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160444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1838654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20503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180814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3044869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74681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1868697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324975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871991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1923897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9F4A22-02C9-4EC3-B2DD-D785C4C278FD}" type="datetimeFigureOut">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16237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F4A22-02C9-4EC3-B2DD-D785C4C278FD}" type="datetimeFigureOut">
              <a:rPr kumimoji="1" lang="ja-JP" altLang="en-US" smtClean="0"/>
              <a:t>2016/5/6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E6346-4428-489E-B882-47F269CB54C0}" type="slidenum">
              <a:rPr kumimoji="1" lang="ja-JP" altLang="en-US" smtClean="0"/>
              <a:t>‹#›</a:t>
            </a:fld>
            <a:endParaRPr kumimoji="1" lang="ja-JP" altLang="en-US"/>
          </a:p>
        </p:txBody>
      </p:sp>
    </p:spTree>
    <p:extLst>
      <p:ext uri="{BB962C8B-B14F-4D97-AF65-F5344CB8AC3E}">
        <p14:creationId xmlns:p14="http://schemas.microsoft.com/office/powerpoint/2010/main" val="826074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792" y="203996"/>
            <a:ext cx="8229600" cy="391579"/>
          </a:xfrm>
        </p:spPr>
        <p:txBody>
          <a:bodyPr>
            <a:normAutofit fontScale="90000"/>
          </a:bodyPr>
          <a:lstStyle/>
          <a:p>
            <a:r>
              <a:rPr lang="ja-JP" altLang="en-US" sz="2000" b="1" dirty="0"/>
              <a:t>子ども</a:t>
            </a:r>
            <a:r>
              <a:rPr lang="ja-JP" altLang="en-US" sz="2000" b="1" dirty="0" smtClean="0"/>
              <a:t>の生活に関する実態調査</a:t>
            </a:r>
            <a:r>
              <a:rPr lang="en-US" altLang="ja-JP" sz="2000" b="1" dirty="0" smtClean="0"/>
              <a:t>(</a:t>
            </a:r>
            <a:r>
              <a:rPr lang="ja-JP" altLang="en-US" sz="2000" b="1" dirty="0" smtClean="0"/>
              <a:t>子ども・保護者調査</a:t>
            </a:r>
            <a:r>
              <a:rPr lang="en-US" altLang="ja-JP" sz="2000" b="1" dirty="0" smtClean="0"/>
              <a:t>)</a:t>
            </a:r>
            <a:r>
              <a:rPr lang="ja-JP" altLang="en-US" sz="2000" b="1" dirty="0" smtClean="0"/>
              <a:t>手法概要</a:t>
            </a:r>
            <a:endParaRPr kumimoji="1" lang="ja-JP" altLang="en-US" sz="2000" b="1" dirty="0"/>
          </a:p>
        </p:txBody>
      </p:sp>
      <p:cxnSp>
        <p:nvCxnSpPr>
          <p:cNvPr id="47" name="直線矢印コネクタ 46"/>
          <p:cNvCxnSpPr/>
          <p:nvPr/>
        </p:nvCxnSpPr>
        <p:spPr>
          <a:xfrm>
            <a:off x="7914159" y="3439378"/>
            <a:ext cx="0" cy="828000"/>
          </a:xfrm>
          <a:prstGeom prst="straightConnector1">
            <a:avLst/>
          </a:prstGeom>
          <a:noFill/>
          <a:ln w="38100">
            <a:no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65912" y="1669068"/>
            <a:ext cx="2520000" cy="3919692"/>
          </a:xfrm>
          <a:prstGeom prst="rect">
            <a:avLst/>
          </a:prstGeom>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smtClean="0">
                <a:latin typeface="+mn-ea"/>
              </a:rPr>
              <a:t>◆調査内容</a:t>
            </a:r>
            <a:endParaRPr lang="en-US" altLang="ja-JP" sz="1400" dirty="0" smtClean="0">
              <a:latin typeface="+mn-ea"/>
            </a:endParaRPr>
          </a:p>
          <a:p>
            <a:r>
              <a:rPr lang="ja-JP" altLang="en-US" sz="1400" dirty="0" smtClean="0">
                <a:latin typeface="+mn-ea"/>
              </a:rPr>
              <a:t>　共同実施市町村以外の市町村の住民基本台帳から無作為抽出による郵送調査</a:t>
            </a:r>
            <a:endParaRPr lang="en-US" altLang="ja-JP" sz="1400" dirty="0" smtClean="0">
              <a:latin typeface="+mn-ea"/>
            </a:endParaRPr>
          </a:p>
          <a:p>
            <a:endParaRPr lang="en-US" altLang="ja-JP" sz="1400" dirty="0" smtClean="0">
              <a:latin typeface="+mn-ea"/>
            </a:endParaRPr>
          </a:p>
        </p:txBody>
      </p:sp>
      <p:sp>
        <p:nvSpPr>
          <p:cNvPr id="10" name="正方形/長方形 9"/>
          <p:cNvSpPr/>
          <p:nvPr/>
        </p:nvSpPr>
        <p:spPr>
          <a:xfrm>
            <a:off x="664995" y="2922203"/>
            <a:ext cx="1692000" cy="44309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大阪府</a:t>
            </a:r>
            <a:endParaRPr kumimoji="1" lang="ja-JP" altLang="en-US" dirty="0"/>
          </a:p>
        </p:txBody>
      </p:sp>
      <p:cxnSp>
        <p:nvCxnSpPr>
          <p:cNvPr id="12" name="直線矢印コネクタ 11"/>
          <p:cNvCxnSpPr/>
          <p:nvPr/>
        </p:nvCxnSpPr>
        <p:spPr>
          <a:xfrm>
            <a:off x="1225528" y="3334053"/>
            <a:ext cx="0" cy="783938"/>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664995" y="4140587"/>
            <a:ext cx="1692000" cy="44309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子ども・保護者</a:t>
            </a:r>
            <a:endParaRPr kumimoji="1" lang="ja-JP" altLang="en-US" dirty="0"/>
          </a:p>
        </p:txBody>
      </p:sp>
      <p:cxnSp>
        <p:nvCxnSpPr>
          <p:cNvPr id="14" name="直線矢印コネクタ 13"/>
          <p:cNvCxnSpPr/>
          <p:nvPr/>
        </p:nvCxnSpPr>
        <p:spPr>
          <a:xfrm>
            <a:off x="1892873" y="3330643"/>
            <a:ext cx="0" cy="783938"/>
          </a:xfrm>
          <a:prstGeom prst="straightConnector1">
            <a:avLst/>
          </a:prstGeom>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bwMode="hidden">
          <a:xfrm>
            <a:off x="233312" y="3446433"/>
            <a:ext cx="1042279" cy="744858"/>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rPr>
              <a:t>調査票</a:t>
            </a:r>
            <a:endParaRPr kumimoji="1" lang="en-US" altLang="ja-JP" sz="1200" dirty="0" smtClean="0">
              <a:solidFill>
                <a:schemeClr val="tx1"/>
              </a:solidFill>
            </a:endParaRPr>
          </a:p>
          <a:p>
            <a:pPr algn="ctr"/>
            <a:r>
              <a:rPr kumimoji="1" lang="ja-JP" altLang="en-US" sz="1200" dirty="0" smtClean="0">
                <a:solidFill>
                  <a:schemeClr val="tx1"/>
                </a:solidFill>
              </a:rPr>
              <a:t>送付</a:t>
            </a:r>
            <a:endParaRPr kumimoji="1" lang="en-US" altLang="ja-JP" sz="1200" dirty="0" smtClean="0">
              <a:solidFill>
                <a:schemeClr val="tx1"/>
              </a:solidFill>
            </a:endParaRPr>
          </a:p>
          <a:p>
            <a:pPr algn="ctr"/>
            <a:r>
              <a:rPr lang="ja-JP" altLang="en-US" sz="1200" dirty="0" smtClean="0">
                <a:solidFill>
                  <a:schemeClr val="tx1"/>
                </a:solidFill>
              </a:rPr>
              <a:t>（６月中旬）</a:t>
            </a:r>
            <a:endParaRPr kumimoji="1" lang="ja-JP" altLang="en-US" sz="1200" dirty="0">
              <a:solidFill>
                <a:schemeClr val="tx1"/>
              </a:solidFill>
            </a:endParaRPr>
          </a:p>
        </p:txBody>
      </p:sp>
      <p:sp>
        <p:nvSpPr>
          <p:cNvPr id="15" name="正方形/長方形 14"/>
          <p:cNvSpPr/>
          <p:nvPr/>
        </p:nvSpPr>
        <p:spPr bwMode="hidden">
          <a:xfrm>
            <a:off x="1892873" y="3476031"/>
            <a:ext cx="1051721" cy="545174"/>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200" dirty="0" smtClean="0">
                <a:solidFill>
                  <a:schemeClr val="tx1"/>
                </a:solidFill>
              </a:rPr>
              <a:t>回答</a:t>
            </a:r>
            <a:endParaRPr lang="en-US" altLang="ja-JP" sz="1200" dirty="0" smtClean="0">
              <a:solidFill>
                <a:schemeClr val="tx1"/>
              </a:solidFill>
            </a:endParaRPr>
          </a:p>
          <a:p>
            <a:pPr algn="ctr"/>
            <a:r>
              <a:rPr lang="ja-JP" altLang="en-US" sz="1200" dirty="0" smtClean="0">
                <a:solidFill>
                  <a:schemeClr val="tx1"/>
                </a:solidFill>
              </a:rPr>
              <a:t>（７月下旬）</a:t>
            </a:r>
            <a:endParaRPr lang="en-US" altLang="ja-JP" sz="1200" dirty="0" smtClean="0">
              <a:solidFill>
                <a:schemeClr val="tx1"/>
              </a:solidFill>
            </a:endParaRPr>
          </a:p>
        </p:txBody>
      </p:sp>
      <p:sp>
        <p:nvSpPr>
          <p:cNvPr id="31" name="正方形/長方形 30"/>
          <p:cNvSpPr/>
          <p:nvPr/>
        </p:nvSpPr>
        <p:spPr>
          <a:xfrm>
            <a:off x="265912" y="1268760"/>
            <a:ext cx="2520000" cy="40030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大阪府</a:t>
            </a:r>
            <a:endParaRPr kumimoji="1" lang="ja-JP" altLang="en-US" dirty="0"/>
          </a:p>
        </p:txBody>
      </p:sp>
      <p:grpSp>
        <p:nvGrpSpPr>
          <p:cNvPr id="38" name="グループ化 37"/>
          <p:cNvGrpSpPr/>
          <p:nvPr/>
        </p:nvGrpSpPr>
        <p:grpSpPr>
          <a:xfrm>
            <a:off x="3013734" y="1268760"/>
            <a:ext cx="5906955" cy="4327902"/>
            <a:chOff x="3010899" y="1268760"/>
            <a:chExt cx="5906955" cy="4577430"/>
          </a:xfrm>
          <a:solidFill>
            <a:schemeClr val="bg1"/>
          </a:solidFill>
        </p:grpSpPr>
        <p:grpSp>
          <p:nvGrpSpPr>
            <p:cNvPr id="30" name="グループ化 29"/>
            <p:cNvGrpSpPr/>
            <p:nvPr/>
          </p:nvGrpSpPr>
          <p:grpSpPr>
            <a:xfrm>
              <a:off x="3010899" y="1699927"/>
              <a:ext cx="5906679" cy="4146263"/>
              <a:chOff x="3240569" y="1696689"/>
              <a:chExt cx="5677573" cy="4288452"/>
            </a:xfrm>
            <a:grpFill/>
          </p:grpSpPr>
          <p:sp>
            <p:nvSpPr>
              <p:cNvPr id="8" name="正方形/長方形 7"/>
              <p:cNvSpPr/>
              <p:nvPr/>
            </p:nvSpPr>
            <p:spPr>
              <a:xfrm>
                <a:off x="3240569" y="1696689"/>
                <a:ext cx="5677573" cy="4288452"/>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smtClean="0"/>
                  <a:t>市町村においては、（１）又は（２）により実施</a:t>
                </a:r>
                <a:endParaRPr kumimoji="1" lang="ja-JP" altLang="en-US" sz="1400" dirty="0"/>
              </a:p>
            </p:txBody>
          </p:sp>
          <p:sp>
            <p:nvSpPr>
              <p:cNvPr id="17" name="正方形/長方形 16"/>
              <p:cNvSpPr/>
              <p:nvPr/>
            </p:nvSpPr>
            <p:spPr>
              <a:xfrm>
                <a:off x="3315165" y="2069088"/>
                <a:ext cx="2734113" cy="3842272"/>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smtClean="0">
                    <a:latin typeface="+mn-ea"/>
                  </a:rPr>
                  <a:t>（１）調査内容</a:t>
                </a:r>
                <a:endParaRPr lang="en-US" altLang="ja-JP" sz="1400" dirty="0" smtClean="0">
                  <a:latin typeface="+mn-ea"/>
                </a:endParaRPr>
              </a:p>
              <a:p>
                <a:r>
                  <a:rPr lang="ja-JP" altLang="en-US" sz="1400" dirty="0">
                    <a:latin typeface="+mn-ea"/>
                  </a:rPr>
                  <a:t>　</a:t>
                </a:r>
                <a:r>
                  <a:rPr lang="ja-JP" altLang="en-US" sz="1400" dirty="0" smtClean="0">
                    <a:latin typeface="+mn-ea"/>
                  </a:rPr>
                  <a:t>学校での配布・回収（回収は郵送化）による悉皆（又は抽出）調査</a:t>
                </a:r>
                <a:endParaRPr lang="en-US" altLang="ja-JP" sz="1400" dirty="0" smtClean="0">
                  <a:latin typeface="+mn-ea"/>
                </a:endParaRPr>
              </a:p>
              <a:p>
                <a:r>
                  <a:rPr lang="ja-JP" altLang="en-US" sz="1400" dirty="0" smtClean="0">
                    <a:latin typeface="+mn-ea"/>
                  </a:rPr>
                  <a:t>　</a:t>
                </a:r>
                <a:endParaRPr lang="en-US" altLang="ja-JP" sz="1400" dirty="0" smtClean="0">
                  <a:latin typeface="+mn-ea"/>
                </a:endParaRPr>
              </a:p>
              <a:p>
                <a:endParaRPr lang="en-US" altLang="ja-JP" sz="1400" dirty="0" smtClean="0">
                  <a:latin typeface="+mn-ea"/>
                </a:endParaRPr>
              </a:p>
              <a:p>
                <a:endParaRPr lang="en-US" altLang="ja-JP" sz="1400" dirty="0" smtClean="0">
                  <a:latin typeface="+mn-ea"/>
                </a:endParaRPr>
              </a:p>
            </p:txBody>
          </p:sp>
          <p:sp>
            <p:nvSpPr>
              <p:cNvPr id="18" name="正方形/長方形 17"/>
              <p:cNvSpPr/>
              <p:nvPr/>
            </p:nvSpPr>
            <p:spPr>
              <a:xfrm>
                <a:off x="3754304" y="3076194"/>
                <a:ext cx="1692000" cy="468000"/>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smtClean="0"/>
                  <a:t>市町村（市教委）</a:t>
                </a:r>
                <a:endParaRPr kumimoji="1" lang="ja-JP" altLang="en-US" sz="1600" dirty="0"/>
              </a:p>
            </p:txBody>
          </p:sp>
          <p:cxnSp>
            <p:nvCxnSpPr>
              <p:cNvPr id="19" name="直線矢印コネクタ 18"/>
              <p:cNvCxnSpPr/>
              <p:nvPr/>
            </p:nvCxnSpPr>
            <p:spPr>
              <a:xfrm>
                <a:off x="4307567" y="3548924"/>
                <a:ext cx="0" cy="648000"/>
              </a:xfrm>
              <a:prstGeom prst="straightConnector1">
                <a:avLst/>
              </a:prstGeom>
              <a:grpFill/>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3726594" y="4196923"/>
                <a:ext cx="1692000" cy="468000"/>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学校</a:t>
                </a:r>
                <a:endParaRPr kumimoji="1" lang="ja-JP" altLang="en-US" dirty="0"/>
              </a:p>
            </p:txBody>
          </p:sp>
          <p:cxnSp>
            <p:nvCxnSpPr>
              <p:cNvPr id="21" name="直線矢印コネクタ 20"/>
              <p:cNvCxnSpPr/>
              <p:nvPr/>
            </p:nvCxnSpPr>
            <p:spPr>
              <a:xfrm>
                <a:off x="4600303" y="3530949"/>
                <a:ext cx="0" cy="648000"/>
              </a:xfrm>
              <a:prstGeom prst="straightConnector1">
                <a:avLst/>
              </a:prstGeom>
              <a:grpFill/>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3754304" y="5339654"/>
                <a:ext cx="1692000" cy="468000"/>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子ども・保護者</a:t>
                </a:r>
                <a:endParaRPr kumimoji="1" lang="ja-JP" altLang="en-US" dirty="0"/>
              </a:p>
            </p:txBody>
          </p:sp>
          <p:cxnSp>
            <p:nvCxnSpPr>
              <p:cNvPr id="25" name="直線矢印コネクタ 24"/>
              <p:cNvCxnSpPr/>
              <p:nvPr/>
            </p:nvCxnSpPr>
            <p:spPr>
              <a:xfrm>
                <a:off x="4323102" y="4649792"/>
                <a:ext cx="0" cy="648000"/>
              </a:xfrm>
              <a:prstGeom prst="straightConnector1">
                <a:avLst/>
              </a:prstGeom>
              <a:grpFill/>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4649988" y="4637541"/>
                <a:ext cx="0" cy="648000"/>
              </a:xfrm>
              <a:prstGeom prst="straightConnector1">
                <a:avLst/>
              </a:prstGeom>
              <a:grpFill/>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6184755" y="2069087"/>
                <a:ext cx="2641387" cy="3842272"/>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smtClean="0">
                    <a:latin typeface="+mn-ea"/>
                  </a:rPr>
                  <a:t>（２）調査内容</a:t>
                </a:r>
                <a:endParaRPr lang="en-US" altLang="ja-JP" sz="1400" dirty="0" smtClean="0">
                  <a:latin typeface="+mn-ea"/>
                </a:endParaRPr>
              </a:p>
              <a:p>
                <a:r>
                  <a:rPr lang="ja-JP" altLang="en-US" sz="1400" dirty="0" smtClean="0">
                    <a:latin typeface="+mn-ea"/>
                  </a:rPr>
                  <a:t>　住民基本台帳から無作為抽出による郵送調査</a:t>
                </a:r>
                <a:endParaRPr lang="en-US" altLang="ja-JP" sz="1400" dirty="0" smtClean="0">
                  <a:latin typeface="+mn-ea"/>
                </a:endParaRPr>
              </a:p>
              <a:p>
                <a:r>
                  <a:rPr lang="ja-JP" altLang="en-US" sz="1400" dirty="0" smtClean="0">
                    <a:latin typeface="+mn-ea"/>
                  </a:rPr>
                  <a:t>　配布世帯数は市町村による</a:t>
                </a:r>
                <a:endParaRPr lang="en-US" altLang="ja-JP" sz="1400" dirty="0" smtClean="0">
                  <a:latin typeface="+mn-ea"/>
                </a:endParaRPr>
              </a:p>
              <a:p>
                <a:endParaRPr lang="en-US" altLang="ja-JP" sz="1400" dirty="0" smtClean="0">
                  <a:latin typeface="+mn-ea"/>
                </a:endParaRPr>
              </a:p>
            </p:txBody>
          </p:sp>
          <p:sp>
            <p:nvSpPr>
              <p:cNvPr id="44" name="正方形/長方形 43"/>
              <p:cNvSpPr/>
              <p:nvPr/>
            </p:nvSpPr>
            <p:spPr>
              <a:xfrm>
                <a:off x="6796125" y="3129210"/>
                <a:ext cx="1692000" cy="468000"/>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市町村</a:t>
                </a:r>
                <a:endParaRPr kumimoji="1" lang="ja-JP" altLang="en-US" dirty="0"/>
              </a:p>
            </p:txBody>
          </p:sp>
          <p:cxnSp>
            <p:nvCxnSpPr>
              <p:cNvPr id="45" name="直線矢印コネクタ 44"/>
              <p:cNvCxnSpPr/>
              <p:nvPr/>
            </p:nvCxnSpPr>
            <p:spPr>
              <a:xfrm>
                <a:off x="6902180" y="3439378"/>
                <a:ext cx="0" cy="828000"/>
              </a:xfrm>
              <a:prstGeom prst="straightConnector1">
                <a:avLst/>
              </a:prstGeom>
              <a:grpFill/>
              <a:ln w="38100">
                <a:noFill/>
                <a:tailEnd type="arrow"/>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6816924" y="4430923"/>
                <a:ext cx="1692000" cy="468000"/>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子ども・保護者</a:t>
                </a:r>
                <a:endParaRPr kumimoji="1" lang="ja-JP" altLang="en-US" dirty="0"/>
              </a:p>
            </p:txBody>
          </p:sp>
          <p:sp>
            <p:nvSpPr>
              <p:cNvPr id="64" name="左カーブ矢印 63"/>
              <p:cNvSpPr/>
              <p:nvPr/>
            </p:nvSpPr>
            <p:spPr>
              <a:xfrm flipV="1">
                <a:off x="5243652" y="3324967"/>
                <a:ext cx="542102" cy="2135990"/>
              </a:xfrm>
              <a:prstGeom prst="curvedLeftArrow">
                <a:avLst/>
              </a:prstGeom>
              <a:grpFill/>
              <a:ln>
                <a:solidFill>
                  <a:schemeClr val="accent3">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36" name="直線矢印コネクタ 35"/>
              <p:cNvCxnSpPr/>
              <p:nvPr/>
            </p:nvCxnSpPr>
            <p:spPr>
              <a:xfrm>
                <a:off x="7318825" y="3611153"/>
                <a:ext cx="8915" cy="819771"/>
              </a:xfrm>
              <a:prstGeom prst="straightConnector1">
                <a:avLst/>
              </a:prstGeom>
              <a:grpFill/>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7822880" y="3611153"/>
                <a:ext cx="0" cy="819771"/>
              </a:xfrm>
              <a:prstGeom prst="straightConnector1">
                <a:avLst/>
              </a:prstGeom>
              <a:grpFill/>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bwMode="hidden">
              <a:xfrm>
                <a:off x="4492756" y="3585016"/>
                <a:ext cx="914400" cy="57581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rPr>
                  <a:t>調査票</a:t>
                </a:r>
                <a:endParaRPr kumimoji="1" lang="en-US" altLang="ja-JP" sz="1200" dirty="0" smtClean="0">
                  <a:solidFill>
                    <a:schemeClr val="tx1"/>
                  </a:solidFill>
                </a:endParaRPr>
              </a:p>
              <a:p>
                <a:pPr algn="ctr"/>
                <a:r>
                  <a:rPr lang="ja-JP" altLang="en-US" sz="1200" dirty="0">
                    <a:solidFill>
                      <a:schemeClr val="tx1"/>
                    </a:solidFill>
                  </a:rPr>
                  <a:t>送付</a:t>
                </a:r>
                <a:endParaRPr kumimoji="1" lang="en-US" altLang="ja-JP" sz="1200" dirty="0" smtClean="0">
                  <a:solidFill>
                    <a:schemeClr val="tx1"/>
                  </a:solidFill>
                </a:endParaRPr>
              </a:p>
            </p:txBody>
          </p:sp>
          <p:sp>
            <p:nvSpPr>
              <p:cNvPr id="23" name="正方形/長方形 22"/>
              <p:cNvSpPr/>
              <p:nvPr/>
            </p:nvSpPr>
            <p:spPr bwMode="hidden">
              <a:xfrm>
                <a:off x="3568010" y="3558346"/>
                <a:ext cx="914400" cy="57581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rPr>
                  <a:t>調査票</a:t>
                </a:r>
                <a:endParaRPr kumimoji="1" lang="en-US" altLang="ja-JP" sz="1200" dirty="0" smtClean="0">
                  <a:solidFill>
                    <a:schemeClr val="tx1"/>
                  </a:solidFill>
                </a:endParaRPr>
              </a:p>
              <a:p>
                <a:pPr algn="ctr"/>
                <a:r>
                  <a:rPr kumimoji="1" lang="ja-JP" altLang="en-US" sz="1200" dirty="0" smtClean="0">
                    <a:solidFill>
                      <a:schemeClr val="tx1"/>
                    </a:solidFill>
                  </a:rPr>
                  <a:t>送付</a:t>
                </a:r>
                <a:endParaRPr kumimoji="1" lang="ja-JP" altLang="en-US" sz="1200" dirty="0">
                  <a:solidFill>
                    <a:schemeClr val="tx1"/>
                  </a:solidFill>
                </a:endParaRPr>
              </a:p>
            </p:txBody>
          </p:sp>
          <p:sp>
            <p:nvSpPr>
              <p:cNvPr id="27" name="正方形/長方形 26"/>
              <p:cNvSpPr/>
              <p:nvPr/>
            </p:nvSpPr>
            <p:spPr bwMode="hidden">
              <a:xfrm>
                <a:off x="4600303" y="4745468"/>
                <a:ext cx="914400" cy="57581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latin typeface="+mn-ea"/>
                  </a:rPr>
                  <a:t>回答</a:t>
                </a:r>
                <a:endParaRPr kumimoji="1" lang="en-US" altLang="ja-JP" sz="1200" dirty="0" smtClean="0">
                  <a:solidFill>
                    <a:schemeClr val="tx1"/>
                  </a:solidFill>
                  <a:latin typeface="+mn-ea"/>
                </a:endParaRPr>
              </a:p>
              <a:p>
                <a:pPr algn="ctr"/>
                <a:r>
                  <a:rPr lang="en-US" altLang="ja-JP" sz="1200" dirty="0" smtClean="0">
                    <a:solidFill>
                      <a:schemeClr val="tx1"/>
                    </a:solidFill>
                    <a:latin typeface="+mn-ea"/>
                  </a:rPr>
                  <a:t>(</a:t>
                </a:r>
                <a:r>
                  <a:rPr lang="ja-JP" altLang="en-US" sz="1200" dirty="0" smtClean="0">
                    <a:solidFill>
                      <a:schemeClr val="tx1"/>
                    </a:solidFill>
                    <a:latin typeface="+mn-ea"/>
                  </a:rPr>
                  <a:t>７月下旬</a:t>
                </a:r>
                <a:r>
                  <a:rPr lang="en-US" altLang="ja-JP" sz="1200" dirty="0" smtClean="0">
                    <a:solidFill>
                      <a:schemeClr val="tx1"/>
                    </a:solidFill>
                    <a:latin typeface="+mn-ea"/>
                  </a:rPr>
                  <a:t>OR</a:t>
                </a:r>
                <a:r>
                  <a:rPr lang="ja-JP" altLang="en-US" sz="1200" dirty="0" smtClean="0">
                    <a:solidFill>
                      <a:schemeClr val="tx1"/>
                    </a:solidFill>
                    <a:latin typeface="+mn-ea"/>
                  </a:rPr>
                  <a:t>９月末</a:t>
                </a:r>
                <a:r>
                  <a:rPr lang="en-US" altLang="ja-JP" sz="1200" dirty="0" smtClean="0">
                    <a:solidFill>
                      <a:schemeClr val="tx1"/>
                    </a:solidFill>
                    <a:latin typeface="+mn-ea"/>
                  </a:rPr>
                  <a:t>)</a:t>
                </a:r>
              </a:p>
            </p:txBody>
          </p:sp>
          <p:sp>
            <p:nvSpPr>
              <p:cNvPr id="28" name="正方形/長方形 27"/>
              <p:cNvSpPr/>
              <p:nvPr/>
            </p:nvSpPr>
            <p:spPr bwMode="hidden">
              <a:xfrm>
                <a:off x="3315165" y="4576491"/>
                <a:ext cx="1058102" cy="903301"/>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rPr>
                  <a:t>調査票</a:t>
                </a:r>
                <a:r>
                  <a:rPr lang="ja-JP" altLang="en-US" sz="1200" dirty="0" smtClean="0">
                    <a:solidFill>
                      <a:schemeClr val="tx1"/>
                    </a:solidFill>
                  </a:rPr>
                  <a:t>配布</a:t>
                </a:r>
                <a:endParaRPr lang="en-US" altLang="ja-JP" sz="1200" dirty="0">
                  <a:solidFill>
                    <a:schemeClr val="tx1"/>
                  </a:solidFill>
                </a:endParaRPr>
              </a:p>
              <a:p>
                <a:pPr algn="ctr"/>
                <a:r>
                  <a:rPr kumimoji="1" lang="ja-JP" altLang="en-US" sz="1200" dirty="0" smtClean="0">
                    <a:solidFill>
                      <a:schemeClr val="tx1"/>
                    </a:solidFill>
                  </a:rPr>
                  <a:t>（６月中旬</a:t>
                </a:r>
                <a:r>
                  <a:rPr lang="en-US" altLang="ja-JP" sz="1200" dirty="0">
                    <a:solidFill>
                      <a:schemeClr val="tx1"/>
                    </a:solidFill>
                  </a:rPr>
                  <a:t>OR</a:t>
                </a:r>
                <a:endParaRPr kumimoji="1" lang="en-US" altLang="ja-JP" sz="1200" dirty="0" smtClean="0">
                  <a:solidFill>
                    <a:schemeClr val="tx1"/>
                  </a:solidFill>
                </a:endParaRPr>
              </a:p>
              <a:p>
                <a:pPr algn="ctr"/>
                <a:r>
                  <a:rPr lang="ja-JP" altLang="en-US" sz="1200" dirty="0" smtClean="0">
                    <a:solidFill>
                      <a:schemeClr val="tx1"/>
                    </a:solidFill>
                  </a:rPr>
                  <a:t>９月初旬）</a:t>
                </a:r>
                <a:endParaRPr kumimoji="1" lang="ja-JP" altLang="en-US" sz="1200" dirty="0">
                  <a:solidFill>
                    <a:schemeClr val="tx1"/>
                  </a:solidFill>
                </a:endParaRPr>
              </a:p>
            </p:txBody>
          </p:sp>
          <p:sp>
            <p:nvSpPr>
              <p:cNvPr id="65" name="正方形/長方形 64"/>
              <p:cNvSpPr/>
              <p:nvPr/>
            </p:nvSpPr>
            <p:spPr bwMode="hidden">
              <a:xfrm>
                <a:off x="5358344" y="3100107"/>
                <a:ext cx="739037" cy="57581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rPr>
                  <a:t>回答後郵送</a:t>
                </a:r>
                <a:endParaRPr kumimoji="1" lang="en-US" altLang="ja-JP" sz="1200" dirty="0" smtClean="0">
                  <a:solidFill>
                    <a:schemeClr val="tx1"/>
                  </a:solidFill>
                </a:endParaRPr>
              </a:p>
            </p:txBody>
          </p:sp>
        </p:grpSp>
        <p:sp>
          <p:nvSpPr>
            <p:cNvPr id="50" name="正方形/長方形 49"/>
            <p:cNvSpPr/>
            <p:nvPr/>
          </p:nvSpPr>
          <p:spPr>
            <a:xfrm>
              <a:off x="3011173" y="1268760"/>
              <a:ext cx="5906681" cy="431295"/>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共同実施市町村</a:t>
              </a:r>
              <a:r>
                <a:rPr kumimoji="1" lang="ja-JP" altLang="en-US" dirty="0" smtClean="0"/>
                <a:t>（複数市が参加予定</a:t>
              </a:r>
              <a:r>
                <a:rPr kumimoji="1" lang="ja-JP" altLang="en-US" dirty="0" smtClean="0"/>
                <a:t>）</a:t>
              </a:r>
              <a:endParaRPr kumimoji="1" lang="ja-JP" altLang="en-US" dirty="0"/>
            </a:p>
          </p:txBody>
        </p:sp>
      </p:grpSp>
      <p:sp>
        <p:nvSpPr>
          <p:cNvPr id="34" name="ストライプ矢印 33"/>
          <p:cNvSpPr/>
          <p:nvPr/>
        </p:nvSpPr>
        <p:spPr>
          <a:xfrm rot="5400000">
            <a:off x="1372228" y="5395456"/>
            <a:ext cx="252000" cy="540000"/>
          </a:xfrm>
          <a:prstGeom prst="strip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1" name="ストライプ矢印 50"/>
          <p:cNvSpPr/>
          <p:nvPr/>
        </p:nvSpPr>
        <p:spPr>
          <a:xfrm rot="5400000">
            <a:off x="7173560" y="5388018"/>
            <a:ext cx="252000" cy="540000"/>
          </a:xfrm>
          <a:prstGeom prst="strip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35" name="角丸四角形 34"/>
          <p:cNvSpPr/>
          <p:nvPr/>
        </p:nvSpPr>
        <p:spPr>
          <a:xfrm>
            <a:off x="233312" y="5763393"/>
            <a:ext cx="8687377" cy="792000"/>
          </a:xfrm>
          <a:prstGeom prst="roundRect">
            <a:avLst/>
          </a:prstGeom>
          <a:ln w="28575" cmpd="dbl"/>
        </p:spPr>
        <p:style>
          <a:lnRef idx="2">
            <a:schemeClr val="accent3"/>
          </a:lnRef>
          <a:fillRef idx="1">
            <a:schemeClr val="lt1"/>
          </a:fillRef>
          <a:effectRef idx="0">
            <a:schemeClr val="accent3"/>
          </a:effectRef>
          <a:fontRef idx="minor">
            <a:schemeClr val="dk1"/>
          </a:fontRef>
        </p:style>
        <p:txBody>
          <a:bodyPr rtlCol="0" anchor="ctr"/>
          <a:lstStyle/>
          <a:p>
            <a:r>
              <a:rPr lang="ja-JP" altLang="en-US" b="1" dirty="0"/>
              <a:t>　</a:t>
            </a:r>
            <a:r>
              <a:rPr lang="ja-JP" altLang="en-US" b="1" dirty="0" smtClean="0"/>
              <a:t>　　　　　　　　　　</a:t>
            </a:r>
            <a:r>
              <a:rPr lang="ja-JP" altLang="en-US" sz="1600" b="1" dirty="0" smtClean="0"/>
              <a:t>府及び共同実施市町村の調査結果を</a:t>
            </a:r>
            <a:r>
              <a:rPr kumimoji="1" lang="ja-JP" altLang="en-US" sz="1600" b="1" dirty="0" smtClean="0"/>
              <a:t>合算し、分析</a:t>
            </a:r>
            <a:r>
              <a:rPr lang="ja-JP" altLang="en-US" sz="1600" b="1" dirty="0"/>
              <a:t>　</a:t>
            </a:r>
            <a:r>
              <a:rPr lang="ja-JP" altLang="en-US" sz="1600" b="1" dirty="0" smtClean="0"/>
              <a:t>　　　　</a:t>
            </a:r>
            <a:endParaRPr lang="en-US" altLang="ja-JP" sz="1600" b="1" dirty="0" smtClean="0"/>
          </a:p>
          <a:p>
            <a:r>
              <a:rPr lang="ja-JP" altLang="en-US" sz="1600" b="1" dirty="0"/>
              <a:t>　</a:t>
            </a:r>
            <a:r>
              <a:rPr lang="ja-JP" altLang="en-US" sz="1600" b="1" dirty="0" smtClean="0"/>
              <a:t>　　　　　　　　　　　</a:t>
            </a:r>
            <a:r>
              <a:rPr lang="en-US" altLang="ja-JP" sz="1600" dirty="0" smtClean="0"/>
              <a:t>【</a:t>
            </a:r>
            <a:r>
              <a:rPr lang="ja-JP" altLang="en-US" sz="1600" dirty="0" smtClean="0"/>
              <a:t>府が公表するもの</a:t>
            </a:r>
            <a:r>
              <a:rPr lang="en-US" altLang="ja-JP" sz="1600" dirty="0" smtClean="0"/>
              <a:t>】</a:t>
            </a:r>
            <a:r>
              <a:rPr lang="ja-JP" altLang="en-US" sz="1600" dirty="0" smtClean="0"/>
              <a:t>府全域にかかる集計結果、</a:t>
            </a:r>
            <a:r>
              <a:rPr kumimoji="1" lang="ja-JP" altLang="en-US" sz="1600" dirty="0" smtClean="0"/>
              <a:t>府全域にかかる分析結果</a:t>
            </a:r>
            <a:endParaRPr kumimoji="1" lang="en-US" altLang="ja-JP" sz="1600" dirty="0" smtClean="0"/>
          </a:p>
          <a:p>
            <a:r>
              <a:rPr lang="ja-JP" altLang="en-US" sz="1600" dirty="0"/>
              <a:t>　</a:t>
            </a:r>
            <a:r>
              <a:rPr lang="ja-JP" altLang="en-US" sz="1600" dirty="0" smtClean="0"/>
              <a:t>　　　　　　　　　　　　</a:t>
            </a:r>
            <a:r>
              <a:rPr lang="en-US" altLang="ja-JP" sz="1600" dirty="0" smtClean="0"/>
              <a:t>※</a:t>
            </a:r>
            <a:r>
              <a:rPr lang="ja-JP" altLang="en-US" sz="1600" dirty="0" smtClean="0"/>
              <a:t>市町村が行う調査についての公表は各実施市町村の判断</a:t>
            </a:r>
            <a:endParaRPr kumimoji="1" lang="ja-JP" altLang="en-US" sz="1600" dirty="0"/>
          </a:p>
        </p:txBody>
      </p:sp>
      <p:sp>
        <p:nvSpPr>
          <p:cNvPr id="39" name="角丸四角形 38"/>
          <p:cNvSpPr/>
          <p:nvPr/>
        </p:nvSpPr>
        <p:spPr>
          <a:xfrm>
            <a:off x="233312" y="5791456"/>
            <a:ext cx="1661577" cy="76393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smtClean="0"/>
              <a:t>府実態</a:t>
            </a:r>
            <a:r>
              <a:rPr lang="ja-JP" altLang="en-US" dirty="0"/>
              <a:t>調査</a:t>
            </a:r>
            <a:endParaRPr kumimoji="1" lang="ja-JP" altLang="en-US" dirty="0"/>
          </a:p>
        </p:txBody>
      </p:sp>
      <p:sp>
        <p:nvSpPr>
          <p:cNvPr id="53" name="タイトル 3"/>
          <p:cNvSpPr txBox="1">
            <a:spLocks/>
          </p:cNvSpPr>
          <p:nvPr/>
        </p:nvSpPr>
        <p:spPr>
          <a:xfrm>
            <a:off x="481833" y="525984"/>
            <a:ext cx="8012851" cy="7052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b="1" dirty="0" smtClean="0"/>
              <a:t>　</a:t>
            </a:r>
            <a:r>
              <a:rPr lang="ja-JP" altLang="en-US" sz="1300" dirty="0" smtClean="0"/>
              <a:t>子どもの生活に関する実態調査については、調査結果の精度を上げるためにより多くの情報を把握し、分析することが不可欠であり、また、必要となる対策を検証し、実施するにあたり、子どもやその家庭に身近な市町村が有する知見や手法及び情報等を共有することが有効であるため、調査を共同で行う。</a:t>
            </a:r>
            <a:endParaRPr lang="ja-JP" altLang="en-US" sz="1300" dirty="0"/>
          </a:p>
        </p:txBody>
      </p:sp>
      <p:sp>
        <p:nvSpPr>
          <p:cNvPr id="2" name="Rectangle 2"/>
          <p:cNvSpPr>
            <a:spLocks noChangeArrowheads="1"/>
          </p:cNvSpPr>
          <p:nvPr/>
        </p:nvSpPr>
        <p:spPr bwMode="auto">
          <a:xfrm>
            <a:off x="7780956" y="77317"/>
            <a:ext cx="1314450" cy="411186"/>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ＭＳ Ｐゴシック" pitchFamily="50" charset="-128"/>
              </a:rPr>
              <a:t>資料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ＭＳ Ｐゴシック" pitchFamily="50" charset="-128"/>
              </a:rPr>
              <a:t>3</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正方形/長方形 51"/>
          <p:cNvSpPr/>
          <p:nvPr/>
        </p:nvSpPr>
        <p:spPr bwMode="hidden">
          <a:xfrm>
            <a:off x="6226445" y="3330643"/>
            <a:ext cx="1100799" cy="825742"/>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rPr>
              <a:t>調査票送付</a:t>
            </a:r>
            <a:endParaRPr lang="en-US" altLang="ja-JP" sz="1200" dirty="0">
              <a:solidFill>
                <a:schemeClr val="tx1"/>
              </a:solidFill>
            </a:endParaRPr>
          </a:p>
          <a:p>
            <a:pPr algn="ctr"/>
            <a:r>
              <a:rPr kumimoji="1" lang="ja-JP" altLang="en-US" sz="1200" dirty="0" smtClean="0">
                <a:solidFill>
                  <a:schemeClr val="tx1"/>
                </a:solidFill>
              </a:rPr>
              <a:t>（６月中旬</a:t>
            </a:r>
            <a:r>
              <a:rPr lang="en-US" altLang="ja-JP" sz="1200" dirty="0">
                <a:solidFill>
                  <a:schemeClr val="tx1"/>
                </a:solidFill>
              </a:rPr>
              <a:t>OR</a:t>
            </a:r>
            <a:endParaRPr kumimoji="1" lang="en-US" altLang="ja-JP" sz="1200" dirty="0" smtClean="0">
              <a:solidFill>
                <a:schemeClr val="tx1"/>
              </a:solidFill>
            </a:endParaRPr>
          </a:p>
          <a:p>
            <a:pPr algn="ctr"/>
            <a:r>
              <a:rPr lang="ja-JP" altLang="en-US" sz="1200" dirty="0" smtClean="0">
                <a:solidFill>
                  <a:schemeClr val="tx1"/>
                </a:solidFill>
              </a:rPr>
              <a:t>９月初旬）</a:t>
            </a:r>
            <a:endParaRPr kumimoji="1" lang="ja-JP" altLang="en-US" sz="1200" dirty="0">
              <a:solidFill>
                <a:schemeClr val="tx1"/>
              </a:solidFill>
            </a:endParaRPr>
          </a:p>
        </p:txBody>
      </p:sp>
      <p:sp>
        <p:nvSpPr>
          <p:cNvPr id="54" name="正方形/長方形 53"/>
          <p:cNvSpPr/>
          <p:nvPr/>
        </p:nvSpPr>
        <p:spPr bwMode="hidden">
          <a:xfrm>
            <a:off x="7780954" y="3500013"/>
            <a:ext cx="951299" cy="526376"/>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smtClean="0">
                <a:solidFill>
                  <a:schemeClr val="tx1"/>
                </a:solidFill>
                <a:latin typeface="+mn-ea"/>
              </a:rPr>
              <a:t>回答</a:t>
            </a:r>
            <a:endParaRPr kumimoji="1" lang="en-US" altLang="ja-JP" sz="1200" dirty="0" smtClean="0">
              <a:solidFill>
                <a:schemeClr val="tx1"/>
              </a:solidFill>
              <a:latin typeface="+mn-ea"/>
            </a:endParaRPr>
          </a:p>
          <a:p>
            <a:pPr algn="ctr"/>
            <a:r>
              <a:rPr lang="en-US" altLang="ja-JP" sz="1200" dirty="0" smtClean="0">
                <a:solidFill>
                  <a:schemeClr val="tx1"/>
                </a:solidFill>
                <a:latin typeface="+mn-ea"/>
              </a:rPr>
              <a:t>(</a:t>
            </a:r>
            <a:r>
              <a:rPr lang="ja-JP" altLang="en-US" sz="1200" dirty="0" smtClean="0">
                <a:solidFill>
                  <a:schemeClr val="tx1"/>
                </a:solidFill>
                <a:latin typeface="+mn-ea"/>
              </a:rPr>
              <a:t>７月下旬</a:t>
            </a:r>
            <a:r>
              <a:rPr lang="en-US" altLang="ja-JP" sz="1200" dirty="0" smtClean="0">
                <a:solidFill>
                  <a:schemeClr val="tx1"/>
                </a:solidFill>
                <a:latin typeface="+mn-ea"/>
              </a:rPr>
              <a:t>OR</a:t>
            </a:r>
            <a:r>
              <a:rPr lang="ja-JP" altLang="en-US" sz="1200" dirty="0" smtClean="0">
                <a:solidFill>
                  <a:schemeClr val="tx1"/>
                </a:solidFill>
                <a:latin typeface="+mn-ea"/>
              </a:rPr>
              <a:t>９月末</a:t>
            </a:r>
            <a:r>
              <a:rPr lang="en-US" altLang="ja-JP" sz="1200" dirty="0" smtClean="0">
                <a:solidFill>
                  <a:schemeClr val="tx1"/>
                </a:solidFill>
                <a:latin typeface="+mn-ea"/>
              </a:rPr>
              <a:t>)</a:t>
            </a:r>
          </a:p>
        </p:txBody>
      </p:sp>
    </p:spTree>
    <p:extLst>
      <p:ext uri="{BB962C8B-B14F-4D97-AF65-F5344CB8AC3E}">
        <p14:creationId xmlns:p14="http://schemas.microsoft.com/office/powerpoint/2010/main" val="4112909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127</Words>
  <Application>Microsoft Office PowerPoint</Application>
  <PresentationFormat>画面に合わせる (4:3)</PresentationFormat>
  <Paragraphs>45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子どもの生活に関する実態調査(子ども・保護者調査)手法概要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子どもの生活に関する実態調査　調査スキーム</dc:title>
  <dc:creator>HOSTNAME</dc:creator>
  <cp:lastModifiedBy>HOSTNAME</cp:lastModifiedBy>
  <cp:revision>22</cp:revision>
  <cp:lastPrinted>2016-04-25T07:27:54Z</cp:lastPrinted>
  <dcterms:created xsi:type="dcterms:W3CDTF">2016-04-20T08:01:40Z</dcterms:created>
  <dcterms:modified xsi:type="dcterms:W3CDTF">2016-05-06T10:11:43Z</dcterms:modified>
</cp:coreProperties>
</file>