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handoutMasterIdLst>
    <p:handoutMasterId r:id="rId12"/>
  </p:handoutMasterIdLst>
  <p:sldIdLst>
    <p:sldId id="256" r:id="rId2"/>
    <p:sldId id="258" r:id="rId3"/>
    <p:sldId id="260" r:id="rId4"/>
    <p:sldId id="263" r:id="rId5"/>
    <p:sldId id="268" r:id="rId6"/>
    <p:sldId id="269" r:id="rId7"/>
    <p:sldId id="262" r:id="rId8"/>
    <p:sldId id="266" r:id="rId9"/>
    <p:sldId id="259" r:id="rId10"/>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7" d="100"/>
          <a:sy n="77" d="100"/>
        </p:scale>
        <p:origin x="-46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954851856687205"/>
          <c:y val="0.13655415796670836"/>
          <c:w val="0.7323182414660917"/>
          <c:h val="0.72689168406658322"/>
        </c:manualLayout>
      </c:layout>
      <c:lineChart>
        <c:grouping val="standard"/>
        <c:varyColors val="0"/>
        <c:ser>
          <c:idx val="1"/>
          <c:order val="0"/>
          <c:tx>
            <c:strRef>
              <c:f>'Sheet1 (2)'!$B$11</c:f>
              <c:strCache>
                <c:ptCount val="1"/>
                <c:pt idx="0">
                  <c:v>２号（３～５歳）</c:v>
                </c:pt>
              </c:strCache>
            </c:strRef>
          </c:tx>
          <c:spPr>
            <a:ln>
              <a:solidFill>
                <a:schemeClr val="accent1"/>
              </a:solidFill>
            </a:ln>
          </c:spPr>
          <c:marker>
            <c:symbol val="triangle"/>
            <c:size val="7"/>
            <c:spPr>
              <a:solidFill>
                <a:srgbClr val="0070C0"/>
              </a:solidFill>
            </c:spPr>
          </c:marker>
          <c:cat>
            <c:numRef>
              <c:f>'Sheet1 (2)'!$A$12:$A$16</c:f>
              <c:numCache>
                <c:formatCode>General</c:formatCode>
                <c:ptCount val="5"/>
                <c:pt idx="0">
                  <c:v>27</c:v>
                </c:pt>
                <c:pt idx="1">
                  <c:v>28</c:v>
                </c:pt>
                <c:pt idx="2">
                  <c:v>29</c:v>
                </c:pt>
                <c:pt idx="3">
                  <c:v>30</c:v>
                </c:pt>
                <c:pt idx="4">
                  <c:v>31</c:v>
                </c:pt>
              </c:numCache>
            </c:numRef>
          </c:cat>
          <c:val>
            <c:numRef>
              <c:f>'Sheet1 (2)'!$B$12:$B$16</c:f>
              <c:numCache>
                <c:formatCode>#,##0</c:formatCode>
                <c:ptCount val="5"/>
                <c:pt idx="0">
                  <c:v>105030</c:v>
                </c:pt>
                <c:pt idx="1">
                  <c:v>105353</c:v>
                </c:pt>
                <c:pt idx="2">
                  <c:v>105893</c:v>
                </c:pt>
                <c:pt idx="3">
                  <c:v>105627</c:v>
                </c:pt>
                <c:pt idx="4">
                  <c:v>105057</c:v>
                </c:pt>
              </c:numCache>
            </c:numRef>
          </c:val>
          <c:smooth val="0"/>
        </c:ser>
        <c:dLbls>
          <c:showLegendKey val="0"/>
          <c:showVal val="0"/>
          <c:showCatName val="0"/>
          <c:showSerName val="0"/>
          <c:showPercent val="0"/>
          <c:showBubbleSize val="0"/>
        </c:dLbls>
        <c:marker val="1"/>
        <c:smooth val="0"/>
        <c:axId val="138677632"/>
        <c:axId val="138716672"/>
      </c:lineChart>
      <c:catAx>
        <c:axId val="138677632"/>
        <c:scaling>
          <c:orientation val="minMax"/>
        </c:scaling>
        <c:delete val="1"/>
        <c:axPos val="b"/>
        <c:numFmt formatCode="General" sourceLinked="1"/>
        <c:majorTickMark val="out"/>
        <c:minorTickMark val="none"/>
        <c:tickLblPos val="nextTo"/>
        <c:crossAx val="138716672"/>
        <c:crosses val="autoZero"/>
        <c:auto val="1"/>
        <c:lblAlgn val="ctr"/>
        <c:lblOffset val="100"/>
        <c:noMultiLvlLbl val="0"/>
      </c:catAx>
      <c:valAx>
        <c:axId val="138716672"/>
        <c:scaling>
          <c:orientation val="minMax"/>
          <c:max val="106000"/>
          <c:min val="103000"/>
        </c:scaling>
        <c:delete val="0"/>
        <c:axPos val="l"/>
        <c:majorGridlines/>
        <c:numFmt formatCode="#,##0" sourceLinked="1"/>
        <c:majorTickMark val="out"/>
        <c:minorTickMark val="none"/>
        <c:tickLblPos val="nextTo"/>
        <c:crossAx val="138677632"/>
        <c:crosses val="autoZero"/>
        <c:crossBetween val="between"/>
        <c:majorUnit val="1000"/>
      </c:valAx>
      <c:spPr>
        <a:noFill/>
        <a:ln>
          <a:solidFill>
            <a:schemeClr val="accent1"/>
          </a:solidFill>
        </a:ln>
      </c:spPr>
    </c:plotArea>
    <c:plotVisOnly val="1"/>
    <c:dispBlanksAs val="gap"/>
    <c:showDLblsOverMax val="0"/>
  </c:chart>
  <c:spPr>
    <a:noFill/>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 (2)'!$A$11</c:f>
              <c:strCache>
                <c:ptCount val="1"/>
                <c:pt idx="0">
                  <c:v>年度</c:v>
                </c:pt>
              </c:strCache>
            </c:strRef>
          </c:tx>
          <c:cat>
            <c:strRef>
              <c:f>'Sheet1 (2)'!$A$12:$A$16</c:f>
              <c:strCache>
                <c:ptCount val="5"/>
                <c:pt idx="0">
                  <c:v>27年度</c:v>
                </c:pt>
                <c:pt idx="1">
                  <c:v>28年度</c:v>
                </c:pt>
                <c:pt idx="2">
                  <c:v>29年度</c:v>
                </c:pt>
                <c:pt idx="3">
                  <c:v>30年度</c:v>
                </c:pt>
                <c:pt idx="4">
                  <c:v>31年度</c:v>
                </c:pt>
              </c:strCache>
            </c:strRef>
          </c:cat>
          <c:val>
            <c:numRef>
              <c:f>'Sheet1 (2)'!$A$12:$A$16</c:f>
              <c:numCache>
                <c:formatCode>General</c:formatCode>
                <c:ptCount val="5"/>
                <c:pt idx="0">
                  <c:v>0</c:v>
                </c:pt>
                <c:pt idx="1">
                  <c:v>0</c:v>
                </c:pt>
                <c:pt idx="2">
                  <c:v>0</c:v>
                </c:pt>
                <c:pt idx="3">
                  <c:v>0</c:v>
                </c:pt>
                <c:pt idx="4">
                  <c:v>0</c:v>
                </c:pt>
              </c:numCache>
            </c:numRef>
          </c:val>
          <c:smooth val="0"/>
        </c:ser>
        <c:ser>
          <c:idx val="1"/>
          <c:order val="1"/>
          <c:tx>
            <c:strRef>
              <c:f>'Sheet1 (2)'!$C$11</c:f>
              <c:strCache>
                <c:ptCount val="1"/>
                <c:pt idx="0">
                  <c:v>３号（０～２歳）</c:v>
                </c:pt>
              </c:strCache>
            </c:strRef>
          </c:tx>
          <c:cat>
            <c:strRef>
              <c:f>'Sheet1 (2)'!$A$12:$A$16</c:f>
              <c:strCache>
                <c:ptCount val="5"/>
                <c:pt idx="0">
                  <c:v>27年度</c:v>
                </c:pt>
                <c:pt idx="1">
                  <c:v>28年度</c:v>
                </c:pt>
                <c:pt idx="2">
                  <c:v>29年度</c:v>
                </c:pt>
                <c:pt idx="3">
                  <c:v>30年度</c:v>
                </c:pt>
                <c:pt idx="4">
                  <c:v>31年度</c:v>
                </c:pt>
              </c:strCache>
            </c:strRef>
          </c:cat>
          <c:val>
            <c:numRef>
              <c:f>'Sheet1 (2)'!$C$12:$C$16</c:f>
              <c:numCache>
                <c:formatCode>General</c:formatCode>
                <c:ptCount val="5"/>
                <c:pt idx="0">
                  <c:v>72551</c:v>
                </c:pt>
                <c:pt idx="1">
                  <c:v>72890</c:v>
                </c:pt>
                <c:pt idx="2">
                  <c:v>73465</c:v>
                </c:pt>
                <c:pt idx="3">
                  <c:v>73664</c:v>
                </c:pt>
                <c:pt idx="4">
                  <c:v>73335</c:v>
                </c:pt>
              </c:numCache>
            </c:numRef>
          </c:val>
          <c:smooth val="0"/>
        </c:ser>
        <c:dLbls>
          <c:showLegendKey val="0"/>
          <c:showVal val="0"/>
          <c:showCatName val="0"/>
          <c:showSerName val="0"/>
          <c:showPercent val="0"/>
          <c:showBubbleSize val="0"/>
        </c:dLbls>
        <c:marker val="1"/>
        <c:smooth val="0"/>
        <c:axId val="139164672"/>
        <c:axId val="139174656"/>
      </c:lineChart>
      <c:catAx>
        <c:axId val="139164672"/>
        <c:scaling>
          <c:orientation val="minMax"/>
        </c:scaling>
        <c:delete val="0"/>
        <c:axPos val="b"/>
        <c:numFmt formatCode="General" sourceLinked="1"/>
        <c:majorTickMark val="out"/>
        <c:minorTickMark val="none"/>
        <c:tickLblPos val="nextTo"/>
        <c:crossAx val="139174656"/>
        <c:crosses val="autoZero"/>
        <c:auto val="1"/>
        <c:lblAlgn val="ctr"/>
        <c:lblOffset val="100"/>
        <c:noMultiLvlLbl val="0"/>
      </c:catAx>
      <c:valAx>
        <c:axId val="139174656"/>
        <c:scaling>
          <c:orientation val="minMax"/>
          <c:max val="75000"/>
          <c:min val="72000"/>
        </c:scaling>
        <c:delete val="0"/>
        <c:axPos val="l"/>
        <c:majorGridlines/>
        <c:numFmt formatCode="General" sourceLinked="1"/>
        <c:majorTickMark val="out"/>
        <c:minorTickMark val="none"/>
        <c:tickLblPos val="nextTo"/>
        <c:crossAx val="139164672"/>
        <c:crosses val="autoZero"/>
        <c:crossBetween val="between"/>
        <c:majorUnit val="1000"/>
      </c:valAx>
      <c:spPr>
        <a:ln>
          <a:solidFill>
            <a:schemeClr val="accent1"/>
          </a:solidFill>
        </a:ln>
      </c:spPr>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受験者と合格率グラフ!$B$33</c:f>
              <c:strCache>
                <c:ptCount val="1"/>
                <c:pt idx="0">
                  <c:v>受験者数</c:v>
                </c:pt>
              </c:strCache>
            </c:strRef>
          </c:tx>
          <c:dLbls>
            <c:showLegendKey val="0"/>
            <c:showVal val="1"/>
            <c:showCatName val="0"/>
            <c:showSerName val="0"/>
            <c:showPercent val="0"/>
            <c:showBubbleSize val="0"/>
            <c:showLeaderLines val="0"/>
          </c:dLbls>
          <c:cat>
            <c:strRef>
              <c:f>受験者と合格率グラフ!$A$34:$A$38</c:f>
              <c:strCache>
                <c:ptCount val="5"/>
                <c:pt idx="0">
                  <c:v>23年度</c:v>
                </c:pt>
                <c:pt idx="1">
                  <c:v>24年度</c:v>
                </c:pt>
                <c:pt idx="2">
                  <c:v>25年度</c:v>
                </c:pt>
                <c:pt idx="3">
                  <c:v>26年度</c:v>
                </c:pt>
                <c:pt idx="4">
                  <c:v>27年度</c:v>
                </c:pt>
              </c:strCache>
            </c:strRef>
          </c:cat>
          <c:val>
            <c:numRef>
              <c:f>受験者と合格率グラフ!$B$34:$B$38</c:f>
              <c:numCache>
                <c:formatCode>#,##0_);[Red]\(#,##0\)</c:formatCode>
                <c:ptCount val="5"/>
                <c:pt idx="0">
                  <c:v>2606</c:v>
                </c:pt>
                <c:pt idx="1">
                  <c:v>3470</c:v>
                </c:pt>
                <c:pt idx="2">
                  <c:v>3048</c:v>
                </c:pt>
                <c:pt idx="3">
                  <c:v>2741</c:v>
                </c:pt>
                <c:pt idx="4">
                  <c:v>2699</c:v>
                </c:pt>
              </c:numCache>
            </c:numRef>
          </c:val>
          <c:smooth val="0"/>
        </c:ser>
        <c:ser>
          <c:idx val="1"/>
          <c:order val="1"/>
          <c:tx>
            <c:strRef>
              <c:f>受験者と合格率グラフ!$C$33</c:f>
              <c:strCache>
                <c:ptCount val="1"/>
                <c:pt idx="0">
                  <c:v>合格者数</c:v>
                </c:pt>
              </c:strCache>
            </c:strRef>
          </c:tx>
          <c:dLbls>
            <c:showLegendKey val="0"/>
            <c:showVal val="1"/>
            <c:showCatName val="0"/>
            <c:showSerName val="0"/>
            <c:showPercent val="0"/>
            <c:showBubbleSize val="0"/>
            <c:showLeaderLines val="0"/>
          </c:dLbls>
          <c:cat>
            <c:strRef>
              <c:f>受験者と合格率グラフ!$A$34:$A$38</c:f>
              <c:strCache>
                <c:ptCount val="5"/>
                <c:pt idx="0">
                  <c:v>23年度</c:v>
                </c:pt>
                <c:pt idx="1">
                  <c:v>24年度</c:v>
                </c:pt>
                <c:pt idx="2">
                  <c:v>25年度</c:v>
                </c:pt>
                <c:pt idx="3">
                  <c:v>26年度</c:v>
                </c:pt>
                <c:pt idx="4">
                  <c:v>27年度</c:v>
                </c:pt>
              </c:strCache>
            </c:strRef>
          </c:cat>
          <c:val>
            <c:numRef>
              <c:f>受験者と合格率グラフ!$C$34:$C$38</c:f>
              <c:numCache>
                <c:formatCode>#,##0_);[Red]\(#,##0\)</c:formatCode>
                <c:ptCount val="5"/>
                <c:pt idx="0">
                  <c:v>374</c:v>
                </c:pt>
                <c:pt idx="1">
                  <c:v>648</c:v>
                </c:pt>
                <c:pt idx="2">
                  <c:v>520</c:v>
                </c:pt>
                <c:pt idx="3">
                  <c:v>572</c:v>
                </c:pt>
              </c:numCache>
            </c:numRef>
          </c:val>
          <c:smooth val="0"/>
        </c:ser>
        <c:dLbls>
          <c:showLegendKey val="0"/>
          <c:showVal val="0"/>
          <c:showCatName val="0"/>
          <c:showSerName val="0"/>
          <c:showPercent val="0"/>
          <c:showBubbleSize val="0"/>
        </c:dLbls>
        <c:marker val="1"/>
        <c:smooth val="0"/>
        <c:axId val="138705536"/>
        <c:axId val="186974592"/>
      </c:lineChart>
      <c:catAx>
        <c:axId val="138705536"/>
        <c:scaling>
          <c:orientation val="minMax"/>
        </c:scaling>
        <c:delete val="0"/>
        <c:axPos val="b"/>
        <c:majorTickMark val="out"/>
        <c:minorTickMark val="none"/>
        <c:tickLblPos val="nextTo"/>
        <c:crossAx val="186974592"/>
        <c:crosses val="autoZero"/>
        <c:auto val="1"/>
        <c:lblAlgn val="ctr"/>
        <c:lblOffset val="100"/>
        <c:noMultiLvlLbl val="0"/>
      </c:catAx>
      <c:valAx>
        <c:axId val="186974592"/>
        <c:scaling>
          <c:orientation val="minMax"/>
          <c:max val="4000"/>
          <c:min val="0"/>
        </c:scaling>
        <c:delete val="0"/>
        <c:axPos val="l"/>
        <c:majorGridlines/>
        <c:numFmt formatCode="#,##0_);[Red]\(#,##0\)" sourceLinked="1"/>
        <c:majorTickMark val="out"/>
        <c:minorTickMark val="none"/>
        <c:tickLblPos val="nextTo"/>
        <c:crossAx val="138705536"/>
        <c:crosses val="autoZero"/>
        <c:crossBetween val="between"/>
        <c:majorUnit val="1000"/>
      </c:valAx>
      <c:spPr>
        <a:ln>
          <a:solidFill>
            <a:schemeClr val="accent1"/>
          </a:solidFill>
        </a:ln>
      </c:spPr>
    </c:plotArea>
    <c:legend>
      <c:legendPos val="r"/>
      <c:layout/>
      <c:overlay val="0"/>
    </c:legend>
    <c:plotVisOnly val="1"/>
    <c:dispBlanksAs val="gap"/>
    <c:showDLblsOverMax val="0"/>
  </c:chart>
  <c:spPr>
    <a:ln>
      <a:noFill/>
    </a:ln>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0.87214</cdr:x>
      <cdr:y>0.48759</cdr:y>
    </cdr:from>
    <cdr:to>
      <cdr:x>1</cdr:x>
      <cdr:y>0.76461</cdr:y>
    </cdr:to>
    <cdr:sp macro="" textlink="">
      <cdr:nvSpPr>
        <cdr:cNvPr id="2" name="テキスト ボックス 1"/>
        <cdr:cNvSpPr txBox="1"/>
      </cdr:nvSpPr>
      <cdr:spPr>
        <a:xfrm xmlns:a="http://schemas.openxmlformats.org/drawingml/2006/main">
          <a:off x="3380213" y="503468"/>
          <a:ext cx="495561" cy="2860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B516C55E-BA85-4DEB-B9BF-EDD3B80FB9DC}" type="datetimeFigureOut">
              <a:rPr kumimoji="1" lang="ja-JP" altLang="en-US" smtClean="0"/>
              <a:t>2015/10/27</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CAA28AB1-D9ED-4D25-87A4-64975E254EE5}" type="slidenum">
              <a:rPr kumimoji="1" lang="ja-JP" altLang="en-US" smtClean="0"/>
              <a:t>‹#›</a:t>
            </a:fld>
            <a:endParaRPr kumimoji="1" lang="ja-JP" altLang="en-US"/>
          </a:p>
        </p:txBody>
      </p:sp>
    </p:spTree>
    <p:extLst>
      <p:ext uri="{BB962C8B-B14F-4D97-AF65-F5344CB8AC3E}">
        <p14:creationId xmlns:p14="http://schemas.microsoft.com/office/powerpoint/2010/main" val="3356598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8C4B1B91-1CE9-4BB7-8BFD-5546374DEF74}" type="datetimeFigureOut">
              <a:rPr kumimoji="1" lang="ja-JP" altLang="en-US" smtClean="0"/>
              <a:t>2015/10/27</a:t>
            </a:fld>
            <a:endParaRPr kumimoji="1" lang="ja-JP" altLang="en-US"/>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84F61E2B-2BBE-4B68-8B08-646894FC78DA}" type="slidenum">
              <a:rPr kumimoji="1" lang="ja-JP" altLang="en-US" smtClean="0"/>
              <a:t>‹#›</a:t>
            </a:fld>
            <a:endParaRPr kumimoji="1" lang="ja-JP" altLang="en-US"/>
          </a:p>
        </p:txBody>
      </p:sp>
    </p:spTree>
    <p:extLst>
      <p:ext uri="{BB962C8B-B14F-4D97-AF65-F5344CB8AC3E}">
        <p14:creationId xmlns:p14="http://schemas.microsoft.com/office/powerpoint/2010/main" val="189529587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4F61E2B-2BBE-4B68-8B08-646894FC78DA}" type="slidenum">
              <a:rPr kumimoji="1" lang="ja-JP" altLang="en-US" smtClean="0"/>
              <a:t>1</a:t>
            </a:fld>
            <a:endParaRPr kumimoji="1" lang="ja-JP" altLang="en-US"/>
          </a:p>
        </p:txBody>
      </p:sp>
    </p:spTree>
    <p:extLst>
      <p:ext uri="{BB962C8B-B14F-4D97-AF65-F5344CB8AC3E}">
        <p14:creationId xmlns:p14="http://schemas.microsoft.com/office/powerpoint/2010/main" val="329274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4F61E2B-2BBE-4B68-8B08-646894FC78DA}" type="slidenum">
              <a:rPr kumimoji="1" lang="ja-JP" altLang="en-US" smtClean="0"/>
              <a:t>2</a:t>
            </a:fld>
            <a:endParaRPr kumimoji="1" lang="ja-JP" altLang="en-US"/>
          </a:p>
        </p:txBody>
      </p:sp>
    </p:spTree>
    <p:extLst>
      <p:ext uri="{BB962C8B-B14F-4D97-AF65-F5344CB8AC3E}">
        <p14:creationId xmlns:p14="http://schemas.microsoft.com/office/powerpoint/2010/main" val="3479270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2C44BA7-834A-4D94-A2D9-BC343280F2AA}"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1176612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2C44BA7-834A-4D94-A2D9-BC343280F2AA}"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3682877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2C44BA7-834A-4D94-A2D9-BC343280F2AA}" type="slidenum">
              <a:rPr lang="ja-JP" altLang="en-US" smtClean="0">
                <a:solidFill>
                  <a:prstClr val="black"/>
                </a:solidFill>
              </a:rPr>
              <a:pPr/>
              <a:t>9</a:t>
            </a:fld>
            <a:endParaRPr lang="ja-JP" altLang="en-US">
              <a:solidFill>
                <a:prstClr val="black"/>
              </a:solidFill>
            </a:endParaRPr>
          </a:p>
        </p:txBody>
      </p:sp>
    </p:spTree>
    <p:extLst>
      <p:ext uri="{BB962C8B-B14F-4D97-AF65-F5344CB8AC3E}">
        <p14:creationId xmlns:p14="http://schemas.microsoft.com/office/powerpoint/2010/main" val="1176612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6100CC5-94BB-46D2-8A93-B29EB126F9C8}" type="datetime1">
              <a:rPr lang="en-US" altLang="ja-JP" smtClean="0"/>
              <a:t>10/27/2015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8F44412-A746-43C5-8E94-57B320BF4C31}" type="datetime1">
              <a:rPr lang="en-US" altLang="ja-JP" smtClean="0"/>
              <a:t>10/27/2015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C638331-092F-4F9E-9399-92FCE76666EF}" type="datetime1">
              <a:rPr lang="en-US" altLang="ja-JP" smtClean="0"/>
              <a:t>10/27/2015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ED9E4C-F851-4F9A-832E-403E2769C540}" type="datetime1">
              <a:rPr lang="en-US" altLang="ja-JP" smtClean="0"/>
              <a:t>10/27/2015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3886373-C390-480B-8FE1-B36B3988E520}" type="datetime1">
              <a:rPr lang="en-US" altLang="ja-JP" smtClean="0"/>
              <a:t>10/27/2015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9AB6537-9C4A-4C19-B44E-C9D2FCA93048}" type="datetime1">
              <a:rPr lang="en-US" altLang="ja-JP" smtClean="0"/>
              <a:t>10/27/2015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097280" y="2582335"/>
            <a:ext cx="4937760" cy="3286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217920" y="2582334"/>
            <a:ext cx="4937760" cy="3286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B630F32-48EE-4EBC-8835-B39AD9DA9AB5}" type="datetime1">
              <a:rPr lang="en-US" altLang="ja-JP" smtClean="0"/>
              <a:t>10/27/2015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81603EA-3234-4DCC-9950-70858DA16133}" type="datetime1">
              <a:rPr lang="en-US" altLang="ja-JP" smtClean="0"/>
              <a:t>10/27/2015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7AA725C-495F-4954-AFBB-C32875F5387D}" type="datetime1">
              <a:rPr lang="en-US" altLang="ja-JP" smtClean="0"/>
              <a:t>10/27/2015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BD80F45-DFA0-48BC-8B77-571C5213C3F2}" type="datetime1">
              <a:rPr lang="en-US" altLang="ja-JP" smtClean="0"/>
              <a:t>10/27/2015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7B99718-8934-49E0-BCD4-9F5B1C6A1A38}" type="datetime1">
              <a:rPr lang="en-US" altLang="ja-JP" smtClean="0"/>
              <a:t>10/27/2015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42E557F-501F-4A34-87F1-D85DAE4E12C6}" type="datetime1">
              <a:rPr lang="en-US" altLang="ja-JP" smtClean="0"/>
              <a:t>10/27/2015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chor="b">
            <a:normAutofit/>
          </a:bodyPr>
          <a:lstStyle/>
          <a:p>
            <a:pPr algn="ctr"/>
            <a:r>
              <a:rPr kumimoji="1" lang="ja-JP" altLang="en-US" sz="5400" dirty="0" smtClean="0"/>
              <a:t>子ども総合計画の</a:t>
            </a:r>
            <a:r>
              <a:rPr lang="ja-JP" altLang="en-US" sz="5400" dirty="0" smtClean="0"/>
              <a:t>取組状況</a:t>
            </a:r>
            <a:endParaRPr kumimoji="1" lang="ja-JP" altLang="en-US" sz="5400" dirty="0"/>
          </a:p>
        </p:txBody>
      </p:sp>
      <p:sp>
        <p:nvSpPr>
          <p:cNvPr id="3" name="サブタイトル 2"/>
          <p:cNvSpPr>
            <a:spLocks noGrp="1"/>
          </p:cNvSpPr>
          <p:nvPr>
            <p:ph type="subTitle" idx="1"/>
          </p:nvPr>
        </p:nvSpPr>
        <p:spPr>
          <a:xfrm>
            <a:off x="1100050" y="4455621"/>
            <a:ext cx="10490587" cy="1143000"/>
          </a:xfrm>
        </p:spPr>
        <p:txBody>
          <a:bodyPr>
            <a:normAutofit fontScale="85000" lnSpcReduction="20000"/>
          </a:bodyPr>
          <a:lstStyle/>
          <a:p>
            <a:endParaRPr kumimoji="1" lang="en-US" altLang="ja-JP" dirty="0" smtClean="0"/>
          </a:p>
          <a:p>
            <a:endParaRPr kumimoji="1" lang="en-US" altLang="ja-JP" dirty="0"/>
          </a:p>
          <a:p>
            <a:pPr algn="r"/>
            <a:r>
              <a:rPr lang="ja-JP" altLang="en-US" dirty="0" smtClean="0"/>
              <a:t>平成２７年１０月２８日　大阪府子ども施策審議会</a:t>
            </a:r>
            <a:r>
              <a:rPr lang="ja-JP" altLang="en-US" dirty="0"/>
              <a:t>　</a:t>
            </a:r>
            <a:r>
              <a:rPr lang="ja-JP" altLang="en-US" dirty="0" smtClean="0"/>
              <a:t>資料</a:t>
            </a:r>
            <a:endParaRPr kumimoji="1" lang="ja-JP" altLang="en-US" dirty="0"/>
          </a:p>
        </p:txBody>
      </p:sp>
      <p:sp>
        <p:nvSpPr>
          <p:cNvPr id="4" name="正方形/長方形 3"/>
          <p:cNvSpPr/>
          <p:nvPr/>
        </p:nvSpPr>
        <p:spPr>
          <a:xfrm>
            <a:off x="10527956" y="222422"/>
            <a:ext cx="1396313"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mtClean="0"/>
              <a:t>資料１</a:t>
            </a:r>
            <a:endParaRPr kumimoji="1" lang="ja-JP" altLang="en-US" dirty="0"/>
          </a:p>
        </p:txBody>
      </p:sp>
    </p:spTree>
    <p:extLst>
      <p:ext uri="{BB962C8B-B14F-4D97-AF65-F5344CB8AC3E}">
        <p14:creationId xmlns:p14="http://schemas.microsoft.com/office/powerpoint/2010/main" val="3041377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57303" y="1535668"/>
            <a:ext cx="3773918" cy="27829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ja-JP" altLang="ja-JP" sz="1400" b="1" dirty="0">
                <a:latin typeface="Meiryo UI" panose="020B0604030504040204" pitchFamily="50" charset="-128"/>
                <a:ea typeface="Meiryo UI" panose="020B0604030504040204" pitchFamily="50" charset="-128"/>
              </a:rPr>
              <a:t>１．若者が自立できる社会</a:t>
            </a:r>
            <a:endParaRPr kumimoji="1" lang="ja-JP" altLang="en-US" sz="1400" dirty="0">
              <a:latin typeface="Meiryo UI" panose="020B0604030504040204" pitchFamily="50" charset="-128"/>
              <a:ea typeface="Meiryo UI" panose="020B0604030504040204" pitchFamily="50" charset="-128"/>
            </a:endParaRPr>
          </a:p>
        </p:txBody>
      </p:sp>
      <p:sp>
        <p:nvSpPr>
          <p:cNvPr id="25" name="正方形/長方形 24"/>
          <p:cNvSpPr/>
          <p:nvPr/>
        </p:nvSpPr>
        <p:spPr>
          <a:xfrm>
            <a:off x="3991430" y="1535665"/>
            <a:ext cx="4046770" cy="27829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ja-JP" altLang="ja-JP" sz="1400" b="1" dirty="0">
                <a:latin typeface="Meiryo UI" panose="020B0604030504040204" pitchFamily="50" charset="-128"/>
                <a:ea typeface="Meiryo UI" panose="020B0604030504040204" pitchFamily="50" charset="-128"/>
              </a:rPr>
              <a:t>２．子どもを生み育てることができる</a:t>
            </a:r>
            <a:r>
              <a:rPr lang="ja-JP" altLang="ja-JP" sz="1400" b="1" dirty="0" smtClean="0">
                <a:latin typeface="Meiryo UI" panose="020B0604030504040204" pitchFamily="50" charset="-128"/>
                <a:ea typeface="Meiryo UI" panose="020B0604030504040204" pitchFamily="50" charset="-128"/>
              </a:rPr>
              <a:t>社会</a:t>
            </a:r>
            <a:endParaRPr kumimoji="1" lang="ja-JP" altLang="en-US" sz="1400" dirty="0">
              <a:latin typeface="Meiryo UI" panose="020B0604030504040204" pitchFamily="50" charset="-128"/>
              <a:ea typeface="Meiryo UI" panose="020B0604030504040204" pitchFamily="50" charset="-128"/>
            </a:endParaRPr>
          </a:p>
        </p:txBody>
      </p:sp>
      <p:sp>
        <p:nvSpPr>
          <p:cNvPr id="24" name="正方形/長方形 23"/>
          <p:cNvSpPr/>
          <p:nvPr/>
        </p:nvSpPr>
        <p:spPr>
          <a:xfrm>
            <a:off x="57303" y="1813967"/>
            <a:ext cx="3773918" cy="1799659"/>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p>
            <a:r>
              <a:rPr lang="ja-JP" altLang="ja-JP" sz="1400" u="sng" dirty="0">
                <a:latin typeface="Meiryo UI" panose="020B0604030504040204" pitchFamily="50" charset="-128"/>
                <a:ea typeface="Meiryo UI" panose="020B0604030504040204" pitchFamily="50" charset="-128"/>
              </a:rPr>
              <a:t>重点的な取り組み</a:t>
            </a:r>
            <a:endParaRPr lang="ja-JP" altLang="ja-JP" sz="1400" dirty="0">
              <a:latin typeface="Meiryo UI" panose="020B0604030504040204" pitchFamily="50" charset="-128"/>
              <a:ea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rPr>
              <a:t>▶若者が社会の中で自立することによって、自らの意思で多様</a:t>
            </a:r>
            <a:r>
              <a:rPr lang="ja-JP" altLang="ja-JP" sz="1400" dirty="0" smtClean="0">
                <a:latin typeface="Meiryo UI" panose="020B0604030504040204" pitchFamily="50" charset="-128"/>
                <a:ea typeface="Meiryo UI" panose="020B0604030504040204" pitchFamily="50" charset="-128"/>
              </a:rPr>
              <a:t>に将来</a:t>
            </a:r>
            <a:r>
              <a:rPr lang="ja-JP" altLang="ja-JP" sz="1400" dirty="0">
                <a:latin typeface="Meiryo UI" panose="020B0604030504040204" pitchFamily="50" charset="-128"/>
                <a:ea typeface="Meiryo UI" panose="020B0604030504040204" pitchFamily="50" charset="-128"/>
              </a:rPr>
              <a:t>を選択できるよう支援します。</a:t>
            </a:r>
          </a:p>
          <a:p>
            <a:pPr algn="ctr"/>
            <a:endParaRPr kumimoji="1" lang="ja-JP" altLang="en-US" sz="1400" dirty="0"/>
          </a:p>
        </p:txBody>
      </p:sp>
      <p:sp>
        <p:nvSpPr>
          <p:cNvPr id="27" name="正方形/長方形 26"/>
          <p:cNvSpPr/>
          <p:nvPr/>
        </p:nvSpPr>
        <p:spPr>
          <a:xfrm>
            <a:off x="8150843" y="1535666"/>
            <a:ext cx="3934127" cy="27829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ja-JP" altLang="ja-JP" sz="1400" b="1" dirty="0">
                <a:latin typeface="Meiryo UI" panose="020B0604030504040204" pitchFamily="50" charset="-128"/>
                <a:ea typeface="Meiryo UI" panose="020B0604030504040204" pitchFamily="50" charset="-128"/>
              </a:rPr>
              <a:t>３．子どもが成長できる社会</a:t>
            </a:r>
            <a:endParaRPr kumimoji="1" lang="ja-JP" altLang="en-US" sz="1400" dirty="0">
              <a:latin typeface="Meiryo UI" panose="020B0604030504040204" pitchFamily="50" charset="-128"/>
              <a:ea typeface="Meiryo UI" panose="020B0604030504040204" pitchFamily="50" charset="-128"/>
            </a:endParaRPr>
          </a:p>
        </p:txBody>
      </p:sp>
      <p:sp>
        <p:nvSpPr>
          <p:cNvPr id="26" name="正方形/長方形 25"/>
          <p:cNvSpPr/>
          <p:nvPr/>
        </p:nvSpPr>
        <p:spPr>
          <a:xfrm>
            <a:off x="3991430" y="1813964"/>
            <a:ext cx="4046770" cy="1799661"/>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p>
            <a:r>
              <a:rPr lang="ja-JP" altLang="ja-JP" sz="1400" u="sng" dirty="0">
                <a:latin typeface="Meiryo UI" panose="020B0604030504040204" pitchFamily="50" charset="-128"/>
                <a:ea typeface="Meiryo UI" panose="020B0604030504040204" pitchFamily="50" charset="-128"/>
              </a:rPr>
              <a:t>重点的な取り組み</a:t>
            </a:r>
            <a:endParaRPr lang="ja-JP" altLang="ja-JP" sz="1400" dirty="0">
              <a:latin typeface="Meiryo UI" panose="020B0604030504040204" pitchFamily="50" charset="-128"/>
              <a:ea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rPr>
              <a:t>▶安心して子どもを産むことができる保健・医療環境をつくります。</a:t>
            </a:r>
          </a:p>
          <a:p>
            <a:r>
              <a:rPr lang="ja-JP" altLang="ja-JP" sz="1400" dirty="0">
                <a:latin typeface="Meiryo UI" panose="020B0604030504040204" pitchFamily="50" charset="-128"/>
                <a:ea typeface="Meiryo UI" panose="020B0604030504040204" pitchFamily="50" charset="-128"/>
              </a:rPr>
              <a:t>▶家庭と地域がともに養育力を高めることができるよう、地域と一体と</a:t>
            </a:r>
            <a:r>
              <a:rPr lang="ja-JP" altLang="ja-JP" sz="1400" dirty="0" smtClean="0">
                <a:latin typeface="Meiryo UI" panose="020B0604030504040204" pitchFamily="50" charset="-128"/>
                <a:ea typeface="Meiryo UI" panose="020B0604030504040204" pitchFamily="50" charset="-128"/>
              </a:rPr>
              <a:t>なって子</a:t>
            </a:r>
            <a:r>
              <a:rPr lang="ja-JP" altLang="ja-JP" sz="1400" dirty="0">
                <a:latin typeface="Meiryo UI" panose="020B0604030504040204" pitchFamily="50" charset="-128"/>
                <a:ea typeface="Meiryo UI" panose="020B0604030504040204" pitchFamily="50" charset="-128"/>
              </a:rPr>
              <a:t>育てしやすい環境をつくります。</a:t>
            </a:r>
          </a:p>
          <a:p>
            <a:r>
              <a:rPr lang="ja-JP" altLang="ja-JP" sz="1400" dirty="0">
                <a:latin typeface="Meiryo UI" panose="020B0604030504040204" pitchFamily="50" charset="-128"/>
                <a:ea typeface="Meiryo UI" panose="020B0604030504040204" pitchFamily="50" charset="-128"/>
              </a:rPr>
              <a:t>▶さまざまな支援が必要な子どもや家庭に対し、支援を必要としているとき</a:t>
            </a:r>
            <a:r>
              <a:rPr lang="ja-JP" altLang="ja-JP" sz="1400" dirty="0" smtClean="0">
                <a:latin typeface="Meiryo UI" panose="020B0604030504040204" pitchFamily="50" charset="-128"/>
                <a:ea typeface="Meiryo UI" panose="020B0604030504040204" pitchFamily="50" charset="-128"/>
              </a:rPr>
              <a:t>に必要</a:t>
            </a:r>
            <a:r>
              <a:rPr lang="ja-JP" altLang="ja-JP" sz="1400" dirty="0">
                <a:latin typeface="Meiryo UI" panose="020B0604030504040204" pitchFamily="50" charset="-128"/>
                <a:ea typeface="Meiryo UI" panose="020B0604030504040204" pitchFamily="50" charset="-128"/>
              </a:rPr>
              <a:t>な支援が行き届く体制をつくります。</a:t>
            </a:r>
          </a:p>
          <a:p>
            <a:pPr algn="ctr"/>
            <a:endParaRPr kumimoji="1" lang="ja-JP" altLang="en-US" sz="1400" dirty="0"/>
          </a:p>
        </p:txBody>
      </p:sp>
      <p:sp>
        <p:nvSpPr>
          <p:cNvPr id="28" name="正方形/長方形 27"/>
          <p:cNvSpPr/>
          <p:nvPr/>
        </p:nvSpPr>
        <p:spPr>
          <a:xfrm>
            <a:off x="8150843" y="1813965"/>
            <a:ext cx="3934127" cy="1799661"/>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p>
            <a:r>
              <a:rPr lang="ja-JP" altLang="ja-JP" sz="1400" u="sng" dirty="0">
                <a:latin typeface="Meiryo UI" panose="020B0604030504040204" pitchFamily="50" charset="-128"/>
                <a:ea typeface="Meiryo UI" panose="020B0604030504040204" pitchFamily="50" charset="-128"/>
              </a:rPr>
              <a:t>重点的な取り組み</a:t>
            </a:r>
            <a:endParaRPr lang="ja-JP" altLang="ja-JP" sz="1400" dirty="0">
              <a:latin typeface="Meiryo UI" panose="020B0604030504040204" pitchFamily="50" charset="-128"/>
              <a:ea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rPr>
              <a:t>▶すべての子どもに学びの機会を確保することで、子どもたちが、</a:t>
            </a:r>
            <a:r>
              <a:rPr lang="ja-JP" altLang="ja-JP" sz="1400" dirty="0" smtClean="0">
                <a:latin typeface="Meiryo UI" panose="020B0604030504040204" pitchFamily="50" charset="-128"/>
                <a:ea typeface="Meiryo UI" panose="020B0604030504040204" pitchFamily="50" charset="-128"/>
              </a:rPr>
              <a:t>粘り強く果敢</a:t>
            </a:r>
            <a:r>
              <a:rPr lang="ja-JP" altLang="ja-JP" sz="1400" dirty="0">
                <a:latin typeface="Meiryo UI" panose="020B0604030504040204" pitchFamily="50" charset="-128"/>
                <a:ea typeface="Meiryo UI" panose="020B0604030504040204" pitchFamily="50" charset="-128"/>
              </a:rPr>
              <a:t>にチャレンジし、自立して力強く生きることができるよう支援します。</a:t>
            </a:r>
          </a:p>
          <a:p>
            <a:r>
              <a:rPr lang="ja-JP" altLang="ja-JP" sz="1400" dirty="0">
                <a:latin typeface="Meiryo UI" panose="020B0604030504040204" pitchFamily="50" charset="-128"/>
                <a:ea typeface="Meiryo UI" panose="020B0604030504040204" pitchFamily="50" charset="-128"/>
              </a:rPr>
              <a:t>▶子どもの人権や、健全な育成環境を守ることによって、子どもが</a:t>
            </a:r>
            <a:r>
              <a:rPr lang="ja-JP" altLang="ja-JP" sz="1400" dirty="0" smtClean="0">
                <a:latin typeface="Meiryo UI" panose="020B0604030504040204" pitchFamily="50" charset="-128"/>
                <a:ea typeface="Meiryo UI" panose="020B0604030504040204" pitchFamily="50" charset="-128"/>
              </a:rPr>
              <a:t>健やかに</a:t>
            </a:r>
            <a:r>
              <a:rPr lang="ja-JP" altLang="ja-JP" sz="1400" dirty="0">
                <a:latin typeface="Meiryo UI" panose="020B0604030504040204" pitchFamily="50" charset="-128"/>
                <a:ea typeface="Meiryo UI" panose="020B0604030504040204" pitchFamily="50" charset="-128"/>
              </a:rPr>
              <a:t>育ち、自律して社会を支えることができるよう支援します。</a:t>
            </a:r>
          </a:p>
          <a:p>
            <a:pPr algn="ctr"/>
            <a:endParaRPr kumimoji="1" lang="ja-JP" altLang="en-US" sz="1400" dirty="0"/>
          </a:p>
        </p:txBody>
      </p:sp>
      <p:sp>
        <p:nvSpPr>
          <p:cNvPr id="31" name="正方形/長方形 30"/>
          <p:cNvSpPr/>
          <p:nvPr/>
        </p:nvSpPr>
        <p:spPr>
          <a:xfrm>
            <a:off x="57303" y="3712299"/>
            <a:ext cx="3773918" cy="2094594"/>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p>
            <a:r>
              <a:rPr lang="ja-JP" altLang="en-US" sz="1400" u="sng" dirty="0" smtClean="0">
                <a:latin typeface="Meiryo UI" panose="020B0604030504040204" pitchFamily="50" charset="-128"/>
                <a:ea typeface="Meiryo UI" panose="020B0604030504040204" pitchFamily="50" charset="-128"/>
              </a:rPr>
              <a:t>重点</a:t>
            </a:r>
            <a:r>
              <a:rPr lang="ja-JP" altLang="en-US" sz="1400" u="sng" dirty="0">
                <a:latin typeface="Meiryo UI" panose="020B0604030504040204" pitchFamily="50" charset="-128"/>
                <a:ea typeface="Meiryo UI" panose="020B0604030504040204" pitchFamily="50" charset="-128"/>
              </a:rPr>
              <a:t>施策</a:t>
            </a:r>
            <a:endParaRPr lang="en-US" altLang="ja-JP" sz="1400" u="sng" dirty="0" smtClean="0">
              <a:latin typeface="Meiryo UI" panose="020B0604030504040204" pitchFamily="50" charset="-128"/>
              <a:ea typeface="Meiryo UI" panose="020B0604030504040204" pitchFamily="50" charset="-128"/>
            </a:endParaRPr>
          </a:p>
          <a:p>
            <a:r>
              <a:rPr lang="ja-JP" altLang="ja-JP" sz="1400" dirty="0" smtClean="0">
                <a:latin typeface="Meiryo UI" panose="020B0604030504040204" pitchFamily="50" charset="-128"/>
                <a:ea typeface="Meiryo UI" panose="020B0604030504040204" pitchFamily="50" charset="-128"/>
              </a:rPr>
              <a:t>①</a:t>
            </a:r>
            <a:r>
              <a:rPr lang="ja-JP" altLang="ja-JP" sz="1400" dirty="0">
                <a:latin typeface="Meiryo UI" panose="020B0604030504040204" pitchFamily="50" charset="-128"/>
                <a:ea typeface="Meiryo UI" panose="020B0604030504040204" pitchFamily="50" charset="-128"/>
              </a:rPr>
              <a:t>キャリア教育の充実</a:t>
            </a:r>
          </a:p>
          <a:p>
            <a:r>
              <a:rPr lang="ja-JP" altLang="ja-JP" sz="1400" dirty="0">
                <a:latin typeface="Meiryo UI" panose="020B0604030504040204" pitchFamily="50" charset="-128"/>
                <a:ea typeface="Meiryo UI" panose="020B0604030504040204" pitchFamily="50" charset="-128"/>
              </a:rPr>
              <a:t>②若者の就職支援</a:t>
            </a:r>
          </a:p>
          <a:p>
            <a:r>
              <a:rPr lang="ja-JP" altLang="ja-JP" sz="1400" dirty="0">
                <a:latin typeface="Meiryo UI" panose="020B0604030504040204" pitchFamily="50" charset="-128"/>
                <a:ea typeface="Meiryo UI" panose="020B0604030504040204" pitchFamily="50" charset="-128"/>
              </a:rPr>
              <a:t>③子ども・若者が再チャレンジできる仕組みづくり</a:t>
            </a:r>
            <a:r>
              <a:rPr lang="ja-JP" altLang="ja-JP" sz="1400" dirty="0" smtClean="0">
                <a:latin typeface="Meiryo UI" panose="020B0604030504040204" pitchFamily="50" charset="-128"/>
                <a:ea typeface="Meiryo UI" panose="020B0604030504040204" pitchFamily="50" charset="-128"/>
              </a:rPr>
              <a:t>の</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推進</a:t>
            </a:r>
            <a:endParaRPr lang="ja-JP" altLang="ja-JP" sz="1400" dirty="0">
              <a:latin typeface="Meiryo UI" panose="020B0604030504040204" pitchFamily="50" charset="-128"/>
              <a:ea typeface="Meiryo UI" panose="020B0604030504040204" pitchFamily="50" charset="-128"/>
            </a:endParaRPr>
          </a:p>
          <a:p>
            <a:pPr algn="ctr"/>
            <a:endParaRPr kumimoji="1" lang="ja-JP" altLang="en-US" sz="1400" dirty="0"/>
          </a:p>
        </p:txBody>
      </p:sp>
      <p:sp>
        <p:nvSpPr>
          <p:cNvPr id="32" name="正方形/長方形 31"/>
          <p:cNvSpPr/>
          <p:nvPr/>
        </p:nvSpPr>
        <p:spPr>
          <a:xfrm>
            <a:off x="3991430" y="3712296"/>
            <a:ext cx="4046770" cy="2094594"/>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p>
            <a:r>
              <a:rPr lang="ja-JP" altLang="en-US" sz="1400" u="sng" dirty="0" smtClean="0">
                <a:latin typeface="Meiryo UI" panose="020B0604030504040204" pitchFamily="50" charset="-128"/>
                <a:ea typeface="Meiryo UI" panose="020B0604030504040204" pitchFamily="50" charset="-128"/>
              </a:rPr>
              <a:t>重点施策</a:t>
            </a:r>
            <a:endParaRPr lang="en-US" altLang="ja-JP" sz="1400" u="sng" dirty="0" smtClean="0">
              <a:latin typeface="Meiryo UI" panose="020B0604030504040204" pitchFamily="50" charset="-128"/>
              <a:ea typeface="Meiryo UI" panose="020B0604030504040204" pitchFamily="50" charset="-128"/>
            </a:endParaRPr>
          </a:p>
          <a:p>
            <a:r>
              <a:rPr lang="ja-JP" altLang="ja-JP" sz="1400" dirty="0" smtClean="0">
                <a:latin typeface="Meiryo UI" panose="020B0604030504040204" pitchFamily="50" charset="-128"/>
                <a:ea typeface="Meiryo UI" panose="020B0604030504040204" pitchFamily="50" charset="-128"/>
              </a:rPr>
              <a:t>④</a:t>
            </a:r>
            <a:r>
              <a:rPr lang="ja-JP" altLang="ja-JP" sz="1400" dirty="0">
                <a:latin typeface="Meiryo UI" panose="020B0604030504040204" pitchFamily="50" charset="-128"/>
                <a:ea typeface="Meiryo UI" panose="020B0604030504040204" pitchFamily="50" charset="-128"/>
              </a:rPr>
              <a:t>安心して妊娠・出産できる仕組みの充実</a:t>
            </a:r>
          </a:p>
          <a:p>
            <a:r>
              <a:rPr lang="ja-JP" altLang="ja-JP" sz="1400" dirty="0">
                <a:latin typeface="Meiryo UI" panose="020B0604030504040204" pitchFamily="50" charset="-128"/>
                <a:ea typeface="Meiryo UI" panose="020B0604030504040204" pitchFamily="50" charset="-128"/>
              </a:rPr>
              <a:t>⑤地域の教育コミュニティづくりと家庭教育の支援</a:t>
            </a:r>
          </a:p>
          <a:p>
            <a:r>
              <a:rPr lang="ja-JP" altLang="ja-JP" sz="1400" dirty="0">
                <a:latin typeface="Meiryo UI" panose="020B0604030504040204" pitchFamily="50" charset="-128"/>
                <a:ea typeface="Meiryo UI" panose="020B0604030504040204" pitchFamily="50" charset="-128"/>
              </a:rPr>
              <a:t>⑥就学前の子育て支援の</a:t>
            </a:r>
            <a:r>
              <a:rPr lang="ja-JP" altLang="ja-JP" sz="1400" dirty="0" smtClean="0">
                <a:latin typeface="Meiryo UI" panose="020B0604030504040204" pitchFamily="50" charset="-128"/>
                <a:ea typeface="Meiryo UI" panose="020B0604030504040204" pitchFamily="50" charset="-128"/>
              </a:rPr>
              <a:t>充実</a:t>
            </a:r>
            <a:endParaRPr lang="en-US" altLang="ja-JP" sz="1400" dirty="0" smtClean="0">
              <a:latin typeface="Meiryo UI" panose="020B0604030504040204" pitchFamily="50" charset="-128"/>
              <a:ea typeface="Meiryo UI" panose="020B0604030504040204" pitchFamily="50" charset="-128"/>
            </a:endParaRPr>
          </a:p>
          <a:p>
            <a:r>
              <a:rPr lang="ja-JP" altLang="ja-JP" sz="1400" dirty="0" smtClean="0">
                <a:latin typeface="Meiryo UI" panose="020B0604030504040204" pitchFamily="50" charset="-128"/>
                <a:ea typeface="Meiryo UI" panose="020B0604030504040204" pitchFamily="50" charset="-128"/>
              </a:rPr>
              <a:t>⑦</a:t>
            </a:r>
            <a:r>
              <a:rPr lang="ja-JP" altLang="ja-JP" sz="1400" dirty="0">
                <a:latin typeface="Meiryo UI" panose="020B0604030504040204" pitchFamily="50" charset="-128"/>
                <a:ea typeface="Meiryo UI" panose="020B0604030504040204" pitchFamily="50" charset="-128"/>
              </a:rPr>
              <a:t>ワーク・ライフ・バランスの実現</a:t>
            </a:r>
          </a:p>
          <a:p>
            <a:r>
              <a:rPr lang="ja-JP" altLang="ja-JP" sz="1400" dirty="0">
                <a:latin typeface="Meiryo UI" panose="020B0604030504040204" pitchFamily="50" charset="-128"/>
                <a:ea typeface="Meiryo UI" panose="020B0604030504040204" pitchFamily="50" charset="-128"/>
              </a:rPr>
              <a:t>⑧ひとり親家庭等に対する就業支援の充実</a:t>
            </a:r>
          </a:p>
          <a:p>
            <a:r>
              <a:rPr lang="ja-JP" altLang="ja-JP" sz="1400" dirty="0">
                <a:latin typeface="Meiryo UI" panose="020B0604030504040204" pitchFamily="50" charset="-128"/>
                <a:ea typeface="Meiryo UI" panose="020B0604030504040204" pitchFamily="50" charset="-128"/>
              </a:rPr>
              <a:t>⑨児童虐待防止の</a:t>
            </a:r>
            <a:r>
              <a:rPr lang="ja-JP" altLang="ja-JP" sz="1400" dirty="0" smtClean="0">
                <a:latin typeface="Meiryo UI" panose="020B0604030504040204" pitchFamily="50" charset="-128"/>
                <a:ea typeface="Meiryo UI" panose="020B0604030504040204" pitchFamily="50" charset="-128"/>
              </a:rPr>
              <a:t>取り組み</a:t>
            </a:r>
            <a:endParaRPr lang="en-US" altLang="ja-JP" sz="1400" dirty="0" smtClean="0">
              <a:latin typeface="Meiryo UI" panose="020B0604030504040204" pitchFamily="50" charset="-128"/>
              <a:ea typeface="Meiryo UI" panose="020B0604030504040204" pitchFamily="50" charset="-128"/>
            </a:endParaRPr>
          </a:p>
          <a:p>
            <a:r>
              <a:rPr lang="ja-JP" altLang="ja-JP" sz="1400" dirty="0" smtClean="0">
                <a:latin typeface="Meiryo UI" panose="020B0604030504040204" pitchFamily="50" charset="-128"/>
                <a:ea typeface="Meiryo UI" panose="020B0604030504040204" pitchFamily="50" charset="-128"/>
              </a:rPr>
              <a:t>⑩</a:t>
            </a:r>
            <a:r>
              <a:rPr lang="ja-JP" altLang="ja-JP" sz="1400" dirty="0">
                <a:latin typeface="Meiryo UI" panose="020B0604030504040204" pitchFamily="50" charset="-128"/>
                <a:ea typeface="Meiryo UI" panose="020B0604030504040204" pitchFamily="50" charset="-128"/>
              </a:rPr>
              <a:t>社会的養護体制の整備</a:t>
            </a:r>
          </a:p>
          <a:p>
            <a:r>
              <a:rPr lang="ja-JP" altLang="ja-JP" sz="1400" dirty="0">
                <a:latin typeface="Meiryo UI" panose="020B0604030504040204" pitchFamily="50" charset="-128"/>
                <a:ea typeface="Meiryo UI" panose="020B0604030504040204" pitchFamily="50" charset="-128"/>
              </a:rPr>
              <a:t>⑪障がいのある子どもへの支援の充実</a:t>
            </a:r>
          </a:p>
          <a:p>
            <a:pPr algn="ctr"/>
            <a:endParaRPr kumimoji="1" lang="ja-JP" altLang="en-US" sz="1400" dirty="0"/>
          </a:p>
        </p:txBody>
      </p:sp>
      <p:sp>
        <p:nvSpPr>
          <p:cNvPr id="33" name="正方形/長方形 32"/>
          <p:cNvSpPr/>
          <p:nvPr/>
        </p:nvSpPr>
        <p:spPr>
          <a:xfrm>
            <a:off x="8150843" y="3712297"/>
            <a:ext cx="3934127" cy="2094594"/>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p>
            <a:r>
              <a:rPr lang="ja-JP" altLang="en-US" sz="1400" u="sng" dirty="0" smtClean="0">
                <a:latin typeface="Meiryo UI" panose="020B0604030504040204" pitchFamily="50" charset="-128"/>
                <a:ea typeface="Meiryo UI" panose="020B0604030504040204" pitchFamily="50" charset="-128"/>
              </a:rPr>
              <a:t>重点施策</a:t>
            </a:r>
            <a:endParaRPr lang="en-US" altLang="ja-JP" sz="1400" u="sng" dirty="0" smtClean="0">
              <a:latin typeface="Meiryo UI" panose="020B0604030504040204" pitchFamily="50" charset="-128"/>
              <a:ea typeface="Meiryo UI" panose="020B0604030504040204" pitchFamily="50" charset="-128"/>
            </a:endParaRPr>
          </a:p>
          <a:p>
            <a:r>
              <a:rPr lang="ja-JP" altLang="ja-JP" sz="1400" dirty="0" smtClean="0">
                <a:latin typeface="Meiryo UI" panose="020B0604030504040204" pitchFamily="50" charset="-128"/>
                <a:ea typeface="Meiryo UI" panose="020B0604030504040204" pitchFamily="50" charset="-128"/>
              </a:rPr>
              <a:t>⑫</a:t>
            </a:r>
            <a:r>
              <a:rPr lang="ja-JP" altLang="ja-JP" sz="1400" dirty="0">
                <a:latin typeface="Meiryo UI" panose="020B0604030504040204" pitchFamily="50" charset="-128"/>
                <a:ea typeface="Meiryo UI" panose="020B0604030504040204" pitchFamily="50" charset="-128"/>
              </a:rPr>
              <a:t>学力向上の取り組みの推進</a:t>
            </a:r>
          </a:p>
          <a:p>
            <a:r>
              <a:rPr lang="ja-JP" altLang="ja-JP" sz="1400" dirty="0">
                <a:latin typeface="Meiryo UI" panose="020B0604030504040204" pitchFamily="50" charset="-128"/>
                <a:ea typeface="Meiryo UI" panose="020B0604030504040204" pitchFamily="50" charset="-128"/>
              </a:rPr>
              <a:t>⑬豊かな心を育む取り組みの充実</a:t>
            </a:r>
          </a:p>
          <a:p>
            <a:r>
              <a:rPr lang="ja-JP" altLang="ja-JP" sz="1400" dirty="0">
                <a:latin typeface="Meiryo UI" panose="020B0604030504040204" pitchFamily="50" charset="-128"/>
                <a:ea typeface="Meiryo UI" panose="020B0604030504040204" pitchFamily="50" charset="-128"/>
              </a:rPr>
              <a:t>⑭幼児教育・保育、子育て支援に関わる人材</a:t>
            </a:r>
            <a:r>
              <a:rPr lang="ja-JP" altLang="ja-JP" sz="1400" dirty="0" smtClean="0">
                <a:latin typeface="Meiryo UI" panose="020B0604030504040204" pitchFamily="50" charset="-128"/>
                <a:ea typeface="Meiryo UI" panose="020B0604030504040204" pitchFamily="50" charset="-128"/>
              </a:rPr>
              <a:t>の</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確保</a:t>
            </a:r>
            <a:r>
              <a:rPr lang="ja-JP" altLang="ja-JP" sz="1400" dirty="0">
                <a:latin typeface="Meiryo UI" panose="020B0604030504040204" pitchFamily="50" charset="-128"/>
                <a:ea typeface="Meiryo UI" panose="020B0604030504040204" pitchFamily="50" charset="-128"/>
              </a:rPr>
              <a:t>及び資質の向上</a:t>
            </a:r>
          </a:p>
          <a:p>
            <a:r>
              <a:rPr lang="ja-JP" altLang="ja-JP" sz="1400" dirty="0">
                <a:latin typeface="Meiryo UI" panose="020B0604030504040204" pitchFamily="50" charset="-128"/>
                <a:ea typeface="Meiryo UI" panose="020B0604030504040204" pitchFamily="50" charset="-128"/>
              </a:rPr>
              <a:t>⑮就学後の子育て支援の充実</a:t>
            </a:r>
          </a:p>
          <a:p>
            <a:r>
              <a:rPr lang="ja-JP" altLang="ja-JP" sz="1400" dirty="0">
                <a:latin typeface="Meiryo UI" panose="020B0604030504040204" pitchFamily="50" charset="-128"/>
                <a:ea typeface="Meiryo UI" panose="020B0604030504040204" pitchFamily="50" charset="-128"/>
              </a:rPr>
              <a:t>⑯青少年の健全育成、少年非行防止ネットワーク</a:t>
            </a:r>
            <a:r>
              <a:rPr lang="ja-JP" altLang="ja-JP" sz="1400" dirty="0" smtClean="0">
                <a:latin typeface="Meiryo UI" panose="020B0604030504040204" pitchFamily="50" charset="-128"/>
                <a:ea typeface="Meiryo UI" panose="020B0604030504040204" pitchFamily="50" charset="-128"/>
              </a:rPr>
              <a:t>の</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構築</a:t>
            </a:r>
            <a:r>
              <a:rPr lang="ja-JP" altLang="ja-JP" sz="1400" dirty="0">
                <a:latin typeface="Meiryo UI" panose="020B0604030504040204" pitchFamily="50" charset="-128"/>
                <a:ea typeface="Meiryo UI" panose="020B0604030504040204" pitchFamily="50" charset="-128"/>
              </a:rPr>
              <a:t>促進</a:t>
            </a:r>
          </a:p>
        </p:txBody>
      </p:sp>
      <p:sp>
        <p:nvSpPr>
          <p:cNvPr id="35" name="ストライプ矢印 34"/>
          <p:cNvSpPr/>
          <p:nvPr/>
        </p:nvSpPr>
        <p:spPr>
          <a:xfrm rot="5400000">
            <a:off x="1838971" y="3266009"/>
            <a:ext cx="370788" cy="747254"/>
          </a:xfrm>
          <a:prstGeom prst="stripedRightArrow">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36" name="ストライプ矢印 35"/>
          <p:cNvSpPr/>
          <p:nvPr/>
        </p:nvSpPr>
        <p:spPr>
          <a:xfrm rot="5400000">
            <a:off x="5781989" y="3271395"/>
            <a:ext cx="353005" cy="747254"/>
          </a:xfrm>
          <a:prstGeom prst="stripedRightArrow">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37" name="ストライプ矢印 36"/>
          <p:cNvSpPr/>
          <p:nvPr/>
        </p:nvSpPr>
        <p:spPr>
          <a:xfrm rot="5400000">
            <a:off x="9955050" y="3292286"/>
            <a:ext cx="325712" cy="747254"/>
          </a:xfrm>
          <a:prstGeom prst="stripedRightArrow">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38" name="正方形/長方形 37"/>
          <p:cNvSpPr/>
          <p:nvPr/>
        </p:nvSpPr>
        <p:spPr>
          <a:xfrm>
            <a:off x="57302" y="5898575"/>
            <a:ext cx="12027670" cy="338888"/>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400" dirty="0" smtClean="0">
                <a:latin typeface="Meiryo UI" panose="020B0604030504040204" pitchFamily="50" charset="-128"/>
                <a:ea typeface="Meiryo UI" panose="020B0604030504040204" pitchFamily="50" charset="-128"/>
              </a:rPr>
              <a:t>子どもの貧困への対応（</a:t>
            </a:r>
            <a:r>
              <a:rPr lang="ja-JP" altLang="ja-JP" sz="1400" dirty="0" smtClean="0">
                <a:latin typeface="Meiryo UI" panose="020B0604030504040204" pitchFamily="50" charset="-128"/>
                <a:ea typeface="Meiryo UI" panose="020B0604030504040204" pitchFamily="50" charset="-128"/>
              </a:rPr>
              <a:t>計画</a:t>
            </a:r>
            <a:r>
              <a:rPr lang="ja-JP" altLang="ja-JP" sz="1400" dirty="0">
                <a:latin typeface="Meiryo UI" panose="020B0604030504040204" pitchFamily="50" charset="-128"/>
                <a:ea typeface="Meiryo UI" panose="020B0604030504040204" pitchFamily="50" charset="-128"/>
              </a:rPr>
              <a:t>全体に横断的に関わる重点施策として</a:t>
            </a:r>
            <a:r>
              <a:rPr lang="ja-JP" altLang="ja-JP" sz="1400" dirty="0" smtClean="0">
                <a:latin typeface="Meiryo UI" panose="020B0604030504040204" pitchFamily="50" charset="-128"/>
                <a:ea typeface="Meiryo UI" panose="020B0604030504040204" pitchFamily="50" charset="-128"/>
              </a:rPr>
              <a:t>対応</a:t>
            </a:r>
            <a:r>
              <a:rPr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39" name="角丸四角形 38"/>
          <p:cNvSpPr/>
          <p:nvPr/>
        </p:nvSpPr>
        <p:spPr bwMode="hidden">
          <a:xfrm>
            <a:off x="0" y="801862"/>
            <a:ext cx="11932929" cy="688535"/>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t"/>
          <a:lstStyle/>
          <a:p>
            <a:pPr>
              <a:lnSpc>
                <a:spcPts val="1680"/>
              </a:lnSpc>
            </a:pPr>
            <a:r>
              <a:rPr kumimoji="1" lang="ja-JP" altLang="en-US" sz="1400" dirty="0" smtClean="0">
                <a:latin typeface="Meiryo UI" panose="020B0604030504040204" pitchFamily="50" charset="-128"/>
                <a:ea typeface="Meiryo UI" panose="020B0604030504040204" pitchFamily="50" charset="-128"/>
              </a:rPr>
              <a:t>基本理念：</a:t>
            </a:r>
            <a:r>
              <a:rPr lang="ja-JP" altLang="ja-JP" sz="1400" b="1" u="sng" dirty="0">
                <a:latin typeface="Meiryo UI" panose="020B0604030504040204" pitchFamily="50" charset="-128"/>
                <a:ea typeface="Meiryo UI" panose="020B0604030504040204" pitchFamily="50" charset="-128"/>
              </a:rPr>
              <a:t>次代を担う子ども・青少年が、ひとりの人間として尊重され、創造性に富み、豊かな夢をはぐくむことができる</a:t>
            </a:r>
            <a:r>
              <a:rPr lang="ja-JP" altLang="ja-JP" sz="1400" b="1" u="sng" dirty="0" smtClean="0">
                <a:latin typeface="Meiryo UI" panose="020B0604030504040204" pitchFamily="50" charset="-128"/>
                <a:ea typeface="Meiryo UI" panose="020B0604030504040204" pitchFamily="50" charset="-128"/>
              </a:rPr>
              <a:t>大阪</a:t>
            </a:r>
            <a:endParaRPr lang="en-US" altLang="ja-JP" sz="1400" b="1" u="sng" dirty="0" smtClean="0">
              <a:latin typeface="Meiryo UI" panose="020B0604030504040204" pitchFamily="50" charset="-128"/>
              <a:ea typeface="Meiryo UI" panose="020B0604030504040204" pitchFamily="50" charset="-128"/>
            </a:endParaRPr>
          </a:p>
          <a:p>
            <a:endParaRPr kumimoji="1" lang="en-US" altLang="ja-JP" sz="1400" b="1" u="sng" dirty="0">
              <a:latin typeface="Meiryo UI" panose="020B0604030504040204" pitchFamily="50" charset="-128"/>
              <a:ea typeface="Meiryo UI" panose="020B0604030504040204" pitchFamily="50" charset="-128"/>
            </a:endParaRPr>
          </a:p>
          <a:p>
            <a:pPr>
              <a:lnSpc>
                <a:spcPts val="1680"/>
              </a:lnSpc>
            </a:pPr>
            <a:r>
              <a:rPr kumimoji="1" lang="ja-JP" altLang="en-US" sz="1400" dirty="0" smtClean="0">
                <a:latin typeface="Meiryo UI" panose="020B0604030504040204" pitchFamily="50" charset="-128"/>
                <a:ea typeface="Meiryo UI" panose="020B0604030504040204" pitchFamily="50" charset="-128"/>
              </a:rPr>
              <a:t>基本方向と取り組みの方向性：　</a:t>
            </a:r>
            <a:endParaRPr kumimoji="1" lang="ja-JP" altLang="en-US" sz="1400" dirty="0">
              <a:latin typeface="Meiryo UI" panose="020B0604030504040204" pitchFamily="50" charset="-128"/>
              <a:ea typeface="Meiryo UI" panose="020B0604030504040204" pitchFamily="50" charset="-128"/>
            </a:endParaRPr>
          </a:p>
        </p:txBody>
      </p:sp>
      <p:sp>
        <p:nvSpPr>
          <p:cNvPr id="40" name="正方形/長方形 39"/>
          <p:cNvSpPr/>
          <p:nvPr/>
        </p:nvSpPr>
        <p:spPr>
          <a:xfrm>
            <a:off x="224828" y="461091"/>
            <a:ext cx="2851820" cy="33485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子ども総合計画の概要</a:t>
            </a:r>
            <a:endParaRPr kumimoji="1" lang="ja-JP" altLang="en-US"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10879975" y="6492875"/>
            <a:ext cx="1312025" cy="365125"/>
          </a:xfrm>
        </p:spPr>
        <p:txBody>
          <a:bodyPr/>
          <a:lstStyle/>
          <a:p>
            <a:pPr algn="ctr"/>
            <a:r>
              <a:rPr lang="ja-JP" altLang="en-US" sz="1800" dirty="0" smtClean="0">
                <a:latin typeface="Meiryo UI" panose="020B0604030504040204" pitchFamily="50" charset="-128"/>
                <a:ea typeface="Meiryo UI" panose="020B0604030504040204" pitchFamily="50" charset="-128"/>
              </a:rPr>
              <a:t>１</a:t>
            </a:r>
            <a:endParaRPr lang="en-US"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63803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20259" y="1214709"/>
            <a:ext cx="3731822" cy="1153868"/>
          </a:xfrm>
          <a:prstGeom prst="rect">
            <a:avLst/>
          </a:prstGeom>
          <a:ln w="28575">
            <a:prstDash val="solid"/>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教育・保育、子育て支援事業に</a:t>
            </a:r>
            <a:endParaRPr kumimoji="1" lang="en-US" altLang="ja-JP" dirty="0" smtClean="0">
              <a:latin typeface="Meiryo UI" panose="020B0604030504040204" pitchFamily="50" charset="-128"/>
              <a:ea typeface="Meiryo UI" panose="020B0604030504040204" pitchFamily="50" charset="-128"/>
            </a:endParaRPr>
          </a:p>
          <a:p>
            <a:pPr algn="ctr"/>
            <a:r>
              <a:rPr kumimoji="1" lang="ja-JP" altLang="en-US" dirty="0" smtClean="0">
                <a:latin typeface="Meiryo UI" panose="020B0604030504040204" pitchFamily="50" charset="-128"/>
                <a:ea typeface="Meiryo UI" panose="020B0604030504040204" pitchFamily="50" charset="-128"/>
              </a:rPr>
              <a:t>かかる従事者の確保</a:t>
            </a:r>
            <a:endParaRPr kumimoji="1" lang="ja-JP" altLang="en-US" dirty="0">
              <a:latin typeface="Meiryo UI" panose="020B0604030504040204" pitchFamily="50" charset="-128"/>
              <a:ea typeface="Meiryo UI" panose="020B0604030504040204" pitchFamily="50" charset="-128"/>
            </a:endParaRPr>
          </a:p>
        </p:txBody>
      </p:sp>
      <p:sp>
        <p:nvSpPr>
          <p:cNvPr id="5" name="正方形/長方形 4"/>
          <p:cNvSpPr/>
          <p:nvPr/>
        </p:nvSpPr>
        <p:spPr>
          <a:xfrm>
            <a:off x="620258" y="2624289"/>
            <a:ext cx="3731822" cy="936000"/>
          </a:xfrm>
          <a:prstGeom prst="rect">
            <a:avLst/>
          </a:prstGeom>
          <a:ln w="28575">
            <a:prstDash val="solid"/>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高校の中退・不登校に対する</a:t>
            </a:r>
            <a:endParaRPr kumimoji="1" lang="en-US" altLang="ja-JP" dirty="0" smtClean="0">
              <a:latin typeface="Meiryo UI" panose="020B0604030504040204" pitchFamily="50" charset="-128"/>
              <a:ea typeface="Meiryo UI" panose="020B0604030504040204" pitchFamily="50" charset="-128"/>
            </a:endParaRPr>
          </a:p>
          <a:p>
            <a:pPr algn="ctr"/>
            <a:r>
              <a:rPr kumimoji="1" lang="ja-JP" altLang="en-US" dirty="0" smtClean="0">
                <a:latin typeface="Meiryo UI" panose="020B0604030504040204" pitchFamily="50" charset="-128"/>
                <a:ea typeface="Meiryo UI" panose="020B0604030504040204" pitchFamily="50" charset="-128"/>
              </a:rPr>
              <a:t>対策の強化</a:t>
            </a:r>
            <a:endParaRPr kumimoji="1" lang="ja-JP" altLang="en-US" dirty="0">
              <a:latin typeface="Meiryo UI" panose="020B0604030504040204" pitchFamily="50" charset="-128"/>
              <a:ea typeface="Meiryo UI" panose="020B0604030504040204" pitchFamily="50" charset="-128"/>
            </a:endParaRPr>
          </a:p>
        </p:txBody>
      </p:sp>
      <p:sp>
        <p:nvSpPr>
          <p:cNvPr id="6" name="正方形/長方形 5"/>
          <p:cNvSpPr/>
          <p:nvPr/>
        </p:nvSpPr>
        <p:spPr>
          <a:xfrm>
            <a:off x="620256" y="3750417"/>
            <a:ext cx="3731822" cy="936000"/>
          </a:xfrm>
          <a:prstGeom prst="rect">
            <a:avLst/>
          </a:prstGeom>
          <a:ln w="28575">
            <a:prstDash val="solid"/>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家庭の経済状況に関わらず</a:t>
            </a:r>
            <a:endParaRPr kumimoji="1" lang="en-US" altLang="ja-JP" dirty="0" smtClean="0">
              <a:latin typeface="Meiryo UI" panose="020B0604030504040204" pitchFamily="50" charset="-128"/>
              <a:ea typeface="Meiryo UI" panose="020B0604030504040204" pitchFamily="50" charset="-128"/>
            </a:endParaRPr>
          </a:p>
          <a:p>
            <a:pPr algn="ctr"/>
            <a:r>
              <a:rPr kumimoji="1" lang="ja-JP" altLang="en-US" dirty="0" smtClean="0">
                <a:latin typeface="Meiryo UI" panose="020B0604030504040204" pitchFamily="50" charset="-128"/>
                <a:ea typeface="Meiryo UI" panose="020B0604030504040204" pitchFamily="50" charset="-128"/>
              </a:rPr>
              <a:t>すべての子どもが同じスタートラインに</a:t>
            </a:r>
            <a:endParaRPr kumimoji="1" lang="en-US" altLang="ja-JP" dirty="0" smtClean="0">
              <a:latin typeface="Meiryo UI" panose="020B0604030504040204" pitchFamily="50" charset="-128"/>
              <a:ea typeface="Meiryo UI" panose="020B0604030504040204" pitchFamily="50" charset="-128"/>
            </a:endParaRPr>
          </a:p>
          <a:p>
            <a:pPr algn="ctr"/>
            <a:r>
              <a:rPr kumimoji="1" lang="ja-JP" altLang="en-US" dirty="0" smtClean="0">
                <a:latin typeface="Meiryo UI" panose="020B0604030504040204" pitchFamily="50" charset="-128"/>
                <a:ea typeface="Meiryo UI" panose="020B0604030504040204" pitchFamily="50" charset="-128"/>
              </a:rPr>
              <a:t>立てるよう支援</a:t>
            </a:r>
            <a:endParaRPr kumimoji="1" lang="en-US" altLang="ja-JP" dirty="0" smtClean="0">
              <a:latin typeface="Meiryo UI" panose="020B0604030504040204" pitchFamily="50" charset="-128"/>
              <a:ea typeface="Meiryo UI" panose="020B0604030504040204" pitchFamily="50" charset="-128"/>
            </a:endParaRPr>
          </a:p>
        </p:txBody>
      </p:sp>
      <p:sp>
        <p:nvSpPr>
          <p:cNvPr id="7" name="正方形/長方形 6"/>
          <p:cNvSpPr/>
          <p:nvPr/>
        </p:nvSpPr>
        <p:spPr>
          <a:xfrm>
            <a:off x="620256" y="4869532"/>
            <a:ext cx="3731822" cy="936000"/>
          </a:xfrm>
          <a:prstGeom prst="rect">
            <a:avLst/>
          </a:prstGeom>
          <a:ln w="28575">
            <a:prstDash val="solid"/>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子ども総合計画の推進に資する</a:t>
            </a:r>
            <a:endParaRPr kumimoji="1" lang="en-US" altLang="ja-JP" dirty="0" smtClean="0">
              <a:latin typeface="Meiryo UI" panose="020B0604030504040204" pitchFamily="50" charset="-128"/>
              <a:ea typeface="Meiryo UI" panose="020B0604030504040204" pitchFamily="50" charset="-128"/>
            </a:endParaRPr>
          </a:p>
          <a:p>
            <a:pPr algn="ctr"/>
            <a:r>
              <a:rPr kumimoji="1" lang="ja-JP" altLang="en-US" dirty="0" smtClean="0">
                <a:latin typeface="Meiryo UI" panose="020B0604030504040204" pitchFamily="50" charset="-128"/>
                <a:ea typeface="Meiryo UI" panose="020B0604030504040204" pitchFamily="50" charset="-128"/>
              </a:rPr>
              <a:t>市町村の取組みを支援</a:t>
            </a:r>
            <a:endParaRPr kumimoji="1" lang="ja-JP" altLang="en-US" dirty="0">
              <a:latin typeface="Meiryo UI" panose="020B0604030504040204" pitchFamily="50" charset="-128"/>
              <a:ea typeface="Meiryo UI" panose="020B0604030504040204" pitchFamily="50" charset="-128"/>
            </a:endParaRPr>
          </a:p>
        </p:txBody>
      </p:sp>
      <p:sp>
        <p:nvSpPr>
          <p:cNvPr id="10" name="ストライプ矢印 9"/>
          <p:cNvSpPr/>
          <p:nvPr/>
        </p:nvSpPr>
        <p:spPr>
          <a:xfrm>
            <a:off x="4352081" y="1486289"/>
            <a:ext cx="669704" cy="610707"/>
          </a:xfrm>
          <a:prstGeom prst="striped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2" name="ストライプ矢印 11"/>
          <p:cNvSpPr/>
          <p:nvPr/>
        </p:nvSpPr>
        <p:spPr>
          <a:xfrm>
            <a:off x="4331087" y="2790785"/>
            <a:ext cx="669704" cy="610707"/>
          </a:xfrm>
          <a:prstGeom prst="striped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3" name="ストライプ矢印 12"/>
          <p:cNvSpPr/>
          <p:nvPr/>
        </p:nvSpPr>
        <p:spPr>
          <a:xfrm>
            <a:off x="4331087" y="3913063"/>
            <a:ext cx="669704" cy="610707"/>
          </a:xfrm>
          <a:prstGeom prst="striped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4" name="ストライプ矢印 13"/>
          <p:cNvSpPr/>
          <p:nvPr/>
        </p:nvSpPr>
        <p:spPr>
          <a:xfrm>
            <a:off x="4352081" y="4941313"/>
            <a:ext cx="669704" cy="610707"/>
          </a:xfrm>
          <a:prstGeom prst="striped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5" name="正方形/長方形 14"/>
          <p:cNvSpPr/>
          <p:nvPr/>
        </p:nvSpPr>
        <p:spPr>
          <a:xfrm>
            <a:off x="5021785" y="1207674"/>
            <a:ext cx="6444765" cy="1153867"/>
          </a:xfrm>
          <a:prstGeom prst="rect">
            <a:avLst/>
          </a:prstGeom>
          <a:ln w="28575">
            <a:prstDash val="solid"/>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dirty="0">
                <a:latin typeface="Meiryo UI" panose="020B0604030504040204" pitchFamily="50" charset="-128"/>
                <a:ea typeface="Meiryo UI" panose="020B0604030504040204" pitchFamily="50" charset="-128"/>
              </a:rPr>
              <a:t>１　</a:t>
            </a:r>
            <a:r>
              <a:rPr kumimoji="1" lang="ja-JP" altLang="en-US" dirty="0" smtClean="0">
                <a:latin typeface="Meiryo UI" panose="020B0604030504040204" pitchFamily="50" charset="-128"/>
                <a:ea typeface="Meiryo UI" panose="020B0604030504040204" pitchFamily="50" charset="-128"/>
              </a:rPr>
              <a:t>保育人材の確保</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（１）国家戦略特別区域限定保育士試験の実施について</a:t>
            </a:r>
            <a:endParaRPr kumimoji="1" lang="en-US" altLang="ja-JP" dirty="0">
              <a:latin typeface="Meiryo UI" panose="020B0604030504040204" pitchFamily="50" charset="-128"/>
              <a:ea typeface="Meiryo UI" panose="020B0604030504040204" pitchFamily="50" charset="-128"/>
            </a:endParaRPr>
          </a:p>
          <a:p>
            <a:r>
              <a:rPr kumimoji="1" lang="ja-JP" altLang="en-US" dirty="0" smtClean="0">
                <a:solidFill>
                  <a:schemeClr val="tx1"/>
                </a:solidFill>
                <a:latin typeface="Meiryo UI" panose="020B0604030504040204" pitchFamily="50" charset="-128"/>
                <a:ea typeface="Meiryo UI" panose="020B0604030504040204" pitchFamily="50" charset="-128"/>
              </a:rPr>
              <a:t>（２）大阪府保育士・保育所支援センターについて</a:t>
            </a:r>
            <a:endParaRPr kumimoji="1" lang="en-US" altLang="ja-JP" dirty="0">
              <a:latin typeface="Meiryo UI" panose="020B0604030504040204" pitchFamily="50" charset="-128"/>
              <a:ea typeface="Meiryo UI" panose="020B0604030504040204" pitchFamily="50" charset="-128"/>
            </a:endParaRPr>
          </a:p>
        </p:txBody>
      </p:sp>
      <p:sp>
        <p:nvSpPr>
          <p:cNvPr id="16" name="正方形/長方形 15"/>
          <p:cNvSpPr/>
          <p:nvPr/>
        </p:nvSpPr>
        <p:spPr>
          <a:xfrm>
            <a:off x="5021785" y="2628139"/>
            <a:ext cx="6444765" cy="936000"/>
          </a:xfrm>
          <a:prstGeom prst="rect">
            <a:avLst/>
          </a:prstGeom>
          <a:ln w="28575">
            <a:prstDash val="solid"/>
          </a:ln>
        </p:spPr>
        <p:style>
          <a:lnRef idx="2">
            <a:schemeClr val="accent3"/>
          </a:lnRef>
          <a:fillRef idx="1">
            <a:schemeClr val="lt1"/>
          </a:fillRef>
          <a:effectRef idx="0">
            <a:schemeClr val="accent3"/>
          </a:effectRef>
          <a:fontRef idx="minor">
            <a:schemeClr val="dk1"/>
          </a:fontRef>
        </p:style>
        <p:txBody>
          <a:bodyPr rtlCol="0" anchor="ctr"/>
          <a:lstStyle/>
          <a:p>
            <a:pPr>
              <a:lnSpc>
                <a:spcPts val="1680"/>
              </a:lnSpc>
            </a:pPr>
            <a:r>
              <a:rPr kumimoji="1" lang="ja-JP" altLang="en-US" dirty="0">
                <a:latin typeface="Meiryo UI" panose="020B0604030504040204" pitchFamily="50" charset="-128"/>
                <a:ea typeface="Meiryo UI" panose="020B0604030504040204" pitchFamily="50" charset="-128"/>
              </a:rPr>
              <a:t>２　高校内におけるプラットフォームの構築</a:t>
            </a:r>
            <a:endParaRPr kumimoji="1" lang="en-US" altLang="ja-JP" dirty="0">
              <a:latin typeface="Meiryo UI" panose="020B0604030504040204" pitchFamily="50" charset="-128"/>
              <a:ea typeface="Meiryo UI" panose="020B0604030504040204" pitchFamily="50" charset="-128"/>
            </a:endParaRPr>
          </a:p>
        </p:txBody>
      </p:sp>
      <p:sp>
        <p:nvSpPr>
          <p:cNvPr id="17" name="正方形/長方形 16"/>
          <p:cNvSpPr/>
          <p:nvPr/>
        </p:nvSpPr>
        <p:spPr>
          <a:xfrm>
            <a:off x="5021785" y="3759109"/>
            <a:ext cx="6444765" cy="936000"/>
          </a:xfrm>
          <a:prstGeom prst="rect">
            <a:avLst/>
          </a:prstGeom>
          <a:ln w="28575">
            <a:prstDash val="solid"/>
          </a:ln>
        </p:spPr>
        <p:style>
          <a:lnRef idx="2">
            <a:schemeClr val="accent3"/>
          </a:lnRef>
          <a:fillRef idx="1">
            <a:schemeClr val="lt1"/>
          </a:fillRef>
          <a:effectRef idx="0">
            <a:schemeClr val="accent3"/>
          </a:effectRef>
          <a:fontRef idx="minor">
            <a:schemeClr val="dk1"/>
          </a:fontRef>
        </p:style>
        <p:txBody>
          <a:bodyPr rtlCol="0" anchor="ctr"/>
          <a:lstStyle/>
          <a:p>
            <a:pPr>
              <a:lnSpc>
                <a:spcPts val="1680"/>
              </a:lnSpc>
            </a:pPr>
            <a:r>
              <a:rPr kumimoji="1" lang="ja-JP" altLang="en-US" dirty="0">
                <a:latin typeface="Meiryo UI" panose="020B0604030504040204" pitchFamily="50" charset="-128"/>
                <a:ea typeface="Meiryo UI" panose="020B0604030504040204" pitchFamily="50" charset="-128"/>
              </a:rPr>
              <a:t>３　子どもの貧困</a:t>
            </a:r>
            <a:r>
              <a:rPr kumimoji="1" lang="ja-JP" altLang="en-US" dirty="0" smtClean="0">
                <a:latin typeface="Meiryo UI" panose="020B0604030504040204" pitchFamily="50" charset="-128"/>
                <a:ea typeface="Meiryo UI" panose="020B0604030504040204" pitchFamily="50" charset="-128"/>
              </a:rPr>
              <a:t>対策の推進</a:t>
            </a:r>
            <a:endParaRPr kumimoji="1" lang="en-US" altLang="ja-JP" dirty="0" smtClean="0">
              <a:latin typeface="Meiryo UI" panose="020B0604030504040204" pitchFamily="50" charset="-128"/>
              <a:ea typeface="Meiryo UI" panose="020B0604030504040204" pitchFamily="50" charset="-128"/>
            </a:endParaRPr>
          </a:p>
        </p:txBody>
      </p:sp>
      <p:sp>
        <p:nvSpPr>
          <p:cNvPr id="18" name="正方形/長方形 17"/>
          <p:cNvSpPr/>
          <p:nvPr/>
        </p:nvSpPr>
        <p:spPr>
          <a:xfrm>
            <a:off x="5021785" y="4941313"/>
            <a:ext cx="6444765" cy="936000"/>
          </a:xfrm>
          <a:prstGeom prst="rect">
            <a:avLst/>
          </a:prstGeom>
          <a:ln w="28575">
            <a:prstDash val="solid"/>
          </a:ln>
        </p:spPr>
        <p:style>
          <a:lnRef idx="2">
            <a:schemeClr val="accent3"/>
          </a:lnRef>
          <a:fillRef idx="1">
            <a:schemeClr val="lt1"/>
          </a:fillRef>
          <a:effectRef idx="0">
            <a:schemeClr val="accent3"/>
          </a:effectRef>
          <a:fontRef idx="minor">
            <a:schemeClr val="dk1"/>
          </a:fontRef>
        </p:style>
        <p:txBody>
          <a:bodyPr rtlCol="0" anchor="ctr"/>
          <a:lstStyle/>
          <a:p>
            <a:pPr>
              <a:lnSpc>
                <a:spcPts val="1680"/>
              </a:lnSpc>
            </a:pPr>
            <a:r>
              <a:rPr kumimoji="1" lang="ja-JP" altLang="en-US" dirty="0">
                <a:latin typeface="Meiryo UI" panose="020B0604030504040204" pitchFamily="50" charset="-128"/>
                <a:ea typeface="Meiryo UI" panose="020B0604030504040204" pitchFamily="50" charset="-128"/>
              </a:rPr>
              <a:t>４　新子育て支援交付</a:t>
            </a:r>
            <a:r>
              <a:rPr kumimoji="1" lang="ja-JP" altLang="en-US" dirty="0" smtClean="0">
                <a:latin typeface="Meiryo UI" panose="020B0604030504040204" pitchFamily="50" charset="-128"/>
                <a:ea typeface="Meiryo UI" panose="020B0604030504040204" pitchFamily="50" charset="-128"/>
              </a:rPr>
              <a:t>金の創設</a:t>
            </a:r>
            <a:endParaRPr kumimoji="1" lang="en-US" altLang="ja-JP" dirty="0">
              <a:latin typeface="Meiryo UI" panose="020B0604030504040204" pitchFamily="50" charset="-128"/>
              <a:ea typeface="Meiryo UI" panose="020B0604030504040204" pitchFamily="50" charset="-128"/>
            </a:endParaRPr>
          </a:p>
        </p:txBody>
      </p:sp>
      <p:sp>
        <p:nvSpPr>
          <p:cNvPr id="19" name="スライド番号プレースホルダー 18"/>
          <p:cNvSpPr>
            <a:spLocks noGrp="1"/>
          </p:cNvSpPr>
          <p:nvPr>
            <p:ph type="sldNum" sz="quarter" idx="12"/>
          </p:nvPr>
        </p:nvSpPr>
        <p:spPr>
          <a:xfrm>
            <a:off x="10879975" y="6492875"/>
            <a:ext cx="1312025" cy="365125"/>
          </a:xfrm>
        </p:spPr>
        <p:txBody>
          <a:bodyPr/>
          <a:lstStyle/>
          <a:p>
            <a:pPr algn="ctr"/>
            <a:r>
              <a:rPr lang="ja-JP" altLang="en-US" sz="1800" dirty="0" smtClean="0">
                <a:latin typeface="Meiryo UI" panose="020B0604030504040204" pitchFamily="50" charset="-128"/>
                <a:ea typeface="Meiryo UI" panose="020B0604030504040204" pitchFamily="50" charset="-128"/>
              </a:rPr>
              <a:t>２</a:t>
            </a:r>
            <a:endParaRPr lang="en-US" sz="1800" dirty="0">
              <a:latin typeface="Meiryo UI" panose="020B0604030504040204" pitchFamily="50" charset="-128"/>
              <a:ea typeface="Meiryo UI" panose="020B0604030504040204" pitchFamily="50" charset="-128"/>
            </a:endParaRPr>
          </a:p>
        </p:txBody>
      </p:sp>
      <p:sp>
        <p:nvSpPr>
          <p:cNvPr id="20" name="正方形/長方形 19"/>
          <p:cNvSpPr/>
          <p:nvPr/>
        </p:nvSpPr>
        <p:spPr>
          <a:xfrm>
            <a:off x="224828" y="461091"/>
            <a:ext cx="5805269" cy="33485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子どもを取り巻く諸課題への対応（新たな取組を中心に）</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410794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タイトル 1"/>
          <p:cNvSpPr txBox="1">
            <a:spLocks/>
          </p:cNvSpPr>
          <p:nvPr/>
        </p:nvSpPr>
        <p:spPr>
          <a:xfrm>
            <a:off x="429875" y="0"/>
            <a:ext cx="11286863" cy="462987"/>
          </a:xfrm>
          <a:prstGeom prst="rect">
            <a:avLst/>
          </a:prstGeom>
        </p:spPr>
        <p:style>
          <a:lnRef idx="3">
            <a:schemeClr val="lt1"/>
          </a:lnRef>
          <a:fillRef idx="1">
            <a:schemeClr val="accent1"/>
          </a:fillRef>
          <a:effectRef idx="1">
            <a:schemeClr val="accent1"/>
          </a:effectRef>
          <a:fontRef idx="minor">
            <a:schemeClr val="lt1"/>
          </a:fontRef>
        </p:style>
        <p:txBody>
          <a:bodyPr lIns="91422" tIns="45710" rIns="91422" bIns="45710" anchor="b"/>
          <a:lstStyle/>
          <a:p>
            <a:pPr algn="ctr" defTabSz="914218">
              <a:lnSpc>
                <a:spcPct val="90000"/>
              </a:lnSpc>
              <a:spcBef>
                <a:spcPct val="0"/>
              </a:spcBef>
              <a:defRPr/>
            </a:pP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１　保育人材の確保（１）</a:t>
            </a:r>
            <a:r>
              <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国家戦略特別区域限定保育士試験の実施に</a:t>
            </a: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ついて</a:t>
            </a:r>
            <a:endPar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Text Box 29"/>
          <p:cNvSpPr txBox="1">
            <a:spLocks noChangeArrowheads="1"/>
          </p:cNvSpPr>
          <p:nvPr/>
        </p:nvSpPr>
        <p:spPr bwMode="auto">
          <a:xfrm>
            <a:off x="331803" y="1337776"/>
            <a:ext cx="5352439" cy="326839"/>
          </a:xfrm>
          <a:prstGeom prst="rect">
            <a:avLst/>
          </a:prstGeom>
          <a:noFill/>
          <a:ln w="9525">
            <a:noFill/>
            <a:miter lim="800000"/>
            <a:headEnd/>
            <a:tailEnd/>
          </a:ln>
        </p:spPr>
        <p:txBody>
          <a:bodyPr wrap="square" lIns="91431" tIns="45715" rIns="91431" bIns="45715">
            <a:spAutoFit/>
          </a:bodyPr>
          <a:lstStyle/>
          <a:p>
            <a:pPr>
              <a:lnSpc>
                <a:spcPts val="1778"/>
              </a:lnSpc>
            </a:pPr>
            <a:r>
              <a:rPr lang="ja-JP" altLang="en-US" sz="1200" dirty="0">
                <a:ea typeface="HGP創英角ｺﾞｼｯｸUB" pitchFamily="50" charset="-128"/>
              </a:rPr>
              <a:t>■  大阪府の状況</a:t>
            </a:r>
          </a:p>
        </p:txBody>
      </p:sp>
      <p:sp>
        <p:nvSpPr>
          <p:cNvPr id="67" name="テキスト ボックス 66"/>
          <p:cNvSpPr txBox="1"/>
          <p:nvPr/>
        </p:nvSpPr>
        <p:spPr>
          <a:xfrm>
            <a:off x="239349" y="1589145"/>
            <a:ext cx="7584843" cy="800209"/>
          </a:xfrm>
          <a:prstGeom prst="rect">
            <a:avLst/>
          </a:prstGeom>
          <a:noFill/>
        </p:spPr>
        <p:txBody>
          <a:bodyPr wrap="square" lIns="91431" tIns="45715" rIns="91431" bIns="45715" rtlCol="0">
            <a:spAutoFit/>
          </a:bodyPr>
          <a:lstStyle/>
          <a:p>
            <a:r>
              <a:rPr lang="ja-JP" altLang="en-US" sz="900" dirty="0">
                <a:latin typeface="+mn-ea"/>
              </a:rPr>
              <a:t>　</a:t>
            </a:r>
            <a:r>
              <a:rPr lang="ja-JP" altLang="en-US" sz="1100" dirty="0">
                <a:latin typeface="+mn-ea"/>
              </a:rPr>
              <a:t>◆</a:t>
            </a:r>
            <a:r>
              <a:rPr lang="ja-JP" altLang="en-US" sz="1200" dirty="0">
                <a:latin typeface="+mn-ea"/>
              </a:rPr>
              <a:t>　大阪府の待機児童数と保育所利用児童数の推移</a:t>
            </a:r>
          </a:p>
          <a:p>
            <a:pPr>
              <a:spcBef>
                <a:spcPts val="27"/>
              </a:spcBef>
            </a:pPr>
            <a:r>
              <a:rPr lang="ja-JP" altLang="en-US" sz="1000" dirty="0">
                <a:latin typeface="+mn-ea"/>
              </a:rPr>
              <a:t>　　　　</a:t>
            </a:r>
            <a:r>
              <a:rPr lang="ja-JP" altLang="en-US" sz="1100" dirty="0" smtClean="0">
                <a:latin typeface="+mn-ea"/>
              </a:rPr>
              <a:t>入所対象児童が拡大したことに伴い申込児童数が増加し、待機児童数も増加。</a:t>
            </a:r>
            <a:endParaRPr lang="en-US" altLang="ja-JP" sz="1100" dirty="0" smtClean="0">
              <a:latin typeface="+mn-ea"/>
            </a:endParaRPr>
          </a:p>
          <a:p>
            <a:pPr>
              <a:spcBef>
                <a:spcPts val="27"/>
              </a:spcBef>
            </a:pPr>
            <a:r>
              <a:rPr lang="ja-JP" altLang="en-US" sz="1100" dirty="0">
                <a:latin typeface="+mn-ea"/>
              </a:rPr>
              <a:t>　</a:t>
            </a:r>
            <a:r>
              <a:rPr lang="ja-JP" altLang="en-US" sz="1100" dirty="0" smtClean="0">
                <a:latin typeface="+mn-ea"/>
              </a:rPr>
              <a:t>　　　市町村において多様な保育の受け皿を拡大する取組みを行った結果、</a:t>
            </a:r>
            <a:endParaRPr lang="en-US" altLang="ja-JP" sz="1100" dirty="0" smtClean="0">
              <a:latin typeface="+mn-ea"/>
            </a:endParaRPr>
          </a:p>
          <a:p>
            <a:pPr>
              <a:spcBef>
                <a:spcPts val="27"/>
              </a:spcBef>
            </a:pPr>
            <a:r>
              <a:rPr lang="ja-JP" altLang="en-US" sz="1100" dirty="0">
                <a:latin typeface="+mn-ea"/>
              </a:rPr>
              <a:t>　</a:t>
            </a:r>
            <a:r>
              <a:rPr lang="ja-JP" altLang="en-US" sz="1100" dirty="0" smtClean="0">
                <a:latin typeface="+mn-ea"/>
              </a:rPr>
              <a:t>　　　保育所利用児童数も大幅に増加。</a:t>
            </a:r>
            <a:endParaRPr lang="ja-JP" altLang="en-US" sz="1200" dirty="0">
              <a:latin typeface="+mn-ea"/>
            </a:endParaRPr>
          </a:p>
        </p:txBody>
      </p:sp>
      <p:sp>
        <p:nvSpPr>
          <p:cNvPr id="68" name="テキスト ボックス 67"/>
          <p:cNvSpPr txBox="1"/>
          <p:nvPr/>
        </p:nvSpPr>
        <p:spPr>
          <a:xfrm>
            <a:off x="7139797" y="1677559"/>
            <a:ext cx="4867545" cy="4139585"/>
          </a:xfrm>
          <a:prstGeom prst="rect">
            <a:avLst/>
          </a:prstGeom>
          <a:noFill/>
          <a:ln w="6350">
            <a:noFill/>
          </a:ln>
        </p:spPr>
        <p:txBody>
          <a:bodyPr wrap="square" lIns="91431" tIns="45715" rIns="91431" bIns="45715" rtlCol="0">
            <a:spAutoFit/>
          </a:bodyPr>
          <a:lstStyle/>
          <a:p>
            <a:r>
              <a:rPr lang="ja-JP" altLang="en-US" sz="1200" dirty="0" smtClean="0">
                <a:latin typeface="+mj-ea"/>
                <a:ea typeface="+mj-ea"/>
              </a:rPr>
              <a:t>　平成</a:t>
            </a:r>
            <a:r>
              <a:rPr lang="en-US" altLang="ja-JP" sz="1200" dirty="0">
                <a:latin typeface="+mj-ea"/>
                <a:ea typeface="+mj-ea"/>
              </a:rPr>
              <a:t>27</a:t>
            </a:r>
            <a:r>
              <a:rPr lang="ja-JP" altLang="en-US" sz="1200" dirty="0">
                <a:latin typeface="+mj-ea"/>
                <a:ea typeface="+mj-ea"/>
              </a:rPr>
              <a:t>年度からの子ども・子育て支援新制度の</a:t>
            </a:r>
            <a:endParaRPr lang="en-US" altLang="ja-JP" sz="1200" dirty="0">
              <a:latin typeface="+mj-ea"/>
              <a:ea typeface="+mj-ea"/>
            </a:endParaRPr>
          </a:p>
          <a:p>
            <a:r>
              <a:rPr lang="ja-JP" altLang="en-US" sz="1200" dirty="0" smtClean="0">
                <a:latin typeface="+mj-ea"/>
                <a:ea typeface="+mj-ea"/>
              </a:rPr>
              <a:t>　本格</a:t>
            </a:r>
            <a:r>
              <a:rPr lang="ja-JP" altLang="en-US" sz="1200" dirty="0">
                <a:latin typeface="+mj-ea"/>
                <a:ea typeface="+mj-ea"/>
              </a:rPr>
              <a:t>施行に伴い、保育ニーズはピークである</a:t>
            </a:r>
            <a:endParaRPr lang="en-US" altLang="ja-JP" sz="1200" dirty="0">
              <a:latin typeface="+mj-ea"/>
              <a:ea typeface="+mj-ea"/>
            </a:endParaRPr>
          </a:p>
          <a:p>
            <a:r>
              <a:rPr lang="ja-JP" altLang="en-US" sz="1200" dirty="0" smtClean="0">
                <a:latin typeface="+mj-ea"/>
                <a:ea typeface="+mj-ea"/>
              </a:rPr>
              <a:t>　平成</a:t>
            </a:r>
            <a:r>
              <a:rPr lang="en-US" altLang="ja-JP" sz="1200" dirty="0">
                <a:latin typeface="+mj-ea"/>
                <a:ea typeface="+mj-ea"/>
              </a:rPr>
              <a:t>29</a:t>
            </a:r>
            <a:r>
              <a:rPr lang="ja-JP" altLang="en-US" sz="1200" dirty="0">
                <a:latin typeface="+mj-ea"/>
                <a:ea typeface="+mj-ea"/>
              </a:rPr>
              <a:t>年度まで増大が続く見込み</a:t>
            </a:r>
            <a:endParaRPr lang="en-US" altLang="ja-JP" sz="1200" dirty="0">
              <a:latin typeface="+mj-ea"/>
              <a:ea typeface="+mj-ea"/>
            </a:endParaRPr>
          </a:p>
          <a:p>
            <a:endParaRPr lang="en-US" altLang="ja-JP" sz="1100" dirty="0"/>
          </a:p>
          <a:p>
            <a:endParaRPr lang="en-US" altLang="ja-JP" sz="1100" dirty="0"/>
          </a:p>
          <a:p>
            <a:endParaRPr lang="en-US" altLang="ja-JP" sz="1100" dirty="0"/>
          </a:p>
          <a:p>
            <a:endParaRPr lang="en-US" altLang="ja-JP" sz="1100" dirty="0"/>
          </a:p>
          <a:p>
            <a:endParaRPr lang="en-US" altLang="ja-JP" sz="1100" dirty="0"/>
          </a:p>
          <a:p>
            <a:r>
              <a:rPr lang="ja-JP" altLang="en-US" sz="1100" dirty="0"/>
              <a:t>　　　　　　　　</a:t>
            </a:r>
            <a:endParaRPr lang="en-US" altLang="ja-JP" sz="1100" dirty="0"/>
          </a:p>
          <a:p>
            <a:endParaRPr lang="en-US" altLang="ja-JP" sz="1100" dirty="0"/>
          </a:p>
          <a:p>
            <a:endParaRPr lang="en-US" altLang="ja-JP" sz="1100" dirty="0"/>
          </a:p>
          <a:p>
            <a:endParaRPr lang="en-US" altLang="ja-JP" sz="1100" dirty="0"/>
          </a:p>
          <a:p>
            <a:endParaRPr lang="en-US" altLang="ja-JP" sz="1100" dirty="0"/>
          </a:p>
          <a:p>
            <a:endParaRPr lang="en-US" altLang="ja-JP" sz="1100" dirty="0"/>
          </a:p>
          <a:p>
            <a:endParaRPr lang="en-US" altLang="ja-JP" sz="1100" dirty="0"/>
          </a:p>
          <a:p>
            <a:endParaRPr lang="en-US" altLang="ja-JP" sz="1100" dirty="0"/>
          </a:p>
          <a:p>
            <a:r>
              <a:rPr lang="ja-JP" altLang="en-US" sz="1200" dirty="0"/>
              <a:t>　　　</a:t>
            </a:r>
            <a:endParaRPr lang="en-US" altLang="ja-JP" sz="1200" dirty="0"/>
          </a:p>
          <a:p>
            <a:endParaRPr lang="en-US" altLang="ja-JP" sz="1200" dirty="0"/>
          </a:p>
          <a:p>
            <a:endParaRPr lang="en-US" altLang="ja-JP" sz="1200" dirty="0"/>
          </a:p>
          <a:p>
            <a:r>
              <a:rPr lang="ja-JP" altLang="en-US" sz="1200" dirty="0"/>
              <a:t>　　　</a:t>
            </a:r>
            <a:endParaRPr lang="en-US" altLang="ja-JP" sz="1200" dirty="0" smtClean="0"/>
          </a:p>
          <a:p>
            <a:r>
              <a:rPr lang="ja-JP" altLang="en-US" sz="1200" dirty="0"/>
              <a:t>　</a:t>
            </a:r>
            <a:r>
              <a:rPr lang="ja-JP" altLang="en-US" sz="1200" dirty="0" smtClean="0"/>
              <a:t>　　職員</a:t>
            </a:r>
            <a:r>
              <a:rPr lang="ja-JP" altLang="en-US" sz="1200" dirty="0"/>
              <a:t>配置基準上、より多くの保育士を必要とする</a:t>
            </a:r>
            <a:endParaRPr lang="en-US" altLang="ja-JP" sz="1200" dirty="0"/>
          </a:p>
          <a:p>
            <a:r>
              <a:rPr lang="ja-JP" altLang="en-US" sz="1200" dirty="0"/>
              <a:t>　　　３号認定（０歳～２歳）は平成</a:t>
            </a:r>
            <a:r>
              <a:rPr lang="en-US" altLang="ja-JP" sz="1200" dirty="0"/>
              <a:t>30</a:t>
            </a:r>
            <a:r>
              <a:rPr lang="ja-JP" altLang="en-US" sz="1200" dirty="0"/>
              <a:t>年度がピーク。</a:t>
            </a:r>
            <a:endParaRPr lang="en-US" altLang="ja-JP" sz="1200" dirty="0"/>
          </a:p>
          <a:p>
            <a:r>
              <a:rPr lang="ja-JP" altLang="en-US" sz="1200" dirty="0"/>
              <a:t>　　　</a:t>
            </a:r>
            <a:r>
              <a:rPr lang="ja-JP" altLang="en-US" sz="1200" b="1" dirty="0">
                <a:effectLst>
                  <a:outerShdw blurRad="38100" dist="38100" dir="2700000" algn="tl">
                    <a:srgbClr val="000000">
                      <a:alpha val="43137"/>
                    </a:srgbClr>
                  </a:outerShdw>
                </a:effectLst>
              </a:rPr>
              <a:t>早期に保育士を確保することが重要</a:t>
            </a:r>
            <a:r>
              <a:rPr lang="ja-JP" altLang="en-US" sz="1200" b="1" dirty="0" smtClean="0">
                <a:effectLst>
                  <a:outerShdw blurRad="38100" dist="38100" dir="2700000" algn="tl">
                    <a:srgbClr val="000000">
                      <a:alpha val="43137"/>
                    </a:srgbClr>
                  </a:outerShdw>
                </a:effectLst>
              </a:rPr>
              <a:t>。</a:t>
            </a:r>
            <a:endParaRPr lang="ja-JP" altLang="en-US" sz="1200" dirty="0"/>
          </a:p>
        </p:txBody>
      </p:sp>
      <p:sp>
        <p:nvSpPr>
          <p:cNvPr id="69" name="テキスト ボックス 68"/>
          <p:cNvSpPr txBox="1"/>
          <p:nvPr/>
        </p:nvSpPr>
        <p:spPr>
          <a:xfrm>
            <a:off x="331803" y="3556539"/>
            <a:ext cx="6509580" cy="2522825"/>
          </a:xfrm>
          <a:prstGeom prst="rect">
            <a:avLst/>
          </a:prstGeom>
          <a:noFill/>
        </p:spPr>
        <p:txBody>
          <a:bodyPr wrap="square" lIns="91431" tIns="45715" rIns="91431" bIns="45715" rtlCol="0">
            <a:spAutoFit/>
          </a:bodyPr>
          <a:lstStyle/>
          <a:p>
            <a:r>
              <a:rPr lang="ja-JP" altLang="en-US" sz="1200" dirty="0">
                <a:latin typeface="+mn-ea"/>
              </a:rPr>
              <a:t>◆　大阪府保育士試験の実施状況（平成</a:t>
            </a:r>
            <a:r>
              <a:rPr lang="en-US" altLang="ja-JP" sz="1200" dirty="0" smtClean="0">
                <a:latin typeface="+mn-ea"/>
              </a:rPr>
              <a:t>23</a:t>
            </a:r>
            <a:r>
              <a:rPr lang="ja-JP" altLang="en-US" sz="1200" dirty="0" smtClean="0">
                <a:latin typeface="+mn-ea"/>
              </a:rPr>
              <a:t>～</a:t>
            </a:r>
            <a:r>
              <a:rPr lang="en-US" altLang="ja-JP" sz="1200" dirty="0" smtClean="0">
                <a:latin typeface="+mn-ea"/>
              </a:rPr>
              <a:t>27</a:t>
            </a:r>
            <a:r>
              <a:rPr lang="ja-JP" altLang="en-US" sz="1200" dirty="0" smtClean="0">
                <a:latin typeface="+mn-ea"/>
              </a:rPr>
              <a:t>年度</a:t>
            </a:r>
            <a:r>
              <a:rPr lang="ja-JP" altLang="en-US" sz="1200" dirty="0">
                <a:latin typeface="+mn-ea"/>
              </a:rPr>
              <a:t>の平均値）</a:t>
            </a:r>
            <a:endParaRPr lang="en-US" altLang="ja-JP" sz="1200" dirty="0">
              <a:latin typeface="+mn-ea"/>
            </a:endParaRPr>
          </a:p>
          <a:p>
            <a:pPr>
              <a:spcBef>
                <a:spcPts val="27"/>
              </a:spcBef>
            </a:pPr>
            <a:r>
              <a:rPr lang="ja-JP" altLang="en-US" sz="1000" dirty="0">
                <a:latin typeface="+mn-ea"/>
              </a:rPr>
              <a:t>　　　　　　   </a:t>
            </a:r>
            <a:r>
              <a:rPr lang="ja-JP" altLang="en-US" sz="1200" dirty="0">
                <a:latin typeface="+mn-ea"/>
              </a:rPr>
              <a:t>受験者　　　　　　　 約　</a:t>
            </a:r>
            <a:r>
              <a:rPr lang="en-US" altLang="ja-JP" sz="1200" dirty="0">
                <a:latin typeface="+mn-ea"/>
              </a:rPr>
              <a:t>3,000</a:t>
            </a:r>
            <a:r>
              <a:rPr lang="ja-JP" altLang="en-US" sz="1200" dirty="0">
                <a:latin typeface="+mn-ea"/>
              </a:rPr>
              <a:t>人</a:t>
            </a:r>
            <a:endParaRPr lang="en-US" altLang="ja-JP" sz="1200" dirty="0">
              <a:latin typeface="+mn-ea"/>
            </a:endParaRPr>
          </a:p>
          <a:p>
            <a:r>
              <a:rPr lang="ja-JP" altLang="en-US" sz="1200" dirty="0">
                <a:latin typeface="+mn-ea"/>
              </a:rPr>
              <a:t>　　　　　  合格者　　　　　　　</a:t>
            </a:r>
            <a:r>
              <a:rPr lang="ja-JP" altLang="en-US" sz="1200" dirty="0" smtClean="0">
                <a:latin typeface="+mn-ea"/>
              </a:rPr>
              <a:t> 約   </a:t>
            </a:r>
            <a:r>
              <a:rPr lang="ja-JP" altLang="en-US" sz="1200" dirty="0">
                <a:latin typeface="+mn-ea"/>
              </a:rPr>
              <a:t>　</a:t>
            </a:r>
            <a:r>
              <a:rPr lang="en-US" altLang="ja-JP" sz="1200" dirty="0">
                <a:latin typeface="+mn-ea"/>
              </a:rPr>
              <a:t>500</a:t>
            </a:r>
            <a:r>
              <a:rPr lang="ja-JP" altLang="en-US" sz="1200" dirty="0">
                <a:latin typeface="+mn-ea"/>
              </a:rPr>
              <a:t>人　</a:t>
            </a:r>
            <a:endParaRPr lang="en-US" altLang="ja-JP" sz="1200" dirty="0">
              <a:latin typeface="+mn-ea"/>
            </a:endParaRPr>
          </a:p>
          <a:p>
            <a:r>
              <a:rPr lang="ja-JP" altLang="en-US" sz="1000" dirty="0">
                <a:latin typeface="+mn-ea"/>
              </a:rPr>
              <a:t>　　　　　</a:t>
            </a:r>
            <a:endParaRPr lang="en-US" altLang="ja-JP" sz="1000" dirty="0">
              <a:latin typeface="+mn-ea"/>
            </a:endParaRPr>
          </a:p>
          <a:p>
            <a:endParaRPr lang="en-US" altLang="ja-JP" sz="1000" dirty="0">
              <a:latin typeface="+mn-ea"/>
            </a:endParaRPr>
          </a:p>
          <a:p>
            <a:r>
              <a:rPr lang="en-US" altLang="ja-JP" sz="1000" dirty="0">
                <a:latin typeface="+mn-ea"/>
              </a:rPr>
              <a:t>     </a:t>
            </a:r>
          </a:p>
          <a:p>
            <a:endParaRPr lang="en-US" altLang="ja-JP" sz="1000" dirty="0">
              <a:latin typeface="+mn-ea"/>
            </a:endParaRPr>
          </a:p>
          <a:p>
            <a:endParaRPr lang="en-US" altLang="ja-JP" sz="1000" dirty="0">
              <a:latin typeface="+mn-ea"/>
            </a:endParaRPr>
          </a:p>
          <a:p>
            <a:endParaRPr lang="en-US" altLang="ja-JP" sz="1000" dirty="0">
              <a:latin typeface="+mn-ea"/>
            </a:endParaRPr>
          </a:p>
          <a:p>
            <a:endParaRPr lang="en-US" altLang="ja-JP" sz="1000" dirty="0">
              <a:latin typeface="+mn-ea"/>
            </a:endParaRPr>
          </a:p>
          <a:p>
            <a:endParaRPr lang="en-US" altLang="ja-JP" sz="1000" dirty="0">
              <a:latin typeface="+mn-ea"/>
            </a:endParaRPr>
          </a:p>
          <a:p>
            <a:endParaRPr lang="en-US" altLang="ja-JP" sz="1000" dirty="0">
              <a:latin typeface="+mn-ea"/>
            </a:endParaRPr>
          </a:p>
          <a:p>
            <a:endParaRPr lang="en-US" altLang="ja-JP" sz="1000" dirty="0">
              <a:latin typeface="+mn-ea"/>
            </a:endParaRPr>
          </a:p>
          <a:p>
            <a:endParaRPr lang="en-US" altLang="ja-JP" sz="1000" dirty="0">
              <a:latin typeface="+mn-ea"/>
            </a:endParaRPr>
          </a:p>
          <a:p>
            <a:endParaRPr lang="ja-JP" altLang="en-US" sz="1000" dirty="0">
              <a:latin typeface="+mn-ea"/>
            </a:endParaRPr>
          </a:p>
        </p:txBody>
      </p:sp>
      <p:sp>
        <p:nvSpPr>
          <p:cNvPr id="71" name="右矢印 70"/>
          <p:cNvSpPr/>
          <p:nvPr/>
        </p:nvSpPr>
        <p:spPr>
          <a:xfrm>
            <a:off x="6687568" y="1845233"/>
            <a:ext cx="301404" cy="288032"/>
          </a:xfrm>
          <a:prstGeom prs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rtlCol="0" anchor="ctr"/>
          <a:lstStyle/>
          <a:p>
            <a:pPr algn="ctr"/>
            <a:endParaRPr lang="ja-JP" altLang="en-US" sz="900"/>
          </a:p>
        </p:txBody>
      </p:sp>
      <p:graphicFrame>
        <p:nvGraphicFramePr>
          <p:cNvPr id="75" name="グラフ 74" title="人"/>
          <p:cNvGraphicFramePr>
            <a:graphicFrameLocks/>
          </p:cNvGraphicFramePr>
          <p:nvPr>
            <p:extLst>
              <p:ext uri="{D42A27DB-BD31-4B8C-83A1-F6EECF244321}">
                <p14:modId xmlns:p14="http://schemas.microsoft.com/office/powerpoint/2010/main" val="4056842772"/>
              </p:ext>
            </p:extLst>
          </p:nvPr>
        </p:nvGraphicFramePr>
        <p:xfrm>
          <a:off x="7222568" y="2822753"/>
          <a:ext cx="4525763" cy="1078668"/>
        </p:xfrm>
        <a:graphic>
          <a:graphicData uri="http://schemas.openxmlformats.org/drawingml/2006/chart">
            <c:chart xmlns:c="http://schemas.openxmlformats.org/drawingml/2006/chart" xmlns:r="http://schemas.openxmlformats.org/officeDocument/2006/relationships" r:id="rId3"/>
          </a:graphicData>
        </a:graphic>
      </p:graphicFrame>
      <p:sp>
        <p:nvSpPr>
          <p:cNvPr id="77" name="テキスト ボックス 76"/>
          <p:cNvSpPr txBox="1"/>
          <p:nvPr/>
        </p:nvSpPr>
        <p:spPr>
          <a:xfrm>
            <a:off x="9254925" y="3243875"/>
            <a:ext cx="1849851" cy="251236"/>
          </a:xfrm>
          <a:prstGeom prst="rect">
            <a:avLst/>
          </a:prstGeom>
          <a:solidFill>
            <a:schemeClr val="bg1"/>
          </a:solidFill>
        </p:spPr>
        <p:txBody>
          <a:bodyPr wrap="square" lIns="81272" tIns="40636" rIns="81272" bIns="40636" rtlCol="0">
            <a:spAutoFit/>
          </a:bodyPr>
          <a:lstStyle/>
          <a:p>
            <a:r>
              <a:rPr lang="ja-JP" altLang="en-US" sz="1100" dirty="0"/>
              <a:t>２号認定（３～５歳）</a:t>
            </a:r>
          </a:p>
        </p:txBody>
      </p:sp>
      <p:graphicFrame>
        <p:nvGraphicFramePr>
          <p:cNvPr id="78" name="グラフ 77"/>
          <p:cNvGraphicFramePr>
            <a:graphicFrameLocks/>
          </p:cNvGraphicFramePr>
          <p:nvPr>
            <p:extLst>
              <p:ext uri="{D42A27DB-BD31-4B8C-83A1-F6EECF244321}">
                <p14:modId xmlns:p14="http://schemas.microsoft.com/office/powerpoint/2010/main" val="3679347439"/>
              </p:ext>
            </p:extLst>
          </p:nvPr>
        </p:nvGraphicFramePr>
        <p:xfrm>
          <a:off x="7424128" y="3971703"/>
          <a:ext cx="4136836" cy="1266102"/>
        </p:xfrm>
        <a:graphic>
          <a:graphicData uri="http://schemas.openxmlformats.org/drawingml/2006/chart">
            <c:chart xmlns:c="http://schemas.openxmlformats.org/drawingml/2006/chart" xmlns:r="http://schemas.openxmlformats.org/officeDocument/2006/relationships" r:id="rId4"/>
          </a:graphicData>
        </a:graphic>
      </p:graphicFrame>
      <p:sp>
        <p:nvSpPr>
          <p:cNvPr id="79" name="テキスト ボックス 78"/>
          <p:cNvSpPr txBox="1"/>
          <p:nvPr/>
        </p:nvSpPr>
        <p:spPr>
          <a:xfrm>
            <a:off x="8582251" y="2389354"/>
            <a:ext cx="2082091" cy="266732"/>
          </a:xfrm>
          <a:prstGeom prst="rect">
            <a:avLst/>
          </a:prstGeom>
          <a:noFill/>
        </p:spPr>
        <p:txBody>
          <a:bodyPr wrap="square" lIns="81272" tIns="40636" rIns="81272" bIns="40636" rtlCol="0">
            <a:spAutoFit/>
          </a:bodyPr>
          <a:lstStyle/>
          <a:p>
            <a:r>
              <a:rPr lang="ja-JP" altLang="en-US" sz="1200" dirty="0"/>
              <a:t>保育の量の見込み</a:t>
            </a:r>
          </a:p>
        </p:txBody>
      </p:sp>
      <p:sp>
        <p:nvSpPr>
          <p:cNvPr id="80" name="テキスト ボックス 79"/>
          <p:cNvSpPr txBox="1"/>
          <p:nvPr/>
        </p:nvSpPr>
        <p:spPr>
          <a:xfrm>
            <a:off x="7236905" y="2333524"/>
            <a:ext cx="769096" cy="359065"/>
          </a:xfrm>
          <a:prstGeom prst="rect">
            <a:avLst/>
          </a:prstGeom>
          <a:noFill/>
        </p:spPr>
        <p:txBody>
          <a:bodyPr wrap="square" lIns="81272" tIns="40636" rIns="81272" bIns="40636" rtlCol="0">
            <a:spAutoFit/>
          </a:bodyPr>
          <a:lstStyle/>
          <a:p>
            <a:r>
              <a:rPr lang="ja-JP" altLang="en-US" sz="900" dirty="0"/>
              <a:t>子ども</a:t>
            </a:r>
            <a:r>
              <a:rPr lang="ja-JP" altLang="en-US" sz="900" dirty="0" smtClean="0"/>
              <a:t>の</a:t>
            </a:r>
            <a:endParaRPr lang="en-US" altLang="ja-JP" sz="900" dirty="0" smtClean="0"/>
          </a:p>
          <a:p>
            <a:r>
              <a:rPr lang="ja-JP" altLang="en-US" sz="900" dirty="0" smtClean="0"/>
              <a:t>人数</a:t>
            </a:r>
            <a:endParaRPr lang="ja-JP" altLang="en-US" sz="900" dirty="0"/>
          </a:p>
        </p:txBody>
      </p:sp>
      <p:sp>
        <p:nvSpPr>
          <p:cNvPr id="81" name="テキスト ボックス 80"/>
          <p:cNvSpPr txBox="1"/>
          <p:nvPr/>
        </p:nvSpPr>
        <p:spPr>
          <a:xfrm>
            <a:off x="975129" y="4186136"/>
            <a:ext cx="769096" cy="220565"/>
          </a:xfrm>
          <a:prstGeom prst="rect">
            <a:avLst/>
          </a:prstGeom>
          <a:noFill/>
        </p:spPr>
        <p:txBody>
          <a:bodyPr wrap="square" lIns="81272" tIns="40636" rIns="81272" bIns="40636" rtlCol="0">
            <a:spAutoFit/>
          </a:bodyPr>
          <a:lstStyle/>
          <a:p>
            <a:r>
              <a:rPr lang="ja-JP" altLang="en-US" sz="900" dirty="0"/>
              <a:t>人</a:t>
            </a:r>
          </a:p>
        </p:txBody>
      </p:sp>
      <p:sp>
        <p:nvSpPr>
          <p:cNvPr id="82" name="角丸四角形吹き出し 81"/>
          <p:cNvSpPr/>
          <p:nvPr/>
        </p:nvSpPr>
        <p:spPr>
          <a:xfrm>
            <a:off x="798699" y="5894392"/>
            <a:ext cx="6190273" cy="344362"/>
          </a:xfrm>
          <a:prstGeom prst="wedgeRoundRectCallout">
            <a:avLst>
              <a:gd name="adj1" fmla="val -11082"/>
              <a:gd name="adj2" fmla="val -67279"/>
              <a:gd name="adj3" fmla="val 1666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1272" tIns="40636" rIns="81272" bIns="40636" rtlCol="0" anchor="ctr"/>
          <a:lstStyle/>
          <a:p>
            <a:pPr>
              <a:lnSpc>
                <a:spcPts val="1422"/>
              </a:lnSpc>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月に実施する地域</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限定保育士</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試験では、通常の保育士試験の</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倍の約</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3,200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人が受験</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861510015"/>
              </p:ext>
            </p:extLst>
          </p:nvPr>
        </p:nvGraphicFramePr>
        <p:xfrm>
          <a:off x="648228" y="2389354"/>
          <a:ext cx="5184574" cy="1056235"/>
        </p:xfrm>
        <a:graphic>
          <a:graphicData uri="http://schemas.openxmlformats.org/drawingml/2006/table">
            <a:tbl>
              <a:tblPr>
                <a:tableStyleId>{5940675A-B579-460E-94D1-54222C63F5DA}</a:tableStyleId>
              </a:tblPr>
              <a:tblGrid>
                <a:gridCol w="1385192"/>
                <a:gridCol w="1899691"/>
                <a:gridCol w="1899691"/>
              </a:tblGrid>
              <a:tr h="290863">
                <a:tc>
                  <a:txBody>
                    <a:bodyPr/>
                    <a:lstStyle/>
                    <a:p>
                      <a:pPr algn="l" fontAlgn="t"/>
                      <a:r>
                        <a:rPr lang="ja-JP" altLang="en-US" sz="1800" u="none" strike="noStrike" dirty="0">
                          <a:effectLst/>
                        </a:rPr>
                        <a:t>　</a:t>
                      </a:r>
                      <a:endParaRPr lang="ja-JP" altLang="en-US" sz="1800" b="0" i="0" u="none" strike="noStrike" dirty="0">
                        <a:solidFill>
                          <a:srgbClr val="000000"/>
                        </a:solidFill>
                        <a:effectLst/>
                        <a:latin typeface="Arial"/>
                      </a:endParaRPr>
                    </a:p>
                  </a:txBody>
                  <a:tcPr marL="12700" marR="12700" marT="9525" marB="0"/>
                </a:tc>
                <a:tc>
                  <a:txBody>
                    <a:bodyPr/>
                    <a:lstStyle/>
                    <a:p>
                      <a:pPr algn="ctr" rtl="0" fontAlgn="ctr"/>
                      <a:r>
                        <a:rPr lang="ja-JP" altLang="en-US" sz="900" u="none" strike="noStrike" dirty="0">
                          <a:effectLst/>
                        </a:rPr>
                        <a:t>平成</a:t>
                      </a:r>
                      <a:r>
                        <a:rPr lang="en-US" altLang="ja-JP" sz="900" u="none" strike="noStrike" dirty="0">
                          <a:effectLst/>
                        </a:rPr>
                        <a:t>26</a:t>
                      </a:r>
                      <a:r>
                        <a:rPr lang="ja-JP" altLang="en-US" sz="900" u="none" strike="noStrike" dirty="0">
                          <a:effectLst/>
                        </a:rPr>
                        <a:t>年</a:t>
                      </a:r>
                      <a:r>
                        <a:rPr lang="en-US" altLang="ja-JP" sz="900" u="none" strike="noStrike" dirty="0">
                          <a:effectLst/>
                        </a:rPr>
                        <a:t>4</a:t>
                      </a:r>
                      <a:r>
                        <a:rPr lang="ja-JP" altLang="en-US" sz="900" u="none" strike="noStrike" dirty="0">
                          <a:effectLst/>
                        </a:rPr>
                        <a:t>月</a:t>
                      </a:r>
                      <a:r>
                        <a:rPr lang="en-US" altLang="ja-JP" sz="900" u="none" strike="noStrike" dirty="0">
                          <a:effectLst/>
                        </a:rPr>
                        <a:t>1</a:t>
                      </a:r>
                      <a:r>
                        <a:rPr lang="ja-JP" altLang="en-US" sz="900" u="none" strike="noStrike" dirty="0">
                          <a:effectLst/>
                        </a:rPr>
                        <a:t>日</a:t>
                      </a:r>
                      <a:endParaRPr lang="ja-JP" altLang="en-US" sz="900" b="0" i="0" u="none" strike="noStrike" dirty="0">
                        <a:solidFill>
                          <a:srgbClr val="000000"/>
                        </a:solidFill>
                        <a:effectLst/>
                        <a:latin typeface="ＭＳ Ｐゴシック"/>
                      </a:endParaRPr>
                    </a:p>
                  </a:txBody>
                  <a:tcPr marL="12700" marR="12700" marT="9525" marB="0" anchor="ctr"/>
                </a:tc>
                <a:tc>
                  <a:txBody>
                    <a:bodyPr/>
                    <a:lstStyle/>
                    <a:p>
                      <a:pPr algn="ctr" rtl="0" fontAlgn="ctr"/>
                      <a:r>
                        <a:rPr lang="ja-JP" altLang="en-US" sz="900" u="none" strike="noStrike" dirty="0">
                          <a:effectLst/>
                        </a:rPr>
                        <a:t>平成</a:t>
                      </a:r>
                      <a:r>
                        <a:rPr lang="en-US" altLang="ja-JP" sz="900" u="none" strike="noStrike" dirty="0">
                          <a:effectLst/>
                        </a:rPr>
                        <a:t>27</a:t>
                      </a:r>
                      <a:r>
                        <a:rPr lang="ja-JP" altLang="en-US" sz="900" u="none" strike="noStrike" dirty="0">
                          <a:effectLst/>
                        </a:rPr>
                        <a:t>年</a:t>
                      </a:r>
                      <a:r>
                        <a:rPr lang="en-US" altLang="ja-JP" sz="900" u="none" strike="noStrike" dirty="0">
                          <a:effectLst/>
                        </a:rPr>
                        <a:t>4</a:t>
                      </a:r>
                      <a:r>
                        <a:rPr lang="ja-JP" altLang="en-US" sz="900" u="none" strike="noStrike" dirty="0">
                          <a:effectLst/>
                        </a:rPr>
                        <a:t>月</a:t>
                      </a:r>
                      <a:r>
                        <a:rPr lang="en-US" altLang="ja-JP" sz="900" u="none" strike="noStrike" dirty="0">
                          <a:effectLst/>
                        </a:rPr>
                        <a:t>1</a:t>
                      </a:r>
                      <a:r>
                        <a:rPr lang="ja-JP" altLang="en-US" sz="900" u="none" strike="noStrike" dirty="0">
                          <a:effectLst/>
                        </a:rPr>
                        <a:t>日</a:t>
                      </a:r>
                      <a:endParaRPr lang="ja-JP" altLang="en-US" sz="900" b="0" i="0" u="none" strike="noStrike" dirty="0">
                        <a:solidFill>
                          <a:srgbClr val="000000"/>
                        </a:solidFill>
                        <a:effectLst/>
                        <a:latin typeface="ＭＳ Ｐゴシック"/>
                      </a:endParaRPr>
                    </a:p>
                  </a:txBody>
                  <a:tcPr marL="12700" marR="12700" marT="9525" marB="0" anchor="ctr"/>
                </a:tc>
              </a:tr>
              <a:tr h="191343">
                <a:tc>
                  <a:txBody>
                    <a:bodyPr/>
                    <a:lstStyle/>
                    <a:p>
                      <a:pPr algn="l" rtl="0" fontAlgn="ctr"/>
                      <a:r>
                        <a:rPr lang="ja-JP" altLang="en-US" sz="1000" u="none" strike="noStrike">
                          <a:effectLst/>
                        </a:rPr>
                        <a:t>待機児童数</a:t>
                      </a:r>
                      <a:endParaRPr lang="ja-JP" altLang="en-US" sz="1000" b="0" i="0" u="none" strike="noStrike">
                        <a:solidFill>
                          <a:srgbClr val="000000"/>
                        </a:solidFill>
                        <a:effectLst/>
                        <a:latin typeface="Arial"/>
                      </a:endParaRPr>
                    </a:p>
                  </a:txBody>
                  <a:tcPr marL="12700" marR="12700" marT="9525" marB="0" anchor="ctr"/>
                </a:tc>
                <a:tc>
                  <a:txBody>
                    <a:bodyPr/>
                    <a:lstStyle/>
                    <a:p>
                      <a:pPr algn="ctr" rtl="0" fontAlgn="ctr"/>
                      <a:r>
                        <a:rPr lang="ja-JP" altLang="en-US" sz="1000" u="none" strike="noStrike" dirty="0">
                          <a:effectLst/>
                        </a:rPr>
                        <a:t>１，１２４人</a:t>
                      </a:r>
                      <a:endParaRPr lang="ja-JP" altLang="en-US" sz="1000" b="0" i="0" u="none" strike="noStrike" dirty="0">
                        <a:solidFill>
                          <a:srgbClr val="000000"/>
                        </a:solidFill>
                        <a:effectLst/>
                        <a:latin typeface="ＭＳ Ｐゴシック"/>
                      </a:endParaRPr>
                    </a:p>
                  </a:txBody>
                  <a:tcPr marL="12700" marR="12700" marT="9525" marB="0" anchor="ctr"/>
                </a:tc>
                <a:tc>
                  <a:txBody>
                    <a:bodyPr/>
                    <a:lstStyle/>
                    <a:p>
                      <a:pPr algn="ctr" rtl="0" fontAlgn="ctr"/>
                      <a:r>
                        <a:rPr lang="ja-JP" altLang="en-US" sz="1000" u="none" strike="noStrike" dirty="0">
                          <a:effectLst/>
                        </a:rPr>
                        <a:t>１，３６５人</a:t>
                      </a:r>
                      <a:endParaRPr lang="ja-JP" altLang="en-US" sz="1000" b="0" i="0" u="none" strike="noStrike" dirty="0">
                        <a:solidFill>
                          <a:srgbClr val="000000"/>
                        </a:solidFill>
                        <a:effectLst/>
                        <a:latin typeface="ＭＳ Ｐゴシック"/>
                      </a:endParaRPr>
                    </a:p>
                  </a:txBody>
                  <a:tcPr marL="12700" marR="12700" marT="9525" marB="0" anchor="ctr"/>
                </a:tc>
              </a:tr>
              <a:tr h="191343">
                <a:tc>
                  <a:txBody>
                    <a:bodyPr/>
                    <a:lstStyle/>
                    <a:p>
                      <a:pPr algn="l" rtl="0" fontAlgn="ctr"/>
                      <a:r>
                        <a:rPr lang="ja-JP" altLang="en-US" sz="1000" u="none" strike="noStrike">
                          <a:effectLst/>
                        </a:rPr>
                        <a:t>同　全国順位</a:t>
                      </a:r>
                      <a:endParaRPr lang="ja-JP" altLang="en-US" sz="1000" b="0" i="0" u="none" strike="noStrike">
                        <a:solidFill>
                          <a:srgbClr val="000000"/>
                        </a:solidFill>
                        <a:effectLst/>
                        <a:latin typeface="Arial"/>
                      </a:endParaRPr>
                    </a:p>
                  </a:txBody>
                  <a:tcPr marL="12700" marR="12700" marT="9525" marB="0" anchor="ctr"/>
                </a:tc>
                <a:tc>
                  <a:txBody>
                    <a:bodyPr/>
                    <a:lstStyle/>
                    <a:p>
                      <a:pPr algn="ctr" rtl="0" fontAlgn="ctr"/>
                      <a:r>
                        <a:rPr lang="ja-JP" altLang="en-US" sz="1000" u="none" strike="noStrike" dirty="0">
                          <a:effectLst/>
                        </a:rPr>
                        <a:t>４位</a:t>
                      </a:r>
                      <a:endParaRPr lang="ja-JP" altLang="en-US" sz="1000" b="0" i="0" u="none" strike="noStrike" dirty="0">
                        <a:solidFill>
                          <a:srgbClr val="000000"/>
                        </a:solidFill>
                        <a:effectLst/>
                        <a:latin typeface="Arial"/>
                      </a:endParaRPr>
                    </a:p>
                  </a:txBody>
                  <a:tcPr marL="12700" marR="12700" marT="9525" marB="0" anchor="ctr"/>
                </a:tc>
                <a:tc>
                  <a:txBody>
                    <a:bodyPr/>
                    <a:lstStyle/>
                    <a:p>
                      <a:pPr algn="ctr" rtl="0" fontAlgn="ctr"/>
                      <a:r>
                        <a:rPr lang="ja-JP" altLang="en-US" sz="1000" u="none" strike="noStrike" dirty="0">
                          <a:effectLst/>
                        </a:rPr>
                        <a:t>４位</a:t>
                      </a:r>
                      <a:endParaRPr lang="ja-JP" altLang="en-US" sz="1000" b="0" i="0" u="none" strike="noStrike" dirty="0">
                        <a:solidFill>
                          <a:srgbClr val="000000"/>
                        </a:solidFill>
                        <a:effectLst/>
                        <a:latin typeface="Arial"/>
                      </a:endParaRPr>
                    </a:p>
                  </a:txBody>
                  <a:tcPr marL="12700" marR="12700" marT="9525" marB="0" anchor="ctr"/>
                </a:tc>
              </a:tr>
              <a:tr h="191343">
                <a:tc>
                  <a:txBody>
                    <a:bodyPr/>
                    <a:lstStyle/>
                    <a:p>
                      <a:pPr algn="l" rtl="0" fontAlgn="ctr"/>
                      <a:r>
                        <a:rPr lang="ja-JP" altLang="en-US" sz="1000" u="none" strike="noStrike">
                          <a:effectLst/>
                        </a:rPr>
                        <a:t>申込児童数</a:t>
                      </a:r>
                      <a:endParaRPr lang="ja-JP" altLang="en-US" sz="1000" b="0" i="0" u="none" strike="noStrike">
                        <a:solidFill>
                          <a:srgbClr val="000000"/>
                        </a:solidFill>
                        <a:effectLst/>
                        <a:latin typeface="ＭＳ Ｐゴシック"/>
                      </a:endParaRPr>
                    </a:p>
                  </a:txBody>
                  <a:tcPr marL="12700" marR="12700" marT="9525" marB="0" anchor="ctr"/>
                </a:tc>
                <a:tc>
                  <a:txBody>
                    <a:bodyPr/>
                    <a:lstStyle/>
                    <a:p>
                      <a:pPr algn="ctr" rtl="0" fontAlgn="ctr"/>
                      <a:r>
                        <a:rPr lang="ja-JP" altLang="en-US" sz="1000" u="none" strike="noStrike" dirty="0">
                          <a:effectLst/>
                        </a:rPr>
                        <a:t>１５３，４６８人</a:t>
                      </a:r>
                      <a:endParaRPr lang="ja-JP" altLang="en-US" sz="1000" b="0" i="0" u="none" strike="noStrike" dirty="0">
                        <a:solidFill>
                          <a:srgbClr val="000000"/>
                        </a:solidFill>
                        <a:effectLst/>
                        <a:latin typeface="ＭＳ Ｐゴシック"/>
                      </a:endParaRPr>
                    </a:p>
                  </a:txBody>
                  <a:tcPr marL="12700" marR="12700" marT="9525" marB="0" anchor="ctr"/>
                </a:tc>
                <a:tc>
                  <a:txBody>
                    <a:bodyPr/>
                    <a:lstStyle/>
                    <a:p>
                      <a:pPr algn="ctr" rtl="0" fontAlgn="ctr"/>
                      <a:r>
                        <a:rPr lang="ja-JP" altLang="en-US" sz="1000" u="none" strike="noStrike" dirty="0" smtClean="0">
                          <a:effectLst/>
                        </a:rPr>
                        <a:t>１６２，３６１人</a:t>
                      </a:r>
                      <a:endParaRPr lang="ja-JP" altLang="en-US" sz="1000" b="0" i="0" u="none" strike="noStrike" dirty="0">
                        <a:solidFill>
                          <a:srgbClr val="000000"/>
                        </a:solidFill>
                        <a:effectLst/>
                        <a:latin typeface="ＭＳ Ｐゴシック"/>
                      </a:endParaRPr>
                    </a:p>
                  </a:txBody>
                  <a:tcPr marL="12700" marR="12700" marT="9525" marB="0" anchor="ctr"/>
                </a:tc>
              </a:tr>
              <a:tr h="191343">
                <a:tc>
                  <a:txBody>
                    <a:bodyPr/>
                    <a:lstStyle/>
                    <a:p>
                      <a:pPr algn="l" rtl="0" fontAlgn="ctr"/>
                      <a:r>
                        <a:rPr lang="ja-JP" altLang="en-US" sz="1000" u="none" strike="noStrike" dirty="0" smtClean="0">
                          <a:effectLst/>
                        </a:rPr>
                        <a:t>保育所利用</a:t>
                      </a:r>
                      <a:r>
                        <a:rPr lang="ja-JP" altLang="en-US" sz="1000" u="none" strike="noStrike" dirty="0">
                          <a:effectLst/>
                        </a:rPr>
                        <a:t>児童数</a:t>
                      </a:r>
                      <a:endParaRPr lang="ja-JP" altLang="en-US" sz="1000" b="0" i="0" u="none" strike="noStrike" dirty="0">
                        <a:solidFill>
                          <a:srgbClr val="000000"/>
                        </a:solidFill>
                        <a:effectLst/>
                        <a:latin typeface="ＭＳ Ｐゴシック"/>
                      </a:endParaRPr>
                    </a:p>
                  </a:txBody>
                  <a:tcPr marL="12700" marR="12700" marT="9525" marB="0" anchor="ctr"/>
                </a:tc>
                <a:tc>
                  <a:txBody>
                    <a:bodyPr/>
                    <a:lstStyle/>
                    <a:p>
                      <a:pPr algn="ctr" rtl="0" fontAlgn="ctr"/>
                      <a:r>
                        <a:rPr lang="ja-JP" altLang="en-US" sz="1000" u="none" strike="noStrike">
                          <a:effectLst/>
                        </a:rPr>
                        <a:t>１４７，６５６人</a:t>
                      </a:r>
                      <a:endParaRPr lang="ja-JP" altLang="en-US" sz="1000" b="0" i="0" u="none" strike="noStrike">
                        <a:solidFill>
                          <a:srgbClr val="000000"/>
                        </a:solidFill>
                        <a:effectLst/>
                        <a:latin typeface="ＭＳ Ｐゴシック"/>
                      </a:endParaRPr>
                    </a:p>
                  </a:txBody>
                  <a:tcPr marL="12700" marR="12700" marT="9525" marB="0" anchor="ctr"/>
                </a:tc>
                <a:tc>
                  <a:txBody>
                    <a:bodyPr/>
                    <a:lstStyle/>
                    <a:p>
                      <a:pPr algn="ctr" rtl="0" fontAlgn="ctr"/>
                      <a:r>
                        <a:rPr lang="ja-JP" altLang="en-US" sz="1000" u="none" strike="noStrike" dirty="0">
                          <a:effectLst/>
                        </a:rPr>
                        <a:t>１５４，８３４人</a:t>
                      </a:r>
                      <a:endParaRPr lang="ja-JP" altLang="en-US" sz="1000" b="0" i="0" u="none" strike="noStrike" dirty="0">
                        <a:solidFill>
                          <a:srgbClr val="000000"/>
                        </a:solidFill>
                        <a:effectLst/>
                        <a:latin typeface="ＭＳ Ｐゴシック"/>
                      </a:endParaRPr>
                    </a:p>
                  </a:txBody>
                  <a:tcPr marL="12700" marR="12700" marT="9525" marB="0" anchor="ctr"/>
                </a:tc>
              </a:tr>
            </a:tbl>
          </a:graphicData>
        </a:graphic>
      </p:graphicFrame>
      <p:graphicFrame>
        <p:nvGraphicFramePr>
          <p:cNvPr id="19" name="グラフ 18"/>
          <p:cNvGraphicFramePr>
            <a:graphicFrameLocks/>
          </p:cNvGraphicFramePr>
          <p:nvPr>
            <p:extLst>
              <p:ext uri="{D42A27DB-BD31-4B8C-83A1-F6EECF244321}">
                <p14:modId xmlns:p14="http://schemas.microsoft.com/office/powerpoint/2010/main" val="1454000215"/>
              </p:ext>
            </p:extLst>
          </p:nvPr>
        </p:nvGraphicFramePr>
        <p:xfrm>
          <a:off x="767999" y="4295631"/>
          <a:ext cx="5919569" cy="1521513"/>
        </p:xfrm>
        <a:graphic>
          <a:graphicData uri="http://schemas.openxmlformats.org/drawingml/2006/chart">
            <c:chart xmlns:c="http://schemas.openxmlformats.org/drawingml/2006/chart" xmlns:r="http://schemas.openxmlformats.org/officeDocument/2006/relationships" r:id="rId5"/>
          </a:graphicData>
        </a:graphic>
      </p:graphicFrame>
      <p:sp>
        <p:nvSpPr>
          <p:cNvPr id="76" name="テキスト ボックス 75"/>
          <p:cNvSpPr txBox="1"/>
          <p:nvPr/>
        </p:nvSpPr>
        <p:spPr>
          <a:xfrm>
            <a:off x="9445822" y="4600045"/>
            <a:ext cx="1849851" cy="251236"/>
          </a:xfrm>
          <a:prstGeom prst="rect">
            <a:avLst/>
          </a:prstGeom>
          <a:solidFill>
            <a:schemeClr val="bg1"/>
          </a:solidFill>
        </p:spPr>
        <p:txBody>
          <a:bodyPr wrap="square" lIns="81272" tIns="40636" rIns="81272" bIns="40636" rtlCol="0">
            <a:spAutoFit/>
          </a:bodyPr>
          <a:lstStyle/>
          <a:p>
            <a:r>
              <a:rPr lang="ja-JP" altLang="en-US" sz="1100" dirty="0"/>
              <a:t>３号認定（０～２歳）</a:t>
            </a:r>
          </a:p>
        </p:txBody>
      </p:sp>
      <p:sp>
        <p:nvSpPr>
          <p:cNvPr id="20" name="スライド番号プレースホルダー 2"/>
          <p:cNvSpPr>
            <a:spLocks noGrp="1"/>
          </p:cNvSpPr>
          <p:nvPr>
            <p:ph type="sldNum" sz="quarter" idx="12"/>
          </p:nvPr>
        </p:nvSpPr>
        <p:spPr>
          <a:xfrm>
            <a:off x="10879975" y="6492875"/>
            <a:ext cx="1312025" cy="365125"/>
          </a:xfrm>
        </p:spPr>
        <p:txBody>
          <a:bodyPr/>
          <a:lstStyle/>
          <a:p>
            <a:pPr algn="ctr"/>
            <a:r>
              <a:rPr lang="ja-JP" altLang="en-US" sz="1800" dirty="0">
                <a:latin typeface="Meiryo UI" panose="020B0604030504040204" pitchFamily="50" charset="-128"/>
                <a:ea typeface="Meiryo UI" panose="020B0604030504040204" pitchFamily="50" charset="-128"/>
              </a:rPr>
              <a:t>３</a:t>
            </a:r>
            <a:endParaRPr lang="en-US" sz="1800" dirty="0">
              <a:latin typeface="Meiryo UI" panose="020B0604030504040204" pitchFamily="50" charset="-128"/>
              <a:ea typeface="Meiryo UI" panose="020B0604030504040204" pitchFamily="50" charset="-128"/>
            </a:endParaRPr>
          </a:p>
        </p:txBody>
      </p:sp>
      <p:sp>
        <p:nvSpPr>
          <p:cNvPr id="23" name="角丸四角形 22"/>
          <p:cNvSpPr/>
          <p:nvPr/>
        </p:nvSpPr>
        <p:spPr>
          <a:xfrm>
            <a:off x="2809043" y="747389"/>
            <a:ext cx="6930100" cy="718337"/>
          </a:xfrm>
          <a:prstGeom prst="roundRect">
            <a:avLst>
              <a:gd name="adj" fmla="val 2013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rtlCol="0" anchor="ctr"/>
          <a:lstStyle/>
          <a:p>
            <a:r>
              <a:rPr lang="ja-JP" altLang="en-US" sz="1100" dirty="0">
                <a:solidFill>
                  <a:schemeClr val="tx1"/>
                </a:solidFill>
              </a:rPr>
              <a:t>　</a:t>
            </a:r>
            <a:r>
              <a:rPr lang="ja-JP" altLang="en-US" sz="1100" dirty="0" smtClean="0">
                <a:solidFill>
                  <a:schemeClr val="tx1"/>
                </a:solidFill>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本年</a:t>
            </a:r>
            <a:r>
              <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月の国家戦略特別区域限定保育士試験の実施により、</a:t>
            </a:r>
            <a:endPar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新たに数百人規模の保育士増加が期待でき、待機児童解消に貢献</a:t>
            </a: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a:xfrm>
            <a:off x="8675425" y="499103"/>
            <a:ext cx="3238443" cy="204809"/>
          </a:xfrm>
          <a:prstGeom prst="round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rPr>
              <a:t>大阪府福祉部子ども室子育て支援課</a:t>
            </a:r>
            <a:endParaRPr kumimoji="1" lang="ja-JP" altLang="en-US" sz="1600" b="1" dirty="0">
              <a:solidFill>
                <a:schemeClr val="tx1"/>
              </a:solidFill>
            </a:endParaRPr>
          </a:p>
        </p:txBody>
      </p:sp>
    </p:spTree>
    <p:extLst>
      <p:ext uri="{BB962C8B-B14F-4D97-AF65-F5344CB8AC3E}">
        <p14:creationId xmlns:p14="http://schemas.microsoft.com/office/powerpoint/2010/main" val="13493838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0234091" y="6492875"/>
            <a:ext cx="1312025" cy="365125"/>
          </a:xfrm>
        </p:spPr>
        <p:txBody>
          <a:bodyPr/>
          <a:lstStyle/>
          <a:p>
            <a:r>
              <a:rPr lang="ja-JP" altLang="en-US" sz="2000" dirty="0"/>
              <a:t>４</a:t>
            </a:r>
            <a:endParaRPr lang="en-US" sz="2000" dirty="0"/>
          </a:p>
        </p:txBody>
      </p:sp>
      <p:sp>
        <p:nvSpPr>
          <p:cNvPr id="3" name="タイトル 1"/>
          <p:cNvSpPr txBox="1">
            <a:spLocks/>
          </p:cNvSpPr>
          <p:nvPr/>
        </p:nvSpPr>
        <p:spPr>
          <a:xfrm>
            <a:off x="429875" y="0"/>
            <a:ext cx="11286863" cy="462987"/>
          </a:xfrm>
          <a:prstGeom prst="rect">
            <a:avLst/>
          </a:prstGeom>
        </p:spPr>
        <p:style>
          <a:lnRef idx="3">
            <a:schemeClr val="lt1"/>
          </a:lnRef>
          <a:fillRef idx="1">
            <a:schemeClr val="accent1"/>
          </a:fillRef>
          <a:effectRef idx="1">
            <a:schemeClr val="accent1"/>
          </a:effectRef>
          <a:fontRef idx="minor">
            <a:schemeClr val="lt1"/>
          </a:fontRef>
        </p:style>
        <p:txBody>
          <a:bodyPr lIns="91422" tIns="45710" rIns="91422" bIns="45710" anchor="b"/>
          <a:lstStyle/>
          <a:p>
            <a:pPr algn="ctr" defTabSz="914218">
              <a:lnSpc>
                <a:spcPct val="90000"/>
              </a:lnSpc>
              <a:spcBef>
                <a:spcPct val="0"/>
              </a:spcBef>
              <a:defRPr/>
            </a:pP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１　保育人材の確保（２）大阪府保育士・保育所支援センター</a:t>
            </a:r>
            <a:endPar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2608256" y="803190"/>
            <a:ext cx="6930100" cy="420130"/>
          </a:xfrm>
          <a:prstGeom prst="roundRect">
            <a:avLst>
              <a:gd name="adj" fmla="val 20131"/>
            </a:avLst>
          </a:prstGeom>
          <a:noFill/>
          <a:ln w="19050">
            <a:solidFill>
              <a:schemeClr val="tx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rtlCol="0" anchor="ctr"/>
          <a:lstStyle/>
          <a:p>
            <a:pPr algn="ctr"/>
            <a:r>
              <a:rPr lang="ja-JP" altLang="en-US" sz="2400" dirty="0">
                <a:solidFill>
                  <a:schemeClr val="tx1"/>
                </a:solidFill>
                <a:latin typeface="+mn-ea"/>
              </a:rPr>
              <a:t>大阪府</a:t>
            </a:r>
            <a:r>
              <a:rPr lang="ja-JP" altLang="en-US" sz="2400" dirty="0" smtClean="0">
                <a:solidFill>
                  <a:schemeClr val="tx1"/>
                </a:solidFill>
                <a:latin typeface="+mn-ea"/>
              </a:rPr>
              <a:t>保育士・保育所支援センター　事業紹介</a:t>
            </a:r>
            <a:endParaRPr lang="en-US" altLang="ja-JP" sz="2400" b="1" dirty="0" smtClean="0">
              <a:solidFill>
                <a:schemeClr val="tx1"/>
              </a:solidFill>
              <a:latin typeface="+mn-ea"/>
              <a:cs typeface="Meiryo UI" panose="020B0604030504040204" pitchFamily="50" charset="-128"/>
            </a:endParaRPr>
          </a:p>
        </p:txBody>
      </p:sp>
      <p:sp>
        <p:nvSpPr>
          <p:cNvPr id="7" name="角丸四角形 6"/>
          <p:cNvSpPr/>
          <p:nvPr/>
        </p:nvSpPr>
        <p:spPr>
          <a:xfrm>
            <a:off x="8675425" y="499103"/>
            <a:ext cx="3238443" cy="204809"/>
          </a:xfrm>
          <a:prstGeom prst="round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rPr>
              <a:t>大阪府福祉部子ども室子育て支援課</a:t>
            </a:r>
            <a:endParaRPr kumimoji="1" lang="ja-JP" altLang="en-US" sz="1600" b="1" dirty="0">
              <a:solidFill>
                <a:schemeClr val="tx1"/>
              </a:solidFill>
            </a:endParaRPr>
          </a:p>
        </p:txBody>
      </p:sp>
      <p:sp>
        <p:nvSpPr>
          <p:cNvPr id="4" name="正方形/長方形 3"/>
          <p:cNvSpPr/>
          <p:nvPr/>
        </p:nvSpPr>
        <p:spPr>
          <a:xfrm>
            <a:off x="1544595" y="1804086"/>
            <a:ext cx="10046043" cy="10626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tx1"/>
              </a:solidFill>
            </a:endParaRPr>
          </a:p>
          <a:p>
            <a:pPr algn="ctr"/>
            <a:r>
              <a:rPr kumimoji="1" lang="ja-JP" altLang="en-US" sz="2000" dirty="0" smtClean="0">
                <a:solidFill>
                  <a:schemeClr val="tx1"/>
                </a:solidFill>
              </a:rPr>
              <a:t>　　　求職者と保育所・認定子ども園等とのマッチングを行います。</a:t>
            </a:r>
            <a:endParaRPr kumimoji="1" lang="en-US" altLang="ja-JP" sz="2000" dirty="0" smtClean="0">
              <a:solidFill>
                <a:schemeClr val="tx1"/>
              </a:solidFill>
            </a:endParaRPr>
          </a:p>
          <a:p>
            <a:pPr algn="ctr"/>
            <a:endParaRPr kumimoji="1" lang="ja-JP" altLang="en-US" dirty="0">
              <a:solidFill>
                <a:schemeClr val="tx1"/>
              </a:solidFill>
            </a:endParaRPr>
          </a:p>
        </p:txBody>
      </p:sp>
      <p:sp>
        <p:nvSpPr>
          <p:cNvPr id="8" name="角丸四角形 7"/>
          <p:cNvSpPr/>
          <p:nvPr/>
        </p:nvSpPr>
        <p:spPr>
          <a:xfrm>
            <a:off x="429875" y="1618735"/>
            <a:ext cx="2486320" cy="7166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求職相談等</a:t>
            </a:r>
            <a:endParaRPr kumimoji="1" lang="ja-JP" altLang="en-US" sz="2000" b="1" dirty="0"/>
          </a:p>
        </p:txBody>
      </p:sp>
      <p:sp>
        <p:nvSpPr>
          <p:cNvPr id="10" name="正方形/長方形 9"/>
          <p:cNvSpPr/>
          <p:nvPr/>
        </p:nvSpPr>
        <p:spPr>
          <a:xfrm>
            <a:off x="1544595" y="3207608"/>
            <a:ext cx="10046042" cy="10626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　　　　　　　　　　　　　</a:t>
            </a:r>
            <a:r>
              <a:rPr kumimoji="1" lang="ja-JP" altLang="en-US" sz="2000" dirty="0" smtClean="0">
                <a:solidFill>
                  <a:schemeClr val="tx1"/>
                </a:solidFill>
              </a:rPr>
              <a:t>乳幼児の事故予防、保護者とのコミュニケーション、最新の保育情勢</a:t>
            </a:r>
            <a:endParaRPr kumimoji="1" lang="en-US" altLang="ja-JP" sz="2000" dirty="0" smtClean="0">
              <a:solidFill>
                <a:schemeClr val="tx1"/>
              </a:solidFill>
            </a:endParaRPr>
          </a:p>
          <a:p>
            <a:r>
              <a:rPr kumimoji="1" lang="ja-JP" altLang="en-US" sz="2000" dirty="0" smtClean="0">
                <a:solidFill>
                  <a:schemeClr val="tx1"/>
                </a:solidFill>
              </a:rPr>
              <a:t>　　　　　　　　　　　　などを学べるセミナーを年４回程度開催。</a:t>
            </a:r>
            <a:endParaRPr kumimoji="1" lang="en-US" altLang="ja-JP" sz="2000" dirty="0" smtClean="0">
              <a:solidFill>
                <a:schemeClr val="tx1"/>
              </a:solidFill>
            </a:endParaRPr>
          </a:p>
        </p:txBody>
      </p:sp>
      <p:sp>
        <p:nvSpPr>
          <p:cNvPr id="9" name="角丸四角形 8"/>
          <p:cNvSpPr/>
          <p:nvPr/>
        </p:nvSpPr>
        <p:spPr>
          <a:xfrm>
            <a:off x="429874" y="3019168"/>
            <a:ext cx="2486321" cy="7197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復職応援セミナー</a:t>
            </a:r>
            <a:endParaRPr kumimoji="1" lang="ja-JP" altLang="en-US" sz="2000" b="1" dirty="0"/>
          </a:p>
        </p:txBody>
      </p:sp>
      <p:sp>
        <p:nvSpPr>
          <p:cNvPr id="12" name="正方形/長方形 11"/>
          <p:cNvSpPr/>
          <p:nvPr/>
        </p:nvSpPr>
        <p:spPr>
          <a:xfrm>
            <a:off x="1544595" y="4595684"/>
            <a:ext cx="10046043" cy="10626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　　　　　　　　　　　　　</a:t>
            </a:r>
            <a:r>
              <a:rPr kumimoji="1" lang="ja-JP" altLang="en-US" sz="2000" dirty="0" smtClean="0">
                <a:solidFill>
                  <a:schemeClr val="tx1"/>
                </a:solidFill>
              </a:rPr>
              <a:t>センターに登録された保育所・認定こども園等において保育体験</a:t>
            </a:r>
            <a:endParaRPr kumimoji="1" lang="en-US" altLang="ja-JP" sz="2000" dirty="0" smtClean="0">
              <a:solidFill>
                <a:schemeClr val="tx1"/>
              </a:solidFill>
            </a:endParaRPr>
          </a:p>
          <a:p>
            <a:pPr algn="ctr"/>
            <a:r>
              <a:rPr kumimoji="1" lang="ja-JP" altLang="en-US" sz="2000" dirty="0" smtClean="0">
                <a:solidFill>
                  <a:schemeClr val="tx1"/>
                </a:solidFill>
              </a:rPr>
              <a:t>　　　　　　　ができます。登録いただいた方には「体験実習帳」をお渡しします。</a:t>
            </a:r>
            <a:endParaRPr kumimoji="1" lang="ja-JP" altLang="en-US" sz="2000" dirty="0">
              <a:solidFill>
                <a:schemeClr val="tx1"/>
              </a:solidFill>
            </a:endParaRPr>
          </a:p>
        </p:txBody>
      </p:sp>
      <p:sp>
        <p:nvSpPr>
          <p:cNvPr id="11" name="角丸四角形 10"/>
          <p:cNvSpPr/>
          <p:nvPr/>
        </p:nvSpPr>
        <p:spPr>
          <a:xfrm>
            <a:off x="429873" y="4407244"/>
            <a:ext cx="2486322" cy="7197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保育体験</a:t>
            </a:r>
            <a:endParaRPr kumimoji="1" lang="ja-JP" altLang="en-US" sz="2000" b="1" dirty="0"/>
          </a:p>
        </p:txBody>
      </p:sp>
    </p:spTree>
    <p:extLst>
      <p:ext uri="{BB962C8B-B14F-4D97-AF65-F5344CB8AC3E}">
        <p14:creationId xmlns:p14="http://schemas.microsoft.com/office/powerpoint/2010/main" val="20182496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グループ化 22"/>
          <p:cNvGrpSpPr/>
          <p:nvPr/>
        </p:nvGrpSpPr>
        <p:grpSpPr>
          <a:xfrm>
            <a:off x="147684" y="1540589"/>
            <a:ext cx="12003490" cy="4699574"/>
            <a:chOff x="-88420" y="545820"/>
            <a:chExt cx="9064821" cy="5904083"/>
          </a:xfrm>
        </p:grpSpPr>
        <p:grpSp>
          <p:nvGrpSpPr>
            <p:cNvPr id="18" name="グループ化 17"/>
            <p:cNvGrpSpPr/>
            <p:nvPr/>
          </p:nvGrpSpPr>
          <p:grpSpPr>
            <a:xfrm>
              <a:off x="7087025" y="1622491"/>
              <a:ext cx="1889376" cy="3752949"/>
              <a:chOff x="7089129" y="1914890"/>
              <a:chExt cx="1889376" cy="3752949"/>
            </a:xfrm>
          </p:grpSpPr>
          <p:sp>
            <p:nvSpPr>
              <p:cNvPr id="53" name="角丸四角形 52"/>
              <p:cNvSpPr/>
              <p:nvPr/>
            </p:nvSpPr>
            <p:spPr>
              <a:xfrm>
                <a:off x="7089129" y="1914890"/>
                <a:ext cx="1889376" cy="3752949"/>
              </a:xfrm>
              <a:prstGeom prst="roundRect">
                <a:avLst>
                  <a:gd name="adj" fmla="val 9771"/>
                </a:avLst>
              </a:prstGeom>
              <a:pattFill prst="pct5">
                <a:fgClr>
                  <a:schemeClr val="lt1"/>
                </a:fgClr>
                <a:bgClr>
                  <a:schemeClr val="bg1"/>
                </a:bgClr>
              </a:pattFill>
              <a:ln>
                <a:prstDash val="sysDash"/>
              </a:ln>
            </p:spPr>
            <p:style>
              <a:lnRef idx="2">
                <a:schemeClr val="accent2"/>
              </a:lnRef>
              <a:fillRef idx="1">
                <a:schemeClr val="lt1"/>
              </a:fillRef>
              <a:effectRef idx="0">
                <a:schemeClr val="accent2"/>
              </a:effectRef>
              <a:fontRef idx="minor">
                <a:schemeClr val="dk1"/>
              </a:fontRef>
            </p:style>
            <p:txBody>
              <a:bodyPr rtlCol="0" anchor="t"/>
              <a:lstStyle/>
              <a:p>
                <a:pPr algn="ctr"/>
                <a:r>
                  <a:rPr kumimoji="1" lang="ja-JP" altLang="en-US" sz="1400" b="1" dirty="0" smtClean="0"/>
                  <a:t>外部支援機関</a:t>
                </a:r>
                <a:endParaRPr kumimoji="1" lang="ja-JP" altLang="en-US" sz="1400" b="1" dirty="0"/>
              </a:p>
            </p:txBody>
          </p:sp>
          <p:sp>
            <p:nvSpPr>
              <p:cNvPr id="11" name="正方形/長方形 10"/>
              <p:cNvSpPr/>
              <p:nvPr/>
            </p:nvSpPr>
            <p:spPr>
              <a:xfrm>
                <a:off x="7258714" y="2516715"/>
                <a:ext cx="1522173" cy="50824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100" dirty="0" smtClean="0"/>
                  <a:t>子ども家庭</a:t>
                </a:r>
                <a:endParaRPr kumimoji="1" lang="en-US" altLang="ja-JP" sz="1100" dirty="0" smtClean="0"/>
              </a:p>
              <a:p>
                <a:pPr algn="ctr"/>
                <a:r>
                  <a:rPr kumimoji="1" lang="ja-JP" altLang="en-US" sz="1100" dirty="0" smtClean="0"/>
                  <a:t>センター</a:t>
                </a:r>
                <a:endParaRPr kumimoji="1" lang="ja-JP" altLang="en-US" sz="1100" dirty="0"/>
              </a:p>
            </p:txBody>
          </p:sp>
          <p:sp>
            <p:nvSpPr>
              <p:cNvPr id="54" name="正方形/長方形 53"/>
              <p:cNvSpPr/>
              <p:nvPr/>
            </p:nvSpPr>
            <p:spPr>
              <a:xfrm>
                <a:off x="7278134" y="3198778"/>
                <a:ext cx="1522173" cy="50824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100" dirty="0" smtClean="0"/>
                  <a:t>福祉事務所</a:t>
                </a:r>
                <a:endParaRPr kumimoji="1" lang="en-US" altLang="ja-JP" sz="1100" dirty="0" smtClean="0"/>
              </a:p>
            </p:txBody>
          </p:sp>
          <p:sp>
            <p:nvSpPr>
              <p:cNvPr id="55" name="正方形/長方形 54"/>
              <p:cNvSpPr/>
              <p:nvPr/>
            </p:nvSpPr>
            <p:spPr>
              <a:xfrm>
                <a:off x="7278134" y="3847962"/>
                <a:ext cx="1522174" cy="70391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100" dirty="0" smtClean="0"/>
                  <a:t>地域若者</a:t>
                </a:r>
                <a:r>
                  <a:rPr kumimoji="1" lang="ja-JP" altLang="en-US" sz="1100" dirty="0" smtClean="0"/>
                  <a:t>サポート</a:t>
                </a:r>
                <a:endParaRPr kumimoji="1" lang="en-US" altLang="ja-JP" sz="1100" dirty="0" smtClean="0"/>
              </a:p>
              <a:p>
                <a:pPr algn="ctr"/>
                <a:r>
                  <a:rPr kumimoji="1" lang="ja-JP" altLang="en-US" sz="1100" dirty="0" smtClean="0"/>
                  <a:t>ステーション</a:t>
                </a:r>
                <a:endParaRPr kumimoji="1" lang="en-US" altLang="ja-JP" sz="1100" dirty="0" smtClean="0"/>
              </a:p>
            </p:txBody>
          </p:sp>
          <p:sp>
            <p:nvSpPr>
              <p:cNvPr id="57" name="正方形/長方形 56"/>
              <p:cNvSpPr/>
              <p:nvPr/>
            </p:nvSpPr>
            <p:spPr>
              <a:xfrm>
                <a:off x="7287868" y="4772764"/>
                <a:ext cx="1522173" cy="50824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200" dirty="0"/>
                  <a:t>ハローワーク</a:t>
                </a:r>
                <a:endParaRPr kumimoji="1" lang="en-US" altLang="ja-JP" sz="1200" dirty="0" smtClean="0"/>
              </a:p>
            </p:txBody>
          </p:sp>
        </p:grpSp>
        <p:grpSp>
          <p:nvGrpSpPr>
            <p:cNvPr id="21" name="グループ化 20"/>
            <p:cNvGrpSpPr/>
            <p:nvPr/>
          </p:nvGrpSpPr>
          <p:grpSpPr>
            <a:xfrm>
              <a:off x="-88420" y="545820"/>
              <a:ext cx="7063769" cy="5904083"/>
              <a:chOff x="-2202695" y="-12188"/>
              <a:chExt cx="7063769" cy="5904083"/>
            </a:xfrm>
          </p:grpSpPr>
          <p:sp>
            <p:nvSpPr>
              <p:cNvPr id="9" name="テキスト ボックス 8"/>
              <p:cNvSpPr txBox="1"/>
              <p:nvPr/>
            </p:nvSpPr>
            <p:spPr>
              <a:xfrm>
                <a:off x="1517044" y="5127376"/>
                <a:ext cx="1240265" cy="357414"/>
              </a:xfrm>
              <a:prstGeom prst="rect">
                <a:avLst/>
              </a:prstGeom>
              <a:noFill/>
            </p:spPr>
            <p:txBody>
              <a:bodyPr wrap="square" rtlCol="0">
                <a:spAutoFit/>
              </a:bodyPr>
              <a:lstStyle/>
              <a:p>
                <a:r>
                  <a:rPr kumimoji="1" lang="ja-JP" altLang="en-US" sz="1200" dirty="0" smtClean="0"/>
                  <a:t>運営支援</a:t>
                </a:r>
                <a:endParaRPr kumimoji="1" lang="ja-JP" altLang="en-US" sz="1200" dirty="0"/>
              </a:p>
            </p:txBody>
          </p:sp>
          <p:grpSp>
            <p:nvGrpSpPr>
              <p:cNvPr id="20" name="グループ化 19"/>
              <p:cNvGrpSpPr/>
              <p:nvPr/>
            </p:nvGrpSpPr>
            <p:grpSpPr>
              <a:xfrm>
                <a:off x="-2202695" y="-12188"/>
                <a:ext cx="7063769" cy="5904083"/>
                <a:chOff x="2573896" y="1721282"/>
                <a:chExt cx="7063769" cy="5904083"/>
              </a:xfrm>
            </p:grpSpPr>
            <p:grpSp>
              <p:nvGrpSpPr>
                <p:cNvPr id="19" name="グループ化 18"/>
                <p:cNvGrpSpPr/>
                <p:nvPr/>
              </p:nvGrpSpPr>
              <p:grpSpPr>
                <a:xfrm>
                  <a:off x="2573896" y="1721282"/>
                  <a:ext cx="7063769" cy="5904083"/>
                  <a:chOff x="53755" y="599708"/>
                  <a:chExt cx="7063769" cy="5904083"/>
                </a:xfrm>
              </p:grpSpPr>
              <p:sp>
                <p:nvSpPr>
                  <p:cNvPr id="41" name="角丸四角形 40"/>
                  <p:cNvSpPr/>
                  <p:nvPr/>
                </p:nvSpPr>
                <p:spPr>
                  <a:xfrm>
                    <a:off x="247019" y="747410"/>
                    <a:ext cx="6870505" cy="4920429"/>
                  </a:xfrm>
                  <a:prstGeom prst="roundRect">
                    <a:avLst>
                      <a:gd name="adj" fmla="val 6337"/>
                    </a:avLst>
                  </a:prstGeom>
                  <a:pattFill prst="pct5">
                    <a:fgClr>
                      <a:schemeClr val="lt1"/>
                    </a:fgClr>
                    <a:bgClr>
                      <a:schemeClr val="bg1"/>
                    </a:bgClr>
                  </a:patt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34" name="角丸四角形 33"/>
                  <p:cNvSpPr/>
                  <p:nvPr/>
                </p:nvSpPr>
                <p:spPr>
                  <a:xfrm>
                    <a:off x="455764" y="1054068"/>
                    <a:ext cx="2435527" cy="1224137"/>
                  </a:xfrm>
                  <a:prstGeom prst="roundRect">
                    <a:avLst/>
                  </a:prstGeom>
                </p:spPr>
                <p:style>
                  <a:lnRef idx="1">
                    <a:schemeClr val="accent2"/>
                  </a:lnRef>
                  <a:fillRef idx="2">
                    <a:schemeClr val="accent2"/>
                  </a:fillRef>
                  <a:effectRef idx="1">
                    <a:schemeClr val="accent2"/>
                  </a:effectRef>
                  <a:fontRef idx="minor">
                    <a:schemeClr val="dk1"/>
                  </a:fontRef>
                </p:style>
                <p:txBody>
                  <a:bodyPr rtlCol="0" anchor="t"/>
                  <a:lstStyle/>
                  <a:p>
                    <a:pPr algn="ctr"/>
                    <a:r>
                      <a:rPr kumimoji="1" lang="ja-JP" altLang="en-US" sz="1600" b="1" dirty="0" smtClean="0"/>
                      <a:t>生徒</a:t>
                    </a:r>
                    <a:endParaRPr kumimoji="1" lang="en-US" altLang="ja-JP" sz="1600" b="1" dirty="0" smtClean="0"/>
                  </a:p>
                  <a:p>
                    <a:pPr algn="ctr"/>
                    <a:endParaRPr kumimoji="1" lang="ja-JP" altLang="en-US" sz="1400" dirty="0"/>
                  </a:p>
                </p:txBody>
              </p:sp>
              <p:sp>
                <p:nvSpPr>
                  <p:cNvPr id="45" name="角丸四角形 44"/>
                  <p:cNvSpPr/>
                  <p:nvPr/>
                </p:nvSpPr>
                <p:spPr>
                  <a:xfrm>
                    <a:off x="571711" y="3131575"/>
                    <a:ext cx="5728481" cy="2370470"/>
                  </a:xfrm>
                  <a:prstGeom prst="roundRect">
                    <a:avLst>
                      <a:gd name="adj" fmla="val 8371"/>
                    </a:avLst>
                  </a:prstGeom>
                </p:spPr>
                <p:style>
                  <a:lnRef idx="1">
                    <a:schemeClr val="accent2"/>
                  </a:lnRef>
                  <a:fillRef idx="2">
                    <a:schemeClr val="accent2"/>
                  </a:fillRef>
                  <a:effectRef idx="1">
                    <a:schemeClr val="accent2"/>
                  </a:effectRef>
                  <a:fontRef idx="minor">
                    <a:schemeClr val="dk1"/>
                  </a:fontRef>
                </p:style>
                <p:txBody>
                  <a:bodyPr rtlCol="0" anchor="t"/>
                  <a:lstStyle/>
                  <a:p>
                    <a:pPr algn="ctr"/>
                    <a:endParaRPr lang="en-US" altLang="ja-JP" sz="1400" dirty="0" smtClean="0"/>
                  </a:p>
                  <a:p>
                    <a:pPr algn="ctr"/>
                    <a:r>
                      <a:rPr lang="ja-JP" altLang="en-US" sz="1200" dirty="0" smtClean="0"/>
                      <a:t>民間支援団体が昼休みや放課後の居場所を開設。</a:t>
                    </a:r>
                    <a:endParaRPr lang="en-US" altLang="ja-JP" sz="1200" dirty="0" smtClean="0"/>
                  </a:p>
                  <a:p>
                    <a:pPr algn="ctr"/>
                    <a:r>
                      <a:rPr lang="ja-JP" altLang="en-US" sz="1200" dirty="0" smtClean="0"/>
                      <a:t>⇒支援員が生徒と交流し、必要に応じて悩みや相談を</a:t>
                    </a:r>
                    <a:endParaRPr lang="en-US" altLang="ja-JP" sz="1200" dirty="0" smtClean="0"/>
                  </a:p>
                  <a:p>
                    <a:r>
                      <a:rPr lang="ja-JP" altLang="en-US" sz="1200" dirty="0" smtClean="0"/>
                      <a:t>                           　　　　　　　　　　　学校や外部の支援機関につなぐ</a:t>
                    </a:r>
                    <a:endParaRPr lang="en-US" altLang="ja-JP" sz="1200" dirty="0" smtClean="0"/>
                  </a:p>
                  <a:p>
                    <a:r>
                      <a:rPr kumimoji="1" lang="ja-JP" altLang="en-US" sz="1400" dirty="0" smtClean="0"/>
                      <a:t>　　　　　　　</a:t>
                    </a:r>
                    <a:r>
                      <a:rPr lang="ja-JP" altLang="en-US" sz="1400" dirty="0"/>
                      <a:t>　</a:t>
                    </a:r>
                    <a:r>
                      <a:rPr lang="ja-JP" altLang="en-US" sz="1400" dirty="0" smtClean="0"/>
                      <a:t>                        </a:t>
                    </a:r>
                    <a:r>
                      <a:rPr lang="ja-JP" altLang="en-US" sz="1100" dirty="0" smtClean="0"/>
                      <a:t>◆</a:t>
                    </a:r>
                    <a:r>
                      <a:rPr kumimoji="1" lang="ja-JP" altLang="en-US" sz="1100" dirty="0" smtClean="0"/>
                      <a:t>となりカフェ（西成高校）　</a:t>
                    </a:r>
                    <a:r>
                      <a:rPr lang="ja-JP" altLang="en-US" sz="1100" dirty="0" smtClean="0"/>
                      <a:t>◆</a:t>
                    </a:r>
                    <a:r>
                      <a:rPr lang="ja-JP" altLang="en-US" sz="1100" dirty="0" err="1" smtClean="0"/>
                      <a:t>めいぷる</a:t>
                    </a:r>
                    <a:r>
                      <a:rPr lang="ja-JP" altLang="en-US" sz="1100" dirty="0" smtClean="0"/>
                      <a:t>カフェ（箕面東高校）</a:t>
                    </a:r>
                    <a:r>
                      <a:rPr lang="ja-JP" altLang="en-US" sz="1050" dirty="0" smtClean="0"/>
                      <a:t>等</a:t>
                    </a:r>
                    <a:endParaRPr kumimoji="1" lang="ja-JP" altLang="en-US" sz="1200" dirty="0"/>
                  </a:p>
                </p:txBody>
              </p:sp>
              <p:sp>
                <p:nvSpPr>
                  <p:cNvPr id="2" name="角丸四角形 1"/>
                  <p:cNvSpPr/>
                  <p:nvPr/>
                </p:nvSpPr>
                <p:spPr>
                  <a:xfrm>
                    <a:off x="1595651" y="4581402"/>
                    <a:ext cx="3922752" cy="847927"/>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sz="1200" b="1" dirty="0" smtClean="0"/>
                      <a:t>居場所運営主体：民間支援団体（</a:t>
                    </a:r>
                    <a:r>
                      <a:rPr kumimoji="1" lang="en-US" altLang="ja-JP" sz="1200" b="1" dirty="0" smtClean="0"/>
                      <a:t>NPO</a:t>
                    </a:r>
                    <a:r>
                      <a:rPr kumimoji="1" lang="ja-JP" altLang="en-US" sz="1100" b="1" dirty="0" smtClean="0"/>
                      <a:t>等</a:t>
                    </a:r>
                    <a:r>
                      <a:rPr kumimoji="1" lang="ja-JP" altLang="en-US" sz="1200" b="1" dirty="0" smtClean="0"/>
                      <a:t>）</a:t>
                    </a:r>
                    <a:endParaRPr kumimoji="1" lang="en-US" altLang="ja-JP" sz="1200" b="1" dirty="0" smtClean="0"/>
                  </a:p>
                  <a:p>
                    <a:pPr algn="ctr"/>
                    <a:r>
                      <a:rPr lang="ja-JP" altLang="en-US" sz="1100" dirty="0" smtClean="0"/>
                      <a:t>・支援員：</a:t>
                    </a:r>
                    <a:r>
                      <a:rPr kumimoji="1" lang="ja-JP" altLang="en-US" sz="1100" dirty="0" smtClean="0"/>
                      <a:t>精神保健福祉士</a:t>
                    </a:r>
                    <a:r>
                      <a:rPr lang="ja-JP" altLang="en-US" sz="1100" dirty="0" smtClean="0"/>
                      <a:t>、社会福祉士等の専門家</a:t>
                    </a:r>
                    <a:endParaRPr lang="en-US" altLang="ja-JP" sz="1100" dirty="0" smtClean="0"/>
                  </a:p>
                  <a:p>
                    <a:pPr algn="ctr"/>
                    <a:r>
                      <a:rPr kumimoji="1" lang="ja-JP" altLang="en-US" sz="1100" dirty="0"/>
                      <a:t>　</a:t>
                    </a:r>
                    <a:r>
                      <a:rPr lang="ja-JP" altLang="en-US" sz="1100" dirty="0" smtClean="0"/>
                      <a:t>（不登校、ひきこもり等支援の経験者など）</a:t>
                    </a:r>
                    <a:endParaRPr kumimoji="1" lang="ja-JP" altLang="en-US" sz="1100" dirty="0"/>
                  </a:p>
                </p:txBody>
              </p:sp>
              <p:sp>
                <p:nvSpPr>
                  <p:cNvPr id="44" name="円/楕円 43"/>
                  <p:cNvSpPr/>
                  <p:nvPr/>
                </p:nvSpPr>
                <p:spPr>
                  <a:xfrm>
                    <a:off x="2412929" y="599708"/>
                    <a:ext cx="2347285" cy="423092"/>
                  </a:xfrm>
                  <a:prstGeom prst="ellipse">
                    <a:avLst/>
                  </a:prstGeom>
                  <a:ln/>
                </p:spPr>
                <p:style>
                  <a:lnRef idx="2">
                    <a:schemeClr val="accent2"/>
                  </a:lnRef>
                  <a:fillRef idx="1">
                    <a:schemeClr val="lt1"/>
                  </a:fillRef>
                  <a:effectRef idx="0">
                    <a:schemeClr val="accent2"/>
                  </a:effectRef>
                  <a:fontRef idx="minor">
                    <a:schemeClr val="dk1"/>
                  </a:fontRef>
                </p:style>
                <p:txBody>
                  <a:bodyPr vert="horz" rtlCol="0" anchor="ctr"/>
                  <a:lstStyle/>
                  <a:p>
                    <a:pPr algn="ctr"/>
                    <a:r>
                      <a:rPr kumimoji="1" lang="ja-JP" altLang="en-US" dirty="0" smtClean="0"/>
                      <a:t>高　校</a:t>
                    </a:r>
                    <a:endParaRPr kumimoji="1" lang="ja-JP" altLang="en-US" dirty="0"/>
                  </a:p>
                </p:txBody>
              </p:sp>
              <p:sp>
                <p:nvSpPr>
                  <p:cNvPr id="4" name="角丸四角形 3"/>
                  <p:cNvSpPr/>
                  <p:nvPr/>
                </p:nvSpPr>
                <p:spPr>
                  <a:xfrm>
                    <a:off x="752582" y="1535147"/>
                    <a:ext cx="2073780" cy="648072"/>
                  </a:xfrm>
                  <a:prstGeom prst="roundRect">
                    <a:avLst/>
                  </a:prstGeom>
                  <a:ln w="19050">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smtClean="0"/>
                      <a:t>・教室内で孤立</a:t>
                    </a:r>
                    <a:endParaRPr kumimoji="1" lang="en-US" altLang="ja-JP" sz="1200" dirty="0" smtClean="0"/>
                  </a:p>
                  <a:p>
                    <a:pPr algn="ctr"/>
                    <a:r>
                      <a:rPr lang="ja-JP" altLang="en-US" sz="1200" dirty="0" smtClean="0"/>
                      <a:t>・学校生活不適応</a:t>
                    </a:r>
                    <a:endParaRPr kumimoji="1" lang="ja-JP" altLang="en-US" sz="1200" dirty="0"/>
                  </a:p>
                </p:txBody>
              </p:sp>
              <p:sp>
                <p:nvSpPr>
                  <p:cNvPr id="43" name="角丸四角形 42"/>
                  <p:cNvSpPr/>
                  <p:nvPr/>
                </p:nvSpPr>
                <p:spPr>
                  <a:xfrm>
                    <a:off x="4539752" y="1022800"/>
                    <a:ext cx="2082483" cy="122413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600" b="1" dirty="0" smtClean="0"/>
                      <a:t>教員（担任）</a:t>
                    </a:r>
                    <a:endParaRPr lang="en-US" altLang="ja-JP" sz="1600" b="1" dirty="0" smtClean="0"/>
                  </a:p>
                  <a:p>
                    <a:pPr algn="ctr"/>
                    <a:r>
                      <a:rPr kumimoji="1" lang="ja-JP" altLang="en-US" sz="1600" b="1" dirty="0" smtClean="0"/>
                      <a:t>生徒支援委員会</a:t>
                    </a:r>
                    <a:endParaRPr kumimoji="1" lang="en-US" altLang="ja-JP" sz="1600" b="1" dirty="0" smtClean="0"/>
                  </a:p>
                </p:txBody>
              </p:sp>
              <p:sp>
                <p:nvSpPr>
                  <p:cNvPr id="5" name="角丸四角形 4"/>
                  <p:cNvSpPr/>
                  <p:nvPr/>
                </p:nvSpPr>
                <p:spPr>
                  <a:xfrm>
                    <a:off x="1787490" y="2985541"/>
                    <a:ext cx="3505163" cy="396044"/>
                  </a:xfrm>
                  <a:prstGeom prst="roundRect">
                    <a:avLst/>
                  </a:prstGeom>
                  <a:ln w="44450" cmpd="dbl"/>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600" dirty="0" smtClean="0"/>
                      <a:t>学校内のプラットフォーム（居場所）</a:t>
                    </a:r>
                    <a:endParaRPr kumimoji="1" lang="ja-JP" altLang="en-US" sz="1600" dirty="0"/>
                  </a:p>
                </p:txBody>
              </p:sp>
              <p:sp>
                <p:nvSpPr>
                  <p:cNvPr id="48" name="角丸四角形 47"/>
                  <p:cNvSpPr/>
                  <p:nvPr/>
                </p:nvSpPr>
                <p:spPr>
                  <a:xfrm>
                    <a:off x="1981299" y="6054289"/>
                    <a:ext cx="3117544" cy="449502"/>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sz="1400" b="1" dirty="0" smtClean="0"/>
                      <a:t>大阪府（</a:t>
                    </a:r>
                    <a:r>
                      <a:rPr lang="ja-JP" altLang="en-US" sz="1400" dirty="0" smtClean="0"/>
                      <a:t>青少年・地域安全室青少年課）</a:t>
                    </a:r>
                    <a:endParaRPr kumimoji="1" lang="ja-JP" altLang="en-US" sz="1400" dirty="0"/>
                  </a:p>
                </p:txBody>
              </p:sp>
              <p:sp>
                <p:nvSpPr>
                  <p:cNvPr id="8" name="上矢印 7"/>
                  <p:cNvSpPr/>
                  <p:nvPr/>
                </p:nvSpPr>
                <p:spPr>
                  <a:xfrm>
                    <a:off x="3340559" y="5620425"/>
                    <a:ext cx="432937" cy="460939"/>
                  </a:xfrm>
                  <a:prstGeom prst="upArrow">
                    <a:avLst>
                      <a:gd name="adj1" fmla="val 50000"/>
                      <a:gd name="adj2" fmla="val 59675"/>
                    </a:avLst>
                  </a:prstGeom>
                  <a:pattFill prst="ltUpDiag">
                    <a:fgClr>
                      <a:schemeClr val="accent2">
                        <a:lumMod val="60000"/>
                        <a:lumOff val="40000"/>
                      </a:schemeClr>
                    </a:fgClr>
                    <a:bgClr>
                      <a:schemeClr val="bg1"/>
                    </a:bgClr>
                  </a:patt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4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77156" y="3265048"/>
                    <a:ext cx="1563986" cy="1272727"/>
                  </a:xfrm>
                  <a:prstGeom prst="rect">
                    <a:avLst/>
                  </a:prstGeom>
                  <a:noFill/>
                  <a:ln w="50800" cmpd="thickThin">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https://fbcdn-sphotos-d-a.akamaihd.net/hphotos-ak-xpf1/v/t1.0-9/10933869_842372402494342_7202090540519691285_n.jpg?oh=35f765a2ab8effd1b09ba0887c44c901&amp;oe=558AA928&amp;__gda__=1434982466_3ed5bde691b444b2b50d36435df2bc7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5" y="3609451"/>
                    <a:ext cx="1213765" cy="1618354"/>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61" name="上矢印 60"/>
                  <p:cNvSpPr/>
                  <p:nvPr/>
                </p:nvSpPr>
                <p:spPr>
                  <a:xfrm flipV="1">
                    <a:off x="1431212" y="2307446"/>
                    <a:ext cx="427615" cy="824131"/>
                  </a:xfrm>
                  <a:prstGeom prst="upArrow">
                    <a:avLst>
                      <a:gd name="adj1" fmla="val 50000"/>
                      <a:gd name="adj2" fmla="val 59675"/>
                    </a:avLst>
                  </a:prstGeom>
                  <a:pattFill prst="ltUpDiag">
                    <a:fgClr>
                      <a:schemeClr val="accent2">
                        <a:lumMod val="60000"/>
                        <a:lumOff val="40000"/>
                      </a:schemeClr>
                    </a:fgClr>
                    <a:bgClr>
                      <a:schemeClr val="bg1"/>
                    </a:bgClr>
                  </a:patt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62" name="テキスト ボックス 61"/>
                  <p:cNvSpPr txBox="1"/>
                  <p:nvPr/>
                </p:nvSpPr>
                <p:spPr>
                  <a:xfrm>
                    <a:off x="407849" y="2441026"/>
                    <a:ext cx="1042943" cy="337557"/>
                  </a:xfrm>
                  <a:prstGeom prst="rect">
                    <a:avLst/>
                  </a:prstGeom>
                  <a:noFill/>
                </p:spPr>
                <p:txBody>
                  <a:bodyPr wrap="square" rtlCol="0">
                    <a:spAutoFit/>
                  </a:bodyPr>
                  <a:lstStyle/>
                  <a:p>
                    <a:r>
                      <a:rPr lang="ja-JP" altLang="en-US" sz="1100" dirty="0" smtClean="0"/>
                      <a:t>居場所に参加</a:t>
                    </a:r>
                    <a:endParaRPr kumimoji="1" lang="ja-JP" altLang="en-US" sz="1100" dirty="0"/>
                  </a:p>
                </p:txBody>
              </p:sp>
              <p:sp>
                <p:nvSpPr>
                  <p:cNvPr id="67" name="テキスト ボックス 66"/>
                  <p:cNvSpPr txBox="1"/>
                  <p:nvPr/>
                </p:nvSpPr>
                <p:spPr>
                  <a:xfrm>
                    <a:off x="5676438" y="2449421"/>
                    <a:ext cx="1180201" cy="536120"/>
                  </a:xfrm>
                  <a:prstGeom prst="rect">
                    <a:avLst/>
                  </a:prstGeom>
                  <a:noFill/>
                </p:spPr>
                <p:txBody>
                  <a:bodyPr wrap="square" rtlCol="0">
                    <a:spAutoFit/>
                  </a:bodyPr>
                  <a:lstStyle/>
                  <a:p>
                    <a:pPr algn="r"/>
                    <a:r>
                      <a:rPr kumimoji="1" lang="ja-JP" altLang="en-US" sz="1050" dirty="0" smtClean="0"/>
                      <a:t>生徒の情報共有</a:t>
                    </a:r>
                    <a:endParaRPr kumimoji="1" lang="en-US" altLang="ja-JP" sz="1050" dirty="0" smtClean="0"/>
                  </a:p>
                  <a:p>
                    <a:pPr algn="r"/>
                    <a:r>
                      <a:rPr lang="ja-JP" altLang="en-US" sz="1050" dirty="0"/>
                      <a:t>就学</a:t>
                    </a:r>
                    <a:r>
                      <a:rPr lang="ja-JP" altLang="en-US" sz="1050" dirty="0" smtClean="0"/>
                      <a:t>継続支援</a:t>
                    </a:r>
                    <a:endParaRPr kumimoji="1" lang="ja-JP" altLang="en-US" sz="1050" dirty="0"/>
                  </a:p>
                </p:txBody>
              </p:sp>
              <p:sp>
                <p:nvSpPr>
                  <p:cNvPr id="69" name="左右矢印 68"/>
                  <p:cNvSpPr/>
                  <p:nvPr/>
                </p:nvSpPr>
                <p:spPr>
                  <a:xfrm rot="5400000">
                    <a:off x="5154307" y="2528913"/>
                    <a:ext cx="853372" cy="351956"/>
                  </a:xfrm>
                  <a:prstGeom prst="leftRightArrow">
                    <a:avLst/>
                  </a:prstGeom>
                  <a:pattFill prst="ltUpDiag">
                    <a:fgClr>
                      <a:schemeClr val="accent2">
                        <a:lumMod val="40000"/>
                        <a:lumOff val="60000"/>
                      </a:schemeClr>
                    </a:fgClr>
                    <a:bgClr>
                      <a:schemeClr val="bg1"/>
                    </a:bgClr>
                  </a:patt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cxnSp>
                <p:nvCxnSpPr>
                  <p:cNvPr id="73" name="直線矢印コネクタ 72"/>
                  <p:cNvCxnSpPr/>
                  <p:nvPr/>
                </p:nvCxnSpPr>
                <p:spPr>
                  <a:xfrm flipH="1">
                    <a:off x="3007238" y="1754200"/>
                    <a:ext cx="1532514" cy="0"/>
                  </a:xfrm>
                  <a:prstGeom prst="straightConnector1">
                    <a:avLst/>
                  </a:prstGeom>
                  <a:ln w="25400">
                    <a:tailEnd type="arrow"/>
                  </a:ln>
                </p:spPr>
                <p:style>
                  <a:lnRef idx="1">
                    <a:schemeClr val="accent2"/>
                  </a:lnRef>
                  <a:fillRef idx="0">
                    <a:schemeClr val="accent2"/>
                  </a:fillRef>
                  <a:effectRef idx="0">
                    <a:schemeClr val="accent2"/>
                  </a:effectRef>
                  <a:fontRef idx="minor">
                    <a:schemeClr val="tx1"/>
                  </a:fontRef>
                </p:style>
              </p:cxnSp>
              <p:sp>
                <p:nvSpPr>
                  <p:cNvPr id="76" name="テキスト ボックス 75"/>
                  <p:cNvSpPr txBox="1"/>
                  <p:nvPr/>
                </p:nvSpPr>
                <p:spPr>
                  <a:xfrm>
                    <a:off x="3007238" y="1169888"/>
                    <a:ext cx="1443836" cy="386661"/>
                  </a:xfrm>
                  <a:prstGeom prst="rect">
                    <a:avLst/>
                  </a:prstGeom>
                  <a:noFill/>
                </p:spPr>
                <p:txBody>
                  <a:bodyPr wrap="square" rtlCol="0">
                    <a:spAutoFit/>
                  </a:bodyPr>
                  <a:lstStyle/>
                  <a:p>
                    <a:pPr algn="ctr"/>
                    <a:r>
                      <a:rPr kumimoji="1" lang="ja-JP" altLang="en-US" sz="1400" dirty="0" smtClean="0"/>
                      <a:t>相談</a:t>
                    </a:r>
                    <a:endParaRPr kumimoji="1" lang="ja-JP" altLang="en-US" sz="1400" dirty="0"/>
                  </a:p>
                </p:txBody>
              </p:sp>
              <p:sp>
                <p:nvSpPr>
                  <p:cNvPr id="77" name="テキスト ボックス 76"/>
                  <p:cNvSpPr txBox="1"/>
                  <p:nvPr/>
                </p:nvSpPr>
                <p:spPr>
                  <a:xfrm>
                    <a:off x="3051577" y="1838651"/>
                    <a:ext cx="1443836" cy="657322"/>
                  </a:xfrm>
                  <a:prstGeom prst="rect">
                    <a:avLst/>
                  </a:prstGeom>
                  <a:noFill/>
                </p:spPr>
                <p:txBody>
                  <a:bodyPr wrap="square" rtlCol="0">
                    <a:spAutoFit/>
                  </a:bodyPr>
                  <a:lstStyle/>
                  <a:p>
                    <a:pPr algn="ctr"/>
                    <a:r>
                      <a:rPr lang="ja-JP" altLang="en-US" sz="1400" dirty="0" smtClean="0"/>
                      <a:t>居場所の紹介</a:t>
                    </a:r>
                    <a:endParaRPr lang="en-US" altLang="ja-JP" sz="1400" dirty="0" smtClean="0"/>
                  </a:p>
                  <a:p>
                    <a:pPr algn="ctr"/>
                    <a:r>
                      <a:rPr kumimoji="1" lang="ja-JP" altLang="en-US" sz="1400" dirty="0"/>
                      <a:t>サポート</a:t>
                    </a:r>
                  </a:p>
                </p:txBody>
              </p:sp>
            </p:grpSp>
            <p:cxnSp>
              <p:nvCxnSpPr>
                <p:cNvPr id="17" name="直線矢印コネクタ 16"/>
                <p:cNvCxnSpPr/>
                <p:nvPr/>
              </p:nvCxnSpPr>
              <p:spPr>
                <a:xfrm>
                  <a:off x="5527379" y="2656721"/>
                  <a:ext cx="1532514" cy="0"/>
                </a:xfrm>
                <a:prstGeom prst="straightConnector1">
                  <a:avLst/>
                </a:prstGeom>
                <a:ln w="25400">
                  <a:tailEnd type="arrow"/>
                </a:ln>
              </p:spPr>
              <p:style>
                <a:lnRef idx="1">
                  <a:schemeClr val="accent2"/>
                </a:lnRef>
                <a:fillRef idx="0">
                  <a:schemeClr val="accent2"/>
                </a:fillRef>
                <a:effectRef idx="0">
                  <a:schemeClr val="accent2"/>
                </a:effectRef>
                <a:fontRef idx="minor">
                  <a:schemeClr val="tx1"/>
                </a:fontRef>
              </p:style>
            </p:cxnSp>
          </p:grpSp>
        </p:grpSp>
        <p:sp>
          <p:nvSpPr>
            <p:cNvPr id="12" name="左右矢印 11"/>
            <p:cNvSpPr/>
            <p:nvPr/>
          </p:nvSpPr>
          <p:spPr>
            <a:xfrm>
              <a:off x="5439950" y="4715709"/>
              <a:ext cx="1645960" cy="351955"/>
            </a:xfrm>
            <a:prstGeom prst="leftRightArrow">
              <a:avLst/>
            </a:prstGeom>
            <a:pattFill prst="ltUpDiag">
              <a:fgClr>
                <a:schemeClr val="accent2">
                  <a:lumMod val="40000"/>
                  <a:lumOff val="60000"/>
                </a:schemeClr>
              </a:fgClr>
              <a:bgClr>
                <a:schemeClr val="bg1"/>
              </a:bgClr>
            </a:patt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8" name="テキスト ボックス 57"/>
            <p:cNvSpPr txBox="1"/>
            <p:nvPr/>
          </p:nvSpPr>
          <p:spPr>
            <a:xfrm>
              <a:off x="5707076" y="4988609"/>
              <a:ext cx="1443836" cy="386661"/>
            </a:xfrm>
            <a:prstGeom prst="rect">
              <a:avLst/>
            </a:prstGeom>
            <a:noFill/>
          </p:spPr>
          <p:txBody>
            <a:bodyPr wrap="square" rtlCol="0">
              <a:spAutoFit/>
            </a:bodyPr>
            <a:lstStyle/>
            <a:p>
              <a:pPr algn="ctr"/>
              <a:r>
                <a:rPr lang="ja-JP" altLang="en-US" sz="1400" dirty="0"/>
                <a:t>連携</a:t>
              </a:r>
              <a:endParaRPr kumimoji="1" lang="ja-JP" altLang="en-US" sz="1400" dirty="0"/>
            </a:p>
          </p:txBody>
        </p:sp>
      </p:grpSp>
      <p:sp>
        <p:nvSpPr>
          <p:cNvPr id="7" name="テキスト ボックス 6"/>
          <p:cNvSpPr txBox="1"/>
          <p:nvPr/>
        </p:nvSpPr>
        <p:spPr>
          <a:xfrm>
            <a:off x="147684" y="757579"/>
            <a:ext cx="11766183" cy="646331"/>
          </a:xfrm>
          <a:prstGeom prst="rect">
            <a:avLst/>
          </a:prstGeom>
          <a:noFill/>
          <a:ln>
            <a:solidFill>
              <a:schemeClr val="tx1"/>
            </a:solidFill>
          </a:ln>
        </p:spPr>
        <p:txBody>
          <a:bodyPr wrap="square" rtlCol="0">
            <a:spAutoFit/>
          </a:bodyPr>
          <a:lstStyle/>
          <a:p>
            <a:r>
              <a:rPr kumimoji="1" lang="ja-JP" altLang="en-US" sz="1200" dirty="0" smtClean="0"/>
              <a:t>　学校生活不適応による中退・不登校を防ぐため、民間支援団体と学校が連携して、学校内に居場所を開設するとともに、福祉や労働等の関係機関（外部支援機関）と連携・協力するプラットフォームを構築。</a:t>
            </a:r>
            <a:endParaRPr kumimoji="1" lang="en-US" altLang="ja-JP" sz="1200" dirty="0" smtClean="0"/>
          </a:p>
          <a:p>
            <a:r>
              <a:rPr lang="ja-JP" altLang="en-US" sz="1200" dirty="0"/>
              <a:t>　</a:t>
            </a:r>
            <a:r>
              <a:rPr lang="en-US" altLang="ja-JP" sz="1100" dirty="0"/>
              <a:t>〔</a:t>
            </a:r>
            <a:r>
              <a:rPr lang="ja-JP" altLang="en-US" sz="1100" dirty="0" smtClean="0"/>
              <a:t>平成</a:t>
            </a:r>
            <a:r>
              <a:rPr lang="en-US" altLang="ja-JP" sz="1100" dirty="0" smtClean="0"/>
              <a:t>24</a:t>
            </a:r>
            <a:r>
              <a:rPr lang="ja-JP" altLang="en-US" sz="1100" dirty="0" smtClean="0"/>
              <a:t>年度の高校中退・フォローアップモデル事業</a:t>
            </a:r>
            <a:r>
              <a:rPr lang="en-US" altLang="ja-JP" sz="1100" dirty="0" smtClean="0"/>
              <a:t>(1</a:t>
            </a:r>
            <a:r>
              <a:rPr lang="ja-JP" altLang="en-US" sz="1100" dirty="0" smtClean="0"/>
              <a:t>校</a:t>
            </a:r>
            <a:r>
              <a:rPr lang="en-US" altLang="ja-JP" sz="1100" dirty="0" smtClean="0"/>
              <a:t>)</a:t>
            </a:r>
            <a:r>
              <a:rPr lang="ja-JP" altLang="en-US" sz="1100" dirty="0" err="1" smtClean="0"/>
              <a:t>、</a:t>
            </a:r>
            <a:r>
              <a:rPr lang="ja-JP" altLang="en-US" sz="1100" dirty="0" smtClean="0"/>
              <a:t>平成</a:t>
            </a:r>
            <a:r>
              <a:rPr lang="en-US" altLang="ja-JP" sz="1100" dirty="0" smtClean="0"/>
              <a:t>25,26</a:t>
            </a:r>
            <a:r>
              <a:rPr lang="ja-JP" altLang="en-US" sz="1100" dirty="0" smtClean="0"/>
              <a:t>年度の高校</a:t>
            </a:r>
            <a:r>
              <a:rPr lang="ja-JP" altLang="en-US" sz="1100" dirty="0"/>
              <a:t>中退・</a:t>
            </a:r>
            <a:r>
              <a:rPr lang="ja-JP" altLang="en-US" sz="1100" dirty="0" smtClean="0"/>
              <a:t>フォローアップ事業</a:t>
            </a:r>
            <a:r>
              <a:rPr lang="en-US" altLang="ja-JP" sz="1100" dirty="0" smtClean="0"/>
              <a:t>(</a:t>
            </a:r>
            <a:r>
              <a:rPr lang="ja-JP" altLang="en-US" sz="1100" dirty="0" smtClean="0"/>
              <a:t>各年度</a:t>
            </a:r>
            <a:r>
              <a:rPr lang="en-US" altLang="ja-JP" sz="1100" dirty="0" smtClean="0"/>
              <a:t>8</a:t>
            </a:r>
            <a:r>
              <a:rPr lang="ja-JP" altLang="en-US" sz="1100" dirty="0" smtClean="0"/>
              <a:t>校</a:t>
            </a:r>
            <a:r>
              <a:rPr lang="en-US" altLang="ja-JP" sz="1100" dirty="0" smtClean="0"/>
              <a:t>)</a:t>
            </a:r>
            <a:r>
              <a:rPr lang="ja-JP" altLang="en-US" sz="1100" dirty="0" smtClean="0"/>
              <a:t>の取組みを踏まえつつ、連携校の拡大（</a:t>
            </a:r>
            <a:r>
              <a:rPr lang="en-US" altLang="ja-JP" sz="1100" dirty="0" smtClean="0"/>
              <a:t>21</a:t>
            </a:r>
            <a:r>
              <a:rPr lang="ja-JP" altLang="en-US" sz="1100" dirty="0" smtClean="0"/>
              <a:t>校）と、支援の質的向上を図る。</a:t>
            </a:r>
            <a:r>
              <a:rPr lang="en-US" altLang="ja-JP" sz="1100" dirty="0" smtClean="0"/>
              <a:t>〕</a:t>
            </a:r>
            <a:endParaRPr kumimoji="1" lang="ja-JP" altLang="en-US" sz="1200" dirty="0"/>
          </a:p>
        </p:txBody>
      </p:sp>
      <p:sp>
        <p:nvSpPr>
          <p:cNvPr id="10" name="角丸四角形 9"/>
          <p:cNvSpPr/>
          <p:nvPr/>
        </p:nvSpPr>
        <p:spPr>
          <a:xfrm>
            <a:off x="8675425" y="499103"/>
            <a:ext cx="3238443" cy="204809"/>
          </a:xfrm>
          <a:prstGeom prst="round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rPr>
              <a:t>大阪府青少年・地域安全室青少年課</a:t>
            </a:r>
            <a:endParaRPr kumimoji="1" lang="ja-JP" altLang="en-US" sz="1600" b="1" dirty="0">
              <a:solidFill>
                <a:schemeClr val="tx1"/>
              </a:solidFill>
            </a:endParaRPr>
          </a:p>
        </p:txBody>
      </p:sp>
      <p:sp>
        <p:nvSpPr>
          <p:cNvPr id="39" name="タイトル 1"/>
          <p:cNvSpPr txBox="1">
            <a:spLocks/>
          </p:cNvSpPr>
          <p:nvPr/>
        </p:nvSpPr>
        <p:spPr>
          <a:xfrm>
            <a:off x="429875" y="23150"/>
            <a:ext cx="11286863" cy="405114"/>
          </a:xfrm>
          <a:prstGeom prst="rect">
            <a:avLst/>
          </a:prstGeom>
        </p:spPr>
        <p:style>
          <a:lnRef idx="3">
            <a:schemeClr val="lt1"/>
          </a:lnRef>
          <a:fillRef idx="1">
            <a:schemeClr val="accent1"/>
          </a:fillRef>
          <a:effectRef idx="1">
            <a:schemeClr val="accent1"/>
          </a:effectRef>
          <a:fontRef idx="minor">
            <a:schemeClr val="lt1"/>
          </a:fontRef>
        </p:style>
        <p:txBody>
          <a:bodyPr lIns="91422" tIns="45710" rIns="91422" bIns="45710" anchor="b"/>
          <a:lstStyle/>
          <a:p>
            <a:pPr algn="ctr" defTabSz="914218">
              <a:lnSpc>
                <a:spcPct val="90000"/>
              </a:lnSpc>
              <a:spcBef>
                <a:spcPct val="0"/>
              </a:spcBef>
              <a:defRPr/>
            </a:pPr>
            <a:endParaRPr lang="en-US" altLang="ja-JP" sz="21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914218">
              <a:lnSpc>
                <a:spcPct val="90000"/>
              </a:lnSpc>
              <a:spcBef>
                <a:spcPct val="0"/>
              </a:spcBef>
              <a:defRPr/>
            </a:pPr>
            <a:r>
              <a:rPr lang="en-US" altLang="ja-JP" sz="21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1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　高校内における居場所のプラットフォーム化事業について（平成</a:t>
            </a:r>
            <a:r>
              <a:rPr lang="en-US" altLang="ja-JP" sz="21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21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年度）</a:t>
            </a:r>
            <a:endParaRPr lang="ja-JP" altLang="en-US" sz="14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スライド番号プレースホルダー 1"/>
          <p:cNvSpPr>
            <a:spLocks noGrp="1"/>
          </p:cNvSpPr>
          <p:nvPr>
            <p:ph type="sldNum" sz="quarter" idx="12"/>
          </p:nvPr>
        </p:nvSpPr>
        <p:spPr/>
        <p:txBody>
          <a:bodyPr/>
          <a:lstStyle/>
          <a:p>
            <a:r>
              <a:rPr lang="en-US" altLang="ja-JP" sz="2000" dirty="0" smtClean="0">
                <a:latin typeface="+mj-ea"/>
                <a:ea typeface="+mj-ea"/>
              </a:rPr>
              <a:t>5</a:t>
            </a:r>
            <a:endParaRPr lang="en-US" sz="2000" dirty="0">
              <a:latin typeface="+mj-ea"/>
              <a:ea typeface="+mj-ea"/>
            </a:endParaRPr>
          </a:p>
        </p:txBody>
      </p:sp>
    </p:spTree>
    <p:extLst>
      <p:ext uri="{BB962C8B-B14F-4D97-AF65-F5344CB8AC3E}">
        <p14:creationId xmlns:p14="http://schemas.microsoft.com/office/powerpoint/2010/main" val="962612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タイトル 1"/>
          <p:cNvSpPr txBox="1">
            <a:spLocks/>
          </p:cNvSpPr>
          <p:nvPr/>
        </p:nvSpPr>
        <p:spPr>
          <a:xfrm>
            <a:off x="429876" y="28685"/>
            <a:ext cx="11286863" cy="411154"/>
          </a:xfrm>
          <a:prstGeom prst="rect">
            <a:avLst/>
          </a:prstGeom>
        </p:spPr>
        <p:style>
          <a:lnRef idx="3">
            <a:schemeClr val="lt1"/>
          </a:lnRef>
          <a:fillRef idx="1">
            <a:schemeClr val="accent1"/>
          </a:fillRef>
          <a:effectRef idx="1">
            <a:schemeClr val="accent1"/>
          </a:effectRef>
          <a:fontRef idx="minor">
            <a:schemeClr val="lt1"/>
          </a:fontRef>
        </p:style>
        <p:txBody>
          <a:bodyPr lIns="91422" tIns="45710" rIns="91422" bIns="45710" anchor="b"/>
          <a:lstStyle/>
          <a:p>
            <a:pPr algn="ctr" defTabSz="914218">
              <a:lnSpc>
                <a:spcPct val="90000"/>
              </a:lnSpc>
              <a:spcBef>
                <a:spcPct val="0"/>
              </a:spcBef>
              <a:defRPr/>
            </a:pPr>
            <a:r>
              <a:rPr kumimoji="1" lang="ja-JP" altLang="en-US" sz="2100" b="1" dirty="0" smtClean="0">
                <a:latin typeface="Meiryo UI" panose="020B0604030504040204" pitchFamily="50" charset="-128"/>
                <a:ea typeface="Meiryo UI" panose="020B0604030504040204" pitchFamily="50" charset="-128"/>
              </a:rPr>
              <a:t>３　子ども</a:t>
            </a:r>
            <a:r>
              <a:rPr kumimoji="1" lang="ja-JP" altLang="en-US" sz="2100" b="1" dirty="0">
                <a:latin typeface="Meiryo UI" panose="020B0604030504040204" pitchFamily="50" charset="-128"/>
                <a:ea typeface="Meiryo UI" panose="020B0604030504040204" pitchFamily="50" charset="-128"/>
              </a:rPr>
              <a:t>の貧困</a:t>
            </a:r>
            <a:r>
              <a:rPr kumimoji="1" lang="ja-JP" altLang="en-US" sz="2100" b="1" dirty="0" smtClean="0">
                <a:latin typeface="Meiryo UI" panose="020B0604030504040204" pitchFamily="50" charset="-128"/>
                <a:ea typeface="Meiryo UI" panose="020B0604030504040204" pitchFamily="50" charset="-128"/>
              </a:rPr>
              <a:t>対策の推進</a:t>
            </a:r>
            <a:endParaRPr kumimoji="1" lang="en-US" altLang="ja-JP" sz="2100" b="1"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10879975" y="6492875"/>
            <a:ext cx="1312025" cy="365125"/>
          </a:xfrm>
        </p:spPr>
        <p:txBody>
          <a:bodyPr/>
          <a:lstStyle/>
          <a:p>
            <a:pPr algn="ctr"/>
            <a:r>
              <a:rPr lang="ja-JP" altLang="en-US" sz="1800" dirty="0">
                <a:latin typeface="Meiryo UI" panose="020B0604030504040204" pitchFamily="50" charset="-128"/>
                <a:ea typeface="Meiryo UI" panose="020B0604030504040204" pitchFamily="50" charset="-128"/>
              </a:rPr>
              <a:t>６</a:t>
            </a:r>
            <a:endParaRPr lang="en-US" sz="1800" dirty="0">
              <a:latin typeface="Meiryo UI" panose="020B0604030504040204" pitchFamily="50" charset="-128"/>
              <a:ea typeface="Meiryo UI" panose="020B0604030504040204" pitchFamily="50" charset="-128"/>
            </a:endParaRPr>
          </a:p>
        </p:txBody>
      </p:sp>
      <p:sp>
        <p:nvSpPr>
          <p:cNvPr id="4" name="角丸四角形 3"/>
          <p:cNvSpPr/>
          <p:nvPr/>
        </p:nvSpPr>
        <p:spPr bwMode="hidden">
          <a:xfrm>
            <a:off x="280171" y="2026348"/>
            <a:ext cx="11286863" cy="245178"/>
          </a:xfrm>
          <a:prstGeom prst="round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　子どもに視点を置いた切れ</a:t>
            </a:r>
            <a:r>
              <a:rPr lang="ja-JP" altLang="en-US" sz="1400" b="1"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めの</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ない支援の実施</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280171" y="3983686"/>
            <a:ext cx="8768648" cy="245178"/>
          </a:xfrm>
          <a:prstGeom prst="round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　子どもにもっとも身近な社会である家庭を支援し、社会全体で子どもの貧困に対応</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446461" y="2559459"/>
            <a:ext cx="2330172" cy="1224000"/>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○幼児教育の質の向上</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○食</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育の推進</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育て支援の</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妊娠期</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からの切れ</a:t>
            </a:r>
            <a:r>
              <a:rPr lang="ja-JP" altLang="ja-JP"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ない支援</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914387" y="2559460"/>
            <a:ext cx="3009216" cy="1224000"/>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0" anchor="t"/>
          <a:lstStyle/>
          <a:p>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○学校教育による学力</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保障</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○学校と福祉等関係機関との</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（「学校という場を介したプラットフォーム」の推進）</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における学習</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学校給食の普及・充実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子育て支援の取組み</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6040394" y="2566460"/>
            <a:ext cx="3478980" cy="1224000"/>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p>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○高等学校等における就学・就労のため</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○就学</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支援の</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○地域における学習支援</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就職のための</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児童養護施設等の入所及び退所児童等への</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9628610" y="2566460"/>
            <a:ext cx="2055214" cy="1224000"/>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〇子育て支援の取組み</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種間の連携</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童養護施設等の入所児童への支援</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576884" y="2190127"/>
            <a:ext cx="11106940" cy="369332"/>
          </a:xfrm>
          <a:prstGeom prst="rect">
            <a:avLst/>
          </a:prstGeom>
        </p:spPr>
        <p:txBody>
          <a:bodyPr wrap="square">
            <a:spAutoFit/>
          </a:bodyPr>
          <a:lstStyle/>
          <a:p>
            <a:r>
              <a:rPr lang="ja-JP" altLang="en-US" dirty="0" smtClean="0">
                <a:solidFill>
                  <a:srgbClr val="FF0000"/>
                </a:solidFill>
              </a:rPr>
              <a:t>　　　</a:t>
            </a:r>
            <a:r>
              <a:rPr lang="ja-JP" altLang="en-US" dirty="0" smtClean="0"/>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＜就学前＞　　　　　　            　　＜小学生・中学生＞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高校生等</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＜共通＞</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446462" y="4598196"/>
            <a:ext cx="6939996" cy="103626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保護者</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の自立</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希望等により保育を必要とするすべてのニーズに対応するための保育等の</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○保護者への養育支援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○就業のあっせん及び就業訓練等の実施・促進</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○就労機会創出のための支援　他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7464159" y="4598195"/>
            <a:ext cx="4219666" cy="101908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養育費の確保等に関する</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母子福祉資金貸付金等の父子家庭への拡大</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446461" y="4228864"/>
            <a:ext cx="11237363" cy="369332"/>
          </a:xfrm>
          <a:prstGeom prst="rect">
            <a:avLst/>
          </a:prstGeom>
        </p:spPr>
        <p:txBody>
          <a:bodyPr wrap="square">
            <a:spAutoFit/>
          </a:bodyPr>
          <a:lstStyle/>
          <a:p>
            <a:r>
              <a:rPr lang="ja-JP" altLang="en-US" dirty="0" smtClean="0">
                <a:solidFill>
                  <a:srgbClr val="FF0000"/>
                </a:solidFill>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＜子育て・生活・就労支援＞　　　　　　　　　　　　　　　　　　　　　　　　　　　　　　　＜養育費確保・経済的支援＞</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413548" y="1233650"/>
            <a:ext cx="11237362" cy="646331"/>
          </a:xfrm>
          <a:prstGeom prst="rect">
            <a:avLst/>
          </a:prstGeom>
          <a:ln w="6350"/>
        </p:spPr>
        <p:style>
          <a:lnRef idx="2">
            <a:schemeClr val="accent6"/>
          </a:lnRef>
          <a:fillRef idx="1">
            <a:schemeClr val="lt1"/>
          </a:fillRef>
          <a:effectRef idx="0">
            <a:schemeClr val="accent6"/>
          </a:effectRef>
          <a:fontRef idx="minor">
            <a:schemeClr val="dk1"/>
          </a:fontRef>
        </p:style>
        <p:txBody>
          <a:bodyPr wrap="square">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は、家庭の養育力の低下等により、子どもに様々な困難が顕在化していることから、子どもの生活の安定や健やかな成長を支えるため、大阪府などの行政、民間団体、地域が一体となって支援することが</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重要。</a:t>
            </a:r>
            <a:endPar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ため、「子ども」、「家庭・社会」に視点を置き、家庭の経済状況にかかわらず、子どもが積極的に自分の生き方を選択し、自立できる</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よう</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取り組む</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413547" y="5795042"/>
            <a:ext cx="11253691" cy="276999"/>
          </a:xfrm>
          <a:prstGeom prst="rect">
            <a:avLst/>
          </a:prstGeom>
          <a:ln>
            <a:noFill/>
          </a:ln>
        </p:spPr>
        <p:txBody>
          <a:bodyPr wrap="square">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子どもの貧困対策については、生活保護法や生活困窮者自立支援法等のセーフティネットのための諸制度を一体的に捉え施策を推進</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413547" y="946241"/>
            <a:ext cx="3039496" cy="267749"/>
          </a:xfrm>
          <a:prstGeom prst="roundRect">
            <a:avLst/>
          </a:prstGeom>
          <a:ln/>
        </p:spPr>
        <p:style>
          <a:lnRef idx="1">
            <a:schemeClr val="accent3"/>
          </a:lnRef>
          <a:fillRef idx="3">
            <a:schemeClr val="accent3"/>
          </a:fillRef>
          <a:effectRef idx="2">
            <a:schemeClr val="accent3"/>
          </a:effectRef>
          <a:fontRef idx="minor">
            <a:schemeClr val="lt1"/>
          </a:fontRef>
        </p:style>
        <p:txBody>
          <a:bodyPr wrap="square" rtlCol="0" anchor="ctr">
            <a:noAutofit/>
          </a:bodyPr>
          <a:lstStyle/>
          <a:p>
            <a:pPr algn="dist">
              <a:spcAft>
                <a:spcPts val="0"/>
              </a:spcAft>
            </a:pPr>
            <a:r>
              <a:rPr lang="ja-JP" altLang="en-US" sz="1400" b="1"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子どもの貧困対策の方向性</a:t>
            </a:r>
            <a:endParaRPr lang="ja-JP" sz="1400" b="1"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bwMode="hidden">
          <a:xfrm>
            <a:off x="280170" y="574550"/>
            <a:ext cx="11286863" cy="245178"/>
          </a:xfrm>
          <a:prstGeom prst="round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　大阪府子どもの貧困対策計画の推進（子ども総合計画に包含し、平成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年３月に策定）</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8675425" y="499103"/>
            <a:ext cx="3238443" cy="204809"/>
          </a:xfrm>
          <a:prstGeom prst="round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rPr>
              <a:t>大阪府福祉部子ども室子育て支援課</a:t>
            </a:r>
            <a:endParaRPr kumimoji="1" lang="ja-JP" altLang="en-US" sz="1600" b="1" dirty="0">
              <a:solidFill>
                <a:schemeClr val="tx1"/>
              </a:solidFill>
            </a:endParaRPr>
          </a:p>
        </p:txBody>
      </p:sp>
    </p:spTree>
    <p:extLst>
      <p:ext uri="{BB962C8B-B14F-4D97-AF65-F5344CB8AC3E}">
        <p14:creationId xmlns:p14="http://schemas.microsoft.com/office/powerpoint/2010/main" val="729187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bwMode="hidden">
          <a:xfrm>
            <a:off x="393539" y="159826"/>
            <a:ext cx="11286863" cy="245178"/>
          </a:xfrm>
          <a:prstGeom prst="round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貧困連鎖の防止のための学習支援の取組み（平成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513144" y="3939938"/>
            <a:ext cx="11167258" cy="784830"/>
          </a:xfrm>
          <a:prstGeom prst="rect">
            <a:avLst/>
          </a:prstGeom>
        </p:spPr>
        <p:txBody>
          <a:bodyPr wrap="square">
            <a:spAutoFit/>
          </a:bodyPr>
          <a:lstStyle/>
          <a:p>
            <a:pPr>
              <a:lnSpc>
                <a:spcPts val="1800"/>
              </a:lnSpc>
            </a:pP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参考</a:t>
            </a:r>
            <a:r>
              <a:rPr lang="en-US" altLang="ja-JP" sz="1200" dirty="0" smtClean="0">
                <a:latin typeface="Meiryo UI" panose="020B0604030504040204" pitchFamily="50" charset="-128"/>
                <a:ea typeface="Meiryo UI" panose="020B0604030504040204" pitchFamily="50" charset="-128"/>
              </a:rPr>
              <a:t>】</a:t>
            </a:r>
          </a:p>
          <a:p>
            <a:pPr>
              <a:lnSpc>
                <a:spcPts val="1800"/>
              </a:lnSpc>
            </a:pPr>
            <a:r>
              <a:rPr lang="ja-JP" altLang="en-US" sz="1200" dirty="0" smtClean="0">
                <a:latin typeface="Meiryo UI" panose="020B0604030504040204" pitchFamily="50" charset="-128"/>
                <a:ea typeface="Meiryo UI" panose="020B0604030504040204" pitchFamily="50" charset="-128"/>
              </a:rPr>
              <a:t>新子育て支援交付金優先配分枠事業において、ひとり親家庭等への支援についても実施</a:t>
            </a:r>
            <a:endParaRPr lang="en-US" altLang="ja-JP" sz="1200" dirty="0">
              <a:latin typeface="Meiryo UI" panose="020B0604030504040204" pitchFamily="50" charset="-128"/>
              <a:ea typeface="Meiryo UI" panose="020B0604030504040204" pitchFamily="50" charset="-128"/>
            </a:endParaRPr>
          </a:p>
          <a:p>
            <a:pPr>
              <a:lnSpc>
                <a:spcPts val="1800"/>
              </a:lnSpc>
            </a:pPr>
            <a:r>
              <a:rPr lang="ja-JP" altLang="en-US" sz="1200" dirty="0" smtClean="0">
                <a:latin typeface="Meiryo UI" panose="020B0604030504040204" pitchFamily="50" charset="-128"/>
                <a:ea typeface="Meiryo UI" panose="020B0604030504040204" pitchFamily="50" charset="-128"/>
              </a:rPr>
              <a:t>　 実施予定市町村数：ひとり</a:t>
            </a:r>
            <a:r>
              <a:rPr lang="ja-JP" altLang="en-US" sz="1200" dirty="0">
                <a:latin typeface="Meiryo UI" panose="020B0604030504040204" pitchFamily="50" charset="-128"/>
                <a:ea typeface="Meiryo UI" panose="020B0604030504040204" pitchFamily="50" charset="-128"/>
              </a:rPr>
              <a:t>親家庭等への支援の充実　４団体</a:t>
            </a:r>
            <a:endParaRPr lang="en-US" altLang="ja-JP" sz="1200" dirty="0">
              <a:latin typeface="Meiryo UI" panose="020B0604030504040204" pitchFamily="50" charset="-128"/>
              <a:ea typeface="Meiryo UI" panose="020B0604030504040204" pitchFamily="50" charset="-128"/>
            </a:endParaRPr>
          </a:p>
        </p:txBody>
      </p:sp>
      <p:sp>
        <p:nvSpPr>
          <p:cNvPr id="14" name="正方形/長方形 13"/>
          <p:cNvSpPr/>
          <p:nvPr/>
        </p:nvSpPr>
        <p:spPr>
          <a:xfrm>
            <a:off x="509285" y="1042532"/>
            <a:ext cx="5314710" cy="1064060"/>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・市町村において教育と福祉の連携が図れるよう、本年</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創設</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新</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子育て支援交付金の優先配分枠事業に、子どもの貧困対策事業を位置づけ</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、生活</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支援や学習支援の取組みなどを支援</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平成</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２７年度</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は８市町が</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実施】</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509286" y="524589"/>
            <a:ext cx="5314709" cy="50963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新子育て支援交付金優先配分枠事業</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子どもの貧困対策事業（</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509285" y="2694945"/>
            <a:ext cx="10804330" cy="990722"/>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p>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・府内福祉事務所設置市町（指定都市及び中核市を含む）に対して、当該事業等に関する説明会を</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生活困窮世帯等の子どもに対する学習支援事業」</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については、先進事例の紹介を行うとともに事業の</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実施及び庁内関係部署や類似事業との連携を働きかけ</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においては</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のうち</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１７</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endPar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・郡部（島本町を除く</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町</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１村）においては、</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生活困窮世帯等の子どもに対して学習支援を実施</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5938415" y="1042531"/>
            <a:ext cx="5376930" cy="1064061"/>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・ひとり親家庭の児童等を対象に、学習の支援や児童等から気軽に</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進学</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相談等を受けることができる大学生等のボランティアを児童等の家庭等に派遣する本</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事業を実施する市町村に対して支援。</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年度においては３市が</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実施</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511015" y="2293038"/>
            <a:ext cx="10804330" cy="40190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生活困窮者自立支援事業</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の学習支援事業</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5940145" y="524588"/>
            <a:ext cx="5373470" cy="50963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学習支援ボランティア事業</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（ひとり親家庭等の児童対象）</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スライド番号プレースホルダー 2"/>
          <p:cNvSpPr>
            <a:spLocks noGrp="1"/>
          </p:cNvSpPr>
          <p:nvPr>
            <p:ph type="sldNum" sz="quarter" idx="12"/>
          </p:nvPr>
        </p:nvSpPr>
        <p:spPr>
          <a:xfrm>
            <a:off x="10879975" y="6492875"/>
            <a:ext cx="1312025" cy="365125"/>
          </a:xfrm>
        </p:spPr>
        <p:txBody>
          <a:bodyPr/>
          <a:lstStyle/>
          <a:p>
            <a:pPr algn="ctr"/>
            <a:r>
              <a:rPr lang="ja-JP" altLang="en-US" sz="1800" dirty="0">
                <a:latin typeface="Meiryo UI" panose="020B0604030504040204" pitchFamily="50" charset="-128"/>
                <a:ea typeface="Meiryo UI" panose="020B0604030504040204" pitchFamily="50" charset="-128"/>
              </a:rPr>
              <a:t>７</a:t>
            </a:r>
            <a:endParaRPr lang="en-US"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26375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タイトル 1"/>
          <p:cNvSpPr txBox="1">
            <a:spLocks/>
          </p:cNvSpPr>
          <p:nvPr/>
        </p:nvSpPr>
        <p:spPr>
          <a:xfrm>
            <a:off x="429876" y="28685"/>
            <a:ext cx="11286863" cy="445878"/>
          </a:xfrm>
          <a:prstGeom prst="rect">
            <a:avLst/>
          </a:prstGeom>
        </p:spPr>
        <p:style>
          <a:lnRef idx="3">
            <a:schemeClr val="lt1"/>
          </a:lnRef>
          <a:fillRef idx="1">
            <a:schemeClr val="accent1"/>
          </a:fillRef>
          <a:effectRef idx="1">
            <a:schemeClr val="accent1"/>
          </a:effectRef>
          <a:fontRef idx="minor">
            <a:schemeClr val="lt1"/>
          </a:fontRef>
        </p:style>
        <p:txBody>
          <a:bodyPr lIns="91422" tIns="45710" rIns="91422" bIns="45710" anchor="b"/>
          <a:lstStyle/>
          <a:p>
            <a:pPr algn="ctr" defTabSz="914218">
              <a:lnSpc>
                <a:spcPct val="90000"/>
              </a:lnSpc>
              <a:spcBef>
                <a:spcPct val="0"/>
              </a:spcBef>
              <a:defRPr/>
            </a:pPr>
            <a:r>
              <a:rPr kumimoji="1" lang="ja-JP" altLang="en-US" sz="2100" b="1" dirty="0" smtClean="0">
                <a:latin typeface="Meiryo UI" panose="020B0604030504040204" pitchFamily="50" charset="-128"/>
                <a:ea typeface="Meiryo UI" panose="020B0604030504040204" pitchFamily="50" charset="-128"/>
              </a:rPr>
              <a:t>４　新子育て支援交付金の創設</a:t>
            </a:r>
            <a:endParaRPr kumimoji="1" lang="en-US" altLang="ja-JP" sz="2100" b="1"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10879975" y="6492875"/>
            <a:ext cx="1312025" cy="365125"/>
          </a:xfrm>
        </p:spPr>
        <p:txBody>
          <a:bodyPr/>
          <a:lstStyle/>
          <a:p>
            <a:pPr algn="ctr"/>
            <a:r>
              <a:rPr lang="ja-JP" altLang="en-US" sz="1800" dirty="0">
                <a:latin typeface="Meiryo UI" panose="020B0604030504040204" pitchFamily="50" charset="-128"/>
                <a:ea typeface="Meiryo UI" panose="020B0604030504040204" pitchFamily="50" charset="-128"/>
              </a:rPr>
              <a:t>８</a:t>
            </a:r>
            <a:endParaRPr lang="en-US" sz="1800" dirty="0">
              <a:latin typeface="Meiryo UI" panose="020B0604030504040204" pitchFamily="50" charset="-128"/>
              <a:ea typeface="Meiryo UI" panose="020B0604030504040204" pitchFamily="50" charset="-128"/>
            </a:endParaRPr>
          </a:p>
        </p:txBody>
      </p:sp>
      <p:sp>
        <p:nvSpPr>
          <p:cNvPr id="16" name="正方形/長方形 15"/>
          <p:cNvSpPr/>
          <p:nvPr/>
        </p:nvSpPr>
        <p:spPr>
          <a:xfrm>
            <a:off x="429875" y="481018"/>
            <a:ext cx="11286863" cy="523220"/>
          </a:xfrm>
          <a:prstGeom prst="rect">
            <a:avLst/>
          </a:prstGeom>
        </p:spPr>
        <p:txBody>
          <a:bodyPr wrap="square">
            <a:spAutoFit/>
          </a:bodyPr>
          <a:lstStyle/>
          <a:p>
            <a:r>
              <a:rPr lang="ja-JP" altLang="ja-JP" sz="1400" b="1" dirty="0">
                <a:latin typeface="Meiryo UI" panose="020B0604030504040204" pitchFamily="50" charset="-128"/>
                <a:ea typeface="Meiryo UI" panose="020B0604030504040204" pitchFamily="50" charset="-128"/>
                <a:cs typeface="Meiryo UI" panose="020B0604030504040204" pitchFamily="50" charset="-128"/>
              </a:rPr>
              <a:t>１　概要</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市町村</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における乳幼児医療費助成をはじめとした子育て施策の充実を支援するため、平成</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27</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年度に創設</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総額：</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22</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億円＞</a:t>
            </a:r>
          </a:p>
        </p:txBody>
      </p:sp>
      <p:sp>
        <p:nvSpPr>
          <p:cNvPr id="18" name="正方形/長方形 17"/>
          <p:cNvSpPr/>
          <p:nvPr/>
        </p:nvSpPr>
        <p:spPr>
          <a:xfrm>
            <a:off x="623108" y="1004238"/>
            <a:ext cx="1969622" cy="379899"/>
          </a:xfrm>
          <a:prstGeom prst="rect">
            <a:avLst/>
          </a:prstGeom>
          <a:ln w="3175"/>
        </p:spPr>
        <p:style>
          <a:lnRef idx="2">
            <a:schemeClr val="accent1"/>
          </a:lnRef>
          <a:fillRef idx="1">
            <a:schemeClr val="lt1"/>
          </a:fillRef>
          <a:effectRef idx="0">
            <a:schemeClr val="accent1"/>
          </a:effectRef>
          <a:fontRef idx="minor">
            <a:schemeClr val="dk1"/>
          </a:fontRef>
        </p:style>
        <p:txBody>
          <a:bodyPr wrap="square" rtlCol="0" anchor="ctr">
            <a:noAutofit/>
          </a:bodyPr>
          <a:lstStyle/>
          <a:p>
            <a:pPr>
              <a:lnSpc>
                <a:spcPts val="1500"/>
              </a:lnSpc>
              <a:spcAft>
                <a:spcPts val="0"/>
              </a:spcAft>
            </a:pPr>
            <a:r>
              <a:rPr lang="ja-JP" sz="1200" kern="1200" dirty="0">
                <a:solidFill>
                  <a:srgbClr val="000000"/>
                </a:solidFill>
                <a:effectLst/>
                <a:latin typeface="ＭＳ Ｐゴシック"/>
                <a:ea typeface="Meiryo UI"/>
                <a:cs typeface="ＭＳ Ｐゴシック"/>
              </a:rPr>
              <a:t>優先配分枠（５億円）</a:t>
            </a:r>
            <a:endParaRPr lang="ja-JP" sz="1200" dirty="0">
              <a:effectLst/>
              <a:latin typeface="ＭＳ Ｐゴシック"/>
              <a:cs typeface="ＭＳ Ｐゴシック"/>
            </a:endParaRPr>
          </a:p>
        </p:txBody>
      </p:sp>
      <p:sp>
        <p:nvSpPr>
          <p:cNvPr id="19" name="正方形/長方形 18"/>
          <p:cNvSpPr/>
          <p:nvPr/>
        </p:nvSpPr>
        <p:spPr>
          <a:xfrm>
            <a:off x="623108" y="1384137"/>
            <a:ext cx="1969622" cy="430945"/>
          </a:xfrm>
          <a:prstGeom prst="rect">
            <a:avLst/>
          </a:prstGeom>
          <a:ln w="3175"/>
        </p:spPr>
        <p:style>
          <a:lnRef idx="2">
            <a:schemeClr val="accent1"/>
          </a:lnRef>
          <a:fillRef idx="1">
            <a:schemeClr val="lt1"/>
          </a:fillRef>
          <a:effectRef idx="0">
            <a:schemeClr val="accent1"/>
          </a:effectRef>
          <a:fontRef idx="minor">
            <a:schemeClr val="dk1"/>
          </a:fontRef>
        </p:style>
        <p:txBody>
          <a:bodyPr wrap="square" rtlCol="0" anchor="ctr">
            <a:noAutofit/>
          </a:bodyPr>
          <a:lstStyle/>
          <a:p>
            <a:pPr>
              <a:lnSpc>
                <a:spcPts val="1500"/>
              </a:lnSpc>
              <a:spcAft>
                <a:spcPts val="0"/>
              </a:spcAft>
            </a:pPr>
            <a:r>
              <a:rPr lang="ja-JP" sz="1200" kern="1200" dirty="0">
                <a:solidFill>
                  <a:srgbClr val="000000"/>
                </a:solidFill>
                <a:effectLst/>
                <a:latin typeface="ＭＳ Ｐゴシック"/>
                <a:ea typeface="Meiryo UI"/>
                <a:cs typeface="ＭＳ Ｐゴシック"/>
              </a:rPr>
              <a:t>成果</a:t>
            </a:r>
            <a:r>
              <a:rPr lang="zh-TW" sz="1200" kern="1200" dirty="0">
                <a:solidFill>
                  <a:srgbClr val="000000"/>
                </a:solidFill>
                <a:effectLst/>
                <a:latin typeface="ＭＳ Ｐゴシック"/>
                <a:ea typeface="Meiryo UI"/>
                <a:cs typeface="ＭＳ Ｐゴシック"/>
              </a:rPr>
              <a:t>配分枠（</a:t>
            </a:r>
            <a:r>
              <a:rPr lang="ja-JP" sz="1200" kern="1200" dirty="0">
                <a:solidFill>
                  <a:srgbClr val="000000"/>
                </a:solidFill>
                <a:effectLst/>
                <a:latin typeface="ＭＳ Ｐゴシック"/>
                <a:ea typeface="Meiryo UI"/>
                <a:cs typeface="ＭＳ Ｐゴシック"/>
              </a:rPr>
              <a:t>１７</a:t>
            </a:r>
            <a:r>
              <a:rPr lang="zh-TW" sz="1200" kern="1200" dirty="0">
                <a:solidFill>
                  <a:srgbClr val="000000"/>
                </a:solidFill>
                <a:effectLst/>
                <a:latin typeface="ＭＳ Ｐゴシック"/>
                <a:ea typeface="Meiryo UI"/>
                <a:cs typeface="ＭＳ Ｐゴシック"/>
              </a:rPr>
              <a:t>億円）</a:t>
            </a:r>
            <a:endParaRPr lang="ja-JP" sz="1200" dirty="0">
              <a:effectLst/>
              <a:latin typeface="ＭＳ Ｐゴシック"/>
              <a:cs typeface="ＭＳ Ｐゴシック"/>
            </a:endParaRPr>
          </a:p>
        </p:txBody>
      </p:sp>
      <p:sp>
        <p:nvSpPr>
          <p:cNvPr id="20" name="正方形/長方形 19"/>
          <p:cNvSpPr/>
          <p:nvPr/>
        </p:nvSpPr>
        <p:spPr>
          <a:xfrm>
            <a:off x="2592730" y="1004238"/>
            <a:ext cx="8669438" cy="41529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ts val="1200"/>
              </a:lnSpc>
              <a:spcAft>
                <a:spcPts val="0"/>
              </a:spcAft>
            </a:pPr>
            <a:r>
              <a:rPr lang="ja-JP" sz="1200" kern="100" dirty="0">
                <a:effectLst/>
                <a:ea typeface="Meiryo UI"/>
                <a:cs typeface="Times New Roman"/>
              </a:rPr>
              <a:t>・・・府から提示するモデルメニューに適合する</a:t>
            </a:r>
            <a:r>
              <a:rPr lang="ja-JP" sz="1200" kern="100" dirty="0" smtClean="0">
                <a:effectLst/>
                <a:ea typeface="Meiryo UI"/>
                <a:cs typeface="Times New Roman"/>
              </a:rPr>
              <a:t>事業（</a:t>
            </a:r>
            <a:r>
              <a:rPr lang="ja-JP" sz="1200" kern="100" dirty="0" err="1">
                <a:effectLst/>
                <a:ea typeface="Meiryo UI"/>
                <a:cs typeface="Times New Roman"/>
              </a:rPr>
              <a:t>障がい</a:t>
            </a:r>
            <a:r>
              <a:rPr lang="ja-JP" sz="1200" kern="100" dirty="0">
                <a:effectLst/>
                <a:ea typeface="Meiryo UI"/>
                <a:cs typeface="Times New Roman"/>
              </a:rPr>
              <a:t>児支援、児童虐待防止、子どもの貧困への取組等）</a:t>
            </a:r>
            <a:endParaRPr lang="ja-JP" sz="1200" kern="100" dirty="0">
              <a:effectLst/>
              <a:ea typeface="ＭＳ 明朝"/>
              <a:cs typeface="Times New Roman"/>
            </a:endParaRPr>
          </a:p>
        </p:txBody>
      </p:sp>
      <p:sp>
        <p:nvSpPr>
          <p:cNvPr id="21" name="正方形/長方形 20"/>
          <p:cNvSpPr/>
          <p:nvPr/>
        </p:nvSpPr>
        <p:spPr>
          <a:xfrm>
            <a:off x="2592730" y="1437684"/>
            <a:ext cx="7477245" cy="323850"/>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200"/>
              </a:lnSpc>
              <a:spcAft>
                <a:spcPts val="0"/>
              </a:spcAft>
            </a:pPr>
            <a:r>
              <a:rPr lang="ja-JP" sz="1200" kern="100" dirty="0">
                <a:effectLst/>
                <a:latin typeface="Century"/>
                <a:ea typeface="Meiryo UI"/>
                <a:cs typeface="Times New Roman"/>
              </a:rPr>
              <a:t>・・・乳幼児医療費助成をはじめとした子育て支援施策</a:t>
            </a:r>
            <a:endParaRPr lang="ja-JP" sz="1200" kern="100" dirty="0">
              <a:effectLst/>
              <a:latin typeface="Century"/>
              <a:ea typeface="ＭＳ 明朝"/>
              <a:cs typeface="Times New Roman"/>
            </a:endParaRPr>
          </a:p>
        </p:txBody>
      </p:sp>
      <p:sp>
        <p:nvSpPr>
          <p:cNvPr id="17" name="正方形/長方形 16"/>
          <p:cNvSpPr/>
          <p:nvPr/>
        </p:nvSpPr>
        <p:spPr>
          <a:xfrm>
            <a:off x="429876" y="1869365"/>
            <a:ext cx="11434176" cy="523220"/>
          </a:xfrm>
          <a:prstGeom prst="rect">
            <a:avLst/>
          </a:prstGeom>
        </p:spPr>
        <p:txBody>
          <a:bodyPr wrap="square">
            <a:spAutoFit/>
          </a:bodyPr>
          <a:lstStyle/>
          <a:p>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活用</a:t>
            </a:r>
            <a:r>
              <a:rPr lang="ja-JP" altLang="ja-JP" sz="1400" b="1" dirty="0">
                <a:latin typeface="Meiryo UI" panose="020B0604030504040204" pitchFamily="50" charset="-128"/>
                <a:ea typeface="Meiryo UI" panose="020B0604030504040204" pitchFamily="50" charset="-128"/>
                <a:cs typeface="Meiryo UI" panose="020B0604030504040204" pitchFamily="50" charset="-128"/>
              </a:rPr>
              <a:t>状況（平成</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27</a:t>
            </a:r>
            <a:r>
              <a:rPr lang="ja-JP" altLang="ja-JP" sz="140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8</a:t>
            </a:r>
            <a:r>
              <a:rPr lang="ja-JP" altLang="ja-JP" sz="1400" b="1" dirty="0">
                <a:latin typeface="Meiryo UI" panose="020B0604030504040204" pitchFamily="50" charset="-128"/>
                <a:ea typeface="Meiryo UI" panose="020B0604030504040204" pitchFamily="50" charset="-128"/>
                <a:cs typeface="Meiryo UI" panose="020B0604030504040204" pitchFamily="50" charset="-128"/>
              </a:rPr>
              <a:t>月末時点</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優先</a:t>
            </a:r>
            <a:r>
              <a:rPr lang="ja-JP" altLang="ja-JP" sz="1400" b="1" dirty="0">
                <a:latin typeface="Meiryo UI" panose="020B0604030504040204" pitchFamily="50" charset="-128"/>
                <a:ea typeface="Meiryo UI" panose="020B0604030504040204" pitchFamily="50" charset="-128"/>
                <a:cs typeface="Meiryo UI" panose="020B0604030504040204" pitchFamily="50" charset="-128"/>
              </a:rPr>
              <a:t>配分枠について</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3232070592"/>
              </p:ext>
            </p:extLst>
          </p:nvPr>
        </p:nvGraphicFramePr>
        <p:xfrm>
          <a:off x="623108" y="2392585"/>
          <a:ext cx="9611353" cy="2788920"/>
        </p:xfrm>
        <a:graphic>
          <a:graphicData uri="http://schemas.openxmlformats.org/drawingml/2006/table">
            <a:tbl>
              <a:tblPr firstRow="1" firstCol="1" bandRow="1">
                <a:tableStyleId>{5940675A-B579-460E-94D1-54222C63F5DA}</a:tableStyleId>
              </a:tblPr>
              <a:tblGrid>
                <a:gridCol w="3054075"/>
                <a:gridCol w="1035519"/>
                <a:gridCol w="1035519"/>
                <a:gridCol w="4486240"/>
              </a:tblGrid>
              <a:tr h="243864">
                <a:tc>
                  <a:txBody>
                    <a:bodyPr/>
                    <a:lstStyle/>
                    <a:p>
                      <a:pPr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分</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   </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野</a:t>
                      </a:r>
                    </a:p>
                  </a:txBody>
                  <a:tcPr marL="68580" marR="68580" marT="0" marB="0" anchor="ctr"/>
                </a:tc>
                <a:tc>
                  <a:txBody>
                    <a:bodyPr/>
                    <a:lstStyle/>
                    <a:p>
                      <a:pPr algn="ctr">
                        <a:spcAft>
                          <a:spcPts val="0"/>
                        </a:spcAft>
                      </a:pPr>
                      <a:r>
                        <a:rPr lang="ja-JP" sz="1200" kern="100">
                          <a:effectLst/>
                          <a:latin typeface="Meiryo UI" panose="020B0604030504040204" pitchFamily="50" charset="-128"/>
                          <a:ea typeface="Meiryo UI" panose="020B0604030504040204" pitchFamily="50" charset="-128"/>
                          <a:cs typeface="Meiryo UI" panose="020B0604030504040204" pitchFamily="50" charset="-128"/>
                        </a:rPr>
                        <a:t>実施市</a:t>
                      </a:r>
                    </a:p>
                    <a:p>
                      <a:pPr algn="ctr">
                        <a:spcAft>
                          <a:spcPts val="0"/>
                        </a:spcAft>
                      </a:pPr>
                      <a:r>
                        <a:rPr lang="ja-JP" sz="1200" kern="100">
                          <a:effectLst/>
                          <a:latin typeface="Meiryo UI" panose="020B0604030504040204" pitchFamily="50" charset="-128"/>
                          <a:ea typeface="Meiryo UI" panose="020B0604030504040204" pitchFamily="50" charset="-128"/>
                          <a:cs typeface="Meiryo UI" panose="020B0604030504040204" pitchFamily="50" charset="-128"/>
                        </a:rPr>
                        <a:t>町村数</a:t>
                      </a:r>
                    </a:p>
                  </a:txBody>
                  <a:tcPr marL="68580" marR="68580" marT="0" marB="0" anchor="ctr"/>
                </a:tc>
                <a:tc>
                  <a:txBody>
                    <a:bodyPr/>
                    <a:lstStyle/>
                    <a:p>
                      <a:pPr algn="ctr">
                        <a:spcAft>
                          <a:spcPts val="0"/>
                        </a:spcAft>
                      </a:pPr>
                      <a:r>
                        <a:rPr lang="ja-JP" sz="1200" kern="100">
                          <a:effectLst/>
                          <a:latin typeface="Meiryo UI" panose="020B0604030504040204" pitchFamily="50" charset="-128"/>
                          <a:ea typeface="Meiryo UI" panose="020B0604030504040204" pitchFamily="50" charset="-128"/>
                          <a:cs typeface="Meiryo UI" panose="020B0604030504040204" pitchFamily="50" charset="-128"/>
                        </a:rPr>
                        <a:t>事業数</a:t>
                      </a:r>
                    </a:p>
                  </a:txBody>
                  <a:tcPr marL="68580" marR="68580" marT="0" marB="0" anchor="ctr"/>
                </a:tc>
                <a:tc>
                  <a:txBody>
                    <a:bodyPr/>
                    <a:lstStyle/>
                    <a:p>
                      <a:pPr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事業例</a:t>
                      </a:r>
                    </a:p>
                  </a:txBody>
                  <a:tcPr marL="68580" marR="68580" marT="0" marB="0" anchor="ctr"/>
                </a:tc>
              </a:tr>
              <a:tr h="320040">
                <a:tc>
                  <a:txBody>
                    <a:bodyPr/>
                    <a:lstStyle/>
                    <a:p>
                      <a:pPr algn="just">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障がいのある子どもへの支援</a:t>
                      </a:r>
                    </a:p>
                  </a:txBody>
                  <a:tcPr marL="68580" marR="68580" marT="0" marB="0" anchor="ctr"/>
                </a:tc>
                <a:tc>
                  <a:txBody>
                    <a:bodyPr/>
                    <a:lstStyle/>
                    <a:p>
                      <a:pPr algn="r">
                        <a:spcAft>
                          <a:spcPts val="0"/>
                        </a:spcAft>
                      </a:pP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39</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r">
                        <a:spcAft>
                          <a:spcPts val="0"/>
                        </a:spcAft>
                      </a:pP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74</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l">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市町村</a:t>
                      </a:r>
                      <a:r>
                        <a:rPr lang="ja-JP" sz="1200" kern="100" dirty="0" err="1">
                          <a:effectLst/>
                          <a:latin typeface="Meiryo UI" panose="020B0604030504040204" pitchFamily="50" charset="-128"/>
                          <a:ea typeface="Meiryo UI" panose="020B0604030504040204" pitchFamily="50" charset="-128"/>
                          <a:cs typeface="Meiryo UI" panose="020B0604030504040204" pitchFamily="50" charset="-128"/>
                        </a:rPr>
                        <a:t>発達障がい</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児療育支援事業、</a:t>
                      </a:r>
                    </a:p>
                    <a:p>
                      <a:pPr algn="l">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市町村保育所・幼稚園等巡回支援事業　他</a:t>
                      </a:r>
                    </a:p>
                  </a:txBody>
                  <a:tcPr marL="68580" marR="68580" marT="0" marB="0" anchor="ctr"/>
                </a:tc>
              </a:tr>
              <a:tr h="320040">
                <a:tc>
                  <a:txBody>
                    <a:bodyPr/>
                    <a:lstStyle/>
                    <a:p>
                      <a:pPr algn="just">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児童虐待防止の取り組み</a:t>
                      </a:r>
                    </a:p>
                  </a:txBody>
                  <a:tcPr marL="68580" marR="68580" marT="0" marB="0" anchor="ctr"/>
                </a:tc>
                <a:tc>
                  <a:txBody>
                    <a:bodyPr/>
                    <a:lstStyle/>
                    <a:p>
                      <a:pPr algn="r">
                        <a:spcAft>
                          <a:spcPts val="0"/>
                        </a:spcAft>
                      </a:pP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24</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r">
                        <a:spcAft>
                          <a:spcPts val="0"/>
                        </a:spcAft>
                      </a:pP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36</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l">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児童虐待対応外部アドバイザー確保事業、</a:t>
                      </a:r>
                    </a:p>
                    <a:p>
                      <a:pPr algn="l">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児童及び保護者支援事業　他</a:t>
                      </a:r>
                    </a:p>
                  </a:txBody>
                  <a:tcPr marL="68580" marR="68580" marT="0" marB="0" anchor="ctr"/>
                </a:tc>
              </a:tr>
              <a:tr h="320040">
                <a:tc>
                  <a:txBody>
                    <a:bodyPr/>
                    <a:lstStyle/>
                    <a:p>
                      <a:pPr algn="just">
                        <a:spcAft>
                          <a:spcPts val="0"/>
                        </a:spcAft>
                      </a:pPr>
                      <a:r>
                        <a:rPr lang="ja-JP" sz="1200" kern="100">
                          <a:effectLst/>
                          <a:latin typeface="Meiryo UI" panose="020B0604030504040204" pitchFamily="50" charset="-128"/>
                          <a:ea typeface="Meiryo UI" panose="020B0604030504040204" pitchFamily="50" charset="-128"/>
                          <a:cs typeface="Meiryo UI" panose="020B0604030504040204" pitchFamily="50" charset="-128"/>
                        </a:rPr>
                        <a:t>子どもの貧困に対する取組</a:t>
                      </a:r>
                    </a:p>
                  </a:txBody>
                  <a:tcPr marL="68580" marR="68580" marT="0" marB="0" anchor="ctr"/>
                </a:tc>
                <a:tc>
                  <a:txBody>
                    <a:bodyPr/>
                    <a:lstStyle/>
                    <a:p>
                      <a:pPr indent="66675" algn="r">
                        <a:spcAft>
                          <a:spcPts val="0"/>
                        </a:spcAft>
                      </a:pPr>
                      <a:r>
                        <a:rPr lang="en-US" sz="1200" kern="100">
                          <a:effectLst/>
                          <a:latin typeface="Meiryo UI" panose="020B0604030504040204" pitchFamily="50" charset="-128"/>
                          <a:ea typeface="Meiryo UI" panose="020B0604030504040204" pitchFamily="50" charset="-128"/>
                          <a:cs typeface="Meiryo UI" panose="020B0604030504040204" pitchFamily="50" charset="-128"/>
                        </a:rPr>
                        <a:t>8</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r">
                        <a:spcAft>
                          <a:spcPts val="0"/>
                        </a:spcAft>
                      </a:pP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13</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l">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子どもの貧困対策事業（日常生活・学習支援）</a:t>
                      </a:r>
                    </a:p>
                  </a:txBody>
                  <a:tcPr marL="68580" marR="68580" marT="0" marB="0" anchor="ctr"/>
                </a:tc>
              </a:tr>
              <a:tr h="320040">
                <a:tc>
                  <a:txBody>
                    <a:bodyPr/>
                    <a:lstStyle/>
                    <a:p>
                      <a:pPr algn="just">
                        <a:spcAft>
                          <a:spcPts val="0"/>
                        </a:spcAft>
                      </a:pPr>
                      <a:r>
                        <a:rPr lang="ja-JP" sz="1200" kern="100">
                          <a:effectLst/>
                          <a:latin typeface="Meiryo UI" panose="020B0604030504040204" pitchFamily="50" charset="-128"/>
                          <a:ea typeface="Meiryo UI" panose="020B0604030504040204" pitchFamily="50" charset="-128"/>
                          <a:cs typeface="Meiryo UI" panose="020B0604030504040204" pitchFamily="50" charset="-128"/>
                        </a:rPr>
                        <a:t>就学前の子育て支援の充実</a:t>
                      </a:r>
                    </a:p>
                  </a:txBody>
                  <a:tcPr marL="68580" marR="68580" marT="0" marB="0" anchor="ctr"/>
                </a:tc>
                <a:tc>
                  <a:txBody>
                    <a:bodyPr/>
                    <a:lstStyle/>
                    <a:p>
                      <a:pPr indent="66675" algn="r">
                        <a:spcAft>
                          <a:spcPts val="0"/>
                        </a:spcAft>
                      </a:pPr>
                      <a:r>
                        <a:rPr lang="en-US" sz="1200" kern="100">
                          <a:effectLst/>
                          <a:latin typeface="Meiryo UI" panose="020B0604030504040204" pitchFamily="50" charset="-128"/>
                          <a:ea typeface="Meiryo UI" panose="020B0604030504040204" pitchFamily="50" charset="-128"/>
                          <a:cs typeface="Meiryo UI" panose="020B0604030504040204" pitchFamily="50" charset="-128"/>
                        </a:rPr>
                        <a:t>4</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r">
                        <a:spcAft>
                          <a:spcPts val="0"/>
                        </a:spcAft>
                      </a:pPr>
                      <a:r>
                        <a:rPr lang="en-US" sz="1200" kern="100">
                          <a:effectLst/>
                          <a:latin typeface="Meiryo UI" panose="020B0604030504040204" pitchFamily="50" charset="-128"/>
                          <a:ea typeface="Meiryo UI" panose="020B0604030504040204" pitchFamily="50" charset="-128"/>
                          <a:cs typeface="Meiryo UI" panose="020B0604030504040204" pitchFamily="50" charset="-128"/>
                        </a:rPr>
                        <a:t>4</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l">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小規模ファミリーサポートセンター普及拡充事業、</a:t>
                      </a:r>
                    </a:p>
                    <a:p>
                      <a:pPr algn="l">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ファミリーサポートセンター利用支援事業　他</a:t>
                      </a:r>
                    </a:p>
                  </a:txBody>
                  <a:tcPr marL="68580" marR="68580" marT="0" marB="0" anchor="ctr"/>
                </a:tc>
              </a:tr>
              <a:tr h="320040">
                <a:tc>
                  <a:txBody>
                    <a:bodyPr/>
                    <a:lstStyle/>
                    <a:p>
                      <a:pPr algn="just">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ひとり親家庭等への支援の充実</a:t>
                      </a:r>
                    </a:p>
                  </a:txBody>
                  <a:tcPr marL="68580" marR="68580" marT="0" marB="0" anchor="ctr"/>
                </a:tc>
                <a:tc>
                  <a:txBody>
                    <a:bodyPr/>
                    <a:lstStyle/>
                    <a:p>
                      <a:pPr indent="66675" algn="r">
                        <a:spcAft>
                          <a:spcPts val="0"/>
                        </a:spcAft>
                      </a:pPr>
                      <a:r>
                        <a:rPr lang="en-US" sz="1200" kern="100">
                          <a:effectLst/>
                          <a:latin typeface="Meiryo UI" panose="020B0604030504040204" pitchFamily="50" charset="-128"/>
                          <a:ea typeface="Meiryo UI" panose="020B0604030504040204" pitchFamily="50" charset="-128"/>
                          <a:cs typeface="Meiryo UI" panose="020B0604030504040204" pitchFamily="50" charset="-128"/>
                        </a:rPr>
                        <a:t>4</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r">
                        <a:spcAft>
                          <a:spcPts val="0"/>
                        </a:spcAft>
                      </a:pPr>
                      <a:r>
                        <a:rPr lang="en-US" sz="1200" kern="100">
                          <a:effectLst/>
                          <a:latin typeface="Meiryo UI" panose="020B0604030504040204" pitchFamily="50" charset="-128"/>
                          <a:ea typeface="Meiryo UI" panose="020B0604030504040204" pitchFamily="50" charset="-128"/>
                          <a:cs typeface="Meiryo UI" panose="020B0604030504040204" pitchFamily="50" charset="-128"/>
                        </a:rPr>
                        <a:t>4</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l">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寡婦控除（みなし）適用措置推進事業</a:t>
                      </a:r>
                    </a:p>
                  </a:txBody>
                  <a:tcPr marL="68580" marR="68580" marT="0" marB="0" anchor="ctr"/>
                </a:tc>
              </a:tr>
              <a:tr h="320040">
                <a:tc>
                  <a:txBody>
                    <a:bodyPr/>
                    <a:lstStyle/>
                    <a:p>
                      <a:pPr algn="just">
                        <a:spcAft>
                          <a:spcPts val="0"/>
                        </a:spcAft>
                      </a:pPr>
                      <a:r>
                        <a:rPr lang="ja-JP" sz="1200" kern="100">
                          <a:effectLst/>
                          <a:latin typeface="Meiryo UI" panose="020B0604030504040204" pitchFamily="50" charset="-128"/>
                          <a:ea typeface="Meiryo UI" panose="020B0604030504040204" pitchFamily="50" charset="-128"/>
                          <a:cs typeface="Meiryo UI" panose="020B0604030504040204" pitchFamily="50" charset="-128"/>
                        </a:rPr>
                        <a:t>就学後の子育て支援の充実</a:t>
                      </a:r>
                    </a:p>
                  </a:txBody>
                  <a:tcPr marL="68580" marR="68580" marT="0" marB="0" anchor="ctr"/>
                </a:tc>
                <a:tc>
                  <a:txBody>
                    <a:bodyPr/>
                    <a:lstStyle/>
                    <a:p>
                      <a:pPr indent="66675" algn="r">
                        <a:spcAft>
                          <a:spcPts val="0"/>
                        </a:spcAft>
                      </a:pP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8</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r">
                        <a:spcAft>
                          <a:spcPts val="0"/>
                        </a:spcAft>
                      </a:pPr>
                      <a:r>
                        <a:rPr lang="en-US" sz="1200" kern="100">
                          <a:effectLst/>
                          <a:latin typeface="Meiryo UI" panose="020B0604030504040204" pitchFamily="50" charset="-128"/>
                          <a:ea typeface="Meiryo UI" panose="020B0604030504040204" pitchFamily="50" charset="-128"/>
                          <a:cs typeface="Meiryo UI" panose="020B0604030504040204" pitchFamily="50" charset="-128"/>
                        </a:rPr>
                        <a:t>13</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l">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放課後の子どもの居場所の充実、</a:t>
                      </a:r>
                    </a:p>
                    <a:p>
                      <a:pPr algn="l">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放課後児童クラブ整備加速化事業　他</a:t>
                      </a:r>
                    </a:p>
                  </a:txBody>
                  <a:tcPr marL="68580" marR="68580" marT="0" marB="0" anchor="ctr"/>
                </a:tc>
              </a:tr>
              <a:tr h="320040">
                <a:tc>
                  <a:txBody>
                    <a:bodyPr/>
                    <a:lstStyle/>
                    <a:p>
                      <a:pPr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合　　計</a:t>
                      </a:r>
                    </a:p>
                  </a:txBody>
                  <a:tcPr marL="68580" marR="68580" marT="0" marB="0" anchor="ctr"/>
                </a:tc>
                <a:tc>
                  <a:txBody>
                    <a:bodyPr/>
                    <a:lstStyle/>
                    <a:p>
                      <a:pPr algn="r">
                        <a:spcAft>
                          <a:spcPts val="0"/>
                        </a:spcAft>
                      </a:pP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42</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r">
                        <a:spcAft>
                          <a:spcPts val="0"/>
                        </a:spcAft>
                      </a:pP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144</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r">
                        <a:spcAft>
                          <a:spcPts val="0"/>
                        </a:spcAft>
                      </a:pP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bl>
          </a:graphicData>
        </a:graphic>
      </p:graphicFrame>
      <p:sp>
        <p:nvSpPr>
          <p:cNvPr id="23" name="正方形/長方形 22"/>
          <p:cNvSpPr/>
          <p:nvPr/>
        </p:nvSpPr>
        <p:spPr>
          <a:xfrm>
            <a:off x="429876" y="5248738"/>
            <a:ext cx="11526772" cy="954107"/>
          </a:xfrm>
          <a:prstGeom prst="rect">
            <a:avLst/>
          </a:prstGeom>
        </p:spPr>
        <p:txBody>
          <a:bodyPr wrap="square">
            <a:spAutoFit/>
          </a:bodyPr>
          <a:lstStyle/>
          <a:p>
            <a:pPr lvl="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成果</a:t>
            </a:r>
            <a:r>
              <a:rPr lang="ja-JP" altLang="ja-JP" sz="1400" b="1" dirty="0">
                <a:latin typeface="Meiryo UI" panose="020B0604030504040204" pitchFamily="50" charset="-128"/>
                <a:ea typeface="Meiryo UI" panose="020B0604030504040204" pitchFamily="50" charset="-128"/>
                <a:cs typeface="Meiryo UI" panose="020B0604030504040204" pitchFamily="50" charset="-128"/>
              </a:rPr>
              <a:t>配分枠に</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ついて</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月末時点）</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　・実施市町村：４３市町村</a:t>
            </a: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　・乳幼児医療費助成への活用は約９割（医療費助成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89.4%</a:t>
            </a:r>
            <a:r>
              <a:rPr lang="ja-JP" altLang="ja-JP" sz="1400" dirty="0" err="1">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他の子育て支援施策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10.6</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a:t>
            </a:r>
          </a:p>
          <a:p>
            <a:r>
              <a:rPr lang="ja-JP" altLang="ja-JP" sz="1400" dirty="0">
                <a:latin typeface="Meiryo UI" panose="020B0604030504040204" pitchFamily="50" charset="-128"/>
                <a:ea typeface="Meiryo UI" panose="020B0604030504040204" pitchFamily="50" charset="-128"/>
                <a:cs typeface="Meiryo UI" panose="020B0604030504040204" pitchFamily="50" charset="-128"/>
              </a:rPr>
              <a:t>　・市町村におけるサービス拡充は約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8</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割（サービス拡充に活用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83.5</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％、財源補てん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16.5</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8675425" y="499103"/>
            <a:ext cx="3238443" cy="204809"/>
          </a:xfrm>
          <a:prstGeom prst="round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rPr>
              <a:t>大阪府福祉部子ども室子育て支援課</a:t>
            </a:r>
            <a:endParaRPr kumimoji="1" lang="ja-JP" altLang="en-US" sz="1600" b="1" dirty="0">
              <a:solidFill>
                <a:schemeClr val="tx1"/>
              </a:solidFill>
            </a:endParaRPr>
          </a:p>
        </p:txBody>
      </p:sp>
    </p:spTree>
    <p:extLst>
      <p:ext uri="{BB962C8B-B14F-4D97-AF65-F5344CB8AC3E}">
        <p14:creationId xmlns:p14="http://schemas.microsoft.com/office/powerpoint/2010/main" val="935727253"/>
      </p:ext>
    </p:extLst>
  </p:cSld>
  <p:clrMapOvr>
    <a:masterClrMapping/>
  </p:clrMapOvr>
  <p:timing>
    <p:tnLst>
      <p:par>
        <p:cTn id="1" dur="indefinite" restart="never" nodeType="tmRoot"/>
      </p:par>
    </p:tnLst>
  </p:timing>
</p:sld>
</file>

<file path=ppt/theme/theme1.xml><?xml version="1.0" encoding="utf-8"?>
<a:theme xmlns:a="http://schemas.openxmlformats.org/drawingml/2006/main" name="レトロスペクト">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1047</TotalTime>
  <Words>1465</Words>
  <Application>Microsoft Office PowerPoint</Application>
  <PresentationFormat>ユーザー設定</PresentationFormat>
  <Paragraphs>290</Paragraphs>
  <Slides>9</Slides>
  <Notes>5</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レトロスペクト</vt:lpstr>
      <vt:lpstr>子ども総合計画の取組状況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子どものための施策</dc:title>
  <dc:creator>Matuoka</dc:creator>
  <cp:lastModifiedBy>HOSTNAME</cp:lastModifiedBy>
  <cp:revision>62</cp:revision>
  <cp:lastPrinted>2015-10-09T07:54:48Z</cp:lastPrinted>
  <dcterms:created xsi:type="dcterms:W3CDTF">2015-10-02T15:15:26Z</dcterms:created>
  <dcterms:modified xsi:type="dcterms:W3CDTF">2015-10-27T03:34:19Z</dcterms:modified>
</cp:coreProperties>
</file>