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handoutMasterIdLst>
    <p:handoutMasterId r:id="rId4"/>
  </p:handoutMasterIdLst>
  <p:sldIdLst>
    <p:sldId id="256" r:id="rId2"/>
  </p:sldIdLst>
  <p:sldSz cx="15122525" cy="10801350"/>
  <p:notesSz cx="9939338" cy="6807200"/>
  <p:defaultTextStyle>
    <a:defPPr>
      <a:defRPr lang="ja-JP"/>
    </a:defPPr>
    <a:lvl1pPr marL="0" algn="l" defTabSz="1481328" rtl="0" eaLnBrk="1" latinLnBrk="0" hangingPunct="1">
      <a:defRPr kumimoji="1" sz="2900" kern="1200">
        <a:solidFill>
          <a:schemeClr val="tx1"/>
        </a:solidFill>
        <a:latin typeface="+mn-lt"/>
        <a:ea typeface="+mn-ea"/>
        <a:cs typeface="+mn-cs"/>
      </a:defRPr>
    </a:lvl1pPr>
    <a:lvl2pPr marL="740664" algn="l" defTabSz="1481328" rtl="0" eaLnBrk="1" latinLnBrk="0" hangingPunct="1">
      <a:defRPr kumimoji="1" sz="2900" kern="1200">
        <a:solidFill>
          <a:schemeClr val="tx1"/>
        </a:solidFill>
        <a:latin typeface="+mn-lt"/>
        <a:ea typeface="+mn-ea"/>
        <a:cs typeface="+mn-cs"/>
      </a:defRPr>
    </a:lvl2pPr>
    <a:lvl3pPr marL="1481328" algn="l" defTabSz="1481328" rtl="0" eaLnBrk="1" latinLnBrk="0" hangingPunct="1">
      <a:defRPr kumimoji="1" sz="2900" kern="1200">
        <a:solidFill>
          <a:schemeClr val="tx1"/>
        </a:solidFill>
        <a:latin typeface="+mn-lt"/>
        <a:ea typeface="+mn-ea"/>
        <a:cs typeface="+mn-cs"/>
      </a:defRPr>
    </a:lvl3pPr>
    <a:lvl4pPr marL="2221992" algn="l" defTabSz="1481328" rtl="0" eaLnBrk="1" latinLnBrk="0" hangingPunct="1">
      <a:defRPr kumimoji="1" sz="2900" kern="1200">
        <a:solidFill>
          <a:schemeClr val="tx1"/>
        </a:solidFill>
        <a:latin typeface="+mn-lt"/>
        <a:ea typeface="+mn-ea"/>
        <a:cs typeface="+mn-cs"/>
      </a:defRPr>
    </a:lvl4pPr>
    <a:lvl5pPr marL="2962656" algn="l" defTabSz="1481328" rtl="0" eaLnBrk="1" latinLnBrk="0" hangingPunct="1">
      <a:defRPr kumimoji="1" sz="2900" kern="1200">
        <a:solidFill>
          <a:schemeClr val="tx1"/>
        </a:solidFill>
        <a:latin typeface="+mn-lt"/>
        <a:ea typeface="+mn-ea"/>
        <a:cs typeface="+mn-cs"/>
      </a:defRPr>
    </a:lvl5pPr>
    <a:lvl6pPr marL="3703320" algn="l" defTabSz="1481328" rtl="0" eaLnBrk="1" latinLnBrk="0" hangingPunct="1">
      <a:defRPr kumimoji="1" sz="2900" kern="1200">
        <a:solidFill>
          <a:schemeClr val="tx1"/>
        </a:solidFill>
        <a:latin typeface="+mn-lt"/>
        <a:ea typeface="+mn-ea"/>
        <a:cs typeface="+mn-cs"/>
      </a:defRPr>
    </a:lvl6pPr>
    <a:lvl7pPr marL="4443984" algn="l" defTabSz="1481328" rtl="0" eaLnBrk="1" latinLnBrk="0" hangingPunct="1">
      <a:defRPr kumimoji="1" sz="2900" kern="1200">
        <a:solidFill>
          <a:schemeClr val="tx1"/>
        </a:solidFill>
        <a:latin typeface="+mn-lt"/>
        <a:ea typeface="+mn-ea"/>
        <a:cs typeface="+mn-cs"/>
      </a:defRPr>
    </a:lvl7pPr>
    <a:lvl8pPr marL="5184648" algn="l" defTabSz="1481328" rtl="0" eaLnBrk="1" latinLnBrk="0" hangingPunct="1">
      <a:defRPr kumimoji="1" sz="2900" kern="1200">
        <a:solidFill>
          <a:schemeClr val="tx1"/>
        </a:solidFill>
        <a:latin typeface="+mn-lt"/>
        <a:ea typeface="+mn-ea"/>
        <a:cs typeface="+mn-cs"/>
      </a:defRPr>
    </a:lvl8pPr>
    <a:lvl9pPr marL="5925312" algn="l" defTabSz="1481328" rtl="0" eaLnBrk="1" latinLnBrk="0" hangingPunct="1">
      <a:defRPr kumimoji="1" sz="29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15620"/>
    <p:restoredTop sz="99664" autoAdjust="0"/>
  </p:normalViewPr>
  <p:slideViewPr>
    <p:cSldViewPr>
      <p:cViewPr>
        <p:scale>
          <a:sx n="75" d="100"/>
          <a:sy n="75" d="100"/>
        </p:scale>
        <p:origin x="-300" y="-72"/>
      </p:cViewPr>
      <p:guideLst>
        <p:guide orient="horz" pos="3402"/>
        <p:guide pos="4763"/>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2" y="0"/>
            <a:ext cx="4306737" cy="340306"/>
          </a:xfrm>
          <a:prstGeom prst="rect">
            <a:avLst/>
          </a:prstGeom>
        </p:spPr>
        <p:txBody>
          <a:bodyPr vert="horz" lIns="91433" tIns="45717" rIns="91433" bIns="45717"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5630285" y="0"/>
            <a:ext cx="4306737" cy="340306"/>
          </a:xfrm>
          <a:prstGeom prst="rect">
            <a:avLst/>
          </a:prstGeom>
        </p:spPr>
        <p:txBody>
          <a:bodyPr vert="horz" lIns="91433" tIns="45717" rIns="91433" bIns="45717" rtlCol="0"/>
          <a:lstStyle>
            <a:lvl1pPr algn="r">
              <a:defRPr sz="1200"/>
            </a:lvl1pPr>
          </a:lstStyle>
          <a:p>
            <a:fld id="{501931E4-B05A-40DA-9851-B8055BA93722}" type="datetimeFigureOut">
              <a:rPr kumimoji="1" lang="ja-JP" altLang="en-US" smtClean="0"/>
              <a:t>2014/11/26</a:t>
            </a:fld>
            <a:endParaRPr kumimoji="1" lang="ja-JP" altLang="en-US"/>
          </a:p>
        </p:txBody>
      </p:sp>
      <p:sp>
        <p:nvSpPr>
          <p:cNvPr id="4" name="フッター プレースホルダー 3"/>
          <p:cNvSpPr>
            <a:spLocks noGrp="1"/>
          </p:cNvSpPr>
          <p:nvPr>
            <p:ph type="ftr" sz="quarter" idx="2"/>
          </p:nvPr>
        </p:nvSpPr>
        <p:spPr>
          <a:xfrm>
            <a:off x="2" y="6465809"/>
            <a:ext cx="4306737" cy="340305"/>
          </a:xfrm>
          <a:prstGeom prst="rect">
            <a:avLst/>
          </a:prstGeom>
        </p:spPr>
        <p:txBody>
          <a:bodyPr vert="horz" lIns="91433" tIns="45717" rIns="91433" bIns="45717"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5630285" y="6465809"/>
            <a:ext cx="4306737" cy="340305"/>
          </a:xfrm>
          <a:prstGeom prst="rect">
            <a:avLst/>
          </a:prstGeom>
        </p:spPr>
        <p:txBody>
          <a:bodyPr vert="horz" lIns="91433" tIns="45717" rIns="91433" bIns="45717" rtlCol="0" anchor="b"/>
          <a:lstStyle>
            <a:lvl1pPr algn="r">
              <a:defRPr sz="1200"/>
            </a:lvl1pPr>
          </a:lstStyle>
          <a:p>
            <a:fld id="{4F6E997F-8629-48F0-880C-71847BBD8ADB}" type="slidenum">
              <a:rPr kumimoji="1" lang="ja-JP" altLang="en-US" smtClean="0"/>
              <a:t>‹#›</a:t>
            </a:fld>
            <a:endParaRPr kumimoji="1" lang="ja-JP" altLang="en-US"/>
          </a:p>
        </p:txBody>
      </p:sp>
    </p:spTree>
    <p:extLst>
      <p:ext uri="{BB962C8B-B14F-4D97-AF65-F5344CB8AC3E}">
        <p14:creationId xmlns:p14="http://schemas.microsoft.com/office/powerpoint/2010/main" val="381837861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2" y="0"/>
            <a:ext cx="4306737" cy="340306"/>
          </a:xfrm>
          <a:prstGeom prst="rect">
            <a:avLst/>
          </a:prstGeom>
        </p:spPr>
        <p:txBody>
          <a:bodyPr vert="horz" lIns="91433" tIns="45717" rIns="91433" bIns="45717" rtlCol="0"/>
          <a:lstStyle>
            <a:lvl1pPr algn="l">
              <a:defRPr sz="1200"/>
            </a:lvl1pPr>
          </a:lstStyle>
          <a:p>
            <a:endParaRPr kumimoji="1" lang="ja-JP" altLang="en-US"/>
          </a:p>
        </p:txBody>
      </p:sp>
      <p:sp>
        <p:nvSpPr>
          <p:cNvPr id="3" name="日付プレースホルダー 2"/>
          <p:cNvSpPr>
            <a:spLocks noGrp="1"/>
          </p:cNvSpPr>
          <p:nvPr>
            <p:ph type="dt" idx="1"/>
          </p:nvPr>
        </p:nvSpPr>
        <p:spPr>
          <a:xfrm>
            <a:off x="5630285" y="0"/>
            <a:ext cx="4306737" cy="340306"/>
          </a:xfrm>
          <a:prstGeom prst="rect">
            <a:avLst/>
          </a:prstGeom>
        </p:spPr>
        <p:txBody>
          <a:bodyPr vert="horz" lIns="91433" tIns="45717" rIns="91433" bIns="45717" rtlCol="0"/>
          <a:lstStyle>
            <a:lvl1pPr algn="r">
              <a:defRPr sz="1200"/>
            </a:lvl1pPr>
          </a:lstStyle>
          <a:p>
            <a:fld id="{64CB58A3-54AD-4A26-8BFA-6D2375241D74}" type="datetimeFigureOut">
              <a:rPr kumimoji="1" lang="ja-JP" altLang="en-US" smtClean="0"/>
              <a:t>2014/11/26</a:t>
            </a:fld>
            <a:endParaRPr kumimoji="1" lang="ja-JP" altLang="en-US"/>
          </a:p>
        </p:txBody>
      </p:sp>
      <p:sp>
        <p:nvSpPr>
          <p:cNvPr id="4" name="スライド イメージ プレースホルダー 3"/>
          <p:cNvSpPr>
            <a:spLocks noGrp="1" noRot="1" noChangeAspect="1"/>
          </p:cNvSpPr>
          <p:nvPr>
            <p:ph type="sldImg" idx="2"/>
          </p:nvPr>
        </p:nvSpPr>
        <p:spPr>
          <a:xfrm>
            <a:off x="3184525" y="511175"/>
            <a:ext cx="3570288" cy="2551113"/>
          </a:xfrm>
          <a:prstGeom prst="rect">
            <a:avLst/>
          </a:prstGeom>
          <a:noFill/>
          <a:ln w="12700">
            <a:solidFill>
              <a:prstClr val="black"/>
            </a:solidFill>
          </a:ln>
        </p:spPr>
        <p:txBody>
          <a:bodyPr vert="horz" lIns="91433" tIns="45717" rIns="91433" bIns="45717" rtlCol="0" anchor="ctr"/>
          <a:lstStyle/>
          <a:p>
            <a:endParaRPr lang="ja-JP" altLang="en-US"/>
          </a:p>
        </p:txBody>
      </p:sp>
      <p:sp>
        <p:nvSpPr>
          <p:cNvPr id="5" name="ノート プレースホルダー 4"/>
          <p:cNvSpPr>
            <a:spLocks noGrp="1"/>
          </p:cNvSpPr>
          <p:nvPr>
            <p:ph type="body" sz="quarter" idx="3"/>
          </p:nvPr>
        </p:nvSpPr>
        <p:spPr>
          <a:xfrm>
            <a:off x="994399" y="3233448"/>
            <a:ext cx="7950543" cy="3062751"/>
          </a:xfrm>
          <a:prstGeom prst="rect">
            <a:avLst/>
          </a:prstGeom>
        </p:spPr>
        <p:txBody>
          <a:bodyPr vert="horz" lIns="91433" tIns="45717" rIns="91433" bIns="45717"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2" y="6465809"/>
            <a:ext cx="4306737" cy="340305"/>
          </a:xfrm>
          <a:prstGeom prst="rect">
            <a:avLst/>
          </a:prstGeom>
        </p:spPr>
        <p:txBody>
          <a:bodyPr vert="horz" lIns="91433" tIns="45717" rIns="91433" bIns="45717"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5630285" y="6465809"/>
            <a:ext cx="4306737" cy="340305"/>
          </a:xfrm>
          <a:prstGeom prst="rect">
            <a:avLst/>
          </a:prstGeom>
        </p:spPr>
        <p:txBody>
          <a:bodyPr vert="horz" lIns="91433" tIns="45717" rIns="91433" bIns="45717" rtlCol="0" anchor="b"/>
          <a:lstStyle>
            <a:lvl1pPr algn="r">
              <a:defRPr sz="1200"/>
            </a:lvl1pPr>
          </a:lstStyle>
          <a:p>
            <a:fld id="{363DA221-24E1-40B4-8DD8-20E00B8AB87A}" type="slidenum">
              <a:rPr kumimoji="1" lang="ja-JP" altLang="en-US" smtClean="0"/>
              <a:t>‹#›</a:t>
            </a:fld>
            <a:endParaRPr kumimoji="1" lang="ja-JP" altLang="en-US"/>
          </a:p>
        </p:txBody>
      </p:sp>
    </p:spTree>
    <p:extLst>
      <p:ext uri="{BB962C8B-B14F-4D97-AF65-F5344CB8AC3E}">
        <p14:creationId xmlns:p14="http://schemas.microsoft.com/office/powerpoint/2010/main" val="1791784944"/>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363DA221-24E1-40B4-8DD8-20E00B8AB87A}" type="slidenum">
              <a:rPr kumimoji="1" lang="ja-JP" altLang="en-US" smtClean="0"/>
              <a:t>1</a:t>
            </a:fld>
            <a:endParaRPr kumimoji="1" lang="ja-JP" altLang="en-US"/>
          </a:p>
        </p:txBody>
      </p:sp>
    </p:spTree>
    <p:extLst>
      <p:ext uri="{BB962C8B-B14F-4D97-AF65-F5344CB8AC3E}">
        <p14:creationId xmlns:p14="http://schemas.microsoft.com/office/powerpoint/2010/main" val="127335658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134190" y="3355420"/>
            <a:ext cx="12854146" cy="2315289"/>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2268379" y="6120765"/>
            <a:ext cx="10585768" cy="2760345"/>
          </a:xfrm>
        </p:spPr>
        <p:txBody>
          <a:bodyPr/>
          <a:lstStyle>
            <a:lvl1pPr marL="0" indent="0" algn="ctr">
              <a:buNone/>
              <a:defRPr>
                <a:solidFill>
                  <a:schemeClr val="tx1">
                    <a:tint val="75000"/>
                  </a:schemeClr>
                </a:solidFill>
              </a:defRPr>
            </a:lvl1pPr>
            <a:lvl2pPr marL="740664" indent="0" algn="ctr">
              <a:buNone/>
              <a:defRPr>
                <a:solidFill>
                  <a:schemeClr val="tx1">
                    <a:tint val="75000"/>
                  </a:schemeClr>
                </a:solidFill>
              </a:defRPr>
            </a:lvl2pPr>
            <a:lvl3pPr marL="1481328" indent="0" algn="ctr">
              <a:buNone/>
              <a:defRPr>
                <a:solidFill>
                  <a:schemeClr val="tx1">
                    <a:tint val="75000"/>
                  </a:schemeClr>
                </a:solidFill>
              </a:defRPr>
            </a:lvl3pPr>
            <a:lvl4pPr marL="2221992" indent="0" algn="ctr">
              <a:buNone/>
              <a:defRPr>
                <a:solidFill>
                  <a:schemeClr val="tx1">
                    <a:tint val="75000"/>
                  </a:schemeClr>
                </a:solidFill>
              </a:defRPr>
            </a:lvl4pPr>
            <a:lvl5pPr marL="2962656" indent="0" algn="ctr">
              <a:buNone/>
              <a:defRPr>
                <a:solidFill>
                  <a:schemeClr val="tx1">
                    <a:tint val="75000"/>
                  </a:schemeClr>
                </a:solidFill>
              </a:defRPr>
            </a:lvl5pPr>
            <a:lvl6pPr marL="3703320" indent="0" algn="ctr">
              <a:buNone/>
              <a:defRPr>
                <a:solidFill>
                  <a:schemeClr val="tx1">
                    <a:tint val="75000"/>
                  </a:schemeClr>
                </a:solidFill>
              </a:defRPr>
            </a:lvl6pPr>
            <a:lvl7pPr marL="4443984" indent="0" algn="ctr">
              <a:buNone/>
              <a:defRPr>
                <a:solidFill>
                  <a:schemeClr val="tx1">
                    <a:tint val="75000"/>
                  </a:schemeClr>
                </a:solidFill>
              </a:defRPr>
            </a:lvl7pPr>
            <a:lvl8pPr marL="5184648" indent="0" algn="ctr">
              <a:buNone/>
              <a:defRPr>
                <a:solidFill>
                  <a:schemeClr val="tx1">
                    <a:tint val="75000"/>
                  </a:schemeClr>
                </a:solidFill>
              </a:defRPr>
            </a:lvl8pPr>
            <a:lvl9pPr marL="5925312"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F4CFF732-8462-425E-9F4F-46955D65FCC6}" type="datetimeFigureOut">
              <a:rPr kumimoji="1" lang="ja-JP" altLang="en-US" smtClean="0"/>
              <a:t>2014/11/26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DB2EB7A-7408-4CC6-8AFE-5FF7052B3340}" type="slidenum">
              <a:rPr kumimoji="1" lang="ja-JP" altLang="en-US" smtClean="0"/>
              <a:t>‹#›</a:t>
            </a:fld>
            <a:endParaRPr kumimoji="1" lang="ja-JP" altLang="en-US"/>
          </a:p>
        </p:txBody>
      </p:sp>
    </p:spTree>
    <p:extLst>
      <p:ext uri="{BB962C8B-B14F-4D97-AF65-F5344CB8AC3E}">
        <p14:creationId xmlns:p14="http://schemas.microsoft.com/office/powerpoint/2010/main" val="36143012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F4CFF732-8462-425E-9F4F-46955D65FCC6}" type="datetimeFigureOut">
              <a:rPr kumimoji="1" lang="ja-JP" altLang="en-US" smtClean="0"/>
              <a:t>2014/11/26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DB2EB7A-7408-4CC6-8AFE-5FF7052B3340}" type="slidenum">
              <a:rPr kumimoji="1" lang="ja-JP" altLang="en-US" smtClean="0"/>
              <a:t>‹#›</a:t>
            </a:fld>
            <a:endParaRPr kumimoji="1" lang="ja-JP" altLang="en-US"/>
          </a:p>
        </p:txBody>
      </p:sp>
    </p:spTree>
    <p:extLst>
      <p:ext uri="{BB962C8B-B14F-4D97-AF65-F5344CB8AC3E}">
        <p14:creationId xmlns:p14="http://schemas.microsoft.com/office/powerpoint/2010/main" val="4341057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10963831" y="432556"/>
            <a:ext cx="3402568" cy="9216152"/>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756126" y="432556"/>
            <a:ext cx="9955662" cy="9216152"/>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F4CFF732-8462-425E-9F4F-46955D65FCC6}" type="datetimeFigureOut">
              <a:rPr kumimoji="1" lang="ja-JP" altLang="en-US" smtClean="0"/>
              <a:t>2014/11/26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DB2EB7A-7408-4CC6-8AFE-5FF7052B3340}" type="slidenum">
              <a:rPr kumimoji="1" lang="ja-JP" altLang="en-US" smtClean="0"/>
              <a:t>‹#›</a:t>
            </a:fld>
            <a:endParaRPr kumimoji="1" lang="ja-JP" altLang="en-US"/>
          </a:p>
        </p:txBody>
      </p:sp>
    </p:spTree>
    <p:extLst>
      <p:ext uri="{BB962C8B-B14F-4D97-AF65-F5344CB8AC3E}">
        <p14:creationId xmlns:p14="http://schemas.microsoft.com/office/powerpoint/2010/main" val="39731859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F4CFF732-8462-425E-9F4F-46955D65FCC6}" type="datetimeFigureOut">
              <a:rPr kumimoji="1" lang="ja-JP" altLang="en-US" smtClean="0"/>
              <a:t>2014/11/26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DB2EB7A-7408-4CC6-8AFE-5FF7052B3340}" type="slidenum">
              <a:rPr kumimoji="1" lang="ja-JP" altLang="en-US" smtClean="0"/>
              <a:t>‹#›</a:t>
            </a:fld>
            <a:endParaRPr kumimoji="1" lang="ja-JP" altLang="en-US"/>
          </a:p>
        </p:txBody>
      </p:sp>
    </p:spTree>
    <p:extLst>
      <p:ext uri="{BB962C8B-B14F-4D97-AF65-F5344CB8AC3E}">
        <p14:creationId xmlns:p14="http://schemas.microsoft.com/office/powerpoint/2010/main" val="7432241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1194575" y="6940868"/>
            <a:ext cx="12854146" cy="2145268"/>
          </a:xfrm>
        </p:spPr>
        <p:txBody>
          <a:bodyPr anchor="t"/>
          <a:lstStyle>
            <a:lvl1pPr algn="l">
              <a:defRPr sz="65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1194575" y="4578074"/>
            <a:ext cx="12854146" cy="2362795"/>
          </a:xfrm>
        </p:spPr>
        <p:txBody>
          <a:bodyPr anchor="b"/>
          <a:lstStyle>
            <a:lvl1pPr marL="0" indent="0">
              <a:buNone/>
              <a:defRPr sz="3200">
                <a:solidFill>
                  <a:schemeClr val="tx1">
                    <a:tint val="75000"/>
                  </a:schemeClr>
                </a:solidFill>
              </a:defRPr>
            </a:lvl1pPr>
            <a:lvl2pPr marL="740664" indent="0">
              <a:buNone/>
              <a:defRPr sz="2900">
                <a:solidFill>
                  <a:schemeClr val="tx1">
                    <a:tint val="75000"/>
                  </a:schemeClr>
                </a:solidFill>
              </a:defRPr>
            </a:lvl2pPr>
            <a:lvl3pPr marL="1481328" indent="0">
              <a:buNone/>
              <a:defRPr sz="2600">
                <a:solidFill>
                  <a:schemeClr val="tx1">
                    <a:tint val="75000"/>
                  </a:schemeClr>
                </a:solidFill>
              </a:defRPr>
            </a:lvl3pPr>
            <a:lvl4pPr marL="2221992" indent="0">
              <a:buNone/>
              <a:defRPr sz="2300">
                <a:solidFill>
                  <a:schemeClr val="tx1">
                    <a:tint val="75000"/>
                  </a:schemeClr>
                </a:solidFill>
              </a:defRPr>
            </a:lvl4pPr>
            <a:lvl5pPr marL="2962656" indent="0">
              <a:buNone/>
              <a:defRPr sz="2300">
                <a:solidFill>
                  <a:schemeClr val="tx1">
                    <a:tint val="75000"/>
                  </a:schemeClr>
                </a:solidFill>
              </a:defRPr>
            </a:lvl5pPr>
            <a:lvl6pPr marL="3703320" indent="0">
              <a:buNone/>
              <a:defRPr sz="2300">
                <a:solidFill>
                  <a:schemeClr val="tx1">
                    <a:tint val="75000"/>
                  </a:schemeClr>
                </a:solidFill>
              </a:defRPr>
            </a:lvl6pPr>
            <a:lvl7pPr marL="4443984" indent="0">
              <a:buNone/>
              <a:defRPr sz="2300">
                <a:solidFill>
                  <a:schemeClr val="tx1">
                    <a:tint val="75000"/>
                  </a:schemeClr>
                </a:solidFill>
              </a:defRPr>
            </a:lvl7pPr>
            <a:lvl8pPr marL="5184648" indent="0">
              <a:buNone/>
              <a:defRPr sz="2300">
                <a:solidFill>
                  <a:schemeClr val="tx1">
                    <a:tint val="75000"/>
                  </a:schemeClr>
                </a:solidFill>
              </a:defRPr>
            </a:lvl8pPr>
            <a:lvl9pPr marL="5925312" indent="0">
              <a:buNone/>
              <a:defRPr sz="23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F4CFF732-8462-425E-9F4F-46955D65FCC6}" type="datetimeFigureOut">
              <a:rPr kumimoji="1" lang="ja-JP" altLang="en-US" smtClean="0"/>
              <a:t>2014/11/26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DB2EB7A-7408-4CC6-8AFE-5FF7052B3340}" type="slidenum">
              <a:rPr kumimoji="1" lang="ja-JP" altLang="en-US" smtClean="0"/>
              <a:t>‹#›</a:t>
            </a:fld>
            <a:endParaRPr kumimoji="1" lang="ja-JP" altLang="en-US"/>
          </a:p>
        </p:txBody>
      </p:sp>
    </p:spTree>
    <p:extLst>
      <p:ext uri="{BB962C8B-B14F-4D97-AF65-F5344CB8AC3E}">
        <p14:creationId xmlns:p14="http://schemas.microsoft.com/office/powerpoint/2010/main" val="42651446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756126" y="2520316"/>
            <a:ext cx="6679115" cy="7128392"/>
          </a:xfrm>
        </p:spPr>
        <p:txBody>
          <a:bodyPr/>
          <a:lstStyle>
            <a:lvl1pPr>
              <a:defRPr sz="4500"/>
            </a:lvl1pPr>
            <a:lvl2pPr>
              <a:defRPr sz="3900"/>
            </a:lvl2pPr>
            <a:lvl3pPr>
              <a:defRPr sz="3200"/>
            </a:lvl3pPr>
            <a:lvl4pPr>
              <a:defRPr sz="2900"/>
            </a:lvl4pPr>
            <a:lvl5pPr>
              <a:defRPr sz="2900"/>
            </a:lvl5pPr>
            <a:lvl6pPr>
              <a:defRPr sz="2900"/>
            </a:lvl6pPr>
            <a:lvl7pPr>
              <a:defRPr sz="2900"/>
            </a:lvl7pPr>
            <a:lvl8pPr>
              <a:defRPr sz="2900"/>
            </a:lvl8pPr>
            <a:lvl9pPr>
              <a:defRPr sz="29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7687284" y="2520316"/>
            <a:ext cx="6679115" cy="7128392"/>
          </a:xfrm>
        </p:spPr>
        <p:txBody>
          <a:bodyPr/>
          <a:lstStyle>
            <a:lvl1pPr>
              <a:defRPr sz="4500"/>
            </a:lvl1pPr>
            <a:lvl2pPr>
              <a:defRPr sz="3900"/>
            </a:lvl2pPr>
            <a:lvl3pPr>
              <a:defRPr sz="3200"/>
            </a:lvl3pPr>
            <a:lvl4pPr>
              <a:defRPr sz="2900"/>
            </a:lvl4pPr>
            <a:lvl5pPr>
              <a:defRPr sz="2900"/>
            </a:lvl5pPr>
            <a:lvl6pPr>
              <a:defRPr sz="2900"/>
            </a:lvl6pPr>
            <a:lvl7pPr>
              <a:defRPr sz="2900"/>
            </a:lvl7pPr>
            <a:lvl8pPr>
              <a:defRPr sz="2900"/>
            </a:lvl8pPr>
            <a:lvl9pPr>
              <a:defRPr sz="29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F4CFF732-8462-425E-9F4F-46955D65FCC6}" type="datetimeFigureOut">
              <a:rPr kumimoji="1" lang="ja-JP" altLang="en-US" smtClean="0"/>
              <a:t>2014/11/26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6DB2EB7A-7408-4CC6-8AFE-5FF7052B3340}" type="slidenum">
              <a:rPr kumimoji="1" lang="ja-JP" altLang="en-US" smtClean="0"/>
              <a:t>‹#›</a:t>
            </a:fld>
            <a:endParaRPr kumimoji="1" lang="ja-JP" altLang="en-US"/>
          </a:p>
        </p:txBody>
      </p:sp>
    </p:spTree>
    <p:extLst>
      <p:ext uri="{BB962C8B-B14F-4D97-AF65-F5344CB8AC3E}">
        <p14:creationId xmlns:p14="http://schemas.microsoft.com/office/powerpoint/2010/main" val="24741735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56126" y="2417803"/>
            <a:ext cx="6681741" cy="1007625"/>
          </a:xfrm>
        </p:spPr>
        <p:txBody>
          <a:bodyPr anchor="b"/>
          <a:lstStyle>
            <a:lvl1pPr marL="0" indent="0">
              <a:buNone/>
              <a:defRPr sz="3900" b="1"/>
            </a:lvl1pPr>
            <a:lvl2pPr marL="740664" indent="0">
              <a:buNone/>
              <a:defRPr sz="3200" b="1"/>
            </a:lvl2pPr>
            <a:lvl3pPr marL="1481328" indent="0">
              <a:buNone/>
              <a:defRPr sz="2900" b="1"/>
            </a:lvl3pPr>
            <a:lvl4pPr marL="2221992" indent="0">
              <a:buNone/>
              <a:defRPr sz="2600" b="1"/>
            </a:lvl4pPr>
            <a:lvl5pPr marL="2962656" indent="0">
              <a:buNone/>
              <a:defRPr sz="2600" b="1"/>
            </a:lvl5pPr>
            <a:lvl6pPr marL="3703320" indent="0">
              <a:buNone/>
              <a:defRPr sz="2600" b="1"/>
            </a:lvl6pPr>
            <a:lvl7pPr marL="4443984" indent="0">
              <a:buNone/>
              <a:defRPr sz="2600" b="1"/>
            </a:lvl7pPr>
            <a:lvl8pPr marL="5184648" indent="0">
              <a:buNone/>
              <a:defRPr sz="2600" b="1"/>
            </a:lvl8pPr>
            <a:lvl9pPr marL="5925312" indent="0">
              <a:buNone/>
              <a:defRPr sz="2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756126" y="3425428"/>
            <a:ext cx="6681741" cy="6223279"/>
          </a:xfrm>
        </p:spPr>
        <p:txBody>
          <a:bodyPr/>
          <a:lstStyle>
            <a:lvl1pPr>
              <a:defRPr sz="3900"/>
            </a:lvl1pPr>
            <a:lvl2pPr>
              <a:defRPr sz="3200"/>
            </a:lvl2pPr>
            <a:lvl3pPr>
              <a:defRPr sz="2900"/>
            </a:lvl3pPr>
            <a:lvl4pPr>
              <a:defRPr sz="2600"/>
            </a:lvl4pPr>
            <a:lvl5pPr>
              <a:defRPr sz="2600"/>
            </a:lvl5pPr>
            <a:lvl6pPr>
              <a:defRPr sz="2600"/>
            </a:lvl6pPr>
            <a:lvl7pPr>
              <a:defRPr sz="2600"/>
            </a:lvl7pPr>
            <a:lvl8pPr>
              <a:defRPr sz="2600"/>
            </a:lvl8pPr>
            <a:lvl9pPr>
              <a:defRPr sz="2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7682034" y="2417803"/>
            <a:ext cx="6684366" cy="1007625"/>
          </a:xfrm>
        </p:spPr>
        <p:txBody>
          <a:bodyPr anchor="b"/>
          <a:lstStyle>
            <a:lvl1pPr marL="0" indent="0">
              <a:buNone/>
              <a:defRPr sz="3900" b="1"/>
            </a:lvl1pPr>
            <a:lvl2pPr marL="740664" indent="0">
              <a:buNone/>
              <a:defRPr sz="3200" b="1"/>
            </a:lvl2pPr>
            <a:lvl3pPr marL="1481328" indent="0">
              <a:buNone/>
              <a:defRPr sz="2900" b="1"/>
            </a:lvl3pPr>
            <a:lvl4pPr marL="2221992" indent="0">
              <a:buNone/>
              <a:defRPr sz="2600" b="1"/>
            </a:lvl4pPr>
            <a:lvl5pPr marL="2962656" indent="0">
              <a:buNone/>
              <a:defRPr sz="2600" b="1"/>
            </a:lvl5pPr>
            <a:lvl6pPr marL="3703320" indent="0">
              <a:buNone/>
              <a:defRPr sz="2600" b="1"/>
            </a:lvl6pPr>
            <a:lvl7pPr marL="4443984" indent="0">
              <a:buNone/>
              <a:defRPr sz="2600" b="1"/>
            </a:lvl7pPr>
            <a:lvl8pPr marL="5184648" indent="0">
              <a:buNone/>
              <a:defRPr sz="2600" b="1"/>
            </a:lvl8pPr>
            <a:lvl9pPr marL="5925312" indent="0">
              <a:buNone/>
              <a:defRPr sz="2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7682034" y="3425428"/>
            <a:ext cx="6684366" cy="6223279"/>
          </a:xfrm>
        </p:spPr>
        <p:txBody>
          <a:bodyPr/>
          <a:lstStyle>
            <a:lvl1pPr>
              <a:defRPr sz="3900"/>
            </a:lvl1pPr>
            <a:lvl2pPr>
              <a:defRPr sz="3200"/>
            </a:lvl2pPr>
            <a:lvl3pPr>
              <a:defRPr sz="2900"/>
            </a:lvl3pPr>
            <a:lvl4pPr>
              <a:defRPr sz="2600"/>
            </a:lvl4pPr>
            <a:lvl5pPr>
              <a:defRPr sz="2600"/>
            </a:lvl5pPr>
            <a:lvl6pPr>
              <a:defRPr sz="2600"/>
            </a:lvl6pPr>
            <a:lvl7pPr>
              <a:defRPr sz="2600"/>
            </a:lvl7pPr>
            <a:lvl8pPr>
              <a:defRPr sz="2600"/>
            </a:lvl8pPr>
            <a:lvl9pPr>
              <a:defRPr sz="2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F4CFF732-8462-425E-9F4F-46955D65FCC6}" type="datetimeFigureOut">
              <a:rPr kumimoji="1" lang="ja-JP" altLang="en-US" smtClean="0"/>
              <a:t>2014/11/26</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6DB2EB7A-7408-4CC6-8AFE-5FF7052B3340}" type="slidenum">
              <a:rPr kumimoji="1" lang="ja-JP" altLang="en-US" smtClean="0"/>
              <a:t>‹#›</a:t>
            </a:fld>
            <a:endParaRPr kumimoji="1" lang="ja-JP" altLang="en-US"/>
          </a:p>
        </p:txBody>
      </p:sp>
    </p:spTree>
    <p:extLst>
      <p:ext uri="{BB962C8B-B14F-4D97-AF65-F5344CB8AC3E}">
        <p14:creationId xmlns:p14="http://schemas.microsoft.com/office/powerpoint/2010/main" val="19997391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F4CFF732-8462-425E-9F4F-46955D65FCC6}" type="datetimeFigureOut">
              <a:rPr kumimoji="1" lang="ja-JP" altLang="en-US" smtClean="0"/>
              <a:t>2014/11/26</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6DB2EB7A-7408-4CC6-8AFE-5FF7052B3340}" type="slidenum">
              <a:rPr kumimoji="1" lang="ja-JP" altLang="en-US" smtClean="0"/>
              <a:t>‹#›</a:t>
            </a:fld>
            <a:endParaRPr kumimoji="1" lang="ja-JP" altLang="en-US"/>
          </a:p>
        </p:txBody>
      </p:sp>
    </p:spTree>
    <p:extLst>
      <p:ext uri="{BB962C8B-B14F-4D97-AF65-F5344CB8AC3E}">
        <p14:creationId xmlns:p14="http://schemas.microsoft.com/office/powerpoint/2010/main" val="33975081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F4CFF732-8462-425E-9F4F-46955D65FCC6}" type="datetimeFigureOut">
              <a:rPr kumimoji="1" lang="ja-JP" altLang="en-US" smtClean="0"/>
              <a:t>2014/11/26</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6DB2EB7A-7408-4CC6-8AFE-5FF7052B3340}" type="slidenum">
              <a:rPr kumimoji="1" lang="ja-JP" altLang="en-US" smtClean="0"/>
              <a:t>‹#›</a:t>
            </a:fld>
            <a:endParaRPr kumimoji="1" lang="ja-JP" altLang="en-US"/>
          </a:p>
        </p:txBody>
      </p:sp>
    </p:spTree>
    <p:extLst>
      <p:ext uri="{BB962C8B-B14F-4D97-AF65-F5344CB8AC3E}">
        <p14:creationId xmlns:p14="http://schemas.microsoft.com/office/powerpoint/2010/main" val="35663971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756127" y="430054"/>
            <a:ext cx="4975207" cy="1830229"/>
          </a:xfrm>
        </p:spPr>
        <p:txBody>
          <a:bodyPr anchor="b"/>
          <a:lstStyle>
            <a:lvl1pPr algn="l">
              <a:defRPr sz="32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5912487" y="430055"/>
            <a:ext cx="8453912" cy="9218653"/>
          </a:xfrm>
        </p:spPr>
        <p:txBody>
          <a:bodyPr/>
          <a:lstStyle>
            <a:lvl1pPr>
              <a:defRPr sz="5200"/>
            </a:lvl1pPr>
            <a:lvl2pPr>
              <a:defRPr sz="4500"/>
            </a:lvl2pPr>
            <a:lvl3pPr>
              <a:defRPr sz="3900"/>
            </a:lvl3pPr>
            <a:lvl4pPr>
              <a:defRPr sz="3200"/>
            </a:lvl4pPr>
            <a:lvl5pPr>
              <a:defRPr sz="3200"/>
            </a:lvl5pPr>
            <a:lvl6pPr>
              <a:defRPr sz="3200"/>
            </a:lvl6pPr>
            <a:lvl7pPr>
              <a:defRPr sz="3200"/>
            </a:lvl7pPr>
            <a:lvl8pPr>
              <a:defRPr sz="3200"/>
            </a:lvl8pPr>
            <a:lvl9pPr>
              <a:defRPr sz="32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756127" y="2260283"/>
            <a:ext cx="4975207" cy="7388424"/>
          </a:xfrm>
        </p:spPr>
        <p:txBody>
          <a:bodyPr/>
          <a:lstStyle>
            <a:lvl1pPr marL="0" indent="0">
              <a:buNone/>
              <a:defRPr sz="2300"/>
            </a:lvl1pPr>
            <a:lvl2pPr marL="740664" indent="0">
              <a:buNone/>
              <a:defRPr sz="1900"/>
            </a:lvl2pPr>
            <a:lvl3pPr marL="1481328" indent="0">
              <a:buNone/>
              <a:defRPr sz="1600"/>
            </a:lvl3pPr>
            <a:lvl4pPr marL="2221992" indent="0">
              <a:buNone/>
              <a:defRPr sz="1500"/>
            </a:lvl4pPr>
            <a:lvl5pPr marL="2962656" indent="0">
              <a:buNone/>
              <a:defRPr sz="1500"/>
            </a:lvl5pPr>
            <a:lvl6pPr marL="3703320" indent="0">
              <a:buNone/>
              <a:defRPr sz="1500"/>
            </a:lvl6pPr>
            <a:lvl7pPr marL="4443984" indent="0">
              <a:buNone/>
              <a:defRPr sz="1500"/>
            </a:lvl7pPr>
            <a:lvl8pPr marL="5184648" indent="0">
              <a:buNone/>
              <a:defRPr sz="1500"/>
            </a:lvl8pPr>
            <a:lvl9pPr marL="5925312" indent="0">
              <a:buNone/>
              <a:defRPr sz="15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F4CFF732-8462-425E-9F4F-46955D65FCC6}" type="datetimeFigureOut">
              <a:rPr kumimoji="1" lang="ja-JP" altLang="en-US" smtClean="0"/>
              <a:t>2014/11/26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6DB2EB7A-7408-4CC6-8AFE-5FF7052B3340}" type="slidenum">
              <a:rPr kumimoji="1" lang="ja-JP" altLang="en-US" smtClean="0"/>
              <a:t>‹#›</a:t>
            </a:fld>
            <a:endParaRPr kumimoji="1" lang="ja-JP" altLang="en-US"/>
          </a:p>
        </p:txBody>
      </p:sp>
    </p:spTree>
    <p:extLst>
      <p:ext uri="{BB962C8B-B14F-4D97-AF65-F5344CB8AC3E}">
        <p14:creationId xmlns:p14="http://schemas.microsoft.com/office/powerpoint/2010/main" val="40504531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964121" y="7560945"/>
            <a:ext cx="9073515" cy="892612"/>
          </a:xfrm>
        </p:spPr>
        <p:txBody>
          <a:bodyPr anchor="b"/>
          <a:lstStyle>
            <a:lvl1pPr algn="l">
              <a:defRPr sz="32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2964121" y="965121"/>
            <a:ext cx="9073515" cy="6480810"/>
          </a:xfrm>
        </p:spPr>
        <p:txBody>
          <a:bodyPr/>
          <a:lstStyle>
            <a:lvl1pPr marL="0" indent="0">
              <a:buNone/>
              <a:defRPr sz="5200"/>
            </a:lvl1pPr>
            <a:lvl2pPr marL="740664" indent="0">
              <a:buNone/>
              <a:defRPr sz="4500"/>
            </a:lvl2pPr>
            <a:lvl3pPr marL="1481328" indent="0">
              <a:buNone/>
              <a:defRPr sz="3900"/>
            </a:lvl3pPr>
            <a:lvl4pPr marL="2221992" indent="0">
              <a:buNone/>
              <a:defRPr sz="3200"/>
            </a:lvl4pPr>
            <a:lvl5pPr marL="2962656" indent="0">
              <a:buNone/>
              <a:defRPr sz="3200"/>
            </a:lvl5pPr>
            <a:lvl6pPr marL="3703320" indent="0">
              <a:buNone/>
              <a:defRPr sz="3200"/>
            </a:lvl6pPr>
            <a:lvl7pPr marL="4443984" indent="0">
              <a:buNone/>
              <a:defRPr sz="3200"/>
            </a:lvl7pPr>
            <a:lvl8pPr marL="5184648" indent="0">
              <a:buNone/>
              <a:defRPr sz="3200"/>
            </a:lvl8pPr>
            <a:lvl9pPr marL="5925312" indent="0">
              <a:buNone/>
              <a:defRPr sz="3200"/>
            </a:lvl9pPr>
          </a:lstStyle>
          <a:p>
            <a:endParaRPr kumimoji="1" lang="ja-JP" altLang="en-US"/>
          </a:p>
        </p:txBody>
      </p:sp>
      <p:sp>
        <p:nvSpPr>
          <p:cNvPr id="4" name="テキスト プレースホルダー 3"/>
          <p:cNvSpPr>
            <a:spLocks noGrp="1"/>
          </p:cNvSpPr>
          <p:nvPr>
            <p:ph type="body" sz="half" idx="2"/>
          </p:nvPr>
        </p:nvSpPr>
        <p:spPr>
          <a:xfrm>
            <a:off x="2964121" y="8453557"/>
            <a:ext cx="9073515" cy="1267658"/>
          </a:xfrm>
        </p:spPr>
        <p:txBody>
          <a:bodyPr/>
          <a:lstStyle>
            <a:lvl1pPr marL="0" indent="0">
              <a:buNone/>
              <a:defRPr sz="2300"/>
            </a:lvl1pPr>
            <a:lvl2pPr marL="740664" indent="0">
              <a:buNone/>
              <a:defRPr sz="1900"/>
            </a:lvl2pPr>
            <a:lvl3pPr marL="1481328" indent="0">
              <a:buNone/>
              <a:defRPr sz="1600"/>
            </a:lvl3pPr>
            <a:lvl4pPr marL="2221992" indent="0">
              <a:buNone/>
              <a:defRPr sz="1500"/>
            </a:lvl4pPr>
            <a:lvl5pPr marL="2962656" indent="0">
              <a:buNone/>
              <a:defRPr sz="1500"/>
            </a:lvl5pPr>
            <a:lvl6pPr marL="3703320" indent="0">
              <a:buNone/>
              <a:defRPr sz="1500"/>
            </a:lvl6pPr>
            <a:lvl7pPr marL="4443984" indent="0">
              <a:buNone/>
              <a:defRPr sz="1500"/>
            </a:lvl7pPr>
            <a:lvl8pPr marL="5184648" indent="0">
              <a:buNone/>
              <a:defRPr sz="1500"/>
            </a:lvl8pPr>
            <a:lvl9pPr marL="5925312" indent="0">
              <a:buNone/>
              <a:defRPr sz="15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F4CFF732-8462-425E-9F4F-46955D65FCC6}" type="datetimeFigureOut">
              <a:rPr kumimoji="1" lang="ja-JP" altLang="en-US" smtClean="0"/>
              <a:t>2014/11/26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6DB2EB7A-7408-4CC6-8AFE-5FF7052B3340}" type="slidenum">
              <a:rPr kumimoji="1" lang="ja-JP" altLang="en-US" smtClean="0"/>
              <a:t>‹#›</a:t>
            </a:fld>
            <a:endParaRPr kumimoji="1" lang="ja-JP" altLang="en-US"/>
          </a:p>
        </p:txBody>
      </p:sp>
    </p:spTree>
    <p:extLst>
      <p:ext uri="{BB962C8B-B14F-4D97-AF65-F5344CB8AC3E}">
        <p14:creationId xmlns:p14="http://schemas.microsoft.com/office/powerpoint/2010/main" val="11142546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756126" y="432555"/>
            <a:ext cx="13610273" cy="1800225"/>
          </a:xfrm>
          <a:prstGeom prst="rect">
            <a:avLst/>
          </a:prstGeom>
        </p:spPr>
        <p:txBody>
          <a:bodyPr vert="horz" lIns="148133" tIns="74066" rIns="148133" bIns="74066"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56126" y="2520316"/>
            <a:ext cx="13610273" cy="7128392"/>
          </a:xfrm>
          <a:prstGeom prst="rect">
            <a:avLst/>
          </a:prstGeom>
        </p:spPr>
        <p:txBody>
          <a:bodyPr vert="horz" lIns="148133" tIns="74066" rIns="148133" bIns="74066"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756126" y="10011252"/>
            <a:ext cx="3528589" cy="575072"/>
          </a:xfrm>
          <a:prstGeom prst="rect">
            <a:avLst/>
          </a:prstGeom>
        </p:spPr>
        <p:txBody>
          <a:bodyPr vert="horz" lIns="148133" tIns="74066" rIns="148133" bIns="74066" rtlCol="0" anchor="ctr"/>
          <a:lstStyle>
            <a:lvl1pPr algn="l">
              <a:defRPr sz="1900">
                <a:solidFill>
                  <a:schemeClr val="tx1">
                    <a:tint val="75000"/>
                  </a:schemeClr>
                </a:solidFill>
              </a:defRPr>
            </a:lvl1pPr>
          </a:lstStyle>
          <a:p>
            <a:fld id="{F4CFF732-8462-425E-9F4F-46955D65FCC6}" type="datetimeFigureOut">
              <a:rPr kumimoji="1" lang="ja-JP" altLang="en-US" smtClean="0"/>
              <a:t>2014/11/26</a:t>
            </a:fld>
            <a:endParaRPr kumimoji="1" lang="ja-JP" altLang="en-US"/>
          </a:p>
        </p:txBody>
      </p:sp>
      <p:sp>
        <p:nvSpPr>
          <p:cNvPr id="5" name="フッター プレースホルダー 4"/>
          <p:cNvSpPr>
            <a:spLocks noGrp="1"/>
          </p:cNvSpPr>
          <p:nvPr>
            <p:ph type="ftr" sz="quarter" idx="3"/>
          </p:nvPr>
        </p:nvSpPr>
        <p:spPr>
          <a:xfrm>
            <a:off x="5166863" y="10011252"/>
            <a:ext cx="4788800" cy="575072"/>
          </a:xfrm>
          <a:prstGeom prst="rect">
            <a:avLst/>
          </a:prstGeom>
        </p:spPr>
        <p:txBody>
          <a:bodyPr vert="horz" lIns="148133" tIns="74066" rIns="148133" bIns="74066" rtlCol="0" anchor="ctr"/>
          <a:lstStyle>
            <a:lvl1pPr algn="ctr">
              <a:defRPr sz="19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10837810" y="10011252"/>
            <a:ext cx="3528589" cy="575072"/>
          </a:xfrm>
          <a:prstGeom prst="rect">
            <a:avLst/>
          </a:prstGeom>
        </p:spPr>
        <p:txBody>
          <a:bodyPr vert="horz" lIns="148133" tIns="74066" rIns="148133" bIns="74066" rtlCol="0" anchor="ctr"/>
          <a:lstStyle>
            <a:lvl1pPr algn="r">
              <a:defRPr sz="1900">
                <a:solidFill>
                  <a:schemeClr val="tx1">
                    <a:tint val="75000"/>
                  </a:schemeClr>
                </a:solidFill>
              </a:defRPr>
            </a:lvl1pPr>
          </a:lstStyle>
          <a:p>
            <a:fld id="{6DB2EB7A-7408-4CC6-8AFE-5FF7052B3340}" type="slidenum">
              <a:rPr kumimoji="1" lang="ja-JP" altLang="en-US" smtClean="0"/>
              <a:t>‹#›</a:t>
            </a:fld>
            <a:endParaRPr kumimoji="1" lang="ja-JP" altLang="en-US"/>
          </a:p>
        </p:txBody>
      </p:sp>
    </p:spTree>
    <p:extLst>
      <p:ext uri="{BB962C8B-B14F-4D97-AF65-F5344CB8AC3E}">
        <p14:creationId xmlns:p14="http://schemas.microsoft.com/office/powerpoint/2010/main" val="116864315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481328" rtl="0" eaLnBrk="1" latinLnBrk="0" hangingPunct="1">
        <a:spcBef>
          <a:spcPct val="0"/>
        </a:spcBef>
        <a:buNone/>
        <a:defRPr kumimoji="1" sz="7100" kern="1200">
          <a:solidFill>
            <a:schemeClr val="tx1"/>
          </a:solidFill>
          <a:latin typeface="+mj-lt"/>
          <a:ea typeface="+mj-ea"/>
          <a:cs typeface="+mj-cs"/>
        </a:defRPr>
      </a:lvl1pPr>
    </p:titleStyle>
    <p:bodyStyle>
      <a:lvl1pPr marL="555498" indent="-555498" algn="l" defTabSz="1481328" rtl="0" eaLnBrk="1" latinLnBrk="0" hangingPunct="1">
        <a:spcBef>
          <a:spcPct val="20000"/>
        </a:spcBef>
        <a:buFont typeface="Arial" panose="020B0604020202020204" pitchFamily="34" charset="0"/>
        <a:buChar char="•"/>
        <a:defRPr kumimoji="1" sz="5200" kern="1200">
          <a:solidFill>
            <a:schemeClr val="tx1"/>
          </a:solidFill>
          <a:latin typeface="+mn-lt"/>
          <a:ea typeface="+mn-ea"/>
          <a:cs typeface="+mn-cs"/>
        </a:defRPr>
      </a:lvl1pPr>
      <a:lvl2pPr marL="1203579" indent="-462915" algn="l" defTabSz="1481328" rtl="0" eaLnBrk="1" latinLnBrk="0" hangingPunct="1">
        <a:spcBef>
          <a:spcPct val="20000"/>
        </a:spcBef>
        <a:buFont typeface="Arial" panose="020B0604020202020204" pitchFamily="34" charset="0"/>
        <a:buChar char="–"/>
        <a:defRPr kumimoji="1" sz="4500" kern="1200">
          <a:solidFill>
            <a:schemeClr val="tx1"/>
          </a:solidFill>
          <a:latin typeface="+mn-lt"/>
          <a:ea typeface="+mn-ea"/>
          <a:cs typeface="+mn-cs"/>
        </a:defRPr>
      </a:lvl2pPr>
      <a:lvl3pPr marL="1851660" indent="-370332" algn="l" defTabSz="1481328" rtl="0" eaLnBrk="1" latinLnBrk="0" hangingPunct="1">
        <a:spcBef>
          <a:spcPct val="20000"/>
        </a:spcBef>
        <a:buFont typeface="Arial" panose="020B0604020202020204" pitchFamily="34" charset="0"/>
        <a:buChar char="•"/>
        <a:defRPr kumimoji="1" sz="3900" kern="1200">
          <a:solidFill>
            <a:schemeClr val="tx1"/>
          </a:solidFill>
          <a:latin typeface="+mn-lt"/>
          <a:ea typeface="+mn-ea"/>
          <a:cs typeface="+mn-cs"/>
        </a:defRPr>
      </a:lvl3pPr>
      <a:lvl4pPr marL="2592324" indent="-370332" algn="l" defTabSz="1481328"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4pPr>
      <a:lvl5pPr marL="3332988" indent="-370332" algn="l" defTabSz="1481328"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5pPr>
      <a:lvl6pPr marL="4073652" indent="-370332" algn="l" defTabSz="1481328"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6pPr>
      <a:lvl7pPr marL="4814316" indent="-370332" algn="l" defTabSz="1481328"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7pPr>
      <a:lvl8pPr marL="5554980" indent="-370332" algn="l" defTabSz="1481328"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8pPr>
      <a:lvl9pPr marL="6295644" indent="-370332" algn="l" defTabSz="1481328"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9pPr>
    </p:bodyStyle>
    <p:otherStyle>
      <a:defPPr>
        <a:defRPr lang="ja-JP"/>
      </a:defPPr>
      <a:lvl1pPr marL="0" algn="l" defTabSz="1481328" rtl="0" eaLnBrk="1" latinLnBrk="0" hangingPunct="1">
        <a:defRPr kumimoji="1" sz="2900" kern="1200">
          <a:solidFill>
            <a:schemeClr val="tx1"/>
          </a:solidFill>
          <a:latin typeface="+mn-lt"/>
          <a:ea typeface="+mn-ea"/>
          <a:cs typeface="+mn-cs"/>
        </a:defRPr>
      </a:lvl1pPr>
      <a:lvl2pPr marL="740664" algn="l" defTabSz="1481328" rtl="0" eaLnBrk="1" latinLnBrk="0" hangingPunct="1">
        <a:defRPr kumimoji="1" sz="2900" kern="1200">
          <a:solidFill>
            <a:schemeClr val="tx1"/>
          </a:solidFill>
          <a:latin typeface="+mn-lt"/>
          <a:ea typeface="+mn-ea"/>
          <a:cs typeface="+mn-cs"/>
        </a:defRPr>
      </a:lvl2pPr>
      <a:lvl3pPr marL="1481328" algn="l" defTabSz="1481328" rtl="0" eaLnBrk="1" latinLnBrk="0" hangingPunct="1">
        <a:defRPr kumimoji="1" sz="2900" kern="1200">
          <a:solidFill>
            <a:schemeClr val="tx1"/>
          </a:solidFill>
          <a:latin typeface="+mn-lt"/>
          <a:ea typeface="+mn-ea"/>
          <a:cs typeface="+mn-cs"/>
        </a:defRPr>
      </a:lvl3pPr>
      <a:lvl4pPr marL="2221992" algn="l" defTabSz="1481328" rtl="0" eaLnBrk="1" latinLnBrk="0" hangingPunct="1">
        <a:defRPr kumimoji="1" sz="2900" kern="1200">
          <a:solidFill>
            <a:schemeClr val="tx1"/>
          </a:solidFill>
          <a:latin typeface="+mn-lt"/>
          <a:ea typeface="+mn-ea"/>
          <a:cs typeface="+mn-cs"/>
        </a:defRPr>
      </a:lvl4pPr>
      <a:lvl5pPr marL="2962656" algn="l" defTabSz="1481328" rtl="0" eaLnBrk="1" latinLnBrk="0" hangingPunct="1">
        <a:defRPr kumimoji="1" sz="2900" kern="1200">
          <a:solidFill>
            <a:schemeClr val="tx1"/>
          </a:solidFill>
          <a:latin typeface="+mn-lt"/>
          <a:ea typeface="+mn-ea"/>
          <a:cs typeface="+mn-cs"/>
        </a:defRPr>
      </a:lvl5pPr>
      <a:lvl6pPr marL="3703320" algn="l" defTabSz="1481328" rtl="0" eaLnBrk="1" latinLnBrk="0" hangingPunct="1">
        <a:defRPr kumimoji="1" sz="2900" kern="1200">
          <a:solidFill>
            <a:schemeClr val="tx1"/>
          </a:solidFill>
          <a:latin typeface="+mn-lt"/>
          <a:ea typeface="+mn-ea"/>
          <a:cs typeface="+mn-cs"/>
        </a:defRPr>
      </a:lvl6pPr>
      <a:lvl7pPr marL="4443984" algn="l" defTabSz="1481328" rtl="0" eaLnBrk="1" latinLnBrk="0" hangingPunct="1">
        <a:defRPr kumimoji="1" sz="2900" kern="1200">
          <a:solidFill>
            <a:schemeClr val="tx1"/>
          </a:solidFill>
          <a:latin typeface="+mn-lt"/>
          <a:ea typeface="+mn-ea"/>
          <a:cs typeface="+mn-cs"/>
        </a:defRPr>
      </a:lvl7pPr>
      <a:lvl8pPr marL="5184648" algn="l" defTabSz="1481328" rtl="0" eaLnBrk="1" latinLnBrk="0" hangingPunct="1">
        <a:defRPr kumimoji="1" sz="2900" kern="1200">
          <a:solidFill>
            <a:schemeClr val="tx1"/>
          </a:solidFill>
          <a:latin typeface="+mn-lt"/>
          <a:ea typeface="+mn-ea"/>
          <a:cs typeface="+mn-cs"/>
        </a:defRPr>
      </a:lvl8pPr>
      <a:lvl9pPr marL="5925312" algn="l" defTabSz="1481328" rtl="0" eaLnBrk="1" latinLnBrk="0" hangingPunct="1">
        <a:defRPr kumimoji="1" sz="29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 name="角丸四角形 63"/>
          <p:cNvSpPr/>
          <p:nvPr/>
        </p:nvSpPr>
        <p:spPr>
          <a:xfrm>
            <a:off x="203746" y="9877443"/>
            <a:ext cx="14462843" cy="801183"/>
          </a:xfrm>
          <a:prstGeom prst="roundRect">
            <a:avLst>
              <a:gd name="adj" fmla="val 28726"/>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9" name="角丸四角形 48"/>
          <p:cNvSpPr/>
          <p:nvPr/>
        </p:nvSpPr>
        <p:spPr>
          <a:xfrm>
            <a:off x="4921250" y="1168602"/>
            <a:ext cx="9758039" cy="1778349"/>
          </a:xfrm>
          <a:prstGeom prst="roundRect">
            <a:avLst>
              <a:gd name="adj" fmla="val 4949"/>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7" name="正方形/長方形 46"/>
          <p:cNvSpPr/>
          <p:nvPr/>
        </p:nvSpPr>
        <p:spPr>
          <a:xfrm>
            <a:off x="4968976" y="1383576"/>
            <a:ext cx="9637210" cy="1488314"/>
          </a:xfrm>
          <a:prstGeom prst="rect">
            <a:avLst/>
          </a:prstGeom>
          <a:ln w="3175">
            <a:solidFill>
              <a:schemeClr val="accent1"/>
            </a:solidFill>
          </a:ln>
        </p:spPr>
        <p:style>
          <a:lnRef idx="2">
            <a:schemeClr val="accent6"/>
          </a:lnRef>
          <a:fillRef idx="1">
            <a:schemeClr val="lt1"/>
          </a:fillRef>
          <a:effectRef idx="0">
            <a:schemeClr val="accent6"/>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lvl="0"/>
            <a:r>
              <a:rPr lang="ja-JP" altLang="en-US" sz="1050" b="1" u="sng" kern="100" dirty="0" smtClean="0">
                <a:solidFill>
                  <a:prstClr val="black"/>
                </a:solidFill>
                <a:latin typeface="+mn-ea"/>
                <a:cs typeface="ＭＳ 明朝"/>
              </a:rPr>
              <a:t>位置づけ</a:t>
            </a:r>
            <a:endParaRPr lang="en-US" altLang="ja-JP" sz="1050" b="1" u="sng" kern="100" dirty="0" smtClean="0">
              <a:solidFill>
                <a:prstClr val="black"/>
              </a:solidFill>
              <a:latin typeface="+mn-ea"/>
              <a:cs typeface="ＭＳ 明朝"/>
            </a:endParaRPr>
          </a:p>
          <a:p>
            <a:pPr lvl="0"/>
            <a:r>
              <a:rPr lang="ja-JP" altLang="en-US" sz="1050" kern="100" dirty="0" smtClean="0">
                <a:latin typeface="HG丸ｺﾞｼｯｸM-PRO" panose="020F0600000000000000" pitchFamily="50" charset="-128"/>
                <a:ea typeface="HG丸ｺﾞｼｯｸM-PRO" panose="020F0600000000000000" pitchFamily="50" charset="-128"/>
                <a:cs typeface="ＭＳ 明朝"/>
              </a:rPr>
              <a:t>　</a:t>
            </a:r>
            <a:r>
              <a:rPr lang="ja-JP" altLang="ja-JP" sz="1050" kern="100" dirty="0" smtClean="0">
                <a:latin typeface="HG丸ｺﾞｼｯｸM-PRO" panose="020F0600000000000000" pitchFamily="50" charset="-128"/>
                <a:ea typeface="HG丸ｺﾞｼｯｸM-PRO" panose="020F0600000000000000" pitchFamily="50" charset="-128"/>
                <a:cs typeface="ＭＳ 明朝"/>
              </a:rPr>
              <a:t>▶</a:t>
            </a:r>
            <a:r>
              <a:rPr lang="ja-JP" altLang="ja-JP" sz="1050" kern="100" dirty="0">
                <a:latin typeface="HG丸ｺﾞｼｯｸM-PRO" panose="020F0600000000000000" pitchFamily="50" charset="-128"/>
                <a:ea typeface="HG丸ｺﾞｼｯｸM-PRO" panose="020F0600000000000000" pitchFamily="50" charset="-128"/>
                <a:cs typeface="Times New Roman"/>
              </a:rPr>
              <a:t>子ども・子育て</a:t>
            </a:r>
            <a:r>
              <a:rPr lang="ja-JP" altLang="ja-JP" sz="1050" kern="100" dirty="0" smtClean="0">
                <a:latin typeface="HG丸ｺﾞｼｯｸM-PRO" panose="020F0600000000000000" pitchFamily="50" charset="-128"/>
                <a:ea typeface="HG丸ｺﾞｼｯｸM-PRO" panose="020F0600000000000000" pitchFamily="50" charset="-128"/>
                <a:cs typeface="Times New Roman"/>
              </a:rPr>
              <a:t>支援法</a:t>
            </a:r>
            <a:r>
              <a:rPr lang="ja-JP" altLang="en-US" sz="1050" kern="100" dirty="0">
                <a:latin typeface="HG丸ｺﾞｼｯｸM-PRO" panose="020F0600000000000000" pitchFamily="50" charset="-128"/>
                <a:ea typeface="HG丸ｺﾞｼｯｸM-PRO" panose="020F0600000000000000" pitchFamily="50" charset="-128"/>
                <a:cs typeface="Times New Roman"/>
              </a:rPr>
              <a:t>及び次世代育成支</a:t>
            </a:r>
            <a:endParaRPr lang="en-US" altLang="ja-JP" sz="1050" kern="100" dirty="0">
              <a:latin typeface="HG丸ｺﾞｼｯｸM-PRO" panose="020F0600000000000000" pitchFamily="50" charset="-128"/>
              <a:ea typeface="HG丸ｺﾞｼｯｸM-PRO" panose="020F0600000000000000" pitchFamily="50" charset="-128"/>
              <a:cs typeface="Times New Roman"/>
            </a:endParaRPr>
          </a:p>
          <a:p>
            <a:pPr lvl="0"/>
            <a:r>
              <a:rPr lang="ja-JP" altLang="en-US" sz="1050" kern="100" dirty="0">
                <a:latin typeface="HG丸ｺﾞｼｯｸM-PRO" panose="020F0600000000000000" pitchFamily="50" charset="-128"/>
                <a:ea typeface="HG丸ｺﾞｼｯｸM-PRO" panose="020F0600000000000000" pitchFamily="50" charset="-128"/>
                <a:cs typeface="Times New Roman"/>
              </a:rPr>
              <a:t>　　援対策</a:t>
            </a:r>
            <a:r>
              <a:rPr lang="ja-JP" altLang="en-US" sz="1050" kern="100" dirty="0" smtClean="0">
                <a:latin typeface="HG丸ｺﾞｼｯｸM-PRO" panose="020F0600000000000000" pitchFamily="50" charset="-128"/>
                <a:ea typeface="HG丸ｺﾞｼｯｸM-PRO" panose="020F0600000000000000" pitchFamily="50" charset="-128"/>
                <a:cs typeface="Times New Roman"/>
              </a:rPr>
              <a:t>推進法に基づき策定する大阪府子</a:t>
            </a:r>
            <a:endParaRPr lang="en-US" altLang="ja-JP" sz="1050" kern="100" dirty="0" smtClean="0">
              <a:latin typeface="HG丸ｺﾞｼｯｸM-PRO" panose="020F0600000000000000" pitchFamily="50" charset="-128"/>
              <a:ea typeface="HG丸ｺﾞｼｯｸM-PRO" panose="020F0600000000000000" pitchFamily="50" charset="-128"/>
              <a:cs typeface="Times New Roman"/>
            </a:endParaRPr>
          </a:p>
          <a:p>
            <a:pPr lvl="0"/>
            <a:r>
              <a:rPr lang="ja-JP" altLang="en-US" sz="1050" kern="100" dirty="0">
                <a:latin typeface="HG丸ｺﾞｼｯｸM-PRO" panose="020F0600000000000000" pitchFamily="50" charset="-128"/>
                <a:ea typeface="HG丸ｺﾞｼｯｸM-PRO" panose="020F0600000000000000" pitchFamily="50" charset="-128"/>
                <a:cs typeface="Times New Roman"/>
              </a:rPr>
              <a:t>　</a:t>
            </a:r>
            <a:r>
              <a:rPr lang="ja-JP" altLang="en-US" sz="1050" kern="100" dirty="0" smtClean="0">
                <a:latin typeface="HG丸ｺﾞｼｯｸM-PRO" panose="020F0600000000000000" pitchFamily="50" charset="-128"/>
                <a:ea typeface="HG丸ｺﾞｼｯｸM-PRO" panose="020F0600000000000000" pitchFamily="50" charset="-128"/>
                <a:cs typeface="Times New Roman"/>
              </a:rPr>
              <a:t>　ども総合計画の中で、保護を要する子</a:t>
            </a:r>
            <a:r>
              <a:rPr lang="ja-JP" altLang="en-US" sz="1050" kern="100" dirty="0" err="1" smtClean="0">
                <a:latin typeface="HG丸ｺﾞｼｯｸM-PRO" panose="020F0600000000000000" pitchFamily="50" charset="-128"/>
                <a:ea typeface="HG丸ｺﾞｼｯｸM-PRO" panose="020F0600000000000000" pitchFamily="50" charset="-128"/>
                <a:cs typeface="Times New Roman"/>
              </a:rPr>
              <a:t>ど</a:t>
            </a:r>
            <a:endParaRPr lang="en-US" altLang="ja-JP" sz="1050" kern="100" dirty="0" smtClean="0">
              <a:latin typeface="HG丸ｺﾞｼｯｸM-PRO" panose="020F0600000000000000" pitchFamily="50" charset="-128"/>
              <a:ea typeface="HG丸ｺﾞｼｯｸM-PRO" panose="020F0600000000000000" pitchFamily="50" charset="-128"/>
              <a:cs typeface="Times New Roman"/>
            </a:endParaRPr>
          </a:p>
          <a:p>
            <a:pPr lvl="0"/>
            <a:r>
              <a:rPr lang="ja-JP" altLang="en-US" sz="1050" kern="100" dirty="0">
                <a:latin typeface="HG丸ｺﾞｼｯｸM-PRO" panose="020F0600000000000000" pitchFamily="50" charset="-128"/>
                <a:ea typeface="HG丸ｺﾞｼｯｸM-PRO" panose="020F0600000000000000" pitchFamily="50" charset="-128"/>
                <a:cs typeface="Times New Roman"/>
              </a:rPr>
              <a:t>　</a:t>
            </a:r>
            <a:r>
              <a:rPr lang="ja-JP" altLang="en-US" sz="1050" kern="100" dirty="0" smtClean="0">
                <a:latin typeface="HG丸ｺﾞｼｯｸM-PRO" panose="020F0600000000000000" pitchFamily="50" charset="-128"/>
                <a:ea typeface="HG丸ｺﾞｼｯｸM-PRO" panose="020F0600000000000000" pitchFamily="50" charset="-128"/>
                <a:cs typeface="Times New Roman"/>
              </a:rPr>
              <a:t>　もの養育環境の整備に関する事項を示す</a:t>
            </a:r>
            <a:endParaRPr lang="en-US" altLang="ja-JP" sz="1050" kern="100" dirty="0" smtClean="0">
              <a:latin typeface="HG丸ｺﾞｼｯｸM-PRO" panose="020F0600000000000000" pitchFamily="50" charset="-128"/>
              <a:ea typeface="HG丸ｺﾞｼｯｸM-PRO" panose="020F0600000000000000" pitchFamily="50" charset="-128"/>
              <a:cs typeface="Times New Roman"/>
            </a:endParaRPr>
          </a:p>
          <a:p>
            <a:pPr lvl="0"/>
            <a:r>
              <a:rPr lang="ja-JP" altLang="en-US" sz="1050" kern="100" dirty="0">
                <a:latin typeface="HG丸ｺﾞｼｯｸM-PRO" panose="020F0600000000000000" pitchFamily="50" charset="-128"/>
                <a:ea typeface="HG丸ｺﾞｼｯｸM-PRO" panose="020F0600000000000000" pitchFamily="50" charset="-128"/>
                <a:cs typeface="Times New Roman"/>
              </a:rPr>
              <a:t>　</a:t>
            </a:r>
            <a:r>
              <a:rPr lang="ja-JP" altLang="en-US" sz="1050" kern="100" dirty="0" smtClean="0">
                <a:latin typeface="HG丸ｺﾞｼｯｸM-PRO" panose="020F0600000000000000" pitchFamily="50" charset="-128"/>
                <a:ea typeface="HG丸ｺﾞｼｯｸM-PRO" panose="020F0600000000000000" pitchFamily="50" charset="-128"/>
                <a:cs typeface="Times New Roman"/>
              </a:rPr>
              <a:t>　もの。</a:t>
            </a:r>
            <a:endParaRPr lang="en-US" altLang="ja-JP" sz="1050" kern="100" dirty="0" smtClean="0">
              <a:latin typeface="HG丸ｺﾞｼｯｸM-PRO" panose="020F0600000000000000" pitchFamily="50" charset="-128"/>
              <a:ea typeface="HG丸ｺﾞｼｯｸM-PRO" panose="020F0600000000000000" pitchFamily="50" charset="-128"/>
              <a:cs typeface="Times New Roman"/>
            </a:endParaRPr>
          </a:p>
          <a:p>
            <a:pPr lvl="0"/>
            <a:r>
              <a:rPr lang="ja-JP" altLang="en-US" sz="1050" b="1" u="sng" kern="100" dirty="0" smtClean="0">
                <a:solidFill>
                  <a:prstClr val="black"/>
                </a:solidFill>
                <a:latin typeface="+mn-ea"/>
                <a:cs typeface="Times New Roman"/>
              </a:rPr>
              <a:t>期間</a:t>
            </a:r>
            <a:endParaRPr lang="en-US" altLang="ja-JP" sz="1050" b="1" u="sng" kern="100" dirty="0">
              <a:solidFill>
                <a:prstClr val="black"/>
              </a:solidFill>
              <a:latin typeface="+mn-ea"/>
              <a:cs typeface="Times New Roman"/>
            </a:endParaRPr>
          </a:p>
          <a:p>
            <a:pPr lvl="0"/>
            <a:r>
              <a:rPr lang="ja-JP" altLang="en-US" sz="1050" kern="100" dirty="0" smtClean="0">
                <a:solidFill>
                  <a:prstClr val="black"/>
                </a:solidFill>
                <a:latin typeface="HG丸ｺﾞｼｯｸM-PRO" panose="020F0600000000000000" pitchFamily="50" charset="-128"/>
                <a:ea typeface="HG丸ｺﾞｼｯｸM-PRO" panose="020F0600000000000000" pitchFamily="50" charset="-128"/>
                <a:cs typeface="ＭＳ 明朝"/>
              </a:rPr>
              <a:t>　</a:t>
            </a:r>
            <a:r>
              <a:rPr lang="ja-JP" altLang="ja-JP" sz="1050" kern="100" dirty="0" smtClean="0">
                <a:solidFill>
                  <a:prstClr val="black"/>
                </a:solidFill>
                <a:latin typeface="HG丸ｺﾞｼｯｸM-PRO" panose="020F0600000000000000" pitchFamily="50" charset="-128"/>
                <a:ea typeface="HG丸ｺﾞｼｯｸM-PRO" panose="020F0600000000000000" pitchFamily="50" charset="-128"/>
                <a:cs typeface="ＭＳ 明朝"/>
              </a:rPr>
              <a:t>▶</a:t>
            </a:r>
            <a:r>
              <a:rPr lang="ja-JP" altLang="en-US" sz="1050" kern="100" dirty="0" smtClean="0">
                <a:solidFill>
                  <a:prstClr val="black"/>
                </a:solidFill>
                <a:latin typeface="HG丸ｺﾞｼｯｸM-PRO" panose="020F0600000000000000" pitchFamily="50" charset="-128"/>
                <a:ea typeface="HG丸ｺﾞｼｯｸM-PRO" panose="020F0600000000000000" pitchFamily="50" charset="-128"/>
                <a:cs typeface="Times New Roman"/>
              </a:rPr>
              <a:t>平成</a:t>
            </a:r>
            <a:r>
              <a:rPr lang="en-US" altLang="ja-JP" sz="1050" kern="100" dirty="0" smtClean="0">
                <a:solidFill>
                  <a:prstClr val="black"/>
                </a:solidFill>
                <a:latin typeface="HG丸ｺﾞｼｯｸM-PRO" panose="020F0600000000000000" pitchFamily="50" charset="-128"/>
                <a:ea typeface="HG丸ｺﾞｼｯｸM-PRO" panose="020F0600000000000000" pitchFamily="50" charset="-128"/>
                <a:cs typeface="Times New Roman"/>
              </a:rPr>
              <a:t>27</a:t>
            </a:r>
            <a:r>
              <a:rPr lang="ja-JP" altLang="en-US" sz="1050" kern="100" dirty="0" smtClean="0">
                <a:solidFill>
                  <a:prstClr val="black"/>
                </a:solidFill>
                <a:latin typeface="HG丸ｺﾞｼｯｸM-PRO" panose="020F0600000000000000" pitchFamily="50" charset="-128"/>
                <a:ea typeface="HG丸ｺﾞｼｯｸM-PRO" panose="020F0600000000000000" pitchFamily="50" charset="-128"/>
                <a:cs typeface="Times New Roman"/>
              </a:rPr>
              <a:t>年度から平成</a:t>
            </a:r>
            <a:r>
              <a:rPr lang="en-US" altLang="ja-JP" sz="1050" kern="100" dirty="0" smtClean="0">
                <a:solidFill>
                  <a:prstClr val="black"/>
                </a:solidFill>
                <a:latin typeface="HG丸ｺﾞｼｯｸM-PRO" panose="020F0600000000000000" pitchFamily="50" charset="-128"/>
                <a:ea typeface="HG丸ｺﾞｼｯｸM-PRO" panose="020F0600000000000000" pitchFamily="50" charset="-128"/>
                <a:cs typeface="Times New Roman"/>
              </a:rPr>
              <a:t>31</a:t>
            </a:r>
            <a:r>
              <a:rPr lang="ja-JP" altLang="en-US" sz="1050" kern="100" dirty="0" smtClean="0">
                <a:solidFill>
                  <a:prstClr val="black"/>
                </a:solidFill>
                <a:latin typeface="HG丸ｺﾞｼｯｸM-PRO" panose="020F0600000000000000" pitchFamily="50" charset="-128"/>
                <a:ea typeface="HG丸ｺﾞｼｯｸM-PRO" panose="020F0600000000000000" pitchFamily="50" charset="-128"/>
                <a:cs typeface="Times New Roman"/>
              </a:rPr>
              <a:t>年度までの５年間</a:t>
            </a:r>
            <a:endParaRPr lang="en-US" altLang="ja-JP" sz="1050" kern="100" dirty="0" smtClean="0">
              <a:solidFill>
                <a:prstClr val="black"/>
              </a:solidFill>
              <a:latin typeface="HG丸ｺﾞｼｯｸM-PRO" panose="020F0600000000000000" pitchFamily="50" charset="-128"/>
              <a:ea typeface="HG丸ｺﾞｼｯｸM-PRO" panose="020F0600000000000000" pitchFamily="50" charset="-128"/>
              <a:cs typeface="Times New Roman"/>
            </a:endParaRPr>
          </a:p>
        </p:txBody>
      </p:sp>
      <p:sp>
        <p:nvSpPr>
          <p:cNvPr id="62" name="角丸四角形 61"/>
          <p:cNvSpPr/>
          <p:nvPr/>
        </p:nvSpPr>
        <p:spPr>
          <a:xfrm>
            <a:off x="216445" y="1170281"/>
            <a:ext cx="4608513" cy="1776672"/>
          </a:xfrm>
          <a:prstGeom prst="roundRect">
            <a:avLst>
              <a:gd name="adj" fmla="val 4949"/>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1" name="角丸四角形 60"/>
          <p:cNvSpPr/>
          <p:nvPr/>
        </p:nvSpPr>
        <p:spPr>
          <a:xfrm>
            <a:off x="216446" y="3205904"/>
            <a:ext cx="6408712" cy="6656541"/>
          </a:xfrm>
          <a:prstGeom prst="roundRect">
            <a:avLst>
              <a:gd name="adj" fmla="val 4949"/>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 name="角丸四角形 17"/>
          <p:cNvSpPr/>
          <p:nvPr/>
        </p:nvSpPr>
        <p:spPr>
          <a:xfrm>
            <a:off x="6762720" y="3187834"/>
            <a:ext cx="7927334" cy="6618864"/>
          </a:xfrm>
          <a:prstGeom prst="roundRect">
            <a:avLst>
              <a:gd name="adj" fmla="val 4949"/>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kumimoji="1" lang="ja-JP" altLang="en-US"/>
          </a:p>
        </p:txBody>
      </p:sp>
      <p:sp>
        <p:nvSpPr>
          <p:cNvPr id="39" name="角丸四角形 38"/>
          <p:cNvSpPr/>
          <p:nvPr/>
        </p:nvSpPr>
        <p:spPr>
          <a:xfrm rot="16200000">
            <a:off x="3125541" y="109558"/>
            <a:ext cx="374501" cy="6192689"/>
          </a:xfrm>
          <a:prstGeom prst="roundRect">
            <a:avLst/>
          </a:prstGeom>
          <a:gradFill flip="none" rotWithShape="1">
            <a:gsLst>
              <a:gs pos="0">
                <a:srgbClr val="4F81BD">
                  <a:lumMod val="60000"/>
                  <a:lumOff val="40000"/>
                  <a:tint val="66000"/>
                  <a:satMod val="160000"/>
                </a:srgbClr>
              </a:gs>
              <a:gs pos="50000">
                <a:srgbClr val="4F81BD">
                  <a:lumMod val="60000"/>
                  <a:lumOff val="40000"/>
                  <a:tint val="44500"/>
                  <a:satMod val="160000"/>
                </a:srgbClr>
              </a:gs>
              <a:gs pos="100000">
                <a:srgbClr val="4F81BD">
                  <a:lumMod val="60000"/>
                  <a:lumOff val="40000"/>
                  <a:tint val="23500"/>
                  <a:satMod val="160000"/>
                </a:srgbClr>
              </a:gs>
            </a:gsLst>
            <a:lin ang="10800000" scaled="1"/>
            <a:tileRect/>
          </a:gradFill>
          <a:ln w="25400" cap="flat" cmpd="sng" algn="ctr">
            <a:noFill/>
            <a:prstDash val="solid"/>
          </a:ln>
          <a:effectLst>
            <a:glow>
              <a:srgbClr val="4F81BD">
                <a:alpha val="40000"/>
              </a:srgbClr>
            </a:glow>
            <a:softEdge rad="0"/>
          </a:effectLst>
          <a:scene3d>
            <a:camera prst="orthographicFront"/>
            <a:lightRig rig="twoPt" dir="t"/>
          </a:scene3d>
          <a:sp3d>
            <a:bevelT/>
            <a:bevelB/>
          </a:sp3d>
        </p:spPr>
        <p:txBody>
          <a:bodyPr vert="eaVert" wrap="square" rtlCol="0" anchor="ctr">
            <a:noAutofit/>
          </a:bodyPr>
          <a:lstStyle/>
          <a:p>
            <a:pPr algn="ctr">
              <a:spcAft>
                <a:spcPts val="0"/>
              </a:spcAft>
            </a:pPr>
            <a:r>
              <a:rPr lang="ja-JP" altLang="en-US" sz="1600" b="1"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３　要保護児童の推移及び家庭的養護の推進に向けた府将来ビジョン</a:t>
            </a:r>
            <a:endParaRPr lang="en-US" altLang="ja-JP" sz="1600" b="1"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4" name="角丸四角形 23"/>
          <p:cNvSpPr/>
          <p:nvPr/>
        </p:nvSpPr>
        <p:spPr>
          <a:xfrm>
            <a:off x="3542202" y="398329"/>
            <a:ext cx="8843596" cy="523389"/>
          </a:xfrm>
          <a:prstGeom prst="roundRect">
            <a:avLst/>
          </a:prstGeom>
          <a:gradFill flip="none" rotWithShape="1">
            <a:gsLst>
              <a:gs pos="0">
                <a:schemeClr val="accent1">
                  <a:lumMod val="60000"/>
                  <a:lumOff val="40000"/>
                  <a:tint val="66000"/>
                  <a:satMod val="160000"/>
                </a:schemeClr>
              </a:gs>
              <a:gs pos="50000">
                <a:schemeClr val="accent1">
                  <a:lumMod val="60000"/>
                  <a:lumOff val="40000"/>
                  <a:tint val="44500"/>
                  <a:satMod val="160000"/>
                </a:schemeClr>
              </a:gs>
              <a:gs pos="100000">
                <a:schemeClr val="accent1">
                  <a:lumMod val="60000"/>
                  <a:lumOff val="40000"/>
                  <a:tint val="23500"/>
                  <a:satMod val="160000"/>
                </a:schemeClr>
              </a:gs>
            </a:gsLst>
            <a:lin ang="10800000" scaled="1"/>
            <a:tileRect/>
          </a:gradFill>
          <a:ln>
            <a:noFill/>
          </a:ln>
          <a:effectLst>
            <a:glow>
              <a:schemeClr val="accent1">
                <a:alpha val="40000"/>
              </a:schemeClr>
            </a:glow>
            <a:innerShdw blurRad="63500" dist="50800" dir="18900000">
              <a:prstClr val="black">
                <a:alpha val="50000"/>
              </a:prstClr>
            </a:innerShdw>
            <a:reflection blurRad="25400" endPos="0" dir="5400000" sy="-100000" algn="bl" rotWithShape="0"/>
            <a:softEdge rad="0"/>
          </a:effectLst>
          <a:scene3d>
            <a:camera prst="orthographicFront"/>
            <a:lightRig rig="twoPt" dir="t"/>
          </a:scene3d>
          <a:sp3d>
            <a:bevelT/>
            <a:bevelB/>
          </a:sp3d>
        </p:spPr>
        <p:style>
          <a:lnRef idx="2">
            <a:schemeClr val="accent6"/>
          </a:lnRef>
          <a:fillRef idx="1">
            <a:schemeClr val="lt1"/>
          </a:fillRef>
          <a:effectRef idx="0">
            <a:schemeClr val="accent6"/>
          </a:effectRef>
          <a:fontRef idx="minor">
            <a:schemeClr val="dk1"/>
          </a:fontRef>
        </p:style>
        <p:txBody>
          <a:bodyPr wrap="square" rtlCol="0" anchor="ctr">
            <a:noAutofit/>
          </a:bodyPr>
          <a:lstStyle/>
          <a:p>
            <a:pPr algn="dist">
              <a:spcAft>
                <a:spcPts val="0"/>
              </a:spcAft>
            </a:pPr>
            <a:r>
              <a:rPr lang="ja-JP" altLang="en-US" sz="2000" b="1" kern="1200" dirty="0" smtClean="0">
                <a:solidFill>
                  <a:srgbClr val="000000"/>
                </a:solidFill>
                <a:effectLst/>
                <a:latin typeface="ＭＳ Ｐゴシック"/>
                <a:ea typeface="Meiryo UI"/>
                <a:cs typeface="ＭＳ Ｐゴシック"/>
              </a:rPr>
              <a:t>第二次大阪府社会的養護体制</a:t>
            </a:r>
            <a:r>
              <a:rPr lang="ja-JP" altLang="en-US" sz="2000" b="1" kern="1200" smtClean="0">
                <a:solidFill>
                  <a:srgbClr val="000000"/>
                </a:solidFill>
                <a:effectLst/>
                <a:latin typeface="ＭＳ Ｐゴシック"/>
                <a:ea typeface="Meiryo UI"/>
                <a:cs typeface="ＭＳ Ｐゴシック"/>
              </a:rPr>
              <a:t>整備計画</a:t>
            </a:r>
            <a:r>
              <a:rPr lang="ja-JP" altLang="en-US" sz="2000" b="1">
                <a:solidFill>
                  <a:srgbClr val="000000"/>
                </a:solidFill>
                <a:latin typeface="ＭＳ Ｐゴシック"/>
                <a:ea typeface="Meiryo UI"/>
                <a:cs typeface="ＭＳ Ｐゴシック"/>
              </a:rPr>
              <a:t>（案）</a:t>
            </a:r>
            <a:r>
              <a:rPr lang="ja-JP" altLang="en-US" sz="2000" b="1" kern="1200" smtClean="0">
                <a:solidFill>
                  <a:srgbClr val="000000"/>
                </a:solidFill>
                <a:effectLst/>
                <a:latin typeface="ＭＳ Ｐゴシック"/>
                <a:ea typeface="Meiryo UI"/>
                <a:cs typeface="ＭＳ Ｐゴシック"/>
              </a:rPr>
              <a:t>の</a:t>
            </a:r>
            <a:r>
              <a:rPr lang="ja-JP" altLang="en-US" sz="2000" b="1" kern="1200" dirty="0" smtClean="0">
                <a:solidFill>
                  <a:srgbClr val="000000"/>
                </a:solidFill>
                <a:effectLst/>
                <a:latin typeface="ＭＳ Ｐゴシック"/>
                <a:ea typeface="Meiryo UI"/>
                <a:cs typeface="ＭＳ Ｐゴシック"/>
              </a:rPr>
              <a:t>概要</a:t>
            </a:r>
            <a:endParaRPr lang="ja-JP" sz="1200" b="1" dirty="0">
              <a:effectLst/>
              <a:latin typeface="ＭＳ Ｐゴシック"/>
              <a:cs typeface="ＭＳ Ｐゴシック"/>
            </a:endParaRPr>
          </a:p>
        </p:txBody>
      </p:sp>
      <p:sp>
        <p:nvSpPr>
          <p:cNvPr id="10" name="正方形/長方形 9"/>
          <p:cNvSpPr/>
          <p:nvPr/>
        </p:nvSpPr>
        <p:spPr>
          <a:xfrm>
            <a:off x="7979858" y="3427776"/>
            <a:ext cx="6610232" cy="481767"/>
          </a:xfrm>
          <a:prstGeom prst="rect">
            <a:avLst/>
          </a:prstGeom>
          <a:solidFill>
            <a:sysClr val="window" lastClr="FFFFFF"/>
          </a:solidFill>
          <a:ln w="3175" cap="flat" cmpd="sng" algn="ctr">
            <a:solidFill>
              <a:schemeClr val="accent1"/>
            </a:solidFill>
            <a:prstDash val="solid"/>
          </a:ln>
          <a:effectLst/>
        </p:spPr>
        <p:txBody>
          <a:bodyPr rot="0" spcFirstLastPara="0" vert="horz" wrap="square" lIns="36000" tIns="0" rIns="36000" bIns="0" numCol="1" spcCol="0" rtlCol="0" fromWordArt="0" anchor="ctr" anchorCtr="0" forceAA="0" compatLnSpc="1">
            <a:prstTxWarp prst="textNoShape">
              <a:avLst/>
            </a:prstTxWarp>
            <a:noAutofit/>
          </a:bodyPr>
          <a:lstStyle/>
          <a:p>
            <a:pPr indent="133350"/>
            <a:r>
              <a:rPr lang="ja-JP" altLang="en-US" sz="1050" kern="100" dirty="0" smtClean="0">
                <a:latin typeface="HG丸ｺﾞｼｯｸM-PRO" panose="020F0600000000000000" pitchFamily="50" charset="-128"/>
                <a:ea typeface="HG丸ｺﾞｼｯｸM-PRO" panose="020F0600000000000000" pitchFamily="50" charset="-128"/>
                <a:cs typeface="Times New Roman"/>
              </a:rPr>
              <a:t>子どもの権利擁護と次世代育成の観点から、子どもの養育の特質をふまえ、できる限り家庭的な養育環境</a:t>
            </a:r>
            <a:endParaRPr lang="en-US" altLang="ja-JP" sz="1050" kern="100" dirty="0" smtClean="0">
              <a:latin typeface="HG丸ｺﾞｼｯｸM-PRO" panose="020F0600000000000000" pitchFamily="50" charset="-128"/>
              <a:ea typeface="HG丸ｺﾞｼｯｸM-PRO" panose="020F0600000000000000" pitchFamily="50" charset="-128"/>
              <a:cs typeface="Times New Roman"/>
            </a:endParaRPr>
          </a:p>
          <a:p>
            <a:pPr indent="133350"/>
            <a:r>
              <a:rPr lang="ja-JP" altLang="en-US" sz="1050" kern="100" dirty="0" smtClean="0">
                <a:latin typeface="HG丸ｺﾞｼｯｸM-PRO" panose="020F0600000000000000" pitchFamily="50" charset="-128"/>
                <a:ea typeface="HG丸ｺﾞｼｯｸM-PRO" panose="020F0600000000000000" pitchFamily="50" charset="-128"/>
                <a:cs typeface="Times New Roman"/>
              </a:rPr>
              <a:t>の中で、特定の大人との継続的で安定した愛着関係を育むことができる社会的養護体制を整えます。</a:t>
            </a:r>
            <a:endParaRPr lang="ja-JP" sz="1050" kern="100" dirty="0">
              <a:effectLst/>
              <a:latin typeface="HG丸ｺﾞｼｯｸM-PRO" panose="020F0600000000000000" pitchFamily="50" charset="-128"/>
              <a:ea typeface="HG丸ｺﾞｼｯｸM-PRO" panose="020F0600000000000000" pitchFamily="50" charset="-128"/>
              <a:cs typeface="Times New Roman"/>
            </a:endParaRPr>
          </a:p>
        </p:txBody>
      </p:sp>
      <p:sp>
        <p:nvSpPr>
          <p:cNvPr id="16" name="角丸四角形吹き出し 15"/>
          <p:cNvSpPr/>
          <p:nvPr/>
        </p:nvSpPr>
        <p:spPr>
          <a:xfrm>
            <a:off x="449201" y="3456459"/>
            <a:ext cx="3871701" cy="317094"/>
          </a:xfrm>
          <a:prstGeom prst="wedgeRoundRectCallout">
            <a:avLst>
              <a:gd name="adj1" fmla="val -20833"/>
              <a:gd name="adj2" fmla="val 27777"/>
              <a:gd name="adj3" fmla="val 16667"/>
            </a:avLst>
          </a:prstGeom>
          <a:gradFill rotWithShape="1">
            <a:gsLst>
              <a:gs pos="0">
                <a:srgbClr val="F79646">
                  <a:shade val="51000"/>
                  <a:satMod val="130000"/>
                </a:srgbClr>
              </a:gs>
              <a:gs pos="80000">
                <a:srgbClr val="F79646">
                  <a:shade val="93000"/>
                  <a:satMod val="130000"/>
                </a:srgbClr>
              </a:gs>
              <a:gs pos="100000">
                <a:srgbClr val="F79646">
                  <a:shade val="94000"/>
                  <a:satMod val="135000"/>
                </a:srgb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wrap="square" lIns="97969" tIns="48984" rIns="97969" bIns="48984" spcCol="0" rtlCol="0" anchor="ctr">
            <a:noAutofit/>
          </a:bodyPr>
          <a:lstStyle/>
          <a:p>
            <a:pPr>
              <a:spcAft>
                <a:spcPts val="0"/>
              </a:spcAft>
            </a:pPr>
            <a:r>
              <a:rPr lang="ja-JP" altLang="en-US" sz="1400" b="1" dirty="0" smtClean="0">
                <a:latin typeface="ＭＳ Ｐゴシック"/>
                <a:ea typeface="Meiryo UI"/>
                <a:cs typeface="ＭＳ Ｐゴシック"/>
              </a:rPr>
              <a:t>３－１　要保護児童数の推移（推計）</a:t>
            </a:r>
            <a:r>
              <a:rPr lang="ja-JP" altLang="en-US" sz="1200" b="1" dirty="0" smtClean="0">
                <a:latin typeface="ＭＳ Ｐゴシック"/>
                <a:ea typeface="Meiryo UI"/>
                <a:cs typeface="ＭＳ Ｐゴシック"/>
              </a:rPr>
              <a:t>（第</a:t>
            </a:r>
            <a:r>
              <a:rPr lang="en-US" altLang="ja-JP" sz="1200" b="1" dirty="0" smtClean="0">
                <a:latin typeface="ＭＳ Ｐゴシック"/>
                <a:ea typeface="Meiryo UI"/>
                <a:cs typeface="ＭＳ Ｐゴシック"/>
              </a:rPr>
              <a:t>3</a:t>
            </a:r>
            <a:r>
              <a:rPr lang="ja-JP" altLang="en-US" sz="1200" b="1" dirty="0" smtClean="0">
                <a:latin typeface="ＭＳ Ｐゴシック"/>
                <a:ea typeface="Meiryo UI"/>
                <a:cs typeface="ＭＳ Ｐゴシック"/>
              </a:rPr>
              <a:t>章）</a:t>
            </a:r>
            <a:endParaRPr lang="ja-JP" sz="1200" dirty="0">
              <a:effectLst/>
              <a:latin typeface="ＭＳ Ｐゴシック"/>
              <a:cs typeface="ＭＳ Ｐゴシック"/>
            </a:endParaRPr>
          </a:p>
        </p:txBody>
      </p:sp>
      <p:sp>
        <p:nvSpPr>
          <p:cNvPr id="14" name="正方形/長方形 13"/>
          <p:cNvSpPr/>
          <p:nvPr/>
        </p:nvSpPr>
        <p:spPr>
          <a:xfrm>
            <a:off x="334463" y="1383576"/>
            <a:ext cx="4418487" cy="1496818"/>
          </a:xfrm>
          <a:prstGeom prst="rect">
            <a:avLst/>
          </a:prstGeom>
          <a:ln w="3175">
            <a:solidFill>
              <a:schemeClr val="accent1"/>
            </a:solidFill>
          </a:ln>
        </p:spPr>
        <p:style>
          <a:lnRef idx="2">
            <a:schemeClr val="accent6"/>
          </a:lnRef>
          <a:fillRef idx="1">
            <a:schemeClr val="lt1"/>
          </a:fillRef>
          <a:effectRef idx="0">
            <a:schemeClr val="accent6"/>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lvl="0"/>
            <a:r>
              <a:rPr lang="ja-JP" altLang="en-US" sz="1050" b="1" u="sng" kern="100" smtClean="0">
                <a:solidFill>
                  <a:prstClr val="black"/>
                </a:solidFill>
                <a:latin typeface="+mn-ea"/>
                <a:cs typeface="ＭＳ 明朝"/>
              </a:rPr>
              <a:t>国の</a:t>
            </a:r>
            <a:r>
              <a:rPr lang="ja-JP" altLang="en-US" sz="1050" b="1" u="sng" kern="100" dirty="0" smtClean="0">
                <a:solidFill>
                  <a:prstClr val="black"/>
                </a:solidFill>
                <a:latin typeface="+mn-ea"/>
                <a:cs typeface="ＭＳ 明朝"/>
              </a:rPr>
              <a:t>社会的養護の課題と将来像</a:t>
            </a:r>
            <a:endParaRPr lang="en-US" altLang="ja-JP" sz="1050" b="1" u="sng" kern="100" dirty="0" smtClean="0">
              <a:solidFill>
                <a:prstClr val="black"/>
              </a:solidFill>
              <a:latin typeface="+mn-ea"/>
              <a:cs typeface="ＭＳ 明朝"/>
            </a:endParaRPr>
          </a:p>
          <a:p>
            <a:r>
              <a:rPr lang="ja-JP" altLang="en-US" sz="1050" kern="100" dirty="0">
                <a:latin typeface="HG丸ｺﾞｼｯｸM-PRO" panose="020F0600000000000000" pitchFamily="50" charset="-128"/>
                <a:ea typeface="HG丸ｺﾞｼｯｸM-PRO" panose="020F0600000000000000" pitchFamily="50" charset="-128"/>
                <a:cs typeface="Times New Roman"/>
              </a:rPr>
              <a:t>　</a:t>
            </a:r>
            <a:r>
              <a:rPr lang="ja-JP" altLang="ja-JP" sz="1050" kern="100" dirty="0" smtClean="0">
                <a:latin typeface="HG丸ｺﾞｼｯｸM-PRO" panose="020F0600000000000000" pitchFamily="50" charset="-128"/>
                <a:ea typeface="HG丸ｺﾞｼｯｸM-PRO" panose="020F0600000000000000" pitchFamily="50" charset="-128"/>
                <a:cs typeface="ＭＳ 明朝"/>
              </a:rPr>
              <a:t>▶</a:t>
            </a:r>
            <a:r>
              <a:rPr lang="ja-JP" altLang="en-US" sz="1050" kern="100" dirty="0" smtClean="0">
                <a:latin typeface="HG丸ｺﾞｼｯｸM-PRO" panose="020F0600000000000000" pitchFamily="50" charset="-128"/>
                <a:ea typeface="HG丸ｺﾞｼｯｸM-PRO" panose="020F0600000000000000" pitchFamily="50" charset="-128"/>
                <a:cs typeface="Times New Roman"/>
              </a:rPr>
              <a:t>現状</a:t>
            </a:r>
            <a:r>
              <a:rPr lang="ja-JP" altLang="en-US" sz="1050" kern="100" dirty="0">
                <a:latin typeface="HG丸ｺﾞｼｯｸM-PRO" panose="020F0600000000000000" pitchFamily="50" charset="-128"/>
                <a:ea typeface="HG丸ｺﾞｼｯｸM-PRO" panose="020F0600000000000000" pitchFamily="50" charset="-128"/>
                <a:cs typeface="Times New Roman"/>
              </a:rPr>
              <a:t>：「児童養護施設等が９割</a:t>
            </a:r>
            <a:r>
              <a:rPr lang="ja-JP" altLang="en-US" sz="1050" kern="100" dirty="0" smtClean="0">
                <a:latin typeface="HG丸ｺﾞｼｯｸM-PRO" panose="020F0600000000000000" pitchFamily="50" charset="-128"/>
                <a:ea typeface="HG丸ｺﾞｼｯｸM-PRO" panose="020F0600000000000000" pitchFamily="50" charset="-128"/>
                <a:cs typeface="Times New Roman"/>
              </a:rPr>
              <a:t>、里親等が</a:t>
            </a:r>
            <a:r>
              <a:rPr lang="ja-JP" altLang="en-US" sz="1050" kern="100" dirty="0">
                <a:latin typeface="HG丸ｺﾞｼｯｸM-PRO" panose="020F0600000000000000" pitchFamily="50" charset="-128"/>
                <a:ea typeface="HG丸ｺﾞｼｯｸM-PRO" panose="020F0600000000000000" pitchFamily="50" charset="-128"/>
                <a:cs typeface="Times New Roman"/>
              </a:rPr>
              <a:t>１割」</a:t>
            </a:r>
            <a:endParaRPr lang="en-US" altLang="ja-JP" sz="1050" kern="100" dirty="0">
              <a:latin typeface="HG丸ｺﾞｼｯｸM-PRO" panose="020F0600000000000000" pitchFamily="50" charset="-128"/>
              <a:ea typeface="HG丸ｺﾞｼｯｸM-PRO" panose="020F0600000000000000" pitchFamily="50" charset="-128"/>
              <a:cs typeface="Times New Roman"/>
            </a:endParaRPr>
          </a:p>
          <a:p>
            <a:r>
              <a:rPr lang="ja-JP" altLang="en-US" sz="1050" kern="100" dirty="0">
                <a:latin typeface="HG丸ｺﾞｼｯｸM-PRO" panose="020F0600000000000000" pitchFamily="50" charset="-128"/>
                <a:ea typeface="HG丸ｺﾞｼｯｸM-PRO" panose="020F0600000000000000" pitchFamily="50" charset="-128"/>
                <a:cs typeface="Times New Roman"/>
              </a:rPr>
              <a:t>　　将来：「本体施設、グループホーム、</a:t>
            </a:r>
            <a:r>
              <a:rPr lang="ja-JP" altLang="en-US" sz="1050" kern="100" dirty="0" smtClean="0">
                <a:latin typeface="HG丸ｺﾞｼｯｸM-PRO" panose="020F0600000000000000" pitchFamily="50" charset="-128"/>
                <a:ea typeface="HG丸ｺﾞｼｯｸM-PRO" panose="020F0600000000000000" pitchFamily="50" charset="-128"/>
                <a:cs typeface="Times New Roman"/>
              </a:rPr>
              <a:t>里親等の割合を概ね１</a:t>
            </a:r>
            <a:r>
              <a:rPr lang="en-US" altLang="ja-JP" sz="1050" kern="100" dirty="0" smtClean="0">
                <a:latin typeface="HG丸ｺﾞｼｯｸM-PRO" panose="020F0600000000000000" pitchFamily="50" charset="-128"/>
                <a:ea typeface="HG丸ｺﾞｼｯｸM-PRO" panose="020F0600000000000000" pitchFamily="50" charset="-128"/>
                <a:cs typeface="Times New Roman"/>
              </a:rPr>
              <a:t>/</a:t>
            </a:r>
            <a:r>
              <a:rPr lang="ja-JP" altLang="en-US" sz="1050" kern="100" dirty="0" smtClean="0">
                <a:latin typeface="HG丸ｺﾞｼｯｸM-PRO" panose="020F0600000000000000" pitchFamily="50" charset="-128"/>
                <a:ea typeface="HG丸ｺﾞｼｯｸM-PRO" panose="020F0600000000000000" pitchFamily="50" charset="-128"/>
                <a:cs typeface="Times New Roman"/>
              </a:rPr>
              <a:t>３」</a:t>
            </a:r>
            <a:endParaRPr lang="en-US" altLang="ja-JP" sz="1050" kern="100" dirty="0" smtClean="0">
              <a:latin typeface="HG丸ｺﾞｼｯｸM-PRO" panose="020F0600000000000000" pitchFamily="50" charset="-128"/>
              <a:ea typeface="HG丸ｺﾞｼｯｸM-PRO" panose="020F0600000000000000" pitchFamily="50" charset="-128"/>
              <a:cs typeface="Times New Roman"/>
            </a:endParaRPr>
          </a:p>
          <a:p>
            <a:r>
              <a:rPr lang="ja-JP" altLang="en-US" sz="1050" kern="100" dirty="0">
                <a:latin typeface="HG丸ｺﾞｼｯｸM-PRO" panose="020F0600000000000000" pitchFamily="50" charset="-128"/>
                <a:ea typeface="HG丸ｺﾞｼｯｸM-PRO" panose="020F0600000000000000" pitchFamily="50" charset="-128"/>
                <a:cs typeface="ＭＳ 明朝"/>
              </a:rPr>
              <a:t>　</a:t>
            </a:r>
            <a:r>
              <a:rPr lang="ja-JP" altLang="ja-JP" sz="1050" kern="100" dirty="0">
                <a:latin typeface="HG丸ｺﾞｼｯｸM-PRO" panose="020F0600000000000000" pitchFamily="50" charset="-128"/>
                <a:ea typeface="HG丸ｺﾞｼｯｸM-PRO" panose="020F0600000000000000" pitchFamily="50" charset="-128"/>
                <a:cs typeface="ＭＳ 明朝"/>
              </a:rPr>
              <a:t>▶</a:t>
            </a:r>
            <a:r>
              <a:rPr lang="ja-JP" altLang="en-US" sz="1050" kern="100" dirty="0">
                <a:latin typeface="HG丸ｺﾞｼｯｸM-PRO" panose="020F0600000000000000" pitchFamily="50" charset="-128"/>
                <a:ea typeface="HG丸ｺﾞｼｯｸM-PRO" panose="020F0600000000000000" pitchFamily="50" charset="-128"/>
                <a:cs typeface="ＭＳ 明朝"/>
              </a:rPr>
              <a:t>児童養護施設等における小規模化等</a:t>
            </a:r>
            <a:r>
              <a:rPr lang="ja-JP" altLang="en-US" sz="1050" kern="100" dirty="0" smtClean="0">
                <a:latin typeface="HG丸ｺﾞｼｯｸM-PRO" panose="020F0600000000000000" pitchFamily="50" charset="-128"/>
                <a:ea typeface="HG丸ｺﾞｼｯｸM-PRO" panose="020F0600000000000000" pitchFamily="50" charset="-128"/>
                <a:cs typeface="ＭＳ 明朝"/>
              </a:rPr>
              <a:t>家庭的養護の推進</a:t>
            </a:r>
            <a:endParaRPr lang="en-US" altLang="ja-JP" sz="1050" kern="100" dirty="0">
              <a:latin typeface="HG丸ｺﾞｼｯｸM-PRO" panose="020F0600000000000000" pitchFamily="50" charset="-128"/>
              <a:ea typeface="HG丸ｺﾞｼｯｸM-PRO" panose="020F0600000000000000" pitchFamily="50" charset="-128"/>
              <a:cs typeface="ＭＳ 明朝"/>
            </a:endParaRPr>
          </a:p>
          <a:p>
            <a:r>
              <a:rPr lang="ja-JP" altLang="en-US" sz="1050" kern="100" dirty="0">
                <a:latin typeface="HG丸ｺﾞｼｯｸM-PRO" panose="020F0600000000000000" pitchFamily="50" charset="-128"/>
                <a:ea typeface="HG丸ｺﾞｼｯｸM-PRO" panose="020F0600000000000000" pitchFamily="50" charset="-128"/>
                <a:cs typeface="ＭＳ 明朝"/>
              </a:rPr>
              <a:t>　</a:t>
            </a:r>
            <a:r>
              <a:rPr lang="ja-JP" altLang="ja-JP" sz="1050" kern="100" dirty="0">
                <a:latin typeface="HG丸ｺﾞｼｯｸM-PRO" panose="020F0600000000000000" pitchFamily="50" charset="-128"/>
                <a:ea typeface="HG丸ｺﾞｼｯｸM-PRO" panose="020F0600000000000000" pitchFamily="50" charset="-128"/>
                <a:cs typeface="ＭＳ 明朝"/>
              </a:rPr>
              <a:t>▶</a:t>
            </a:r>
            <a:r>
              <a:rPr lang="ja-JP" altLang="en-US" sz="1050" kern="100" dirty="0">
                <a:latin typeface="HG丸ｺﾞｼｯｸM-PRO" panose="020F0600000000000000" pitchFamily="50" charset="-128"/>
                <a:ea typeface="HG丸ｺﾞｼｯｸM-PRO" panose="020F0600000000000000" pitchFamily="50" charset="-128"/>
                <a:cs typeface="ＭＳ 明朝"/>
              </a:rPr>
              <a:t>施設</a:t>
            </a:r>
            <a:r>
              <a:rPr lang="ja-JP" altLang="en-US" sz="1050" kern="100" dirty="0">
                <a:latin typeface="HG丸ｺﾞｼｯｸM-PRO" panose="020F0600000000000000" pitchFamily="50" charset="-128"/>
                <a:ea typeface="HG丸ｺﾞｼｯｸM-PRO" panose="020F0600000000000000" pitchFamily="50" charset="-128"/>
                <a:cs typeface="Times New Roman"/>
              </a:rPr>
              <a:t>職員の配置基準の</a:t>
            </a:r>
            <a:r>
              <a:rPr lang="ja-JP" altLang="en-US" sz="1050" kern="100" dirty="0" smtClean="0">
                <a:latin typeface="HG丸ｺﾞｼｯｸM-PRO" panose="020F0600000000000000" pitchFamily="50" charset="-128"/>
                <a:ea typeface="HG丸ｺﾞｼｯｸM-PRO" panose="020F0600000000000000" pitchFamily="50" charset="-128"/>
                <a:cs typeface="Times New Roman"/>
              </a:rPr>
              <a:t>引き上げ</a:t>
            </a:r>
            <a:endParaRPr lang="en-US" altLang="ja-JP" sz="1050" kern="100" dirty="0" smtClean="0">
              <a:latin typeface="HG丸ｺﾞｼｯｸM-PRO" panose="020F0600000000000000" pitchFamily="50" charset="-128"/>
              <a:ea typeface="HG丸ｺﾞｼｯｸM-PRO" panose="020F0600000000000000" pitchFamily="50" charset="-128"/>
              <a:cs typeface="Times New Roman"/>
            </a:endParaRPr>
          </a:p>
          <a:p>
            <a:r>
              <a:rPr lang="ja-JP" altLang="en-US" sz="1050" b="1" u="sng" kern="100" dirty="0" smtClean="0">
                <a:latin typeface="+mn-ea"/>
                <a:cs typeface="Times New Roman"/>
              </a:rPr>
              <a:t>大阪府の現状・課題</a:t>
            </a:r>
            <a:endParaRPr lang="en-US" altLang="ja-JP" sz="1050" b="1" u="sng" kern="100" dirty="0">
              <a:latin typeface="+mn-ea"/>
              <a:cs typeface="Times New Roman"/>
            </a:endParaRPr>
          </a:p>
          <a:p>
            <a:r>
              <a:rPr lang="ja-JP" altLang="en-US" sz="1050" kern="100" dirty="0">
                <a:latin typeface="HG丸ｺﾞｼｯｸM-PRO" panose="020F0600000000000000" pitchFamily="50" charset="-128"/>
                <a:ea typeface="HG丸ｺﾞｼｯｸM-PRO" panose="020F0600000000000000" pitchFamily="50" charset="-128"/>
                <a:cs typeface="ＭＳ 明朝"/>
              </a:rPr>
              <a:t>　</a:t>
            </a:r>
            <a:r>
              <a:rPr lang="ja-JP" altLang="ja-JP" sz="1050" kern="100" dirty="0">
                <a:solidFill>
                  <a:prstClr val="black"/>
                </a:solidFill>
                <a:latin typeface="HG丸ｺﾞｼｯｸM-PRO" panose="020F0600000000000000" pitchFamily="50" charset="-128"/>
                <a:ea typeface="HG丸ｺﾞｼｯｸM-PRO" panose="020F0600000000000000" pitchFamily="50" charset="-128"/>
                <a:cs typeface="ＭＳ 明朝"/>
              </a:rPr>
              <a:t>▶</a:t>
            </a:r>
            <a:r>
              <a:rPr lang="zh-TW" altLang="en-US" sz="1050" kern="100" dirty="0">
                <a:solidFill>
                  <a:prstClr val="black"/>
                </a:solidFill>
                <a:latin typeface="HG丸ｺﾞｼｯｸM-PRO" panose="020F0600000000000000" pitchFamily="50" charset="-128"/>
                <a:ea typeface="HG丸ｺﾞｼｯｸM-PRO" panose="020F0600000000000000" pitchFamily="50" charset="-128"/>
                <a:cs typeface="ＭＳ 明朝"/>
              </a:rPr>
              <a:t>本体施設：ｸﾞﾙｰﾌﾟﾎｰﾑ：里親</a:t>
            </a:r>
            <a:r>
              <a:rPr lang="zh-TW" altLang="en-US" sz="1050" kern="100" dirty="0" smtClean="0">
                <a:solidFill>
                  <a:prstClr val="black"/>
                </a:solidFill>
                <a:latin typeface="HG丸ｺﾞｼｯｸM-PRO" panose="020F0600000000000000" pitchFamily="50" charset="-128"/>
                <a:ea typeface="HG丸ｺﾞｼｯｸM-PRO" panose="020F0600000000000000" pitchFamily="50" charset="-128"/>
                <a:cs typeface="ＭＳ 明朝"/>
              </a:rPr>
              <a:t>等</a:t>
            </a:r>
            <a:r>
              <a:rPr lang="ja-JP" altLang="en-US" sz="1050" kern="100" dirty="0">
                <a:solidFill>
                  <a:prstClr val="black"/>
                </a:solidFill>
                <a:latin typeface="HG丸ｺﾞｼｯｸM-PRO" panose="020F0600000000000000" pitchFamily="50" charset="-128"/>
                <a:ea typeface="HG丸ｺﾞｼｯｸM-PRO" panose="020F0600000000000000" pitchFamily="50" charset="-128"/>
                <a:cs typeface="ＭＳ 明朝"/>
              </a:rPr>
              <a:t>　</a:t>
            </a:r>
            <a:r>
              <a:rPr lang="zh-TW" altLang="en-US" sz="1050" kern="100" dirty="0" smtClean="0">
                <a:solidFill>
                  <a:prstClr val="black"/>
                </a:solidFill>
                <a:latin typeface="HG丸ｺﾞｼｯｸM-PRO" panose="020F0600000000000000" pitchFamily="50" charset="-128"/>
                <a:ea typeface="HG丸ｺﾞｼｯｸM-PRO" panose="020F0600000000000000" pitchFamily="50" charset="-128"/>
                <a:cs typeface="ＭＳ 明朝"/>
              </a:rPr>
              <a:t>＝</a:t>
            </a:r>
            <a:r>
              <a:rPr lang="en-US" altLang="ja-JP" sz="1050" kern="100" dirty="0" smtClean="0">
                <a:solidFill>
                  <a:prstClr val="black"/>
                </a:solidFill>
                <a:latin typeface="HG丸ｺﾞｼｯｸM-PRO" panose="020F0600000000000000" pitchFamily="50" charset="-128"/>
                <a:ea typeface="HG丸ｺﾞｼｯｸM-PRO" panose="020F0600000000000000" pitchFamily="50" charset="-128"/>
                <a:cs typeface="ＭＳ 明朝"/>
              </a:rPr>
              <a:t>1,690</a:t>
            </a:r>
            <a:r>
              <a:rPr lang="ja-JP" altLang="en-US" sz="1050" kern="100" dirty="0" smtClean="0">
                <a:solidFill>
                  <a:prstClr val="black"/>
                </a:solidFill>
                <a:latin typeface="HG丸ｺﾞｼｯｸM-PRO" panose="020F0600000000000000" pitchFamily="50" charset="-128"/>
                <a:ea typeface="HG丸ｺﾞｼｯｸM-PRO" panose="020F0600000000000000" pitchFamily="50" charset="-128"/>
                <a:cs typeface="ＭＳ 明朝"/>
              </a:rPr>
              <a:t>：</a:t>
            </a:r>
            <a:r>
              <a:rPr lang="en-US" altLang="ja-JP" sz="1050" kern="100" dirty="0">
                <a:solidFill>
                  <a:prstClr val="black"/>
                </a:solidFill>
                <a:latin typeface="HG丸ｺﾞｼｯｸM-PRO" panose="020F0600000000000000" pitchFamily="50" charset="-128"/>
                <a:ea typeface="HG丸ｺﾞｼｯｸM-PRO" panose="020F0600000000000000" pitchFamily="50" charset="-128"/>
                <a:cs typeface="ＭＳ 明朝"/>
              </a:rPr>
              <a:t>90</a:t>
            </a:r>
            <a:r>
              <a:rPr lang="ja-JP" altLang="en-US" sz="1050" kern="100" dirty="0">
                <a:solidFill>
                  <a:prstClr val="black"/>
                </a:solidFill>
                <a:latin typeface="HG丸ｺﾞｼｯｸM-PRO" panose="020F0600000000000000" pitchFamily="50" charset="-128"/>
                <a:ea typeface="HG丸ｺﾞｼｯｸM-PRO" panose="020F0600000000000000" pitchFamily="50" charset="-128"/>
                <a:cs typeface="ＭＳ 明朝"/>
              </a:rPr>
              <a:t>：</a:t>
            </a:r>
            <a:r>
              <a:rPr lang="en-US" altLang="ja-JP" sz="1050" kern="100" dirty="0">
                <a:solidFill>
                  <a:prstClr val="black"/>
                </a:solidFill>
                <a:latin typeface="HG丸ｺﾞｼｯｸM-PRO" panose="020F0600000000000000" pitchFamily="50" charset="-128"/>
                <a:ea typeface="HG丸ｺﾞｼｯｸM-PRO" panose="020F0600000000000000" pitchFamily="50" charset="-128"/>
                <a:cs typeface="ＭＳ 明朝"/>
              </a:rPr>
              <a:t>180</a:t>
            </a:r>
          </a:p>
          <a:p>
            <a:r>
              <a:rPr lang="ja-JP" altLang="en-US" sz="1050" kern="100" dirty="0">
                <a:solidFill>
                  <a:prstClr val="black"/>
                </a:solidFill>
                <a:latin typeface="HG丸ｺﾞｼｯｸM-PRO" panose="020F0600000000000000" pitchFamily="50" charset="-128"/>
                <a:ea typeface="HG丸ｺﾞｼｯｸM-PRO" panose="020F0600000000000000" pitchFamily="50" charset="-128"/>
                <a:cs typeface="ＭＳ 明朝"/>
              </a:rPr>
              <a:t>　</a:t>
            </a:r>
            <a:r>
              <a:rPr lang="ja-JP" altLang="ja-JP" sz="1050" kern="100" dirty="0">
                <a:solidFill>
                  <a:prstClr val="black"/>
                </a:solidFill>
                <a:latin typeface="HG丸ｺﾞｼｯｸM-PRO" panose="020F0600000000000000" pitchFamily="50" charset="-128"/>
                <a:ea typeface="HG丸ｺﾞｼｯｸM-PRO" panose="020F0600000000000000" pitchFamily="50" charset="-128"/>
                <a:cs typeface="ＭＳ 明朝"/>
              </a:rPr>
              <a:t>▶</a:t>
            </a:r>
            <a:r>
              <a:rPr lang="ja-JP" altLang="en-US" sz="1050" kern="100" dirty="0">
                <a:solidFill>
                  <a:prstClr val="black"/>
                </a:solidFill>
                <a:latin typeface="HG丸ｺﾞｼｯｸM-PRO" panose="020F0600000000000000" pitchFamily="50" charset="-128"/>
                <a:ea typeface="HG丸ｺﾞｼｯｸM-PRO" panose="020F0600000000000000" pitchFamily="50" charset="-128"/>
                <a:cs typeface="ＭＳ 明朝"/>
              </a:rPr>
              <a:t>ｸﾞﾙｰﾌﾟﾎｰﾑ設置数</a:t>
            </a:r>
            <a:r>
              <a:rPr lang="zh-TW" altLang="en-US" sz="1050" kern="100" dirty="0">
                <a:solidFill>
                  <a:prstClr val="black"/>
                </a:solidFill>
                <a:latin typeface="HG丸ｺﾞｼｯｸM-PRO" panose="020F0600000000000000" pitchFamily="50" charset="-128"/>
                <a:ea typeface="HG丸ｺﾞｼｯｸM-PRO" panose="020F0600000000000000" pitchFamily="50" charset="-128"/>
                <a:cs typeface="ＭＳ 明朝"/>
              </a:rPr>
              <a:t> </a:t>
            </a:r>
            <a:r>
              <a:rPr lang="zh-TW" altLang="en-US" sz="1050" kern="100" dirty="0" smtClean="0">
                <a:solidFill>
                  <a:prstClr val="black"/>
                </a:solidFill>
                <a:latin typeface="HG丸ｺﾞｼｯｸM-PRO" panose="020F0600000000000000" pitchFamily="50" charset="-128"/>
                <a:ea typeface="HG丸ｺﾞｼｯｸM-PRO" panose="020F0600000000000000" pitchFamily="50" charset="-128"/>
                <a:cs typeface="ＭＳ 明朝"/>
              </a:rPr>
              <a:t>＝</a:t>
            </a:r>
            <a:r>
              <a:rPr lang="en-US" altLang="ja-JP" sz="1050" kern="100" dirty="0">
                <a:solidFill>
                  <a:prstClr val="black"/>
                </a:solidFill>
                <a:latin typeface="HG丸ｺﾞｼｯｸM-PRO" panose="020F0600000000000000" pitchFamily="50" charset="-128"/>
                <a:ea typeface="HG丸ｺﾞｼｯｸM-PRO" panose="020F0600000000000000" pitchFamily="50" charset="-128"/>
                <a:cs typeface="ＭＳ 明朝"/>
              </a:rPr>
              <a:t>15</a:t>
            </a:r>
            <a:r>
              <a:rPr lang="ja-JP" altLang="en-US" sz="1050" kern="100" dirty="0" smtClean="0">
                <a:solidFill>
                  <a:prstClr val="black"/>
                </a:solidFill>
                <a:latin typeface="HG丸ｺﾞｼｯｸM-PRO" panose="020F0600000000000000" pitchFamily="50" charset="-128"/>
                <a:ea typeface="HG丸ｺﾞｼｯｸM-PRO" panose="020F0600000000000000" pitchFamily="50" charset="-128"/>
                <a:cs typeface="ＭＳ 明朝"/>
              </a:rPr>
              <a:t>箇所</a:t>
            </a:r>
            <a:endParaRPr lang="en-US" altLang="ja-JP" sz="1050" kern="100" dirty="0">
              <a:solidFill>
                <a:prstClr val="black"/>
              </a:solidFill>
              <a:latin typeface="HG丸ｺﾞｼｯｸM-PRO" panose="020F0600000000000000" pitchFamily="50" charset="-128"/>
              <a:ea typeface="HG丸ｺﾞｼｯｸM-PRO" panose="020F0600000000000000" pitchFamily="50" charset="-128"/>
              <a:cs typeface="ＭＳ 明朝"/>
            </a:endParaRPr>
          </a:p>
          <a:p>
            <a:r>
              <a:rPr lang="ja-JP" altLang="en-US" sz="1050" kern="100" dirty="0">
                <a:solidFill>
                  <a:prstClr val="black"/>
                </a:solidFill>
                <a:latin typeface="HG丸ｺﾞｼｯｸM-PRO" panose="020F0600000000000000" pitchFamily="50" charset="-128"/>
                <a:ea typeface="HG丸ｺﾞｼｯｸM-PRO" panose="020F0600000000000000" pitchFamily="50" charset="-128"/>
                <a:cs typeface="ＭＳ 明朝"/>
              </a:rPr>
              <a:t>　</a:t>
            </a:r>
            <a:r>
              <a:rPr lang="ja-JP" altLang="ja-JP" sz="1050" kern="100" dirty="0">
                <a:latin typeface="HG丸ｺﾞｼｯｸM-PRO" panose="020F0600000000000000" pitchFamily="50" charset="-128"/>
                <a:ea typeface="HG丸ｺﾞｼｯｸM-PRO" panose="020F0600000000000000" pitchFamily="50" charset="-128"/>
                <a:cs typeface="ＭＳ 明朝"/>
              </a:rPr>
              <a:t>▶</a:t>
            </a:r>
            <a:r>
              <a:rPr lang="ja-JP" altLang="en-US" sz="1050" kern="100" dirty="0">
                <a:latin typeface="HG丸ｺﾞｼｯｸM-PRO" panose="020F0600000000000000" pitchFamily="50" charset="-128"/>
                <a:ea typeface="HG丸ｺﾞｼｯｸM-PRO" panose="020F0600000000000000" pitchFamily="50" charset="-128"/>
                <a:cs typeface="ＭＳ 明朝"/>
              </a:rPr>
              <a:t>里親等委託率　</a:t>
            </a:r>
            <a:r>
              <a:rPr lang="en-US" altLang="ja-JP" sz="1050" kern="100" dirty="0">
                <a:latin typeface="HG丸ｺﾞｼｯｸM-PRO" panose="020F0600000000000000" pitchFamily="50" charset="-128"/>
                <a:ea typeface="HG丸ｺﾞｼｯｸM-PRO" panose="020F0600000000000000" pitchFamily="50" charset="-128"/>
                <a:cs typeface="ＭＳ 明朝"/>
              </a:rPr>
              <a:t>7.2</a:t>
            </a:r>
            <a:r>
              <a:rPr lang="ja-JP" altLang="en-US" sz="1050" kern="100" dirty="0">
                <a:latin typeface="HG丸ｺﾞｼｯｸM-PRO" panose="020F0600000000000000" pitchFamily="50" charset="-128"/>
                <a:ea typeface="HG丸ｺﾞｼｯｸM-PRO" panose="020F0600000000000000" pitchFamily="50" charset="-128"/>
                <a:cs typeface="ＭＳ 明朝"/>
              </a:rPr>
              <a:t>％</a:t>
            </a:r>
            <a:r>
              <a:rPr lang="en-US" altLang="ja-JP" sz="1050" kern="100" dirty="0">
                <a:latin typeface="HG丸ｺﾞｼｯｸM-PRO" panose="020F0600000000000000" pitchFamily="50" charset="-128"/>
                <a:ea typeface="HG丸ｺﾞｼｯｸM-PRO" panose="020F0600000000000000" pitchFamily="50" charset="-128"/>
                <a:cs typeface="ＭＳ 明朝"/>
              </a:rPr>
              <a:t>(H25</a:t>
            </a:r>
            <a:r>
              <a:rPr lang="en-US" altLang="ja-JP" sz="1050" kern="100" dirty="0" smtClean="0">
                <a:latin typeface="HG丸ｺﾞｼｯｸM-PRO" panose="020F0600000000000000" pitchFamily="50" charset="-128"/>
                <a:ea typeface="HG丸ｺﾞｼｯｸM-PRO" panose="020F0600000000000000" pitchFamily="50" charset="-128"/>
                <a:cs typeface="ＭＳ 明朝"/>
              </a:rPr>
              <a:t>)</a:t>
            </a:r>
            <a:r>
              <a:rPr lang="ja-JP" altLang="en-US" sz="1050" kern="100" dirty="0" smtClean="0">
                <a:latin typeface="HG丸ｺﾞｼｯｸM-PRO" panose="020F0600000000000000" pitchFamily="50" charset="-128"/>
                <a:ea typeface="HG丸ｺﾞｼｯｸM-PRO" panose="020F0600000000000000" pitchFamily="50" charset="-128"/>
                <a:cs typeface="ＭＳ 明朝"/>
              </a:rPr>
              <a:t>　全国</a:t>
            </a:r>
            <a:r>
              <a:rPr lang="ja-JP" altLang="en-US" sz="1050" kern="100" dirty="0">
                <a:latin typeface="HG丸ｺﾞｼｯｸM-PRO" panose="020F0600000000000000" pitchFamily="50" charset="-128"/>
                <a:ea typeface="HG丸ｺﾞｼｯｸM-PRO" panose="020F0600000000000000" pitchFamily="50" charset="-128"/>
                <a:cs typeface="ＭＳ 明朝"/>
              </a:rPr>
              <a:t>里親等</a:t>
            </a:r>
            <a:r>
              <a:rPr lang="ja-JP" altLang="en-US" sz="1050" kern="100" dirty="0" smtClean="0">
                <a:latin typeface="HG丸ｺﾞｼｯｸM-PRO" panose="020F0600000000000000" pitchFamily="50" charset="-128"/>
                <a:ea typeface="HG丸ｺﾞｼｯｸM-PRO" panose="020F0600000000000000" pitchFamily="50" charset="-128"/>
                <a:cs typeface="ＭＳ 明朝"/>
              </a:rPr>
              <a:t>委託率</a:t>
            </a:r>
            <a:r>
              <a:rPr lang="en-US" altLang="ja-JP" sz="1050" kern="100" dirty="0" smtClean="0">
                <a:latin typeface="HG丸ｺﾞｼｯｸM-PRO" panose="020F0600000000000000" pitchFamily="50" charset="-128"/>
                <a:ea typeface="HG丸ｺﾞｼｯｸM-PRO" panose="020F0600000000000000" pitchFamily="50" charset="-128"/>
                <a:cs typeface="ＭＳ 明朝"/>
              </a:rPr>
              <a:t>14.8</a:t>
            </a:r>
            <a:r>
              <a:rPr lang="ja-JP" altLang="en-US" sz="1050" kern="100" dirty="0" smtClean="0">
                <a:latin typeface="HG丸ｺﾞｼｯｸM-PRO" panose="020F0600000000000000" pitchFamily="50" charset="-128"/>
                <a:ea typeface="HG丸ｺﾞｼｯｸM-PRO" panose="020F0600000000000000" pitchFamily="50" charset="-128"/>
                <a:cs typeface="ＭＳ 明朝"/>
              </a:rPr>
              <a:t>％</a:t>
            </a:r>
            <a:r>
              <a:rPr lang="en-US" altLang="ja-JP" sz="1050" kern="100" dirty="0">
                <a:latin typeface="HG丸ｺﾞｼｯｸM-PRO" panose="020F0600000000000000" pitchFamily="50" charset="-128"/>
                <a:ea typeface="HG丸ｺﾞｼｯｸM-PRO" panose="020F0600000000000000" pitchFamily="50" charset="-128"/>
                <a:cs typeface="ＭＳ 明朝"/>
              </a:rPr>
              <a:t>(H24</a:t>
            </a:r>
            <a:r>
              <a:rPr lang="en-US" altLang="ja-JP" sz="1050" kern="100" dirty="0" smtClean="0">
                <a:latin typeface="HG丸ｺﾞｼｯｸM-PRO" panose="020F0600000000000000" pitchFamily="50" charset="-128"/>
                <a:ea typeface="HG丸ｺﾞｼｯｸM-PRO" panose="020F0600000000000000" pitchFamily="50" charset="-128"/>
                <a:cs typeface="ＭＳ 明朝"/>
              </a:rPr>
              <a:t>)</a:t>
            </a:r>
            <a:endParaRPr lang="en-US" altLang="ja-JP" sz="1050" b="1" u="sng" kern="100" dirty="0">
              <a:latin typeface="+mn-ea"/>
              <a:cs typeface="Times New Roman"/>
            </a:endParaRPr>
          </a:p>
        </p:txBody>
      </p:sp>
      <p:sp>
        <p:nvSpPr>
          <p:cNvPr id="15" name="角丸四角形 14"/>
          <p:cNvSpPr/>
          <p:nvPr/>
        </p:nvSpPr>
        <p:spPr>
          <a:xfrm rot="16200000">
            <a:off x="2348421" y="-1044058"/>
            <a:ext cx="374501" cy="4434557"/>
          </a:xfrm>
          <a:prstGeom prst="roundRect">
            <a:avLst/>
          </a:prstGeom>
          <a:gradFill flip="none" rotWithShape="1">
            <a:gsLst>
              <a:gs pos="0">
                <a:srgbClr val="4F81BD">
                  <a:lumMod val="60000"/>
                  <a:lumOff val="40000"/>
                  <a:tint val="66000"/>
                  <a:satMod val="160000"/>
                </a:srgbClr>
              </a:gs>
              <a:gs pos="50000">
                <a:srgbClr val="4F81BD">
                  <a:lumMod val="60000"/>
                  <a:lumOff val="40000"/>
                  <a:tint val="44500"/>
                  <a:satMod val="160000"/>
                </a:srgbClr>
              </a:gs>
              <a:gs pos="100000">
                <a:srgbClr val="4F81BD">
                  <a:lumMod val="60000"/>
                  <a:lumOff val="40000"/>
                  <a:tint val="23500"/>
                  <a:satMod val="160000"/>
                </a:srgbClr>
              </a:gs>
            </a:gsLst>
            <a:lin ang="10800000" scaled="1"/>
            <a:tileRect/>
          </a:gradFill>
          <a:ln w="25400" cap="flat" cmpd="sng" algn="ctr">
            <a:noFill/>
            <a:prstDash val="solid"/>
          </a:ln>
          <a:effectLst>
            <a:innerShdw blurRad="63500" dist="50800" dir="18900000">
              <a:prstClr val="black">
                <a:alpha val="50000"/>
              </a:prstClr>
            </a:innerShdw>
            <a:softEdge rad="0"/>
          </a:effectLst>
          <a:scene3d>
            <a:camera prst="orthographicFront"/>
            <a:lightRig rig="twoPt" dir="t"/>
          </a:scene3d>
          <a:sp3d>
            <a:bevelT/>
            <a:bevelB/>
          </a:sp3d>
        </p:spPr>
        <p:txBody>
          <a:bodyPr vert="eaVert" wrap="square" rtlCol="0" anchor="ctr">
            <a:noAutofit/>
          </a:bodyPr>
          <a:lstStyle/>
          <a:p>
            <a:pPr algn="ctr">
              <a:spcAft>
                <a:spcPts val="0"/>
              </a:spcAft>
            </a:pPr>
            <a:r>
              <a:rPr lang="ja-JP" altLang="en-US" sz="1600" b="1" kern="1200" dirty="0" smtClean="0">
                <a:solidFill>
                  <a:srgbClr val="000000"/>
                </a:solidFill>
                <a:effectLst/>
                <a:latin typeface="ＭＳ Ｐゴシック"/>
                <a:ea typeface="Meiryo UI"/>
                <a:cs typeface="ＭＳ Ｐゴシック"/>
              </a:rPr>
              <a:t>１　社会的養護を取り巻く現状・課題</a:t>
            </a:r>
            <a:r>
              <a:rPr lang="ja-JP" altLang="en-US" sz="1200" b="1" kern="1200" dirty="0" smtClean="0">
                <a:solidFill>
                  <a:srgbClr val="000000"/>
                </a:solidFill>
                <a:effectLst/>
                <a:latin typeface="ＭＳ Ｐゴシック"/>
                <a:ea typeface="Meiryo UI"/>
                <a:cs typeface="ＭＳ Ｐゴシック"/>
              </a:rPr>
              <a:t>（第</a:t>
            </a:r>
            <a:r>
              <a:rPr lang="en-US" altLang="ja-JP" sz="1200" b="1" kern="1200" dirty="0" smtClean="0">
                <a:solidFill>
                  <a:srgbClr val="000000"/>
                </a:solidFill>
                <a:effectLst/>
                <a:latin typeface="+mj-ea"/>
                <a:ea typeface="+mj-ea"/>
                <a:cs typeface="Meiryo UI" panose="020B0604030504040204" pitchFamily="50" charset="-128"/>
              </a:rPr>
              <a:t>1</a:t>
            </a:r>
            <a:r>
              <a:rPr lang="ja-JP" altLang="en-US" sz="1200" b="1" dirty="0" err="1">
                <a:solidFill>
                  <a:srgbClr val="000000"/>
                </a:solidFill>
                <a:latin typeface="+mj-ea"/>
                <a:ea typeface="+mj-ea"/>
                <a:cs typeface="Meiryo UI" panose="020B0604030504040204" pitchFamily="50" charset="-128"/>
              </a:rPr>
              <a:t>、</a:t>
            </a:r>
            <a:r>
              <a:rPr lang="en-US" altLang="ja-JP" sz="1200" b="1" kern="1200" dirty="0" smtClean="0">
                <a:solidFill>
                  <a:srgbClr val="000000"/>
                </a:solidFill>
                <a:effectLst/>
                <a:latin typeface="+mj-ea"/>
                <a:ea typeface="+mj-ea"/>
                <a:cs typeface="Meiryo UI" panose="020B0604030504040204" pitchFamily="50" charset="-128"/>
              </a:rPr>
              <a:t>2</a:t>
            </a:r>
            <a:r>
              <a:rPr lang="ja-JP" altLang="en-US" sz="1200" b="1" dirty="0" smtClean="0">
                <a:solidFill>
                  <a:srgbClr val="000000"/>
                </a:solidFill>
                <a:latin typeface="ＭＳ Ｐゴシック"/>
                <a:ea typeface="Meiryo UI"/>
                <a:cs typeface="ＭＳ Ｐゴシック"/>
              </a:rPr>
              <a:t>章</a:t>
            </a:r>
            <a:r>
              <a:rPr lang="ja-JP" altLang="en-US" sz="1200" b="1" dirty="0">
                <a:solidFill>
                  <a:srgbClr val="000000"/>
                </a:solidFill>
                <a:latin typeface="ＭＳ Ｐゴシック"/>
                <a:ea typeface="Meiryo UI"/>
                <a:cs typeface="ＭＳ Ｐゴシック"/>
              </a:rPr>
              <a:t>）</a:t>
            </a:r>
            <a:endParaRPr lang="ja-JP" sz="1600" dirty="0">
              <a:effectLst/>
              <a:latin typeface="ＭＳ Ｐゴシック"/>
              <a:cs typeface="ＭＳ Ｐゴシック"/>
            </a:endParaRPr>
          </a:p>
        </p:txBody>
      </p:sp>
      <p:sp>
        <p:nvSpPr>
          <p:cNvPr id="2" name="Rectangle 2"/>
          <p:cNvSpPr>
            <a:spLocks noChangeArrowheads="1"/>
          </p:cNvSpPr>
          <p:nvPr/>
        </p:nvSpPr>
        <p:spPr bwMode="auto">
          <a:xfrm>
            <a:off x="0" y="0"/>
            <a:ext cx="15122525"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ja-JP" altLang="en-US"/>
          </a:p>
        </p:txBody>
      </p:sp>
      <p:sp>
        <p:nvSpPr>
          <p:cNvPr id="44" name="角丸四角形吹き出し 43"/>
          <p:cNvSpPr/>
          <p:nvPr/>
        </p:nvSpPr>
        <p:spPr>
          <a:xfrm>
            <a:off x="406473" y="6754296"/>
            <a:ext cx="4706517" cy="317094"/>
          </a:xfrm>
          <a:prstGeom prst="wedgeRoundRectCallout">
            <a:avLst>
              <a:gd name="adj1" fmla="val -20833"/>
              <a:gd name="adj2" fmla="val 27777"/>
              <a:gd name="adj3" fmla="val 16667"/>
            </a:avLst>
          </a:prstGeom>
          <a:gradFill rotWithShape="1">
            <a:gsLst>
              <a:gs pos="0">
                <a:srgbClr val="F79646">
                  <a:shade val="51000"/>
                  <a:satMod val="130000"/>
                </a:srgbClr>
              </a:gs>
              <a:gs pos="80000">
                <a:srgbClr val="F79646">
                  <a:shade val="93000"/>
                  <a:satMod val="130000"/>
                </a:srgbClr>
              </a:gs>
              <a:gs pos="100000">
                <a:srgbClr val="F79646">
                  <a:shade val="94000"/>
                  <a:satMod val="135000"/>
                </a:srgb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wrap="square" lIns="97969" tIns="48984" rIns="97969" bIns="48984" spcCol="0" rtlCol="0" anchor="ctr">
            <a:noAutofit/>
          </a:bodyPr>
          <a:lstStyle/>
          <a:p>
            <a:pPr>
              <a:spcAft>
                <a:spcPts val="0"/>
              </a:spcAft>
            </a:pPr>
            <a:r>
              <a:rPr lang="ja-JP" altLang="en-US" sz="1400" b="1" dirty="0" smtClean="0">
                <a:latin typeface="ＭＳ Ｐゴシック"/>
                <a:ea typeface="Meiryo UI"/>
                <a:cs typeface="ＭＳ Ｐゴシック"/>
              </a:rPr>
              <a:t>３－２　家庭的養護の推進に向けた府将来ビジョン</a:t>
            </a:r>
            <a:r>
              <a:rPr lang="ja-JP" altLang="en-US" sz="1200" b="1" dirty="0" smtClean="0">
                <a:latin typeface="ＭＳ Ｐゴシック"/>
                <a:ea typeface="Meiryo UI"/>
                <a:cs typeface="ＭＳ Ｐゴシック"/>
              </a:rPr>
              <a:t>（第</a:t>
            </a:r>
            <a:r>
              <a:rPr lang="en-US" altLang="ja-JP" sz="1200" b="1" dirty="0" smtClean="0">
                <a:latin typeface="ＭＳ Ｐゴシック"/>
                <a:ea typeface="Meiryo UI"/>
                <a:cs typeface="ＭＳ Ｐゴシック"/>
              </a:rPr>
              <a:t>4</a:t>
            </a:r>
            <a:r>
              <a:rPr lang="ja-JP" altLang="en-US" sz="1200" b="1" dirty="0" smtClean="0">
                <a:latin typeface="ＭＳ Ｐゴシック"/>
                <a:ea typeface="Meiryo UI"/>
                <a:cs typeface="ＭＳ Ｐゴシック"/>
              </a:rPr>
              <a:t>章）</a:t>
            </a:r>
            <a:endParaRPr lang="ja-JP" sz="1200" dirty="0">
              <a:effectLst/>
              <a:latin typeface="ＭＳ Ｐゴシック"/>
              <a:cs typeface="ＭＳ Ｐゴシック"/>
            </a:endParaRPr>
          </a:p>
        </p:txBody>
      </p:sp>
      <p:sp>
        <p:nvSpPr>
          <p:cNvPr id="45" name="角丸四角形 44"/>
          <p:cNvSpPr/>
          <p:nvPr/>
        </p:nvSpPr>
        <p:spPr>
          <a:xfrm>
            <a:off x="7012500" y="4381848"/>
            <a:ext cx="3687338" cy="2415192"/>
          </a:xfrm>
          <a:prstGeom prst="roundRect">
            <a:avLst>
              <a:gd name="adj" fmla="val 455"/>
            </a:avLst>
          </a:prstGeom>
          <a:solidFill>
            <a:schemeClr val="accent6">
              <a:lumMod val="20000"/>
              <a:lumOff val="80000"/>
            </a:schemeClr>
          </a:solidFill>
          <a:ln w="6350">
            <a:solidFill>
              <a:schemeClr val="accent2"/>
            </a:solidFill>
          </a:ln>
        </p:spPr>
        <p:style>
          <a:lnRef idx="2">
            <a:schemeClr val="accent6"/>
          </a:lnRef>
          <a:fillRef idx="1">
            <a:schemeClr val="lt1"/>
          </a:fillRef>
          <a:effectRef idx="0">
            <a:schemeClr val="accent6"/>
          </a:effectRef>
          <a:fontRef idx="minor">
            <a:schemeClr val="dk1"/>
          </a:fontRef>
        </p:style>
        <p:txBody>
          <a:bodyPr rot="0" spcFirstLastPara="0" vert="horz" wrap="square" lIns="72000" tIns="72000" rIns="36000" bIns="36000" numCol="1" spcCol="0" rtlCol="0" fromWordArt="0" anchor="ctr" anchorCtr="0" forceAA="0" compatLnSpc="1">
            <a:prstTxWarp prst="textNoShape">
              <a:avLst/>
            </a:prstTxWarp>
            <a:noAutofit/>
          </a:bodyPr>
          <a:lstStyle/>
          <a:p>
            <a:pPr>
              <a:spcAft>
                <a:spcPts val="0"/>
              </a:spcAft>
            </a:pPr>
            <a:r>
              <a:rPr lang="ja-JP" altLang="en-US" sz="1050" dirty="0" smtClean="0">
                <a:solidFill>
                  <a:srgbClr val="000000"/>
                </a:solidFill>
                <a:latin typeface="HG丸ｺﾞｼｯｸM-PRO" panose="020F0600000000000000" pitchFamily="50" charset="-128"/>
                <a:ea typeface="HG丸ｺﾞｼｯｸM-PRO" panose="020F0600000000000000" pitchFamily="50" charset="-128"/>
                <a:cs typeface="Times New Roman"/>
              </a:rPr>
              <a:t>　</a:t>
            </a:r>
            <a:r>
              <a:rPr lang="ja-JP" altLang="en-US" sz="1050" kern="1200" dirty="0" smtClean="0">
                <a:solidFill>
                  <a:srgbClr val="000000"/>
                </a:solidFill>
                <a:effectLst/>
                <a:latin typeface="HG丸ｺﾞｼｯｸM-PRO" panose="020F0600000000000000" pitchFamily="50" charset="-128"/>
                <a:ea typeface="HG丸ｺﾞｼｯｸM-PRO" panose="020F0600000000000000" pitchFamily="50" charset="-128"/>
                <a:cs typeface="Times New Roman"/>
              </a:rPr>
              <a:t>社会的養護は、できる限り家庭的な養育環境の中で、特定の大人との継続的で安定した愛着関係の下で行われる必要があります。</a:t>
            </a:r>
            <a:r>
              <a:rPr lang="ja-JP" altLang="en-US" sz="1050" dirty="0" smtClean="0">
                <a:solidFill>
                  <a:srgbClr val="000000"/>
                </a:solidFill>
                <a:latin typeface="HG丸ｺﾞｼｯｸM-PRO" panose="020F0600000000000000" pitchFamily="50" charset="-128"/>
                <a:ea typeface="HG丸ｺﾞｼｯｸM-PRO" panose="020F0600000000000000" pitchFamily="50" charset="-128"/>
                <a:cs typeface="Times New Roman"/>
              </a:rPr>
              <a:t>このため、原則として、家庭養護を優先するとともに、施設養護もできる限り家庭的な養育環境の形態にしていきます。</a:t>
            </a:r>
            <a:endParaRPr lang="en-US" altLang="ja-JP" sz="1050" kern="1200" dirty="0" smtClean="0">
              <a:solidFill>
                <a:srgbClr val="000000"/>
              </a:solidFill>
              <a:effectLst/>
              <a:latin typeface="HG丸ｺﾞｼｯｸM-PRO" panose="020F0600000000000000" pitchFamily="50" charset="-128"/>
              <a:ea typeface="HG丸ｺﾞｼｯｸM-PRO" panose="020F0600000000000000" pitchFamily="50" charset="-128"/>
              <a:cs typeface="Times New Roman"/>
            </a:endParaRPr>
          </a:p>
          <a:p>
            <a:pPr>
              <a:spcAft>
                <a:spcPts val="0"/>
              </a:spcAft>
            </a:pPr>
            <a:endParaRPr lang="en-US" altLang="ja-JP" sz="1050" dirty="0" smtClean="0">
              <a:solidFill>
                <a:srgbClr val="000000"/>
              </a:solidFill>
              <a:latin typeface="HG丸ｺﾞｼｯｸM-PRO" panose="020F0600000000000000" pitchFamily="50" charset="-128"/>
              <a:ea typeface="HG丸ｺﾞｼｯｸM-PRO" panose="020F0600000000000000" pitchFamily="50" charset="-128"/>
              <a:cs typeface="Times New Roman"/>
            </a:endParaRPr>
          </a:p>
          <a:p>
            <a:pPr>
              <a:spcAft>
                <a:spcPts val="0"/>
              </a:spcAft>
            </a:pPr>
            <a:r>
              <a:rPr lang="ja-JP" sz="1050" kern="1200" dirty="0" smtClean="0">
                <a:solidFill>
                  <a:srgbClr val="000000"/>
                </a:solidFill>
                <a:effectLst/>
                <a:latin typeface="HG丸ｺﾞｼｯｸM-PRO" panose="020F0600000000000000" pitchFamily="50" charset="-128"/>
                <a:ea typeface="HG丸ｺﾞｼｯｸM-PRO" panose="020F0600000000000000" pitchFamily="50" charset="-128"/>
                <a:cs typeface="Times New Roman"/>
              </a:rPr>
              <a:t>【</a:t>
            </a:r>
            <a:r>
              <a:rPr lang="ja-JP" sz="1050" kern="1200" dirty="0">
                <a:solidFill>
                  <a:srgbClr val="000000"/>
                </a:solidFill>
                <a:effectLst/>
                <a:latin typeface="HG丸ｺﾞｼｯｸM-PRO" panose="020F0600000000000000" pitchFamily="50" charset="-128"/>
                <a:ea typeface="HG丸ｺﾞｼｯｸM-PRO" panose="020F0600000000000000" pitchFamily="50" charset="-128"/>
                <a:cs typeface="Times New Roman"/>
              </a:rPr>
              <a:t>重点項目】</a:t>
            </a:r>
            <a:endParaRPr lang="ja-JP" sz="1200" dirty="0">
              <a:effectLst/>
              <a:latin typeface="HG丸ｺﾞｼｯｸM-PRO" panose="020F0600000000000000" pitchFamily="50" charset="-128"/>
              <a:ea typeface="HG丸ｺﾞｼｯｸM-PRO" panose="020F0600000000000000" pitchFamily="50" charset="-128"/>
              <a:cs typeface="ＭＳ Ｐゴシック"/>
            </a:endParaRPr>
          </a:p>
          <a:p>
            <a:pPr>
              <a:spcAft>
                <a:spcPts val="0"/>
              </a:spcAft>
            </a:pPr>
            <a:r>
              <a:rPr lang="ja-JP" altLang="en-US" sz="1050" kern="1200" dirty="0" smtClean="0">
                <a:solidFill>
                  <a:srgbClr val="000000"/>
                </a:solidFill>
                <a:effectLst/>
                <a:latin typeface="HG丸ｺﾞｼｯｸM-PRO" panose="020F0600000000000000" pitchFamily="50" charset="-128"/>
                <a:ea typeface="HG丸ｺﾞｼｯｸM-PRO" panose="020F0600000000000000" pitchFamily="50" charset="-128"/>
                <a:cs typeface="Times New Roman"/>
              </a:rPr>
              <a:t>　</a:t>
            </a:r>
            <a:r>
              <a:rPr lang="ja-JP" sz="1050" kern="1200" dirty="0" smtClean="0">
                <a:solidFill>
                  <a:srgbClr val="000000"/>
                </a:solidFill>
                <a:effectLst/>
                <a:latin typeface="HG丸ｺﾞｼｯｸM-PRO" panose="020F0600000000000000" pitchFamily="50" charset="-128"/>
                <a:ea typeface="HG丸ｺﾞｼｯｸM-PRO" panose="020F0600000000000000" pitchFamily="50" charset="-128"/>
                <a:cs typeface="Times New Roman"/>
              </a:rPr>
              <a:t>◇</a:t>
            </a:r>
            <a:r>
              <a:rPr lang="ja-JP" sz="1050" kern="1200" dirty="0">
                <a:solidFill>
                  <a:srgbClr val="000000"/>
                </a:solidFill>
                <a:effectLst/>
                <a:latin typeface="HG丸ｺﾞｼｯｸM-PRO" panose="020F0600000000000000" pitchFamily="50" charset="-128"/>
                <a:ea typeface="HG丸ｺﾞｼｯｸM-PRO" panose="020F0600000000000000" pitchFamily="50" charset="-128"/>
                <a:cs typeface="Times New Roman"/>
              </a:rPr>
              <a:t>里親委託等家庭養護の推進</a:t>
            </a:r>
            <a:endParaRPr lang="ja-JP" sz="1200" dirty="0">
              <a:effectLst/>
              <a:latin typeface="HG丸ｺﾞｼｯｸM-PRO" panose="020F0600000000000000" pitchFamily="50" charset="-128"/>
              <a:ea typeface="HG丸ｺﾞｼｯｸM-PRO" panose="020F0600000000000000" pitchFamily="50" charset="-128"/>
              <a:cs typeface="ＭＳ Ｐゴシック"/>
            </a:endParaRPr>
          </a:p>
          <a:p>
            <a:pPr marL="133350" indent="-133350">
              <a:spcAft>
                <a:spcPts val="0"/>
              </a:spcAft>
            </a:pPr>
            <a:r>
              <a:rPr lang="ja-JP" altLang="en-US" sz="1050" kern="1200" dirty="0" smtClean="0">
                <a:solidFill>
                  <a:srgbClr val="000000"/>
                </a:solidFill>
                <a:effectLst/>
                <a:latin typeface="HG丸ｺﾞｼｯｸM-PRO" panose="020F0600000000000000" pitchFamily="50" charset="-128"/>
                <a:ea typeface="HG丸ｺﾞｼｯｸM-PRO" panose="020F0600000000000000" pitchFamily="50" charset="-128"/>
                <a:cs typeface="ＭＳ Ｐゴシック"/>
              </a:rPr>
              <a:t>　</a:t>
            </a:r>
            <a:r>
              <a:rPr lang="ja-JP" sz="1050" kern="1200" dirty="0" smtClean="0">
                <a:solidFill>
                  <a:srgbClr val="000000"/>
                </a:solidFill>
                <a:effectLst/>
                <a:latin typeface="HG丸ｺﾞｼｯｸM-PRO" panose="020F0600000000000000" pitchFamily="50" charset="-128"/>
                <a:ea typeface="HG丸ｺﾞｼｯｸM-PRO" panose="020F0600000000000000" pitchFamily="50" charset="-128"/>
                <a:cs typeface="ＭＳ Ｐゴシック"/>
              </a:rPr>
              <a:t>◇</a:t>
            </a:r>
            <a:r>
              <a:rPr lang="ja-JP" sz="1050" kern="1200" dirty="0">
                <a:solidFill>
                  <a:srgbClr val="000000"/>
                </a:solidFill>
                <a:effectLst/>
                <a:latin typeface="HG丸ｺﾞｼｯｸM-PRO" panose="020F0600000000000000" pitchFamily="50" charset="-128"/>
                <a:ea typeface="HG丸ｺﾞｼｯｸM-PRO" panose="020F0600000000000000" pitchFamily="50" charset="-128"/>
                <a:cs typeface="ＭＳ Ｐゴシック"/>
              </a:rPr>
              <a:t>児童養護施設等における小規模化等家庭的養護の推進</a:t>
            </a:r>
            <a:endParaRPr lang="ja-JP" sz="1200" dirty="0">
              <a:effectLst/>
              <a:latin typeface="HG丸ｺﾞｼｯｸM-PRO" panose="020F0600000000000000" pitchFamily="50" charset="-128"/>
              <a:ea typeface="HG丸ｺﾞｼｯｸM-PRO" panose="020F0600000000000000" pitchFamily="50" charset="-128"/>
              <a:cs typeface="ＭＳ Ｐゴシック"/>
            </a:endParaRPr>
          </a:p>
          <a:p>
            <a:pPr marL="133350" indent="-133350">
              <a:spcAft>
                <a:spcPts val="0"/>
              </a:spcAft>
            </a:pPr>
            <a:endParaRPr lang="en-US" altLang="ja-JP" sz="1050" dirty="0" smtClean="0">
              <a:effectLst/>
              <a:latin typeface="HG丸ｺﾞｼｯｸM-PRO" panose="020F0600000000000000" pitchFamily="50" charset="-128"/>
              <a:ea typeface="HG丸ｺﾞｼｯｸM-PRO" panose="020F0600000000000000" pitchFamily="50" charset="-128"/>
              <a:cs typeface="ＭＳ Ｐゴシック"/>
            </a:endParaRPr>
          </a:p>
          <a:p>
            <a:pPr marL="133350" indent="-133350">
              <a:spcAft>
                <a:spcPts val="0"/>
              </a:spcAft>
            </a:pPr>
            <a:r>
              <a:rPr lang="en-US" altLang="ja-JP" sz="1050" dirty="0" smtClean="0">
                <a:solidFill>
                  <a:srgbClr val="000000"/>
                </a:solidFill>
                <a:latin typeface="HG丸ｺﾞｼｯｸM-PRO" panose="020F0600000000000000" pitchFamily="50" charset="-128"/>
                <a:ea typeface="HG丸ｺﾞｼｯｸM-PRO" panose="020F0600000000000000" pitchFamily="50" charset="-128"/>
                <a:cs typeface="Times New Roman"/>
              </a:rPr>
              <a:t>【</a:t>
            </a:r>
            <a:r>
              <a:rPr lang="ja-JP" altLang="en-US" sz="1050" dirty="0" smtClean="0">
                <a:solidFill>
                  <a:srgbClr val="000000"/>
                </a:solidFill>
                <a:latin typeface="HG丸ｺﾞｼｯｸM-PRO" panose="020F0600000000000000" pitchFamily="50" charset="-128"/>
                <a:ea typeface="HG丸ｺﾞｼｯｸM-PRO" panose="020F0600000000000000" pitchFamily="50" charset="-128"/>
                <a:cs typeface="Times New Roman"/>
              </a:rPr>
              <a:t>具体的取組み</a:t>
            </a:r>
            <a:r>
              <a:rPr lang="en-US" altLang="ja-JP" sz="1050" dirty="0" smtClean="0">
                <a:solidFill>
                  <a:srgbClr val="000000"/>
                </a:solidFill>
                <a:latin typeface="HG丸ｺﾞｼｯｸM-PRO" panose="020F0600000000000000" pitchFamily="50" charset="-128"/>
                <a:ea typeface="HG丸ｺﾞｼｯｸM-PRO" panose="020F0600000000000000" pitchFamily="50" charset="-128"/>
                <a:cs typeface="Times New Roman"/>
              </a:rPr>
              <a:t>】 </a:t>
            </a:r>
            <a:r>
              <a:rPr lang="ja-JP" altLang="en-US" sz="1050" dirty="0" smtClean="0">
                <a:solidFill>
                  <a:srgbClr val="000000"/>
                </a:solidFill>
                <a:latin typeface="HG丸ｺﾞｼｯｸM-PRO" panose="020F0600000000000000" pitchFamily="50" charset="-128"/>
                <a:ea typeface="HG丸ｺﾞｼｯｸM-PRO" panose="020F0600000000000000" pitchFamily="50" charset="-128"/>
                <a:cs typeface="Times New Roman"/>
              </a:rPr>
              <a:t>　</a:t>
            </a:r>
            <a:r>
              <a:rPr lang="en-US" altLang="ja-JP" sz="1050" dirty="0" smtClean="0">
                <a:solidFill>
                  <a:srgbClr val="000000"/>
                </a:solidFill>
                <a:latin typeface="HG丸ｺﾞｼｯｸM-PRO" panose="020F0600000000000000" pitchFamily="50" charset="-128"/>
                <a:ea typeface="HG丸ｺﾞｼｯｸM-PRO" panose="020F0600000000000000" pitchFamily="50" charset="-128"/>
                <a:cs typeface="Times New Roman"/>
              </a:rPr>
              <a:t>(</a:t>
            </a:r>
            <a:r>
              <a:rPr lang="ja-JP" altLang="en-US" sz="1050" dirty="0" smtClean="0">
                <a:solidFill>
                  <a:srgbClr val="000000"/>
                </a:solidFill>
                <a:latin typeface="HG丸ｺﾞｼｯｸM-PRO" panose="020F0600000000000000" pitchFamily="50" charset="-128"/>
                <a:ea typeface="HG丸ｺﾞｼｯｸM-PRO" panose="020F0600000000000000" pitchFamily="50" charset="-128"/>
                <a:cs typeface="Times New Roman"/>
              </a:rPr>
              <a:t>第</a:t>
            </a:r>
            <a:r>
              <a:rPr lang="en-US" altLang="ja-JP" sz="1050" dirty="0" smtClean="0">
                <a:solidFill>
                  <a:srgbClr val="000000"/>
                </a:solidFill>
                <a:latin typeface="+mn-ea"/>
                <a:cs typeface="Times New Roman"/>
              </a:rPr>
              <a:t>5</a:t>
            </a:r>
            <a:r>
              <a:rPr lang="ja-JP" altLang="en-US" sz="1050" dirty="0" smtClean="0">
                <a:solidFill>
                  <a:srgbClr val="000000"/>
                </a:solidFill>
                <a:latin typeface="HG丸ｺﾞｼｯｸM-PRO" panose="020F0600000000000000" pitchFamily="50" charset="-128"/>
                <a:ea typeface="HG丸ｺﾞｼｯｸM-PRO" panose="020F0600000000000000" pitchFamily="50" charset="-128"/>
                <a:cs typeface="Times New Roman"/>
              </a:rPr>
              <a:t>章</a:t>
            </a:r>
            <a:r>
              <a:rPr lang="en-US" altLang="ja-JP" sz="1050" dirty="0">
                <a:solidFill>
                  <a:srgbClr val="000000"/>
                </a:solidFill>
                <a:latin typeface="HG丸ｺﾞｼｯｸM-PRO" panose="020F0600000000000000" pitchFamily="50" charset="-128"/>
                <a:ea typeface="HG丸ｺﾞｼｯｸM-PRO" panose="020F0600000000000000" pitchFamily="50" charset="-128"/>
                <a:cs typeface="Times New Roman"/>
              </a:rPr>
              <a:t>)</a:t>
            </a:r>
            <a:endParaRPr lang="en-US" altLang="ja-JP" sz="1050" dirty="0" smtClean="0">
              <a:solidFill>
                <a:srgbClr val="000000"/>
              </a:solidFill>
              <a:latin typeface="HG丸ｺﾞｼｯｸM-PRO" panose="020F0600000000000000" pitchFamily="50" charset="-128"/>
              <a:ea typeface="HG丸ｺﾞｼｯｸM-PRO" panose="020F0600000000000000" pitchFamily="50" charset="-128"/>
              <a:cs typeface="Times New Roman"/>
            </a:endParaRPr>
          </a:p>
          <a:p>
            <a:pPr marL="133350" indent="-133350">
              <a:spcAft>
                <a:spcPts val="0"/>
              </a:spcAft>
            </a:pPr>
            <a:r>
              <a:rPr lang="ja-JP" altLang="en-US" sz="1050" kern="100" dirty="0" smtClean="0">
                <a:latin typeface="HG丸ｺﾞｼｯｸM-PRO" panose="020F0600000000000000" pitchFamily="50" charset="-128"/>
                <a:ea typeface="HG丸ｺﾞｼｯｸM-PRO" panose="020F0600000000000000" pitchFamily="50" charset="-128"/>
                <a:cs typeface="ＭＳ 明朝"/>
              </a:rPr>
              <a:t>　</a:t>
            </a:r>
            <a:r>
              <a:rPr lang="ja-JP" altLang="ja-JP" sz="1050" kern="100" dirty="0" smtClean="0">
                <a:latin typeface="HG丸ｺﾞｼｯｸM-PRO" panose="020F0600000000000000" pitchFamily="50" charset="-128"/>
                <a:ea typeface="HG丸ｺﾞｼｯｸM-PRO" panose="020F0600000000000000" pitchFamily="50" charset="-128"/>
                <a:cs typeface="ＭＳ 明朝"/>
              </a:rPr>
              <a:t>▶</a:t>
            </a:r>
            <a:r>
              <a:rPr lang="ja-JP" altLang="en-US" sz="1050" kern="100" dirty="0" smtClean="0">
                <a:solidFill>
                  <a:srgbClr val="000000"/>
                </a:solidFill>
                <a:latin typeface="HG丸ｺﾞｼｯｸM-PRO" panose="020F0600000000000000" pitchFamily="50" charset="-128"/>
                <a:ea typeface="HG丸ｺﾞｼｯｸM-PRO" panose="020F0600000000000000" pitchFamily="50" charset="-128"/>
                <a:cs typeface="Times New Roman"/>
              </a:rPr>
              <a:t>子ども家庭センター等の里親支援体制を再構築し、</a:t>
            </a:r>
            <a:r>
              <a:rPr lang="ja-JP" altLang="en-US" sz="1050" kern="100" dirty="0" smtClean="0">
                <a:solidFill>
                  <a:srgbClr val="000000"/>
                </a:solidFill>
                <a:effectLst/>
                <a:latin typeface="HG丸ｺﾞｼｯｸM-PRO" panose="020F0600000000000000" pitchFamily="50" charset="-128"/>
                <a:ea typeface="HG丸ｺﾞｼｯｸM-PRO" panose="020F0600000000000000" pitchFamily="50" charset="-128"/>
                <a:cs typeface="Times New Roman"/>
              </a:rPr>
              <a:t>里</a:t>
            </a:r>
            <a:endParaRPr lang="en-US" altLang="ja-JP" sz="1050" kern="100" dirty="0" smtClean="0">
              <a:solidFill>
                <a:srgbClr val="000000"/>
              </a:solidFill>
              <a:effectLst/>
              <a:latin typeface="HG丸ｺﾞｼｯｸM-PRO" panose="020F0600000000000000" pitchFamily="50" charset="-128"/>
              <a:ea typeface="HG丸ｺﾞｼｯｸM-PRO" panose="020F0600000000000000" pitchFamily="50" charset="-128"/>
              <a:cs typeface="Times New Roman"/>
            </a:endParaRPr>
          </a:p>
          <a:p>
            <a:pPr marL="133350" indent="-133350">
              <a:spcAft>
                <a:spcPts val="0"/>
              </a:spcAft>
            </a:pPr>
            <a:r>
              <a:rPr lang="ja-JP" altLang="en-US" sz="1050" kern="100" dirty="0" smtClean="0">
                <a:solidFill>
                  <a:srgbClr val="000000"/>
                </a:solidFill>
                <a:latin typeface="HG丸ｺﾞｼｯｸM-PRO" panose="020F0600000000000000" pitchFamily="50" charset="-128"/>
                <a:ea typeface="HG丸ｺﾞｼｯｸM-PRO" panose="020F0600000000000000" pitchFamily="50" charset="-128"/>
                <a:cs typeface="Times New Roman"/>
              </a:rPr>
              <a:t>　</a:t>
            </a:r>
            <a:r>
              <a:rPr lang="ja-JP" altLang="en-US" sz="1050" kern="100" dirty="0">
                <a:solidFill>
                  <a:srgbClr val="000000"/>
                </a:solidFill>
                <a:latin typeface="HG丸ｺﾞｼｯｸM-PRO" panose="020F0600000000000000" pitchFamily="50" charset="-128"/>
                <a:ea typeface="HG丸ｺﾞｼｯｸM-PRO" panose="020F0600000000000000" pitchFamily="50" charset="-128"/>
                <a:cs typeface="Times New Roman"/>
              </a:rPr>
              <a:t>　</a:t>
            </a:r>
            <a:r>
              <a:rPr lang="ja-JP" altLang="en-US" sz="1050" kern="100" dirty="0" smtClean="0">
                <a:solidFill>
                  <a:srgbClr val="000000"/>
                </a:solidFill>
                <a:effectLst/>
                <a:latin typeface="HG丸ｺﾞｼｯｸM-PRO" panose="020F0600000000000000" pitchFamily="50" charset="-128"/>
                <a:ea typeface="HG丸ｺﾞｼｯｸM-PRO" panose="020F0600000000000000" pitchFamily="50" charset="-128"/>
                <a:cs typeface="Times New Roman"/>
              </a:rPr>
              <a:t>親開拓から委託後の支援まで一貫した支援を</a:t>
            </a:r>
            <a:r>
              <a:rPr lang="ja-JP" altLang="en-US" sz="1050" kern="100" dirty="0" smtClean="0">
                <a:solidFill>
                  <a:srgbClr val="000000"/>
                </a:solidFill>
                <a:latin typeface="HG丸ｺﾞｼｯｸM-PRO" panose="020F0600000000000000" pitchFamily="50" charset="-128"/>
                <a:ea typeface="HG丸ｺﾞｼｯｸM-PRO" panose="020F0600000000000000" pitchFamily="50" charset="-128"/>
                <a:cs typeface="Times New Roman"/>
              </a:rPr>
              <a:t>実施する</a:t>
            </a:r>
            <a:endParaRPr lang="en-US" altLang="ja-JP" sz="1050" kern="100" dirty="0" smtClean="0">
              <a:solidFill>
                <a:srgbClr val="000000"/>
              </a:solidFill>
              <a:latin typeface="HG丸ｺﾞｼｯｸM-PRO" panose="020F0600000000000000" pitchFamily="50" charset="-128"/>
              <a:ea typeface="HG丸ｺﾞｼｯｸM-PRO" panose="020F0600000000000000" pitchFamily="50" charset="-128"/>
              <a:cs typeface="Times New Roman"/>
            </a:endParaRPr>
          </a:p>
          <a:p>
            <a:pPr marL="133350" indent="-133350">
              <a:spcAft>
                <a:spcPts val="0"/>
              </a:spcAft>
            </a:pPr>
            <a:r>
              <a:rPr lang="ja-JP" altLang="en-US" sz="1050" kern="100" dirty="0">
                <a:solidFill>
                  <a:srgbClr val="000000"/>
                </a:solidFill>
                <a:latin typeface="HG丸ｺﾞｼｯｸM-PRO" panose="020F0600000000000000" pitchFamily="50" charset="-128"/>
                <a:ea typeface="HG丸ｺﾞｼｯｸM-PRO" panose="020F0600000000000000" pitchFamily="50" charset="-128"/>
                <a:cs typeface="Times New Roman"/>
              </a:rPr>
              <a:t>　</a:t>
            </a:r>
            <a:r>
              <a:rPr lang="ja-JP" altLang="en-US" sz="1050" kern="100" dirty="0" smtClean="0">
                <a:solidFill>
                  <a:srgbClr val="000000"/>
                </a:solidFill>
                <a:latin typeface="HG丸ｺﾞｼｯｸM-PRO" panose="020F0600000000000000" pitchFamily="50" charset="-128"/>
                <a:ea typeface="HG丸ｺﾞｼｯｸM-PRO" panose="020F0600000000000000" pitchFamily="50" charset="-128"/>
                <a:cs typeface="Times New Roman"/>
              </a:rPr>
              <a:t>　など、里親委託を推進します。</a:t>
            </a:r>
            <a:endParaRPr lang="ja-JP" sz="1050" kern="100" dirty="0">
              <a:effectLst/>
              <a:latin typeface="HG丸ｺﾞｼｯｸM-PRO" panose="020F0600000000000000" pitchFamily="50" charset="-128"/>
              <a:ea typeface="HG丸ｺﾞｼｯｸM-PRO" panose="020F0600000000000000" pitchFamily="50" charset="-128"/>
              <a:cs typeface="Times New Roman"/>
            </a:endParaRPr>
          </a:p>
        </p:txBody>
      </p:sp>
      <p:sp>
        <p:nvSpPr>
          <p:cNvPr id="46" name="角丸四角形 45"/>
          <p:cNvSpPr/>
          <p:nvPr/>
        </p:nvSpPr>
        <p:spPr>
          <a:xfrm>
            <a:off x="6955239" y="3962761"/>
            <a:ext cx="2066290" cy="393453"/>
          </a:xfrm>
          <a:prstGeom prst="roundRect">
            <a:avLst/>
          </a:prstGeom>
          <a:gradFill>
            <a:gsLst>
              <a:gs pos="0">
                <a:srgbClr val="5E9EFF"/>
              </a:gs>
              <a:gs pos="39999">
                <a:srgbClr val="85C2FF"/>
              </a:gs>
              <a:gs pos="70000">
                <a:srgbClr val="C4D6EB"/>
              </a:gs>
              <a:gs pos="100000">
                <a:srgbClr val="FFEBFA"/>
              </a:gs>
            </a:gsLst>
            <a:lin ang="10800000" scaled="0"/>
          </a:gradFill>
          <a:ln w="25400" cap="flat" cmpd="sng" algn="ctr">
            <a:noFill/>
            <a:prstDash val="solid"/>
          </a:ln>
          <a:effectLst>
            <a:glow>
              <a:srgbClr val="4F81BD">
                <a:alpha val="40000"/>
              </a:srgbClr>
            </a:glow>
            <a:softEdge rad="0"/>
          </a:effectLst>
          <a:scene3d>
            <a:camera prst="orthographicFront"/>
            <a:lightRig rig="twoPt" dir="t"/>
          </a:scene3d>
          <a:sp3d>
            <a:bevelT/>
            <a:bevelB/>
          </a:sp3d>
        </p:spPr>
        <p:txBody>
          <a:bodyPr wrap="square" rtlCol="0" anchor="ctr">
            <a:noAutofit/>
          </a:bodyPr>
          <a:lstStyle/>
          <a:p>
            <a:pPr>
              <a:spcAft>
                <a:spcPts val="0"/>
              </a:spcAft>
            </a:pPr>
            <a:r>
              <a:rPr lang="ja-JP" altLang="en-US" sz="1200" b="1" dirty="0">
                <a:latin typeface="ＭＳ Ｐゴシック"/>
                <a:ea typeface="Meiryo UI"/>
                <a:cs typeface="ＭＳ Ｐゴシック"/>
              </a:rPr>
              <a:t>４</a:t>
            </a:r>
            <a:r>
              <a:rPr lang="ja-JP" altLang="en-US" sz="1200" b="1" dirty="0" smtClean="0">
                <a:effectLst/>
                <a:latin typeface="ＭＳ Ｐゴシック"/>
                <a:ea typeface="Meiryo UI"/>
                <a:cs typeface="ＭＳ Ｐゴシック"/>
              </a:rPr>
              <a:t>－１　</a:t>
            </a:r>
            <a:r>
              <a:rPr lang="ja-JP" sz="1200" b="1" dirty="0" smtClean="0">
                <a:effectLst/>
                <a:latin typeface="ＭＳ Ｐゴシック"/>
                <a:ea typeface="Meiryo UI"/>
                <a:cs typeface="ＭＳ Ｐゴシック"/>
              </a:rPr>
              <a:t>家庭的</a:t>
            </a:r>
            <a:r>
              <a:rPr lang="ja-JP" sz="1200" b="1" dirty="0">
                <a:effectLst/>
                <a:latin typeface="ＭＳ Ｐゴシック"/>
                <a:ea typeface="Meiryo UI"/>
                <a:cs typeface="ＭＳ Ｐゴシック"/>
              </a:rPr>
              <a:t>養護の推進</a:t>
            </a:r>
            <a:endParaRPr lang="ja-JP" sz="1200" dirty="0">
              <a:effectLst/>
              <a:latin typeface="ＭＳ Ｐゴシック"/>
              <a:cs typeface="ＭＳ Ｐゴシック"/>
            </a:endParaRPr>
          </a:p>
        </p:txBody>
      </p:sp>
      <p:sp>
        <p:nvSpPr>
          <p:cNvPr id="48" name="角丸四角形 47"/>
          <p:cNvSpPr/>
          <p:nvPr/>
        </p:nvSpPr>
        <p:spPr>
          <a:xfrm>
            <a:off x="10785159" y="7270491"/>
            <a:ext cx="3821025" cy="2310667"/>
          </a:xfrm>
          <a:prstGeom prst="roundRect">
            <a:avLst>
              <a:gd name="adj" fmla="val 0"/>
            </a:avLst>
          </a:prstGeom>
          <a:solidFill>
            <a:schemeClr val="accent6">
              <a:lumMod val="20000"/>
              <a:lumOff val="80000"/>
            </a:schemeClr>
          </a:solidFill>
          <a:ln w="6350">
            <a:solidFill>
              <a:schemeClr val="accent2"/>
            </a:solidFill>
          </a:ln>
        </p:spPr>
        <p:style>
          <a:lnRef idx="2">
            <a:schemeClr val="accent6"/>
          </a:lnRef>
          <a:fillRef idx="1">
            <a:schemeClr val="lt1"/>
          </a:fillRef>
          <a:effectRef idx="0">
            <a:schemeClr val="accent6"/>
          </a:effectRef>
          <a:fontRef idx="minor">
            <a:schemeClr val="dk1"/>
          </a:fontRef>
        </p:style>
        <p:txBody>
          <a:bodyPr rot="0" spcFirstLastPara="0" vert="horz" wrap="square" lIns="72000" tIns="72000" rIns="36000" bIns="36000" numCol="1" spcCol="0" rtlCol="0" fromWordArt="0" anchor="ctr" anchorCtr="0" forceAA="0" compatLnSpc="1">
            <a:prstTxWarp prst="textNoShape">
              <a:avLst/>
            </a:prstTxWarp>
            <a:noAutofit/>
          </a:bodyPr>
          <a:lstStyle/>
          <a:p>
            <a:pPr>
              <a:spcAft>
                <a:spcPts val="0"/>
              </a:spcAft>
            </a:pPr>
            <a:r>
              <a:rPr lang="ja-JP" altLang="en-US" sz="1050" dirty="0">
                <a:solidFill>
                  <a:srgbClr val="000000"/>
                </a:solidFill>
                <a:latin typeface="HG丸ｺﾞｼｯｸM-PRO" panose="020F0600000000000000" pitchFamily="50" charset="-128"/>
                <a:ea typeface="HG丸ｺﾞｼｯｸM-PRO" panose="020F0600000000000000" pitchFamily="50" charset="-128"/>
                <a:cs typeface="Times New Roman"/>
              </a:rPr>
              <a:t>　</a:t>
            </a:r>
            <a:r>
              <a:rPr lang="ja-JP" altLang="en-US" sz="1050" dirty="0" smtClean="0">
                <a:solidFill>
                  <a:srgbClr val="000000"/>
                </a:solidFill>
                <a:latin typeface="HG丸ｺﾞｼｯｸM-PRO" panose="020F0600000000000000" pitchFamily="50" charset="-128"/>
                <a:ea typeface="HG丸ｺﾞｼｯｸM-PRO" panose="020F0600000000000000" pitchFamily="50" charset="-128"/>
                <a:cs typeface="Times New Roman"/>
              </a:rPr>
              <a:t>市町村の児童家庭相談や子育て支援事業等と社会的養護は一連につながるものであり、密接に連携して推進する必要があります。このため、社会的養護に関する啓発や、市町村におけるより専門的な相談スキルの向上が求められています。</a:t>
            </a:r>
            <a:endParaRPr lang="en-US" altLang="ja-JP" sz="1050" dirty="0" smtClean="0">
              <a:solidFill>
                <a:srgbClr val="000000"/>
              </a:solidFill>
              <a:latin typeface="HG丸ｺﾞｼｯｸM-PRO" panose="020F0600000000000000" pitchFamily="50" charset="-128"/>
              <a:ea typeface="HG丸ｺﾞｼｯｸM-PRO" panose="020F0600000000000000" pitchFamily="50" charset="-128"/>
              <a:cs typeface="Times New Roman"/>
            </a:endParaRPr>
          </a:p>
          <a:p>
            <a:pPr>
              <a:spcAft>
                <a:spcPts val="0"/>
              </a:spcAft>
            </a:pPr>
            <a:r>
              <a:rPr lang="ja-JP" altLang="en-US" sz="1050" dirty="0">
                <a:solidFill>
                  <a:srgbClr val="000000"/>
                </a:solidFill>
                <a:latin typeface="HG丸ｺﾞｼｯｸM-PRO" panose="020F0600000000000000" pitchFamily="50" charset="-128"/>
                <a:ea typeface="HG丸ｺﾞｼｯｸM-PRO" panose="020F0600000000000000" pitchFamily="50" charset="-128"/>
                <a:cs typeface="Times New Roman"/>
              </a:rPr>
              <a:t>　</a:t>
            </a:r>
            <a:endParaRPr lang="en-US" altLang="ja-JP" sz="1050" dirty="0" smtClean="0">
              <a:solidFill>
                <a:srgbClr val="000000"/>
              </a:solidFill>
              <a:latin typeface="HG丸ｺﾞｼｯｸM-PRO" panose="020F0600000000000000" pitchFamily="50" charset="-128"/>
              <a:ea typeface="HG丸ｺﾞｼｯｸM-PRO" panose="020F0600000000000000" pitchFamily="50" charset="-128"/>
              <a:cs typeface="Times New Roman"/>
            </a:endParaRPr>
          </a:p>
          <a:p>
            <a:pPr>
              <a:spcAft>
                <a:spcPts val="0"/>
              </a:spcAft>
            </a:pPr>
            <a:r>
              <a:rPr lang="en-US" altLang="ja-JP" sz="1050" dirty="0" smtClean="0">
                <a:latin typeface="HG丸ｺﾞｼｯｸM-PRO" panose="020F0600000000000000" pitchFamily="50" charset="-128"/>
                <a:ea typeface="HG丸ｺﾞｼｯｸM-PRO" panose="020F0600000000000000" pitchFamily="50" charset="-128"/>
                <a:cs typeface="ＭＳ Ｐゴシック"/>
              </a:rPr>
              <a:t>【</a:t>
            </a:r>
            <a:r>
              <a:rPr lang="ja-JP" altLang="en-US" sz="1050" dirty="0" smtClean="0">
                <a:latin typeface="HG丸ｺﾞｼｯｸM-PRO" panose="020F0600000000000000" pitchFamily="50" charset="-128"/>
                <a:ea typeface="HG丸ｺﾞｼｯｸM-PRO" panose="020F0600000000000000" pitchFamily="50" charset="-128"/>
                <a:cs typeface="ＭＳ Ｐゴシック"/>
              </a:rPr>
              <a:t>重点項目</a:t>
            </a:r>
            <a:r>
              <a:rPr lang="en-US" altLang="ja-JP" sz="1050" dirty="0" smtClean="0">
                <a:latin typeface="HG丸ｺﾞｼｯｸM-PRO" panose="020F0600000000000000" pitchFamily="50" charset="-128"/>
                <a:ea typeface="HG丸ｺﾞｼｯｸM-PRO" panose="020F0600000000000000" pitchFamily="50" charset="-128"/>
                <a:cs typeface="ＭＳ Ｐゴシック"/>
              </a:rPr>
              <a:t>】</a:t>
            </a:r>
          </a:p>
          <a:p>
            <a:pPr marL="133350" indent="-133350">
              <a:spcAft>
                <a:spcPts val="0"/>
              </a:spcAft>
            </a:pPr>
            <a:r>
              <a:rPr lang="ja-JP" altLang="en-US" sz="1050" dirty="0" smtClean="0">
                <a:latin typeface="HG丸ｺﾞｼｯｸM-PRO" panose="020F0600000000000000" pitchFamily="50" charset="-128"/>
                <a:ea typeface="HG丸ｺﾞｼｯｸM-PRO" panose="020F0600000000000000" pitchFamily="50" charset="-128"/>
                <a:cs typeface="ＭＳ Ｐゴシック"/>
              </a:rPr>
              <a:t>　◇児童家庭相談の充実　◇虐待予防に向けた取組みの充実</a:t>
            </a:r>
            <a:endParaRPr lang="en-US" altLang="ja-JP" sz="1050" dirty="0" smtClean="0">
              <a:latin typeface="HG丸ｺﾞｼｯｸM-PRO" panose="020F0600000000000000" pitchFamily="50" charset="-128"/>
              <a:ea typeface="HG丸ｺﾞｼｯｸM-PRO" panose="020F0600000000000000" pitchFamily="50" charset="-128"/>
              <a:cs typeface="ＭＳ Ｐゴシック"/>
            </a:endParaRPr>
          </a:p>
          <a:p>
            <a:pPr marL="133350" indent="-133350">
              <a:spcAft>
                <a:spcPts val="0"/>
              </a:spcAft>
            </a:pPr>
            <a:endParaRPr lang="ja-JP" altLang="en-US" sz="1050" dirty="0" smtClean="0">
              <a:latin typeface="HG丸ｺﾞｼｯｸM-PRO" panose="020F0600000000000000" pitchFamily="50" charset="-128"/>
              <a:ea typeface="HG丸ｺﾞｼｯｸM-PRO" panose="020F0600000000000000" pitchFamily="50" charset="-128"/>
              <a:cs typeface="ＭＳ Ｐゴシック"/>
            </a:endParaRPr>
          </a:p>
          <a:p>
            <a:pPr marL="133350" indent="-133350">
              <a:spcAft>
                <a:spcPts val="0"/>
              </a:spcAft>
            </a:pPr>
            <a:r>
              <a:rPr lang="en-US" altLang="ja-JP" sz="1050" dirty="0" smtClean="0">
                <a:latin typeface="HG丸ｺﾞｼｯｸM-PRO" panose="020F0600000000000000" pitchFamily="50" charset="-128"/>
                <a:ea typeface="HG丸ｺﾞｼｯｸM-PRO" panose="020F0600000000000000" pitchFamily="50" charset="-128"/>
                <a:cs typeface="ＭＳ Ｐゴシック"/>
              </a:rPr>
              <a:t>【</a:t>
            </a:r>
            <a:r>
              <a:rPr lang="ja-JP" altLang="en-US" sz="1050" dirty="0" smtClean="0">
                <a:latin typeface="HG丸ｺﾞｼｯｸM-PRO" panose="020F0600000000000000" pitchFamily="50" charset="-128"/>
                <a:ea typeface="HG丸ｺﾞｼｯｸM-PRO" panose="020F0600000000000000" pitchFamily="50" charset="-128"/>
                <a:cs typeface="ＭＳ Ｐゴシック"/>
              </a:rPr>
              <a:t>具体的取組み</a:t>
            </a:r>
            <a:r>
              <a:rPr lang="en-US" altLang="ja-JP" sz="1050" dirty="0" smtClean="0">
                <a:latin typeface="HG丸ｺﾞｼｯｸM-PRO" panose="020F0600000000000000" pitchFamily="50" charset="-128"/>
                <a:ea typeface="HG丸ｺﾞｼｯｸM-PRO" panose="020F0600000000000000" pitchFamily="50" charset="-128"/>
                <a:cs typeface="ＭＳ Ｐゴシック"/>
              </a:rPr>
              <a:t>】</a:t>
            </a:r>
            <a:r>
              <a:rPr lang="ja-JP" altLang="en-US" sz="1050" dirty="0" smtClean="0">
                <a:latin typeface="HG丸ｺﾞｼｯｸM-PRO" panose="020F0600000000000000" pitchFamily="50" charset="-128"/>
                <a:ea typeface="HG丸ｺﾞｼｯｸM-PRO" panose="020F0600000000000000" pitchFamily="50" charset="-128"/>
                <a:cs typeface="ＭＳ Ｐゴシック"/>
              </a:rPr>
              <a:t>　</a:t>
            </a:r>
            <a:r>
              <a:rPr lang="en-US" altLang="ja-JP" sz="1050" dirty="0">
                <a:solidFill>
                  <a:srgbClr val="000000"/>
                </a:solidFill>
                <a:latin typeface="HG丸ｺﾞｼｯｸM-PRO" panose="020F0600000000000000" pitchFamily="50" charset="-128"/>
                <a:ea typeface="HG丸ｺﾞｼｯｸM-PRO" panose="020F0600000000000000" pitchFamily="50" charset="-128"/>
                <a:cs typeface="Times New Roman"/>
              </a:rPr>
              <a:t> (</a:t>
            </a:r>
            <a:r>
              <a:rPr lang="ja-JP" altLang="en-US" sz="1050" dirty="0" smtClean="0">
                <a:solidFill>
                  <a:srgbClr val="000000"/>
                </a:solidFill>
                <a:latin typeface="HG丸ｺﾞｼｯｸM-PRO" panose="020F0600000000000000" pitchFamily="50" charset="-128"/>
                <a:ea typeface="HG丸ｺﾞｼｯｸM-PRO" panose="020F0600000000000000" pitchFamily="50" charset="-128"/>
                <a:cs typeface="Times New Roman"/>
              </a:rPr>
              <a:t>第</a:t>
            </a:r>
            <a:r>
              <a:rPr lang="en-US" altLang="ja-JP" sz="1050" dirty="0" smtClean="0">
                <a:solidFill>
                  <a:srgbClr val="000000"/>
                </a:solidFill>
                <a:latin typeface="+mn-ea"/>
                <a:cs typeface="Times New Roman"/>
              </a:rPr>
              <a:t>5,6</a:t>
            </a:r>
            <a:r>
              <a:rPr lang="ja-JP" altLang="en-US" sz="1050" dirty="0">
                <a:solidFill>
                  <a:srgbClr val="000000"/>
                </a:solidFill>
                <a:latin typeface="HG丸ｺﾞｼｯｸM-PRO" panose="020F0600000000000000" pitchFamily="50" charset="-128"/>
                <a:ea typeface="HG丸ｺﾞｼｯｸM-PRO" panose="020F0600000000000000" pitchFamily="50" charset="-128"/>
                <a:cs typeface="Times New Roman"/>
              </a:rPr>
              <a:t>章</a:t>
            </a:r>
            <a:r>
              <a:rPr lang="en-US" altLang="ja-JP" sz="1050" dirty="0">
                <a:solidFill>
                  <a:srgbClr val="000000"/>
                </a:solidFill>
                <a:latin typeface="HG丸ｺﾞｼｯｸM-PRO" panose="020F0600000000000000" pitchFamily="50" charset="-128"/>
                <a:ea typeface="HG丸ｺﾞｼｯｸM-PRO" panose="020F0600000000000000" pitchFamily="50" charset="-128"/>
                <a:cs typeface="Times New Roman"/>
              </a:rPr>
              <a:t>)</a:t>
            </a:r>
            <a:endParaRPr lang="en-US" altLang="ja-JP" sz="1050" dirty="0" smtClean="0">
              <a:latin typeface="HG丸ｺﾞｼｯｸM-PRO" panose="020F0600000000000000" pitchFamily="50" charset="-128"/>
              <a:ea typeface="HG丸ｺﾞｼｯｸM-PRO" panose="020F0600000000000000" pitchFamily="50" charset="-128"/>
              <a:cs typeface="ＭＳ Ｐゴシック"/>
            </a:endParaRPr>
          </a:p>
          <a:p>
            <a:pPr marL="133350" indent="-133350">
              <a:spcAft>
                <a:spcPts val="0"/>
              </a:spcAft>
            </a:pPr>
            <a:r>
              <a:rPr lang="ja-JP" altLang="en-US" sz="1050" dirty="0" smtClean="0">
                <a:latin typeface="HG丸ｺﾞｼｯｸM-PRO" panose="020F0600000000000000" pitchFamily="50" charset="-128"/>
                <a:ea typeface="HG丸ｺﾞｼｯｸM-PRO" panose="020F0600000000000000" pitchFamily="50" charset="-128"/>
                <a:cs typeface="ＭＳ 明朝"/>
              </a:rPr>
              <a:t>　</a:t>
            </a:r>
            <a:r>
              <a:rPr lang="ja-JP" altLang="ja-JP" sz="1050" kern="100" dirty="0" smtClean="0">
                <a:latin typeface="HG丸ｺﾞｼｯｸM-PRO" panose="020F0600000000000000" pitchFamily="50" charset="-128"/>
                <a:ea typeface="HG丸ｺﾞｼｯｸM-PRO" panose="020F0600000000000000" pitchFamily="50" charset="-128"/>
                <a:cs typeface="ＭＳ 明朝"/>
              </a:rPr>
              <a:t>▶</a:t>
            </a:r>
            <a:r>
              <a:rPr lang="ja-JP" altLang="en-US" sz="1050" dirty="0" smtClean="0">
                <a:latin typeface="HG丸ｺﾞｼｯｸM-PRO" panose="020F0600000000000000" pitchFamily="50" charset="-128"/>
                <a:ea typeface="HG丸ｺﾞｼｯｸM-PRO" panose="020F0600000000000000" pitchFamily="50" charset="-128"/>
                <a:cs typeface="ＭＳ Ｐゴシック"/>
              </a:rPr>
              <a:t>訪問員に保護者支援プログラム習得などのスキルアップ</a:t>
            </a:r>
            <a:endParaRPr lang="en-US" altLang="ja-JP" sz="1050" dirty="0" smtClean="0">
              <a:latin typeface="HG丸ｺﾞｼｯｸM-PRO" panose="020F0600000000000000" pitchFamily="50" charset="-128"/>
              <a:ea typeface="HG丸ｺﾞｼｯｸM-PRO" panose="020F0600000000000000" pitchFamily="50" charset="-128"/>
              <a:cs typeface="ＭＳ Ｐゴシック"/>
            </a:endParaRPr>
          </a:p>
          <a:p>
            <a:pPr marL="133350" indent="-133350">
              <a:spcAft>
                <a:spcPts val="0"/>
              </a:spcAft>
            </a:pPr>
            <a:r>
              <a:rPr lang="ja-JP" altLang="en-US" sz="1050" dirty="0">
                <a:latin typeface="HG丸ｺﾞｼｯｸM-PRO" panose="020F0600000000000000" pitchFamily="50" charset="-128"/>
                <a:ea typeface="HG丸ｺﾞｼｯｸM-PRO" panose="020F0600000000000000" pitchFamily="50" charset="-128"/>
                <a:cs typeface="ＭＳ Ｐゴシック"/>
              </a:rPr>
              <a:t>　</a:t>
            </a:r>
            <a:r>
              <a:rPr lang="ja-JP" altLang="en-US" sz="1050" dirty="0" smtClean="0">
                <a:latin typeface="HG丸ｺﾞｼｯｸM-PRO" panose="020F0600000000000000" pitchFamily="50" charset="-128"/>
                <a:ea typeface="HG丸ｺﾞｼｯｸM-PRO" panose="020F0600000000000000" pitchFamily="50" charset="-128"/>
                <a:cs typeface="ＭＳ Ｐゴシック"/>
              </a:rPr>
              <a:t>　等を行い、訪問型支援を充実し市町村を支援します。</a:t>
            </a:r>
            <a:endParaRPr lang="en-US" altLang="ja-JP" sz="1050" dirty="0" smtClean="0">
              <a:latin typeface="HG丸ｺﾞｼｯｸM-PRO" panose="020F0600000000000000" pitchFamily="50" charset="-128"/>
              <a:ea typeface="HG丸ｺﾞｼｯｸM-PRO" panose="020F0600000000000000" pitchFamily="50" charset="-128"/>
              <a:cs typeface="ＭＳ Ｐゴシック"/>
            </a:endParaRPr>
          </a:p>
          <a:p>
            <a:pPr marL="133350" indent="-133350">
              <a:spcAft>
                <a:spcPts val="0"/>
              </a:spcAft>
            </a:pPr>
            <a:r>
              <a:rPr lang="ja-JP" altLang="en-US" sz="1050" kern="100" dirty="0" smtClean="0">
                <a:latin typeface="HG丸ｺﾞｼｯｸM-PRO" panose="020F0600000000000000" pitchFamily="50" charset="-128"/>
                <a:ea typeface="HG丸ｺﾞｼｯｸM-PRO" panose="020F0600000000000000" pitchFamily="50" charset="-128"/>
                <a:cs typeface="ＭＳ 明朝"/>
              </a:rPr>
              <a:t>　</a:t>
            </a:r>
            <a:r>
              <a:rPr lang="ja-JP" altLang="ja-JP" sz="1050" kern="100" dirty="0" smtClean="0">
                <a:latin typeface="HG丸ｺﾞｼｯｸM-PRO" panose="020F0600000000000000" pitchFamily="50" charset="-128"/>
                <a:ea typeface="HG丸ｺﾞｼｯｸM-PRO" panose="020F0600000000000000" pitchFamily="50" charset="-128"/>
                <a:cs typeface="ＭＳ 明朝"/>
              </a:rPr>
              <a:t>▶</a:t>
            </a:r>
            <a:r>
              <a:rPr lang="ja-JP" altLang="en-US" sz="1050" kern="100" dirty="0" smtClean="0">
                <a:latin typeface="HG丸ｺﾞｼｯｸM-PRO" panose="020F0600000000000000" pitchFamily="50" charset="-128"/>
                <a:ea typeface="HG丸ｺﾞｼｯｸM-PRO" panose="020F0600000000000000" pitchFamily="50" charset="-128"/>
                <a:cs typeface="ＭＳ 明朝"/>
              </a:rPr>
              <a:t>施設と協働してペアレンティングプログラム等を行い、</a:t>
            </a:r>
            <a:endParaRPr lang="en-US" altLang="ja-JP" sz="1050" kern="100" dirty="0" smtClean="0">
              <a:latin typeface="HG丸ｺﾞｼｯｸM-PRO" panose="020F0600000000000000" pitchFamily="50" charset="-128"/>
              <a:ea typeface="HG丸ｺﾞｼｯｸM-PRO" panose="020F0600000000000000" pitchFamily="50" charset="-128"/>
              <a:cs typeface="ＭＳ 明朝"/>
            </a:endParaRPr>
          </a:p>
          <a:p>
            <a:pPr marL="133350" indent="-133350">
              <a:spcAft>
                <a:spcPts val="0"/>
              </a:spcAft>
            </a:pPr>
            <a:r>
              <a:rPr lang="ja-JP" altLang="en-US" sz="1050" kern="100" dirty="0">
                <a:latin typeface="HG丸ｺﾞｼｯｸM-PRO" panose="020F0600000000000000" pitchFamily="50" charset="-128"/>
                <a:ea typeface="HG丸ｺﾞｼｯｸM-PRO" panose="020F0600000000000000" pitchFamily="50" charset="-128"/>
                <a:cs typeface="ＭＳ 明朝"/>
              </a:rPr>
              <a:t>　</a:t>
            </a:r>
            <a:r>
              <a:rPr lang="ja-JP" altLang="en-US" sz="1050" kern="100" dirty="0" smtClean="0">
                <a:latin typeface="HG丸ｺﾞｼｯｸM-PRO" panose="020F0600000000000000" pitchFamily="50" charset="-128"/>
                <a:ea typeface="HG丸ｺﾞｼｯｸM-PRO" panose="020F0600000000000000" pitchFamily="50" charset="-128"/>
                <a:cs typeface="ＭＳ 明朝"/>
              </a:rPr>
              <a:t>　保護者を支援します。</a:t>
            </a:r>
            <a:endParaRPr lang="en-US" altLang="ja-JP" sz="1050" kern="100" dirty="0" smtClean="0">
              <a:effectLst/>
              <a:latin typeface="HG丸ｺﾞｼｯｸM-PRO" panose="020F0600000000000000" pitchFamily="50" charset="-128"/>
              <a:ea typeface="HG丸ｺﾞｼｯｸM-PRO" panose="020F0600000000000000" pitchFamily="50" charset="-128"/>
              <a:cs typeface="Times New Roman"/>
            </a:endParaRPr>
          </a:p>
        </p:txBody>
      </p:sp>
      <p:sp>
        <p:nvSpPr>
          <p:cNvPr id="50" name="角丸四角形 49"/>
          <p:cNvSpPr/>
          <p:nvPr/>
        </p:nvSpPr>
        <p:spPr>
          <a:xfrm>
            <a:off x="10755595" y="6844854"/>
            <a:ext cx="2782332" cy="393453"/>
          </a:xfrm>
          <a:prstGeom prst="roundRect">
            <a:avLst/>
          </a:prstGeom>
          <a:gradFill>
            <a:gsLst>
              <a:gs pos="0">
                <a:srgbClr val="5E9EFF"/>
              </a:gs>
              <a:gs pos="39999">
                <a:srgbClr val="85C2FF"/>
              </a:gs>
              <a:gs pos="70000">
                <a:srgbClr val="C4D6EB"/>
              </a:gs>
              <a:gs pos="100000">
                <a:srgbClr val="FFEBFA"/>
              </a:gs>
            </a:gsLst>
            <a:lin ang="10800000" scaled="0"/>
          </a:gradFill>
          <a:ln w="25400" cap="flat" cmpd="sng" algn="ctr">
            <a:noFill/>
            <a:prstDash val="solid"/>
          </a:ln>
          <a:effectLst>
            <a:glow>
              <a:srgbClr val="4F81BD">
                <a:alpha val="40000"/>
              </a:srgbClr>
            </a:glow>
            <a:softEdge rad="0"/>
          </a:effectLst>
          <a:scene3d>
            <a:camera prst="orthographicFront"/>
            <a:lightRig rig="twoPt" dir="t"/>
          </a:scene3d>
          <a:sp3d>
            <a:bevelT/>
            <a:bevelB/>
          </a:sp3d>
        </p:spPr>
        <p:txBody>
          <a:bodyPr wrap="square" rtlCol="0" anchor="ctr">
            <a:noAutofit/>
          </a:bodyPr>
          <a:lstStyle/>
          <a:p>
            <a:pPr>
              <a:spcAft>
                <a:spcPts val="0"/>
              </a:spcAft>
            </a:pPr>
            <a:r>
              <a:rPr lang="ja-JP" altLang="en-US" sz="1200" b="1" dirty="0" smtClean="0">
                <a:effectLst/>
                <a:latin typeface="ＭＳ Ｐゴシック"/>
                <a:ea typeface="Meiryo UI"/>
                <a:cs typeface="ＭＳ Ｐゴシック"/>
              </a:rPr>
              <a:t>４－４　</a:t>
            </a:r>
            <a:r>
              <a:rPr lang="ja-JP" sz="1200" b="1" dirty="0" smtClean="0">
                <a:effectLst/>
                <a:latin typeface="ＭＳ Ｐゴシック"/>
                <a:ea typeface="Meiryo UI"/>
                <a:cs typeface="ＭＳ Ｐゴシック"/>
              </a:rPr>
              <a:t>家庭</a:t>
            </a:r>
            <a:r>
              <a:rPr lang="ja-JP" sz="1200" b="1" dirty="0">
                <a:effectLst/>
                <a:latin typeface="ＭＳ Ｐゴシック"/>
                <a:ea typeface="Meiryo UI"/>
                <a:cs typeface="ＭＳ Ｐゴシック"/>
              </a:rPr>
              <a:t>支援・地域支援の充実</a:t>
            </a:r>
            <a:endParaRPr lang="ja-JP" sz="1200" dirty="0">
              <a:effectLst/>
              <a:latin typeface="ＭＳ Ｐゴシック"/>
              <a:cs typeface="ＭＳ Ｐゴシック"/>
            </a:endParaRPr>
          </a:p>
        </p:txBody>
      </p:sp>
      <p:sp>
        <p:nvSpPr>
          <p:cNvPr id="53" name="正方形/長方形 52"/>
          <p:cNvSpPr/>
          <p:nvPr/>
        </p:nvSpPr>
        <p:spPr>
          <a:xfrm>
            <a:off x="406473" y="7096125"/>
            <a:ext cx="6002661" cy="2710573"/>
          </a:xfrm>
          <a:prstGeom prst="rect">
            <a:avLst/>
          </a:prstGeom>
          <a:solidFill>
            <a:sysClr val="window" lastClr="FFFFFF"/>
          </a:solidFill>
          <a:ln w="9525" cap="flat" cmpd="sng" algn="ctr">
            <a:solidFill>
              <a:schemeClr val="tx1"/>
            </a:solidFill>
            <a:prstDash val="solid"/>
          </a:ln>
          <a:effectLst/>
        </p:spPr>
        <p:txBody>
          <a:bodyPr rot="0" spcFirstLastPara="0" vert="horz" wrap="square" lIns="91440" tIns="45720" rIns="91440" bIns="45720" numCol="1" spcCol="0" rtlCol="0" fromWordArt="0" anchor="b" anchorCtr="0" forceAA="0" compatLnSpc="1">
            <a:prstTxWarp prst="textNoShape">
              <a:avLst/>
            </a:prstTxWarp>
            <a:noAutofit/>
          </a:bodyPr>
          <a:lstStyle/>
          <a:p>
            <a:pPr indent="133350">
              <a:lnSpc>
                <a:spcPts val="1500"/>
              </a:lnSpc>
            </a:pPr>
            <a:endParaRPr lang="en-US" altLang="ja-JP" sz="1050" dirty="0" smtClean="0">
              <a:solidFill>
                <a:srgbClr val="000000"/>
              </a:solidFill>
              <a:latin typeface="HG丸ｺﾞｼｯｸM-PRO" panose="020F0600000000000000" pitchFamily="50" charset="-128"/>
              <a:ea typeface="HG丸ｺﾞｼｯｸM-PRO" panose="020F0600000000000000" pitchFamily="50" charset="-128"/>
              <a:cs typeface="Times New Roman"/>
            </a:endParaRPr>
          </a:p>
          <a:p>
            <a:pPr indent="133350">
              <a:lnSpc>
                <a:spcPts val="1500"/>
              </a:lnSpc>
            </a:pPr>
            <a:endParaRPr lang="en-US" altLang="ja-JP" sz="1050" dirty="0">
              <a:solidFill>
                <a:srgbClr val="000000"/>
              </a:solidFill>
              <a:latin typeface="HG丸ｺﾞｼｯｸM-PRO" panose="020F0600000000000000" pitchFamily="50" charset="-128"/>
              <a:ea typeface="HG丸ｺﾞｼｯｸM-PRO" panose="020F0600000000000000" pitchFamily="50" charset="-128"/>
              <a:cs typeface="Times New Roman"/>
            </a:endParaRPr>
          </a:p>
          <a:p>
            <a:pPr indent="133350">
              <a:lnSpc>
                <a:spcPts val="1500"/>
              </a:lnSpc>
            </a:pPr>
            <a:endParaRPr lang="en-US" altLang="ja-JP" sz="1050" dirty="0" smtClean="0">
              <a:solidFill>
                <a:srgbClr val="000000"/>
              </a:solidFill>
              <a:latin typeface="HG丸ｺﾞｼｯｸM-PRO" panose="020F0600000000000000" pitchFamily="50" charset="-128"/>
              <a:ea typeface="HG丸ｺﾞｼｯｸM-PRO" panose="020F0600000000000000" pitchFamily="50" charset="-128"/>
              <a:cs typeface="Times New Roman"/>
            </a:endParaRPr>
          </a:p>
          <a:p>
            <a:pPr indent="133350">
              <a:lnSpc>
                <a:spcPts val="1500"/>
              </a:lnSpc>
            </a:pPr>
            <a:endParaRPr lang="en-US" altLang="ja-JP" sz="1050" dirty="0">
              <a:solidFill>
                <a:srgbClr val="000000"/>
              </a:solidFill>
              <a:latin typeface="HG丸ｺﾞｼｯｸM-PRO" panose="020F0600000000000000" pitchFamily="50" charset="-128"/>
              <a:ea typeface="HG丸ｺﾞｼｯｸM-PRO" panose="020F0600000000000000" pitchFamily="50" charset="-128"/>
              <a:cs typeface="Times New Roman"/>
            </a:endParaRPr>
          </a:p>
          <a:p>
            <a:pPr indent="133350">
              <a:lnSpc>
                <a:spcPts val="1500"/>
              </a:lnSpc>
            </a:pPr>
            <a:endParaRPr lang="en-US" altLang="ja-JP" sz="1050" dirty="0" smtClean="0">
              <a:solidFill>
                <a:srgbClr val="000000"/>
              </a:solidFill>
              <a:latin typeface="HG丸ｺﾞｼｯｸM-PRO" panose="020F0600000000000000" pitchFamily="50" charset="-128"/>
              <a:ea typeface="HG丸ｺﾞｼｯｸM-PRO" panose="020F0600000000000000" pitchFamily="50" charset="-128"/>
              <a:cs typeface="Times New Roman"/>
            </a:endParaRPr>
          </a:p>
          <a:p>
            <a:pPr indent="133350">
              <a:lnSpc>
                <a:spcPts val="1500"/>
              </a:lnSpc>
            </a:pPr>
            <a:endParaRPr lang="en-US" altLang="ja-JP" sz="800" kern="100" dirty="0" smtClean="0">
              <a:latin typeface="HG丸ｺﾞｼｯｸM-PRO" panose="020F0600000000000000" pitchFamily="50" charset="-128"/>
              <a:ea typeface="HG丸ｺﾞｼｯｸM-PRO" panose="020F0600000000000000" pitchFamily="50" charset="-128"/>
              <a:cs typeface="Times New Roman"/>
            </a:endParaRPr>
          </a:p>
          <a:p>
            <a:pPr indent="133350">
              <a:lnSpc>
                <a:spcPts val="1500"/>
              </a:lnSpc>
            </a:pPr>
            <a:r>
              <a:rPr lang="ja-JP" altLang="ja-JP" sz="1050" dirty="0" smtClean="0">
                <a:solidFill>
                  <a:srgbClr val="000000"/>
                </a:solidFill>
                <a:latin typeface="HG丸ｺﾞｼｯｸM-PRO" panose="020F0600000000000000" pitchFamily="50" charset="-128"/>
                <a:ea typeface="HG丸ｺﾞｼｯｸM-PRO" panose="020F0600000000000000" pitchFamily="50" charset="-128"/>
                <a:cs typeface="Times New Roman"/>
              </a:rPr>
              <a:t>◇</a:t>
            </a:r>
            <a:r>
              <a:rPr lang="ja-JP" altLang="en-US" sz="1050" kern="100" dirty="0" smtClean="0">
                <a:latin typeface="HG丸ｺﾞｼｯｸM-PRO" panose="020F0600000000000000" pitchFamily="50" charset="-128"/>
                <a:ea typeface="HG丸ｺﾞｼｯｸM-PRO" panose="020F0600000000000000" pitchFamily="50" charset="-128"/>
                <a:cs typeface="Times New Roman"/>
              </a:rPr>
              <a:t>子ども</a:t>
            </a:r>
            <a:r>
              <a:rPr lang="ja-JP" altLang="en-US" sz="1050" kern="100" dirty="0">
                <a:latin typeface="HG丸ｺﾞｼｯｸM-PRO" panose="020F0600000000000000" pitchFamily="50" charset="-128"/>
                <a:ea typeface="HG丸ｺﾞｼｯｸM-PRO" panose="020F0600000000000000" pitchFamily="50" charset="-128"/>
                <a:cs typeface="Times New Roman"/>
              </a:rPr>
              <a:t>家庭センターにおけるニーズ</a:t>
            </a:r>
            <a:r>
              <a:rPr lang="ja-JP" altLang="en-US" sz="1050" kern="100" dirty="0" smtClean="0">
                <a:latin typeface="HG丸ｺﾞｼｯｸM-PRO" panose="020F0600000000000000" pitchFamily="50" charset="-128"/>
                <a:ea typeface="HG丸ｺﾞｼｯｸM-PRO" panose="020F0600000000000000" pitchFamily="50" charset="-128"/>
                <a:cs typeface="Times New Roman"/>
              </a:rPr>
              <a:t>調査と児童養護施設及び乳児院から</a:t>
            </a:r>
            <a:r>
              <a:rPr lang="ja-JP" altLang="en-US" sz="1050" kern="100" dirty="0">
                <a:latin typeface="HG丸ｺﾞｼｯｸM-PRO" panose="020F0600000000000000" pitchFamily="50" charset="-128"/>
                <a:ea typeface="HG丸ｺﾞｼｯｸM-PRO" panose="020F0600000000000000" pitchFamily="50" charset="-128"/>
                <a:cs typeface="Times New Roman"/>
              </a:rPr>
              <a:t>提出</a:t>
            </a:r>
            <a:r>
              <a:rPr lang="ja-JP" altLang="en-US" sz="1050" kern="100" dirty="0" smtClean="0">
                <a:latin typeface="HG丸ｺﾞｼｯｸM-PRO" panose="020F0600000000000000" pitchFamily="50" charset="-128"/>
                <a:ea typeface="HG丸ｺﾞｼｯｸM-PRO" panose="020F0600000000000000" pitchFamily="50" charset="-128"/>
                <a:cs typeface="Times New Roman"/>
              </a:rPr>
              <a:t>された「家庭的</a:t>
            </a:r>
            <a:endParaRPr lang="en-US" altLang="ja-JP" sz="1050" kern="100" dirty="0" smtClean="0">
              <a:latin typeface="HG丸ｺﾞｼｯｸM-PRO" panose="020F0600000000000000" pitchFamily="50" charset="-128"/>
              <a:ea typeface="HG丸ｺﾞｼｯｸM-PRO" panose="020F0600000000000000" pitchFamily="50" charset="-128"/>
              <a:cs typeface="Times New Roman"/>
            </a:endParaRPr>
          </a:p>
          <a:p>
            <a:pPr indent="133350">
              <a:lnSpc>
                <a:spcPts val="1500"/>
              </a:lnSpc>
            </a:pPr>
            <a:r>
              <a:rPr lang="ja-JP" altLang="en-US" sz="1050" kern="100" dirty="0">
                <a:latin typeface="HG丸ｺﾞｼｯｸM-PRO" panose="020F0600000000000000" pitchFamily="50" charset="-128"/>
                <a:ea typeface="HG丸ｺﾞｼｯｸM-PRO" panose="020F0600000000000000" pitchFamily="50" charset="-128"/>
                <a:cs typeface="Times New Roman"/>
              </a:rPr>
              <a:t>　</a:t>
            </a:r>
            <a:r>
              <a:rPr lang="ja-JP" altLang="en-US" sz="1050" kern="100" dirty="0" smtClean="0">
                <a:latin typeface="HG丸ｺﾞｼｯｸM-PRO" panose="020F0600000000000000" pitchFamily="50" charset="-128"/>
                <a:ea typeface="HG丸ｺﾞｼｯｸM-PRO" panose="020F0600000000000000" pitchFamily="50" charset="-128"/>
                <a:cs typeface="Times New Roman"/>
              </a:rPr>
              <a:t>養護推進計画」を踏まえて府将来ビジョンを作成。</a:t>
            </a:r>
            <a:endParaRPr lang="en-US" altLang="ja-JP" sz="1050" kern="100" dirty="0" smtClean="0">
              <a:latin typeface="HG丸ｺﾞｼｯｸM-PRO" panose="020F0600000000000000" pitchFamily="50" charset="-128"/>
              <a:ea typeface="HG丸ｺﾞｼｯｸM-PRO" panose="020F0600000000000000" pitchFamily="50" charset="-128"/>
              <a:cs typeface="Times New Roman"/>
            </a:endParaRPr>
          </a:p>
          <a:p>
            <a:pPr indent="133350">
              <a:lnSpc>
                <a:spcPts val="1500"/>
              </a:lnSpc>
            </a:pPr>
            <a:r>
              <a:rPr lang="ja-JP" altLang="en-US" sz="1050" kern="100" dirty="0">
                <a:latin typeface="HG丸ｺﾞｼｯｸM-PRO" panose="020F0600000000000000" pitchFamily="50" charset="-128"/>
                <a:ea typeface="HG丸ｺﾞｼｯｸM-PRO" panose="020F0600000000000000" pitchFamily="50" charset="-128"/>
                <a:cs typeface="Times New Roman"/>
              </a:rPr>
              <a:t>　</a:t>
            </a:r>
            <a:r>
              <a:rPr lang="ja-JP" altLang="en-US" sz="1050" kern="100" dirty="0" smtClean="0">
                <a:latin typeface="HG丸ｺﾞｼｯｸM-PRO" panose="020F0600000000000000" pitchFamily="50" charset="-128"/>
                <a:ea typeface="HG丸ｺﾞｼｯｸM-PRO" panose="020F0600000000000000" pitchFamily="50" charset="-128"/>
                <a:cs typeface="Times New Roman"/>
              </a:rPr>
              <a:t> ⇒ </a:t>
            </a:r>
            <a:r>
              <a:rPr lang="en-US" altLang="ja-JP" sz="1050" kern="100" dirty="0" smtClean="0">
                <a:latin typeface="HG丸ｺﾞｼｯｸM-PRO" panose="020F0600000000000000" pitchFamily="50" charset="-128"/>
                <a:ea typeface="HG丸ｺﾞｼｯｸM-PRO" panose="020F0600000000000000" pitchFamily="50" charset="-128"/>
                <a:cs typeface="Times New Roman"/>
              </a:rPr>
              <a:t>15</a:t>
            </a:r>
            <a:r>
              <a:rPr lang="ja-JP" altLang="en-US" sz="1050" kern="100" dirty="0" smtClean="0">
                <a:latin typeface="HG丸ｺﾞｼｯｸM-PRO" panose="020F0600000000000000" pitchFamily="50" charset="-128"/>
                <a:ea typeface="HG丸ｺﾞｼｯｸM-PRO" panose="020F0600000000000000" pitchFamily="50" charset="-128"/>
                <a:cs typeface="Times New Roman"/>
              </a:rPr>
              <a:t>年後　</a:t>
            </a:r>
            <a:r>
              <a:rPr lang="ja-JP" altLang="en-US" sz="1050" b="1" u="sng" kern="100" dirty="0" smtClean="0">
                <a:latin typeface="HG丸ｺﾞｼｯｸM-PRO" panose="020F0600000000000000" pitchFamily="50" charset="-128"/>
                <a:ea typeface="HG丸ｺﾞｼｯｸM-PRO" panose="020F0600000000000000" pitchFamily="50" charset="-128"/>
                <a:cs typeface="Times New Roman"/>
              </a:rPr>
              <a:t>本体施設：ｸﾞﾙｰﾌﾟﾎｰﾑ：里親等 ＝ </a:t>
            </a:r>
            <a:r>
              <a:rPr lang="en-US" altLang="ja-JP" sz="1050" b="1" u="sng" kern="100" dirty="0" smtClean="0">
                <a:latin typeface="HG丸ｺﾞｼｯｸM-PRO" panose="020F0600000000000000" pitchFamily="50" charset="-128"/>
                <a:ea typeface="HG丸ｺﾞｼｯｸM-PRO" panose="020F0600000000000000" pitchFamily="50" charset="-128"/>
                <a:cs typeface="Times New Roman"/>
              </a:rPr>
              <a:t>982 </a:t>
            </a:r>
            <a:r>
              <a:rPr lang="ja-JP" altLang="en-US" sz="1050" b="1" u="sng" kern="100" dirty="0" smtClean="0">
                <a:latin typeface="HG丸ｺﾞｼｯｸM-PRO" panose="020F0600000000000000" pitchFamily="50" charset="-128"/>
                <a:ea typeface="HG丸ｺﾞｼｯｸM-PRO" panose="020F0600000000000000" pitchFamily="50" charset="-128"/>
                <a:cs typeface="Times New Roman"/>
              </a:rPr>
              <a:t>： </a:t>
            </a:r>
            <a:r>
              <a:rPr lang="en-US" altLang="ja-JP" sz="1050" b="1" u="sng" kern="100" dirty="0" smtClean="0">
                <a:latin typeface="HG丸ｺﾞｼｯｸM-PRO" panose="020F0600000000000000" pitchFamily="50" charset="-128"/>
                <a:ea typeface="HG丸ｺﾞｼｯｸM-PRO" panose="020F0600000000000000" pitchFamily="50" charset="-128"/>
                <a:cs typeface="Times New Roman"/>
              </a:rPr>
              <a:t>530 </a:t>
            </a:r>
            <a:r>
              <a:rPr lang="ja-JP" altLang="en-US" sz="1050" b="1" u="sng" kern="100" dirty="0" smtClean="0">
                <a:latin typeface="HG丸ｺﾞｼｯｸM-PRO" panose="020F0600000000000000" pitchFamily="50" charset="-128"/>
                <a:ea typeface="HG丸ｺﾞｼｯｸM-PRO" panose="020F0600000000000000" pitchFamily="50" charset="-128"/>
                <a:cs typeface="Times New Roman"/>
              </a:rPr>
              <a:t>： </a:t>
            </a:r>
            <a:r>
              <a:rPr lang="en-US" altLang="ja-JP" sz="1050" b="1" u="sng" kern="100" dirty="0" smtClean="0">
                <a:latin typeface="HG丸ｺﾞｼｯｸM-PRO" panose="020F0600000000000000" pitchFamily="50" charset="-128"/>
                <a:ea typeface="HG丸ｺﾞｼｯｸM-PRO" panose="020F0600000000000000" pitchFamily="50" charset="-128"/>
                <a:cs typeface="Times New Roman"/>
              </a:rPr>
              <a:t>581</a:t>
            </a:r>
          </a:p>
          <a:p>
            <a:pPr indent="133350">
              <a:lnSpc>
                <a:spcPts val="1500"/>
              </a:lnSpc>
            </a:pPr>
            <a:endParaRPr lang="en-US" altLang="ja-JP" sz="1050" dirty="0" smtClean="0">
              <a:solidFill>
                <a:srgbClr val="000000"/>
              </a:solidFill>
              <a:latin typeface="HG丸ｺﾞｼｯｸM-PRO" panose="020F0600000000000000" pitchFamily="50" charset="-128"/>
              <a:ea typeface="HG丸ｺﾞｼｯｸM-PRO" panose="020F0600000000000000" pitchFamily="50" charset="-128"/>
              <a:cs typeface="Times New Roman"/>
            </a:endParaRPr>
          </a:p>
          <a:p>
            <a:pPr indent="133350">
              <a:lnSpc>
                <a:spcPts val="1500"/>
              </a:lnSpc>
            </a:pPr>
            <a:r>
              <a:rPr lang="ja-JP" altLang="ja-JP" sz="1050" dirty="0" smtClean="0">
                <a:solidFill>
                  <a:srgbClr val="000000"/>
                </a:solidFill>
                <a:latin typeface="HG丸ｺﾞｼｯｸM-PRO" panose="020F0600000000000000" pitchFamily="50" charset="-128"/>
                <a:ea typeface="HG丸ｺﾞｼｯｸM-PRO" panose="020F0600000000000000" pitchFamily="50" charset="-128"/>
                <a:cs typeface="Times New Roman"/>
              </a:rPr>
              <a:t>◇</a:t>
            </a:r>
            <a:r>
              <a:rPr lang="ja-JP" altLang="en-US" sz="1050" kern="100" dirty="0" smtClean="0">
                <a:latin typeface="HG丸ｺﾞｼｯｸM-PRO" panose="020F0600000000000000" pitchFamily="50" charset="-128"/>
                <a:ea typeface="HG丸ｺﾞｼｯｸM-PRO" panose="020F0600000000000000" pitchFamily="50" charset="-128"/>
                <a:cs typeface="Times New Roman"/>
              </a:rPr>
              <a:t>今後も５年</a:t>
            </a:r>
            <a:r>
              <a:rPr lang="ja-JP" altLang="en-US" sz="1050" kern="100" dirty="0">
                <a:latin typeface="HG丸ｺﾞｼｯｸM-PRO" panose="020F0600000000000000" pitchFamily="50" charset="-128"/>
                <a:ea typeface="HG丸ｺﾞｼｯｸM-PRO" panose="020F0600000000000000" pitchFamily="50" charset="-128"/>
                <a:cs typeface="Times New Roman"/>
              </a:rPr>
              <a:t>ごとに要保護児童の支援</a:t>
            </a:r>
            <a:r>
              <a:rPr lang="ja-JP" altLang="en-US" sz="1050" kern="100" dirty="0" smtClean="0">
                <a:latin typeface="HG丸ｺﾞｼｯｸM-PRO" panose="020F0600000000000000" pitchFamily="50" charset="-128"/>
                <a:ea typeface="HG丸ｺﾞｼｯｸM-PRO" panose="020F0600000000000000" pitchFamily="50" charset="-128"/>
                <a:cs typeface="Times New Roman"/>
              </a:rPr>
              <a:t>ニーズを調査すると</a:t>
            </a:r>
            <a:r>
              <a:rPr lang="ja-JP" altLang="en-US" sz="1050" kern="100" dirty="0">
                <a:latin typeface="HG丸ｺﾞｼｯｸM-PRO" panose="020F0600000000000000" pitchFamily="50" charset="-128"/>
                <a:ea typeface="HG丸ｺﾞｼｯｸM-PRO" panose="020F0600000000000000" pitchFamily="50" charset="-128"/>
                <a:cs typeface="Times New Roman"/>
              </a:rPr>
              <a:t>ともに</a:t>
            </a:r>
            <a:r>
              <a:rPr lang="ja-JP" altLang="en-US" sz="1050" kern="100" dirty="0" smtClean="0">
                <a:latin typeface="HG丸ｺﾞｼｯｸM-PRO" panose="020F0600000000000000" pitchFamily="50" charset="-128"/>
                <a:ea typeface="HG丸ｺﾞｼｯｸM-PRO" panose="020F0600000000000000" pitchFamily="50" charset="-128"/>
                <a:cs typeface="Times New Roman"/>
              </a:rPr>
              <a:t>、計画</a:t>
            </a:r>
            <a:r>
              <a:rPr lang="ja-JP" altLang="en-US" sz="1050" kern="100" dirty="0">
                <a:latin typeface="HG丸ｺﾞｼｯｸM-PRO" panose="020F0600000000000000" pitchFamily="50" charset="-128"/>
                <a:ea typeface="HG丸ｺﾞｼｯｸM-PRO" panose="020F0600000000000000" pitchFamily="50" charset="-128"/>
                <a:cs typeface="Times New Roman"/>
              </a:rPr>
              <a:t>の進捗状況を踏まえ</a:t>
            </a:r>
            <a:r>
              <a:rPr lang="ja-JP" altLang="en-US" sz="1050" kern="100" dirty="0" smtClean="0">
                <a:latin typeface="HG丸ｺﾞｼｯｸM-PRO" panose="020F0600000000000000" pitchFamily="50" charset="-128"/>
                <a:ea typeface="HG丸ｺﾞｼｯｸM-PRO" panose="020F0600000000000000" pitchFamily="50" charset="-128"/>
                <a:cs typeface="Times New Roman"/>
              </a:rPr>
              <a:t>、</a:t>
            </a:r>
            <a:endParaRPr lang="en-US" altLang="ja-JP" sz="1050" kern="100" dirty="0" smtClean="0">
              <a:latin typeface="HG丸ｺﾞｼｯｸM-PRO" panose="020F0600000000000000" pitchFamily="50" charset="-128"/>
              <a:ea typeface="HG丸ｺﾞｼｯｸM-PRO" panose="020F0600000000000000" pitchFamily="50" charset="-128"/>
              <a:cs typeface="Times New Roman"/>
            </a:endParaRPr>
          </a:p>
          <a:p>
            <a:pPr indent="133350">
              <a:lnSpc>
                <a:spcPts val="1500"/>
              </a:lnSpc>
            </a:pPr>
            <a:r>
              <a:rPr lang="ja-JP" altLang="en-US" sz="1050" kern="100" dirty="0">
                <a:latin typeface="HG丸ｺﾞｼｯｸM-PRO" panose="020F0600000000000000" pitchFamily="50" charset="-128"/>
                <a:ea typeface="HG丸ｺﾞｼｯｸM-PRO" panose="020F0600000000000000" pitchFamily="50" charset="-128"/>
                <a:cs typeface="Times New Roman"/>
              </a:rPr>
              <a:t>　</a:t>
            </a:r>
            <a:r>
              <a:rPr lang="ja-JP" altLang="en-US" sz="1050" kern="100" dirty="0" smtClean="0">
                <a:latin typeface="HG丸ｺﾞｼｯｸM-PRO" panose="020F0600000000000000" pitchFamily="50" charset="-128"/>
                <a:ea typeface="HG丸ｺﾞｼｯｸM-PRO" panose="020F0600000000000000" pitchFamily="50" charset="-128"/>
                <a:cs typeface="Times New Roman"/>
              </a:rPr>
              <a:t>各施設</a:t>
            </a:r>
            <a:r>
              <a:rPr lang="ja-JP" altLang="en-US" sz="1050" kern="100" dirty="0">
                <a:latin typeface="HG丸ｺﾞｼｯｸM-PRO" panose="020F0600000000000000" pitchFamily="50" charset="-128"/>
                <a:ea typeface="HG丸ｺﾞｼｯｸM-PRO" panose="020F0600000000000000" pitchFamily="50" charset="-128"/>
                <a:cs typeface="Times New Roman"/>
              </a:rPr>
              <a:t>の「家庭的養護推進計画」と調整を図りながら</a:t>
            </a:r>
            <a:r>
              <a:rPr lang="ja-JP" altLang="en-US" sz="1050" kern="100" dirty="0" smtClean="0">
                <a:latin typeface="HG丸ｺﾞｼｯｸM-PRO" panose="020F0600000000000000" pitchFamily="50" charset="-128"/>
                <a:ea typeface="HG丸ｺﾞｼｯｸM-PRO" panose="020F0600000000000000" pitchFamily="50" charset="-128"/>
                <a:cs typeface="Times New Roman"/>
              </a:rPr>
              <a:t>、</a:t>
            </a:r>
            <a:r>
              <a:rPr lang="en-US" altLang="ja-JP" sz="1050" kern="100" dirty="0" smtClean="0">
                <a:latin typeface="HG丸ｺﾞｼｯｸM-PRO" panose="020F0600000000000000" pitchFamily="50" charset="-128"/>
                <a:ea typeface="HG丸ｺﾞｼｯｸM-PRO" panose="020F0600000000000000" pitchFamily="50" charset="-128"/>
                <a:cs typeface="Times New Roman"/>
              </a:rPr>
              <a:t>15</a:t>
            </a:r>
            <a:r>
              <a:rPr lang="ja-JP" altLang="en-US" sz="1050" kern="100" dirty="0">
                <a:latin typeface="HG丸ｺﾞｼｯｸM-PRO" panose="020F0600000000000000" pitchFamily="50" charset="-128"/>
                <a:ea typeface="HG丸ｺﾞｼｯｸM-PRO" panose="020F0600000000000000" pitchFamily="50" charset="-128"/>
                <a:cs typeface="Times New Roman"/>
              </a:rPr>
              <a:t>年後に</a:t>
            </a:r>
            <a:r>
              <a:rPr lang="ja-JP" altLang="en-US" sz="1050" kern="100" dirty="0" smtClean="0">
                <a:latin typeface="HG丸ｺﾞｼｯｸM-PRO" panose="020F0600000000000000" pitchFamily="50" charset="-128"/>
                <a:ea typeface="HG丸ｺﾞｼｯｸM-PRO" panose="020F0600000000000000" pitchFamily="50" charset="-128"/>
                <a:cs typeface="Times New Roman"/>
              </a:rPr>
              <a:t>は本体</a:t>
            </a:r>
            <a:r>
              <a:rPr lang="ja-JP" altLang="en-US" sz="1050" kern="100" dirty="0">
                <a:latin typeface="HG丸ｺﾞｼｯｸM-PRO" panose="020F0600000000000000" pitchFamily="50" charset="-128"/>
                <a:ea typeface="HG丸ｺﾞｼｯｸM-PRO" panose="020F0600000000000000" pitchFamily="50" charset="-128"/>
                <a:cs typeface="Times New Roman"/>
              </a:rPr>
              <a:t>施設、</a:t>
            </a:r>
            <a:r>
              <a:rPr lang="ja-JP" altLang="en-US" sz="1050" kern="100" dirty="0" smtClean="0">
                <a:latin typeface="HG丸ｺﾞｼｯｸM-PRO" panose="020F0600000000000000" pitchFamily="50" charset="-128"/>
                <a:ea typeface="HG丸ｺﾞｼｯｸM-PRO" panose="020F0600000000000000" pitchFamily="50" charset="-128"/>
                <a:cs typeface="Times New Roman"/>
              </a:rPr>
              <a:t>グループホー</a:t>
            </a:r>
            <a:endParaRPr lang="en-US" altLang="ja-JP" sz="1050" kern="100" dirty="0" smtClean="0">
              <a:latin typeface="HG丸ｺﾞｼｯｸM-PRO" panose="020F0600000000000000" pitchFamily="50" charset="-128"/>
              <a:ea typeface="HG丸ｺﾞｼｯｸM-PRO" panose="020F0600000000000000" pitchFamily="50" charset="-128"/>
              <a:cs typeface="Times New Roman"/>
            </a:endParaRPr>
          </a:p>
          <a:p>
            <a:pPr indent="133350">
              <a:lnSpc>
                <a:spcPts val="1500"/>
              </a:lnSpc>
            </a:pPr>
            <a:r>
              <a:rPr lang="ja-JP" altLang="en-US" sz="1050" kern="100" dirty="0">
                <a:latin typeface="HG丸ｺﾞｼｯｸM-PRO" panose="020F0600000000000000" pitchFamily="50" charset="-128"/>
                <a:ea typeface="HG丸ｺﾞｼｯｸM-PRO" panose="020F0600000000000000" pitchFamily="50" charset="-128"/>
                <a:cs typeface="Times New Roman"/>
              </a:rPr>
              <a:t>　</a:t>
            </a:r>
            <a:r>
              <a:rPr lang="ja-JP" altLang="en-US" sz="1050" kern="100" dirty="0" smtClean="0">
                <a:latin typeface="HG丸ｺﾞｼｯｸM-PRO" panose="020F0600000000000000" pitchFamily="50" charset="-128"/>
                <a:ea typeface="HG丸ｺﾞｼｯｸM-PRO" panose="020F0600000000000000" pitchFamily="50" charset="-128"/>
                <a:cs typeface="Times New Roman"/>
              </a:rPr>
              <a:t>ム</a:t>
            </a:r>
            <a:r>
              <a:rPr lang="ja-JP" altLang="en-US" sz="1050" kern="100" dirty="0">
                <a:latin typeface="HG丸ｺﾞｼｯｸM-PRO" panose="020F0600000000000000" pitchFamily="50" charset="-128"/>
                <a:ea typeface="HG丸ｺﾞｼｯｸM-PRO" panose="020F0600000000000000" pitchFamily="50" charset="-128"/>
                <a:cs typeface="Times New Roman"/>
              </a:rPr>
              <a:t>、里親等の割合を概ね３分の１ずつにしていく</a:t>
            </a:r>
            <a:r>
              <a:rPr lang="ja-JP" altLang="en-US" sz="1050" kern="100" dirty="0" smtClean="0">
                <a:latin typeface="HG丸ｺﾞｼｯｸM-PRO" panose="020F0600000000000000" pitchFamily="50" charset="-128"/>
                <a:ea typeface="HG丸ｺﾞｼｯｸM-PRO" panose="020F0600000000000000" pitchFamily="50" charset="-128"/>
                <a:cs typeface="Times New Roman"/>
              </a:rPr>
              <a:t>ことを</a:t>
            </a:r>
            <a:r>
              <a:rPr lang="ja-JP" altLang="en-US" sz="1050" kern="100" dirty="0">
                <a:latin typeface="HG丸ｺﾞｼｯｸM-PRO" panose="020F0600000000000000" pitchFamily="50" charset="-128"/>
                <a:ea typeface="HG丸ｺﾞｼｯｸM-PRO" panose="020F0600000000000000" pitchFamily="50" charset="-128"/>
                <a:cs typeface="Times New Roman"/>
              </a:rPr>
              <a:t>目指したい</a:t>
            </a:r>
            <a:r>
              <a:rPr lang="ja-JP" altLang="en-US" sz="1050" kern="100" dirty="0" smtClean="0">
                <a:latin typeface="HG丸ｺﾞｼｯｸM-PRO" panose="020F0600000000000000" pitchFamily="50" charset="-128"/>
                <a:ea typeface="HG丸ｺﾞｼｯｸM-PRO" panose="020F0600000000000000" pitchFamily="50" charset="-128"/>
                <a:cs typeface="Times New Roman"/>
              </a:rPr>
              <a:t>。</a:t>
            </a:r>
            <a:endParaRPr lang="en-US" altLang="ja-JP" sz="1000" kern="100" dirty="0" smtClean="0">
              <a:latin typeface="HG丸ｺﾞｼｯｸM-PRO" panose="020F0600000000000000" pitchFamily="50" charset="-128"/>
              <a:ea typeface="HG丸ｺﾞｼｯｸM-PRO" panose="020F0600000000000000" pitchFamily="50" charset="-128"/>
              <a:cs typeface="Times New Roman"/>
            </a:endParaRPr>
          </a:p>
        </p:txBody>
      </p:sp>
      <p:grpSp>
        <p:nvGrpSpPr>
          <p:cNvPr id="3" name="グループ化 2"/>
          <p:cNvGrpSpPr/>
          <p:nvPr/>
        </p:nvGrpSpPr>
        <p:grpSpPr>
          <a:xfrm>
            <a:off x="477577" y="3816499"/>
            <a:ext cx="5931558" cy="2717675"/>
            <a:chOff x="477576" y="4438515"/>
            <a:chExt cx="5931558" cy="2938598"/>
          </a:xfrm>
        </p:grpSpPr>
        <p:grpSp>
          <p:nvGrpSpPr>
            <p:cNvPr id="7" name="グループ化 6"/>
            <p:cNvGrpSpPr/>
            <p:nvPr/>
          </p:nvGrpSpPr>
          <p:grpSpPr>
            <a:xfrm>
              <a:off x="477576" y="4438515"/>
              <a:ext cx="5931558" cy="2938598"/>
              <a:chOff x="477576" y="4438514"/>
              <a:chExt cx="5931558" cy="3077237"/>
            </a:xfrm>
          </p:grpSpPr>
          <p:pic>
            <p:nvPicPr>
              <p:cNvPr id="1025" name="Picture 1"/>
              <p:cNvPicPr>
                <a:picLocks noChangeAspect="1" noChangeArrowheads="1"/>
              </p:cNvPicPr>
              <p:nvPr/>
            </p:nvPicPr>
            <p:blipFill>
              <a:blip r:embed="rId3">
                <a:extLst>
                  <a:ext uri="{28A0092B-C50C-407E-A947-70E740481C1C}">
                    <a14:useLocalDpi xmlns:a14="http://schemas.microsoft.com/office/drawing/2010/main" val="0"/>
                  </a:ext>
                </a:extLst>
              </a:blip>
              <a:srcRect l="11780" t="3110" r="10405" b="2338"/>
              <a:stretch>
                <a:fillRect/>
              </a:stretch>
            </p:blipFill>
            <p:spPr bwMode="auto">
              <a:xfrm>
                <a:off x="477576" y="4438514"/>
                <a:ext cx="5931558" cy="3077237"/>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pic>
          <p:cxnSp>
            <p:nvCxnSpPr>
              <p:cNvPr id="5" name="直線コネクタ 4"/>
              <p:cNvCxnSpPr/>
              <p:nvPr/>
            </p:nvCxnSpPr>
            <p:spPr>
              <a:xfrm flipV="1">
                <a:off x="3542202" y="4867711"/>
                <a:ext cx="0" cy="1860246"/>
              </a:xfrm>
              <a:prstGeom prst="line">
                <a:avLst/>
              </a:prstGeom>
              <a:ln>
                <a:solidFill>
                  <a:schemeClr val="bg1">
                    <a:lumMod val="85000"/>
                  </a:schemeClr>
                </a:solidFill>
                <a:prstDash val="sysDash"/>
              </a:ln>
            </p:spPr>
            <p:style>
              <a:lnRef idx="1">
                <a:schemeClr val="accent1"/>
              </a:lnRef>
              <a:fillRef idx="0">
                <a:schemeClr val="accent1"/>
              </a:fillRef>
              <a:effectRef idx="0">
                <a:schemeClr val="accent1"/>
              </a:effectRef>
              <a:fontRef idx="minor">
                <a:schemeClr val="tx1"/>
              </a:fontRef>
            </p:style>
          </p:cxnSp>
        </p:grpSp>
        <p:cxnSp>
          <p:nvCxnSpPr>
            <p:cNvPr id="9" name="直線矢印コネクタ 8"/>
            <p:cNvCxnSpPr/>
            <p:nvPr/>
          </p:nvCxnSpPr>
          <p:spPr>
            <a:xfrm>
              <a:off x="3542202" y="6126460"/>
              <a:ext cx="1728192" cy="0"/>
            </a:xfrm>
            <a:prstGeom prst="straightConnector1">
              <a:avLst/>
            </a:prstGeom>
            <a:ln w="28575" cmpd="dbl">
              <a:tailEnd type="arrow"/>
            </a:ln>
          </p:spPr>
          <p:style>
            <a:lnRef idx="1">
              <a:schemeClr val="accent1"/>
            </a:lnRef>
            <a:fillRef idx="0">
              <a:schemeClr val="accent1"/>
            </a:fillRef>
            <a:effectRef idx="0">
              <a:schemeClr val="accent1"/>
            </a:effectRef>
            <a:fontRef idx="minor">
              <a:schemeClr val="tx1"/>
            </a:fontRef>
          </p:style>
        </p:cxnSp>
        <p:sp>
          <p:nvSpPr>
            <p:cNvPr id="40" name="正方形/長方形 39"/>
            <p:cNvSpPr/>
            <p:nvPr/>
          </p:nvSpPr>
          <p:spPr>
            <a:xfrm>
              <a:off x="3672830" y="6192762"/>
              <a:ext cx="1296144" cy="344481"/>
            </a:xfrm>
            <a:prstGeom prst="rect">
              <a:avLst/>
            </a:prstGeom>
            <a:solidFill>
              <a:sysClr val="window" lastClr="FFFFFF"/>
            </a:solidFill>
            <a:ln w="3175" cap="flat" cmpd="sng" algn="ctr">
              <a:solidFill>
                <a:schemeClr val="accent1"/>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indent="133350"/>
              <a:r>
                <a:rPr lang="ja-JP" altLang="en-US" sz="900" kern="100" dirty="0" smtClean="0">
                  <a:latin typeface="HG丸ｺﾞｼｯｸM-PRO" panose="020F0600000000000000" pitchFamily="50" charset="-128"/>
                  <a:ea typeface="HG丸ｺﾞｼｯｸM-PRO" panose="020F0600000000000000" pitchFamily="50" charset="-128"/>
                  <a:cs typeface="Times New Roman"/>
                </a:rPr>
                <a:t>ほぼ横ばいで推移</a:t>
              </a:r>
              <a:endParaRPr lang="en-US" altLang="ja-JP" sz="900" kern="100" dirty="0" smtClean="0">
                <a:effectLst/>
                <a:latin typeface="HG丸ｺﾞｼｯｸM-PRO" panose="020F0600000000000000" pitchFamily="50" charset="-128"/>
                <a:ea typeface="HG丸ｺﾞｼｯｸM-PRO" panose="020F0600000000000000" pitchFamily="50" charset="-128"/>
                <a:cs typeface="Times New Roman"/>
              </a:endParaRPr>
            </a:p>
          </p:txBody>
        </p:sp>
      </p:grpSp>
      <p:sp>
        <p:nvSpPr>
          <p:cNvPr id="41" name="角丸四角形 40"/>
          <p:cNvSpPr/>
          <p:nvPr/>
        </p:nvSpPr>
        <p:spPr>
          <a:xfrm>
            <a:off x="265449" y="9963090"/>
            <a:ext cx="2255253" cy="584061"/>
          </a:xfrm>
          <a:prstGeom prst="roundRect">
            <a:avLst/>
          </a:prstGeom>
          <a:gradFill>
            <a:gsLst>
              <a:gs pos="0">
                <a:srgbClr val="5E9EFF"/>
              </a:gs>
              <a:gs pos="39999">
                <a:srgbClr val="85C2FF"/>
              </a:gs>
              <a:gs pos="70000">
                <a:srgbClr val="C4D6EB"/>
              </a:gs>
              <a:gs pos="100000">
                <a:srgbClr val="FFEBFA"/>
              </a:gs>
            </a:gsLst>
            <a:lin ang="10800000" scaled="0"/>
          </a:gradFill>
          <a:ln w="25400" cap="flat" cmpd="sng" algn="ctr">
            <a:noFill/>
            <a:prstDash val="solid"/>
          </a:ln>
          <a:effectLst>
            <a:glow>
              <a:srgbClr val="4F81BD">
                <a:alpha val="40000"/>
              </a:srgbClr>
            </a:glow>
            <a:softEdge rad="0"/>
          </a:effectLst>
          <a:scene3d>
            <a:camera prst="orthographicFront"/>
            <a:lightRig rig="twoPt" dir="t"/>
          </a:scene3d>
          <a:sp3d>
            <a:bevelT/>
            <a:bevelB/>
          </a:sp3d>
        </p:spPr>
        <p:txBody>
          <a:bodyPr wrap="square" rtlCol="0" anchor="ctr">
            <a:noAutofit/>
          </a:bodyPr>
          <a:lstStyle/>
          <a:p>
            <a:pPr algn="ctr">
              <a:spcAft>
                <a:spcPts val="0"/>
              </a:spcAft>
            </a:pPr>
            <a:r>
              <a:rPr lang="ja-JP" altLang="en-US" sz="1600" b="1" dirty="0" smtClean="0">
                <a:latin typeface="ＭＳ Ｐゴシック"/>
                <a:ea typeface="Meiryo UI"/>
                <a:cs typeface="ＭＳ Ｐゴシック"/>
              </a:rPr>
              <a:t>５　</a:t>
            </a:r>
            <a:r>
              <a:rPr lang="ja-JP" altLang="en-US" sz="1600" b="1" dirty="0" smtClean="0">
                <a:effectLst/>
                <a:latin typeface="ＭＳ Ｐゴシック"/>
                <a:ea typeface="Meiryo UI"/>
                <a:cs typeface="ＭＳ Ｐゴシック"/>
              </a:rPr>
              <a:t>子どもの権利擁護</a:t>
            </a:r>
            <a:r>
              <a:rPr lang="ja-JP" altLang="en-US" sz="1200" b="1" dirty="0" smtClean="0">
                <a:effectLst/>
                <a:latin typeface="ＭＳ Ｐゴシック"/>
                <a:ea typeface="Meiryo UI"/>
                <a:cs typeface="ＭＳ Ｐゴシック"/>
              </a:rPr>
              <a:t>（第</a:t>
            </a:r>
            <a:r>
              <a:rPr lang="en-US" altLang="ja-JP" sz="1200" b="1" dirty="0" smtClean="0">
                <a:effectLst/>
                <a:latin typeface="ＭＳ Ｐゴシック"/>
                <a:ea typeface="Meiryo UI"/>
                <a:cs typeface="ＭＳ Ｐゴシック"/>
              </a:rPr>
              <a:t>7</a:t>
            </a:r>
            <a:r>
              <a:rPr lang="ja-JP" altLang="en-US" sz="1200" b="1" dirty="0" smtClean="0">
                <a:effectLst/>
                <a:latin typeface="ＭＳ Ｐゴシック"/>
                <a:ea typeface="Meiryo UI"/>
                <a:cs typeface="ＭＳ Ｐゴシック"/>
              </a:rPr>
              <a:t>章）</a:t>
            </a:r>
            <a:endParaRPr lang="ja-JP" sz="1600" dirty="0">
              <a:effectLst/>
              <a:latin typeface="ＭＳ Ｐゴシック"/>
              <a:cs typeface="ＭＳ Ｐゴシック"/>
            </a:endParaRPr>
          </a:p>
        </p:txBody>
      </p:sp>
      <p:sp>
        <p:nvSpPr>
          <p:cNvPr id="54" name="角丸四角形 53"/>
          <p:cNvSpPr/>
          <p:nvPr/>
        </p:nvSpPr>
        <p:spPr>
          <a:xfrm>
            <a:off x="2531006" y="9960671"/>
            <a:ext cx="12029720" cy="624580"/>
          </a:xfrm>
          <a:prstGeom prst="roundRect">
            <a:avLst>
              <a:gd name="adj" fmla="val 0"/>
            </a:avLst>
          </a:prstGeom>
          <a:solidFill>
            <a:schemeClr val="accent6">
              <a:lumMod val="20000"/>
              <a:lumOff val="80000"/>
            </a:schemeClr>
          </a:solidFill>
          <a:ln w="6350">
            <a:solidFill>
              <a:schemeClr val="accent2"/>
            </a:solidFill>
          </a:ln>
        </p:spPr>
        <p:style>
          <a:lnRef idx="2">
            <a:schemeClr val="accent6"/>
          </a:lnRef>
          <a:fillRef idx="1">
            <a:schemeClr val="lt1"/>
          </a:fillRef>
          <a:effectRef idx="0">
            <a:schemeClr val="accent6"/>
          </a:effectRef>
          <a:fontRef idx="minor">
            <a:schemeClr val="dk1"/>
          </a:fontRef>
        </p:style>
        <p:txBody>
          <a:bodyPr rot="0" spcFirstLastPara="0" vert="horz" wrap="square" lIns="144000" tIns="36000" rIns="72000" bIns="36000" numCol="1" spcCol="0" rtlCol="0" fromWordArt="0" anchor="ctr" anchorCtr="0" forceAA="0" compatLnSpc="1">
            <a:prstTxWarp prst="textNoShape">
              <a:avLst/>
            </a:prstTxWarp>
            <a:noAutofit/>
          </a:bodyPr>
          <a:lstStyle/>
          <a:p>
            <a:pPr algn="l">
              <a:spcAft>
                <a:spcPts val="0"/>
              </a:spcAft>
            </a:pPr>
            <a:r>
              <a:rPr lang="ja-JP" altLang="en-US" sz="1050" dirty="0" smtClean="0">
                <a:solidFill>
                  <a:srgbClr val="000000"/>
                </a:solidFill>
                <a:latin typeface="HG丸ｺﾞｼｯｸM-PRO" panose="020F0600000000000000" pitchFamily="50" charset="-128"/>
                <a:ea typeface="HG丸ｺﾞｼｯｸM-PRO" panose="020F0600000000000000" pitchFamily="50" charset="-128"/>
                <a:cs typeface="Times New Roman"/>
              </a:rPr>
              <a:t>　家族から離れて暮らす子どもにとって、施設や里親家庭は、安全で安心な生活の場であることが重要です。子どもが自らの権利を行使できるよう年齢や理解力等に配慮した説明を行い、意見表明できるよう支援するなど、</a:t>
            </a:r>
            <a:r>
              <a:rPr lang="ja-JP" altLang="en-US" sz="1050" kern="1200" dirty="0" smtClean="0">
                <a:solidFill>
                  <a:srgbClr val="000000"/>
                </a:solidFill>
                <a:effectLst/>
                <a:latin typeface="HG丸ｺﾞｼｯｸM-PRO" panose="020F0600000000000000" pitchFamily="50" charset="-128"/>
                <a:ea typeface="HG丸ｺﾞｼｯｸM-PRO" panose="020F0600000000000000" pitchFamily="50" charset="-128"/>
                <a:cs typeface="Times New Roman"/>
              </a:rPr>
              <a:t>子どもの権利を擁護します。</a:t>
            </a:r>
            <a:endParaRPr lang="ja-JP" sz="1200" dirty="0">
              <a:effectLst/>
              <a:latin typeface="HG丸ｺﾞｼｯｸM-PRO" panose="020F0600000000000000" pitchFamily="50" charset="-128"/>
              <a:ea typeface="HG丸ｺﾞｼｯｸM-PRO" panose="020F0600000000000000" pitchFamily="50" charset="-128"/>
              <a:cs typeface="ＭＳ Ｐゴシック"/>
            </a:endParaRPr>
          </a:p>
        </p:txBody>
      </p:sp>
      <p:sp>
        <p:nvSpPr>
          <p:cNvPr id="56" name="角丸四角形 55"/>
          <p:cNvSpPr/>
          <p:nvPr/>
        </p:nvSpPr>
        <p:spPr>
          <a:xfrm rot="16200000">
            <a:off x="9217427" y="710764"/>
            <a:ext cx="374501" cy="4954129"/>
          </a:xfrm>
          <a:prstGeom prst="roundRect">
            <a:avLst/>
          </a:prstGeom>
          <a:gradFill flip="none" rotWithShape="1">
            <a:gsLst>
              <a:gs pos="0">
                <a:srgbClr val="4F81BD">
                  <a:lumMod val="60000"/>
                  <a:lumOff val="40000"/>
                  <a:tint val="66000"/>
                  <a:satMod val="160000"/>
                </a:srgbClr>
              </a:gs>
              <a:gs pos="50000">
                <a:srgbClr val="4F81BD">
                  <a:lumMod val="60000"/>
                  <a:lumOff val="40000"/>
                  <a:tint val="44500"/>
                  <a:satMod val="160000"/>
                </a:srgbClr>
              </a:gs>
              <a:gs pos="100000">
                <a:srgbClr val="4F81BD">
                  <a:lumMod val="60000"/>
                  <a:lumOff val="40000"/>
                  <a:tint val="23500"/>
                  <a:satMod val="160000"/>
                </a:srgbClr>
              </a:gs>
            </a:gsLst>
            <a:lin ang="10800000" scaled="1"/>
            <a:tileRect/>
          </a:gradFill>
          <a:ln w="25400" cap="flat" cmpd="sng" algn="ctr">
            <a:noFill/>
            <a:prstDash val="solid"/>
          </a:ln>
          <a:effectLst>
            <a:glow>
              <a:srgbClr val="4F81BD">
                <a:alpha val="40000"/>
              </a:srgbClr>
            </a:glow>
            <a:softEdge rad="0"/>
          </a:effectLst>
          <a:scene3d>
            <a:camera prst="orthographicFront"/>
            <a:lightRig rig="twoPt" dir="t"/>
          </a:scene3d>
          <a:sp3d>
            <a:bevelT/>
            <a:bevelB/>
          </a:sp3d>
        </p:spPr>
        <p:txBody>
          <a:bodyPr vert="eaVert" wrap="square" rtlCol="0" anchor="ctr">
            <a:noAutofit/>
          </a:bodyPr>
          <a:lstStyle/>
          <a:p>
            <a:pPr algn="ctr"/>
            <a:r>
              <a:rPr lang="ja-JP" altLang="en-US" sz="1600" b="1"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４　計画</a:t>
            </a:r>
            <a:r>
              <a:rPr lang="ja-JP" altLang="en-US" sz="16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の基本理念及び基本的</a:t>
            </a:r>
            <a:r>
              <a:rPr lang="ja-JP" altLang="en-US" sz="1600" b="1"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方向性</a:t>
            </a:r>
            <a:r>
              <a:rPr lang="ja-JP" altLang="en-US" sz="1200" b="1"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（第</a:t>
            </a:r>
            <a:r>
              <a:rPr lang="en-US" altLang="ja-JP" sz="1200" b="1" dirty="0" smtClean="0">
                <a:solidFill>
                  <a:srgbClr val="000000"/>
                </a:solidFill>
                <a:latin typeface="+mn-ea"/>
                <a:cs typeface="Meiryo UI" panose="020B0604030504040204" pitchFamily="50" charset="-128"/>
              </a:rPr>
              <a:t>3</a:t>
            </a:r>
            <a:r>
              <a:rPr lang="ja-JP" altLang="en-US" sz="1200" b="1"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章）</a:t>
            </a:r>
            <a:endParaRPr lang="en-US" altLang="ja-JP" sz="1600" b="1"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7" name="角丸四角形 56"/>
          <p:cNvSpPr/>
          <p:nvPr/>
        </p:nvSpPr>
        <p:spPr>
          <a:xfrm>
            <a:off x="10756049" y="3962761"/>
            <a:ext cx="2066290" cy="393453"/>
          </a:xfrm>
          <a:prstGeom prst="roundRect">
            <a:avLst/>
          </a:prstGeom>
          <a:gradFill>
            <a:gsLst>
              <a:gs pos="0">
                <a:srgbClr val="5E9EFF"/>
              </a:gs>
              <a:gs pos="39999">
                <a:srgbClr val="85C2FF"/>
              </a:gs>
              <a:gs pos="70000">
                <a:srgbClr val="C4D6EB"/>
              </a:gs>
              <a:gs pos="100000">
                <a:srgbClr val="FFEBFA"/>
              </a:gs>
            </a:gsLst>
            <a:lin ang="10800000" scaled="0"/>
          </a:gradFill>
          <a:ln w="25400" cap="flat" cmpd="sng" algn="ctr">
            <a:noFill/>
            <a:prstDash val="solid"/>
          </a:ln>
          <a:effectLst>
            <a:glow>
              <a:srgbClr val="4F81BD">
                <a:alpha val="40000"/>
              </a:srgbClr>
            </a:glow>
            <a:softEdge rad="0"/>
          </a:effectLst>
          <a:scene3d>
            <a:camera prst="orthographicFront"/>
            <a:lightRig rig="twoPt" dir="t"/>
          </a:scene3d>
          <a:sp3d>
            <a:bevelT/>
            <a:bevelB/>
          </a:sp3d>
        </p:spPr>
        <p:txBody>
          <a:bodyPr wrap="square" rtlCol="0" anchor="ctr">
            <a:noAutofit/>
          </a:bodyPr>
          <a:lstStyle/>
          <a:p>
            <a:pPr>
              <a:spcAft>
                <a:spcPts val="0"/>
              </a:spcAft>
            </a:pPr>
            <a:r>
              <a:rPr lang="ja-JP" altLang="en-US" sz="1200" b="1" dirty="0" smtClean="0">
                <a:latin typeface="ＭＳ Ｐゴシック"/>
                <a:ea typeface="Meiryo UI"/>
                <a:cs typeface="ＭＳ Ｐゴシック"/>
              </a:rPr>
              <a:t>４－２　</a:t>
            </a:r>
            <a:r>
              <a:rPr lang="ja-JP" altLang="ja-JP" sz="1200" b="1" dirty="0" smtClean="0">
                <a:latin typeface="ＭＳ Ｐゴシック"/>
                <a:ea typeface="Meiryo UI"/>
                <a:cs typeface="ＭＳ Ｐゴシック"/>
              </a:rPr>
              <a:t>専門的</a:t>
            </a:r>
            <a:r>
              <a:rPr lang="ja-JP" altLang="ja-JP" sz="1200" b="1" dirty="0">
                <a:latin typeface="ＭＳ Ｐゴシック"/>
                <a:ea typeface="Meiryo UI"/>
                <a:cs typeface="ＭＳ Ｐゴシック"/>
              </a:rPr>
              <a:t>ケアの</a:t>
            </a:r>
            <a:r>
              <a:rPr lang="ja-JP" altLang="ja-JP" sz="1200" b="1" dirty="0" smtClean="0">
                <a:latin typeface="ＭＳ Ｐゴシック"/>
                <a:ea typeface="Meiryo UI"/>
                <a:cs typeface="ＭＳ Ｐゴシック"/>
              </a:rPr>
              <a:t>充実</a:t>
            </a:r>
            <a:endParaRPr lang="ja-JP" sz="1200" dirty="0">
              <a:effectLst/>
              <a:latin typeface="ＭＳ Ｐゴシック"/>
              <a:cs typeface="ＭＳ Ｐゴシック"/>
            </a:endParaRPr>
          </a:p>
        </p:txBody>
      </p:sp>
      <p:sp>
        <p:nvSpPr>
          <p:cNvPr id="60" name="角丸四角形 59"/>
          <p:cNvSpPr/>
          <p:nvPr/>
        </p:nvSpPr>
        <p:spPr>
          <a:xfrm>
            <a:off x="6946712" y="6848077"/>
            <a:ext cx="2066290" cy="393453"/>
          </a:xfrm>
          <a:prstGeom prst="roundRect">
            <a:avLst/>
          </a:prstGeom>
          <a:gradFill>
            <a:gsLst>
              <a:gs pos="0">
                <a:srgbClr val="5E9EFF"/>
              </a:gs>
              <a:gs pos="39999">
                <a:srgbClr val="85C2FF"/>
              </a:gs>
              <a:gs pos="70000">
                <a:srgbClr val="C4D6EB"/>
              </a:gs>
              <a:gs pos="100000">
                <a:srgbClr val="FFEBFA"/>
              </a:gs>
            </a:gsLst>
            <a:lin ang="10800000" scaled="0"/>
          </a:gradFill>
          <a:ln w="25400" cap="flat" cmpd="sng" algn="ctr">
            <a:noFill/>
            <a:prstDash val="solid"/>
          </a:ln>
          <a:effectLst>
            <a:glow>
              <a:srgbClr val="4F81BD">
                <a:alpha val="40000"/>
              </a:srgbClr>
            </a:glow>
            <a:softEdge rad="0"/>
          </a:effectLst>
          <a:scene3d>
            <a:camera prst="orthographicFront"/>
            <a:lightRig rig="twoPt" dir="t"/>
          </a:scene3d>
          <a:sp3d>
            <a:bevelT/>
            <a:bevelB/>
          </a:sp3d>
        </p:spPr>
        <p:txBody>
          <a:bodyPr wrap="square" rtlCol="0" anchor="ctr">
            <a:noAutofit/>
          </a:bodyPr>
          <a:lstStyle/>
          <a:p>
            <a:pPr>
              <a:spcAft>
                <a:spcPts val="0"/>
              </a:spcAft>
            </a:pPr>
            <a:r>
              <a:rPr lang="ja-JP" altLang="en-US" sz="1200" b="1" dirty="0" smtClean="0">
                <a:latin typeface="ＭＳ Ｐゴシック"/>
                <a:ea typeface="Meiryo UI"/>
                <a:cs typeface="ＭＳ Ｐゴシック"/>
              </a:rPr>
              <a:t>４－３　自立</a:t>
            </a:r>
            <a:r>
              <a:rPr lang="ja-JP" altLang="en-US" sz="1200" b="1" dirty="0">
                <a:latin typeface="ＭＳ Ｐゴシック"/>
                <a:ea typeface="Meiryo UI"/>
                <a:cs typeface="ＭＳ Ｐゴシック"/>
              </a:rPr>
              <a:t>支援の</a:t>
            </a:r>
            <a:r>
              <a:rPr lang="ja-JP" altLang="en-US" sz="1200" b="1" dirty="0" smtClean="0">
                <a:latin typeface="ＭＳ Ｐゴシック"/>
                <a:ea typeface="Meiryo UI"/>
                <a:cs typeface="ＭＳ Ｐゴシック"/>
              </a:rPr>
              <a:t>充実</a:t>
            </a:r>
            <a:endParaRPr lang="ja-JP" sz="1200" dirty="0">
              <a:effectLst/>
              <a:latin typeface="ＭＳ Ｐゴシック"/>
              <a:cs typeface="ＭＳ Ｐゴシック"/>
            </a:endParaRPr>
          </a:p>
        </p:txBody>
      </p:sp>
      <p:graphicFrame>
        <p:nvGraphicFramePr>
          <p:cNvPr id="12" name="表 11"/>
          <p:cNvGraphicFramePr>
            <a:graphicFrameLocks noGrp="1"/>
          </p:cNvGraphicFramePr>
          <p:nvPr>
            <p:extLst>
              <p:ext uri="{D42A27DB-BD31-4B8C-83A1-F6EECF244321}">
                <p14:modId xmlns:p14="http://schemas.microsoft.com/office/powerpoint/2010/main" val="460962016"/>
              </p:ext>
            </p:extLst>
          </p:nvPr>
        </p:nvGraphicFramePr>
        <p:xfrm>
          <a:off x="632960" y="7319491"/>
          <a:ext cx="5620791" cy="1026797"/>
        </p:xfrm>
        <a:graphic>
          <a:graphicData uri="http://schemas.openxmlformats.org/drawingml/2006/table">
            <a:tbl>
              <a:tblPr/>
              <a:tblGrid>
                <a:gridCol w="558818"/>
                <a:gridCol w="607167"/>
                <a:gridCol w="527336"/>
                <a:gridCol w="527336"/>
                <a:gridCol w="566689"/>
                <a:gridCol w="566689"/>
                <a:gridCol w="566689"/>
                <a:gridCol w="566689"/>
                <a:gridCol w="566689"/>
                <a:gridCol w="566689"/>
              </a:tblGrid>
              <a:tr h="203669">
                <a:tc gridSpan="2">
                  <a:txBody>
                    <a:bodyPr/>
                    <a:lstStyle/>
                    <a:p>
                      <a:pPr algn="ctr" fontAlgn="ctr"/>
                      <a:r>
                        <a:rPr lang="ja-JP" altLang="en-US" sz="1100" b="0" i="0" u="none" strike="noStrike" dirty="0">
                          <a:solidFill>
                            <a:srgbClr val="000000"/>
                          </a:solidFill>
                          <a:effectLst/>
                          <a:latin typeface="HG丸ｺﾞｼｯｸM-PRO" panose="020F0600000000000000" pitchFamily="50" charset="-128"/>
                          <a:ea typeface="HG丸ｺﾞｼｯｸM-PRO" panose="020F0600000000000000" pitchFamily="50" charset="-128"/>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gridSpan="2">
                  <a:txBody>
                    <a:bodyPr/>
                    <a:lstStyle/>
                    <a:p>
                      <a:pPr algn="ctr" fontAlgn="ctr"/>
                      <a:r>
                        <a:rPr lang="ja-JP" altLang="en-US" sz="1100" b="0" i="0" u="none" strike="noStrike" dirty="0" smtClean="0">
                          <a:solidFill>
                            <a:srgbClr val="000000"/>
                          </a:solidFill>
                          <a:effectLst/>
                          <a:latin typeface="HG丸ｺﾞｼｯｸM-PRO" panose="020F0600000000000000" pitchFamily="50" charset="-128"/>
                          <a:ea typeface="HG丸ｺﾞｼｯｸM-PRO" panose="020F0600000000000000" pitchFamily="50" charset="-128"/>
                        </a:rPr>
                        <a:t>現状</a:t>
                      </a:r>
                      <a:r>
                        <a:rPr lang="en-US" altLang="ja-JP" sz="600" b="0" i="0" u="none" strike="noStrike" dirty="0" smtClean="0">
                          <a:solidFill>
                            <a:srgbClr val="000000"/>
                          </a:solidFill>
                          <a:effectLst/>
                          <a:latin typeface="HG丸ｺﾞｼｯｸM-PRO" panose="020F0600000000000000" pitchFamily="50" charset="-128"/>
                          <a:ea typeface="HG丸ｺﾞｼｯｸM-PRO" panose="020F0600000000000000" pitchFamily="50" charset="-128"/>
                        </a:rPr>
                        <a:t>(H25</a:t>
                      </a:r>
                      <a:r>
                        <a:rPr lang="ja-JP" altLang="en-US" sz="600" b="0" i="0" u="none" strike="noStrike" dirty="0" smtClean="0">
                          <a:solidFill>
                            <a:srgbClr val="000000"/>
                          </a:solidFill>
                          <a:effectLst/>
                          <a:latin typeface="HG丸ｺﾞｼｯｸM-PRO" panose="020F0600000000000000" pitchFamily="50" charset="-128"/>
                          <a:ea typeface="HG丸ｺﾞｼｯｸM-PRO" panose="020F0600000000000000" pitchFamily="50" charset="-128"/>
                        </a:rPr>
                        <a:t>末</a:t>
                      </a:r>
                      <a:r>
                        <a:rPr lang="en-US" altLang="ja-JP" sz="600" b="0" i="0" u="none" strike="noStrike" dirty="0" smtClean="0">
                          <a:solidFill>
                            <a:srgbClr val="000000"/>
                          </a:solidFill>
                          <a:effectLst/>
                          <a:latin typeface="HG丸ｺﾞｼｯｸM-PRO" panose="020F0600000000000000" pitchFamily="50" charset="-128"/>
                          <a:ea typeface="HG丸ｺﾞｼｯｸM-PRO" panose="020F0600000000000000" pitchFamily="50" charset="-128"/>
                        </a:rPr>
                        <a:t>)</a:t>
                      </a:r>
                      <a:endParaRPr lang="ja-JP" altLang="en-US" sz="600" b="0"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gridSpan="2">
                  <a:txBody>
                    <a:bodyPr/>
                    <a:lstStyle/>
                    <a:p>
                      <a:pPr algn="ctr" fontAlgn="ctr"/>
                      <a:r>
                        <a:rPr lang="ja-JP" altLang="en-US" sz="1100" b="0" i="0" u="none" strike="noStrike" dirty="0" smtClean="0">
                          <a:solidFill>
                            <a:srgbClr val="000000"/>
                          </a:solidFill>
                          <a:effectLst/>
                          <a:latin typeface="HG丸ｺﾞｼｯｸM-PRO" panose="020F0600000000000000" pitchFamily="50" charset="-128"/>
                          <a:ea typeface="HG丸ｺﾞｼｯｸM-PRO" panose="020F0600000000000000" pitchFamily="50" charset="-128"/>
                        </a:rPr>
                        <a:t>前期</a:t>
                      </a:r>
                      <a:r>
                        <a:rPr lang="en-US" altLang="ja-JP" sz="600" b="0" i="0" u="none" strike="noStrike" dirty="0" smtClean="0">
                          <a:solidFill>
                            <a:srgbClr val="000000"/>
                          </a:solidFill>
                          <a:effectLst/>
                          <a:latin typeface="HG丸ｺﾞｼｯｸM-PRO" panose="020F0600000000000000" pitchFamily="50" charset="-128"/>
                          <a:ea typeface="HG丸ｺﾞｼｯｸM-PRO" panose="020F0600000000000000" pitchFamily="50" charset="-128"/>
                        </a:rPr>
                        <a:t>(H27</a:t>
                      </a:r>
                      <a:r>
                        <a:rPr lang="ja-JP" altLang="en-US" sz="600" b="0" i="0" u="none" strike="noStrike" dirty="0" smtClean="0">
                          <a:solidFill>
                            <a:srgbClr val="000000"/>
                          </a:solidFill>
                          <a:effectLst/>
                          <a:latin typeface="HG丸ｺﾞｼｯｸM-PRO" panose="020F0600000000000000" pitchFamily="50" charset="-128"/>
                          <a:ea typeface="HG丸ｺﾞｼｯｸM-PRO" panose="020F0600000000000000" pitchFamily="50" charset="-128"/>
                        </a:rPr>
                        <a:t>～</a:t>
                      </a:r>
                      <a:r>
                        <a:rPr lang="en-US" altLang="ja-JP" sz="600" b="0" i="0" u="none" strike="noStrike" dirty="0" smtClean="0">
                          <a:solidFill>
                            <a:srgbClr val="000000"/>
                          </a:solidFill>
                          <a:effectLst/>
                          <a:latin typeface="HG丸ｺﾞｼｯｸM-PRO" panose="020F0600000000000000" pitchFamily="50" charset="-128"/>
                          <a:ea typeface="HG丸ｺﾞｼｯｸM-PRO" panose="020F0600000000000000" pitchFamily="50" charset="-128"/>
                        </a:rPr>
                        <a:t>H31)</a:t>
                      </a:r>
                      <a:endParaRPr lang="ja-JP" altLang="en-US" sz="1100" b="0"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gridSpan="2">
                  <a:txBody>
                    <a:bodyPr/>
                    <a:lstStyle/>
                    <a:p>
                      <a:pPr marL="0" marR="0" indent="0" algn="ctr" defTabSz="1481328" rtl="0" eaLnBrk="1" fontAlgn="ctr" latinLnBrk="0" hangingPunct="1">
                        <a:lnSpc>
                          <a:spcPct val="100000"/>
                        </a:lnSpc>
                        <a:spcBef>
                          <a:spcPts val="0"/>
                        </a:spcBef>
                        <a:spcAft>
                          <a:spcPts val="0"/>
                        </a:spcAft>
                        <a:buClrTx/>
                        <a:buSzTx/>
                        <a:buFontTx/>
                        <a:buNone/>
                        <a:tabLst/>
                        <a:defRPr/>
                      </a:pPr>
                      <a:r>
                        <a:rPr lang="ja-JP" altLang="en-US" sz="1100" b="0" i="0" u="none" strike="noStrike" dirty="0" smtClean="0">
                          <a:solidFill>
                            <a:srgbClr val="000000"/>
                          </a:solidFill>
                          <a:effectLst/>
                          <a:latin typeface="HG丸ｺﾞｼｯｸM-PRO" panose="020F0600000000000000" pitchFamily="50" charset="-128"/>
                          <a:ea typeface="HG丸ｺﾞｼｯｸM-PRO" panose="020F0600000000000000" pitchFamily="50" charset="-128"/>
                        </a:rPr>
                        <a:t>中期</a:t>
                      </a:r>
                      <a:r>
                        <a:rPr lang="en-US" altLang="ja-JP" sz="600" b="0" i="0" u="none" strike="noStrike" dirty="0" smtClean="0">
                          <a:solidFill>
                            <a:srgbClr val="000000"/>
                          </a:solidFill>
                          <a:effectLst/>
                          <a:latin typeface="HG丸ｺﾞｼｯｸM-PRO" panose="020F0600000000000000" pitchFamily="50" charset="-128"/>
                          <a:ea typeface="HG丸ｺﾞｼｯｸM-PRO" panose="020F0600000000000000" pitchFamily="50" charset="-128"/>
                        </a:rPr>
                        <a:t>(H32</a:t>
                      </a:r>
                      <a:r>
                        <a:rPr lang="ja-JP" altLang="en-US" sz="600" b="0" i="0" u="none" strike="noStrike" dirty="0" smtClean="0">
                          <a:solidFill>
                            <a:srgbClr val="000000"/>
                          </a:solidFill>
                          <a:effectLst/>
                          <a:latin typeface="HG丸ｺﾞｼｯｸM-PRO" panose="020F0600000000000000" pitchFamily="50" charset="-128"/>
                          <a:ea typeface="HG丸ｺﾞｼｯｸM-PRO" panose="020F0600000000000000" pitchFamily="50" charset="-128"/>
                        </a:rPr>
                        <a:t>～</a:t>
                      </a:r>
                      <a:r>
                        <a:rPr lang="en-US" altLang="ja-JP" sz="600" b="0" i="0" u="none" strike="noStrike" dirty="0" smtClean="0">
                          <a:solidFill>
                            <a:srgbClr val="000000"/>
                          </a:solidFill>
                          <a:effectLst/>
                          <a:latin typeface="HG丸ｺﾞｼｯｸM-PRO" panose="020F0600000000000000" pitchFamily="50" charset="-128"/>
                          <a:ea typeface="HG丸ｺﾞｼｯｸM-PRO" panose="020F0600000000000000" pitchFamily="50" charset="-128"/>
                        </a:rPr>
                        <a:t>H36)</a:t>
                      </a:r>
                      <a:endParaRPr lang="ja-JP" altLang="en-US" sz="1100" b="0"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gridSpan="2">
                  <a:txBody>
                    <a:bodyPr/>
                    <a:lstStyle/>
                    <a:p>
                      <a:pPr marL="0" marR="0" indent="0" algn="ctr" defTabSz="1481328" rtl="0" eaLnBrk="1" fontAlgn="ctr" latinLnBrk="0" hangingPunct="1">
                        <a:lnSpc>
                          <a:spcPct val="100000"/>
                        </a:lnSpc>
                        <a:spcBef>
                          <a:spcPts val="0"/>
                        </a:spcBef>
                        <a:spcAft>
                          <a:spcPts val="0"/>
                        </a:spcAft>
                        <a:buClrTx/>
                        <a:buSzTx/>
                        <a:buFontTx/>
                        <a:buNone/>
                        <a:tabLst/>
                        <a:defRPr/>
                      </a:pPr>
                      <a:r>
                        <a:rPr lang="ja-JP" altLang="en-US" sz="1100" b="0" i="0" u="none" strike="noStrike" dirty="0" smtClean="0">
                          <a:solidFill>
                            <a:srgbClr val="000000"/>
                          </a:solidFill>
                          <a:effectLst/>
                          <a:latin typeface="HG丸ｺﾞｼｯｸM-PRO" panose="020F0600000000000000" pitchFamily="50" charset="-128"/>
                          <a:ea typeface="HG丸ｺﾞｼｯｸM-PRO" panose="020F0600000000000000" pitchFamily="50" charset="-128"/>
                        </a:rPr>
                        <a:t>後期</a:t>
                      </a:r>
                      <a:r>
                        <a:rPr lang="en-US" altLang="ja-JP" sz="600" b="0" i="0" u="none" strike="noStrike" dirty="0" smtClean="0">
                          <a:solidFill>
                            <a:srgbClr val="000000"/>
                          </a:solidFill>
                          <a:effectLst/>
                          <a:latin typeface="HG丸ｺﾞｼｯｸM-PRO" panose="020F0600000000000000" pitchFamily="50" charset="-128"/>
                          <a:ea typeface="HG丸ｺﾞｼｯｸM-PRO" panose="020F0600000000000000" pitchFamily="50" charset="-128"/>
                        </a:rPr>
                        <a:t>(H37</a:t>
                      </a:r>
                      <a:r>
                        <a:rPr lang="ja-JP" altLang="en-US" sz="600" b="0" i="0" u="none" strike="noStrike" dirty="0" smtClean="0">
                          <a:solidFill>
                            <a:srgbClr val="000000"/>
                          </a:solidFill>
                          <a:effectLst/>
                          <a:latin typeface="HG丸ｺﾞｼｯｸM-PRO" panose="020F0600000000000000" pitchFamily="50" charset="-128"/>
                          <a:ea typeface="HG丸ｺﾞｼｯｸM-PRO" panose="020F0600000000000000" pitchFamily="50" charset="-128"/>
                        </a:rPr>
                        <a:t>～</a:t>
                      </a:r>
                      <a:r>
                        <a:rPr lang="en-US" altLang="ja-JP" sz="600" b="0" i="0" u="none" strike="noStrike" dirty="0" smtClean="0">
                          <a:solidFill>
                            <a:srgbClr val="000000"/>
                          </a:solidFill>
                          <a:effectLst/>
                          <a:latin typeface="HG丸ｺﾞｼｯｸM-PRO" panose="020F0600000000000000" pitchFamily="50" charset="-128"/>
                          <a:ea typeface="HG丸ｺﾞｼｯｸM-PRO" panose="020F0600000000000000" pitchFamily="50" charset="-128"/>
                        </a:rPr>
                        <a:t>H41)</a:t>
                      </a:r>
                      <a:endParaRPr lang="ja-JP" altLang="en-US" sz="1100" b="0"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r>
              <a:tr h="203669">
                <a:tc rowSpan="3">
                  <a:txBody>
                    <a:bodyPr/>
                    <a:lstStyle/>
                    <a:p>
                      <a:pPr algn="l" fontAlgn="ctr"/>
                      <a:r>
                        <a:rPr lang="zh-TW" altLang="en-US" sz="1100" b="0" i="0" u="none" strike="noStrike" dirty="0">
                          <a:solidFill>
                            <a:srgbClr val="000000"/>
                          </a:solidFill>
                          <a:effectLst/>
                          <a:latin typeface="HG丸ｺﾞｼｯｸM-PRO" panose="020F0600000000000000" pitchFamily="50" charset="-128"/>
                          <a:ea typeface="HG丸ｺﾞｼｯｸM-PRO" panose="020F0600000000000000" pitchFamily="50" charset="-128"/>
                        </a:rPr>
                        <a:t>施設</a:t>
                      </a:r>
                      <a:br>
                        <a:rPr lang="zh-TW" altLang="en-US" sz="1100" b="0" i="0" u="none" strike="noStrike" dirty="0">
                          <a:solidFill>
                            <a:srgbClr val="000000"/>
                          </a:solidFill>
                          <a:effectLst/>
                          <a:latin typeface="HG丸ｺﾞｼｯｸM-PRO" panose="020F0600000000000000" pitchFamily="50" charset="-128"/>
                          <a:ea typeface="HG丸ｺﾞｼｯｸM-PRO" panose="020F0600000000000000" pitchFamily="50" charset="-128"/>
                        </a:rPr>
                      </a:br>
                      <a:r>
                        <a:rPr lang="en-US" altLang="zh-TW" sz="1100" b="0" i="0" u="none" strike="noStrike" dirty="0">
                          <a:solidFill>
                            <a:srgbClr val="000000"/>
                          </a:solidFill>
                          <a:effectLst/>
                          <a:latin typeface="HG丸ｺﾞｼｯｸM-PRO" panose="020F0600000000000000" pitchFamily="50" charset="-128"/>
                          <a:ea typeface="HG丸ｺﾞｼｯｸM-PRO" panose="020F0600000000000000" pitchFamily="50" charset="-128"/>
                        </a:rPr>
                        <a:t>(</a:t>
                      </a:r>
                      <a:r>
                        <a:rPr lang="zh-TW" altLang="en-US" sz="900" b="0" i="0" u="none" strike="noStrike" dirty="0">
                          <a:solidFill>
                            <a:srgbClr val="000000"/>
                          </a:solidFill>
                          <a:effectLst/>
                          <a:latin typeface="HG丸ｺﾞｼｯｸM-PRO" panose="020F0600000000000000" pitchFamily="50" charset="-128"/>
                          <a:ea typeface="HG丸ｺﾞｼｯｸM-PRO" panose="020F0600000000000000" pitchFamily="50" charset="-128"/>
                        </a:rPr>
                        <a:t>認可定員</a:t>
                      </a:r>
                      <a:r>
                        <a:rPr lang="en-US" altLang="zh-TW" sz="900" b="0" i="0" u="none" strike="noStrike" dirty="0">
                          <a:solidFill>
                            <a:srgbClr val="000000"/>
                          </a:solidFill>
                          <a:effectLst/>
                          <a:latin typeface="HG丸ｺﾞｼｯｸM-PRO" panose="020F0600000000000000" pitchFamily="50" charset="-128"/>
                          <a:ea typeface="HG丸ｺﾞｼｯｸM-PRO" panose="020F0600000000000000" pitchFamily="50" charset="-128"/>
                        </a:rPr>
                        <a:t>)</a:t>
                      </a:r>
                      <a:endParaRPr lang="zh-TW" altLang="en-US" sz="1100" b="0"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no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dirty="0">
                          <a:solidFill>
                            <a:srgbClr val="000000"/>
                          </a:solidFill>
                          <a:effectLst/>
                          <a:latin typeface="HG丸ｺﾞｼｯｸM-PRO" panose="020F0600000000000000" pitchFamily="50" charset="-128"/>
                          <a:ea typeface="HG丸ｺﾞｼｯｸM-PRO" panose="020F0600000000000000" pitchFamily="50" charset="-128"/>
                        </a:rPr>
                        <a:t>　</a:t>
                      </a:r>
                    </a:p>
                  </a:txBody>
                  <a:tcPr marL="9525" marR="9525" marT="9525" marB="0" anchor="ctr">
                    <a:lnL w="6350" cap="flat" cmpd="sng" algn="ctr">
                      <a:no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ja-JP" altLang="en-US" sz="1100" b="0" i="0" u="none" strike="noStrike" dirty="0">
                          <a:solidFill>
                            <a:srgbClr val="000000"/>
                          </a:solidFill>
                          <a:effectLst/>
                          <a:latin typeface="HG丸ｺﾞｼｯｸM-PRO" panose="020F0600000000000000" pitchFamily="50" charset="-128"/>
                          <a:ea typeface="HG丸ｺﾞｼｯｸM-PRO" panose="020F0600000000000000" pitchFamily="50" charset="-128"/>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hMerge="1">
                  <a:txBody>
                    <a:bodyPr/>
                    <a:lstStyle/>
                    <a:p>
                      <a:endParaRPr kumimoji="1" lang="ja-JP" altLang="en-US"/>
                    </a:p>
                  </a:txBody>
                  <a:tcPr/>
                </a:tc>
                <a:tc gridSpan="2">
                  <a:txBody>
                    <a:bodyPr/>
                    <a:lstStyle/>
                    <a:p>
                      <a:pPr algn="ctr" fontAlgn="ctr"/>
                      <a:r>
                        <a:rPr lang="ja-JP" altLang="en-US" sz="1100" b="0" i="0" u="none" strike="noStrike" dirty="0">
                          <a:solidFill>
                            <a:srgbClr val="000000"/>
                          </a:solidFill>
                          <a:effectLst/>
                          <a:latin typeface="HG丸ｺﾞｼｯｸM-PRO" panose="020F0600000000000000" pitchFamily="50" charset="-128"/>
                          <a:ea typeface="HG丸ｺﾞｼｯｸM-PRO" panose="020F0600000000000000" pitchFamily="50" charset="-128"/>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hMerge="1">
                  <a:txBody>
                    <a:bodyPr/>
                    <a:lstStyle/>
                    <a:p>
                      <a:endParaRPr kumimoji="1" lang="ja-JP" altLang="en-US"/>
                    </a:p>
                  </a:txBody>
                  <a:tcPr/>
                </a:tc>
                <a:tc gridSpan="2">
                  <a:txBody>
                    <a:bodyPr/>
                    <a:lstStyle/>
                    <a:p>
                      <a:pPr algn="ctr" fontAlgn="ctr"/>
                      <a:r>
                        <a:rPr lang="ja-JP" altLang="en-US" sz="1100" b="0" i="0" u="none" strike="noStrike" dirty="0">
                          <a:solidFill>
                            <a:srgbClr val="000000"/>
                          </a:solidFill>
                          <a:effectLst/>
                          <a:latin typeface="HG丸ｺﾞｼｯｸM-PRO" panose="020F0600000000000000" pitchFamily="50" charset="-128"/>
                          <a:ea typeface="HG丸ｺﾞｼｯｸM-PRO" panose="020F0600000000000000" pitchFamily="50" charset="-128"/>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hMerge="1">
                  <a:txBody>
                    <a:bodyPr/>
                    <a:lstStyle/>
                    <a:p>
                      <a:endParaRPr kumimoji="1" lang="ja-JP" altLang="en-US"/>
                    </a:p>
                  </a:txBody>
                  <a:tcPr/>
                </a:tc>
                <a:tc gridSpan="2">
                  <a:txBody>
                    <a:bodyPr/>
                    <a:lstStyle/>
                    <a:p>
                      <a:pPr algn="ctr" fontAlgn="ctr"/>
                      <a:r>
                        <a:rPr lang="ja-JP" altLang="en-US" sz="1100" b="0" i="0" u="none" strike="noStrike" dirty="0">
                          <a:solidFill>
                            <a:srgbClr val="000000"/>
                          </a:solidFill>
                          <a:effectLst/>
                          <a:latin typeface="HG丸ｺﾞｼｯｸM-PRO" panose="020F0600000000000000" pitchFamily="50" charset="-128"/>
                          <a:ea typeface="HG丸ｺﾞｼｯｸM-PRO" panose="020F0600000000000000" pitchFamily="50" charset="-128"/>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hMerge="1">
                  <a:txBody>
                    <a:bodyPr/>
                    <a:lstStyle/>
                    <a:p>
                      <a:endParaRPr kumimoji="1" lang="ja-JP" altLang="en-US"/>
                    </a:p>
                  </a:txBody>
                  <a:tcPr/>
                </a:tc>
              </a:tr>
              <a:tr h="207895">
                <a:tc vMerge="1">
                  <a:txBody>
                    <a:bodyPr/>
                    <a:lstStyle/>
                    <a:p>
                      <a:endParaRPr kumimoji="1" lang="ja-JP" altLang="en-US"/>
                    </a:p>
                  </a:txBody>
                  <a:tcPr/>
                </a:tc>
                <a:tc>
                  <a:txBody>
                    <a:bodyPr/>
                    <a:lstStyle/>
                    <a:p>
                      <a:pPr algn="l" fontAlgn="ctr"/>
                      <a:r>
                        <a:rPr lang="ja-JP" altLang="en-US" sz="1050" b="0" i="0" u="none" strike="noStrike" dirty="0">
                          <a:solidFill>
                            <a:srgbClr val="000000"/>
                          </a:solidFill>
                          <a:effectLst/>
                          <a:latin typeface="HG丸ｺﾞｼｯｸM-PRO" panose="020F0600000000000000" pitchFamily="50" charset="-128"/>
                          <a:ea typeface="HG丸ｺﾞｼｯｸM-PRO" panose="020F0600000000000000" pitchFamily="50" charset="-128"/>
                        </a:rPr>
                        <a:t>本体施設</a:t>
                      </a:r>
                      <a:endParaRPr lang="ja-JP" altLang="en-US" sz="1100" b="0"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altLang="ja-JP" sz="1100" b="0" i="0" u="none" strike="noStrike" dirty="0">
                          <a:solidFill>
                            <a:srgbClr val="000000"/>
                          </a:solidFill>
                          <a:effectLst/>
                          <a:latin typeface="HG丸ｺﾞｼｯｸM-PRO" panose="020F0600000000000000" pitchFamily="50" charset="-128"/>
                          <a:ea typeface="HG丸ｺﾞｼｯｸM-PRO" panose="020F0600000000000000" pitchFamily="50" charset="-128"/>
                        </a:rPr>
                        <a:t>1,780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r" fontAlgn="ctr"/>
                      <a:r>
                        <a:rPr lang="en-US" altLang="ja-JP" sz="1100" b="0" i="0" u="none" strike="noStrike">
                          <a:solidFill>
                            <a:srgbClr val="000000"/>
                          </a:solidFill>
                          <a:effectLst/>
                          <a:latin typeface="HG丸ｺﾞｼｯｸM-PRO" panose="020F0600000000000000" pitchFamily="50" charset="-128"/>
                          <a:ea typeface="HG丸ｺﾞｼｯｸM-PRO" panose="020F0600000000000000" pitchFamily="50" charset="-128"/>
                        </a:rPr>
                        <a:t>1,690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altLang="ja-JP" sz="1100" b="0" i="0" u="none" strike="noStrike" dirty="0">
                          <a:solidFill>
                            <a:srgbClr val="000000"/>
                          </a:solidFill>
                          <a:effectLst/>
                          <a:latin typeface="HG丸ｺﾞｼｯｸM-PRO" panose="020F0600000000000000" pitchFamily="50" charset="-128"/>
                          <a:ea typeface="HG丸ｺﾞｼｯｸM-PRO" panose="020F0600000000000000" pitchFamily="50" charset="-128"/>
                        </a:rPr>
                        <a:t>1,732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r" fontAlgn="ctr"/>
                      <a:r>
                        <a:rPr lang="en-US" altLang="ja-JP" sz="1100" b="0" i="0" u="none" strike="noStrike" dirty="0">
                          <a:solidFill>
                            <a:srgbClr val="000000"/>
                          </a:solidFill>
                          <a:effectLst/>
                          <a:latin typeface="HG丸ｺﾞｼｯｸM-PRO" panose="020F0600000000000000" pitchFamily="50" charset="-128"/>
                          <a:ea typeface="HG丸ｺﾞｼｯｸM-PRO" panose="020F0600000000000000" pitchFamily="50" charset="-128"/>
                        </a:rPr>
                        <a:t>1,473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altLang="ja-JP" sz="1100" b="0" i="0" u="none" strike="noStrike" dirty="0">
                          <a:solidFill>
                            <a:srgbClr val="000000"/>
                          </a:solidFill>
                          <a:effectLst/>
                          <a:latin typeface="HG丸ｺﾞｼｯｸM-PRO" panose="020F0600000000000000" pitchFamily="50" charset="-128"/>
                          <a:ea typeface="HG丸ｺﾞｼｯｸM-PRO" panose="020F0600000000000000" pitchFamily="50" charset="-128"/>
                        </a:rPr>
                        <a:t>1,669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r" fontAlgn="ctr"/>
                      <a:r>
                        <a:rPr lang="en-US" altLang="ja-JP" sz="1100" b="0" i="0" u="none" strike="noStrike" dirty="0">
                          <a:solidFill>
                            <a:srgbClr val="000000"/>
                          </a:solidFill>
                          <a:effectLst/>
                          <a:latin typeface="HG丸ｺﾞｼｯｸM-PRO" panose="020F0600000000000000" pitchFamily="50" charset="-128"/>
                          <a:ea typeface="HG丸ｺﾞｼｯｸM-PRO" panose="020F0600000000000000" pitchFamily="50" charset="-128"/>
                        </a:rPr>
                        <a:t>1,292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altLang="ja-JP" sz="1100" b="0" i="0" u="none" strike="noStrike">
                          <a:solidFill>
                            <a:srgbClr val="000000"/>
                          </a:solidFill>
                          <a:effectLst/>
                          <a:latin typeface="HG丸ｺﾞｼｯｸM-PRO" panose="020F0600000000000000" pitchFamily="50" charset="-128"/>
                          <a:ea typeface="HG丸ｺﾞｼｯｸM-PRO" panose="020F0600000000000000" pitchFamily="50" charset="-128"/>
                        </a:rPr>
                        <a:t>1,537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r" fontAlgn="ctr"/>
                      <a:r>
                        <a:rPr lang="en-US" altLang="ja-JP" sz="1100" b="0" i="0" u="none" strike="noStrike">
                          <a:solidFill>
                            <a:srgbClr val="000000"/>
                          </a:solidFill>
                          <a:effectLst/>
                          <a:latin typeface="HG丸ｺﾞｼｯｸM-PRO" panose="020F0600000000000000" pitchFamily="50" charset="-128"/>
                          <a:ea typeface="HG丸ｺﾞｼｯｸM-PRO" panose="020F0600000000000000" pitchFamily="50" charset="-128"/>
                        </a:rPr>
                        <a:t>982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3669">
                <a:tc vMerge="1">
                  <a:txBody>
                    <a:bodyPr/>
                    <a:lstStyle/>
                    <a:p>
                      <a:endParaRPr kumimoji="1" lang="ja-JP" altLang="en-US"/>
                    </a:p>
                  </a:txBody>
                  <a:tcPr/>
                </a:tc>
                <a:tc>
                  <a:txBody>
                    <a:bodyPr/>
                    <a:lstStyle/>
                    <a:p>
                      <a:pPr algn="l" fontAlgn="ctr"/>
                      <a:r>
                        <a:rPr lang="ja-JP" altLang="en-US" sz="900" b="0" i="0" u="none" strike="noStrike" dirty="0">
                          <a:solidFill>
                            <a:srgbClr val="000000"/>
                          </a:solidFill>
                          <a:effectLst/>
                          <a:latin typeface="HG丸ｺﾞｼｯｸM-PRO" panose="020F0600000000000000" pitchFamily="50" charset="-128"/>
                          <a:ea typeface="HG丸ｺﾞｼｯｸM-PRO" panose="020F0600000000000000" pitchFamily="50" charset="-128"/>
                        </a:rPr>
                        <a:t>ｸﾞﾙｰﾌﾟﾎｰﾑ</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kumimoji="1" lang="ja-JP" altLang="en-US"/>
                    </a:p>
                  </a:txBody>
                  <a:tcPr/>
                </a:tc>
                <a:tc>
                  <a:txBody>
                    <a:bodyPr/>
                    <a:lstStyle/>
                    <a:p>
                      <a:pPr algn="r" fontAlgn="ctr"/>
                      <a:r>
                        <a:rPr lang="en-US" altLang="ja-JP" sz="1100" b="0" i="0" u="none" strike="noStrike">
                          <a:solidFill>
                            <a:srgbClr val="000000"/>
                          </a:solidFill>
                          <a:effectLst/>
                          <a:latin typeface="HG丸ｺﾞｼｯｸM-PRO" panose="020F0600000000000000" pitchFamily="50" charset="-128"/>
                          <a:ea typeface="HG丸ｺﾞｼｯｸM-PRO" panose="020F0600000000000000" pitchFamily="50" charset="-128"/>
                        </a:rPr>
                        <a:t>90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kumimoji="1" lang="ja-JP" altLang="en-US"/>
                    </a:p>
                  </a:txBody>
                  <a:tcPr/>
                </a:tc>
                <a:tc>
                  <a:txBody>
                    <a:bodyPr/>
                    <a:lstStyle/>
                    <a:p>
                      <a:pPr algn="r" fontAlgn="ctr"/>
                      <a:r>
                        <a:rPr lang="en-US" altLang="ja-JP" sz="1100" b="0" i="0" u="none" strike="noStrike" dirty="0">
                          <a:solidFill>
                            <a:srgbClr val="000000"/>
                          </a:solidFill>
                          <a:effectLst/>
                          <a:latin typeface="HG丸ｺﾞｼｯｸM-PRO" panose="020F0600000000000000" pitchFamily="50" charset="-128"/>
                          <a:ea typeface="HG丸ｺﾞｼｯｸM-PRO" panose="020F0600000000000000" pitchFamily="50" charset="-128"/>
                        </a:rPr>
                        <a:t>259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kumimoji="1" lang="ja-JP" altLang="en-US"/>
                    </a:p>
                  </a:txBody>
                  <a:tcPr/>
                </a:tc>
                <a:tc>
                  <a:txBody>
                    <a:bodyPr/>
                    <a:lstStyle/>
                    <a:p>
                      <a:pPr algn="r" fontAlgn="ctr"/>
                      <a:r>
                        <a:rPr lang="en-US" altLang="ja-JP" sz="1100" b="0" i="0" u="none" strike="noStrike" dirty="0">
                          <a:solidFill>
                            <a:srgbClr val="000000"/>
                          </a:solidFill>
                          <a:effectLst/>
                          <a:latin typeface="HG丸ｺﾞｼｯｸM-PRO" panose="020F0600000000000000" pitchFamily="50" charset="-128"/>
                          <a:ea typeface="HG丸ｺﾞｼｯｸM-PRO" panose="020F0600000000000000" pitchFamily="50" charset="-128"/>
                        </a:rPr>
                        <a:t>377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kumimoji="1" lang="ja-JP" altLang="en-US"/>
                    </a:p>
                  </a:txBody>
                  <a:tcPr/>
                </a:tc>
                <a:tc>
                  <a:txBody>
                    <a:bodyPr/>
                    <a:lstStyle/>
                    <a:p>
                      <a:pPr algn="r" fontAlgn="ctr"/>
                      <a:r>
                        <a:rPr lang="en-US" altLang="ja-JP" sz="1100" b="0" i="0" u="none" strike="noStrike" dirty="0">
                          <a:solidFill>
                            <a:srgbClr val="000000"/>
                          </a:solidFill>
                          <a:effectLst/>
                          <a:latin typeface="HG丸ｺﾞｼｯｸM-PRO" panose="020F0600000000000000" pitchFamily="50" charset="-128"/>
                          <a:ea typeface="HG丸ｺﾞｼｯｸM-PRO" panose="020F0600000000000000" pitchFamily="50" charset="-128"/>
                        </a:rPr>
                        <a:t>530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7895">
                <a:tc gridSpan="2">
                  <a:txBody>
                    <a:bodyPr/>
                    <a:lstStyle/>
                    <a:p>
                      <a:pPr algn="l" fontAlgn="ctr"/>
                      <a:r>
                        <a:rPr lang="ja-JP" altLang="en-US" sz="1100" b="0" i="0" u="none" strike="noStrike" dirty="0">
                          <a:solidFill>
                            <a:srgbClr val="000000"/>
                          </a:solidFill>
                          <a:effectLst/>
                          <a:latin typeface="HG丸ｺﾞｼｯｸM-PRO" panose="020F0600000000000000" pitchFamily="50" charset="-128"/>
                          <a:ea typeface="HG丸ｺﾞｼｯｸM-PRO" panose="020F0600000000000000" pitchFamily="50" charset="-128"/>
                        </a:rPr>
                        <a:t>里親等</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gridSpan="2">
                  <a:txBody>
                    <a:bodyPr/>
                    <a:lstStyle/>
                    <a:p>
                      <a:pPr algn="ctr" fontAlgn="ctr"/>
                      <a:r>
                        <a:rPr lang="en-US" altLang="ja-JP" sz="1100" b="0" i="0" u="none" strike="noStrike" dirty="0">
                          <a:solidFill>
                            <a:srgbClr val="000000"/>
                          </a:solidFill>
                          <a:effectLst/>
                          <a:latin typeface="HG丸ｺﾞｼｯｸM-PRO" panose="020F0600000000000000" pitchFamily="50" charset="-128"/>
                          <a:ea typeface="HG丸ｺﾞｼｯｸM-PRO" panose="020F0600000000000000" pitchFamily="50" charset="-128"/>
                        </a:rPr>
                        <a:t>180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gridSpan="2">
                  <a:txBody>
                    <a:bodyPr/>
                    <a:lstStyle/>
                    <a:p>
                      <a:pPr algn="ctr" fontAlgn="ctr"/>
                      <a:r>
                        <a:rPr lang="en-US" altLang="ja-JP" sz="1100" b="0" i="0" u="none" strike="noStrike" dirty="0">
                          <a:solidFill>
                            <a:srgbClr val="000000"/>
                          </a:solidFill>
                          <a:effectLst/>
                          <a:latin typeface="HG丸ｺﾞｼｯｸM-PRO" panose="020F0600000000000000" pitchFamily="50" charset="-128"/>
                          <a:ea typeface="HG丸ｺﾞｼｯｸM-PRO" panose="020F0600000000000000" pitchFamily="50" charset="-128"/>
                        </a:rPr>
                        <a:t>351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gridSpan="2">
                  <a:txBody>
                    <a:bodyPr/>
                    <a:lstStyle/>
                    <a:p>
                      <a:pPr algn="ctr" fontAlgn="ctr"/>
                      <a:r>
                        <a:rPr lang="en-US" altLang="ja-JP" sz="1100" b="0" i="0" u="none" strike="noStrike" dirty="0">
                          <a:solidFill>
                            <a:srgbClr val="000000"/>
                          </a:solidFill>
                          <a:effectLst/>
                          <a:latin typeface="HG丸ｺﾞｼｯｸM-PRO" panose="020F0600000000000000" pitchFamily="50" charset="-128"/>
                          <a:ea typeface="HG丸ｺﾞｼｯｸM-PRO" panose="020F0600000000000000" pitchFamily="50" charset="-128"/>
                        </a:rPr>
                        <a:t>466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gridSpan="2">
                  <a:txBody>
                    <a:bodyPr/>
                    <a:lstStyle/>
                    <a:p>
                      <a:pPr algn="ctr" fontAlgn="ctr"/>
                      <a:r>
                        <a:rPr lang="en-US" altLang="ja-JP" sz="1100" b="0" i="0" u="none" strike="noStrike" dirty="0">
                          <a:solidFill>
                            <a:srgbClr val="000000"/>
                          </a:solidFill>
                          <a:effectLst/>
                          <a:latin typeface="HG丸ｺﾞｼｯｸM-PRO" panose="020F0600000000000000" pitchFamily="50" charset="-128"/>
                          <a:ea typeface="HG丸ｺﾞｼｯｸM-PRO" panose="020F0600000000000000" pitchFamily="50" charset="-128"/>
                        </a:rPr>
                        <a:t>581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r>
            </a:tbl>
          </a:graphicData>
        </a:graphic>
      </p:graphicFrame>
      <p:sp>
        <p:nvSpPr>
          <p:cNvPr id="37" name="角丸四角形 36"/>
          <p:cNvSpPr/>
          <p:nvPr/>
        </p:nvSpPr>
        <p:spPr>
          <a:xfrm>
            <a:off x="6973450" y="3427775"/>
            <a:ext cx="1014934" cy="481768"/>
          </a:xfrm>
          <a:prstGeom prst="roundRect">
            <a:avLst/>
          </a:prstGeom>
          <a:gradFill>
            <a:gsLst>
              <a:gs pos="0">
                <a:srgbClr val="5E9EFF"/>
              </a:gs>
              <a:gs pos="39999">
                <a:srgbClr val="85C2FF"/>
              </a:gs>
              <a:gs pos="70000">
                <a:srgbClr val="C4D6EB"/>
              </a:gs>
              <a:gs pos="100000">
                <a:srgbClr val="FFEBFA"/>
              </a:gs>
            </a:gsLst>
            <a:lin ang="10800000" scaled="0"/>
          </a:gradFill>
          <a:ln w="25400" cap="flat" cmpd="sng" algn="ctr">
            <a:noFill/>
            <a:prstDash val="solid"/>
          </a:ln>
          <a:effectLst>
            <a:glow>
              <a:srgbClr val="4F81BD">
                <a:alpha val="40000"/>
              </a:srgbClr>
            </a:glow>
            <a:softEdge rad="0"/>
          </a:effectLst>
          <a:scene3d>
            <a:camera prst="orthographicFront"/>
            <a:lightRig rig="twoPt" dir="t"/>
          </a:scene3d>
          <a:sp3d>
            <a:bevelT/>
            <a:bevelB/>
          </a:sp3d>
        </p:spPr>
        <p:txBody>
          <a:bodyPr wrap="square" rtlCol="0" anchor="ctr">
            <a:noAutofit/>
          </a:bodyPr>
          <a:lstStyle/>
          <a:p>
            <a:pPr>
              <a:spcAft>
                <a:spcPts val="0"/>
              </a:spcAft>
            </a:pPr>
            <a:r>
              <a:rPr lang="ja-JP" altLang="en-US" sz="1200" b="1" dirty="0" smtClean="0">
                <a:effectLst/>
                <a:latin typeface="ＭＳ Ｐゴシック"/>
                <a:ea typeface="Meiryo UI"/>
                <a:cs typeface="ＭＳ Ｐゴシック"/>
              </a:rPr>
              <a:t>基本理念</a:t>
            </a:r>
            <a:endParaRPr lang="ja-JP" sz="1200" dirty="0">
              <a:effectLst/>
              <a:latin typeface="ＭＳ Ｐゴシック"/>
              <a:cs typeface="ＭＳ Ｐゴシック"/>
            </a:endParaRPr>
          </a:p>
        </p:txBody>
      </p:sp>
      <p:sp>
        <p:nvSpPr>
          <p:cNvPr id="51" name="正方形/長方形 50"/>
          <p:cNvSpPr/>
          <p:nvPr/>
        </p:nvSpPr>
        <p:spPr>
          <a:xfrm>
            <a:off x="6897950" y="9573180"/>
            <a:ext cx="7675476" cy="206640"/>
          </a:xfrm>
          <a:prstGeom prst="rect">
            <a:avLst/>
          </a:prstGeom>
          <a:noFill/>
          <a:ln w="3175" cap="flat" cmpd="sng" algn="ctr">
            <a:no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indent="133350"/>
            <a:r>
              <a:rPr lang="en-US" altLang="ja-JP" sz="800" kern="100" dirty="0" smtClean="0">
                <a:latin typeface="HG丸ｺﾞｼｯｸM-PRO" panose="020F0600000000000000" pitchFamily="50" charset="-128"/>
                <a:ea typeface="HG丸ｺﾞｼｯｸM-PRO" panose="020F0600000000000000" pitchFamily="50" charset="-128"/>
                <a:cs typeface="Times New Roman"/>
              </a:rPr>
              <a:t>※</a:t>
            </a:r>
            <a:r>
              <a:rPr lang="ja-JP" altLang="en-US" sz="800" kern="100" dirty="0" err="1" smtClean="0">
                <a:latin typeface="HG丸ｺﾞｼｯｸM-PRO" panose="020F0600000000000000" pitchFamily="50" charset="-128"/>
                <a:ea typeface="HG丸ｺﾞｼｯｸM-PRO" panose="020F0600000000000000" pitchFamily="50" charset="-128"/>
                <a:cs typeface="Times New Roman"/>
              </a:rPr>
              <a:t>障がい</a:t>
            </a:r>
            <a:r>
              <a:rPr lang="ja-JP" altLang="en-US" sz="800" kern="100" dirty="0" smtClean="0">
                <a:latin typeface="HG丸ｺﾞｼｯｸM-PRO" panose="020F0600000000000000" pitchFamily="50" charset="-128"/>
                <a:ea typeface="HG丸ｺﾞｼｯｸM-PRO" panose="020F0600000000000000" pitchFamily="50" charset="-128"/>
                <a:cs typeface="Times New Roman"/>
              </a:rPr>
              <a:t>児入所施設について、国においては、今後「入所施設の機能」等について検討することとされていることから、上記については別途検討していく。</a:t>
            </a:r>
            <a:endParaRPr lang="en-US" altLang="ja-JP" sz="1100" kern="100" dirty="0" smtClean="0">
              <a:latin typeface="HG丸ｺﾞｼｯｸM-PRO" panose="020F0600000000000000" pitchFamily="50" charset="-128"/>
              <a:ea typeface="HG丸ｺﾞｼｯｸM-PRO" panose="020F0600000000000000" pitchFamily="50" charset="-128"/>
              <a:cs typeface="Times New Roman"/>
            </a:endParaRPr>
          </a:p>
        </p:txBody>
      </p:sp>
      <p:sp>
        <p:nvSpPr>
          <p:cNvPr id="52" name="正方形/長方形 51"/>
          <p:cNvSpPr/>
          <p:nvPr/>
        </p:nvSpPr>
        <p:spPr>
          <a:xfrm>
            <a:off x="425216" y="6503391"/>
            <a:ext cx="6017610" cy="199950"/>
          </a:xfrm>
          <a:prstGeom prst="rect">
            <a:avLst/>
          </a:prstGeom>
          <a:noFill/>
          <a:ln w="3175" cap="flat" cmpd="sng" algn="ctr">
            <a:noFill/>
            <a:prstDash val="solid"/>
          </a:ln>
          <a:effectLst/>
        </p:spPr>
        <p:txBody>
          <a:bodyPr rot="0" spcFirstLastPara="0" vert="horz" wrap="square" lIns="0" tIns="36000" rIns="36000" bIns="36000" numCol="1" spcCol="0" rtlCol="0" fromWordArt="0" anchor="ctr" anchorCtr="0" forceAA="0" compatLnSpc="1">
            <a:prstTxWarp prst="textNoShape">
              <a:avLst/>
            </a:prstTxWarp>
            <a:noAutofit/>
          </a:bodyPr>
          <a:lstStyle/>
          <a:p>
            <a:pPr indent="133350"/>
            <a:r>
              <a:rPr lang="en-US" altLang="ja-JP" sz="600" kern="100" dirty="0" smtClean="0">
                <a:latin typeface="HG丸ｺﾞｼｯｸM-PRO" panose="020F0600000000000000" pitchFamily="50" charset="-128"/>
                <a:ea typeface="HG丸ｺﾞｼｯｸM-PRO" panose="020F0600000000000000" pitchFamily="50" charset="-128"/>
                <a:cs typeface="Times New Roman"/>
              </a:rPr>
              <a:t>※</a:t>
            </a:r>
            <a:r>
              <a:rPr lang="ja-JP" altLang="en-US" sz="600" kern="100" dirty="0" err="1" smtClean="0">
                <a:latin typeface="HG丸ｺﾞｼｯｸM-PRO" panose="020F0600000000000000" pitchFamily="50" charset="-128"/>
                <a:ea typeface="HG丸ｺﾞｼｯｸM-PRO" panose="020F0600000000000000" pitchFamily="50" charset="-128"/>
                <a:cs typeface="Times New Roman"/>
              </a:rPr>
              <a:t>障がい</a:t>
            </a:r>
            <a:r>
              <a:rPr lang="ja-JP" altLang="en-US" sz="600" kern="100" dirty="0" smtClean="0">
                <a:latin typeface="HG丸ｺﾞｼｯｸM-PRO" panose="020F0600000000000000" pitchFamily="50" charset="-128"/>
                <a:ea typeface="HG丸ｺﾞｼｯｸM-PRO" panose="020F0600000000000000" pitchFamily="50" charset="-128"/>
                <a:cs typeface="Times New Roman"/>
              </a:rPr>
              <a:t>児入所施設について、国においては、今後「入所施設の機能」等について検討することとされていることから、上記については別途検討していく。</a:t>
            </a:r>
            <a:endParaRPr lang="en-US" altLang="ja-JP" sz="1000" kern="100" dirty="0" smtClean="0">
              <a:latin typeface="HG丸ｺﾞｼｯｸM-PRO" panose="020F0600000000000000" pitchFamily="50" charset="-128"/>
              <a:ea typeface="HG丸ｺﾞｼｯｸM-PRO" panose="020F0600000000000000" pitchFamily="50" charset="-128"/>
              <a:cs typeface="Times New Roman"/>
            </a:endParaRPr>
          </a:p>
        </p:txBody>
      </p:sp>
      <p:sp>
        <p:nvSpPr>
          <p:cNvPr id="55" name="正方形/長方形 54"/>
          <p:cNvSpPr/>
          <p:nvPr/>
        </p:nvSpPr>
        <p:spPr>
          <a:xfrm>
            <a:off x="8425358" y="1577980"/>
            <a:ext cx="3265356" cy="1230407"/>
          </a:xfrm>
          <a:prstGeom prst="rect">
            <a:avLst/>
          </a:prstGeom>
          <a:noFill/>
          <a:ln w="3175" cap="flat" cmpd="sng" algn="ctr">
            <a:noFill/>
            <a:prstDash val="solid"/>
          </a:ln>
          <a:effectLst/>
        </p:spPr>
        <p:txBody>
          <a:bodyPr rot="0" spcFirstLastPara="0" vert="horz" wrap="square" lIns="91440" tIns="45720" rIns="91440" bIns="45720" numCol="1" spcCol="0" rtlCol="0" fromWordArt="0" anchor="t" anchorCtr="0" forceAA="0" compatLnSpc="1">
            <a:prstTxWarp prst="textNoShape">
              <a:avLst/>
            </a:prstTxWarp>
            <a:noAutofit/>
          </a:bodyPr>
          <a:lstStyle/>
          <a:p>
            <a:r>
              <a:rPr lang="ja-JP" altLang="en-US" sz="1050" b="1" u="sng" kern="100" dirty="0" smtClean="0">
                <a:latin typeface="+mn-ea"/>
                <a:cs typeface="Times New Roman"/>
              </a:rPr>
              <a:t>国</a:t>
            </a:r>
            <a:r>
              <a:rPr lang="ja-JP" altLang="en-US" sz="1050" b="1" u="sng" kern="100" dirty="0">
                <a:latin typeface="+mn-ea"/>
                <a:cs typeface="Times New Roman"/>
              </a:rPr>
              <a:t>通知「児童養護施設等の小規模化及び家庭的養護</a:t>
            </a:r>
            <a:r>
              <a:rPr lang="ja-JP" altLang="en-US" sz="1050" b="1" u="sng" kern="100" dirty="0" smtClean="0">
                <a:latin typeface="+mn-ea"/>
                <a:cs typeface="Times New Roman"/>
              </a:rPr>
              <a:t>の推進</a:t>
            </a:r>
            <a:r>
              <a:rPr lang="ja-JP" altLang="en-US" sz="1050" b="1" u="sng" kern="100" dirty="0">
                <a:latin typeface="+mn-ea"/>
                <a:cs typeface="Times New Roman"/>
              </a:rPr>
              <a:t>について」に基づく社会的養護体制の整備計画</a:t>
            </a:r>
          </a:p>
          <a:p>
            <a:r>
              <a:rPr lang="ja-JP" altLang="en-US" sz="1050" kern="100" dirty="0" smtClean="0">
                <a:latin typeface="HG丸ｺﾞｼｯｸM-PRO" panose="020F0600000000000000" pitchFamily="50" charset="-128"/>
                <a:ea typeface="HG丸ｺﾞｼｯｸM-PRO" panose="020F0600000000000000" pitchFamily="50" charset="-128"/>
                <a:cs typeface="ＭＳ 明朝"/>
              </a:rPr>
              <a:t>　</a:t>
            </a:r>
            <a:r>
              <a:rPr lang="ja-JP" altLang="ja-JP" sz="1050" kern="100" dirty="0" smtClean="0">
                <a:latin typeface="HG丸ｺﾞｼｯｸM-PRO" panose="020F0600000000000000" pitchFamily="50" charset="-128"/>
                <a:ea typeface="HG丸ｺﾞｼｯｸM-PRO" panose="020F0600000000000000" pitchFamily="50" charset="-128"/>
                <a:cs typeface="ＭＳ 明朝"/>
              </a:rPr>
              <a:t>▶</a:t>
            </a:r>
            <a:r>
              <a:rPr lang="ja-JP" altLang="en-US" sz="1050" kern="100" dirty="0" smtClean="0">
                <a:latin typeface="HG丸ｺﾞｼｯｸM-PRO" panose="020F0600000000000000" pitchFamily="50" charset="-128"/>
                <a:ea typeface="HG丸ｺﾞｼｯｸM-PRO" panose="020F0600000000000000" pitchFamily="50" charset="-128"/>
                <a:cs typeface="Times New Roman"/>
              </a:rPr>
              <a:t>児童</a:t>
            </a:r>
            <a:r>
              <a:rPr lang="ja-JP" altLang="en-US" sz="1050" kern="100" dirty="0">
                <a:latin typeface="HG丸ｺﾞｼｯｸM-PRO" panose="020F0600000000000000" pitchFamily="50" charset="-128"/>
                <a:ea typeface="HG丸ｺﾞｼｯｸM-PRO" panose="020F0600000000000000" pitchFamily="50" charset="-128"/>
                <a:cs typeface="Times New Roman"/>
              </a:rPr>
              <a:t>養護施設及び乳児院は</a:t>
            </a:r>
            <a:r>
              <a:rPr lang="ja-JP" altLang="en-US" sz="1050" kern="100" dirty="0" smtClean="0">
                <a:latin typeface="HG丸ｺﾞｼｯｸM-PRO" panose="020F0600000000000000" pitchFamily="50" charset="-128"/>
                <a:ea typeface="HG丸ｺﾞｼｯｸM-PRO" panose="020F0600000000000000" pitchFamily="50" charset="-128"/>
                <a:cs typeface="Times New Roman"/>
              </a:rPr>
              <a:t>、平成</a:t>
            </a:r>
            <a:r>
              <a:rPr lang="en-US" altLang="ja-JP" sz="1050" kern="100" dirty="0">
                <a:latin typeface="HG丸ｺﾞｼｯｸM-PRO" panose="020F0600000000000000" pitchFamily="50" charset="-128"/>
                <a:ea typeface="HG丸ｺﾞｼｯｸM-PRO" panose="020F0600000000000000" pitchFamily="50" charset="-128"/>
                <a:cs typeface="Times New Roman"/>
              </a:rPr>
              <a:t>27</a:t>
            </a:r>
            <a:r>
              <a:rPr lang="ja-JP" altLang="en-US" sz="1050" kern="100" dirty="0" smtClean="0">
                <a:latin typeface="HG丸ｺﾞｼｯｸM-PRO" panose="020F0600000000000000" pitchFamily="50" charset="-128"/>
                <a:ea typeface="HG丸ｺﾞｼｯｸM-PRO" panose="020F0600000000000000" pitchFamily="50" charset="-128"/>
                <a:cs typeface="Times New Roman"/>
              </a:rPr>
              <a:t>年度～</a:t>
            </a:r>
            <a:r>
              <a:rPr lang="en-US" altLang="ja-JP" sz="1050" kern="100" dirty="0" smtClean="0">
                <a:latin typeface="HG丸ｺﾞｼｯｸM-PRO" panose="020F0600000000000000" pitchFamily="50" charset="-128"/>
                <a:ea typeface="HG丸ｺﾞｼｯｸM-PRO" panose="020F0600000000000000" pitchFamily="50" charset="-128"/>
                <a:cs typeface="Times New Roman"/>
              </a:rPr>
              <a:t>41</a:t>
            </a:r>
          </a:p>
          <a:p>
            <a:r>
              <a:rPr lang="ja-JP" altLang="en-US" sz="1050" kern="100" dirty="0">
                <a:latin typeface="HG丸ｺﾞｼｯｸM-PRO" panose="020F0600000000000000" pitchFamily="50" charset="-128"/>
                <a:ea typeface="HG丸ｺﾞｼｯｸM-PRO" panose="020F0600000000000000" pitchFamily="50" charset="-128"/>
                <a:cs typeface="Times New Roman"/>
              </a:rPr>
              <a:t>　</a:t>
            </a:r>
            <a:r>
              <a:rPr lang="ja-JP" altLang="en-US" sz="1050" kern="100" dirty="0" smtClean="0">
                <a:latin typeface="HG丸ｺﾞｼｯｸM-PRO" panose="020F0600000000000000" pitchFamily="50" charset="-128"/>
                <a:ea typeface="HG丸ｺﾞｼｯｸM-PRO" panose="020F0600000000000000" pitchFamily="50" charset="-128"/>
                <a:cs typeface="Times New Roman"/>
              </a:rPr>
              <a:t>　年度のうち</a:t>
            </a:r>
            <a:r>
              <a:rPr lang="ja-JP" altLang="en-US" sz="1050" kern="100" dirty="0">
                <a:latin typeface="HG丸ｺﾞｼｯｸM-PRO" panose="020F0600000000000000" pitchFamily="50" charset="-128"/>
                <a:ea typeface="HG丸ｺﾞｼｯｸM-PRO" panose="020F0600000000000000" pitchFamily="50" charset="-128"/>
                <a:cs typeface="Times New Roman"/>
              </a:rPr>
              <a:t>で</a:t>
            </a:r>
            <a:r>
              <a:rPr lang="ja-JP" altLang="en-US" sz="1050" kern="100" dirty="0" smtClean="0">
                <a:latin typeface="HG丸ｺﾞｼｯｸM-PRO" panose="020F0600000000000000" pitchFamily="50" charset="-128"/>
                <a:ea typeface="HG丸ｺﾞｼｯｸM-PRO" panose="020F0600000000000000" pitchFamily="50" charset="-128"/>
                <a:cs typeface="Times New Roman"/>
              </a:rPr>
              <a:t>、小規模化や家庭養護の支援等を</a:t>
            </a:r>
            <a:endParaRPr lang="en-US" altLang="ja-JP" sz="1050" kern="100" dirty="0" smtClean="0">
              <a:latin typeface="HG丸ｺﾞｼｯｸM-PRO" panose="020F0600000000000000" pitchFamily="50" charset="-128"/>
              <a:ea typeface="HG丸ｺﾞｼｯｸM-PRO" panose="020F0600000000000000" pitchFamily="50" charset="-128"/>
              <a:cs typeface="Times New Roman"/>
            </a:endParaRPr>
          </a:p>
          <a:p>
            <a:r>
              <a:rPr lang="ja-JP" altLang="en-US" sz="1050" kern="100" dirty="0">
                <a:latin typeface="HG丸ｺﾞｼｯｸM-PRO" panose="020F0600000000000000" pitchFamily="50" charset="-128"/>
                <a:ea typeface="HG丸ｺﾞｼｯｸM-PRO" panose="020F0600000000000000" pitchFamily="50" charset="-128"/>
                <a:cs typeface="Times New Roman"/>
              </a:rPr>
              <a:t>　</a:t>
            </a:r>
            <a:r>
              <a:rPr lang="ja-JP" altLang="en-US" sz="1050" kern="100" dirty="0" smtClean="0">
                <a:latin typeface="HG丸ｺﾞｼｯｸM-PRO" panose="020F0600000000000000" pitchFamily="50" charset="-128"/>
                <a:ea typeface="HG丸ｺﾞｼｯｸM-PRO" panose="020F0600000000000000" pitchFamily="50" charset="-128"/>
                <a:cs typeface="Times New Roman"/>
              </a:rPr>
              <a:t>　進める具体的</a:t>
            </a:r>
            <a:r>
              <a:rPr lang="ja-JP" altLang="en-US" sz="1050" kern="100" dirty="0">
                <a:latin typeface="HG丸ｺﾞｼｯｸM-PRO" panose="020F0600000000000000" pitchFamily="50" charset="-128"/>
                <a:ea typeface="HG丸ｺﾞｼｯｸM-PRO" panose="020F0600000000000000" pitchFamily="50" charset="-128"/>
                <a:cs typeface="Times New Roman"/>
              </a:rPr>
              <a:t>な方策を定める</a:t>
            </a:r>
            <a:r>
              <a:rPr lang="ja-JP" altLang="en-US" sz="1050" kern="100" dirty="0" smtClean="0">
                <a:latin typeface="HG丸ｺﾞｼｯｸM-PRO" panose="020F0600000000000000" pitchFamily="50" charset="-128"/>
                <a:ea typeface="HG丸ｺﾞｼｯｸM-PRO" panose="020F0600000000000000" pitchFamily="50" charset="-128"/>
                <a:cs typeface="Times New Roman"/>
              </a:rPr>
              <a:t>。</a:t>
            </a:r>
            <a:endParaRPr lang="en-US" altLang="ja-JP" sz="1050" kern="100" dirty="0" smtClean="0">
              <a:latin typeface="HG丸ｺﾞｼｯｸM-PRO" panose="020F0600000000000000" pitchFamily="50" charset="-128"/>
              <a:ea typeface="HG丸ｺﾞｼｯｸM-PRO" panose="020F0600000000000000" pitchFamily="50" charset="-128"/>
              <a:cs typeface="Times New Roman"/>
            </a:endParaRPr>
          </a:p>
          <a:p>
            <a:r>
              <a:rPr lang="ja-JP" altLang="en-US" sz="1050" kern="100" dirty="0" smtClean="0">
                <a:latin typeface="HG丸ｺﾞｼｯｸM-PRO" panose="020F0600000000000000" pitchFamily="50" charset="-128"/>
                <a:ea typeface="HG丸ｺﾞｼｯｸM-PRO" panose="020F0600000000000000" pitchFamily="50" charset="-128"/>
                <a:cs typeface="ＭＳ 明朝"/>
              </a:rPr>
              <a:t>　</a:t>
            </a:r>
            <a:r>
              <a:rPr lang="ja-JP" altLang="ja-JP" sz="1050" kern="100" dirty="0" smtClean="0">
                <a:latin typeface="HG丸ｺﾞｼｯｸM-PRO" panose="020F0600000000000000" pitchFamily="50" charset="-128"/>
                <a:ea typeface="HG丸ｺﾞｼｯｸM-PRO" panose="020F0600000000000000" pitchFamily="50" charset="-128"/>
                <a:cs typeface="ＭＳ 明朝"/>
              </a:rPr>
              <a:t>▶</a:t>
            </a:r>
            <a:r>
              <a:rPr lang="ja-JP" altLang="en-US" sz="1050" kern="100" dirty="0" smtClean="0">
                <a:latin typeface="HG丸ｺﾞｼｯｸM-PRO" panose="020F0600000000000000" pitchFamily="50" charset="-128"/>
                <a:ea typeface="HG丸ｺﾞｼｯｸM-PRO" panose="020F0600000000000000" pitchFamily="50" charset="-128"/>
                <a:cs typeface="ＭＳ 明朝"/>
              </a:rPr>
              <a:t>都道府県は</a:t>
            </a:r>
            <a:r>
              <a:rPr lang="ja-JP" altLang="en-US" sz="1050" kern="100" dirty="0" smtClean="0">
                <a:latin typeface="HG丸ｺﾞｼｯｸM-PRO" panose="020F0600000000000000" pitchFamily="50" charset="-128"/>
                <a:ea typeface="HG丸ｺﾞｼｯｸM-PRO" panose="020F0600000000000000" pitchFamily="50" charset="-128"/>
                <a:cs typeface="Times New Roman"/>
              </a:rPr>
              <a:t>「家庭的養護推進計画」を踏まえ、　</a:t>
            </a:r>
            <a:endParaRPr lang="en-US" altLang="ja-JP" sz="1050" kern="100" dirty="0" smtClean="0">
              <a:latin typeface="HG丸ｺﾞｼｯｸM-PRO" panose="020F0600000000000000" pitchFamily="50" charset="-128"/>
              <a:ea typeface="HG丸ｺﾞｼｯｸM-PRO" panose="020F0600000000000000" pitchFamily="50" charset="-128"/>
              <a:cs typeface="Times New Roman"/>
            </a:endParaRPr>
          </a:p>
          <a:p>
            <a:r>
              <a:rPr lang="ja-JP" altLang="en-US" sz="1050" kern="100" dirty="0">
                <a:latin typeface="HG丸ｺﾞｼｯｸM-PRO" panose="020F0600000000000000" pitchFamily="50" charset="-128"/>
                <a:ea typeface="HG丸ｺﾞｼｯｸM-PRO" panose="020F0600000000000000" pitchFamily="50" charset="-128"/>
                <a:cs typeface="Times New Roman"/>
              </a:rPr>
              <a:t>　</a:t>
            </a:r>
            <a:r>
              <a:rPr lang="ja-JP" altLang="en-US" sz="1050" kern="100" dirty="0" smtClean="0">
                <a:latin typeface="HG丸ｺﾞｼｯｸM-PRO" panose="020F0600000000000000" pitchFamily="50" charset="-128"/>
                <a:ea typeface="HG丸ｺﾞｼｯｸM-PRO" panose="020F0600000000000000" pitchFamily="50" charset="-128"/>
                <a:cs typeface="Times New Roman"/>
              </a:rPr>
              <a:t>　「都道府県推進計画」を策定する。</a:t>
            </a:r>
            <a:endParaRPr lang="en-US" altLang="ja-JP" sz="1050" kern="100" dirty="0">
              <a:solidFill>
                <a:prstClr val="black"/>
              </a:solidFill>
              <a:latin typeface="+mn-ea"/>
              <a:cs typeface="Times New Roman"/>
            </a:endParaRPr>
          </a:p>
        </p:txBody>
      </p:sp>
      <p:sp>
        <p:nvSpPr>
          <p:cNvPr id="58" name="正方形/長方形 57"/>
          <p:cNvSpPr/>
          <p:nvPr/>
        </p:nvSpPr>
        <p:spPr>
          <a:xfrm>
            <a:off x="11593710" y="1564543"/>
            <a:ext cx="3012474" cy="1307347"/>
          </a:xfrm>
          <a:prstGeom prst="rect">
            <a:avLst/>
          </a:prstGeom>
          <a:noFill/>
          <a:ln w="3175" cap="flat" cmpd="sng" algn="ctr">
            <a:noFill/>
            <a:prstDash val="solid"/>
          </a:ln>
          <a:effectLst/>
        </p:spPr>
        <p:txBody>
          <a:bodyPr rot="0" spcFirstLastPara="0" vert="horz" wrap="square" lIns="91440" tIns="45720" rIns="91440" bIns="45720" numCol="1" spcCol="0" rtlCol="0" fromWordArt="0" anchor="t" anchorCtr="0" forceAA="0" compatLnSpc="1">
            <a:prstTxWarp prst="textNoShape">
              <a:avLst/>
            </a:prstTxWarp>
            <a:noAutofit/>
          </a:bodyPr>
          <a:lstStyle/>
          <a:p>
            <a:r>
              <a:rPr lang="ja-JP" altLang="en-US" sz="1050" b="1" u="sng" kern="100" dirty="0" smtClean="0">
                <a:latin typeface="+mn-ea"/>
                <a:cs typeface="Times New Roman"/>
              </a:rPr>
              <a:t>「都道府県</a:t>
            </a:r>
            <a:r>
              <a:rPr lang="ja-JP" altLang="en-US" sz="1050" b="1" u="sng" kern="100" dirty="0">
                <a:latin typeface="+mn-ea"/>
                <a:cs typeface="Times New Roman"/>
              </a:rPr>
              <a:t>推進</a:t>
            </a:r>
            <a:r>
              <a:rPr lang="ja-JP" altLang="en-US" sz="1050" b="1" u="sng" kern="100" dirty="0" smtClean="0">
                <a:latin typeface="+mn-ea"/>
                <a:cs typeface="Times New Roman"/>
              </a:rPr>
              <a:t>計画」の策定</a:t>
            </a:r>
            <a:endParaRPr lang="en-US" altLang="ja-JP" sz="1050" b="1" u="sng" kern="100" dirty="0">
              <a:latin typeface="+mn-ea"/>
              <a:cs typeface="Times New Roman"/>
            </a:endParaRPr>
          </a:p>
          <a:p>
            <a:r>
              <a:rPr lang="ja-JP" altLang="en-US" sz="1050" kern="100" dirty="0" smtClean="0">
                <a:latin typeface="HG丸ｺﾞｼｯｸM-PRO" panose="020F0600000000000000" pitchFamily="50" charset="-128"/>
                <a:ea typeface="HG丸ｺﾞｼｯｸM-PRO" panose="020F0600000000000000" pitchFamily="50" charset="-128"/>
                <a:cs typeface="ＭＳ 明朝"/>
              </a:rPr>
              <a:t>　</a:t>
            </a:r>
            <a:endParaRPr lang="en-US" altLang="ja-JP" sz="1050" kern="100" dirty="0" smtClean="0">
              <a:latin typeface="HG丸ｺﾞｼｯｸM-PRO" panose="020F0600000000000000" pitchFamily="50" charset="-128"/>
              <a:ea typeface="HG丸ｺﾞｼｯｸM-PRO" panose="020F0600000000000000" pitchFamily="50" charset="-128"/>
              <a:cs typeface="ＭＳ 明朝"/>
            </a:endParaRPr>
          </a:p>
          <a:p>
            <a:r>
              <a:rPr lang="ja-JP" altLang="en-US" sz="1050" kern="100" dirty="0">
                <a:latin typeface="HG丸ｺﾞｼｯｸM-PRO" panose="020F0600000000000000" pitchFamily="50" charset="-128"/>
                <a:ea typeface="HG丸ｺﾞｼｯｸM-PRO" panose="020F0600000000000000" pitchFamily="50" charset="-128"/>
                <a:cs typeface="ＭＳ 明朝"/>
              </a:rPr>
              <a:t>　</a:t>
            </a:r>
            <a:r>
              <a:rPr lang="ja-JP" altLang="ja-JP" sz="1050" kern="100" dirty="0" smtClean="0">
                <a:latin typeface="HG丸ｺﾞｼｯｸM-PRO" panose="020F0600000000000000" pitchFamily="50" charset="-128"/>
                <a:ea typeface="HG丸ｺﾞｼｯｸM-PRO" panose="020F0600000000000000" pitchFamily="50" charset="-128"/>
                <a:cs typeface="ＭＳ 明朝"/>
              </a:rPr>
              <a:t>▶</a:t>
            </a:r>
            <a:r>
              <a:rPr lang="ja-JP" altLang="en-US" sz="1050" kern="100" dirty="0" smtClean="0">
                <a:latin typeface="HG丸ｺﾞｼｯｸM-PRO" panose="020F0600000000000000" pitchFamily="50" charset="-128"/>
                <a:ea typeface="HG丸ｺﾞｼｯｸM-PRO" panose="020F0600000000000000" pitchFamily="50" charset="-128"/>
                <a:cs typeface="Times New Roman"/>
              </a:rPr>
              <a:t>推進</a:t>
            </a:r>
            <a:r>
              <a:rPr lang="ja-JP" altLang="en-US" sz="1050" kern="100" dirty="0">
                <a:latin typeface="HG丸ｺﾞｼｯｸM-PRO" panose="020F0600000000000000" pitchFamily="50" charset="-128"/>
                <a:ea typeface="HG丸ｺﾞｼｯｸM-PRO" panose="020F0600000000000000" pitchFamily="50" charset="-128"/>
                <a:cs typeface="Times New Roman"/>
              </a:rPr>
              <a:t>期間</a:t>
            </a:r>
            <a:r>
              <a:rPr lang="ja-JP" altLang="en-US" sz="1050" kern="100" dirty="0" smtClean="0">
                <a:latin typeface="HG丸ｺﾞｼｯｸM-PRO" panose="020F0600000000000000" pitchFamily="50" charset="-128"/>
                <a:ea typeface="HG丸ｺﾞｼｯｸM-PRO" panose="020F0600000000000000" pitchFamily="50" charset="-128"/>
                <a:cs typeface="Times New Roman"/>
              </a:rPr>
              <a:t>（平成</a:t>
            </a:r>
            <a:r>
              <a:rPr lang="en-US" altLang="ja-JP" sz="1050" kern="100" dirty="0" smtClean="0">
                <a:latin typeface="HG丸ｺﾞｼｯｸM-PRO" panose="020F0600000000000000" pitchFamily="50" charset="-128"/>
                <a:ea typeface="HG丸ｺﾞｼｯｸM-PRO" panose="020F0600000000000000" pitchFamily="50" charset="-128"/>
                <a:cs typeface="Times New Roman"/>
              </a:rPr>
              <a:t>27</a:t>
            </a:r>
            <a:r>
              <a:rPr lang="ja-JP" altLang="en-US" sz="1050" kern="100" dirty="0" smtClean="0">
                <a:latin typeface="HG丸ｺﾞｼｯｸM-PRO" panose="020F0600000000000000" pitchFamily="50" charset="-128"/>
                <a:ea typeface="HG丸ｺﾞｼｯｸM-PRO" panose="020F0600000000000000" pitchFamily="50" charset="-128"/>
                <a:cs typeface="Times New Roman"/>
              </a:rPr>
              <a:t>年度～</a:t>
            </a:r>
            <a:r>
              <a:rPr lang="en-US" altLang="ja-JP" sz="1050" kern="100" dirty="0" smtClean="0">
                <a:latin typeface="HG丸ｺﾞｼｯｸM-PRO" panose="020F0600000000000000" pitchFamily="50" charset="-128"/>
                <a:ea typeface="HG丸ｺﾞｼｯｸM-PRO" panose="020F0600000000000000" pitchFamily="50" charset="-128"/>
                <a:cs typeface="Times New Roman"/>
              </a:rPr>
              <a:t>41</a:t>
            </a:r>
            <a:r>
              <a:rPr lang="ja-JP" altLang="en-US" sz="1050" kern="100" dirty="0" smtClean="0">
                <a:latin typeface="HG丸ｺﾞｼｯｸM-PRO" panose="020F0600000000000000" pitchFamily="50" charset="-128"/>
                <a:ea typeface="HG丸ｺﾞｼｯｸM-PRO" panose="020F0600000000000000" pitchFamily="50" charset="-128"/>
                <a:cs typeface="Times New Roman"/>
              </a:rPr>
              <a:t>年度）を通じ</a:t>
            </a:r>
            <a:endParaRPr lang="en-US" altLang="ja-JP" sz="1050" kern="100" dirty="0" smtClean="0">
              <a:latin typeface="HG丸ｺﾞｼｯｸM-PRO" panose="020F0600000000000000" pitchFamily="50" charset="-128"/>
              <a:ea typeface="HG丸ｺﾞｼｯｸM-PRO" panose="020F0600000000000000" pitchFamily="50" charset="-128"/>
              <a:cs typeface="Times New Roman"/>
            </a:endParaRPr>
          </a:p>
          <a:p>
            <a:r>
              <a:rPr lang="ja-JP" altLang="en-US" sz="1050" kern="100" dirty="0">
                <a:latin typeface="HG丸ｺﾞｼｯｸM-PRO" panose="020F0600000000000000" pitchFamily="50" charset="-128"/>
                <a:ea typeface="HG丸ｺﾞｼｯｸM-PRO" panose="020F0600000000000000" pitchFamily="50" charset="-128"/>
                <a:cs typeface="Times New Roman"/>
              </a:rPr>
              <a:t>　</a:t>
            </a:r>
            <a:r>
              <a:rPr lang="ja-JP" altLang="en-US" sz="1050" kern="100" dirty="0" smtClean="0">
                <a:latin typeface="HG丸ｺﾞｼｯｸM-PRO" panose="020F0600000000000000" pitchFamily="50" charset="-128"/>
                <a:ea typeface="HG丸ｺﾞｼｯｸM-PRO" panose="020F0600000000000000" pitchFamily="50" charset="-128"/>
                <a:cs typeface="Times New Roman"/>
              </a:rPr>
              <a:t>　</a:t>
            </a:r>
            <a:r>
              <a:rPr lang="ja-JP" altLang="en-US" sz="1050" kern="100" dirty="0" err="1" smtClean="0">
                <a:latin typeface="HG丸ｺﾞｼｯｸM-PRO" panose="020F0600000000000000" pitchFamily="50" charset="-128"/>
                <a:ea typeface="HG丸ｺﾞｼｯｸM-PRO" panose="020F0600000000000000" pitchFamily="50" charset="-128"/>
                <a:cs typeface="Times New Roman"/>
              </a:rPr>
              <a:t>た</a:t>
            </a:r>
            <a:r>
              <a:rPr lang="ja-JP" altLang="en-US" sz="1050" kern="100" dirty="0" smtClean="0">
                <a:latin typeface="HG丸ｺﾞｼｯｸM-PRO" panose="020F0600000000000000" pitchFamily="50" charset="-128"/>
                <a:ea typeface="HG丸ｺﾞｼｯｸM-PRO" panose="020F0600000000000000" pitchFamily="50" charset="-128"/>
                <a:cs typeface="Times New Roman"/>
              </a:rPr>
              <a:t>目標及び５年</a:t>
            </a:r>
            <a:r>
              <a:rPr lang="ja-JP" altLang="en-US" sz="1050" kern="100" dirty="0">
                <a:latin typeface="HG丸ｺﾞｼｯｸM-PRO" panose="020F0600000000000000" pitchFamily="50" charset="-128"/>
                <a:ea typeface="HG丸ｺﾞｼｯｸM-PRO" panose="020F0600000000000000" pitchFamily="50" charset="-128"/>
                <a:cs typeface="Times New Roman"/>
              </a:rPr>
              <a:t>ごとの３期（</a:t>
            </a:r>
            <a:r>
              <a:rPr lang="ja-JP" altLang="en-US" sz="1050" kern="100" dirty="0" smtClean="0">
                <a:latin typeface="HG丸ｺﾞｼｯｸM-PRO" panose="020F0600000000000000" pitchFamily="50" charset="-128"/>
                <a:ea typeface="HG丸ｺﾞｼｯｸM-PRO" panose="020F0600000000000000" pitchFamily="50" charset="-128"/>
                <a:cs typeface="Times New Roman"/>
              </a:rPr>
              <a:t>前期・中期・</a:t>
            </a:r>
            <a:endParaRPr lang="en-US" altLang="ja-JP" sz="1050" kern="100" dirty="0" smtClean="0">
              <a:latin typeface="HG丸ｺﾞｼｯｸM-PRO" panose="020F0600000000000000" pitchFamily="50" charset="-128"/>
              <a:ea typeface="HG丸ｺﾞｼｯｸM-PRO" panose="020F0600000000000000" pitchFamily="50" charset="-128"/>
              <a:cs typeface="Times New Roman"/>
            </a:endParaRPr>
          </a:p>
          <a:p>
            <a:r>
              <a:rPr lang="ja-JP" altLang="en-US" sz="1050" kern="100" dirty="0">
                <a:latin typeface="HG丸ｺﾞｼｯｸM-PRO" panose="020F0600000000000000" pitchFamily="50" charset="-128"/>
                <a:ea typeface="HG丸ｺﾞｼｯｸM-PRO" panose="020F0600000000000000" pitchFamily="50" charset="-128"/>
                <a:cs typeface="Times New Roman"/>
              </a:rPr>
              <a:t>　</a:t>
            </a:r>
            <a:r>
              <a:rPr lang="ja-JP" altLang="en-US" sz="1050" kern="100" dirty="0" smtClean="0">
                <a:latin typeface="HG丸ｺﾞｼｯｸM-PRO" panose="020F0600000000000000" pitchFamily="50" charset="-128"/>
                <a:ea typeface="HG丸ｺﾞｼｯｸM-PRO" panose="020F0600000000000000" pitchFamily="50" charset="-128"/>
                <a:cs typeface="Times New Roman"/>
              </a:rPr>
              <a:t>　後期）の目標を</a:t>
            </a:r>
            <a:r>
              <a:rPr lang="ja-JP" altLang="en-US" sz="1050" kern="100" dirty="0">
                <a:latin typeface="HG丸ｺﾞｼｯｸM-PRO" panose="020F0600000000000000" pitchFamily="50" charset="-128"/>
                <a:ea typeface="HG丸ｺﾞｼｯｸM-PRO" panose="020F0600000000000000" pitchFamily="50" charset="-128"/>
                <a:cs typeface="Times New Roman"/>
              </a:rPr>
              <a:t>設定</a:t>
            </a:r>
            <a:r>
              <a:rPr lang="ja-JP" altLang="en-US" sz="1050" kern="100" dirty="0" smtClean="0">
                <a:latin typeface="HG丸ｺﾞｼｯｸM-PRO" panose="020F0600000000000000" pitchFamily="50" charset="-128"/>
                <a:ea typeface="HG丸ｺﾞｼｯｸM-PRO" panose="020F0600000000000000" pitchFamily="50" charset="-128"/>
                <a:cs typeface="Times New Roman"/>
              </a:rPr>
              <a:t>し、小規模化や家庭養</a:t>
            </a:r>
            <a:endParaRPr lang="en-US" altLang="ja-JP" sz="1050" kern="100" dirty="0" smtClean="0">
              <a:latin typeface="HG丸ｺﾞｼｯｸM-PRO" panose="020F0600000000000000" pitchFamily="50" charset="-128"/>
              <a:ea typeface="HG丸ｺﾞｼｯｸM-PRO" panose="020F0600000000000000" pitchFamily="50" charset="-128"/>
              <a:cs typeface="Times New Roman"/>
            </a:endParaRPr>
          </a:p>
          <a:p>
            <a:r>
              <a:rPr lang="ja-JP" altLang="en-US" sz="1050" kern="100" dirty="0">
                <a:latin typeface="HG丸ｺﾞｼｯｸM-PRO" panose="020F0600000000000000" pitchFamily="50" charset="-128"/>
                <a:ea typeface="HG丸ｺﾞｼｯｸM-PRO" panose="020F0600000000000000" pitchFamily="50" charset="-128"/>
                <a:cs typeface="Times New Roman"/>
              </a:rPr>
              <a:t>　</a:t>
            </a:r>
            <a:r>
              <a:rPr lang="ja-JP" altLang="en-US" sz="1050" kern="100" dirty="0" smtClean="0">
                <a:latin typeface="HG丸ｺﾞｼｯｸM-PRO" panose="020F0600000000000000" pitchFamily="50" charset="-128"/>
                <a:ea typeface="HG丸ｺﾞｼｯｸM-PRO" panose="020F0600000000000000" pitchFamily="50" charset="-128"/>
                <a:cs typeface="Times New Roman"/>
              </a:rPr>
              <a:t>　護</a:t>
            </a:r>
            <a:r>
              <a:rPr lang="ja-JP" altLang="en-US" sz="1050" kern="100" dirty="0">
                <a:latin typeface="HG丸ｺﾞｼｯｸM-PRO" panose="020F0600000000000000" pitchFamily="50" charset="-128"/>
                <a:ea typeface="HG丸ｺﾞｼｯｸM-PRO" panose="020F0600000000000000" pitchFamily="50" charset="-128"/>
                <a:cs typeface="Times New Roman"/>
              </a:rPr>
              <a:t>の</a:t>
            </a:r>
            <a:r>
              <a:rPr lang="ja-JP" altLang="en-US" sz="1050" kern="100" dirty="0" smtClean="0">
                <a:latin typeface="HG丸ｺﾞｼｯｸM-PRO" panose="020F0600000000000000" pitchFamily="50" charset="-128"/>
                <a:ea typeface="HG丸ｺﾞｼｯｸM-PRO" panose="020F0600000000000000" pitchFamily="50" charset="-128"/>
                <a:cs typeface="Times New Roman"/>
              </a:rPr>
              <a:t>支援等を進める具体的</a:t>
            </a:r>
            <a:r>
              <a:rPr lang="ja-JP" altLang="en-US" sz="1050" kern="100" dirty="0">
                <a:latin typeface="HG丸ｺﾞｼｯｸM-PRO" panose="020F0600000000000000" pitchFamily="50" charset="-128"/>
                <a:ea typeface="HG丸ｺﾞｼｯｸM-PRO" panose="020F0600000000000000" pitchFamily="50" charset="-128"/>
                <a:cs typeface="Times New Roman"/>
              </a:rPr>
              <a:t>な方策</a:t>
            </a:r>
            <a:r>
              <a:rPr lang="ja-JP" altLang="en-US" sz="1050" kern="100" dirty="0" smtClean="0">
                <a:latin typeface="HG丸ｺﾞｼｯｸM-PRO" panose="020F0600000000000000" pitchFamily="50" charset="-128"/>
                <a:ea typeface="HG丸ｺﾞｼｯｸM-PRO" panose="020F0600000000000000" pitchFamily="50" charset="-128"/>
                <a:cs typeface="Times New Roman"/>
              </a:rPr>
              <a:t>を定める。</a:t>
            </a:r>
            <a:endParaRPr lang="en-US" altLang="ja-JP" sz="1050" b="1" kern="100" dirty="0">
              <a:solidFill>
                <a:prstClr val="black"/>
              </a:solidFill>
              <a:latin typeface="HG丸ｺﾞｼｯｸM-PRO" panose="020F0600000000000000" pitchFamily="50" charset="-128"/>
              <a:ea typeface="HG丸ｺﾞｼｯｸM-PRO" panose="020F0600000000000000" pitchFamily="50" charset="-128"/>
              <a:cs typeface="ＭＳ 明朝"/>
            </a:endParaRPr>
          </a:p>
        </p:txBody>
      </p:sp>
      <p:sp>
        <p:nvSpPr>
          <p:cNvPr id="59" name="角丸四角形 58"/>
          <p:cNvSpPr/>
          <p:nvPr/>
        </p:nvSpPr>
        <p:spPr>
          <a:xfrm>
            <a:off x="10770584" y="4381848"/>
            <a:ext cx="3819505" cy="2415192"/>
          </a:xfrm>
          <a:prstGeom prst="roundRect">
            <a:avLst>
              <a:gd name="adj" fmla="val 455"/>
            </a:avLst>
          </a:prstGeom>
          <a:solidFill>
            <a:schemeClr val="accent6">
              <a:lumMod val="20000"/>
              <a:lumOff val="80000"/>
            </a:schemeClr>
          </a:solidFill>
          <a:ln w="6350">
            <a:solidFill>
              <a:schemeClr val="accent2"/>
            </a:solidFill>
          </a:ln>
        </p:spPr>
        <p:style>
          <a:lnRef idx="2">
            <a:schemeClr val="accent6"/>
          </a:lnRef>
          <a:fillRef idx="1">
            <a:schemeClr val="lt1"/>
          </a:fillRef>
          <a:effectRef idx="0">
            <a:schemeClr val="accent6"/>
          </a:effectRef>
          <a:fontRef idx="minor">
            <a:schemeClr val="dk1"/>
          </a:fontRef>
        </p:style>
        <p:txBody>
          <a:bodyPr rot="0" spcFirstLastPara="0" vert="horz" wrap="square" lIns="72000" tIns="72000" rIns="36000" bIns="36000" numCol="1" spcCol="0" rtlCol="0" fromWordArt="0" anchor="ctr" anchorCtr="0" forceAA="0" compatLnSpc="1">
            <a:prstTxWarp prst="textNoShape">
              <a:avLst/>
            </a:prstTxWarp>
            <a:noAutofit/>
          </a:bodyPr>
          <a:lstStyle/>
          <a:p>
            <a:pPr>
              <a:spcAft>
                <a:spcPts val="0"/>
              </a:spcAft>
            </a:pPr>
            <a:r>
              <a:rPr lang="ja-JP" altLang="en-US" sz="1050" dirty="0" smtClean="0">
                <a:solidFill>
                  <a:srgbClr val="000000"/>
                </a:solidFill>
                <a:latin typeface="HG丸ｺﾞｼｯｸM-PRO" panose="020F0600000000000000" pitchFamily="50" charset="-128"/>
                <a:ea typeface="HG丸ｺﾞｼｯｸM-PRO" panose="020F0600000000000000" pitchFamily="50" charset="-128"/>
                <a:cs typeface="Times New Roman"/>
              </a:rPr>
              <a:t>　</a:t>
            </a:r>
            <a:r>
              <a:rPr lang="ja-JP" altLang="en-US" sz="1050" dirty="0">
                <a:solidFill>
                  <a:srgbClr val="000000"/>
                </a:solidFill>
                <a:latin typeface="HG丸ｺﾞｼｯｸM-PRO" panose="020F0600000000000000" pitchFamily="50" charset="-128"/>
                <a:ea typeface="HG丸ｺﾞｼｯｸM-PRO" panose="020F0600000000000000" pitchFamily="50" charset="-128"/>
                <a:cs typeface="Times New Roman"/>
              </a:rPr>
              <a:t>社会的養護を必要とする子どもは、愛着形成の課題や心身に傷を抱えていることが多く、適切な愛着関係に基づき他者に対する基本的信頼を獲得し、安定した人格を形成して</a:t>
            </a:r>
            <a:r>
              <a:rPr lang="ja-JP" altLang="en-US" sz="1050" dirty="0" smtClean="0">
                <a:solidFill>
                  <a:srgbClr val="000000"/>
                </a:solidFill>
                <a:latin typeface="HG丸ｺﾞｼｯｸM-PRO" panose="020F0600000000000000" pitchFamily="50" charset="-128"/>
                <a:ea typeface="HG丸ｺﾞｼｯｸM-PRO" panose="020F0600000000000000" pitchFamily="50" charset="-128"/>
                <a:cs typeface="Times New Roman"/>
              </a:rPr>
              <a:t>いくことや子ども</a:t>
            </a:r>
            <a:r>
              <a:rPr lang="ja-JP" altLang="en-US" sz="1050" dirty="0">
                <a:solidFill>
                  <a:srgbClr val="000000"/>
                </a:solidFill>
                <a:latin typeface="HG丸ｺﾞｼｯｸM-PRO" panose="020F0600000000000000" pitchFamily="50" charset="-128"/>
                <a:ea typeface="HG丸ｺﾞｼｯｸM-PRO" panose="020F0600000000000000" pitchFamily="50" charset="-128"/>
                <a:cs typeface="Times New Roman"/>
              </a:rPr>
              <a:t>が心身の傷を癒して回復していくことができるよう、専門的な知識や技術を有する者によるケアや養育が必要です。</a:t>
            </a:r>
          </a:p>
          <a:p>
            <a:pPr>
              <a:spcAft>
                <a:spcPts val="0"/>
              </a:spcAft>
            </a:pPr>
            <a:r>
              <a:rPr lang="ja-JP" altLang="en-US" sz="1050" dirty="0">
                <a:solidFill>
                  <a:srgbClr val="000000"/>
                </a:solidFill>
                <a:latin typeface="HG丸ｺﾞｼｯｸM-PRO" panose="020F0600000000000000" pitchFamily="50" charset="-128"/>
                <a:ea typeface="HG丸ｺﾞｼｯｸM-PRO" panose="020F0600000000000000" pitchFamily="50" charset="-128"/>
                <a:cs typeface="Times New Roman"/>
              </a:rPr>
              <a:t>　</a:t>
            </a:r>
            <a:endParaRPr lang="en-US" altLang="ja-JP" sz="1050" dirty="0" smtClean="0">
              <a:solidFill>
                <a:srgbClr val="000000"/>
              </a:solidFill>
              <a:latin typeface="HG丸ｺﾞｼｯｸM-PRO" panose="020F0600000000000000" pitchFamily="50" charset="-128"/>
              <a:ea typeface="HG丸ｺﾞｼｯｸM-PRO" panose="020F0600000000000000" pitchFamily="50" charset="-128"/>
              <a:cs typeface="Times New Roman"/>
            </a:endParaRPr>
          </a:p>
          <a:p>
            <a:pPr>
              <a:spcAft>
                <a:spcPts val="0"/>
              </a:spcAft>
            </a:pPr>
            <a:r>
              <a:rPr lang="en-US" altLang="ja-JP" sz="1050" dirty="0" smtClean="0">
                <a:solidFill>
                  <a:srgbClr val="000000"/>
                </a:solidFill>
                <a:latin typeface="HG丸ｺﾞｼｯｸM-PRO" panose="020F0600000000000000" pitchFamily="50" charset="-128"/>
                <a:ea typeface="HG丸ｺﾞｼｯｸM-PRO" panose="020F0600000000000000" pitchFamily="50" charset="-128"/>
                <a:cs typeface="Times New Roman"/>
              </a:rPr>
              <a:t>【</a:t>
            </a:r>
            <a:r>
              <a:rPr lang="ja-JP" altLang="en-US" sz="1050" dirty="0">
                <a:solidFill>
                  <a:srgbClr val="000000"/>
                </a:solidFill>
                <a:latin typeface="HG丸ｺﾞｼｯｸM-PRO" panose="020F0600000000000000" pitchFamily="50" charset="-128"/>
                <a:ea typeface="HG丸ｺﾞｼｯｸM-PRO" panose="020F0600000000000000" pitchFamily="50" charset="-128"/>
                <a:cs typeface="Times New Roman"/>
              </a:rPr>
              <a:t>重点項目</a:t>
            </a:r>
            <a:r>
              <a:rPr lang="en-US" altLang="ja-JP" sz="1050" dirty="0">
                <a:solidFill>
                  <a:srgbClr val="000000"/>
                </a:solidFill>
                <a:latin typeface="HG丸ｺﾞｼｯｸM-PRO" panose="020F0600000000000000" pitchFamily="50" charset="-128"/>
                <a:ea typeface="HG丸ｺﾞｼｯｸM-PRO" panose="020F0600000000000000" pitchFamily="50" charset="-128"/>
                <a:cs typeface="Times New Roman"/>
              </a:rPr>
              <a:t>】</a:t>
            </a:r>
          </a:p>
          <a:p>
            <a:pPr>
              <a:spcAft>
                <a:spcPts val="0"/>
              </a:spcAft>
            </a:pPr>
            <a:r>
              <a:rPr lang="ja-JP" altLang="en-US" sz="1050" dirty="0">
                <a:solidFill>
                  <a:srgbClr val="000000"/>
                </a:solidFill>
                <a:latin typeface="HG丸ｺﾞｼｯｸM-PRO" panose="020F0600000000000000" pitchFamily="50" charset="-128"/>
                <a:ea typeface="HG丸ｺﾞｼｯｸM-PRO" panose="020F0600000000000000" pitchFamily="50" charset="-128"/>
                <a:cs typeface="Times New Roman"/>
              </a:rPr>
              <a:t>　</a:t>
            </a:r>
            <a:r>
              <a:rPr lang="ja-JP" altLang="en-US" sz="1050" dirty="0" smtClean="0">
                <a:solidFill>
                  <a:srgbClr val="000000"/>
                </a:solidFill>
                <a:latin typeface="HG丸ｺﾞｼｯｸM-PRO" panose="020F0600000000000000" pitchFamily="50" charset="-128"/>
                <a:ea typeface="HG丸ｺﾞｼｯｸM-PRO" panose="020F0600000000000000" pitchFamily="50" charset="-128"/>
                <a:cs typeface="Times New Roman"/>
              </a:rPr>
              <a:t>◇</a:t>
            </a:r>
            <a:r>
              <a:rPr lang="ja-JP" altLang="en-US" sz="1050" dirty="0">
                <a:solidFill>
                  <a:srgbClr val="000000"/>
                </a:solidFill>
                <a:latin typeface="HG丸ｺﾞｼｯｸM-PRO" panose="020F0600000000000000" pitchFamily="50" charset="-128"/>
                <a:ea typeface="HG丸ｺﾞｼｯｸM-PRO" panose="020F0600000000000000" pitchFamily="50" charset="-128"/>
                <a:cs typeface="Times New Roman"/>
              </a:rPr>
              <a:t>専門性の</a:t>
            </a:r>
            <a:r>
              <a:rPr lang="ja-JP" altLang="en-US" sz="1050" dirty="0" smtClean="0">
                <a:solidFill>
                  <a:srgbClr val="000000"/>
                </a:solidFill>
                <a:latin typeface="HG丸ｺﾞｼｯｸM-PRO" panose="020F0600000000000000" pitchFamily="50" charset="-128"/>
                <a:ea typeface="HG丸ｺﾞｼｯｸM-PRO" panose="020F0600000000000000" pitchFamily="50" charset="-128"/>
                <a:cs typeface="Times New Roman"/>
              </a:rPr>
              <a:t>向上　　　　　　◇</a:t>
            </a:r>
            <a:r>
              <a:rPr lang="ja-JP" altLang="en-US" sz="1050" dirty="0">
                <a:solidFill>
                  <a:srgbClr val="000000"/>
                </a:solidFill>
                <a:latin typeface="HG丸ｺﾞｼｯｸM-PRO" panose="020F0600000000000000" pitchFamily="50" charset="-128"/>
                <a:ea typeface="HG丸ｺﾞｼｯｸM-PRO" panose="020F0600000000000000" pitchFamily="50" charset="-128"/>
                <a:cs typeface="Times New Roman"/>
              </a:rPr>
              <a:t>心理的ケアの充実</a:t>
            </a:r>
          </a:p>
          <a:p>
            <a:pPr>
              <a:spcAft>
                <a:spcPts val="0"/>
              </a:spcAft>
            </a:pPr>
            <a:r>
              <a:rPr lang="ja-JP" altLang="en-US" sz="1050" dirty="0">
                <a:solidFill>
                  <a:srgbClr val="000000"/>
                </a:solidFill>
                <a:latin typeface="HG丸ｺﾞｼｯｸM-PRO" panose="020F0600000000000000" pitchFamily="50" charset="-128"/>
                <a:ea typeface="HG丸ｺﾞｼｯｸM-PRO" panose="020F0600000000000000" pitchFamily="50" charset="-128"/>
                <a:cs typeface="Times New Roman"/>
              </a:rPr>
              <a:t>　</a:t>
            </a:r>
            <a:r>
              <a:rPr lang="ja-JP" altLang="en-US" sz="1050" dirty="0" smtClean="0">
                <a:solidFill>
                  <a:srgbClr val="000000"/>
                </a:solidFill>
                <a:latin typeface="HG丸ｺﾞｼｯｸM-PRO" panose="020F0600000000000000" pitchFamily="50" charset="-128"/>
                <a:ea typeface="HG丸ｺﾞｼｯｸM-PRO" panose="020F0600000000000000" pitchFamily="50" charset="-128"/>
                <a:cs typeface="Times New Roman"/>
              </a:rPr>
              <a:t>◇</a:t>
            </a:r>
            <a:r>
              <a:rPr lang="ja-JP" altLang="en-US" sz="1050" dirty="0">
                <a:solidFill>
                  <a:srgbClr val="000000"/>
                </a:solidFill>
                <a:latin typeface="HG丸ｺﾞｼｯｸM-PRO" panose="020F0600000000000000" pitchFamily="50" charset="-128"/>
                <a:ea typeface="HG丸ｺﾞｼｯｸM-PRO" panose="020F0600000000000000" pitchFamily="50" charset="-128"/>
                <a:cs typeface="Times New Roman"/>
              </a:rPr>
              <a:t>医療的ケアの</a:t>
            </a:r>
            <a:r>
              <a:rPr lang="ja-JP" altLang="en-US" sz="1050" dirty="0" smtClean="0">
                <a:solidFill>
                  <a:srgbClr val="000000"/>
                </a:solidFill>
                <a:latin typeface="HG丸ｺﾞｼｯｸM-PRO" panose="020F0600000000000000" pitchFamily="50" charset="-128"/>
                <a:ea typeface="HG丸ｺﾞｼｯｸM-PRO" panose="020F0600000000000000" pitchFamily="50" charset="-128"/>
                <a:cs typeface="Times New Roman"/>
              </a:rPr>
              <a:t>充実　　　　◇</a:t>
            </a:r>
            <a:r>
              <a:rPr lang="ja-JP" altLang="en-US" sz="1050" dirty="0">
                <a:solidFill>
                  <a:srgbClr val="000000"/>
                </a:solidFill>
                <a:latin typeface="HG丸ｺﾞｼｯｸM-PRO" panose="020F0600000000000000" pitchFamily="50" charset="-128"/>
                <a:ea typeface="HG丸ｺﾞｼｯｸM-PRO" panose="020F0600000000000000" pitchFamily="50" charset="-128"/>
                <a:cs typeface="Times New Roman"/>
              </a:rPr>
              <a:t>家族再統合支援の強化</a:t>
            </a:r>
          </a:p>
          <a:p>
            <a:pPr>
              <a:spcAft>
                <a:spcPts val="0"/>
              </a:spcAft>
            </a:pPr>
            <a:endParaRPr lang="en-US" altLang="ja-JP" sz="1050" dirty="0" smtClean="0">
              <a:solidFill>
                <a:srgbClr val="000000"/>
              </a:solidFill>
              <a:latin typeface="HG丸ｺﾞｼｯｸM-PRO" panose="020F0600000000000000" pitchFamily="50" charset="-128"/>
              <a:ea typeface="HG丸ｺﾞｼｯｸM-PRO" panose="020F0600000000000000" pitchFamily="50" charset="-128"/>
              <a:cs typeface="Times New Roman"/>
            </a:endParaRPr>
          </a:p>
          <a:p>
            <a:pPr>
              <a:spcAft>
                <a:spcPts val="0"/>
              </a:spcAft>
            </a:pPr>
            <a:r>
              <a:rPr lang="en-US" altLang="ja-JP" sz="1050" dirty="0" smtClean="0">
                <a:solidFill>
                  <a:srgbClr val="000000"/>
                </a:solidFill>
                <a:latin typeface="HG丸ｺﾞｼｯｸM-PRO" panose="020F0600000000000000" pitchFamily="50" charset="-128"/>
                <a:ea typeface="HG丸ｺﾞｼｯｸM-PRO" panose="020F0600000000000000" pitchFamily="50" charset="-128"/>
                <a:cs typeface="Times New Roman"/>
              </a:rPr>
              <a:t>【</a:t>
            </a:r>
            <a:r>
              <a:rPr lang="ja-JP" altLang="en-US" sz="1050" dirty="0">
                <a:solidFill>
                  <a:srgbClr val="000000"/>
                </a:solidFill>
                <a:latin typeface="HG丸ｺﾞｼｯｸM-PRO" panose="020F0600000000000000" pitchFamily="50" charset="-128"/>
                <a:ea typeface="HG丸ｺﾞｼｯｸM-PRO" panose="020F0600000000000000" pitchFamily="50" charset="-128"/>
                <a:cs typeface="Times New Roman"/>
              </a:rPr>
              <a:t>具体的</a:t>
            </a:r>
            <a:r>
              <a:rPr lang="ja-JP" altLang="en-US" sz="1050" dirty="0" smtClean="0">
                <a:solidFill>
                  <a:srgbClr val="000000"/>
                </a:solidFill>
                <a:latin typeface="HG丸ｺﾞｼｯｸM-PRO" panose="020F0600000000000000" pitchFamily="50" charset="-128"/>
                <a:ea typeface="HG丸ｺﾞｼｯｸM-PRO" panose="020F0600000000000000" pitchFamily="50" charset="-128"/>
                <a:cs typeface="Times New Roman"/>
              </a:rPr>
              <a:t>取組み</a:t>
            </a:r>
            <a:r>
              <a:rPr lang="en-US" altLang="ja-JP" sz="1050" dirty="0" smtClean="0">
                <a:solidFill>
                  <a:srgbClr val="000000"/>
                </a:solidFill>
                <a:latin typeface="HG丸ｺﾞｼｯｸM-PRO" panose="020F0600000000000000" pitchFamily="50" charset="-128"/>
                <a:ea typeface="HG丸ｺﾞｼｯｸM-PRO" panose="020F0600000000000000" pitchFamily="50" charset="-128"/>
                <a:cs typeface="Times New Roman"/>
              </a:rPr>
              <a:t>】</a:t>
            </a:r>
            <a:r>
              <a:rPr lang="ja-JP" altLang="en-US" sz="1050" dirty="0" smtClean="0">
                <a:solidFill>
                  <a:srgbClr val="000000"/>
                </a:solidFill>
                <a:latin typeface="HG丸ｺﾞｼｯｸM-PRO" panose="020F0600000000000000" pitchFamily="50" charset="-128"/>
                <a:ea typeface="HG丸ｺﾞｼｯｸM-PRO" panose="020F0600000000000000" pitchFamily="50" charset="-128"/>
                <a:cs typeface="Times New Roman"/>
              </a:rPr>
              <a:t>　</a:t>
            </a:r>
            <a:r>
              <a:rPr lang="en-US" altLang="ja-JP" sz="1050" dirty="0" smtClean="0">
                <a:solidFill>
                  <a:srgbClr val="000000"/>
                </a:solidFill>
                <a:latin typeface="HG丸ｺﾞｼｯｸM-PRO" panose="020F0600000000000000" pitchFamily="50" charset="-128"/>
                <a:ea typeface="HG丸ｺﾞｼｯｸM-PRO" panose="020F0600000000000000" pitchFamily="50" charset="-128"/>
                <a:cs typeface="Times New Roman"/>
              </a:rPr>
              <a:t>(</a:t>
            </a:r>
            <a:r>
              <a:rPr lang="ja-JP" altLang="en-US" sz="1050" dirty="0" smtClean="0">
                <a:solidFill>
                  <a:srgbClr val="000000"/>
                </a:solidFill>
                <a:latin typeface="HG丸ｺﾞｼｯｸM-PRO" panose="020F0600000000000000" pitchFamily="50" charset="-128"/>
                <a:ea typeface="HG丸ｺﾞｼｯｸM-PRO" panose="020F0600000000000000" pitchFamily="50" charset="-128"/>
                <a:cs typeface="Times New Roman"/>
              </a:rPr>
              <a:t>第</a:t>
            </a:r>
            <a:r>
              <a:rPr lang="en-US" altLang="ja-JP" sz="1050" dirty="0" smtClean="0">
                <a:solidFill>
                  <a:srgbClr val="000000"/>
                </a:solidFill>
                <a:latin typeface="+mn-ea"/>
                <a:cs typeface="Times New Roman"/>
              </a:rPr>
              <a:t>6</a:t>
            </a:r>
            <a:r>
              <a:rPr lang="ja-JP" altLang="en-US" sz="1050" dirty="0" smtClean="0">
                <a:solidFill>
                  <a:srgbClr val="000000"/>
                </a:solidFill>
                <a:latin typeface="HG丸ｺﾞｼｯｸM-PRO" panose="020F0600000000000000" pitchFamily="50" charset="-128"/>
                <a:ea typeface="HG丸ｺﾞｼｯｸM-PRO" panose="020F0600000000000000" pitchFamily="50" charset="-128"/>
                <a:cs typeface="Times New Roman"/>
              </a:rPr>
              <a:t>章</a:t>
            </a:r>
            <a:r>
              <a:rPr lang="en-US" altLang="ja-JP" sz="1050" dirty="0" smtClean="0">
                <a:solidFill>
                  <a:srgbClr val="000000"/>
                </a:solidFill>
                <a:latin typeface="HG丸ｺﾞｼｯｸM-PRO" panose="020F0600000000000000" pitchFamily="50" charset="-128"/>
                <a:ea typeface="HG丸ｺﾞｼｯｸM-PRO" panose="020F0600000000000000" pitchFamily="50" charset="-128"/>
                <a:cs typeface="Times New Roman"/>
              </a:rPr>
              <a:t>)</a:t>
            </a:r>
            <a:endParaRPr lang="ja-JP" altLang="en-US" sz="1050" dirty="0">
              <a:solidFill>
                <a:srgbClr val="000000"/>
              </a:solidFill>
              <a:latin typeface="HG丸ｺﾞｼｯｸM-PRO" panose="020F0600000000000000" pitchFamily="50" charset="-128"/>
              <a:ea typeface="HG丸ｺﾞｼｯｸM-PRO" panose="020F0600000000000000" pitchFamily="50" charset="-128"/>
              <a:cs typeface="Times New Roman"/>
            </a:endParaRPr>
          </a:p>
          <a:p>
            <a:pPr>
              <a:spcAft>
                <a:spcPts val="0"/>
              </a:spcAft>
            </a:pPr>
            <a:r>
              <a:rPr lang="ja-JP" altLang="en-US" sz="1050" dirty="0">
                <a:solidFill>
                  <a:srgbClr val="000000"/>
                </a:solidFill>
                <a:latin typeface="HG丸ｺﾞｼｯｸM-PRO" panose="020F0600000000000000" pitchFamily="50" charset="-128"/>
                <a:ea typeface="HG丸ｺﾞｼｯｸM-PRO" panose="020F0600000000000000" pitchFamily="50" charset="-128"/>
                <a:cs typeface="Times New Roman"/>
              </a:rPr>
              <a:t>　</a:t>
            </a:r>
            <a:r>
              <a:rPr lang="ja-JP" altLang="ja-JP" sz="1050" kern="100" dirty="0" smtClean="0">
                <a:latin typeface="HG丸ｺﾞｼｯｸM-PRO" panose="020F0600000000000000" pitchFamily="50" charset="-128"/>
                <a:ea typeface="HG丸ｺﾞｼｯｸM-PRO" panose="020F0600000000000000" pitchFamily="50" charset="-128"/>
                <a:cs typeface="ＭＳ 明朝"/>
              </a:rPr>
              <a:t>▶</a:t>
            </a:r>
            <a:r>
              <a:rPr lang="ja-JP" altLang="en-US" sz="1050" dirty="0" smtClean="0">
                <a:solidFill>
                  <a:srgbClr val="000000"/>
                </a:solidFill>
                <a:latin typeface="HG丸ｺﾞｼｯｸM-PRO" panose="020F0600000000000000" pitchFamily="50" charset="-128"/>
                <a:ea typeface="HG丸ｺﾞｼｯｸM-PRO" panose="020F0600000000000000" pitchFamily="50" charset="-128"/>
                <a:cs typeface="Times New Roman"/>
              </a:rPr>
              <a:t>府中央</a:t>
            </a:r>
            <a:r>
              <a:rPr lang="ja-JP" altLang="en-US" sz="1050" dirty="0">
                <a:solidFill>
                  <a:srgbClr val="000000"/>
                </a:solidFill>
                <a:latin typeface="HG丸ｺﾞｼｯｸM-PRO" panose="020F0600000000000000" pitchFamily="50" charset="-128"/>
                <a:ea typeface="HG丸ｺﾞｼｯｸM-PRO" panose="020F0600000000000000" pitchFamily="50" charset="-128"/>
                <a:cs typeface="Times New Roman"/>
              </a:rPr>
              <a:t>子ども家庭センター「こころ</a:t>
            </a:r>
            <a:r>
              <a:rPr lang="ja-JP" altLang="en-US" sz="1050" dirty="0" smtClean="0">
                <a:solidFill>
                  <a:srgbClr val="000000"/>
                </a:solidFill>
                <a:latin typeface="HG丸ｺﾞｼｯｸM-PRO" panose="020F0600000000000000" pitchFamily="50" charset="-128"/>
                <a:ea typeface="HG丸ｺﾞｼｯｸM-PRO" panose="020F0600000000000000" pitchFamily="50" charset="-128"/>
                <a:cs typeface="Times New Roman"/>
              </a:rPr>
              <a:t>ケア」の機能の充実</a:t>
            </a:r>
            <a:endParaRPr lang="en-US" altLang="ja-JP" sz="1050" dirty="0" smtClean="0">
              <a:solidFill>
                <a:srgbClr val="000000"/>
              </a:solidFill>
              <a:latin typeface="HG丸ｺﾞｼｯｸM-PRO" panose="020F0600000000000000" pitchFamily="50" charset="-128"/>
              <a:ea typeface="HG丸ｺﾞｼｯｸM-PRO" panose="020F0600000000000000" pitchFamily="50" charset="-128"/>
              <a:cs typeface="Times New Roman"/>
            </a:endParaRPr>
          </a:p>
          <a:p>
            <a:pPr>
              <a:spcAft>
                <a:spcPts val="0"/>
              </a:spcAft>
            </a:pPr>
            <a:r>
              <a:rPr lang="ja-JP" altLang="en-US" sz="1050" dirty="0">
                <a:solidFill>
                  <a:srgbClr val="000000"/>
                </a:solidFill>
                <a:latin typeface="HG丸ｺﾞｼｯｸM-PRO" panose="020F0600000000000000" pitchFamily="50" charset="-128"/>
                <a:ea typeface="HG丸ｺﾞｼｯｸM-PRO" panose="020F0600000000000000" pitchFamily="50" charset="-128"/>
                <a:cs typeface="Times New Roman"/>
              </a:rPr>
              <a:t>　</a:t>
            </a:r>
            <a:r>
              <a:rPr lang="ja-JP" altLang="en-US" sz="1050" dirty="0" smtClean="0">
                <a:solidFill>
                  <a:srgbClr val="000000"/>
                </a:solidFill>
                <a:latin typeface="HG丸ｺﾞｼｯｸM-PRO" panose="020F0600000000000000" pitchFamily="50" charset="-128"/>
                <a:ea typeface="HG丸ｺﾞｼｯｸM-PRO" panose="020F0600000000000000" pitchFamily="50" charset="-128"/>
                <a:cs typeface="Times New Roman"/>
              </a:rPr>
              <a:t>　に</a:t>
            </a:r>
            <a:r>
              <a:rPr lang="ja-JP" altLang="en-US" sz="1050" dirty="0">
                <a:solidFill>
                  <a:srgbClr val="000000"/>
                </a:solidFill>
                <a:latin typeface="HG丸ｺﾞｼｯｸM-PRO" panose="020F0600000000000000" pitchFamily="50" charset="-128"/>
                <a:ea typeface="HG丸ｺﾞｼｯｸM-PRO" panose="020F0600000000000000" pitchFamily="50" charset="-128"/>
                <a:cs typeface="Times New Roman"/>
              </a:rPr>
              <a:t>よる被虐待児童等の</a:t>
            </a:r>
            <a:r>
              <a:rPr lang="ja-JP" altLang="en-US" sz="1050" dirty="0" smtClean="0">
                <a:solidFill>
                  <a:srgbClr val="000000"/>
                </a:solidFill>
                <a:latin typeface="HG丸ｺﾞｼｯｸM-PRO" panose="020F0600000000000000" pitchFamily="50" charset="-128"/>
                <a:ea typeface="HG丸ｺﾞｼｯｸM-PRO" panose="020F0600000000000000" pitchFamily="50" charset="-128"/>
                <a:cs typeface="Times New Roman"/>
              </a:rPr>
              <a:t>回復を支援します。</a:t>
            </a:r>
            <a:endParaRPr lang="ja-JP" altLang="en-US" sz="1050" dirty="0">
              <a:solidFill>
                <a:srgbClr val="000000"/>
              </a:solidFill>
              <a:latin typeface="HG丸ｺﾞｼｯｸM-PRO" panose="020F0600000000000000" pitchFamily="50" charset="-128"/>
              <a:ea typeface="HG丸ｺﾞｼｯｸM-PRO" panose="020F0600000000000000" pitchFamily="50" charset="-128"/>
              <a:cs typeface="Times New Roman"/>
            </a:endParaRPr>
          </a:p>
        </p:txBody>
      </p:sp>
      <p:sp>
        <p:nvSpPr>
          <p:cNvPr id="63" name="角丸四角形 62"/>
          <p:cNvSpPr/>
          <p:nvPr/>
        </p:nvSpPr>
        <p:spPr>
          <a:xfrm>
            <a:off x="7012218" y="7285179"/>
            <a:ext cx="3687338" cy="2295135"/>
          </a:xfrm>
          <a:prstGeom prst="roundRect">
            <a:avLst>
              <a:gd name="adj" fmla="val 455"/>
            </a:avLst>
          </a:prstGeom>
          <a:solidFill>
            <a:schemeClr val="accent6">
              <a:lumMod val="20000"/>
              <a:lumOff val="80000"/>
            </a:schemeClr>
          </a:solidFill>
          <a:ln w="6350">
            <a:solidFill>
              <a:schemeClr val="accent2"/>
            </a:solidFill>
          </a:ln>
        </p:spPr>
        <p:style>
          <a:lnRef idx="2">
            <a:schemeClr val="accent6"/>
          </a:lnRef>
          <a:fillRef idx="1">
            <a:schemeClr val="lt1"/>
          </a:fillRef>
          <a:effectRef idx="0">
            <a:schemeClr val="accent6"/>
          </a:effectRef>
          <a:fontRef idx="minor">
            <a:schemeClr val="dk1"/>
          </a:fontRef>
        </p:style>
        <p:txBody>
          <a:bodyPr rot="0" spcFirstLastPara="0" vert="horz" wrap="square" lIns="72000" tIns="72000" rIns="36000" bIns="36000" numCol="1" spcCol="0" rtlCol="0" fromWordArt="0" anchor="ctr" anchorCtr="0" forceAA="0" compatLnSpc="1">
            <a:prstTxWarp prst="textNoShape">
              <a:avLst/>
            </a:prstTxWarp>
            <a:noAutofit/>
          </a:bodyPr>
          <a:lstStyle/>
          <a:p>
            <a:pPr>
              <a:spcAft>
                <a:spcPts val="0"/>
              </a:spcAft>
            </a:pPr>
            <a:r>
              <a:rPr lang="ja-JP" altLang="en-US" sz="1050" dirty="0" smtClean="0">
                <a:solidFill>
                  <a:srgbClr val="000000"/>
                </a:solidFill>
                <a:latin typeface="HG丸ｺﾞｼｯｸM-PRO" panose="020F0600000000000000" pitchFamily="50" charset="-128"/>
                <a:ea typeface="HG丸ｺﾞｼｯｸM-PRO" panose="020F0600000000000000" pitchFamily="50" charset="-128"/>
                <a:cs typeface="Times New Roman"/>
              </a:rPr>
              <a:t>　</a:t>
            </a:r>
            <a:r>
              <a:rPr lang="ja-JP" altLang="en-US" sz="1050" dirty="0">
                <a:solidFill>
                  <a:srgbClr val="000000"/>
                </a:solidFill>
                <a:latin typeface="HG丸ｺﾞｼｯｸM-PRO" panose="020F0600000000000000" pitchFamily="50" charset="-128"/>
                <a:ea typeface="HG丸ｺﾞｼｯｸM-PRO" panose="020F0600000000000000" pitchFamily="50" charset="-128"/>
                <a:cs typeface="Times New Roman"/>
              </a:rPr>
              <a:t>社会的養護の下で育った子どもが</a:t>
            </a:r>
            <a:r>
              <a:rPr lang="ja-JP" altLang="en-US" sz="1050" dirty="0" smtClean="0">
                <a:solidFill>
                  <a:srgbClr val="000000"/>
                </a:solidFill>
                <a:latin typeface="HG丸ｺﾞｼｯｸM-PRO" panose="020F0600000000000000" pitchFamily="50" charset="-128"/>
                <a:ea typeface="HG丸ｺﾞｼｯｸM-PRO" panose="020F0600000000000000" pitchFamily="50" charset="-128"/>
                <a:cs typeface="Times New Roman"/>
              </a:rPr>
              <a:t>、社会性</a:t>
            </a:r>
            <a:r>
              <a:rPr lang="ja-JP" altLang="en-US" sz="1050" dirty="0">
                <a:solidFill>
                  <a:srgbClr val="000000"/>
                </a:solidFill>
                <a:latin typeface="HG丸ｺﾞｼｯｸM-PRO" panose="020F0600000000000000" pitchFamily="50" charset="-128"/>
                <a:ea typeface="HG丸ｺﾞｼｯｸM-PRO" panose="020F0600000000000000" pitchFamily="50" charset="-128"/>
                <a:cs typeface="Times New Roman"/>
              </a:rPr>
              <a:t>を獲得し、自立する力を身につけることを念頭に置いて適切な支援を提供するとともに、自立した後も引き続き子どもを受けとめ、支えとなるような支援の充実を図ることが必要です。</a:t>
            </a:r>
          </a:p>
          <a:p>
            <a:pPr>
              <a:spcAft>
                <a:spcPts val="0"/>
              </a:spcAft>
            </a:pPr>
            <a:endParaRPr lang="ja-JP" altLang="en-US" sz="1050" dirty="0">
              <a:solidFill>
                <a:srgbClr val="000000"/>
              </a:solidFill>
              <a:latin typeface="HG丸ｺﾞｼｯｸM-PRO" panose="020F0600000000000000" pitchFamily="50" charset="-128"/>
              <a:ea typeface="HG丸ｺﾞｼｯｸM-PRO" panose="020F0600000000000000" pitchFamily="50" charset="-128"/>
              <a:cs typeface="Times New Roman"/>
            </a:endParaRPr>
          </a:p>
          <a:p>
            <a:pPr>
              <a:spcAft>
                <a:spcPts val="0"/>
              </a:spcAft>
            </a:pPr>
            <a:r>
              <a:rPr lang="en-US" altLang="ja-JP" sz="1050" dirty="0" smtClean="0">
                <a:solidFill>
                  <a:srgbClr val="000000"/>
                </a:solidFill>
                <a:latin typeface="HG丸ｺﾞｼｯｸM-PRO" panose="020F0600000000000000" pitchFamily="50" charset="-128"/>
                <a:ea typeface="HG丸ｺﾞｼｯｸM-PRO" panose="020F0600000000000000" pitchFamily="50" charset="-128"/>
                <a:cs typeface="Times New Roman"/>
              </a:rPr>
              <a:t>【</a:t>
            </a:r>
            <a:r>
              <a:rPr lang="ja-JP" altLang="en-US" sz="1050" dirty="0">
                <a:solidFill>
                  <a:srgbClr val="000000"/>
                </a:solidFill>
                <a:latin typeface="HG丸ｺﾞｼｯｸM-PRO" panose="020F0600000000000000" pitchFamily="50" charset="-128"/>
                <a:ea typeface="HG丸ｺﾞｼｯｸM-PRO" panose="020F0600000000000000" pitchFamily="50" charset="-128"/>
                <a:cs typeface="Times New Roman"/>
              </a:rPr>
              <a:t>重点項目</a:t>
            </a:r>
            <a:r>
              <a:rPr lang="en-US" altLang="ja-JP" sz="1050" dirty="0">
                <a:solidFill>
                  <a:srgbClr val="000000"/>
                </a:solidFill>
                <a:latin typeface="HG丸ｺﾞｼｯｸM-PRO" panose="020F0600000000000000" pitchFamily="50" charset="-128"/>
                <a:ea typeface="HG丸ｺﾞｼｯｸM-PRO" panose="020F0600000000000000" pitchFamily="50" charset="-128"/>
                <a:cs typeface="Times New Roman"/>
              </a:rPr>
              <a:t>】</a:t>
            </a:r>
          </a:p>
          <a:p>
            <a:pPr>
              <a:spcAft>
                <a:spcPts val="0"/>
              </a:spcAft>
            </a:pPr>
            <a:r>
              <a:rPr lang="ja-JP" altLang="en-US" sz="1050" dirty="0" smtClean="0">
                <a:solidFill>
                  <a:srgbClr val="000000"/>
                </a:solidFill>
                <a:latin typeface="HG丸ｺﾞｼｯｸM-PRO" panose="020F0600000000000000" pitchFamily="50" charset="-128"/>
                <a:ea typeface="HG丸ｺﾞｼｯｸM-PRO" panose="020F0600000000000000" pitchFamily="50" charset="-128"/>
                <a:cs typeface="Times New Roman"/>
              </a:rPr>
              <a:t>　◇</a:t>
            </a:r>
            <a:r>
              <a:rPr lang="ja-JP" altLang="en-US" sz="1050" dirty="0">
                <a:solidFill>
                  <a:srgbClr val="000000"/>
                </a:solidFill>
                <a:latin typeface="HG丸ｺﾞｼｯｸM-PRO" panose="020F0600000000000000" pitchFamily="50" charset="-128"/>
                <a:ea typeface="HG丸ｺﾞｼｯｸM-PRO" panose="020F0600000000000000" pitchFamily="50" charset="-128"/>
                <a:cs typeface="Times New Roman"/>
              </a:rPr>
              <a:t>学習支援の</a:t>
            </a:r>
            <a:r>
              <a:rPr lang="ja-JP" altLang="en-US" sz="1050" dirty="0" smtClean="0">
                <a:solidFill>
                  <a:srgbClr val="000000"/>
                </a:solidFill>
                <a:latin typeface="HG丸ｺﾞｼｯｸM-PRO" panose="020F0600000000000000" pitchFamily="50" charset="-128"/>
                <a:ea typeface="HG丸ｺﾞｼｯｸM-PRO" panose="020F0600000000000000" pitchFamily="50" charset="-128"/>
                <a:cs typeface="Times New Roman"/>
              </a:rPr>
              <a:t>充実</a:t>
            </a:r>
            <a:r>
              <a:rPr lang="ja-JP" altLang="en-US" sz="1050" dirty="0">
                <a:solidFill>
                  <a:srgbClr val="000000"/>
                </a:solidFill>
                <a:latin typeface="HG丸ｺﾞｼｯｸM-PRO" panose="020F0600000000000000" pitchFamily="50" charset="-128"/>
                <a:ea typeface="HG丸ｺﾞｼｯｸM-PRO" panose="020F0600000000000000" pitchFamily="50" charset="-128"/>
                <a:cs typeface="Times New Roman"/>
              </a:rPr>
              <a:t>　◇自立生活能力を高める支援の充実</a:t>
            </a:r>
          </a:p>
          <a:p>
            <a:pPr>
              <a:spcAft>
                <a:spcPts val="0"/>
              </a:spcAft>
            </a:pPr>
            <a:r>
              <a:rPr lang="ja-JP" altLang="en-US" sz="1050" dirty="0" smtClean="0">
                <a:solidFill>
                  <a:srgbClr val="000000"/>
                </a:solidFill>
                <a:latin typeface="HG丸ｺﾞｼｯｸM-PRO" panose="020F0600000000000000" pitchFamily="50" charset="-128"/>
                <a:ea typeface="HG丸ｺﾞｼｯｸM-PRO" panose="020F0600000000000000" pitchFamily="50" charset="-128"/>
                <a:cs typeface="Times New Roman"/>
              </a:rPr>
              <a:t>　◇</a:t>
            </a:r>
            <a:r>
              <a:rPr lang="ja-JP" altLang="en-US" sz="1050" dirty="0">
                <a:solidFill>
                  <a:srgbClr val="000000"/>
                </a:solidFill>
                <a:latin typeface="HG丸ｺﾞｼｯｸM-PRO" panose="020F0600000000000000" pitchFamily="50" charset="-128"/>
                <a:ea typeface="HG丸ｺﾞｼｯｸM-PRO" panose="020F0600000000000000" pitchFamily="50" charset="-128"/>
                <a:cs typeface="Times New Roman"/>
              </a:rPr>
              <a:t>アフターケアの充実</a:t>
            </a:r>
          </a:p>
          <a:p>
            <a:pPr>
              <a:spcAft>
                <a:spcPts val="0"/>
              </a:spcAft>
            </a:pPr>
            <a:endParaRPr lang="ja-JP" altLang="en-US" sz="1050" dirty="0">
              <a:solidFill>
                <a:srgbClr val="000000"/>
              </a:solidFill>
              <a:latin typeface="HG丸ｺﾞｼｯｸM-PRO" panose="020F0600000000000000" pitchFamily="50" charset="-128"/>
              <a:ea typeface="HG丸ｺﾞｼｯｸM-PRO" panose="020F0600000000000000" pitchFamily="50" charset="-128"/>
              <a:cs typeface="Times New Roman"/>
            </a:endParaRPr>
          </a:p>
          <a:p>
            <a:pPr>
              <a:spcAft>
                <a:spcPts val="0"/>
              </a:spcAft>
            </a:pPr>
            <a:r>
              <a:rPr lang="en-US" altLang="ja-JP" sz="1050" dirty="0" smtClean="0">
                <a:solidFill>
                  <a:srgbClr val="000000"/>
                </a:solidFill>
                <a:latin typeface="HG丸ｺﾞｼｯｸM-PRO" panose="020F0600000000000000" pitchFamily="50" charset="-128"/>
                <a:ea typeface="HG丸ｺﾞｼｯｸM-PRO" panose="020F0600000000000000" pitchFamily="50" charset="-128"/>
                <a:cs typeface="Times New Roman"/>
              </a:rPr>
              <a:t>【</a:t>
            </a:r>
            <a:r>
              <a:rPr lang="ja-JP" altLang="en-US" sz="1050" dirty="0">
                <a:solidFill>
                  <a:srgbClr val="000000"/>
                </a:solidFill>
                <a:latin typeface="HG丸ｺﾞｼｯｸM-PRO" panose="020F0600000000000000" pitchFamily="50" charset="-128"/>
                <a:ea typeface="HG丸ｺﾞｼｯｸM-PRO" panose="020F0600000000000000" pitchFamily="50" charset="-128"/>
                <a:cs typeface="Times New Roman"/>
              </a:rPr>
              <a:t>具体的取組み</a:t>
            </a:r>
            <a:r>
              <a:rPr lang="en-US" altLang="ja-JP" sz="1050" dirty="0" smtClean="0">
                <a:solidFill>
                  <a:srgbClr val="000000"/>
                </a:solidFill>
                <a:latin typeface="HG丸ｺﾞｼｯｸM-PRO" panose="020F0600000000000000" pitchFamily="50" charset="-128"/>
                <a:ea typeface="HG丸ｺﾞｼｯｸM-PRO" panose="020F0600000000000000" pitchFamily="50" charset="-128"/>
                <a:cs typeface="Times New Roman"/>
              </a:rPr>
              <a:t>】</a:t>
            </a:r>
            <a:r>
              <a:rPr lang="ja-JP" altLang="en-US" sz="1050" dirty="0" smtClean="0">
                <a:solidFill>
                  <a:srgbClr val="000000"/>
                </a:solidFill>
                <a:latin typeface="HG丸ｺﾞｼｯｸM-PRO" panose="020F0600000000000000" pitchFamily="50" charset="-128"/>
                <a:ea typeface="HG丸ｺﾞｼｯｸM-PRO" panose="020F0600000000000000" pitchFamily="50" charset="-128"/>
                <a:cs typeface="Times New Roman"/>
              </a:rPr>
              <a:t>　</a:t>
            </a:r>
            <a:r>
              <a:rPr lang="en-US" altLang="ja-JP" sz="1050" dirty="0" smtClean="0">
                <a:solidFill>
                  <a:srgbClr val="000000"/>
                </a:solidFill>
                <a:latin typeface="HG丸ｺﾞｼｯｸM-PRO" panose="020F0600000000000000" pitchFamily="50" charset="-128"/>
                <a:ea typeface="HG丸ｺﾞｼｯｸM-PRO" panose="020F0600000000000000" pitchFamily="50" charset="-128"/>
                <a:cs typeface="Times New Roman"/>
              </a:rPr>
              <a:t> </a:t>
            </a:r>
            <a:r>
              <a:rPr lang="en-US" altLang="ja-JP" sz="1050" dirty="0">
                <a:solidFill>
                  <a:srgbClr val="000000"/>
                </a:solidFill>
                <a:latin typeface="HG丸ｺﾞｼｯｸM-PRO" panose="020F0600000000000000" pitchFamily="50" charset="-128"/>
                <a:ea typeface="HG丸ｺﾞｼｯｸM-PRO" panose="020F0600000000000000" pitchFamily="50" charset="-128"/>
                <a:cs typeface="Times New Roman"/>
              </a:rPr>
              <a:t>(</a:t>
            </a:r>
            <a:r>
              <a:rPr lang="ja-JP" altLang="en-US" sz="1050" dirty="0">
                <a:solidFill>
                  <a:srgbClr val="000000"/>
                </a:solidFill>
                <a:latin typeface="HG丸ｺﾞｼｯｸM-PRO" panose="020F0600000000000000" pitchFamily="50" charset="-128"/>
                <a:ea typeface="HG丸ｺﾞｼｯｸM-PRO" panose="020F0600000000000000" pitchFamily="50" charset="-128"/>
                <a:cs typeface="Times New Roman"/>
              </a:rPr>
              <a:t>第</a:t>
            </a:r>
            <a:r>
              <a:rPr lang="en-US" altLang="ja-JP" sz="1050" dirty="0">
                <a:solidFill>
                  <a:srgbClr val="000000"/>
                </a:solidFill>
                <a:latin typeface="+mn-ea"/>
                <a:cs typeface="Times New Roman"/>
              </a:rPr>
              <a:t>6</a:t>
            </a:r>
            <a:r>
              <a:rPr lang="ja-JP" altLang="en-US" sz="1050" dirty="0">
                <a:solidFill>
                  <a:srgbClr val="000000"/>
                </a:solidFill>
                <a:latin typeface="HG丸ｺﾞｼｯｸM-PRO" panose="020F0600000000000000" pitchFamily="50" charset="-128"/>
                <a:ea typeface="HG丸ｺﾞｼｯｸM-PRO" panose="020F0600000000000000" pitchFamily="50" charset="-128"/>
                <a:cs typeface="Times New Roman"/>
              </a:rPr>
              <a:t>章</a:t>
            </a:r>
            <a:r>
              <a:rPr lang="en-US" altLang="ja-JP" sz="1050" dirty="0">
                <a:solidFill>
                  <a:srgbClr val="000000"/>
                </a:solidFill>
                <a:latin typeface="HG丸ｺﾞｼｯｸM-PRO" panose="020F0600000000000000" pitchFamily="50" charset="-128"/>
                <a:ea typeface="HG丸ｺﾞｼｯｸM-PRO" panose="020F0600000000000000" pitchFamily="50" charset="-128"/>
                <a:cs typeface="Times New Roman"/>
              </a:rPr>
              <a:t>)</a:t>
            </a:r>
            <a:endParaRPr lang="en-US" altLang="ja-JP" sz="1050" dirty="0" smtClean="0">
              <a:solidFill>
                <a:srgbClr val="000000"/>
              </a:solidFill>
              <a:latin typeface="HG丸ｺﾞｼｯｸM-PRO" panose="020F0600000000000000" pitchFamily="50" charset="-128"/>
              <a:ea typeface="HG丸ｺﾞｼｯｸM-PRO" panose="020F0600000000000000" pitchFamily="50" charset="-128"/>
              <a:cs typeface="Times New Roman"/>
            </a:endParaRPr>
          </a:p>
          <a:p>
            <a:pPr>
              <a:spcAft>
                <a:spcPts val="0"/>
              </a:spcAft>
            </a:pPr>
            <a:r>
              <a:rPr lang="ja-JP" altLang="en-US" sz="1050" kern="100" dirty="0">
                <a:solidFill>
                  <a:srgbClr val="000000"/>
                </a:solidFill>
                <a:latin typeface="HG丸ｺﾞｼｯｸM-PRO" panose="020F0600000000000000" pitchFamily="50" charset="-128"/>
                <a:ea typeface="HG丸ｺﾞｼｯｸM-PRO" panose="020F0600000000000000" pitchFamily="50" charset="-128"/>
                <a:cs typeface="Times New Roman"/>
              </a:rPr>
              <a:t>　</a:t>
            </a:r>
            <a:r>
              <a:rPr lang="ja-JP" altLang="ja-JP" sz="1050" kern="100" dirty="0" smtClean="0">
                <a:latin typeface="HG丸ｺﾞｼｯｸM-PRO" panose="020F0600000000000000" pitchFamily="50" charset="-128"/>
                <a:ea typeface="HG丸ｺﾞｼｯｸM-PRO" panose="020F0600000000000000" pitchFamily="50" charset="-128"/>
                <a:cs typeface="ＭＳ 明朝"/>
              </a:rPr>
              <a:t>▶</a:t>
            </a:r>
            <a:r>
              <a:rPr lang="ja-JP" altLang="en-US" sz="1050" dirty="0" smtClean="0">
                <a:solidFill>
                  <a:srgbClr val="000000"/>
                </a:solidFill>
                <a:latin typeface="HG丸ｺﾞｼｯｸM-PRO" panose="020F0600000000000000" pitchFamily="50" charset="-128"/>
                <a:ea typeface="HG丸ｺﾞｼｯｸM-PRO" panose="020F0600000000000000" pitchFamily="50" charset="-128"/>
                <a:cs typeface="Times New Roman"/>
              </a:rPr>
              <a:t>養育環境等により十分な学習機会が確保されない施設</a:t>
            </a:r>
            <a:endParaRPr lang="en-US" altLang="ja-JP" sz="1050" dirty="0" smtClean="0">
              <a:solidFill>
                <a:srgbClr val="000000"/>
              </a:solidFill>
              <a:latin typeface="HG丸ｺﾞｼｯｸM-PRO" panose="020F0600000000000000" pitchFamily="50" charset="-128"/>
              <a:ea typeface="HG丸ｺﾞｼｯｸM-PRO" panose="020F0600000000000000" pitchFamily="50" charset="-128"/>
              <a:cs typeface="Times New Roman"/>
            </a:endParaRPr>
          </a:p>
          <a:p>
            <a:pPr>
              <a:spcAft>
                <a:spcPts val="0"/>
              </a:spcAft>
            </a:pPr>
            <a:r>
              <a:rPr lang="ja-JP" altLang="en-US" sz="1050" dirty="0" smtClean="0">
                <a:solidFill>
                  <a:srgbClr val="000000"/>
                </a:solidFill>
                <a:latin typeface="HG丸ｺﾞｼｯｸM-PRO" panose="020F0600000000000000" pitchFamily="50" charset="-128"/>
                <a:ea typeface="HG丸ｺﾞｼｯｸM-PRO" panose="020F0600000000000000" pitchFamily="50" charset="-128"/>
                <a:cs typeface="Times New Roman"/>
              </a:rPr>
              <a:t>　　等入所児童に対し、退所後の自立支援につながるため</a:t>
            </a:r>
            <a:endParaRPr lang="en-US" altLang="ja-JP" sz="1050" dirty="0" smtClean="0">
              <a:solidFill>
                <a:srgbClr val="000000"/>
              </a:solidFill>
              <a:latin typeface="HG丸ｺﾞｼｯｸM-PRO" panose="020F0600000000000000" pitchFamily="50" charset="-128"/>
              <a:ea typeface="HG丸ｺﾞｼｯｸM-PRO" panose="020F0600000000000000" pitchFamily="50" charset="-128"/>
              <a:cs typeface="Times New Roman"/>
            </a:endParaRPr>
          </a:p>
          <a:p>
            <a:pPr>
              <a:spcAft>
                <a:spcPts val="0"/>
              </a:spcAft>
            </a:pPr>
            <a:r>
              <a:rPr lang="ja-JP" altLang="en-US" sz="1050" dirty="0">
                <a:solidFill>
                  <a:srgbClr val="000000"/>
                </a:solidFill>
                <a:latin typeface="HG丸ｺﾞｼｯｸM-PRO" panose="020F0600000000000000" pitchFamily="50" charset="-128"/>
                <a:ea typeface="HG丸ｺﾞｼｯｸM-PRO" panose="020F0600000000000000" pitchFamily="50" charset="-128"/>
                <a:cs typeface="Times New Roman"/>
              </a:rPr>
              <a:t>　</a:t>
            </a:r>
            <a:r>
              <a:rPr lang="ja-JP" altLang="en-US" sz="1050" dirty="0" smtClean="0">
                <a:solidFill>
                  <a:srgbClr val="000000"/>
                </a:solidFill>
                <a:latin typeface="HG丸ｺﾞｼｯｸM-PRO" panose="020F0600000000000000" pitchFamily="50" charset="-128"/>
                <a:ea typeface="HG丸ｺﾞｼｯｸM-PRO" panose="020F0600000000000000" pitchFamily="50" charset="-128"/>
                <a:cs typeface="Times New Roman"/>
              </a:rPr>
              <a:t>　の学習支援の充実を図ります。</a:t>
            </a:r>
            <a:endParaRPr lang="ja-JP" altLang="en-US" sz="1050" dirty="0">
              <a:solidFill>
                <a:srgbClr val="000000"/>
              </a:solidFill>
              <a:latin typeface="HG丸ｺﾞｼｯｸM-PRO" panose="020F0600000000000000" pitchFamily="50" charset="-128"/>
              <a:ea typeface="HG丸ｺﾞｼｯｸM-PRO" panose="020F0600000000000000" pitchFamily="50" charset="-128"/>
              <a:cs typeface="Times New Roman"/>
            </a:endParaRPr>
          </a:p>
        </p:txBody>
      </p:sp>
      <p:sp>
        <p:nvSpPr>
          <p:cNvPr id="4" name="正方形/長方形 3"/>
          <p:cNvSpPr/>
          <p:nvPr/>
        </p:nvSpPr>
        <p:spPr>
          <a:xfrm>
            <a:off x="5239116" y="7071390"/>
            <a:ext cx="1121550" cy="28803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kumimoji="1" lang="ja-JP" altLang="en-US" sz="800" dirty="0" smtClean="0">
                <a:solidFill>
                  <a:schemeClr val="tx1"/>
                </a:solidFill>
                <a:latin typeface="HG丸ｺﾞｼｯｸM-PRO" panose="020F0600000000000000" pitchFamily="50" charset="-128"/>
                <a:ea typeface="HG丸ｺﾞｼｯｸM-PRO" panose="020F0600000000000000" pitchFamily="50" charset="-128"/>
              </a:rPr>
              <a:t>（定員ベース）</a:t>
            </a:r>
            <a:endParaRPr kumimoji="1" lang="ja-JP" altLang="en-US" sz="800" dirty="0">
              <a:solidFill>
                <a:schemeClr val="tx1"/>
              </a:solidFill>
              <a:latin typeface="HG丸ｺﾞｼｯｸM-PRO" panose="020F0600000000000000" pitchFamily="50" charset="-128"/>
              <a:ea typeface="HG丸ｺﾞｼｯｸM-PRO" panose="020F0600000000000000" pitchFamily="50" charset="-128"/>
            </a:endParaRPr>
          </a:p>
        </p:txBody>
      </p:sp>
      <p:sp>
        <p:nvSpPr>
          <p:cNvPr id="6" name="テキスト ボックス 5"/>
          <p:cNvSpPr txBox="1"/>
          <p:nvPr/>
        </p:nvSpPr>
        <p:spPr>
          <a:xfrm>
            <a:off x="5376472" y="6272559"/>
            <a:ext cx="1101103" cy="230832"/>
          </a:xfrm>
          <a:prstGeom prst="rect">
            <a:avLst/>
          </a:prstGeom>
          <a:noFill/>
        </p:spPr>
        <p:txBody>
          <a:bodyPr wrap="square" rtlCol="0">
            <a:spAutoFit/>
          </a:bodyPr>
          <a:lstStyle/>
          <a:p>
            <a:r>
              <a:rPr kumimoji="1" lang="ja-JP" altLang="en-US" sz="900" dirty="0" smtClean="0">
                <a:latin typeface="HG丸ｺﾞｼｯｸM-PRO" panose="020F0600000000000000" pitchFamily="50" charset="-128"/>
                <a:ea typeface="HG丸ｺﾞｼｯｸM-PRO" panose="020F0600000000000000" pitchFamily="50" charset="-128"/>
              </a:rPr>
              <a:t>（政令市を除く）</a:t>
            </a:r>
            <a:endParaRPr kumimoji="1" lang="ja-JP" altLang="en-US" sz="900" dirty="0">
              <a:latin typeface="HG丸ｺﾞｼｯｸM-PRO" panose="020F0600000000000000" pitchFamily="50" charset="-128"/>
              <a:ea typeface="HG丸ｺﾞｼｯｸM-PRO" panose="020F0600000000000000" pitchFamily="50" charset="-128"/>
            </a:endParaRPr>
          </a:p>
        </p:txBody>
      </p:sp>
      <p:sp>
        <p:nvSpPr>
          <p:cNvPr id="43" name="角丸四角形 42"/>
          <p:cNvSpPr/>
          <p:nvPr/>
        </p:nvSpPr>
        <p:spPr>
          <a:xfrm rot="16200000">
            <a:off x="6152439" y="-171157"/>
            <a:ext cx="374501" cy="2688760"/>
          </a:xfrm>
          <a:prstGeom prst="roundRect">
            <a:avLst/>
          </a:prstGeom>
          <a:gradFill flip="none" rotWithShape="1">
            <a:gsLst>
              <a:gs pos="0">
                <a:srgbClr val="4F81BD">
                  <a:lumMod val="60000"/>
                  <a:lumOff val="40000"/>
                  <a:tint val="66000"/>
                  <a:satMod val="160000"/>
                </a:srgbClr>
              </a:gs>
              <a:gs pos="50000">
                <a:srgbClr val="4F81BD">
                  <a:lumMod val="60000"/>
                  <a:lumOff val="40000"/>
                  <a:tint val="44500"/>
                  <a:satMod val="160000"/>
                </a:srgbClr>
              </a:gs>
              <a:gs pos="100000">
                <a:srgbClr val="4F81BD">
                  <a:lumMod val="60000"/>
                  <a:lumOff val="40000"/>
                  <a:tint val="23500"/>
                  <a:satMod val="160000"/>
                </a:srgbClr>
              </a:gs>
            </a:gsLst>
            <a:lin ang="10800000" scaled="1"/>
            <a:tileRect/>
          </a:gradFill>
          <a:ln w="25400" cap="flat" cmpd="sng" algn="ctr">
            <a:noFill/>
            <a:prstDash val="solid"/>
          </a:ln>
          <a:effectLst>
            <a:innerShdw blurRad="63500" dist="50800" dir="18900000">
              <a:prstClr val="black">
                <a:alpha val="50000"/>
              </a:prstClr>
            </a:innerShdw>
            <a:softEdge rad="0"/>
          </a:effectLst>
          <a:scene3d>
            <a:camera prst="orthographicFront"/>
            <a:lightRig rig="twoPt" dir="t"/>
          </a:scene3d>
          <a:sp3d>
            <a:bevelT/>
            <a:bevelB/>
          </a:sp3d>
        </p:spPr>
        <p:txBody>
          <a:bodyPr vert="eaVert" wrap="square" rtlCol="0" anchor="ctr">
            <a:noAutofit/>
          </a:bodyPr>
          <a:lstStyle/>
          <a:p>
            <a:pPr algn="ctr">
              <a:spcAft>
                <a:spcPts val="0"/>
              </a:spcAft>
            </a:pPr>
            <a:r>
              <a:rPr lang="ja-JP" altLang="en-US" sz="1600" b="1" kern="1200" dirty="0" smtClean="0">
                <a:solidFill>
                  <a:srgbClr val="000000"/>
                </a:solidFill>
                <a:effectLst/>
                <a:latin typeface="ＭＳ Ｐゴシック"/>
                <a:ea typeface="Meiryo UI"/>
                <a:cs typeface="ＭＳ Ｐゴシック"/>
              </a:rPr>
              <a:t>２　計画の位置づけ</a:t>
            </a:r>
            <a:r>
              <a:rPr lang="ja-JP" altLang="en-US" sz="1200" b="1" kern="1200" dirty="0" smtClean="0">
                <a:solidFill>
                  <a:srgbClr val="000000"/>
                </a:solidFill>
                <a:effectLst/>
                <a:latin typeface="ＭＳ Ｐゴシック"/>
                <a:ea typeface="Meiryo UI"/>
                <a:cs typeface="ＭＳ Ｐゴシック"/>
              </a:rPr>
              <a:t>（第</a:t>
            </a:r>
            <a:r>
              <a:rPr lang="en-US" altLang="ja-JP" sz="1200" b="1" kern="1200" dirty="0" smtClean="0">
                <a:solidFill>
                  <a:srgbClr val="000000"/>
                </a:solidFill>
                <a:effectLst/>
                <a:latin typeface="ＭＳ Ｐゴシック"/>
                <a:ea typeface="Meiryo UI"/>
                <a:cs typeface="ＭＳ Ｐゴシック"/>
              </a:rPr>
              <a:t>1</a:t>
            </a:r>
            <a:r>
              <a:rPr lang="ja-JP" altLang="en-US" sz="1200" b="1" kern="1200" dirty="0" smtClean="0">
                <a:solidFill>
                  <a:srgbClr val="000000"/>
                </a:solidFill>
                <a:effectLst/>
                <a:latin typeface="ＭＳ Ｐゴシック"/>
                <a:ea typeface="Meiryo UI"/>
                <a:cs typeface="ＭＳ Ｐゴシック"/>
              </a:rPr>
              <a:t>章）</a:t>
            </a:r>
            <a:endParaRPr lang="ja-JP" sz="1200" dirty="0">
              <a:effectLst/>
              <a:latin typeface="ＭＳ Ｐゴシック"/>
              <a:cs typeface="ＭＳ Ｐゴシック"/>
            </a:endParaRPr>
          </a:p>
        </p:txBody>
      </p:sp>
      <p:sp>
        <p:nvSpPr>
          <p:cNvPr id="8" name="左右矢印 7"/>
          <p:cNvSpPr/>
          <p:nvPr/>
        </p:nvSpPr>
        <p:spPr>
          <a:xfrm>
            <a:off x="7879750" y="1771945"/>
            <a:ext cx="630610" cy="720080"/>
          </a:xfrm>
          <a:prstGeom prst="leftRightArrow">
            <a:avLst>
              <a:gd name="adj1" fmla="val 60583"/>
              <a:gd name="adj2" fmla="val 24603"/>
            </a:avLst>
          </a:prstGeom>
          <a:noFill/>
          <a:ln w="3175">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5" name="正方形/長方形 64"/>
          <p:cNvSpPr/>
          <p:nvPr/>
        </p:nvSpPr>
        <p:spPr>
          <a:xfrm>
            <a:off x="13340679" y="294898"/>
            <a:ext cx="1349375" cy="365125"/>
          </a:xfrm>
          <a:prstGeom prst="rect">
            <a:avLst/>
          </a:prstGeom>
          <a:solidFill>
            <a:sysClr val="window" lastClr="FFFFFF"/>
          </a:solidFill>
          <a:ln w="25400" cap="flat" cmpd="sng" algn="ctr">
            <a:solidFill>
              <a:sysClr val="windowText" lastClr="000000"/>
            </a:solidFill>
            <a:prstDash val="solid"/>
          </a:ln>
          <a:effectLst/>
        </p:spPr>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marL="0" marR="0" lvl="0" indent="0" algn="ctr" defTabSz="914400" eaLnBrk="1" fontAlgn="auto" latinLnBrk="0" hangingPunct="1">
              <a:lnSpc>
                <a:spcPct val="100000"/>
              </a:lnSpc>
              <a:spcBef>
                <a:spcPts val="0"/>
              </a:spcBef>
              <a:spcAft>
                <a:spcPts val="0"/>
              </a:spcAft>
              <a:buClrTx/>
              <a:buSzTx/>
              <a:buFontTx/>
              <a:buNone/>
              <a:tabLst/>
              <a:defRPr/>
            </a:pPr>
            <a:r>
              <a:rPr kumimoji="1" lang="ja-JP" altLang="en-US" sz="1600" b="0" i="0" u="none" strike="noStrike" kern="0" cap="none" spc="0" normalizeH="0" baseline="0" noProof="0" dirty="0" smtClean="0">
                <a:ln>
                  <a:noFill/>
                </a:ln>
                <a:solidFill>
                  <a:sysClr val="windowText" lastClr="000000"/>
                </a:solidFill>
                <a:effectLst/>
                <a:uLnTx/>
                <a:uFillTx/>
                <a:latin typeface="Calibri"/>
                <a:ea typeface="ＭＳ Ｐゴシック"/>
                <a:cs typeface="+mn-cs"/>
              </a:rPr>
              <a:t>資料７</a:t>
            </a:r>
            <a:endParaRPr kumimoji="1" lang="en-US" altLang="ja-JP" sz="1600" b="0" i="0" u="none" strike="noStrike" kern="0" cap="none" spc="0" normalizeH="0" baseline="0" noProof="0" dirty="0">
              <a:ln>
                <a:noFill/>
              </a:ln>
              <a:solidFill>
                <a:sysClr val="windowText" lastClr="000000"/>
              </a:solidFill>
              <a:effectLst/>
              <a:uLnTx/>
              <a:uFillTx/>
              <a:latin typeface="Calibri"/>
              <a:ea typeface="ＭＳ Ｐゴシック"/>
              <a:cs typeface="+mn-cs"/>
            </a:endParaRPr>
          </a:p>
        </p:txBody>
      </p:sp>
    </p:spTree>
    <p:extLst>
      <p:ext uri="{BB962C8B-B14F-4D97-AF65-F5344CB8AC3E}">
        <p14:creationId xmlns:p14="http://schemas.microsoft.com/office/powerpoint/2010/main" val="411955431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2342</TotalTime>
  <Words>283</Words>
  <Application>Microsoft Office PowerPoint</Application>
  <PresentationFormat>ユーザー設定</PresentationFormat>
  <Paragraphs>134</Paragraphs>
  <Slides>1</Slides>
  <Notes>1</Notes>
  <HiddenSlides>0</HiddenSlides>
  <MMClips>0</MMClips>
  <ScaleCrop>false</ScaleCrop>
  <HeadingPairs>
    <vt:vector size="4" baseType="variant">
      <vt:variant>
        <vt:lpstr>テーマ</vt:lpstr>
      </vt:variant>
      <vt:variant>
        <vt:i4>1</vt:i4>
      </vt:variant>
      <vt:variant>
        <vt:lpstr>スライド タイトル</vt:lpstr>
      </vt:variant>
      <vt:variant>
        <vt:i4>1</vt:i4>
      </vt:variant>
    </vt:vector>
  </HeadingPairs>
  <TitlesOfParts>
    <vt:vector size="2" baseType="lpstr">
      <vt:lpstr>Office ​​テーマ</vt:lpstr>
      <vt:lpstr>PowerPoint プレゼンテーション</vt:lpstr>
    </vt:vector>
  </TitlesOfParts>
  <Company>大阪府庁</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大阪府子ども総合計画の概要（素案）</dc:title>
  <dc:creator>大阪府庁</dc:creator>
  <cp:lastModifiedBy>HOSTNAME</cp:lastModifiedBy>
  <cp:revision>237</cp:revision>
  <cp:lastPrinted>2014-11-26T07:00:16Z</cp:lastPrinted>
  <dcterms:created xsi:type="dcterms:W3CDTF">2014-08-14T01:34:34Z</dcterms:created>
  <dcterms:modified xsi:type="dcterms:W3CDTF">2014-11-26T09:02:52Z</dcterms:modified>
</cp:coreProperties>
</file>