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06" r:id="rId1"/>
  </p:sldMasterIdLst>
  <p:notesMasterIdLst>
    <p:notesMasterId r:id="rId37"/>
  </p:notesMasterIdLst>
  <p:handoutMasterIdLst>
    <p:handoutMasterId r:id="rId38"/>
  </p:handoutMasterIdLst>
  <p:sldIdLst>
    <p:sldId id="277" r:id="rId2"/>
    <p:sldId id="302" r:id="rId3"/>
    <p:sldId id="259" r:id="rId4"/>
    <p:sldId id="276" r:id="rId5"/>
    <p:sldId id="275" r:id="rId6"/>
    <p:sldId id="264" r:id="rId7"/>
    <p:sldId id="265" r:id="rId8"/>
    <p:sldId id="266" r:id="rId9"/>
    <p:sldId id="303" r:id="rId10"/>
    <p:sldId id="306" r:id="rId11"/>
    <p:sldId id="305" r:id="rId12"/>
    <p:sldId id="267" r:id="rId13"/>
    <p:sldId id="270" r:id="rId14"/>
    <p:sldId id="269" r:id="rId15"/>
    <p:sldId id="278" r:id="rId16"/>
    <p:sldId id="281" r:id="rId17"/>
    <p:sldId id="304" r:id="rId18"/>
    <p:sldId id="263" r:id="rId19"/>
    <p:sldId id="283" r:id="rId20"/>
    <p:sldId id="284" r:id="rId21"/>
    <p:sldId id="285" r:id="rId22"/>
    <p:sldId id="286" r:id="rId23"/>
    <p:sldId id="287" r:id="rId24"/>
    <p:sldId id="288" r:id="rId25"/>
    <p:sldId id="289" r:id="rId26"/>
    <p:sldId id="290" r:id="rId27"/>
    <p:sldId id="291" r:id="rId28"/>
    <p:sldId id="292" r:id="rId29"/>
    <p:sldId id="293" r:id="rId30"/>
    <p:sldId id="298" r:id="rId31"/>
    <p:sldId id="294" r:id="rId32"/>
    <p:sldId id="295" r:id="rId33"/>
    <p:sldId id="296" r:id="rId34"/>
    <p:sldId id="297" r:id="rId35"/>
    <p:sldId id="299" r:id="rId36"/>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2" d="100"/>
          <a:sy n="82" d="100"/>
        </p:scale>
        <p:origin x="-26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lineChart>
        <c:grouping val="standard"/>
        <c:varyColors val="0"/>
        <c:ser>
          <c:idx val="0"/>
          <c:order val="0"/>
          <c:tx>
            <c:strRef>
              <c:f>'生活保護率（大阪府・全国） (母子世帯)'!$A$3</c:f>
              <c:strCache>
                <c:ptCount val="1"/>
                <c:pt idx="0">
                  <c:v>全国</c:v>
                </c:pt>
              </c:strCache>
            </c:strRef>
          </c:tx>
          <c:dLbls>
            <c:spPr>
              <a:noFill/>
              <a:ln>
                <a:noFill/>
              </a:ln>
              <a:effectLst/>
            </c:sp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'生活保護率（大阪府・全国） (母子世帯)'!$B$2:$J$2</c:f>
              <c:strCache>
                <c:ptCount val="9"/>
                <c:pt idx="0">
                  <c:v>H4</c:v>
                </c:pt>
                <c:pt idx="1">
                  <c:v>H7</c:v>
                </c:pt>
                <c:pt idx="2">
                  <c:v>H12</c:v>
                </c:pt>
                <c:pt idx="3">
                  <c:v>H17</c:v>
                </c:pt>
                <c:pt idx="4">
                  <c:v>H20</c:v>
                </c:pt>
                <c:pt idx="5">
                  <c:v>H21</c:v>
                </c:pt>
                <c:pt idx="6">
                  <c:v>H22</c:v>
                </c:pt>
                <c:pt idx="7">
                  <c:v>H23</c:v>
                </c:pt>
                <c:pt idx="8">
                  <c:v>H24</c:v>
                </c:pt>
              </c:strCache>
            </c:strRef>
          </c:cat>
          <c:val>
            <c:numRef>
              <c:f>'生活保護率（大阪府・全国） (母子世帯)'!$B$3:$J$3</c:f>
              <c:numCache>
                <c:formatCode>0.0_);[Red]\(0.0\)</c:formatCode>
                <c:ptCount val="9"/>
                <c:pt idx="0">
                  <c:v>9.9</c:v>
                </c:pt>
                <c:pt idx="1">
                  <c:v>8.6999999999999993</c:v>
                </c:pt>
                <c:pt idx="2">
                  <c:v>8.4</c:v>
                </c:pt>
                <c:pt idx="3">
                  <c:v>8.6999999999999993</c:v>
                </c:pt>
                <c:pt idx="4">
                  <c:v>8.1999999999999993</c:v>
                </c:pt>
                <c:pt idx="5">
                  <c:v>7.8</c:v>
                </c:pt>
                <c:pt idx="6">
                  <c:v>7.7</c:v>
                </c:pt>
                <c:pt idx="7">
                  <c:v>7.6</c:v>
                </c:pt>
                <c:pt idx="8">
                  <c:v>7.4</c:v>
                </c:pt>
              </c:numCache>
            </c:numRef>
          </c:val>
          <c:smooth val="0"/>
        </c:ser>
        <c:ser>
          <c:idx val="1"/>
          <c:order val="1"/>
          <c:tx>
            <c:strRef>
              <c:f>'生活保護率（大阪府・全国） (母子世帯)'!$A$4</c:f>
              <c:strCache>
                <c:ptCount val="1"/>
                <c:pt idx="0">
                  <c:v>大阪府（政令市除く中核市含む）</c:v>
                </c:pt>
              </c:strCache>
            </c:strRef>
          </c:tx>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'生活保護率（大阪府・全国） (母子世帯)'!$B$2:$J$2</c:f>
              <c:strCache>
                <c:ptCount val="9"/>
                <c:pt idx="0">
                  <c:v>H4</c:v>
                </c:pt>
                <c:pt idx="1">
                  <c:v>H7</c:v>
                </c:pt>
                <c:pt idx="2">
                  <c:v>H12</c:v>
                </c:pt>
                <c:pt idx="3">
                  <c:v>H17</c:v>
                </c:pt>
                <c:pt idx="4">
                  <c:v>H20</c:v>
                </c:pt>
                <c:pt idx="5">
                  <c:v>H21</c:v>
                </c:pt>
                <c:pt idx="6">
                  <c:v>H22</c:v>
                </c:pt>
                <c:pt idx="7">
                  <c:v>H23</c:v>
                </c:pt>
                <c:pt idx="8">
                  <c:v>H24</c:v>
                </c:pt>
              </c:strCache>
            </c:strRef>
          </c:cat>
          <c:val>
            <c:numRef>
              <c:f>'生活保護率（大阪府・全国） (母子世帯)'!$B$4:$J$4</c:f>
              <c:numCache>
                <c:formatCode>0.0_);[Red]\(0.0\)</c:formatCode>
                <c:ptCount val="9"/>
                <c:pt idx="0">
                  <c:v>14.2</c:v>
                </c:pt>
                <c:pt idx="1">
                  <c:v>12.9</c:v>
                </c:pt>
                <c:pt idx="2">
                  <c:v>13.7</c:v>
                </c:pt>
                <c:pt idx="3">
                  <c:v>15</c:v>
                </c:pt>
                <c:pt idx="4">
                  <c:v>13.7</c:v>
                </c:pt>
                <c:pt idx="5">
                  <c:v>13.2</c:v>
                </c:pt>
                <c:pt idx="6">
                  <c:v>12.8</c:v>
                </c:pt>
                <c:pt idx="7">
                  <c:v>12.4</c:v>
                </c:pt>
                <c:pt idx="8">
                  <c:v>11.7</c:v>
                </c:pt>
              </c:numCache>
            </c:numRef>
          </c:val>
          <c:smooth val="0"/>
        </c:ser>
        <c:ser>
          <c:idx val="2"/>
          <c:order val="2"/>
          <c:tx>
            <c:strRef>
              <c:f>'生活保護率（大阪府・全国） (母子世帯)'!$A$5</c:f>
              <c:strCache>
                <c:ptCount val="1"/>
                <c:pt idx="0">
                  <c:v>大阪市</c:v>
                </c:pt>
              </c:strCache>
            </c:strRef>
          </c:tx>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'生活保護率（大阪府・全国） (母子世帯)'!$B$2:$J$2</c:f>
              <c:strCache>
                <c:ptCount val="9"/>
                <c:pt idx="0">
                  <c:v>H4</c:v>
                </c:pt>
                <c:pt idx="1">
                  <c:v>H7</c:v>
                </c:pt>
                <c:pt idx="2">
                  <c:v>H12</c:v>
                </c:pt>
                <c:pt idx="3">
                  <c:v>H17</c:v>
                </c:pt>
                <c:pt idx="4">
                  <c:v>H20</c:v>
                </c:pt>
                <c:pt idx="5">
                  <c:v>H21</c:v>
                </c:pt>
                <c:pt idx="6">
                  <c:v>H22</c:v>
                </c:pt>
                <c:pt idx="7">
                  <c:v>H23</c:v>
                </c:pt>
                <c:pt idx="8">
                  <c:v>H24</c:v>
                </c:pt>
              </c:strCache>
            </c:strRef>
          </c:cat>
          <c:val>
            <c:numRef>
              <c:f>'生活保護率（大阪府・全国） (母子世帯)'!$B$5:$J$5</c:f>
              <c:numCache>
                <c:formatCode>0.0_);[Red]\(0.0\)</c:formatCode>
                <c:ptCount val="9"/>
                <c:pt idx="0">
                  <c:v>6.1</c:v>
                </c:pt>
                <c:pt idx="1">
                  <c:v>5.9</c:v>
                </c:pt>
                <c:pt idx="2">
                  <c:v>6.7</c:v>
                </c:pt>
                <c:pt idx="3">
                  <c:v>7.8</c:v>
                </c:pt>
                <c:pt idx="4">
                  <c:v>7.8</c:v>
                </c:pt>
                <c:pt idx="5">
                  <c:v>7.3</c:v>
                </c:pt>
                <c:pt idx="6">
                  <c:v>7</c:v>
                </c:pt>
                <c:pt idx="7">
                  <c:v>7</c:v>
                </c:pt>
                <c:pt idx="8">
                  <c:v>6.8</c:v>
                </c:pt>
              </c:numCache>
            </c:numRef>
          </c:val>
          <c:smooth val="0"/>
        </c:ser>
        <c:ser>
          <c:idx val="3"/>
          <c:order val="3"/>
          <c:tx>
            <c:strRef>
              <c:f>'生活保護率（大阪府・全国） (母子世帯)'!$A$6</c:f>
              <c:strCache>
                <c:ptCount val="1"/>
                <c:pt idx="0">
                  <c:v>堺市</c:v>
                </c:pt>
              </c:strCache>
            </c:strRef>
          </c:tx>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'生活保護率（大阪府・全国） (母子世帯)'!$B$2:$J$2</c:f>
              <c:strCache>
                <c:ptCount val="9"/>
                <c:pt idx="0">
                  <c:v>H4</c:v>
                </c:pt>
                <c:pt idx="1">
                  <c:v>H7</c:v>
                </c:pt>
                <c:pt idx="2">
                  <c:v>H12</c:v>
                </c:pt>
                <c:pt idx="3">
                  <c:v>H17</c:v>
                </c:pt>
                <c:pt idx="4">
                  <c:v>H20</c:v>
                </c:pt>
                <c:pt idx="5">
                  <c:v>H21</c:v>
                </c:pt>
                <c:pt idx="6">
                  <c:v>H22</c:v>
                </c:pt>
                <c:pt idx="7">
                  <c:v>H23</c:v>
                </c:pt>
                <c:pt idx="8">
                  <c:v>H24</c:v>
                </c:pt>
              </c:strCache>
            </c:strRef>
          </c:cat>
          <c:val>
            <c:numRef>
              <c:f>'生活保護率（大阪府・全国） (母子世帯)'!$B$6:$J$6</c:f>
              <c:numCache>
                <c:formatCode>0.0_);[Red]\(0.0\)</c:formatCode>
                <c:ptCount val="9"/>
                <c:pt idx="0">
                  <c:v>12.6</c:v>
                </c:pt>
                <c:pt idx="1">
                  <c:v>11.8</c:v>
                </c:pt>
                <c:pt idx="2">
                  <c:v>13.5</c:v>
                </c:pt>
                <c:pt idx="3">
                  <c:v>14.1</c:v>
                </c:pt>
                <c:pt idx="4">
                  <c:v>11.7</c:v>
                </c:pt>
                <c:pt idx="5">
                  <c:v>11.1</c:v>
                </c:pt>
                <c:pt idx="6">
                  <c:v>11</c:v>
                </c:pt>
                <c:pt idx="7">
                  <c:v>10.5</c:v>
                </c:pt>
                <c:pt idx="8">
                  <c:v>10.1</c:v>
                </c:pt>
              </c:numCache>
            </c:numRef>
          </c:val>
          <c:smooth val="0"/>
        </c:ser>
        <c:dLbls>
          <c:showLegendKey val="0"/>
          <c:showVal val="0"/>
          <c:showCatName val="0"/>
          <c:showSerName val="0"/>
          <c:showPercent val="0"/>
          <c:showBubbleSize val="0"/>
        </c:dLbls>
        <c:marker val="1"/>
        <c:smooth val="0"/>
        <c:axId val="37185024"/>
        <c:axId val="37186560"/>
      </c:lineChart>
      <c:catAx>
        <c:axId val="37185024"/>
        <c:scaling>
          <c:orientation val="minMax"/>
        </c:scaling>
        <c:delete val="0"/>
        <c:axPos val="b"/>
        <c:numFmt formatCode="General" sourceLinked="0"/>
        <c:majorTickMark val="out"/>
        <c:minorTickMark val="none"/>
        <c:tickLblPos val="nextTo"/>
        <c:crossAx val="37186560"/>
        <c:crosses val="autoZero"/>
        <c:auto val="1"/>
        <c:lblAlgn val="ctr"/>
        <c:lblOffset val="100"/>
        <c:noMultiLvlLbl val="0"/>
      </c:catAx>
      <c:valAx>
        <c:axId val="37186560"/>
        <c:scaling>
          <c:orientation val="minMax"/>
        </c:scaling>
        <c:delete val="0"/>
        <c:axPos val="l"/>
        <c:majorGridlines/>
        <c:numFmt formatCode="0.0_);[Red]\(0.0\)" sourceLinked="1"/>
        <c:majorTickMark val="out"/>
        <c:minorTickMark val="none"/>
        <c:tickLblPos val="nextTo"/>
        <c:crossAx val="3718502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ja-JP" dirty="0"/>
              <a:t>貧困率の推移</a:t>
            </a:r>
          </a:p>
        </c:rich>
      </c:tx>
      <c:overlay val="0"/>
      <c:spPr>
        <a:noFill/>
        <a:ln>
          <a:noFill/>
        </a:ln>
        <a:effectLst/>
      </c:spPr>
    </c:title>
    <c:autoTitleDeleted val="0"/>
    <c:plotArea>
      <c:layout/>
      <c:lineChart>
        <c:grouping val="standard"/>
        <c:varyColors val="0"/>
        <c:ser>
          <c:idx val="0"/>
          <c:order val="0"/>
          <c:tx>
            <c:strRef>
              <c:f>Sheet1!$A$2</c:f>
              <c:strCache>
                <c:ptCount val="1"/>
                <c:pt idx="0">
                  <c:v>相対的貧困率</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dLbls>
            <c:spPr>
              <a:noFill/>
              <a:ln>
                <a:noFill/>
              </a:ln>
              <a:effectLst/>
            </c:spPr>
            <c:txPr>
              <a:bodyPr rot="0" vert="horz"/>
              <a:lstStyle/>
              <a:p>
                <a:pPr>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Sheet1!$B$1:$K$1</c:f>
              <c:strCache>
                <c:ptCount val="10"/>
                <c:pt idx="0">
                  <c:v>昭和６０年</c:v>
                </c:pt>
                <c:pt idx="1">
                  <c:v>昭和６３年</c:v>
                </c:pt>
                <c:pt idx="2">
                  <c:v>平成３年</c:v>
                </c:pt>
                <c:pt idx="3">
                  <c:v>平成６年</c:v>
                </c:pt>
                <c:pt idx="4">
                  <c:v>平成９年</c:v>
                </c:pt>
                <c:pt idx="5">
                  <c:v>平成１２年</c:v>
                </c:pt>
                <c:pt idx="6">
                  <c:v>平成１５年</c:v>
                </c:pt>
                <c:pt idx="7">
                  <c:v>平成１８年</c:v>
                </c:pt>
                <c:pt idx="8">
                  <c:v>平成２１年</c:v>
                </c:pt>
                <c:pt idx="9">
                  <c:v>平成２４</c:v>
                </c:pt>
              </c:strCache>
            </c:strRef>
          </c:cat>
          <c:val>
            <c:numRef>
              <c:f>Sheet1!$B$2:$K$2</c:f>
              <c:numCache>
                <c:formatCode>0.0_ </c:formatCode>
                <c:ptCount val="10"/>
                <c:pt idx="0">
                  <c:v>12</c:v>
                </c:pt>
                <c:pt idx="1">
                  <c:v>13.2</c:v>
                </c:pt>
                <c:pt idx="2">
                  <c:v>13.5</c:v>
                </c:pt>
                <c:pt idx="3">
                  <c:v>13.7</c:v>
                </c:pt>
                <c:pt idx="4">
                  <c:v>14.6</c:v>
                </c:pt>
                <c:pt idx="5">
                  <c:v>15.3</c:v>
                </c:pt>
                <c:pt idx="6">
                  <c:v>14.9</c:v>
                </c:pt>
                <c:pt idx="7">
                  <c:v>15.7</c:v>
                </c:pt>
                <c:pt idx="8">
                  <c:v>16</c:v>
                </c:pt>
                <c:pt idx="9">
                  <c:v>16.100000000000001</c:v>
                </c:pt>
              </c:numCache>
            </c:numRef>
          </c:val>
          <c:smooth val="0"/>
        </c:ser>
        <c:ser>
          <c:idx val="1"/>
          <c:order val="1"/>
          <c:tx>
            <c:strRef>
              <c:f>Sheet1!$A$3</c:f>
              <c:strCache>
                <c:ptCount val="1"/>
                <c:pt idx="0">
                  <c:v>子どもの貧困率</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dLbls>
            <c:spPr>
              <a:noFill/>
              <a:ln>
                <a:noFill/>
              </a:ln>
              <a:effectLst/>
            </c:spPr>
            <c:txPr>
              <a:bodyPr rot="0" vert="horz"/>
              <a:lstStyle/>
              <a:p>
                <a:pPr>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Sheet1!$B$1:$K$1</c:f>
              <c:strCache>
                <c:ptCount val="10"/>
                <c:pt idx="0">
                  <c:v>昭和６０年</c:v>
                </c:pt>
                <c:pt idx="1">
                  <c:v>昭和６３年</c:v>
                </c:pt>
                <c:pt idx="2">
                  <c:v>平成３年</c:v>
                </c:pt>
                <c:pt idx="3">
                  <c:v>平成６年</c:v>
                </c:pt>
                <c:pt idx="4">
                  <c:v>平成９年</c:v>
                </c:pt>
                <c:pt idx="5">
                  <c:v>平成１２年</c:v>
                </c:pt>
                <c:pt idx="6">
                  <c:v>平成１５年</c:v>
                </c:pt>
                <c:pt idx="7">
                  <c:v>平成１８年</c:v>
                </c:pt>
                <c:pt idx="8">
                  <c:v>平成２１年</c:v>
                </c:pt>
                <c:pt idx="9">
                  <c:v>平成２４</c:v>
                </c:pt>
              </c:strCache>
            </c:strRef>
          </c:cat>
          <c:val>
            <c:numRef>
              <c:f>Sheet1!$B$3:$K$3</c:f>
              <c:numCache>
                <c:formatCode>0.0_ </c:formatCode>
                <c:ptCount val="10"/>
                <c:pt idx="0">
                  <c:v>10.9</c:v>
                </c:pt>
                <c:pt idx="1">
                  <c:v>12.9</c:v>
                </c:pt>
                <c:pt idx="2">
                  <c:v>12.8</c:v>
                </c:pt>
                <c:pt idx="3">
                  <c:v>12.1</c:v>
                </c:pt>
                <c:pt idx="4">
                  <c:v>13.4</c:v>
                </c:pt>
                <c:pt idx="5">
                  <c:v>14.5</c:v>
                </c:pt>
                <c:pt idx="6">
                  <c:v>13.7</c:v>
                </c:pt>
                <c:pt idx="7">
                  <c:v>14.2</c:v>
                </c:pt>
                <c:pt idx="8">
                  <c:v>15.7</c:v>
                </c:pt>
                <c:pt idx="9">
                  <c:v>16.3</c:v>
                </c:pt>
              </c:numCache>
            </c:numRef>
          </c:val>
          <c:smooth val="0"/>
        </c:ser>
        <c:dLbls>
          <c:dLblPos val="ctr"/>
          <c:showLegendKey val="0"/>
          <c:showVal val="1"/>
          <c:showCatName val="0"/>
          <c:showSerName val="0"/>
          <c:showPercent val="0"/>
          <c:showBubbleSize val="0"/>
        </c:dLbls>
        <c:marker val="1"/>
        <c:smooth val="0"/>
        <c:axId val="108364160"/>
        <c:axId val="108365696"/>
      </c:lineChart>
      <c:catAx>
        <c:axId val="10836416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ja-JP"/>
          </a:p>
        </c:txPr>
        <c:crossAx val="108365696"/>
        <c:crosses val="autoZero"/>
        <c:auto val="1"/>
        <c:lblAlgn val="ctr"/>
        <c:lblOffset val="100"/>
        <c:noMultiLvlLbl val="0"/>
      </c:catAx>
      <c:valAx>
        <c:axId val="108365696"/>
        <c:scaling>
          <c:orientation val="minMax"/>
        </c:scaling>
        <c:delete val="0"/>
        <c:axPos val="l"/>
        <c:numFmt formatCode="0.0_ " sourceLinked="1"/>
        <c:majorTickMark val="none"/>
        <c:minorTickMark val="none"/>
        <c:tickLblPos val="nextTo"/>
        <c:spPr>
          <a:noFill/>
          <a:ln w="9525" cap="flat" cmpd="sng" algn="ctr">
            <a:solidFill>
              <a:schemeClr val="dk1">
                <a:lumMod val="15000"/>
                <a:lumOff val="85000"/>
              </a:schemeClr>
            </a:solidFill>
            <a:round/>
          </a:ln>
          <a:effectLst/>
        </c:spPr>
        <c:txPr>
          <a:bodyPr rot="-60000000" vert="horz"/>
          <a:lstStyle/>
          <a:p>
            <a:pPr>
              <a:defRPr/>
            </a:pPr>
            <a:endParaRPr lang="ja-JP"/>
          </a:p>
        </c:txPr>
        <c:crossAx val="108364160"/>
        <c:crosses val="autoZero"/>
        <c:crossBetween val="between"/>
      </c:valAx>
      <c:spPr>
        <a:noFill/>
        <a:ln>
          <a:noFill/>
        </a:ln>
        <a:effectLst/>
      </c:spPr>
    </c:plotArea>
    <c:legend>
      <c:legendPos val="t"/>
      <c:overlay val="0"/>
      <c:spPr>
        <a:noFill/>
        <a:ln>
          <a:noFill/>
        </a:ln>
        <a:effectLst/>
      </c:spPr>
      <c:txPr>
        <a:bodyPr rot="0" vert="horz"/>
        <a:lstStyle/>
        <a:p>
          <a:pPr>
            <a:defRPr/>
          </a:pPr>
          <a:endParaRPr lang="ja-JP"/>
        </a:p>
      </c:txPr>
    </c:legend>
    <c:plotVisOnly val="1"/>
    <c:dispBlanksAs val="gap"/>
    <c:showDLblsOverMax val="0"/>
  </c:chart>
  <c:spPr>
    <a:noFill/>
    <a:ln>
      <a:noFill/>
    </a:ln>
    <a:effectLst/>
  </c:spPr>
  <c:txPr>
    <a:bodyPr/>
    <a:lstStyle/>
    <a:p>
      <a:pPr>
        <a:defRPr>
          <a:solidFill>
            <a:sysClr val="windowText" lastClr="000000"/>
          </a:solidFill>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ja-JP"/>
              <a:t>子どもがいる現役世代の</a:t>
            </a:r>
            <a:r>
              <a:rPr lang="ja-JP" altLang="en-US"/>
              <a:t>貧困率の</a:t>
            </a:r>
            <a:r>
              <a:rPr lang="ja-JP"/>
              <a:t>推移</a:t>
            </a:r>
          </a:p>
        </c:rich>
      </c:tx>
      <c:overlay val="0"/>
      <c:spPr>
        <a:noFill/>
        <a:ln>
          <a:noFill/>
        </a:ln>
        <a:effectLst/>
      </c:spPr>
    </c:title>
    <c:autoTitleDeleted val="0"/>
    <c:plotArea>
      <c:layout>
        <c:manualLayout>
          <c:layoutTarget val="inner"/>
          <c:xMode val="edge"/>
          <c:yMode val="edge"/>
          <c:x val="3.4920766033094207E-2"/>
          <c:y val="0.3086811023622047"/>
          <c:w val="0.94683522028389555"/>
          <c:h val="0.60346383785360158"/>
        </c:manualLayout>
      </c:layout>
      <c:lineChart>
        <c:grouping val="standard"/>
        <c:varyColors val="0"/>
        <c:ser>
          <c:idx val="0"/>
          <c:order val="0"/>
          <c:tx>
            <c:strRef>
              <c:f>Sheet1!$A$6</c:f>
              <c:strCache>
                <c:ptCount val="1"/>
                <c:pt idx="0">
                  <c:v>子どもがいる現役世帯</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Sheet1!$B$5:$K$5</c:f>
              <c:strCache>
                <c:ptCount val="10"/>
                <c:pt idx="0">
                  <c:v>昭和６０年</c:v>
                </c:pt>
                <c:pt idx="1">
                  <c:v>昭和６３年</c:v>
                </c:pt>
                <c:pt idx="2">
                  <c:v>平成３年</c:v>
                </c:pt>
                <c:pt idx="3">
                  <c:v>平成６年</c:v>
                </c:pt>
                <c:pt idx="4">
                  <c:v>平成９年</c:v>
                </c:pt>
                <c:pt idx="5">
                  <c:v>平成１２年</c:v>
                </c:pt>
                <c:pt idx="6">
                  <c:v>平成１５年</c:v>
                </c:pt>
                <c:pt idx="7">
                  <c:v>平成１８年</c:v>
                </c:pt>
                <c:pt idx="8">
                  <c:v>平成２１年</c:v>
                </c:pt>
                <c:pt idx="9">
                  <c:v>平成２４</c:v>
                </c:pt>
              </c:strCache>
            </c:strRef>
          </c:cat>
          <c:val>
            <c:numRef>
              <c:f>Sheet1!$B$6:$K$6</c:f>
              <c:numCache>
                <c:formatCode>General</c:formatCode>
                <c:ptCount val="10"/>
                <c:pt idx="0">
                  <c:v>10.3</c:v>
                </c:pt>
                <c:pt idx="1">
                  <c:v>11.9</c:v>
                </c:pt>
                <c:pt idx="2">
                  <c:v>11.7</c:v>
                </c:pt>
                <c:pt idx="3">
                  <c:v>11.2</c:v>
                </c:pt>
                <c:pt idx="4">
                  <c:v>12.2</c:v>
                </c:pt>
                <c:pt idx="5">
                  <c:v>13.1</c:v>
                </c:pt>
                <c:pt idx="6">
                  <c:v>12.5</c:v>
                </c:pt>
                <c:pt idx="7">
                  <c:v>12.2</c:v>
                </c:pt>
                <c:pt idx="8">
                  <c:v>14.6</c:v>
                </c:pt>
                <c:pt idx="9">
                  <c:v>15.1</c:v>
                </c:pt>
              </c:numCache>
            </c:numRef>
          </c:val>
          <c:smooth val="0"/>
        </c:ser>
        <c:ser>
          <c:idx val="1"/>
          <c:order val="1"/>
          <c:tx>
            <c:strRef>
              <c:f>Sheet1!$A$7</c:f>
              <c:strCache>
                <c:ptCount val="1"/>
                <c:pt idx="0">
                  <c:v>うち大人が一人</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Sheet1!$B$5:$K$5</c:f>
              <c:strCache>
                <c:ptCount val="10"/>
                <c:pt idx="0">
                  <c:v>昭和６０年</c:v>
                </c:pt>
                <c:pt idx="1">
                  <c:v>昭和６３年</c:v>
                </c:pt>
                <c:pt idx="2">
                  <c:v>平成３年</c:v>
                </c:pt>
                <c:pt idx="3">
                  <c:v>平成６年</c:v>
                </c:pt>
                <c:pt idx="4">
                  <c:v>平成９年</c:v>
                </c:pt>
                <c:pt idx="5">
                  <c:v>平成１２年</c:v>
                </c:pt>
                <c:pt idx="6">
                  <c:v>平成１５年</c:v>
                </c:pt>
                <c:pt idx="7">
                  <c:v>平成１８年</c:v>
                </c:pt>
                <c:pt idx="8">
                  <c:v>平成２１年</c:v>
                </c:pt>
                <c:pt idx="9">
                  <c:v>平成２４</c:v>
                </c:pt>
              </c:strCache>
            </c:strRef>
          </c:cat>
          <c:val>
            <c:numRef>
              <c:f>Sheet1!$B$7:$K$7</c:f>
              <c:numCache>
                <c:formatCode>General</c:formatCode>
                <c:ptCount val="10"/>
                <c:pt idx="0">
                  <c:v>54.5</c:v>
                </c:pt>
                <c:pt idx="1">
                  <c:v>51.4</c:v>
                </c:pt>
                <c:pt idx="2">
                  <c:v>50.1</c:v>
                </c:pt>
                <c:pt idx="3">
                  <c:v>53.2</c:v>
                </c:pt>
                <c:pt idx="4">
                  <c:v>63.1</c:v>
                </c:pt>
                <c:pt idx="5">
                  <c:v>58.2</c:v>
                </c:pt>
                <c:pt idx="6">
                  <c:v>58.7</c:v>
                </c:pt>
                <c:pt idx="7">
                  <c:v>54.3</c:v>
                </c:pt>
                <c:pt idx="8">
                  <c:v>50.8</c:v>
                </c:pt>
                <c:pt idx="9">
                  <c:v>54.6</c:v>
                </c:pt>
              </c:numCache>
            </c:numRef>
          </c:val>
          <c:smooth val="0"/>
        </c:ser>
        <c:ser>
          <c:idx val="2"/>
          <c:order val="2"/>
          <c:tx>
            <c:strRef>
              <c:f>Sheet1!$A$8</c:f>
              <c:strCache>
                <c:ptCount val="1"/>
                <c:pt idx="0">
                  <c:v>うち大人が二人以上</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Sheet1!$B$5:$K$5</c:f>
              <c:strCache>
                <c:ptCount val="10"/>
                <c:pt idx="0">
                  <c:v>昭和６０年</c:v>
                </c:pt>
                <c:pt idx="1">
                  <c:v>昭和６３年</c:v>
                </c:pt>
                <c:pt idx="2">
                  <c:v>平成３年</c:v>
                </c:pt>
                <c:pt idx="3">
                  <c:v>平成６年</c:v>
                </c:pt>
                <c:pt idx="4">
                  <c:v>平成９年</c:v>
                </c:pt>
                <c:pt idx="5">
                  <c:v>平成１２年</c:v>
                </c:pt>
                <c:pt idx="6">
                  <c:v>平成１５年</c:v>
                </c:pt>
                <c:pt idx="7">
                  <c:v>平成１８年</c:v>
                </c:pt>
                <c:pt idx="8">
                  <c:v>平成２１年</c:v>
                </c:pt>
                <c:pt idx="9">
                  <c:v>平成２４</c:v>
                </c:pt>
              </c:strCache>
            </c:strRef>
          </c:cat>
          <c:val>
            <c:numRef>
              <c:f>Sheet1!$B$8:$K$8</c:f>
              <c:numCache>
                <c:formatCode>General</c:formatCode>
                <c:ptCount val="10"/>
                <c:pt idx="0">
                  <c:v>9.6</c:v>
                </c:pt>
                <c:pt idx="1">
                  <c:v>11.1</c:v>
                </c:pt>
                <c:pt idx="2">
                  <c:v>10.8</c:v>
                </c:pt>
                <c:pt idx="3">
                  <c:v>10.199999999999999</c:v>
                </c:pt>
                <c:pt idx="4">
                  <c:v>10.8</c:v>
                </c:pt>
                <c:pt idx="5">
                  <c:v>11.5</c:v>
                </c:pt>
                <c:pt idx="6">
                  <c:v>10.5</c:v>
                </c:pt>
                <c:pt idx="7">
                  <c:v>10.199999999999999</c:v>
                </c:pt>
                <c:pt idx="8">
                  <c:v>12.7</c:v>
                </c:pt>
                <c:pt idx="9">
                  <c:v>12.4</c:v>
                </c:pt>
              </c:numCache>
            </c:numRef>
          </c:val>
          <c:smooth val="0"/>
        </c:ser>
        <c:dLbls>
          <c:showLegendKey val="0"/>
          <c:showVal val="0"/>
          <c:showCatName val="0"/>
          <c:showSerName val="0"/>
          <c:showPercent val="0"/>
          <c:showBubbleSize val="0"/>
        </c:dLbls>
        <c:marker val="1"/>
        <c:smooth val="0"/>
        <c:axId val="37428224"/>
        <c:axId val="37442304"/>
      </c:lineChart>
      <c:catAx>
        <c:axId val="374282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37442304"/>
        <c:crosses val="autoZero"/>
        <c:auto val="1"/>
        <c:lblAlgn val="ctr"/>
        <c:lblOffset val="100"/>
        <c:noMultiLvlLbl val="0"/>
      </c:catAx>
      <c:valAx>
        <c:axId val="37442304"/>
        <c:scaling>
          <c:orientation val="minMax"/>
        </c:scaling>
        <c:delete val="0"/>
        <c:axPos val="l"/>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742822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ED6B490-F262-4F35-93B9-0DD8CD0F1244}" type="datetimeFigureOut">
              <a:rPr kumimoji="1" lang="ja-JP" altLang="en-US" smtClean="0"/>
              <a:t>2014/11/6</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985F4AA-5902-49B8-9B25-1E93D3B26B36}" type="slidenum">
              <a:rPr kumimoji="1" lang="ja-JP" altLang="en-US" smtClean="0"/>
              <a:t>‹#›</a:t>
            </a:fld>
            <a:endParaRPr kumimoji="1" lang="ja-JP" altLang="en-US"/>
          </a:p>
        </p:txBody>
      </p:sp>
    </p:spTree>
    <p:extLst>
      <p:ext uri="{BB962C8B-B14F-4D97-AF65-F5344CB8AC3E}">
        <p14:creationId xmlns:p14="http://schemas.microsoft.com/office/powerpoint/2010/main" val="3474090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F712740-FF7F-40CE-B951-8A116FB79310}" type="datetimeFigureOut">
              <a:rPr kumimoji="1" lang="ja-JP" altLang="en-US" smtClean="0"/>
              <a:t>2014/11/6</a:t>
            </a:fld>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3CF964EC-E122-4170-A153-248C482C960A}" type="slidenum">
              <a:rPr kumimoji="1" lang="ja-JP" altLang="en-US" smtClean="0"/>
              <a:t>‹#›</a:t>
            </a:fld>
            <a:endParaRPr kumimoji="1" lang="ja-JP" altLang="en-US"/>
          </a:p>
        </p:txBody>
      </p:sp>
    </p:spTree>
    <p:extLst>
      <p:ext uri="{BB962C8B-B14F-4D97-AF65-F5344CB8AC3E}">
        <p14:creationId xmlns:p14="http://schemas.microsoft.com/office/powerpoint/2010/main" val="42777405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E68CB69-E952-425B-A7B1-48CEFC0CCA92}" type="datetime1">
              <a:rPr lang="en-US" altLang="ja-JP" smtClean="0"/>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2405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1E235F-45B0-4AAB-89D2-75E60DC14ACC}" type="datetime1">
              <a:rPr lang="en-US" altLang="ja-JP" smtClean="0"/>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7876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E369DF-2873-47DF-9AC5-0381F3462A23}" type="datetime1">
              <a:rPr lang="en-US" altLang="ja-JP" smtClean="0"/>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14620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A77ED46-31F8-4B7D-B0A5-725C658C56DF}" type="datetime1">
              <a:rPr lang="en-US" altLang="ja-JP" smtClean="0"/>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83975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63F8715-1BCB-4B1E-85BD-DD522D038D83}" type="datetime1">
              <a:rPr lang="en-US" altLang="ja-JP" smtClean="0"/>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344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E86EA45-DC1D-407E-BEFD-DECA02BE4DD2}" type="datetime1">
              <a:rPr lang="en-US" altLang="ja-JP" smtClean="0"/>
              <a:t>11/6/2014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7008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34840BD-6920-4D35-AB1A-D5BBD49C64BC}" type="datetime1">
              <a:rPr lang="en-US" altLang="ja-JP" smtClean="0"/>
              <a:t>11/6/2014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83494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00513A6-3E7F-4EE2-B8A9-8CB679E9BF4A}" type="datetime1">
              <a:rPr lang="en-US" altLang="ja-JP" smtClean="0"/>
              <a:t>11/6/2014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89440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8C9F7E5-5B93-44DA-A20F-B3D588B7B4E0}" type="datetime1">
              <a:rPr lang="en-US" altLang="ja-JP" smtClean="0"/>
              <a:t>11/6/2014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631880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B6549E3-AE35-4547-AF4C-CF93B5607649}" type="datetime1">
              <a:rPr lang="en-US" altLang="ja-JP" smtClean="0"/>
              <a:t>11/6/2014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8038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9FE77C-47AB-4608-8640-F032607AF63E}" type="datetime1">
              <a:rPr lang="en-US" altLang="ja-JP" smtClean="0"/>
              <a:t>11/6/2014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59018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1831A3-F09C-4455-BAB4-65D35C53A55F}" type="datetime1">
              <a:rPr lang="en-US" altLang="ja-JP" smtClean="0"/>
              <a:t>11/6/2014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8F63A3B-78C7-47BE-AE5E-E10140E04643}"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7184948"/>
      </p:ext>
    </p:extLst>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Lst>
  <p:hf hdr="0" ftr="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1103800" y="1759351"/>
            <a:ext cx="10058400" cy="1527859"/>
          </a:xfrm>
        </p:spPr>
        <p:txBody>
          <a:bodyPr>
            <a:normAutofit/>
          </a:bodyPr>
          <a:lstStyle/>
          <a:p>
            <a:r>
              <a:rPr lang="ja-JP" altLang="en-US" sz="4400" dirty="0" smtClean="0">
                <a:solidFill>
                  <a:schemeClr val="tx1"/>
                </a:solidFill>
                <a:latin typeface="HGP創英角ｺﾞｼｯｸUB" panose="020B0900000000000000" pitchFamily="50" charset="-128"/>
                <a:ea typeface="HGP創英角ｺﾞｼｯｸUB" panose="020B0900000000000000" pitchFamily="50" charset="-128"/>
              </a:rPr>
              <a:t>大阪府における</a:t>
            </a:r>
            <a:r>
              <a:rPr lang="ja-JP" altLang="ja-JP" sz="4400" dirty="0" smtClean="0">
                <a:solidFill>
                  <a:schemeClr val="tx1"/>
                </a:solidFill>
                <a:latin typeface="HGP創英角ｺﾞｼｯｸUB" panose="020B0900000000000000" pitchFamily="50" charset="-128"/>
                <a:ea typeface="HGP創英角ｺﾞｼｯｸUB" panose="020B0900000000000000" pitchFamily="50" charset="-128"/>
              </a:rPr>
              <a:t>子ども</a:t>
            </a:r>
            <a:r>
              <a:rPr lang="ja-JP" altLang="ja-JP" sz="4400" dirty="0">
                <a:solidFill>
                  <a:schemeClr val="tx1"/>
                </a:solidFill>
                <a:latin typeface="HGP創英角ｺﾞｼｯｸUB" panose="020B0900000000000000" pitchFamily="50" charset="-128"/>
                <a:ea typeface="HGP創英角ｺﾞｼｯｸUB" panose="020B0900000000000000" pitchFamily="50" charset="-128"/>
              </a:rPr>
              <a:t>の貧困</a:t>
            </a:r>
            <a:r>
              <a:rPr lang="ja-JP" altLang="ja-JP" sz="4400" dirty="0" smtClean="0">
                <a:solidFill>
                  <a:schemeClr val="tx1"/>
                </a:solidFill>
                <a:latin typeface="HGP創英角ｺﾞｼｯｸUB" panose="020B0900000000000000" pitchFamily="50" charset="-128"/>
                <a:ea typeface="HGP創英角ｺﾞｼｯｸUB" panose="020B0900000000000000" pitchFamily="50" charset="-128"/>
              </a:rPr>
              <a:t>対策</a:t>
            </a:r>
            <a:r>
              <a:rPr lang="ja-JP" altLang="en-US" sz="4400" dirty="0" smtClean="0">
                <a:solidFill>
                  <a:schemeClr val="tx1"/>
                </a:solidFill>
                <a:latin typeface="HGP創英角ｺﾞｼｯｸUB" panose="020B0900000000000000" pitchFamily="50" charset="-128"/>
                <a:ea typeface="HGP創英角ｺﾞｼｯｸUB" panose="020B0900000000000000" pitchFamily="50" charset="-128"/>
              </a:rPr>
              <a:t>に</a:t>
            </a:r>
            <a:r>
              <a:rPr lang="ja-JP" altLang="en-US" sz="4400" dirty="0">
                <a:solidFill>
                  <a:schemeClr val="tx1"/>
                </a:solidFill>
                <a:latin typeface="HGP創英角ｺﾞｼｯｸUB" panose="020B0900000000000000" pitchFamily="50" charset="-128"/>
                <a:ea typeface="HGP創英角ｺﾞｼｯｸUB" panose="020B0900000000000000" pitchFamily="50" charset="-128"/>
              </a:rPr>
              <a:t>ついて</a:t>
            </a:r>
            <a:endParaRPr kumimoji="1" lang="ja-JP" altLang="en-US" sz="4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 name="日付プレースホルダー 1"/>
          <p:cNvSpPr>
            <a:spLocks noGrp="1"/>
          </p:cNvSpPr>
          <p:nvPr>
            <p:ph type="dt" sz="half" idx="10"/>
          </p:nvPr>
        </p:nvSpPr>
        <p:spPr/>
        <p:txBody>
          <a:bodyPr/>
          <a:lstStyle/>
          <a:p>
            <a:fld id="{492C4725-B4F2-4039-AC1E-1801EF47560D}" type="datetime1">
              <a:rPr lang="en-US" altLang="ja-JP" sz="2000" smtClean="0"/>
              <a:t>11/6/2014</a:t>
            </a:fld>
            <a:endParaRPr lang="en-US" sz="2000" dirty="0"/>
          </a:p>
        </p:txBody>
      </p:sp>
      <p:sp>
        <p:nvSpPr>
          <p:cNvPr id="3" name="スライド番号プレースホルダー 2"/>
          <p:cNvSpPr>
            <a:spLocks noGrp="1"/>
          </p:cNvSpPr>
          <p:nvPr>
            <p:ph type="sldNum" sz="quarter" idx="12"/>
          </p:nvPr>
        </p:nvSpPr>
        <p:spPr/>
        <p:txBody>
          <a:bodyPr/>
          <a:lstStyle/>
          <a:p>
            <a:fld id="{48F63A3B-78C7-47BE-AE5E-E10140E04643}" type="slidenum">
              <a:rPr lang="en-US" sz="2000" smtClean="0"/>
              <a:t>1</a:t>
            </a:fld>
            <a:endParaRPr lang="en-US" sz="2000" dirty="0"/>
          </a:p>
        </p:txBody>
      </p:sp>
      <p:sp>
        <p:nvSpPr>
          <p:cNvPr id="5" name="正方形/長方形 4"/>
          <p:cNvSpPr/>
          <p:nvPr/>
        </p:nvSpPr>
        <p:spPr>
          <a:xfrm>
            <a:off x="8750460" y="416688"/>
            <a:ext cx="2326511"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smtClean="0"/>
              <a:t>参考資料１</a:t>
            </a:r>
            <a:endParaRPr kumimoji="1" lang="ja-JP" altLang="en-US" b="1"/>
          </a:p>
        </p:txBody>
      </p:sp>
    </p:spTree>
    <p:extLst>
      <p:ext uri="{BB962C8B-B14F-4D97-AF65-F5344CB8AC3E}">
        <p14:creationId xmlns:p14="http://schemas.microsoft.com/office/powerpoint/2010/main" val="481707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C9F7E5-5B93-44DA-A20F-B3D588B7B4E0}" type="datetime1">
              <a:rPr lang="en-US" altLang="ja-JP" sz="2000" smtClean="0"/>
              <a:t>11/6/2014</a:t>
            </a:fld>
            <a:endParaRPr lang="en-US" sz="2000" dirty="0"/>
          </a:p>
        </p:txBody>
      </p:sp>
      <p:sp>
        <p:nvSpPr>
          <p:cNvPr id="3" name="スライド番号プレースホルダー 2"/>
          <p:cNvSpPr>
            <a:spLocks noGrp="1"/>
          </p:cNvSpPr>
          <p:nvPr>
            <p:ph type="sldNum" sz="quarter" idx="12"/>
          </p:nvPr>
        </p:nvSpPr>
        <p:spPr/>
        <p:txBody>
          <a:bodyPr/>
          <a:lstStyle/>
          <a:p>
            <a:fld id="{48F63A3B-78C7-47BE-AE5E-E10140E04643}" type="slidenum">
              <a:rPr lang="en-US" sz="2000" smtClean="0"/>
              <a:t>10</a:t>
            </a:fld>
            <a:endParaRPr lang="en-US" sz="2000" dirty="0"/>
          </a:p>
        </p:txBody>
      </p:sp>
      <p:sp>
        <p:nvSpPr>
          <p:cNvPr id="4" name="正方形/長方形 3"/>
          <p:cNvSpPr/>
          <p:nvPr/>
        </p:nvSpPr>
        <p:spPr>
          <a:xfrm>
            <a:off x="804439" y="531891"/>
            <a:ext cx="3790709" cy="31197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latin typeface="HG創英角ｺﾞｼｯｸUB" panose="020B0909000000000000" pitchFamily="49" charset="-128"/>
                <a:ea typeface="HG創英角ｺﾞｼｯｸUB" panose="020B0909000000000000" pitchFamily="49" charset="-128"/>
              </a:rPr>
              <a:t>家庭を支える制度等について</a:t>
            </a:r>
            <a:endParaRPr kumimoji="1" lang="ja-JP" altLang="en-US" dirty="0">
              <a:latin typeface="HG創英角ｺﾞｼｯｸUB" panose="020B0909000000000000" pitchFamily="49" charset="-128"/>
              <a:ea typeface="HG創英角ｺﾞｼｯｸUB" panose="020B0909000000000000" pitchFamily="49" charset="-128"/>
            </a:endParaRPr>
          </a:p>
        </p:txBody>
      </p:sp>
      <p:sp>
        <p:nvSpPr>
          <p:cNvPr id="5" name="正方形/長方形 4"/>
          <p:cNvSpPr/>
          <p:nvPr/>
        </p:nvSpPr>
        <p:spPr>
          <a:xfrm>
            <a:off x="925070" y="1297088"/>
            <a:ext cx="10418120" cy="4941666"/>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r>
              <a:rPr lang="ja-JP" altLang="en-US" sz="1600" dirty="0" smtClean="0"/>
              <a:t>　</a:t>
            </a:r>
            <a:r>
              <a:rPr lang="ja-JP" altLang="ja-JP" sz="1600" dirty="0" smtClean="0"/>
              <a:t>複合的</a:t>
            </a:r>
            <a:r>
              <a:rPr lang="ja-JP" altLang="ja-JP" sz="1600" dirty="0"/>
              <a:t>な課題を抱える生活困窮家庭に対して、生活保護にいたる前の段階の自立支援策の強化を図るため、自立相談支援事業の実施や住居確保給付金の支給、また、郡部（島本町を除く町村）において任意事業を推進するとともに、府内福祉事務所設置自治体に対して任意事業の実施を働きかけます。</a:t>
            </a:r>
          </a:p>
          <a:p>
            <a:r>
              <a:rPr lang="ja-JP" altLang="ja-JP" sz="1600" dirty="0"/>
              <a:t>　（○印については生活困窮者自立支援制度による支援</a:t>
            </a:r>
            <a:r>
              <a:rPr lang="ja-JP" altLang="ja-JP" sz="1600" dirty="0" smtClean="0"/>
              <a:t>）</a:t>
            </a:r>
            <a:endParaRPr lang="en-US" altLang="ja-JP" sz="1600" dirty="0" smtClean="0"/>
          </a:p>
          <a:p>
            <a:endParaRPr lang="en-US" altLang="ja-JP" sz="1600" dirty="0"/>
          </a:p>
          <a:p>
            <a:endParaRPr lang="ja-JP" altLang="ja-JP" sz="1600" dirty="0" smtClean="0"/>
          </a:p>
          <a:p>
            <a:pPr algn="just">
              <a:spcAft>
                <a:spcPts val="0"/>
              </a:spcAft>
            </a:pPr>
            <a:r>
              <a:rPr lang="ja-JP" sz="1600" kern="1200" dirty="0">
                <a:solidFill>
                  <a:srgbClr val="000000"/>
                </a:solidFill>
                <a:effectLst/>
                <a:latin typeface="+mn-ea"/>
                <a:cs typeface="Times New Roman"/>
              </a:rPr>
              <a:t>　　　　　　　　　　　　　　　　　　　　　　　　　</a:t>
            </a:r>
            <a:endParaRPr lang="ja-JP" sz="1600" kern="100" dirty="0">
              <a:effectLst/>
              <a:latin typeface="+mn-ea"/>
            </a:endParaRPr>
          </a:p>
          <a:p>
            <a:pPr algn="just">
              <a:spcAft>
                <a:spcPts val="0"/>
              </a:spcAft>
            </a:pPr>
            <a:r>
              <a:rPr lang="ja-JP" sz="1600" kern="1200" dirty="0">
                <a:solidFill>
                  <a:srgbClr val="000000"/>
                </a:solidFill>
                <a:effectLst/>
                <a:latin typeface="+mn-ea"/>
                <a:cs typeface="Times New Roman"/>
              </a:rPr>
              <a:t>　</a:t>
            </a:r>
            <a:endParaRPr lang="ja-JP" sz="1600" kern="100" dirty="0">
              <a:effectLst/>
              <a:latin typeface="+mn-ea"/>
            </a:endParaRPr>
          </a:p>
        </p:txBody>
      </p:sp>
      <p:sp>
        <p:nvSpPr>
          <p:cNvPr id="6" name="正方形/長方形 5"/>
          <p:cNvSpPr/>
          <p:nvPr/>
        </p:nvSpPr>
        <p:spPr>
          <a:xfrm>
            <a:off x="925070" y="1001813"/>
            <a:ext cx="10418120" cy="295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indent="153035" algn="l">
              <a:spcAft>
                <a:spcPts val="0"/>
              </a:spcAft>
            </a:pPr>
            <a:r>
              <a:rPr lang="ja-JP" sz="1600" b="1" kern="100" dirty="0">
                <a:effectLst/>
                <a:ea typeface="HGP創英角ｺﾞｼｯｸUB"/>
                <a:cs typeface="Times New Roman"/>
              </a:rPr>
              <a:t>１　生活困窮者自立支援制度</a:t>
            </a:r>
            <a:endParaRPr lang="ja-JP" sz="1600" kern="100" dirty="0">
              <a:effectLst/>
              <a:ea typeface="ＭＳ 明朝"/>
              <a:cs typeface="Times New Roman"/>
            </a:endParaRPr>
          </a:p>
        </p:txBody>
      </p:sp>
      <p:grpSp>
        <p:nvGrpSpPr>
          <p:cNvPr id="7" name="グループ化 6"/>
          <p:cNvGrpSpPr/>
          <p:nvPr/>
        </p:nvGrpSpPr>
        <p:grpSpPr>
          <a:xfrm>
            <a:off x="1710202" y="2564457"/>
            <a:ext cx="8718587" cy="3490582"/>
            <a:chOff x="0" y="0"/>
            <a:chExt cx="6101410" cy="2533650"/>
          </a:xfrm>
        </p:grpSpPr>
        <p:sp>
          <p:nvSpPr>
            <p:cNvPr id="8" name="正方形/長方形 7"/>
            <p:cNvSpPr/>
            <p:nvPr/>
          </p:nvSpPr>
          <p:spPr>
            <a:xfrm>
              <a:off x="2562224" y="1504950"/>
              <a:ext cx="3539183" cy="3244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spcAft>
                  <a:spcPts val="0"/>
                </a:spcAft>
              </a:pPr>
              <a:r>
                <a:rPr lang="ja-JP" altLang="en-US" sz="1400" kern="1200" dirty="0" smtClean="0">
                  <a:solidFill>
                    <a:srgbClr val="000000"/>
                  </a:solidFill>
                  <a:effectLst/>
                  <a:latin typeface="Times New Roman"/>
                  <a:ea typeface="ＭＳ Ｐゴシック"/>
                  <a:cs typeface="Times New Roman"/>
                </a:rPr>
                <a:t>○</a:t>
              </a:r>
              <a:r>
                <a:rPr lang="ja-JP" sz="1400" kern="1200" dirty="0" smtClean="0">
                  <a:solidFill>
                    <a:srgbClr val="000000"/>
                  </a:solidFill>
                  <a:effectLst/>
                  <a:latin typeface="Times New Roman"/>
                  <a:ea typeface="ＭＳ Ｐゴシック"/>
                  <a:cs typeface="Times New Roman"/>
                </a:rPr>
                <a:t>子ども</a:t>
              </a:r>
              <a:r>
                <a:rPr lang="ja-JP" sz="1400" kern="1200" dirty="0">
                  <a:solidFill>
                    <a:srgbClr val="000000"/>
                  </a:solidFill>
                  <a:effectLst/>
                  <a:latin typeface="Times New Roman"/>
                  <a:ea typeface="ＭＳ Ｐゴシック"/>
                  <a:cs typeface="Times New Roman"/>
                </a:rPr>
                <a:t>・若者への支援・・・「学習支援事業」（任意）</a:t>
              </a:r>
              <a:endParaRPr lang="ja-JP" sz="1400" kern="100" dirty="0">
                <a:effectLst/>
                <a:latin typeface="Times New Roman"/>
                <a:ea typeface="ＭＳ 明朝"/>
              </a:endParaRPr>
            </a:p>
          </p:txBody>
        </p:sp>
        <p:cxnSp>
          <p:nvCxnSpPr>
            <p:cNvPr id="9" name="直線コネクタ 8"/>
            <p:cNvCxnSpPr/>
            <p:nvPr/>
          </p:nvCxnSpPr>
          <p:spPr>
            <a:xfrm flipV="1">
              <a:off x="1800225" y="914400"/>
              <a:ext cx="755731" cy="2"/>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10" name="正方形/長方形 9"/>
            <p:cNvSpPr/>
            <p:nvPr/>
          </p:nvSpPr>
          <p:spPr>
            <a:xfrm>
              <a:off x="0" y="152400"/>
              <a:ext cx="1800034" cy="2027922"/>
            </a:xfrm>
            <a:prstGeom prst="rect">
              <a:avLst/>
            </a:prstGeom>
          </p:spPr>
          <p:style>
            <a:lnRef idx="2">
              <a:schemeClr val="accent2"/>
            </a:lnRef>
            <a:fillRef idx="1">
              <a:schemeClr val="lt1"/>
            </a:fillRef>
            <a:effectRef idx="0">
              <a:schemeClr val="accent2"/>
            </a:effectRef>
            <a:fontRef idx="minor">
              <a:schemeClr val="dk1"/>
            </a:fontRef>
          </p:style>
          <p:txBody>
            <a:bodyPr rtlCol="0" anchor="t"/>
            <a:lstStyle/>
            <a:p>
              <a:pPr algn="just">
                <a:spcAft>
                  <a:spcPts val="0"/>
                </a:spcAft>
              </a:pPr>
              <a:r>
                <a:rPr lang="en-US" sz="1050" b="1" kern="1200" dirty="0">
                  <a:solidFill>
                    <a:srgbClr val="000000"/>
                  </a:solidFill>
                  <a:effectLst/>
                  <a:latin typeface="Times New Roman"/>
                  <a:ea typeface="ＭＳ 明朝"/>
                  <a:cs typeface="Times New Roman"/>
                </a:rPr>
                <a:t> </a:t>
              </a:r>
              <a:endParaRPr lang="ja-JP" sz="1200" kern="100" dirty="0">
                <a:effectLst/>
                <a:latin typeface="Times New Roman"/>
                <a:ea typeface="ＭＳ 明朝"/>
              </a:endParaRPr>
            </a:p>
            <a:p>
              <a:pPr algn="just">
                <a:spcAft>
                  <a:spcPts val="0"/>
                </a:spcAft>
              </a:pPr>
              <a:endParaRPr lang="en-US" altLang="ja-JP" sz="1050" b="1" kern="1200" dirty="0" smtClean="0">
                <a:solidFill>
                  <a:srgbClr val="000000"/>
                </a:solidFill>
                <a:effectLst/>
                <a:latin typeface="Times New Roman"/>
                <a:ea typeface="ＭＳ Ｐゴシック"/>
                <a:cs typeface="Times New Roman"/>
              </a:endParaRPr>
            </a:p>
            <a:p>
              <a:pPr algn="just">
                <a:spcAft>
                  <a:spcPts val="0"/>
                </a:spcAft>
              </a:pPr>
              <a:r>
                <a:rPr lang="ja-JP" altLang="en-US" sz="1400" b="1" kern="1200" dirty="0" smtClean="0">
                  <a:solidFill>
                    <a:srgbClr val="000000"/>
                  </a:solidFill>
                  <a:effectLst/>
                  <a:latin typeface="+mn-ea"/>
                  <a:cs typeface="Times New Roman"/>
                </a:rPr>
                <a:t>○</a:t>
              </a:r>
              <a:r>
                <a:rPr lang="ja-JP" sz="1400" b="1" kern="1200" dirty="0" smtClean="0">
                  <a:solidFill>
                    <a:srgbClr val="000000"/>
                  </a:solidFill>
                  <a:effectLst/>
                  <a:latin typeface="+mn-ea"/>
                  <a:cs typeface="Times New Roman"/>
                </a:rPr>
                <a:t>自立</a:t>
              </a:r>
              <a:r>
                <a:rPr lang="ja-JP" sz="1400" b="1" kern="1200" dirty="0">
                  <a:solidFill>
                    <a:srgbClr val="000000"/>
                  </a:solidFill>
                  <a:effectLst/>
                  <a:latin typeface="+mn-ea"/>
                  <a:cs typeface="Times New Roman"/>
                </a:rPr>
                <a:t>相談支援事業（必須）</a:t>
              </a:r>
              <a:endParaRPr lang="ja-JP" sz="1400" kern="100" dirty="0">
                <a:effectLst/>
                <a:latin typeface="+mn-ea"/>
              </a:endParaRPr>
            </a:p>
            <a:p>
              <a:pPr algn="just">
                <a:spcAft>
                  <a:spcPts val="0"/>
                </a:spcAft>
              </a:pPr>
              <a:r>
                <a:rPr lang="ja-JP" sz="1400" kern="1200" dirty="0">
                  <a:solidFill>
                    <a:srgbClr val="000000"/>
                  </a:solidFill>
                  <a:effectLst/>
                  <a:latin typeface="+mn-ea"/>
                  <a:cs typeface="Times New Roman"/>
                </a:rPr>
                <a:t>・相談者のニーズの把握</a:t>
              </a:r>
              <a:endParaRPr lang="ja-JP" sz="1400" kern="100" dirty="0">
                <a:effectLst/>
                <a:latin typeface="+mn-ea"/>
              </a:endParaRPr>
            </a:p>
            <a:p>
              <a:pPr algn="just">
                <a:spcAft>
                  <a:spcPts val="0"/>
                </a:spcAft>
              </a:pPr>
              <a:r>
                <a:rPr lang="ja-JP" sz="1400" kern="1200" dirty="0">
                  <a:solidFill>
                    <a:srgbClr val="000000"/>
                  </a:solidFill>
                  <a:effectLst/>
                  <a:latin typeface="+mn-ea"/>
                  <a:cs typeface="Times New Roman"/>
                </a:rPr>
                <a:t>・自立支援計画の策定</a:t>
              </a:r>
              <a:endParaRPr lang="ja-JP" sz="1400" kern="100" dirty="0">
                <a:effectLst/>
                <a:latin typeface="+mn-ea"/>
              </a:endParaRPr>
            </a:p>
            <a:p>
              <a:pPr algn="just">
                <a:spcAft>
                  <a:spcPts val="0"/>
                </a:spcAft>
              </a:pPr>
              <a:r>
                <a:rPr lang="ja-JP" sz="1400" kern="1200" dirty="0">
                  <a:solidFill>
                    <a:srgbClr val="000000"/>
                  </a:solidFill>
                  <a:effectLst/>
                  <a:latin typeface="+mn-ea"/>
                  <a:cs typeface="Times New Roman"/>
                </a:rPr>
                <a:t>・自立支援計画に基づく各種支援が包括的に行えるよう、関係機関との連携調整の実施</a:t>
              </a:r>
              <a:endParaRPr lang="ja-JP" sz="1400" kern="100" dirty="0">
                <a:effectLst/>
                <a:latin typeface="+mn-ea"/>
              </a:endParaRPr>
            </a:p>
          </p:txBody>
        </p:sp>
        <p:sp>
          <p:nvSpPr>
            <p:cNvPr id="11" name="正方形/長方形 10"/>
            <p:cNvSpPr/>
            <p:nvPr/>
          </p:nvSpPr>
          <p:spPr>
            <a:xfrm>
              <a:off x="85725" y="0"/>
              <a:ext cx="1531767" cy="381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ja-JP" sz="1600" kern="1200" dirty="0">
                  <a:solidFill>
                    <a:srgbClr val="FFFFFF"/>
                  </a:solidFill>
                  <a:effectLst/>
                  <a:latin typeface="Times New Roman"/>
                  <a:ea typeface="HG丸ｺﾞｼｯｸM-PRO"/>
                  <a:cs typeface="Times New Roman"/>
                </a:rPr>
                <a:t>包括的な相談支援</a:t>
              </a:r>
              <a:endParaRPr lang="ja-JP" sz="1600" kern="100" dirty="0">
                <a:effectLst/>
                <a:latin typeface="Times New Roman"/>
                <a:ea typeface="ＭＳ 明朝"/>
              </a:endParaRPr>
            </a:p>
          </p:txBody>
        </p:sp>
        <p:cxnSp>
          <p:nvCxnSpPr>
            <p:cNvPr id="12" name="直線コネクタ 11"/>
            <p:cNvCxnSpPr/>
            <p:nvPr/>
          </p:nvCxnSpPr>
          <p:spPr>
            <a:xfrm>
              <a:off x="1952625" y="152400"/>
              <a:ext cx="526" cy="1879824"/>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13" name="直線コネクタ 12"/>
            <p:cNvCxnSpPr/>
            <p:nvPr/>
          </p:nvCxnSpPr>
          <p:spPr>
            <a:xfrm flipV="1">
              <a:off x="1952625" y="200025"/>
              <a:ext cx="654488" cy="2"/>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14" name="正方形/長方形 13"/>
            <p:cNvSpPr/>
            <p:nvPr/>
          </p:nvSpPr>
          <p:spPr>
            <a:xfrm>
              <a:off x="2552699" y="0"/>
              <a:ext cx="3548711" cy="32540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spcAft>
                  <a:spcPts val="0"/>
                </a:spcAft>
              </a:pPr>
              <a:r>
                <a:rPr lang="ja-JP" altLang="en-US" sz="1400" kern="1200" dirty="0" smtClean="0">
                  <a:solidFill>
                    <a:srgbClr val="000000"/>
                  </a:solidFill>
                  <a:effectLst/>
                  <a:latin typeface="Times New Roman"/>
                  <a:ea typeface="ＭＳ Ｐゴシック"/>
                  <a:cs typeface="Times New Roman"/>
                </a:rPr>
                <a:t>○</a:t>
              </a:r>
              <a:r>
                <a:rPr lang="ja-JP" sz="1400" kern="1200" dirty="0" smtClean="0">
                  <a:solidFill>
                    <a:srgbClr val="000000"/>
                  </a:solidFill>
                  <a:effectLst/>
                  <a:latin typeface="Times New Roman"/>
                  <a:ea typeface="ＭＳ Ｐゴシック"/>
                  <a:cs typeface="Times New Roman"/>
                </a:rPr>
                <a:t>居住</a:t>
              </a:r>
              <a:r>
                <a:rPr lang="ja-JP" sz="1400" kern="1200" dirty="0">
                  <a:solidFill>
                    <a:srgbClr val="000000"/>
                  </a:solidFill>
                  <a:effectLst/>
                  <a:latin typeface="Times New Roman"/>
                  <a:ea typeface="ＭＳ Ｐゴシック"/>
                  <a:cs typeface="Times New Roman"/>
                </a:rPr>
                <a:t>確保支援・・・「住居確保給付金（有期）」の支給（必須）</a:t>
              </a:r>
              <a:endParaRPr lang="ja-JP" sz="1400" kern="100" dirty="0">
                <a:effectLst/>
                <a:latin typeface="Times New Roman"/>
                <a:ea typeface="ＭＳ 明朝"/>
              </a:endParaRPr>
            </a:p>
          </p:txBody>
        </p:sp>
        <p:cxnSp>
          <p:nvCxnSpPr>
            <p:cNvPr id="15" name="直線コネクタ 14"/>
            <p:cNvCxnSpPr/>
            <p:nvPr/>
          </p:nvCxnSpPr>
          <p:spPr>
            <a:xfrm>
              <a:off x="1981200" y="571500"/>
              <a:ext cx="630924"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16" name="正方形/長方形 15"/>
            <p:cNvSpPr/>
            <p:nvPr/>
          </p:nvSpPr>
          <p:spPr>
            <a:xfrm>
              <a:off x="2571750" y="400050"/>
              <a:ext cx="3529660" cy="3429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spcAft>
                  <a:spcPts val="0"/>
                </a:spcAft>
              </a:pPr>
              <a:r>
                <a:rPr lang="ja-JP" altLang="en-US" sz="1400" kern="1200" dirty="0" smtClean="0">
                  <a:solidFill>
                    <a:srgbClr val="000000"/>
                  </a:solidFill>
                  <a:effectLst/>
                  <a:latin typeface="Times New Roman"/>
                  <a:ea typeface="ＭＳ Ｐゴシック"/>
                  <a:cs typeface="Times New Roman"/>
                </a:rPr>
                <a:t>○</a:t>
              </a:r>
              <a:r>
                <a:rPr lang="ja-JP" sz="1400" kern="1200" dirty="0" smtClean="0">
                  <a:solidFill>
                    <a:srgbClr val="000000"/>
                  </a:solidFill>
                  <a:effectLst/>
                  <a:latin typeface="Times New Roman"/>
                  <a:ea typeface="ＭＳ Ｐゴシック"/>
                  <a:cs typeface="Times New Roman"/>
                </a:rPr>
                <a:t>就労</a:t>
              </a:r>
              <a:r>
                <a:rPr lang="ja-JP" sz="1400" kern="1200" dirty="0">
                  <a:solidFill>
                    <a:srgbClr val="000000"/>
                  </a:solidFill>
                  <a:effectLst/>
                  <a:latin typeface="Times New Roman"/>
                  <a:ea typeface="ＭＳ Ｐゴシック"/>
                  <a:cs typeface="Times New Roman"/>
                </a:rPr>
                <a:t>支援・・・「就労準備支援事業」（任意）</a:t>
              </a:r>
              <a:endParaRPr lang="ja-JP" sz="1400" kern="100" dirty="0">
                <a:effectLst/>
                <a:latin typeface="Times New Roman"/>
                <a:ea typeface="ＭＳ 明朝"/>
              </a:endParaRPr>
            </a:p>
          </p:txBody>
        </p:sp>
        <p:sp>
          <p:nvSpPr>
            <p:cNvPr id="17" name="正方形/長方形 16"/>
            <p:cNvSpPr/>
            <p:nvPr/>
          </p:nvSpPr>
          <p:spPr>
            <a:xfrm>
              <a:off x="2562224" y="771525"/>
              <a:ext cx="3539185" cy="30453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spcAft>
                  <a:spcPts val="0"/>
                </a:spcAft>
              </a:pPr>
              <a:r>
                <a:rPr lang="ja-JP" altLang="en-US" sz="1400" kern="1200" dirty="0" smtClean="0">
                  <a:solidFill>
                    <a:srgbClr val="000000"/>
                  </a:solidFill>
                  <a:effectLst/>
                  <a:latin typeface="Times New Roman"/>
                  <a:ea typeface="ＭＳ Ｐゴシック"/>
                  <a:cs typeface="Times New Roman"/>
                </a:rPr>
                <a:t>○</a:t>
              </a:r>
              <a:r>
                <a:rPr lang="ja-JP" sz="1400" kern="1200" dirty="0" smtClean="0">
                  <a:solidFill>
                    <a:srgbClr val="000000"/>
                  </a:solidFill>
                  <a:effectLst/>
                  <a:latin typeface="Times New Roman"/>
                  <a:ea typeface="ＭＳ Ｐゴシック"/>
                  <a:cs typeface="Times New Roman"/>
                </a:rPr>
                <a:t>緊急的</a:t>
              </a:r>
              <a:r>
                <a:rPr lang="ja-JP" sz="1400" kern="1200" dirty="0">
                  <a:solidFill>
                    <a:srgbClr val="000000"/>
                  </a:solidFill>
                  <a:effectLst/>
                  <a:latin typeface="Times New Roman"/>
                  <a:ea typeface="ＭＳ Ｐゴシック"/>
                  <a:cs typeface="Times New Roman"/>
                </a:rPr>
                <a:t>な支援・・・「一時生活支援事業」（任意）</a:t>
              </a:r>
              <a:endParaRPr lang="ja-JP" sz="1400" kern="100" dirty="0">
                <a:effectLst/>
                <a:latin typeface="Times New Roman"/>
                <a:ea typeface="ＭＳ 明朝"/>
              </a:endParaRPr>
            </a:p>
          </p:txBody>
        </p:sp>
        <p:sp>
          <p:nvSpPr>
            <p:cNvPr id="18" name="正方形/長方形 17"/>
            <p:cNvSpPr/>
            <p:nvPr/>
          </p:nvSpPr>
          <p:spPr>
            <a:xfrm>
              <a:off x="2562224" y="1133475"/>
              <a:ext cx="3539185" cy="29630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spcAft>
                  <a:spcPts val="0"/>
                </a:spcAft>
              </a:pPr>
              <a:r>
                <a:rPr lang="ja-JP" altLang="en-US" sz="1400" kern="1200" dirty="0" smtClean="0">
                  <a:solidFill>
                    <a:srgbClr val="000000"/>
                  </a:solidFill>
                  <a:effectLst/>
                  <a:latin typeface="Times New Roman"/>
                  <a:ea typeface="ＭＳ Ｐゴシック"/>
                  <a:cs typeface="Times New Roman"/>
                </a:rPr>
                <a:t>○</a:t>
              </a:r>
              <a:r>
                <a:rPr lang="ja-JP" sz="1400" kern="1200" dirty="0" smtClean="0">
                  <a:solidFill>
                    <a:srgbClr val="000000"/>
                  </a:solidFill>
                  <a:effectLst/>
                  <a:latin typeface="Times New Roman"/>
                  <a:ea typeface="ＭＳ Ｐゴシック"/>
                  <a:cs typeface="Times New Roman"/>
                </a:rPr>
                <a:t>家計</a:t>
              </a:r>
              <a:r>
                <a:rPr lang="ja-JP" sz="1400" kern="1200" dirty="0">
                  <a:solidFill>
                    <a:srgbClr val="000000"/>
                  </a:solidFill>
                  <a:effectLst/>
                  <a:latin typeface="Times New Roman"/>
                  <a:ea typeface="ＭＳ Ｐゴシック"/>
                  <a:cs typeface="Times New Roman"/>
                </a:rPr>
                <a:t>再建支援・・・「家計相談支援事業」（任意）</a:t>
              </a:r>
              <a:endParaRPr lang="ja-JP" sz="1400" kern="100" dirty="0">
                <a:effectLst/>
                <a:latin typeface="Times New Roman"/>
                <a:ea typeface="ＭＳ 明朝"/>
              </a:endParaRPr>
            </a:p>
          </p:txBody>
        </p:sp>
        <p:cxnSp>
          <p:nvCxnSpPr>
            <p:cNvPr id="19" name="直線コネクタ 18"/>
            <p:cNvCxnSpPr/>
            <p:nvPr/>
          </p:nvCxnSpPr>
          <p:spPr>
            <a:xfrm>
              <a:off x="1914525" y="1257300"/>
              <a:ext cx="648964" cy="24728"/>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20" name="直線コネクタ 19"/>
            <p:cNvCxnSpPr/>
            <p:nvPr/>
          </p:nvCxnSpPr>
          <p:spPr>
            <a:xfrm>
              <a:off x="1905000" y="2019300"/>
              <a:ext cx="652368" cy="3935"/>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21" name="直線コネクタ 20"/>
            <p:cNvCxnSpPr/>
            <p:nvPr/>
          </p:nvCxnSpPr>
          <p:spPr>
            <a:xfrm>
              <a:off x="1952625" y="1657350"/>
              <a:ext cx="599804" cy="2413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2" name="正方形/長方形 21"/>
            <p:cNvSpPr/>
            <p:nvPr/>
          </p:nvSpPr>
          <p:spPr>
            <a:xfrm>
              <a:off x="2562225" y="1933575"/>
              <a:ext cx="3539185" cy="600075"/>
            </a:xfrm>
            <a:prstGeom prst="rect">
              <a:avLst/>
            </a:prstGeom>
          </p:spPr>
          <p:style>
            <a:lnRef idx="2">
              <a:schemeClr val="accent2"/>
            </a:lnRef>
            <a:fillRef idx="1">
              <a:schemeClr val="lt1"/>
            </a:fillRef>
            <a:effectRef idx="0">
              <a:schemeClr val="accent2"/>
            </a:effectRef>
            <a:fontRef idx="minor">
              <a:schemeClr val="dk1"/>
            </a:fontRef>
          </p:style>
          <p:txBody>
            <a:bodyPr rtlCol="0" anchor="ctr">
              <a:noAutofit/>
            </a:bodyPr>
            <a:lstStyle/>
            <a:p>
              <a:pPr algn="just">
                <a:spcAft>
                  <a:spcPts val="0"/>
                </a:spcAft>
              </a:pPr>
              <a:r>
                <a:rPr lang="ja-JP" altLang="en-US" sz="1400" kern="0" dirty="0" smtClean="0">
                  <a:effectLst/>
                  <a:latin typeface="+mn-ea"/>
                </a:rPr>
                <a:t>　</a:t>
              </a:r>
              <a:r>
                <a:rPr lang="ja-JP" sz="1400" kern="0" dirty="0" smtClean="0">
                  <a:effectLst/>
                  <a:latin typeface="+mn-ea"/>
                </a:rPr>
                <a:t>その他</a:t>
              </a:r>
              <a:r>
                <a:rPr lang="ja-JP" sz="1400" kern="0" dirty="0">
                  <a:effectLst/>
                  <a:latin typeface="+mn-ea"/>
                </a:rPr>
                <a:t>支援・・・関係機関・他の制度による支援</a:t>
              </a:r>
              <a:endParaRPr lang="ja-JP" sz="1400" kern="100" dirty="0">
                <a:effectLst/>
                <a:latin typeface="+mn-ea"/>
              </a:endParaRPr>
            </a:p>
            <a:p>
              <a:pPr algn="just">
                <a:spcAft>
                  <a:spcPts val="0"/>
                </a:spcAft>
              </a:pPr>
              <a:r>
                <a:rPr lang="ja-JP" sz="1400" kern="0" dirty="0">
                  <a:effectLst/>
                  <a:latin typeface="+mn-ea"/>
                </a:rPr>
                <a:t>　　　　　　　</a:t>
              </a:r>
              <a:r>
                <a:rPr lang="ja-JP" altLang="en-US" sz="1400" kern="0" dirty="0" smtClean="0">
                  <a:effectLst/>
                  <a:latin typeface="+mn-ea"/>
                </a:rPr>
                <a:t>　</a:t>
              </a:r>
              <a:r>
                <a:rPr lang="ja-JP" sz="1400" kern="0" dirty="0">
                  <a:effectLst/>
                  <a:latin typeface="+mn-ea"/>
                </a:rPr>
                <a:t>　　 民生委員・自治会・ボランティアなどの支援</a:t>
              </a:r>
              <a:endParaRPr lang="ja-JP" sz="1400" kern="100" dirty="0">
                <a:effectLst/>
                <a:latin typeface="+mn-ea"/>
              </a:endParaRPr>
            </a:p>
          </p:txBody>
        </p:sp>
        <p:sp>
          <p:nvSpPr>
            <p:cNvPr id="23" name="正方形/長方形 22"/>
            <p:cNvSpPr/>
            <p:nvPr/>
          </p:nvSpPr>
          <p:spPr>
            <a:xfrm>
              <a:off x="2085975" y="0"/>
              <a:ext cx="321900" cy="21831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spcAft>
                  <a:spcPts val="0"/>
                </a:spcAft>
              </a:pPr>
              <a:r>
                <a:rPr lang="ja-JP" sz="1400" b="1" kern="1200" dirty="0">
                  <a:solidFill>
                    <a:srgbClr val="FFFFFF"/>
                  </a:solidFill>
                  <a:effectLst/>
                  <a:latin typeface="+mn-ea"/>
                  <a:cs typeface="Times New Roman"/>
                </a:rPr>
                <a:t>本人の状況に応じた支援</a:t>
              </a:r>
              <a:endParaRPr lang="ja-JP" sz="1400" kern="100" dirty="0">
                <a:effectLst/>
                <a:latin typeface="+mn-ea"/>
              </a:endParaRPr>
            </a:p>
          </p:txBody>
        </p:sp>
      </p:grpSp>
    </p:spTree>
    <p:extLst>
      <p:ext uri="{BB962C8B-B14F-4D97-AF65-F5344CB8AC3E}">
        <p14:creationId xmlns:p14="http://schemas.microsoft.com/office/powerpoint/2010/main" val="1976118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C9F7E5-5B93-44DA-A20F-B3D588B7B4E0}" type="datetime1">
              <a:rPr lang="en-US" altLang="ja-JP" sz="2000" smtClean="0"/>
              <a:t>11/6/2014</a:t>
            </a:fld>
            <a:endParaRPr lang="en-US" sz="2000" dirty="0"/>
          </a:p>
        </p:txBody>
      </p:sp>
      <p:sp>
        <p:nvSpPr>
          <p:cNvPr id="3" name="スライド番号プレースホルダー 2"/>
          <p:cNvSpPr>
            <a:spLocks noGrp="1"/>
          </p:cNvSpPr>
          <p:nvPr>
            <p:ph type="sldNum" sz="quarter" idx="12"/>
          </p:nvPr>
        </p:nvSpPr>
        <p:spPr/>
        <p:txBody>
          <a:bodyPr/>
          <a:lstStyle/>
          <a:p>
            <a:fld id="{48F63A3B-78C7-47BE-AE5E-E10140E04643}" type="slidenum">
              <a:rPr lang="en-US" sz="2000" smtClean="0"/>
              <a:t>11</a:t>
            </a:fld>
            <a:endParaRPr lang="en-US" sz="2000" dirty="0"/>
          </a:p>
        </p:txBody>
      </p:sp>
      <p:sp>
        <p:nvSpPr>
          <p:cNvPr id="4" name="正方形/長方形 3"/>
          <p:cNvSpPr/>
          <p:nvPr/>
        </p:nvSpPr>
        <p:spPr>
          <a:xfrm>
            <a:off x="902825" y="1490664"/>
            <a:ext cx="10509813" cy="4007311"/>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r>
              <a:rPr lang="ja-JP" altLang="en-US" sz="1400" dirty="0" smtClean="0"/>
              <a:t>　</a:t>
            </a:r>
            <a:r>
              <a:rPr lang="ja-JP" altLang="ja-JP" sz="1400" dirty="0" smtClean="0"/>
              <a:t>ひとり</a:t>
            </a:r>
            <a:r>
              <a:rPr lang="ja-JP" altLang="ja-JP" sz="1400" dirty="0"/>
              <a:t>親世帯が就労等によって一定の収入を得て、生活の安定を図るとともに、家庭で家族が接する時間を確保できるよう施策を講じます。ひとり親家庭が子育てをしながら、安定した就業につき、自立した生活を送ることができるよう就業面と生活面での支援の充実を図ります。</a:t>
            </a:r>
          </a:p>
          <a:p>
            <a:pPr indent="133350" algn="just">
              <a:spcAft>
                <a:spcPts val="0"/>
              </a:spcAft>
            </a:pPr>
            <a:r>
              <a:rPr lang="en-US" sz="1050" kern="0" dirty="0">
                <a:effectLst/>
                <a:latin typeface="Times New Roman"/>
                <a:ea typeface="ＭＳ 明朝"/>
              </a:rPr>
              <a:t> </a:t>
            </a:r>
            <a:endParaRPr lang="ja-JP" sz="1200" kern="100" dirty="0">
              <a:effectLst/>
              <a:latin typeface="Times New Roman"/>
              <a:ea typeface="ＭＳ 明朝"/>
            </a:endParaRPr>
          </a:p>
          <a:p>
            <a:pPr algn="just">
              <a:spcAft>
                <a:spcPts val="0"/>
              </a:spcAft>
            </a:pPr>
            <a:r>
              <a:rPr lang="ja-JP" sz="1400" kern="1200" dirty="0">
                <a:solidFill>
                  <a:srgbClr val="000000"/>
                </a:solidFill>
                <a:effectLst/>
                <a:ea typeface="ＭＳ 明朝"/>
                <a:cs typeface="Times New Roman"/>
              </a:rPr>
              <a:t>　　　　　　　　　　　　　　　　　　　　　　　　　</a:t>
            </a:r>
            <a:endParaRPr lang="ja-JP" sz="1200" kern="100" dirty="0">
              <a:effectLst/>
              <a:latin typeface="Times New Roman"/>
              <a:ea typeface="ＭＳ 明朝"/>
            </a:endParaRPr>
          </a:p>
          <a:p>
            <a:pPr algn="just">
              <a:spcAft>
                <a:spcPts val="0"/>
              </a:spcAft>
            </a:pPr>
            <a:r>
              <a:rPr lang="ja-JP" sz="1400" kern="1200" dirty="0">
                <a:solidFill>
                  <a:srgbClr val="000000"/>
                </a:solidFill>
                <a:effectLst/>
                <a:ea typeface="ＭＳ 明朝"/>
                <a:cs typeface="Times New Roman"/>
              </a:rPr>
              <a:t>　</a:t>
            </a:r>
            <a:endParaRPr lang="ja-JP" sz="1200" kern="100" dirty="0">
              <a:effectLst/>
              <a:latin typeface="Times New Roman"/>
              <a:ea typeface="ＭＳ 明朝"/>
            </a:endParaRPr>
          </a:p>
        </p:txBody>
      </p:sp>
      <p:sp>
        <p:nvSpPr>
          <p:cNvPr id="5" name="正方形/長方形 4"/>
          <p:cNvSpPr/>
          <p:nvPr/>
        </p:nvSpPr>
        <p:spPr>
          <a:xfrm>
            <a:off x="902825" y="949124"/>
            <a:ext cx="10509813" cy="5415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indent="153035" algn="l">
              <a:spcAft>
                <a:spcPts val="0"/>
              </a:spcAft>
            </a:pPr>
            <a:r>
              <a:rPr lang="ja-JP" sz="1600" b="1" kern="100" dirty="0">
                <a:effectLst/>
                <a:ea typeface="HGS創英角ｺﾞｼｯｸUB"/>
                <a:cs typeface="Times New Roman"/>
              </a:rPr>
              <a:t>２　母子家庭等就業・自立支援センター事業の</a:t>
            </a:r>
            <a:r>
              <a:rPr lang="ja-JP" sz="1600" b="1" kern="100" dirty="0" smtClean="0">
                <a:effectLst/>
                <a:ea typeface="HGS創英角ｺﾞｼｯｸUB"/>
                <a:cs typeface="Times New Roman"/>
              </a:rPr>
              <a:t>推進</a:t>
            </a:r>
            <a:r>
              <a:rPr lang="en-US" sz="1600" b="1" kern="100" dirty="0">
                <a:effectLst/>
                <a:latin typeface="HGS創英角ｺﾞｼｯｸUB"/>
                <a:ea typeface="ＭＳ 明朝"/>
                <a:cs typeface="Times New Roman"/>
              </a:rPr>
              <a:t> </a:t>
            </a:r>
            <a:endParaRPr lang="ja-JP" sz="1600" kern="100" dirty="0">
              <a:effectLst/>
              <a:ea typeface="ＭＳ 明朝"/>
              <a:cs typeface="Times New Roman"/>
            </a:endParaRPr>
          </a:p>
        </p:txBody>
      </p:sp>
      <p:sp>
        <p:nvSpPr>
          <p:cNvPr id="6" name="角丸四角形 5"/>
          <p:cNvSpPr/>
          <p:nvPr/>
        </p:nvSpPr>
        <p:spPr>
          <a:xfrm>
            <a:off x="1185741" y="2433638"/>
            <a:ext cx="10134299" cy="2832844"/>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nchor="t">
            <a:noAutofit/>
          </a:bodyPr>
          <a:lstStyle/>
          <a:p>
            <a:r>
              <a:rPr lang="ja-JP" altLang="ja-JP" sz="1400" dirty="0">
                <a:latin typeface="HG創英角ｺﾞｼｯｸUB" panose="020B0909000000000000" pitchFamily="49" charset="-128"/>
                <a:ea typeface="HG創英角ｺﾞｼｯｸUB" panose="020B0909000000000000" pitchFamily="49" charset="-128"/>
              </a:rPr>
              <a:t>就業支援事業</a:t>
            </a:r>
          </a:p>
          <a:p>
            <a:r>
              <a:rPr lang="ja-JP" altLang="ja-JP" sz="1400" dirty="0"/>
              <a:t>　　ひとり親家庭の母及び父、寡婦の就業相談や企業に対するひとり親家庭等の理解を</a:t>
            </a:r>
            <a:r>
              <a:rPr lang="ja-JP" altLang="ja-JP" sz="1400" dirty="0" smtClean="0"/>
              <a:t>深める啓発</a:t>
            </a:r>
            <a:r>
              <a:rPr lang="ja-JP" altLang="ja-JP" sz="1400" dirty="0"/>
              <a:t>活動や求人開拓を行う。</a:t>
            </a:r>
          </a:p>
          <a:p>
            <a:r>
              <a:rPr lang="ja-JP" altLang="ja-JP" sz="1400" dirty="0">
                <a:latin typeface="HG創英角ｺﾞｼｯｸUB" panose="020B0909000000000000" pitchFamily="49" charset="-128"/>
                <a:ea typeface="HG創英角ｺﾞｼｯｸUB" panose="020B0909000000000000" pitchFamily="49" charset="-128"/>
              </a:rPr>
              <a:t>就業支援講習会等事業</a:t>
            </a:r>
          </a:p>
          <a:p>
            <a:r>
              <a:rPr lang="ja-JP" altLang="ja-JP" sz="1400" dirty="0"/>
              <a:t>　　ひとり親家庭の母及び父、寡婦の技能、資格を取得するための就業支援講習会の</a:t>
            </a:r>
            <a:r>
              <a:rPr lang="ja-JP" altLang="ja-JP" sz="1400" dirty="0" smtClean="0"/>
              <a:t>開催</a:t>
            </a:r>
            <a:endParaRPr lang="en-US" altLang="ja-JP" sz="1400" dirty="0" smtClean="0"/>
          </a:p>
          <a:p>
            <a:r>
              <a:rPr lang="ja-JP" altLang="ja-JP" sz="1400" dirty="0" smtClean="0">
                <a:latin typeface="HG創英角ｺﾞｼｯｸUB" panose="020B0909000000000000" pitchFamily="49" charset="-128"/>
                <a:ea typeface="HG創英角ｺﾞｼｯｸUB" panose="020B0909000000000000" pitchFamily="49" charset="-128"/>
              </a:rPr>
              <a:t>就業</a:t>
            </a:r>
            <a:r>
              <a:rPr lang="ja-JP" altLang="ja-JP" sz="1400" dirty="0">
                <a:latin typeface="HG創英角ｺﾞｼｯｸUB" panose="020B0909000000000000" pitchFamily="49" charset="-128"/>
                <a:ea typeface="HG創英角ｺﾞｼｯｸUB" panose="020B0909000000000000" pitchFamily="49" charset="-128"/>
              </a:rPr>
              <a:t>情報提供事業</a:t>
            </a:r>
          </a:p>
          <a:p>
            <a:r>
              <a:rPr lang="ja-JP" altLang="ja-JP" sz="1400" dirty="0"/>
              <a:t>　　ひとり親家庭の母及び父、寡婦の求職活動を支援するため、求職情報の登録、求人情報</a:t>
            </a:r>
            <a:r>
              <a:rPr lang="ja-JP" altLang="ja-JP" sz="1400" dirty="0" smtClean="0"/>
              <a:t>の提供</a:t>
            </a:r>
            <a:r>
              <a:rPr lang="ja-JP" altLang="ja-JP" sz="1400" dirty="0"/>
              <a:t>、電子メール相談等を実施</a:t>
            </a:r>
          </a:p>
          <a:p>
            <a:r>
              <a:rPr lang="ja-JP" altLang="ja-JP" sz="1400" dirty="0">
                <a:latin typeface="HG創英角ｺﾞｼｯｸUB" panose="020B0909000000000000" pitchFamily="49" charset="-128"/>
                <a:ea typeface="HG創英角ｺﾞｼｯｸUB" panose="020B0909000000000000" pitchFamily="49" charset="-128"/>
              </a:rPr>
              <a:t>母子家庭等地域生活支援事業</a:t>
            </a:r>
          </a:p>
          <a:p>
            <a:r>
              <a:rPr lang="ja-JP" altLang="ja-JP" sz="1400" dirty="0"/>
              <a:t>　　ひとり親家庭の母及び父、寡婦に対する弁護士や専門員による法律相談、養育費相談等</a:t>
            </a:r>
            <a:r>
              <a:rPr lang="ja-JP" altLang="ja-JP" sz="1400" dirty="0" smtClean="0"/>
              <a:t>を実施</a:t>
            </a:r>
            <a:endParaRPr lang="ja-JP" altLang="ja-JP" sz="1400" dirty="0"/>
          </a:p>
          <a:p>
            <a:r>
              <a:rPr lang="ja-JP" altLang="ja-JP" sz="1400" dirty="0">
                <a:latin typeface="HG創英角ｺﾞｼｯｸUB" panose="020B0909000000000000" pitchFamily="49" charset="-128"/>
                <a:ea typeface="HG創英角ｺﾞｼｯｸUB" panose="020B0909000000000000" pitchFamily="49" charset="-128"/>
              </a:rPr>
              <a:t>管内自治体・福祉事務所支援事業</a:t>
            </a:r>
          </a:p>
          <a:p>
            <a:r>
              <a:rPr lang="ja-JP" altLang="ja-JP" sz="1400" dirty="0"/>
              <a:t>　　母子・父子自立支援員など相談関係者の資質向上を図るための研修会や情報提供を実施</a:t>
            </a:r>
            <a:endParaRPr lang="ja-JP" sz="1400" kern="100" dirty="0">
              <a:effectLst/>
              <a:latin typeface="+mn-ea"/>
            </a:endParaRPr>
          </a:p>
        </p:txBody>
      </p:sp>
      <p:sp>
        <p:nvSpPr>
          <p:cNvPr id="7" name="角丸四角形 6"/>
          <p:cNvSpPr/>
          <p:nvPr/>
        </p:nvSpPr>
        <p:spPr>
          <a:xfrm>
            <a:off x="1185742" y="2221737"/>
            <a:ext cx="4103888" cy="361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Aft>
                <a:spcPts val="0"/>
              </a:spcAft>
            </a:pPr>
            <a:r>
              <a:rPr lang="ja-JP" sz="1400" b="1" kern="1200" dirty="0">
                <a:solidFill>
                  <a:srgbClr val="FFFFFF"/>
                </a:solidFill>
                <a:effectLst/>
                <a:latin typeface="Times New Roman"/>
                <a:ea typeface="ＭＳ Ｐゴシック"/>
                <a:cs typeface="Times New Roman"/>
              </a:rPr>
              <a:t>母子家庭等就業・自立支援センター事業の推進</a:t>
            </a:r>
            <a:endParaRPr lang="ja-JP" sz="1400" kern="100" dirty="0">
              <a:effectLst/>
              <a:latin typeface="Times New Roman"/>
              <a:ea typeface="ＭＳ 明朝"/>
            </a:endParaRPr>
          </a:p>
        </p:txBody>
      </p:sp>
    </p:spTree>
    <p:extLst>
      <p:ext uri="{BB962C8B-B14F-4D97-AF65-F5344CB8AC3E}">
        <p14:creationId xmlns:p14="http://schemas.microsoft.com/office/powerpoint/2010/main" val="1084020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90841" y="486137"/>
            <a:ext cx="7388942" cy="405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HGP創英角ｺﾞｼｯｸUB" panose="020B0900000000000000" pitchFamily="50" charset="-128"/>
                <a:ea typeface="HGP創英角ｺﾞｼｯｸUB" panose="020B0900000000000000" pitchFamily="50" charset="-128"/>
              </a:rPr>
              <a:t>５年後の大阪の姿</a:t>
            </a: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750427" y="1263313"/>
            <a:ext cx="10869770" cy="2265498"/>
          </a:xfrm>
          <a:prstGeom prst="rect">
            <a:avLst/>
          </a:prstGeom>
        </p:spPr>
        <p:style>
          <a:lnRef idx="2">
            <a:schemeClr val="accent2"/>
          </a:lnRef>
          <a:fillRef idx="1">
            <a:schemeClr val="lt1"/>
          </a:fillRef>
          <a:effectRef idx="0">
            <a:schemeClr val="accent2"/>
          </a:effectRef>
          <a:fontRef idx="minor">
            <a:schemeClr val="dk1"/>
          </a:fontRef>
        </p:style>
        <p:txBody>
          <a:bodyPr rtlCol="0" anchor="t"/>
          <a:lstStyle/>
          <a:p>
            <a:r>
              <a:rPr lang="ja-JP" altLang="ja-JP" dirty="0"/>
              <a:t>○大阪府においては、子どもの貧困対策として子どもや家庭に対する支援を適切に行います。</a:t>
            </a:r>
          </a:p>
          <a:p>
            <a:r>
              <a:rPr lang="ja-JP" altLang="ja-JP" dirty="0"/>
              <a:t>○子どもたちへの支援については、子どもに身近な学校を通じて福祉関係機関等が適切につながり、子ども</a:t>
            </a:r>
            <a:r>
              <a:rPr lang="ja-JP" altLang="ja-JP" dirty="0" smtClean="0"/>
              <a:t>や</a:t>
            </a:r>
            <a:endParaRPr lang="en-US" altLang="ja-JP" dirty="0" smtClean="0"/>
          </a:p>
          <a:p>
            <a:r>
              <a:rPr lang="ja-JP" altLang="en-US" dirty="0"/>
              <a:t>　</a:t>
            </a:r>
            <a:r>
              <a:rPr lang="ja-JP" altLang="ja-JP" dirty="0" smtClean="0"/>
              <a:t>家庭</a:t>
            </a:r>
            <a:r>
              <a:rPr lang="ja-JP" altLang="ja-JP" dirty="0"/>
              <a:t>を支援する環境づくりをめざします。それにより、子どもの生活や成長を権利として保障する社会づくり</a:t>
            </a:r>
            <a:r>
              <a:rPr lang="ja-JP" altLang="ja-JP" dirty="0" smtClean="0"/>
              <a:t>を</a:t>
            </a:r>
            <a:endParaRPr lang="en-US" altLang="ja-JP" dirty="0" smtClean="0"/>
          </a:p>
          <a:p>
            <a:r>
              <a:rPr lang="ja-JP" altLang="en-US" dirty="0"/>
              <a:t>　</a:t>
            </a:r>
            <a:r>
              <a:rPr lang="ja-JP" altLang="ja-JP" dirty="0" smtClean="0"/>
              <a:t>めざします</a:t>
            </a:r>
            <a:r>
              <a:rPr lang="ja-JP" altLang="ja-JP" dirty="0"/>
              <a:t>。</a:t>
            </a:r>
          </a:p>
          <a:p>
            <a:r>
              <a:rPr lang="ja-JP" altLang="ja-JP" dirty="0"/>
              <a:t>○また、家庭への支援については、子育て世帯が就労等によって一定の収入を得て、生活の安定を図るとともに</a:t>
            </a:r>
            <a:r>
              <a:rPr lang="ja-JP" altLang="ja-JP" dirty="0" smtClean="0"/>
              <a:t>、</a:t>
            </a:r>
            <a:endParaRPr lang="en-US" altLang="ja-JP" dirty="0" smtClean="0"/>
          </a:p>
          <a:p>
            <a:r>
              <a:rPr lang="ja-JP" altLang="en-US" dirty="0"/>
              <a:t>　</a:t>
            </a:r>
            <a:r>
              <a:rPr lang="ja-JP" altLang="ja-JP" dirty="0" smtClean="0"/>
              <a:t>家庭</a:t>
            </a:r>
            <a:r>
              <a:rPr lang="ja-JP" altLang="ja-JP" dirty="0"/>
              <a:t>で家族が接する時間を確保できるよう施策を推進します。それにより、生計を支える者が、自らの力を</a:t>
            </a:r>
            <a:r>
              <a:rPr lang="ja-JP" altLang="ja-JP" dirty="0" smtClean="0"/>
              <a:t>発揮</a:t>
            </a:r>
            <a:r>
              <a:rPr lang="ja-JP" altLang="en-US" dirty="0" smtClean="0"/>
              <a:t>　</a:t>
            </a:r>
            <a:endParaRPr lang="en-US" altLang="ja-JP" dirty="0" smtClean="0"/>
          </a:p>
          <a:p>
            <a:r>
              <a:rPr lang="ja-JP" altLang="en-US" dirty="0"/>
              <a:t>　</a:t>
            </a:r>
            <a:r>
              <a:rPr lang="ja-JP" altLang="ja-JP" dirty="0" smtClean="0"/>
              <a:t>し</a:t>
            </a:r>
            <a:r>
              <a:rPr lang="ja-JP" altLang="ja-JP" dirty="0"/>
              <a:t>、安定した生活を営みながら、安心して子どもを育てることができる社会づくりをめざします。</a:t>
            </a:r>
          </a:p>
          <a:p>
            <a:endParaRPr lang="en-US" altLang="ja-JP" dirty="0" smtClean="0"/>
          </a:p>
          <a:p>
            <a:endParaRPr lang="ja-JP" altLang="ja-JP" dirty="0"/>
          </a:p>
        </p:txBody>
      </p:sp>
      <p:sp>
        <p:nvSpPr>
          <p:cNvPr id="6" name="日付プレースホルダー 5"/>
          <p:cNvSpPr>
            <a:spLocks noGrp="1"/>
          </p:cNvSpPr>
          <p:nvPr>
            <p:ph type="dt" sz="half" idx="10"/>
          </p:nvPr>
        </p:nvSpPr>
        <p:spPr/>
        <p:txBody>
          <a:bodyPr/>
          <a:lstStyle/>
          <a:p>
            <a:fld id="{64F66ABB-9C94-4C62-994F-624CA8845054}" type="datetime1">
              <a:rPr lang="en-US" altLang="ja-JP" sz="2000" smtClean="0"/>
              <a:t>11/6/2014</a:t>
            </a:fld>
            <a:endParaRPr lang="en-US" sz="2000" dirty="0"/>
          </a:p>
        </p:txBody>
      </p:sp>
      <p:sp>
        <p:nvSpPr>
          <p:cNvPr id="7" name="スライド番号プレースホルダー 6"/>
          <p:cNvSpPr>
            <a:spLocks noGrp="1"/>
          </p:cNvSpPr>
          <p:nvPr>
            <p:ph type="sldNum" sz="quarter" idx="12"/>
          </p:nvPr>
        </p:nvSpPr>
        <p:spPr/>
        <p:txBody>
          <a:bodyPr/>
          <a:lstStyle/>
          <a:p>
            <a:fld id="{48F63A3B-78C7-47BE-AE5E-E10140E04643}" type="slidenum">
              <a:rPr lang="en-US" sz="2000" smtClean="0"/>
              <a:t>12</a:t>
            </a:fld>
            <a:endParaRPr lang="en-US" sz="2000" dirty="0"/>
          </a:p>
        </p:txBody>
      </p:sp>
    </p:spTree>
    <p:extLst>
      <p:ext uri="{BB962C8B-B14F-4D97-AF65-F5344CB8AC3E}">
        <p14:creationId xmlns:p14="http://schemas.microsoft.com/office/powerpoint/2010/main" val="2595509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066659573"/>
              </p:ext>
            </p:extLst>
          </p:nvPr>
        </p:nvGraphicFramePr>
        <p:xfrm>
          <a:off x="1020450" y="3074791"/>
          <a:ext cx="10245544" cy="3140452"/>
        </p:xfrm>
        <a:graphic>
          <a:graphicData uri="http://schemas.openxmlformats.org/drawingml/2006/table">
            <a:tbl>
              <a:tblPr firstRow="1" bandRow="1">
                <a:tableStyleId>{5940675A-B579-460E-94D1-54222C63F5DA}</a:tableStyleId>
              </a:tblPr>
              <a:tblGrid>
                <a:gridCol w="465858"/>
                <a:gridCol w="3414886"/>
                <a:gridCol w="862867"/>
                <a:gridCol w="2151486"/>
                <a:gridCol w="1214438"/>
                <a:gridCol w="2136009"/>
              </a:tblGrid>
              <a:tr h="199185">
                <a:tc>
                  <a:txBody>
                    <a:bodyPr/>
                    <a:lstStyle/>
                    <a:p>
                      <a:pPr algn="ctr"/>
                      <a:r>
                        <a:rPr kumimoji="1" lang="en-US" altLang="ja-JP" sz="1200" dirty="0" smtClean="0">
                          <a:latin typeface="+mn-ea"/>
                          <a:ea typeface="+mn-ea"/>
                        </a:rPr>
                        <a:t>NO</a:t>
                      </a:r>
                      <a:endParaRPr kumimoji="1" lang="ja-JP" altLang="en-US" sz="1200" dirty="0">
                        <a:latin typeface="+mn-ea"/>
                        <a:ea typeface="+mn-ea"/>
                      </a:endParaRPr>
                    </a:p>
                  </a:txBody>
                  <a:tcPr anchor="ctr"/>
                </a:tc>
                <a:tc>
                  <a:txBody>
                    <a:bodyPr/>
                    <a:lstStyle/>
                    <a:p>
                      <a:pPr algn="ctr"/>
                      <a:r>
                        <a:rPr kumimoji="1" lang="ja-JP" altLang="en-US" sz="1200" dirty="0" smtClean="0">
                          <a:latin typeface="+mn-ea"/>
                          <a:ea typeface="+mn-ea"/>
                        </a:rPr>
                        <a:t>指標</a:t>
                      </a:r>
                      <a:endParaRPr kumimoji="1" lang="ja-JP" altLang="en-US" sz="1200" dirty="0">
                        <a:latin typeface="+mn-ea"/>
                        <a:ea typeface="+mn-ea"/>
                      </a:endParaRPr>
                    </a:p>
                  </a:txBody>
                  <a:tcPr anchor="ctr"/>
                </a:tc>
                <a:tc>
                  <a:txBody>
                    <a:bodyPr/>
                    <a:lstStyle/>
                    <a:p>
                      <a:pPr algn="ctr"/>
                      <a:r>
                        <a:rPr kumimoji="1" lang="ja-JP" altLang="en-US" sz="1200" dirty="0" smtClean="0">
                          <a:latin typeface="+mn-ea"/>
                          <a:ea typeface="+mn-ea"/>
                        </a:rPr>
                        <a:t>全国数値</a:t>
                      </a:r>
                      <a:endParaRPr kumimoji="1" lang="ja-JP" altLang="en-US" sz="1200" dirty="0">
                        <a:latin typeface="+mn-ea"/>
                        <a:ea typeface="+mn-ea"/>
                      </a:endParaRPr>
                    </a:p>
                  </a:txBody>
                  <a:tcPr anchor="ctr"/>
                </a:tc>
                <a:tc>
                  <a:txBody>
                    <a:bodyPr/>
                    <a:lstStyle/>
                    <a:p>
                      <a:pPr algn="ctr"/>
                      <a:r>
                        <a:rPr kumimoji="1" lang="ja-JP" altLang="en-US" sz="1200" dirty="0" smtClean="0">
                          <a:latin typeface="+mn-ea"/>
                          <a:ea typeface="+mn-ea"/>
                        </a:rPr>
                        <a:t>備考１</a:t>
                      </a:r>
                      <a:endParaRPr kumimoji="1" lang="ja-JP" altLang="en-US" sz="1200" dirty="0">
                        <a:latin typeface="+mn-ea"/>
                        <a:ea typeface="+mn-ea"/>
                      </a:endParaRPr>
                    </a:p>
                  </a:txBody>
                  <a:tcPr anchor="ctr"/>
                </a:tc>
                <a:tc>
                  <a:txBody>
                    <a:bodyPr/>
                    <a:lstStyle/>
                    <a:p>
                      <a:pPr algn="ctr"/>
                      <a:r>
                        <a:rPr kumimoji="1" lang="ja-JP" altLang="en-US" sz="1200" dirty="0" smtClean="0">
                          <a:latin typeface="+mn-ea"/>
                          <a:ea typeface="+mn-ea"/>
                        </a:rPr>
                        <a:t>備考２</a:t>
                      </a:r>
                      <a:endParaRPr kumimoji="1" lang="ja-JP" altLang="en-US" sz="1200" dirty="0">
                        <a:latin typeface="+mn-ea"/>
                        <a:ea typeface="+mn-ea"/>
                      </a:endParaRPr>
                    </a:p>
                  </a:txBody>
                  <a:tcPr anchor="ctr"/>
                </a:tc>
                <a:tc>
                  <a:txBody>
                    <a:bodyPr/>
                    <a:lstStyle/>
                    <a:p>
                      <a:pPr algn="ctr"/>
                      <a:r>
                        <a:rPr lang="ja-JP" altLang="en-US" sz="1200" dirty="0" smtClean="0">
                          <a:latin typeface="+mn-ea"/>
                          <a:ea typeface="+mn-ea"/>
                        </a:rPr>
                        <a:t>大阪府数値</a:t>
                      </a:r>
                      <a:endParaRPr lang="ja-JP" altLang="en-US" sz="1200" dirty="0">
                        <a:latin typeface="+mn-ea"/>
                        <a:ea typeface="+mn-ea"/>
                      </a:endParaRPr>
                    </a:p>
                  </a:txBody>
                  <a:tcPr anchor="ctr"/>
                </a:tc>
              </a:tr>
              <a:tr h="1465957">
                <a:tc>
                  <a:txBody>
                    <a:bodyPr/>
                    <a:lstStyle/>
                    <a:p>
                      <a:pPr algn="ctr"/>
                      <a:r>
                        <a:rPr kumimoji="1" lang="ja-JP" altLang="en-US" sz="1200" dirty="0" smtClean="0">
                          <a:latin typeface="+mn-ea"/>
                          <a:ea typeface="+mn-ea"/>
                        </a:rPr>
                        <a:t>１</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生活保護世帯に</a:t>
                      </a:r>
                      <a:r>
                        <a:rPr lang="ja-JP" altLang="en-US" sz="1200" u="none" strike="noStrike" dirty="0" smtClean="0">
                          <a:effectLst/>
                          <a:latin typeface="+mn-ea"/>
                          <a:ea typeface="+mn-ea"/>
                        </a:rPr>
                        <a:t>属する子どもの</a:t>
                      </a:r>
                      <a:r>
                        <a:rPr lang="ja-JP" altLang="en-US" sz="1200" u="none" strike="noStrike" dirty="0">
                          <a:effectLst/>
                          <a:latin typeface="+mn-ea"/>
                          <a:ea typeface="+mn-ea"/>
                        </a:rPr>
                        <a:t>高等学校等進学率</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90.8%</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全日制　</a:t>
                      </a:r>
                      <a:r>
                        <a:rPr lang="en-US" altLang="ja-JP" sz="1200" u="none" strike="noStrike" dirty="0">
                          <a:effectLst/>
                          <a:latin typeface="+mn-ea"/>
                          <a:ea typeface="+mn-ea"/>
                        </a:rPr>
                        <a:t>67.6</a:t>
                      </a:r>
                      <a:r>
                        <a:rPr lang="ja-JP" altLang="en-US" sz="1200" u="none" strike="noStrike" dirty="0">
                          <a:effectLst/>
                          <a:latin typeface="+mn-ea"/>
                          <a:ea typeface="+mn-ea"/>
                        </a:rPr>
                        <a:t>％</a:t>
                      </a:r>
                      <a:br>
                        <a:rPr lang="ja-JP" altLang="en-US" sz="1200" u="none" strike="noStrike" dirty="0">
                          <a:effectLst/>
                          <a:latin typeface="+mn-ea"/>
                          <a:ea typeface="+mn-ea"/>
                        </a:rPr>
                      </a:br>
                      <a:r>
                        <a:rPr lang="ja-JP" altLang="en-US" sz="1200" u="none" strike="noStrike" dirty="0">
                          <a:effectLst/>
                          <a:latin typeface="+mn-ea"/>
                          <a:ea typeface="+mn-ea"/>
                        </a:rPr>
                        <a:t>定時制　</a:t>
                      </a:r>
                      <a:r>
                        <a:rPr lang="en-US" altLang="ja-JP" sz="1200" u="none" strike="noStrike" dirty="0">
                          <a:effectLst/>
                          <a:latin typeface="+mn-ea"/>
                          <a:ea typeface="+mn-ea"/>
                        </a:rPr>
                        <a:t>11.5</a:t>
                      </a:r>
                      <a:r>
                        <a:rPr lang="ja-JP" altLang="en-US" sz="1200" u="none" strike="noStrike" dirty="0">
                          <a:effectLst/>
                          <a:latin typeface="+mn-ea"/>
                          <a:ea typeface="+mn-ea"/>
                        </a:rPr>
                        <a:t>％</a:t>
                      </a:r>
                      <a:br>
                        <a:rPr lang="ja-JP" altLang="en-US" sz="1200" u="none" strike="noStrike" dirty="0">
                          <a:effectLst/>
                          <a:latin typeface="+mn-ea"/>
                          <a:ea typeface="+mn-ea"/>
                        </a:rPr>
                      </a:br>
                      <a:r>
                        <a:rPr lang="ja-JP" altLang="en-US" sz="1200" u="none" strike="noStrike" dirty="0">
                          <a:effectLst/>
                          <a:latin typeface="+mn-ea"/>
                          <a:ea typeface="+mn-ea"/>
                        </a:rPr>
                        <a:t>通信制　　</a:t>
                      </a:r>
                      <a:r>
                        <a:rPr lang="en-US" altLang="ja-JP" sz="1200" u="none" strike="noStrike" dirty="0">
                          <a:effectLst/>
                          <a:latin typeface="+mn-ea"/>
                          <a:ea typeface="+mn-ea"/>
                        </a:rPr>
                        <a:t>5.1</a:t>
                      </a:r>
                      <a:r>
                        <a:rPr lang="ja-JP" altLang="en-US" sz="1200" u="none" strike="noStrike" dirty="0">
                          <a:effectLst/>
                          <a:latin typeface="+mn-ea"/>
                          <a:ea typeface="+mn-ea"/>
                        </a:rPr>
                        <a:t>％</a:t>
                      </a:r>
                      <a:br>
                        <a:rPr lang="ja-JP" altLang="en-US" sz="1200" u="none" strike="noStrike" dirty="0">
                          <a:effectLst/>
                          <a:latin typeface="+mn-ea"/>
                          <a:ea typeface="+mn-ea"/>
                        </a:rPr>
                      </a:br>
                      <a:r>
                        <a:rPr lang="ja-JP" altLang="en-US" sz="1200" u="none" strike="noStrike" dirty="0">
                          <a:effectLst/>
                          <a:latin typeface="+mn-ea"/>
                          <a:ea typeface="+mn-ea"/>
                        </a:rPr>
                        <a:t>中等教育学校後期課程　　</a:t>
                      </a:r>
                      <a:r>
                        <a:rPr lang="en-US" altLang="ja-JP" sz="1200" u="none" strike="noStrike" dirty="0">
                          <a:effectLst/>
                          <a:latin typeface="+mn-ea"/>
                          <a:ea typeface="+mn-ea"/>
                        </a:rPr>
                        <a:t>0.1</a:t>
                      </a:r>
                      <a:r>
                        <a:rPr lang="ja-JP" altLang="en-US" sz="1200" u="none" strike="noStrike" dirty="0">
                          <a:effectLst/>
                          <a:latin typeface="+mn-ea"/>
                          <a:ea typeface="+mn-ea"/>
                        </a:rPr>
                        <a:t>％</a:t>
                      </a:r>
                      <a:br>
                        <a:rPr lang="ja-JP" altLang="en-US" sz="1200" u="none" strike="noStrike" dirty="0">
                          <a:effectLst/>
                          <a:latin typeface="+mn-ea"/>
                          <a:ea typeface="+mn-ea"/>
                        </a:rPr>
                      </a:br>
                      <a:r>
                        <a:rPr lang="ja-JP" altLang="en-US" sz="1200" u="none" strike="noStrike" dirty="0">
                          <a:effectLst/>
                          <a:latin typeface="+mn-ea"/>
                          <a:ea typeface="+mn-ea"/>
                        </a:rPr>
                        <a:t>特別支援学校高等部　　</a:t>
                      </a:r>
                      <a:r>
                        <a:rPr lang="en-US" altLang="ja-JP" sz="1200" u="none" strike="noStrike" dirty="0">
                          <a:effectLst/>
                          <a:latin typeface="+mn-ea"/>
                          <a:ea typeface="+mn-ea"/>
                        </a:rPr>
                        <a:t>4.9</a:t>
                      </a:r>
                      <a:r>
                        <a:rPr lang="ja-JP" altLang="en-US" sz="1200" u="none" strike="noStrike" dirty="0">
                          <a:effectLst/>
                          <a:latin typeface="+mn-ea"/>
                          <a:ea typeface="+mn-ea"/>
                        </a:rPr>
                        <a:t>％</a:t>
                      </a:r>
                      <a:br>
                        <a:rPr lang="ja-JP" altLang="en-US" sz="1200" u="none" strike="noStrike" dirty="0">
                          <a:effectLst/>
                          <a:latin typeface="+mn-ea"/>
                          <a:ea typeface="+mn-ea"/>
                        </a:rPr>
                      </a:br>
                      <a:r>
                        <a:rPr lang="ja-JP" altLang="en-US" sz="1200" u="none" strike="noStrike" dirty="0">
                          <a:effectLst/>
                          <a:latin typeface="+mn-ea"/>
                          <a:ea typeface="+mn-ea"/>
                        </a:rPr>
                        <a:t>高等専門学校　　</a:t>
                      </a:r>
                      <a:r>
                        <a:rPr lang="en-US" altLang="ja-JP" sz="1200" u="none" strike="noStrike" dirty="0">
                          <a:effectLst/>
                          <a:latin typeface="+mn-ea"/>
                          <a:ea typeface="+mn-ea"/>
                        </a:rPr>
                        <a:t>0.7</a:t>
                      </a:r>
                      <a:r>
                        <a:rPr lang="ja-JP" altLang="en-US" sz="1200" u="none" strike="noStrike" dirty="0">
                          <a:effectLst/>
                          <a:latin typeface="+mn-ea"/>
                          <a:ea typeface="+mn-ea"/>
                        </a:rPr>
                        <a:t>％</a:t>
                      </a:r>
                      <a:br>
                        <a:rPr lang="ja-JP" altLang="en-US" sz="1200" u="none" strike="noStrike" dirty="0">
                          <a:effectLst/>
                          <a:latin typeface="+mn-ea"/>
                          <a:ea typeface="+mn-ea"/>
                        </a:rPr>
                      </a:br>
                      <a:r>
                        <a:rPr lang="ja-JP" altLang="en-US" sz="1200" u="none" strike="noStrike" dirty="0">
                          <a:effectLst/>
                          <a:latin typeface="+mn-ea"/>
                          <a:ea typeface="+mn-ea"/>
                        </a:rPr>
                        <a:t>専修学校の高等課程　　</a:t>
                      </a:r>
                      <a:r>
                        <a:rPr lang="en-US" altLang="ja-JP" sz="1200" u="none" strike="noStrike" dirty="0">
                          <a:effectLst/>
                          <a:latin typeface="+mn-ea"/>
                          <a:ea typeface="+mn-ea"/>
                        </a:rPr>
                        <a:t>0.9</a:t>
                      </a:r>
                      <a:r>
                        <a:rPr lang="ja-JP" altLang="en-US" sz="1200" u="none" strike="noStrike" dirty="0">
                          <a:effectLst/>
                          <a:latin typeface="+mn-ea"/>
                          <a:ea typeface="+mn-ea"/>
                        </a:rPr>
                        <a:t>％</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a:t>
                      </a:r>
                      <a:r>
                        <a:rPr lang="en-US" altLang="ja-JP" sz="1200" u="none" strike="noStrike" dirty="0" smtClean="0">
                          <a:effectLst/>
                          <a:latin typeface="+mn-ea"/>
                          <a:ea typeface="+mn-ea"/>
                        </a:rPr>
                        <a:t>4</a:t>
                      </a:r>
                      <a:r>
                        <a:rPr lang="zh-TW" altLang="en-US" sz="1200" u="none" strike="noStrike" dirty="0" smtClean="0">
                          <a:effectLst/>
                          <a:latin typeface="ＭＳ Ｐゴシック" panose="020B0600070205080204" pitchFamily="50" charset="-128"/>
                          <a:ea typeface="ＭＳ Ｐゴシック" panose="020B0600070205080204" pitchFamily="50" charset="-128"/>
                        </a:rPr>
                        <a:t>月</a:t>
                      </a:r>
                      <a:r>
                        <a:rPr lang="en-US" altLang="ja-JP" sz="1200" u="none" strike="noStrike" dirty="0" smtClean="0">
                          <a:effectLst/>
                          <a:latin typeface="+mn-ea"/>
                          <a:ea typeface="+mn-ea"/>
                        </a:rPr>
                        <a:t>1</a:t>
                      </a:r>
                      <a:r>
                        <a:rPr lang="zh-TW" altLang="en-US" sz="1200" u="none" strike="noStrike" dirty="0" smtClean="0">
                          <a:effectLst/>
                          <a:latin typeface="+mn-ea"/>
                          <a:ea typeface="+mn-ea"/>
                        </a:rPr>
                        <a:t>日</a:t>
                      </a:r>
                      <a:r>
                        <a:rPr lang="zh-TW" altLang="en-US" sz="1200" u="none" strike="noStrike" dirty="0" smtClean="0">
                          <a:effectLst/>
                          <a:latin typeface="ＭＳ Ｐゴシック" panose="020B0600070205080204" pitchFamily="50" charset="-128"/>
                          <a:ea typeface="ＭＳ Ｐゴシック" panose="020B0600070205080204" pitchFamily="50" charset="-128"/>
                        </a:rPr>
                        <a:t>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a:r>
                        <a:rPr kumimoji="1" lang="ja-JP" altLang="en-US" sz="1200" dirty="0" smtClean="0">
                          <a:latin typeface="+mn-ea"/>
                          <a:ea typeface="+mn-ea"/>
                        </a:rPr>
                        <a:t>都道府県データについて国から情報提供あり</a:t>
                      </a:r>
                    </a:p>
                    <a:p>
                      <a:pPr algn="l"/>
                      <a:r>
                        <a:rPr kumimoji="1" lang="ja-JP" altLang="en-US" sz="1200" dirty="0" smtClean="0">
                          <a:latin typeface="+mn-ea"/>
                          <a:ea typeface="+mn-ea"/>
                        </a:rPr>
                        <a:t>ただし、提供は年内予定</a:t>
                      </a:r>
                    </a:p>
                  </a:txBody>
                  <a:tcPr anchor="ctr"/>
                </a:tc>
              </a:tr>
              <a:tr h="196042">
                <a:tc>
                  <a:txBody>
                    <a:bodyPr/>
                    <a:lstStyle/>
                    <a:p>
                      <a:pPr algn="ctr"/>
                      <a:r>
                        <a:rPr kumimoji="1" lang="ja-JP" altLang="en-US" sz="1200" dirty="0" smtClean="0">
                          <a:latin typeface="+mn-ea"/>
                          <a:ea typeface="+mn-ea"/>
                        </a:rPr>
                        <a:t>２</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生活保護世帯に</a:t>
                      </a:r>
                      <a:r>
                        <a:rPr lang="ja-JP" altLang="en-US" sz="1200" u="none" strike="noStrike" dirty="0" smtClean="0">
                          <a:effectLst/>
                          <a:latin typeface="+mn-ea"/>
                          <a:ea typeface="+mn-ea"/>
                        </a:rPr>
                        <a:t>属する子どもの</a:t>
                      </a:r>
                      <a:r>
                        <a:rPr lang="ja-JP" altLang="en-US" sz="1200" u="none" strike="noStrike" dirty="0">
                          <a:effectLst/>
                          <a:latin typeface="+mn-ea"/>
                          <a:ea typeface="+mn-ea"/>
                        </a:rPr>
                        <a:t>高等学校等中退率</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5.3%</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ＭＳ Ｐゴシック" panose="020B0600070205080204" pitchFamily="50" charset="-128"/>
                          <a:ea typeface="ＭＳ Ｐゴシック" panose="020B0600070205080204" pitchFamily="50" charset="-128"/>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a:effectLst/>
                          <a:latin typeface="ＭＳ Ｐゴシック" panose="020B0600070205080204" pitchFamily="50" charset="-128"/>
                          <a:ea typeface="ＭＳ Ｐゴシック" panose="020B0600070205080204" pitchFamily="50" charset="-128"/>
                        </a:rPr>
                        <a:t>年度現在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a:r>
                        <a:rPr kumimoji="1" lang="en-US" altLang="ja-JP" sz="1200" dirty="0" smtClean="0">
                          <a:latin typeface="+mn-ea"/>
                          <a:ea typeface="+mn-ea"/>
                        </a:rPr>
                        <a:t>〃</a:t>
                      </a:r>
                      <a:endParaRPr kumimoji="1" lang="ja-JP" altLang="en-US" sz="1200" dirty="0">
                        <a:latin typeface="+mn-ea"/>
                        <a:ea typeface="+mn-ea"/>
                      </a:endParaRPr>
                    </a:p>
                  </a:txBody>
                  <a:tcPr anchor="ctr"/>
                </a:tc>
              </a:tr>
              <a:tr h="355528">
                <a:tc>
                  <a:txBody>
                    <a:bodyPr/>
                    <a:lstStyle/>
                    <a:p>
                      <a:pPr algn="ctr"/>
                      <a:r>
                        <a:rPr kumimoji="1" lang="ja-JP" altLang="en-US" sz="1200" dirty="0" smtClean="0">
                          <a:latin typeface="+mn-ea"/>
                          <a:ea typeface="+mn-ea"/>
                        </a:rPr>
                        <a:t>３</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生活保護世帯に</a:t>
                      </a:r>
                      <a:r>
                        <a:rPr lang="ja-JP" altLang="en-US" sz="1200" u="none" strike="noStrike" dirty="0" smtClean="0">
                          <a:effectLst/>
                          <a:latin typeface="+mn-ea"/>
                          <a:ea typeface="+mn-ea"/>
                        </a:rPr>
                        <a:t>属する子どもの</a:t>
                      </a:r>
                      <a:r>
                        <a:rPr lang="ja-JP" altLang="en-US" sz="1200" u="none" strike="noStrike" dirty="0">
                          <a:effectLst/>
                          <a:latin typeface="+mn-ea"/>
                          <a:ea typeface="+mn-ea"/>
                        </a:rPr>
                        <a:t>大学等進学率</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32.9%</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zh-CN" altLang="en-US" sz="1200" u="none" strike="noStrike" dirty="0">
                          <a:effectLst/>
                          <a:latin typeface="ＭＳ Ｐゴシック" panose="020B0600070205080204" pitchFamily="50" charset="-128"/>
                          <a:ea typeface="ＭＳ Ｐゴシック" panose="020B0600070205080204" pitchFamily="50" charset="-128"/>
                        </a:rPr>
                        <a:t>大学等　</a:t>
                      </a:r>
                      <a:r>
                        <a:rPr lang="en-US" altLang="zh-CN" sz="1200" u="none" strike="noStrike" dirty="0">
                          <a:effectLst/>
                          <a:latin typeface="ＭＳ Ｐゴシック" panose="020B0600070205080204" pitchFamily="50" charset="-128"/>
                          <a:ea typeface="ＭＳ Ｐゴシック" panose="020B0600070205080204" pitchFamily="50" charset="-128"/>
                        </a:rPr>
                        <a:t>19.2</a:t>
                      </a:r>
                      <a:r>
                        <a:rPr lang="zh-CN" altLang="en-US" sz="1200" u="none" strike="noStrike" dirty="0">
                          <a:effectLst/>
                          <a:latin typeface="ＭＳ Ｐゴシック" panose="020B0600070205080204" pitchFamily="50" charset="-128"/>
                          <a:ea typeface="ＭＳ Ｐゴシック" panose="020B0600070205080204" pitchFamily="50" charset="-128"/>
                        </a:rPr>
                        <a:t>％</a:t>
                      </a:r>
                      <a:br>
                        <a:rPr lang="zh-CN" altLang="en-US" sz="1200" u="none" strike="noStrike" dirty="0">
                          <a:effectLst/>
                          <a:latin typeface="ＭＳ Ｐゴシック" panose="020B0600070205080204" pitchFamily="50" charset="-128"/>
                          <a:ea typeface="ＭＳ Ｐゴシック" panose="020B0600070205080204" pitchFamily="50" charset="-128"/>
                        </a:rPr>
                      </a:br>
                      <a:r>
                        <a:rPr lang="zh-CN" altLang="en-US" sz="1200" u="none" strike="noStrike" dirty="0">
                          <a:effectLst/>
                          <a:latin typeface="ＭＳ Ｐゴシック" panose="020B0600070205080204" pitchFamily="50" charset="-128"/>
                          <a:ea typeface="ＭＳ Ｐゴシック" panose="020B0600070205080204" pitchFamily="50" charset="-128"/>
                        </a:rPr>
                        <a:t>専修学校等　</a:t>
                      </a:r>
                      <a:r>
                        <a:rPr lang="en-US" altLang="zh-CN" sz="1200" u="none" strike="noStrike" dirty="0">
                          <a:effectLst/>
                          <a:latin typeface="ＭＳ Ｐゴシック" panose="020B0600070205080204" pitchFamily="50" charset="-128"/>
                          <a:ea typeface="ＭＳ Ｐゴシック" panose="020B0600070205080204" pitchFamily="50" charset="-128"/>
                        </a:rPr>
                        <a:t>13.7</a:t>
                      </a:r>
                      <a:r>
                        <a:rPr lang="zh-CN" altLang="en-US" sz="1200" u="none" strike="noStrike" dirty="0">
                          <a:effectLst/>
                          <a:latin typeface="ＭＳ Ｐゴシック" panose="020B0600070205080204" pitchFamily="50" charset="-128"/>
                          <a:ea typeface="ＭＳ Ｐゴシック" panose="020B0600070205080204" pitchFamily="50" charset="-128"/>
                        </a:rPr>
                        <a:t>％</a:t>
                      </a:r>
                      <a:endParaRPr lang="zh-CN"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a:t>
                      </a:r>
                      <a:r>
                        <a:rPr lang="en-US" altLang="ja-JP" sz="1200" u="none" strike="noStrike" dirty="0" smtClean="0">
                          <a:effectLst/>
                          <a:latin typeface="+mn-ea"/>
                          <a:ea typeface="+mn-ea"/>
                        </a:rPr>
                        <a:t>4</a:t>
                      </a:r>
                      <a:r>
                        <a:rPr lang="zh-TW" altLang="en-US" sz="1200" u="none" strike="noStrike" dirty="0" smtClean="0">
                          <a:effectLst/>
                          <a:latin typeface="ＭＳ Ｐゴシック" panose="020B0600070205080204" pitchFamily="50" charset="-128"/>
                          <a:ea typeface="ＭＳ Ｐゴシック" panose="020B0600070205080204" pitchFamily="50" charset="-128"/>
                        </a:rPr>
                        <a:t>月</a:t>
                      </a:r>
                      <a:r>
                        <a:rPr lang="en-US" altLang="ja-JP" sz="1200" u="none" strike="noStrike" dirty="0" smtClean="0">
                          <a:effectLst/>
                          <a:latin typeface="+mn-ea"/>
                          <a:ea typeface="+mn-ea"/>
                        </a:rPr>
                        <a:t>1</a:t>
                      </a:r>
                      <a:r>
                        <a:rPr lang="zh-TW" altLang="en-US" sz="1200" u="none" strike="noStrike" dirty="0" smtClean="0">
                          <a:effectLst/>
                          <a:latin typeface="+mn-ea"/>
                          <a:ea typeface="+mn-ea"/>
                        </a:rPr>
                        <a:t>日</a:t>
                      </a:r>
                      <a:r>
                        <a:rPr lang="zh-TW" altLang="en-US" sz="1200" u="none" strike="noStrike" dirty="0" smtClean="0">
                          <a:effectLst/>
                          <a:latin typeface="ＭＳ Ｐゴシック" panose="020B0600070205080204" pitchFamily="50" charset="-128"/>
                          <a:ea typeface="ＭＳ Ｐゴシック" panose="020B0600070205080204" pitchFamily="50" charset="-128"/>
                        </a:rPr>
                        <a:t>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a:r>
                        <a:rPr kumimoji="1" lang="en-US" altLang="ja-JP" sz="1200" dirty="0" smtClean="0">
                          <a:latin typeface="+mn-ea"/>
                          <a:ea typeface="+mn-ea"/>
                        </a:rPr>
                        <a:t>〃</a:t>
                      </a:r>
                      <a:endParaRPr kumimoji="1" lang="ja-JP" altLang="en-US" sz="1200" dirty="0">
                        <a:latin typeface="+mn-ea"/>
                        <a:ea typeface="+mn-ea"/>
                      </a:endParaRPr>
                    </a:p>
                  </a:txBody>
                  <a:tcPr anchor="ctr"/>
                </a:tc>
              </a:tr>
              <a:tr h="350157">
                <a:tc>
                  <a:txBody>
                    <a:bodyPr/>
                    <a:lstStyle/>
                    <a:p>
                      <a:pPr algn="ctr"/>
                      <a:r>
                        <a:rPr kumimoji="1" lang="ja-JP" altLang="en-US" sz="1200" dirty="0" smtClean="0">
                          <a:latin typeface="+mn-ea"/>
                          <a:ea typeface="+mn-ea"/>
                        </a:rPr>
                        <a:t>４</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生活保護世帯に</a:t>
                      </a:r>
                      <a:r>
                        <a:rPr lang="ja-JP" altLang="en-US" sz="1200" u="none" strike="noStrike" dirty="0" smtClean="0">
                          <a:effectLst/>
                          <a:latin typeface="+mn-ea"/>
                          <a:ea typeface="+mn-ea"/>
                        </a:rPr>
                        <a:t>属する子どもの</a:t>
                      </a:r>
                      <a:r>
                        <a:rPr lang="ja-JP" altLang="en-US" sz="1200" u="none" strike="noStrike" dirty="0">
                          <a:effectLst/>
                          <a:latin typeface="+mn-ea"/>
                          <a:ea typeface="+mn-ea"/>
                        </a:rPr>
                        <a:t>就職率（中学校卒業後）</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2.5%</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a:t>
                      </a:r>
                      <a:r>
                        <a:rPr lang="en-US" altLang="ja-JP" sz="1200" u="none" strike="noStrike" dirty="0" smtClean="0">
                          <a:effectLst/>
                          <a:latin typeface="+mn-ea"/>
                          <a:ea typeface="+mn-ea"/>
                        </a:rPr>
                        <a:t>4</a:t>
                      </a:r>
                      <a:r>
                        <a:rPr lang="zh-TW" altLang="en-US" sz="1200" u="none" strike="noStrike" dirty="0" smtClean="0">
                          <a:effectLst/>
                          <a:latin typeface="ＭＳ Ｐゴシック" panose="020B0600070205080204" pitchFamily="50" charset="-128"/>
                          <a:ea typeface="ＭＳ Ｐゴシック" panose="020B0600070205080204" pitchFamily="50" charset="-128"/>
                        </a:rPr>
                        <a:t>月</a:t>
                      </a:r>
                      <a:r>
                        <a:rPr lang="en-US" altLang="ja-JP" sz="1200" u="none" strike="noStrike" dirty="0" smtClean="0">
                          <a:effectLst/>
                          <a:latin typeface="+mn-ea"/>
                          <a:ea typeface="+mn-ea"/>
                        </a:rPr>
                        <a:t>1</a:t>
                      </a:r>
                      <a:r>
                        <a:rPr lang="zh-TW" altLang="en-US" sz="1200" u="none" strike="noStrike" dirty="0" smtClean="0">
                          <a:effectLst/>
                          <a:latin typeface="+mn-ea"/>
                          <a:ea typeface="+mn-ea"/>
                        </a:rPr>
                        <a:t>日</a:t>
                      </a:r>
                      <a:r>
                        <a:rPr lang="zh-TW" altLang="en-US" sz="1200" u="none" strike="noStrike" dirty="0" smtClean="0">
                          <a:effectLst/>
                          <a:latin typeface="ＭＳ Ｐゴシック" panose="020B0600070205080204" pitchFamily="50" charset="-128"/>
                          <a:ea typeface="ＭＳ Ｐゴシック" panose="020B0600070205080204" pitchFamily="50" charset="-128"/>
                        </a:rPr>
                        <a:t>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a:r>
                        <a:rPr kumimoji="1" lang="en-US" altLang="ja-JP" sz="1200" dirty="0" smtClean="0">
                          <a:latin typeface="+mn-ea"/>
                          <a:ea typeface="+mn-ea"/>
                        </a:rPr>
                        <a:t>〃</a:t>
                      </a:r>
                      <a:endParaRPr kumimoji="1" lang="ja-JP" altLang="en-US" sz="1200" dirty="0">
                        <a:latin typeface="+mn-ea"/>
                        <a:ea typeface="+mn-ea"/>
                      </a:endParaRPr>
                    </a:p>
                  </a:txBody>
                  <a:tcPr anchor="ctr"/>
                </a:tc>
              </a:tr>
              <a:tr h="350157">
                <a:tc>
                  <a:txBody>
                    <a:bodyPr/>
                    <a:lstStyle/>
                    <a:p>
                      <a:pPr algn="ctr"/>
                      <a:r>
                        <a:rPr kumimoji="1" lang="ja-JP" altLang="en-US" sz="1200" dirty="0" smtClean="0">
                          <a:latin typeface="+mn-ea"/>
                          <a:ea typeface="+mn-ea"/>
                        </a:rPr>
                        <a:t>５</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生活保護世帯に</a:t>
                      </a:r>
                      <a:r>
                        <a:rPr lang="ja-JP" altLang="en-US" sz="1200" u="none" strike="noStrike" dirty="0" smtClean="0">
                          <a:effectLst/>
                          <a:latin typeface="+mn-ea"/>
                          <a:ea typeface="+mn-ea"/>
                        </a:rPr>
                        <a:t>属する子どもの</a:t>
                      </a:r>
                      <a:r>
                        <a:rPr lang="ja-JP" altLang="en-US" sz="1200" u="none" strike="noStrike" dirty="0">
                          <a:effectLst/>
                          <a:latin typeface="+mn-ea"/>
                          <a:ea typeface="+mn-ea"/>
                        </a:rPr>
                        <a:t>就職率（高等学校卒業後）</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46.1%</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a:t>
                      </a:r>
                      <a:r>
                        <a:rPr lang="en-US" altLang="ja-JP" sz="1200" u="none" strike="noStrike" dirty="0" smtClean="0">
                          <a:effectLst/>
                          <a:latin typeface="+mn-ea"/>
                          <a:ea typeface="+mn-ea"/>
                        </a:rPr>
                        <a:t>4</a:t>
                      </a:r>
                      <a:r>
                        <a:rPr lang="zh-TW" altLang="en-US" sz="1200" u="none" strike="noStrike" dirty="0" smtClean="0">
                          <a:effectLst/>
                          <a:latin typeface="ＭＳ Ｐゴシック" panose="020B0600070205080204" pitchFamily="50" charset="-128"/>
                          <a:ea typeface="ＭＳ Ｐゴシック" panose="020B0600070205080204" pitchFamily="50" charset="-128"/>
                        </a:rPr>
                        <a:t>月</a:t>
                      </a:r>
                      <a:r>
                        <a:rPr lang="en-US" altLang="ja-JP" sz="1200" u="none" strike="noStrike" dirty="0" smtClean="0">
                          <a:effectLst/>
                          <a:latin typeface="+mn-ea"/>
                          <a:ea typeface="+mn-ea"/>
                        </a:rPr>
                        <a:t>1</a:t>
                      </a:r>
                      <a:r>
                        <a:rPr lang="zh-TW" altLang="en-US" sz="1200" u="none" strike="noStrike" dirty="0" smtClean="0">
                          <a:effectLst/>
                          <a:latin typeface="+mn-ea"/>
                          <a:ea typeface="+mn-ea"/>
                        </a:rPr>
                        <a:t>日</a:t>
                      </a:r>
                      <a:r>
                        <a:rPr lang="zh-TW" altLang="en-US" sz="1200" u="none" strike="noStrike" dirty="0" smtClean="0">
                          <a:effectLst/>
                          <a:latin typeface="ＭＳ Ｐゴシック" panose="020B0600070205080204" pitchFamily="50" charset="-128"/>
                          <a:ea typeface="ＭＳ Ｐゴシック" panose="020B0600070205080204" pitchFamily="50" charset="-128"/>
                        </a:rPr>
                        <a:t>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a:r>
                        <a:rPr kumimoji="1" lang="en-US" altLang="ja-JP" sz="1200" dirty="0" smtClean="0">
                          <a:latin typeface="+mn-ea"/>
                          <a:ea typeface="+mn-ea"/>
                        </a:rPr>
                        <a:t>〃</a:t>
                      </a:r>
                      <a:endParaRPr kumimoji="1" lang="ja-JP" altLang="en-US" sz="1200" dirty="0">
                        <a:latin typeface="+mn-ea"/>
                        <a:ea typeface="+mn-ea"/>
                      </a:endParaRPr>
                    </a:p>
                  </a:txBody>
                  <a:tcPr anchor="ctr"/>
                </a:tc>
              </a:tr>
            </a:tbl>
          </a:graphicData>
        </a:graphic>
      </p:graphicFrame>
      <p:sp>
        <p:nvSpPr>
          <p:cNvPr id="3" name="正方形/長方形 2"/>
          <p:cNvSpPr/>
          <p:nvPr/>
        </p:nvSpPr>
        <p:spPr>
          <a:xfrm>
            <a:off x="2396614" y="338651"/>
            <a:ext cx="7388942" cy="4598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HGP創英角ｺﾞｼｯｸUB" panose="020B0900000000000000" pitchFamily="50" charset="-128"/>
                <a:ea typeface="HGP創英角ｺﾞｼｯｸUB" panose="020B0900000000000000" pitchFamily="50" charset="-128"/>
              </a:rPr>
              <a:t>子どもの貧困に関する指標</a:t>
            </a: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4" name="正方形/長方形 3"/>
          <p:cNvSpPr/>
          <p:nvPr/>
        </p:nvSpPr>
        <p:spPr>
          <a:xfrm>
            <a:off x="850005" y="911207"/>
            <a:ext cx="10586434" cy="1381233"/>
          </a:xfrm>
          <a:prstGeom prst="rect">
            <a:avLst/>
          </a:prstGeom>
        </p:spPr>
        <p:style>
          <a:lnRef idx="2">
            <a:schemeClr val="accent2"/>
          </a:lnRef>
          <a:fillRef idx="1">
            <a:schemeClr val="lt1"/>
          </a:fillRef>
          <a:effectRef idx="0">
            <a:schemeClr val="accent2"/>
          </a:effectRef>
          <a:fontRef idx="minor">
            <a:schemeClr val="dk1"/>
          </a:fontRef>
        </p:style>
        <p:txBody>
          <a:bodyPr rtlCol="0" anchor="t"/>
          <a:lstStyle/>
          <a:p>
            <a:r>
              <a:rPr kumimoji="1" lang="ja-JP" altLang="en-US" dirty="0" smtClean="0">
                <a:latin typeface="HGP創英角ﾎﾟｯﾌﾟ体" panose="040B0A00000000000000" pitchFamily="50" charset="-128"/>
                <a:ea typeface="HGP創英角ﾎﾟｯﾌﾟ体" panose="040B0A00000000000000" pitchFamily="50" charset="-128"/>
              </a:rPr>
              <a:t>　</a:t>
            </a:r>
            <a:r>
              <a:rPr kumimoji="1" lang="ja-JP" altLang="en-US" dirty="0" smtClean="0">
                <a:latin typeface="HGP創英角ｺﾞｼｯｸUB" panose="020B0900000000000000" pitchFamily="50" charset="-128"/>
                <a:ea typeface="HGP創英角ｺﾞｼｯｸUB" panose="020B0900000000000000" pitchFamily="50" charset="-128"/>
              </a:rPr>
              <a:t>指標について</a:t>
            </a:r>
            <a:endParaRPr kumimoji="1" lang="en-US" altLang="ja-JP" dirty="0" smtClean="0">
              <a:latin typeface="HGP創英角ｺﾞｼｯｸUB" panose="020B0900000000000000" pitchFamily="50" charset="-128"/>
              <a:ea typeface="HGP創英角ｺﾞｼｯｸUB" panose="020B0900000000000000" pitchFamily="50" charset="-128"/>
            </a:endParaRPr>
          </a:p>
          <a:p>
            <a:pPr marL="285750" indent="-285750">
              <a:buFont typeface="Wingdings" panose="05000000000000000000" pitchFamily="2" charset="2"/>
              <a:buChar char="Ø"/>
            </a:pPr>
            <a:r>
              <a:rPr kumimoji="1" lang="ja-JP" altLang="en-US" sz="1600" dirty="0" smtClean="0">
                <a:latin typeface="+mn-ea"/>
              </a:rPr>
              <a:t>大阪府においては、子どもの貧困対策を総合的に推進するにあたり、関係施策の実施状況や対策の効果等を検証・</a:t>
            </a:r>
            <a:endParaRPr kumimoji="1" lang="en-US" altLang="ja-JP" sz="1600" dirty="0" smtClean="0">
              <a:latin typeface="+mn-ea"/>
            </a:endParaRPr>
          </a:p>
          <a:p>
            <a:r>
              <a:rPr kumimoji="1" lang="ja-JP" altLang="en-US" sz="1600" dirty="0">
                <a:latin typeface="+mn-ea"/>
              </a:rPr>
              <a:t>　</a:t>
            </a:r>
            <a:r>
              <a:rPr kumimoji="1" lang="ja-JP" altLang="en-US" sz="1600" dirty="0" smtClean="0">
                <a:latin typeface="+mn-ea"/>
              </a:rPr>
              <a:t>　評価する際の参考となる指標として、国の大綱に示された２５の指標のうち、子どもの状況を示すものでかつ大阪府の　</a:t>
            </a:r>
            <a:endParaRPr kumimoji="1" lang="en-US" altLang="ja-JP" sz="1600" dirty="0" smtClean="0">
              <a:latin typeface="+mn-ea"/>
            </a:endParaRPr>
          </a:p>
          <a:p>
            <a:r>
              <a:rPr kumimoji="1" lang="ja-JP" altLang="en-US" sz="1600" dirty="0">
                <a:latin typeface="+mn-ea"/>
              </a:rPr>
              <a:t>　</a:t>
            </a:r>
            <a:r>
              <a:rPr kumimoji="1" lang="ja-JP" altLang="en-US" sz="1600" dirty="0" smtClean="0">
                <a:latin typeface="+mn-ea"/>
              </a:rPr>
              <a:t>　数値が示せるものについては、子どもの貧困対策に関する指標として設定します。</a:t>
            </a:r>
            <a:endParaRPr kumimoji="1" lang="en-US" altLang="ja-JP" sz="1600" dirty="0" smtClean="0">
              <a:latin typeface="+mn-ea"/>
            </a:endParaRPr>
          </a:p>
          <a:p>
            <a:pPr marL="285750" indent="-285750">
              <a:buFont typeface="Wingdings" panose="05000000000000000000" pitchFamily="2" charset="2"/>
              <a:buChar char="Ø"/>
            </a:pPr>
            <a:r>
              <a:rPr kumimoji="1" lang="ja-JP" altLang="en-US" sz="1600" dirty="0" smtClean="0">
                <a:latin typeface="+mn-ea"/>
              </a:rPr>
              <a:t>施策に関する指標及びサンプリング調査等により都道府県のデータが示せないものについては、参考指標とします。</a:t>
            </a:r>
            <a:endParaRPr kumimoji="1" lang="en-US" altLang="ja-JP" sz="1600" dirty="0" smtClean="0">
              <a:latin typeface="+mn-ea"/>
            </a:endParaRPr>
          </a:p>
          <a:p>
            <a:pPr marL="285750" indent="-285750">
              <a:buFont typeface="Wingdings" panose="05000000000000000000" pitchFamily="2" charset="2"/>
              <a:buChar char="Ø"/>
            </a:pPr>
            <a:endParaRPr kumimoji="1" lang="en-US" altLang="ja-JP" sz="1600" dirty="0" smtClean="0">
              <a:latin typeface="+mn-ea"/>
            </a:endParaRPr>
          </a:p>
          <a:p>
            <a:r>
              <a:rPr kumimoji="1" lang="ja-JP" altLang="en-US" dirty="0">
                <a:latin typeface="HGP創英角ｺﾞｼｯｸUB" panose="020B0900000000000000" pitchFamily="50" charset="-128"/>
                <a:ea typeface="HGP創英角ｺﾞｼｯｸUB" panose="020B0900000000000000" pitchFamily="50" charset="-128"/>
              </a:rPr>
              <a:t>子ども</a:t>
            </a:r>
            <a:r>
              <a:rPr kumimoji="1" lang="ja-JP" altLang="en-US" dirty="0" smtClean="0">
                <a:latin typeface="HGP創英角ｺﾞｼｯｸUB" panose="020B0900000000000000" pitchFamily="50" charset="-128"/>
                <a:ea typeface="HGP創英角ｺﾞｼｯｸUB" panose="020B0900000000000000" pitchFamily="50" charset="-128"/>
              </a:rPr>
              <a:t>の貧困に関する指標</a:t>
            </a:r>
            <a:endParaRPr kumimoji="1" lang="en-US" altLang="ja-JP" dirty="0" smtClean="0">
              <a:latin typeface="HGP創英角ｺﾞｼｯｸUB" panose="020B0900000000000000" pitchFamily="50" charset="-128"/>
              <a:ea typeface="HGP創英角ｺﾞｼｯｸUB" panose="020B0900000000000000" pitchFamily="50" charset="-128"/>
            </a:endParaRPr>
          </a:p>
          <a:p>
            <a:endParaRPr kumimoji="1" lang="en-US" altLang="ja-JP" dirty="0" smtClean="0">
              <a:latin typeface="HGP創英角ｺﾞｼｯｸUB" panose="020B0900000000000000" pitchFamily="50" charset="-128"/>
              <a:ea typeface="HGP創英角ｺﾞｼｯｸUB" panose="020B0900000000000000" pitchFamily="50" charset="-128"/>
            </a:endParaRPr>
          </a:p>
        </p:txBody>
      </p:sp>
      <p:sp>
        <p:nvSpPr>
          <p:cNvPr id="5" name="日付プレースホルダー 4"/>
          <p:cNvSpPr>
            <a:spLocks noGrp="1"/>
          </p:cNvSpPr>
          <p:nvPr>
            <p:ph type="dt" sz="half" idx="10"/>
          </p:nvPr>
        </p:nvSpPr>
        <p:spPr/>
        <p:txBody>
          <a:bodyPr/>
          <a:lstStyle/>
          <a:p>
            <a:fld id="{79A8546C-5404-42EE-A432-1F5CB86EA805}" type="datetime1">
              <a:rPr lang="en-US" altLang="ja-JP" sz="2000" smtClean="0"/>
              <a:t>11/6/2014</a:t>
            </a:fld>
            <a:endParaRPr lang="en-US" sz="2000" dirty="0"/>
          </a:p>
        </p:txBody>
      </p:sp>
      <p:sp>
        <p:nvSpPr>
          <p:cNvPr id="6" name="スライド番号プレースホルダー 5"/>
          <p:cNvSpPr>
            <a:spLocks noGrp="1"/>
          </p:cNvSpPr>
          <p:nvPr>
            <p:ph type="sldNum" sz="quarter" idx="12"/>
          </p:nvPr>
        </p:nvSpPr>
        <p:spPr/>
        <p:txBody>
          <a:bodyPr/>
          <a:lstStyle/>
          <a:p>
            <a:fld id="{48F63A3B-78C7-47BE-AE5E-E10140E04643}" type="slidenum">
              <a:rPr lang="en-US" sz="2000" smtClean="0"/>
              <a:t>13</a:t>
            </a:fld>
            <a:endParaRPr lang="en-US" sz="2000" dirty="0"/>
          </a:p>
        </p:txBody>
      </p:sp>
      <p:sp>
        <p:nvSpPr>
          <p:cNvPr id="7" name="正方形/長方形 6"/>
          <p:cNvSpPr/>
          <p:nvPr/>
        </p:nvSpPr>
        <p:spPr>
          <a:xfrm>
            <a:off x="837973" y="2750358"/>
            <a:ext cx="5305249" cy="276999"/>
          </a:xfrm>
          <a:prstGeom prst="rect">
            <a:avLst/>
          </a:prstGeom>
        </p:spPr>
        <p:txBody>
          <a:bodyPr wrap="square">
            <a:spAutoFit/>
          </a:bodyPr>
          <a:lstStyle/>
          <a:p>
            <a:r>
              <a:rPr lang="ja-JP" altLang="en-US" sz="1200" dirty="0" smtClean="0">
                <a:latin typeface="+mn-ea"/>
              </a:rPr>
              <a:t>（子どもの状況を示す指標）</a:t>
            </a:r>
            <a:endParaRPr lang="ja-JP" altLang="en-US" sz="1200" dirty="0">
              <a:latin typeface="+mn-ea"/>
            </a:endParaRPr>
          </a:p>
        </p:txBody>
      </p:sp>
    </p:spTree>
    <p:extLst>
      <p:ext uri="{BB962C8B-B14F-4D97-AF65-F5344CB8AC3E}">
        <p14:creationId xmlns:p14="http://schemas.microsoft.com/office/powerpoint/2010/main" val="1994167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000679053"/>
              </p:ext>
            </p:extLst>
          </p:nvPr>
        </p:nvGraphicFramePr>
        <p:xfrm>
          <a:off x="1169273" y="972273"/>
          <a:ext cx="9658754" cy="2326516"/>
        </p:xfrm>
        <a:graphic>
          <a:graphicData uri="http://schemas.openxmlformats.org/drawingml/2006/table">
            <a:tbl>
              <a:tblPr firstRow="1" bandRow="1">
                <a:tableStyleId>{5940675A-B579-460E-94D1-54222C63F5DA}</a:tableStyleId>
              </a:tblPr>
              <a:tblGrid>
                <a:gridCol w="436880"/>
                <a:gridCol w="3290665"/>
                <a:gridCol w="862867"/>
                <a:gridCol w="2151486"/>
                <a:gridCol w="1458428"/>
                <a:gridCol w="1458428"/>
              </a:tblGrid>
              <a:tr h="219919">
                <a:tc>
                  <a:txBody>
                    <a:bodyPr/>
                    <a:lstStyle/>
                    <a:p>
                      <a:pPr algn="ctr"/>
                      <a:r>
                        <a:rPr kumimoji="1" lang="en-US" altLang="ja-JP" sz="1200" dirty="0" smtClean="0">
                          <a:latin typeface="+mn-ea"/>
                          <a:ea typeface="+mn-ea"/>
                        </a:rPr>
                        <a:t>NO</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指標</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全国数値</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備考１</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備考２</a:t>
                      </a:r>
                      <a:endParaRPr kumimoji="1" lang="ja-JP" altLang="en-US" sz="1200" dirty="0">
                        <a:latin typeface="+mn-ea"/>
                        <a:ea typeface="+mn-ea"/>
                      </a:endParaRPr>
                    </a:p>
                  </a:txBody>
                  <a:tcPr/>
                </a:tc>
                <a:tc>
                  <a:txBody>
                    <a:bodyPr/>
                    <a:lstStyle/>
                    <a:p>
                      <a:pPr algn="ctr"/>
                      <a:r>
                        <a:rPr lang="ja-JP" altLang="en-US" sz="1200" dirty="0" smtClean="0">
                          <a:latin typeface="+mn-ea"/>
                          <a:ea typeface="+mn-ea"/>
                        </a:rPr>
                        <a:t>大阪府数値</a:t>
                      </a:r>
                      <a:endParaRPr lang="ja-JP" altLang="en-US" sz="1200" dirty="0">
                        <a:latin typeface="+mn-ea"/>
                        <a:ea typeface="+mn-ea"/>
                      </a:endParaRPr>
                    </a:p>
                  </a:txBody>
                  <a:tcPr/>
                </a:tc>
              </a:tr>
              <a:tr h="0">
                <a:tc>
                  <a:txBody>
                    <a:bodyPr/>
                    <a:lstStyle/>
                    <a:p>
                      <a:pPr algn="ctr"/>
                      <a:r>
                        <a:rPr kumimoji="1" lang="ja-JP" altLang="en-US" sz="1200" dirty="0" smtClean="0">
                          <a:latin typeface="+mn-ea"/>
                          <a:ea typeface="+mn-ea"/>
                        </a:rPr>
                        <a:t>６</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児童養護施設</a:t>
                      </a:r>
                      <a:r>
                        <a:rPr lang="ja-JP" altLang="en-US" sz="1200" u="none" strike="noStrike" dirty="0" smtClean="0">
                          <a:effectLst/>
                          <a:latin typeface="+mn-ea"/>
                          <a:ea typeface="+mn-ea"/>
                        </a:rPr>
                        <a:t>の子どもの</a:t>
                      </a:r>
                      <a:r>
                        <a:rPr lang="ja-JP" altLang="en-US" sz="1200" u="none" strike="noStrike" dirty="0">
                          <a:effectLst/>
                          <a:latin typeface="+mn-ea"/>
                          <a:ea typeface="+mn-ea"/>
                        </a:rPr>
                        <a:t>進学率（中学校卒業後）</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96.6%</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zh-CN" altLang="en-US" sz="1200" u="none" strike="noStrike" dirty="0">
                          <a:effectLst/>
                          <a:latin typeface="ＭＳ Ｐゴシック" panose="020B0600070205080204" pitchFamily="50" charset="-128"/>
                          <a:ea typeface="ＭＳ Ｐゴシック" panose="020B0600070205080204" pitchFamily="50" charset="-128"/>
                        </a:rPr>
                        <a:t>高等学校等　</a:t>
                      </a:r>
                      <a:r>
                        <a:rPr lang="en-US" altLang="zh-CN" sz="1200" u="none" strike="noStrike" dirty="0">
                          <a:effectLst/>
                          <a:latin typeface="ＭＳ Ｐゴシック" panose="020B0600070205080204" pitchFamily="50" charset="-128"/>
                          <a:ea typeface="ＭＳ Ｐゴシック" panose="020B0600070205080204" pitchFamily="50" charset="-128"/>
                        </a:rPr>
                        <a:t>94.8</a:t>
                      </a:r>
                      <a:r>
                        <a:rPr lang="zh-CN" altLang="en-US" sz="1200" u="none" strike="noStrike" dirty="0">
                          <a:effectLst/>
                          <a:latin typeface="ＭＳ Ｐゴシック" panose="020B0600070205080204" pitchFamily="50" charset="-128"/>
                          <a:ea typeface="ＭＳ Ｐゴシック" panose="020B0600070205080204" pitchFamily="50" charset="-128"/>
                        </a:rPr>
                        <a:t>％</a:t>
                      </a:r>
                      <a:br>
                        <a:rPr lang="zh-CN" altLang="en-US" sz="1200" u="none" strike="noStrike" dirty="0">
                          <a:effectLst/>
                          <a:latin typeface="ＭＳ Ｐゴシック" panose="020B0600070205080204" pitchFamily="50" charset="-128"/>
                          <a:ea typeface="ＭＳ Ｐゴシック" panose="020B0600070205080204" pitchFamily="50" charset="-128"/>
                        </a:rPr>
                      </a:br>
                      <a:r>
                        <a:rPr lang="zh-CN" altLang="en-US" sz="1200" u="none" strike="noStrike" dirty="0">
                          <a:effectLst/>
                          <a:latin typeface="ＭＳ Ｐゴシック" panose="020B0600070205080204" pitchFamily="50" charset="-128"/>
                          <a:ea typeface="ＭＳ Ｐゴシック" panose="020B0600070205080204" pitchFamily="50" charset="-128"/>
                        </a:rPr>
                        <a:t>専修学校等　  </a:t>
                      </a:r>
                      <a:r>
                        <a:rPr lang="en-US" altLang="zh-CN" sz="1200" u="none" strike="noStrike" dirty="0">
                          <a:effectLst/>
                          <a:latin typeface="ＭＳ Ｐゴシック" panose="020B0600070205080204" pitchFamily="50" charset="-128"/>
                          <a:ea typeface="ＭＳ Ｐゴシック" panose="020B0600070205080204" pitchFamily="50" charset="-128"/>
                        </a:rPr>
                        <a:t>1.8</a:t>
                      </a:r>
                      <a:r>
                        <a:rPr lang="zh-CN" altLang="en-US" sz="1200" u="none" strike="noStrike" dirty="0">
                          <a:effectLst/>
                          <a:latin typeface="ＭＳ Ｐゴシック" panose="020B0600070205080204" pitchFamily="50" charset="-128"/>
                          <a:ea typeface="ＭＳ Ｐゴシック" panose="020B0600070205080204" pitchFamily="50" charset="-128"/>
                        </a:rPr>
                        <a:t>％</a:t>
                      </a:r>
                      <a:endParaRPr lang="zh-CN"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a:t>
                      </a:r>
                      <a:r>
                        <a:rPr lang="en-US" altLang="ja-JP" sz="1200" u="none" strike="noStrike" dirty="0" smtClean="0">
                          <a:effectLst/>
                          <a:latin typeface="+mn-ea"/>
                          <a:ea typeface="+mn-ea"/>
                        </a:rPr>
                        <a:t>5</a:t>
                      </a:r>
                      <a:r>
                        <a:rPr lang="zh-TW" altLang="en-US" sz="1200" u="none" strike="noStrike" dirty="0" smtClean="0">
                          <a:effectLst/>
                          <a:latin typeface="ＭＳ Ｐゴシック" panose="020B0600070205080204" pitchFamily="50" charset="-128"/>
                          <a:ea typeface="ＭＳ Ｐゴシック" panose="020B0600070205080204" pitchFamily="50" charset="-128"/>
                        </a:rPr>
                        <a:t>月</a:t>
                      </a:r>
                      <a:r>
                        <a:rPr lang="en-US" altLang="ja-JP" sz="1200" u="none" strike="noStrike" dirty="0" smtClean="0">
                          <a:effectLst/>
                          <a:latin typeface="+mn-ea"/>
                          <a:ea typeface="+mn-ea"/>
                        </a:rPr>
                        <a:t>1</a:t>
                      </a:r>
                      <a:r>
                        <a:rPr lang="zh-TW" altLang="en-US" sz="1200" u="none" strike="noStrike" dirty="0" smtClean="0">
                          <a:effectLst/>
                          <a:latin typeface="ＭＳ Ｐゴシック" panose="020B0600070205080204" pitchFamily="50" charset="-128"/>
                          <a:ea typeface="ＭＳ Ｐゴシック" panose="020B0600070205080204" pitchFamily="50" charset="-128"/>
                        </a:rPr>
                        <a:t>日現在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a:r>
                        <a:rPr kumimoji="1" lang="ja-JP" altLang="en-US" sz="1200" dirty="0" smtClean="0">
                          <a:latin typeface="+mn-ea"/>
                          <a:ea typeface="+mn-ea"/>
                        </a:rPr>
                        <a:t>都道府県データについて国から情報提供あり</a:t>
                      </a:r>
                    </a:p>
                    <a:p>
                      <a:pPr algn="l"/>
                      <a:r>
                        <a:rPr kumimoji="1" lang="ja-JP" altLang="en-US" sz="1200" dirty="0" smtClean="0">
                          <a:latin typeface="+mn-ea"/>
                          <a:ea typeface="+mn-ea"/>
                        </a:rPr>
                        <a:t>ただし、時期は未定</a:t>
                      </a:r>
                      <a:endParaRPr kumimoji="1" lang="ja-JP" altLang="en-US" sz="1200" dirty="0">
                        <a:latin typeface="+mn-ea"/>
                        <a:ea typeface="+mn-ea"/>
                      </a:endParaRPr>
                    </a:p>
                  </a:txBody>
                  <a:tcPr anchor="ctr"/>
                </a:tc>
              </a:tr>
              <a:tr h="0">
                <a:tc>
                  <a:txBody>
                    <a:bodyPr/>
                    <a:lstStyle/>
                    <a:p>
                      <a:pPr algn="ctr"/>
                      <a:r>
                        <a:rPr kumimoji="1" lang="ja-JP" altLang="en-US" sz="1200" dirty="0" smtClean="0">
                          <a:latin typeface="+mn-ea"/>
                          <a:ea typeface="+mn-ea"/>
                        </a:rPr>
                        <a:t>７</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児童養護施設</a:t>
                      </a:r>
                      <a:r>
                        <a:rPr lang="ja-JP" altLang="en-US" sz="1200" u="none" strike="noStrike" dirty="0" smtClean="0">
                          <a:effectLst/>
                          <a:latin typeface="+mn-ea"/>
                          <a:ea typeface="+mn-ea"/>
                        </a:rPr>
                        <a:t>の子どもの</a:t>
                      </a:r>
                      <a:r>
                        <a:rPr lang="ja-JP" altLang="en-US" sz="1200" u="none" strike="noStrike" dirty="0">
                          <a:effectLst/>
                          <a:latin typeface="+mn-ea"/>
                          <a:ea typeface="+mn-ea"/>
                        </a:rPr>
                        <a:t>就職率（中学校卒業後）</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2.1%</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a:t>
                      </a:r>
                      <a:r>
                        <a:rPr lang="en-US" altLang="ja-JP" sz="1200" u="none" strike="noStrike" dirty="0" smtClean="0">
                          <a:effectLst/>
                          <a:latin typeface="+mn-ea"/>
                          <a:ea typeface="+mn-ea"/>
                        </a:rPr>
                        <a:t>5</a:t>
                      </a:r>
                      <a:r>
                        <a:rPr lang="zh-TW" altLang="en-US" sz="1200" u="none" strike="noStrike" dirty="0" smtClean="0">
                          <a:effectLst/>
                          <a:latin typeface="ＭＳ Ｐゴシック" panose="020B0600070205080204" pitchFamily="50" charset="-128"/>
                          <a:ea typeface="ＭＳ Ｐゴシック" panose="020B0600070205080204" pitchFamily="50" charset="-128"/>
                        </a:rPr>
                        <a:t>月</a:t>
                      </a:r>
                      <a:r>
                        <a:rPr lang="en-US" altLang="ja-JP" sz="1200" u="none" strike="noStrike" dirty="0" smtClean="0">
                          <a:effectLst/>
                          <a:latin typeface="+mn-ea"/>
                          <a:ea typeface="+mn-ea"/>
                        </a:rPr>
                        <a:t>1</a:t>
                      </a:r>
                      <a:r>
                        <a:rPr lang="zh-TW" altLang="en-US" sz="1200" u="none" strike="noStrike" dirty="0" smtClean="0">
                          <a:effectLst/>
                          <a:latin typeface="ＭＳ Ｐゴシック" panose="020B0600070205080204" pitchFamily="50" charset="-128"/>
                          <a:ea typeface="ＭＳ Ｐゴシック" panose="020B0600070205080204" pitchFamily="50" charset="-128"/>
                        </a:rPr>
                        <a:t>日現在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a:r>
                        <a:rPr kumimoji="1" lang="en-US" altLang="ja-JP" sz="1200" dirty="0" smtClean="0">
                          <a:latin typeface="+mn-ea"/>
                          <a:ea typeface="+mn-ea"/>
                        </a:rPr>
                        <a:t>〃</a:t>
                      </a:r>
                      <a:endParaRPr kumimoji="1" lang="ja-JP" altLang="en-US" sz="1200" dirty="0">
                        <a:latin typeface="+mn-ea"/>
                        <a:ea typeface="+mn-ea"/>
                      </a:endParaRPr>
                    </a:p>
                  </a:txBody>
                  <a:tcPr anchor="ctr"/>
                </a:tc>
              </a:tr>
              <a:tr h="579631">
                <a:tc>
                  <a:txBody>
                    <a:bodyPr/>
                    <a:lstStyle/>
                    <a:p>
                      <a:pPr algn="ctr"/>
                      <a:r>
                        <a:rPr kumimoji="1" lang="ja-JP" altLang="en-US" sz="1200" dirty="0" smtClean="0">
                          <a:latin typeface="+mn-ea"/>
                          <a:ea typeface="+mn-ea"/>
                        </a:rPr>
                        <a:t>８</a:t>
                      </a:r>
                      <a:endParaRPr kumimoji="1" lang="en-US" altLang="ja-JP" sz="1200" dirty="0" smtClean="0">
                        <a:latin typeface="+mn-ea"/>
                        <a:ea typeface="+mn-ea"/>
                      </a:endParaRPr>
                    </a:p>
                  </a:txBody>
                  <a:tcPr anchor="ctr"/>
                </a:tc>
                <a:tc>
                  <a:txBody>
                    <a:bodyPr/>
                    <a:lstStyle/>
                    <a:p>
                      <a:pPr algn="l" fontAlgn="ctr"/>
                      <a:r>
                        <a:rPr lang="ja-JP" altLang="en-US" sz="1200" u="none" strike="noStrike" dirty="0">
                          <a:effectLst/>
                          <a:latin typeface="+mn-ea"/>
                          <a:ea typeface="+mn-ea"/>
                        </a:rPr>
                        <a:t>児童養護施設</a:t>
                      </a:r>
                      <a:r>
                        <a:rPr lang="ja-JP" altLang="en-US" sz="1200" u="none" strike="noStrike" dirty="0" smtClean="0">
                          <a:effectLst/>
                          <a:latin typeface="+mn-ea"/>
                          <a:ea typeface="+mn-ea"/>
                        </a:rPr>
                        <a:t>の子どもの</a:t>
                      </a:r>
                      <a:r>
                        <a:rPr lang="ja-JP" altLang="en-US" sz="1200" u="none" strike="noStrike" dirty="0">
                          <a:effectLst/>
                          <a:latin typeface="+mn-ea"/>
                          <a:ea typeface="+mn-ea"/>
                        </a:rPr>
                        <a:t>進学率（高等学校卒業後）</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22.6%</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zh-CN" altLang="en-US" sz="1200" u="none" strike="noStrike" dirty="0">
                          <a:effectLst/>
                          <a:latin typeface="ＭＳ Ｐゴシック" panose="020B0600070205080204" pitchFamily="50" charset="-128"/>
                          <a:ea typeface="ＭＳ Ｐゴシック" panose="020B0600070205080204" pitchFamily="50" charset="-128"/>
                        </a:rPr>
                        <a:t>大学等　</a:t>
                      </a:r>
                      <a:r>
                        <a:rPr lang="en-US" altLang="zh-CN" sz="1200" u="none" strike="noStrike" dirty="0">
                          <a:effectLst/>
                          <a:latin typeface="ＭＳ Ｐゴシック" panose="020B0600070205080204" pitchFamily="50" charset="-128"/>
                          <a:ea typeface="ＭＳ Ｐゴシック" panose="020B0600070205080204" pitchFamily="50" charset="-128"/>
                        </a:rPr>
                        <a:t>12.3</a:t>
                      </a:r>
                      <a:r>
                        <a:rPr lang="zh-CN" altLang="en-US" sz="1200" u="none" strike="noStrike" dirty="0">
                          <a:effectLst/>
                          <a:latin typeface="ＭＳ Ｐゴシック" panose="020B0600070205080204" pitchFamily="50" charset="-128"/>
                          <a:ea typeface="ＭＳ Ｐゴシック" panose="020B0600070205080204" pitchFamily="50" charset="-128"/>
                        </a:rPr>
                        <a:t>％</a:t>
                      </a:r>
                      <a:br>
                        <a:rPr lang="zh-CN" altLang="en-US" sz="1200" u="none" strike="noStrike" dirty="0">
                          <a:effectLst/>
                          <a:latin typeface="ＭＳ Ｐゴシック" panose="020B0600070205080204" pitchFamily="50" charset="-128"/>
                          <a:ea typeface="ＭＳ Ｐゴシック" panose="020B0600070205080204" pitchFamily="50" charset="-128"/>
                        </a:rPr>
                      </a:br>
                      <a:r>
                        <a:rPr lang="zh-CN" altLang="en-US" sz="1200" u="none" strike="noStrike" dirty="0">
                          <a:effectLst/>
                          <a:latin typeface="ＭＳ Ｐゴシック" panose="020B0600070205080204" pitchFamily="50" charset="-128"/>
                          <a:ea typeface="ＭＳ Ｐゴシック" panose="020B0600070205080204" pitchFamily="50" charset="-128"/>
                        </a:rPr>
                        <a:t>専修学校等　</a:t>
                      </a:r>
                      <a:r>
                        <a:rPr lang="en-US" altLang="zh-CN" sz="1200" u="none" strike="noStrike" dirty="0">
                          <a:effectLst/>
                          <a:latin typeface="ＭＳ Ｐゴシック" panose="020B0600070205080204" pitchFamily="50" charset="-128"/>
                          <a:ea typeface="ＭＳ Ｐゴシック" panose="020B0600070205080204" pitchFamily="50" charset="-128"/>
                        </a:rPr>
                        <a:t>10.3</a:t>
                      </a:r>
                      <a:r>
                        <a:rPr lang="zh-CN" altLang="en-US" sz="1200" u="none" strike="noStrike" dirty="0">
                          <a:effectLst/>
                          <a:latin typeface="ＭＳ Ｐゴシック" panose="020B0600070205080204" pitchFamily="50" charset="-128"/>
                          <a:ea typeface="ＭＳ Ｐゴシック" panose="020B0600070205080204" pitchFamily="50" charset="-128"/>
                        </a:rPr>
                        <a:t>％</a:t>
                      </a:r>
                      <a:endParaRPr lang="zh-CN"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a:t>
                      </a:r>
                      <a:r>
                        <a:rPr lang="en-US" altLang="ja-JP" sz="1200" u="none" strike="noStrike" dirty="0" smtClean="0">
                          <a:effectLst/>
                          <a:latin typeface="+mn-ea"/>
                          <a:ea typeface="+mn-ea"/>
                        </a:rPr>
                        <a:t>5</a:t>
                      </a:r>
                      <a:r>
                        <a:rPr lang="zh-TW" altLang="en-US" sz="1200" u="none" strike="noStrike" dirty="0" smtClean="0">
                          <a:effectLst/>
                          <a:latin typeface="ＭＳ Ｐゴシック" panose="020B0600070205080204" pitchFamily="50" charset="-128"/>
                          <a:ea typeface="ＭＳ Ｐゴシック" panose="020B0600070205080204" pitchFamily="50" charset="-128"/>
                        </a:rPr>
                        <a:t>月</a:t>
                      </a:r>
                      <a:r>
                        <a:rPr lang="en-US" altLang="ja-JP" sz="1200" u="none" strike="noStrike" dirty="0" smtClean="0">
                          <a:effectLst/>
                          <a:latin typeface="+mn-ea"/>
                          <a:ea typeface="+mn-ea"/>
                        </a:rPr>
                        <a:t>1</a:t>
                      </a:r>
                      <a:r>
                        <a:rPr lang="zh-TW" altLang="en-US" sz="1200" u="none" strike="noStrike" dirty="0" smtClean="0">
                          <a:effectLst/>
                          <a:latin typeface="ＭＳ Ｐゴシック" panose="020B0600070205080204" pitchFamily="50" charset="-128"/>
                          <a:ea typeface="ＭＳ Ｐゴシック" panose="020B0600070205080204" pitchFamily="50" charset="-128"/>
                        </a:rPr>
                        <a:t>日現在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a:r>
                        <a:rPr kumimoji="1" lang="en-US" altLang="ja-JP" sz="1200" dirty="0" smtClean="0">
                          <a:latin typeface="+mn-ea"/>
                          <a:ea typeface="+mn-ea"/>
                        </a:rPr>
                        <a:t>〃</a:t>
                      </a:r>
                      <a:endParaRPr kumimoji="1" lang="ja-JP" altLang="en-US" sz="1200" dirty="0">
                        <a:latin typeface="+mn-ea"/>
                        <a:ea typeface="+mn-ea"/>
                      </a:endParaRPr>
                    </a:p>
                  </a:txBody>
                  <a:tcPr anchor="ctr"/>
                </a:tc>
              </a:tr>
              <a:tr h="347730">
                <a:tc>
                  <a:txBody>
                    <a:bodyPr/>
                    <a:lstStyle/>
                    <a:p>
                      <a:pPr algn="ctr"/>
                      <a:r>
                        <a:rPr kumimoji="1" lang="ja-JP" altLang="en-US" sz="1200" dirty="0" smtClean="0">
                          <a:latin typeface="+mn-ea"/>
                          <a:ea typeface="+mn-ea"/>
                        </a:rPr>
                        <a:t>９</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児童養護施設</a:t>
                      </a:r>
                      <a:r>
                        <a:rPr lang="ja-JP" altLang="en-US" sz="1200" u="none" strike="noStrike" dirty="0" smtClean="0">
                          <a:effectLst/>
                          <a:latin typeface="+mn-ea"/>
                          <a:ea typeface="+mn-ea"/>
                        </a:rPr>
                        <a:t>の子どもの</a:t>
                      </a:r>
                      <a:r>
                        <a:rPr lang="ja-JP" altLang="en-US" sz="1200" u="none" strike="noStrike" dirty="0">
                          <a:effectLst/>
                          <a:latin typeface="+mn-ea"/>
                          <a:ea typeface="+mn-ea"/>
                        </a:rPr>
                        <a:t>就職率（高等学校卒業後）</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69.8%</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a:t>
                      </a:r>
                      <a:r>
                        <a:rPr lang="en-US" altLang="ja-JP" sz="1200" u="none" strike="noStrike" dirty="0" smtClean="0">
                          <a:effectLst/>
                          <a:latin typeface="+mn-ea"/>
                          <a:ea typeface="+mn-ea"/>
                        </a:rPr>
                        <a:t>5</a:t>
                      </a:r>
                      <a:r>
                        <a:rPr lang="zh-TW" altLang="en-US" sz="1200" u="none" strike="noStrike" dirty="0" smtClean="0">
                          <a:effectLst/>
                          <a:latin typeface="ＭＳ Ｐゴシック" panose="020B0600070205080204" pitchFamily="50" charset="-128"/>
                          <a:ea typeface="ＭＳ Ｐゴシック" panose="020B0600070205080204" pitchFamily="50" charset="-128"/>
                        </a:rPr>
                        <a:t>月</a:t>
                      </a:r>
                      <a:r>
                        <a:rPr lang="en-US" altLang="ja-JP" sz="1200" u="none" strike="noStrike" dirty="0" smtClean="0">
                          <a:effectLst/>
                          <a:latin typeface="+mn-ea"/>
                          <a:ea typeface="+mn-ea"/>
                        </a:rPr>
                        <a:t>1</a:t>
                      </a:r>
                      <a:r>
                        <a:rPr lang="zh-TW" altLang="en-US" sz="1200" u="none" strike="noStrike" dirty="0" smtClean="0">
                          <a:effectLst/>
                          <a:latin typeface="ＭＳ Ｐゴシック" panose="020B0600070205080204" pitchFamily="50" charset="-128"/>
                          <a:ea typeface="ＭＳ Ｐゴシック" panose="020B0600070205080204" pitchFamily="50" charset="-128"/>
                        </a:rPr>
                        <a:t>日現在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a:r>
                        <a:rPr kumimoji="1" lang="en-US" altLang="ja-JP" sz="1200" dirty="0" smtClean="0">
                          <a:latin typeface="+mn-ea"/>
                          <a:ea typeface="+mn-ea"/>
                        </a:rPr>
                        <a:t>〃</a:t>
                      </a:r>
                      <a:endParaRPr kumimoji="1" lang="ja-JP" altLang="en-US" sz="1200" dirty="0">
                        <a:latin typeface="+mn-ea"/>
                        <a:ea typeface="+mn-ea"/>
                      </a:endParaRPr>
                    </a:p>
                  </a:txBody>
                  <a:tcPr anchor="ctr"/>
                </a:tc>
              </a:tr>
            </a:tbl>
          </a:graphicData>
        </a:graphic>
      </p:graphicFrame>
      <p:sp>
        <p:nvSpPr>
          <p:cNvPr id="3" name="日付プレースホルダー 2"/>
          <p:cNvSpPr>
            <a:spLocks noGrp="1"/>
          </p:cNvSpPr>
          <p:nvPr>
            <p:ph type="dt" sz="half" idx="10"/>
          </p:nvPr>
        </p:nvSpPr>
        <p:spPr/>
        <p:txBody>
          <a:bodyPr/>
          <a:lstStyle/>
          <a:p>
            <a:fld id="{E5D592FE-F7F5-4058-9216-636FC7DB3AC8}" type="datetime1">
              <a:rPr lang="en-US" altLang="ja-JP" sz="2000" smtClean="0"/>
              <a:t>11/6/2014</a:t>
            </a:fld>
            <a:endParaRPr lang="en-US" sz="2000" dirty="0"/>
          </a:p>
        </p:txBody>
      </p:sp>
      <p:sp>
        <p:nvSpPr>
          <p:cNvPr id="4" name="スライド番号プレースホルダー 3"/>
          <p:cNvSpPr>
            <a:spLocks noGrp="1"/>
          </p:cNvSpPr>
          <p:nvPr>
            <p:ph type="sldNum" sz="quarter" idx="12"/>
          </p:nvPr>
        </p:nvSpPr>
        <p:spPr/>
        <p:txBody>
          <a:bodyPr/>
          <a:lstStyle/>
          <a:p>
            <a:fld id="{48F63A3B-78C7-47BE-AE5E-E10140E04643}" type="slidenum">
              <a:rPr lang="en-US" sz="2000" smtClean="0"/>
              <a:t>14</a:t>
            </a:fld>
            <a:endParaRPr lang="en-US" sz="2000" dirty="0"/>
          </a:p>
        </p:txBody>
      </p:sp>
    </p:spTree>
    <p:extLst>
      <p:ext uri="{BB962C8B-B14F-4D97-AF65-F5344CB8AC3E}">
        <p14:creationId xmlns:p14="http://schemas.microsoft.com/office/powerpoint/2010/main" val="9667592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109507706"/>
              </p:ext>
            </p:extLst>
          </p:nvPr>
        </p:nvGraphicFramePr>
        <p:xfrm>
          <a:off x="1160053" y="1464849"/>
          <a:ext cx="9658754" cy="4556760"/>
        </p:xfrm>
        <a:graphic>
          <a:graphicData uri="http://schemas.openxmlformats.org/drawingml/2006/table">
            <a:tbl>
              <a:tblPr firstRow="1" bandRow="1">
                <a:tableStyleId>{5940675A-B579-460E-94D1-54222C63F5DA}</a:tableStyleId>
              </a:tblPr>
              <a:tblGrid>
                <a:gridCol w="436880"/>
                <a:gridCol w="3290665"/>
                <a:gridCol w="1252201"/>
                <a:gridCol w="1762152"/>
                <a:gridCol w="1458428"/>
                <a:gridCol w="1458428"/>
              </a:tblGrid>
              <a:tr h="0">
                <a:tc>
                  <a:txBody>
                    <a:bodyPr/>
                    <a:lstStyle/>
                    <a:p>
                      <a:pPr algn="ctr"/>
                      <a:r>
                        <a:rPr kumimoji="1" lang="en-US" altLang="ja-JP" sz="1200" dirty="0" smtClean="0">
                          <a:latin typeface="+mn-ea"/>
                          <a:ea typeface="+mn-ea"/>
                        </a:rPr>
                        <a:t>NO</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指標</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全国数値</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備考１</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備考２</a:t>
                      </a:r>
                      <a:endParaRPr kumimoji="1" lang="ja-JP" altLang="en-US" sz="1200" dirty="0">
                        <a:latin typeface="+mn-ea"/>
                        <a:ea typeface="+mn-ea"/>
                      </a:endParaRPr>
                    </a:p>
                  </a:txBody>
                  <a:tcPr/>
                </a:tc>
                <a:tc>
                  <a:txBody>
                    <a:bodyPr/>
                    <a:lstStyle/>
                    <a:p>
                      <a:pPr algn="ctr"/>
                      <a:r>
                        <a:rPr lang="ja-JP" altLang="en-US" sz="1200" dirty="0" smtClean="0">
                          <a:latin typeface="+mn-ea"/>
                          <a:ea typeface="+mn-ea"/>
                        </a:rPr>
                        <a:t>大阪府数値</a:t>
                      </a:r>
                      <a:endParaRPr lang="ja-JP" altLang="en-US" sz="1200" dirty="0">
                        <a:latin typeface="+mn-ea"/>
                        <a:ea typeface="+mn-ea"/>
                      </a:endParaRPr>
                    </a:p>
                  </a:txBody>
                  <a:tcPr/>
                </a:tc>
              </a:tr>
              <a:tr h="0">
                <a:tc>
                  <a:txBody>
                    <a:bodyPr/>
                    <a:lstStyle/>
                    <a:p>
                      <a:pPr algn="ctr" fontAlgn="ctr"/>
                      <a:r>
                        <a:rPr lang="ja-JP" altLang="en-US" sz="1200" b="0" i="0" u="none" strike="noStrike" dirty="0" smtClean="0">
                          <a:solidFill>
                            <a:srgbClr val="000000"/>
                          </a:solidFill>
                          <a:effectLst/>
                          <a:latin typeface="+mn-ea"/>
                          <a:ea typeface="+mn-ea"/>
                        </a:rPr>
                        <a:t>１</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smtClean="0">
                          <a:effectLst/>
                          <a:latin typeface="+mn-ea"/>
                          <a:ea typeface="+mn-ea"/>
                        </a:rPr>
                        <a:t>子どもの</a:t>
                      </a:r>
                      <a:r>
                        <a:rPr lang="ja-JP" altLang="en-US" sz="1200" u="none" strike="noStrike" dirty="0">
                          <a:effectLst/>
                          <a:latin typeface="+mn-ea"/>
                          <a:ea typeface="+mn-ea"/>
                        </a:rPr>
                        <a:t>貧困率</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16.3%</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a:t>
                      </a:r>
                      <a:endParaRPr lang="en-US" altLang="zh-TW" sz="1200" u="none" strike="noStrike" dirty="0" smtClean="0">
                        <a:effectLst/>
                        <a:latin typeface="ＭＳ Ｐゴシック" panose="020B0600070205080204" pitchFamily="50" charset="-128"/>
                        <a:ea typeface="ＭＳ Ｐゴシック" panose="020B0600070205080204" pitchFamily="50" charset="-128"/>
                      </a:endParaRPr>
                    </a:p>
                    <a:p>
                      <a:pPr algn="l" fontAlgn="ctr"/>
                      <a:r>
                        <a:rPr lang="zh-TW" altLang="en-US" sz="1200" u="none" strike="noStrike" dirty="0" smtClean="0">
                          <a:effectLst/>
                          <a:latin typeface="ＭＳ Ｐゴシック" panose="020B0600070205080204" pitchFamily="50" charset="-128"/>
                          <a:ea typeface="ＭＳ Ｐゴシック" panose="020B0600070205080204" pitchFamily="50" charset="-128"/>
                        </a:rPr>
                        <a:t>国民</a:t>
                      </a:r>
                      <a:r>
                        <a:rPr lang="zh-TW" altLang="en-US" sz="1200" u="none" strike="noStrike" dirty="0">
                          <a:effectLst/>
                          <a:latin typeface="ＭＳ Ｐゴシック" panose="020B0600070205080204" pitchFamily="50" charset="-128"/>
                          <a:ea typeface="ＭＳ Ｐゴシック" panose="020B0600070205080204" pitchFamily="50" charset="-128"/>
                        </a:rPr>
                        <a:t>生活基礎調査</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都道府県データなし</a:t>
                      </a:r>
                    </a:p>
                  </a:txBody>
                  <a:tcPr anchor="ctr"/>
                </a:tc>
              </a:tr>
              <a:tr h="0">
                <a:tc>
                  <a:txBody>
                    <a:bodyPr/>
                    <a:lstStyle/>
                    <a:p>
                      <a:pPr algn="ctr" fontAlgn="ctr"/>
                      <a:r>
                        <a:rPr lang="ja-JP" altLang="en-US" sz="1200" b="0" i="0" u="none" strike="noStrike" dirty="0" smtClean="0">
                          <a:solidFill>
                            <a:srgbClr val="000000"/>
                          </a:solidFill>
                          <a:effectLst/>
                          <a:latin typeface="+mn-ea"/>
                          <a:ea typeface="+mn-ea"/>
                        </a:rPr>
                        <a:t>２</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b="0" i="0" u="none" strike="noStrike" dirty="0" smtClean="0">
                          <a:solidFill>
                            <a:srgbClr val="000000"/>
                          </a:solidFill>
                          <a:effectLst/>
                          <a:latin typeface="+mn-ea"/>
                          <a:ea typeface="+mn-ea"/>
                        </a:rPr>
                        <a:t>子どもがいる現役世帯のうち大人が一人の貧困率</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n-ea"/>
                          <a:ea typeface="+mn-ea"/>
                        </a:rPr>
                        <a:t>54.6%</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a:t>
                      </a:r>
                      <a:endParaRPr lang="en-US" altLang="zh-TW" sz="1200" u="none" strike="noStrike" dirty="0" smtClean="0">
                        <a:effectLst/>
                        <a:latin typeface="ＭＳ Ｐゴシック" panose="020B0600070205080204" pitchFamily="50" charset="-128"/>
                        <a:ea typeface="ＭＳ Ｐゴシック" panose="020B0600070205080204" pitchFamily="50" charset="-128"/>
                      </a:endParaRPr>
                    </a:p>
                    <a:p>
                      <a:pPr algn="l" fontAlgn="ctr"/>
                      <a:r>
                        <a:rPr lang="zh-TW" altLang="en-US" sz="1200" u="none" strike="noStrike" dirty="0" smtClean="0">
                          <a:effectLst/>
                          <a:latin typeface="ＭＳ Ｐゴシック" panose="020B0600070205080204" pitchFamily="50" charset="-128"/>
                          <a:ea typeface="ＭＳ Ｐゴシック" panose="020B0600070205080204" pitchFamily="50" charset="-128"/>
                        </a:rPr>
                        <a:t>国民生活基礎調査</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都道府県データなし</a:t>
                      </a:r>
                    </a:p>
                  </a:txBody>
                  <a:tcPr anchor="ctr"/>
                </a:tc>
              </a:tr>
              <a:tr h="0">
                <a:tc>
                  <a:txBody>
                    <a:bodyPr/>
                    <a:lstStyle/>
                    <a:p>
                      <a:pPr algn="ctr" fontAlgn="ctr"/>
                      <a:r>
                        <a:rPr lang="ja-JP" altLang="en-US" sz="1200" b="0" i="0" u="none" strike="noStrike" dirty="0" smtClean="0">
                          <a:solidFill>
                            <a:srgbClr val="000000"/>
                          </a:solidFill>
                          <a:effectLst/>
                          <a:latin typeface="+mn-ea"/>
                          <a:ea typeface="+mn-ea"/>
                        </a:rPr>
                        <a:t>３</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就学援助制度に関する周知状況</a:t>
                      </a:r>
                      <a:br>
                        <a:rPr lang="ja-JP" altLang="en-US" sz="1200" u="none" strike="noStrike" dirty="0">
                          <a:effectLst/>
                          <a:latin typeface="+mn-ea"/>
                          <a:ea typeface="+mn-ea"/>
                        </a:rPr>
                      </a:br>
                      <a:r>
                        <a:rPr lang="ja-JP" altLang="en-US" sz="1200" u="none" strike="noStrike" dirty="0">
                          <a:effectLst/>
                          <a:latin typeface="+mn-ea"/>
                          <a:ea typeface="+mn-ea"/>
                        </a:rPr>
                        <a:t> ・毎年度の進級時に学校で就学援助制度の書類を配付している市町村の割合</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61.9%</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a:effectLst/>
                          <a:latin typeface="ＭＳ Ｐゴシック" panose="020B0600070205080204" pitchFamily="50" charset="-128"/>
                          <a:ea typeface="ＭＳ Ｐゴシック" panose="020B0600070205080204" pitchFamily="50" charset="-128"/>
                        </a:rPr>
                        <a:t>年度現在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r>
                        <a:rPr kumimoji="1" lang="ja-JP" altLang="en-US" sz="1200" dirty="0" smtClean="0">
                          <a:latin typeface="+mn-ea"/>
                          <a:ea typeface="+mn-ea"/>
                        </a:rPr>
                        <a:t>都道府県データなし</a:t>
                      </a:r>
                      <a:endParaRPr kumimoji="1" lang="ja-JP" altLang="en-US" sz="1200" dirty="0">
                        <a:latin typeface="+mn-ea"/>
                        <a:ea typeface="+mn-ea"/>
                      </a:endParaRPr>
                    </a:p>
                  </a:txBody>
                  <a:tcPr anchor="ctr"/>
                </a:tc>
              </a:tr>
              <a:tr h="0">
                <a:tc>
                  <a:txBody>
                    <a:bodyPr/>
                    <a:lstStyle/>
                    <a:p>
                      <a:pPr algn="ctr" fontAlgn="ctr"/>
                      <a:r>
                        <a:rPr lang="ja-JP" altLang="en-US" sz="1200" b="0" i="0" u="none" strike="noStrike" dirty="0" smtClean="0">
                          <a:solidFill>
                            <a:srgbClr val="000000"/>
                          </a:solidFill>
                          <a:effectLst/>
                          <a:latin typeface="+mn-ea"/>
                          <a:ea typeface="+mn-ea"/>
                        </a:rPr>
                        <a:t>４</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就学援助制度に関する周知状況</a:t>
                      </a:r>
                      <a:br>
                        <a:rPr lang="ja-JP" altLang="en-US" sz="1200" u="none" strike="noStrike" dirty="0">
                          <a:effectLst/>
                          <a:latin typeface="+mn-ea"/>
                          <a:ea typeface="+mn-ea"/>
                        </a:rPr>
                      </a:br>
                      <a:r>
                        <a:rPr lang="ja-JP" altLang="en-US" sz="1200" u="none" strike="noStrike" dirty="0">
                          <a:effectLst/>
                          <a:latin typeface="+mn-ea"/>
                          <a:ea typeface="+mn-ea"/>
                        </a:rPr>
                        <a:t> ・入学時に学校で就学援助制度の書類を配付している市町村の割合</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61.0%</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年度現在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r>
                        <a:rPr kumimoji="1" lang="ja-JP" altLang="en-US" sz="1200" dirty="0" smtClean="0">
                          <a:latin typeface="+mn-ea"/>
                          <a:ea typeface="+mn-ea"/>
                        </a:rPr>
                        <a:t>都道府県データなし</a:t>
                      </a:r>
                      <a:endParaRPr kumimoji="1" lang="ja-JP" altLang="en-US" sz="1200" dirty="0">
                        <a:latin typeface="+mn-ea"/>
                        <a:ea typeface="+mn-ea"/>
                      </a:endParaRPr>
                    </a:p>
                  </a:txBody>
                  <a:tcPr anchor="ctr"/>
                </a:tc>
              </a:tr>
              <a:tr h="0">
                <a:tc>
                  <a:txBody>
                    <a:bodyPr/>
                    <a:lstStyle/>
                    <a:p>
                      <a:pPr algn="ctr" fontAlgn="ctr"/>
                      <a:r>
                        <a:rPr lang="ja-JP" altLang="en-US" sz="1200" b="0" i="0" u="none" strike="noStrike" dirty="0" smtClean="0">
                          <a:solidFill>
                            <a:srgbClr val="000000"/>
                          </a:solidFill>
                          <a:effectLst/>
                          <a:latin typeface="+mn-ea"/>
                          <a:ea typeface="+mn-ea"/>
                        </a:rPr>
                        <a:t>５</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日本学生支援機構の奨学金の貸与基準を満たす希望者のうち、奨学金の貸与を認められた者の割合（無利子）</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zh-TW" altLang="en-US" sz="1200" u="none" strike="noStrike" dirty="0">
                          <a:effectLst/>
                          <a:latin typeface="ＭＳ Ｐゴシック" panose="020B0600070205080204" pitchFamily="50" charset="-128"/>
                          <a:ea typeface="ＭＳ Ｐゴシック" panose="020B0600070205080204" pitchFamily="50" charset="-128"/>
                        </a:rPr>
                        <a:t>予約採用段階　　</a:t>
                      </a:r>
                      <a:r>
                        <a:rPr lang="en-US" altLang="zh-TW" sz="1200" u="none" strike="noStrike" dirty="0">
                          <a:effectLst/>
                          <a:latin typeface="ＭＳ Ｐゴシック" panose="020B0600070205080204" pitchFamily="50" charset="-128"/>
                          <a:ea typeface="ＭＳ Ｐゴシック" panose="020B0600070205080204" pitchFamily="50" charset="-128"/>
                        </a:rPr>
                        <a:t>40.0</a:t>
                      </a:r>
                      <a:r>
                        <a:rPr lang="zh-TW" altLang="en-US" sz="1200" u="none" strike="noStrike" dirty="0">
                          <a:effectLst/>
                          <a:latin typeface="ＭＳ Ｐゴシック" panose="020B0600070205080204" pitchFamily="50" charset="-128"/>
                          <a:ea typeface="ＭＳ Ｐゴシック" panose="020B0600070205080204" pitchFamily="50" charset="-128"/>
                        </a:rPr>
                        <a:t>％</a:t>
                      </a:r>
                      <a:br>
                        <a:rPr lang="zh-TW" altLang="en-US" sz="1200" u="none" strike="noStrike" dirty="0">
                          <a:effectLst/>
                          <a:latin typeface="ＭＳ Ｐゴシック" panose="020B0600070205080204" pitchFamily="50" charset="-128"/>
                          <a:ea typeface="ＭＳ Ｐゴシック" panose="020B0600070205080204" pitchFamily="50" charset="-128"/>
                        </a:rPr>
                      </a:br>
                      <a:r>
                        <a:rPr lang="zh-TW" altLang="en-US" sz="1200" u="none" strike="noStrike" dirty="0">
                          <a:effectLst/>
                          <a:latin typeface="ＭＳ Ｐゴシック" panose="020B0600070205080204" pitchFamily="50" charset="-128"/>
                          <a:ea typeface="ＭＳ Ｐゴシック" panose="020B0600070205080204" pitchFamily="50" charset="-128"/>
                        </a:rPr>
                        <a:t>在学採用段階　</a:t>
                      </a:r>
                      <a:r>
                        <a:rPr lang="en-US" altLang="zh-TW" sz="1200" u="none" strike="noStrike" dirty="0">
                          <a:effectLst/>
                          <a:latin typeface="ＭＳ Ｐゴシック" panose="020B0600070205080204" pitchFamily="50" charset="-128"/>
                          <a:ea typeface="ＭＳ Ｐゴシック" panose="020B0600070205080204" pitchFamily="50" charset="-128"/>
                        </a:rPr>
                        <a:t>100.0</a:t>
                      </a:r>
                      <a:r>
                        <a:rPr lang="zh-TW" altLang="en-US" sz="1200" u="none" strike="noStrike" dirty="0">
                          <a:effectLst/>
                          <a:latin typeface="ＭＳ Ｐゴシック" panose="020B0600070205080204" pitchFamily="50" charset="-128"/>
                          <a:ea typeface="ＭＳ Ｐゴシック" panose="020B0600070205080204" pitchFamily="50" charset="-128"/>
                        </a:rPr>
                        <a:t>％</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a:effectLst/>
                          <a:latin typeface="ＭＳ Ｐゴシック" panose="020B0600070205080204" pitchFamily="50" charset="-128"/>
                          <a:ea typeface="ＭＳ Ｐゴシック" panose="020B0600070205080204" pitchFamily="50" charset="-128"/>
                        </a:rPr>
                        <a:t>年度実績</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r>
                        <a:rPr kumimoji="1" lang="ja-JP" altLang="en-US" sz="1200" dirty="0" smtClean="0">
                          <a:latin typeface="+mn-ea"/>
                          <a:ea typeface="+mn-ea"/>
                        </a:rPr>
                        <a:t>都道府県データなし</a:t>
                      </a:r>
                      <a:endParaRPr kumimoji="1" lang="ja-JP" altLang="en-US" sz="1200" dirty="0">
                        <a:latin typeface="+mn-ea"/>
                        <a:ea typeface="+mn-ea"/>
                      </a:endParaRPr>
                    </a:p>
                  </a:txBody>
                  <a:tcPr anchor="ctr"/>
                </a:tc>
              </a:tr>
              <a:tr h="0">
                <a:tc>
                  <a:txBody>
                    <a:bodyPr/>
                    <a:lstStyle/>
                    <a:p>
                      <a:pPr algn="ctr" fontAlgn="ctr"/>
                      <a:r>
                        <a:rPr lang="ja-JP" altLang="en-US" sz="1200" b="0" i="0" u="none" strike="noStrike" dirty="0" smtClean="0">
                          <a:solidFill>
                            <a:srgbClr val="000000"/>
                          </a:solidFill>
                          <a:effectLst/>
                          <a:latin typeface="+mn-ea"/>
                          <a:ea typeface="+mn-ea"/>
                        </a:rPr>
                        <a:t>６</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日本学生支援機構の奨学金の貸与基準を満たす希望者のうち、奨学金の貸与を認められた者の割合（有利子）</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zh-TW" altLang="en-US" sz="1200" u="none" strike="noStrike" dirty="0">
                          <a:effectLst/>
                          <a:latin typeface="ＭＳ Ｐゴシック" panose="020B0600070205080204" pitchFamily="50" charset="-128"/>
                          <a:ea typeface="ＭＳ Ｐゴシック" panose="020B0600070205080204" pitchFamily="50" charset="-128"/>
                        </a:rPr>
                        <a:t>予約採用段階　</a:t>
                      </a:r>
                      <a:r>
                        <a:rPr lang="en-US" altLang="zh-TW" sz="1200" u="none" strike="noStrike" dirty="0">
                          <a:effectLst/>
                          <a:latin typeface="ＭＳ Ｐゴシック" panose="020B0600070205080204" pitchFamily="50" charset="-128"/>
                          <a:ea typeface="ＭＳ Ｐゴシック" panose="020B0600070205080204" pitchFamily="50" charset="-128"/>
                        </a:rPr>
                        <a:t>100.0</a:t>
                      </a:r>
                      <a:r>
                        <a:rPr lang="zh-TW" altLang="en-US" sz="1200" u="none" strike="noStrike" dirty="0">
                          <a:effectLst/>
                          <a:latin typeface="ＭＳ Ｐゴシック" panose="020B0600070205080204" pitchFamily="50" charset="-128"/>
                          <a:ea typeface="ＭＳ Ｐゴシック" panose="020B0600070205080204" pitchFamily="50" charset="-128"/>
                        </a:rPr>
                        <a:t>％</a:t>
                      </a:r>
                      <a:br>
                        <a:rPr lang="zh-TW" altLang="en-US" sz="1200" u="none" strike="noStrike" dirty="0">
                          <a:effectLst/>
                          <a:latin typeface="ＭＳ Ｐゴシック" panose="020B0600070205080204" pitchFamily="50" charset="-128"/>
                          <a:ea typeface="ＭＳ Ｐゴシック" panose="020B0600070205080204" pitchFamily="50" charset="-128"/>
                        </a:rPr>
                      </a:br>
                      <a:r>
                        <a:rPr lang="zh-TW" altLang="en-US" sz="1200" u="none" strike="noStrike" dirty="0">
                          <a:effectLst/>
                          <a:latin typeface="ＭＳ Ｐゴシック" panose="020B0600070205080204" pitchFamily="50" charset="-128"/>
                          <a:ea typeface="ＭＳ Ｐゴシック" panose="020B0600070205080204" pitchFamily="50" charset="-128"/>
                        </a:rPr>
                        <a:t>在学採用段階　</a:t>
                      </a:r>
                      <a:r>
                        <a:rPr lang="en-US" altLang="zh-TW" sz="1200" u="none" strike="noStrike" dirty="0">
                          <a:effectLst/>
                          <a:latin typeface="ＭＳ Ｐゴシック" panose="020B0600070205080204" pitchFamily="50" charset="-128"/>
                          <a:ea typeface="ＭＳ Ｐゴシック" panose="020B0600070205080204" pitchFamily="50" charset="-128"/>
                        </a:rPr>
                        <a:t>100.0</a:t>
                      </a:r>
                      <a:r>
                        <a:rPr lang="zh-TW" altLang="en-US" sz="1200" u="none" strike="noStrike" dirty="0">
                          <a:effectLst/>
                          <a:latin typeface="ＭＳ Ｐゴシック" panose="020B0600070205080204" pitchFamily="50" charset="-128"/>
                          <a:ea typeface="ＭＳ Ｐゴシック" panose="020B0600070205080204" pitchFamily="50" charset="-128"/>
                        </a:rPr>
                        <a:t>％</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年度実績</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r>
                        <a:rPr kumimoji="1" lang="ja-JP" altLang="en-US" sz="1200" dirty="0" smtClean="0">
                          <a:latin typeface="+mn-ea"/>
                          <a:ea typeface="+mn-ea"/>
                        </a:rPr>
                        <a:t>都道府県データなし</a:t>
                      </a:r>
                      <a:endParaRPr kumimoji="1" lang="ja-JP" altLang="en-US" sz="1200" dirty="0">
                        <a:latin typeface="+mn-ea"/>
                        <a:ea typeface="+mn-ea"/>
                      </a:endParaRPr>
                    </a:p>
                  </a:txBody>
                  <a:tcPr anchor="ctr"/>
                </a:tc>
              </a:tr>
              <a:tr h="0">
                <a:tc>
                  <a:txBody>
                    <a:bodyPr/>
                    <a:lstStyle/>
                    <a:p>
                      <a:pPr algn="ctr"/>
                      <a:r>
                        <a:rPr kumimoji="1" lang="ja-JP" altLang="en-US" sz="1200" dirty="0" smtClean="0">
                          <a:latin typeface="+mn-ea"/>
                          <a:ea typeface="+mn-ea"/>
                        </a:rPr>
                        <a:t>７</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ひとり親家庭</a:t>
                      </a:r>
                      <a:r>
                        <a:rPr lang="ja-JP" altLang="en-US" sz="1200" u="none" strike="noStrike" dirty="0" smtClean="0">
                          <a:effectLst/>
                          <a:latin typeface="+mn-ea"/>
                          <a:ea typeface="+mn-ea"/>
                        </a:rPr>
                        <a:t>の子どもの</a:t>
                      </a:r>
                      <a:r>
                        <a:rPr lang="ja-JP" altLang="en-US" sz="1200" u="none" strike="noStrike" dirty="0">
                          <a:effectLst/>
                          <a:latin typeface="+mn-ea"/>
                          <a:ea typeface="+mn-ea"/>
                        </a:rPr>
                        <a:t>就園率（保育所・幼稚園）</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72.3%</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H23</a:t>
                      </a:r>
                      <a:r>
                        <a:rPr lang="ja-JP" altLang="en-US" sz="1200" u="none" strike="noStrike" dirty="0" smtClean="0">
                          <a:effectLst/>
                          <a:latin typeface="+mn-ea"/>
                          <a:ea typeface="+mn-ea"/>
                        </a:rPr>
                        <a:t>年度</a:t>
                      </a:r>
                      <a:endParaRPr lang="en-US" altLang="ja-JP" sz="1200" u="none" strike="noStrike" dirty="0" smtClean="0">
                        <a:effectLst/>
                        <a:latin typeface="+mn-ea"/>
                        <a:ea typeface="+mn-ea"/>
                      </a:endParaRPr>
                    </a:p>
                    <a:p>
                      <a:pPr algn="l" fontAlgn="ctr"/>
                      <a:r>
                        <a:rPr lang="ja-JP" altLang="en-US" sz="1200" u="none" strike="noStrike" dirty="0" smtClean="0">
                          <a:effectLst/>
                          <a:latin typeface="+mn-ea"/>
                          <a:ea typeface="+mn-ea"/>
                        </a:rPr>
                        <a:t>全国</a:t>
                      </a:r>
                      <a:r>
                        <a:rPr lang="ja-JP" altLang="en-US" sz="1200" u="none" strike="noStrike" dirty="0">
                          <a:effectLst/>
                          <a:latin typeface="+mn-ea"/>
                          <a:ea typeface="+mn-ea"/>
                        </a:rPr>
                        <a:t>母子世帯等調査</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a:r>
                        <a:rPr kumimoji="1" lang="ja-JP" altLang="en-US" sz="1200" dirty="0" smtClean="0">
                          <a:latin typeface="+mn-ea"/>
                          <a:ea typeface="+mn-ea"/>
                        </a:rPr>
                        <a:t>都道府県データなし</a:t>
                      </a:r>
                      <a:endParaRPr kumimoji="1" lang="ja-JP" altLang="en-US" sz="1200" dirty="0">
                        <a:latin typeface="+mn-ea"/>
                        <a:ea typeface="+mn-ea"/>
                      </a:endParaRPr>
                    </a:p>
                  </a:txBody>
                  <a:tcPr anchor="ctr"/>
                </a:tc>
              </a:tr>
              <a:tr h="0">
                <a:tc>
                  <a:txBody>
                    <a:bodyPr/>
                    <a:lstStyle/>
                    <a:p>
                      <a:pPr algn="ctr"/>
                      <a:r>
                        <a:rPr kumimoji="1" lang="ja-JP" altLang="en-US" sz="1200" dirty="0" smtClean="0">
                          <a:latin typeface="+mn-ea"/>
                          <a:ea typeface="+mn-ea"/>
                        </a:rPr>
                        <a:t>８</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ひとり親家庭</a:t>
                      </a:r>
                      <a:r>
                        <a:rPr lang="ja-JP" altLang="en-US" sz="1200" u="none" strike="noStrike" dirty="0" smtClean="0">
                          <a:effectLst/>
                          <a:latin typeface="+mn-ea"/>
                          <a:ea typeface="+mn-ea"/>
                        </a:rPr>
                        <a:t>の子どもの</a:t>
                      </a:r>
                      <a:r>
                        <a:rPr lang="ja-JP" altLang="en-US" sz="1200" u="none" strike="noStrike" dirty="0">
                          <a:effectLst/>
                          <a:latin typeface="+mn-ea"/>
                          <a:ea typeface="+mn-ea"/>
                        </a:rPr>
                        <a:t>進学率（中学校卒業後）</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93.9%</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zh-CN" altLang="en-US" sz="1200" u="none" strike="noStrike" dirty="0">
                          <a:effectLst/>
                          <a:latin typeface="ＭＳ Ｐゴシック" panose="020B0600070205080204" pitchFamily="50" charset="-128"/>
                          <a:ea typeface="ＭＳ Ｐゴシック" panose="020B0600070205080204" pitchFamily="50" charset="-128"/>
                        </a:rPr>
                        <a:t>高等学校　</a:t>
                      </a:r>
                      <a:r>
                        <a:rPr lang="en-US" altLang="zh-CN" sz="1200" u="none" strike="noStrike" dirty="0">
                          <a:effectLst/>
                          <a:latin typeface="ＭＳ Ｐゴシック" panose="020B0600070205080204" pitchFamily="50" charset="-128"/>
                          <a:ea typeface="ＭＳ Ｐゴシック" panose="020B0600070205080204" pitchFamily="50" charset="-128"/>
                        </a:rPr>
                        <a:t>92.8</a:t>
                      </a:r>
                      <a:r>
                        <a:rPr lang="zh-CN" altLang="en-US" sz="1200" u="none" strike="noStrike" dirty="0">
                          <a:effectLst/>
                          <a:latin typeface="ＭＳ Ｐゴシック" panose="020B0600070205080204" pitchFamily="50" charset="-128"/>
                          <a:ea typeface="ＭＳ Ｐゴシック" panose="020B0600070205080204" pitchFamily="50" charset="-128"/>
                        </a:rPr>
                        <a:t>％</a:t>
                      </a:r>
                      <a:br>
                        <a:rPr lang="zh-CN" altLang="en-US" sz="1200" u="none" strike="noStrike" dirty="0">
                          <a:effectLst/>
                          <a:latin typeface="ＭＳ Ｐゴシック" panose="020B0600070205080204" pitchFamily="50" charset="-128"/>
                          <a:ea typeface="ＭＳ Ｐゴシック" panose="020B0600070205080204" pitchFamily="50" charset="-128"/>
                        </a:rPr>
                      </a:br>
                      <a:r>
                        <a:rPr lang="zh-CN" altLang="en-US" sz="1200" u="none" strike="noStrike" dirty="0">
                          <a:effectLst/>
                          <a:latin typeface="ＭＳ Ｐゴシック" panose="020B0600070205080204" pitchFamily="50" charset="-128"/>
                          <a:ea typeface="ＭＳ Ｐゴシック" panose="020B0600070205080204" pitchFamily="50" charset="-128"/>
                        </a:rPr>
                        <a:t>高等専門学校 　</a:t>
                      </a:r>
                      <a:r>
                        <a:rPr lang="en-US" altLang="zh-CN" sz="1200" u="none" strike="noStrike" dirty="0">
                          <a:effectLst/>
                          <a:latin typeface="ＭＳ Ｐゴシック" panose="020B0600070205080204" pitchFamily="50" charset="-128"/>
                          <a:ea typeface="ＭＳ Ｐゴシック" panose="020B0600070205080204" pitchFamily="50" charset="-128"/>
                        </a:rPr>
                        <a:t>1.1</a:t>
                      </a:r>
                      <a:r>
                        <a:rPr lang="zh-CN" altLang="en-US" sz="1200" u="none" strike="noStrike" dirty="0">
                          <a:effectLst/>
                          <a:latin typeface="ＭＳ Ｐゴシック" panose="020B0600070205080204" pitchFamily="50" charset="-128"/>
                          <a:ea typeface="ＭＳ Ｐゴシック" panose="020B0600070205080204" pitchFamily="50" charset="-128"/>
                        </a:rPr>
                        <a:t>％</a:t>
                      </a:r>
                      <a:endParaRPr lang="zh-CN"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200" u="none" strike="noStrike" dirty="0" smtClean="0">
                          <a:effectLst/>
                          <a:latin typeface="+mn-ea"/>
                          <a:ea typeface="+mn-ea"/>
                        </a:rPr>
                        <a:t>H23</a:t>
                      </a:r>
                      <a:r>
                        <a:rPr lang="ja-JP" altLang="en-US" sz="1200" u="none" strike="noStrike" dirty="0" smtClean="0">
                          <a:effectLst/>
                          <a:latin typeface="+mn-ea"/>
                          <a:ea typeface="+mn-ea"/>
                        </a:rPr>
                        <a:t>年度</a:t>
                      </a:r>
                      <a:endParaRPr lang="en-US" altLang="ja-JP" sz="1200" u="none" strike="noStrike" dirty="0" smtClean="0">
                        <a:effectLst/>
                        <a:latin typeface="+mn-ea"/>
                        <a:ea typeface="+mn-ea"/>
                      </a:endParaRPr>
                    </a:p>
                    <a:p>
                      <a:pPr algn="l" fontAlgn="ctr"/>
                      <a:r>
                        <a:rPr lang="ja-JP" altLang="en-US" sz="1200" u="none" strike="noStrike" dirty="0" smtClean="0">
                          <a:effectLst/>
                          <a:latin typeface="+mn-ea"/>
                          <a:ea typeface="+mn-ea"/>
                        </a:rPr>
                        <a:t>全国母子世帯等調査</a:t>
                      </a:r>
                    </a:p>
                    <a:p>
                      <a:pPr algn="l" fontAlgn="ctr"/>
                      <a:r>
                        <a:rPr lang="zh-TW" altLang="en-US" sz="1200" u="none" strike="noStrike" dirty="0" smtClean="0">
                          <a:effectLst/>
                          <a:latin typeface="ＭＳ Ｐゴシック" panose="020B0600070205080204" pitchFamily="50" charset="-128"/>
                          <a:ea typeface="ＭＳ Ｐゴシック" panose="020B0600070205080204" pitchFamily="50" charset="-128"/>
                        </a:rPr>
                        <a:t>（</a:t>
                      </a:r>
                      <a:r>
                        <a:rPr lang="zh-TW" altLang="en-US" sz="1200" u="none" strike="noStrike" dirty="0">
                          <a:effectLst/>
                          <a:latin typeface="ＭＳ Ｐゴシック" panose="020B0600070205080204" pitchFamily="50" charset="-128"/>
                          <a:ea typeface="ＭＳ Ｐゴシック" panose="020B0600070205080204" pitchFamily="50" charset="-128"/>
                        </a:rPr>
                        <a:t>特別集計）</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a:r>
                        <a:rPr kumimoji="1" lang="ja-JP" altLang="en-US" sz="1200" dirty="0" smtClean="0">
                          <a:latin typeface="+mn-ea"/>
                          <a:ea typeface="+mn-ea"/>
                        </a:rPr>
                        <a:t>都道府県データなし</a:t>
                      </a:r>
                      <a:endParaRPr kumimoji="1" lang="ja-JP" altLang="en-US" sz="1200" dirty="0">
                        <a:latin typeface="+mn-ea"/>
                        <a:ea typeface="+mn-ea"/>
                      </a:endParaRPr>
                    </a:p>
                  </a:txBody>
                  <a:tcPr anchor="ctr"/>
                </a:tc>
              </a:tr>
            </a:tbl>
          </a:graphicData>
        </a:graphic>
      </p:graphicFrame>
      <p:sp>
        <p:nvSpPr>
          <p:cNvPr id="2" name="日付プレースホルダー 1"/>
          <p:cNvSpPr>
            <a:spLocks noGrp="1"/>
          </p:cNvSpPr>
          <p:nvPr>
            <p:ph type="dt" sz="half" idx="10"/>
          </p:nvPr>
        </p:nvSpPr>
        <p:spPr/>
        <p:txBody>
          <a:bodyPr/>
          <a:lstStyle/>
          <a:p>
            <a:fld id="{0F1C5A5C-85EB-47C8-A949-4A0F4EB62BF2}" type="datetime1">
              <a:rPr lang="en-US" altLang="ja-JP" sz="2000" smtClean="0"/>
              <a:t>11/6/2014</a:t>
            </a:fld>
            <a:endParaRPr lang="en-US" sz="2000" dirty="0"/>
          </a:p>
        </p:txBody>
      </p:sp>
      <p:sp>
        <p:nvSpPr>
          <p:cNvPr id="5" name="スライド番号プレースホルダー 4"/>
          <p:cNvSpPr>
            <a:spLocks noGrp="1"/>
          </p:cNvSpPr>
          <p:nvPr>
            <p:ph type="sldNum" sz="quarter" idx="12"/>
          </p:nvPr>
        </p:nvSpPr>
        <p:spPr/>
        <p:txBody>
          <a:bodyPr/>
          <a:lstStyle/>
          <a:p>
            <a:fld id="{48F63A3B-78C7-47BE-AE5E-E10140E04643}" type="slidenum">
              <a:rPr lang="en-US" sz="2000" smtClean="0"/>
              <a:t>15</a:t>
            </a:fld>
            <a:endParaRPr lang="en-US" sz="2000" dirty="0"/>
          </a:p>
        </p:txBody>
      </p:sp>
      <p:sp>
        <p:nvSpPr>
          <p:cNvPr id="6" name="正方形/長方形 5"/>
          <p:cNvSpPr/>
          <p:nvPr/>
        </p:nvSpPr>
        <p:spPr>
          <a:xfrm>
            <a:off x="968229" y="696639"/>
            <a:ext cx="1311331" cy="369332"/>
          </a:xfrm>
          <a:prstGeom prst="rect">
            <a:avLst/>
          </a:prstGeom>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参考指標</a:t>
            </a:r>
            <a:endParaRPr lang="ja-JP" altLang="en-US" dirty="0">
              <a:latin typeface="HGP創英角ｺﾞｼｯｸUB" panose="020B0900000000000000" pitchFamily="50" charset="-128"/>
              <a:ea typeface="HGP創英角ｺﾞｼｯｸUB" panose="020B0900000000000000" pitchFamily="50" charset="-128"/>
            </a:endParaRPr>
          </a:p>
        </p:txBody>
      </p:sp>
      <p:sp>
        <p:nvSpPr>
          <p:cNvPr id="7" name="正方形/長方形 6"/>
          <p:cNvSpPr/>
          <p:nvPr/>
        </p:nvSpPr>
        <p:spPr>
          <a:xfrm>
            <a:off x="1072400" y="1106753"/>
            <a:ext cx="5305249" cy="276999"/>
          </a:xfrm>
          <a:prstGeom prst="rect">
            <a:avLst/>
          </a:prstGeom>
        </p:spPr>
        <p:txBody>
          <a:bodyPr wrap="square">
            <a:spAutoFit/>
          </a:bodyPr>
          <a:lstStyle/>
          <a:p>
            <a:r>
              <a:rPr lang="ja-JP" altLang="en-US" sz="1200" dirty="0" smtClean="0">
                <a:latin typeface="+mn-ea"/>
              </a:rPr>
              <a:t>（都道府県データが示せないもの）</a:t>
            </a:r>
            <a:endParaRPr lang="ja-JP" altLang="en-US" sz="1200" dirty="0">
              <a:latin typeface="+mn-ea"/>
            </a:endParaRPr>
          </a:p>
        </p:txBody>
      </p:sp>
    </p:spTree>
    <p:extLst>
      <p:ext uri="{BB962C8B-B14F-4D97-AF65-F5344CB8AC3E}">
        <p14:creationId xmlns:p14="http://schemas.microsoft.com/office/powerpoint/2010/main" val="3851031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984768761"/>
              </p:ext>
            </p:extLst>
          </p:nvPr>
        </p:nvGraphicFramePr>
        <p:xfrm>
          <a:off x="1341662" y="661407"/>
          <a:ext cx="9658754" cy="3430905"/>
        </p:xfrm>
        <a:graphic>
          <a:graphicData uri="http://schemas.openxmlformats.org/drawingml/2006/table">
            <a:tbl>
              <a:tblPr firstRow="1" bandRow="1">
                <a:tableStyleId>{5940675A-B579-460E-94D1-54222C63F5DA}</a:tableStyleId>
              </a:tblPr>
              <a:tblGrid>
                <a:gridCol w="436880"/>
                <a:gridCol w="3290665"/>
                <a:gridCol w="1252201"/>
                <a:gridCol w="1762152"/>
                <a:gridCol w="1458428"/>
                <a:gridCol w="1458428"/>
              </a:tblGrid>
              <a:tr h="0">
                <a:tc>
                  <a:txBody>
                    <a:bodyPr/>
                    <a:lstStyle/>
                    <a:p>
                      <a:pPr algn="ctr"/>
                      <a:r>
                        <a:rPr kumimoji="1" lang="en-US" altLang="ja-JP" sz="1200" dirty="0" smtClean="0">
                          <a:latin typeface="+mn-ea"/>
                          <a:ea typeface="+mn-ea"/>
                        </a:rPr>
                        <a:t>NO</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指標</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全国数値</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備考１</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備考２</a:t>
                      </a:r>
                      <a:endParaRPr kumimoji="1" lang="ja-JP" altLang="en-US" sz="1200" dirty="0">
                        <a:latin typeface="+mn-ea"/>
                        <a:ea typeface="+mn-ea"/>
                      </a:endParaRPr>
                    </a:p>
                  </a:txBody>
                  <a:tcPr/>
                </a:tc>
                <a:tc>
                  <a:txBody>
                    <a:bodyPr/>
                    <a:lstStyle/>
                    <a:p>
                      <a:pPr algn="ctr"/>
                      <a:r>
                        <a:rPr lang="ja-JP" altLang="en-US" sz="1200" dirty="0" smtClean="0">
                          <a:latin typeface="+mn-ea"/>
                          <a:ea typeface="+mn-ea"/>
                        </a:rPr>
                        <a:t>大阪府数値</a:t>
                      </a:r>
                      <a:endParaRPr lang="ja-JP" altLang="en-US" sz="1200" dirty="0">
                        <a:latin typeface="+mn-ea"/>
                        <a:ea typeface="+mn-ea"/>
                      </a:endParaRPr>
                    </a:p>
                  </a:txBody>
                  <a:tcPr/>
                </a:tc>
              </a:tr>
              <a:tr h="0">
                <a:tc>
                  <a:txBody>
                    <a:bodyPr/>
                    <a:lstStyle/>
                    <a:p>
                      <a:pPr algn="ctr"/>
                      <a:r>
                        <a:rPr kumimoji="1" lang="ja-JP" altLang="en-US" sz="1200" dirty="0" smtClean="0">
                          <a:latin typeface="+mn-ea"/>
                          <a:ea typeface="+mn-ea"/>
                        </a:rPr>
                        <a:t>９</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ひとり親家庭</a:t>
                      </a:r>
                      <a:r>
                        <a:rPr lang="ja-JP" altLang="en-US" sz="1200" u="none" strike="noStrike" dirty="0" smtClean="0">
                          <a:effectLst/>
                          <a:latin typeface="+mn-ea"/>
                          <a:ea typeface="+mn-ea"/>
                        </a:rPr>
                        <a:t>の子どもの</a:t>
                      </a:r>
                      <a:r>
                        <a:rPr lang="ja-JP" altLang="en-US" sz="1200" u="none" strike="noStrike" dirty="0">
                          <a:effectLst/>
                          <a:latin typeface="+mn-ea"/>
                          <a:ea typeface="+mn-ea"/>
                        </a:rPr>
                        <a:t>就職率（中学校卒業後）</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0.8%</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H23</a:t>
                      </a:r>
                      <a:r>
                        <a:rPr lang="ja-JP" altLang="en-US" sz="1200" u="none" strike="noStrike" dirty="0" smtClean="0">
                          <a:effectLst/>
                          <a:latin typeface="+mn-ea"/>
                          <a:ea typeface="+mn-ea"/>
                        </a:rPr>
                        <a:t>年度</a:t>
                      </a:r>
                      <a:endParaRPr lang="en-US" altLang="ja-JP" sz="1200" u="none" strike="noStrike" dirty="0" smtClean="0">
                        <a:effectLst/>
                        <a:latin typeface="+mn-ea"/>
                        <a:ea typeface="+mn-ea"/>
                      </a:endParaRPr>
                    </a:p>
                    <a:p>
                      <a:pPr algn="l" fontAlgn="ctr"/>
                      <a:r>
                        <a:rPr lang="ja-JP" altLang="en-US" sz="1200" u="none" strike="noStrike" dirty="0" smtClean="0">
                          <a:effectLst/>
                          <a:latin typeface="+mn-ea"/>
                          <a:ea typeface="+mn-ea"/>
                        </a:rPr>
                        <a:t>全国母子世帯等調査</a:t>
                      </a:r>
                    </a:p>
                    <a:p>
                      <a:pPr algn="l" fontAlgn="ctr"/>
                      <a:r>
                        <a:rPr lang="zh-TW" altLang="en-US" sz="1200" u="none" strike="noStrike" dirty="0" smtClean="0">
                          <a:effectLst/>
                          <a:latin typeface="ＭＳ Ｐゴシック" panose="020B0600070205080204" pitchFamily="50" charset="-128"/>
                          <a:ea typeface="ＭＳ Ｐゴシック" panose="020B0600070205080204" pitchFamily="50" charset="-128"/>
                        </a:rPr>
                        <a:t>（</a:t>
                      </a:r>
                      <a:r>
                        <a:rPr lang="zh-TW" altLang="en-US" sz="1200" u="none" strike="noStrike" dirty="0">
                          <a:effectLst/>
                          <a:latin typeface="ＭＳ Ｐゴシック" panose="020B0600070205080204" pitchFamily="50" charset="-128"/>
                          <a:ea typeface="ＭＳ Ｐゴシック" panose="020B0600070205080204" pitchFamily="50" charset="-128"/>
                        </a:rPr>
                        <a:t>特別集計）</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a:r>
                        <a:rPr kumimoji="1" lang="ja-JP" altLang="en-US" sz="1200" dirty="0" smtClean="0">
                          <a:latin typeface="+mn-ea"/>
                          <a:ea typeface="+mn-ea"/>
                        </a:rPr>
                        <a:t>都道府県データなし</a:t>
                      </a:r>
                      <a:endParaRPr kumimoji="1" lang="ja-JP" altLang="en-US" sz="1200" dirty="0">
                        <a:latin typeface="+mn-ea"/>
                        <a:ea typeface="+mn-ea"/>
                      </a:endParaRPr>
                    </a:p>
                  </a:txBody>
                  <a:tcPr anchor="ctr"/>
                </a:tc>
              </a:tr>
              <a:tr h="0">
                <a:tc>
                  <a:txBody>
                    <a:bodyPr/>
                    <a:lstStyle/>
                    <a:p>
                      <a:pPr algn="ctr"/>
                      <a:r>
                        <a:rPr kumimoji="1" lang="ja-JP" altLang="en-US" sz="1200" dirty="0" smtClean="0">
                          <a:latin typeface="+mn-ea"/>
                          <a:ea typeface="+mn-ea"/>
                        </a:rPr>
                        <a:t>１０</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ひとり親家庭</a:t>
                      </a:r>
                      <a:r>
                        <a:rPr lang="ja-JP" altLang="en-US" sz="1200" u="none" strike="noStrike" dirty="0" smtClean="0">
                          <a:effectLst/>
                          <a:latin typeface="+mn-ea"/>
                          <a:ea typeface="+mn-ea"/>
                        </a:rPr>
                        <a:t>の子どもの</a:t>
                      </a:r>
                      <a:r>
                        <a:rPr lang="ja-JP" altLang="en-US" sz="1200" u="none" strike="noStrike" dirty="0">
                          <a:effectLst/>
                          <a:latin typeface="+mn-ea"/>
                          <a:ea typeface="+mn-ea"/>
                        </a:rPr>
                        <a:t>進学率（高等学校卒業後）</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41.6%</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zh-CN" altLang="en-US" sz="1200" u="none" strike="noStrike" dirty="0">
                          <a:effectLst/>
                          <a:latin typeface="ＭＳ Ｐゴシック" panose="020B0600070205080204" pitchFamily="50" charset="-128"/>
                          <a:ea typeface="ＭＳ Ｐゴシック" panose="020B0600070205080204" pitchFamily="50" charset="-128"/>
                        </a:rPr>
                        <a:t>大学等</a:t>
                      </a:r>
                      <a:r>
                        <a:rPr lang="zh-CN" altLang="en-US" sz="1200" u="none" strike="noStrike" dirty="0">
                          <a:effectLst/>
                          <a:latin typeface="+mn-ea"/>
                          <a:ea typeface="+mn-ea"/>
                        </a:rPr>
                        <a:t>　</a:t>
                      </a:r>
                      <a:r>
                        <a:rPr lang="en-US" altLang="zh-CN" sz="1200" u="none" strike="noStrike" dirty="0">
                          <a:effectLst/>
                          <a:latin typeface="ＭＳ Ｐゴシック" panose="020B0600070205080204" pitchFamily="50" charset="-128"/>
                          <a:ea typeface="ＭＳ Ｐゴシック" panose="020B0600070205080204" pitchFamily="50" charset="-128"/>
                        </a:rPr>
                        <a:t>23.9</a:t>
                      </a:r>
                      <a:r>
                        <a:rPr lang="zh-CN" altLang="en-US" sz="1200" u="none" strike="noStrike" dirty="0">
                          <a:effectLst/>
                          <a:latin typeface="ＭＳ Ｐゴシック" panose="020B0600070205080204" pitchFamily="50" charset="-128"/>
                          <a:ea typeface="ＭＳ Ｐゴシック" panose="020B0600070205080204" pitchFamily="50" charset="-128"/>
                        </a:rPr>
                        <a:t>％</a:t>
                      </a:r>
                      <a:br>
                        <a:rPr lang="zh-CN" altLang="en-US" sz="1200" u="none" strike="noStrike" dirty="0">
                          <a:effectLst/>
                          <a:latin typeface="ＭＳ Ｐゴシック" panose="020B0600070205080204" pitchFamily="50" charset="-128"/>
                          <a:ea typeface="ＭＳ Ｐゴシック" panose="020B0600070205080204" pitchFamily="50" charset="-128"/>
                        </a:rPr>
                      </a:br>
                      <a:r>
                        <a:rPr lang="zh-CN" altLang="en-US" sz="1200" u="none" strike="noStrike" dirty="0">
                          <a:effectLst/>
                          <a:latin typeface="ＭＳ Ｐゴシック" panose="020B0600070205080204" pitchFamily="50" charset="-128"/>
                          <a:ea typeface="ＭＳ Ｐゴシック" panose="020B0600070205080204" pitchFamily="50" charset="-128"/>
                        </a:rPr>
                        <a:t>専修学校等</a:t>
                      </a:r>
                      <a:r>
                        <a:rPr lang="zh-CN" altLang="en-US" sz="1200" u="none" strike="noStrike" dirty="0">
                          <a:effectLst/>
                          <a:latin typeface="+mn-ea"/>
                          <a:ea typeface="+mn-ea"/>
                        </a:rPr>
                        <a:t>　</a:t>
                      </a:r>
                      <a:r>
                        <a:rPr lang="en-US" altLang="zh-CN" sz="1200" u="none" strike="noStrike" dirty="0">
                          <a:effectLst/>
                          <a:latin typeface="ＭＳ Ｐゴシック" panose="020B0600070205080204" pitchFamily="50" charset="-128"/>
                          <a:ea typeface="ＭＳ Ｐゴシック" panose="020B0600070205080204" pitchFamily="50" charset="-128"/>
                        </a:rPr>
                        <a:t>17.8</a:t>
                      </a:r>
                      <a:r>
                        <a:rPr lang="zh-CN" altLang="en-US" sz="1200" u="none" strike="noStrike" dirty="0">
                          <a:effectLst/>
                          <a:latin typeface="ＭＳ Ｐゴシック" panose="020B0600070205080204" pitchFamily="50" charset="-128"/>
                          <a:ea typeface="ＭＳ Ｐゴシック" panose="020B0600070205080204" pitchFamily="50" charset="-128"/>
                        </a:rPr>
                        <a:t>％</a:t>
                      </a:r>
                      <a:endParaRPr lang="zh-CN"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altLang="ja-JP" sz="1200" u="none" strike="noStrike" dirty="0" smtClean="0">
                          <a:effectLst/>
                          <a:latin typeface="+mn-ea"/>
                          <a:ea typeface="+mn-ea"/>
                        </a:rPr>
                        <a:t>H23</a:t>
                      </a:r>
                      <a:r>
                        <a:rPr lang="ja-JP" altLang="en-US" sz="1200" u="none" strike="noStrike" dirty="0" smtClean="0">
                          <a:effectLst/>
                          <a:latin typeface="+mn-ea"/>
                          <a:ea typeface="+mn-ea"/>
                        </a:rPr>
                        <a:t>年度</a:t>
                      </a:r>
                      <a:endParaRPr lang="en-US" altLang="ja-JP" sz="1200" u="none" strike="noStrike" dirty="0" smtClean="0">
                        <a:effectLst/>
                        <a:latin typeface="+mn-ea"/>
                        <a:ea typeface="+mn-ea"/>
                      </a:endParaRPr>
                    </a:p>
                    <a:p>
                      <a:pPr algn="l" fontAlgn="ctr"/>
                      <a:r>
                        <a:rPr lang="ja-JP" altLang="en-US" sz="1200" u="none" strike="noStrike" dirty="0" smtClean="0">
                          <a:effectLst/>
                          <a:latin typeface="+mn-ea"/>
                          <a:ea typeface="+mn-ea"/>
                        </a:rPr>
                        <a:t>全国母子世帯等調査</a:t>
                      </a:r>
                    </a:p>
                    <a:p>
                      <a:pPr algn="l" fontAlgn="ctr"/>
                      <a:r>
                        <a:rPr lang="zh-TW" altLang="en-US" sz="1200" u="none" strike="noStrike" dirty="0" smtClean="0">
                          <a:effectLst/>
                          <a:latin typeface="ＭＳ Ｐゴシック" panose="020B0600070205080204" pitchFamily="50" charset="-128"/>
                          <a:ea typeface="ＭＳ Ｐゴシック" panose="020B0600070205080204" pitchFamily="50" charset="-128"/>
                        </a:rPr>
                        <a:t>（</a:t>
                      </a:r>
                      <a:r>
                        <a:rPr lang="zh-TW" altLang="en-US" sz="1200" u="none" strike="noStrike" dirty="0">
                          <a:effectLst/>
                          <a:latin typeface="ＭＳ Ｐゴシック" panose="020B0600070205080204" pitchFamily="50" charset="-128"/>
                          <a:ea typeface="ＭＳ Ｐゴシック" panose="020B0600070205080204" pitchFamily="50" charset="-128"/>
                        </a:rPr>
                        <a:t>特別集計）</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a:r>
                        <a:rPr kumimoji="1" lang="ja-JP" altLang="en-US" sz="1200" dirty="0" smtClean="0">
                          <a:latin typeface="+mn-ea"/>
                          <a:ea typeface="+mn-ea"/>
                        </a:rPr>
                        <a:t>都道府県データなし</a:t>
                      </a:r>
                      <a:endParaRPr kumimoji="1" lang="ja-JP" altLang="en-US" sz="1200" dirty="0">
                        <a:latin typeface="+mn-ea"/>
                        <a:ea typeface="+mn-ea"/>
                      </a:endParaRPr>
                    </a:p>
                  </a:txBody>
                  <a:tcPr anchor="ctr"/>
                </a:tc>
              </a:tr>
              <a:tr h="0">
                <a:tc>
                  <a:txBody>
                    <a:bodyPr/>
                    <a:lstStyle/>
                    <a:p>
                      <a:pPr algn="ctr"/>
                      <a:r>
                        <a:rPr kumimoji="1" lang="ja-JP" altLang="en-US" sz="1200" dirty="0" smtClean="0">
                          <a:latin typeface="+mn-ea"/>
                          <a:ea typeface="+mn-ea"/>
                        </a:rPr>
                        <a:t>１１</a:t>
                      </a:r>
                      <a:endParaRPr kumimoji="1" lang="ja-JP" altLang="en-US" sz="1200" dirty="0">
                        <a:latin typeface="+mn-ea"/>
                        <a:ea typeface="+mn-ea"/>
                      </a:endParaRPr>
                    </a:p>
                  </a:txBody>
                  <a:tcPr anchor="ctr"/>
                </a:tc>
                <a:tc>
                  <a:txBody>
                    <a:bodyPr/>
                    <a:lstStyle/>
                    <a:p>
                      <a:pPr algn="l" fontAlgn="ctr"/>
                      <a:r>
                        <a:rPr lang="ja-JP" altLang="en-US" sz="1200" u="none" strike="noStrike" dirty="0">
                          <a:effectLst/>
                          <a:latin typeface="+mn-ea"/>
                          <a:ea typeface="+mn-ea"/>
                        </a:rPr>
                        <a:t>ひとり親家庭</a:t>
                      </a:r>
                      <a:r>
                        <a:rPr lang="ja-JP" altLang="en-US" sz="1200" u="none" strike="noStrike" dirty="0" smtClean="0">
                          <a:effectLst/>
                          <a:latin typeface="+mn-ea"/>
                          <a:ea typeface="+mn-ea"/>
                        </a:rPr>
                        <a:t>の子どもの</a:t>
                      </a:r>
                      <a:r>
                        <a:rPr lang="ja-JP" altLang="en-US" sz="1200" u="none" strike="noStrike" dirty="0">
                          <a:effectLst/>
                          <a:latin typeface="+mn-ea"/>
                          <a:ea typeface="+mn-ea"/>
                        </a:rPr>
                        <a:t>就職率（高等学校卒業後）</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33.0%</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H23</a:t>
                      </a:r>
                      <a:r>
                        <a:rPr lang="ja-JP" altLang="en-US" sz="1200" u="none" strike="noStrike" dirty="0" smtClean="0">
                          <a:effectLst/>
                          <a:latin typeface="+mn-ea"/>
                          <a:ea typeface="+mn-ea"/>
                        </a:rPr>
                        <a:t>年度</a:t>
                      </a:r>
                      <a:endParaRPr lang="en-US" altLang="ja-JP" sz="1200" u="none" strike="noStrike" dirty="0" smtClean="0">
                        <a:effectLst/>
                        <a:latin typeface="+mn-ea"/>
                        <a:ea typeface="+mn-ea"/>
                      </a:endParaRPr>
                    </a:p>
                    <a:p>
                      <a:pPr algn="l" fontAlgn="ctr"/>
                      <a:r>
                        <a:rPr lang="ja-JP" altLang="en-US" sz="1200" u="none" strike="noStrike" dirty="0" smtClean="0">
                          <a:effectLst/>
                          <a:latin typeface="+mn-ea"/>
                          <a:ea typeface="+mn-ea"/>
                        </a:rPr>
                        <a:t>全国母子世帯等調査</a:t>
                      </a:r>
                    </a:p>
                    <a:p>
                      <a:pPr algn="l" fontAlgn="ctr"/>
                      <a:r>
                        <a:rPr lang="zh-TW" altLang="en-US" sz="1200" u="none" strike="noStrike" dirty="0" smtClean="0">
                          <a:effectLst/>
                          <a:latin typeface="ＭＳ Ｐゴシック" panose="020B0600070205080204" pitchFamily="50" charset="-128"/>
                          <a:ea typeface="ＭＳ Ｐゴシック" panose="020B0600070205080204" pitchFamily="50" charset="-128"/>
                        </a:rPr>
                        <a:t>（</a:t>
                      </a:r>
                      <a:r>
                        <a:rPr lang="zh-TW" altLang="en-US" sz="1200" u="none" strike="noStrike" dirty="0">
                          <a:effectLst/>
                          <a:latin typeface="ＭＳ Ｐゴシック" panose="020B0600070205080204" pitchFamily="50" charset="-128"/>
                          <a:ea typeface="ＭＳ Ｐゴシック" panose="020B0600070205080204" pitchFamily="50" charset="-128"/>
                        </a:rPr>
                        <a:t>特別集計）</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a:r>
                        <a:rPr kumimoji="1" lang="ja-JP" altLang="en-US" sz="1200" dirty="0" smtClean="0">
                          <a:latin typeface="+mn-ea"/>
                          <a:ea typeface="+mn-ea"/>
                        </a:rPr>
                        <a:t>都道府県データなし</a:t>
                      </a:r>
                      <a:endParaRPr kumimoji="1" lang="ja-JP" altLang="en-US" sz="1200" dirty="0">
                        <a:latin typeface="+mn-ea"/>
                        <a:ea typeface="+mn-ea"/>
                      </a:endParaRPr>
                    </a:p>
                  </a:txBody>
                  <a:tcPr anchor="ctr"/>
                </a:tc>
              </a:tr>
              <a:tr h="0">
                <a:tc>
                  <a:txBody>
                    <a:bodyPr/>
                    <a:lstStyle/>
                    <a:p>
                      <a:pPr algn="ctr" fontAlgn="ctr"/>
                      <a:r>
                        <a:rPr lang="ja-JP" altLang="en-US" sz="1200" b="0" i="0" u="none" strike="noStrike" dirty="0" smtClean="0">
                          <a:solidFill>
                            <a:schemeClr val="tx1"/>
                          </a:solidFill>
                          <a:effectLst/>
                          <a:latin typeface="+mn-ea"/>
                          <a:ea typeface="+mn-ea"/>
                        </a:rPr>
                        <a:t>１２</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ひとり親家庭の親の就業率（母子家庭）</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80.6%</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正規の職員・従業員 </a:t>
                      </a:r>
                      <a:r>
                        <a:rPr lang="en-US" altLang="ja-JP" sz="1200" u="none" strike="noStrike" dirty="0">
                          <a:effectLst/>
                          <a:latin typeface="+mn-ea"/>
                          <a:ea typeface="+mn-ea"/>
                        </a:rPr>
                        <a:t>39.4</a:t>
                      </a:r>
                      <a:r>
                        <a:rPr lang="ja-JP" altLang="en-US" sz="1200" u="none" strike="noStrike" dirty="0">
                          <a:effectLst/>
                          <a:latin typeface="+mn-ea"/>
                          <a:ea typeface="+mn-ea"/>
                        </a:rPr>
                        <a:t>％</a:t>
                      </a:r>
                      <a:br>
                        <a:rPr lang="ja-JP" altLang="en-US" sz="1200" u="none" strike="noStrike" dirty="0">
                          <a:effectLst/>
                          <a:latin typeface="+mn-ea"/>
                          <a:ea typeface="+mn-ea"/>
                        </a:rPr>
                      </a:br>
                      <a:r>
                        <a:rPr lang="ja-JP" altLang="en-US" sz="1200" u="none" strike="noStrike" dirty="0">
                          <a:effectLst/>
                          <a:latin typeface="+mn-ea"/>
                          <a:ea typeface="+mn-ea"/>
                        </a:rPr>
                        <a:t>パート・アルバイト等 </a:t>
                      </a:r>
                      <a:r>
                        <a:rPr lang="en-US" altLang="ja-JP" sz="1200" u="none" strike="noStrike" dirty="0">
                          <a:effectLst/>
                          <a:latin typeface="+mn-ea"/>
                          <a:ea typeface="+mn-ea"/>
                        </a:rPr>
                        <a:t>47.4</a:t>
                      </a:r>
                      <a:r>
                        <a:rPr lang="ja-JP" altLang="en-US" sz="1200" u="none" strike="noStrike" dirty="0">
                          <a:effectLst/>
                          <a:latin typeface="+mn-ea"/>
                          <a:ea typeface="+mn-ea"/>
                        </a:rPr>
                        <a:t>％</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H23</a:t>
                      </a:r>
                      <a:r>
                        <a:rPr lang="ja-JP" altLang="en-US" sz="1200" u="none" strike="noStrike" dirty="0" smtClean="0">
                          <a:effectLst/>
                          <a:latin typeface="+mn-ea"/>
                          <a:ea typeface="+mn-ea"/>
                        </a:rPr>
                        <a:t>年度</a:t>
                      </a:r>
                      <a:endParaRPr lang="en-US" altLang="ja-JP" sz="1200" u="none" strike="noStrike" dirty="0" smtClean="0">
                        <a:effectLst/>
                        <a:latin typeface="+mn-ea"/>
                        <a:ea typeface="+mn-ea"/>
                      </a:endParaRPr>
                    </a:p>
                    <a:p>
                      <a:pPr algn="l" fontAlgn="ctr"/>
                      <a:r>
                        <a:rPr lang="ja-JP" altLang="en-US" sz="1200" u="none" strike="noStrike" dirty="0" smtClean="0">
                          <a:effectLst/>
                          <a:latin typeface="+mn-ea"/>
                          <a:ea typeface="+mn-ea"/>
                        </a:rPr>
                        <a:t>全国</a:t>
                      </a:r>
                      <a:r>
                        <a:rPr lang="ja-JP" altLang="en-US" sz="1200" u="none" strike="noStrike" dirty="0">
                          <a:effectLst/>
                          <a:latin typeface="+mn-ea"/>
                          <a:ea typeface="+mn-ea"/>
                        </a:rPr>
                        <a:t>母子世帯等調査</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a:r>
                        <a:rPr kumimoji="1" lang="ja-JP" altLang="en-US" sz="1200" dirty="0" smtClean="0">
                          <a:latin typeface="+mn-ea"/>
                          <a:ea typeface="+mn-ea"/>
                        </a:rPr>
                        <a:t>都道府県データなし</a:t>
                      </a:r>
                      <a:endParaRPr kumimoji="1" lang="ja-JP" altLang="en-US" sz="1200" dirty="0">
                        <a:latin typeface="+mn-ea"/>
                        <a:ea typeface="+mn-ea"/>
                      </a:endParaRPr>
                    </a:p>
                  </a:txBody>
                  <a:tcPr anchor="ctr"/>
                </a:tc>
              </a:tr>
              <a:tr h="0">
                <a:tc>
                  <a:txBody>
                    <a:bodyPr/>
                    <a:lstStyle/>
                    <a:p>
                      <a:pPr algn="ctr" fontAlgn="ctr"/>
                      <a:r>
                        <a:rPr lang="ja-JP" altLang="en-US" sz="1200" b="0" i="0" u="none" strike="noStrike" dirty="0" smtClean="0">
                          <a:solidFill>
                            <a:schemeClr val="tx1"/>
                          </a:solidFill>
                          <a:effectLst/>
                          <a:latin typeface="+mn-ea"/>
                          <a:ea typeface="+mn-ea"/>
                        </a:rPr>
                        <a:t>１３</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ひとり親家庭の親の就業率（父子家庭）</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91.3%</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正規の職員・従業員</a:t>
                      </a:r>
                      <a:br>
                        <a:rPr lang="ja-JP" altLang="en-US" sz="1200" u="none" strike="noStrike" dirty="0">
                          <a:effectLst/>
                          <a:latin typeface="+mn-ea"/>
                          <a:ea typeface="+mn-ea"/>
                        </a:rPr>
                      </a:br>
                      <a:r>
                        <a:rPr lang="en-US" altLang="ja-JP" sz="1200" u="none" strike="noStrike" dirty="0">
                          <a:effectLst/>
                          <a:latin typeface="+mn-ea"/>
                          <a:ea typeface="+mn-ea"/>
                        </a:rPr>
                        <a:t>67.2</a:t>
                      </a:r>
                      <a:r>
                        <a:rPr lang="ja-JP" altLang="en-US" sz="1200" u="none" strike="noStrike" dirty="0">
                          <a:effectLst/>
                          <a:latin typeface="+mn-ea"/>
                          <a:ea typeface="+mn-ea"/>
                        </a:rPr>
                        <a:t>％</a:t>
                      </a:r>
                      <a:br>
                        <a:rPr lang="ja-JP" altLang="en-US" sz="1200" u="none" strike="noStrike" dirty="0">
                          <a:effectLst/>
                          <a:latin typeface="+mn-ea"/>
                          <a:ea typeface="+mn-ea"/>
                        </a:rPr>
                      </a:br>
                      <a:r>
                        <a:rPr lang="ja-JP" altLang="en-US" sz="1200" u="none" strike="noStrike" dirty="0">
                          <a:effectLst/>
                          <a:latin typeface="+mn-ea"/>
                          <a:ea typeface="+mn-ea"/>
                        </a:rPr>
                        <a:t>パート・アルバイト等</a:t>
                      </a:r>
                      <a:br>
                        <a:rPr lang="ja-JP" altLang="en-US" sz="1200" u="none" strike="noStrike" dirty="0">
                          <a:effectLst/>
                          <a:latin typeface="+mn-ea"/>
                          <a:ea typeface="+mn-ea"/>
                        </a:rPr>
                      </a:br>
                      <a:r>
                        <a:rPr lang="en-US" altLang="ja-JP" sz="1200" u="none" strike="noStrike" dirty="0">
                          <a:effectLst/>
                          <a:latin typeface="+mn-ea"/>
                          <a:ea typeface="+mn-ea"/>
                        </a:rPr>
                        <a:t>8.0</a:t>
                      </a:r>
                      <a:r>
                        <a:rPr lang="ja-JP" altLang="en-US" sz="1200" u="none" strike="noStrike" dirty="0">
                          <a:effectLst/>
                          <a:latin typeface="+mn-ea"/>
                          <a:ea typeface="+mn-ea"/>
                        </a:rPr>
                        <a:t>％</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H23</a:t>
                      </a:r>
                      <a:r>
                        <a:rPr lang="ja-JP" altLang="en-US" sz="1200" u="none" strike="noStrike" dirty="0" smtClean="0">
                          <a:effectLst/>
                          <a:latin typeface="+mn-ea"/>
                          <a:ea typeface="+mn-ea"/>
                        </a:rPr>
                        <a:t>年度</a:t>
                      </a:r>
                      <a:endParaRPr lang="en-US" altLang="ja-JP" sz="1200" u="none" strike="noStrike" dirty="0" smtClean="0">
                        <a:effectLst/>
                        <a:latin typeface="+mn-ea"/>
                        <a:ea typeface="+mn-ea"/>
                      </a:endParaRPr>
                    </a:p>
                    <a:p>
                      <a:pPr algn="l" fontAlgn="ctr"/>
                      <a:r>
                        <a:rPr lang="ja-JP" altLang="en-US" sz="1200" u="none" strike="noStrike" dirty="0" smtClean="0">
                          <a:effectLst/>
                          <a:latin typeface="+mn-ea"/>
                          <a:ea typeface="+mn-ea"/>
                        </a:rPr>
                        <a:t>全国</a:t>
                      </a:r>
                      <a:r>
                        <a:rPr lang="ja-JP" altLang="en-US" sz="1200" u="none" strike="noStrike" dirty="0">
                          <a:effectLst/>
                          <a:latin typeface="+mn-ea"/>
                          <a:ea typeface="+mn-ea"/>
                        </a:rPr>
                        <a:t>母子世帯等調査</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a:r>
                        <a:rPr kumimoji="1" lang="ja-JP" altLang="en-US" sz="1200" dirty="0" smtClean="0">
                          <a:latin typeface="+mn-ea"/>
                          <a:ea typeface="+mn-ea"/>
                        </a:rPr>
                        <a:t>都道府県データなし</a:t>
                      </a:r>
                      <a:endParaRPr kumimoji="1" lang="ja-JP" altLang="en-US" sz="1200" dirty="0">
                        <a:latin typeface="+mn-ea"/>
                        <a:ea typeface="+mn-ea"/>
                      </a:endParaRPr>
                    </a:p>
                  </a:txBody>
                  <a:tcPr anchor="ctr"/>
                </a:tc>
              </a:tr>
            </a:tbl>
          </a:graphicData>
        </a:graphic>
      </p:graphicFrame>
      <p:sp>
        <p:nvSpPr>
          <p:cNvPr id="3" name="日付プレースホルダー 2"/>
          <p:cNvSpPr>
            <a:spLocks noGrp="1"/>
          </p:cNvSpPr>
          <p:nvPr>
            <p:ph type="dt" sz="half" idx="10"/>
          </p:nvPr>
        </p:nvSpPr>
        <p:spPr/>
        <p:txBody>
          <a:bodyPr/>
          <a:lstStyle/>
          <a:p>
            <a:fld id="{7F2D91B6-FF83-4E5C-8DEF-4FB484933D0C}" type="datetime1">
              <a:rPr lang="en-US" altLang="ja-JP" sz="2400" smtClean="0"/>
              <a:t>11/6/2014</a:t>
            </a:fld>
            <a:endParaRPr lang="en-US" sz="2400" dirty="0"/>
          </a:p>
        </p:txBody>
      </p:sp>
      <p:sp>
        <p:nvSpPr>
          <p:cNvPr id="4" name="スライド番号プレースホルダー 3"/>
          <p:cNvSpPr>
            <a:spLocks noGrp="1"/>
          </p:cNvSpPr>
          <p:nvPr>
            <p:ph type="sldNum" sz="quarter" idx="12"/>
          </p:nvPr>
        </p:nvSpPr>
        <p:spPr/>
        <p:txBody>
          <a:bodyPr/>
          <a:lstStyle/>
          <a:p>
            <a:fld id="{48F63A3B-78C7-47BE-AE5E-E10140E04643}" type="slidenum">
              <a:rPr lang="en-US" sz="2000" smtClean="0"/>
              <a:t>16</a:t>
            </a:fld>
            <a:endParaRPr lang="en-US" sz="2000" dirty="0"/>
          </a:p>
        </p:txBody>
      </p:sp>
      <p:sp>
        <p:nvSpPr>
          <p:cNvPr id="5" name="正方形/長方形 4"/>
          <p:cNvSpPr/>
          <p:nvPr/>
        </p:nvSpPr>
        <p:spPr>
          <a:xfrm>
            <a:off x="1072400" y="4278217"/>
            <a:ext cx="5305249" cy="276999"/>
          </a:xfrm>
          <a:prstGeom prst="rect">
            <a:avLst/>
          </a:prstGeom>
        </p:spPr>
        <p:txBody>
          <a:bodyPr wrap="square">
            <a:spAutoFit/>
          </a:bodyPr>
          <a:lstStyle/>
          <a:p>
            <a:endParaRPr lang="ja-JP" altLang="en-US" sz="1200" dirty="0">
              <a:latin typeface="+mn-ea"/>
            </a:endParaRPr>
          </a:p>
        </p:txBody>
      </p:sp>
    </p:spTree>
    <p:extLst>
      <p:ext uri="{BB962C8B-B14F-4D97-AF65-F5344CB8AC3E}">
        <p14:creationId xmlns:p14="http://schemas.microsoft.com/office/powerpoint/2010/main" val="327753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C9F7E5-5B93-44DA-A20F-B3D588B7B4E0}" type="datetime1">
              <a:rPr lang="en-US" altLang="ja-JP" sz="2000" smtClean="0"/>
              <a:t>11/6/2014</a:t>
            </a:fld>
            <a:endParaRPr lang="en-US" sz="2000" dirty="0"/>
          </a:p>
        </p:txBody>
      </p:sp>
      <p:sp>
        <p:nvSpPr>
          <p:cNvPr id="3" name="スライド番号プレースホルダー 2"/>
          <p:cNvSpPr>
            <a:spLocks noGrp="1"/>
          </p:cNvSpPr>
          <p:nvPr>
            <p:ph type="sldNum" sz="quarter" idx="12"/>
          </p:nvPr>
        </p:nvSpPr>
        <p:spPr/>
        <p:txBody>
          <a:bodyPr/>
          <a:lstStyle/>
          <a:p>
            <a:fld id="{48F63A3B-78C7-47BE-AE5E-E10140E04643}" type="slidenum">
              <a:rPr lang="en-US" sz="2000" smtClean="0"/>
              <a:t>17</a:t>
            </a:fld>
            <a:endParaRPr lang="en-US" sz="2000" dirty="0"/>
          </a:p>
        </p:txBody>
      </p:sp>
      <p:graphicFrame>
        <p:nvGraphicFramePr>
          <p:cNvPr id="4" name="表 3"/>
          <p:cNvGraphicFramePr>
            <a:graphicFrameLocks noGrp="1"/>
          </p:cNvGraphicFramePr>
          <p:nvPr>
            <p:extLst>
              <p:ext uri="{D42A27DB-BD31-4B8C-83A1-F6EECF244321}">
                <p14:modId xmlns:p14="http://schemas.microsoft.com/office/powerpoint/2010/main" val="2291933446"/>
              </p:ext>
            </p:extLst>
          </p:nvPr>
        </p:nvGraphicFramePr>
        <p:xfrm>
          <a:off x="1108538" y="1776815"/>
          <a:ext cx="9658754" cy="2551815"/>
        </p:xfrm>
        <a:graphic>
          <a:graphicData uri="http://schemas.openxmlformats.org/drawingml/2006/table">
            <a:tbl>
              <a:tblPr firstRow="1" bandRow="1">
                <a:tableStyleId>{5940675A-B579-460E-94D1-54222C63F5DA}</a:tableStyleId>
              </a:tblPr>
              <a:tblGrid>
                <a:gridCol w="436880"/>
                <a:gridCol w="3290665"/>
                <a:gridCol w="862867"/>
                <a:gridCol w="2151486"/>
                <a:gridCol w="1458428"/>
                <a:gridCol w="1458428"/>
              </a:tblGrid>
              <a:tr h="347730">
                <a:tc>
                  <a:txBody>
                    <a:bodyPr/>
                    <a:lstStyle/>
                    <a:p>
                      <a:pPr algn="ctr"/>
                      <a:r>
                        <a:rPr kumimoji="1" lang="en-US" altLang="ja-JP" sz="1200" dirty="0" smtClean="0">
                          <a:latin typeface="+mn-ea"/>
                          <a:ea typeface="+mn-ea"/>
                        </a:rPr>
                        <a:t>NO</a:t>
                      </a:r>
                      <a:endParaRPr kumimoji="1" lang="ja-JP" altLang="en-US" sz="1200" dirty="0">
                        <a:latin typeface="+mn-ea"/>
                        <a:ea typeface="+mn-ea"/>
                      </a:endParaRPr>
                    </a:p>
                  </a:txBody>
                  <a:tcPr>
                    <a:lnR w="12700" cmpd="sng">
                      <a:noFill/>
                    </a:lnR>
                  </a:tcPr>
                </a:tc>
                <a:tc>
                  <a:txBody>
                    <a:bodyPr/>
                    <a:lstStyle/>
                    <a:p>
                      <a:pPr algn="ctr"/>
                      <a:r>
                        <a:rPr kumimoji="1" lang="ja-JP" altLang="en-US" sz="1200" dirty="0" smtClean="0">
                          <a:latin typeface="+mn-ea"/>
                          <a:ea typeface="+mn-ea"/>
                        </a:rPr>
                        <a:t>指標</a:t>
                      </a:r>
                      <a:endParaRPr kumimoji="1" lang="ja-JP" altLang="en-US" sz="1200" dirty="0">
                        <a:latin typeface="+mn-ea"/>
                        <a:ea typeface="+mn-ea"/>
                      </a:endParaRPr>
                    </a:p>
                  </a:txBody>
                  <a:tcPr>
                    <a:lnL>
                      <a:noFill/>
                    </a:lnL>
                  </a:tcPr>
                </a:tc>
                <a:tc>
                  <a:txBody>
                    <a:bodyPr/>
                    <a:lstStyle/>
                    <a:p>
                      <a:pPr algn="ctr"/>
                      <a:r>
                        <a:rPr kumimoji="1" lang="ja-JP" altLang="en-US" sz="1200" dirty="0" smtClean="0">
                          <a:latin typeface="+mn-ea"/>
                          <a:ea typeface="+mn-ea"/>
                        </a:rPr>
                        <a:t>全国数値</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備考１</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備考２</a:t>
                      </a:r>
                      <a:endParaRPr kumimoji="1" lang="ja-JP" altLang="en-US" sz="1200" dirty="0">
                        <a:latin typeface="+mn-ea"/>
                        <a:ea typeface="+mn-ea"/>
                      </a:endParaRPr>
                    </a:p>
                  </a:txBody>
                  <a:tcPr/>
                </a:tc>
                <a:tc>
                  <a:txBody>
                    <a:bodyPr/>
                    <a:lstStyle/>
                    <a:p>
                      <a:pPr algn="ctr"/>
                      <a:r>
                        <a:rPr lang="ja-JP" altLang="en-US" sz="1200" dirty="0" smtClean="0">
                          <a:latin typeface="+mn-ea"/>
                          <a:ea typeface="+mn-ea"/>
                        </a:rPr>
                        <a:t>大阪府数値</a:t>
                      </a:r>
                      <a:endParaRPr lang="ja-JP" altLang="en-US" sz="1200" dirty="0">
                        <a:latin typeface="+mn-ea"/>
                        <a:ea typeface="+mn-ea"/>
                      </a:endParaRPr>
                    </a:p>
                  </a:txBody>
                  <a:tcPr/>
                </a:tc>
              </a:tr>
              <a:tr h="0">
                <a:tc>
                  <a:txBody>
                    <a:bodyPr/>
                    <a:lstStyle/>
                    <a:p>
                      <a:pPr marL="0" algn="ctr" defTabSz="914400" rtl="0" eaLnBrk="1" fontAlgn="ctr" latinLnBrk="0" hangingPunct="1"/>
                      <a:r>
                        <a:rPr kumimoji="1" lang="ja-JP" altLang="en-US" sz="1200" kern="1200" dirty="0" smtClean="0">
                          <a:solidFill>
                            <a:schemeClr val="tx1"/>
                          </a:solidFill>
                          <a:latin typeface="+mn-ea"/>
                          <a:ea typeface="+mn-ea"/>
                          <a:cs typeface="+mn-cs"/>
                        </a:rPr>
                        <a:t>１</a:t>
                      </a:r>
                      <a:endParaRPr kumimoji="1" lang="en-US" altLang="ja-JP" sz="1200" kern="1200" dirty="0">
                        <a:solidFill>
                          <a:schemeClr val="tx1"/>
                        </a:solidFill>
                        <a:latin typeface="+mn-ea"/>
                        <a:ea typeface="+mn-ea"/>
                        <a:cs typeface="+mn-cs"/>
                      </a:endParaRPr>
                    </a:p>
                  </a:txBody>
                  <a:tcPr marL="9525" marR="9525" marT="9525" marB="0" anchor="ctr"/>
                </a:tc>
                <a:tc>
                  <a:txBody>
                    <a:bodyPr/>
                    <a:lstStyle/>
                    <a:p>
                      <a:pPr algn="l" fontAlgn="ctr"/>
                      <a:r>
                        <a:rPr lang="ja-JP" altLang="en-US" sz="1200" u="none" strike="noStrike" dirty="0">
                          <a:effectLst/>
                          <a:latin typeface="+mn-ea"/>
                          <a:ea typeface="+mn-ea"/>
                        </a:rPr>
                        <a:t>スクールソーシャルワーカーの配置人数</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1,008</a:t>
                      </a:r>
                      <a:r>
                        <a:rPr lang="ja-JP" altLang="en-US" sz="1200" u="none" strike="noStrike" dirty="0">
                          <a:effectLst/>
                          <a:latin typeface="+mn-ea"/>
                          <a:ea typeface="+mn-ea"/>
                        </a:rPr>
                        <a:t>人</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a:t>
                      </a:r>
                      <a:r>
                        <a:rPr lang="en-US" altLang="zh-TW" sz="1200" u="none" strike="noStrike" dirty="0" smtClean="0">
                          <a:effectLst/>
                          <a:latin typeface="ＭＳ Ｐゴシック" panose="020B0600070205080204" pitchFamily="50" charset="-128"/>
                          <a:ea typeface="ＭＳ Ｐゴシック" panose="020B0600070205080204" pitchFamily="50" charset="-128"/>
                        </a:rPr>
                        <a:t>25</a:t>
                      </a:r>
                      <a:r>
                        <a:rPr lang="zh-TW" altLang="en-US" sz="1200" u="none" strike="noStrike" dirty="0" smtClean="0">
                          <a:effectLst/>
                          <a:latin typeface="ＭＳ Ｐゴシック" panose="020B0600070205080204" pitchFamily="50" charset="-128"/>
                          <a:ea typeface="ＭＳ Ｐゴシック" panose="020B0600070205080204" pitchFamily="50" charset="-128"/>
                        </a:rPr>
                        <a:t>年度</a:t>
                      </a:r>
                      <a:r>
                        <a:rPr lang="zh-TW" altLang="en-US" sz="1200" u="none" strike="noStrike" dirty="0">
                          <a:effectLst/>
                          <a:latin typeface="ＭＳ Ｐゴシック" panose="020B0600070205080204" pitchFamily="50" charset="-128"/>
                          <a:ea typeface="ＭＳ Ｐゴシック" panose="020B0600070205080204" pitchFamily="50" charset="-128"/>
                        </a:rPr>
                        <a:t>現在</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a:r>
                        <a:rPr kumimoji="1" lang="ja-JP" altLang="en-US" sz="1200" dirty="0" smtClean="0">
                          <a:latin typeface="+mn-ea"/>
                          <a:ea typeface="+mn-ea"/>
                        </a:rPr>
                        <a:t>政令市・中核市を除くすべての市町村に配置</a:t>
                      </a:r>
                      <a:endParaRPr kumimoji="1" lang="ja-JP" altLang="en-US" sz="1200" dirty="0">
                        <a:latin typeface="+mn-ea"/>
                        <a:ea typeface="+mn-ea"/>
                      </a:endParaRPr>
                    </a:p>
                  </a:txBody>
                  <a:tcPr anchor="ctr"/>
                </a:tc>
              </a:tr>
              <a:tr h="0">
                <a:tc>
                  <a:txBody>
                    <a:bodyPr/>
                    <a:lstStyle/>
                    <a:p>
                      <a:pPr marL="0" algn="ctr" defTabSz="914400" rtl="0" eaLnBrk="1" fontAlgn="ctr" latinLnBrk="0" hangingPunct="1"/>
                      <a:r>
                        <a:rPr kumimoji="1" lang="ja-JP" altLang="en-US" sz="1200" kern="1200" dirty="0" smtClean="0">
                          <a:solidFill>
                            <a:schemeClr val="tx1"/>
                          </a:solidFill>
                          <a:latin typeface="+mn-ea"/>
                          <a:ea typeface="+mn-ea"/>
                          <a:cs typeface="+mn-cs"/>
                        </a:rPr>
                        <a:t>２</a:t>
                      </a:r>
                      <a:endParaRPr kumimoji="1" lang="en-US" altLang="ja-JP" sz="1200" kern="1200" dirty="0">
                        <a:solidFill>
                          <a:schemeClr val="tx1"/>
                        </a:solidFill>
                        <a:latin typeface="+mn-ea"/>
                        <a:ea typeface="+mn-ea"/>
                        <a:cs typeface="+mn-cs"/>
                      </a:endParaRPr>
                    </a:p>
                  </a:txBody>
                  <a:tcPr marL="9525" marR="9525" marT="9525" marB="0" anchor="ctr"/>
                </a:tc>
                <a:tc>
                  <a:txBody>
                    <a:bodyPr/>
                    <a:lstStyle/>
                    <a:p>
                      <a:pPr algn="l" fontAlgn="ctr"/>
                      <a:r>
                        <a:rPr lang="ja-JP" altLang="en-US" sz="1200" u="none" strike="noStrike" dirty="0">
                          <a:effectLst/>
                          <a:latin typeface="+mn-ea"/>
                          <a:ea typeface="+mn-ea"/>
                        </a:rPr>
                        <a:t>スクールカウンセラーの配置率（小学校）</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37.6%</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H24</a:t>
                      </a:r>
                      <a:r>
                        <a:rPr lang="ja-JP" altLang="en-US" sz="1200" u="none" strike="noStrike" dirty="0">
                          <a:effectLst/>
                          <a:latin typeface="+mn-ea"/>
                          <a:ea typeface="+mn-ea"/>
                        </a:rPr>
                        <a:t>年度現在</a:t>
                      </a:r>
                      <a:br>
                        <a:rPr lang="ja-JP" altLang="en-US" sz="1200" u="none" strike="noStrike" dirty="0">
                          <a:effectLst/>
                          <a:latin typeface="+mn-ea"/>
                          <a:ea typeface="+mn-ea"/>
                        </a:rPr>
                      </a:br>
                      <a:r>
                        <a:rPr lang="en-US" altLang="ja-JP" sz="1200" u="none" strike="noStrike" dirty="0">
                          <a:effectLst/>
                          <a:latin typeface="+mn-ea"/>
                          <a:ea typeface="+mn-ea"/>
                        </a:rPr>
                        <a:t>※</a:t>
                      </a:r>
                      <a:r>
                        <a:rPr lang="ja-JP" altLang="en-US" sz="1200" u="none" strike="noStrike" dirty="0">
                          <a:effectLst/>
                          <a:latin typeface="+mn-ea"/>
                          <a:ea typeface="+mn-ea"/>
                        </a:rPr>
                        <a:t>その他教育委員会等に</a:t>
                      </a:r>
                      <a:r>
                        <a:rPr lang="en-US" altLang="ja-JP" sz="1200" u="none" strike="noStrike" dirty="0">
                          <a:effectLst/>
                          <a:latin typeface="+mn-ea"/>
                          <a:ea typeface="+mn-ea"/>
                        </a:rPr>
                        <a:t>1,534</a:t>
                      </a:r>
                      <a:r>
                        <a:rPr lang="ja-JP" altLang="en-US" sz="1200" u="none" strike="noStrike" dirty="0">
                          <a:effectLst/>
                          <a:latin typeface="+mn-ea"/>
                          <a:ea typeface="+mn-ea"/>
                        </a:rPr>
                        <a:t>箇所配置</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a:r>
                        <a:rPr kumimoji="1" lang="ja-JP" altLang="en-US" sz="1200" dirty="0" smtClean="0">
                          <a:latin typeface="+mn-ea"/>
                          <a:ea typeface="+mn-ea"/>
                        </a:rPr>
                        <a:t>各小学校からの要請を受け、中学校配置のスクールカウンセラーが相談を受ける体制がある。</a:t>
                      </a:r>
                      <a:endParaRPr kumimoji="1" lang="ja-JP" altLang="en-US" sz="1200" dirty="0">
                        <a:latin typeface="+mn-ea"/>
                        <a:ea typeface="+mn-ea"/>
                      </a:endParaRPr>
                    </a:p>
                  </a:txBody>
                  <a:tcPr anchor="ctr"/>
                </a:tc>
              </a:tr>
              <a:tr h="0">
                <a:tc>
                  <a:txBody>
                    <a:bodyPr/>
                    <a:lstStyle/>
                    <a:p>
                      <a:pPr marL="0" algn="ctr" defTabSz="914400" rtl="0" eaLnBrk="1" fontAlgn="ctr" latinLnBrk="0" hangingPunct="1"/>
                      <a:r>
                        <a:rPr kumimoji="1" lang="ja-JP" altLang="en-US" sz="1200" kern="1200" dirty="0" smtClean="0">
                          <a:solidFill>
                            <a:schemeClr val="tx1"/>
                          </a:solidFill>
                          <a:latin typeface="+mn-ea"/>
                          <a:ea typeface="+mn-ea"/>
                          <a:cs typeface="+mn-cs"/>
                        </a:rPr>
                        <a:t>３</a:t>
                      </a:r>
                      <a:endParaRPr kumimoji="1" lang="en-US" altLang="ja-JP" sz="1200" kern="1200" dirty="0">
                        <a:solidFill>
                          <a:schemeClr val="tx1"/>
                        </a:solidFill>
                        <a:latin typeface="+mn-ea"/>
                        <a:ea typeface="+mn-ea"/>
                        <a:cs typeface="+mn-cs"/>
                      </a:endParaRPr>
                    </a:p>
                  </a:txBody>
                  <a:tcPr marL="9525" marR="9525" marT="9525" marB="0" anchor="ctr"/>
                </a:tc>
                <a:tc>
                  <a:txBody>
                    <a:bodyPr/>
                    <a:lstStyle/>
                    <a:p>
                      <a:pPr algn="l" fontAlgn="ctr"/>
                      <a:r>
                        <a:rPr lang="ja-JP" altLang="en-US" sz="1200" u="none" strike="noStrike" dirty="0">
                          <a:effectLst/>
                          <a:latin typeface="+mn-ea"/>
                          <a:ea typeface="+mn-ea"/>
                        </a:rPr>
                        <a:t>スクールカウンセラーの配置率（中学校）</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82.4%</a:t>
                      </a:r>
                      <a:endParaRPr lang="en-US" altLang="ja-JP" sz="1200" b="0" i="0" u="none" strike="noStrike" dirty="0">
                        <a:solidFill>
                          <a:srgbClr val="000000"/>
                        </a:solidFill>
                        <a:effectLst/>
                        <a:latin typeface="+mn-ea"/>
                        <a:ea typeface="+mn-ea"/>
                      </a:endParaRPr>
                    </a:p>
                  </a:txBody>
                  <a:tcPr marL="9525" marR="9525" marT="9525" marB="0" anchor="ctr"/>
                </a:tc>
                <a:tc>
                  <a:txBody>
                    <a:bodyPr/>
                    <a:lstStyle/>
                    <a:p>
                      <a:pPr algn="l" fontAlgn="ctr"/>
                      <a:r>
                        <a:rPr lang="ja-JP" altLang="en-US" sz="1200" u="none" strike="noStrike" dirty="0">
                          <a:effectLst/>
                          <a:latin typeface="+mn-ea"/>
                          <a:ea typeface="+mn-ea"/>
                        </a:rPr>
                        <a:t>　</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l" fontAlgn="ctr"/>
                      <a:r>
                        <a:rPr lang="en-US" altLang="ja-JP" sz="1200" u="none" strike="noStrike" dirty="0" smtClean="0">
                          <a:effectLst/>
                          <a:latin typeface="+mn-ea"/>
                          <a:ea typeface="+mn-ea"/>
                        </a:rPr>
                        <a:t>H24</a:t>
                      </a:r>
                      <a:r>
                        <a:rPr lang="ja-JP" altLang="en-US" sz="1200" u="none" strike="noStrike" dirty="0">
                          <a:effectLst/>
                          <a:latin typeface="+mn-ea"/>
                          <a:ea typeface="+mn-ea"/>
                        </a:rPr>
                        <a:t>年度現在</a:t>
                      </a:r>
                      <a:br>
                        <a:rPr lang="ja-JP" altLang="en-US" sz="1200" u="none" strike="noStrike" dirty="0">
                          <a:effectLst/>
                          <a:latin typeface="+mn-ea"/>
                          <a:ea typeface="+mn-ea"/>
                        </a:rPr>
                      </a:br>
                      <a:r>
                        <a:rPr lang="en-US" altLang="ja-JP" sz="1200" u="none" strike="noStrike" dirty="0">
                          <a:effectLst/>
                          <a:latin typeface="+mn-ea"/>
                          <a:ea typeface="+mn-ea"/>
                        </a:rPr>
                        <a:t>※</a:t>
                      </a:r>
                      <a:r>
                        <a:rPr lang="ja-JP" altLang="en-US" sz="1200" u="none" strike="noStrike" dirty="0">
                          <a:effectLst/>
                          <a:latin typeface="+mn-ea"/>
                          <a:ea typeface="+mn-ea"/>
                        </a:rPr>
                        <a:t>その他教育委員会等に</a:t>
                      </a:r>
                      <a:r>
                        <a:rPr lang="en-US" altLang="ja-JP" sz="1200" u="none" strike="noStrike" dirty="0">
                          <a:effectLst/>
                          <a:latin typeface="+mn-ea"/>
                          <a:ea typeface="+mn-ea"/>
                        </a:rPr>
                        <a:t>1,534</a:t>
                      </a:r>
                      <a:r>
                        <a:rPr lang="ja-JP" altLang="en-US" sz="1200" u="none" strike="noStrike" dirty="0">
                          <a:effectLst/>
                          <a:latin typeface="+mn-ea"/>
                          <a:ea typeface="+mn-ea"/>
                        </a:rPr>
                        <a:t>箇所配置</a:t>
                      </a:r>
                      <a:endParaRPr lang="ja-JP" altLang="en-US" sz="1200" b="0" i="0" u="none" strike="noStrike" dirty="0">
                        <a:solidFill>
                          <a:srgbClr val="000000"/>
                        </a:solidFill>
                        <a:effectLst/>
                        <a:latin typeface="+mn-ea"/>
                        <a:ea typeface="+mn-ea"/>
                      </a:endParaRPr>
                    </a:p>
                  </a:txBody>
                  <a:tcPr marL="9525" marR="9525" marT="9525" marB="0" anchor="ctr"/>
                </a:tc>
                <a:tc>
                  <a:txBody>
                    <a:bodyPr/>
                    <a:lstStyle/>
                    <a:p>
                      <a:pPr algn="ctr"/>
                      <a:r>
                        <a:rPr kumimoji="1" lang="ja-JP" altLang="en-US" sz="1200" dirty="0" smtClean="0">
                          <a:latin typeface="+mn-ea"/>
                          <a:ea typeface="+mn-ea"/>
                        </a:rPr>
                        <a:t>１００％</a:t>
                      </a:r>
                      <a:endParaRPr kumimoji="1" lang="ja-JP" altLang="en-US" sz="1200" dirty="0">
                        <a:latin typeface="+mn-ea"/>
                        <a:ea typeface="+mn-ea"/>
                      </a:endParaRPr>
                    </a:p>
                  </a:txBody>
                  <a:tcPr anchor="ctr"/>
                </a:tc>
              </a:tr>
            </a:tbl>
          </a:graphicData>
        </a:graphic>
      </p:graphicFrame>
      <p:sp>
        <p:nvSpPr>
          <p:cNvPr id="5" name="正方形/長方形 4"/>
          <p:cNvSpPr/>
          <p:nvPr/>
        </p:nvSpPr>
        <p:spPr>
          <a:xfrm>
            <a:off x="1072400" y="1367761"/>
            <a:ext cx="5305249" cy="276999"/>
          </a:xfrm>
          <a:prstGeom prst="rect">
            <a:avLst/>
          </a:prstGeom>
        </p:spPr>
        <p:txBody>
          <a:bodyPr wrap="square">
            <a:spAutoFit/>
          </a:bodyPr>
          <a:lstStyle/>
          <a:p>
            <a:r>
              <a:rPr lang="ja-JP" altLang="en-US" sz="1200" dirty="0" smtClean="0">
                <a:latin typeface="+mn-ea"/>
              </a:rPr>
              <a:t>（大阪府の施策に関する指標）</a:t>
            </a:r>
            <a:endParaRPr lang="ja-JP" altLang="en-US" sz="1200" dirty="0">
              <a:latin typeface="+mn-ea"/>
            </a:endParaRPr>
          </a:p>
        </p:txBody>
      </p:sp>
    </p:spTree>
    <p:extLst>
      <p:ext uri="{BB962C8B-B14F-4D97-AF65-F5344CB8AC3E}">
        <p14:creationId xmlns:p14="http://schemas.microsoft.com/office/powerpoint/2010/main" val="1684542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68440" y="644008"/>
            <a:ext cx="10564968" cy="2893100"/>
          </a:xfrm>
          <a:prstGeom prst="rect">
            <a:avLst/>
          </a:prstGeom>
        </p:spPr>
        <p:txBody>
          <a:bodyPr wrap="square">
            <a:spAutoFit/>
          </a:bodyPr>
          <a:lstStyle/>
          <a:p>
            <a:pPr indent="133350">
              <a:spcAft>
                <a:spcPts val="0"/>
              </a:spcAft>
            </a:pPr>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「子どもの貧困」と</a:t>
            </a:r>
            <a:r>
              <a:rPr lang="ja-JP" altLang="en-US" sz="16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は</a:t>
            </a:r>
            <a:endParaRPr lang="en-US" altLang="ja-JP"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indent="133350">
              <a:spcAft>
                <a:spcPts val="0"/>
              </a:spcAft>
            </a:pPr>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rPr>
              <a:t>子ども</a:t>
            </a:r>
            <a:r>
              <a:rPr lang="ja-JP" altLang="ja-JP" sz="1600" kern="100" dirty="0">
                <a:latin typeface="Century" panose="02040604050505020304" pitchFamily="18" charset="0"/>
                <a:ea typeface="ＭＳ ゴシック" panose="020B0609070205080204" pitchFamily="49" charset="-128"/>
                <a:cs typeface="Times New Roman" panose="02020603050405020304" pitchFamily="18" charset="0"/>
              </a:rPr>
              <a:t>の貧困とは、貧困線</a:t>
            </a:r>
            <a:r>
              <a:rPr lang="ja-JP"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等価可処分所得（世帯の可処分所得を世帯人員の平方根で割って調整した所</a:t>
            </a: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spcAft>
                <a:spcPts val="0"/>
              </a:spcAft>
            </a:pP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得）の中央値の半分</a:t>
            </a:r>
            <a:r>
              <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rPr>
              <a:t>を下まわる</a:t>
            </a:r>
            <a:r>
              <a:rPr lang="ja-JP" altLang="ja-JP" sz="1600" kern="100" dirty="0" smtClean="0">
                <a:latin typeface="Century" panose="02040604050505020304" pitchFamily="18" charset="0"/>
                <a:ea typeface="ＭＳ ゴシック" panose="020B0609070205080204" pitchFamily="49" charset="-128"/>
                <a:cs typeface="Arial" panose="020B0604020202020204" pitchFamily="34" charset="0"/>
              </a:rPr>
              <a:t>所得</a:t>
            </a:r>
            <a:r>
              <a:rPr lang="ja-JP" altLang="ja-JP" sz="1600" kern="100" dirty="0">
                <a:latin typeface="Century" panose="02040604050505020304" pitchFamily="18" charset="0"/>
                <a:ea typeface="ＭＳ ゴシック" panose="020B0609070205080204" pitchFamily="49" charset="-128"/>
                <a:cs typeface="Arial" panose="020B0604020202020204" pitchFamily="34" charset="0"/>
              </a:rPr>
              <a:t>で暮らす相対的貧困</a:t>
            </a:r>
            <a:r>
              <a:rPr lang="ja-JP" altLang="ja-JP" sz="1600" kern="100" dirty="0" smtClean="0">
                <a:latin typeface="Century" panose="02040604050505020304" pitchFamily="18" charset="0"/>
                <a:ea typeface="ＭＳ ゴシック" panose="020B0609070205080204" pitchFamily="49" charset="-128"/>
                <a:cs typeface="Arial" panose="020B0604020202020204" pitchFamily="34" charset="0"/>
              </a:rPr>
              <a:t>の</a:t>
            </a:r>
            <a:r>
              <a:rPr lang="en-US" altLang="ja-JP" sz="1600" kern="100" dirty="0" smtClean="0">
                <a:latin typeface="Century" panose="02040604050505020304" pitchFamily="18" charset="0"/>
                <a:ea typeface="ＭＳ ゴシック" panose="020B0609070205080204" pitchFamily="49" charset="-128"/>
                <a:cs typeface="Arial" panose="020B0604020202020204" pitchFamily="34" charset="0"/>
              </a:rPr>
              <a:t>18</a:t>
            </a:r>
            <a:r>
              <a:rPr lang="ja-JP" altLang="ja-JP" sz="1600" kern="100" dirty="0" smtClean="0">
                <a:latin typeface="Century" panose="02040604050505020304" pitchFamily="18" charset="0"/>
                <a:ea typeface="ＭＳ ゴシック" panose="020B0609070205080204" pitchFamily="49" charset="-128"/>
                <a:cs typeface="Arial" panose="020B0604020202020204" pitchFamily="34" charset="0"/>
              </a:rPr>
              <a:t>歳</a:t>
            </a:r>
            <a:r>
              <a:rPr lang="ja-JP" altLang="en-US" sz="1600" kern="100" dirty="0" smtClean="0">
                <a:latin typeface="Century" panose="02040604050505020304" pitchFamily="18" charset="0"/>
                <a:ea typeface="ＭＳ ゴシック" panose="020B0609070205080204" pitchFamily="49" charset="-128"/>
                <a:cs typeface="Arial" panose="020B0604020202020204" pitchFamily="34" charset="0"/>
              </a:rPr>
              <a:t>未満</a:t>
            </a:r>
            <a:r>
              <a:rPr lang="ja-JP" altLang="ja-JP" sz="1600" kern="100" dirty="0" smtClean="0">
                <a:latin typeface="Century" panose="02040604050505020304" pitchFamily="18" charset="0"/>
                <a:ea typeface="ＭＳ ゴシック" panose="020B0609070205080204" pitchFamily="49" charset="-128"/>
                <a:cs typeface="Arial" panose="020B0604020202020204" pitchFamily="34" charset="0"/>
              </a:rPr>
              <a:t>の</a:t>
            </a:r>
            <a:r>
              <a:rPr lang="ja-JP" altLang="en-US" sz="1600" kern="100" dirty="0" smtClean="0">
                <a:latin typeface="Century" panose="02040604050505020304" pitchFamily="18" charset="0"/>
                <a:ea typeface="ＭＳ ゴシック" panose="020B0609070205080204" pitchFamily="49" charset="-128"/>
                <a:cs typeface="Arial" panose="020B0604020202020204" pitchFamily="34" charset="0"/>
              </a:rPr>
              <a:t>子どもの状況をいいます</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a:t>
            </a: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spcAft>
                <a:spcPts val="0"/>
              </a:spcAft>
            </a:pPr>
            <a:endParaRPr lang="en-US"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spcAft>
                <a:spcPts val="0"/>
              </a:spcAft>
            </a:pPr>
            <a:r>
              <a:rPr lang="en-US" altLang="ja-JP" sz="1400" kern="100" dirty="0" smtClean="0">
                <a:latin typeface="Century" panose="02040604050505020304" pitchFamily="18" charset="0"/>
                <a:ea typeface="ＭＳ ゴシック" panose="020B0609070205080204" pitchFamily="49" charset="-128"/>
                <a:cs typeface="Times New Roman" panose="02020603050405020304" pitchFamily="18" charset="0"/>
              </a:rPr>
              <a:t>〔</a:t>
            </a:r>
            <a:r>
              <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rPr>
              <a:t>H26.1.16</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厚労省告示第</a:t>
            </a:r>
            <a:r>
              <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rPr>
              <a:t>8</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号（子どもの貧困率関係）</a:t>
            </a:r>
            <a:r>
              <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rPr>
              <a:t>〕</a:t>
            </a:r>
          </a:p>
          <a:p>
            <a:pPr indent="133350">
              <a:spcAft>
                <a:spcPts val="0"/>
              </a:spcAft>
            </a:pPr>
            <a:r>
              <a:rPr lang="ja-JP" altLang="en-US" sz="1400" kern="100" dirty="0" smtClean="0">
                <a:latin typeface="Century" panose="02040604050505020304" pitchFamily="18" charset="0"/>
                <a:ea typeface="ＭＳ ゴシック" panose="020B0609070205080204" pitchFamily="49" charset="-128"/>
                <a:cs typeface="Times New Roman" panose="02020603050405020304" pitchFamily="18" charset="0"/>
              </a:rPr>
              <a:t>　国民</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生活基礎調査規則第</a:t>
            </a:r>
            <a:r>
              <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rPr>
              <a:t>4</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条第</a:t>
            </a:r>
            <a:r>
              <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rPr>
              <a:t>2</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項の</a:t>
            </a:r>
            <a:r>
              <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rPr>
              <a:t>3</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年ごとの大規模な調査において、等価可処分所得額（一の世帯の</a:t>
            </a:r>
            <a:r>
              <a:rPr lang="ja-JP" altLang="en-US" sz="1400" kern="100" dirty="0" smtClean="0">
                <a:latin typeface="Century" panose="02040604050505020304" pitchFamily="18" charset="0"/>
                <a:ea typeface="ＭＳ ゴシック" panose="020B0609070205080204" pitchFamily="49" charset="-128"/>
                <a:cs typeface="Times New Roman" panose="02020603050405020304" pitchFamily="18" charset="0"/>
              </a:rPr>
              <a:t>構成員　の</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可処分</a:t>
            </a:r>
            <a:r>
              <a:rPr lang="ja-JP" altLang="en-US" sz="1400" kern="100" dirty="0" smtClean="0">
                <a:latin typeface="Century" panose="02040604050505020304" pitchFamily="18" charset="0"/>
                <a:ea typeface="ＭＳ ゴシック" panose="020B0609070205080204" pitchFamily="49" charset="-128"/>
                <a:cs typeface="Times New Roman" panose="02020603050405020304" pitchFamily="18" charset="0"/>
              </a:rPr>
              <a:t>所得　　額</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の合計額を当該世帯の構成員の数の平方根で除した額）が全世帯の構成員の等価可処分所得額の中央値を</a:t>
            </a:r>
            <a:r>
              <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rPr>
              <a:t>2</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で除した額に満たない</a:t>
            </a:r>
            <a:r>
              <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rPr>
              <a:t>18</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歳未満の者の数が、</a:t>
            </a:r>
            <a:r>
              <a:rPr lang="en-US" altLang="ja-JP" sz="1400" kern="100" dirty="0">
                <a:latin typeface="Century" panose="02040604050505020304" pitchFamily="18" charset="0"/>
                <a:ea typeface="ＭＳ ゴシック" panose="020B0609070205080204" pitchFamily="49" charset="-128"/>
                <a:cs typeface="Times New Roman" panose="02020603050405020304" pitchFamily="18" charset="0"/>
              </a:rPr>
              <a:t>18</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歳未満の者の総数のうちに占める割合</a:t>
            </a:r>
          </a:p>
          <a:p>
            <a:pPr indent="133350">
              <a:spcAft>
                <a:spcPts val="0"/>
              </a:spcAft>
            </a:pP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spcAft>
                <a:spcPts val="0"/>
              </a:spcAft>
            </a:pPr>
            <a:endParaRPr lang="en-US" altLang="ja-JP" sz="1600" kern="100" dirty="0">
              <a:latin typeface="Century" panose="02040604050505020304" pitchFamily="18" charset="0"/>
              <a:ea typeface="ＭＳ ゴシック" panose="020B0609070205080204" pitchFamily="49" charset="-128"/>
              <a:cs typeface="Times New Roman" panose="02020603050405020304" pitchFamily="18" charset="0"/>
            </a:endParaRPr>
          </a:p>
          <a:p>
            <a:pPr indent="133350">
              <a:spcAft>
                <a:spcPts val="0"/>
              </a:spcAft>
            </a:pP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spcAft>
                <a:spcPts val="0"/>
              </a:spcAft>
            </a:pPr>
            <a:endParaRPr lang="ja-JP" altLang="en-US" sz="1600" dirty="0"/>
          </a:p>
        </p:txBody>
      </p:sp>
      <p:sp>
        <p:nvSpPr>
          <p:cNvPr id="3" name="正方形/長方形 2"/>
          <p:cNvSpPr/>
          <p:nvPr/>
        </p:nvSpPr>
        <p:spPr>
          <a:xfrm>
            <a:off x="2357977" y="195259"/>
            <a:ext cx="7388942" cy="3714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参　考</a:t>
            </a:r>
            <a:endParaRPr kumimoji="1" lang="ja-JP" altLang="en-US" dirty="0"/>
          </a:p>
        </p:txBody>
      </p:sp>
      <p:sp>
        <p:nvSpPr>
          <p:cNvPr id="5" name="正方形/長方形 4"/>
          <p:cNvSpPr/>
          <p:nvPr/>
        </p:nvSpPr>
        <p:spPr>
          <a:xfrm>
            <a:off x="768440" y="2667454"/>
            <a:ext cx="10564968" cy="3539430"/>
          </a:xfrm>
          <a:prstGeom prst="rect">
            <a:avLst/>
          </a:prstGeom>
        </p:spPr>
        <p:txBody>
          <a:bodyPr wrap="square">
            <a:spAutoFit/>
          </a:bodyPr>
          <a:lstStyle/>
          <a:p>
            <a:pPr indent="133350">
              <a:spcAft>
                <a:spcPts val="0"/>
              </a:spcAft>
            </a:pPr>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「子どもの貧困対策の推進に関する法律」の制定</a:t>
            </a:r>
            <a:endParaRPr lang="en-US" altLang="ja-JP"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indent="133350">
              <a:spcAft>
                <a:spcPts val="0"/>
              </a:spcAft>
            </a:pP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　我が国</a:t>
            </a:r>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の子どもの貧困の状況が先進国の中でも</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厳しく、</a:t>
            </a:r>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また、生活保護世帯の子どもの</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高等学校</a:t>
            </a:r>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等進学率も</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全</a:t>
            </a: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spcAft>
                <a:spcPts val="0"/>
              </a:spcAft>
            </a:pP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体</a:t>
            </a:r>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と比較して低い水準になって</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います。</a:t>
            </a:r>
            <a:endParaRPr lang="en-US" altLang="ja-JP" sz="1600" kern="100" dirty="0">
              <a:latin typeface="Century" panose="02040604050505020304" pitchFamily="18" charset="0"/>
              <a:ea typeface="ＭＳ ゴシック" panose="020B0609070205080204" pitchFamily="49" charset="-128"/>
              <a:cs typeface="Times New Roman" panose="02020603050405020304" pitchFamily="18" charset="0"/>
            </a:endParaRPr>
          </a:p>
          <a:p>
            <a:pPr indent="133350">
              <a:spcAft>
                <a:spcPts val="0"/>
              </a:spcAft>
            </a:pP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　この</a:t>
            </a:r>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ような事情等を背景に、平成</a:t>
            </a:r>
            <a:r>
              <a:rPr lang="en-US" altLang="ja-JP" sz="1600" kern="100" dirty="0">
                <a:latin typeface="Century" panose="02040604050505020304" pitchFamily="18" charset="0"/>
                <a:ea typeface="ＭＳ ゴシック" panose="020B0609070205080204" pitchFamily="49" charset="-128"/>
                <a:cs typeface="Times New Roman" panose="02020603050405020304" pitchFamily="18" charset="0"/>
              </a:rPr>
              <a:t>25</a:t>
            </a:r>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年６月に議員提出による「子どもの貧困対策の推進に</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関する</a:t>
            </a:r>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法律」が</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国会</a:t>
            </a: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spcAft>
                <a:spcPts val="0"/>
              </a:spcAft>
            </a:pP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の</a:t>
            </a:r>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全会一致で成立し、平成</a:t>
            </a:r>
            <a:r>
              <a:rPr lang="en-US" altLang="ja-JP" sz="1600" kern="100" dirty="0">
                <a:latin typeface="Century" panose="02040604050505020304" pitchFamily="18" charset="0"/>
                <a:ea typeface="ＭＳ ゴシック" panose="020B0609070205080204" pitchFamily="49" charset="-128"/>
                <a:cs typeface="Times New Roman" panose="02020603050405020304" pitchFamily="18" charset="0"/>
              </a:rPr>
              <a:t>26</a:t>
            </a:r>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年１月に施行</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されました。</a:t>
            </a:r>
            <a:endParaRPr lang="en-US" altLang="ja-JP"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indent="133350"/>
            <a:endParaRPr lang="en-US" altLang="ja-JP"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indent="133350"/>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子ども</a:t>
            </a:r>
            <a:r>
              <a:rPr lang="ja-JP" altLang="en-US" sz="16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の貧困対策の意義と大綱の</a:t>
            </a:r>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策定</a:t>
            </a:r>
            <a:endParaRPr lang="en-US" altLang="ja-JP" sz="1600" kern="100" dirty="0">
              <a:latin typeface="Century" panose="02040604050505020304" pitchFamily="18" charset="0"/>
              <a:ea typeface="ＭＳ ゴシック" panose="020B0609070205080204" pitchFamily="49" charset="-128"/>
              <a:cs typeface="Times New Roman" panose="02020603050405020304" pitchFamily="18" charset="0"/>
            </a:endParaRPr>
          </a:p>
          <a:p>
            <a:pPr indent="133350"/>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子供の将来がその生まれ育った環境によって左右されることのないよう、また、貧困が世代を超えて連鎖する</a:t>
            </a: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ことのないよう、必要な環境整備と教育の機会均等を図る子どもの貧困対策は極めて重要であります。</a:t>
            </a: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そうした子どもの貧困対策の意義をふまえ、すべての子どもたちが夢と希望を持って成長していける社会の実</a:t>
            </a: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現をめざし、子どもの貧困対策を総合的に推進するため、国において「子供の貧困対策に関する大綱」が策定さ</a:t>
            </a: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れました。</a:t>
            </a: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　</a:t>
            </a:r>
            <a:r>
              <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子どもの貧困率　</a:t>
            </a:r>
            <a:r>
              <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rPr>
              <a:t>16.3%</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a:t>
            </a:r>
            <a:r>
              <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rPr>
              <a:t>2012</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厚生労働省ﾃﾞｰﾀ）</a:t>
            </a:r>
            <a:endPar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endParaRPr>
          </a:p>
          <a:p>
            <a:pPr indent="133350"/>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　</a:t>
            </a:r>
            <a:r>
              <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生活保護世帯の子どもの高等学校等進学率　</a:t>
            </a:r>
            <a:r>
              <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rPr>
              <a:t>90.8%</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（全体</a:t>
            </a:r>
            <a:r>
              <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rPr>
              <a:t>98.6%</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a:t>
            </a:r>
            <a:r>
              <a:rPr lang="en-US" altLang="ja-JP" sz="1600" kern="100" dirty="0" smtClean="0">
                <a:latin typeface="Century" panose="02040604050505020304" pitchFamily="18" charset="0"/>
                <a:ea typeface="ＭＳ ゴシック" panose="020B0609070205080204" pitchFamily="49" charset="-128"/>
                <a:cs typeface="Times New Roman" panose="02020603050405020304" pitchFamily="18" charset="0"/>
              </a:rPr>
              <a:t>2013</a:t>
            </a:r>
            <a:r>
              <a:rPr lang="ja-JP" altLang="en-US" sz="1600" kern="100" dirty="0" smtClean="0">
                <a:latin typeface="Century" panose="02040604050505020304" pitchFamily="18" charset="0"/>
                <a:ea typeface="ＭＳ ゴシック" panose="020B0609070205080204" pitchFamily="49" charset="-128"/>
                <a:cs typeface="Times New Roman" panose="02020603050405020304" pitchFamily="18" charset="0"/>
              </a:rPr>
              <a:t>年厚生労働省／文部科学省ﾃﾞｰﾀ）</a:t>
            </a:r>
            <a:endParaRPr lang="en-US" altLang="ja-JP" sz="16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p:txBody>
      </p:sp>
      <p:sp>
        <p:nvSpPr>
          <p:cNvPr id="4" name="日付プレースホルダー 3"/>
          <p:cNvSpPr>
            <a:spLocks noGrp="1"/>
          </p:cNvSpPr>
          <p:nvPr>
            <p:ph type="dt" sz="half" idx="10"/>
          </p:nvPr>
        </p:nvSpPr>
        <p:spPr/>
        <p:txBody>
          <a:bodyPr/>
          <a:lstStyle/>
          <a:p>
            <a:fld id="{51D4BA0E-24A6-441B-A6B4-539082A244CA}" type="datetime1">
              <a:rPr lang="en-US" altLang="ja-JP" sz="2000" smtClean="0"/>
              <a:t>11/6/2014</a:t>
            </a:fld>
            <a:endParaRPr lang="en-US" sz="2000" dirty="0"/>
          </a:p>
        </p:txBody>
      </p:sp>
      <p:sp>
        <p:nvSpPr>
          <p:cNvPr id="6" name="スライド番号プレースホルダー 5"/>
          <p:cNvSpPr>
            <a:spLocks noGrp="1"/>
          </p:cNvSpPr>
          <p:nvPr>
            <p:ph type="sldNum" sz="quarter" idx="12"/>
          </p:nvPr>
        </p:nvSpPr>
        <p:spPr/>
        <p:txBody>
          <a:bodyPr/>
          <a:lstStyle/>
          <a:p>
            <a:fld id="{48F63A3B-78C7-47BE-AE5E-E10140E04643}" type="slidenum">
              <a:rPr lang="en-US" sz="2000" smtClean="0"/>
              <a:t>18</a:t>
            </a:fld>
            <a:endParaRPr lang="en-US" sz="2000" dirty="0"/>
          </a:p>
        </p:txBody>
      </p:sp>
    </p:spTree>
    <p:extLst>
      <p:ext uri="{BB962C8B-B14F-4D97-AF65-F5344CB8AC3E}">
        <p14:creationId xmlns:p14="http://schemas.microsoft.com/office/powerpoint/2010/main" val="1708973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C9F7E5-5B93-44DA-A20F-B3D588B7B4E0}" type="datetime1">
              <a:rPr lang="en-US" altLang="ja-JP" sz="2000" smtClean="0"/>
              <a:t>11/6/2014</a:t>
            </a:fld>
            <a:endParaRPr lang="en-US" sz="2000" dirty="0"/>
          </a:p>
        </p:txBody>
      </p:sp>
      <p:sp>
        <p:nvSpPr>
          <p:cNvPr id="3" name="スライド番号プレースホルダー 2"/>
          <p:cNvSpPr>
            <a:spLocks noGrp="1"/>
          </p:cNvSpPr>
          <p:nvPr>
            <p:ph type="sldNum" sz="quarter" idx="12"/>
          </p:nvPr>
        </p:nvSpPr>
        <p:spPr/>
        <p:txBody>
          <a:bodyPr/>
          <a:lstStyle/>
          <a:p>
            <a:fld id="{48F63A3B-78C7-47BE-AE5E-E10140E04643}" type="slidenum">
              <a:rPr lang="en-US" sz="2000" smtClean="0"/>
              <a:t>19</a:t>
            </a:fld>
            <a:endParaRPr lang="en-US" sz="2000" dirty="0"/>
          </a:p>
        </p:txBody>
      </p:sp>
      <p:sp>
        <p:nvSpPr>
          <p:cNvPr id="4" name="タイトル 1"/>
          <p:cNvSpPr txBox="1">
            <a:spLocks/>
          </p:cNvSpPr>
          <p:nvPr/>
        </p:nvSpPr>
        <p:spPr>
          <a:xfrm>
            <a:off x="1161674" y="1957587"/>
            <a:ext cx="10058400" cy="3258357"/>
          </a:xfrm>
          <a:prstGeom prst="rect">
            <a:avLst/>
          </a:prstGeom>
        </p:spPr>
        <p:txBody>
          <a:bodyPr>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gn="ctr"/>
            <a:r>
              <a:rPr lang="ja-JP" altLang="ja-JP" sz="5400" dirty="0" smtClean="0">
                <a:latin typeface="HGP創英角ｺﾞｼｯｸUB" panose="020B0900000000000000" pitchFamily="50" charset="-128"/>
                <a:ea typeface="HGP創英角ｺﾞｼｯｸUB" panose="020B0900000000000000" pitchFamily="50" charset="-128"/>
              </a:rPr>
              <a:t>子どもの貧困対策</a:t>
            </a:r>
            <a:r>
              <a:rPr lang="ja-JP" altLang="en-US" sz="5400" dirty="0" smtClean="0">
                <a:latin typeface="HGP創英角ｺﾞｼｯｸUB" panose="020B0900000000000000" pitchFamily="50" charset="-128"/>
                <a:ea typeface="HGP創英角ｺﾞｼｯｸUB" panose="020B0900000000000000" pitchFamily="50" charset="-128"/>
              </a:rPr>
              <a:t>計画に関する</a:t>
            </a:r>
            <a:endParaRPr lang="en-US" altLang="ja-JP" sz="5400" dirty="0" smtClean="0">
              <a:latin typeface="HGP創英角ｺﾞｼｯｸUB" panose="020B0900000000000000" pitchFamily="50" charset="-128"/>
              <a:ea typeface="HGP創英角ｺﾞｼｯｸUB" panose="020B0900000000000000" pitchFamily="50" charset="-128"/>
            </a:endParaRPr>
          </a:p>
          <a:p>
            <a:pPr algn="ctr"/>
            <a:r>
              <a:rPr lang="ja-JP" altLang="en-US" sz="5400" dirty="0" smtClean="0">
                <a:latin typeface="HGP創英角ｺﾞｼｯｸUB" panose="020B0900000000000000" pitchFamily="50" charset="-128"/>
                <a:ea typeface="HGP創英角ｺﾞｼｯｸUB" panose="020B0900000000000000" pitchFamily="50" charset="-128"/>
              </a:rPr>
              <a:t>参考データ</a:t>
            </a:r>
            <a:endParaRPr lang="en-US" altLang="ja-JP" sz="5400" dirty="0" smtClean="0">
              <a:latin typeface="HGP創英角ｺﾞｼｯｸUB" panose="020B0900000000000000" pitchFamily="50" charset="-128"/>
              <a:ea typeface="HGP創英角ｺﾞｼｯｸUB" panose="020B0900000000000000" pitchFamily="50" charset="-128"/>
            </a:endParaRPr>
          </a:p>
          <a:p>
            <a:pPr algn="ctr"/>
            <a:endParaRPr lang="en-US" altLang="ja-JP" sz="2800" dirty="0">
              <a:latin typeface="HGP創英角ｺﾞｼｯｸUB" panose="020B0900000000000000" pitchFamily="50" charset="-128"/>
              <a:ea typeface="HGP創英角ｺﾞｼｯｸUB" panose="020B0900000000000000" pitchFamily="50" charset="-128"/>
            </a:endParaRPr>
          </a:p>
          <a:p>
            <a:r>
              <a:rPr lang="ja-JP" altLang="en-US" sz="2800" dirty="0" smtClean="0">
                <a:latin typeface="+mn-ea"/>
                <a:ea typeface="+mn-ea"/>
              </a:rPr>
              <a:t>　　　　　　（１）現状</a:t>
            </a:r>
            <a:r>
              <a:rPr lang="ja-JP" altLang="en-US" sz="2800" dirty="0">
                <a:latin typeface="+mn-ea"/>
                <a:ea typeface="+mn-ea"/>
              </a:rPr>
              <a:t>把握のための関連</a:t>
            </a:r>
            <a:r>
              <a:rPr lang="ja-JP" altLang="en-US" sz="2800" dirty="0" smtClean="0">
                <a:latin typeface="+mn-ea"/>
                <a:ea typeface="+mn-ea"/>
              </a:rPr>
              <a:t>データ　表１～４</a:t>
            </a:r>
            <a:endParaRPr lang="en-US" altLang="ja-JP" sz="2800" dirty="0" smtClean="0">
              <a:latin typeface="+mn-ea"/>
              <a:ea typeface="+mn-ea"/>
            </a:endParaRPr>
          </a:p>
          <a:p>
            <a:r>
              <a:rPr lang="ja-JP" altLang="en-US" sz="2800" dirty="0">
                <a:latin typeface="+mn-ea"/>
                <a:ea typeface="+mn-ea"/>
              </a:rPr>
              <a:t>　</a:t>
            </a:r>
            <a:r>
              <a:rPr lang="ja-JP" altLang="en-US" sz="2800" dirty="0" smtClean="0">
                <a:latin typeface="+mn-ea"/>
                <a:ea typeface="+mn-ea"/>
              </a:rPr>
              <a:t>　　　　　（２）参考データ　　　　　　　　　　　　　表５～１１</a:t>
            </a:r>
            <a:endParaRPr lang="ja-JP" altLang="en-US" sz="2800" dirty="0">
              <a:latin typeface="+mn-ea"/>
              <a:ea typeface="+mn-ea"/>
            </a:endParaRPr>
          </a:p>
          <a:p>
            <a:pPr algn="ctr"/>
            <a:endParaRPr lang="ja-JP" altLang="en-US" sz="28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674290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C9F7E5-5B93-44DA-A20F-B3D588B7B4E0}" type="datetime1">
              <a:rPr lang="en-US" altLang="ja-JP" sz="2000" smtClean="0"/>
              <a:t>11/6/2014</a:t>
            </a:fld>
            <a:endParaRPr lang="en-US" sz="2000" dirty="0"/>
          </a:p>
        </p:txBody>
      </p:sp>
      <p:sp>
        <p:nvSpPr>
          <p:cNvPr id="3" name="スライド番号プレースホルダー 2"/>
          <p:cNvSpPr>
            <a:spLocks noGrp="1"/>
          </p:cNvSpPr>
          <p:nvPr>
            <p:ph type="sldNum" sz="quarter" idx="12"/>
          </p:nvPr>
        </p:nvSpPr>
        <p:spPr/>
        <p:txBody>
          <a:bodyPr/>
          <a:lstStyle/>
          <a:p>
            <a:fld id="{48F63A3B-78C7-47BE-AE5E-E10140E04643}" type="slidenum">
              <a:rPr lang="en-US" sz="2000" smtClean="0"/>
              <a:t>2</a:t>
            </a:fld>
            <a:endParaRPr lang="en-US" sz="2000" dirty="0"/>
          </a:p>
        </p:txBody>
      </p:sp>
      <p:sp>
        <p:nvSpPr>
          <p:cNvPr id="4" name="正方形/長方形 3"/>
          <p:cNvSpPr/>
          <p:nvPr/>
        </p:nvSpPr>
        <p:spPr>
          <a:xfrm>
            <a:off x="2396614" y="267710"/>
            <a:ext cx="7388942" cy="4036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dirty="0">
                <a:solidFill>
                  <a:schemeClr val="bg1"/>
                </a:solidFill>
                <a:latin typeface="HGP創英角ｺﾞｼｯｸUB" panose="020B0900000000000000" pitchFamily="50" charset="-128"/>
                <a:ea typeface="HGP創英角ｺﾞｼｯｸUB" panose="020B0900000000000000" pitchFamily="50" charset="-128"/>
              </a:rPr>
              <a:t>子どもの貧困対策</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計画の位置づけ</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935141" y="759740"/>
            <a:ext cx="10277342" cy="4390820"/>
          </a:xfrm>
          <a:prstGeom prst="rect">
            <a:avLst/>
          </a:prstGeom>
        </p:spPr>
        <p:style>
          <a:lnRef idx="2">
            <a:schemeClr val="accent2"/>
          </a:lnRef>
          <a:fillRef idx="1">
            <a:schemeClr val="lt1"/>
          </a:fillRef>
          <a:effectRef idx="0">
            <a:schemeClr val="accent2"/>
          </a:effectRef>
          <a:fontRef idx="minor">
            <a:schemeClr val="dk1"/>
          </a:fontRef>
        </p:style>
        <p:txBody>
          <a:bodyPr rtlCol="0" anchor="t"/>
          <a:lstStyle/>
          <a:p>
            <a:r>
              <a:rPr kumimoji="1" lang="ja-JP" altLang="en-US" sz="2000" dirty="0" smtClean="0">
                <a:latin typeface="HGP創英角ｺﾞｼｯｸUB" panose="020B0900000000000000" pitchFamily="50" charset="-128"/>
                <a:ea typeface="HGP創英角ｺﾞｼｯｸUB" panose="020B0900000000000000" pitchFamily="50" charset="-128"/>
              </a:rPr>
              <a:t>　</a:t>
            </a:r>
            <a:r>
              <a:rPr kumimoji="1"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都道府県子どもの貧困対策計画について</a:t>
            </a:r>
            <a:endParaRPr kumimoji="1"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marL="285750" indent="-285750">
              <a:buFont typeface="Wingdings" panose="05000000000000000000" pitchFamily="2" charset="2"/>
              <a:buChar char="Ø"/>
            </a:pPr>
            <a:r>
              <a:rPr kumimoji="1" lang="ja-JP" altLang="en-US" sz="1600" dirty="0" smtClean="0">
                <a:solidFill>
                  <a:schemeClr val="tx1"/>
                </a:solidFill>
                <a:latin typeface="+mn-ea"/>
              </a:rPr>
              <a:t>都道府県子どもの貧困対策計画は、子どもの貧困対策の推進に関する法律第９条において、国の大綱を勘案し、当該都道府県における子どもの貧困対策についての計画を定めるよう努めるものとされています。</a:t>
            </a:r>
            <a:endParaRPr kumimoji="1" lang="en-US" altLang="ja-JP" sz="1600" dirty="0" smtClean="0">
              <a:solidFill>
                <a:schemeClr val="tx1"/>
              </a:solidFill>
              <a:latin typeface="+mn-ea"/>
            </a:endParaRPr>
          </a:p>
          <a:p>
            <a:r>
              <a:rPr kumimoji="1" lang="ja-JP" altLang="en-US" dirty="0" smtClean="0">
                <a:solidFill>
                  <a:schemeClr val="tx1"/>
                </a:solidFill>
                <a:latin typeface="HGP創英角ﾎﾟｯﾌﾟ体" panose="040B0A00000000000000" pitchFamily="50" charset="-128"/>
                <a:ea typeface="HGP創英角ﾎﾟｯﾌﾟ体" panose="040B0A00000000000000" pitchFamily="50" charset="-128"/>
              </a:rPr>
              <a:t>　　</a:t>
            </a:r>
            <a:r>
              <a:rPr kumimoji="1" lang="ja-JP" altLang="en-US" sz="1400" dirty="0" smtClean="0">
                <a:solidFill>
                  <a:schemeClr val="tx1"/>
                </a:solidFill>
                <a:latin typeface="+mn-ea"/>
              </a:rPr>
              <a:t>子どもの貧困対策の推進に関する法律第９条</a:t>
            </a:r>
            <a:endParaRPr kumimoji="1" lang="en-US" altLang="ja-JP" sz="1400" dirty="0" smtClean="0">
              <a:solidFill>
                <a:schemeClr val="tx1"/>
              </a:solidFill>
              <a:latin typeface="+mn-ea"/>
            </a:endParaRPr>
          </a:p>
          <a:p>
            <a:r>
              <a:rPr kumimoji="1" lang="ja-JP" altLang="en-US" sz="1400" dirty="0" smtClean="0">
                <a:solidFill>
                  <a:schemeClr val="tx1"/>
                </a:solidFill>
                <a:latin typeface="+mn-ea"/>
              </a:rPr>
              <a:t>　　「都道府県は、大綱を勘案して、当該都道府県における子どもの貧困対策についての計画を定めるよう努めるものとする。」</a:t>
            </a:r>
            <a:endParaRPr kumimoji="1" lang="en-US" altLang="ja-JP" sz="1400" dirty="0" smtClean="0">
              <a:solidFill>
                <a:schemeClr val="tx1"/>
              </a:solidFill>
              <a:latin typeface="+mn-ea"/>
            </a:endParaRPr>
          </a:p>
          <a:p>
            <a:endParaRPr kumimoji="1" lang="en-US" altLang="ja-JP" sz="1400" dirty="0" smtClean="0">
              <a:solidFill>
                <a:schemeClr val="tx1"/>
              </a:solidFill>
              <a:latin typeface="+mn-ea"/>
            </a:endParaRPr>
          </a:p>
          <a:p>
            <a:endParaRPr kumimoji="1" lang="en-US" altLang="ja-JP" dirty="0" smtClean="0">
              <a:solidFill>
                <a:schemeClr val="tx1"/>
              </a:solidFill>
              <a:latin typeface="HGP創英角ﾎﾟｯﾌﾟ体" panose="040B0A00000000000000" pitchFamily="50" charset="-128"/>
              <a:ea typeface="HGP創英角ﾎﾟｯﾌﾟ体" panose="040B0A00000000000000" pitchFamily="50" charset="-128"/>
            </a:endParaRPr>
          </a:p>
          <a:p>
            <a:r>
              <a:rPr kumimoji="1" lang="ja-JP" altLang="en-US" sz="1600" dirty="0" smtClean="0">
                <a:solidFill>
                  <a:schemeClr val="tx1"/>
                </a:solidFill>
                <a:latin typeface="HGP創英角ﾎﾟｯﾌﾟ体" panose="040B0A00000000000000" pitchFamily="50" charset="-128"/>
                <a:ea typeface="HGP創英角ﾎﾟｯﾌﾟ体" panose="040B0A00000000000000" pitchFamily="50" charset="-128"/>
              </a:rPr>
              <a:t>　</a:t>
            </a:r>
            <a:r>
              <a:rPr kumimoji="1"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子ども総合計画への包含について</a:t>
            </a:r>
            <a:endParaRPr kumimoji="1"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marL="285750" lvl="0" indent="-285750">
              <a:buFont typeface="Wingdings" panose="05000000000000000000" pitchFamily="2" charset="2"/>
              <a:buChar char="Ø"/>
            </a:pPr>
            <a:r>
              <a:rPr lang="ja-JP" altLang="ja-JP" sz="1600" dirty="0" smtClean="0">
                <a:solidFill>
                  <a:schemeClr val="tx1"/>
                </a:solidFill>
              </a:rPr>
              <a:t>府子どもの貧困対策計画は、子どもの貧困対策の推進に関する法律により「子供の貧困対策に関する大綱」を勘案して定める都道府県計画で</a:t>
            </a:r>
            <a:r>
              <a:rPr lang="ja-JP" altLang="en-US" sz="1600" dirty="0" smtClean="0">
                <a:solidFill>
                  <a:schemeClr val="tx1"/>
                </a:solidFill>
              </a:rPr>
              <a:t>す</a:t>
            </a:r>
            <a:r>
              <a:rPr lang="ja-JP" altLang="ja-JP" sz="1600" dirty="0" smtClean="0">
                <a:solidFill>
                  <a:schemeClr val="tx1"/>
                </a:solidFill>
              </a:rPr>
              <a:t>。</a:t>
            </a:r>
          </a:p>
          <a:p>
            <a:pPr marL="285750" lvl="0" indent="-285750">
              <a:buFont typeface="Wingdings" panose="05000000000000000000" pitchFamily="2" charset="2"/>
              <a:buChar char="Ø"/>
            </a:pPr>
            <a:r>
              <a:rPr lang="ja-JP" altLang="ja-JP" sz="1600" dirty="0" smtClean="0">
                <a:solidFill>
                  <a:schemeClr val="tx1"/>
                </a:solidFill>
              </a:rPr>
              <a:t>国の「子供の貧困対策に関する大綱」は、子ども総合計画とめざす方向が一致し、取り組むべき施策も重複することから、府子どもの貧困対策計画については、子ども総合計画に包含するものとして策定</a:t>
            </a:r>
            <a:r>
              <a:rPr lang="ja-JP" altLang="en-US" sz="1600" dirty="0" smtClean="0">
                <a:solidFill>
                  <a:schemeClr val="tx1"/>
                </a:solidFill>
              </a:rPr>
              <a:t>します。</a:t>
            </a:r>
            <a:endParaRPr lang="en-US" altLang="ja-JP" sz="1600" dirty="0" smtClean="0">
              <a:solidFill>
                <a:schemeClr val="tx1"/>
              </a:solidFill>
            </a:endParaRPr>
          </a:p>
          <a:p>
            <a:pPr lvl="0"/>
            <a:endParaRPr lang="en-US" altLang="ja-JP" sz="1600" dirty="0" smtClean="0">
              <a:solidFill>
                <a:schemeClr val="tx1"/>
              </a:solidFill>
            </a:endParaRPr>
          </a:p>
          <a:p>
            <a:pPr indent="133350"/>
            <a:r>
              <a:rPr lang="ja-JP" altLang="en-US" sz="1600" dirty="0" smtClean="0">
                <a:solidFill>
                  <a:schemeClr val="tx1"/>
                </a:solidFill>
              </a:rPr>
              <a:t>　</a:t>
            </a:r>
            <a:r>
              <a:rPr lang="ja-JP" altLang="ja-JP" sz="1600" kern="100" dirty="0" smtClean="0">
                <a:solidFill>
                  <a:schemeClr val="tx1"/>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子どもの貧困対策</a:t>
            </a:r>
            <a:r>
              <a:rPr lang="ja-JP" altLang="en-US" sz="1600" kern="100" dirty="0" smtClean="0">
                <a:solidFill>
                  <a:schemeClr val="tx1"/>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rPr>
              <a:t>計画の目的・理念</a:t>
            </a:r>
            <a:endParaRPr lang="en-US" altLang="ja-JP" sz="1600" kern="100" dirty="0" smtClean="0">
              <a:solidFill>
                <a:schemeClr val="tx1"/>
              </a:solidFill>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marL="285750" indent="-285750">
              <a:buFont typeface="Wingdings" panose="05000000000000000000" pitchFamily="2" charset="2"/>
              <a:buChar char="Ø"/>
            </a:pPr>
            <a:r>
              <a:rPr kumimoji="1" lang="ja-JP" altLang="en-US" sz="1600" dirty="0" smtClean="0">
                <a:solidFill>
                  <a:schemeClr val="tx1"/>
                </a:solidFill>
              </a:rPr>
              <a:t>子どもの将来がその生まれ育った環境によって左右されることのない、また、貧困が世代を超えて連鎖することのない社会をめざします。</a:t>
            </a:r>
            <a:endParaRPr kumimoji="1" lang="en-US" altLang="ja-JP" sz="1600" dirty="0" smtClean="0">
              <a:solidFill>
                <a:schemeClr val="tx1"/>
              </a:solidFill>
            </a:endParaRPr>
          </a:p>
          <a:p>
            <a:pPr marL="285750" indent="-285750">
              <a:buFont typeface="Wingdings" panose="05000000000000000000" pitchFamily="2" charset="2"/>
              <a:buChar char="Ø"/>
            </a:pPr>
            <a:r>
              <a:rPr kumimoji="1" lang="ja-JP" altLang="en-US" sz="1600" dirty="0" smtClean="0">
                <a:solidFill>
                  <a:schemeClr val="tx1"/>
                </a:solidFill>
              </a:rPr>
              <a:t>そして、すべての子どもが夢と希望を持って成長していける社会の実現をめざします。</a:t>
            </a:r>
            <a:endParaRPr kumimoji="1" lang="en-US" altLang="ja-JP" sz="1600" dirty="0" smtClean="0">
              <a:solidFill>
                <a:schemeClr val="tx1"/>
              </a:solidFill>
            </a:endParaRPr>
          </a:p>
          <a:p>
            <a:pPr lvl="0"/>
            <a:endParaRPr lang="ja-JP" altLang="ja-JP" sz="1600" dirty="0">
              <a:solidFill>
                <a:schemeClr val="tx1"/>
              </a:solidFill>
            </a:endParaRPr>
          </a:p>
        </p:txBody>
      </p:sp>
      <p:sp>
        <p:nvSpPr>
          <p:cNvPr id="6" name="大かっこ 5"/>
          <p:cNvSpPr/>
          <p:nvPr/>
        </p:nvSpPr>
        <p:spPr>
          <a:xfrm>
            <a:off x="1076443" y="1791183"/>
            <a:ext cx="9491241" cy="431156"/>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b="1" dirty="0"/>
          </a:p>
        </p:txBody>
      </p:sp>
      <p:sp>
        <p:nvSpPr>
          <p:cNvPr id="7" name="正方形/長方形 6"/>
          <p:cNvSpPr/>
          <p:nvPr/>
        </p:nvSpPr>
        <p:spPr>
          <a:xfrm>
            <a:off x="952414" y="5238969"/>
            <a:ext cx="10277342" cy="861774"/>
          </a:xfrm>
          <a:prstGeom prst="rect">
            <a:avLst/>
          </a:prstGeom>
        </p:spPr>
        <p:txBody>
          <a:bodyPr wrap="square">
            <a:spAutoFit/>
          </a:bodyPr>
          <a:lstStyle/>
          <a:p>
            <a:pPr lvl="0"/>
            <a:r>
              <a:rPr lang="ja-JP" altLang="en-US" dirty="0" smtClean="0">
                <a:solidFill>
                  <a:srgbClr val="FF0000"/>
                </a:solidFill>
              </a:rPr>
              <a:t>　</a:t>
            </a:r>
            <a:r>
              <a:rPr lang="ja-JP" altLang="en-US" sz="1600" dirty="0" smtClean="0">
                <a:latin typeface="+mn-ea"/>
              </a:rPr>
              <a:t>上記</a:t>
            </a:r>
            <a:r>
              <a:rPr lang="ja-JP" altLang="en-US" sz="1600" dirty="0">
                <a:latin typeface="+mn-ea"/>
              </a:rPr>
              <a:t>により、大阪府子ども総合計画（仮称）を子どもの貧困対策計画と位置づけて策定します。</a:t>
            </a:r>
            <a:endParaRPr lang="en-US" altLang="ja-JP" sz="1600" dirty="0">
              <a:latin typeface="+mn-ea"/>
            </a:endParaRPr>
          </a:p>
          <a:p>
            <a:pPr lvl="0"/>
            <a:r>
              <a:rPr lang="ja-JP" altLang="en-US" sz="1600" dirty="0" smtClean="0">
                <a:latin typeface="+mn-ea"/>
              </a:rPr>
              <a:t>　なお</a:t>
            </a:r>
            <a:r>
              <a:rPr lang="ja-JP" altLang="en-US" sz="1600" dirty="0">
                <a:latin typeface="+mn-ea"/>
              </a:rPr>
              <a:t>、本資料</a:t>
            </a:r>
            <a:r>
              <a:rPr lang="ja-JP" altLang="en-US" sz="1600" dirty="0" smtClean="0">
                <a:latin typeface="+mn-ea"/>
              </a:rPr>
              <a:t>は</a:t>
            </a:r>
            <a:r>
              <a:rPr lang="ja-JP" altLang="en-US" sz="1600" dirty="0">
                <a:latin typeface="+mn-ea"/>
              </a:rPr>
              <a:t>平成２６年度</a:t>
            </a:r>
            <a:r>
              <a:rPr lang="ja-JP" altLang="en-US" sz="1600" dirty="0" smtClean="0">
                <a:latin typeface="+mn-ea"/>
              </a:rPr>
              <a:t>第３回</a:t>
            </a:r>
            <a:r>
              <a:rPr lang="ja-JP" altLang="en-US" sz="1600" dirty="0">
                <a:latin typeface="+mn-ea"/>
              </a:rPr>
              <a:t>大阪府子ども施策審議会計画策定</a:t>
            </a:r>
            <a:r>
              <a:rPr lang="ja-JP" altLang="en-US" sz="1600" dirty="0" smtClean="0">
                <a:latin typeface="+mn-ea"/>
              </a:rPr>
              <a:t>部会において、子どもの貧困対策計画について説明するにあたり、子ども</a:t>
            </a:r>
            <a:r>
              <a:rPr lang="ja-JP" altLang="en-US" sz="1600" dirty="0">
                <a:latin typeface="+mn-ea"/>
              </a:rPr>
              <a:t>総合計画（仮称）から子どもの貧困対策計画に</a:t>
            </a:r>
            <a:r>
              <a:rPr lang="ja-JP" altLang="en-US" sz="1600" dirty="0" smtClean="0">
                <a:latin typeface="+mn-ea"/>
              </a:rPr>
              <a:t>かかる部分について抜粋した</a:t>
            </a:r>
            <a:r>
              <a:rPr lang="ja-JP" altLang="en-US" sz="1600" dirty="0">
                <a:latin typeface="+mn-ea"/>
              </a:rPr>
              <a:t>ものです。</a:t>
            </a:r>
            <a:endParaRPr lang="en-US" altLang="ja-JP" sz="1600" dirty="0">
              <a:latin typeface="+mn-ea"/>
            </a:endParaRPr>
          </a:p>
        </p:txBody>
      </p:sp>
    </p:spTree>
    <p:extLst>
      <p:ext uri="{BB962C8B-B14F-4D97-AF65-F5344CB8AC3E}">
        <p14:creationId xmlns:p14="http://schemas.microsoft.com/office/powerpoint/2010/main" val="2341821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01892" y="335173"/>
            <a:ext cx="10278483" cy="426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（１）現状把握のための関連データ</a:t>
            </a:r>
            <a:endParaRPr kumimoji="1" lang="ja-JP" altLang="en-US" dirty="0"/>
          </a:p>
        </p:txBody>
      </p:sp>
      <p:sp>
        <p:nvSpPr>
          <p:cNvPr id="3" name="正方形/長方形 2"/>
          <p:cNvSpPr/>
          <p:nvPr/>
        </p:nvSpPr>
        <p:spPr>
          <a:xfrm>
            <a:off x="901891" y="882854"/>
            <a:ext cx="4156245" cy="369332"/>
          </a:xfrm>
          <a:prstGeom prst="rect">
            <a:avLst/>
          </a:prstGeom>
        </p:spPr>
        <p:txBody>
          <a:bodyPr wrap="squar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smtClean="0">
                <a:ea typeface="HG丸ｺﾞｼｯｸM-PRO" panose="020F0600000000000000" pitchFamily="50" charset="-128"/>
                <a:cs typeface="Times New Roman" panose="02020603050405020304" pitchFamily="18" charset="0"/>
              </a:rPr>
              <a:t>１－１</a:t>
            </a:r>
            <a:r>
              <a:rPr lang="ja-JP" altLang="ja-JP" dirty="0" smtClean="0">
                <a:ea typeface="HG丸ｺﾞｼｯｸM-PRO" panose="020F0600000000000000" pitchFamily="50" charset="-128"/>
                <a:cs typeface="Times New Roman" panose="02020603050405020304" pitchFamily="18" charset="0"/>
              </a:rPr>
              <a:t>）</a:t>
            </a:r>
            <a:r>
              <a:rPr lang="ja-JP" altLang="en-US" dirty="0" smtClean="0">
                <a:ea typeface="HG丸ｺﾞｼｯｸM-PRO" panose="020F0600000000000000" pitchFamily="50" charset="-128"/>
                <a:cs typeface="Times New Roman" panose="02020603050405020304" pitchFamily="18" charset="0"/>
              </a:rPr>
              <a:t>生活保護率の推移</a:t>
            </a:r>
            <a:endParaRPr lang="ja-JP" altLang="en-US" dirty="0"/>
          </a:p>
        </p:txBody>
      </p:sp>
      <p:sp>
        <p:nvSpPr>
          <p:cNvPr id="7" name="正方形/長方形 6"/>
          <p:cNvSpPr/>
          <p:nvPr/>
        </p:nvSpPr>
        <p:spPr>
          <a:xfrm>
            <a:off x="901891" y="1252186"/>
            <a:ext cx="10278483" cy="71551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dirty="0">
                <a:latin typeface="+mn-ea"/>
              </a:rPr>
              <a:t>○</a:t>
            </a:r>
            <a:r>
              <a:rPr kumimoji="1" lang="ja-JP" altLang="en-US" dirty="0" smtClean="0">
                <a:latin typeface="+mn-ea"/>
              </a:rPr>
              <a:t>生活保護率について、大阪府、全国ともに増加傾向にある。（</a:t>
            </a:r>
            <a:r>
              <a:rPr kumimoji="1" lang="en-US" altLang="ja-JP" dirty="0" smtClean="0">
                <a:latin typeface="+mn-ea"/>
              </a:rPr>
              <a:t>H24</a:t>
            </a:r>
            <a:r>
              <a:rPr kumimoji="1" lang="ja-JP" altLang="en-US" dirty="0" smtClean="0">
                <a:latin typeface="+mn-ea"/>
              </a:rPr>
              <a:t>年度　大阪府</a:t>
            </a:r>
            <a:r>
              <a:rPr kumimoji="1" lang="en-US" altLang="ja-JP" dirty="0" smtClean="0">
                <a:latin typeface="+mn-ea"/>
              </a:rPr>
              <a:t>34.2‰</a:t>
            </a:r>
            <a:r>
              <a:rPr kumimoji="1" lang="ja-JP" altLang="en-US" dirty="0" smtClean="0">
                <a:latin typeface="+mn-ea"/>
              </a:rPr>
              <a:t>　全国</a:t>
            </a:r>
            <a:r>
              <a:rPr kumimoji="1" lang="en-US" altLang="ja-JP" dirty="0" smtClean="0">
                <a:latin typeface="+mn-ea"/>
              </a:rPr>
              <a:t>16.7‰</a:t>
            </a:r>
            <a:r>
              <a:rPr kumimoji="1" lang="ja-JP" altLang="en-US" dirty="0" smtClean="0">
                <a:latin typeface="+mn-ea"/>
              </a:rPr>
              <a:t>）</a:t>
            </a:r>
            <a:endParaRPr kumimoji="1" lang="en-US" altLang="ja-JP" dirty="0" smtClean="0">
              <a:latin typeface="+mn-ea"/>
            </a:endParaRPr>
          </a:p>
          <a:p>
            <a:r>
              <a:rPr kumimoji="1" lang="ja-JP" altLang="en-US" dirty="0">
                <a:latin typeface="+mn-ea"/>
              </a:rPr>
              <a:t>○</a:t>
            </a:r>
            <a:r>
              <a:rPr kumimoji="1" lang="ja-JP" altLang="en-US" dirty="0" smtClean="0">
                <a:latin typeface="+mn-ea"/>
              </a:rPr>
              <a:t>大阪府は昭和</a:t>
            </a:r>
            <a:r>
              <a:rPr kumimoji="1" lang="en-US" altLang="ja-JP" dirty="0" smtClean="0">
                <a:latin typeface="+mn-ea"/>
              </a:rPr>
              <a:t>50</a:t>
            </a:r>
            <a:r>
              <a:rPr kumimoji="1" lang="ja-JP" altLang="en-US" dirty="0" smtClean="0">
                <a:latin typeface="+mn-ea"/>
              </a:rPr>
              <a:t>年以降、全国平均を上回っており、過去最高となっている。</a:t>
            </a:r>
            <a:endParaRPr kumimoji="1" lang="ja-JP" altLang="en-US" dirty="0">
              <a:latin typeface="+mn-ea"/>
            </a:endParaRPr>
          </a:p>
        </p:txBody>
      </p:sp>
      <p:sp>
        <p:nvSpPr>
          <p:cNvPr id="4" name="日付プレースホルダー 3"/>
          <p:cNvSpPr>
            <a:spLocks noGrp="1"/>
          </p:cNvSpPr>
          <p:nvPr>
            <p:ph type="dt" sz="half" idx="10"/>
          </p:nvPr>
        </p:nvSpPr>
        <p:spPr/>
        <p:txBody>
          <a:bodyPr/>
          <a:lstStyle/>
          <a:p>
            <a:fld id="{DA3FDDC9-F031-4519-AC8D-F50B84160A8B}" type="datetime1">
              <a:rPr lang="en-US" altLang="ja-JP" sz="2000" smtClean="0"/>
              <a:t>11/6/2014</a:t>
            </a:fld>
            <a:endParaRPr lang="en-US" sz="2000" dirty="0"/>
          </a:p>
        </p:txBody>
      </p:sp>
      <p:sp>
        <p:nvSpPr>
          <p:cNvPr id="5" name="スライド番号プレースホルダー 4"/>
          <p:cNvSpPr>
            <a:spLocks noGrp="1"/>
          </p:cNvSpPr>
          <p:nvPr>
            <p:ph type="sldNum" sz="quarter" idx="12"/>
          </p:nvPr>
        </p:nvSpPr>
        <p:spPr/>
        <p:txBody>
          <a:bodyPr/>
          <a:lstStyle/>
          <a:p>
            <a:fld id="{48F63A3B-78C7-47BE-AE5E-E10140E04643}" type="slidenum">
              <a:rPr lang="en-US" sz="2000" smtClean="0"/>
              <a:t>20</a:t>
            </a:fld>
            <a:endParaRPr lang="en-US" sz="2000" dirty="0"/>
          </a:p>
        </p:txBody>
      </p:sp>
      <p:pic>
        <p:nvPicPr>
          <p:cNvPr id="11" name="図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9761" y="2160799"/>
            <a:ext cx="7171707" cy="4043231"/>
          </a:xfrm>
          <a:prstGeom prst="rect">
            <a:avLst/>
          </a:prstGeom>
          <a:noFill/>
          <a:ln>
            <a:noFill/>
          </a:ln>
        </p:spPr>
      </p:pic>
    </p:spTree>
    <p:extLst>
      <p:ext uri="{BB962C8B-B14F-4D97-AF65-F5344CB8AC3E}">
        <p14:creationId xmlns:p14="http://schemas.microsoft.com/office/powerpoint/2010/main" val="32052794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59137" y="732628"/>
            <a:ext cx="6586615" cy="369332"/>
          </a:xfrm>
          <a:prstGeom prst="rect">
            <a:avLst/>
          </a:prstGeom>
        </p:spPr>
        <p:txBody>
          <a:bodyPr wrap="square">
            <a:spAutoFit/>
          </a:bodyPr>
          <a:lstStyle/>
          <a:p>
            <a:r>
              <a:rPr lang="ja-JP" altLang="ja-JP" dirty="0">
                <a:ea typeface="HG丸ｺﾞｼｯｸM-PRO" panose="020F0600000000000000" pitchFamily="50" charset="-128"/>
                <a:cs typeface="Times New Roman" panose="02020603050405020304" pitchFamily="18" charset="0"/>
              </a:rPr>
              <a:t>（表</a:t>
            </a:r>
            <a:r>
              <a:rPr lang="ja-JP" altLang="en-US" dirty="0" smtClean="0">
                <a:ea typeface="HG丸ｺﾞｼｯｸM-PRO" panose="020F0600000000000000" pitchFamily="50" charset="-128"/>
                <a:cs typeface="Times New Roman" panose="02020603050405020304" pitchFamily="18" charset="0"/>
              </a:rPr>
              <a:t>１－２</a:t>
            </a:r>
            <a:r>
              <a:rPr lang="ja-JP" altLang="ja-JP" dirty="0" smtClean="0">
                <a:ea typeface="HG丸ｺﾞｼｯｸM-PRO" panose="020F0600000000000000" pitchFamily="50" charset="-128"/>
                <a:cs typeface="Times New Roman" panose="02020603050405020304" pitchFamily="18" charset="0"/>
              </a:rPr>
              <a:t>）</a:t>
            </a:r>
            <a:r>
              <a:rPr lang="ja-JP" altLang="en-US" dirty="0">
                <a:ea typeface="HG丸ｺﾞｼｯｸM-PRO" panose="020F0600000000000000" pitchFamily="50" charset="-128"/>
                <a:cs typeface="Times New Roman" panose="02020603050405020304" pitchFamily="18" charset="0"/>
              </a:rPr>
              <a:t>生活</a:t>
            </a:r>
            <a:r>
              <a:rPr lang="ja-JP" altLang="en-US" dirty="0" smtClean="0">
                <a:ea typeface="HG丸ｺﾞｼｯｸM-PRO" panose="020F0600000000000000" pitchFamily="50" charset="-128"/>
                <a:cs typeface="Times New Roman" panose="02020603050405020304" pitchFamily="18" charset="0"/>
              </a:rPr>
              <a:t>保護世帯の推移（母子世帯　構成比（％））</a:t>
            </a:r>
            <a:endParaRPr lang="ja-JP" altLang="en-US" dirty="0"/>
          </a:p>
        </p:txBody>
      </p:sp>
      <p:sp>
        <p:nvSpPr>
          <p:cNvPr id="4" name="正方形/長方形 3"/>
          <p:cNvSpPr/>
          <p:nvPr/>
        </p:nvSpPr>
        <p:spPr>
          <a:xfrm>
            <a:off x="901891" y="1138804"/>
            <a:ext cx="10521670" cy="632123"/>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dirty="0"/>
              <a:t>○</a:t>
            </a:r>
            <a:r>
              <a:rPr kumimoji="1" lang="ja-JP" altLang="en-US" dirty="0" smtClean="0"/>
              <a:t>生活保護世帯における母子世帯の構成が全国平均に比べて高い。（</a:t>
            </a:r>
            <a:r>
              <a:rPr kumimoji="1" lang="en-US" altLang="ja-JP" dirty="0" smtClean="0"/>
              <a:t>H24</a:t>
            </a:r>
            <a:r>
              <a:rPr kumimoji="1" lang="ja-JP" altLang="en-US" dirty="0" smtClean="0"/>
              <a:t>年度　大阪府</a:t>
            </a:r>
            <a:r>
              <a:rPr kumimoji="1" lang="en-US" altLang="ja-JP" dirty="0" smtClean="0"/>
              <a:t>11.7</a:t>
            </a:r>
            <a:r>
              <a:rPr kumimoji="1" lang="ja-JP" altLang="en-US" dirty="0" smtClean="0"/>
              <a:t>％　全国</a:t>
            </a:r>
            <a:r>
              <a:rPr kumimoji="1" lang="en-US" altLang="ja-JP" dirty="0" smtClean="0"/>
              <a:t>7.4</a:t>
            </a:r>
            <a:r>
              <a:rPr kumimoji="1" lang="ja-JP" altLang="en-US" dirty="0" smtClean="0"/>
              <a:t>％）</a:t>
            </a:r>
            <a:endParaRPr kumimoji="1" lang="ja-JP" altLang="en-US" dirty="0"/>
          </a:p>
        </p:txBody>
      </p:sp>
      <p:graphicFrame>
        <p:nvGraphicFramePr>
          <p:cNvPr id="5" name="グラフ 4"/>
          <p:cNvGraphicFramePr>
            <a:graphicFrameLocks/>
          </p:cNvGraphicFramePr>
          <p:nvPr>
            <p:extLst>
              <p:ext uri="{D42A27DB-BD31-4B8C-83A1-F6EECF244321}">
                <p14:modId xmlns:p14="http://schemas.microsoft.com/office/powerpoint/2010/main" val="1772622426"/>
              </p:ext>
            </p:extLst>
          </p:nvPr>
        </p:nvGraphicFramePr>
        <p:xfrm>
          <a:off x="2582738" y="2450939"/>
          <a:ext cx="6715125"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正方形/長方形 5"/>
          <p:cNvSpPr/>
          <p:nvPr/>
        </p:nvSpPr>
        <p:spPr>
          <a:xfrm>
            <a:off x="2235498" y="2560126"/>
            <a:ext cx="347240" cy="335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a:t>
            </a:r>
            <a:endParaRPr kumimoji="1" lang="ja-JP" altLang="en-US" dirty="0"/>
          </a:p>
        </p:txBody>
      </p:sp>
      <p:sp>
        <p:nvSpPr>
          <p:cNvPr id="7" name="正方形/長方形 6"/>
          <p:cNvSpPr/>
          <p:nvPr/>
        </p:nvSpPr>
        <p:spPr>
          <a:xfrm>
            <a:off x="6608292" y="5332451"/>
            <a:ext cx="5238479" cy="357755"/>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200" dirty="0" smtClean="0">
                <a:latin typeface="+mn-ea"/>
              </a:rPr>
              <a:t>出典：福祉部地域福祉推進室社会援護課</a:t>
            </a:r>
            <a:r>
              <a:rPr kumimoji="1" lang="en-US" altLang="ja-JP" sz="1200" dirty="0" smtClean="0">
                <a:latin typeface="+mn-ea"/>
              </a:rPr>
              <a:t>『</a:t>
            </a:r>
            <a:r>
              <a:rPr kumimoji="1" lang="ja-JP" altLang="en-US" sz="1200" dirty="0" smtClean="0">
                <a:latin typeface="+mn-ea"/>
              </a:rPr>
              <a:t>大阪府の生活保護</a:t>
            </a:r>
            <a:r>
              <a:rPr kumimoji="1" lang="en-US" altLang="ja-JP" sz="1200" dirty="0" smtClean="0">
                <a:latin typeface="+mn-ea"/>
              </a:rPr>
              <a:t>』</a:t>
            </a:r>
            <a:r>
              <a:rPr kumimoji="1" lang="ja-JP" altLang="en-US" sz="1200" dirty="0" smtClean="0">
                <a:latin typeface="+mn-ea"/>
              </a:rPr>
              <a:t>（</a:t>
            </a:r>
            <a:r>
              <a:rPr kumimoji="1" lang="en-US" altLang="ja-JP" sz="1200" dirty="0" smtClean="0">
                <a:latin typeface="+mn-ea"/>
              </a:rPr>
              <a:t>H26.10</a:t>
            </a:r>
            <a:r>
              <a:rPr kumimoji="1" lang="ja-JP" altLang="en-US" sz="1200" dirty="0" smtClean="0">
                <a:latin typeface="+mn-ea"/>
              </a:rPr>
              <a:t>月）</a:t>
            </a:r>
            <a:endParaRPr kumimoji="1" lang="ja-JP" altLang="en-US" sz="1200" dirty="0">
              <a:latin typeface="+mn-ea"/>
            </a:endParaRPr>
          </a:p>
        </p:txBody>
      </p:sp>
      <p:sp>
        <p:nvSpPr>
          <p:cNvPr id="3" name="日付プレースホルダー 2"/>
          <p:cNvSpPr>
            <a:spLocks noGrp="1"/>
          </p:cNvSpPr>
          <p:nvPr>
            <p:ph type="dt" sz="half" idx="10"/>
          </p:nvPr>
        </p:nvSpPr>
        <p:spPr/>
        <p:txBody>
          <a:bodyPr/>
          <a:lstStyle/>
          <a:p>
            <a:fld id="{35A19E82-F617-4D33-B7FE-BEE7E33E3D9E}" type="datetime1">
              <a:rPr lang="en-US" altLang="ja-JP" sz="2000" smtClean="0"/>
              <a:t>11/6/2014</a:t>
            </a:fld>
            <a:endParaRPr lang="en-US" sz="2000" dirty="0"/>
          </a:p>
        </p:txBody>
      </p:sp>
      <p:sp>
        <p:nvSpPr>
          <p:cNvPr id="8" name="スライド番号プレースホルダー 7"/>
          <p:cNvSpPr>
            <a:spLocks noGrp="1"/>
          </p:cNvSpPr>
          <p:nvPr>
            <p:ph type="sldNum" sz="quarter" idx="12"/>
          </p:nvPr>
        </p:nvSpPr>
        <p:spPr/>
        <p:txBody>
          <a:bodyPr/>
          <a:lstStyle/>
          <a:p>
            <a:fld id="{48F63A3B-78C7-47BE-AE5E-E10140E04643}" type="slidenum">
              <a:rPr lang="en-US" sz="2000" smtClean="0"/>
              <a:t>21</a:t>
            </a:fld>
            <a:endParaRPr lang="en-US" sz="2000" dirty="0"/>
          </a:p>
        </p:txBody>
      </p:sp>
    </p:spTree>
    <p:extLst>
      <p:ext uri="{BB962C8B-B14F-4D97-AF65-F5344CB8AC3E}">
        <p14:creationId xmlns:p14="http://schemas.microsoft.com/office/powerpoint/2010/main" val="41450218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59137" y="547962"/>
            <a:ext cx="6586615" cy="369332"/>
          </a:xfrm>
          <a:prstGeom prst="rect">
            <a:avLst/>
          </a:prstGeom>
        </p:spPr>
        <p:txBody>
          <a:bodyPr wrap="squar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smtClean="0">
                <a:ea typeface="HG丸ｺﾞｼｯｸM-PRO" panose="020F0600000000000000" pitchFamily="50" charset="-128"/>
                <a:cs typeface="Times New Roman" panose="02020603050405020304" pitchFamily="18" charset="0"/>
              </a:rPr>
              <a:t>２</a:t>
            </a:r>
            <a:r>
              <a:rPr lang="ja-JP" altLang="ja-JP" dirty="0" smtClean="0">
                <a:ea typeface="HG丸ｺﾞｼｯｸM-PRO" panose="020F0600000000000000" pitchFamily="50" charset="-128"/>
                <a:cs typeface="Times New Roman" panose="02020603050405020304" pitchFamily="18" charset="0"/>
              </a:rPr>
              <a:t>）</a:t>
            </a:r>
            <a:r>
              <a:rPr lang="ja-JP" altLang="en-US" dirty="0" smtClean="0">
                <a:ea typeface="HG丸ｺﾞｼｯｸM-PRO" panose="020F0600000000000000" pitchFamily="50" charset="-128"/>
                <a:cs typeface="Times New Roman" panose="02020603050405020304" pitchFamily="18" charset="0"/>
              </a:rPr>
              <a:t>就学援助率の推移</a:t>
            </a:r>
            <a:endParaRPr lang="ja-JP" altLang="en-US" dirty="0"/>
          </a:p>
        </p:txBody>
      </p:sp>
      <p:sp>
        <p:nvSpPr>
          <p:cNvPr id="4" name="正方形/長方形 3"/>
          <p:cNvSpPr/>
          <p:nvPr/>
        </p:nvSpPr>
        <p:spPr>
          <a:xfrm>
            <a:off x="901890" y="956503"/>
            <a:ext cx="10278483" cy="75655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dirty="0"/>
              <a:t>○</a:t>
            </a:r>
            <a:r>
              <a:rPr kumimoji="1" lang="ja-JP" altLang="en-US" dirty="0" smtClean="0"/>
              <a:t>就学援助について、大阪府、全国とも上昇傾向にある。（</a:t>
            </a:r>
            <a:r>
              <a:rPr kumimoji="1" lang="en-US" altLang="ja-JP" dirty="0" smtClean="0"/>
              <a:t>H24</a:t>
            </a:r>
            <a:r>
              <a:rPr kumimoji="1" lang="ja-JP" altLang="en-US" dirty="0" smtClean="0"/>
              <a:t>年度　大阪府</a:t>
            </a:r>
            <a:r>
              <a:rPr kumimoji="1" lang="en-US" altLang="ja-JP" dirty="0" smtClean="0"/>
              <a:t>26.65</a:t>
            </a:r>
            <a:r>
              <a:rPr kumimoji="1" lang="ja-JP" altLang="en-US" dirty="0" smtClean="0"/>
              <a:t>％　全国</a:t>
            </a:r>
            <a:r>
              <a:rPr kumimoji="1" lang="en-US" altLang="ja-JP" dirty="0" smtClean="0"/>
              <a:t>15.64</a:t>
            </a:r>
            <a:r>
              <a:rPr kumimoji="1" lang="ja-JP" altLang="en-US" dirty="0" smtClean="0"/>
              <a:t>％）</a:t>
            </a:r>
            <a:endParaRPr kumimoji="1" lang="en-US" altLang="ja-JP" dirty="0" smtClean="0"/>
          </a:p>
          <a:p>
            <a:r>
              <a:rPr kumimoji="1" lang="ja-JP" altLang="en-US" dirty="0"/>
              <a:t>○</a:t>
            </a:r>
            <a:r>
              <a:rPr kumimoji="1" lang="ja-JP" altLang="en-US" dirty="0" smtClean="0"/>
              <a:t>大阪府は全国のおおむね２倍の水準になっている。</a:t>
            </a:r>
            <a:endParaRPr kumimoji="1" lang="ja-JP" altLang="en-US" dirty="0"/>
          </a:p>
        </p:txBody>
      </p:sp>
      <p:sp>
        <p:nvSpPr>
          <p:cNvPr id="6" name="日付プレースホルダー 5"/>
          <p:cNvSpPr>
            <a:spLocks noGrp="1"/>
          </p:cNvSpPr>
          <p:nvPr>
            <p:ph type="dt" sz="half" idx="10"/>
          </p:nvPr>
        </p:nvSpPr>
        <p:spPr/>
        <p:txBody>
          <a:bodyPr/>
          <a:lstStyle/>
          <a:p>
            <a:fld id="{5C6ABA5E-8446-4148-9BBE-6E06E404A07F}" type="datetime1">
              <a:rPr lang="en-US" altLang="ja-JP" sz="2000" smtClean="0"/>
              <a:t>11/6/2014</a:t>
            </a:fld>
            <a:endParaRPr lang="en-US" sz="2000" dirty="0"/>
          </a:p>
        </p:txBody>
      </p:sp>
      <p:sp>
        <p:nvSpPr>
          <p:cNvPr id="7" name="スライド番号プレースホルダー 6"/>
          <p:cNvSpPr>
            <a:spLocks noGrp="1"/>
          </p:cNvSpPr>
          <p:nvPr>
            <p:ph type="sldNum" sz="quarter" idx="12"/>
          </p:nvPr>
        </p:nvSpPr>
        <p:spPr/>
        <p:txBody>
          <a:bodyPr/>
          <a:lstStyle/>
          <a:p>
            <a:fld id="{48F63A3B-78C7-47BE-AE5E-E10140E04643}" type="slidenum">
              <a:rPr lang="en-US" sz="2000" smtClean="0"/>
              <a:t>22</a:t>
            </a:fld>
            <a:endParaRPr lang="en-US" sz="2000" dirty="0"/>
          </a:p>
        </p:txBody>
      </p:sp>
      <p:pic>
        <p:nvPicPr>
          <p:cNvPr id="8" name="図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94096" y="1798522"/>
            <a:ext cx="7588396" cy="3965670"/>
          </a:xfrm>
          <a:prstGeom prst="rect">
            <a:avLst/>
          </a:prstGeom>
          <a:noFill/>
          <a:ln>
            <a:noFill/>
          </a:ln>
        </p:spPr>
      </p:pic>
    </p:spTree>
    <p:extLst>
      <p:ext uri="{BB962C8B-B14F-4D97-AF65-F5344CB8AC3E}">
        <p14:creationId xmlns:p14="http://schemas.microsoft.com/office/powerpoint/2010/main" val="19349970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59137" y="547962"/>
            <a:ext cx="6586615" cy="369332"/>
          </a:xfrm>
          <a:prstGeom prst="rect">
            <a:avLst/>
          </a:prstGeom>
        </p:spPr>
        <p:txBody>
          <a:bodyPr wrap="squar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smtClean="0">
                <a:ea typeface="HG丸ｺﾞｼｯｸM-PRO" panose="020F0600000000000000" pitchFamily="50" charset="-128"/>
                <a:cs typeface="Times New Roman" panose="02020603050405020304" pitchFamily="18" charset="0"/>
              </a:rPr>
              <a:t>３</a:t>
            </a:r>
            <a:r>
              <a:rPr lang="ja-JP" altLang="ja-JP" dirty="0" smtClean="0">
                <a:ea typeface="HG丸ｺﾞｼｯｸM-PRO" panose="020F0600000000000000" pitchFamily="50" charset="-128"/>
                <a:cs typeface="Times New Roman" panose="02020603050405020304" pitchFamily="18" charset="0"/>
              </a:rPr>
              <a:t>）</a:t>
            </a:r>
            <a:r>
              <a:rPr lang="ja-JP" altLang="en-US" dirty="0" smtClean="0">
                <a:ea typeface="HG丸ｺﾞｼｯｸM-PRO" panose="020F0600000000000000" pitchFamily="50" charset="-128"/>
                <a:cs typeface="Times New Roman" panose="02020603050405020304" pitchFamily="18" charset="0"/>
              </a:rPr>
              <a:t>児童扶養手当受給者数</a:t>
            </a:r>
            <a:endParaRPr lang="ja-JP" altLang="en-US" dirty="0"/>
          </a:p>
        </p:txBody>
      </p:sp>
      <p:sp>
        <p:nvSpPr>
          <p:cNvPr id="4" name="正方形/長方形 3"/>
          <p:cNvSpPr/>
          <p:nvPr/>
        </p:nvSpPr>
        <p:spPr>
          <a:xfrm>
            <a:off x="901890" y="956503"/>
            <a:ext cx="10278483" cy="75655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dirty="0"/>
              <a:t>○</a:t>
            </a:r>
            <a:r>
              <a:rPr kumimoji="1" lang="ja-JP" altLang="en-US" dirty="0" smtClean="0"/>
              <a:t>大阪府の児童扶養手当受給者</a:t>
            </a:r>
            <a:r>
              <a:rPr kumimoji="1" lang="ja-JP" altLang="en-US" dirty="0"/>
              <a:t>数</a:t>
            </a:r>
            <a:r>
              <a:rPr kumimoji="1" lang="ja-JP" altLang="en-US" dirty="0" smtClean="0"/>
              <a:t>は多い。</a:t>
            </a:r>
            <a:endParaRPr kumimoji="1" lang="ja-JP" altLang="en-US" dirty="0"/>
          </a:p>
        </p:txBody>
      </p:sp>
      <p:sp>
        <p:nvSpPr>
          <p:cNvPr id="5" name="正方形/長方形 4"/>
          <p:cNvSpPr/>
          <p:nvPr/>
        </p:nvSpPr>
        <p:spPr>
          <a:xfrm>
            <a:off x="6646437" y="4929931"/>
            <a:ext cx="5238479" cy="357755"/>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200" dirty="0" smtClean="0">
                <a:latin typeface="+mn-ea"/>
              </a:rPr>
              <a:t>出典：福祉行政報告例（平成２６年６月）</a:t>
            </a:r>
            <a:endParaRPr kumimoji="1" lang="ja-JP" altLang="en-US" sz="1200" dirty="0">
              <a:latin typeface="+mn-ea"/>
            </a:endParaRPr>
          </a:p>
        </p:txBody>
      </p:sp>
      <p:sp>
        <p:nvSpPr>
          <p:cNvPr id="6" name="日付プレースホルダー 5"/>
          <p:cNvSpPr>
            <a:spLocks noGrp="1"/>
          </p:cNvSpPr>
          <p:nvPr>
            <p:ph type="dt" sz="half" idx="10"/>
          </p:nvPr>
        </p:nvSpPr>
        <p:spPr/>
        <p:txBody>
          <a:bodyPr/>
          <a:lstStyle/>
          <a:p>
            <a:fld id="{5C6ABA5E-8446-4148-9BBE-6E06E404A07F}" type="datetime1">
              <a:rPr lang="en-US" altLang="ja-JP" sz="2000" smtClean="0"/>
              <a:t>11/6/2014</a:t>
            </a:fld>
            <a:endParaRPr lang="en-US" sz="2000" dirty="0"/>
          </a:p>
        </p:txBody>
      </p:sp>
      <p:sp>
        <p:nvSpPr>
          <p:cNvPr id="7" name="スライド番号プレースホルダー 6"/>
          <p:cNvSpPr>
            <a:spLocks noGrp="1"/>
          </p:cNvSpPr>
          <p:nvPr>
            <p:ph type="sldNum" sz="quarter" idx="12"/>
          </p:nvPr>
        </p:nvSpPr>
        <p:spPr/>
        <p:txBody>
          <a:bodyPr/>
          <a:lstStyle/>
          <a:p>
            <a:fld id="{48F63A3B-78C7-47BE-AE5E-E10140E04643}" type="slidenum">
              <a:rPr lang="en-US" sz="2000" smtClean="0"/>
              <a:t>23</a:t>
            </a:fld>
            <a:endParaRPr lang="en-US" sz="2000" dirty="0"/>
          </a:p>
        </p:txBody>
      </p:sp>
      <p:graphicFrame>
        <p:nvGraphicFramePr>
          <p:cNvPr id="8" name="表 7"/>
          <p:cNvGraphicFramePr>
            <a:graphicFrameLocks noGrp="1"/>
          </p:cNvGraphicFramePr>
          <p:nvPr>
            <p:extLst>
              <p:ext uri="{D42A27DB-BD31-4B8C-83A1-F6EECF244321}">
                <p14:modId xmlns:p14="http://schemas.microsoft.com/office/powerpoint/2010/main" val="1881773071"/>
              </p:ext>
            </p:extLst>
          </p:nvPr>
        </p:nvGraphicFramePr>
        <p:xfrm>
          <a:off x="901890" y="2295905"/>
          <a:ext cx="8127999" cy="2301495"/>
        </p:xfrm>
        <a:graphic>
          <a:graphicData uri="http://schemas.openxmlformats.org/drawingml/2006/table">
            <a:tbl>
              <a:tblPr firstRow="1" bandRow="1">
                <a:tableStyleId>{5940675A-B579-460E-94D1-54222C63F5DA}</a:tableStyleId>
              </a:tblPr>
              <a:tblGrid>
                <a:gridCol w="2709333"/>
                <a:gridCol w="2709333"/>
                <a:gridCol w="2709333"/>
              </a:tblGrid>
              <a:tr h="447295">
                <a:tc>
                  <a:txBody>
                    <a:bodyPr/>
                    <a:lstStyle/>
                    <a:p>
                      <a:pPr algn="ctr"/>
                      <a:endParaRPr kumimoji="1" lang="ja-JP" altLang="en-US" dirty="0">
                        <a:latin typeface="+mn-ea"/>
                        <a:ea typeface="+mn-ea"/>
                      </a:endParaRPr>
                    </a:p>
                  </a:txBody>
                  <a:tcPr/>
                </a:tc>
                <a:tc>
                  <a:txBody>
                    <a:bodyPr/>
                    <a:lstStyle/>
                    <a:p>
                      <a:pPr algn="ctr"/>
                      <a:r>
                        <a:rPr kumimoji="1" lang="ja-JP" altLang="en-US" dirty="0" smtClean="0">
                          <a:latin typeface="+mn-ea"/>
                          <a:ea typeface="+mn-ea"/>
                        </a:rPr>
                        <a:t>受給者数</a:t>
                      </a:r>
                      <a:endParaRPr kumimoji="1" lang="ja-JP" altLang="en-US" dirty="0">
                        <a:latin typeface="+mn-ea"/>
                        <a:ea typeface="+mn-ea"/>
                      </a:endParaRPr>
                    </a:p>
                  </a:txBody>
                  <a:tcPr/>
                </a:tc>
                <a:tc>
                  <a:txBody>
                    <a:bodyPr/>
                    <a:lstStyle/>
                    <a:p>
                      <a:pPr algn="ctr"/>
                      <a:r>
                        <a:rPr kumimoji="1" lang="ja-JP" altLang="en-US" dirty="0" smtClean="0">
                          <a:latin typeface="+mn-ea"/>
                          <a:ea typeface="+mn-ea"/>
                        </a:rPr>
                        <a:t>割合（全国における割合）</a:t>
                      </a:r>
                      <a:endParaRPr kumimoji="1" lang="en-US" altLang="ja-JP" dirty="0" smtClean="0">
                        <a:latin typeface="+mn-ea"/>
                        <a:ea typeface="+mn-ea"/>
                      </a:endParaRPr>
                    </a:p>
                  </a:txBody>
                  <a:tcPr/>
                </a:tc>
              </a:tr>
              <a:tr h="370840">
                <a:tc>
                  <a:txBody>
                    <a:bodyPr/>
                    <a:lstStyle/>
                    <a:p>
                      <a:pPr algn="ctr"/>
                      <a:r>
                        <a:rPr kumimoji="1" lang="ja-JP" altLang="en-US" dirty="0" smtClean="0">
                          <a:latin typeface="+mn-ea"/>
                          <a:ea typeface="+mn-ea"/>
                        </a:rPr>
                        <a:t>大阪府</a:t>
                      </a:r>
                      <a:endParaRPr kumimoji="1" lang="ja-JP" altLang="en-US" dirty="0">
                        <a:latin typeface="+mn-ea"/>
                        <a:ea typeface="+mn-ea"/>
                      </a:endParaRPr>
                    </a:p>
                  </a:txBody>
                  <a:tcPr/>
                </a:tc>
                <a:tc>
                  <a:txBody>
                    <a:bodyPr/>
                    <a:lstStyle/>
                    <a:p>
                      <a:pPr algn="r"/>
                      <a:r>
                        <a:rPr kumimoji="1" lang="en-US" altLang="ja-JP" sz="1800" dirty="0" smtClean="0">
                          <a:latin typeface="+mn-ea"/>
                          <a:ea typeface="+mn-ea"/>
                        </a:rPr>
                        <a:t>95,701</a:t>
                      </a:r>
                      <a:r>
                        <a:rPr kumimoji="1" lang="ja-JP" altLang="en-US" sz="1800" dirty="0" smtClean="0">
                          <a:latin typeface="+mn-ea"/>
                          <a:ea typeface="+mn-ea"/>
                        </a:rPr>
                        <a:t>人</a:t>
                      </a:r>
                      <a:endParaRPr kumimoji="1" lang="ja-JP" altLang="en-US" sz="1800" dirty="0">
                        <a:latin typeface="+mn-ea"/>
                        <a:ea typeface="+mn-ea"/>
                      </a:endParaRPr>
                    </a:p>
                  </a:txBody>
                  <a:tcPr/>
                </a:tc>
                <a:tc>
                  <a:txBody>
                    <a:bodyPr/>
                    <a:lstStyle/>
                    <a:p>
                      <a:pPr algn="ctr"/>
                      <a:r>
                        <a:rPr kumimoji="1" lang="ja-JP" altLang="en-US" dirty="0" smtClean="0">
                          <a:latin typeface="+mn-ea"/>
                          <a:ea typeface="+mn-ea"/>
                        </a:rPr>
                        <a:t>８．８％</a:t>
                      </a:r>
                      <a:endParaRPr kumimoji="1" lang="ja-JP" altLang="en-US" dirty="0">
                        <a:latin typeface="+mn-ea"/>
                        <a:ea typeface="+mn-ea"/>
                      </a:endParaRPr>
                    </a:p>
                  </a:txBody>
                  <a:tcPr>
                    <a:lnB w="12700" cap="flat" cmpd="sng" algn="ctr">
                      <a:solidFill>
                        <a:schemeClr val="tx1"/>
                      </a:solidFill>
                      <a:prstDash val="solid"/>
                      <a:round/>
                      <a:headEnd type="none" w="med" len="med"/>
                      <a:tailEnd type="none" w="med" len="med"/>
                    </a:lnB>
                  </a:tcPr>
                </a:tc>
              </a:tr>
              <a:tr h="370840">
                <a:tc>
                  <a:txBody>
                    <a:bodyPr/>
                    <a:lstStyle/>
                    <a:p>
                      <a:pPr algn="ctr"/>
                      <a:r>
                        <a:rPr kumimoji="1" lang="ja-JP" altLang="en-US" dirty="0" smtClean="0">
                          <a:latin typeface="+mn-ea"/>
                          <a:ea typeface="+mn-ea"/>
                        </a:rPr>
                        <a:t>東京都</a:t>
                      </a:r>
                      <a:endParaRPr kumimoji="1" lang="ja-JP" altLang="en-US" dirty="0">
                        <a:latin typeface="+mn-ea"/>
                        <a:ea typeface="+mn-ea"/>
                      </a:endParaRPr>
                    </a:p>
                  </a:txBody>
                  <a:tcPr/>
                </a:tc>
                <a:tc>
                  <a:txBody>
                    <a:bodyPr/>
                    <a:lstStyle/>
                    <a:p>
                      <a:pPr algn="r"/>
                      <a:r>
                        <a:rPr kumimoji="1" lang="en-US" altLang="ja-JP" sz="1800" dirty="0" smtClean="0">
                          <a:latin typeface="+mn-ea"/>
                          <a:ea typeface="+mn-ea"/>
                        </a:rPr>
                        <a:t>85,021</a:t>
                      </a:r>
                      <a:r>
                        <a:rPr kumimoji="1" lang="ja-JP" altLang="en-US" sz="1800" dirty="0" smtClean="0">
                          <a:latin typeface="+mn-ea"/>
                          <a:ea typeface="+mn-ea"/>
                        </a:rPr>
                        <a:t>人</a:t>
                      </a:r>
                      <a:endParaRPr kumimoji="1" lang="ja-JP" altLang="en-US" sz="1800" dirty="0">
                        <a:latin typeface="+mn-ea"/>
                        <a:ea typeface="+mn-ea"/>
                      </a:endParaRPr>
                    </a:p>
                  </a:txBody>
                  <a:tcPr/>
                </a:tc>
                <a:tc>
                  <a:txBody>
                    <a:bodyPr/>
                    <a:lstStyle/>
                    <a:p>
                      <a:pPr algn="ctr"/>
                      <a:r>
                        <a:rPr kumimoji="1" lang="ja-JP" altLang="en-US" dirty="0" smtClean="0">
                          <a:latin typeface="+mn-ea"/>
                          <a:ea typeface="+mn-ea"/>
                        </a:rPr>
                        <a:t>７．８％</a:t>
                      </a:r>
                      <a:endParaRPr kumimoji="1" lang="ja-JP" altLang="en-US" dirty="0">
                        <a:latin typeface="+mn-ea"/>
                        <a:ea typeface="+mn-ea"/>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ja-JP" altLang="en-US" dirty="0" smtClean="0">
                          <a:latin typeface="+mn-ea"/>
                          <a:ea typeface="+mn-ea"/>
                        </a:rPr>
                        <a:t>神奈川県</a:t>
                      </a:r>
                      <a:endParaRPr kumimoji="1" lang="ja-JP" altLang="en-US" dirty="0">
                        <a:latin typeface="+mn-ea"/>
                        <a:ea typeface="+mn-ea"/>
                      </a:endParaRPr>
                    </a:p>
                  </a:txBody>
                  <a:tcPr/>
                </a:tc>
                <a:tc>
                  <a:txBody>
                    <a:bodyPr/>
                    <a:lstStyle/>
                    <a:p>
                      <a:pPr algn="r"/>
                      <a:r>
                        <a:rPr kumimoji="1" lang="en-US" altLang="ja-JP" sz="1800" dirty="0" smtClean="0">
                          <a:latin typeface="+mn-ea"/>
                          <a:ea typeface="+mn-ea"/>
                        </a:rPr>
                        <a:t>53,560</a:t>
                      </a:r>
                      <a:r>
                        <a:rPr kumimoji="1" lang="ja-JP" altLang="en-US" sz="1800" dirty="0" smtClean="0">
                          <a:latin typeface="+mn-ea"/>
                          <a:ea typeface="+mn-ea"/>
                        </a:rPr>
                        <a:t>人</a:t>
                      </a:r>
                      <a:endParaRPr kumimoji="1" lang="ja-JP" altLang="en-US" sz="1800" dirty="0">
                        <a:latin typeface="+mn-ea"/>
                        <a:ea typeface="+mn-ea"/>
                      </a:endParaRPr>
                    </a:p>
                  </a:txBody>
                  <a:tcPr/>
                </a:tc>
                <a:tc>
                  <a:txBody>
                    <a:bodyPr/>
                    <a:lstStyle/>
                    <a:p>
                      <a:pPr algn="ctr"/>
                      <a:r>
                        <a:rPr kumimoji="1" lang="ja-JP" altLang="en-US" dirty="0" smtClean="0">
                          <a:latin typeface="+mn-ea"/>
                          <a:ea typeface="+mn-ea"/>
                        </a:rPr>
                        <a:t>４．９％</a:t>
                      </a:r>
                      <a:endParaRPr kumimoji="1" lang="ja-JP" altLang="en-US" dirty="0">
                        <a:latin typeface="+mn-ea"/>
                        <a:ea typeface="+mn-ea"/>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ja-JP" altLang="en-US" dirty="0" smtClean="0">
                          <a:latin typeface="+mn-ea"/>
                          <a:ea typeface="+mn-ea"/>
                        </a:rPr>
                        <a:t>愛知県</a:t>
                      </a:r>
                      <a:endParaRPr kumimoji="1" lang="ja-JP" altLang="en-US" dirty="0">
                        <a:latin typeface="+mn-ea"/>
                        <a:ea typeface="+mn-ea"/>
                      </a:endParaRPr>
                    </a:p>
                  </a:txBody>
                  <a:tcPr/>
                </a:tc>
                <a:tc>
                  <a:txBody>
                    <a:bodyPr/>
                    <a:lstStyle/>
                    <a:p>
                      <a:pPr algn="r"/>
                      <a:r>
                        <a:rPr kumimoji="1" lang="en-US" altLang="ja-JP" sz="1800" dirty="0" smtClean="0">
                          <a:latin typeface="+mn-ea"/>
                          <a:ea typeface="+mn-ea"/>
                        </a:rPr>
                        <a:t>52,696</a:t>
                      </a:r>
                      <a:r>
                        <a:rPr kumimoji="1" lang="ja-JP" altLang="en-US" sz="1800" dirty="0" smtClean="0">
                          <a:latin typeface="+mn-ea"/>
                          <a:ea typeface="+mn-ea"/>
                        </a:rPr>
                        <a:t>人</a:t>
                      </a:r>
                      <a:endParaRPr kumimoji="1" lang="ja-JP" altLang="en-US" sz="1800" dirty="0">
                        <a:latin typeface="+mn-ea"/>
                        <a:ea typeface="+mn-ea"/>
                      </a:endParaRPr>
                    </a:p>
                  </a:txBody>
                  <a:tcPr/>
                </a:tc>
                <a:tc>
                  <a:txBody>
                    <a:bodyPr/>
                    <a:lstStyle/>
                    <a:p>
                      <a:pPr algn="ctr"/>
                      <a:r>
                        <a:rPr kumimoji="1" lang="ja-JP" altLang="en-US" dirty="0" smtClean="0">
                          <a:latin typeface="+mn-ea"/>
                          <a:ea typeface="+mn-ea"/>
                        </a:rPr>
                        <a:t>４．８％</a:t>
                      </a:r>
                      <a:endParaRPr kumimoji="1" lang="ja-JP" altLang="en-US" dirty="0">
                        <a:latin typeface="+mn-ea"/>
                        <a:ea typeface="+mn-ea"/>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ja-JP" altLang="en-US" dirty="0" smtClean="0">
                          <a:latin typeface="+mn-ea"/>
                          <a:ea typeface="+mn-ea"/>
                        </a:rPr>
                        <a:t>全　国</a:t>
                      </a:r>
                      <a:endParaRPr kumimoji="1" lang="ja-JP" altLang="en-US" dirty="0">
                        <a:latin typeface="+mn-ea"/>
                        <a:ea typeface="+mn-ea"/>
                      </a:endParaRPr>
                    </a:p>
                  </a:txBody>
                  <a:tcPr/>
                </a:tc>
                <a:tc>
                  <a:txBody>
                    <a:bodyPr/>
                    <a:lstStyle/>
                    <a:p>
                      <a:pPr marL="0" algn="r" defTabSz="914400" rtl="0" eaLnBrk="1" latinLnBrk="0" hangingPunct="1"/>
                      <a:r>
                        <a:rPr kumimoji="1" lang="en-US" altLang="ja-JP" sz="1800" kern="1200" dirty="0" smtClean="0">
                          <a:solidFill>
                            <a:schemeClr val="tx1"/>
                          </a:solidFill>
                          <a:latin typeface="+mn-ea"/>
                          <a:ea typeface="+mn-ea"/>
                          <a:cs typeface="+mn-cs"/>
                        </a:rPr>
                        <a:t>1,088,224</a:t>
                      </a:r>
                      <a:r>
                        <a:rPr kumimoji="1" lang="ja-JP" altLang="en-US" sz="1800" kern="1200" dirty="0" smtClean="0">
                          <a:solidFill>
                            <a:schemeClr val="tx1"/>
                          </a:solidFill>
                          <a:latin typeface="+mn-ea"/>
                          <a:ea typeface="+mn-ea"/>
                          <a:cs typeface="+mn-cs"/>
                        </a:rPr>
                        <a:t>人</a:t>
                      </a:r>
                      <a:endParaRPr kumimoji="1" lang="ja-JP" altLang="en-US" sz="1800" kern="1200" dirty="0">
                        <a:solidFill>
                          <a:schemeClr val="tx1"/>
                        </a:solidFill>
                        <a:latin typeface="+mn-ea"/>
                        <a:ea typeface="+mn-ea"/>
                        <a:cs typeface="+mn-cs"/>
                      </a:endParaRPr>
                    </a:p>
                  </a:txBody>
                  <a:tcPr>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endParaRPr kumimoji="1" lang="ja-JP" altLang="en-US" sz="1800" kern="1200" dirty="0">
                        <a:solidFill>
                          <a:schemeClr val="tx1"/>
                        </a:solidFill>
                        <a:latin typeface="+mn-ea"/>
                        <a:ea typeface="+mn-ea"/>
                        <a:cs typeface="+mn-cs"/>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r>
            </a:tbl>
          </a:graphicData>
        </a:graphic>
      </p:graphicFrame>
      <p:sp>
        <p:nvSpPr>
          <p:cNvPr id="10" name="正方形/長方形 9"/>
          <p:cNvSpPr/>
          <p:nvPr/>
        </p:nvSpPr>
        <p:spPr>
          <a:xfrm>
            <a:off x="901890" y="1895812"/>
            <a:ext cx="6586615" cy="646331"/>
          </a:xfrm>
          <a:prstGeom prst="rect">
            <a:avLst/>
          </a:prstGeom>
        </p:spPr>
        <p:txBody>
          <a:bodyPr wrap="square">
            <a:spAutoFit/>
          </a:bodyPr>
          <a:lstStyle/>
          <a:p>
            <a:r>
              <a:rPr kumimoji="1" lang="en-US" altLang="ja-JP" dirty="0" smtClean="0">
                <a:latin typeface="+mn-ea"/>
              </a:rPr>
              <a:t>【</a:t>
            </a:r>
            <a:r>
              <a:rPr kumimoji="1" lang="ja-JP" altLang="en-US" dirty="0">
                <a:latin typeface="+mn-ea"/>
              </a:rPr>
              <a:t>主要都道府県　児童扶養手当受給者数（政令・中核市含む）</a:t>
            </a:r>
          </a:p>
          <a:p>
            <a:endParaRPr lang="ja-JP" altLang="en-US" dirty="0"/>
          </a:p>
        </p:txBody>
      </p:sp>
    </p:spTree>
    <p:extLst>
      <p:ext uri="{BB962C8B-B14F-4D97-AF65-F5344CB8AC3E}">
        <p14:creationId xmlns:p14="http://schemas.microsoft.com/office/powerpoint/2010/main" val="36103682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59137" y="547962"/>
            <a:ext cx="6586615" cy="369332"/>
          </a:xfrm>
          <a:prstGeom prst="rect">
            <a:avLst/>
          </a:prstGeom>
        </p:spPr>
        <p:txBody>
          <a:bodyPr wrap="squar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smtClean="0">
                <a:ea typeface="HG丸ｺﾞｼｯｸM-PRO" panose="020F0600000000000000" pitchFamily="50" charset="-128"/>
                <a:cs typeface="Times New Roman" panose="02020603050405020304" pitchFamily="18" charset="0"/>
              </a:rPr>
              <a:t>４－１</a:t>
            </a:r>
            <a:r>
              <a:rPr lang="ja-JP" altLang="ja-JP" dirty="0" smtClean="0">
                <a:ea typeface="HG丸ｺﾞｼｯｸM-PRO" panose="020F0600000000000000" pitchFamily="50" charset="-128"/>
                <a:cs typeface="Times New Roman" panose="02020603050405020304" pitchFamily="18" charset="0"/>
              </a:rPr>
              <a:t>）</a:t>
            </a:r>
            <a:r>
              <a:rPr lang="en-US" altLang="ja-JP" dirty="0">
                <a:ea typeface="HG丸ｺﾞｼｯｸM-PRO" panose="020F0600000000000000" pitchFamily="50" charset="-128"/>
                <a:cs typeface="Times New Roman" panose="02020603050405020304" pitchFamily="18" charset="0"/>
              </a:rPr>
              <a:t>【</a:t>
            </a:r>
            <a:r>
              <a:rPr lang="ja-JP" altLang="en-US" dirty="0" smtClean="0">
                <a:ea typeface="HG丸ｺﾞｼｯｸM-PRO" panose="020F0600000000000000" pitchFamily="50" charset="-128"/>
                <a:cs typeface="Times New Roman" panose="02020603050405020304" pitchFamily="18" charset="0"/>
              </a:rPr>
              <a:t>全国</a:t>
            </a:r>
            <a:r>
              <a:rPr lang="en-US" altLang="ja-JP" dirty="0" smtClean="0">
                <a:ea typeface="HG丸ｺﾞｼｯｸM-PRO" panose="020F0600000000000000" pitchFamily="50" charset="-128"/>
                <a:cs typeface="Times New Roman" panose="02020603050405020304" pitchFamily="18" charset="0"/>
              </a:rPr>
              <a:t>】</a:t>
            </a:r>
            <a:r>
              <a:rPr lang="ja-JP" altLang="en-US" dirty="0" smtClean="0">
                <a:ea typeface="HG丸ｺﾞｼｯｸM-PRO" panose="020F0600000000000000" pitchFamily="50" charset="-128"/>
                <a:cs typeface="Times New Roman" panose="02020603050405020304" pitchFamily="18" charset="0"/>
              </a:rPr>
              <a:t>子どもの貧困</a:t>
            </a:r>
            <a:r>
              <a:rPr lang="ja-JP" altLang="en-US" dirty="0">
                <a:ea typeface="HG丸ｺﾞｼｯｸM-PRO" panose="020F0600000000000000" pitchFamily="50" charset="-128"/>
                <a:cs typeface="Times New Roman" panose="02020603050405020304" pitchFamily="18" charset="0"/>
              </a:rPr>
              <a:t>率</a:t>
            </a:r>
            <a:endParaRPr lang="ja-JP" altLang="en-US" dirty="0"/>
          </a:p>
        </p:txBody>
      </p:sp>
      <p:sp>
        <p:nvSpPr>
          <p:cNvPr id="4" name="正方形/長方形 3"/>
          <p:cNvSpPr/>
          <p:nvPr/>
        </p:nvSpPr>
        <p:spPr>
          <a:xfrm>
            <a:off x="901890" y="956503"/>
            <a:ext cx="10278483" cy="782145"/>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r>
              <a:rPr lang="ja-JP" altLang="en-US" dirty="0"/>
              <a:t>○ </a:t>
            </a:r>
            <a:r>
              <a:rPr lang="ja-JP" altLang="en-US" dirty="0" smtClean="0"/>
              <a:t>平成２４年の</a:t>
            </a:r>
            <a:r>
              <a:rPr lang="ja-JP" altLang="en-US" dirty="0"/>
              <a:t>相対的貧困率は、全体で</a:t>
            </a:r>
            <a:r>
              <a:rPr lang="ja-JP" altLang="en-US" dirty="0" smtClean="0"/>
              <a:t>１６．１％</a:t>
            </a:r>
            <a:r>
              <a:rPr lang="ja-JP" altLang="en-US" dirty="0"/>
              <a:t>、子ども</a:t>
            </a:r>
            <a:r>
              <a:rPr lang="ja-JP" altLang="en-US" dirty="0" smtClean="0"/>
              <a:t>で１６．３％</a:t>
            </a:r>
            <a:endParaRPr lang="ja-JP" altLang="en-US" dirty="0"/>
          </a:p>
        </p:txBody>
      </p:sp>
      <p:sp>
        <p:nvSpPr>
          <p:cNvPr id="5" name="正方形/長方形 4"/>
          <p:cNvSpPr/>
          <p:nvPr/>
        </p:nvSpPr>
        <p:spPr>
          <a:xfrm>
            <a:off x="8603615" y="5614126"/>
            <a:ext cx="2576758" cy="357755"/>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200" dirty="0" smtClean="0">
                <a:latin typeface="+mn-ea"/>
              </a:rPr>
              <a:t>出典：</a:t>
            </a:r>
            <a:r>
              <a:rPr lang="zh-TW" altLang="en-US" sz="1200" dirty="0">
                <a:latin typeface="ＭＳ Ｐゴシック" panose="020B0600070205080204" pitchFamily="50" charset="-128"/>
                <a:ea typeface="ＭＳ Ｐゴシック" panose="020B0600070205080204" pitchFamily="50" charset="-128"/>
              </a:rPr>
              <a:t>国民生活基礎調査</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6" name="日付プレースホルダー 5"/>
          <p:cNvSpPr>
            <a:spLocks noGrp="1"/>
          </p:cNvSpPr>
          <p:nvPr>
            <p:ph type="dt" sz="half" idx="10"/>
          </p:nvPr>
        </p:nvSpPr>
        <p:spPr/>
        <p:txBody>
          <a:bodyPr/>
          <a:lstStyle/>
          <a:p>
            <a:fld id="{5C6ABA5E-8446-4148-9BBE-6E06E404A07F}" type="datetime1">
              <a:rPr lang="en-US" altLang="ja-JP" sz="2000" smtClean="0"/>
              <a:t>11/6/2014</a:t>
            </a:fld>
            <a:endParaRPr lang="en-US" sz="2000" dirty="0"/>
          </a:p>
        </p:txBody>
      </p:sp>
      <p:sp>
        <p:nvSpPr>
          <p:cNvPr id="7" name="スライド番号プレースホルダー 6"/>
          <p:cNvSpPr>
            <a:spLocks noGrp="1"/>
          </p:cNvSpPr>
          <p:nvPr>
            <p:ph type="sldNum" sz="quarter" idx="12"/>
          </p:nvPr>
        </p:nvSpPr>
        <p:spPr/>
        <p:txBody>
          <a:bodyPr/>
          <a:lstStyle/>
          <a:p>
            <a:fld id="{48F63A3B-78C7-47BE-AE5E-E10140E04643}" type="slidenum">
              <a:rPr lang="en-US" sz="2000" smtClean="0"/>
              <a:t>24</a:t>
            </a:fld>
            <a:endParaRPr lang="en-US" sz="2000" dirty="0"/>
          </a:p>
        </p:txBody>
      </p:sp>
      <p:graphicFrame>
        <p:nvGraphicFramePr>
          <p:cNvPr id="9" name="グラフ 8"/>
          <p:cNvGraphicFramePr>
            <a:graphicFrameLocks/>
          </p:cNvGraphicFramePr>
          <p:nvPr>
            <p:extLst>
              <p:ext uri="{D42A27DB-BD31-4B8C-83A1-F6EECF244321}">
                <p14:modId xmlns:p14="http://schemas.microsoft.com/office/powerpoint/2010/main" val="2874464493"/>
              </p:ext>
            </p:extLst>
          </p:nvPr>
        </p:nvGraphicFramePr>
        <p:xfrm>
          <a:off x="901889" y="2009320"/>
          <a:ext cx="8731507" cy="35003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79802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59137" y="547962"/>
            <a:ext cx="6586615" cy="369332"/>
          </a:xfrm>
          <a:prstGeom prst="rect">
            <a:avLst/>
          </a:prstGeom>
        </p:spPr>
        <p:txBody>
          <a:bodyPr wrap="squar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smtClean="0">
                <a:ea typeface="HG丸ｺﾞｼｯｸM-PRO" panose="020F0600000000000000" pitchFamily="50" charset="-128"/>
                <a:cs typeface="Times New Roman" panose="02020603050405020304" pitchFamily="18" charset="0"/>
              </a:rPr>
              <a:t>４－２</a:t>
            </a:r>
            <a:r>
              <a:rPr lang="ja-JP" altLang="ja-JP" dirty="0" smtClean="0">
                <a:ea typeface="HG丸ｺﾞｼｯｸM-PRO" panose="020F0600000000000000" pitchFamily="50" charset="-128"/>
                <a:cs typeface="Times New Roman" panose="02020603050405020304" pitchFamily="18" charset="0"/>
              </a:rPr>
              <a:t>）</a:t>
            </a:r>
            <a:r>
              <a:rPr lang="en-US" altLang="ja-JP" dirty="0" smtClean="0">
                <a:ea typeface="HG丸ｺﾞｼｯｸM-PRO" panose="020F0600000000000000" pitchFamily="50" charset="-128"/>
                <a:cs typeface="Times New Roman" panose="02020603050405020304" pitchFamily="18" charset="0"/>
              </a:rPr>
              <a:t>【</a:t>
            </a:r>
            <a:r>
              <a:rPr lang="ja-JP" altLang="en-US" dirty="0" smtClean="0">
                <a:ea typeface="HG丸ｺﾞｼｯｸM-PRO" panose="020F0600000000000000" pitchFamily="50" charset="-128"/>
                <a:cs typeface="Times New Roman" panose="02020603050405020304" pitchFamily="18" charset="0"/>
              </a:rPr>
              <a:t>全国</a:t>
            </a:r>
            <a:r>
              <a:rPr lang="en-US" altLang="ja-JP" dirty="0" smtClean="0">
                <a:ea typeface="HG丸ｺﾞｼｯｸM-PRO" panose="020F0600000000000000" pitchFamily="50" charset="-128"/>
                <a:cs typeface="Times New Roman" panose="02020603050405020304" pitchFamily="18" charset="0"/>
              </a:rPr>
              <a:t>】</a:t>
            </a:r>
            <a:r>
              <a:rPr lang="ja-JP" altLang="en-US" dirty="0" smtClean="0">
                <a:ea typeface="HG丸ｺﾞｼｯｸM-PRO" panose="020F0600000000000000" pitchFamily="50" charset="-128"/>
                <a:cs typeface="Times New Roman" panose="02020603050405020304" pitchFamily="18" charset="0"/>
              </a:rPr>
              <a:t>子どもの貧困</a:t>
            </a:r>
            <a:r>
              <a:rPr lang="ja-JP" altLang="en-US" dirty="0">
                <a:ea typeface="HG丸ｺﾞｼｯｸM-PRO" panose="020F0600000000000000" pitchFamily="50" charset="-128"/>
                <a:cs typeface="Times New Roman" panose="02020603050405020304" pitchFamily="18" charset="0"/>
              </a:rPr>
              <a:t>率</a:t>
            </a:r>
            <a:endParaRPr lang="ja-JP" altLang="en-US" dirty="0"/>
          </a:p>
        </p:txBody>
      </p:sp>
      <p:sp>
        <p:nvSpPr>
          <p:cNvPr id="4" name="正方形/長方形 3"/>
          <p:cNvSpPr/>
          <p:nvPr/>
        </p:nvSpPr>
        <p:spPr>
          <a:xfrm>
            <a:off x="901890" y="956503"/>
            <a:ext cx="10278483" cy="782145"/>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r>
              <a:rPr lang="ja-JP" altLang="en-US" dirty="0"/>
              <a:t>○ </a:t>
            </a:r>
            <a:r>
              <a:rPr lang="ja-JP" altLang="en-US" dirty="0" smtClean="0"/>
              <a:t>大人</a:t>
            </a:r>
            <a:r>
              <a:rPr lang="ja-JP" altLang="en-US" dirty="0"/>
              <a:t>が一人の「子どもがいる現役世帯</a:t>
            </a:r>
            <a:r>
              <a:rPr lang="ja-JP" altLang="en-US" dirty="0" smtClean="0"/>
              <a:t>」の相対的貧困率は５４．６％</a:t>
            </a:r>
            <a:endParaRPr kumimoji="1" lang="ja-JP" altLang="en-US" dirty="0"/>
          </a:p>
        </p:txBody>
      </p:sp>
      <p:sp>
        <p:nvSpPr>
          <p:cNvPr id="5" name="正方形/長方形 4"/>
          <p:cNvSpPr/>
          <p:nvPr/>
        </p:nvSpPr>
        <p:spPr>
          <a:xfrm>
            <a:off x="8635725" y="5805856"/>
            <a:ext cx="2576758" cy="357755"/>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200" dirty="0" smtClean="0">
                <a:latin typeface="+mn-ea"/>
              </a:rPr>
              <a:t>出典：</a:t>
            </a:r>
            <a:r>
              <a:rPr lang="zh-TW" altLang="en-US" sz="1200" dirty="0">
                <a:latin typeface="ＭＳ Ｐゴシック" panose="020B0600070205080204" pitchFamily="50" charset="-128"/>
                <a:ea typeface="ＭＳ Ｐゴシック" panose="020B0600070205080204" pitchFamily="50" charset="-128"/>
              </a:rPr>
              <a:t>国民生活基礎調査</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6" name="日付プレースホルダー 5"/>
          <p:cNvSpPr>
            <a:spLocks noGrp="1"/>
          </p:cNvSpPr>
          <p:nvPr>
            <p:ph type="dt" sz="half" idx="10"/>
          </p:nvPr>
        </p:nvSpPr>
        <p:spPr/>
        <p:txBody>
          <a:bodyPr/>
          <a:lstStyle/>
          <a:p>
            <a:fld id="{5C6ABA5E-8446-4148-9BBE-6E06E404A07F}" type="datetime1">
              <a:rPr lang="en-US" altLang="ja-JP" sz="2000" smtClean="0"/>
              <a:t>11/6/2014</a:t>
            </a:fld>
            <a:endParaRPr lang="en-US" sz="2000" dirty="0"/>
          </a:p>
        </p:txBody>
      </p:sp>
      <p:sp>
        <p:nvSpPr>
          <p:cNvPr id="7" name="スライド番号プレースホルダー 6"/>
          <p:cNvSpPr>
            <a:spLocks noGrp="1"/>
          </p:cNvSpPr>
          <p:nvPr>
            <p:ph type="sldNum" sz="quarter" idx="12"/>
          </p:nvPr>
        </p:nvSpPr>
        <p:spPr/>
        <p:txBody>
          <a:bodyPr/>
          <a:lstStyle/>
          <a:p>
            <a:fld id="{48F63A3B-78C7-47BE-AE5E-E10140E04643}" type="slidenum">
              <a:rPr lang="en-US" sz="2000" smtClean="0"/>
              <a:t>25</a:t>
            </a:fld>
            <a:endParaRPr lang="en-US" sz="2000" dirty="0"/>
          </a:p>
        </p:txBody>
      </p:sp>
      <p:graphicFrame>
        <p:nvGraphicFramePr>
          <p:cNvPr id="8" name="グラフ 7"/>
          <p:cNvGraphicFramePr>
            <a:graphicFrameLocks/>
          </p:cNvGraphicFramePr>
          <p:nvPr>
            <p:extLst>
              <p:ext uri="{D42A27DB-BD31-4B8C-83A1-F6EECF244321}">
                <p14:modId xmlns:p14="http://schemas.microsoft.com/office/powerpoint/2010/main" val="3006254366"/>
              </p:ext>
            </p:extLst>
          </p:nvPr>
        </p:nvGraphicFramePr>
        <p:xfrm>
          <a:off x="1919287" y="2057400"/>
          <a:ext cx="8353425"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832567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bwMode="auto">
          <a:xfrm>
            <a:off x="2529195" y="2061080"/>
            <a:ext cx="7286137" cy="3527585"/>
            <a:chOff x="0" y="0"/>
            <a:chExt cx="4235450" cy="3095625"/>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35450"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円/楕円 3"/>
            <p:cNvSpPr/>
            <p:nvPr/>
          </p:nvSpPr>
          <p:spPr>
            <a:xfrm>
              <a:off x="2592583" y="719013"/>
              <a:ext cx="1460326" cy="649615"/>
            </a:xfrm>
            <a:prstGeom prst="ellipse">
              <a:avLst/>
            </a:prstGeom>
            <a:noFill/>
            <a:ln w="190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spcAft>
                  <a:spcPts val="0"/>
                </a:spcAft>
              </a:pPr>
              <a:r>
                <a:rPr lang="en-US" sz="1050" kern="100">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grpSp>
      <p:sp>
        <p:nvSpPr>
          <p:cNvPr id="5" name="正方形/長方形 4"/>
          <p:cNvSpPr/>
          <p:nvPr/>
        </p:nvSpPr>
        <p:spPr>
          <a:xfrm>
            <a:off x="901892" y="870219"/>
            <a:ext cx="3185487" cy="369332"/>
          </a:xfrm>
          <a:prstGeom prst="rect">
            <a:avLst/>
          </a:prstGeom>
        </p:spPr>
        <p:txBody>
          <a:bodyPr wrap="non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a:ea typeface="HG丸ｺﾞｼｯｸM-PRO" panose="020F0600000000000000" pitchFamily="50" charset="-128"/>
                <a:cs typeface="Times New Roman" panose="02020603050405020304" pitchFamily="18" charset="0"/>
              </a:rPr>
              <a:t>５</a:t>
            </a:r>
            <a:r>
              <a:rPr lang="ja-JP" altLang="ja-JP" dirty="0" smtClean="0">
                <a:ea typeface="HG丸ｺﾞｼｯｸM-PRO" panose="020F0600000000000000" pitchFamily="50" charset="-128"/>
                <a:cs typeface="Times New Roman" panose="02020603050405020304" pitchFamily="18" charset="0"/>
              </a:rPr>
              <a:t>）</a:t>
            </a:r>
            <a:r>
              <a:rPr lang="ja-JP" altLang="ja-JP" dirty="0">
                <a:ea typeface="HG丸ｺﾞｼｯｸM-PRO" panose="020F0600000000000000" pitchFamily="50" charset="-128"/>
                <a:cs typeface="Times New Roman" panose="02020603050405020304" pitchFamily="18" charset="0"/>
              </a:rPr>
              <a:t>非正規労働者の割合</a:t>
            </a:r>
            <a:endParaRPr lang="ja-JP" altLang="en-US" dirty="0"/>
          </a:p>
        </p:txBody>
      </p:sp>
      <p:sp>
        <p:nvSpPr>
          <p:cNvPr id="6" name="正方形/長方形 5"/>
          <p:cNvSpPr/>
          <p:nvPr/>
        </p:nvSpPr>
        <p:spPr>
          <a:xfrm>
            <a:off x="901892" y="1255854"/>
            <a:ext cx="10186818" cy="584848"/>
          </a:xfrm>
          <a:prstGeom prst="rect">
            <a:avLst/>
          </a:prstGeom>
          <a:ln w="38100"/>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altLang="en-US" sz="1600" kern="100" dirty="0">
                <a:solidFill>
                  <a:srgbClr val="333333"/>
                </a:solidFill>
                <a:latin typeface="+mj-ea"/>
                <a:ea typeface="+mj-ea"/>
                <a:cs typeface="Arial" panose="020B0604020202020204" pitchFamily="34" charset="0"/>
              </a:rPr>
              <a:t>○</a:t>
            </a:r>
            <a:r>
              <a:rPr lang="ja-JP" sz="1600" kern="100" dirty="0" smtClean="0">
                <a:solidFill>
                  <a:srgbClr val="333333"/>
                </a:solidFill>
                <a:effectLst/>
                <a:latin typeface="+mj-ea"/>
                <a:ea typeface="+mj-ea"/>
                <a:cs typeface="Arial" panose="020B0604020202020204" pitchFamily="34" charset="0"/>
              </a:rPr>
              <a:t>大阪府</a:t>
            </a:r>
            <a:r>
              <a:rPr lang="ja-JP" sz="1600" kern="100" dirty="0">
                <a:solidFill>
                  <a:srgbClr val="333333"/>
                </a:solidFill>
                <a:effectLst/>
                <a:latin typeface="+mj-ea"/>
                <a:ea typeface="+mj-ea"/>
                <a:cs typeface="Arial" panose="020B0604020202020204" pitchFamily="34" charset="0"/>
              </a:rPr>
              <a:t>の非正規労働者の割合は、全国と比べて高い。（大阪府</a:t>
            </a:r>
            <a:r>
              <a:rPr lang="en-US" sz="1600" kern="100" dirty="0">
                <a:solidFill>
                  <a:srgbClr val="333333"/>
                </a:solidFill>
                <a:effectLst/>
                <a:latin typeface="+mj-ea"/>
                <a:ea typeface="+mj-ea"/>
                <a:cs typeface="Arial" panose="020B0604020202020204" pitchFamily="34" charset="0"/>
              </a:rPr>
              <a:t>42.9</a:t>
            </a:r>
            <a:r>
              <a:rPr lang="ja-JP" sz="1600" kern="100" dirty="0">
                <a:solidFill>
                  <a:srgbClr val="333333"/>
                </a:solidFill>
                <a:effectLst/>
                <a:latin typeface="+mj-ea"/>
                <a:ea typeface="+mj-ea"/>
                <a:cs typeface="Arial" panose="020B0604020202020204" pitchFamily="34" charset="0"/>
              </a:rPr>
              <a:t>％、全国</a:t>
            </a:r>
            <a:r>
              <a:rPr lang="en-US" sz="1600" kern="100" dirty="0">
                <a:solidFill>
                  <a:srgbClr val="333333"/>
                </a:solidFill>
                <a:effectLst/>
                <a:latin typeface="+mj-ea"/>
                <a:ea typeface="+mj-ea"/>
                <a:cs typeface="Arial" panose="020B0604020202020204" pitchFamily="34" charset="0"/>
              </a:rPr>
              <a:t>34.8%</a:t>
            </a:r>
            <a:r>
              <a:rPr lang="ja-JP" sz="1600" kern="100" dirty="0" smtClean="0">
                <a:solidFill>
                  <a:srgbClr val="333333"/>
                </a:solidFill>
                <a:effectLst/>
                <a:latin typeface="+mj-ea"/>
                <a:ea typeface="+mj-ea"/>
                <a:cs typeface="Arial" panose="020B0604020202020204" pitchFamily="34" charset="0"/>
              </a:rPr>
              <a:t>）</a:t>
            </a:r>
            <a:r>
              <a:rPr lang="ja-JP" altLang="en-US" sz="1600" kern="100" dirty="0">
                <a:solidFill>
                  <a:srgbClr val="333333"/>
                </a:solidFill>
                <a:latin typeface="+mj-ea"/>
                <a:ea typeface="+mj-ea"/>
                <a:cs typeface="Arial" panose="020B0604020202020204" pitchFamily="34" charset="0"/>
              </a:rPr>
              <a:t>　</a:t>
            </a:r>
            <a:endParaRPr lang="ja-JP" sz="1600" kern="100" dirty="0">
              <a:effectLst/>
              <a:latin typeface="+mj-ea"/>
              <a:ea typeface="+mj-ea"/>
              <a:cs typeface="Times New Roman" panose="02020603050405020304" pitchFamily="18" charset="0"/>
            </a:endParaRPr>
          </a:p>
        </p:txBody>
      </p:sp>
      <p:sp>
        <p:nvSpPr>
          <p:cNvPr id="7" name="正方形/長方形 6"/>
          <p:cNvSpPr/>
          <p:nvPr/>
        </p:nvSpPr>
        <p:spPr>
          <a:xfrm>
            <a:off x="901892" y="5585971"/>
            <a:ext cx="10186818" cy="584848"/>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600" kern="100" dirty="0" smtClean="0">
                <a:effectLst/>
                <a:latin typeface="+mj-ea"/>
                <a:ea typeface="+mj-ea"/>
                <a:cs typeface="Times New Roman" panose="02020603050405020304" pitchFamily="18" charset="0"/>
              </a:rPr>
              <a:t>出典：大阪における雇用実態把握調査（大阪府）平成</a:t>
            </a:r>
            <a:r>
              <a:rPr lang="en-US" altLang="ja-JP" sz="1600" kern="100" dirty="0" smtClean="0">
                <a:effectLst/>
                <a:latin typeface="+mj-ea"/>
                <a:ea typeface="+mj-ea"/>
                <a:cs typeface="Times New Roman" panose="02020603050405020304" pitchFamily="18" charset="0"/>
              </a:rPr>
              <a:t>24</a:t>
            </a:r>
            <a:r>
              <a:rPr lang="ja-JP" altLang="en-US" sz="1600" kern="100" dirty="0" smtClean="0">
                <a:effectLst/>
                <a:latin typeface="+mj-ea"/>
                <a:ea typeface="+mj-ea"/>
                <a:cs typeface="Times New Roman" panose="02020603050405020304" pitchFamily="18" charset="0"/>
              </a:rPr>
              <a:t>年</a:t>
            </a:r>
            <a:r>
              <a:rPr lang="en-US" altLang="ja-JP" sz="1600" kern="100" dirty="0" smtClean="0">
                <a:effectLst/>
                <a:latin typeface="+mj-ea"/>
                <a:ea typeface="+mj-ea"/>
                <a:cs typeface="Times New Roman" panose="02020603050405020304" pitchFamily="18" charset="0"/>
              </a:rPr>
              <a:t>2</a:t>
            </a:r>
            <a:r>
              <a:rPr lang="ja-JP" altLang="en-US" sz="1600" kern="100" dirty="0" smtClean="0">
                <a:effectLst/>
                <a:latin typeface="+mj-ea"/>
                <a:ea typeface="+mj-ea"/>
                <a:cs typeface="Times New Roman" panose="02020603050405020304" pitchFamily="18" charset="0"/>
              </a:rPr>
              <a:t>月</a:t>
            </a:r>
            <a:endParaRPr lang="ja-JP" sz="1600" kern="100" dirty="0">
              <a:effectLst/>
              <a:latin typeface="+mj-ea"/>
              <a:ea typeface="+mj-ea"/>
              <a:cs typeface="Times New Roman" panose="02020603050405020304" pitchFamily="18" charset="0"/>
            </a:endParaRPr>
          </a:p>
        </p:txBody>
      </p:sp>
      <p:sp>
        <p:nvSpPr>
          <p:cNvPr id="8" name="正方形/長方形 7"/>
          <p:cNvSpPr/>
          <p:nvPr/>
        </p:nvSpPr>
        <p:spPr>
          <a:xfrm>
            <a:off x="901892" y="326209"/>
            <a:ext cx="10278483" cy="426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（２）参考データ（家族を取り巻く状況）</a:t>
            </a:r>
            <a:endParaRPr kumimoji="1" lang="ja-JP" altLang="en-US" dirty="0"/>
          </a:p>
        </p:txBody>
      </p:sp>
      <p:sp>
        <p:nvSpPr>
          <p:cNvPr id="9" name="日付プレースホルダー 8"/>
          <p:cNvSpPr>
            <a:spLocks noGrp="1"/>
          </p:cNvSpPr>
          <p:nvPr>
            <p:ph type="dt" sz="half" idx="10"/>
          </p:nvPr>
        </p:nvSpPr>
        <p:spPr/>
        <p:txBody>
          <a:bodyPr/>
          <a:lstStyle/>
          <a:p>
            <a:fld id="{03FAB38A-AC08-495B-99DF-B87B2CD80277}" type="datetime1">
              <a:rPr lang="en-US" altLang="ja-JP" sz="2000" smtClean="0"/>
              <a:t>11/6/2014</a:t>
            </a:fld>
            <a:endParaRPr lang="en-US" sz="2000" dirty="0"/>
          </a:p>
        </p:txBody>
      </p:sp>
      <p:sp>
        <p:nvSpPr>
          <p:cNvPr id="10" name="スライド番号プレースホルダー 9"/>
          <p:cNvSpPr>
            <a:spLocks noGrp="1"/>
          </p:cNvSpPr>
          <p:nvPr>
            <p:ph type="sldNum" sz="quarter" idx="12"/>
          </p:nvPr>
        </p:nvSpPr>
        <p:spPr/>
        <p:txBody>
          <a:bodyPr/>
          <a:lstStyle/>
          <a:p>
            <a:fld id="{48F63A3B-78C7-47BE-AE5E-E10140E04643}" type="slidenum">
              <a:rPr lang="en-US" sz="2000" smtClean="0"/>
              <a:t>26</a:t>
            </a:fld>
            <a:endParaRPr lang="en-US" sz="2000" dirty="0"/>
          </a:p>
        </p:txBody>
      </p:sp>
    </p:spTree>
    <p:extLst>
      <p:ext uri="{BB962C8B-B14F-4D97-AF65-F5344CB8AC3E}">
        <p14:creationId xmlns:p14="http://schemas.microsoft.com/office/powerpoint/2010/main" val="3198459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1892" y="870219"/>
            <a:ext cx="2723823" cy="369332"/>
          </a:xfrm>
          <a:prstGeom prst="rect">
            <a:avLst/>
          </a:prstGeom>
        </p:spPr>
        <p:txBody>
          <a:bodyPr wrap="non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smtClean="0">
                <a:ea typeface="HG丸ｺﾞｼｯｸM-PRO" panose="020F0600000000000000" pitchFamily="50" charset="-128"/>
                <a:cs typeface="Times New Roman" panose="02020603050405020304" pitchFamily="18" charset="0"/>
              </a:rPr>
              <a:t>６</a:t>
            </a:r>
            <a:r>
              <a:rPr lang="ja-JP" altLang="ja-JP" dirty="0" smtClean="0">
                <a:ea typeface="HG丸ｺﾞｼｯｸM-PRO" panose="020F0600000000000000" pitchFamily="50" charset="-128"/>
                <a:cs typeface="Times New Roman" panose="02020603050405020304" pitchFamily="18" charset="0"/>
              </a:rPr>
              <a:t>）</a:t>
            </a:r>
            <a:r>
              <a:rPr lang="ja-JP" altLang="en-US" dirty="0" smtClean="0">
                <a:ea typeface="HG丸ｺﾞｼｯｸM-PRO" panose="020F0600000000000000" pitchFamily="50" charset="-128"/>
                <a:cs typeface="Times New Roman" panose="02020603050405020304" pitchFamily="18" charset="0"/>
              </a:rPr>
              <a:t>ひとり親世帯数</a:t>
            </a:r>
            <a:endParaRPr lang="ja-JP" altLang="en-US" dirty="0"/>
          </a:p>
        </p:txBody>
      </p:sp>
      <p:sp>
        <p:nvSpPr>
          <p:cNvPr id="6" name="正方形/長方形 5"/>
          <p:cNvSpPr/>
          <p:nvPr/>
        </p:nvSpPr>
        <p:spPr>
          <a:xfrm>
            <a:off x="901892" y="1255854"/>
            <a:ext cx="10186818" cy="584848"/>
          </a:xfrm>
          <a:prstGeom prst="rect">
            <a:avLst/>
          </a:prstGeom>
          <a:ln w="38100"/>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altLang="en-US" sz="1600" kern="100" dirty="0">
                <a:solidFill>
                  <a:srgbClr val="333333"/>
                </a:solidFill>
                <a:latin typeface="+mj-ea"/>
                <a:ea typeface="+mj-ea"/>
                <a:cs typeface="Arial" panose="020B0604020202020204" pitchFamily="34" charset="0"/>
              </a:rPr>
              <a:t>○</a:t>
            </a:r>
            <a:r>
              <a:rPr lang="ja-JP" sz="1600" kern="100" dirty="0" smtClean="0">
                <a:solidFill>
                  <a:srgbClr val="333333"/>
                </a:solidFill>
                <a:effectLst/>
                <a:latin typeface="+mj-ea"/>
                <a:ea typeface="+mj-ea"/>
                <a:cs typeface="Arial" panose="020B0604020202020204" pitchFamily="34" charset="0"/>
              </a:rPr>
              <a:t>大阪府の</a:t>
            </a:r>
            <a:r>
              <a:rPr lang="ja-JP" altLang="en-US" sz="1600" kern="100" dirty="0" smtClean="0">
                <a:solidFill>
                  <a:srgbClr val="333333"/>
                </a:solidFill>
                <a:effectLst/>
                <a:latin typeface="+mj-ea"/>
                <a:ea typeface="+mj-ea"/>
                <a:cs typeface="Arial" panose="020B0604020202020204" pitchFamily="34" charset="0"/>
              </a:rPr>
              <a:t>ひとり親世帯数は母子世帯で</a:t>
            </a:r>
            <a:r>
              <a:rPr lang="en-US" altLang="ja-JP" sz="1600" kern="100" dirty="0" smtClean="0">
                <a:solidFill>
                  <a:srgbClr val="333333"/>
                </a:solidFill>
                <a:effectLst/>
                <a:latin typeface="+mj-ea"/>
                <a:ea typeface="+mj-ea"/>
                <a:cs typeface="Arial" panose="020B0604020202020204" pitchFamily="34" charset="0"/>
              </a:rPr>
              <a:t>66,519</a:t>
            </a:r>
            <a:r>
              <a:rPr lang="ja-JP" altLang="en-US" sz="1600" kern="100" dirty="0" smtClean="0">
                <a:solidFill>
                  <a:srgbClr val="333333"/>
                </a:solidFill>
                <a:effectLst/>
                <a:latin typeface="+mj-ea"/>
                <a:ea typeface="+mj-ea"/>
                <a:cs typeface="Arial" panose="020B0604020202020204" pitchFamily="34" charset="0"/>
              </a:rPr>
              <a:t>世帯、父子世帯で</a:t>
            </a:r>
            <a:r>
              <a:rPr lang="en-US" altLang="ja-JP" sz="1600" kern="100" dirty="0" smtClean="0">
                <a:solidFill>
                  <a:srgbClr val="333333"/>
                </a:solidFill>
                <a:effectLst/>
                <a:latin typeface="+mj-ea"/>
                <a:ea typeface="+mj-ea"/>
                <a:cs typeface="Arial" panose="020B0604020202020204" pitchFamily="34" charset="0"/>
              </a:rPr>
              <a:t>6,409</a:t>
            </a:r>
            <a:r>
              <a:rPr lang="ja-JP" altLang="en-US" sz="1600" kern="100" dirty="0" smtClean="0">
                <a:solidFill>
                  <a:srgbClr val="333333"/>
                </a:solidFill>
                <a:effectLst/>
                <a:latin typeface="+mj-ea"/>
                <a:ea typeface="+mj-ea"/>
                <a:cs typeface="Arial" panose="020B0604020202020204" pitchFamily="34" charset="0"/>
              </a:rPr>
              <a:t>世帯</a:t>
            </a:r>
            <a:endParaRPr lang="ja-JP" sz="1600" kern="100" dirty="0">
              <a:effectLst/>
              <a:latin typeface="+mj-ea"/>
              <a:ea typeface="+mj-ea"/>
              <a:cs typeface="Times New Roman" panose="02020603050405020304" pitchFamily="18" charset="0"/>
            </a:endParaRPr>
          </a:p>
        </p:txBody>
      </p:sp>
      <p:sp>
        <p:nvSpPr>
          <p:cNvPr id="7" name="正方形/長方形 6"/>
          <p:cNvSpPr/>
          <p:nvPr/>
        </p:nvSpPr>
        <p:spPr>
          <a:xfrm>
            <a:off x="901892" y="5585971"/>
            <a:ext cx="10186818" cy="584848"/>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600" kern="100" dirty="0" smtClean="0">
                <a:effectLst/>
                <a:latin typeface="+mj-ea"/>
                <a:ea typeface="+mj-ea"/>
                <a:cs typeface="Times New Roman" panose="02020603050405020304" pitchFamily="18" charset="0"/>
              </a:rPr>
              <a:t>出典：平成</a:t>
            </a:r>
            <a:r>
              <a:rPr lang="en-US" altLang="ja-JP" sz="1600" kern="100" dirty="0" smtClean="0">
                <a:effectLst/>
                <a:latin typeface="+mj-ea"/>
                <a:ea typeface="+mj-ea"/>
                <a:cs typeface="Times New Roman" panose="02020603050405020304" pitchFamily="18" charset="0"/>
              </a:rPr>
              <a:t>22</a:t>
            </a:r>
            <a:r>
              <a:rPr lang="ja-JP" altLang="en-US" sz="1600" kern="100" dirty="0" smtClean="0">
                <a:effectLst/>
                <a:latin typeface="+mj-ea"/>
                <a:ea typeface="+mj-ea"/>
                <a:cs typeface="Times New Roman" panose="02020603050405020304" pitchFamily="18" charset="0"/>
              </a:rPr>
              <a:t>年国勢調査</a:t>
            </a:r>
            <a:endParaRPr lang="ja-JP" sz="1600" kern="100" dirty="0">
              <a:effectLst/>
              <a:latin typeface="+mj-ea"/>
              <a:ea typeface="+mj-ea"/>
              <a:cs typeface="Times New Roman" panose="02020603050405020304" pitchFamily="18" charset="0"/>
            </a:endParaRPr>
          </a:p>
        </p:txBody>
      </p:sp>
      <p:sp>
        <p:nvSpPr>
          <p:cNvPr id="9" name="日付プレースホルダー 8"/>
          <p:cNvSpPr>
            <a:spLocks noGrp="1"/>
          </p:cNvSpPr>
          <p:nvPr>
            <p:ph type="dt" sz="half" idx="10"/>
          </p:nvPr>
        </p:nvSpPr>
        <p:spPr/>
        <p:txBody>
          <a:bodyPr/>
          <a:lstStyle/>
          <a:p>
            <a:fld id="{03FAB38A-AC08-495B-99DF-B87B2CD80277}" type="datetime1">
              <a:rPr lang="en-US" altLang="ja-JP" sz="2000" smtClean="0"/>
              <a:t>11/6/2014</a:t>
            </a:fld>
            <a:endParaRPr lang="en-US" sz="2000" dirty="0"/>
          </a:p>
        </p:txBody>
      </p:sp>
      <p:sp>
        <p:nvSpPr>
          <p:cNvPr id="10" name="スライド番号プレースホルダー 9"/>
          <p:cNvSpPr>
            <a:spLocks noGrp="1"/>
          </p:cNvSpPr>
          <p:nvPr>
            <p:ph type="sldNum" sz="quarter" idx="12"/>
          </p:nvPr>
        </p:nvSpPr>
        <p:spPr/>
        <p:txBody>
          <a:bodyPr/>
          <a:lstStyle/>
          <a:p>
            <a:fld id="{48F63A3B-78C7-47BE-AE5E-E10140E04643}" type="slidenum">
              <a:rPr lang="en-US" sz="2000" smtClean="0"/>
              <a:t>27</a:t>
            </a:fld>
            <a:endParaRPr lang="en-US" sz="2000" dirty="0"/>
          </a:p>
        </p:txBody>
      </p:sp>
      <p:graphicFrame>
        <p:nvGraphicFramePr>
          <p:cNvPr id="11" name="表 10"/>
          <p:cNvGraphicFramePr>
            <a:graphicFrameLocks noGrp="1"/>
          </p:cNvGraphicFramePr>
          <p:nvPr>
            <p:extLst>
              <p:ext uri="{D42A27DB-BD31-4B8C-83A1-F6EECF244321}">
                <p14:modId xmlns:p14="http://schemas.microsoft.com/office/powerpoint/2010/main" val="2515152903"/>
              </p:ext>
            </p:extLst>
          </p:nvPr>
        </p:nvGraphicFramePr>
        <p:xfrm>
          <a:off x="1561649" y="2398324"/>
          <a:ext cx="6096000" cy="1152257"/>
        </p:xfrm>
        <a:graphic>
          <a:graphicData uri="http://schemas.openxmlformats.org/drawingml/2006/table">
            <a:tbl>
              <a:tblPr firstRow="1" bandRow="1">
                <a:tableStyleId>{5940675A-B579-460E-94D1-54222C63F5DA}</a:tableStyleId>
              </a:tblPr>
              <a:tblGrid>
                <a:gridCol w="2032000"/>
                <a:gridCol w="2032000"/>
                <a:gridCol w="2032000"/>
              </a:tblGrid>
              <a:tr h="408296">
                <a:tc>
                  <a:txBody>
                    <a:bodyPr/>
                    <a:lstStyle/>
                    <a:p>
                      <a:endParaRPr kumimoji="1" lang="ja-JP" altLang="en-US" dirty="0"/>
                    </a:p>
                  </a:txBody>
                  <a:tcPr/>
                </a:tc>
                <a:tc>
                  <a:txBody>
                    <a:bodyPr/>
                    <a:lstStyle/>
                    <a:p>
                      <a:pPr algn="ctr"/>
                      <a:r>
                        <a:rPr kumimoji="1" lang="ja-JP" altLang="en-US" dirty="0" smtClean="0"/>
                        <a:t>平成</a:t>
                      </a:r>
                      <a:r>
                        <a:rPr kumimoji="1" lang="en-US" altLang="ja-JP" dirty="0" smtClean="0"/>
                        <a:t>22</a:t>
                      </a:r>
                      <a:r>
                        <a:rPr kumimoji="1" lang="ja-JP" altLang="en-US" dirty="0" smtClean="0"/>
                        <a:t>年</a:t>
                      </a:r>
                      <a:endParaRPr kumimoji="1" lang="ja-JP" altLang="en-US" dirty="0"/>
                    </a:p>
                  </a:txBody>
                  <a:tcPr/>
                </a:tc>
                <a:tc>
                  <a:txBody>
                    <a:bodyPr/>
                    <a:lstStyle/>
                    <a:p>
                      <a:pPr algn="ctr"/>
                      <a:r>
                        <a:rPr kumimoji="1" lang="ja-JP" altLang="en-US" dirty="0" smtClean="0"/>
                        <a:t>平成</a:t>
                      </a:r>
                      <a:r>
                        <a:rPr kumimoji="1" lang="en-US" altLang="ja-JP" dirty="0" smtClean="0"/>
                        <a:t>17</a:t>
                      </a:r>
                      <a:r>
                        <a:rPr kumimoji="1" lang="ja-JP" altLang="en-US" dirty="0" smtClean="0"/>
                        <a:t>年</a:t>
                      </a:r>
                      <a:endParaRPr kumimoji="1" lang="ja-JP" altLang="en-US" dirty="0"/>
                    </a:p>
                  </a:txBody>
                  <a:tcPr/>
                </a:tc>
              </a:tr>
              <a:tr h="373121">
                <a:tc>
                  <a:txBody>
                    <a:bodyPr/>
                    <a:lstStyle/>
                    <a:p>
                      <a:pPr algn="ctr"/>
                      <a:r>
                        <a:rPr kumimoji="1" lang="ja-JP" altLang="en-US" dirty="0" smtClean="0"/>
                        <a:t>大阪府</a:t>
                      </a:r>
                      <a:endParaRPr kumimoji="1" lang="ja-JP" altLang="en-US" dirty="0"/>
                    </a:p>
                  </a:txBody>
                  <a:tcPr/>
                </a:tc>
                <a:tc>
                  <a:txBody>
                    <a:bodyPr/>
                    <a:lstStyle/>
                    <a:p>
                      <a:pPr algn="r"/>
                      <a:r>
                        <a:rPr kumimoji="1" lang="en-US" altLang="ja-JP" dirty="0" smtClean="0"/>
                        <a:t>112,892</a:t>
                      </a:r>
                      <a:endParaRPr kumimoji="1" lang="ja-JP" altLang="en-US" dirty="0"/>
                    </a:p>
                  </a:txBody>
                  <a:tcPr/>
                </a:tc>
                <a:tc>
                  <a:txBody>
                    <a:bodyPr/>
                    <a:lstStyle/>
                    <a:p>
                      <a:pPr algn="r"/>
                      <a:r>
                        <a:rPr kumimoji="1" lang="en-US" altLang="ja-JP" dirty="0" smtClean="0"/>
                        <a:t>102,707</a:t>
                      </a:r>
                      <a:endParaRPr kumimoji="1" lang="ja-JP" altLang="en-US" dirty="0"/>
                    </a:p>
                  </a:txBody>
                  <a:tcPr/>
                </a:tc>
              </a:tr>
              <a:tr h="370840">
                <a:tc>
                  <a:txBody>
                    <a:bodyPr/>
                    <a:lstStyle/>
                    <a:p>
                      <a:pPr algn="ctr"/>
                      <a:r>
                        <a:rPr kumimoji="1" lang="ja-JP" altLang="en-US" dirty="0" smtClean="0"/>
                        <a:t>全　国</a:t>
                      </a:r>
                      <a:endParaRPr kumimoji="1" lang="ja-JP" altLang="en-US" dirty="0"/>
                    </a:p>
                  </a:txBody>
                  <a:tcPr/>
                </a:tc>
                <a:tc>
                  <a:txBody>
                    <a:bodyPr/>
                    <a:lstStyle/>
                    <a:p>
                      <a:pPr algn="r"/>
                      <a:r>
                        <a:rPr kumimoji="1" lang="en-US" altLang="ja-JP" dirty="0" smtClean="0"/>
                        <a:t>1,280,888</a:t>
                      </a:r>
                      <a:endParaRPr kumimoji="1" lang="ja-JP" altLang="en-US" dirty="0"/>
                    </a:p>
                  </a:txBody>
                  <a:tcPr/>
                </a:tc>
                <a:tc>
                  <a:txBody>
                    <a:bodyPr/>
                    <a:lstStyle/>
                    <a:p>
                      <a:pPr algn="r"/>
                      <a:r>
                        <a:rPr kumimoji="1" lang="en-US" altLang="ja-JP" dirty="0" smtClean="0"/>
                        <a:t>1,177,907</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482020379"/>
              </p:ext>
            </p:extLst>
          </p:nvPr>
        </p:nvGraphicFramePr>
        <p:xfrm>
          <a:off x="1561649" y="4146102"/>
          <a:ext cx="6096000" cy="1112520"/>
        </p:xfrm>
        <a:graphic>
          <a:graphicData uri="http://schemas.openxmlformats.org/drawingml/2006/table">
            <a:tbl>
              <a:tblPr firstRow="1" bandRow="1">
                <a:tableStyleId>{5940675A-B579-460E-94D1-54222C63F5DA}</a:tableStyleId>
              </a:tblPr>
              <a:tblGrid>
                <a:gridCol w="2032000"/>
                <a:gridCol w="2032000"/>
                <a:gridCol w="2032000"/>
              </a:tblGrid>
              <a:tr h="370840">
                <a:tc>
                  <a:txBody>
                    <a:bodyPr/>
                    <a:lstStyle/>
                    <a:p>
                      <a:endParaRPr kumimoji="1" lang="ja-JP" altLang="en-US" dirty="0"/>
                    </a:p>
                  </a:txBody>
                  <a:tcPr/>
                </a:tc>
                <a:tc>
                  <a:txBody>
                    <a:bodyPr/>
                    <a:lstStyle/>
                    <a:p>
                      <a:pPr algn="ctr"/>
                      <a:r>
                        <a:rPr kumimoji="1" lang="ja-JP" altLang="en-US" dirty="0" smtClean="0"/>
                        <a:t>平成</a:t>
                      </a:r>
                      <a:r>
                        <a:rPr kumimoji="1" lang="en-US" altLang="ja-JP" dirty="0" smtClean="0"/>
                        <a:t>22</a:t>
                      </a:r>
                      <a:r>
                        <a:rPr kumimoji="1" lang="ja-JP" altLang="en-US" dirty="0" smtClean="0"/>
                        <a:t>年</a:t>
                      </a:r>
                      <a:endParaRPr kumimoji="1" lang="ja-JP" altLang="en-US" dirty="0"/>
                    </a:p>
                  </a:txBody>
                  <a:tcPr/>
                </a:tc>
                <a:tc>
                  <a:txBody>
                    <a:bodyPr/>
                    <a:lstStyle/>
                    <a:p>
                      <a:pPr algn="ctr"/>
                      <a:r>
                        <a:rPr kumimoji="1" lang="ja-JP" altLang="en-US" dirty="0" smtClean="0"/>
                        <a:t>平成</a:t>
                      </a:r>
                      <a:r>
                        <a:rPr kumimoji="1" lang="en-US" altLang="ja-JP" dirty="0" smtClean="0"/>
                        <a:t>17</a:t>
                      </a:r>
                      <a:r>
                        <a:rPr kumimoji="1" lang="ja-JP" altLang="en-US" dirty="0" smtClean="0"/>
                        <a:t>年</a:t>
                      </a:r>
                      <a:endParaRPr kumimoji="1" lang="ja-JP" altLang="en-US" dirty="0"/>
                    </a:p>
                  </a:txBody>
                  <a:tcPr/>
                </a:tc>
              </a:tr>
              <a:tr h="370840">
                <a:tc>
                  <a:txBody>
                    <a:bodyPr/>
                    <a:lstStyle/>
                    <a:p>
                      <a:pPr algn="ctr"/>
                      <a:r>
                        <a:rPr kumimoji="1" lang="ja-JP" altLang="en-US" dirty="0" smtClean="0"/>
                        <a:t>大阪府</a:t>
                      </a:r>
                      <a:endParaRPr kumimoji="1" lang="ja-JP" altLang="en-US" dirty="0"/>
                    </a:p>
                  </a:txBody>
                  <a:tcPr/>
                </a:tc>
                <a:tc>
                  <a:txBody>
                    <a:bodyPr/>
                    <a:lstStyle/>
                    <a:p>
                      <a:pPr algn="r"/>
                      <a:r>
                        <a:rPr kumimoji="1" lang="en-US" altLang="ja-JP" dirty="0" smtClean="0"/>
                        <a:t>11,750</a:t>
                      </a:r>
                      <a:endParaRPr kumimoji="1" lang="ja-JP" altLang="en-US" dirty="0"/>
                    </a:p>
                  </a:txBody>
                  <a:tcPr/>
                </a:tc>
                <a:tc>
                  <a:txBody>
                    <a:bodyPr/>
                    <a:lstStyle/>
                    <a:p>
                      <a:pPr algn="r"/>
                      <a:r>
                        <a:rPr kumimoji="1" lang="en-US" altLang="ja-JP" dirty="0" smtClean="0"/>
                        <a:t>12,190</a:t>
                      </a:r>
                      <a:endParaRPr kumimoji="1" lang="ja-JP" altLang="en-US" dirty="0"/>
                    </a:p>
                  </a:txBody>
                  <a:tcPr/>
                </a:tc>
              </a:tr>
              <a:tr h="370840">
                <a:tc>
                  <a:txBody>
                    <a:bodyPr/>
                    <a:lstStyle/>
                    <a:p>
                      <a:pPr algn="ctr"/>
                      <a:r>
                        <a:rPr kumimoji="1" lang="ja-JP" altLang="en-US" dirty="0" smtClean="0"/>
                        <a:t>全　国</a:t>
                      </a:r>
                      <a:endParaRPr kumimoji="1" lang="ja-JP" altLang="en-US" dirty="0"/>
                    </a:p>
                  </a:txBody>
                  <a:tcPr/>
                </a:tc>
                <a:tc>
                  <a:txBody>
                    <a:bodyPr/>
                    <a:lstStyle/>
                    <a:p>
                      <a:pPr algn="r"/>
                      <a:r>
                        <a:rPr kumimoji="1" lang="en-US" altLang="ja-JP" dirty="0" smtClean="0"/>
                        <a:t>149,398</a:t>
                      </a:r>
                      <a:endParaRPr kumimoji="1" lang="ja-JP" altLang="en-US" dirty="0"/>
                    </a:p>
                  </a:txBody>
                  <a:tcPr/>
                </a:tc>
                <a:tc>
                  <a:txBody>
                    <a:bodyPr/>
                    <a:lstStyle/>
                    <a:p>
                      <a:pPr algn="r"/>
                      <a:r>
                        <a:rPr kumimoji="1" lang="en-US" altLang="ja-JP" dirty="0" smtClean="0"/>
                        <a:t>151,038</a:t>
                      </a:r>
                      <a:endParaRPr kumimoji="1" lang="ja-JP" altLang="en-US" dirty="0"/>
                    </a:p>
                  </a:txBody>
                  <a:tcPr/>
                </a:tc>
              </a:tr>
            </a:tbl>
          </a:graphicData>
        </a:graphic>
      </p:graphicFrame>
      <p:sp>
        <p:nvSpPr>
          <p:cNvPr id="2" name="正方形/長方形 1"/>
          <p:cNvSpPr/>
          <p:nvPr/>
        </p:nvSpPr>
        <p:spPr>
          <a:xfrm>
            <a:off x="901892" y="2028992"/>
            <a:ext cx="1569660" cy="369332"/>
          </a:xfrm>
          <a:prstGeom prst="rect">
            <a:avLst/>
          </a:prstGeom>
        </p:spPr>
        <p:txBody>
          <a:bodyPr wrap="none">
            <a:spAutoFit/>
          </a:bodyPr>
          <a:lstStyle/>
          <a:p>
            <a:pPr>
              <a:spcAft>
                <a:spcPts val="0"/>
              </a:spcAft>
            </a:pPr>
            <a:r>
              <a:rPr lang="en-US" altLang="ja-JP" kern="100" dirty="0">
                <a:latin typeface="+mj-ea"/>
                <a:cs typeface="Times New Roman" panose="02020603050405020304" pitchFamily="18" charset="0"/>
              </a:rPr>
              <a:t>【</a:t>
            </a:r>
            <a:r>
              <a:rPr lang="ja-JP" altLang="en-US" kern="100" dirty="0">
                <a:latin typeface="+mj-ea"/>
                <a:cs typeface="Times New Roman" panose="02020603050405020304" pitchFamily="18" charset="0"/>
              </a:rPr>
              <a:t>母子世帯数</a:t>
            </a:r>
            <a:r>
              <a:rPr lang="en-US" altLang="ja-JP" kern="100" dirty="0">
                <a:latin typeface="+mj-ea"/>
                <a:cs typeface="Times New Roman" panose="02020603050405020304" pitchFamily="18" charset="0"/>
              </a:rPr>
              <a:t>】</a:t>
            </a:r>
            <a:endParaRPr lang="ja-JP" altLang="ja-JP" kern="100" dirty="0">
              <a:latin typeface="+mj-ea"/>
              <a:cs typeface="Times New Roman" panose="02020603050405020304" pitchFamily="18" charset="0"/>
            </a:endParaRPr>
          </a:p>
        </p:txBody>
      </p:sp>
      <p:sp>
        <p:nvSpPr>
          <p:cNvPr id="3" name="正方形/長方形 2"/>
          <p:cNvSpPr/>
          <p:nvPr/>
        </p:nvSpPr>
        <p:spPr>
          <a:xfrm>
            <a:off x="901892" y="3776770"/>
            <a:ext cx="1569660" cy="369332"/>
          </a:xfrm>
          <a:prstGeom prst="rect">
            <a:avLst/>
          </a:prstGeom>
        </p:spPr>
        <p:txBody>
          <a:bodyPr wrap="none">
            <a:spAutoFit/>
          </a:bodyPr>
          <a:lstStyle/>
          <a:p>
            <a:pPr>
              <a:spcAft>
                <a:spcPts val="0"/>
              </a:spcAft>
            </a:pPr>
            <a:r>
              <a:rPr lang="en-US" altLang="ja-JP" kern="100" dirty="0">
                <a:latin typeface="+mj-ea"/>
                <a:cs typeface="Times New Roman" panose="02020603050405020304" pitchFamily="18" charset="0"/>
              </a:rPr>
              <a:t>【</a:t>
            </a:r>
            <a:r>
              <a:rPr lang="ja-JP" altLang="en-US" kern="100" dirty="0">
                <a:latin typeface="+mj-ea"/>
                <a:cs typeface="Times New Roman" panose="02020603050405020304" pitchFamily="18" charset="0"/>
              </a:rPr>
              <a:t>父子世帯数</a:t>
            </a:r>
            <a:r>
              <a:rPr lang="en-US" altLang="ja-JP" kern="100" dirty="0">
                <a:latin typeface="+mj-ea"/>
                <a:cs typeface="Times New Roman" panose="02020603050405020304" pitchFamily="18" charset="0"/>
              </a:rPr>
              <a:t>】</a:t>
            </a:r>
            <a:endParaRPr lang="ja-JP" altLang="ja-JP" kern="100" dirty="0">
              <a:latin typeface="+mj-ea"/>
              <a:cs typeface="Times New Roman" panose="02020603050405020304" pitchFamily="18" charset="0"/>
            </a:endParaRPr>
          </a:p>
        </p:txBody>
      </p:sp>
    </p:spTree>
    <p:extLst>
      <p:ext uri="{BB962C8B-B14F-4D97-AF65-F5344CB8AC3E}">
        <p14:creationId xmlns:p14="http://schemas.microsoft.com/office/powerpoint/2010/main" val="35223627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1892" y="870219"/>
            <a:ext cx="5885274" cy="369332"/>
          </a:xfrm>
          <a:prstGeom prst="rect">
            <a:avLst/>
          </a:prstGeom>
        </p:spPr>
        <p:txBody>
          <a:bodyPr wrap="square">
            <a:spAutoFit/>
          </a:bodyPr>
          <a:lstStyle/>
          <a:p>
            <a:r>
              <a:rPr lang="ja-JP" altLang="ja-JP" dirty="0">
                <a:latin typeface="+mj-ea"/>
                <a:ea typeface="+mj-ea"/>
                <a:cs typeface="Times New Roman" panose="02020603050405020304" pitchFamily="18" charset="0"/>
              </a:rPr>
              <a:t>（</a:t>
            </a:r>
            <a:r>
              <a:rPr lang="ja-JP" altLang="ja-JP" dirty="0" smtClean="0">
                <a:latin typeface="+mj-ea"/>
                <a:ea typeface="+mj-ea"/>
                <a:cs typeface="Times New Roman" panose="02020603050405020304" pitchFamily="18" charset="0"/>
              </a:rPr>
              <a:t>表</a:t>
            </a:r>
            <a:r>
              <a:rPr lang="ja-JP" altLang="en-US" dirty="0">
                <a:latin typeface="+mj-ea"/>
                <a:ea typeface="+mj-ea"/>
                <a:cs typeface="Times New Roman" panose="02020603050405020304" pitchFamily="18" charset="0"/>
              </a:rPr>
              <a:t>７</a:t>
            </a:r>
            <a:r>
              <a:rPr lang="ja-JP" altLang="ja-JP" dirty="0" smtClean="0">
                <a:latin typeface="+mj-ea"/>
                <a:ea typeface="+mj-ea"/>
                <a:cs typeface="Times New Roman" panose="02020603050405020304" pitchFamily="18" charset="0"/>
              </a:rPr>
              <a:t>）</a:t>
            </a:r>
            <a:r>
              <a:rPr lang="en-US" altLang="ja-JP" dirty="0" smtClean="0">
                <a:latin typeface="+mj-ea"/>
                <a:ea typeface="+mj-ea"/>
                <a:cs typeface="Times New Roman" panose="02020603050405020304" pitchFamily="18" charset="0"/>
              </a:rPr>
              <a:t>【</a:t>
            </a:r>
            <a:r>
              <a:rPr lang="ja-JP" altLang="en-US" dirty="0" smtClean="0">
                <a:latin typeface="+mj-ea"/>
                <a:ea typeface="+mj-ea"/>
                <a:cs typeface="Times New Roman" panose="02020603050405020304" pitchFamily="18" charset="0"/>
              </a:rPr>
              <a:t>全国</a:t>
            </a:r>
            <a:r>
              <a:rPr lang="en-US" altLang="ja-JP" dirty="0" smtClean="0">
                <a:latin typeface="+mj-ea"/>
                <a:ea typeface="+mj-ea"/>
                <a:cs typeface="Times New Roman" panose="02020603050405020304" pitchFamily="18" charset="0"/>
              </a:rPr>
              <a:t>】</a:t>
            </a:r>
            <a:r>
              <a:rPr lang="ja-JP" altLang="en-US" dirty="0" smtClean="0">
                <a:latin typeface="+mj-ea"/>
                <a:ea typeface="+mj-ea"/>
                <a:cs typeface="Times New Roman" panose="02020603050405020304" pitchFamily="18" charset="0"/>
              </a:rPr>
              <a:t>　</a:t>
            </a:r>
            <a:r>
              <a:rPr lang="ja-JP" altLang="en-US" dirty="0">
                <a:latin typeface="+mj-ea"/>
                <a:ea typeface="+mj-ea"/>
              </a:rPr>
              <a:t>ひとり親家庭の主要統計データ</a:t>
            </a:r>
          </a:p>
        </p:txBody>
      </p:sp>
      <p:sp>
        <p:nvSpPr>
          <p:cNvPr id="6" name="正方形/長方形 5"/>
          <p:cNvSpPr/>
          <p:nvPr/>
        </p:nvSpPr>
        <p:spPr>
          <a:xfrm>
            <a:off x="948763" y="1239551"/>
            <a:ext cx="10186818" cy="2083198"/>
          </a:xfrm>
          <a:prstGeom prst="rect">
            <a:avLst/>
          </a:prstGeom>
          <a:ln w="38100"/>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600" dirty="0" smtClean="0">
                <a:latin typeface="+mn-ea"/>
              </a:rPr>
              <a:t>○</a:t>
            </a:r>
            <a:r>
              <a:rPr lang="ja-JP" altLang="en-US" sz="1600" dirty="0" smtClean="0"/>
              <a:t>母子世帯の８０．６％</a:t>
            </a:r>
            <a:r>
              <a:rPr lang="ja-JP" altLang="en-US" sz="1600" dirty="0"/>
              <a:t>が就業。「正規の職員・従業員」</a:t>
            </a:r>
            <a:r>
              <a:rPr lang="ja-JP" altLang="en-US" sz="1600" dirty="0" smtClean="0"/>
              <a:t>が３９．４％</a:t>
            </a:r>
            <a:r>
              <a:rPr lang="ja-JP" altLang="en-US" sz="1600" dirty="0"/>
              <a:t>、「パート・アルバイト等」</a:t>
            </a:r>
            <a:r>
              <a:rPr lang="ja-JP" altLang="en-US" sz="1600" dirty="0" smtClean="0"/>
              <a:t>が４７．４％</a:t>
            </a:r>
            <a:endParaRPr lang="en-US" altLang="ja-JP" sz="1600" dirty="0" smtClean="0"/>
          </a:p>
          <a:p>
            <a:r>
              <a:rPr lang="ja-JP" altLang="en-US" sz="1600" dirty="0">
                <a:latin typeface="+mn-ea"/>
              </a:rPr>
              <a:t>○母子世帯の母自身の平均年収は２２３万円（うち就労収入は１８１万円）</a:t>
            </a:r>
          </a:p>
          <a:p>
            <a:r>
              <a:rPr lang="ja-JP" altLang="en-US" sz="1600" dirty="0" smtClean="0"/>
              <a:t>○父子世帯の９１．３％が</a:t>
            </a:r>
            <a:r>
              <a:rPr lang="ja-JP" altLang="en-US" sz="1600" dirty="0"/>
              <a:t>就業。「正規の職員・従業員」</a:t>
            </a:r>
            <a:r>
              <a:rPr lang="ja-JP" altLang="en-US" sz="1600" dirty="0" smtClean="0"/>
              <a:t>が６７．２％</a:t>
            </a:r>
            <a:r>
              <a:rPr lang="ja-JP" altLang="en-US" sz="1600" dirty="0"/>
              <a:t>、「自営業」</a:t>
            </a:r>
            <a:r>
              <a:rPr lang="ja-JP" altLang="en-US" sz="1600" dirty="0" smtClean="0"/>
              <a:t>が１５．６％</a:t>
            </a:r>
            <a:r>
              <a:rPr lang="ja-JP" altLang="en-US" sz="1600" dirty="0"/>
              <a:t>、「パート・</a:t>
            </a:r>
            <a:r>
              <a:rPr lang="ja-JP" altLang="en-US" sz="1600" dirty="0" smtClean="0"/>
              <a:t>アルバイト</a:t>
            </a:r>
            <a:r>
              <a:rPr lang="ja-JP" altLang="en-US" sz="1600" dirty="0"/>
              <a:t>等」</a:t>
            </a:r>
            <a:r>
              <a:rPr lang="ja-JP" altLang="en-US" sz="1600" dirty="0" smtClean="0"/>
              <a:t>が</a:t>
            </a:r>
            <a:endParaRPr lang="en-US" altLang="ja-JP" sz="1600" dirty="0" smtClean="0"/>
          </a:p>
          <a:p>
            <a:r>
              <a:rPr lang="ja-JP" altLang="en-US" sz="1600" dirty="0"/>
              <a:t>　</a:t>
            </a:r>
            <a:r>
              <a:rPr lang="ja-JP" altLang="en-US" sz="1600" dirty="0" smtClean="0"/>
              <a:t>８．０％。</a:t>
            </a:r>
            <a:endParaRPr lang="en-US" altLang="ja-JP" sz="1600" dirty="0" smtClean="0"/>
          </a:p>
          <a:p>
            <a:r>
              <a:rPr lang="ja-JP" altLang="en-US" sz="1600" dirty="0" smtClean="0">
                <a:latin typeface="+mn-ea"/>
              </a:rPr>
              <a:t>○父子世帯の</a:t>
            </a:r>
            <a:r>
              <a:rPr lang="ja-JP" altLang="en-US" sz="1600" dirty="0">
                <a:latin typeface="+mn-ea"/>
              </a:rPr>
              <a:t>父自身の平均年収は３８０万円（うち就労収入は３６０万円</a:t>
            </a:r>
            <a:r>
              <a:rPr lang="ja-JP" altLang="en-US" sz="1600" dirty="0" smtClean="0">
                <a:latin typeface="+mn-ea"/>
              </a:rPr>
              <a:t>）</a:t>
            </a:r>
            <a:endParaRPr lang="en-US" altLang="ja-JP" sz="1600" dirty="0" smtClean="0">
              <a:latin typeface="+mn-ea"/>
            </a:endParaRPr>
          </a:p>
          <a:p>
            <a:r>
              <a:rPr lang="ja-JP" altLang="en-US" sz="1600" dirty="0" smtClean="0">
                <a:latin typeface="+mn-ea"/>
              </a:rPr>
              <a:t>○母子家庭の母ついては、非正規雇用の割合が高く、</a:t>
            </a:r>
            <a:r>
              <a:rPr lang="ja-JP" altLang="en-US" sz="1600" dirty="0"/>
              <a:t>より収入の高い就業を可能にするための支援が必要</a:t>
            </a:r>
            <a:r>
              <a:rPr lang="ja-JP" altLang="en-US" sz="1600" dirty="0" smtClean="0"/>
              <a:t>。</a:t>
            </a:r>
            <a:endParaRPr lang="en-US" altLang="ja-JP" sz="1600" dirty="0" smtClean="0"/>
          </a:p>
          <a:p>
            <a:r>
              <a:rPr lang="ja-JP" altLang="en-US" sz="1600" dirty="0" smtClean="0">
                <a:latin typeface="+mn-ea"/>
              </a:rPr>
              <a:t>○</a:t>
            </a:r>
            <a:r>
              <a:rPr lang="ja-JP" altLang="en-US" sz="1600" dirty="0"/>
              <a:t>父子家庭の父の中にも就業が不安定な者がおり、そのような者への就業の支援が必要。</a:t>
            </a:r>
            <a:endParaRPr lang="en-US" altLang="ja-JP" sz="1600" dirty="0">
              <a:latin typeface="+mn-ea"/>
            </a:endParaRPr>
          </a:p>
        </p:txBody>
      </p:sp>
      <p:sp>
        <p:nvSpPr>
          <p:cNvPr id="7" name="正方形/長方形 6"/>
          <p:cNvSpPr/>
          <p:nvPr/>
        </p:nvSpPr>
        <p:spPr>
          <a:xfrm>
            <a:off x="1097280" y="5471291"/>
            <a:ext cx="10186818" cy="584848"/>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600" kern="100" dirty="0" smtClean="0">
                <a:effectLst/>
                <a:latin typeface="+mj-ea"/>
                <a:ea typeface="+mj-ea"/>
                <a:cs typeface="Times New Roman" panose="02020603050405020304" pitchFamily="18" charset="0"/>
              </a:rPr>
              <a:t>出典：平成</a:t>
            </a:r>
            <a:r>
              <a:rPr lang="en-US" altLang="ja-JP" sz="1600" kern="100" dirty="0" smtClean="0">
                <a:effectLst/>
                <a:latin typeface="+mj-ea"/>
                <a:ea typeface="+mj-ea"/>
                <a:cs typeface="Times New Roman" panose="02020603050405020304" pitchFamily="18" charset="0"/>
              </a:rPr>
              <a:t>23</a:t>
            </a:r>
            <a:r>
              <a:rPr lang="ja-JP" altLang="en-US" sz="1600" kern="100" dirty="0" smtClean="0">
                <a:effectLst/>
                <a:latin typeface="+mj-ea"/>
                <a:ea typeface="+mj-ea"/>
                <a:cs typeface="Times New Roman" panose="02020603050405020304" pitchFamily="18" charset="0"/>
              </a:rPr>
              <a:t>年度全国母子世帯等調査</a:t>
            </a:r>
            <a:endParaRPr lang="ja-JP" sz="1600" kern="100" dirty="0">
              <a:effectLst/>
              <a:latin typeface="+mj-ea"/>
              <a:ea typeface="+mj-ea"/>
              <a:cs typeface="Times New Roman" panose="02020603050405020304" pitchFamily="18" charset="0"/>
            </a:endParaRPr>
          </a:p>
        </p:txBody>
      </p:sp>
      <p:sp>
        <p:nvSpPr>
          <p:cNvPr id="9" name="日付プレースホルダー 8"/>
          <p:cNvSpPr>
            <a:spLocks noGrp="1"/>
          </p:cNvSpPr>
          <p:nvPr>
            <p:ph type="dt" sz="half" idx="10"/>
          </p:nvPr>
        </p:nvSpPr>
        <p:spPr/>
        <p:txBody>
          <a:bodyPr/>
          <a:lstStyle/>
          <a:p>
            <a:fld id="{03FAB38A-AC08-495B-99DF-B87B2CD80277}" type="datetime1">
              <a:rPr lang="en-US" altLang="ja-JP" sz="2000" smtClean="0"/>
              <a:t>11/6/2014</a:t>
            </a:fld>
            <a:endParaRPr lang="en-US" sz="2000" dirty="0"/>
          </a:p>
        </p:txBody>
      </p:sp>
      <p:sp>
        <p:nvSpPr>
          <p:cNvPr id="10" name="スライド番号プレースホルダー 9"/>
          <p:cNvSpPr>
            <a:spLocks noGrp="1"/>
          </p:cNvSpPr>
          <p:nvPr>
            <p:ph type="sldNum" sz="quarter" idx="12"/>
          </p:nvPr>
        </p:nvSpPr>
        <p:spPr/>
        <p:txBody>
          <a:bodyPr/>
          <a:lstStyle/>
          <a:p>
            <a:fld id="{48F63A3B-78C7-47BE-AE5E-E10140E04643}" type="slidenum">
              <a:rPr lang="en-US" sz="2000" smtClean="0"/>
              <a:t>28</a:t>
            </a:fld>
            <a:endParaRPr lang="en-US" sz="2000" dirty="0"/>
          </a:p>
        </p:txBody>
      </p:sp>
      <p:graphicFrame>
        <p:nvGraphicFramePr>
          <p:cNvPr id="11" name="表 10"/>
          <p:cNvGraphicFramePr>
            <a:graphicFrameLocks noGrp="1"/>
          </p:cNvGraphicFramePr>
          <p:nvPr>
            <p:extLst>
              <p:ext uri="{D42A27DB-BD31-4B8C-83A1-F6EECF244321}">
                <p14:modId xmlns:p14="http://schemas.microsoft.com/office/powerpoint/2010/main" val="3146810043"/>
              </p:ext>
            </p:extLst>
          </p:nvPr>
        </p:nvGraphicFramePr>
        <p:xfrm>
          <a:off x="1004552" y="3476356"/>
          <a:ext cx="10160092" cy="1973580"/>
        </p:xfrm>
        <a:graphic>
          <a:graphicData uri="http://schemas.openxmlformats.org/drawingml/2006/table">
            <a:tbl>
              <a:tblPr firstRow="1" firstCol="1" bandRow="1">
                <a:tableStyleId>{5940675A-B579-460E-94D1-54222C63F5DA}</a:tableStyleId>
              </a:tblPr>
              <a:tblGrid>
                <a:gridCol w="2916683"/>
                <a:gridCol w="2368789"/>
                <a:gridCol w="2404852"/>
                <a:gridCol w="2469768"/>
              </a:tblGrid>
              <a:tr h="266700">
                <a:tc gridSpan="2">
                  <a:txBody>
                    <a:bodyPr/>
                    <a:lstStyle/>
                    <a:p>
                      <a:pPr algn="just">
                        <a:spcAft>
                          <a:spcPts val="0"/>
                        </a:spcAft>
                      </a:pPr>
                      <a:r>
                        <a:rPr lang="en-US" sz="14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ctr">
                        <a:spcAft>
                          <a:spcPts val="0"/>
                        </a:spcAft>
                      </a:pPr>
                      <a:r>
                        <a:rPr lang="ja-JP" sz="1400" kern="0" dirty="0">
                          <a:effectLst/>
                        </a:rPr>
                        <a:t>母子世帯</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ctr">
                        <a:spcAft>
                          <a:spcPts val="0"/>
                        </a:spcAft>
                      </a:pPr>
                      <a:r>
                        <a:rPr lang="ja-JP" sz="1400" kern="0">
                          <a:effectLst/>
                        </a:rPr>
                        <a:t>父子世帯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gridSpan="2">
                  <a:txBody>
                    <a:bodyPr/>
                    <a:lstStyle/>
                    <a:p>
                      <a:pPr algn="just">
                        <a:spcAft>
                          <a:spcPts val="0"/>
                        </a:spcAft>
                      </a:pPr>
                      <a:r>
                        <a:rPr lang="ja-JP" sz="1400" kern="0" dirty="0">
                          <a:effectLst/>
                        </a:rPr>
                        <a:t>１　世帯数（推計値）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ja-JP" sz="1400" kern="0" dirty="0">
                          <a:effectLst/>
                        </a:rPr>
                        <a:t>１２３．８万世帯</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spcAft>
                          <a:spcPts val="0"/>
                        </a:spcAft>
                      </a:pPr>
                      <a:r>
                        <a:rPr lang="ja-JP" sz="1400" kern="0" dirty="0" smtClean="0">
                          <a:effectLst/>
                        </a:rPr>
                        <a:t>２２．３万</a:t>
                      </a:r>
                      <a:r>
                        <a:rPr lang="ja-JP" sz="1400" kern="0" dirty="0">
                          <a:effectLst/>
                        </a:rPr>
                        <a:t>世帯</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gridSpan="2">
                  <a:txBody>
                    <a:bodyPr/>
                    <a:lstStyle/>
                    <a:p>
                      <a:pPr algn="just">
                        <a:spcAft>
                          <a:spcPts val="0"/>
                        </a:spcAft>
                      </a:pPr>
                      <a:r>
                        <a:rPr lang="ja-JP" sz="1400" kern="0" dirty="0">
                          <a:effectLst/>
                        </a:rPr>
                        <a:t>２　就業状況</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mpd="sng">
                      <a:noFill/>
                    </a:lnB>
                  </a:tcPr>
                </a:tc>
                <a:tc hMerge="1">
                  <a:txBody>
                    <a:bodyPr/>
                    <a:lstStyle/>
                    <a:p>
                      <a:endParaRPr kumimoji="1" lang="ja-JP" altLang="en-US"/>
                    </a:p>
                  </a:txBody>
                  <a:tcPr/>
                </a:tc>
                <a:tc>
                  <a:txBody>
                    <a:bodyPr/>
                    <a:lstStyle/>
                    <a:p>
                      <a:pPr algn="ctr">
                        <a:spcAft>
                          <a:spcPts val="0"/>
                        </a:spcAft>
                      </a:pPr>
                      <a:r>
                        <a:rPr lang="ja-JP" sz="1400" kern="0" dirty="0">
                          <a:effectLst/>
                        </a:rPr>
                        <a:t>８０．６％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400" kern="0">
                          <a:effectLst/>
                        </a:rPr>
                        <a:t>９１．３％</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rowSpan="3">
                  <a:txBody>
                    <a:bodyPr/>
                    <a:lstStyle/>
                    <a:p>
                      <a:pPr algn="just">
                        <a:spcAft>
                          <a:spcPts val="0"/>
                        </a:spcAft>
                      </a:pPr>
                      <a:r>
                        <a:rPr lang="en-US" sz="14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T w="12700" cmpd="sng">
                      <a:noFill/>
                    </a:lnT>
                  </a:tcPr>
                </a:tc>
                <a:tc>
                  <a:txBody>
                    <a:bodyPr/>
                    <a:lstStyle/>
                    <a:p>
                      <a:pPr algn="l">
                        <a:spcAft>
                          <a:spcPts val="0"/>
                        </a:spcAft>
                      </a:pPr>
                      <a:r>
                        <a:rPr lang="ja-JP" sz="1400" kern="0">
                          <a:effectLst/>
                        </a:rPr>
                        <a:t>うち正規の職員・従業員</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400" kern="0" dirty="0">
                          <a:effectLst/>
                        </a:rPr>
                        <a:t>３９．４％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400" kern="0">
                          <a:effectLst/>
                        </a:rPr>
                        <a:t>６７．２％</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vMerge="1">
                  <a:txBody>
                    <a:bodyPr/>
                    <a:lstStyle/>
                    <a:p>
                      <a:endParaRPr kumimoji="1" lang="ja-JP" altLang="en-US"/>
                    </a:p>
                  </a:txBody>
                  <a:tcPr/>
                </a:tc>
                <a:tc>
                  <a:txBody>
                    <a:bodyPr/>
                    <a:lstStyle/>
                    <a:p>
                      <a:pPr algn="l">
                        <a:spcAft>
                          <a:spcPts val="0"/>
                        </a:spcAft>
                      </a:pPr>
                      <a:r>
                        <a:rPr lang="ja-JP" sz="1400" kern="0">
                          <a:effectLst/>
                        </a:rPr>
                        <a:t>うち自営業</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400" kern="0" dirty="0">
                          <a:effectLst/>
                        </a:rPr>
                        <a:t>２．６％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400" kern="0" dirty="0">
                          <a:effectLst/>
                        </a:rPr>
                        <a:t>１５．６％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vMerge="1">
                  <a:txBody>
                    <a:bodyPr/>
                    <a:lstStyle/>
                    <a:p>
                      <a:endParaRPr kumimoji="1" lang="ja-JP" altLang="en-US"/>
                    </a:p>
                  </a:txBody>
                  <a:tcPr/>
                </a:tc>
                <a:tc>
                  <a:txBody>
                    <a:bodyPr/>
                    <a:lstStyle/>
                    <a:p>
                      <a:pPr algn="l">
                        <a:spcAft>
                          <a:spcPts val="0"/>
                        </a:spcAft>
                      </a:pPr>
                      <a:r>
                        <a:rPr lang="ja-JP" sz="1400" kern="0">
                          <a:effectLst/>
                        </a:rPr>
                        <a:t>うちパート・アルバイト等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400" kern="0" dirty="0">
                          <a:effectLst/>
                        </a:rPr>
                        <a:t>４７．４％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400" kern="0">
                          <a:effectLst/>
                        </a:rPr>
                        <a:t>８．０％</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gridSpan="2">
                  <a:txBody>
                    <a:bodyPr/>
                    <a:lstStyle/>
                    <a:p>
                      <a:pPr algn="l">
                        <a:spcAft>
                          <a:spcPts val="0"/>
                        </a:spcAft>
                      </a:pPr>
                      <a:r>
                        <a:rPr lang="ja-JP" altLang="en-US" sz="1400" kern="0" dirty="0" smtClean="0">
                          <a:effectLst/>
                        </a:rPr>
                        <a:t>３　</a:t>
                      </a:r>
                      <a:r>
                        <a:rPr lang="ja-JP" sz="1400" kern="0" dirty="0" smtClean="0">
                          <a:effectLst/>
                        </a:rPr>
                        <a:t>平均</a:t>
                      </a:r>
                      <a:r>
                        <a:rPr lang="ja-JP" sz="1400" kern="0" dirty="0">
                          <a:effectLst/>
                        </a:rPr>
                        <a:t>年間収入（母又は父自身の収入）</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ctr">
                        <a:spcAft>
                          <a:spcPts val="0"/>
                        </a:spcAft>
                      </a:pPr>
                      <a:r>
                        <a:rPr lang="ja-JP" sz="1400" kern="0" dirty="0">
                          <a:effectLst/>
                        </a:rPr>
                        <a:t>２２３万円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400" kern="0">
                          <a:effectLst/>
                        </a:rPr>
                        <a:t>３８０万円</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gridSpan="2">
                  <a:txBody>
                    <a:bodyPr/>
                    <a:lstStyle/>
                    <a:p>
                      <a:pPr algn="l">
                        <a:spcAft>
                          <a:spcPts val="0"/>
                        </a:spcAft>
                      </a:pPr>
                      <a:r>
                        <a:rPr lang="ja-JP" altLang="en-US" sz="1400" kern="0" dirty="0" smtClean="0">
                          <a:effectLst/>
                        </a:rPr>
                        <a:t>４　</a:t>
                      </a:r>
                      <a:r>
                        <a:rPr lang="ja-JP" sz="1400" kern="0" dirty="0" smtClean="0">
                          <a:effectLst/>
                        </a:rPr>
                        <a:t>平均</a:t>
                      </a:r>
                      <a:r>
                        <a:rPr lang="ja-JP" sz="1400" kern="0" dirty="0">
                          <a:effectLst/>
                        </a:rPr>
                        <a:t>年間就労収入（母又は父自身の就労収入）</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ctr">
                        <a:spcAft>
                          <a:spcPts val="0"/>
                        </a:spcAft>
                      </a:pPr>
                      <a:r>
                        <a:rPr lang="ja-JP" sz="1400" kern="0" dirty="0">
                          <a:effectLst/>
                        </a:rPr>
                        <a:t>１８１万円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400" kern="0">
                          <a:effectLst/>
                        </a:rPr>
                        <a:t>３６０万円</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gridSpan="2">
                  <a:txBody>
                    <a:bodyPr/>
                    <a:lstStyle/>
                    <a:p>
                      <a:pPr algn="l">
                        <a:spcAft>
                          <a:spcPts val="0"/>
                        </a:spcAft>
                      </a:pPr>
                      <a:r>
                        <a:rPr lang="ja-JP" altLang="en-US" sz="1400" kern="0" dirty="0" smtClean="0">
                          <a:effectLst/>
                        </a:rPr>
                        <a:t>５　</a:t>
                      </a:r>
                      <a:r>
                        <a:rPr lang="ja-JP" sz="1400" kern="0" dirty="0" smtClean="0">
                          <a:effectLst/>
                        </a:rPr>
                        <a:t>平均</a:t>
                      </a:r>
                      <a:r>
                        <a:rPr lang="ja-JP" sz="1400" kern="0" dirty="0">
                          <a:effectLst/>
                        </a:rPr>
                        <a:t>年間収入（同居親族を含む世帯全員の収入）</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c>
                  <a:txBody>
                    <a:bodyPr/>
                    <a:lstStyle/>
                    <a:p>
                      <a:pPr algn="ctr">
                        <a:spcAft>
                          <a:spcPts val="0"/>
                        </a:spcAft>
                      </a:pPr>
                      <a:r>
                        <a:rPr lang="ja-JP" sz="1400" kern="0" dirty="0">
                          <a:effectLst/>
                        </a:rPr>
                        <a:t>２９１万円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400" kern="0" dirty="0">
                          <a:effectLst/>
                        </a:rPr>
                        <a:t>４５５万円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1533977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1892" y="870219"/>
            <a:ext cx="4685898" cy="369332"/>
          </a:xfrm>
          <a:prstGeom prst="rect">
            <a:avLst/>
          </a:prstGeom>
        </p:spPr>
        <p:txBody>
          <a:bodyPr wrap="non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a:ea typeface="HG丸ｺﾞｼｯｸM-PRO" panose="020F0600000000000000" pitchFamily="50" charset="-128"/>
                <a:cs typeface="Times New Roman" panose="02020603050405020304" pitchFamily="18" charset="0"/>
              </a:rPr>
              <a:t>８</a:t>
            </a:r>
            <a:r>
              <a:rPr lang="ja-JP" altLang="en-US" dirty="0" smtClean="0">
                <a:ea typeface="HG丸ｺﾞｼｯｸM-PRO" panose="020F0600000000000000" pitchFamily="50" charset="-128"/>
                <a:cs typeface="Times New Roman" panose="02020603050405020304" pitchFamily="18" charset="0"/>
              </a:rPr>
              <a:t>－１</a:t>
            </a:r>
            <a:r>
              <a:rPr lang="ja-JP" altLang="ja-JP" dirty="0" smtClean="0">
                <a:ea typeface="HG丸ｺﾞｼｯｸM-PRO" panose="020F0600000000000000" pitchFamily="50" charset="-128"/>
                <a:cs typeface="Times New Roman" panose="02020603050405020304" pitchFamily="18" charset="0"/>
              </a:rPr>
              <a:t>）</a:t>
            </a:r>
            <a:r>
              <a:rPr lang="ja-JP" altLang="ja-JP" dirty="0"/>
              <a:t>学力・学習状況調査の結果</a:t>
            </a:r>
            <a:r>
              <a:rPr lang="ja-JP" altLang="ja-JP" dirty="0" smtClean="0"/>
              <a:t>概要</a:t>
            </a:r>
            <a:endParaRPr lang="ja-JP" altLang="en-US" dirty="0"/>
          </a:p>
        </p:txBody>
      </p:sp>
      <p:sp>
        <p:nvSpPr>
          <p:cNvPr id="6" name="正方形/長方形 5"/>
          <p:cNvSpPr/>
          <p:nvPr/>
        </p:nvSpPr>
        <p:spPr>
          <a:xfrm>
            <a:off x="901892" y="1255853"/>
            <a:ext cx="10186818" cy="779009"/>
          </a:xfrm>
          <a:prstGeom prst="rect">
            <a:avLst/>
          </a:prstGeom>
          <a:ln w="38100"/>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600" dirty="0"/>
              <a:t>○</a:t>
            </a:r>
            <a:r>
              <a:rPr lang="ja-JP" altLang="ja-JP" sz="1600" dirty="0" smtClean="0"/>
              <a:t>小学校</a:t>
            </a:r>
            <a:r>
              <a:rPr lang="ja-JP" altLang="ja-JP" sz="1600" dirty="0"/>
              <a:t>　</a:t>
            </a:r>
            <a:r>
              <a:rPr lang="ja-JP" altLang="en-US" sz="1600" dirty="0" smtClean="0"/>
              <a:t>平成２５</a:t>
            </a:r>
            <a:r>
              <a:rPr lang="ja-JP" altLang="ja-JP" sz="1600" dirty="0" smtClean="0"/>
              <a:t>年度</a:t>
            </a:r>
            <a:r>
              <a:rPr lang="ja-JP" altLang="ja-JP" sz="1600" dirty="0"/>
              <a:t>と比較してすべての教科・区分において、全国との差が拡大</a:t>
            </a:r>
          </a:p>
          <a:p>
            <a:r>
              <a:rPr lang="ja-JP" altLang="en-US" sz="1600" dirty="0"/>
              <a:t>○</a:t>
            </a:r>
            <a:r>
              <a:rPr lang="ja-JP" altLang="ja-JP" sz="1600" dirty="0" smtClean="0"/>
              <a:t>中学校</a:t>
            </a:r>
            <a:r>
              <a:rPr lang="ja-JP" altLang="ja-JP" sz="1600" dirty="0"/>
              <a:t>　全国との差は依然として大きいが、いくつかの区分で改善が見られた</a:t>
            </a:r>
          </a:p>
        </p:txBody>
      </p:sp>
      <p:sp>
        <p:nvSpPr>
          <p:cNvPr id="7" name="正方形/長方形 6"/>
          <p:cNvSpPr/>
          <p:nvPr/>
        </p:nvSpPr>
        <p:spPr>
          <a:xfrm>
            <a:off x="1597351" y="5727639"/>
            <a:ext cx="10186818" cy="584848"/>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r>
              <a:rPr lang="ja-JP" altLang="en-US" sz="1600" kern="100" dirty="0" smtClean="0">
                <a:effectLst/>
                <a:latin typeface="+mj-ea"/>
                <a:ea typeface="+mj-ea"/>
                <a:cs typeface="Times New Roman" panose="02020603050405020304" pitchFamily="18" charset="0"/>
              </a:rPr>
              <a:t>出典：</a:t>
            </a:r>
            <a:r>
              <a:rPr lang="ja-JP" altLang="ja-JP" sz="1600" dirty="0" smtClean="0"/>
              <a:t>平成</a:t>
            </a:r>
            <a:r>
              <a:rPr lang="ja-JP" altLang="ja-JP" sz="1600" dirty="0"/>
              <a:t>２６年度 全国学力・学習状況</a:t>
            </a:r>
            <a:r>
              <a:rPr lang="ja-JP" altLang="ja-JP" sz="1600" dirty="0" smtClean="0"/>
              <a:t>調査</a:t>
            </a:r>
            <a:endParaRPr lang="ja-JP" altLang="en-US" sz="1600" dirty="0"/>
          </a:p>
        </p:txBody>
      </p:sp>
      <p:sp>
        <p:nvSpPr>
          <p:cNvPr id="8" name="正方形/長方形 7"/>
          <p:cNvSpPr/>
          <p:nvPr/>
        </p:nvSpPr>
        <p:spPr>
          <a:xfrm>
            <a:off x="901892" y="326209"/>
            <a:ext cx="10278483" cy="426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（２）参考データ（子どもを取り巻く状況）</a:t>
            </a:r>
            <a:endParaRPr kumimoji="1" lang="ja-JP" altLang="en-US" dirty="0"/>
          </a:p>
        </p:txBody>
      </p:sp>
      <p:sp>
        <p:nvSpPr>
          <p:cNvPr id="9" name="日付プレースホルダー 8"/>
          <p:cNvSpPr>
            <a:spLocks noGrp="1"/>
          </p:cNvSpPr>
          <p:nvPr>
            <p:ph type="dt" sz="half" idx="10"/>
          </p:nvPr>
        </p:nvSpPr>
        <p:spPr/>
        <p:txBody>
          <a:bodyPr/>
          <a:lstStyle/>
          <a:p>
            <a:fld id="{03FAB38A-AC08-495B-99DF-B87B2CD80277}" type="datetime1">
              <a:rPr lang="en-US" altLang="ja-JP" sz="2000" smtClean="0"/>
              <a:t>11/6/2014</a:t>
            </a:fld>
            <a:endParaRPr lang="en-US" sz="2000" dirty="0"/>
          </a:p>
        </p:txBody>
      </p:sp>
      <p:sp>
        <p:nvSpPr>
          <p:cNvPr id="10" name="スライド番号プレースホルダー 9"/>
          <p:cNvSpPr>
            <a:spLocks noGrp="1"/>
          </p:cNvSpPr>
          <p:nvPr>
            <p:ph type="sldNum" sz="quarter" idx="12"/>
          </p:nvPr>
        </p:nvSpPr>
        <p:spPr/>
        <p:txBody>
          <a:bodyPr/>
          <a:lstStyle/>
          <a:p>
            <a:fld id="{48F63A3B-78C7-47BE-AE5E-E10140E04643}" type="slidenum">
              <a:rPr lang="en-US" sz="2000" smtClean="0"/>
              <a:t>29</a:t>
            </a:fld>
            <a:endParaRPr lang="en-US" sz="2000" dirty="0"/>
          </a:p>
        </p:txBody>
      </p:sp>
      <p:sp>
        <p:nvSpPr>
          <p:cNvPr id="11" name="コンテンツ プレースホルダー 2"/>
          <p:cNvSpPr txBox="1">
            <a:spLocks/>
          </p:cNvSpPr>
          <p:nvPr/>
        </p:nvSpPr>
        <p:spPr>
          <a:xfrm>
            <a:off x="901892" y="2097638"/>
            <a:ext cx="4937760" cy="402336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ja-JP" dirty="0" smtClean="0"/>
              <a:t>【小学生】</a:t>
            </a:r>
          </a:p>
          <a:p>
            <a:endParaRPr lang="ja-JP" altLang="en-US" dirty="0"/>
          </a:p>
        </p:txBody>
      </p:sp>
      <p:pic>
        <p:nvPicPr>
          <p:cNvPr id="12" name="Picture 1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2466" y="2427552"/>
            <a:ext cx="3485770" cy="3410897"/>
          </a:xfrm>
          <a:prstGeom prst="rect">
            <a:avLst/>
          </a:prstGeom>
          <a:noFill/>
          <a:ln>
            <a:noFill/>
          </a:ln>
          <a:effectLst/>
          <a:extLst/>
        </p:spPr>
      </p:pic>
      <p:sp>
        <p:nvSpPr>
          <p:cNvPr id="13" name="コンテンツ プレースホルダー 3"/>
          <p:cNvSpPr txBox="1">
            <a:spLocks/>
          </p:cNvSpPr>
          <p:nvPr/>
        </p:nvSpPr>
        <p:spPr>
          <a:xfrm>
            <a:off x="6150950" y="2097638"/>
            <a:ext cx="4937760" cy="402336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ja-JP" dirty="0" smtClean="0"/>
              <a:t>【中学生】</a:t>
            </a:r>
          </a:p>
          <a:p>
            <a:endParaRPr lang="ja-JP" altLang="en-US" dirty="0"/>
          </a:p>
        </p:txBody>
      </p:sp>
      <p:pic>
        <p:nvPicPr>
          <p:cNvPr id="14" name="Picture 1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90760" y="2427552"/>
            <a:ext cx="3358446" cy="3410897"/>
          </a:xfrm>
          <a:prstGeom prst="rect">
            <a:avLst/>
          </a:prstGeom>
          <a:noFill/>
          <a:ln>
            <a:noFill/>
          </a:ln>
          <a:effectLst/>
          <a:extLst/>
        </p:spPr>
      </p:pic>
      <p:cxnSp>
        <p:nvCxnSpPr>
          <p:cNvPr id="16" name="直線コネクタ 15"/>
          <p:cNvCxnSpPr/>
          <p:nvPr/>
        </p:nvCxnSpPr>
        <p:spPr>
          <a:xfrm flipV="1">
            <a:off x="1931831" y="3000777"/>
            <a:ext cx="2949262" cy="423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7099944" y="3000777"/>
            <a:ext cx="2800514" cy="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1247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26833" y="594874"/>
            <a:ext cx="5568660" cy="5643881"/>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lvl="0"/>
            <a:r>
              <a:rPr kumimoji="1" lang="ja-JP" altLang="en-US" sz="1200" b="1" dirty="0" smtClean="0">
                <a:latin typeface="HGP創英角ｺﾞｼｯｸUB" panose="020B0900000000000000" pitchFamily="50" charset="-128"/>
                <a:ea typeface="HGP創英角ｺﾞｼｯｸUB" panose="020B0900000000000000" pitchFamily="50" charset="-128"/>
              </a:rPr>
              <a:t>大阪府</a:t>
            </a:r>
            <a:r>
              <a:rPr kumimoji="1" lang="ja-JP" altLang="en-US" sz="1200" b="1" dirty="0">
                <a:latin typeface="HGP創英角ｺﾞｼｯｸUB" panose="020B0900000000000000" pitchFamily="50" charset="-128"/>
                <a:ea typeface="HGP創英角ｺﾞｼｯｸUB" panose="020B0900000000000000" pitchFamily="50" charset="-128"/>
              </a:rPr>
              <a:t>の家庭を取り巻く</a:t>
            </a:r>
            <a:r>
              <a:rPr kumimoji="1" lang="ja-JP" altLang="en-US" sz="1200" b="1" dirty="0" smtClean="0">
                <a:latin typeface="HGP創英角ｺﾞｼｯｸUB" panose="020B0900000000000000" pitchFamily="50" charset="-128"/>
                <a:ea typeface="HGP創英角ｺﾞｼｯｸUB" panose="020B0900000000000000" pitchFamily="50" charset="-128"/>
              </a:rPr>
              <a:t>状況</a:t>
            </a:r>
            <a:endParaRPr kumimoji="1" lang="en-US" altLang="ja-JP" sz="1200" dirty="0" smtClean="0">
              <a:latin typeface="HGP創英角ｺﾞｼｯｸUB" panose="020B0900000000000000" pitchFamily="50" charset="-128"/>
              <a:ea typeface="HGP創英角ｺﾞｼｯｸUB" panose="020B0900000000000000" pitchFamily="50" charset="-128"/>
            </a:endParaRPr>
          </a:p>
          <a:p>
            <a:endParaRPr kumimoji="1" lang="en-US" altLang="ja-JP" sz="1200" dirty="0" smtClean="0">
              <a:latin typeface="+mn-ea"/>
            </a:endParaRPr>
          </a:p>
          <a:p>
            <a:r>
              <a:rPr kumimoji="1" lang="ja-JP" altLang="en-US" sz="1200" dirty="0" smtClean="0">
                <a:solidFill>
                  <a:schemeClr val="tx1"/>
                </a:solidFill>
                <a:latin typeface="+mn-ea"/>
              </a:rPr>
              <a:t>①</a:t>
            </a:r>
            <a:r>
              <a:rPr kumimoji="1" lang="ja-JP" altLang="ja-JP" sz="1200" dirty="0">
                <a:solidFill>
                  <a:schemeClr val="tx1"/>
                </a:solidFill>
                <a:latin typeface="+mn-ea"/>
              </a:rPr>
              <a:t>大阪府の非正規労働者の割合は、全国と比べて高い</a:t>
            </a:r>
            <a:endParaRPr kumimoji="1" lang="en-US" altLang="ja-JP" sz="1200" dirty="0">
              <a:solidFill>
                <a:schemeClr val="tx1"/>
              </a:solidFill>
              <a:latin typeface="+mn-ea"/>
            </a:endParaRPr>
          </a:p>
          <a:p>
            <a:r>
              <a:rPr kumimoji="1" lang="ja-JP" altLang="en-US" sz="1200" dirty="0">
                <a:solidFill>
                  <a:schemeClr val="tx1"/>
                </a:solidFill>
                <a:latin typeface="+mn-ea"/>
              </a:rPr>
              <a:t>　</a:t>
            </a:r>
            <a:r>
              <a:rPr kumimoji="1" lang="ja-JP" altLang="ja-JP" sz="1200" dirty="0">
                <a:solidFill>
                  <a:schemeClr val="tx1"/>
                </a:solidFill>
                <a:latin typeface="+mn-ea"/>
              </a:rPr>
              <a:t>大阪府</a:t>
            </a:r>
            <a:r>
              <a:rPr kumimoji="1" lang="en-US" altLang="ja-JP" sz="1200" dirty="0">
                <a:solidFill>
                  <a:schemeClr val="tx1"/>
                </a:solidFill>
                <a:latin typeface="+mn-ea"/>
              </a:rPr>
              <a:t>42.9</a:t>
            </a:r>
            <a:r>
              <a:rPr kumimoji="1" lang="ja-JP" altLang="ja-JP" sz="1200" dirty="0">
                <a:solidFill>
                  <a:schemeClr val="tx1"/>
                </a:solidFill>
                <a:latin typeface="+mn-ea"/>
              </a:rPr>
              <a:t>％、全国</a:t>
            </a:r>
            <a:r>
              <a:rPr kumimoji="1" lang="en-US" altLang="ja-JP" sz="1200" dirty="0">
                <a:solidFill>
                  <a:schemeClr val="tx1"/>
                </a:solidFill>
                <a:latin typeface="+mn-ea"/>
              </a:rPr>
              <a:t>34.8%</a:t>
            </a:r>
          </a:p>
          <a:p>
            <a:pPr lvl="0"/>
            <a:r>
              <a:rPr kumimoji="1" lang="ja-JP" altLang="en-US" sz="1200" dirty="0">
                <a:solidFill>
                  <a:schemeClr val="tx1"/>
                </a:solidFill>
                <a:latin typeface="+mn-ea"/>
              </a:rPr>
              <a:t>　</a:t>
            </a:r>
            <a:r>
              <a:rPr kumimoji="1" lang="en-US" altLang="ja-JP" sz="1200" dirty="0">
                <a:solidFill>
                  <a:schemeClr val="tx1"/>
                </a:solidFill>
                <a:latin typeface="+mn-ea"/>
              </a:rPr>
              <a:t>※</a:t>
            </a:r>
            <a:r>
              <a:rPr kumimoji="1" lang="ja-JP" altLang="en-US" sz="1200" dirty="0">
                <a:solidFill>
                  <a:schemeClr val="tx1"/>
                </a:solidFill>
                <a:latin typeface="+mn-ea"/>
              </a:rPr>
              <a:t>全国調査（</a:t>
            </a:r>
            <a:r>
              <a:rPr lang="ja-JP" altLang="en-US" sz="1200" dirty="0">
                <a:solidFill>
                  <a:schemeClr val="tx1"/>
                </a:solidFill>
                <a:latin typeface="+mn-ea"/>
              </a:rPr>
              <a:t>平成２３年度全国母子世帯等調査</a:t>
            </a:r>
            <a:r>
              <a:rPr kumimoji="1" lang="ja-JP" altLang="en-US" sz="1200" dirty="0">
                <a:solidFill>
                  <a:schemeClr val="tx1"/>
                </a:solidFill>
                <a:latin typeface="+mn-ea"/>
              </a:rPr>
              <a:t>）</a:t>
            </a:r>
            <a:endParaRPr kumimoji="1" lang="en-US" altLang="ja-JP" sz="1200" dirty="0">
              <a:solidFill>
                <a:schemeClr val="tx1"/>
              </a:solidFill>
              <a:latin typeface="+mn-ea"/>
            </a:endParaRPr>
          </a:p>
          <a:p>
            <a:pPr lvl="0"/>
            <a:r>
              <a:rPr kumimoji="1" lang="ja-JP" altLang="en-US" sz="1200" dirty="0">
                <a:solidFill>
                  <a:schemeClr val="tx1"/>
                </a:solidFill>
                <a:latin typeface="+mn-ea"/>
              </a:rPr>
              <a:t>　　　ひとり親の就業状況　　　母子世帯　</a:t>
            </a:r>
            <a:r>
              <a:rPr kumimoji="1" lang="en-US" altLang="ja-JP" sz="1200" dirty="0">
                <a:solidFill>
                  <a:schemeClr val="tx1"/>
                </a:solidFill>
                <a:latin typeface="+mn-ea"/>
              </a:rPr>
              <a:t>80.6</a:t>
            </a:r>
            <a:r>
              <a:rPr kumimoji="1" lang="ja-JP" altLang="en-US" sz="1200" dirty="0">
                <a:solidFill>
                  <a:schemeClr val="tx1"/>
                </a:solidFill>
                <a:latin typeface="+mn-ea"/>
              </a:rPr>
              <a:t>％・父子世帯　</a:t>
            </a:r>
            <a:r>
              <a:rPr kumimoji="1" lang="en-US" altLang="ja-JP" sz="1200" dirty="0">
                <a:solidFill>
                  <a:schemeClr val="tx1"/>
                </a:solidFill>
                <a:latin typeface="+mn-ea"/>
              </a:rPr>
              <a:t>91.3</a:t>
            </a:r>
            <a:r>
              <a:rPr kumimoji="1" lang="ja-JP" altLang="en-US" sz="1200" dirty="0">
                <a:solidFill>
                  <a:schemeClr val="tx1"/>
                </a:solidFill>
                <a:latin typeface="+mn-ea"/>
              </a:rPr>
              <a:t>％</a:t>
            </a:r>
            <a:endParaRPr kumimoji="1" lang="en-US" altLang="ja-JP" sz="1200" dirty="0">
              <a:solidFill>
                <a:schemeClr val="tx1"/>
              </a:solidFill>
              <a:latin typeface="+mn-ea"/>
            </a:endParaRPr>
          </a:p>
          <a:p>
            <a:pPr lvl="0"/>
            <a:r>
              <a:rPr kumimoji="1" lang="ja-JP" altLang="en-US" sz="1200" dirty="0">
                <a:solidFill>
                  <a:schemeClr val="tx1"/>
                </a:solidFill>
                <a:latin typeface="+mn-ea"/>
              </a:rPr>
              <a:t>　　　うちパート・アルバイト等　母子世帯　</a:t>
            </a:r>
            <a:r>
              <a:rPr kumimoji="1" lang="en-US" altLang="ja-JP" sz="1200" dirty="0">
                <a:solidFill>
                  <a:schemeClr val="tx1"/>
                </a:solidFill>
                <a:latin typeface="+mn-ea"/>
              </a:rPr>
              <a:t>47.4</a:t>
            </a:r>
            <a:r>
              <a:rPr kumimoji="1" lang="ja-JP" altLang="en-US" sz="1200" dirty="0">
                <a:solidFill>
                  <a:schemeClr val="tx1"/>
                </a:solidFill>
                <a:latin typeface="+mn-ea"/>
              </a:rPr>
              <a:t>％・父子世帯　</a:t>
            </a:r>
            <a:r>
              <a:rPr kumimoji="1" lang="en-US" altLang="ja-JP" sz="1200" dirty="0">
                <a:solidFill>
                  <a:schemeClr val="tx1"/>
                </a:solidFill>
                <a:latin typeface="+mn-ea"/>
              </a:rPr>
              <a:t>8.0</a:t>
            </a:r>
            <a:r>
              <a:rPr kumimoji="1" lang="ja-JP" altLang="en-US" sz="1200" dirty="0">
                <a:solidFill>
                  <a:schemeClr val="tx1"/>
                </a:solidFill>
                <a:latin typeface="+mn-ea"/>
              </a:rPr>
              <a:t>％</a:t>
            </a:r>
            <a:endParaRPr kumimoji="1" lang="en-US" altLang="ja-JP" sz="1200" dirty="0">
              <a:solidFill>
                <a:schemeClr val="tx1"/>
              </a:solidFill>
              <a:latin typeface="+mn-ea"/>
            </a:endParaRPr>
          </a:p>
          <a:p>
            <a:pPr lvl="0"/>
            <a:r>
              <a:rPr lang="ja-JP" altLang="en-US" sz="1200" dirty="0">
                <a:solidFill>
                  <a:schemeClr val="tx1"/>
                </a:solidFill>
                <a:latin typeface="+mn-ea"/>
              </a:rPr>
              <a:t>　　　平均年間収入　　　　　　　母子世帯　</a:t>
            </a:r>
            <a:r>
              <a:rPr lang="en-US" altLang="ja-JP" sz="1200" dirty="0">
                <a:solidFill>
                  <a:schemeClr val="tx1"/>
                </a:solidFill>
                <a:latin typeface="+mn-ea"/>
              </a:rPr>
              <a:t>223</a:t>
            </a:r>
            <a:r>
              <a:rPr lang="ja-JP" altLang="en-US" sz="1200" dirty="0">
                <a:solidFill>
                  <a:schemeClr val="tx1"/>
                </a:solidFill>
                <a:latin typeface="+mn-ea"/>
              </a:rPr>
              <a:t>万円・父子世帯　</a:t>
            </a:r>
            <a:r>
              <a:rPr lang="en-US" altLang="ja-JP" sz="1200" dirty="0">
                <a:solidFill>
                  <a:schemeClr val="tx1"/>
                </a:solidFill>
                <a:latin typeface="+mn-ea"/>
              </a:rPr>
              <a:t>380</a:t>
            </a:r>
            <a:r>
              <a:rPr lang="ja-JP" altLang="en-US" sz="1200" dirty="0">
                <a:solidFill>
                  <a:schemeClr val="tx1"/>
                </a:solidFill>
                <a:latin typeface="+mn-ea"/>
              </a:rPr>
              <a:t>万円</a:t>
            </a:r>
            <a:endParaRPr lang="en-US" altLang="ja-JP" sz="1200" dirty="0">
              <a:solidFill>
                <a:schemeClr val="tx1"/>
              </a:solidFill>
              <a:latin typeface="+mn-ea"/>
            </a:endParaRPr>
          </a:p>
          <a:p>
            <a:pPr lvl="0"/>
            <a:endParaRPr kumimoji="1" lang="en-US" altLang="ja-JP" sz="1200" dirty="0">
              <a:solidFill>
                <a:schemeClr val="tx1"/>
              </a:solidFill>
              <a:latin typeface="+mn-ea"/>
            </a:endParaRPr>
          </a:p>
          <a:p>
            <a:pPr lvl="0"/>
            <a:r>
              <a:rPr kumimoji="1" lang="ja-JP" altLang="en-US" sz="1200" dirty="0">
                <a:solidFill>
                  <a:schemeClr val="tx1"/>
                </a:solidFill>
                <a:latin typeface="+mn-ea"/>
              </a:rPr>
              <a:t>②生活保護率は全国平均より高い（</a:t>
            </a:r>
            <a:r>
              <a:rPr kumimoji="1" lang="en-US" altLang="ja-JP" sz="1200" dirty="0">
                <a:solidFill>
                  <a:schemeClr val="tx1"/>
                </a:solidFill>
                <a:latin typeface="+mn-ea"/>
              </a:rPr>
              <a:t>H24</a:t>
            </a:r>
            <a:r>
              <a:rPr kumimoji="1" lang="ja-JP" altLang="en-US" sz="1200" dirty="0">
                <a:solidFill>
                  <a:schemeClr val="tx1"/>
                </a:solidFill>
                <a:latin typeface="+mn-ea"/>
              </a:rPr>
              <a:t>年度）</a:t>
            </a:r>
            <a:endParaRPr kumimoji="1" lang="en-US" altLang="ja-JP" sz="1200" dirty="0">
              <a:solidFill>
                <a:schemeClr val="tx1"/>
              </a:solidFill>
              <a:latin typeface="+mn-ea"/>
            </a:endParaRPr>
          </a:p>
          <a:p>
            <a:pPr lvl="0"/>
            <a:r>
              <a:rPr kumimoji="1" lang="ja-JP" altLang="en-US" sz="1200" dirty="0">
                <a:solidFill>
                  <a:schemeClr val="tx1"/>
                </a:solidFill>
                <a:latin typeface="+mn-ea"/>
              </a:rPr>
              <a:t>　大阪府</a:t>
            </a:r>
            <a:r>
              <a:rPr kumimoji="1" lang="en-US" altLang="ja-JP" sz="1200" dirty="0">
                <a:solidFill>
                  <a:schemeClr val="tx1"/>
                </a:solidFill>
                <a:latin typeface="+mn-ea"/>
              </a:rPr>
              <a:t>34.2‰</a:t>
            </a:r>
            <a:r>
              <a:rPr kumimoji="1" lang="ja-JP" altLang="en-US" sz="1200" dirty="0">
                <a:solidFill>
                  <a:schemeClr val="tx1"/>
                </a:solidFill>
                <a:latin typeface="+mn-ea"/>
              </a:rPr>
              <a:t>　全国</a:t>
            </a:r>
            <a:r>
              <a:rPr kumimoji="1" lang="en-US" altLang="ja-JP" sz="1200" dirty="0">
                <a:solidFill>
                  <a:schemeClr val="tx1"/>
                </a:solidFill>
                <a:latin typeface="+mn-ea"/>
              </a:rPr>
              <a:t>16.7‰</a:t>
            </a:r>
            <a:r>
              <a:rPr kumimoji="1" lang="ja-JP" altLang="en-US" sz="1200" dirty="0">
                <a:solidFill>
                  <a:schemeClr val="tx1"/>
                </a:solidFill>
                <a:latin typeface="+mn-ea"/>
              </a:rPr>
              <a:t>　</a:t>
            </a:r>
            <a:r>
              <a:rPr kumimoji="1" lang="en-US" altLang="ja-JP" sz="1200" dirty="0">
                <a:solidFill>
                  <a:schemeClr val="tx1"/>
                </a:solidFill>
                <a:latin typeface="+mn-ea"/>
              </a:rPr>
              <a:t>※</a:t>
            </a:r>
            <a:r>
              <a:rPr kumimoji="1" lang="ja-JP" altLang="en-US" sz="1200" dirty="0">
                <a:solidFill>
                  <a:schemeClr val="tx1"/>
                </a:solidFill>
                <a:latin typeface="+mn-ea"/>
              </a:rPr>
              <a:t>千人率</a:t>
            </a:r>
            <a:endParaRPr kumimoji="1" lang="en-US" altLang="ja-JP" sz="1200" dirty="0">
              <a:solidFill>
                <a:schemeClr val="tx1"/>
              </a:solidFill>
              <a:latin typeface="+mn-ea"/>
            </a:endParaRPr>
          </a:p>
          <a:p>
            <a:pPr lvl="0"/>
            <a:r>
              <a:rPr kumimoji="1" lang="ja-JP" altLang="en-US" sz="1200" dirty="0">
                <a:solidFill>
                  <a:schemeClr val="tx1"/>
                </a:solidFill>
                <a:latin typeface="+mn-ea"/>
              </a:rPr>
              <a:t>　</a:t>
            </a:r>
            <a:r>
              <a:rPr kumimoji="1" lang="en-US" altLang="ja-JP" sz="1200" dirty="0" smtClean="0">
                <a:solidFill>
                  <a:schemeClr val="tx1"/>
                </a:solidFill>
                <a:latin typeface="+mn-ea"/>
              </a:rPr>
              <a:t>※</a:t>
            </a:r>
            <a:r>
              <a:rPr kumimoji="1" lang="ja-JP" altLang="en-US" sz="1200" dirty="0" smtClean="0">
                <a:solidFill>
                  <a:schemeClr val="tx1"/>
                </a:solidFill>
                <a:latin typeface="+mn-ea"/>
              </a:rPr>
              <a:t>生活</a:t>
            </a:r>
            <a:r>
              <a:rPr kumimoji="1" lang="ja-JP" altLang="en-US" sz="1200" dirty="0">
                <a:solidFill>
                  <a:schemeClr val="tx1"/>
                </a:solidFill>
                <a:latin typeface="+mn-ea"/>
              </a:rPr>
              <a:t>保護世帯における母子世帯の</a:t>
            </a:r>
            <a:r>
              <a:rPr kumimoji="1" lang="ja-JP" altLang="en-US" sz="1200" dirty="0" smtClean="0">
                <a:solidFill>
                  <a:schemeClr val="tx1"/>
                </a:solidFill>
                <a:latin typeface="+mn-ea"/>
              </a:rPr>
              <a:t>割合</a:t>
            </a:r>
            <a:endParaRPr kumimoji="1" lang="en-US" altLang="ja-JP" sz="1200" dirty="0">
              <a:solidFill>
                <a:schemeClr val="tx1"/>
              </a:solidFill>
              <a:latin typeface="+mn-ea"/>
            </a:endParaRPr>
          </a:p>
          <a:p>
            <a:pPr lvl="0"/>
            <a:r>
              <a:rPr kumimoji="1" lang="ja-JP" altLang="en-US" sz="1200" dirty="0">
                <a:solidFill>
                  <a:schemeClr val="tx1"/>
                </a:solidFill>
                <a:latin typeface="+mn-ea"/>
              </a:rPr>
              <a:t>　大阪府（政令市除く、中核市含む）</a:t>
            </a:r>
            <a:r>
              <a:rPr kumimoji="1" lang="en-US" altLang="ja-JP" sz="1200" dirty="0">
                <a:solidFill>
                  <a:schemeClr val="tx1"/>
                </a:solidFill>
                <a:latin typeface="+mn-ea"/>
              </a:rPr>
              <a:t>11.7</a:t>
            </a:r>
            <a:r>
              <a:rPr kumimoji="1" lang="ja-JP" altLang="en-US" sz="1200" dirty="0">
                <a:solidFill>
                  <a:schemeClr val="tx1"/>
                </a:solidFill>
                <a:latin typeface="+mn-ea"/>
              </a:rPr>
              <a:t>％　大阪市</a:t>
            </a:r>
            <a:r>
              <a:rPr kumimoji="1" lang="en-US" altLang="ja-JP" sz="1200" dirty="0">
                <a:solidFill>
                  <a:schemeClr val="tx1"/>
                </a:solidFill>
                <a:latin typeface="+mn-ea"/>
              </a:rPr>
              <a:t>6.8</a:t>
            </a:r>
            <a:r>
              <a:rPr kumimoji="1" lang="ja-JP" altLang="en-US" sz="1200" dirty="0">
                <a:solidFill>
                  <a:schemeClr val="tx1"/>
                </a:solidFill>
                <a:latin typeface="+mn-ea"/>
              </a:rPr>
              <a:t>％　堺市</a:t>
            </a:r>
            <a:r>
              <a:rPr kumimoji="1" lang="en-US" altLang="ja-JP" sz="1200" dirty="0">
                <a:solidFill>
                  <a:schemeClr val="tx1"/>
                </a:solidFill>
                <a:latin typeface="+mn-ea"/>
              </a:rPr>
              <a:t>10.1</a:t>
            </a:r>
            <a:r>
              <a:rPr kumimoji="1" lang="ja-JP" altLang="en-US" sz="1200" dirty="0">
                <a:solidFill>
                  <a:schemeClr val="tx1"/>
                </a:solidFill>
                <a:latin typeface="+mn-ea"/>
              </a:rPr>
              <a:t>％</a:t>
            </a:r>
            <a:endParaRPr kumimoji="1" lang="en-US" altLang="ja-JP" sz="1200" dirty="0">
              <a:solidFill>
                <a:schemeClr val="tx1"/>
              </a:solidFill>
              <a:latin typeface="+mn-ea"/>
            </a:endParaRPr>
          </a:p>
          <a:p>
            <a:pPr lvl="0"/>
            <a:r>
              <a:rPr kumimoji="1" lang="ja-JP" altLang="en-US" sz="1200" dirty="0">
                <a:solidFill>
                  <a:schemeClr val="tx1"/>
                </a:solidFill>
                <a:latin typeface="+mn-ea"/>
              </a:rPr>
              <a:t>　全国</a:t>
            </a:r>
            <a:r>
              <a:rPr kumimoji="1" lang="en-US" altLang="ja-JP" sz="1200" dirty="0">
                <a:solidFill>
                  <a:schemeClr val="tx1"/>
                </a:solidFill>
                <a:latin typeface="+mn-ea"/>
              </a:rPr>
              <a:t>7.4</a:t>
            </a:r>
            <a:r>
              <a:rPr kumimoji="1" lang="ja-JP" altLang="en-US" sz="1200" dirty="0">
                <a:solidFill>
                  <a:schemeClr val="tx1"/>
                </a:solidFill>
                <a:latin typeface="+mn-ea"/>
              </a:rPr>
              <a:t>％</a:t>
            </a:r>
            <a:endParaRPr kumimoji="1" lang="en-US" altLang="ja-JP" sz="1200" dirty="0">
              <a:solidFill>
                <a:schemeClr val="tx1"/>
              </a:solidFill>
              <a:latin typeface="+mn-ea"/>
            </a:endParaRPr>
          </a:p>
          <a:p>
            <a:pPr lvl="0"/>
            <a:endParaRPr kumimoji="1" lang="en-US" altLang="ja-JP" sz="1200" dirty="0">
              <a:solidFill>
                <a:schemeClr val="tx1"/>
              </a:solidFill>
              <a:latin typeface="+mn-ea"/>
            </a:endParaRPr>
          </a:p>
          <a:p>
            <a:pPr lvl="0"/>
            <a:r>
              <a:rPr kumimoji="1" lang="ja-JP" altLang="en-US" sz="1200" dirty="0">
                <a:solidFill>
                  <a:schemeClr val="tx1"/>
                </a:solidFill>
                <a:latin typeface="+mn-ea"/>
              </a:rPr>
              <a:t>③就学援助率は全国平均より高い（</a:t>
            </a:r>
            <a:r>
              <a:rPr kumimoji="1" lang="en-US" altLang="ja-JP" sz="1200" dirty="0">
                <a:solidFill>
                  <a:schemeClr val="tx1"/>
                </a:solidFill>
                <a:latin typeface="+mn-ea"/>
              </a:rPr>
              <a:t>H24</a:t>
            </a:r>
            <a:r>
              <a:rPr kumimoji="1" lang="ja-JP" altLang="en-US" sz="1200" dirty="0">
                <a:solidFill>
                  <a:schemeClr val="tx1"/>
                </a:solidFill>
                <a:latin typeface="+mn-ea"/>
              </a:rPr>
              <a:t>年度）</a:t>
            </a:r>
            <a:endParaRPr kumimoji="1" lang="en-US" altLang="ja-JP" sz="1200" dirty="0">
              <a:solidFill>
                <a:schemeClr val="tx1"/>
              </a:solidFill>
              <a:latin typeface="+mn-ea"/>
            </a:endParaRPr>
          </a:p>
          <a:p>
            <a:pPr lvl="0"/>
            <a:r>
              <a:rPr kumimoji="1" lang="ja-JP" altLang="en-US" sz="1200" dirty="0">
                <a:solidFill>
                  <a:schemeClr val="tx1"/>
                </a:solidFill>
                <a:latin typeface="+mn-ea"/>
              </a:rPr>
              <a:t>　大阪府</a:t>
            </a:r>
            <a:r>
              <a:rPr lang="en-US" altLang="ja-JP" sz="1200" dirty="0">
                <a:solidFill>
                  <a:schemeClr val="tx1"/>
                </a:solidFill>
                <a:latin typeface="+mn-ea"/>
              </a:rPr>
              <a:t>26.65</a:t>
            </a:r>
            <a:r>
              <a:rPr lang="ja-JP" altLang="en-US" sz="1200" dirty="0">
                <a:solidFill>
                  <a:schemeClr val="tx1"/>
                </a:solidFill>
                <a:latin typeface="+mn-ea"/>
              </a:rPr>
              <a:t>％</a:t>
            </a:r>
            <a:r>
              <a:rPr kumimoji="1" lang="ja-JP" altLang="en-US" sz="1200" dirty="0">
                <a:solidFill>
                  <a:schemeClr val="tx1"/>
                </a:solidFill>
                <a:latin typeface="+mn-ea"/>
              </a:rPr>
              <a:t>　　全国</a:t>
            </a:r>
            <a:r>
              <a:rPr kumimoji="1" lang="en-US" altLang="ja-JP" sz="1200" dirty="0">
                <a:solidFill>
                  <a:schemeClr val="tx1"/>
                </a:solidFill>
                <a:latin typeface="+mn-ea"/>
              </a:rPr>
              <a:t>15.64</a:t>
            </a:r>
            <a:r>
              <a:rPr kumimoji="1" lang="ja-JP" altLang="en-US" sz="1200" dirty="0">
                <a:solidFill>
                  <a:schemeClr val="tx1"/>
                </a:solidFill>
                <a:latin typeface="+mn-ea"/>
              </a:rPr>
              <a:t>％　</a:t>
            </a:r>
            <a:endParaRPr kumimoji="1" lang="en-US" altLang="ja-JP" sz="1200" dirty="0">
              <a:solidFill>
                <a:schemeClr val="tx1"/>
              </a:solidFill>
              <a:latin typeface="+mn-ea"/>
            </a:endParaRPr>
          </a:p>
          <a:p>
            <a:pPr lvl="0"/>
            <a:r>
              <a:rPr kumimoji="1" lang="en-US" altLang="ja-JP" sz="1200" dirty="0">
                <a:solidFill>
                  <a:schemeClr val="tx1"/>
                </a:solidFill>
                <a:latin typeface="+mn-ea"/>
              </a:rPr>
              <a:t>    </a:t>
            </a:r>
          </a:p>
          <a:p>
            <a:pPr lvl="0"/>
            <a:r>
              <a:rPr kumimoji="1" lang="ja-JP" altLang="en-US" sz="1200" dirty="0">
                <a:solidFill>
                  <a:schemeClr val="tx1"/>
                </a:solidFill>
                <a:latin typeface="+mn-ea"/>
              </a:rPr>
              <a:t>④児童扶養手当受給者数が多い（</a:t>
            </a:r>
            <a:r>
              <a:rPr kumimoji="1" lang="en-US" altLang="ja-JP" sz="1200" dirty="0">
                <a:solidFill>
                  <a:schemeClr val="tx1"/>
                </a:solidFill>
                <a:latin typeface="+mn-ea"/>
              </a:rPr>
              <a:t>H26</a:t>
            </a:r>
            <a:r>
              <a:rPr kumimoji="1" lang="ja-JP" altLang="en-US" sz="1200" dirty="0">
                <a:solidFill>
                  <a:schemeClr val="tx1"/>
                </a:solidFill>
                <a:latin typeface="+mn-ea"/>
              </a:rPr>
              <a:t>年</a:t>
            </a:r>
            <a:r>
              <a:rPr kumimoji="1" lang="en-US" altLang="ja-JP" sz="1200" dirty="0">
                <a:solidFill>
                  <a:schemeClr val="tx1"/>
                </a:solidFill>
                <a:latin typeface="+mn-ea"/>
              </a:rPr>
              <a:t>6</a:t>
            </a:r>
            <a:r>
              <a:rPr kumimoji="1" lang="ja-JP" altLang="en-US" sz="1200" dirty="0">
                <a:solidFill>
                  <a:schemeClr val="tx1"/>
                </a:solidFill>
                <a:latin typeface="+mn-ea"/>
              </a:rPr>
              <a:t>月）</a:t>
            </a:r>
            <a:endParaRPr kumimoji="1" lang="en-US" altLang="ja-JP" sz="1200" dirty="0">
              <a:solidFill>
                <a:schemeClr val="tx1"/>
              </a:solidFill>
              <a:latin typeface="+mn-ea"/>
            </a:endParaRPr>
          </a:p>
          <a:p>
            <a:pPr lvl="0"/>
            <a:r>
              <a:rPr kumimoji="1" lang="ja-JP" altLang="en-US" sz="1200" dirty="0">
                <a:solidFill>
                  <a:schemeClr val="tx1"/>
                </a:solidFill>
                <a:latin typeface="+mn-ea"/>
              </a:rPr>
              <a:t>　　大阪府　</a:t>
            </a:r>
            <a:r>
              <a:rPr kumimoji="1" lang="en-US" altLang="ja-JP" sz="1200" dirty="0">
                <a:solidFill>
                  <a:schemeClr val="tx1"/>
                </a:solidFill>
                <a:latin typeface="+mn-ea"/>
              </a:rPr>
              <a:t>95,701</a:t>
            </a:r>
            <a:r>
              <a:rPr kumimoji="1" lang="ja-JP" altLang="en-US" sz="1200" dirty="0">
                <a:solidFill>
                  <a:schemeClr val="tx1"/>
                </a:solidFill>
                <a:latin typeface="+mn-ea"/>
              </a:rPr>
              <a:t>人（全国の</a:t>
            </a:r>
            <a:r>
              <a:rPr kumimoji="1" lang="en-US" altLang="ja-JP" sz="1200" dirty="0">
                <a:solidFill>
                  <a:schemeClr val="tx1"/>
                </a:solidFill>
                <a:latin typeface="+mn-ea"/>
              </a:rPr>
              <a:t>8.8</a:t>
            </a:r>
            <a:r>
              <a:rPr kumimoji="1" lang="ja-JP" altLang="en-US" sz="1200" dirty="0">
                <a:solidFill>
                  <a:schemeClr val="tx1"/>
                </a:solidFill>
                <a:latin typeface="+mn-ea"/>
              </a:rPr>
              <a:t>％）　全国</a:t>
            </a:r>
            <a:r>
              <a:rPr kumimoji="1" lang="en-US" altLang="ja-JP" sz="1200" dirty="0">
                <a:solidFill>
                  <a:schemeClr val="tx1"/>
                </a:solidFill>
                <a:latin typeface="+mn-ea"/>
              </a:rPr>
              <a:t>1,088,224</a:t>
            </a:r>
            <a:r>
              <a:rPr kumimoji="1" lang="ja-JP" altLang="en-US" sz="1200" dirty="0">
                <a:solidFill>
                  <a:schemeClr val="tx1"/>
                </a:solidFill>
                <a:latin typeface="+mn-ea"/>
              </a:rPr>
              <a:t>人</a:t>
            </a:r>
            <a:endParaRPr kumimoji="1" lang="en-US" altLang="ja-JP" sz="1200" dirty="0">
              <a:solidFill>
                <a:schemeClr val="tx1"/>
              </a:solidFill>
              <a:latin typeface="+mn-ea"/>
            </a:endParaRPr>
          </a:p>
          <a:p>
            <a:pPr lvl="0"/>
            <a:r>
              <a:rPr kumimoji="1" lang="ja-JP" altLang="en-US" sz="1200" dirty="0">
                <a:solidFill>
                  <a:schemeClr val="tx1"/>
                </a:solidFill>
                <a:latin typeface="+mn-ea"/>
              </a:rPr>
              <a:t>　　</a:t>
            </a:r>
            <a:endParaRPr kumimoji="1" lang="en-US" altLang="ja-JP" sz="1200" dirty="0">
              <a:solidFill>
                <a:schemeClr val="tx1"/>
              </a:solidFill>
              <a:latin typeface="+mn-ea"/>
            </a:endParaRPr>
          </a:p>
          <a:p>
            <a:pPr lvl="0"/>
            <a:r>
              <a:rPr kumimoji="1" lang="ja-JP" altLang="en-US" sz="1200" dirty="0">
                <a:solidFill>
                  <a:schemeClr val="tx1"/>
                </a:solidFill>
                <a:latin typeface="+mn-ea"/>
              </a:rPr>
              <a:t>⑤ひとり親世帯数（</a:t>
            </a:r>
            <a:r>
              <a:rPr kumimoji="1" lang="en-US" altLang="ja-JP" sz="1200" dirty="0" smtClean="0">
                <a:solidFill>
                  <a:schemeClr val="tx1"/>
                </a:solidFill>
                <a:latin typeface="+mn-ea"/>
              </a:rPr>
              <a:t>H22</a:t>
            </a:r>
            <a:r>
              <a:rPr kumimoji="1" lang="ja-JP" altLang="en-US" sz="1200" dirty="0" smtClean="0">
                <a:solidFill>
                  <a:schemeClr val="tx1"/>
                </a:solidFill>
                <a:latin typeface="+mn-ea"/>
              </a:rPr>
              <a:t>国勢調査</a:t>
            </a:r>
            <a:r>
              <a:rPr kumimoji="1" lang="ja-JP" altLang="en-US" sz="1200" dirty="0">
                <a:solidFill>
                  <a:schemeClr val="tx1"/>
                </a:solidFill>
                <a:latin typeface="+mn-ea"/>
              </a:rPr>
              <a:t>）</a:t>
            </a:r>
            <a:endParaRPr kumimoji="1" lang="en-US" altLang="ja-JP" sz="1200" dirty="0">
              <a:solidFill>
                <a:schemeClr val="tx1"/>
              </a:solidFill>
              <a:latin typeface="+mn-ea"/>
            </a:endParaRPr>
          </a:p>
          <a:p>
            <a:pPr lvl="0"/>
            <a:r>
              <a:rPr kumimoji="1" lang="ja-JP" altLang="en-US" sz="1200" dirty="0">
                <a:solidFill>
                  <a:schemeClr val="tx1"/>
                </a:solidFill>
                <a:latin typeface="+mn-ea"/>
              </a:rPr>
              <a:t>　大阪府　母子世帯</a:t>
            </a:r>
            <a:r>
              <a:rPr kumimoji="1" lang="en-US" altLang="ja-JP" sz="1200" dirty="0">
                <a:solidFill>
                  <a:schemeClr val="tx1"/>
                </a:solidFill>
                <a:latin typeface="+mn-ea"/>
              </a:rPr>
              <a:t>66,519</a:t>
            </a:r>
            <a:r>
              <a:rPr kumimoji="1" lang="ja-JP" altLang="en-US" sz="1200" dirty="0">
                <a:solidFill>
                  <a:schemeClr val="tx1"/>
                </a:solidFill>
                <a:latin typeface="+mn-ea"/>
              </a:rPr>
              <a:t>世帯　　父子世帯</a:t>
            </a:r>
            <a:r>
              <a:rPr kumimoji="1" lang="en-US" altLang="ja-JP" sz="1200" dirty="0">
                <a:solidFill>
                  <a:schemeClr val="tx1"/>
                </a:solidFill>
                <a:latin typeface="+mn-ea"/>
              </a:rPr>
              <a:t>6,405</a:t>
            </a:r>
            <a:r>
              <a:rPr kumimoji="1" lang="ja-JP" altLang="en-US" sz="1200" dirty="0">
                <a:solidFill>
                  <a:schemeClr val="tx1"/>
                </a:solidFill>
                <a:latin typeface="+mn-ea"/>
              </a:rPr>
              <a:t>世帯</a:t>
            </a:r>
            <a:endParaRPr kumimoji="1" lang="en-US" altLang="ja-JP" sz="1200" dirty="0">
              <a:solidFill>
                <a:schemeClr val="tx1"/>
              </a:solidFill>
              <a:latin typeface="+mn-ea"/>
            </a:endParaRPr>
          </a:p>
          <a:p>
            <a:pPr lvl="0"/>
            <a:r>
              <a:rPr kumimoji="1" lang="ja-JP" altLang="en-US" sz="1200" dirty="0">
                <a:solidFill>
                  <a:schemeClr val="tx1"/>
                </a:solidFill>
                <a:latin typeface="+mn-ea"/>
              </a:rPr>
              <a:t>　全国　　 母子世帯</a:t>
            </a:r>
            <a:r>
              <a:rPr kumimoji="1" lang="en-US" altLang="ja-JP" sz="1200" dirty="0">
                <a:solidFill>
                  <a:schemeClr val="tx1"/>
                </a:solidFill>
                <a:latin typeface="+mn-ea"/>
              </a:rPr>
              <a:t>755,972</a:t>
            </a:r>
            <a:r>
              <a:rPr kumimoji="1" lang="ja-JP" altLang="en-US" sz="1200" dirty="0">
                <a:solidFill>
                  <a:schemeClr val="tx1"/>
                </a:solidFill>
                <a:latin typeface="+mn-ea"/>
              </a:rPr>
              <a:t>世帯　父子世帯</a:t>
            </a:r>
            <a:r>
              <a:rPr kumimoji="1" lang="en-US" altLang="ja-JP" sz="1200" dirty="0">
                <a:solidFill>
                  <a:schemeClr val="tx1"/>
                </a:solidFill>
                <a:latin typeface="+mn-ea"/>
              </a:rPr>
              <a:t>88,689</a:t>
            </a:r>
            <a:r>
              <a:rPr kumimoji="1" lang="ja-JP" altLang="en-US" sz="1200" dirty="0">
                <a:solidFill>
                  <a:schemeClr val="tx1"/>
                </a:solidFill>
                <a:latin typeface="+mn-ea"/>
              </a:rPr>
              <a:t>世帯</a:t>
            </a:r>
            <a:endParaRPr kumimoji="1" lang="en-US" altLang="ja-JP" sz="1200" dirty="0">
              <a:solidFill>
                <a:schemeClr val="tx1"/>
              </a:solidFill>
              <a:latin typeface="+mn-ea"/>
            </a:endParaRPr>
          </a:p>
          <a:p>
            <a:pPr lvl="0"/>
            <a:endParaRPr kumimoji="1" lang="en-US" altLang="ja-JP" sz="1200" dirty="0" smtClean="0">
              <a:solidFill>
                <a:schemeClr val="tx1"/>
              </a:solidFill>
              <a:latin typeface="+mn-ea"/>
            </a:endParaRPr>
          </a:p>
          <a:p>
            <a:pPr lvl="0"/>
            <a:r>
              <a:rPr kumimoji="1" lang="ja-JP" altLang="en-US" sz="1200" dirty="0">
                <a:solidFill>
                  <a:schemeClr val="tx1"/>
                </a:solidFill>
                <a:latin typeface="+mn-ea"/>
              </a:rPr>
              <a:t>⑥離婚率</a:t>
            </a:r>
            <a:r>
              <a:rPr kumimoji="1" lang="ja-JP" altLang="en-US" sz="1200" dirty="0" smtClean="0">
                <a:solidFill>
                  <a:schemeClr val="tx1"/>
                </a:solidFill>
                <a:latin typeface="+mn-ea"/>
              </a:rPr>
              <a:t>（Ｈ</a:t>
            </a:r>
            <a:r>
              <a:rPr kumimoji="1" lang="en-US" altLang="ja-JP" sz="1200" dirty="0" smtClean="0">
                <a:solidFill>
                  <a:schemeClr val="tx1"/>
                </a:solidFill>
                <a:latin typeface="+mn-ea"/>
              </a:rPr>
              <a:t>25</a:t>
            </a:r>
            <a:r>
              <a:rPr kumimoji="1" lang="zh-TW" altLang="en-US" sz="1200" dirty="0">
                <a:solidFill>
                  <a:schemeClr val="tx1"/>
                </a:solidFill>
                <a:latin typeface="ＭＳ Ｐゴシック" panose="020B0600070205080204" pitchFamily="50" charset="-128"/>
                <a:ea typeface="ＭＳ Ｐゴシック" panose="020B0600070205080204" pitchFamily="50" charset="-128"/>
              </a:rPr>
              <a:t>人口動向</a:t>
            </a:r>
            <a:r>
              <a:rPr kumimoji="1" lang="zh-TW" altLang="en-US" sz="1200" dirty="0" smtClean="0">
                <a:solidFill>
                  <a:schemeClr val="tx1"/>
                </a:solidFill>
                <a:latin typeface="ＭＳ Ｐゴシック" panose="020B0600070205080204" pitchFamily="50" charset="-128"/>
                <a:ea typeface="ＭＳ Ｐゴシック" panose="020B0600070205080204" pitchFamily="50" charset="-128"/>
              </a:rPr>
              <a:t>調査</a:t>
            </a:r>
            <a:r>
              <a:rPr kumimoji="1" lang="ja-JP" altLang="en-US" sz="1200" dirty="0" smtClean="0">
                <a:solidFill>
                  <a:schemeClr val="tx1"/>
                </a:solidFill>
                <a:latin typeface="+mn-ea"/>
              </a:rPr>
              <a:t>　</a:t>
            </a:r>
            <a:r>
              <a:rPr kumimoji="1" lang="en-US" altLang="ja-JP" sz="1200" dirty="0" smtClean="0">
                <a:solidFill>
                  <a:schemeClr val="tx1"/>
                </a:solidFill>
                <a:latin typeface="+mn-ea"/>
              </a:rPr>
              <a:t>※1,000</a:t>
            </a:r>
            <a:r>
              <a:rPr kumimoji="1" lang="ja-JP" altLang="en-US" sz="1200" dirty="0" smtClean="0">
                <a:solidFill>
                  <a:schemeClr val="tx1"/>
                </a:solidFill>
                <a:latin typeface="+mn-ea"/>
              </a:rPr>
              <a:t>人あたり</a:t>
            </a:r>
            <a:endParaRPr kumimoji="1" lang="en-US" altLang="ja-JP" sz="1200" dirty="0" smtClean="0">
              <a:solidFill>
                <a:schemeClr val="tx1"/>
              </a:solidFill>
              <a:latin typeface="+mn-ea"/>
            </a:endParaRPr>
          </a:p>
          <a:p>
            <a:pPr lvl="0"/>
            <a:r>
              <a:rPr kumimoji="1" lang="ja-JP" altLang="en-US" sz="1200" dirty="0">
                <a:solidFill>
                  <a:schemeClr val="tx1"/>
                </a:solidFill>
                <a:latin typeface="+mn-ea"/>
              </a:rPr>
              <a:t>　</a:t>
            </a:r>
            <a:r>
              <a:rPr kumimoji="1" lang="ja-JP" altLang="en-US" sz="1200" dirty="0" smtClean="0">
                <a:solidFill>
                  <a:schemeClr val="tx1"/>
                </a:solidFill>
                <a:latin typeface="+mn-ea"/>
              </a:rPr>
              <a:t>大阪府　</a:t>
            </a:r>
            <a:r>
              <a:rPr kumimoji="1" lang="en-US" altLang="ja-JP" sz="1200" dirty="0" smtClean="0">
                <a:solidFill>
                  <a:schemeClr val="tx1"/>
                </a:solidFill>
                <a:latin typeface="+mn-ea"/>
              </a:rPr>
              <a:t>2.09</a:t>
            </a:r>
            <a:r>
              <a:rPr kumimoji="1" lang="ja-JP" altLang="en-US" sz="1200" dirty="0" smtClean="0">
                <a:solidFill>
                  <a:schemeClr val="tx1"/>
                </a:solidFill>
                <a:latin typeface="+mn-ea"/>
              </a:rPr>
              <a:t>件　全国　</a:t>
            </a:r>
            <a:r>
              <a:rPr kumimoji="1" lang="en-US" altLang="ja-JP" sz="1200" dirty="0" smtClean="0">
                <a:solidFill>
                  <a:schemeClr val="tx1"/>
                </a:solidFill>
                <a:latin typeface="+mn-ea"/>
              </a:rPr>
              <a:t>1.84</a:t>
            </a:r>
            <a:r>
              <a:rPr kumimoji="1" lang="ja-JP" altLang="en-US" sz="1200" dirty="0" smtClean="0">
                <a:solidFill>
                  <a:schemeClr val="tx1"/>
                </a:solidFill>
                <a:latin typeface="+mn-ea"/>
              </a:rPr>
              <a:t>件</a:t>
            </a:r>
            <a:endParaRPr kumimoji="1" lang="en-US" altLang="ja-JP" sz="1200" dirty="0" smtClean="0">
              <a:solidFill>
                <a:schemeClr val="tx1"/>
              </a:solidFill>
              <a:latin typeface="+mn-ea"/>
            </a:endParaRPr>
          </a:p>
          <a:p>
            <a:pPr lvl="0"/>
            <a:endParaRPr kumimoji="1" lang="en-US" altLang="ja-JP" sz="1200" dirty="0" smtClean="0">
              <a:solidFill>
                <a:schemeClr val="tx1"/>
              </a:solidFill>
              <a:latin typeface="+mn-ea"/>
            </a:endParaRPr>
          </a:p>
          <a:p>
            <a:pPr lvl="0"/>
            <a:r>
              <a:rPr kumimoji="1" lang="ja-JP" altLang="en-US" sz="1200" dirty="0">
                <a:solidFill>
                  <a:schemeClr val="tx1"/>
                </a:solidFill>
                <a:latin typeface="+mn-ea"/>
              </a:rPr>
              <a:t>⑦</a:t>
            </a:r>
            <a:r>
              <a:rPr lang="ja-JP" altLang="en-US" sz="1200" dirty="0" smtClean="0">
                <a:solidFill>
                  <a:schemeClr val="tx1"/>
                </a:solidFill>
                <a:latin typeface="+mn-ea"/>
              </a:rPr>
              <a:t>子ども</a:t>
            </a:r>
            <a:r>
              <a:rPr lang="ja-JP" altLang="en-US" sz="1200" dirty="0">
                <a:solidFill>
                  <a:schemeClr val="tx1"/>
                </a:solidFill>
                <a:latin typeface="+mn-ea"/>
              </a:rPr>
              <a:t>の貧困率　</a:t>
            </a:r>
            <a:r>
              <a:rPr lang="en-US" altLang="ja-JP" sz="1200" dirty="0">
                <a:solidFill>
                  <a:schemeClr val="tx1"/>
                </a:solidFill>
                <a:latin typeface="+mn-ea"/>
              </a:rPr>
              <a:t>※</a:t>
            </a:r>
            <a:r>
              <a:rPr lang="ja-JP" altLang="en-US" sz="1200" dirty="0">
                <a:solidFill>
                  <a:schemeClr val="tx1"/>
                </a:solidFill>
                <a:latin typeface="+mn-ea"/>
              </a:rPr>
              <a:t>全国</a:t>
            </a:r>
            <a:r>
              <a:rPr lang="ja-JP" altLang="en-US" sz="1200" dirty="0" smtClean="0">
                <a:solidFill>
                  <a:schemeClr val="tx1"/>
                </a:solidFill>
                <a:latin typeface="+mn-ea"/>
              </a:rPr>
              <a:t>数値（Ｈ２４年度）</a:t>
            </a:r>
            <a:endParaRPr lang="en-US" altLang="ja-JP" sz="1200" dirty="0">
              <a:solidFill>
                <a:schemeClr val="tx1"/>
              </a:solidFill>
              <a:latin typeface="+mn-ea"/>
            </a:endParaRPr>
          </a:p>
          <a:p>
            <a:pPr lvl="0"/>
            <a:r>
              <a:rPr lang="ja-JP" altLang="en-US" sz="1200" dirty="0">
                <a:solidFill>
                  <a:schemeClr val="tx1"/>
                </a:solidFill>
                <a:latin typeface="+mn-ea"/>
              </a:rPr>
              <a:t>　</a:t>
            </a:r>
            <a:r>
              <a:rPr lang="en-US" altLang="ja-JP" sz="1200" dirty="0">
                <a:solidFill>
                  <a:schemeClr val="tx1"/>
                </a:solidFill>
                <a:latin typeface="+mn-ea"/>
              </a:rPr>
              <a:t>16.3</a:t>
            </a:r>
            <a:r>
              <a:rPr lang="ja-JP" altLang="en-US" sz="1200" dirty="0">
                <a:solidFill>
                  <a:schemeClr val="tx1"/>
                </a:solidFill>
                <a:latin typeface="+mn-ea"/>
              </a:rPr>
              <a:t>％</a:t>
            </a:r>
            <a:r>
              <a:rPr lang="en-US" altLang="ja-JP" sz="1200" dirty="0">
                <a:solidFill>
                  <a:schemeClr val="tx1"/>
                </a:solidFill>
                <a:latin typeface="+mn-ea"/>
              </a:rPr>
              <a:t>    </a:t>
            </a:r>
            <a:r>
              <a:rPr lang="ja-JP" altLang="en-US" sz="1200" dirty="0">
                <a:solidFill>
                  <a:schemeClr val="tx1"/>
                </a:solidFill>
                <a:latin typeface="+mn-ea"/>
              </a:rPr>
              <a:t>子どもがいる現役世帯のうち大人が一人の貧困率　</a:t>
            </a:r>
            <a:r>
              <a:rPr lang="en-US" altLang="ja-JP" sz="1200" dirty="0">
                <a:solidFill>
                  <a:schemeClr val="tx1"/>
                </a:solidFill>
                <a:latin typeface="+mn-ea"/>
              </a:rPr>
              <a:t>54.6</a:t>
            </a:r>
            <a:r>
              <a:rPr lang="ja-JP" altLang="en-US" sz="1200" dirty="0">
                <a:solidFill>
                  <a:schemeClr val="tx1"/>
                </a:solidFill>
                <a:latin typeface="+mn-ea"/>
              </a:rPr>
              <a:t>％</a:t>
            </a:r>
            <a:endParaRPr lang="en-US" altLang="ja-JP" sz="1200" dirty="0">
              <a:solidFill>
                <a:schemeClr val="tx1"/>
              </a:solidFill>
              <a:latin typeface="+mn-ea"/>
            </a:endParaRPr>
          </a:p>
          <a:p>
            <a:pPr lvl="0"/>
            <a:endParaRPr kumimoji="1" lang="en-US" altLang="ja-JP" sz="1400" dirty="0">
              <a:solidFill>
                <a:schemeClr val="tx1"/>
              </a:solidFill>
              <a:latin typeface="+mn-ea"/>
            </a:endParaRPr>
          </a:p>
          <a:p>
            <a:pPr lvl="0"/>
            <a:endParaRPr kumimoji="1" lang="ja-JP" altLang="en-US" dirty="0">
              <a:solidFill>
                <a:schemeClr val="tx1"/>
              </a:solidFill>
            </a:endParaRPr>
          </a:p>
        </p:txBody>
      </p:sp>
      <p:sp>
        <p:nvSpPr>
          <p:cNvPr id="3" name="正方形/長方形 2"/>
          <p:cNvSpPr/>
          <p:nvPr/>
        </p:nvSpPr>
        <p:spPr>
          <a:xfrm>
            <a:off x="5937160" y="594874"/>
            <a:ext cx="6001556" cy="5643881"/>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kumimoji="1" lang="ja-JP" altLang="en-US" sz="1200" b="1" dirty="0" smtClean="0">
                <a:latin typeface="HGP創英角ｺﾞｼｯｸUB" panose="020B0900000000000000" pitchFamily="50" charset="-128"/>
                <a:ea typeface="HGP創英角ｺﾞｼｯｸUB" panose="020B0900000000000000" pitchFamily="50" charset="-128"/>
              </a:rPr>
              <a:t>大阪府の子どもの状況</a:t>
            </a:r>
            <a:endParaRPr kumimoji="1" lang="en-US" altLang="ja-JP" sz="1200" b="1" dirty="0" smtClean="0">
              <a:latin typeface="HGP創英角ｺﾞｼｯｸUB" panose="020B0900000000000000" pitchFamily="50" charset="-128"/>
              <a:ea typeface="HGP創英角ｺﾞｼｯｸUB" panose="020B0900000000000000" pitchFamily="50" charset="-128"/>
            </a:endParaRPr>
          </a:p>
          <a:p>
            <a:endParaRPr kumimoji="1" lang="en-US" altLang="ja-JP" sz="1200" dirty="0">
              <a:latin typeface="HGP創英角ｺﾞｼｯｸUB" panose="020B0900000000000000" pitchFamily="50" charset="-128"/>
              <a:ea typeface="HGP創英角ｺﾞｼｯｸUB" panose="020B0900000000000000" pitchFamily="50" charset="-128"/>
            </a:endParaRPr>
          </a:p>
          <a:p>
            <a:pPr lvl="0"/>
            <a:r>
              <a:rPr kumimoji="1" lang="ja-JP" altLang="en-US" sz="1200" dirty="0">
                <a:solidFill>
                  <a:schemeClr val="tx1"/>
                </a:solidFill>
                <a:latin typeface="+mn-ea"/>
              </a:rPr>
              <a:t>①</a:t>
            </a:r>
            <a:r>
              <a:rPr lang="ja-JP" altLang="en-US" sz="1200" dirty="0">
                <a:solidFill>
                  <a:schemeClr val="tx1"/>
                </a:solidFill>
                <a:latin typeface="+mn-ea"/>
              </a:rPr>
              <a:t>学力</a:t>
            </a:r>
            <a:r>
              <a:rPr lang="ja-JP" altLang="ja-JP" sz="1200" dirty="0">
                <a:solidFill>
                  <a:schemeClr val="tx1"/>
                </a:solidFill>
                <a:latin typeface="+mn-ea"/>
              </a:rPr>
              <a:t>状況調査については全国平均を下回っている。</a:t>
            </a:r>
            <a:r>
              <a:rPr lang="ja-JP" altLang="en-US" sz="1200" dirty="0">
                <a:solidFill>
                  <a:schemeClr val="tx1"/>
                </a:solidFill>
                <a:latin typeface="+mn-ea"/>
              </a:rPr>
              <a:t>（</a:t>
            </a:r>
            <a:r>
              <a:rPr lang="en-US" altLang="ja-JP" sz="1200" dirty="0">
                <a:solidFill>
                  <a:schemeClr val="tx1"/>
                </a:solidFill>
                <a:latin typeface="+mn-ea"/>
              </a:rPr>
              <a:t>H26</a:t>
            </a:r>
            <a:r>
              <a:rPr lang="ja-JP" altLang="en-US" sz="1200" dirty="0">
                <a:solidFill>
                  <a:schemeClr val="tx1"/>
                </a:solidFill>
                <a:latin typeface="+mn-ea"/>
              </a:rPr>
              <a:t>年調査）</a:t>
            </a:r>
            <a:endParaRPr lang="en-US" altLang="ja-JP" sz="1200" dirty="0">
              <a:solidFill>
                <a:schemeClr val="tx1"/>
              </a:solidFill>
              <a:latin typeface="+mn-ea"/>
            </a:endParaRPr>
          </a:p>
          <a:p>
            <a:r>
              <a:rPr lang="ja-JP" altLang="en-US" sz="1200" dirty="0">
                <a:solidFill>
                  <a:schemeClr val="tx1"/>
                </a:solidFill>
                <a:latin typeface="+mn-ea"/>
              </a:rPr>
              <a:t>　小学校　</a:t>
            </a:r>
            <a:r>
              <a:rPr lang="en-US" altLang="ja-JP" sz="1200" dirty="0">
                <a:solidFill>
                  <a:schemeClr val="tx1"/>
                </a:solidFill>
                <a:latin typeface="+mn-ea"/>
              </a:rPr>
              <a:t>H25</a:t>
            </a:r>
            <a:r>
              <a:rPr lang="ja-JP" altLang="en-US" sz="1200" dirty="0">
                <a:solidFill>
                  <a:schemeClr val="tx1"/>
                </a:solidFill>
                <a:latin typeface="+mn-ea"/>
              </a:rPr>
              <a:t>年度と比較して、全ての教科・区分において、全国との差が拡大</a:t>
            </a:r>
          </a:p>
          <a:p>
            <a:r>
              <a:rPr lang="ja-JP" altLang="en-US" sz="1200" dirty="0">
                <a:solidFill>
                  <a:schemeClr val="tx1"/>
                </a:solidFill>
                <a:latin typeface="+mn-ea"/>
              </a:rPr>
              <a:t>　中学校　全国との差は依然として大きいが、一部の区分に改善が見られた</a:t>
            </a:r>
            <a:endParaRPr lang="ja-JP" altLang="ja-JP" sz="1200" dirty="0">
              <a:solidFill>
                <a:schemeClr val="tx1"/>
              </a:solidFill>
              <a:latin typeface="+mn-ea"/>
            </a:endParaRPr>
          </a:p>
          <a:p>
            <a:endParaRPr lang="en-US" altLang="ja-JP" sz="1200" dirty="0">
              <a:solidFill>
                <a:schemeClr val="tx1"/>
              </a:solidFill>
              <a:latin typeface="+mn-ea"/>
            </a:endParaRPr>
          </a:p>
          <a:p>
            <a:pPr lvl="0"/>
            <a:r>
              <a:rPr lang="ja-JP" altLang="en-US" sz="1200" dirty="0">
                <a:solidFill>
                  <a:schemeClr val="tx1"/>
                </a:solidFill>
                <a:latin typeface="+mn-ea"/>
              </a:rPr>
              <a:t>②学習状況調査（</a:t>
            </a:r>
            <a:r>
              <a:rPr lang="en-US" altLang="ja-JP" sz="1200" dirty="0">
                <a:solidFill>
                  <a:schemeClr val="tx1"/>
                </a:solidFill>
                <a:latin typeface="+mn-ea"/>
              </a:rPr>
              <a:t>H26</a:t>
            </a:r>
            <a:r>
              <a:rPr lang="ja-JP" altLang="en-US" sz="1200" dirty="0">
                <a:solidFill>
                  <a:schemeClr val="tx1"/>
                </a:solidFill>
                <a:latin typeface="+mn-ea"/>
              </a:rPr>
              <a:t>年調査）</a:t>
            </a:r>
            <a:endParaRPr lang="en-US" altLang="ja-JP" sz="1200" dirty="0">
              <a:solidFill>
                <a:schemeClr val="tx1"/>
              </a:solidFill>
              <a:latin typeface="+mn-ea"/>
            </a:endParaRPr>
          </a:p>
          <a:p>
            <a:r>
              <a:rPr lang="ja-JP" altLang="ja-JP" sz="1200" dirty="0">
                <a:solidFill>
                  <a:schemeClr val="tx1"/>
                </a:solidFill>
                <a:latin typeface="+mn-ea"/>
              </a:rPr>
              <a:t>・家庭における学習に課題</a:t>
            </a:r>
          </a:p>
          <a:p>
            <a:r>
              <a:rPr lang="ja-JP" altLang="en-US" sz="1200" dirty="0">
                <a:solidFill>
                  <a:schemeClr val="tx1"/>
                </a:solidFill>
                <a:latin typeface="+mn-ea"/>
              </a:rPr>
              <a:t>　</a:t>
            </a:r>
            <a:r>
              <a:rPr lang="ja-JP" altLang="ja-JP" sz="1200" dirty="0">
                <a:solidFill>
                  <a:schemeClr val="tx1"/>
                </a:solidFill>
                <a:latin typeface="+mn-ea"/>
              </a:rPr>
              <a:t>授業以外の学習時間が</a:t>
            </a:r>
            <a:r>
              <a:rPr lang="en-US" altLang="ja-JP" sz="1200" dirty="0">
                <a:solidFill>
                  <a:schemeClr val="tx1"/>
                </a:solidFill>
                <a:latin typeface="+mn-ea"/>
              </a:rPr>
              <a:t>30</a:t>
            </a:r>
            <a:r>
              <a:rPr lang="ja-JP" altLang="ja-JP" sz="1200" dirty="0">
                <a:solidFill>
                  <a:schemeClr val="tx1"/>
                </a:solidFill>
                <a:latin typeface="+mn-ea"/>
              </a:rPr>
              <a:t>分以内の子どもが全国と比較して多い</a:t>
            </a:r>
            <a:endParaRPr lang="en-US" altLang="ja-JP" sz="1200" dirty="0">
              <a:solidFill>
                <a:schemeClr val="tx1"/>
              </a:solidFill>
              <a:latin typeface="+mn-ea"/>
            </a:endParaRPr>
          </a:p>
          <a:p>
            <a:r>
              <a:rPr lang="ja-JP" altLang="en-US" sz="1200" dirty="0">
                <a:solidFill>
                  <a:schemeClr val="tx1"/>
                </a:solidFill>
                <a:latin typeface="+mn-ea"/>
              </a:rPr>
              <a:t>　</a:t>
            </a:r>
            <a:r>
              <a:rPr lang="ja-JP" altLang="en-US" sz="1200" dirty="0" smtClean="0">
                <a:solidFill>
                  <a:schemeClr val="tx1"/>
                </a:solidFill>
                <a:latin typeface="+mn-ea"/>
              </a:rPr>
              <a:t>小学生　大阪</a:t>
            </a:r>
            <a:r>
              <a:rPr lang="ja-JP" altLang="en-US" sz="1200" dirty="0">
                <a:solidFill>
                  <a:schemeClr val="tx1"/>
                </a:solidFill>
                <a:latin typeface="+mn-ea"/>
              </a:rPr>
              <a:t>　</a:t>
            </a:r>
            <a:r>
              <a:rPr lang="en-US" altLang="ja-JP" sz="1200" dirty="0">
                <a:solidFill>
                  <a:schemeClr val="tx1"/>
                </a:solidFill>
                <a:latin typeface="+mn-ea"/>
              </a:rPr>
              <a:t>21.2</a:t>
            </a:r>
            <a:r>
              <a:rPr lang="ja-JP" altLang="en-US" sz="1200" dirty="0">
                <a:solidFill>
                  <a:schemeClr val="tx1"/>
                </a:solidFill>
                <a:latin typeface="+mn-ea"/>
              </a:rPr>
              <a:t>％　全国　</a:t>
            </a:r>
            <a:r>
              <a:rPr lang="en-US" altLang="ja-JP" sz="1200" dirty="0">
                <a:solidFill>
                  <a:schemeClr val="tx1"/>
                </a:solidFill>
                <a:latin typeface="+mn-ea"/>
              </a:rPr>
              <a:t>12.7</a:t>
            </a:r>
            <a:r>
              <a:rPr lang="ja-JP" altLang="en-US" sz="1200" dirty="0" smtClean="0">
                <a:solidFill>
                  <a:schemeClr val="tx1"/>
                </a:solidFill>
                <a:latin typeface="+mn-ea"/>
              </a:rPr>
              <a:t>％　中学生　大阪府</a:t>
            </a:r>
            <a:r>
              <a:rPr lang="en-US" altLang="ja-JP" sz="1200" dirty="0" smtClean="0">
                <a:solidFill>
                  <a:schemeClr val="tx1"/>
                </a:solidFill>
                <a:latin typeface="+mn-ea"/>
              </a:rPr>
              <a:t>19.9</a:t>
            </a:r>
            <a:r>
              <a:rPr lang="ja-JP" altLang="en-US" sz="1200" dirty="0" smtClean="0">
                <a:solidFill>
                  <a:schemeClr val="tx1"/>
                </a:solidFill>
                <a:latin typeface="+mn-ea"/>
              </a:rPr>
              <a:t>％</a:t>
            </a:r>
            <a:r>
              <a:rPr lang="ja-JP" altLang="en-US" sz="1200" dirty="0">
                <a:solidFill>
                  <a:schemeClr val="tx1"/>
                </a:solidFill>
                <a:latin typeface="+mn-ea"/>
              </a:rPr>
              <a:t>　　</a:t>
            </a:r>
            <a:r>
              <a:rPr lang="ja-JP" altLang="en-US" sz="1200" dirty="0" smtClean="0">
                <a:solidFill>
                  <a:schemeClr val="tx1"/>
                </a:solidFill>
                <a:latin typeface="+mn-ea"/>
              </a:rPr>
              <a:t>全国</a:t>
            </a:r>
            <a:r>
              <a:rPr lang="en-US" altLang="ja-JP" sz="1200" dirty="0" smtClean="0">
                <a:solidFill>
                  <a:schemeClr val="tx1"/>
                </a:solidFill>
                <a:latin typeface="+mn-ea"/>
              </a:rPr>
              <a:t>14.7</a:t>
            </a:r>
            <a:r>
              <a:rPr lang="ja-JP" altLang="en-US" sz="1200" dirty="0" smtClean="0">
                <a:solidFill>
                  <a:schemeClr val="tx1"/>
                </a:solidFill>
                <a:latin typeface="+mn-ea"/>
              </a:rPr>
              <a:t>％　</a:t>
            </a:r>
            <a:endParaRPr lang="en-US" altLang="ja-JP" sz="1200" dirty="0">
              <a:solidFill>
                <a:schemeClr val="tx1"/>
              </a:solidFill>
              <a:latin typeface="+mn-ea"/>
            </a:endParaRPr>
          </a:p>
          <a:p>
            <a:r>
              <a:rPr lang="ja-JP" altLang="ja-JP" sz="1200" dirty="0">
                <a:solidFill>
                  <a:schemeClr val="tx1"/>
                </a:solidFill>
                <a:latin typeface="+mn-ea"/>
              </a:rPr>
              <a:t>・中学校における学習規律に課題</a:t>
            </a:r>
          </a:p>
          <a:p>
            <a:r>
              <a:rPr lang="ja-JP" altLang="en-US" sz="1200" dirty="0">
                <a:solidFill>
                  <a:schemeClr val="tx1"/>
                </a:solidFill>
                <a:latin typeface="+mn-ea"/>
              </a:rPr>
              <a:t>　</a:t>
            </a:r>
            <a:r>
              <a:rPr lang="ja-JP" altLang="ja-JP" sz="1200" dirty="0">
                <a:solidFill>
                  <a:schemeClr val="tx1"/>
                </a:solidFill>
                <a:latin typeface="+mn-ea"/>
              </a:rPr>
              <a:t>落ち着いた学習環境については、全国との差が大きい</a:t>
            </a:r>
            <a:endParaRPr lang="en-US" altLang="ja-JP" sz="1200" dirty="0">
              <a:solidFill>
                <a:schemeClr val="tx1"/>
              </a:solidFill>
              <a:latin typeface="+mn-ea"/>
            </a:endParaRPr>
          </a:p>
          <a:p>
            <a:r>
              <a:rPr lang="ja-JP" altLang="en-US" sz="1200" dirty="0">
                <a:solidFill>
                  <a:schemeClr val="tx1"/>
                </a:solidFill>
                <a:latin typeface="+mn-ea"/>
              </a:rPr>
              <a:t>　</a:t>
            </a:r>
            <a:r>
              <a:rPr lang="en-US" altLang="ja-JP" sz="1200" dirty="0">
                <a:solidFill>
                  <a:schemeClr val="tx1"/>
                </a:solidFill>
                <a:latin typeface="+mn-ea"/>
              </a:rPr>
              <a:t>※</a:t>
            </a:r>
            <a:r>
              <a:rPr lang="ja-JP" altLang="en-US" sz="1200" dirty="0">
                <a:solidFill>
                  <a:schemeClr val="tx1"/>
                </a:solidFill>
                <a:latin typeface="+mn-ea"/>
              </a:rPr>
              <a:t>「どちらかと言えばそう思わない」「そう思わない」との回答　</a:t>
            </a:r>
            <a:endParaRPr lang="ja-JP" altLang="ja-JP" sz="1200" dirty="0">
              <a:solidFill>
                <a:schemeClr val="tx1"/>
              </a:solidFill>
              <a:latin typeface="+mn-ea"/>
            </a:endParaRPr>
          </a:p>
          <a:p>
            <a:r>
              <a:rPr lang="en-US" altLang="ja-JP" sz="1200" dirty="0">
                <a:solidFill>
                  <a:schemeClr val="tx1"/>
                </a:solidFill>
                <a:latin typeface="+mn-ea"/>
              </a:rPr>
              <a:t> </a:t>
            </a:r>
            <a:r>
              <a:rPr lang="ja-JP" altLang="en-US" sz="1200" dirty="0">
                <a:solidFill>
                  <a:schemeClr val="tx1"/>
                </a:solidFill>
                <a:latin typeface="+mn-ea"/>
              </a:rPr>
              <a:t> </a:t>
            </a:r>
            <a:r>
              <a:rPr lang="en-US" altLang="ja-JP" sz="1200" dirty="0">
                <a:solidFill>
                  <a:schemeClr val="tx1"/>
                </a:solidFill>
                <a:latin typeface="+mn-ea"/>
              </a:rPr>
              <a:t> </a:t>
            </a:r>
            <a:r>
              <a:rPr lang="ja-JP" altLang="en-US" sz="1200" dirty="0">
                <a:solidFill>
                  <a:schemeClr val="tx1"/>
                </a:solidFill>
                <a:latin typeface="+mn-ea"/>
              </a:rPr>
              <a:t>大阪　</a:t>
            </a:r>
            <a:r>
              <a:rPr lang="en-US" altLang="ja-JP" sz="1200" dirty="0">
                <a:solidFill>
                  <a:schemeClr val="tx1"/>
                </a:solidFill>
                <a:latin typeface="+mn-ea"/>
              </a:rPr>
              <a:t>14.7</a:t>
            </a:r>
            <a:r>
              <a:rPr lang="ja-JP" altLang="en-US" sz="1200" dirty="0">
                <a:solidFill>
                  <a:schemeClr val="tx1"/>
                </a:solidFill>
                <a:latin typeface="+mn-ea"/>
              </a:rPr>
              <a:t>％　全国</a:t>
            </a:r>
            <a:r>
              <a:rPr lang="en-US" altLang="ja-JP" sz="1200" dirty="0">
                <a:solidFill>
                  <a:schemeClr val="tx1"/>
                </a:solidFill>
                <a:latin typeface="+mn-ea"/>
              </a:rPr>
              <a:t>7.8</a:t>
            </a:r>
            <a:r>
              <a:rPr lang="ja-JP" altLang="en-US" sz="1200" dirty="0">
                <a:solidFill>
                  <a:schemeClr val="tx1"/>
                </a:solidFill>
                <a:latin typeface="+mn-ea"/>
              </a:rPr>
              <a:t>％　</a:t>
            </a:r>
            <a:endParaRPr lang="ja-JP" altLang="ja-JP" sz="1200" dirty="0">
              <a:solidFill>
                <a:schemeClr val="tx1"/>
              </a:solidFill>
              <a:latin typeface="+mn-ea"/>
            </a:endParaRPr>
          </a:p>
          <a:p>
            <a:pPr lvl="0"/>
            <a:endParaRPr lang="en-US" altLang="ja-JP" sz="1200" dirty="0">
              <a:solidFill>
                <a:schemeClr val="tx1"/>
              </a:solidFill>
              <a:latin typeface="+mn-ea"/>
            </a:endParaRPr>
          </a:p>
          <a:p>
            <a:pPr lvl="0"/>
            <a:r>
              <a:rPr lang="ja-JP" altLang="en-US" sz="1200" dirty="0">
                <a:solidFill>
                  <a:schemeClr val="tx1"/>
                </a:solidFill>
                <a:latin typeface="+mn-ea"/>
              </a:rPr>
              <a:t>③</a:t>
            </a:r>
            <a:r>
              <a:rPr lang="ja-JP" altLang="ja-JP" sz="1200" dirty="0">
                <a:solidFill>
                  <a:schemeClr val="tx1"/>
                </a:solidFill>
                <a:latin typeface="+mn-ea"/>
              </a:rPr>
              <a:t>全国</a:t>
            </a:r>
            <a:r>
              <a:rPr lang="ja-JP" altLang="en-US" sz="1200" dirty="0">
                <a:solidFill>
                  <a:schemeClr val="tx1"/>
                </a:solidFill>
                <a:latin typeface="+mn-ea"/>
              </a:rPr>
              <a:t>平均</a:t>
            </a:r>
            <a:r>
              <a:rPr lang="ja-JP" altLang="ja-JP" sz="1200" dirty="0">
                <a:solidFill>
                  <a:schemeClr val="tx1"/>
                </a:solidFill>
                <a:latin typeface="+mn-ea"/>
              </a:rPr>
              <a:t>より高い</a:t>
            </a:r>
            <a:r>
              <a:rPr lang="ja-JP" altLang="en-US" sz="1200" dirty="0">
                <a:solidFill>
                  <a:schemeClr val="tx1"/>
                </a:solidFill>
                <a:latin typeface="+mn-ea"/>
              </a:rPr>
              <a:t>高校</a:t>
            </a:r>
            <a:r>
              <a:rPr lang="zh-CN" altLang="en-US" sz="1200" dirty="0">
                <a:solidFill>
                  <a:schemeClr val="tx1"/>
                </a:solidFill>
                <a:latin typeface="ＭＳ Ｐゴシック" panose="020B0600070205080204" pitchFamily="50" charset="-128"/>
                <a:ea typeface="ＭＳ Ｐゴシック" panose="020B0600070205080204" pitchFamily="50" charset="-128"/>
              </a:rPr>
              <a:t>中途退学率（国公私立高等学校）</a:t>
            </a:r>
            <a:endParaRPr lang="en-US" altLang="zh-CN" sz="1200" dirty="0">
              <a:solidFill>
                <a:schemeClr val="tx1"/>
              </a:solidFill>
              <a:latin typeface="ＭＳ Ｐゴシック" panose="020B0600070205080204" pitchFamily="50" charset="-128"/>
              <a:ea typeface="ＭＳ Ｐゴシック" panose="020B0600070205080204" pitchFamily="50" charset="-128"/>
            </a:endParaRPr>
          </a:p>
          <a:p>
            <a:pPr lvl="0"/>
            <a:r>
              <a:rPr lang="ja-JP" altLang="en-US" sz="1200" dirty="0">
                <a:solidFill>
                  <a:schemeClr val="tx1"/>
                </a:solidFill>
                <a:latin typeface="+mn-ea"/>
              </a:rPr>
              <a:t>　大阪府</a:t>
            </a:r>
            <a:r>
              <a:rPr lang="en-US" altLang="ja-JP" sz="1200" dirty="0">
                <a:solidFill>
                  <a:schemeClr val="tx1"/>
                </a:solidFill>
                <a:latin typeface="+mn-ea"/>
              </a:rPr>
              <a:t>2.4</a:t>
            </a:r>
            <a:r>
              <a:rPr lang="ja-JP" altLang="en-US" sz="1200" dirty="0">
                <a:solidFill>
                  <a:schemeClr val="tx1"/>
                </a:solidFill>
                <a:latin typeface="+mn-ea"/>
              </a:rPr>
              <a:t>％　全国</a:t>
            </a:r>
            <a:r>
              <a:rPr lang="en-US" altLang="ja-JP" sz="1200" dirty="0">
                <a:solidFill>
                  <a:schemeClr val="tx1"/>
                </a:solidFill>
                <a:latin typeface="+mn-ea"/>
              </a:rPr>
              <a:t>1.7</a:t>
            </a:r>
            <a:r>
              <a:rPr lang="ja-JP" altLang="en-US" sz="1200" dirty="0">
                <a:solidFill>
                  <a:schemeClr val="tx1"/>
                </a:solidFill>
                <a:latin typeface="+mn-ea"/>
              </a:rPr>
              <a:t>％</a:t>
            </a:r>
            <a:endParaRPr lang="en-US" altLang="ja-JP" sz="1200" dirty="0">
              <a:solidFill>
                <a:schemeClr val="tx1"/>
              </a:solidFill>
              <a:latin typeface="+mn-ea"/>
            </a:endParaRPr>
          </a:p>
          <a:p>
            <a:pPr lvl="0"/>
            <a:endParaRPr lang="ja-JP" altLang="ja-JP" sz="1200" dirty="0">
              <a:solidFill>
                <a:schemeClr val="tx1"/>
              </a:solidFill>
              <a:latin typeface="+mn-ea"/>
            </a:endParaRPr>
          </a:p>
          <a:p>
            <a:pPr lvl="0"/>
            <a:r>
              <a:rPr lang="ja-JP" altLang="en-US" sz="1200" dirty="0">
                <a:solidFill>
                  <a:schemeClr val="tx1"/>
                </a:solidFill>
                <a:latin typeface="+mn-ea"/>
              </a:rPr>
              <a:t>④</a:t>
            </a:r>
            <a:r>
              <a:rPr lang="ja-JP" altLang="ja-JP" sz="1200" dirty="0">
                <a:solidFill>
                  <a:schemeClr val="tx1"/>
                </a:solidFill>
                <a:latin typeface="+mn-ea"/>
              </a:rPr>
              <a:t>全国</a:t>
            </a:r>
            <a:r>
              <a:rPr lang="ja-JP" altLang="en-US" sz="1200" dirty="0">
                <a:solidFill>
                  <a:schemeClr val="tx1"/>
                </a:solidFill>
                <a:latin typeface="+mn-ea"/>
              </a:rPr>
              <a:t>平均</a:t>
            </a:r>
            <a:r>
              <a:rPr lang="ja-JP" altLang="ja-JP" sz="1200" dirty="0">
                <a:solidFill>
                  <a:schemeClr val="tx1"/>
                </a:solidFill>
                <a:latin typeface="+mn-ea"/>
              </a:rPr>
              <a:t>より</a:t>
            </a:r>
            <a:r>
              <a:rPr lang="ja-JP" altLang="en-US" sz="1200" dirty="0">
                <a:solidFill>
                  <a:schemeClr val="tx1"/>
                </a:solidFill>
                <a:latin typeface="+mn-ea"/>
              </a:rPr>
              <a:t>高い暴力行為の発生件数（国公私立小・中・高等学校）</a:t>
            </a:r>
            <a:endParaRPr lang="en-US" altLang="ja-JP" sz="1200" dirty="0">
              <a:solidFill>
                <a:schemeClr val="tx1"/>
              </a:solidFill>
              <a:latin typeface="+mn-ea"/>
            </a:endParaRPr>
          </a:p>
          <a:p>
            <a:pPr lvl="0"/>
            <a:r>
              <a:rPr lang="ja-JP" altLang="en-US" sz="1200" dirty="0">
                <a:solidFill>
                  <a:schemeClr val="tx1"/>
                </a:solidFill>
                <a:latin typeface="+mn-ea"/>
              </a:rPr>
              <a:t>　大阪府</a:t>
            </a:r>
            <a:r>
              <a:rPr lang="en-US" altLang="ja-JP" sz="1200" dirty="0">
                <a:solidFill>
                  <a:schemeClr val="tx1"/>
                </a:solidFill>
                <a:latin typeface="+mn-ea"/>
              </a:rPr>
              <a:t>10.5</a:t>
            </a:r>
            <a:r>
              <a:rPr lang="ja-JP" altLang="en-US" sz="1200" dirty="0">
                <a:solidFill>
                  <a:schemeClr val="tx1"/>
                </a:solidFill>
                <a:latin typeface="+mn-ea"/>
              </a:rPr>
              <a:t>件　全国</a:t>
            </a:r>
            <a:r>
              <a:rPr lang="en-US" altLang="ja-JP" sz="1200" dirty="0">
                <a:solidFill>
                  <a:schemeClr val="tx1"/>
                </a:solidFill>
                <a:latin typeface="+mn-ea"/>
              </a:rPr>
              <a:t>4.3</a:t>
            </a:r>
            <a:r>
              <a:rPr lang="ja-JP" altLang="en-US" sz="1200" dirty="0">
                <a:solidFill>
                  <a:schemeClr val="tx1"/>
                </a:solidFill>
                <a:latin typeface="+mn-ea"/>
              </a:rPr>
              <a:t>件　</a:t>
            </a:r>
            <a:r>
              <a:rPr lang="en-US" altLang="ja-JP" sz="1200" dirty="0">
                <a:solidFill>
                  <a:schemeClr val="tx1"/>
                </a:solidFill>
                <a:latin typeface="+mn-ea"/>
              </a:rPr>
              <a:t>※1,000</a:t>
            </a:r>
            <a:r>
              <a:rPr lang="ja-JP" altLang="en-US" sz="1200" dirty="0">
                <a:solidFill>
                  <a:schemeClr val="tx1"/>
                </a:solidFill>
                <a:latin typeface="+mn-ea"/>
              </a:rPr>
              <a:t>人あたりの発生件数</a:t>
            </a:r>
            <a:endParaRPr lang="en-US" altLang="ja-JP" sz="1200" dirty="0">
              <a:solidFill>
                <a:schemeClr val="tx1"/>
              </a:solidFill>
              <a:latin typeface="+mn-ea"/>
            </a:endParaRPr>
          </a:p>
          <a:p>
            <a:pPr lvl="0"/>
            <a:endParaRPr lang="en-US" altLang="ja-JP" sz="1200" dirty="0">
              <a:solidFill>
                <a:schemeClr val="tx1"/>
              </a:solidFill>
              <a:latin typeface="+mn-ea"/>
            </a:endParaRPr>
          </a:p>
          <a:p>
            <a:r>
              <a:rPr lang="ja-JP" altLang="en-US" sz="1200" dirty="0">
                <a:solidFill>
                  <a:schemeClr val="tx1"/>
                </a:solidFill>
                <a:latin typeface="+mn-ea"/>
              </a:rPr>
              <a:t>⑤全国平均より高い</a:t>
            </a:r>
            <a:r>
              <a:rPr lang="zh-CN" altLang="en-US" sz="1200" dirty="0">
                <a:solidFill>
                  <a:schemeClr val="tx1"/>
                </a:solidFill>
                <a:latin typeface="ＭＳ Ｐゴシック" panose="020B0600070205080204" pitchFamily="50" charset="-128"/>
                <a:ea typeface="ＭＳ Ｐゴシック" panose="020B0600070205080204" pitchFamily="50" charset="-128"/>
              </a:rPr>
              <a:t>不登校児童生徒数</a:t>
            </a:r>
            <a:r>
              <a:rPr lang="ja-JP" altLang="en-US" sz="1200" dirty="0">
                <a:solidFill>
                  <a:schemeClr val="tx1"/>
                </a:solidFill>
                <a:latin typeface="+mn-ea"/>
              </a:rPr>
              <a:t>　</a:t>
            </a:r>
            <a:r>
              <a:rPr lang="en-US" altLang="ja-JP" sz="1200" dirty="0">
                <a:solidFill>
                  <a:schemeClr val="tx1"/>
                </a:solidFill>
                <a:latin typeface="+mn-ea"/>
              </a:rPr>
              <a:t>※1,000</a:t>
            </a:r>
            <a:r>
              <a:rPr lang="ja-JP" altLang="en-US" sz="1200" dirty="0">
                <a:solidFill>
                  <a:schemeClr val="tx1"/>
                </a:solidFill>
                <a:latin typeface="+mn-ea"/>
              </a:rPr>
              <a:t>人あたりの発生件数</a:t>
            </a:r>
            <a:endParaRPr lang="en-US" altLang="zh-CN" sz="1200" dirty="0">
              <a:solidFill>
                <a:schemeClr val="tx1"/>
              </a:solidFill>
              <a:latin typeface="+mn-ea"/>
            </a:endParaRPr>
          </a:p>
          <a:p>
            <a:pPr lvl="0"/>
            <a:r>
              <a:rPr lang="ja-JP" altLang="en-US" sz="1200" dirty="0">
                <a:solidFill>
                  <a:schemeClr val="tx1"/>
                </a:solidFill>
                <a:latin typeface="+mn-ea"/>
              </a:rPr>
              <a:t>　小中学校（</a:t>
            </a:r>
            <a:r>
              <a:rPr lang="zh-CN" altLang="en-US" sz="1200" dirty="0">
                <a:solidFill>
                  <a:schemeClr val="tx1"/>
                </a:solidFill>
                <a:latin typeface="ＭＳ Ｐゴシック" panose="020B0600070205080204" pitchFamily="50" charset="-128"/>
                <a:ea typeface="ＭＳ Ｐゴシック" panose="020B0600070205080204" pitchFamily="50" charset="-128"/>
              </a:rPr>
              <a:t>国公私立</a:t>
            </a:r>
            <a:r>
              <a:rPr lang="zh-CN" altLang="en-US" sz="1200" dirty="0">
                <a:solidFill>
                  <a:schemeClr val="tx1"/>
                </a:solidFill>
                <a:latin typeface="+mn-ea"/>
              </a:rPr>
              <a:t>）</a:t>
            </a:r>
            <a:r>
              <a:rPr lang="ja-JP" altLang="en-US" sz="1200" dirty="0">
                <a:solidFill>
                  <a:schemeClr val="tx1"/>
                </a:solidFill>
                <a:latin typeface="+mn-ea"/>
              </a:rPr>
              <a:t>大阪府</a:t>
            </a:r>
            <a:r>
              <a:rPr lang="en-US" altLang="ja-JP" sz="1200" dirty="0">
                <a:solidFill>
                  <a:schemeClr val="tx1"/>
                </a:solidFill>
                <a:latin typeface="+mn-ea"/>
              </a:rPr>
              <a:t>13.8</a:t>
            </a:r>
            <a:r>
              <a:rPr lang="ja-JP" altLang="en-US" sz="1200" dirty="0">
                <a:solidFill>
                  <a:schemeClr val="tx1"/>
                </a:solidFill>
                <a:latin typeface="+mn-ea"/>
              </a:rPr>
              <a:t>件　全国　</a:t>
            </a:r>
            <a:r>
              <a:rPr lang="en-US" altLang="ja-JP" sz="1200" dirty="0">
                <a:solidFill>
                  <a:schemeClr val="tx1"/>
                </a:solidFill>
                <a:latin typeface="+mn-ea"/>
              </a:rPr>
              <a:t>11.7</a:t>
            </a:r>
            <a:r>
              <a:rPr lang="ja-JP" altLang="en-US" sz="1200" dirty="0">
                <a:solidFill>
                  <a:schemeClr val="tx1"/>
                </a:solidFill>
                <a:latin typeface="+mn-ea"/>
              </a:rPr>
              <a:t>件</a:t>
            </a:r>
            <a:endParaRPr lang="en-US" altLang="ja-JP" sz="1200" dirty="0">
              <a:solidFill>
                <a:schemeClr val="tx1"/>
              </a:solidFill>
              <a:latin typeface="+mn-ea"/>
            </a:endParaRPr>
          </a:p>
          <a:p>
            <a:pPr lvl="0"/>
            <a:r>
              <a:rPr lang="ja-JP" altLang="en-US" sz="1200" dirty="0">
                <a:solidFill>
                  <a:schemeClr val="tx1"/>
                </a:solidFill>
                <a:latin typeface="+mn-ea"/>
              </a:rPr>
              <a:t>　高等学校（国公私立）　大阪府</a:t>
            </a:r>
            <a:r>
              <a:rPr lang="en-US" altLang="ja-JP" sz="1200" dirty="0">
                <a:solidFill>
                  <a:schemeClr val="tx1"/>
                </a:solidFill>
                <a:latin typeface="+mn-ea"/>
              </a:rPr>
              <a:t>31.8</a:t>
            </a:r>
            <a:r>
              <a:rPr lang="ja-JP" altLang="en-US" sz="1200" dirty="0">
                <a:solidFill>
                  <a:schemeClr val="tx1"/>
                </a:solidFill>
                <a:latin typeface="+mn-ea"/>
              </a:rPr>
              <a:t>件　全国　</a:t>
            </a:r>
            <a:r>
              <a:rPr lang="en-US" altLang="ja-JP" sz="1200" dirty="0">
                <a:solidFill>
                  <a:schemeClr val="tx1"/>
                </a:solidFill>
                <a:latin typeface="+mn-ea"/>
              </a:rPr>
              <a:t>16.7</a:t>
            </a:r>
            <a:r>
              <a:rPr lang="ja-JP" altLang="en-US" sz="1200" dirty="0">
                <a:solidFill>
                  <a:schemeClr val="tx1"/>
                </a:solidFill>
                <a:latin typeface="+mn-ea"/>
              </a:rPr>
              <a:t>件</a:t>
            </a:r>
            <a:endParaRPr lang="en-US" altLang="ja-JP" sz="1200" dirty="0">
              <a:solidFill>
                <a:schemeClr val="tx1"/>
              </a:solidFill>
              <a:latin typeface="+mn-ea"/>
            </a:endParaRPr>
          </a:p>
          <a:p>
            <a:pPr lvl="0"/>
            <a:endParaRPr lang="en-US" altLang="ja-JP" sz="1200" dirty="0">
              <a:solidFill>
                <a:schemeClr val="tx1"/>
              </a:solidFill>
              <a:latin typeface="+mn-ea"/>
            </a:endParaRPr>
          </a:p>
          <a:p>
            <a:pPr lvl="0"/>
            <a:r>
              <a:rPr lang="ja-JP" altLang="en-US" sz="1200" dirty="0" smtClean="0">
                <a:solidFill>
                  <a:schemeClr val="tx1"/>
                </a:solidFill>
                <a:latin typeface="+mn-ea"/>
              </a:rPr>
              <a:t>⑥</a:t>
            </a:r>
            <a:r>
              <a:rPr lang="ja-JP" altLang="en-US" sz="1200" dirty="0">
                <a:solidFill>
                  <a:schemeClr val="tx1"/>
                </a:solidFill>
                <a:latin typeface="+mn-ea"/>
              </a:rPr>
              <a:t>高等学校等</a:t>
            </a:r>
            <a:r>
              <a:rPr lang="ja-JP" altLang="en-US" sz="1200" dirty="0" smtClean="0">
                <a:solidFill>
                  <a:schemeClr val="tx1"/>
                </a:solidFill>
                <a:latin typeface="+mn-ea"/>
              </a:rPr>
              <a:t>進学率</a:t>
            </a:r>
            <a:r>
              <a:rPr lang="ja-JP" altLang="en-US" sz="1200" dirty="0">
                <a:solidFill>
                  <a:schemeClr val="tx1"/>
                </a:solidFill>
                <a:latin typeface="+mn-ea"/>
              </a:rPr>
              <a:t>　</a:t>
            </a:r>
            <a:r>
              <a:rPr lang="en-US" altLang="ja-JP" sz="1200" dirty="0">
                <a:solidFill>
                  <a:schemeClr val="tx1"/>
                </a:solidFill>
                <a:latin typeface="+mn-ea"/>
              </a:rPr>
              <a:t>※</a:t>
            </a:r>
            <a:r>
              <a:rPr lang="ja-JP" altLang="en-US" sz="1200" dirty="0">
                <a:solidFill>
                  <a:schemeClr val="tx1"/>
                </a:solidFill>
                <a:latin typeface="+mn-ea"/>
              </a:rPr>
              <a:t>全国数値</a:t>
            </a:r>
            <a:endParaRPr lang="en-US" altLang="ja-JP" sz="1200" dirty="0">
              <a:solidFill>
                <a:schemeClr val="tx1"/>
              </a:solidFill>
              <a:latin typeface="+mn-ea"/>
            </a:endParaRPr>
          </a:p>
          <a:p>
            <a:pPr lvl="0"/>
            <a:r>
              <a:rPr lang="ja-JP" altLang="en-US" sz="1200" dirty="0">
                <a:solidFill>
                  <a:schemeClr val="tx1"/>
                </a:solidFill>
                <a:latin typeface="+mn-ea"/>
              </a:rPr>
              <a:t>　全体　</a:t>
            </a:r>
            <a:r>
              <a:rPr lang="en-US" altLang="ja-JP" sz="1200" dirty="0">
                <a:solidFill>
                  <a:schemeClr val="tx1"/>
                </a:solidFill>
                <a:latin typeface="+mn-ea"/>
              </a:rPr>
              <a:t>98.6</a:t>
            </a:r>
            <a:r>
              <a:rPr lang="ja-JP" altLang="en-US" sz="1200" dirty="0" smtClean="0">
                <a:solidFill>
                  <a:schemeClr val="tx1"/>
                </a:solidFill>
                <a:latin typeface="+mn-ea"/>
              </a:rPr>
              <a:t>％（Ｈ</a:t>
            </a:r>
            <a:r>
              <a:rPr lang="en-US" altLang="ja-JP" sz="1200" dirty="0" smtClean="0">
                <a:solidFill>
                  <a:schemeClr val="tx1"/>
                </a:solidFill>
                <a:latin typeface="+mn-ea"/>
              </a:rPr>
              <a:t>25</a:t>
            </a:r>
            <a:r>
              <a:rPr lang="ja-JP" altLang="en-US" sz="1200" dirty="0" smtClean="0">
                <a:solidFill>
                  <a:schemeClr val="tx1"/>
                </a:solidFill>
                <a:latin typeface="+mn-ea"/>
              </a:rPr>
              <a:t>年文部科学省調べ）</a:t>
            </a:r>
            <a:endParaRPr lang="en-US" altLang="ja-JP" sz="1200" dirty="0" smtClean="0">
              <a:solidFill>
                <a:schemeClr val="tx1"/>
              </a:solidFill>
              <a:latin typeface="+mn-ea"/>
            </a:endParaRPr>
          </a:p>
          <a:p>
            <a:pPr lvl="0"/>
            <a:r>
              <a:rPr lang="ja-JP" altLang="en-US" sz="1200" dirty="0">
                <a:solidFill>
                  <a:schemeClr val="tx1"/>
                </a:solidFill>
                <a:latin typeface="+mn-ea"/>
              </a:rPr>
              <a:t>　</a:t>
            </a:r>
            <a:r>
              <a:rPr lang="ja-JP" altLang="en-US" sz="1200" dirty="0" smtClean="0">
                <a:solidFill>
                  <a:schemeClr val="tx1"/>
                </a:solidFill>
                <a:latin typeface="+mn-ea"/>
              </a:rPr>
              <a:t>生活</a:t>
            </a:r>
            <a:r>
              <a:rPr lang="ja-JP" altLang="en-US" sz="1200" dirty="0">
                <a:solidFill>
                  <a:schemeClr val="tx1"/>
                </a:solidFill>
                <a:latin typeface="+mn-ea"/>
              </a:rPr>
              <a:t>保護世帯の子ども　</a:t>
            </a:r>
            <a:r>
              <a:rPr lang="en-US" altLang="ja-JP" sz="1200" dirty="0">
                <a:solidFill>
                  <a:schemeClr val="tx1"/>
                </a:solidFill>
                <a:latin typeface="+mn-ea"/>
              </a:rPr>
              <a:t>90.8</a:t>
            </a:r>
            <a:r>
              <a:rPr lang="ja-JP" altLang="en-US" sz="1200" dirty="0" smtClean="0">
                <a:solidFill>
                  <a:schemeClr val="tx1"/>
                </a:solidFill>
                <a:latin typeface="+mn-ea"/>
              </a:rPr>
              <a:t>％（Ｈ</a:t>
            </a:r>
            <a:r>
              <a:rPr lang="en-US" altLang="ja-JP" sz="1200" dirty="0" smtClean="0">
                <a:solidFill>
                  <a:schemeClr val="tx1"/>
                </a:solidFill>
                <a:latin typeface="+mn-ea"/>
              </a:rPr>
              <a:t>25</a:t>
            </a:r>
            <a:r>
              <a:rPr lang="ja-JP" altLang="en-US" sz="1200" dirty="0" smtClean="0">
                <a:solidFill>
                  <a:schemeClr val="tx1"/>
                </a:solidFill>
                <a:latin typeface="+mn-ea"/>
              </a:rPr>
              <a:t>厚生労働省調べ）</a:t>
            </a:r>
            <a:endParaRPr lang="en-US" altLang="ja-JP" sz="1200" dirty="0">
              <a:solidFill>
                <a:schemeClr val="tx1"/>
              </a:solidFill>
              <a:latin typeface="+mn-ea"/>
            </a:endParaRPr>
          </a:p>
          <a:p>
            <a:pPr lvl="0"/>
            <a:r>
              <a:rPr lang="ja-JP" altLang="en-US" sz="1200" dirty="0">
                <a:solidFill>
                  <a:schemeClr val="tx1"/>
                </a:solidFill>
                <a:latin typeface="+mn-ea"/>
              </a:rPr>
              <a:t>　児童養護施設の子ども　</a:t>
            </a:r>
            <a:r>
              <a:rPr lang="en-US" altLang="ja-JP" sz="1200" dirty="0">
                <a:solidFill>
                  <a:schemeClr val="tx1"/>
                </a:solidFill>
                <a:latin typeface="+mn-ea"/>
              </a:rPr>
              <a:t>96.6</a:t>
            </a:r>
            <a:r>
              <a:rPr lang="ja-JP" altLang="en-US" sz="1200" dirty="0">
                <a:solidFill>
                  <a:schemeClr val="tx1"/>
                </a:solidFill>
                <a:latin typeface="+mn-ea"/>
              </a:rPr>
              <a:t>％ （Ｈ</a:t>
            </a:r>
            <a:r>
              <a:rPr lang="en-US" altLang="ja-JP" sz="1200" dirty="0">
                <a:solidFill>
                  <a:schemeClr val="tx1"/>
                </a:solidFill>
                <a:latin typeface="+mn-ea"/>
              </a:rPr>
              <a:t>25</a:t>
            </a:r>
            <a:r>
              <a:rPr lang="ja-JP" altLang="en-US" sz="1200" dirty="0">
                <a:solidFill>
                  <a:schemeClr val="tx1"/>
                </a:solidFill>
                <a:latin typeface="+mn-ea"/>
              </a:rPr>
              <a:t>厚生</a:t>
            </a:r>
            <a:r>
              <a:rPr lang="ja-JP" altLang="en-US" sz="1200" dirty="0" smtClean="0">
                <a:solidFill>
                  <a:schemeClr val="tx1"/>
                </a:solidFill>
                <a:latin typeface="+mn-ea"/>
              </a:rPr>
              <a:t>労働省調べ）</a:t>
            </a:r>
            <a:endParaRPr lang="en-US" altLang="ja-JP" sz="1200" dirty="0" smtClean="0">
              <a:solidFill>
                <a:schemeClr val="tx1"/>
              </a:solidFill>
              <a:latin typeface="+mn-ea"/>
            </a:endParaRPr>
          </a:p>
          <a:p>
            <a:pPr lvl="0"/>
            <a:r>
              <a:rPr lang="ja-JP" altLang="en-US" sz="1200" dirty="0">
                <a:solidFill>
                  <a:schemeClr val="tx1"/>
                </a:solidFill>
                <a:latin typeface="+mn-ea"/>
              </a:rPr>
              <a:t>　ひとり親家庭の子ども　</a:t>
            </a:r>
            <a:r>
              <a:rPr lang="en-US" altLang="ja-JP" sz="1200" dirty="0">
                <a:solidFill>
                  <a:schemeClr val="tx1"/>
                </a:solidFill>
                <a:latin typeface="+mn-ea"/>
              </a:rPr>
              <a:t>93.9</a:t>
            </a:r>
            <a:r>
              <a:rPr lang="ja-JP" altLang="en-US" sz="1200" dirty="0" smtClean="0">
                <a:solidFill>
                  <a:schemeClr val="tx1"/>
                </a:solidFill>
                <a:latin typeface="+mn-ea"/>
              </a:rPr>
              <a:t>％</a:t>
            </a:r>
            <a:r>
              <a:rPr kumimoji="1" lang="ja-JP" altLang="en-US" sz="1200" dirty="0" smtClean="0">
                <a:solidFill>
                  <a:schemeClr val="tx1"/>
                </a:solidFill>
                <a:latin typeface="+mn-ea"/>
              </a:rPr>
              <a:t>（</a:t>
            </a:r>
            <a:r>
              <a:rPr kumimoji="1" lang="en-US" altLang="ja-JP" sz="1200" dirty="0" smtClean="0">
                <a:solidFill>
                  <a:schemeClr val="tx1"/>
                </a:solidFill>
                <a:latin typeface="+mn-ea"/>
              </a:rPr>
              <a:t>H 23</a:t>
            </a:r>
            <a:r>
              <a:rPr kumimoji="1" lang="ja-JP" altLang="en-US" sz="1200" dirty="0" smtClean="0">
                <a:solidFill>
                  <a:schemeClr val="tx1"/>
                </a:solidFill>
                <a:latin typeface="+mn-ea"/>
              </a:rPr>
              <a:t>年度全国母子世帯等調査（特別集計））</a:t>
            </a:r>
            <a:endParaRPr kumimoji="1" lang="en-US" altLang="ja-JP" sz="1200" dirty="0" smtClean="0">
              <a:solidFill>
                <a:schemeClr val="tx1"/>
              </a:solidFill>
              <a:latin typeface="+mn-ea"/>
            </a:endParaRPr>
          </a:p>
        </p:txBody>
      </p:sp>
      <p:sp>
        <p:nvSpPr>
          <p:cNvPr id="4" name="正方形/長方形 3"/>
          <p:cNvSpPr/>
          <p:nvPr/>
        </p:nvSpPr>
        <p:spPr>
          <a:xfrm>
            <a:off x="2396614" y="265055"/>
            <a:ext cx="7388942" cy="294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HGP創英角ｺﾞｼｯｸUB" panose="020B0900000000000000" pitchFamily="50" charset="-128"/>
                <a:ea typeface="HGP創英角ｺﾞｼｯｸUB" panose="020B0900000000000000" pitchFamily="50" charset="-128"/>
              </a:rPr>
              <a:t>大阪府の子どもを取り巻く状況</a:t>
            </a: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5" name="日付プレースホルダー 4"/>
          <p:cNvSpPr>
            <a:spLocks noGrp="1"/>
          </p:cNvSpPr>
          <p:nvPr>
            <p:ph type="dt" sz="half" idx="10"/>
          </p:nvPr>
        </p:nvSpPr>
        <p:spPr/>
        <p:txBody>
          <a:bodyPr/>
          <a:lstStyle/>
          <a:p>
            <a:fld id="{B1570BAC-2E69-4006-A1EE-5EA8E44B75AC}" type="datetime1">
              <a:rPr lang="en-US" altLang="ja-JP" sz="2000" smtClean="0"/>
              <a:t>11/6/2014</a:t>
            </a:fld>
            <a:endParaRPr lang="en-US" sz="2000" dirty="0"/>
          </a:p>
        </p:txBody>
      </p:sp>
      <p:sp>
        <p:nvSpPr>
          <p:cNvPr id="6" name="スライド番号プレースホルダー 5"/>
          <p:cNvSpPr>
            <a:spLocks noGrp="1"/>
          </p:cNvSpPr>
          <p:nvPr>
            <p:ph type="sldNum" sz="quarter" idx="12"/>
          </p:nvPr>
        </p:nvSpPr>
        <p:spPr/>
        <p:txBody>
          <a:bodyPr/>
          <a:lstStyle/>
          <a:p>
            <a:fld id="{48F63A3B-78C7-47BE-AE5E-E10140E04643}" type="slidenum">
              <a:rPr lang="en-US" sz="2000" smtClean="0"/>
              <a:t>3</a:t>
            </a:fld>
            <a:endParaRPr lang="en-US" sz="2000" dirty="0"/>
          </a:p>
        </p:txBody>
      </p:sp>
    </p:spTree>
    <p:extLst>
      <p:ext uri="{BB962C8B-B14F-4D97-AF65-F5344CB8AC3E}">
        <p14:creationId xmlns:p14="http://schemas.microsoft.com/office/powerpoint/2010/main" val="27755887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1892" y="670467"/>
            <a:ext cx="4685898" cy="369332"/>
          </a:xfrm>
          <a:prstGeom prst="rect">
            <a:avLst/>
          </a:prstGeom>
        </p:spPr>
        <p:txBody>
          <a:bodyPr wrap="non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a:ea typeface="HG丸ｺﾞｼｯｸM-PRO" panose="020F0600000000000000" pitchFamily="50" charset="-128"/>
                <a:cs typeface="Times New Roman" panose="02020603050405020304" pitchFamily="18" charset="0"/>
              </a:rPr>
              <a:t>８</a:t>
            </a:r>
            <a:r>
              <a:rPr lang="ja-JP" altLang="en-US" dirty="0" smtClean="0">
                <a:ea typeface="HG丸ｺﾞｼｯｸM-PRO" panose="020F0600000000000000" pitchFamily="50" charset="-128"/>
                <a:cs typeface="Times New Roman" panose="02020603050405020304" pitchFamily="18" charset="0"/>
              </a:rPr>
              <a:t>－２</a:t>
            </a:r>
            <a:r>
              <a:rPr lang="ja-JP" altLang="ja-JP" dirty="0" smtClean="0">
                <a:ea typeface="HG丸ｺﾞｼｯｸM-PRO" panose="020F0600000000000000" pitchFamily="50" charset="-128"/>
                <a:cs typeface="Times New Roman" panose="02020603050405020304" pitchFamily="18" charset="0"/>
              </a:rPr>
              <a:t>）</a:t>
            </a:r>
            <a:r>
              <a:rPr lang="ja-JP" altLang="ja-JP" dirty="0"/>
              <a:t>学力・学習状況調査の結果</a:t>
            </a:r>
            <a:r>
              <a:rPr lang="ja-JP" altLang="ja-JP" dirty="0" smtClean="0"/>
              <a:t>概要</a:t>
            </a:r>
            <a:endParaRPr lang="ja-JP" altLang="en-US" dirty="0"/>
          </a:p>
        </p:txBody>
      </p:sp>
      <p:sp>
        <p:nvSpPr>
          <p:cNvPr id="6" name="正方形/長方形 5"/>
          <p:cNvSpPr/>
          <p:nvPr/>
        </p:nvSpPr>
        <p:spPr>
          <a:xfrm>
            <a:off x="901892" y="1255853"/>
            <a:ext cx="10186818" cy="779009"/>
          </a:xfrm>
          <a:prstGeom prst="rect">
            <a:avLst/>
          </a:prstGeom>
          <a:ln w="38100"/>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600" dirty="0" smtClean="0">
                <a:latin typeface="+mn-ea"/>
              </a:rPr>
              <a:t>○授業以外の学習時間が３０分以内の子どもが全国と比較して多い。</a:t>
            </a:r>
            <a:endParaRPr lang="en-US" altLang="ja-JP" sz="1600" dirty="0" smtClean="0">
              <a:latin typeface="+mn-ea"/>
            </a:endParaRPr>
          </a:p>
          <a:p>
            <a:r>
              <a:rPr lang="ja-JP" altLang="en-US" sz="1600" dirty="0">
                <a:latin typeface="+mn-ea"/>
              </a:rPr>
              <a:t>　</a:t>
            </a:r>
            <a:r>
              <a:rPr lang="ja-JP" altLang="en-US" sz="1600" dirty="0" smtClean="0">
                <a:latin typeface="+mn-ea"/>
              </a:rPr>
              <a:t>　</a:t>
            </a:r>
            <a:r>
              <a:rPr lang="ja-JP" altLang="en-US" sz="1600" dirty="0">
                <a:latin typeface="+mn-ea"/>
              </a:rPr>
              <a:t>小学生　大阪　</a:t>
            </a:r>
            <a:r>
              <a:rPr lang="en-US" altLang="ja-JP" sz="1600" dirty="0">
                <a:latin typeface="+mn-ea"/>
              </a:rPr>
              <a:t>21.2</a:t>
            </a:r>
            <a:r>
              <a:rPr lang="ja-JP" altLang="en-US" sz="1600" dirty="0">
                <a:latin typeface="+mn-ea"/>
              </a:rPr>
              <a:t>％　全国　</a:t>
            </a:r>
            <a:r>
              <a:rPr lang="en-US" altLang="ja-JP" sz="1600" dirty="0">
                <a:latin typeface="+mn-ea"/>
              </a:rPr>
              <a:t>12.7</a:t>
            </a:r>
            <a:r>
              <a:rPr lang="ja-JP" altLang="en-US" sz="1600" dirty="0">
                <a:latin typeface="+mn-ea"/>
              </a:rPr>
              <a:t>％　中学生　大阪府</a:t>
            </a:r>
            <a:r>
              <a:rPr lang="en-US" altLang="ja-JP" sz="1600" dirty="0">
                <a:latin typeface="+mn-ea"/>
              </a:rPr>
              <a:t>19.9</a:t>
            </a:r>
            <a:r>
              <a:rPr lang="ja-JP" altLang="en-US" sz="1600" dirty="0">
                <a:latin typeface="+mn-ea"/>
              </a:rPr>
              <a:t>％　　全国</a:t>
            </a:r>
            <a:r>
              <a:rPr lang="en-US" altLang="ja-JP" sz="1600" dirty="0">
                <a:latin typeface="+mn-ea"/>
              </a:rPr>
              <a:t>14.7</a:t>
            </a:r>
            <a:r>
              <a:rPr lang="ja-JP" altLang="en-US" sz="1600" dirty="0">
                <a:latin typeface="+mn-ea"/>
              </a:rPr>
              <a:t>％</a:t>
            </a:r>
            <a:endParaRPr lang="ja-JP" altLang="ja-JP" sz="1600" dirty="0">
              <a:latin typeface="+mn-ea"/>
            </a:endParaRPr>
          </a:p>
        </p:txBody>
      </p:sp>
      <p:sp>
        <p:nvSpPr>
          <p:cNvPr id="9" name="日付プレースホルダー 8"/>
          <p:cNvSpPr>
            <a:spLocks noGrp="1"/>
          </p:cNvSpPr>
          <p:nvPr>
            <p:ph type="dt" sz="half" idx="10"/>
          </p:nvPr>
        </p:nvSpPr>
        <p:spPr>
          <a:xfrm>
            <a:off x="865246" y="6492875"/>
            <a:ext cx="2472271" cy="365125"/>
          </a:xfrm>
        </p:spPr>
        <p:txBody>
          <a:bodyPr/>
          <a:lstStyle/>
          <a:p>
            <a:fld id="{03FAB38A-AC08-495B-99DF-B87B2CD80277}" type="datetime1">
              <a:rPr lang="en-US" altLang="ja-JP" sz="2000" smtClean="0"/>
              <a:t>11/6/2014</a:t>
            </a:fld>
            <a:endParaRPr lang="en-US" sz="2000" dirty="0"/>
          </a:p>
        </p:txBody>
      </p:sp>
      <p:sp>
        <p:nvSpPr>
          <p:cNvPr id="10" name="スライド番号プレースホルダー 9"/>
          <p:cNvSpPr>
            <a:spLocks noGrp="1"/>
          </p:cNvSpPr>
          <p:nvPr>
            <p:ph type="sldNum" sz="quarter" idx="12"/>
          </p:nvPr>
        </p:nvSpPr>
        <p:spPr/>
        <p:txBody>
          <a:bodyPr/>
          <a:lstStyle/>
          <a:p>
            <a:fld id="{48F63A3B-78C7-47BE-AE5E-E10140E04643}" type="slidenum">
              <a:rPr lang="en-US" sz="2000" smtClean="0"/>
              <a:t>30</a:t>
            </a:fld>
            <a:endParaRPr lang="en-US" sz="2000" dirty="0"/>
          </a:p>
        </p:txBody>
      </p:sp>
      <p:sp>
        <p:nvSpPr>
          <p:cNvPr id="11" name="コンテンツ プレースホルダー 2"/>
          <p:cNvSpPr txBox="1">
            <a:spLocks/>
          </p:cNvSpPr>
          <p:nvPr/>
        </p:nvSpPr>
        <p:spPr>
          <a:xfrm>
            <a:off x="678971" y="2250916"/>
            <a:ext cx="5781159" cy="3630001"/>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ja-JP" sz="1800" b="1" dirty="0" smtClean="0"/>
              <a:t>【</a:t>
            </a:r>
            <a:r>
              <a:rPr lang="ja-JP" altLang="en-US" sz="1800" b="1" dirty="0" smtClean="0"/>
              <a:t>小学校</a:t>
            </a:r>
            <a:r>
              <a:rPr lang="ja-JP" altLang="ja-JP" sz="1800" b="1" dirty="0" smtClean="0"/>
              <a:t>】</a:t>
            </a:r>
          </a:p>
          <a:p>
            <a:endParaRPr lang="ja-JP" altLang="en-US" dirty="0"/>
          </a:p>
        </p:txBody>
      </p:sp>
      <p:sp>
        <p:nvSpPr>
          <p:cNvPr id="13" name="コンテンツ プレースホルダー 3"/>
          <p:cNvSpPr txBox="1">
            <a:spLocks/>
          </p:cNvSpPr>
          <p:nvPr/>
        </p:nvSpPr>
        <p:spPr>
          <a:xfrm>
            <a:off x="5875047" y="2250916"/>
            <a:ext cx="5584450" cy="3476723"/>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b="1" dirty="0" smtClean="0">
                <a:latin typeface="+mn-ea"/>
              </a:rPr>
              <a:t>【</a:t>
            </a:r>
            <a:r>
              <a:rPr lang="ja-JP" altLang="en-US" b="1" dirty="0" smtClean="0">
                <a:latin typeface="+mn-ea"/>
              </a:rPr>
              <a:t>中学校</a:t>
            </a:r>
            <a:r>
              <a:rPr lang="en-US" altLang="ja-JP" b="1" dirty="0" smtClean="0">
                <a:latin typeface="+mn-ea"/>
              </a:rPr>
              <a:t>】</a:t>
            </a:r>
          </a:p>
          <a:p>
            <a:endParaRPr lang="ja-JP" altLang="en-US" dirty="0"/>
          </a:p>
        </p:txBody>
      </p:sp>
      <p:pic>
        <p:nvPicPr>
          <p:cNvPr id="19" name="図 1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6634" y="2351734"/>
            <a:ext cx="6100384" cy="3656965"/>
          </a:xfrm>
          <a:prstGeom prst="rect">
            <a:avLst/>
          </a:prstGeom>
          <a:noFill/>
          <a:ln>
            <a:noFill/>
          </a:ln>
        </p:spPr>
      </p:pic>
      <p:pic>
        <p:nvPicPr>
          <p:cNvPr id="20" name="図 1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59457" y="2351734"/>
            <a:ext cx="5400040" cy="3656965"/>
          </a:xfrm>
          <a:prstGeom prst="rect">
            <a:avLst/>
          </a:prstGeom>
          <a:noFill/>
          <a:ln>
            <a:noFill/>
          </a:ln>
        </p:spPr>
      </p:pic>
    </p:spTree>
    <p:extLst>
      <p:ext uri="{BB962C8B-B14F-4D97-AF65-F5344CB8AC3E}">
        <p14:creationId xmlns:p14="http://schemas.microsoft.com/office/powerpoint/2010/main" val="3834199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1892" y="670467"/>
            <a:ext cx="4685898" cy="369332"/>
          </a:xfrm>
          <a:prstGeom prst="rect">
            <a:avLst/>
          </a:prstGeom>
        </p:spPr>
        <p:txBody>
          <a:bodyPr wrap="non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smtClean="0">
                <a:ea typeface="HG丸ｺﾞｼｯｸM-PRO" panose="020F0600000000000000" pitchFamily="50" charset="-128"/>
                <a:cs typeface="Times New Roman" panose="02020603050405020304" pitchFamily="18" charset="0"/>
              </a:rPr>
              <a:t>８－３</a:t>
            </a:r>
            <a:r>
              <a:rPr lang="ja-JP" altLang="ja-JP" dirty="0" smtClean="0">
                <a:ea typeface="HG丸ｺﾞｼｯｸM-PRO" panose="020F0600000000000000" pitchFamily="50" charset="-128"/>
                <a:cs typeface="Times New Roman" panose="02020603050405020304" pitchFamily="18" charset="0"/>
              </a:rPr>
              <a:t>）</a:t>
            </a:r>
            <a:r>
              <a:rPr lang="ja-JP" altLang="ja-JP" dirty="0"/>
              <a:t>学力・学習状況調査の結果</a:t>
            </a:r>
            <a:r>
              <a:rPr lang="ja-JP" altLang="ja-JP" dirty="0" smtClean="0"/>
              <a:t>概要</a:t>
            </a:r>
            <a:endParaRPr lang="ja-JP" altLang="en-US" dirty="0"/>
          </a:p>
        </p:txBody>
      </p:sp>
      <p:sp>
        <p:nvSpPr>
          <p:cNvPr id="6" name="正方形/長方形 5"/>
          <p:cNvSpPr/>
          <p:nvPr/>
        </p:nvSpPr>
        <p:spPr>
          <a:xfrm>
            <a:off x="901891" y="1039799"/>
            <a:ext cx="10186818" cy="779009"/>
          </a:xfrm>
          <a:prstGeom prst="rect">
            <a:avLst/>
          </a:prstGeom>
          <a:ln w="38100"/>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600" dirty="0" smtClean="0"/>
              <a:t>○中学校における学習環境（落ち着いた学習環境）については、全国との差が大きい。</a:t>
            </a:r>
            <a:endParaRPr lang="en-US" altLang="ja-JP" sz="1600" dirty="0" smtClean="0"/>
          </a:p>
          <a:p>
            <a:r>
              <a:rPr lang="ja-JP" altLang="en-US" sz="1600" dirty="0"/>
              <a:t>　</a:t>
            </a:r>
            <a:r>
              <a:rPr lang="ja-JP" altLang="en-US" sz="1600" dirty="0" smtClean="0"/>
              <a:t>　大阪１４．７％　全国７．８％</a:t>
            </a:r>
            <a:endParaRPr lang="ja-JP" altLang="ja-JP" sz="1600" dirty="0"/>
          </a:p>
        </p:txBody>
      </p:sp>
      <p:sp>
        <p:nvSpPr>
          <p:cNvPr id="9" name="日付プレースホルダー 8"/>
          <p:cNvSpPr>
            <a:spLocks noGrp="1"/>
          </p:cNvSpPr>
          <p:nvPr>
            <p:ph type="dt" sz="half" idx="10"/>
          </p:nvPr>
        </p:nvSpPr>
        <p:spPr/>
        <p:txBody>
          <a:bodyPr/>
          <a:lstStyle/>
          <a:p>
            <a:fld id="{03FAB38A-AC08-495B-99DF-B87B2CD80277}" type="datetime1">
              <a:rPr lang="en-US" altLang="ja-JP" sz="2000" smtClean="0"/>
              <a:t>11/6/2014</a:t>
            </a:fld>
            <a:endParaRPr lang="en-US" sz="2000" dirty="0"/>
          </a:p>
        </p:txBody>
      </p:sp>
      <p:sp>
        <p:nvSpPr>
          <p:cNvPr id="10" name="スライド番号プレースホルダー 9"/>
          <p:cNvSpPr>
            <a:spLocks noGrp="1"/>
          </p:cNvSpPr>
          <p:nvPr>
            <p:ph type="sldNum" sz="quarter" idx="12"/>
          </p:nvPr>
        </p:nvSpPr>
        <p:spPr/>
        <p:txBody>
          <a:bodyPr/>
          <a:lstStyle/>
          <a:p>
            <a:fld id="{48F63A3B-78C7-47BE-AE5E-E10140E04643}" type="slidenum">
              <a:rPr lang="en-US" sz="2000" smtClean="0"/>
              <a:t>31</a:t>
            </a:fld>
            <a:endParaRPr lang="en-US" sz="2000" dirty="0"/>
          </a:p>
        </p:txBody>
      </p:sp>
      <p:pic>
        <p:nvPicPr>
          <p:cNvPr id="11" name="図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4937" y="2166230"/>
            <a:ext cx="7044384" cy="3945204"/>
          </a:xfrm>
          <a:prstGeom prst="rect">
            <a:avLst/>
          </a:prstGeom>
          <a:noFill/>
          <a:ln>
            <a:noFill/>
          </a:ln>
        </p:spPr>
      </p:pic>
    </p:spTree>
    <p:extLst>
      <p:ext uri="{BB962C8B-B14F-4D97-AF65-F5344CB8AC3E}">
        <p14:creationId xmlns:p14="http://schemas.microsoft.com/office/powerpoint/2010/main" val="28989073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5727" y="265258"/>
            <a:ext cx="8053573" cy="369332"/>
          </a:xfrm>
          <a:prstGeom prst="rect">
            <a:avLst/>
          </a:prstGeom>
        </p:spPr>
        <p:txBody>
          <a:bodyPr wrap="squar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a:ea typeface="HG丸ｺﾞｼｯｸM-PRO" panose="020F0600000000000000" pitchFamily="50" charset="-128"/>
                <a:cs typeface="Times New Roman" panose="02020603050405020304" pitchFamily="18" charset="0"/>
              </a:rPr>
              <a:t>９</a:t>
            </a:r>
            <a:r>
              <a:rPr lang="ja-JP" altLang="ja-JP" dirty="0" smtClean="0">
                <a:ea typeface="HG丸ｺﾞｼｯｸM-PRO" panose="020F0600000000000000" pitchFamily="50" charset="-128"/>
                <a:cs typeface="Times New Roman" panose="02020603050405020304" pitchFamily="18" charset="0"/>
              </a:rPr>
              <a:t>）</a:t>
            </a:r>
            <a:r>
              <a:rPr lang="ja-JP" altLang="en-US" dirty="0" smtClean="0">
                <a:ea typeface="HG丸ｺﾞｼｯｸM-PRO" panose="020F0600000000000000" pitchFamily="50" charset="-128"/>
                <a:cs typeface="Times New Roman" panose="02020603050405020304" pitchFamily="18" charset="0"/>
              </a:rPr>
              <a:t>高校中途退学</a:t>
            </a:r>
            <a:endParaRPr lang="ja-JP" altLang="en-US" dirty="0"/>
          </a:p>
        </p:txBody>
      </p:sp>
      <p:sp>
        <p:nvSpPr>
          <p:cNvPr id="6" name="正方形/長方形 5"/>
          <p:cNvSpPr/>
          <p:nvPr/>
        </p:nvSpPr>
        <p:spPr>
          <a:xfrm>
            <a:off x="845728" y="726202"/>
            <a:ext cx="10186818" cy="587443"/>
          </a:xfrm>
          <a:prstGeom prst="rect">
            <a:avLst/>
          </a:prstGeom>
          <a:ln w="38100"/>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altLang="en-US" sz="1600" kern="100" dirty="0" smtClean="0">
                <a:effectLst/>
                <a:latin typeface="+mj-ea"/>
                <a:ea typeface="+mj-ea"/>
                <a:cs typeface="Times New Roman" panose="02020603050405020304" pitchFamily="18" charset="0"/>
              </a:rPr>
              <a:t>○全国平均より高い中途退学率（大阪２．４％　全国１．５％）</a:t>
            </a:r>
            <a:endParaRPr lang="ja-JP" sz="1600" kern="100" dirty="0">
              <a:effectLst/>
              <a:latin typeface="+mj-ea"/>
              <a:ea typeface="+mj-ea"/>
              <a:cs typeface="Times New Roman" panose="02020603050405020304" pitchFamily="18" charset="0"/>
            </a:endParaRPr>
          </a:p>
        </p:txBody>
      </p:sp>
      <p:sp>
        <p:nvSpPr>
          <p:cNvPr id="7" name="正方形/長方形 6"/>
          <p:cNvSpPr/>
          <p:nvPr/>
        </p:nvSpPr>
        <p:spPr>
          <a:xfrm>
            <a:off x="901892" y="5585971"/>
            <a:ext cx="10186818" cy="584848"/>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60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出典：平成</a:t>
            </a:r>
            <a:r>
              <a:rPr lang="en-US" altLang="ja-JP" sz="160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25</a:t>
            </a:r>
            <a:r>
              <a:rPr lang="ja-JP" altLang="en-US" sz="1600"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年度</a:t>
            </a:r>
            <a:r>
              <a:rPr lang="ja-JP" altLang="en-US" sz="1600" dirty="0" smtClean="0">
                <a:latin typeface="ＭＳ Ｐゴシック" panose="020B0600070205080204" pitchFamily="50" charset="-128"/>
                <a:ea typeface="ＭＳ Ｐゴシック" panose="020B0600070205080204" pitchFamily="50" charset="-128"/>
              </a:rPr>
              <a:t>児童</a:t>
            </a:r>
            <a:r>
              <a:rPr lang="ja-JP" altLang="en-US" sz="1600" dirty="0">
                <a:latin typeface="ＭＳ Ｐゴシック" panose="020B0600070205080204" pitchFamily="50" charset="-128"/>
                <a:ea typeface="ＭＳ Ｐゴシック" panose="020B0600070205080204" pitchFamily="50" charset="-128"/>
              </a:rPr>
              <a:t>生徒の問題行動等生徒指導上の諸問題に関する調査</a:t>
            </a:r>
            <a:endParaRPr lang="ja-JP" sz="16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9" name="日付プレースホルダー 8"/>
          <p:cNvSpPr>
            <a:spLocks noGrp="1"/>
          </p:cNvSpPr>
          <p:nvPr>
            <p:ph type="dt" sz="half" idx="10"/>
          </p:nvPr>
        </p:nvSpPr>
        <p:spPr/>
        <p:txBody>
          <a:bodyPr/>
          <a:lstStyle/>
          <a:p>
            <a:fld id="{03FAB38A-AC08-495B-99DF-B87B2CD80277}" type="datetime1">
              <a:rPr lang="en-US" altLang="ja-JP" sz="2000" smtClean="0"/>
              <a:t>11/6/2014</a:t>
            </a:fld>
            <a:endParaRPr lang="en-US" sz="2000" dirty="0"/>
          </a:p>
        </p:txBody>
      </p:sp>
      <p:sp>
        <p:nvSpPr>
          <p:cNvPr id="10" name="スライド番号プレースホルダー 9"/>
          <p:cNvSpPr>
            <a:spLocks noGrp="1"/>
          </p:cNvSpPr>
          <p:nvPr>
            <p:ph type="sldNum" sz="quarter" idx="12"/>
          </p:nvPr>
        </p:nvSpPr>
        <p:spPr/>
        <p:txBody>
          <a:bodyPr/>
          <a:lstStyle/>
          <a:p>
            <a:fld id="{48F63A3B-78C7-47BE-AE5E-E10140E04643}" type="slidenum">
              <a:rPr lang="en-US" sz="2000" smtClean="0"/>
              <a:t>32</a:t>
            </a:fld>
            <a:endParaRPr lang="en-US" sz="2000" dirty="0"/>
          </a:p>
        </p:txBody>
      </p:sp>
      <p:sp>
        <p:nvSpPr>
          <p:cNvPr id="12" name="正方形/長方形 11"/>
          <p:cNvSpPr/>
          <p:nvPr/>
        </p:nvSpPr>
        <p:spPr>
          <a:xfrm>
            <a:off x="845727" y="1846519"/>
            <a:ext cx="9607269" cy="419870"/>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US" altLang="ja-JP" sz="1600" kern="100" dirty="0" smtClean="0">
                <a:effectLst/>
                <a:latin typeface="+mj-ea"/>
                <a:ea typeface="+mj-ea"/>
                <a:cs typeface="Times New Roman" panose="02020603050405020304" pitchFamily="18" charset="0"/>
              </a:rPr>
              <a:t>【</a:t>
            </a:r>
            <a:r>
              <a:rPr lang="ja-JP" altLang="en-US" sz="1600" kern="100" dirty="0" smtClean="0">
                <a:latin typeface="+mj-ea"/>
                <a:ea typeface="+mj-ea"/>
                <a:cs typeface="Times New Roman" panose="02020603050405020304" pitchFamily="18" charset="0"/>
              </a:rPr>
              <a:t>平成２</a:t>
            </a:r>
            <a:r>
              <a:rPr lang="ja-JP" altLang="en-US" sz="1600" kern="100" dirty="0">
                <a:latin typeface="+mj-ea"/>
                <a:ea typeface="+mj-ea"/>
                <a:cs typeface="Times New Roman" panose="02020603050405020304" pitchFamily="18" charset="0"/>
              </a:rPr>
              <a:t>５</a:t>
            </a:r>
            <a:r>
              <a:rPr lang="ja-JP" altLang="en-US" sz="1600" kern="100" dirty="0" smtClean="0">
                <a:latin typeface="+mj-ea"/>
                <a:ea typeface="+mj-ea"/>
                <a:cs typeface="Times New Roman" panose="02020603050405020304" pitchFamily="18" charset="0"/>
              </a:rPr>
              <a:t>年度</a:t>
            </a:r>
            <a:r>
              <a:rPr lang="ja-JP" altLang="en-US" sz="1600" kern="100" dirty="0">
                <a:latin typeface="+mj-ea"/>
                <a:ea typeface="+mj-ea"/>
                <a:cs typeface="Times New Roman" panose="02020603050405020304" pitchFamily="18" charset="0"/>
              </a:rPr>
              <a:t>　主要都道府県　中途退学者数及び中途退学率（国公私立高等学校）</a:t>
            </a:r>
            <a:r>
              <a:rPr lang="en-US" altLang="ja-JP" sz="1600" kern="100" dirty="0" smtClean="0">
                <a:effectLst/>
                <a:latin typeface="+mj-ea"/>
                <a:ea typeface="+mj-ea"/>
                <a:cs typeface="Times New Roman" panose="02020603050405020304" pitchFamily="18" charset="0"/>
              </a:rPr>
              <a:t>】</a:t>
            </a:r>
            <a:endParaRPr lang="ja-JP" sz="1600" kern="100" dirty="0">
              <a:effectLst/>
              <a:latin typeface="+mj-ea"/>
              <a:ea typeface="+mj-ea"/>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4070739022"/>
              </p:ext>
            </p:extLst>
          </p:nvPr>
        </p:nvGraphicFramePr>
        <p:xfrm>
          <a:off x="1042302" y="2419594"/>
          <a:ext cx="6737352" cy="2993960"/>
        </p:xfrm>
        <a:graphic>
          <a:graphicData uri="http://schemas.openxmlformats.org/drawingml/2006/table">
            <a:tbl>
              <a:tblPr>
                <a:tableStyleId>{5940675A-B579-460E-94D1-54222C63F5DA}</a:tableStyleId>
              </a:tblPr>
              <a:tblGrid>
                <a:gridCol w="1112838"/>
                <a:gridCol w="1620838"/>
                <a:gridCol w="2128838"/>
                <a:gridCol w="1874838"/>
              </a:tblGrid>
              <a:tr h="1115620">
                <a:tc>
                  <a:txBody>
                    <a:bodyPr/>
                    <a:lstStyle/>
                    <a:p>
                      <a:pPr algn="ctr" fontAlgn="ctr"/>
                      <a:r>
                        <a:rPr lang="ja-JP" altLang="en-US" sz="2000" b="0" i="0" u="none" strike="noStrike" dirty="0">
                          <a:effectLst/>
                          <a:latin typeface="+mn-ea"/>
                          <a:ea typeface="+mn-ea"/>
                        </a:rPr>
                        <a:t>　</a:t>
                      </a:r>
                    </a:p>
                  </a:txBody>
                  <a:tcPr marL="9525" marR="9525" marT="9525" marB="0" anchor="ctr"/>
                </a:tc>
                <a:tc>
                  <a:txBody>
                    <a:bodyPr/>
                    <a:lstStyle/>
                    <a:p>
                      <a:pPr algn="ctr" fontAlgn="ctr"/>
                      <a:r>
                        <a:rPr lang="en-US" altLang="ja-JP" sz="2000" b="0" i="0" u="none" strike="noStrike" dirty="0">
                          <a:effectLst/>
                          <a:latin typeface="+mn-ea"/>
                          <a:ea typeface="+mn-ea"/>
                        </a:rPr>
                        <a:t>4</a:t>
                      </a:r>
                      <a:r>
                        <a:rPr lang="ja-JP" altLang="en-US" sz="2000" b="0" i="0" u="none" strike="noStrike" dirty="0">
                          <a:effectLst/>
                          <a:latin typeface="+mn-ea"/>
                          <a:ea typeface="+mn-ea"/>
                        </a:rPr>
                        <a:t>月</a:t>
                      </a:r>
                      <a:r>
                        <a:rPr lang="en-US" altLang="ja-JP" sz="2000" b="0" i="0" u="none" strike="noStrike" dirty="0">
                          <a:effectLst/>
                          <a:latin typeface="+mn-ea"/>
                          <a:ea typeface="+mn-ea"/>
                        </a:rPr>
                        <a:t>1</a:t>
                      </a:r>
                      <a:r>
                        <a:rPr lang="ja-JP" altLang="en-US" sz="2000" b="0" i="0" u="none" strike="noStrike" dirty="0">
                          <a:effectLst/>
                          <a:latin typeface="+mn-ea"/>
                          <a:ea typeface="+mn-ea"/>
                        </a:rPr>
                        <a:t>日現在</a:t>
                      </a:r>
                      <a:br>
                        <a:rPr lang="ja-JP" altLang="en-US" sz="2000" b="0" i="0" u="none" strike="noStrike" dirty="0">
                          <a:effectLst/>
                          <a:latin typeface="+mn-ea"/>
                          <a:ea typeface="+mn-ea"/>
                        </a:rPr>
                      </a:br>
                      <a:r>
                        <a:rPr lang="ja-JP" altLang="en-US" sz="2000" b="0" i="0" u="none" strike="noStrike" dirty="0">
                          <a:effectLst/>
                          <a:latin typeface="+mn-ea"/>
                          <a:ea typeface="+mn-ea"/>
                        </a:rPr>
                        <a:t>在籍者数（人）</a:t>
                      </a:r>
                    </a:p>
                  </a:txBody>
                  <a:tcPr marL="9525" marR="9525" marT="9525" marB="0" anchor="ctr"/>
                </a:tc>
                <a:tc>
                  <a:txBody>
                    <a:bodyPr/>
                    <a:lstStyle/>
                    <a:p>
                      <a:pPr algn="ctr" fontAlgn="ctr"/>
                      <a:r>
                        <a:rPr lang="zh-CN" altLang="en-US" sz="2000" b="0" i="0" u="none" strike="noStrike" dirty="0">
                          <a:effectLst/>
                          <a:latin typeface="ＭＳ Ｐゴシック" panose="020B0600070205080204" pitchFamily="50" charset="-128"/>
                          <a:ea typeface="ＭＳ Ｐゴシック" panose="020B0600070205080204" pitchFamily="50" charset="-128"/>
                        </a:rPr>
                        <a:t>中途退学者数（人）</a:t>
                      </a:r>
                    </a:p>
                  </a:txBody>
                  <a:tcPr marL="9525" marR="9525" marT="9525" marB="0" anchor="ctr"/>
                </a:tc>
                <a:tc>
                  <a:txBody>
                    <a:bodyPr/>
                    <a:lstStyle/>
                    <a:p>
                      <a:pPr algn="ctr" fontAlgn="ctr"/>
                      <a:r>
                        <a:rPr lang="zh-CN" altLang="en-US" sz="2000" b="0" i="0" u="none" strike="noStrike" dirty="0">
                          <a:effectLst/>
                          <a:latin typeface="ＭＳ Ｐゴシック" panose="020B0600070205080204" pitchFamily="50" charset="-128"/>
                          <a:ea typeface="ＭＳ Ｐゴシック" panose="020B0600070205080204" pitchFamily="50" charset="-128"/>
                        </a:rPr>
                        <a:t>中途退学率（％）</a:t>
                      </a:r>
                    </a:p>
                  </a:txBody>
                  <a:tcPr marL="9525" marR="9525" marT="9525" marB="0" anchor="ctr"/>
                </a:tc>
              </a:tr>
              <a:tr h="375668">
                <a:tc>
                  <a:txBody>
                    <a:bodyPr/>
                    <a:lstStyle/>
                    <a:p>
                      <a:pPr algn="dist" fontAlgn="ctr"/>
                      <a:r>
                        <a:rPr lang="ja-JP" altLang="en-US" sz="2000" b="0" i="0" u="none" strike="noStrike" dirty="0">
                          <a:effectLst/>
                          <a:latin typeface="+mn-ea"/>
                          <a:ea typeface="+mn-ea"/>
                        </a:rPr>
                        <a:t>大阪府</a:t>
                      </a:r>
                    </a:p>
                  </a:txBody>
                  <a:tcPr marL="9525" marR="9525" marT="9525" marB="0" anchor="ctr"/>
                </a:tc>
                <a:tc>
                  <a:txBody>
                    <a:bodyPr/>
                    <a:lstStyle/>
                    <a:p>
                      <a:pPr algn="r" fontAlgn="ctr"/>
                      <a:r>
                        <a:rPr lang="en-US" altLang="ja-JP" sz="2000" b="0" i="0" u="none" strike="noStrike" dirty="0">
                          <a:effectLst/>
                          <a:latin typeface="ＭＳ Ｐゴシック" panose="020B0600070205080204" pitchFamily="50" charset="-128"/>
                          <a:ea typeface="ＭＳ Ｐゴシック" panose="020B0600070205080204" pitchFamily="50" charset="-128"/>
                        </a:rPr>
                        <a:t>249,569 </a:t>
                      </a:r>
                    </a:p>
                  </a:txBody>
                  <a:tcPr marL="9525" marR="9525" marT="9525" marB="0" anchor="ctr"/>
                </a:tc>
                <a:tc>
                  <a:txBody>
                    <a:bodyPr/>
                    <a:lstStyle/>
                    <a:p>
                      <a:pPr algn="r" fontAlgn="b"/>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5,975</a:t>
                      </a:r>
                    </a:p>
                  </a:txBody>
                  <a:tcPr marL="9525" marR="9525" marT="9525" marB="0" anchor="ctr"/>
                </a:tc>
                <a:tc>
                  <a:txBody>
                    <a:bodyPr/>
                    <a:lstStyle/>
                    <a:p>
                      <a:pPr algn="r" fontAlgn="ctr"/>
                      <a:r>
                        <a:rPr lang="en-US" altLang="ja-JP" sz="2000" b="0" i="0" u="none" strike="noStrike" dirty="0">
                          <a:effectLst/>
                          <a:latin typeface="ＭＳ Ｐゴシック" panose="020B0600070205080204" pitchFamily="50" charset="-128"/>
                          <a:ea typeface="ＭＳ Ｐゴシック" panose="020B0600070205080204" pitchFamily="50" charset="-128"/>
                        </a:rPr>
                        <a:t>2.4 </a:t>
                      </a:r>
                    </a:p>
                  </a:txBody>
                  <a:tcPr marL="9525" marR="9525" marT="9525" marB="0" anchor="ctr"/>
                </a:tc>
              </a:tr>
              <a:tr h="375668">
                <a:tc>
                  <a:txBody>
                    <a:bodyPr/>
                    <a:lstStyle/>
                    <a:p>
                      <a:pPr algn="dist" fontAlgn="ctr"/>
                      <a:r>
                        <a:rPr lang="ja-JP" altLang="en-US" sz="2000" b="0" i="0" u="none" strike="noStrike" dirty="0">
                          <a:effectLst/>
                          <a:latin typeface="+mn-ea"/>
                          <a:ea typeface="+mn-ea"/>
                        </a:rPr>
                        <a:t>東京都</a:t>
                      </a:r>
                    </a:p>
                  </a:txBody>
                  <a:tcPr marL="9525" marR="9525" marT="9525" marB="0" anchor="ctr"/>
                </a:tc>
                <a:tc>
                  <a:txBody>
                    <a:bodyPr/>
                    <a:lstStyle/>
                    <a:p>
                      <a:pPr algn="r" fontAlgn="ctr"/>
                      <a:r>
                        <a:rPr lang="en-US" altLang="ja-JP" sz="2000" b="0" i="0" u="none" strike="noStrike">
                          <a:effectLst/>
                          <a:latin typeface="ＭＳ Ｐゴシック" panose="020B0600070205080204" pitchFamily="50" charset="-128"/>
                          <a:ea typeface="ＭＳ Ｐゴシック" panose="020B0600070205080204" pitchFamily="50" charset="-128"/>
                        </a:rPr>
                        <a:t>329,084 </a:t>
                      </a:r>
                    </a:p>
                  </a:txBody>
                  <a:tcPr marL="9525" marR="9525" marT="9525" marB="0" anchor="ctr"/>
                </a:tc>
                <a:tc>
                  <a:txBody>
                    <a:bodyPr/>
                    <a:lstStyle/>
                    <a:p>
                      <a:pPr algn="r" fontAlgn="b"/>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5,616</a:t>
                      </a:r>
                    </a:p>
                  </a:txBody>
                  <a:tcPr marL="9525" marR="9525" marT="9525" marB="0" anchor="ctr"/>
                </a:tc>
                <a:tc>
                  <a:txBody>
                    <a:bodyPr/>
                    <a:lstStyle/>
                    <a:p>
                      <a:pPr algn="r" fontAlgn="ctr"/>
                      <a:r>
                        <a:rPr lang="en-US" altLang="ja-JP" sz="2000" b="0" i="0" u="none" strike="noStrike" dirty="0">
                          <a:effectLst/>
                          <a:latin typeface="ＭＳ Ｐゴシック" panose="020B0600070205080204" pitchFamily="50" charset="-128"/>
                          <a:ea typeface="ＭＳ Ｐゴシック" panose="020B0600070205080204" pitchFamily="50" charset="-128"/>
                        </a:rPr>
                        <a:t>1.7 </a:t>
                      </a:r>
                    </a:p>
                  </a:txBody>
                  <a:tcPr marL="9525" marR="9525" marT="9525" marB="0" anchor="ctr"/>
                </a:tc>
              </a:tr>
              <a:tr h="375668">
                <a:tc>
                  <a:txBody>
                    <a:bodyPr/>
                    <a:lstStyle/>
                    <a:p>
                      <a:pPr algn="dist" fontAlgn="ctr"/>
                      <a:r>
                        <a:rPr lang="ja-JP" altLang="en-US" sz="2000" b="0" i="0" u="none" strike="noStrike" dirty="0">
                          <a:effectLst/>
                          <a:latin typeface="+mn-ea"/>
                          <a:ea typeface="+mn-ea"/>
                        </a:rPr>
                        <a:t>神奈川県</a:t>
                      </a:r>
                    </a:p>
                  </a:txBody>
                  <a:tcPr marL="9525" marR="9525" marT="9525" marB="0" anchor="ctr"/>
                </a:tc>
                <a:tc>
                  <a:txBody>
                    <a:bodyPr/>
                    <a:lstStyle/>
                    <a:p>
                      <a:pPr algn="r" fontAlgn="ctr"/>
                      <a:r>
                        <a:rPr lang="en-US" altLang="ja-JP" sz="2000" b="0" i="0" u="none" strike="noStrike">
                          <a:effectLst/>
                          <a:latin typeface="ＭＳ Ｐゴシック" panose="020B0600070205080204" pitchFamily="50" charset="-128"/>
                          <a:ea typeface="ＭＳ Ｐゴシック" panose="020B0600070205080204" pitchFamily="50" charset="-128"/>
                        </a:rPr>
                        <a:t>210,951 </a:t>
                      </a:r>
                    </a:p>
                  </a:txBody>
                  <a:tcPr marL="9525" marR="9525" marT="9525" marB="0" anchor="ctr"/>
                </a:tc>
                <a:tc>
                  <a:txBody>
                    <a:bodyPr/>
                    <a:lstStyle/>
                    <a:p>
                      <a:pPr algn="r" fontAlgn="b"/>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3,681</a:t>
                      </a:r>
                    </a:p>
                  </a:txBody>
                  <a:tcPr marL="9525" marR="9525" marT="9525" marB="0" anchor="ctr"/>
                </a:tc>
                <a:tc>
                  <a:txBody>
                    <a:bodyPr/>
                    <a:lstStyle/>
                    <a:p>
                      <a:pPr algn="r" fontAlgn="ctr"/>
                      <a:r>
                        <a:rPr lang="en-US" altLang="ja-JP" sz="2000" b="0" i="0" u="none" strike="noStrike" dirty="0">
                          <a:effectLst/>
                          <a:latin typeface="ＭＳ Ｐゴシック" panose="020B0600070205080204" pitchFamily="50" charset="-128"/>
                          <a:ea typeface="ＭＳ Ｐゴシック" panose="020B0600070205080204" pitchFamily="50" charset="-128"/>
                        </a:rPr>
                        <a:t>1.7 </a:t>
                      </a:r>
                    </a:p>
                  </a:txBody>
                  <a:tcPr marL="9525" marR="9525" marT="9525" marB="0" anchor="ctr"/>
                </a:tc>
              </a:tr>
              <a:tr h="375668">
                <a:tc>
                  <a:txBody>
                    <a:bodyPr/>
                    <a:lstStyle/>
                    <a:p>
                      <a:pPr algn="dist" fontAlgn="ctr"/>
                      <a:r>
                        <a:rPr lang="ja-JP" altLang="en-US" sz="2000" b="0" i="0" u="none" strike="noStrike" dirty="0">
                          <a:effectLst/>
                          <a:latin typeface="+mn-ea"/>
                          <a:ea typeface="+mn-ea"/>
                        </a:rPr>
                        <a:t>愛知県</a:t>
                      </a:r>
                    </a:p>
                  </a:txBody>
                  <a:tcPr marL="9525" marR="9525" marT="9525" marB="0" anchor="ctr"/>
                </a:tc>
                <a:tc>
                  <a:txBody>
                    <a:bodyPr/>
                    <a:lstStyle/>
                    <a:p>
                      <a:pPr algn="r" fontAlgn="ctr"/>
                      <a:r>
                        <a:rPr lang="en-US" altLang="ja-JP" sz="2000" b="0" i="0" u="none" strike="noStrike" dirty="0">
                          <a:effectLst/>
                          <a:latin typeface="ＭＳ Ｐゴシック" panose="020B0600070205080204" pitchFamily="50" charset="-128"/>
                          <a:ea typeface="ＭＳ Ｐゴシック" panose="020B0600070205080204" pitchFamily="50" charset="-128"/>
                        </a:rPr>
                        <a:t>204,370 </a:t>
                      </a:r>
                    </a:p>
                  </a:txBody>
                  <a:tcPr marL="9525" marR="9525" marT="9525" marB="0" anchor="ctr"/>
                </a:tc>
                <a:tc>
                  <a:txBody>
                    <a:bodyPr/>
                    <a:lstStyle/>
                    <a:p>
                      <a:pPr algn="r" fontAlgn="b"/>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3,113</a:t>
                      </a:r>
                    </a:p>
                  </a:txBody>
                  <a:tcPr marL="9525" marR="9525" marT="9525" marB="0" anchor="ctr"/>
                </a:tc>
                <a:tc>
                  <a:txBody>
                    <a:bodyPr/>
                    <a:lstStyle/>
                    <a:p>
                      <a:pPr algn="r" fontAlgn="ctr"/>
                      <a:r>
                        <a:rPr lang="en-US" altLang="ja-JP" sz="2000" b="0" i="0" u="none" strike="noStrike" dirty="0">
                          <a:effectLst/>
                          <a:latin typeface="ＭＳ Ｐゴシック" panose="020B0600070205080204" pitchFamily="50" charset="-128"/>
                          <a:ea typeface="ＭＳ Ｐゴシック" panose="020B0600070205080204" pitchFamily="50" charset="-128"/>
                        </a:rPr>
                        <a:t>1.5 </a:t>
                      </a:r>
                    </a:p>
                  </a:txBody>
                  <a:tcPr marL="9525" marR="9525" marT="9525" marB="0" anchor="ctr"/>
                </a:tc>
              </a:tr>
              <a:tr h="375668">
                <a:tc>
                  <a:txBody>
                    <a:bodyPr/>
                    <a:lstStyle/>
                    <a:p>
                      <a:pPr algn="dist" fontAlgn="ctr"/>
                      <a:r>
                        <a:rPr lang="ja-JP" altLang="en-US" sz="2000" b="0" i="0" u="none" strike="noStrike" dirty="0" smtClean="0">
                          <a:effectLst/>
                          <a:latin typeface="+mn-ea"/>
                          <a:ea typeface="+mn-ea"/>
                        </a:rPr>
                        <a:t>全国</a:t>
                      </a:r>
                      <a:endParaRPr lang="ja-JP" altLang="en-US" sz="2000" b="0" i="0" u="none" strike="noStrike" dirty="0">
                        <a:effectLst/>
                        <a:latin typeface="+mn-ea"/>
                        <a:ea typeface="+mn-ea"/>
                      </a:endParaRP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ＭＳ Ｐゴシック" panose="020B0600070205080204" pitchFamily="50" charset="-128"/>
                          <a:ea typeface="ＭＳ Ｐゴシック" panose="020B0600070205080204" pitchFamily="50" charset="-128"/>
                          <a:cs typeface="+mn-cs"/>
                        </a:rPr>
                        <a:t>3,509,751 </a:t>
                      </a: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ＭＳ Ｐゴシック" panose="020B0600070205080204" pitchFamily="50" charset="-128"/>
                          <a:ea typeface="ＭＳ Ｐゴシック" panose="020B0600070205080204" pitchFamily="50" charset="-128"/>
                          <a:cs typeface="+mn-cs"/>
                        </a:rPr>
                        <a:t>59,742 </a:t>
                      </a: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ＭＳ Ｐゴシック" panose="020B0600070205080204" pitchFamily="50" charset="-128"/>
                          <a:ea typeface="ＭＳ Ｐゴシック" panose="020B0600070205080204" pitchFamily="50" charset="-128"/>
                          <a:cs typeface="+mn-cs"/>
                        </a:rPr>
                        <a:t>1.7 </a:t>
                      </a:r>
                    </a:p>
                  </a:txBody>
                  <a:tcPr marL="9525" marR="9525" marT="9525" marB="0" anchor="ctr"/>
                </a:tc>
              </a:tr>
            </a:tbl>
          </a:graphicData>
        </a:graphic>
      </p:graphicFrame>
    </p:spTree>
    <p:extLst>
      <p:ext uri="{BB962C8B-B14F-4D97-AF65-F5344CB8AC3E}">
        <p14:creationId xmlns:p14="http://schemas.microsoft.com/office/powerpoint/2010/main" val="20246900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5727" y="265258"/>
            <a:ext cx="8053573" cy="369332"/>
          </a:xfrm>
          <a:prstGeom prst="rect">
            <a:avLst/>
          </a:prstGeom>
        </p:spPr>
        <p:txBody>
          <a:bodyPr wrap="squar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smtClean="0">
                <a:ea typeface="HG丸ｺﾞｼｯｸM-PRO" panose="020F0600000000000000" pitchFamily="50" charset="-128"/>
                <a:cs typeface="Times New Roman" panose="02020603050405020304" pitchFamily="18" charset="0"/>
              </a:rPr>
              <a:t>１０</a:t>
            </a:r>
            <a:r>
              <a:rPr lang="ja-JP" altLang="ja-JP" dirty="0" smtClean="0">
                <a:ea typeface="HG丸ｺﾞｼｯｸM-PRO" panose="020F0600000000000000" pitchFamily="50" charset="-128"/>
                <a:cs typeface="Times New Roman" panose="02020603050405020304" pitchFamily="18" charset="0"/>
              </a:rPr>
              <a:t>）</a:t>
            </a:r>
            <a:r>
              <a:rPr lang="ja-JP" altLang="en-US" dirty="0" smtClean="0">
                <a:ea typeface="HG丸ｺﾞｼｯｸM-PRO" panose="020F0600000000000000" pitchFamily="50" charset="-128"/>
                <a:cs typeface="Times New Roman" panose="02020603050405020304" pitchFamily="18" charset="0"/>
              </a:rPr>
              <a:t>暴力行為の発生件数</a:t>
            </a:r>
            <a:endParaRPr lang="ja-JP" altLang="en-US" dirty="0"/>
          </a:p>
        </p:txBody>
      </p:sp>
      <p:sp>
        <p:nvSpPr>
          <p:cNvPr id="6" name="正方形/長方形 5"/>
          <p:cNvSpPr/>
          <p:nvPr/>
        </p:nvSpPr>
        <p:spPr>
          <a:xfrm>
            <a:off x="845728" y="726202"/>
            <a:ext cx="10186818" cy="587443"/>
          </a:xfrm>
          <a:prstGeom prst="rect">
            <a:avLst/>
          </a:prstGeom>
          <a:ln w="38100"/>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altLang="en-US" sz="1600" kern="100" dirty="0" smtClean="0">
                <a:effectLst/>
                <a:latin typeface="+mj-ea"/>
                <a:ea typeface="+mj-ea"/>
                <a:cs typeface="Times New Roman" panose="02020603050405020304" pitchFamily="18" charset="0"/>
              </a:rPr>
              <a:t>○全国平均より高い暴力行為の発生件数（</a:t>
            </a:r>
            <a:r>
              <a:rPr lang="ja-JP" altLang="en-US" sz="1600" kern="100" smtClean="0">
                <a:effectLst/>
                <a:latin typeface="+mj-ea"/>
                <a:ea typeface="+mj-ea"/>
                <a:cs typeface="Times New Roman" panose="02020603050405020304" pitchFamily="18" charset="0"/>
              </a:rPr>
              <a:t>大阪１０．５件</a:t>
            </a:r>
            <a:r>
              <a:rPr lang="ja-JP" altLang="en-US" sz="1600" kern="100" dirty="0" smtClean="0">
                <a:effectLst/>
                <a:latin typeface="+mj-ea"/>
                <a:ea typeface="+mj-ea"/>
                <a:cs typeface="Times New Roman" panose="02020603050405020304" pitchFamily="18" charset="0"/>
              </a:rPr>
              <a:t>　</a:t>
            </a:r>
            <a:r>
              <a:rPr lang="ja-JP" altLang="en-US" sz="1600" kern="100" smtClean="0">
                <a:effectLst/>
                <a:latin typeface="+mj-ea"/>
                <a:ea typeface="+mj-ea"/>
                <a:cs typeface="Times New Roman" panose="02020603050405020304" pitchFamily="18" charset="0"/>
              </a:rPr>
              <a:t>全国４．１件）</a:t>
            </a:r>
            <a:endParaRPr lang="ja-JP" sz="1600" kern="100" dirty="0">
              <a:effectLst/>
              <a:latin typeface="+mj-ea"/>
              <a:ea typeface="+mj-ea"/>
              <a:cs typeface="Times New Roman" panose="02020603050405020304" pitchFamily="18" charset="0"/>
            </a:endParaRPr>
          </a:p>
        </p:txBody>
      </p:sp>
      <p:sp>
        <p:nvSpPr>
          <p:cNvPr id="7" name="正方形/長方形 6"/>
          <p:cNvSpPr/>
          <p:nvPr/>
        </p:nvSpPr>
        <p:spPr>
          <a:xfrm>
            <a:off x="901892" y="5585971"/>
            <a:ext cx="10186818" cy="584848"/>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600" kern="100" dirty="0" smtClean="0">
                <a:effectLst/>
                <a:latin typeface="+mj-ea"/>
                <a:ea typeface="+mj-ea"/>
                <a:cs typeface="Times New Roman" panose="02020603050405020304" pitchFamily="18" charset="0"/>
              </a:rPr>
              <a:t>出典：平成</a:t>
            </a:r>
            <a:r>
              <a:rPr lang="en-US" altLang="ja-JP" sz="1600" kern="100" dirty="0" smtClean="0">
                <a:effectLst/>
                <a:latin typeface="+mj-ea"/>
                <a:ea typeface="+mj-ea"/>
                <a:cs typeface="Times New Roman" panose="02020603050405020304" pitchFamily="18" charset="0"/>
              </a:rPr>
              <a:t>25</a:t>
            </a:r>
            <a:r>
              <a:rPr lang="ja-JP" altLang="en-US" sz="1600" kern="100" dirty="0" smtClean="0">
                <a:effectLst/>
                <a:latin typeface="+mj-ea"/>
                <a:ea typeface="+mj-ea"/>
                <a:cs typeface="Times New Roman" panose="02020603050405020304" pitchFamily="18" charset="0"/>
              </a:rPr>
              <a:t>年度</a:t>
            </a:r>
            <a:r>
              <a:rPr lang="ja-JP" altLang="en-US" sz="1600" dirty="0" smtClean="0"/>
              <a:t>児童</a:t>
            </a:r>
            <a:r>
              <a:rPr lang="ja-JP" altLang="en-US" sz="1600" dirty="0"/>
              <a:t>生徒の問題行動等生徒指導上の諸問題に関する調査</a:t>
            </a:r>
            <a:endParaRPr lang="ja-JP" sz="1600" kern="100" dirty="0">
              <a:effectLst/>
              <a:latin typeface="+mj-ea"/>
              <a:ea typeface="+mj-ea"/>
              <a:cs typeface="Times New Roman" panose="02020603050405020304" pitchFamily="18" charset="0"/>
            </a:endParaRPr>
          </a:p>
        </p:txBody>
      </p:sp>
      <p:sp>
        <p:nvSpPr>
          <p:cNvPr id="9" name="日付プレースホルダー 8"/>
          <p:cNvSpPr>
            <a:spLocks noGrp="1"/>
          </p:cNvSpPr>
          <p:nvPr>
            <p:ph type="dt" sz="half" idx="10"/>
          </p:nvPr>
        </p:nvSpPr>
        <p:spPr/>
        <p:txBody>
          <a:bodyPr/>
          <a:lstStyle/>
          <a:p>
            <a:fld id="{03FAB38A-AC08-495B-99DF-B87B2CD80277}" type="datetime1">
              <a:rPr lang="en-US" altLang="ja-JP" sz="2000" smtClean="0"/>
              <a:t>11/6/2014</a:t>
            </a:fld>
            <a:endParaRPr lang="en-US" sz="2000" dirty="0"/>
          </a:p>
        </p:txBody>
      </p:sp>
      <p:sp>
        <p:nvSpPr>
          <p:cNvPr id="10" name="スライド番号プレースホルダー 9"/>
          <p:cNvSpPr>
            <a:spLocks noGrp="1"/>
          </p:cNvSpPr>
          <p:nvPr>
            <p:ph type="sldNum" sz="quarter" idx="12"/>
          </p:nvPr>
        </p:nvSpPr>
        <p:spPr/>
        <p:txBody>
          <a:bodyPr/>
          <a:lstStyle/>
          <a:p>
            <a:fld id="{48F63A3B-78C7-47BE-AE5E-E10140E04643}" type="slidenum">
              <a:rPr lang="en-US" sz="2000" smtClean="0"/>
              <a:t>33</a:t>
            </a:fld>
            <a:endParaRPr lang="en-US" sz="2000" dirty="0"/>
          </a:p>
        </p:txBody>
      </p:sp>
      <p:sp>
        <p:nvSpPr>
          <p:cNvPr id="12" name="正方形/長方形 11"/>
          <p:cNvSpPr/>
          <p:nvPr/>
        </p:nvSpPr>
        <p:spPr>
          <a:xfrm>
            <a:off x="845727" y="1602611"/>
            <a:ext cx="9607269" cy="419870"/>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US" altLang="ja-JP" sz="1600" kern="100" dirty="0" smtClean="0">
                <a:effectLst/>
                <a:latin typeface="+mj-ea"/>
                <a:ea typeface="+mj-ea"/>
                <a:cs typeface="Times New Roman" panose="02020603050405020304" pitchFamily="18" charset="0"/>
              </a:rPr>
              <a:t>【</a:t>
            </a:r>
            <a:r>
              <a:rPr lang="ja-JP" altLang="en-US" sz="1600" kern="100" dirty="0" smtClean="0">
                <a:latin typeface="+mj-ea"/>
                <a:ea typeface="+mj-ea"/>
                <a:cs typeface="Times New Roman" panose="02020603050405020304" pitchFamily="18" charset="0"/>
              </a:rPr>
              <a:t>平成２５年度</a:t>
            </a:r>
            <a:r>
              <a:rPr lang="ja-JP" altLang="en-US" sz="1600" kern="100" dirty="0">
                <a:latin typeface="+mj-ea"/>
                <a:ea typeface="+mj-ea"/>
                <a:cs typeface="Times New Roman" panose="02020603050405020304" pitchFamily="18" charset="0"/>
              </a:rPr>
              <a:t>　主要都道府県　暴力行為の発生件数（国公私立小・中・高等学校）</a:t>
            </a:r>
            <a:r>
              <a:rPr lang="ja-JP" altLang="en-US" sz="1600" kern="100" dirty="0" smtClean="0">
                <a:latin typeface="+mj-ea"/>
                <a:ea typeface="+mj-ea"/>
                <a:cs typeface="Times New Roman" panose="02020603050405020304" pitchFamily="18" charset="0"/>
              </a:rPr>
              <a:t>・</a:t>
            </a:r>
            <a:r>
              <a:rPr lang="en-US" altLang="ja-JP" sz="1600" kern="100" dirty="0" smtClean="0">
                <a:latin typeface="+mj-ea"/>
                <a:ea typeface="+mj-ea"/>
                <a:cs typeface="Times New Roman" panose="02020603050405020304" pitchFamily="18" charset="0"/>
              </a:rPr>
              <a:t>1,000</a:t>
            </a:r>
            <a:r>
              <a:rPr lang="ja-JP" altLang="en-US" sz="1600" kern="100" dirty="0">
                <a:latin typeface="+mj-ea"/>
                <a:ea typeface="+mj-ea"/>
                <a:cs typeface="Times New Roman" panose="02020603050405020304" pitchFamily="18" charset="0"/>
              </a:rPr>
              <a:t>人当たりの発生件数</a:t>
            </a:r>
            <a:r>
              <a:rPr lang="en-US" altLang="ja-JP" sz="1600" kern="100" dirty="0" smtClean="0">
                <a:effectLst/>
                <a:latin typeface="+mj-ea"/>
                <a:ea typeface="+mj-ea"/>
                <a:cs typeface="Times New Roman" panose="02020603050405020304" pitchFamily="18" charset="0"/>
              </a:rPr>
              <a:t>】</a:t>
            </a:r>
            <a:endParaRPr lang="ja-JP" sz="1600" kern="100" dirty="0">
              <a:effectLst/>
              <a:latin typeface="+mj-ea"/>
              <a:ea typeface="+mj-ea"/>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3488414100"/>
              </p:ext>
            </p:extLst>
          </p:nvPr>
        </p:nvGraphicFramePr>
        <p:xfrm>
          <a:off x="1819764" y="2138965"/>
          <a:ext cx="8250211" cy="2993960"/>
        </p:xfrm>
        <a:graphic>
          <a:graphicData uri="http://schemas.openxmlformats.org/drawingml/2006/table">
            <a:tbl>
              <a:tblPr>
                <a:tableStyleId>{5940675A-B579-460E-94D1-54222C63F5DA}</a:tableStyleId>
              </a:tblPr>
              <a:tblGrid>
                <a:gridCol w="1247527"/>
                <a:gridCol w="1025517"/>
                <a:gridCol w="1025517"/>
                <a:gridCol w="1025517"/>
                <a:gridCol w="1025517"/>
                <a:gridCol w="1025517"/>
                <a:gridCol w="1875099"/>
              </a:tblGrid>
              <a:tr h="1115620">
                <a:tc>
                  <a:txBody>
                    <a:bodyPr/>
                    <a:lstStyle/>
                    <a:p>
                      <a:pPr algn="ctr" fontAlgn="ctr"/>
                      <a:r>
                        <a:rPr lang="ja-JP" altLang="en-US" sz="2000" b="0" i="0" u="none" strike="noStrike" dirty="0">
                          <a:effectLst/>
                          <a:latin typeface="+mn-ea"/>
                          <a:ea typeface="+mn-ea"/>
                        </a:rPr>
                        <a:t>都道府県</a:t>
                      </a:r>
                    </a:p>
                  </a:txBody>
                  <a:tcPr marL="9525" marR="9525" marT="9525" marB="0" anchor="ctr"/>
                </a:tc>
                <a:tc>
                  <a:txBody>
                    <a:bodyPr/>
                    <a:lstStyle/>
                    <a:p>
                      <a:pPr algn="ctr" fontAlgn="ctr"/>
                      <a:r>
                        <a:rPr lang="ja-JP" altLang="en-US" sz="2000" b="0" i="0" u="none" strike="noStrike" dirty="0">
                          <a:effectLst/>
                          <a:latin typeface="+mn-ea"/>
                          <a:ea typeface="+mn-ea"/>
                        </a:rPr>
                        <a:t>対教師</a:t>
                      </a:r>
                      <a:br>
                        <a:rPr lang="ja-JP" altLang="en-US" sz="2000" b="0" i="0" u="none" strike="noStrike" dirty="0">
                          <a:effectLst/>
                          <a:latin typeface="+mn-ea"/>
                          <a:ea typeface="+mn-ea"/>
                        </a:rPr>
                      </a:br>
                      <a:r>
                        <a:rPr lang="ja-JP" altLang="en-US" sz="2000" b="0" i="0" u="none" strike="noStrike" dirty="0" smtClean="0">
                          <a:effectLst/>
                          <a:latin typeface="+mn-ea"/>
                          <a:ea typeface="+mn-ea"/>
                        </a:rPr>
                        <a:t>暴力</a:t>
                      </a:r>
                      <a:endParaRPr lang="en-US" altLang="ja-JP" sz="2000" b="0" i="0" u="none" strike="noStrike" dirty="0">
                        <a:effectLst/>
                        <a:latin typeface="+mn-ea"/>
                        <a:ea typeface="+mn-ea"/>
                      </a:endParaRPr>
                    </a:p>
                  </a:txBody>
                  <a:tcPr marL="9525" marR="9525" marT="9525" marB="0" anchor="ctr"/>
                </a:tc>
                <a:tc>
                  <a:txBody>
                    <a:bodyPr/>
                    <a:lstStyle/>
                    <a:p>
                      <a:pPr algn="ctr" fontAlgn="ctr"/>
                      <a:r>
                        <a:rPr lang="ja-JP" altLang="en-US" sz="2000" b="0" i="0" u="none" strike="noStrike" dirty="0">
                          <a:effectLst/>
                          <a:latin typeface="+mn-ea"/>
                          <a:ea typeface="+mn-ea"/>
                        </a:rPr>
                        <a:t>生徒間</a:t>
                      </a:r>
                      <a:br>
                        <a:rPr lang="ja-JP" altLang="en-US" sz="2000" b="0" i="0" u="none" strike="noStrike" dirty="0">
                          <a:effectLst/>
                          <a:latin typeface="+mn-ea"/>
                          <a:ea typeface="+mn-ea"/>
                        </a:rPr>
                      </a:br>
                      <a:r>
                        <a:rPr lang="ja-JP" altLang="en-US" sz="2000" b="0" i="0" u="none" strike="noStrike" dirty="0" smtClean="0">
                          <a:effectLst/>
                          <a:latin typeface="+mn-ea"/>
                          <a:ea typeface="+mn-ea"/>
                        </a:rPr>
                        <a:t>暴力</a:t>
                      </a:r>
                      <a:endParaRPr lang="en-US" altLang="ja-JP" sz="2000" b="0" i="0" u="none" strike="noStrike" dirty="0">
                        <a:effectLst/>
                        <a:latin typeface="+mn-ea"/>
                        <a:ea typeface="+mn-ea"/>
                      </a:endParaRPr>
                    </a:p>
                  </a:txBody>
                  <a:tcPr marL="9525" marR="9525" marT="9525" marB="0" anchor="ctr"/>
                </a:tc>
                <a:tc>
                  <a:txBody>
                    <a:bodyPr/>
                    <a:lstStyle/>
                    <a:p>
                      <a:pPr algn="ctr" fontAlgn="ctr"/>
                      <a:r>
                        <a:rPr lang="ja-JP" altLang="en-US" sz="2000" b="0" i="0" u="none" strike="noStrike" dirty="0">
                          <a:effectLst/>
                          <a:latin typeface="+mn-ea"/>
                          <a:ea typeface="+mn-ea"/>
                        </a:rPr>
                        <a:t>対人</a:t>
                      </a:r>
                      <a:br>
                        <a:rPr lang="ja-JP" altLang="en-US" sz="2000" b="0" i="0" u="none" strike="noStrike" dirty="0">
                          <a:effectLst/>
                          <a:latin typeface="+mn-ea"/>
                          <a:ea typeface="+mn-ea"/>
                        </a:rPr>
                      </a:br>
                      <a:r>
                        <a:rPr lang="ja-JP" altLang="en-US" sz="2000" b="0" i="0" u="none" strike="noStrike" dirty="0" smtClean="0">
                          <a:effectLst/>
                          <a:latin typeface="+mn-ea"/>
                          <a:ea typeface="+mn-ea"/>
                        </a:rPr>
                        <a:t>暴力</a:t>
                      </a:r>
                      <a:endParaRPr lang="en-US" altLang="ja-JP" sz="2000" b="0" i="0" u="none" strike="noStrike" dirty="0">
                        <a:effectLst/>
                        <a:latin typeface="+mn-ea"/>
                        <a:ea typeface="+mn-ea"/>
                      </a:endParaRPr>
                    </a:p>
                  </a:txBody>
                  <a:tcPr marL="9525" marR="9525" marT="9525" marB="0" anchor="ctr"/>
                </a:tc>
                <a:tc>
                  <a:txBody>
                    <a:bodyPr/>
                    <a:lstStyle/>
                    <a:p>
                      <a:pPr algn="ctr" fontAlgn="ctr"/>
                      <a:r>
                        <a:rPr lang="ja-JP" altLang="en-US" sz="2000" b="0" i="0" u="none" strike="noStrike" dirty="0">
                          <a:effectLst/>
                          <a:latin typeface="+mn-ea"/>
                          <a:ea typeface="+mn-ea"/>
                        </a:rPr>
                        <a:t>器物</a:t>
                      </a:r>
                      <a:br>
                        <a:rPr lang="ja-JP" altLang="en-US" sz="2000" b="0" i="0" u="none" strike="noStrike" dirty="0">
                          <a:effectLst/>
                          <a:latin typeface="+mn-ea"/>
                          <a:ea typeface="+mn-ea"/>
                        </a:rPr>
                      </a:br>
                      <a:r>
                        <a:rPr lang="ja-JP" altLang="en-US" sz="2000" b="0" i="0" u="none" strike="noStrike" dirty="0">
                          <a:effectLst/>
                          <a:latin typeface="+mn-ea"/>
                          <a:ea typeface="+mn-ea"/>
                        </a:rPr>
                        <a:t>損壊</a:t>
                      </a:r>
                    </a:p>
                  </a:txBody>
                  <a:tcPr marL="9525" marR="9525" marT="9525" marB="0" anchor="ctr"/>
                </a:tc>
                <a:tc>
                  <a:txBody>
                    <a:bodyPr/>
                    <a:lstStyle/>
                    <a:p>
                      <a:pPr algn="ctr" fontAlgn="ctr"/>
                      <a:r>
                        <a:rPr lang="ja-JP" altLang="en-US" sz="2000" b="0" i="0" u="none" strike="noStrike" dirty="0">
                          <a:effectLst/>
                          <a:latin typeface="+mn-ea"/>
                          <a:ea typeface="+mn-ea"/>
                        </a:rPr>
                        <a:t>合計</a:t>
                      </a:r>
                    </a:p>
                  </a:txBody>
                  <a:tcPr marL="9525" marR="9525" marT="9525" marB="0" anchor="ctr"/>
                </a:tc>
                <a:tc>
                  <a:txBody>
                    <a:bodyPr/>
                    <a:lstStyle/>
                    <a:p>
                      <a:pPr algn="ctr" fontAlgn="ctr"/>
                      <a:r>
                        <a:rPr lang="en-US" altLang="ja-JP" sz="2000" b="0" i="0" u="none" strike="noStrike" dirty="0">
                          <a:effectLst/>
                          <a:latin typeface="+mn-ea"/>
                          <a:ea typeface="+mn-ea"/>
                        </a:rPr>
                        <a:t>1000</a:t>
                      </a:r>
                      <a:r>
                        <a:rPr lang="ja-JP" altLang="en-US" sz="2000" b="0" i="0" u="none" strike="noStrike" dirty="0">
                          <a:effectLst/>
                          <a:latin typeface="+mn-ea"/>
                          <a:ea typeface="+mn-ea"/>
                        </a:rPr>
                        <a:t>人当たり</a:t>
                      </a:r>
                      <a:r>
                        <a:rPr lang="ja-JP" altLang="en-US" sz="2000" b="0" i="0" u="none" strike="noStrike" dirty="0" smtClean="0">
                          <a:effectLst/>
                          <a:latin typeface="+mn-ea"/>
                          <a:ea typeface="+mn-ea"/>
                        </a:rPr>
                        <a:t>の</a:t>
                      </a:r>
                      <a:endParaRPr lang="en-US" altLang="ja-JP" sz="2000" b="0" i="0" u="none" strike="noStrike" dirty="0" smtClean="0">
                        <a:effectLst/>
                        <a:latin typeface="+mn-ea"/>
                        <a:ea typeface="+mn-ea"/>
                      </a:endParaRPr>
                    </a:p>
                    <a:p>
                      <a:pPr algn="ctr" fontAlgn="ctr"/>
                      <a:r>
                        <a:rPr lang="ja-JP" altLang="en-US" sz="2000" b="0" i="0" u="none" strike="noStrike" dirty="0" smtClean="0">
                          <a:effectLst/>
                          <a:latin typeface="+mn-ea"/>
                          <a:ea typeface="+mn-ea"/>
                        </a:rPr>
                        <a:t>発生</a:t>
                      </a:r>
                      <a:r>
                        <a:rPr lang="ja-JP" altLang="en-US" sz="2000" b="0" i="0" u="none" strike="noStrike" dirty="0">
                          <a:effectLst/>
                          <a:latin typeface="+mn-ea"/>
                          <a:ea typeface="+mn-ea"/>
                        </a:rPr>
                        <a:t>件数</a:t>
                      </a:r>
                    </a:p>
                  </a:txBody>
                  <a:tcPr marL="9525" marR="9525" marT="9525" marB="0" anchor="ctr"/>
                </a:tc>
              </a:tr>
              <a:tr h="375668">
                <a:tc>
                  <a:txBody>
                    <a:bodyPr/>
                    <a:lstStyle/>
                    <a:p>
                      <a:pPr algn="dist" fontAlgn="ctr"/>
                      <a:r>
                        <a:rPr lang="ja-JP" altLang="en-US" sz="2000" b="0" i="0" u="none" strike="noStrike">
                          <a:effectLst/>
                          <a:latin typeface="+mn-ea"/>
                          <a:ea typeface="+mn-ea"/>
                        </a:rPr>
                        <a:t>大阪府</a:t>
                      </a:r>
                    </a:p>
                  </a:txBody>
                  <a:tcPr marL="9525" marR="9525" marT="9525" marB="0" anchor="ctr"/>
                </a:tc>
                <a:tc>
                  <a:txBody>
                    <a:bodyPr/>
                    <a:lstStyle/>
                    <a:p>
                      <a:pPr algn="r" fontAlgn="ctr"/>
                      <a:r>
                        <a:rPr lang="en-US" altLang="ja-JP" sz="2000" b="0" i="0" u="none" strike="noStrike">
                          <a:effectLst/>
                          <a:latin typeface="+mn-ea"/>
                          <a:ea typeface="+mn-ea"/>
                        </a:rPr>
                        <a:t>2,048 </a:t>
                      </a:r>
                    </a:p>
                  </a:txBody>
                  <a:tcPr marL="9525" marR="9525" marT="9525" marB="0" anchor="ctr"/>
                </a:tc>
                <a:tc>
                  <a:txBody>
                    <a:bodyPr/>
                    <a:lstStyle/>
                    <a:p>
                      <a:pPr algn="r" fontAlgn="ctr"/>
                      <a:r>
                        <a:rPr lang="en-US" altLang="ja-JP" sz="2000" b="0" i="0" u="none" strike="noStrike">
                          <a:effectLst/>
                          <a:latin typeface="+mn-ea"/>
                          <a:ea typeface="+mn-ea"/>
                        </a:rPr>
                        <a:t>5,151 </a:t>
                      </a:r>
                    </a:p>
                  </a:txBody>
                  <a:tcPr marL="9525" marR="9525" marT="9525" marB="0" anchor="ctr"/>
                </a:tc>
                <a:tc>
                  <a:txBody>
                    <a:bodyPr/>
                    <a:lstStyle/>
                    <a:p>
                      <a:pPr algn="r" fontAlgn="ctr"/>
                      <a:r>
                        <a:rPr lang="en-US" altLang="ja-JP" sz="2000" b="0" i="0" u="none" strike="noStrike" dirty="0">
                          <a:effectLst/>
                          <a:latin typeface="+mn-ea"/>
                          <a:ea typeface="+mn-ea"/>
                        </a:rPr>
                        <a:t>305 </a:t>
                      </a:r>
                    </a:p>
                  </a:txBody>
                  <a:tcPr marL="9525" marR="9525" marT="9525" marB="0" anchor="ctr"/>
                </a:tc>
                <a:tc>
                  <a:txBody>
                    <a:bodyPr/>
                    <a:lstStyle/>
                    <a:p>
                      <a:pPr algn="r" fontAlgn="ctr"/>
                      <a:r>
                        <a:rPr lang="en-US" altLang="ja-JP" sz="2000" b="0" i="0" u="none" strike="noStrike" dirty="0">
                          <a:effectLst/>
                          <a:latin typeface="+mn-ea"/>
                          <a:ea typeface="+mn-ea"/>
                        </a:rPr>
                        <a:t>2,683 </a:t>
                      </a:r>
                    </a:p>
                  </a:txBody>
                  <a:tcPr marL="9525" marR="9525" marT="9525" marB="0" anchor="ctr"/>
                </a:tc>
                <a:tc>
                  <a:txBody>
                    <a:bodyPr/>
                    <a:lstStyle/>
                    <a:p>
                      <a:pPr algn="r" fontAlgn="ctr"/>
                      <a:r>
                        <a:rPr lang="en-US" altLang="ja-JP" sz="2000" b="0" i="0" u="none" strike="noStrike" dirty="0">
                          <a:effectLst/>
                          <a:latin typeface="+mn-ea"/>
                          <a:ea typeface="+mn-ea"/>
                        </a:rPr>
                        <a:t>10,187 </a:t>
                      </a:r>
                    </a:p>
                  </a:txBody>
                  <a:tcPr marL="9525" marR="9525" marT="9525" marB="0" anchor="ctr"/>
                </a:tc>
                <a:tc>
                  <a:txBody>
                    <a:bodyPr/>
                    <a:lstStyle/>
                    <a:p>
                      <a:pPr algn="r" fontAlgn="ctr"/>
                      <a:r>
                        <a:rPr lang="en-US" altLang="ja-JP" sz="2000" b="0" i="0" u="none" strike="noStrike">
                          <a:effectLst/>
                          <a:latin typeface="+mn-ea"/>
                          <a:ea typeface="+mn-ea"/>
                        </a:rPr>
                        <a:t>10.5 </a:t>
                      </a:r>
                    </a:p>
                  </a:txBody>
                  <a:tcPr marL="9525" marR="9525" marT="9525" marB="0" anchor="ctr"/>
                </a:tc>
              </a:tr>
              <a:tr h="375668">
                <a:tc>
                  <a:txBody>
                    <a:bodyPr/>
                    <a:lstStyle/>
                    <a:p>
                      <a:pPr algn="dist" fontAlgn="ctr"/>
                      <a:r>
                        <a:rPr lang="ja-JP" altLang="en-US" sz="2000" b="0" i="0" u="none" strike="noStrike">
                          <a:effectLst/>
                          <a:latin typeface="+mn-ea"/>
                          <a:ea typeface="+mn-ea"/>
                        </a:rPr>
                        <a:t>東京都</a:t>
                      </a:r>
                    </a:p>
                  </a:txBody>
                  <a:tcPr marL="9525" marR="9525" marT="9525" marB="0" anchor="ctr"/>
                </a:tc>
                <a:tc>
                  <a:txBody>
                    <a:bodyPr/>
                    <a:lstStyle/>
                    <a:p>
                      <a:pPr algn="r" fontAlgn="ctr"/>
                      <a:r>
                        <a:rPr lang="en-US" altLang="ja-JP" sz="2000" b="0" i="0" u="none" strike="noStrike" dirty="0">
                          <a:effectLst/>
                          <a:latin typeface="+mn-ea"/>
                          <a:ea typeface="+mn-ea"/>
                        </a:rPr>
                        <a:t>347 </a:t>
                      </a:r>
                    </a:p>
                  </a:txBody>
                  <a:tcPr marL="9525" marR="9525" marT="9525" marB="0" anchor="ctr"/>
                </a:tc>
                <a:tc>
                  <a:txBody>
                    <a:bodyPr/>
                    <a:lstStyle/>
                    <a:p>
                      <a:pPr algn="r" fontAlgn="ctr"/>
                      <a:r>
                        <a:rPr lang="en-US" altLang="ja-JP" sz="2000" b="0" i="0" u="none" strike="noStrike">
                          <a:effectLst/>
                          <a:latin typeface="+mn-ea"/>
                          <a:ea typeface="+mn-ea"/>
                        </a:rPr>
                        <a:t>1,722 </a:t>
                      </a:r>
                    </a:p>
                  </a:txBody>
                  <a:tcPr marL="9525" marR="9525" marT="9525" marB="0" anchor="ctr"/>
                </a:tc>
                <a:tc>
                  <a:txBody>
                    <a:bodyPr/>
                    <a:lstStyle/>
                    <a:p>
                      <a:pPr algn="r" fontAlgn="ctr"/>
                      <a:r>
                        <a:rPr lang="en-US" altLang="ja-JP" sz="2000" b="0" i="0" u="none" strike="noStrike" dirty="0">
                          <a:effectLst/>
                          <a:latin typeface="+mn-ea"/>
                          <a:ea typeface="+mn-ea"/>
                        </a:rPr>
                        <a:t>79 </a:t>
                      </a:r>
                    </a:p>
                  </a:txBody>
                  <a:tcPr marL="9525" marR="9525" marT="9525" marB="0" anchor="ctr"/>
                </a:tc>
                <a:tc>
                  <a:txBody>
                    <a:bodyPr/>
                    <a:lstStyle/>
                    <a:p>
                      <a:pPr algn="r" fontAlgn="ctr"/>
                      <a:r>
                        <a:rPr lang="en-US" altLang="ja-JP" sz="2000" b="0" i="0" u="none" strike="noStrike" dirty="0">
                          <a:effectLst/>
                          <a:latin typeface="+mn-ea"/>
                          <a:ea typeface="+mn-ea"/>
                        </a:rPr>
                        <a:t>591 </a:t>
                      </a:r>
                    </a:p>
                  </a:txBody>
                  <a:tcPr marL="9525" marR="9525" marT="9525" marB="0" anchor="ctr"/>
                </a:tc>
                <a:tc>
                  <a:txBody>
                    <a:bodyPr/>
                    <a:lstStyle/>
                    <a:p>
                      <a:pPr algn="r" fontAlgn="ctr"/>
                      <a:r>
                        <a:rPr lang="en-US" altLang="ja-JP" sz="2000" b="0" i="0" u="none" strike="noStrike" dirty="0">
                          <a:effectLst/>
                          <a:latin typeface="+mn-ea"/>
                          <a:ea typeface="+mn-ea"/>
                        </a:rPr>
                        <a:t>2,739 </a:t>
                      </a:r>
                    </a:p>
                  </a:txBody>
                  <a:tcPr marL="9525" marR="9525" marT="9525" marB="0" anchor="ctr"/>
                </a:tc>
                <a:tc>
                  <a:txBody>
                    <a:bodyPr/>
                    <a:lstStyle/>
                    <a:p>
                      <a:pPr algn="r" fontAlgn="ctr"/>
                      <a:r>
                        <a:rPr lang="en-US" altLang="ja-JP" sz="2000" b="0" i="0" u="none" strike="noStrike">
                          <a:effectLst/>
                          <a:latin typeface="+mn-ea"/>
                          <a:ea typeface="+mn-ea"/>
                        </a:rPr>
                        <a:t>2.2 </a:t>
                      </a:r>
                    </a:p>
                  </a:txBody>
                  <a:tcPr marL="9525" marR="9525" marT="9525" marB="0" anchor="ctr"/>
                </a:tc>
              </a:tr>
              <a:tr h="375668">
                <a:tc>
                  <a:txBody>
                    <a:bodyPr/>
                    <a:lstStyle/>
                    <a:p>
                      <a:pPr algn="dist" fontAlgn="ctr"/>
                      <a:r>
                        <a:rPr lang="ja-JP" altLang="en-US" sz="2000" b="0" i="0" u="none" strike="noStrike">
                          <a:effectLst/>
                          <a:latin typeface="+mn-ea"/>
                          <a:ea typeface="+mn-ea"/>
                        </a:rPr>
                        <a:t>神奈川県</a:t>
                      </a: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mn-ea"/>
                          <a:ea typeface="+mn-ea"/>
                          <a:cs typeface="+mn-cs"/>
                        </a:rPr>
                        <a:t>1,161 </a:t>
                      </a: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mn-ea"/>
                          <a:ea typeface="+mn-ea"/>
                          <a:cs typeface="+mn-cs"/>
                        </a:rPr>
                        <a:t>4,675 </a:t>
                      </a: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mn-ea"/>
                          <a:ea typeface="+mn-ea"/>
                          <a:cs typeface="+mn-cs"/>
                        </a:rPr>
                        <a:t>92 </a:t>
                      </a: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mn-ea"/>
                          <a:ea typeface="+mn-ea"/>
                          <a:cs typeface="+mn-cs"/>
                        </a:rPr>
                        <a:t>1,848 </a:t>
                      </a: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mn-ea"/>
                          <a:ea typeface="+mn-ea"/>
                          <a:cs typeface="+mn-cs"/>
                        </a:rPr>
                        <a:t>7,776 </a:t>
                      </a:r>
                    </a:p>
                  </a:txBody>
                  <a:tcPr marL="9525" marR="9525" marT="9525" marB="0" anchor="ctr"/>
                </a:tc>
                <a:tc>
                  <a:txBody>
                    <a:bodyPr/>
                    <a:lstStyle/>
                    <a:p>
                      <a:pPr algn="r" fontAlgn="ctr"/>
                      <a:r>
                        <a:rPr lang="en-US" altLang="ja-JP" sz="2000" b="0" i="0" u="none" strike="noStrike" dirty="0">
                          <a:effectLst/>
                          <a:latin typeface="+mn-ea"/>
                          <a:ea typeface="+mn-ea"/>
                        </a:rPr>
                        <a:t>8.4 </a:t>
                      </a:r>
                    </a:p>
                  </a:txBody>
                  <a:tcPr marL="9525" marR="9525" marT="9525" marB="0" anchor="ctr"/>
                </a:tc>
              </a:tr>
              <a:tr h="375668">
                <a:tc>
                  <a:txBody>
                    <a:bodyPr/>
                    <a:lstStyle/>
                    <a:p>
                      <a:pPr algn="dist" fontAlgn="ctr"/>
                      <a:r>
                        <a:rPr lang="ja-JP" altLang="en-US" sz="2000" b="0" i="0" u="none" strike="noStrike" dirty="0" smtClean="0">
                          <a:effectLst/>
                          <a:latin typeface="+mn-ea"/>
                          <a:ea typeface="+mn-ea"/>
                        </a:rPr>
                        <a:t>愛知県</a:t>
                      </a:r>
                      <a:endParaRPr lang="ja-JP" altLang="en-US" sz="2000" b="0" i="0" u="none" strike="noStrike" dirty="0">
                        <a:effectLst/>
                        <a:latin typeface="+mn-ea"/>
                        <a:ea typeface="+mn-ea"/>
                      </a:endParaRP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mn-ea"/>
                          <a:ea typeface="+mn-ea"/>
                          <a:cs typeface="+mn-cs"/>
                        </a:rPr>
                        <a:t>368 </a:t>
                      </a: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mn-ea"/>
                          <a:ea typeface="+mn-ea"/>
                          <a:cs typeface="+mn-cs"/>
                        </a:rPr>
                        <a:t>1,395 </a:t>
                      </a: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mn-ea"/>
                          <a:ea typeface="+mn-ea"/>
                          <a:cs typeface="+mn-cs"/>
                        </a:rPr>
                        <a:t>47 </a:t>
                      </a: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mn-ea"/>
                          <a:ea typeface="+mn-ea"/>
                          <a:cs typeface="+mn-cs"/>
                        </a:rPr>
                        <a:t>541 </a:t>
                      </a:r>
                    </a:p>
                  </a:txBody>
                  <a:tcPr marL="9525" marR="9525" marT="9525" marB="0" anchor="ctr"/>
                </a:tc>
                <a:tc>
                  <a:txBody>
                    <a:bodyPr/>
                    <a:lstStyle/>
                    <a:p>
                      <a:pPr marL="0" algn="r" defTabSz="914400" rtl="0" eaLnBrk="1" fontAlgn="ctr" latinLnBrk="0" hangingPunct="1"/>
                      <a:r>
                        <a:rPr kumimoji="1" lang="en-US" altLang="ja-JP" sz="2000" b="0" i="0" u="none" strike="noStrike" kern="1200" dirty="0">
                          <a:solidFill>
                            <a:schemeClr val="tx1"/>
                          </a:solidFill>
                          <a:effectLst/>
                          <a:latin typeface="+mn-ea"/>
                          <a:ea typeface="+mn-ea"/>
                          <a:cs typeface="+mn-cs"/>
                        </a:rPr>
                        <a:t>2,351 </a:t>
                      </a:r>
                    </a:p>
                  </a:txBody>
                  <a:tcPr marL="9525" marR="9525" marT="9525" marB="0" anchor="ctr"/>
                </a:tc>
                <a:tc>
                  <a:txBody>
                    <a:bodyPr/>
                    <a:lstStyle/>
                    <a:p>
                      <a:pPr algn="r" fontAlgn="ctr"/>
                      <a:r>
                        <a:rPr lang="en-US" altLang="ja-JP" sz="2000" b="0" i="0" u="none" strike="noStrike" dirty="0">
                          <a:effectLst/>
                          <a:latin typeface="ＭＳ Ｐゴシック" panose="020B0600070205080204" pitchFamily="50" charset="-128"/>
                          <a:ea typeface="ＭＳ Ｐゴシック" panose="020B0600070205080204" pitchFamily="50" charset="-128"/>
                        </a:rPr>
                        <a:t>2.8 </a:t>
                      </a:r>
                    </a:p>
                  </a:txBody>
                  <a:tcPr marL="9525" marR="9525" marT="9525" marB="0" anchor="ctr"/>
                </a:tc>
              </a:tr>
              <a:tr h="375668">
                <a:tc>
                  <a:txBody>
                    <a:bodyPr/>
                    <a:lstStyle/>
                    <a:p>
                      <a:pPr algn="dist" fontAlgn="ctr"/>
                      <a:r>
                        <a:rPr lang="ja-JP" altLang="en-US" sz="2000" b="0" i="0" u="none" strike="noStrike" dirty="0">
                          <a:effectLst/>
                          <a:latin typeface="+mn-ea"/>
                          <a:ea typeface="+mn-ea"/>
                        </a:rPr>
                        <a:t>全国</a:t>
                      </a:r>
                    </a:p>
                  </a:txBody>
                  <a:tcPr marL="9525" marR="9525" marT="9525" marB="0" anchor="ctr"/>
                </a:tc>
                <a:tc>
                  <a:txBody>
                    <a:bodyPr/>
                    <a:lstStyle/>
                    <a:p>
                      <a:pPr algn="r" fontAlgn="ctr"/>
                      <a:r>
                        <a:rPr lang="en-US" altLang="ja-JP" sz="2000" b="0" i="0" u="none" strike="noStrike">
                          <a:effectLst/>
                          <a:latin typeface="ＭＳ Ｐゴシック" panose="020B0600070205080204" pitchFamily="50" charset="-128"/>
                          <a:ea typeface="ＭＳ Ｐゴシック" panose="020B0600070205080204" pitchFamily="50" charset="-128"/>
                        </a:rPr>
                        <a:t>9,743 </a:t>
                      </a:r>
                    </a:p>
                  </a:txBody>
                  <a:tcPr marL="9525" marR="9525" marT="9525" marB="0" anchor="ctr"/>
                </a:tc>
                <a:tc>
                  <a:txBody>
                    <a:bodyPr/>
                    <a:lstStyle/>
                    <a:p>
                      <a:pPr algn="r" fontAlgn="ctr"/>
                      <a:r>
                        <a:rPr lang="en-US" altLang="ja-JP" sz="2000" b="0" i="0" u="none" strike="noStrike">
                          <a:effectLst/>
                          <a:latin typeface="ＭＳ Ｐゴシック" panose="020B0600070205080204" pitchFamily="50" charset="-128"/>
                          <a:ea typeface="ＭＳ Ｐゴシック" panose="020B0600070205080204" pitchFamily="50" charset="-128"/>
                        </a:rPr>
                        <a:t>34,557 </a:t>
                      </a:r>
                    </a:p>
                  </a:txBody>
                  <a:tcPr marL="9525" marR="9525" marT="9525" marB="0" anchor="ctr"/>
                </a:tc>
                <a:tc>
                  <a:txBody>
                    <a:bodyPr/>
                    <a:lstStyle/>
                    <a:p>
                      <a:pPr algn="r" fontAlgn="ctr"/>
                      <a:r>
                        <a:rPr lang="en-US" altLang="ja-JP" sz="2000" b="0" i="0" u="none" strike="noStrike">
                          <a:effectLst/>
                          <a:latin typeface="ＭＳ Ｐゴシック" panose="020B0600070205080204" pitchFamily="50" charset="-128"/>
                          <a:ea typeface="ＭＳ Ｐゴシック" panose="020B0600070205080204" pitchFamily="50" charset="-128"/>
                        </a:rPr>
                        <a:t>1,581 </a:t>
                      </a:r>
                    </a:p>
                  </a:txBody>
                  <a:tcPr marL="9525" marR="9525" marT="9525" marB="0" anchor="ctr"/>
                </a:tc>
                <a:tc>
                  <a:txBody>
                    <a:bodyPr/>
                    <a:lstStyle/>
                    <a:p>
                      <a:pPr algn="r" fontAlgn="ctr"/>
                      <a:r>
                        <a:rPr lang="en-US" altLang="ja-JP" sz="2000" b="0" i="0" u="none" strike="noStrike" dirty="0">
                          <a:effectLst/>
                          <a:latin typeface="ＭＳ Ｐゴシック" panose="020B0600070205080204" pitchFamily="50" charset="-128"/>
                          <a:ea typeface="ＭＳ Ｐゴシック" panose="020B0600070205080204" pitchFamily="50" charset="-128"/>
                        </a:rPr>
                        <a:t>13,464 </a:t>
                      </a:r>
                    </a:p>
                  </a:txBody>
                  <a:tcPr marL="9525" marR="9525" marT="9525" marB="0" anchor="ctr"/>
                </a:tc>
                <a:tc>
                  <a:txBody>
                    <a:bodyPr/>
                    <a:lstStyle/>
                    <a:p>
                      <a:pPr algn="r" fontAlgn="ctr"/>
                      <a:r>
                        <a:rPr lang="en-US" altLang="ja-JP" sz="2000" b="0" i="0" u="none" strike="noStrike" dirty="0">
                          <a:effectLst/>
                          <a:latin typeface="ＭＳ Ｐゴシック" panose="020B0600070205080204" pitchFamily="50" charset="-128"/>
                          <a:ea typeface="ＭＳ Ｐゴシック" panose="020B0600070205080204" pitchFamily="50" charset="-128"/>
                        </a:rPr>
                        <a:t>59,345 </a:t>
                      </a:r>
                    </a:p>
                  </a:txBody>
                  <a:tcPr marL="9525" marR="9525" marT="9525" marB="0" anchor="ctr"/>
                </a:tc>
                <a:tc>
                  <a:txBody>
                    <a:bodyPr/>
                    <a:lstStyle/>
                    <a:p>
                      <a:pPr algn="r" fontAlgn="ctr"/>
                      <a:r>
                        <a:rPr lang="en-US" altLang="ja-JP" sz="2000" b="0" i="0" u="none" strike="noStrike" dirty="0">
                          <a:effectLst/>
                          <a:latin typeface="ＭＳ Ｐゴシック" panose="020B0600070205080204" pitchFamily="50" charset="-128"/>
                          <a:ea typeface="ＭＳ Ｐゴシック" panose="020B0600070205080204" pitchFamily="50" charset="-128"/>
                        </a:rPr>
                        <a:t>4.3 </a:t>
                      </a:r>
                    </a:p>
                  </a:txBody>
                  <a:tcPr marL="9525" marR="9525" marT="9525" marB="0" anchor="ctr"/>
                </a:tc>
              </a:tr>
            </a:tbl>
          </a:graphicData>
        </a:graphic>
      </p:graphicFrame>
    </p:spTree>
    <p:extLst>
      <p:ext uri="{BB962C8B-B14F-4D97-AF65-F5344CB8AC3E}">
        <p14:creationId xmlns:p14="http://schemas.microsoft.com/office/powerpoint/2010/main" val="33117316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5727" y="265258"/>
            <a:ext cx="8053573" cy="369332"/>
          </a:xfrm>
          <a:prstGeom prst="rect">
            <a:avLst/>
          </a:prstGeom>
        </p:spPr>
        <p:txBody>
          <a:bodyPr wrap="squar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smtClean="0">
                <a:ea typeface="HG丸ｺﾞｼｯｸM-PRO" panose="020F0600000000000000" pitchFamily="50" charset="-128"/>
                <a:cs typeface="Times New Roman" panose="02020603050405020304" pitchFamily="18" charset="0"/>
              </a:rPr>
              <a:t>１１－１</a:t>
            </a:r>
            <a:r>
              <a:rPr lang="ja-JP" altLang="ja-JP" dirty="0" smtClean="0">
                <a:ea typeface="HG丸ｺﾞｼｯｸM-PRO" panose="020F0600000000000000" pitchFamily="50" charset="-128"/>
                <a:cs typeface="Times New Roman" panose="02020603050405020304" pitchFamily="18" charset="0"/>
              </a:rPr>
              <a:t>）</a:t>
            </a:r>
            <a:r>
              <a:rPr lang="ja-JP" altLang="en-US" dirty="0" smtClean="0">
                <a:ea typeface="HG丸ｺﾞｼｯｸM-PRO" panose="020F0600000000000000" pitchFamily="50" charset="-128"/>
                <a:cs typeface="Times New Roman" panose="02020603050405020304" pitchFamily="18" charset="0"/>
              </a:rPr>
              <a:t>小学校・中学校不登校児童生徒数</a:t>
            </a:r>
            <a:endParaRPr lang="ja-JP" altLang="en-US" dirty="0"/>
          </a:p>
        </p:txBody>
      </p:sp>
      <p:sp>
        <p:nvSpPr>
          <p:cNvPr id="6" name="正方形/長方形 5"/>
          <p:cNvSpPr/>
          <p:nvPr/>
        </p:nvSpPr>
        <p:spPr>
          <a:xfrm>
            <a:off x="845727" y="680396"/>
            <a:ext cx="10186818" cy="876409"/>
          </a:xfrm>
          <a:prstGeom prst="rect">
            <a:avLst/>
          </a:prstGeom>
          <a:ln w="38100"/>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altLang="en-US" sz="1600" kern="100" dirty="0" smtClean="0">
                <a:effectLst/>
                <a:latin typeface="+mj-ea"/>
                <a:ea typeface="+mj-ea"/>
                <a:cs typeface="Times New Roman" panose="02020603050405020304" pitchFamily="18" charset="0"/>
              </a:rPr>
              <a:t>○全国平均より高い不登校児童生徒数</a:t>
            </a:r>
            <a:endParaRPr lang="en-US" altLang="ja-JP" sz="1600" kern="100" dirty="0" smtClean="0">
              <a:effectLst/>
              <a:latin typeface="+mj-ea"/>
              <a:ea typeface="+mj-ea"/>
              <a:cs typeface="Times New Roman" panose="02020603050405020304" pitchFamily="18" charset="0"/>
            </a:endParaRPr>
          </a:p>
          <a:p>
            <a:pPr algn="just">
              <a:spcAft>
                <a:spcPts val="0"/>
              </a:spcAft>
            </a:pPr>
            <a:r>
              <a:rPr lang="ja-JP" altLang="en-US" sz="1600" kern="100" dirty="0" smtClean="0">
                <a:effectLst/>
                <a:latin typeface="+mj-ea"/>
                <a:ea typeface="+mj-ea"/>
                <a:cs typeface="Times New Roman" panose="02020603050405020304" pitchFamily="18" charset="0"/>
              </a:rPr>
              <a:t>　　大阪　小学校　４．０人　中学校３１．６人　全国　小学校３．６人　中学校２６．９人</a:t>
            </a:r>
            <a:endParaRPr lang="ja-JP" sz="1600" kern="100" dirty="0">
              <a:effectLst/>
              <a:latin typeface="+mj-ea"/>
              <a:ea typeface="+mj-ea"/>
              <a:cs typeface="Times New Roman" panose="02020603050405020304" pitchFamily="18" charset="0"/>
            </a:endParaRPr>
          </a:p>
        </p:txBody>
      </p:sp>
      <p:sp>
        <p:nvSpPr>
          <p:cNvPr id="7" name="正方形/長方形 6"/>
          <p:cNvSpPr/>
          <p:nvPr/>
        </p:nvSpPr>
        <p:spPr>
          <a:xfrm>
            <a:off x="901892" y="5585971"/>
            <a:ext cx="10186818" cy="584848"/>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600" kern="100" dirty="0" smtClean="0">
                <a:effectLst/>
                <a:latin typeface="+mj-ea"/>
                <a:ea typeface="+mj-ea"/>
                <a:cs typeface="Times New Roman" panose="02020603050405020304" pitchFamily="18" charset="0"/>
              </a:rPr>
              <a:t>出典：平成</a:t>
            </a:r>
            <a:r>
              <a:rPr lang="en-US" altLang="ja-JP" sz="1600" kern="100" dirty="0" smtClean="0">
                <a:effectLst/>
                <a:latin typeface="+mj-ea"/>
                <a:ea typeface="+mj-ea"/>
                <a:cs typeface="Times New Roman" panose="02020603050405020304" pitchFamily="18" charset="0"/>
              </a:rPr>
              <a:t>25</a:t>
            </a:r>
            <a:r>
              <a:rPr lang="ja-JP" altLang="en-US" sz="1600" kern="100" dirty="0" smtClean="0">
                <a:effectLst/>
                <a:latin typeface="+mj-ea"/>
                <a:ea typeface="+mj-ea"/>
                <a:cs typeface="Times New Roman" panose="02020603050405020304" pitchFamily="18" charset="0"/>
              </a:rPr>
              <a:t>年度</a:t>
            </a:r>
            <a:r>
              <a:rPr lang="ja-JP" altLang="en-US" sz="1600" dirty="0" smtClean="0"/>
              <a:t>児童</a:t>
            </a:r>
            <a:r>
              <a:rPr lang="ja-JP" altLang="en-US" sz="1600" dirty="0"/>
              <a:t>生徒の問題行動等生徒指導上の諸問題に関する調査</a:t>
            </a:r>
            <a:endParaRPr lang="ja-JP" sz="1600" kern="100" dirty="0">
              <a:effectLst/>
              <a:latin typeface="+mj-ea"/>
              <a:ea typeface="+mj-ea"/>
              <a:cs typeface="Times New Roman" panose="02020603050405020304" pitchFamily="18" charset="0"/>
            </a:endParaRPr>
          </a:p>
        </p:txBody>
      </p:sp>
      <p:sp>
        <p:nvSpPr>
          <p:cNvPr id="9" name="日付プレースホルダー 8"/>
          <p:cNvSpPr>
            <a:spLocks noGrp="1"/>
          </p:cNvSpPr>
          <p:nvPr>
            <p:ph type="dt" sz="half" idx="10"/>
          </p:nvPr>
        </p:nvSpPr>
        <p:spPr/>
        <p:txBody>
          <a:bodyPr/>
          <a:lstStyle/>
          <a:p>
            <a:fld id="{03FAB38A-AC08-495B-99DF-B87B2CD80277}" type="datetime1">
              <a:rPr lang="en-US" altLang="ja-JP" sz="2000" smtClean="0"/>
              <a:t>11/6/2014</a:t>
            </a:fld>
            <a:endParaRPr lang="en-US" sz="2000" dirty="0"/>
          </a:p>
        </p:txBody>
      </p:sp>
      <p:sp>
        <p:nvSpPr>
          <p:cNvPr id="10" name="スライド番号プレースホルダー 9"/>
          <p:cNvSpPr>
            <a:spLocks noGrp="1"/>
          </p:cNvSpPr>
          <p:nvPr>
            <p:ph type="sldNum" sz="quarter" idx="12"/>
          </p:nvPr>
        </p:nvSpPr>
        <p:spPr/>
        <p:txBody>
          <a:bodyPr/>
          <a:lstStyle/>
          <a:p>
            <a:fld id="{48F63A3B-78C7-47BE-AE5E-E10140E04643}" type="slidenum">
              <a:rPr lang="en-US" sz="2000" smtClean="0"/>
              <a:t>34</a:t>
            </a:fld>
            <a:endParaRPr lang="en-US" sz="2000" dirty="0"/>
          </a:p>
        </p:txBody>
      </p:sp>
      <p:sp>
        <p:nvSpPr>
          <p:cNvPr id="12" name="正方形/長方形 11"/>
          <p:cNvSpPr/>
          <p:nvPr/>
        </p:nvSpPr>
        <p:spPr>
          <a:xfrm>
            <a:off x="845727" y="1602611"/>
            <a:ext cx="9607269" cy="419870"/>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US" altLang="ja-JP" sz="1600" kern="100" dirty="0" smtClean="0">
                <a:effectLst/>
                <a:latin typeface="+mj-ea"/>
                <a:ea typeface="+mj-ea"/>
                <a:cs typeface="Times New Roman" panose="02020603050405020304" pitchFamily="18" charset="0"/>
              </a:rPr>
              <a:t>【</a:t>
            </a:r>
            <a:r>
              <a:rPr lang="ja-JP" altLang="en-US" sz="1600" kern="100" dirty="0" smtClean="0">
                <a:latin typeface="+mj-ea"/>
                <a:ea typeface="+mj-ea"/>
                <a:cs typeface="Times New Roman" panose="02020603050405020304" pitchFamily="18" charset="0"/>
              </a:rPr>
              <a:t>平成２５年度</a:t>
            </a:r>
            <a:r>
              <a:rPr lang="ja-JP" altLang="en-US" sz="1600" kern="100" dirty="0">
                <a:latin typeface="+mj-ea"/>
                <a:ea typeface="+mj-ea"/>
                <a:cs typeface="Times New Roman" panose="02020603050405020304" pitchFamily="18" charset="0"/>
              </a:rPr>
              <a:t>　主要都道府県　</a:t>
            </a:r>
            <a:r>
              <a:rPr lang="zh-CN" altLang="en-US" sz="1600" kern="100" dirty="0">
                <a:latin typeface="+mj-ea"/>
                <a:ea typeface="+mj-ea"/>
                <a:cs typeface="Times New Roman" panose="02020603050405020304" pitchFamily="18" charset="0"/>
              </a:rPr>
              <a:t>不登校児童生徒数（国公私立）</a:t>
            </a:r>
            <a:r>
              <a:rPr lang="ja-JP" altLang="en-US" sz="1600" kern="100" dirty="0" smtClean="0">
                <a:latin typeface="+mj-ea"/>
                <a:ea typeface="+mj-ea"/>
                <a:cs typeface="Times New Roman" panose="02020603050405020304" pitchFamily="18" charset="0"/>
              </a:rPr>
              <a:t>・</a:t>
            </a:r>
            <a:r>
              <a:rPr lang="en-US" altLang="ja-JP" sz="1600" kern="100" dirty="0" smtClean="0">
                <a:latin typeface="+mj-ea"/>
                <a:ea typeface="+mj-ea"/>
                <a:cs typeface="Times New Roman" panose="02020603050405020304" pitchFamily="18" charset="0"/>
              </a:rPr>
              <a:t>1,000</a:t>
            </a:r>
            <a:r>
              <a:rPr lang="ja-JP" altLang="en-US" sz="1600" kern="100" dirty="0">
                <a:latin typeface="+mj-ea"/>
                <a:ea typeface="+mj-ea"/>
                <a:cs typeface="Times New Roman" panose="02020603050405020304" pitchFamily="18" charset="0"/>
              </a:rPr>
              <a:t>人当たりの発生件数</a:t>
            </a:r>
            <a:r>
              <a:rPr lang="en-US" altLang="ja-JP" sz="1600" kern="100" dirty="0" smtClean="0">
                <a:effectLst/>
                <a:latin typeface="+mj-ea"/>
                <a:ea typeface="+mj-ea"/>
                <a:cs typeface="Times New Roman" panose="02020603050405020304" pitchFamily="18" charset="0"/>
              </a:rPr>
              <a:t>】</a:t>
            </a:r>
            <a:endParaRPr lang="ja-JP" sz="1600" kern="100" dirty="0">
              <a:effectLst/>
              <a:latin typeface="+mj-ea"/>
              <a:ea typeface="+mj-ea"/>
              <a:cs typeface="Times New Roman" panose="02020603050405020304" pitchFamily="18" charset="0"/>
            </a:endParaRPr>
          </a:p>
        </p:txBody>
      </p:sp>
      <p:graphicFrame>
        <p:nvGraphicFramePr>
          <p:cNvPr id="3" name="表 2"/>
          <p:cNvGraphicFramePr>
            <a:graphicFrameLocks noGrp="1"/>
          </p:cNvGraphicFramePr>
          <p:nvPr>
            <p:extLst>
              <p:ext uri="{D42A27DB-BD31-4B8C-83A1-F6EECF244321}">
                <p14:modId xmlns:p14="http://schemas.microsoft.com/office/powerpoint/2010/main" val="2379558515"/>
              </p:ext>
            </p:extLst>
          </p:nvPr>
        </p:nvGraphicFramePr>
        <p:xfrm>
          <a:off x="1364840" y="2228235"/>
          <a:ext cx="9667703" cy="3114675"/>
        </p:xfrm>
        <a:graphic>
          <a:graphicData uri="http://schemas.openxmlformats.org/drawingml/2006/table">
            <a:tbl>
              <a:tblPr>
                <a:tableStyleId>{5940675A-B579-460E-94D1-54222C63F5DA}</a:tableStyleId>
              </a:tblPr>
              <a:tblGrid>
                <a:gridCol w="1571113"/>
                <a:gridCol w="1282900"/>
                <a:gridCol w="1282900"/>
                <a:gridCol w="1282900"/>
                <a:gridCol w="1282900"/>
                <a:gridCol w="1307940"/>
                <a:gridCol w="1657050"/>
              </a:tblGrid>
              <a:tr h="228600">
                <a:tc rowSpan="2">
                  <a:txBody>
                    <a:bodyPr/>
                    <a:lstStyle/>
                    <a:p>
                      <a:pPr algn="ctr" fontAlgn="ctr"/>
                      <a:r>
                        <a:rPr lang="ja-JP" altLang="en-US" sz="900" b="1" u="none" strike="noStrike" dirty="0">
                          <a:effectLst/>
                        </a:rPr>
                        <a:t>　</a:t>
                      </a:r>
                      <a:endParaRPr lang="ja-JP" altLang="en-US" sz="900" b="1" i="0" u="none" strike="noStrike" dirty="0">
                        <a:effectLst/>
                        <a:latin typeface="ＭＳ ゴシック" panose="020B0609070205080204" pitchFamily="49" charset="-128"/>
                        <a:ea typeface="ＭＳ ゴシック" panose="020B0609070205080204" pitchFamily="49" charset="-128"/>
                      </a:endParaRPr>
                    </a:p>
                  </a:txBody>
                  <a:tcPr marL="9525" marR="9525" marT="9525" marB="0" anchor="ctr"/>
                </a:tc>
                <a:tc gridSpan="2">
                  <a:txBody>
                    <a:bodyPr/>
                    <a:lstStyle/>
                    <a:p>
                      <a:pPr algn="ctr" fontAlgn="ctr"/>
                      <a:r>
                        <a:rPr lang="ja-JP" altLang="en-US" sz="2000" u="none" strike="noStrike" dirty="0">
                          <a:effectLst/>
                        </a:rPr>
                        <a:t>小学校</a:t>
                      </a:r>
                      <a:endParaRPr lang="ja-JP" altLang="en-US" sz="2000" b="0" i="0" u="none" strike="noStrike" dirty="0">
                        <a:effectLst/>
                        <a:latin typeface="+mn-ea"/>
                        <a:ea typeface="+mn-ea"/>
                      </a:endParaRPr>
                    </a:p>
                  </a:txBody>
                  <a:tcPr marL="9525" marR="9525" marT="9525" marB="0" anchor="ctr"/>
                </a:tc>
                <a:tc hMerge="1">
                  <a:txBody>
                    <a:bodyPr/>
                    <a:lstStyle/>
                    <a:p>
                      <a:endParaRPr kumimoji="1" lang="ja-JP" altLang="en-US"/>
                    </a:p>
                  </a:txBody>
                  <a:tcPr/>
                </a:tc>
                <a:tc gridSpan="2">
                  <a:txBody>
                    <a:bodyPr/>
                    <a:lstStyle/>
                    <a:p>
                      <a:pPr algn="ctr" fontAlgn="ctr"/>
                      <a:r>
                        <a:rPr lang="ja-JP" altLang="en-US" sz="2000" u="none" strike="noStrike" dirty="0">
                          <a:effectLst/>
                        </a:rPr>
                        <a:t>中学校</a:t>
                      </a:r>
                      <a:endParaRPr lang="ja-JP" altLang="en-US" sz="2000" b="0" i="0" u="none" strike="noStrike" dirty="0">
                        <a:effectLst/>
                        <a:latin typeface="+mn-ea"/>
                        <a:ea typeface="+mn-ea"/>
                      </a:endParaRPr>
                    </a:p>
                  </a:txBody>
                  <a:tcPr marL="9525" marR="9525" marT="9525" marB="0" anchor="ctr"/>
                </a:tc>
                <a:tc hMerge="1">
                  <a:txBody>
                    <a:bodyPr/>
                    <a:lstStyle/>
                    <a:p>
                      <a:endParaRPr kumimoji="1" lang="ja-JP" altLang="en-US"/>
                    </a:p>
                  </a:txBody>
                  <a:tcPr/>
                </a:tc>
                <a:tc rowSpan="2">
                  <a:txBody>
                    <a:bodyPr/>
                    <a:lstStyle/>
                    <a:p>
                      <a:pPr algn="ctr" fontAlgn="ctr"/>
                      <a:r>
                        <a:rPr lang="ja-JP" altLang="en-US" sz="2000" u="none" strike="noStrike" dirty="0">
                          <a:effectLst/>
                        </a:rPr>
                        <a:t>計</a:t>
                      </a:r>
                      <a:endParaRPr lang="ja-JP" altLang="en-US" sz="2000" b="0" i="0" u="none" strike="noStrike" dirty="0">
                        <a:effectLst/>
                        <a:latin typeface="+mn-ea"/>
                        <a:ea typeface="+mn-ea"/>
                      </a:endParaRPr>
                    </a:p>
                  </a:txBody>
                  <a:tcPr marL="9525" marR="9525" marT="9525" marB="0" anchor="ctr"/>
                </a:tc>
                <a:tc rowSpan="2">
                  <a:txBody>
                    <a:bodyPr/>
                    <a:lstStyle/>
                    <a:p>
                      <a:pPr algn="ctr" fontAlgn="ctr"/>
                      <a:r>
                        <a:rPr lang="en-US" altLang="ja-JP" sz="2000" u="none" strike="noStrike" dirty="0">
                          <a:effectLst/>
                          <a:latin typeface="ＭＳ Ｐゴシック" panose="020B0600070205080204" pitchFamily="50" charset="-128"/>
                          <a:ea typeface="ＭＳ Ｐゴシック" panose="020B0600070205080204" pitchFamily="50" charset="-128"/>
                        </a:rPr>
                        <a:t>1,000</a:t>
                      </a:r>
                      <a:r>
                        <a:rPr lang="ja-JP" altLang="en-US" sz="2000" u="none" strike="noStrike" dirty="0">
                          <a:effectLst/>
                          <a:latin typeface="ＭＳ Ｐゴシック" panose="020B0600070205080204" pitchFamily="50" charset="-128"/>
                          <a:ea typeface="ＭＳ Ｐゴシック" panose="020B0600070205080204" pitchFamily="50" charset="-128"/>
                        </a:rPr>
                        <a:t>人当たりの不登校児童生徒数</a:t>
                      </a:r>
                      <a:endParaRPr lang="ja-JP"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r>
              <a:tr h="333375">
                <a:tc vMerge="1">
                  <a:txBody>
                    <a:bodyPr/>
                    <a:lstStyle/>
                    <a:p>
                      <a:endParaRPr kumimoji="1" lang="ja-JP" altLang="en-US"/>
                    </a:p>
                  </a:txBody>
                  <a:tcPr/>
                </a:tc>
                <a:tc>
                  <a:txBody>
                    <a:bodyPr/>
                    <a:lstStyle/>
                    <a:p>
                      <a:pPr algn="ctr" fontAlgn="ctr"/>
                      <a:r>
                        <a:rPr lang="zh-CN" altLang="en-US" sz="2000" u="none" strike="noStrike" dirty="0" smtClean="0">
                          <a:effectLst/>
                          <a:latin typeface="ＭＳ Ｐゴシック" panose="020B0600070205080204" pitchFamily="50" charset="-128"/>
                          <a:ea typeface="ＭＳ Ｐゴシック" panose="020B0600070205080204" pitchFamily="50" charset="-128"/>
                        </a:rPr>
                        <a:t>不登校</a:t>
                      </a:r>
                      <a:endParaRPr lang="en-US" altLang="zh-CN" sz="2000" u="none" strike="noStrike" dirty="0" smtClean="0">
                        <a:effectLst/>
                        <a:latin typeface="ＭＳ Ｐゴシック" panose="020B0600070205080204" pitchFamily="50" charset="-128"/>
                        <a:ea typeface="ＭＳ Ｐゴシック" panose="020B0600070205080204" pitchFamily="50" charset="-128"/>
                      </a:endParaRPr>
                    </a:p>
                    <a:p>
                      <a:pPr algn="ctr" fontAlgn="ctr"/>
                      <a:r>
                        <a:rPr lang="zh-CN" altLang="en-US" sz="2000" u="none" strike="noStrike" dirty="0" smtClean="0">
                          <a:effectLst/>
                          <a:latin typeface="ＭＳ Ｐゴシック" panose="020B0600070205080204" pitchFamily="50" charset="-128"/>
                          <a:ea typeface="ＭＳ Ｐゴシック" panose="020B0600070205080204" pitchFamily="50" charset="-128"/>
                        </a:rPr>
                        <a:t>児童数</a:t>
                      </a:r>
                      <a:endParaRPr lang="zh-CN"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2000" u="none" strike="noStrike" dirty="0" smtClean="0">
                          <a:effectLst/>
                          <a:latin typeface="+mn-ea"/>
                          <a:ea typeface="+mn-ea"/>
                        </a:rPr>
                        <a:t>1,000</a:t>
                      </a:r>
                      <a:r>
                        <a:rPr lang="ja-JP" altLang="en-US" sz="2000" u="none" strike="noStrike" dirty="0" smtClean="0">
                          <a:effectLst/>
                          <a:latin typeface="+mn-ea"/>
                          <a:ea typeface="+mn-ea"/>
                        </a:rPr>
                        <a:t>人</a:t>
                      </a:r>
                      <a:endParaRPr lang="en-US" altLang="ja-JP" sz="2000" u="none" strike="noStrike" dirty="0" smtClean="0">
                        <a:effectLst/>
                        <a:latin typeface="+mn-ea"/>
                        <a:ea typeface="+mn-ea"/>
                      </a:endParaRPr>
                    </a:p>
                    <a:p>
                      <a:pPr algn="ctr" fontAlgn="ctr"/>
                      <a:r>
                        <a:rPr lang="ja-JP" altLang="en-US" sz="2000" u="none" strike="noStrike" dirty="0" smtClean="0">
                          <a:effectLst/>
                          <a:latin typeface="+mn-ea"/>
                          <a:ea typeface="+mn-ea"/>
                        </a:rPr>
                        <a:t>当たり</a:t>
                      </a:r>
                      <a:r>
                        <a:rPr lang="ja-JP" altLang="en-US" sz="2000" u="none" strike="noStrike" dirty="0">
                          <a:effectLst/>
                          <a:latin typeface="+mn-ea"/>
                          <a:ea typeface="+mn-ea"/>
                        </a:rPr>
                        <a:t>の</a:t>
                      </a:r>
                      <a:br>
                        <a:rPr lang="ja-JP" altLang="en-US" sz="2000" u="none" strike="noStrike" dirty="0">
                          <a:effectLst/>
                          <a:latin typeface="+mn-ea"/>
                          <a:ea typeface="+mn-ea"/>
                        </a:rPr>
                      </a:br>
                      <a:r>
                        <a:rPr lang="ja-JP" altLang="en-US" sz="2000" u="none" strike="noStrike" dirty="0" smtClean="0">
                          <a:effectLst/>
                          <a:latin typeface="+mn-ea"/>
                          <a:ea typeface="+mn-ea"/>
                        </a:rPr>
                        <a:t>不登校</a:t>
                      </a:r>
                      <a:endParaRPr lang="en-US" altLang="ja-JP" sz="2000" u="none" strike="noStrike" dirty="0" smtClean="0">
                        <a:effectLst/>
                        <a:latin typeface="+mn-ea"/>
                        <a:ea typeface="+mn-ea"/>
                      </a:endParaRPr>
                    </a:p>
                    <a:p>
                      <a:pPr algn="ctr" fontAlgn="ctr"/>
                      <a:r>
                        <a:rPr lang="ja-JP" altLang="en-US" sz="2000" u="none" strike="noStrike" dirty="0" smtClean="0">
                          <a:effectLst/>
                          <a:latin typeface="+mn-ea"/>
                          <a:ea typeface="+mn-ea"/>
                        </a:rPr>
                        <a:t>児童数</a:t>
                      </a:r>
                      <a:endParaRPr lang="ja-JP" altLang="en-US" sz="2000" b="0" i="0" u="none" strike="noStrike" dirty="0">
                        <a:effectLst/>
                        <a:latin typeface="+mn-ea"/>
                        <a:ea typeface="+mn-ea"/>
                      </a:endParaRPr>
                    </a:p>
                  </a:txBody>
                  <a:tcPr marL="9525" marR="9525" marT="9525" marB="0" anchor="ctr"/>
                </a:tc>
                <a:tc>
                  <a:txBody>
                    <a:bodyPr/>
                    <a:lstStyle/>
                    <a:p>
                      <a:pPr algn="ctr" fontAlgn="ctr"/>
                      <a:r>
                        <a:rPr lang="zh-CN" altLang="en-US" sz="2000" u="none" strike="noStrike" dirty="0" smtClean="0">
                          <a:effectLst/>
                          <a:latin typeface="ＭＳ Ｐゴシック" panose="020B0600070205080204" pitchFamily="50" charset="-128"/>
                          <a:ea typeface="ＭＳ Ｐゴシック" panose="020B0600070205080204" pitchFamily="50" charset="-128"/>
                        </a:rPr>
                        <a:t>不登校</a:t>
                      </a:r>
                      <a:endParaRPr lang="en-US" altLang="zh-CN" sz="2000" u="none" strike="noStrike" dirty="0" smtClean="0">
                        <a:effectLst/>
                        <a:latin typeface="ＭＳ Ｐゴシック" panose="020B0600070205080204" pitchFamily="50" charset="-128"/>
                        <a:ea typeface="ＭＳ Ｐゴシック" panose="020B0600070205080204" pitchFamily="50" charset="-128"/>
                      </a:endParaRPr>
                    </a:p>
                    <a:p>
                      <a:pPr algn="ctr" fontAlgn="ctr"/>
                      <a:r>
                        <a:rPr lang="zh-CN" altLang="en-US" sz="2000" u="none" strike="noStrike" dirty="0" smtClean="0">
                          <a:effectLst/>
                          <a:latin typeface="ＭＳ Ｐゴシック" panose="020B0600070205080204" pitchFamily="50" charset="-128"/>
                          <a:ea typeface="ＭＳ Ｐゴシック" panose="020B0600070205080204" pitchFamily="50" charset="-128"/>
                        </a:rPr>
                        <a:t>生徒数</a:t>
                      </a:r>
                      <a:endParaRPr lang="zh-CN"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2000" u="none" strike="noStrike" dirty="0" smtClean="0">
                          <a:effectLst/>
                          <a:latin typeface="ＭＳ Ｐゴシック" panose="020B0600070205080204" pitchFamily="50" charset="-128"/>
                          <a:ea typeface="ＭＳ Ｐゴシック" panose="020B0600070205080204" pitchFamily="50" charset="-128"/>
                        </a:rPr>
                        <a:t>1,000</a:t>
                      </a:r>
                      <a:r>
                        <a:rPr lang="ja-JP" altLang="en-US" sz="2000" u="none" strike="noStrike" dirty="0" smtClean="0">
                          <a:effectLst/>
                          <a:latin typeface="ＭＳ Ｐゴシック" panose="020B0600070205080204" pitchFamily="50" charset="-128"/>
                          <a:ea typeface="ＭＳ Ｐゴシック" panose="020B0600070205080204" pitchFamily="50" charset="-128"/>
                        </a:rPr>
                        <a:t>人</a:t>
                      </a:r>
                      <a:endParaRPr lang="en-US" altLang="ja-JP" sz="2000" u="none" strike="noStrike" dirty="0" smtClean="0">
                        <a:effectLst/>
                        <a:latin typeface="ＭＳ Ｐゴシック" panose="020B0600070205080204" pitchFamily="50" charset="-128"/>
                        <a:ea typeface="ＭＳ Ｐゴシック" panose="020B0600070205080204" pitchFamily="50" charset="-128"/>
                      </a:endParaRPr>
                    </a:p>
                    <a:p>
                      <a:pPr algn="ctr" fontAlgn="ctr"/>
                      <a:r>
                        <a:rPr lang="ja-JP" altLang="en-US" sz="2000" u="none" strike="noStrike" dirty="0" smtClean="0">
                          <a:effectLst/>
                          <a:latin typeface="ＭＳ Ｐゴシック" panose="020B0600070205080204" pitchFamily="50" charset="-128"/>
                          <a:ea typeface="ＭＳ Ｐゴシック" panose="020B0600070205080204" pitchFamily="50" charset="-128"/>
                        </a:rPr>
                        <a:t>当たり</a:t>
                      </a:r>
                      <a:r>
                        <a:rPr lang="ja-JP" altLang="en-US" sz="2000" u="none" strike="noStrike" dirty="0">
                          <a:effectLst/>
                          <a:latin typeface="ＭＳ Ｐゴシック" panose="020B0600070205080204" pitchFamily="50" charset="-128"/>
                          <a:ea typeface="ＭＳ Ｐゴシック" panose="020B0600070205080204" pitchFamily="50" charset="-128"/>
                        </a:rPr>
                        <a:t>の</a:t>
                      </a:r>
                      <a:br>
                        <a:rPr lang="ja-JP" altLang="en-US" sz="2000" u="none" strike="noStrike" dirty="0">
                          <a:effectLst/>
                          <a:latin typeface="ＭＳ Ｐゴシック" panose="020B0600070205080204" pitchFamily="50" charset="-128"/>
                          <a:ea typeface="ＭＳ Ｐゴシック" panose="020B0600070205080204" pitchFamily="50" charset="-128"/>
                        </a:rPr>
                      </a:br>
                      <a:r>
                        <a:rPr lang="ja-JP" altLang="en-US" sz="2000" u="none" strike="noStrike" dirty="0" smtClean="0">
                          <a:effectLst/>
                          <a:latin typeface="ＭＳ Ｐゴシック" panose="020B0600070205080204" pitchFamily="50" charset="-128"/>
                          <a:ea typeface="ＭＳ Ｐゴシック" panose="020B0600070205080204" pitchFamily="50" charset="-128"/>
                        </a:rPr>
                        <a:t>不登校</a:t>
                      </a:r>
                      <a:endParaRPr lang="en-US" altLang="ja-JP" sz="2000" u="none" strike="noStrike" dirty="0" smtClean="0">
                        <a:effectLst/>
                        <a:latin typeface="ＭＳ Ｐゴシック" panose="020B0600070205080204" pitchFamily="50" charset="-128"/>
                        <a:ea typeface="ＭＳ Ｐゴシック" panose="020B0600070205080204" pitchFamily="50" charset="-128"/>
                      </a:endParaRPr>
                    </a:p>
                    <a:p>
                      <a:pPr algn="ctr" fontAlgn="ctr"/>
                      <a:r>
                        <a:rPr lang="ja-JP" altLang="en-US" sz="2000" u="none" strike="noStrike" dirty="0" smtClean="0">
                          <a:effectLst/>
                          <a:latin typeface="ＭＳ Ｐゴシック" panose="020B0600070205080204" pitchFamily="50" charset="-128"/>
                          <a:ea typeface="ＭＳ Ｐゴシック" panose="020B0600070205080204" pitchFamily="50" charset="-128"/>
                        </a:rPr>
                        <a:t>生徒数</a:t>
                      </a:r>
                      <a:endParaRPr lang="ja-JP"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vMerge="1">
                  <a:txBody>
                    <a:bodyPr/>
                    <a:lstStyle/>
                    <a:p>
                      <a:endParaRPr kumimoji="1" lang="ja-JP" altLang="en-US"/>
                    </a:p>
                  </a:txBody>
                  <a:tcPr/>
                </a:tc>
                <a:tc vMerge="1">
                  <a:txBody>
                    <a:bodyPr/>
                    <a:lstStyle/>
                    <a:p>
                      <a:endParaRPr kumimoji="1" lang="ja-JP" altLang="en-US"/>
                    </a:p>
                  </a:txBody>
                  <a:tcPr/>
                </a:tc>
              </a:tr>
              <a:tr h="238125">
                <a:tc>
                  <a:txBody>
                    <a:bodyPr/>
                    <a:lstStyle/>
                    <a:p>
                      <a:pPr algn="dist" fontAlgn="ctr"/>
                      <a:r>
                        <a:rPr lang="ja-JP" altLang="en-US" sz="2000" u="none" strike="noStrike" dirty="0">
                          <a:effectLst/>
                        </a:rPr>
                        <a:t>大阪府</a:t>
                      </a:r>
                      <a:endParaRPr lang="ja-JP" altLang="en-US" sz="2000" b="0" i="0" u="none" strike="noStrike" dirty="0">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b"/>
                      <a:r>
                        <a:rPr lang="en-US" altLang="ja-JP" sz="2000" u="none" strike="noStrike" dirty="0">
                          <a:effectLst/>
                          <a:latin typeface="ＭＳ Ｐゴシック" panose="020B0600070205080204" pitchFamily="50" charset="-128"/>
                          <a:ea typeface="ＭＳ Ｐゴシック" panose="020B0600070205080204" pitchFamily="50" charset="-128"/>
                        </a:rPr>
                        <a:t>1,874</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4.0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b"/>
                      <a:r>
                        <a:rPr lang="en-US" altLang="ja-JP" sz="2000" u="none" strike="noStrike" dirty="0">
                          <a:effectLst/>
                          <a:latin typeface="ＭＳ Ｐゴシック" panose="020B0600070205080204" pitchFamily="50" charset="-128"/>
                          <a:ea typeface="ＭＳ Ｐゴシック" panose="020B0600070205080204" pitchFamily="50" charset="-128"/>
                        </a:rPr>
                        <a:t>8,008</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31.6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9,882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a:effectLst/>
                          <a:latin typeface="ＭＳ Ｐゴシック" panose="020B0600070205080204" pitchFamily="50" charset="-128"/>
                          <a:ea typeface="ＭＳ Ｐゴシック" panose="020B0600070205080204" pitchFamily="50" charset="-128"/>
                        </a:rPr>
                        <a:t>13.8 </a:t>
                      </a:r>
                      <a:endParaRPr lang="en-US" altLang="ja-JP" sz="2000" b="0" i="0" u="none" strike="noStrike">
                        <a:effectLst/>
                        <a:latin typeface="ＭＳ Ｐゴシック" panose="020B0600070205080204" pitchFamily="50" charset="-128"/>
                        <a:ea typeface="ＭＳ Ｐゴシック" panose="020B0600070205080204" pitchFamily="50" charset="-128"/>
                      </a:endParaRPr>
                    </a:p>
                  </a:txBody>
                  <a:tcPr marL="9525" marR="9525" marT="9525" marB="0" anchor="ctr"/>
                </a:tc>
              </a:tr>
              <a:tr h="238125">
                <a:tc>
                  <a:txBody>
                    <a:bodyPr/>
                    <a:lstStyle/>
                    <a:p>
                      <a:pPr algn="dist" fontAlgn="ctr"/>
                      <a:r>
                        <a:rPr lang="ja-JP" altLang="en-US" sz="2000" u="none" strike="noStrike" dirty="0">
                          <a:effectLst/>
                        </a:rPr>
                        <a:t>東京都</a:t>
                      </a:r>
                      <a:endParaRPr lang="ja-JP" altLang="en-US" sz="2000" b="0" i="0" u="none" strike="noStrike" dirty="0">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b"/>
                      <a:r>
                        <a:rPr lang="en-US" altLang="ja-JP" sz="2000" u="none" strike="noStrike" dirty="0">
                          <a:effectLst/>
                          <a:latin typeface="ＭＳ Ｐゴシック" panose="020B0600070205080204" pitchFamily="50" charset="-128"/>
                          <a:ea typeface="ＭＳ Ｐゴシック" panose="020B0600070205080204" pitchFamily="50" charset="-128"/>
                        </a:rPr>
                        <a:t>2,407</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4.1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b"/>
                      <a:r>
                        <a:rPr lang="en-US" altLang="ja-JP" sz="2000" u="none" strike="noStrike" dirty="0">
                          <a:effectLst/>
                          <a:latin typeface="ＭＳ Ｐゴシック" panose="020B0600070205080204" pitchFamily="50" charset="-128"/>
                          <a:ea typeface="ＭＳ Ｐゴシック" panose="020B0600070205080204" pitchFamily="50" charset="-128"/>
                        </a:rPr>
                        <a:t>8,181</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25.9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10,588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11.7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r>
              <a:tr h="238125">
                <a:tc>
                  <a:txBody>
                    <a:bodyPr/>
                    <a:lstStyle/>
                    <a:p>
                      <a:pPr algn="dist" fontAlgn="ctr"/>
                      <a:r>
                        <a:rPr lang="ja-JP" altLang="en-US" sz="2000" u="none" strike="noStrike" dirty="0">
                          <a:effectLst/>
                        </a:rPr>
                        <a:t>神奈川県</a:t>
                      </a:r>
                      <a:endParaRPr lang="ja-JP" altLang="en-US" sz="2000" b="0" i="0" u="none" strike="noStrike" dirty="0">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b"/>
                      <a:r>
                        <a:rPr lang="en-US" altLang="ja-JP" sz="2000" u="none" strike="noStrike" dirty="0">
                          <a:effectLst/>
                          <a:latin typeface="ＭＳ Ｐゴシック" panose="020B0600070205080204" pitchFamily="50" charset="-128"/>
                          <a:ea typeface="ＭＳ Ｐゴシック" panose="020B0600070205080204" pitchFamily="50" charset="-128"/>
                        </a:rPr>
                        <a:t>2,198</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4.7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b"/>
                      <a:r>
                        <a:rPr lang="en-US" altLang="ja-JP" sz="2000" u="none" strike="noStrike" dirty="0">
                          <a:effectLst/>
                          <a:latin typeface="ＭＳ Ｐゴシック" panose="020B0600070205080204" pitchFamily="50" charset="-128"/>
                          <a:ea typeface="ＭＳ Ｐゴシック" panose="020B0600070205080204" pitchFamily="50" charset="-128"/>
                        </a:rPr>
                        <a:t>7,151</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29.9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9,349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13.2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r>
              <a:tr h="238125">
                <a:tc>
                  <a:txBody>
                    <a:bodyPr/>
                    <a:lstStyle/>
                    <a:p>
                      <a:pPr algn="dist" fontAlgn="ctr"/>
                      <a:r>
                        <a:rPr lang="ja-JP" altLang="en-US" sz="2000" u="none" strike="noStrike" dirty="0">
                          <a:effectLst/>
                        </a:rPr>
                        <a:t>愛知県</a:t>
                      </a:r>
                      <a:endParaRPr lang="ja-JP" altLang="en-US" sz="2000" b="0" i="0" u="none" strike="noStrike" dirty="0">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b"/>
                      <a:r>
                        <a:rPr lang="en-US" altLang="ja-JP" sz="2000" u="none" strike="noStrike" dirty="0">
                          <a:effectLst/>
                          <a:latin typeface="ＭＳ Ｐゴシック" panose="020B0600070205080204" pitchFamily="50" charset="-128"/>
                          <a:ea typeface="ＭＳ Ｐゴシック" panose="020B0600070205080204" pitchFamily="50" charset="-128"/>
                        </a:rPr>
                        <a:t>1,919</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4.6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b"/>
                      <a:r>
                        <a:rPr lang="en-US" altLang="ja-JP" sz="2000" u="none" strike="noStrike" dirty="0">
                          <a:effectLst/>
                          <a:latin typeface="ＭＳ Ｐゴシック" panose="020B0600070205080204" pitchFamily="50" charset="-128"/>
                          <a:ea typeface="ＭＳ Ｐゴシック" panose="020B0600070205080204" pitchFamily="50" charset="-128"/>
                        </a:rPr>
                        <a:t>6,605</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29.8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8,524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13.3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r>
              <a:tr h="238125">
                <a:tc>
                  <a:txBody>
                    <a:bodyPr/>
                    <a:lstStyle/>
                    <a:p>
                      <a:pPr algn="dist" fontAlgn="ctr"/>
                      <a:r>
                        <a:rPr lang="ja-JP" altLang="en-US" sz="2000" u="none" strike="noStrike" dirty="0">
                          <a:effectLst/>
                        </a:rPr>
                        <a:t>全国</a:t>
                      </a:r>
                      <a:endParaRPr lang="ja-JP" altLang="en-US" sz="2000" b="0" i="0" u="none" strike="noStrike" dirty="0">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24,175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3.6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95,442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26.9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119,617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2000" u="none" strike="noStrike" dirty="0">
                          <a:effectLst/>
                          <a:latin typeface="ＭＳ Ｐゴシック" panose="020B0600070205080204" pitchFamily="50" charset="-128"/>
                          <a:ea typeface="ＭＳ Ｐゴシック" panose="020B0600070205080204" pitchFamily="50" charset="-128"/>
                        </a:rPr>
                        <a:t>11.7 </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Tree>
    <p:extLst>
      <p:ext uri="{BB962C8B-B14F-4D97-AF65-F5344CB8AC3E}">
        <p14:creationId xmlns:p14="http://schemas.microsoft.com/office/powerpoint/2010/main" val="7152098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5727" y="265258"/>
            <a:ext cx="8053573" cy="369332"/>
          </a:xfrm>
          <a:prstGeom prst="rect">
            <a:avLst/>
          </a:prstGeom>
        </p:spPr>
        <p:txBody>
          <a:bodyPr wrap="square">
            <a:spAutoFit/>
          </a:bodyPr>
          <a:lstStyle/>
          <a:p>
            <a:r>
              <a:rPr lang="ja-JP" altLang="ja-JP" dirty="0">
                <a:ea typeface="HG丸ｺﾞｼｯｸM-PRO" panose="020F0600000000000000" pitchFamily="50" charset="-128"/>
                <a:cs typeface="Times New Roman" panose="02020603050405020304" pitchFamily="18" charset="0"/>
              </a:rPr>
              <a:t>（</a:t>
            </a:r>
            <a:r>
              <a:rPr lang="ja-JP" altLang="ja-JP" dirty="0" smtClean="0">
                <a:ea typeface="HG丸ｺﾞｼｯｸM-PRO" panose="020F0600000000000000" pitchFamily="50" charset="-128"/>
                <a:cs typeface="Times New Roman" panose="02020603050405020304" pitchFamily="18" charset="0"/>
              </a:rPr>
              <a:t>表</a:t>
            </a:r>
            <a:r>
              <a:rPr lang="ja-JP" altLang="en-US" dirty="0" smtClean="0">
                <a:ea typeface="HG丸ｺﾞｼｯｸM-PRO" panose="020F0600000000000000" pitchFamily="50" charset="-128"/>
                <a:cs typeface="Times New Roman" panose="02020603050405020304" pitchFamily="18" charset="0"/>
              </a:rPr>
              <a:t>１１－２）高等学校不登校児童生徒数</a:t>
            </a:r>
            <a:endParaRPr lang="ja-JP" altLang="en-US" dirty="0"/>
          </a:p>
        </p:txBody>
      </p:sp>
      <p:sp>
        <p:nvSpPr>
          <p:cNvPr id="6" name="正方形/長方形 5"/>
          <p:cNvSpPr/>
          <p:nvPr/>
        </p:nvSpPr>
        <p:spPr>
          <a:xfrm>
            <a:off x="845728" y="726202"/>
            <a:ext cx="10186818" cy="587443"/>
          </a:xfrm>
          <a:prstGeom prst="rect">
            <a:avLst/>
          </a:prstGeom>
          <a:ln w="38100"/>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altLang="en-US" sz="1600" kern="100" dirty="0" smtClean="0">
                <a:effectLst/>
                <a:latin typeface="+mj-ea"/>
                <a:ea typeface="+mj-ea"/>
                <a:cs typeface="Times New Roman" panose="02020603050405020304" pitchFamily="18" charset="0"/>
              </a:rPr>
              <a:t>○全国平均より高い不登校児童生徒数（大阪３１．８人　全国</a:t>
            </a:r>
            <a:r>
              <a:rPr lang="ja-JP" altLang="en-US" sz="1600" kern="100" dirty="0" smtClean="0">
                <a:latin typeface="+mj-ea"/>
                <a:ea typeface="+mj-ea"/>
                <a:cs typeface="Times New Roman" panose="02020603050405020304" pitchFamily="18" charset="0"/>
              </a:rPr>
              <a:t>１６．</a:t>
            </a:r>
            <a:r>
              <a:rPr lang="ja-JP" altLang="en-US" sz="1600" kern="100" dirty="0">
                <a:latin typeface="+mj-ea"/>
                <a:ea typeface="+mj-ea"/>
                <a:cs typeface="Times New Roman" panose="02020603050405020304" pitchFamily="18" charset="0"/>
              </a:rPr>
              <a:t>７</a:t>
            </a:r>
            <a:r>
              <a:rPr lang="ja-JP" altLang="en-US" sz="1600" kern="100" dirty="0" smtClean="0">
                <a:effectLst/>
                <a:latin typeface="+mj-ea"/>
                <a:ea typeface="+mj-ea"/>
                <a:cs typeface="Times New Roman" panose="02020603050405020304" pitchFamily="18" charset="0"/>
              </a:rPr>
              <a:t>人）</a:t>
            </a:r>
            <a:endParaRPr lang="ja-JP" sz="1600" kern="100" dirty="0">
              <a:effectLst/>
              <a:latin typeface="+mj-ea"/>
              <a:ea typeface="+mj-ea"/>
              <a:cs typeface="Times New Roman" panose="02020603050405020304" pitchFamily="18" charset="0"/>
            </a:endParaRPr>
          </a:p>
        </p:txBody>
      </p:sp>
      <p:sp>
        <p:nvSpPr>
          <p:cNvPr id="7" name="正方形/長方形 6"/>
          <p:cNvSpPr/>
          <p:nvPr/>
        </p:nvSpPr>
        <p:spPr>
          <a:xfrm>
            <a:off x="901892" y="5585971"/>
            <a:ext cx="10186818" cy="584848"/>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600" kern="100" dirty="0" smtClean="0">
                <a:effectLst/>
                <a:latin typeface="+mj-ea"/>
                <a:ea typeface="+mj-ea"/>
                <a:cs typeface="Times New Roman" panose="02020603050405020304" pitchFamily="18" charset="0"/>
              </a:rPr>
              <a:t>出典：平成</a:t>
            </a:r>
            <a:r>
              <a:rPr lang="en-US" altLang="ja-JP" sz="1600" kern="100" dirty="0" smtClean="0">
                <a:effectLst/>
                <a:latin typeface="+mj-ea"/>
                <a:ea typeface="+mj-ea"/>
                <a:cs typeface="Times New Roman" panose="02020603050405020304" pitchFamily="18" charset="0"/>
              </a:rPr>
              <a:t>25</a:t>
            </a:r>
            <a:r>
              <a:rPr lang="ja-JP" altLang="en-US" sz="1600" kern="100" dirty="0" smtClean="0">
                <a:effectLst/>
                <a:latin typeface="+mj-ea"/>
                <a:ea typeface="+mj-ea"/>
                <a:cs typeface="Times New Roman" panose="02020603050405020304" pitchFamily="18" charset="0"/>
              </a:rPr>
              <a:t>年度</a:t>
            </a:r>
            <a:r>
              <a:rPr lang="ja-JP" altLang="en-US" sz="1600" dirty="0" smtClean="0"/>
              <a:t>児童</a:t>
            </a:r>
            <a:r>
              <a:rPr lang="ja-JP" altLang="en-US" sz="1600" dirty="0"/>
              <a:t>生徒の問題行動等生徒指導上の諸問題に関する調査</a:t>
            </a:r>
            <a:endParaRPr lang="ja-JP" sz="1600" kern="100" dirty="0">
              <a:effectLst/>
              <a:latin typeface="+mj-ea"/>
              <a:ea typeface="+mj-ea"/>
              <a:cs typeface="Times New Roman" panose="02020603050405020304" pitchFamily="18" charset="0"/>
            </a:endParaRPr>
          </a:p>
        </p:txBody>
      </p:sp>
      <p:sp>
        <p:nvSpPr>
          <p:cNvPr id="9" name="日付プレースホルダー 8"/>
          <p:cNvSpPr>
            <a:spLocks noGrp="1"/>
          </p:cNvSpPr>
          <p:nvPr>
            <p:ph type="dt" sz="half" idx="10"/>
          </p:nvPr>
        </p:nvSpPr>
        <p:spPr/>
        <p:txBody>
          <a:bodyPr/>
          <a:lstStyle/>
          <a:p>
            <a:fld id="{03FAB38A-AC08-495B-99DF-B87B2CD80277}" type="datetime1">
              <a:rPr lang="en-US" altLang="ja-JP" sz="2000" smtClean="0"/>
              <a:t>11/6/2014</a:t>
            </a:fld>
            <a:endParaRPr lang="en-US" sz="2000" dirty="0"/>
          </a:p>
        </p:txBody>
      </p:sp>
      <p:sp>
        <p:nvSpPr>
          <p:cNvPr id="10" name="スライド番号プレースホルダー 9"/>
          <p:cNvSpPr>
            <a:spLocks noGrp="1"/>
          </p:cNvSpPr>
          <p:nvPr>
            <p:ph type="sldNum" sz="quarter" idx="12"/>
          </p:nvPr>
        </p:nvSpPr>
        <p:spPr/>
        <p:txBody>
          <a:bodyPr/>
          <a:lstStyle/>
          <a:p>
            <a:fld id="{48F63A3B-78C7-47BE-AE5E-E10140E04643}" type="slidenum">
              <a:rPr lang="en-US" sz="2000" smtClean="0"/>
              <a:t>35</a:t>
            </a:fld>
            <a:endParaRPr lang="en-US" sz="2000" dirty="0"/>
          </a:p>
        </p:txBody>
      </p:sp>
      <p:sp>
        <p:nvSpPr>
          <p:cNvPr id="12" name="正方形/長方形 11"/>
          <p:cNvSpPr/>
          <p:nvPr/>
        </p:nvSpPr>
        <p:spPr>
          <a:xfrm>
            <a:off x="845727" y="1602611"/>
            <a:ext cx="9607269" cy="419870"/>
          </a:xfrm>
          <a:prstGeom prst="rect">
            <a:avLst/>
          </a:prstGeom>
          <a:ln>
            <a:no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US" altLang="ja-JP" sz="1600" kern="100" dirty="0" smtClean="0">
                <a:effectLst/>
                <a:latin typeface="+mj-ea"/>
                <a:ea typeface="+mj-ea"/>
                <a:cs typeface="Times New Roman" panose="02020603050405020304" pitchFamily="18" charset="0"/>
              </a:rPr>
              <a:t>【</a:t>
            </a:r>
            <a:r>
              <a:rPr lang="ja-JP" altLang="en-US" sz="1600" kern="100" dirty="0" smtClean="0">
                <a:latin typeface="+mj-ea"/>
                <a:ea typeface="+mj-ea"/>
                <a:cs typeface="Times New Roman" panose="02020603050405020304" pitchFamily="18" charset="0"/>
              </a:rPr>
              <a:t>平成２５年度</a:t>
            </a:r>
            <a:r>
              <a:rPr lang="ja-JP" altLang="en-US" sz="1600" kern="100" dirty="0">
                <a:latin typeface="+mj-ea"/>
                <a:ea typeface="+mj-ea"/>
                <a:cs typeface="Times New Roman" panose="02020603050405020304" pitchFamily="18" charset="0"/>
              </a:rPr>
              <a:t>　主要都道府県　不登校生徒数（国公私立高等学校）、</a:t>
            </a:r>
            <a:r>
              <a:rPr lang="en-US" altLang="ja-JP" sz="1600" kern="100" dirty="0">
                <a:latin typeface="+mj-ea"/>
                <a:ea typeface="+mj-ea"/>
                <a:cs typeface="Times New Roman" panose="02020603050405020304" pitchFamily="18" charset="0"/>
              </a:rPr>
              <a:t>1,000</a:t>
            </a:r>
            <a:r>
              <a:rPr lang="ja-JP" altLang="en-US" sz="1600" kern="100" dirty="0">
                <a:latin typeface="+mj-ea"/>
                <a:ea typeface="+mj-ea"/>
                <a:cs typeface="Times New Roman" panose="02020603050405020304" pitchFamily="18" charset="0"/>
              </a:rPr>
              <a:t>人当たりの不登校生徒数</a:t>
            </a:r>
            <a:r>
              <a:rPr lang="en-US" altLang="ja-JP" sz="1600" kern="100" dirty="0" smtClean="0">
                <a:effectLst/>
                <a:latin typeface="+mj-ea"/>
                <a:ea typeface="+mj-ea"/>
                <a:cs typeface="Times New Roman" panose="02020603050405020304" pitchFamily="18" charset="0"/>
              </a:rPr>
              <a:t>】</a:t>
            </a:r>
            <a:endParaRPr lang="ja-JP" sz="1600" kern="100" dirty="0">
              <a:effectLst/>
              <a:latin typeface="+mj-ea"/>
              <a:ea typeface="+mj-ea"/>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3013214515"/>
              </p:ext>
            </p:extLst>
          </p:nvPr>
        </p:nvGraphicFramePr>
        <p:xfrm>
          <a:off x="1328020" y="2270145"/>
          <a:ext cx="5952455" cy="2206912"/>
        </p:xfrm>
        <a:graphic>
          <a:graphicData uri="http://schemas.openxmlformats.org/drawingml/2006/table">
            <a:tbl>
              <a:tblPr>
                <a:tableStyleId>{5940675A-B579-460E-94D1-54222C63F5DA}</a:tableStyleId>
              </a:tblPr>
              <a:tblGrid>
                <a:gridCol w="1739271"/>
                <a:gridCol w="2083443"/>
                <a:gridCol w="2129741"/>
              </a:tblGrid>
              <a:tr h="635287">
                <a:tc>
                  <a:txBody>
                    <a:bodyPr/>
                    <a:lstStyle/>
                    <a:p>
                      <a:pPr algn="ctr" fontAlgn="ctr"/>
                      <a:r>
                        <a:rPr lang="ja-JP" altLang="en-US" sz="1800" u="none" strike="noStrike" dirty="0">
                          <a:effectLst/>
                          <a:latin typeface="+mn-ea"/>
                          <a:ea typeface="+mn-ea"/>
                        </a:rPr>
                        <a:t>　</a:t>
                      </a:r>
                      <a:endParaRPr lang="ja-JP" altLang="en-US" sz="1800" b="0" i="0" u="none" strike="noStrike" dirty="0">
                        <a:effectLst/>
                        <a:latin typeface="+mn-ea"/>
                        <a:ea typeface="+mn-ea"/>
                      </a:endParaRPr>
                    </a:p>
                  </a:txBody>
                  <a:tcPr marL="9525" marR="9525" marT="9525" marB="0" anchor="ctr"/>
                </a:tc>
                <a:tc>
                  <a:txBody>
                    <a:bodyPr/>
                    <a:lstStyle/>
                    <a:p>
                      <a:pPr algn="ctr" fontAlgn="ctr"/>
                      <a:r>
                        <a:rPr lang="zh-CN" altLang="en-US" sz="1800" u="none" strike="noStrike" dirty="0">
                          <a:effectLst/>
                          <a:latin typeface="ＭＳ Ｐゴシック" panose="020B0600070205080204" pitchFamily="50" charset="-128"/>
                          <a:ea typeface="ＭＳ Ｐゴシック" panose="020B0600070205080204" pitchFamily="50" charset="-128"/>
                        </a:rPr>
                        <a:t>不登校生徒数</a:t>
                      </a:r>
                      <a:endParaRPr lang="zh-CN" altLang="en-US" sz="18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800" u="none" strike="noStrike" dirty="0">
                          <a:effectLst/>
                          <a:latin typeface="+mn-ea"/>
                          <a:ea typeface="+mn-ea"/>
                        </a:rPr>
                        <a:t>1,000</a:t>
                      </a:r>
                      <a:r>
                        <a:rPr lang="ja-JP" altLang="en-US" sz="1800" u="none" strike="noStrike" dirty="0">
                          <a:effectLst/>
                          <a:latin typeface="+mn-ea"/>
                          <a:ea typeface="+mn-ea"/>
                        </a:rPr>
                        <a:t>人当たりの　　　　　　　　　　　　　　　　　　　　　　　　　　　　　　　　　　　　　　　　　　　　　　　　　　　　　　　　　　　　　　　　　　　　　　　　　　　　　　　　　　　　　　　　　　　　　　　　　　　　　　　　　　不登校生徒数</a:t>
                      </a:r>
                      <a:endParaRPr lang="ja-JP" altLang="en-US" sz="1800" b="0" i="0" u="none" strike="noStrike" dirty="0">
                        <a:effectLst/>
                        <a:latin typeface="+mn-ea"/>
                        <a:ea typeface="+mn-ea"/>
                      </a:endParaRPr>
                    </a:p>
                  </a:txBody>
                  <a:tcPr marL="9525" marR="9525" marT="9525" marB="0" anchor="ctr"/>
                </a:tc>
              </a:tr>
              <a:tr h="202565">
                <a:tc>
                  <a:txBody>
                    <a:bodyPr/>
                    <a:lstStyle/>
                    <a:p>
                      <a:pPr algn="dist" fontAlgn="ctr"/>
                      <a:r>
                        <a:rPr lang="ja-JP" altLang="en-US" sz="2000" u="none" strike="noStrike" dirty="0">
                          <a:effectLst/>
                          <a:latin typeface="+mn-ea"/>
                          <a:ea typeface="+mn-ea"/>
                        </a:rPr>
                        <a:t>大阪府</a:t>
                      </a:r>
                      <a:endParaRPr lang="ja-JP" altLang="en-US" sz="2000" b="0" i="0" u="none" strike="noStrike" dirty="0">
                        <a:effectLst/>
                        <a:latin typeface="+mn-ea"/>
                        <a:ea typeface="+mn-ea"/>
                      </a:endParaRPr>
                    </a:p>
                  </a:txBody>
                  <a:tcPr marL="9525" marR="9525" marT="9525" marB="0" anchor="ctr"/>
                </a:tc>
                <a:tc>
                  <a:txBody>
                    <a:bodyPr/>
                    <a:lstStyle/>
                    <a:p>
                      <a:pPr algn="r" fontAlgn="ctr"/>
                      <a:r>
                        <a:rPr lang="en-US" altLang="ja-JP" sz="2000" u="none" strike="noStrike" dirty="0">
                          <a:effectLst/>
                          <a:latin typeface="+mn-ea"/>
                          <a:ea typeface="+mn-ea"/>
                        </a:rPr>
                        <a:t>7,428</a:t>
                      </a:r>
                      <a:endParaRPr lang="en-US" altLang="ja-JP" sz="20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2000" u="none" strike="noStrike" dirty="0">
                          <a:effectLst/>
                          <a:latin typeface="+mn-ea"/>
                          <a:ea typeface="+mn-ea"/>
                        </a:rPr>
                        <a:t>31.8 </a:t>
                      </a:r>
                      <a:endParaRPr lang="en-US" altLang="ja-JP" sz="2000" b="0" i="0" u="none" strike="noStrike" dirty="0">
                        <a:effectLst/>
                        <a:latin typeface="+mn-ea"/>
                        <a:ea typeface="+mn-ea"/>
                      </a:endParaRPr>
                    </a:p>
                  </a:txBody>
                  <a:tcPr marL="9525" marR="9525" marT="9525" marB="0" anchor="ctr"/>
                </a:tc>
              </a:tr>
              <a:tr h="202565">
                <a:tc>
                  <a:txBody>
                    <a:bodyPr/>
                    <a:lstStyle/>
                    <a:p>
                      <a:pPr algn="dist" fontAlgn="ctr"/>
                      <a:r>
                        <a:rPr lang="ja-JP" altLang="en-US" sz="2000" u="none" strike="noStrike" dirty="0">
                          <a:effectLst/>
                          <a:latin typeface="+mn-ea"/>
                          <a:ea typeface="+mn-ea"/>
                        </a:rPr>
                        <a:t>東京都</a:t>
                      </a:r>
                      <a:endParaRPr lang="ja-JP" altLang="en-US" sz="2000" b="0" i="0" u="none" strike="noStrike" dirty="0">
                        <a:effectLst/>
                        <a:latin typeface="+mn-ea"/>
                        <a:ea typeface="+mn-ea"/>
                      </a:endParaRPr>
                    </a:p>
                  </a:txBody>
                  <a:tcPr marL="9525" marR="9525" marT="9525" marB="0" anchor="ctr"/>
                </a:tc>
                <a:tc>
                  <a:txBody>
                    <a:bodyPr/>
                    <a:lstStyle/>
                    <a:p>
                      <a:pPr algn="r" fontAlgn="ctr"/>
                      <a:r>
                        <a:rPr lang="en-US" altLang="ja-JP" sz="2000" u="none" strike="noStrike" dirty="0">
                          <a:effectLst/>
                          <a:latin typeface="+mn-ea"/>
                          <a:ea typeface="+mn-ea"/>
                        </a:rPr>
                        <a:t>4,781</a:t>
                      </a:r>
                      <a:endParaRPr lang="en-US" altLang="ja-JP" sz="20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2000" u="none" strike="noStrike" dirty="0">
                          <a:effectLst/>
                          <a:latin typeface="+mn-ea"/>
                          <a:ea typeface="+mn-ea"/>
                        </a:rPr>
                        <a:t>15.2 </a:t>
                      </a:r>
                      <a:endParaRPr lang="en-US" altLang="ja-JP" sz="2000" b="0" i="0" u="none" strike="noStrike" dirty="0">
                        <a:effectLst/>
                        <a:latin typeface="+mn-ea"/>
                        <a:ea typeface="+mn-ea"/>
                      </a:endParaRPr>
                    </a:p>
                  </a:txBody>
                  <a:tcPr marL="9525" marR="9525" marT="9525" marB="0" anchor="ctr"/>
                </a:tc>
              </a:tr>
              <a:tr h="202565">
                <a:tc>
                  <a:txBody>
                    <a:bodyPr/>
                    <a:lstStyle/>
                    <a:p>
                      <a:pPr algn="dist" fontAlgn="ctr"/>
                      <a:r>
                        <a:rPr lang="ja-JP" altLang="en-US" sz="2000" u="none" strike="noStrike" dirty="0">
                          <a:effectLst/>
                          <a:latin typeface="+mn-ea"/>
                          <a:ea typeface="+mn-ea"/>
                        </a:rPr>
                        <a:t>神奈川県</a:t>
                      </a:r>
                      <a:endParaRPr lang="ja-JP" altLang="en-US" sz="2000" b="0" i="0" u="none" strike="noStrike" dirty="0">
                        <a:effectLst/>
                        <a:latin typeface="+mn-ea"/>
                        <a:ea typeface="+mn-ea"/>
                      </a:endParaRPr>
                    </a:p>
                  </a:txBody>
                  <a:tcPr marL="9525" marR="9525" marT="9525" marB="0" anchor="ctr"/>
                </a:tc>
                <a:tc>
                  <a:txBody>
                    <a:bodyPr/>
                    <a:lstStyle/>
                    <a:p>
                      <a:pPr algn="r" fontAlgn="ctr"/>
                      <a:r>
                        <a:rPr lang="en-US" altLang="ja-JP" sz="2000" u="none" strike="noStrike" dirty="0">
                          <a:effectLst/>
                          <a:latin typeface="+mn-ea"/>
                          <a:ea typeface="+mn-ea"/>
                        </a:rPr>
                        <a:t>3,877</a:t>
                      </a:r>
                      <a:endParaRPr lang="en-US" altLang="ja-JP" sz="20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2000" u="none" strike="noStrike" dirty="0">
                          <a:effectLst/>
                          <a:latin typeface="+mn-ea"/>
                          <a:ea typeface="+mn-ea"/>
                        </a:rPr>
                        <a:t>19.0 </a:t>
                      </a:r>
                      <a:endParaRPr lang="en-US" altLang="ja-JP" sz="2000" b="0" i="0" u="none" strike="noStrike" dirty="0">
                        <a:effectLst/>
                        <a:latin typeface="+mn-ea"/>
                        <a:ea typeface="+mn-ea"/>
                      </a:endParaRPr>
                    </a:p>
                  </a:txBody>
                  <a:tcPr marL="9525" marR="9525" marT="9525" marB="0" anchor="ctr"/>
                </a:tc>
              </a:tr>
              <a:tr h="202565">
                <a:tc>
                  <a:txBody>
                    <a:bodyPr/>
                    <a:lstStyle/>
                    <a:p>
                      <a:pPr algn="dist" fontAlgn="ctr"/>
                      <a:r>
                        <a:rPr lang="ja-JP" altLang="en-US" sz="2000" u="none" strike="noStrike" dirty="0">
                          <a:effectLst/>
                          <a:latin typeface="+mn-ea"/>
                          <a:ea typeface="+mn-ea"/>
                        </a:rPr>
                        <a:t>愛知県</a:t>
                      </a:r>
                      <a:endParaRPr lang="ja-JP" altLang="en-US" sz="2000" b="0" i="0" u="none" strike="noStrike" dirty="0">
                        <a:effectLst/>
                        <a:latin typeface="+mn-ea"/>
                        <a:ea typeface="+mn-ea"/>
                      </a:endParaRPr>
                    </a:p>
                  </a:txBody>
                  <a:tcPr marL="9525" marR="9525" marT="9525" marB="0" anchor="ctr"/>
                </a:tc>
                <a:tc>
                  <a:txBody>
                    <a:bodyPr/>
                    <a:lstStyle/>
                    <a:p>
                      <a:pPr algn="r" fontAlgn="ctr"/>
                      <a:r>
                        <a:rPr lang="en-US" altLang="ja-JP" sz="2000" u="none" strike="noStrike" dirty="0">
                          <a:effectLst/>
                          <a:latin typeface="+mn-ea"/>
                          <a:ea typeface="+mn-ea"/>
                        </a:rPr>
                        <a:t>2,261</a:t>
                      </a:r>
                      <a:endParaRPr lang="en-US" altLang="ja-JP" sz="2000" b="0"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2000" u="none" strike="noStrike" dirty="0">
                          <a:effectLst/>
                          <a:latin typeface="+mn-ea"/>
                          <a:ea typeface="+mn-ea"/>
                        </a:rPr>
                        <a:t>11.6 </a:t>
                      </a:r>
                      <a:endParaRPr lang="en-US" altLang="ja-JP" sz="2000" b="0" i="0" u="none" strike="noStrike" dirty="0">
                        <a:effectLst/>
                        <a:latin typeface="+mn-ea"/>
                        <a:ea typeface="+mn-ea"/>
                      </a:endParaRPr>
                    </a:p>
                  </a:txBody>
                  <a:tcPr marL="9525" marR="9525" marT="9525" marB="0" anchor="ctr"/>
                </a:tc>
              </a:tr>
              <a:tr h="202565">
                <a:tc>
                  <a:txBody>
                    <a:bodyPr/>
                    <a:lstStyle/>
                    <a:p>
                      <a:pPr algn="dist" fontAlgn="ctr"/>
                      <a:r>
                        <a:rPr lang="ja-JP" altLang="en-US" sz="2000" u="none" strike="noStrike" dirty="0">
                          <a:effectLst/>
                          <a:latin typeface="+mn-ea"/>
                          <a:ea typeface="+mn-ea"/>
                        </a:rPr>
                        <a:t>合計</a:t>
                      </a:r>
                      <a:endParaRPr lang="ja-JP" altLang="en-US" sz="2000" b="0" i="0" u="none" strike="noStrike" dirty="0">
                        <a:effectLst/>
                        <a:latin typeface="+mn-ea"/>
                        <a:ea typeface="+mn-ea"/>
                      </a:endParaRPr>
                    </a:p>
                  </a:txBody>
                  <a:tcPr marL="9525" marR="9525" marT="9525" marB="0" anchor="ctr"/>
                </a:tc>
                <a:tc>
                  <a:txBody>
                    <a:bodyPr/>
                    <a:lstStyle/>
                    <a:p>
                      <a:pPr algn="r" fontAlgn="ctr"/>
                      <a:r>
                        <a:rPr lang="en-US" altLang="ja-JP" sz="2000" u="none" strike="noStrike" dirty="0">
                          <a:effectLst/>
                          <a:latin typeface="+mn-ea"/>
                          <a:ea typeface="+mn-ea"/>
                        </a:rPr>
                        <a:t>55,657</a:t>
                      </a:r>
                      <a:endParaRPr lang="en-US" altLang="ja-JP" sz="2000" b="0" i="0" u="none" strike="noStrike" dirty="0">
                        <a:effectLst/>
                        <a:latin typeface="+mn-ea"/>
                        <a:ea typeface="+mn-ea"/>
                      </a:endParaRPr>
                    </a:p>
                  </a:txBody>
                  <a:tcPr marL="9525" marR="9525" marT="9525" marB="0" anchor="ctr"/>
                </a:tc>
                <a:tc>
                  <a:txBody>
                    <a:bodyPr/>
                    <a:lstStyle/>
                    <a:p>
                      <a:pPr algn="ctr" fontAlgn="ctr"/>
                      <a:r>
                        <a:rPr lang="en-US" altLang="ja-JP" sz="2000" u="none" strike="noStrike" dirty="0">
                          <a:effectLst/>
                          <a:latin typeface="+mn-ea"/>
                          <a:ea typeface="+mn-ea"/>
                        </a:rPr>
                        <a:t>16.7 </a:t>
                      </a:r>
                      <a:endParaRPr lang="en-US" altLang="ja-JP" sz="2000" b="0" i="0" u="none" strike="noStrike" dirty="0">
                        <a:effectLst/>
                        <a:latin typeface="+mn-ea"/>
                        <a:ea typeface="+mn-ea"/>
                      </a:endParaRPr>
                    </a:p>
                  </a:txBody>
                  <a:tcPr marL="9525" marR="9525" marT="9525" marB="0" anchor="ctr"/>
                </a:tc>
              </a:tr>
            </a:tbl>
          </a:graphicData>
        </a:graphic>
      </p:graphicFrame>
    </p:spTree>
    <p:extLst>
      <p:ext uri="{BB962C8B-B14F-4D97-AF65-F5344CB8AC3E}">
        <p14:creationId xmlns:p14="http://schemas.microsoft.com/office/powerpoint/2010/main" val="149084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396614" y="117988"/>
            <a:ext cx="7388942" cy="34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HGP創英角ｺﾞｼｯｸUB" panose="020B0900000000000000" pitchFamily="50" charset="-128"/>
                <a:ea typeface="HGP創英角ｺﾞｼｯｸUB" panose="020B0900000000000000" pitchFamily="50" charset="-128"/>
              </a:rPr>
              <a:t>子どもの貧困を考える際の課題認識</a:t>
            </a: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475272" y="553792"/>
            <a:ext cx="11244503" cy="5602309"/>
          </a:xfrm>
          <a:prstGeom prst="rect">
            <a:avLst/>
          </a:prstGeom>
        </p:spPr>
        <p:style>
          <a:lnRef idx="2">
            <a:schemeClr val="accent2"/>
          </a:lnRef>
          <a:fillRef idx="1">
            <a:schemeClr val="lt1"/>
          </a:fillRef>
          <a:effectRef idx="0">
            <a:schemeClr val="accent2"/>
          </a:effectRef>
          <a:fontRef idx="minor">
            <a:schemeClr val="dk1"/>
          </a:fontRef>
        </p:style>
        <p:txBody>
          <a:bodyPr rtlCol="0" anchor="t"/>
          <a:lstStyle/>
          <a:p>
            <a:r>
              <a:rPr kumimoji="1" lang="ja-JP" altLang="en-US" sz="1600" dirty="0" smtClean="0">
                <a:latin typeface="+mj-ea"/>
                <a:ea typeface="+mj-ea"/>
              </a:rPr>
              <a:t>　</a:t>
            </a:r>
            <a:r>
              <a:rPr kumimoji="1" lang="ja-JP" altLang="en-US" sz="1600" dirty="0" smtClean="0">
                <a:solidFill>
                  <a:schemeClr val="tx1"/>
                </a:solidFill>
                <a:latin typeface="+mj-ea"/>
                <a:ea typeface="+mj-ea"/>
              </a:rPr>
              <a:t>我が国</a:t>
            </a:r>
            <a:r>
              <a:rPr kumimoji="1" lang="ja-JP" altLang="en-US" sz="1600" dirty="0">
                <a:solidFill>
                  <a:schemeClr val="tx1"/>
                </a:solidFill>
                <a:latin typeface="+mj-ea"/>
                <a:ea typeface="+mj-ea"/>
              </a:rPr>
              <a:t>の子どもの貧困の状況が先進国の中でも厳しく、また、生活保護世帯の子どもの高等学校等進学率も全体と比較して低い水準になっています</a:t>
            </a:r>
            <a:r>
              <a:rPr kumimoji="1" lang="ja-JP" altLang="en-US" sz="1600" dirty="0" smtClean="0">
                <a:solidFill>
                  <a:schemeClr val="tx1"/>
                </a:solidFill>
                <a:latin typeface="+mj-ea"/>
                <a:ea typeface="+mj-ea"/>
              </a:rPr>
              <a:t>。</a:t>
            </a:r>
            <a:endParaRPr kumimoji="1" lang="en-US" altLang="ja-JP" sz="1600" dirty="0" smtClean="0">
              <a:solidFill>
                <a:schemeClr val="tx1"/>
              </a:solidFill>
              <a:latin typeface="+mj-ea"/>
              <a:ea typeface="+mj-ea"/>
            </a:endParaRPr>
          </a:p>
          <a:p>
            <a:r>
              <a:rPr kumimoji="1" lang="ja-JP" altLang="en-US" sz="1600" dirty="0" smtClean="0">
                <a:solidFill>
                  <a:schemeClr val="tx1"/>
                </a:solidFill>
                <a:latin typeface="+mj-ea"/>
                <a:ea typeface="+mj-ea"/>
              </a:rPr>
              <a:t>　なかでも、大阪府の子ども及び家庭においては様々な課題が顕在化しています。</a:t>
            </a:r>
            <a:endParaRPr kumimoji="1" lang="ja-JP" altLang="en-US" sz="1600" dirty="0">
              <a:solidFill>
                <a:schemeClr val="tx1"/>
              </a:solidFill>
              <a:latin typeface="+mj-ea"/>
              <a:ea typeface="+mj-ea"/>
            </a:endParaRPr>
          </a:p>
          <a:p>
            <a:r>
              <a:rPr kumimoji="1" lang="ja-JP" altLang="en-US" sz="1600" b="1" dirty="0" smtClean="0">
                <a:solidFill>
                  <a:schemeClr val="tx1"/>
                </a:solidFill>
                <a:latin typeface="HGP創英角ｺﾞｼｯｸUB" panose="020B0900000000000000" pitchFamily="50" charset="-128"/>
                <a:ea typeface="HGP創英角ｺﾞｼｯｸUB" panose="020B0900000000000000" pitchFamily="50" charset="-128"/>
              </a:rPr>
              <a:t>（１）子どもの視点から</a:t>
            </a:r>
            <a:endParaRPr kumimoji="1" lang="en-US" altLang="ja-JP" sz="1600" b="1" dirty="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600" dirty="0">
                <a:solidFill>
                  <a:schemeClr val="tx1"/>
                </a:solidFill>
                <a:latin typeface="+mn-ea"/>
              </a:rPr>
              <a:t>〇子どもについては、学習状況において家庭での学習や学習規律に課題があり、併せて高校中途退学や不登校</a:t>
            </a:r>
            <a:r>
              <a:rPr kumimoji="1" lang="ja-JP" altLang="en-US" sz="1600" dirty="0" smtClean="0">
                <a:solidFill>
                  <a:schemeClr val="tx1"/>
                </a:solidFill>
                <a:latin typeface="+mn-ea"/>
              </a:rPr>
              <a:t>、学校における</a:t>
            </a:r>
            <a:r>
              <a:rPr kumimoji="1" lang="ja-JP" altLang="en-US" sz="1600" dirty="0">
                <a:solidFill>
                  <a:schemeClr val="tx1"/>
                </a:solidFill>
                <a:latin typeface="+mn-ea"/>
              </a:rPr>
              <a:t>暴力の問題</a:t>
            </a:r>
            <a:r>
              <a:rPr kumimoji="1" lang="ja-JP" altLang="en-US" sz="1600" dirty="0" smtClean="0">
                <a:solidFill>
                  <a:schemeClr val="tx1"/>
                </a:solidFill>
                <a:latin typeface="+mn-ea"/>
              </a:rPr>
              <a:t>などさまざまな課題が顕在化</a:t>
            </a:r>
            <a:r>
              <a:rPr kumimoji="1" lang="ja-JP" altLang="en-US" sz="1600" dirty="0">
                <a:solidFill>
                  <a:schemeClr val="tx1"/>
                </a:solidFill>
                <a:latin typeface="+mn-ea"/>
              </a:rPr>
              <a:t>しています。</a:t>
            </a:r>
          </a:p>
          <a:p>
            <a:r>
              <a:rPr kumimoji="1" lang="ja-JP" altLang="en-US" sz="1600" dirty="0">
                <a:solidFill>
                  <a:schemeClr val="tx1"/>
                </a:solidFill>
                <a:latin typeface="+mn-ea"/>
              </a:rPr>
              <a:t>〇また、経済的な</a:t>
            </a:r>
            <a:r>
              <a:rPr kumimoji="1" lang="ja-JP" altLang="en-US" sz="1600" dirty="0" smtClean="0">
                <a:solidFill>
                  <a:schemeClr val="tx1"/>
                </a:solidFill>
                <a:latin typeface="+mn-ea"/>
              </a:rPr>
              <a:t>理由</a:t>
            </a:r>
            <a:r>
              <a:rPr kumimoji="1" lang="ja-JP" altLang="en-US" sz="1600" dirty="0">
                <a:solidFill>
                  <a:schemeClr val="tx1"/>
                </a:solidFill>
                <a:latin typeface="+mn-ea"/>
              </a:rPr>
              <a:t>等</a:t>
            </a:r>
            <a:r>
              <a:rPr kumimoji="1" lang="ja-JP" altLang="en-US" sz="1600" dirty="0" smtClean="0">
                <a:solidFill>
                  <a:schemeClr val="tx1"/>
                </a:solidFill>
                <a:latin typeface="+mn-ea"/>
              </a:rPr>
              <a:t>により</a:t>
            </a:r>
            <a:r>
              <a:rPr kumimoji="1" lang="ja-JP" altLang="en-US" sz="1600" dirty="0">
                <a:solidFill>
                  <a:schemeClr val="tx1"/>
                </a:solidFill>
                <a:latin typeface="+mn-ea"/>
              </a:rPr>
              <a:t>高等</a:t>
            </a:r>
            <a:r>
              <a:rPr kumimoji="1" lang="ja-JP" altLang="en-US" sz="1600" dirty="0" smtClean="0">
                <a:solidFill>
                  <a:schemeClr val="tx1"/>
                </a:solidFill>
                <a:latin typeface="+mn-ea"/>
              </a:rPr>
              <a:t>学校等進学率</a:t>
            </a:r>
            <a:r>
              <a:rPr kumimoji="1" lang="ja-JP" altLang="en-US" sz="1600" dirty="0">
                <a:solidFill>
                  <a:schemeClr val="tx1"/>
                </a:solidFill>
                <a:latin typeface="+mn-ea"/>
              </a:rPr>
              <a:t>に差が生じています。</a:t>
            </a:r>
          </a:p>
          <a:p>
            <a:endParaRPr kumimoji="1" lang="en-US" altLang="ja-JP" sz="1600" b="1"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600" b="1" dirty="0" smtClean="0">
                <a:solidFill>
                  <a:schemeClr val="tx1"/>
                </a:solidFill>
                <a:latin typeface="HGP創英角ｺﾞｼｯｸUB" panose="020B0900000000000000" pitchFamily="50" charset="-128"/>
                <a:ea typeface="HGP創英角ｺﾞｼｯｸUB" panose="020B0900000000000000" pitchFamily="50" charset="-128"/>
              </a:rPr>
              <a:t>（２）家庭の視点から</a:t>
            </a:r>
            <a:endParaRPr kumimoji="1" lang="en-US" altLang="ja-JP" sz="1600" b="1"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600" dirty="0">
                <a:solidFill>
                  <a:schemeClr val="tx1"/>
                </a:solidFill>
                <a:latin typeface="+mn-ea"/>
              </a:rPr>
              <a:t>〇少子高齢化の進展や雇用環境等の社会情勢の変化、また、都市化による地域社会との関わりの希薄化により、家庭の養育力が低下しています。さらに、近年、離婚等の増加により、母子家庭や父子家庭といったひとり親家庭が増加しており、就業、子育て、家事等を一人で担うひとり親家庭の負担は大きいものとなっています</a:t>
            </a:r>
            <a:r>
              <a:rPr kumimoji="1" lang="ja-JP" altLang="en-US" sz="1600" dirty="0" smtClean="0">
                <a:solidFill>
                  <a:schemeClr val="tx1"/>
                </a:solidFill>
                <a:latin typeface="+mn-ea"/>
              </a:rPr>
              <a:t>。</a:t>
            </a:r>
            <a:endParaRPr lang="en-US" altLang="ja-JP" sz="1600" dirty="0" smtClean="0">
              <a:solidFill>
                <a:schemeClr val="tx1"/>
              </a:solidFill>
              <a:latin typeface="+mn-ea"/>
            </a:endParaRPr>
          </a:p>
        </p:txBody>
      </p:sp>
      <p:sp>
        <p:nvSpPr>
          <p:cNvPr id="13" name="正方形/長方形 12"/>
          <p:cNvSpPr/>
          <p:nvPr/>
        </p:nvSpPr>
        <p:spPr>
          <a:xfrm>
            <a:off x="474962" y="3760630"/>
            <a:ext cx="11232246" cy="2395471"/>
          </a:xfrm>
          <a:prstGeom prst="rect">
            <a:avLst/>
          </a:prstGeom>
          <a:ln>
            <a:prstDash val="dashDot"/>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dirty="0" smtClean="0">
                <a:latin typeface="HGP創英角ｺﾞｼｯｸUB" panose="020B0900000000000000" pitchFamily="50" charset="-128"/>
                <a:ea typeface="HGP創英角ｺﾞｼｯｸUB" panose="020B0900000000000000" pitchFamily="50" charset="-128"/>
              </a:rPr>
              <a:t>【</a:t>
            </a:r>
            <a:r>
              <a:rPr kumimoji="1" lang="ja-JP" altLang="en-US" dirty="0" smtClean="0">
                <a:latin typeface="HGP創英角ｺﾞｼｯｸUB" panose="020B0900000000000000" pitchFamily="50" charset="-128"/>
                <a:ea typeface="HGP創英角ｺﾞｼｯｸUB" panose="020B0900000000000000" pitchFamily="50" charset="-128"/>
              </a:rPr>
              <a:t>課題認識</a:t>
            </a:r>
            <a:r>
              <a:rPr kumimoji="1" lang="en-US" altLang="ja-JP" dirty="0" smtClean="0">
                <a:latin typeface="HGP創英角ｺﾞｼｯｸUB" panose="020B0900000000000000" pitchFamily="50" charset="-128"/>
                <a:ea typeface="HGP創英角ｺﾞｼｯｸUB" panose="020B0900000000000000" pitchFamily="50" charset="-128"/>
              </a:rPr>
              <a:t>】</a:t>
            </a:r>
          </a:p>
          <a:p>
            <a:r>
              <a:rPr kumimoji="1" lang="ja-JP" altLang="en-US" sz="1600" dirty="0" smtClean="0">
                <a:latin typeface="+mn-ea"/>
              </a:rPr>
              <a:t>○子</a:t>
            </a:r>
            <a:r>
              <a:rPr kumimoji="1" lang="ja-JP" altLang="en-US" sz="1600" dirty="0">
                <a:latin typeface="+mn-ea"/>
              </a:rPr>
              <a:t>どもに</a:t>
            </a:r>
            <a:r>
              <a:rPr kumimoji="1" lang="ja-JP" altLang="en-US" sz="1600" dirty="0" smtClean="0">
                <a:latin typeface="+mn-ea"/>
              </a:rPr>
              <a:t>対しては、家庭の養育力の低下等により、様々な困難が顕在化していることから、</a:t>
            </a:r>
            <a:r>
              <a:rPr kumimoji="1" lang="ja-JP" altLang="en-US" sz="1600" dirty="0">
                <a:latin typeface="+mn-ea"/>
              </a:rPr>
              <a:t>子どもの生活</a:t>
            </a:r>
            <a:r>
              <a:rPr kumimoji="1" lang="ja-JP" altLang="en-US" sz="1600" dirty="0" smtClean="0">
                <a:latin typeface="+mn-ea"/>
              </a:rPr>
              <a:t>や成長</a:t>
            </a:r>
            <a:r>
              <a:rPr kumimoji="1" lang="ja-JP" altLang="en-US" sz="1600" dirty="0">
                <a:latin typeface="+mn-ea"/>
              </a:rPr>
              <a:t>を権利として</a:t>
            </a:r>
            <a:r>
              <a:rPr kumimoji="1" lang="ja-JP" altLang="en-US" sz="1600" dirty="0" smtClean="0">
                <a:latin typeface="+mn-ea"/>
              </a:rPr>
              <a:t>保障するため、家庭、学校、地域が一体</a:t>
            </a:r>
            <a:r>
              <a:rPr kumimoji="1" lang="ja-JP" altLang="en-US" sz="1600" dirty="0">
                <a:latin typeface="+mn-ea"/>
              </a:rPr>
              <a:t>と</a:t>
            </a:r>
            <a:r>
              <a:rPr kumimoji="1" lang="ja-JP" altLang="en-US" sz="1600" dirty="0" smtClean="0">
                <a:latin typeface="+mn-ea"/>
              </a:rPr>
              <a:t>なって支えることが重要です。</a:t>
            </a:r>
            <a:endParaRPr kumimoji="1" lang="en-US" altLang="ja-JP" sz="1600" dirty="0" smtClean="0">
              <a:latin typeface="+mn-ea"/>
            </a:endParaRPr>
          </a:p>
          <a:p>
            <a:r>
              <a:rPr kumimoji="1" lang="ja-JP" altLang="en-US" sz="1600" dirty="0" smtClean="0">
                <a:latin typeface="+mn-ea"/>
              </a:rPr>
              <a:t>○</a:t>
            </a:r>
            <a:r>
              <a:rPr kumimoji="1" lang="ja-JP" altLang="en-US" sz="1600" dirty="0">
                <a:latin typeface="+mn-ea"/>
              </a:rPr>
              <a:t>特に、</a:t>
            </a:r>
            <a:r>
              <a:rPr lang="ja-JP" altLang="en-US" sz="1600" dirty="0">
                <a:latin typeface="+mn-ea"/>
              </a:rPr>
              <a:t>多くのひとり</a:t>
            </a:r>
            <a:r>
              <a:rPr lang="ja-JP" altLang="en-US" sz="1600" dirty="0" smtClean="0">
                <a:latin typeface="+mn-ea"/>
              </a:rPr>
              <a:t>親については、子</a:t>
            </a:r>
            <a:r>
              <a:rPr lang="ja-JP" altLang="en-US" sz="1600" dirty="0">
                <a:latin typeface="+mn-ea"/>
              </a:rPr>
              <a:t>育てと生計の維持を一人で担い、様々な困難を抱えていることから、きめ</a:t>
            </a:r>
            <a:r>
              <a:rPr lang="ja-JP" altLang="en-US" sz="1600" dirty="0" smtClean="0">
                <a:latin typeface="+mn-ea"/>
              </a:rPr>
              <a:t>細やかな支援ができるよう取組を推進することが重要です。</a:t>
            </a:r>
            <a:endParaRPr lang="en-US" altLang="ja-JP" sz="1600" dirty="0" smtClean="0">
              <a:latin typeface="+mn-ea"/>
            </a:endParaRPr>
          </a:p>
          <a:p>
            <a:r>
              <a:rPr lang="ja-JP" altLang="en-US" sz="1600" dirty="0" smtClean="0">
                <a:latin typeface="+mn-ea"/>
              </a:rPr>
              <a:t>○また、</a:t>
            </a:r>
            <a:r>
              <a:rPr lang="ja-JP" altLang="en-US" sz="1600" dirty="0" smtClean="0"/>
              <a:t>保護者</a:t>
            </a:r>
            <a:r>
              <a:rPr lang="ja-JP" altLang="en-US" sz="1600" dirty="0"/>
              <a:t>がいない、虐待など</a:t>
            </a:r>
            <a:r>
              <a:rPr lang="ja-JP" altLang="en-US" sz="1600" dirty="0" smtClean="0"/>
              <a:t>の理由</a:t>
            </a:r>
            <a:r>
              <a:rPr lang="ja-JP" altLang="en-US" sz="1600" dirty="0"/>
              <a:t>により、乳児院や児童養護施設</a:t>
            </a:r>
            <a:r>
              <a:rPr lang="ja-JP" altLang="en-US" sz="1600" dirty="0" smtClean="0"/>
              <a:t>、ファミリーホーム</a:t>
            </a:r>
            <a:r>
              <a:rPr lang="ja-JP" altLang="en-US" sz="1600" dirty="0"/>
              <a:t>、里親などの</a:t>
            </a:r>
            <a:r>
              <a:rPr lang="ja-JP" altLang="en-US" sz="1600" dirty="0" smtClean="0"/>
              <a:t>元で暮らす子どもについては、可能</a:t>
            </a:r>
            <a:r>
              <a:rPr lang="ja-JP" altLang="en-US" sz="1600" dirty="0"/>
              <a:t>な限り家庭的な</a:t>
            </a:r>
            <a:r>
              <a:rPr lang="ja-JP" altLang="en-US" sz="1600" dirty="0" smtClean="0"/>
              <a:t>環境</a:t>
            </a:r>
            <a:r>
              <a:rPr lang="ja-JP" altLang="en-US" sz="1600" dirty="0"/>
              <a:t>と安定した人間関係の下で育つ</a:t>
            </a:r>
            <a:r>
              <a:rPr lang="ja-JP" altLang="en-US" sz="1600" dirty="0" smtClean="0"/>
              <a:t>ことが</a:t>
            </a:r>
            <a:r>
              <a:rPr lang="ja-JP" altLang="en-US" sz="1600" dirty="0"/>
              <a:t>できるよう、</a:t>
            </a:r>
            <a:r>
              <a:rPr lang="ja-JP" altLang="en-US" sz="1600" dirty="0" smtClean="0"/>
              <a:t>取り組むとともに、施設等の退所後に自立して生活ができるよう支援することが重要です。</a:t>
            </a:r>
            <a:endParaRPr lang="en-US" altLang="ja-JP" sz="1600" dirty="0" smtClean="0"/>
          </a:p>
          <a:p>
            <a:r>
              <a:rPr lang="ja-JP" altLang="en-US" sz="1600" dirty="0" smtClean="0">
                <a:latin typeface="+mn-ea"/>
              </a:rPr>
              <a:t>○さらに、家庭の経済状況にかかわらず、子どもが積極的に、自分の生き方を選択し、自立できるよう支援することが重要です。</a:t>
            </a:r>
            <a:endParaRPr lang="en-US" altLang="ja-JP" sz="1600" dirty="0" smtClean="0">
              <a:latin typeface="+mn-ea"/>
            </a:endParaRPr>
          </a:p>
        </p:txBody>
      </p:sp>
      <p:sp>
        <p:nvSpPr>
          <p:cNvPr id="4" name="日付プレースホルダー 3"/>
          <p:cNvSpPr>
            <a:spLocks noGrp="1"/>
          </p:cNvSpPr>
          <p:nvPr>
            <p:ph type="dt" sz="half" idx="10"/>
          </p:nvPr>
        </p:nvSpPr>
        <p:spPr/>
        <p:txBody>
          <a:bodyPr/>
          <a:lstStyle/>
          <a:p>
            <a:fld id="{EF1199D7-B741-4D28-A777-3395F0339927}" type="datetime1">
              <a:rPr lang="en-US" altLang="ja-JP" sz="2000" smtClean="0"/>
              <a:t>11/6/2014</a:t>
            </a:fld>
            <a:endParaRPr lang="en-US" sz="2000" dirty="0"/>
          </a:p>
        </p:txBody>
      </p:sp>
      <p:sp>
        <p:nvSpPr>
          <p:cNvPr id="5" name="スライド番号プレースホルダー 4"/>
          <p:cNvSpPr>
            <a:spLocks noGrp="1"/>
          </p:cNvSpPr>
          <p:nvPr>
            <p:ph type="sldNum" sz="quarter" idx="12"/>
          </p:nvPr>
        </p:nvSpPr>
        <p:spPr/>
        <p:txBody>
          <a:bodyPr/>
          <a:lstStyle/>
          <a:p>
            <a:fld id="{48F63A3B-78C7-47BE-AE5E-E10140E04643}" type="slidenum">
              <a:rPr lang="en-US" sz="2000" smtClean="0"/>
              <a:t>4</a:t>
            </a:fld>
            <a:endParaRPr lang="en-US" sz="2000" dirty="0"/>
          </a:p>
        </p:txBody>
      </p:sp>
    </p:spTree>
    <p:extLst>
      <p:ext uri="{BB962C8B-B14F-4D97-AF65-F5344CB8AC3E}">
        <p14:creationId xmlns:p14="http://schemas.microsoft.com/office/powerpoint/2010/main" val="3361191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64496" y="215519"/>
            <a:ext cx="7388942" cy="4131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HGP創英角ｺﾞｼｯｸUB" panose="020B0900000000000000" pitchFamily="50" charset="-128"/>
                <a:ea typeface="HGP創英角ｺﾞｼｯｸUB" panose="020B0900000000000000" pitchFamily="50" charset="-128"/>
              </a:rPr>
              <a:t>大阪府における子どもの貧困対策の視点</a:t>
            </a: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4" name="正方形/長方形 3"/>
          <p:cNvSpPr/>
          <p:nvPr/>
        </p:nvSpPr>
        <p:spPr>
          <a:xfrm>
            <a:off x="394189" y="752356"/>
            <a:ext cx="11359167" cy="5544272"/>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ja-JP" sz="1600" b="1" dirty="0"/>
              <a:t>（１）子どもに視点を置いた切れ</a:t>
            </a:r>
            <a:r>
              <a:rPr lang="ja-JP" altLang="ja-JP" sz="1600" b="1" dirty="0" err="1"/>
              <a:t>めの</a:t>
            </a:r>
            <a:r>
              <a:rPr lang="ja-JP" altLang="ja-JP" sz="1600" b="1" dirty="0"/>
              <a:t>ない支援を実施</a:t>
            </a:r>
            <a:endParaRPr lang="ja-JP" altLang="ja-JP" sz="1600" dirty="0"/>
          </a:p>
          <a:p>
            <a:pPr marL="285750" lvl="0" indent="-285750">
              <a:buFont typeface="Wingdings" panose="05000000000000000000" pitchFamily="2" charset="2"/>
              <a:buChar char="Ø"/>
            </a:pPr>
            <a:r>
              <a:rPr lang="ja-JP" altLang="ja-JP" sz="1600" dirty="0"/>
              <a:t>大阪府においては、子どもの生活や成長を権利として保障する観点から、第一に子どもに視点を置き、成長段階に応じて切れ</a:t>
            </a:r>
            <a:r>
              <a:rPr lang="ja-JP" altLang="ja-JP" sz="1600" dirty="0" err="1"/>
              <a:t>め</a:t>
            </a:r>
            <a:r>
              <a:rPr lang="ja-JP" altLang="ja-JP" sz="1600" dirty="0"/>
              <a:t>なく支援を実施することにより、子どもたちの成育環境や保育・教育条件の整備、充実を図ります。そのため、</a:t>
            </a:r>
            <a:r>
              <a:rPr lang="ja-JP" altLang="ja-JP" sz="1600" u="sng" dirty="0"/>
              <a:t>子ども施策の充実とともに、子どもの貧困対策として子どもや家庭に対する支援を適切に行います。</a:t>
            </a:r>
            <a:endParaRPr lang="ja-JP" altLang="ja-JP" sz="1600" dirty="0"/>
          </a:p>
          <a:p>
            <a:pPr marL="285750" lvl="0" indent="-285750">
              <a:buFont typeface="Wingdings" panose="05000000000000000000" pitchFamily="2" charset="2"/>
              <a:buChar char="Ø"/>
            </a:pPr>
            <a:r>
              <a:rPr lang="ja-JP" altLang="ja-JP" sz="1600" dirty="0"/>
              <a:t>また、子どもの成長に合わせて、継続的・横断的に支援するためにも関係機関が連携し、包括的な支援を行うことが重要です。子ども及びその家庭が社会的に孤立することのないよう支援員等の質の向上を図るとともに、</a:t>
            </a:r>
            <a:r>
              <a:rPr lang="ja-JP" altLang="ja-JP" sz="1600" u="sng" dirty="0"/>
              <a:t>子どもに身近な学校を通じて福祉関係機関等が適切につながり、子どもや家庭を支援する環境づくりをめざします。</a:t>
            </a:r>
            <a:endParaRPr lang="ja-JP" altLang="ja-JP" sz="1600" dirty="0"/>
          </a:p>
          <a:p>
            <a:pPr marL="285750" lvl="0" indent="-285750">
              <a:buFont typeface="Wingdings" panose="05000000000000000000" pitchFamily="2" charset="2"/>
              <a:buChar char="Ø"/>
            </a:pPr>
            <a:r>
              <a:rPr lang="ja-JP" altLang="ja-JP" sz="1600" u="sng" dirty="0"/>
              <a:t>さらに生活保護法や生活困窮者自立支援法等の関連法制を一体的に捉えて施策を推進します。</a:t>
            </a:r>
            <a:endParaRPr lang="ja-JP" altLang="ja-JP" sz="1600" dirty="0"/>
          </a:p>
          <a:p>
            <a:r>
              <a:rPr lang="ja-JP" altLang="ja-JP" sz="1600" dirty="0"/>
              <a:t>　　　　　　</a:t>
            </a:r>
          </a:p>
          <a:p>
            <a:r>
              <a:rPr lang="ja-JP" altLang="ja-JP" sz="1600" b="1" dirty="0"/>
              <a:t>（２）子どもの健やかな成長のため、子どもにもっとも身近な社会である家庭への支援の実施</a:t>
            </a:r>
            <a:endParaRPr lang="ja-JP" altLang="ja-JP" sz="1600" dirty="0"/>
          </a:p>
          <a:p>
            <a:pPr marL="285750" lvl="0" indent="-285750">
              <a:buFont typeface="Wingdings" panose="05000000000000000000" pitchFamily="2" charset="2"/>
              <a:buChar char="Ø"/>
            </a:pPr>
            <a:r>
              <a:rPr lang="ja-JP" altLang="ja-JP" sz="1600" dirty="0"/>
              <a:t>子どもにとって、もっとも身近な社会である家庭の役割は極めて重要です。大阪府においては、</a:t>
            </a:r>
            <a:r>
              <a:rPr lang="ja-JP" altLang="ja-JP" sz="1600" u="sng" dirty="0"/>
              <a:t>子育て世帯が就労等によって一定の収入を得て、生活の安定を図るとともに、</a:t>
            </a:r>
            <a:r>
              <a:rPr lang="ja-JP" altLang="ja-JP" sz="1600" dirty="0"/>
              <a:t>家庭で家族が接する時間を確保できるよう施策を推進します。</a:t>
            </a:r>
          </a:p>
          <a:p>
            <a:r>
              <a:rPr lang="en-US" altLang="ja-JP" sz="1600" dirty="0"/>
              <a:t> </a:t>
            </a:r>
            <a:endParaRPr lang="ja-JP" altLang="ja-JP" sz="1600" dirty="0"/>
          </a:p>
          <a:p>
            <a:r>
              <a:rPr lang="ja-JP" altLang="ja-JP" sz="1600" dirty="0"/>
              <a:t>　上記の（１）、（２）の視点により、子どもの貧困対策計画においても、子ども総合計画（仮称）の理念である「大阪の地で成長した若者が、地域の子育て支援を担っていくことにより、地域の子どもたちが育ち、その子どもたちが将来の夢や目標を持ってチャレンジすることで成長し、やがて、若者となって次の世代の子育て支援を担っていく」という良い循環が続いていくことをめざします。</a:t>
            </a:r>
          </a:p>
          <a:p>
            <a:endParaRPr kumimoji="1" lang="en-US" altLang="ja-JP" dirty="0">
              <a:solidFill>
                <a:schemeClr val="tx1"/>
              </a:solidFill>
              <a:latin typeface="+mn-ea"/>
            </a:endParaRPr>
          </a:p>
          <a:p>
            <a:endParaRPr kumimoji="1" lang="en-US" altLang="ja-JP" sz="2000" dirty="0">
              <a:latin typeface="HGP創英角ｺﾞｼｯｸUB" panose="020B0900000000000000" pitchFamily="50" charset="-128"/>
              <a:ea typeface="HGP創英角ｺﾞｼｯｸUB" panose="020B0900000000000000" pitchFamily="50" charset="-128"/>
            </a:endParaRPr>
          </a:p>
        </p:txBody>
      </p:sp>
      <p:sp>
        <p:nvSpPr>
          <p:cNvPr id="3" name="日付プレースホルダー 2"/>
          <p:cNvSpPr>
            <a:spLocks noGrp="1"/>
          </p:cNvSpPr>
          <p:nvPr>
            <p:ph type="dt" sz="half" idx="10"/>
          </p:nvPr>
        </p:nvSpPr>
        <p:spPr/>
        <p:txBody>
          <a:bodyPr/>
          <a:lstStyle/>
          <a:p>
            <a:fld id="{97C5AEBE-F1DC-423C-BDBA-D7D00D4B8EBE}" type="datetime1">
              <a:rPr lang="en-US" altLang="ja-JP" sz="2000" smtClean="0"/>
              <a:t>11/6/2014</a:t>
            </a:fld>
            <a:endParaRPr lang="en-US" sz="2000" dirty="0"/>
          </a:p>
        </p:txBody>
      </p:sp>
      <p:sp>
        <p:nvSpPr>
          <p:cNvPr id="5" name="スライド番号プレースホルダー 4"/>
          <p:cNvSpPr>
            <a:spLocks noGrp="1"/>
          </p:cNvSpPr>
          <p:nvPr>
            <p:ph type="sldNum" sz="quarter" idx="12"/>
          </p:nvPr>
        </p:nvSpPr>
        <p:spPr/>
        <p:txBody>
          <a:bodyPr/>
          <a:lstStyle/>
          <a:p>
            <a:fld id="{48F63A3B-78C7-47BE-AE5E-E10140E04643}" type="slidenum">
              <a:rPr lang="en-US" sz="2000" smtClean="0"/>
              <a:t>5</a:t>
            </a:fld>
            <a:endParaRPr lang="en-US" sz="2000" dirty="0"/>
          </a:p>
        </p:txBody>
      </p:sp>
    </p:spTree>
    <p:extLst>
      <p:ext uri="{BB962C8B-B14F-4D97-AF65-F5344CB8AC3E}">
        <p14:creationId xmlns:p14="http://schemas.microsoft.com/office/powerpoint/2010/main" val="1290416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396614" y="280427"/>
            <a:ext cx="7388942" cy="5309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b="1" dirty="0">
                <a:latin typeface="HG創英角ｺﾞｼｯｸUB" panose="020B0909000000000000" pitchFamily="49" charset="-128"/>
                <a:ea typeface="HG創英角ｺﾞｼｯｸUB" panose="020B0909000000000000" pitchFamily="49" charset="-128"/>
              </a:rPr>
              <a:t>（１）　子どもに視点を置いた切れ</a:t>
            </a:r>
            <a:r>
              <a:rPr lang="ja-JP" altLang="ja-JP" b="1" dirty="0" err="1">
                <a:latin typeface="HG創英角ｺﾞｼｯｸUB" panose="020B0909000000000000" pitchFamily="49" charset="-128"/>
                <a:ea typeface="HG創英角ｺﾞｼｯｸUB" panose="020B0909000000000000" pitchFamily="49" charset="-128"/>
              </a:rPr>
              <a:t>め</a:t>
            </a:r>
            <a:r>
              <a:rPr lang="ja-JP" altLang="ja-JP" b="1" dirty="0">
                <a:latin typeface="HG創英角ｺﾞｼｯｸUB" panose="020B0909000000000000" pitchFamily="49" charset="-128"/>
                <a:ea typeface="HG創英角ｺﾞｼｯｸUB" panose="020B0909000000000000" pitchFamily="49" charset="-128"/>
              </a:rPr>
              <a:t>ない支援</a:t>
            </a:r>
            <a:endParaRPr lang="ja-JP" altLang="ja-JP" dirty="0">
              <a:latin typeface="HG創英角ｺﾞｼｯｸUB" panose="020B0909000000000000" pitchFamily="49" charset="-128"/>
              <a:ea typeface="HG創英角ｺﾞｼｯｸUB" panose="020B0909000000000000" pitchFamily="49" charset="-128"/>
            </a:endParaRPr>
          </a:p>
        </p:txBody>
      </p:sp>
      <p:sp>
        <p:nvSpPr>
          <p:cNvPr id="3" name="正方形/長方形 2"/>
          <p:cNvSpPr/>
          <p:nvPr/>
        </p:nvSpPr>
        <p:spPr>
          <a:xfrm>
            <a:off x="696603" y="875765"/>
            <a:ext cx="11061808" cy="33957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b="1" dirty="0"/>
          </a:p>
        </p:txBody>
      </p:sp>
      <p:sp>
        <p:nvSpPr>
          <p:cNvPr id="5" name="角丸四角形 4"/>
          <p:cNvSpPr/>
          <p:nvPr/>
        </p:nvSpPr>
        <p:spPr>
          <a:xfrm>
            <a:off x="862311" y="1215343"/>
            <a:ext cx="463639" cy="19341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就学前</a:t>
            </a:r>
            <a:endParaRPr kumimoji="1" lang="ja-JP" altLang="en-US" b="1" dirty="0"/>
          </a:p>
        </p:txBody>
      </p:sp>
      <p:sp>
        <p:nvSpPr>
          <p:cNvPr id="6" name="角丸四角形 5"/>
          <p:cNvSpPr/>
          <p:nvPr/>
        </p:nvSpPr>
        <p:spPr>
          <a:xfrm>
            <a:off x="862311" y="3149485"/>
            <a:ext cx="451333" cy="30452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小学生・中学生</a:t>
            </a:r>
            <a:endParaRPr kumimoji="1" lang="ja-JP" altLang="en-US" b="1" dirty="0"/>
          </a:p>
        </p:txBody>
      </p:sp>
      <p:sp>
        <p:nvSpPr>
          <p:cNvPr id="7" name="正方形/長方形 6"/>
          <p:cNvSpPr/>
          <p:nvPr/>
        </p:nvSpPr>
        <p:spPr>
          <a:xfrm>
            <a:off x="1325950" y="1215343"/>
            <a:ext cx="9852339" cy="193414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ja-JP" sz="1400" dirty="0">
                <a:latin typeface="HG創英角ｺﾞｼｯｸUB" panose="020B0909000000000000" pitchFamily="49" charset="-128"/>
                <a:ea typeface="HG創英角ｺﾞｼｯｸUB" panose="020B0909000000000000" pitchFamily="49" charset="-128"/>
              </a:rPr>
              <a:t>○幼児教育の質の向上</a:t>
            </a:r>
          </a:p>
          <a:p>
            <a:r>
              <a:rPr lang="ja-JP" altLang="en-US" sz="1400" dirty="0"/>
              <a:t>　</a:t>
            </a:r>
            <a:r>
              <a:rPr lang="ja-JP" altLang="ja-JP" sz="1400" dirty="0" smtClean="0"/>
              <a:t>校</a:t>
            </a:r>
            <a:r>
              <a:rPr lang="ja-JP" altLang="ja-JP" sz="1400" dirty="0"/>
              <a:t>種間（保育所・幼稚園・小学校・中学校・高校・支援学校）の連携の強化</a:t>
            </a:r>
            <a:r>
              <a:rPr lang="ja-JP" altLang="ja-JP" sz="1400" dirty="0" smtClean="0"/>
              <a:t>／就学前</a:t>
            </a:r>
            <a:r>
              <a:rPr lang="ja-JP" altLang="ja-JP" sz="1400" dirty="0"/>
              <a:t>人権教育研修・幼稚園教育理解推進事業／</a:t>
            </a:r>
          </a:p>
          <a:p>
            <a:r>
              <a:rPr lang="ja-JP" altLang="en-US" sz="1400" dirty="0" smtClean="0"/>
              <a:t>　</a:t>
            </a:r>
            <a:r>
              <a:rPr lang="ja-JP" altLang="ja-JP" sz="1400" dirty="0" smtClean="0"/>
              <a:t>幼児</a:t>
            </a:r>
            <a:r>
              <a:rPr lang="ja-JP" altLang="ja-JP" sz="1400" dirty="0"/>
              <a:t>教育推進指針の周知徹底／保育教諭確保のための資格支援事業</a:t>
            </a:r>
          </a:p>
          <a:p>
            <a:r>
              <a:rPr lang="ja-JP" altLang="ja-JP" sz="1400" dirty="0">
                <a:latin typeface="HG創英角ｺﾞｼｯｸUB" panose="020B0909000000000000" pitchFamily="49" charset="-128"/>
                <a:ea typeface="HG創英角ｺﾞｼｯｸUB" panose="020B0909000000000000" pitchFamily="49" charset="-128"/>
              </a:rPr>
              <a:t>○健やかな発育・発達及び健康の保持増進のための食育の推進</a:t>
            </a:r>
          </a:p>
          <a:p>
            <a:r>
              <a:rPr lang="ja-JP" altLang="en-US" sz="1400" dirty="0" smtClean="0"/>
              <a:t>　</a:t>
            </a:r>
            <a:r>
              <a:rPr lang="ja-JP" altLang="ja-JP" sz="1400" dirty="0" smtClean="0"/>
              <a:t>乳幼児</a:t>
            </a:r>
            <a:r>
              <a:rPr lang="ja-JP" altLang="ja-JP" sz="1400" dirty="0"/>
              <a:t>健診時の栄養指導／保育所等における食育の推進　など</a:t>
            </a:r>
          </a:p>
          <a:p>
            <a:r>
              <a:rPr lang="ja-JP" altLang="ja-JP" sz="1400" dirty="0">
                <a:latin typeface="HG創英角ｺﾞｼｯｸUB" panose="020B0909000000000000" pitchFamily="49" charset="-128"/>
                <a:ea typeface="HG創英角ｺﾞｼｯｸUB" panose="020B0909000000000000" pitchFamily="49" charset="-128"/>
              </a:rPr>
              <a:t>○専門性を生かした子育て支援の取組み</a:t>
            </a:r>
          </a:p>
          <a:p>
            <a:r>
              <a:rPr lang="ja-JP" altLang="en-US" sz="1400" dirty="0" smtClean="0"/>
              <a:t>　</a:t>
            </a:r>
            <a:r>
              <a:rPr lang="ja-JP" altLang="ja-JP" sz="1400" dirty="0" smtClean="0"/>
              <a:t>幼稚園</a:t>
            </a:r>
            <a:r>
              <a:rPr lang="ja-JP" altLang="ja-JP" sz="1400" dirty="0"/>
              <a:t>教諭・保育士等による専門性を生かした子育て支援の取組の推進／</a:t>
            </a:r>
          </a:p>
          <a:p>
            <a:r>
              <a:rPr lang="ja-JP" altLang="en-US" sz="1400" dirty="0" smtClean="0"/>
              <a:t>　</a:t>
            </a:r>
            <a:r>
              <a:rPr lang="ja-JP" altLang="ja-JP" sz="1400" dirty="0" smtClean="0"/>
              <a:t>保育所</a:t>
            </a:r>
            <a:r>
              <a:rPr lang="ja-JP" altLang="ja-JP" sz="1400" dirty="0"/>
              <a:t>における地域貢献支援員（スマイルサポーター）の配置／私立幼稚園キンダーカウンセラー事業</a:t>
            </a:r>
            <a:endParaRPr lang="ja-JP" altLang="ja-JP" sz="1400" dirty="0">
              <a:solidFill>
                <a:srgbClr val="FF0000"/>
              </a:solidFill>
            </a:endParaRPr>
          </a:p>
        </p:txBody>
      </p:sp>
      <p:sp>
        <p:nvSpPr>
          <p:cNvPr id="8" name="正方形/長方形 7"/>
          <p:cNvSpPr/>
          <p:nvPr/>
        </p:nvSpPr>
        <p:spPr>
          <a:xfrm>
            <a:off x="1319797" y="3149485"/>
            <a:ext cx="9852339" cy="304525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ja-JP" sz="1400" dirty="0">
                <a:latin typeface="HG創英角ｺﾞｼｯｸUB" panose="020B0909000000000000" pitchFamily="49" charset="-128"/>
                <a:ea typeface="HG創英角ｺﾞｼｯｸUB" panose="020B0909000000000000" pitchFamily="49" charset="-128"/>
              </a:rPr>
              <a:t>○学校を通じた総合的な対策の推進　</a:t>
            </a:r>
            <a:r>
              <a:rPr lang="ja-JP" altLang="ja-JP" sz="1400" dirty="0"/>
              <a:t>　　　　</a:t>
            </a:r>
          </a:p>
          <a:p>
            <a:r>
              <a:rPr lang="ja-JP" altLang="ja-JP" sz="1400" dirty="0">
                <a:latin typeface="HG創英角ｺﾞｼｯｸUB" panose="020B0909000000000000" pitchFamily="49" charset="-128"/>
                <a:ea typeface="HG創英角ｺﾞｼｯｸUB" panose="020B0909000000000000" pitchFamily="49" charset="-128"/>
              </a:rPr>
              <a:t>・学校教育による学力保障</a:t>
            </a:r>
          </a:p>
          <a:p>
            <a:r>
              <a:rPr lang="ja-JP" altLang="ja-JP" sz="1400" dirty="0"/>
              <a:t>　スクール・エンパワメント事業など</a:t>
            </a:r>
          </a:p>
          <a:p>
            <a:r>
              <a:rPr lang="ja-JP" altLang="ja-JP" sz="1400" dirty="0">
                <a:latin typeface="HG創英角ｺﾞｼｯｸUB" panose="020B0909000000000000" pitchFamily="49" charset="-128"/>
                <a:ea typeface="HG創英角ｺﾞｼｯｸUB" panose="020B0909000000000000" pitchFamily="49" charset="-128"/>
              </a:rPr>
              <a:t>・学校と福祉関連機関等との連携</a:t>
            </a:r>
          </a:p>
          <a:p>
            <a:r>
              <a:rPr lang="ja-JP" altLang="ja-JP" sz="1400" dirty="0"/>
              <a:t>　スクールソーシャルワーカーの派遣／スクールカウンセラーの配置</a:t>
            </a:r>
          </a:p>
          <a:p>
            <a:r>
              <a:rPr lang="ja-JP" altLang="ja-JP" sz="1400" dirty="0">
                <a:latin typeface="HG創英角ｺﾞｼｯｸUB" panose="020B0909000000000000" pitchFamily="49" charset="-128"/>
                <a:ea typeface="HG創英角ｺﾞｼｯｸUB" panose="020B0909000000000000" pitchFamily="49" charset="-128"/>
              </a:rPr>
              <a:t>・地域による学習支援</a:t>
            </a:r>
          </a:p>
          <a:p>
            <a:r>
              <a:rPr lang="ja-JP" altLang="ja-JP" sz="1400" dirty="0">
                <a:latin typeface="HG創英角ｺﾞｼｯｸUB" panose="020B0909000000000000" pitchFamily="49" charset="-128"/>
                <a:ea typeface="HG創英角ｺﾞｼｯｸUB" panose="020B0909000000000000" pitchFamily="49" charset="-128"/>
              </a:rPr>
              <a:t>・支援を要する子どものための学習支援の充実</a:t>
            </a:r>
          </a:p>
          <a:p>
            <a:r>
              <a:rPr lang="ja-JP" altLang="ja-JP" sz="1400" dirty="0"/>
              <a:t>　支援を要する子どもについては、家庭全体を含めた支援が必要なことから、学校と福祉がつながり、適切な支援を行うための施策を講じるとともに、自立の基礎となる学力・学習力を向上させるために次の学習支援を実施します。</a:t>
            </a:r>
          </a:p>
          <a:p>
            <a:r>
              <a:rPr lang="ja-JP" altLang="ja-JP" sz="1400" dirty="0"/>
              <a:t>　生活困窮者自立支援事業（学習支援）の郡部（島本町を除く町村）での推進及び福祉事務所設置自治体での事業実施に</a:t>
            </a:r>
            <a:r>
              <a:rPr lang="ja-JP" altLang="ja-JP" sz="1400" dirty="0" smtClean="0"/>
              <a:t>向けた</a:t>
            </a:r>
            <a:endParaRPr lang="en-US" altLang="ja-JP" sz="1400" dirty="0" smtClean="0"/>
          </a:p>
          <a:p>
            <a:r>
              <a:rPr lang="ja-JP" altLang="en-US" sz="1400" dirty="0" smtClean="0"/>
              <a:t>　</a:t>
            </a:r>
            <a:r>
              <a:rPr lang="ja-JP" altLang="ja-JP" sz="1400" dirty="0" smtClean="0"/>
              <a:t>働きかけ／ひとり</a:t>
            </a:r>
            <a:r>
              <a:rPr lang="ja-JP" altLang="ja-JP" sz="1400" dirty="0"/>
              <a:t>親家庭学習支援ボランティア事業</a:t>
            </a:r>
            <a:r>
              <a:rPr lang="ja-JP" altLang="ja-JP" sz="1400" dirty="0" smtClean="0"/>
              <a:t>／社会的</a:t>
            </a:r>
            <a:r>
              <a:rPr lang="ja-JP" altLang="ja-JP" sz="1400" dirty="0"/>
              <a:t>養護生活支援事業（学習支援ボランティア事業）／</a:t>
            </a:r>
          </a:p>
          <a:p>
            <a:r>
              <a:rPr lang="ja-JP" altLang="en-US" sz="1400" dirty="0" smtClean="0"/>
              <a:t>　</a:t>
            </a:r>
            <a:r>
              <a:rPr lang="ja-JP" altLang="ja-JP" sz="1400" dirty="0" smtClean="0"/>
              <a:t>女性</a:t>
            </a:r>
            <a:r>
              <a:rPr lang="ja-JP" altLang="ja-JP" sz="1400" dirty="0"/>
              <a:t>相談センターの一時保護児童への学習支援の充実　など</a:t>
            </a:r>
            <a:r>
              <a:rPr lang="en-US" altLang="ja-JP" sz="1400" b="1" dirty="0"/>
              <a:t> </a:t>
            </a:r>
            <a:endParaRPr lang="ja-JP" altLang="ja-JP" sz="1400" dirty="0"/>
          </a:p>
          <a:p>
            <a:r>
              <a:rPr lang="ja-JP" altLang="ja-JP" sz="1400" dirty="0">
                <a:latin typeface="HG創英角ｺﾞｼｯｸUB" panose="020B0909000000000000" pitchFamily="49" charset="-128"/>
                <a:ea typeface="HG創英角ｺﾞｼｯｸUB" panose="020B0909000000000000" pitchFamily="49" charset="-128"/>
              </a:rPr>
              <a:t>○その他の教育支援</a:t>
            </a:r>
          </a:p>
          <a:p>
            <a:r>
              <a:rPr lang="ja-JP" altLang="ja-JP" sz="1400" dirty="0"/>
              <a:t>　学校給食の普及・充実及び食育の推進／中学校給食導入促進事業</a:t>
            </a:r>
            <a:endParaRPr lang="ja-JP" altLang="ja-JP" sz="1400" dirty="0">
              <a:latin typeface="+mn-ea"/>
            </a:endParaRPr>
          </a:p>
        </p:txBody>
      </p:sp>
      <p:sp>
        <p:nvSpPr>
          <p:cNvPr id="4" name="日付プレースホルダー 3"/>
          <p:cNvSpPr>
            <a:spLocks noGrp="1"/>
          </p:cNvSpPr>
          <p:nvPr>
            <p:ph type="dt" sz="half" idx="10"/>
          </p:nvPr>
        </p:nvSpPr>
        <p:spPr/>
        <p:txBody>
          <a:bodyPr/>
          <a:lstStyle/>
          <a:p>
            <a:fld id="{A3646C49-CFB4-45C5-828B-B03B80D4B69F}" type="datetime1">
              <a:rPr lang="en-US" altLang="ja-JP" sz="2000" smtClean="0"/>
              <a:t>11/6/2014</a:t>
            </a:fld>
            <a:endParaRPr lang="en-US" sz="2000" dirty="0"/>
          </a:p>
        </p:txBody>
      </p:sp>
      <p:sp>
        <p:nvSpPr>
          <p:cNvPr id="9" name="スライド番号プレースホルダー 8"/>
          <p:cNvSpPr>
            <a:spLocks noGrp="1"/>
          </p:cNvSpPr>
          <p:nvPr>
            <p:ph type="sldNum" sz="quarter" idx="12"/>
          </p:nvPr>
        </p:nvSpPr>
        <p:spPr/>
        <p:txBody>
          <a:bodyPr/>
          <a:lstStyle/>
          <a:p>
            <a:fld id="{48F63A3B-78C7-47BE-AE5E-E10140E04643}" type="slidenum">
              <a:rPr lang="en-US" sz="2000" smtClean="0"/>
              <a:t>6</a:t>
            </a:fld>
            <a:endParaRPr lang="en-US" sz="2000" dirty="0"/>
          </a:p>
        </p:txBody>
      </p:sp>
      <p:sp>
        <p:nvSpPr>
          <p:cNvPr id="10" name="正方形/長方形 9"/>
          <p:cNvSpPr/>
          <p:nvPr/>
        </p:nvSpPr>
        <p:spPr>
          <a:xfrm>
            <a:off x="696603" y="888662"/>
            <a:ext cx="10481686" cy="369332"/>
          </a:xfrm>
          <a:prstGeom prst="rect">
            <a:avLst/>
          </a:prstGeom>
        </p:spPr>
        <p:txBody>
          <a:bodyPr wrap="square">
            <a:spAutoFit/>
          </a:bodyPr>
          <a:lstStyle/>
          <a:p>
            <a:r>
              <a:rPr kumimoji="1" lang="ja-JP" altLang="en-US" b="1" dirty="0" smtClean="0"/>
              <a:t>○</a:t>
            </a:r>
            <a:r>
              <a:rPr lang="ja-JP" altLang="ja-JP" b="1" dirty="0"/>
              <a:t>すべての子どもたちが自分の可能性を信じて挑戦し、未来を切り拓いていける社会をめざします。</a:t>
            </a:r>
            <a:endParaRPr kumimoji="1" lang="ja-JP" altLang="en-US" b="1" dirty="0"/>
          </a:p>
        </p:txBody>
      </p:sp>
    </p:spTree>
    <p:extLst>
      <p:ext uri="{BB962C8B-B14F-4D97-AF65-F5344CB8AC3E}">
        <p14:creationId xmlns:p14="http://schemas.microsoft.com/office/powerpoint/2010/main" val="4241222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807825" y="455732"/>
            <a:ext cx="463639" cy="36532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高校生等</a:t>
            </a:r>
            <a:endParaRPr kumimoji="1" lang="ja-JP" altLang="en-US" b="1" dirty="0"/>
          </a:p>
        </p:txBody>
      </p:sp>
      <p:sp>
        <p:nvSpPr>
          <p:cNvPr id="3" name="正方形/長方形 2"/>
          <p:cNvSpPr/>
          <p:nvPr/>
        </p:nvSpPr>
        <p:spPr>
          <a:xfrm>
            <a:off x="1223489" y="455731"/>
            <a:ext cx="9852339" cy="3653282"/>
          </a:xfrm>
          <a:prstGeom prst="rect">
            <a:avLst/>
          </a:prstGeom>
        </p:spPr>
        <p:style>
          <a:lnRef idx="2">
            <a:schemeClr val="accent2"/>
          </a:lnRef>
          <a:fillRef idx="1">
            <a:schemeClr val="lt1"/>
          </a:fillRef>
          <a:effectRef idx="0">
            <a:schemeClr val="accent2"/>
          </a:effectRef>
          <a:fontRef idx="minor">
            <a:schemeClr val="dk1"/>
          </a:fontRef>
        </p:style>
        <p:txBody>
          <a:bodyPr rtlCol="0" anchor="t"/>
          <a:lstStyle/>
          <a:p>
            <a:r>
              <a:rPr lang="ja-JP" altLang="ja-JP" sz="1400" b="1" dirty="0" smtClean="0">
                <a:latin typeface="HG創英角ｺﾞｼｯｸUB" panose="020B0909000000000000" pitchFamily="49" charset="-128"/>
                <a:ea typeface="HG創英角ｺﾞｼｯｸUB" panose="020B0909000000000000" pitchFamily="49" charset="-128"/>
              </a:rPr>
              <a:t>○</a:t>
            </a:r>
            <a:r>
              <a:rPr lang="ja-JP" altLang="ja-JP" sz="1400" b="1" dirty="0">
                <a:latin typeface="HG創英角ｺﾞｼｯｸUB" panose="020B0909000000000000" pitchFamily="49" charset="-128"/>
                <a:ea typeface="HG創英角ｺﾞｼｯｸUB" panose="020B0909000000000000" pitchFamily="49" charset="-128"/>
              </a:rPr>
              <a:t>高等学校等における就学・就労のための支援</a:t>
            </a:r>
            <a:endParaRPr lang="ja-JP" altLang="ja-JP" sz="1400" dirty="0">
              <a:latin typeface="HG創英角ｺﾞｼｯｸUB" panose="020B0909000000000000" pitchFamily="49" charset="-128"/>
              <a:ea typeface="HG創英角ｺﾞｼｯｸUB" panose="020B0909000000000000" pitchFamily="49" charset="-128"/>
            </a:endParaRPr>
          </a:p>
          <a:p>
            <a:r>
              <a:rPr lang="ja-JP" altLang="ja-JP" sz="1400" b="1" dirty="0"/>
              <a:t>　</a:t>
            </a:r>
            <a:r>
              <a:rPr lang="ja-JP" altLang="ja-JP" sz="1400" dirty="0"/>
              <a:t>高校生活支援カード／中退防止対策の推進／キャリア教育支援体制整備事業　など</a:t>
            </a:r>
          </a:p>
          <a:p>
            <a:r>
              <a:rPr lang="ja-JP" altLang="ja-JP" sz="1400" dirty="0">
                <a:latin typeface="HG創英角ｺﾞｼｯｸUB" panose="020B0909000000000000" pitchFamily="49" charset="-128"/>
                <a:ea typeface="HG創英角ｺﾞｼｯｸUB" panose="020B0909000000000000" pitchFamily="49" charset="-128"/>
              </a:rPr>
              <a:t>○高等学校等進学・就学継続のための就学支援の充実</a:t>
            </a:r>
          </a:p>
          <a:p>
            <a:r>
              <a:rPr lang="ja-JP" altLang="ja-JP" sz="1400" dirty="0"/>
              <a:t>　高等学校等就学支援金制度／高等学校奨学給付金事業／私立高等学校等授業料支援制度／</a:t>
            </a:r>
          </a:p>
          <a:p>
            <a:r>
              <a:rPr lang="ja-JP" altLang="ja-JP" sz="1400" dirty="0"/>
              <a:t>　奨学金制度の周知・啓発／大阪府育成会奨学金事業の推進</a:t>
            </a:r>
            <a:r>
              <a:rPr lang="ja-JP" altLang="ja-JP" sz="1400" dirty="0" smtClean="0"/>
              <a:t>／高等</a:t>
            </a:r>
            <a:r>
              <a:rPr lang="ja-JP" altLang="ja-JP" sz="1400" dirty="0"/>
              <a:t>学校等学び直しの支援金事業　など</a:t>
            </a:r>
          </a:p>
          <a:p>
            <a:r>
              <a:rPr lang="ja-JP" altLang="ja-JP" sz="1400" dirty="0">
                <a:latin typeface="HG創英角ｺﾞｼｯｸUB" panose="020B0909000000000000" pitchFamily="49" charset="-128"/>
                <a:ea typeface="HG創英角ｺﾞｼｯｸUB" panose="020B0909000000000000" pitchFamily="49" charset="-128"/>
              </a:rPr>
              <a:t>○支援を要する子どものための学習支援の充実（再掲）</a:t>
            </a:r>
          </a:p>
          <a:p>
            <a:r>
              <a:rPr lang="ja-JP" altLang="ja-JP" sz="1400" dirty="0"/>
              <a:t>　支援を要する子どもについては、家庭全体を含めた支援が必要なことから、学校と福祉がつながり、適切な支援を行うための施策を講じるとともに、自立の基礎となる学力・学習力を向上させるために次の学習支援を実施します。</a:t>
            </a:r>
          </a:p>
          <a:p>
            <a:r>
              <a:rPr lang="ja-JP" altLang="ja-JP" sz="1400" dirty="0"/>
              <a:t>　生活困窮者自立支援事業（学習支援）の郡部（島本町を除く町村）での推進及び福祉事務所設置自治体での事業実施に</a:t>
            </a:r>
            <a:r>
              <a:rPr lang="ja-JP" altLang="ja-JP" sz="1400" dirty="0" smtClean="0"/>
              <a:t>向けた</a:t>
            </a:r>
            <a:endParaRPr lang="en-US" altLang="ja-JP" sz="1400" dirty="0" smtClean="0"/>
          </a:p>
          <a:p>
            <a:r>
              <a:rPr lang="ja-JP" altLang="en-US" sz="1400" dirty="0"/>
              <a:t>　</a:t>
            </a:r>
            <a:r>
              <a:rPr lang="ja-JP" altLang="ja-JP" sz="1400" dirty="0" smtClean="0"/>
              <a:t>働きかけ／ひとり</a:t>
            </a:r>
            <a:r>
              <a:rPr lang="ja-JP" altLang="ja-JP" sz="1400" dirty="0"/>
              <a:t>親家庭学習支援ボランティア事業</a:t>
            </a:r>
            <a:r>
              <a:rPr lang="ja-JP" altLang="ja-JP" sz="1400" dirty="0" smtClean="0"/>
              <a:t>／社会的</a:t>
            </a:r>
            <a:r>
              <a:rPr lang="ja-JP" altLang="ja-JP" sz="1400" dirty="0"/>
              <a:t>養護生活支援事業（学習支援ボランティア事業）／</a:t>
            </a:r>
          </a:p>
          <a:p>
            <a:r>
              <a:rPr lang="ja-JP" altLang="en-US" sz="1400" dirty="0" smtClean="0"/>
              <a:t>　</a:t>
            </a:r>
            <a:r>
              <a:rPr lang="ja-JP" altLang="ja-JP" sz="1400" dirty="0" smtClean="0"/>
              <a:t>女性</a:t>
            </a:r>
            <a:r>
              <a:rPr lang="ja-JP" altLang="ja-JP" sz="1400" dirty="0"/>
              <a:t>相談センターの一時保護児童への学習支援の充実　など</a:t>
            </a:r>
            <a:r>
              <a:rPr lang="en-US" altLang="ja-JP" sz="1400" b="1" dirty="0"/>
              <a:t> </a:t>
            </a:r>
            <a:endParaRPr lang="ja-JP" altLang="ja-JP" sz="1400" dirty="0"/>
          </a:p>
          <a:p>
            <a:r>
              <a:rPr lang="ja-JP" altLang="ja-JP" sz="1400" dirty="0">
                <a:latin typeface="HG創英角ｺﾞｼｯｸUB" panose="020B0909000000000000" pitchFamily="49" charset="-128"/>
                <a:ea typeface="HG創英角ｺﾞｼｯｸUB" panose="020B0909000000000000" pitchFamily="49" charset="-128"/>
              </a:rPr>
              <a:t>○就労自立のための支援</a:t>
            </a:r>
          </a:p>
          <a:p>
            <a:r>
              <a:rPr lang="ja-JP" altLang="ja-JP" sz="1400" dirty="0"/>
              <a:t>　ＯＳＡＫＡしごとフィールドによる支援（高校中退・卒業後未就職者）　</a:t>
            </a:r>
          </a:p>
          <a:p>
            <a:r>
              <a:rPr lang="ja-JP" altLang="ja-JP" sz="1400" dirty="0"/>
              <a:t>　母子家庭等就業・自立支援センター事業を通じたひとり親家庭の子どもに対する就業相談等支援</a:t>
            </a:r>
          </a:p>
          <a:p>
            <a:r>
              <a:rPr lang="ja-JP" altLang="ja-JP" sz="1400" dirty="0">
                <a:latin typeface="HG創英角ｺﾞｼｯｸUB" panose="020B0909000000000000" pitchFamily="49" charset="-128"/>
                <a:ea typeface="HG創英角ｺﾞｼｯｸUB" panose="020B0909000000000000" pitchFamily="49" charset="-128"/>
              </a:rPr>
              <a:t>○児童養護施設等の入所及び退所児童への支援</a:t>
            </a:r>
          </a:p>
          <a:p>
            <a:r>
              <a:rPr lang="ja-JP" altLang="ja-JP" sz="1400" dirty="0"/>
              <a:t>　施設退所児童等に対する児童自立生活援助事業／施設退所児童への自立支援事業</a:t>
            </a:r>
            <a:r>
              <a:rPr lang="ja-JP" altLang="ja-JP" sz="1400" dirty="0" smtClean="0"/>
              <a:t>／身元</a:t>
            </a:r>
            <a:r>
              <a:rPr lang="ja-JP" altLang="ja-JP" sz="1400" dirty="0"/>
              <a:t>保証人確保対策事業</a:t>
            </a:r>
          </a:p>
          <a:p>
            <a:r>
              <a:rPr lang="en-US" altLang="ja-JP" sz="1400" dirty="0"/>
              <a:t> </a:t>
            </a:r>
            <a:endParaRPr lang="ja-JP" altLang="ja-JP" sz="1400" dirty="0"/>
          </a:p>
          <a:p>
            <a:r>
              <a:rPr lang="en-US" altLang="ja-JP" sz="1400" dirty="0">
                <a:solidFill>
                  <a:schemeClr val="tx1"/>
                </a:solidFill>
              </a:rPr>
              <a:t> </a:t>
            </a:r>
            <a:endParaRPr lang="ja-JP" altLang="ja-JP" sz="1400" dirty="0">
              <a:solidFill>
                <a:schemeClr val="tx1"/>
              </a:solidFill>
            </a:endParaRPr>
          </a:p>
        </p:txBody>
      </p:sp>
      <p:sp>
        <p:nvSpPr>
          <p:cNvPr id="4" name="日付プレースホルダー 3"/>
          <p:cNvSpPr>
            <a:spLocks noGrp="1"/>
          </p:cNvSpPr>
          <p:nvPr>
            <p:ph type="dt" sz="half" idx="10"/>
          </p:nvPr>
        </p:nvSpPr>
        <p:spPr/>
        <p:txBody>
          <a:bodyPr/>
          <a:lstStyle/>
          <a:p>
            <a:fld id="{EC0A07F8-B63A-4006-AE62-8F9952FBDD30}" type="datetime1">
              <a:rPr lang="en-US" altLang="ja-JP" sz="2000" smtClean="0"/>
              <a:t>11/6/2014</a:t>
            </a:fld>
            <a:endParaRPr lang="en-US" sz="2000" dirty="0"/>
          </a:p>
        </p:txBody>
      </p:sp>
      <p:sp>
        <p:nvSpPr>
          <p:cNvPr id="5" name="スライド番号プレースホルダー 4"/>
          <p:cNvSpPr>
            <a:spLocks noGrp="1"/>
          </p:cNvSpPr>
          <p:nvPr>
            <p:ph type="sldNum" sz="quarter" idx="12"/>
          </p:nvPr>
        </p:nvSpPr>
        <p:spPr/>
        <p:txBody>
          <a:bodyPr/>
          <a:lstStyle/>
          <a:p>
            <a:fld id="{48F63A3B-78C7-47BE-AE5E-E10140E04643}" type="slidenum">
              <a:rPr lang="en-US" sz="2000" smtClean="0"/>
              <a:t>7</a:t>
            </a:fld>
            <a:endParaRPr lang="en-US" sz="2000" dirty="0"/>
          </a:p>
        </p:txBody>
      </p:sp>
      <p:sp>
        <p:nvSpPr>
          <p:cNvPr id="8" name="角丸四角形 7"/>
          <p:cNvSpPr/>
          <p:nvPr/>
        </p:nvSpPr>
        <p:spPr>
          <a:xfrm>
            <a:off x="807824" y="4109013"/>
            <a:ext cx="463639" cy="13942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共通</a:t>
            </a:r>
            <a:endParaRPr kumimoji="1" lang="ja-JP" altLang="en-US" b="1" dirty="0"/>
          </a:p>
        </p:txBody>
      </p:sp>
      <p:sp>
        <p:nvSpPr>
          <p:cNvPr id="9" name="正方形/長方形 8"/>
          <p:cNvSpPr/>
          <p:nvPr/>
        </p:nvSpPr>
        <p:spPr>
          <a:xfrm>
            <a:off x="1223488" y="4109014"/>
            <a:ext cx="9852339" cy="1394288"/>
          </a:xfrm>
          <a:prstGeom prst="rect">
            <a:avLst/>
          </a:prstGeom>
        </p:spPr>
        <p:style>
          <a:lnRef idx="2">
            <a:schemeClr val="accent2"/>
          </a:lnRef>
          <a:fillRef idx="1">
            <a:schemeClr val="lt1"/>
          </a:fillRef>
          <a:effectRef idx="0">
            <a:schemeClr val="accent2"/>
          </a:effectRef>
          <a:fontRef idx="minor">
            <a:schemeClr val="dk1"/>
          </a:fontRef>
        </p:style>
        <p:txBody>
          <a:bodyPr rtlCol="0" anchor="t"/>
          <a:lstStyle/>
          <a:p>
            <a:r>
              <a:rPr lang="ja-JP" altLang="ja-JP" sz="1400" dirty="0">
                <a:latin typeface="HG創英角ｺﾞｼｯｸUB" panose="020B0909000000000000" pitchFamily="49" charset="-128"/>
                <a:ea typeface="HG創英角ｺﾞｼｯｸUB" panose="020B0909000000000000" pitchFamily="49" charset="-128"/>
              </a:rPr>
              <a:t>○児童養護施設等の入所児童への支援</a:t>
            </a:r>
          </a:p>
          <a:p>
            <a:r>
              <a:rPr lang="ja-JP" altLang="ja-JP" sz="1400" dirty="0"/>
              <a:t>　家庭的養護の推進</a:t>
            </a:r>
          </a:p>
        </p:txBody>
      </p:sp>
    </p:spTree>
    <p:extLst>
      <p:ext uri="{BB962C8B-B14F-4D97-AF65-F5344CB8AC3E}">
        <p14:creationId xmlns:p14="http://schemas.microsoft.com/office/powerpoint/2010/main" val="2944426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26169" y="173859"/>
            <a:ext cx="9638285" cy="3585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b="1" dirty="0">
                <a:latin typeface="HG創英角ｺﾞｼｯｸUB" panose="020B0909000000000000" pitchFamily="49" charset="-128"/>
                <a:ea typeface="HG創英角ｺﾞｼｯｸUB" panose="020B0909000000000000" pitchFamily="49" charset="-128"/>
              </a:rPr>
              <a:t>（２）子どもの健やかな成長のため、子どもにもっとも身近な社会である家庭への支援</a:t>
            </a:r>
            <a:endParaRPr lang="ja-JP" altLang="ja-JP" dirty="0">
              <a:latin typeface="HG創英角ｺﾞｼｯｸUB" panose="020B0909000000000000" pitchFamily="49" charset="-128"/>
              <a:ea typeface="HG創英角ｺﾞｼｯｸUB" panose="020B0909000000000000" pitchFamily="49" charset="-128"/>
            </a:endParaRPr>
          </a:p>
        </p:txBody>
      </p:sp>
      <p:sp>
        <p:nvSpPr>
          <p:cNvPr id="3" name="正方形/長方形 2"/>
          <p:cNvSpPr/>
          <p:nvPr/>
        </p:nvSpPr>
        <p:spPr>
          <a:xfrm>
            <a:off x="667239" y="563918"/>
            <a:ext cx="10847691" cy="369332"/>
          </a:xfrm>
          <a:prstGeom prst="rect">
            <a:avLst/>
          </a:prstGeom>
        </p:spPr>
        <p:txBody>
          <a:bodyPr wrap="square">
            <a:spAutoFit/>
          </a:bodyPr>
          <a:lstStyle/>
          <a:p>
            <a:r>
              <a:rPr kumimoji="1" lang="ja-JP" altLang="en-US" b="1" dirty="0" smtClean="0"/>
              <a:t>○</a:t>
            </a:r>
            <a:r>
              <a:rPr lang="ja-JP" altLang="ja-JP" b="1" dirty="0"/>
              <a:t>安定した生活を営みながら、安心して子どもを育てることができる社会づくりをめざします。</a:t>
            </a:r>
            <a:endParaRPr lang="ja-JP" altLang="en-US" b="1" dirty="0"/>
          </a:p>
        </p:txBody>
      </p:sp>
      <p:sp>
        <p:nvSpPr>
          <p:cNvPr id="6" name="正方形/長方形 5"/>
          <p:cNvSpPr/>
          <p:nvPr/>
        </p:nvSpPr>
        <p:spPr>
          <a:xfrm>
            <a:off x="2610464" y="933250"/>
            <a:ext cx="8561671" cy="5274367"/>
          </a:xfrm>
          <a:prstGeom prst="rect">
            <a:avLst/>
          </a:prstGeom>
        </p:spPr>
        <p:style>
          <a:lnRef idx="2">
            <a:schemeClr val="accent2"/>
          </a:lnRef>
          <a:fillRef idx="1">
            <a:schemeClr val="lt1"/>
          </a:fillRef>
          <a:effectRef idx="0">
            <a:schemeClr val="accent2"/>
          </a:effectRef>
          <a:fontRef idx="minor">
            <a:schemeClr val="dk1"/>
          </a:fontRef>
        </p:style>
        <p:txBody>
          <a:bodyPr rtlCol="0" anchor="t"/>
          <a:lstStyle/>
          <a:p>
            <a:r>
              <a:rPr lang="ja-JP" altLang="ja-JP" sz="1400" b="1" dirty="0">
                <a:latin typeface="HG創英角ｺﾞｼｯｸUB" panose="020B0909000000000000" pitchFamily="49" charset="-128"/>
                <a:ea typeface="HG創英角ｺﾞｼｯｸUB" panose="020B0909000000000000" pitchFamily="49" charset="-128"/>
              </a:rPr>
              <a:t>『子育てと就業の両立のための生活の支援』</a:t>
            </a:r>
            <a:endParaRPr lang="ja-JP" altLang="ja-JP" sz="1400" dirty="0">
              <a:latin typeface="HG創英角ｺﾞｼｯｸUB" panose="020B0909000000000000" pitchFamily="49" charset="-128"/>
              <a:ea typeface="HG創英角ｺﾞｼｯｸUB" panose="020B0909000000000000" pitchFamily="49" charset="-128"/>
            </a:endParaRPr>
          </a:p>
          <a:p>
            <a:r>
              <a:rPr lang="ja-JP" altLang="ja-JP" sz="1400" b="1" dirty="0">
                <a:latin typeface="HG創英角ｺﾞｼｯｸUB" panose="020B0909000000000000" pitchFamily="49" charset="-128"/>
                <a:ea typeface="HG創英角ｺﾞｼｯｸUB" panose="020B0909000000000000" pitchFamily="49" charset="-128"/>
              </a:rPr>
              <a:t>○保護者の自立支援</a:t>
            </a:r>
            <a:endParaRPr lang="ja-JP" altLang="ja-JP" sz="1400" dirty="0">
              <a:latin typeface="HG創英角ｺﾞｼｯｸUB" panose="020B0909000000000000" pitchFamily="49" charset="-128"/>
              <a:ea typeface="HG創英角ｺﾞｼｯｸUB" panose="020B0909000000000000" pitchFamily="49" charset="-128"/>
            </a:endParaRPr>
          </a:p>
          <a:p>
            <a:r>
              <a:rPr lang="ja-JP" altLang="en-US" sz="1400" dirty="0" smtClean="0"/>
              <a:t>　</a:t>
            </a:r>
            <a:r>
              <a:rPr lang="ja-JP" altLang="ja-JP" sz="1400" dirty="0" smtClean="0"/>
              <a:t>生活</a:t>
            </a:r>
            <a:r>
              <a:rPr lang="ja-JP" altLang="ja-JP" sz="1400" dirty="0"/>
              <a:t>困窮者自立支援法に基づく自立相談支援事業や住居確保給付金の支給の実施　</a:t>
            </a:r>
          </a:p>
          <a:p>
            <a:r>
              <a:rPr lang="ja-JP" altLang="en-US" sz="1400" dirty="0" smtClean="0"/>
              <a:t>　</a:t>
            </a:r>
            <a:r>
              <a:rPr lang="ja-JP" altLang="ja-JP" sz="1400" dirty="0" smtClean="0"/>
              <a:t>母子</a:t>
            </a:r>
            <a:r>
              <a:rPr lang="ja-JP" altLang="ja-JP" sz="1400" dirty="0"/>
              <a:t>家庭等就業・自立支援センター</a:t>
            </a:r>
            <a:r>
              <a:rPr lang="ja-JP" altLang="ja-JP" sz="1400" dirty="0" smtClean="0"/>
              <a:t>事業</a:t>
            </a:r>
            <a:r>
              <a:rPr lang="ja-JP" altLang="en-US" sz="1400" dirty="0" smtClean="0"/>
              <a:t>／</a:t>
            </a:r>
            <a:r>
              <a:rPr lang="ja-JP" altLang="ja-JP" sz="1400" dirty="0" smtClean="0"/>
              <a:t>ひとり</a:t>
            </a:r>
            <a:r>
              <a:rPr lang="ja-JP" altLang="ja-JP" sz="1400" dirty="0"/>
              <a:t>親家庭等日常生活支援事業／ひとり親家庭等生活向上事業</a:t>
            </a:r>
          </a:p>
          <a:p>
            <a:r>
              <a:rPr lang="ja-JP" altLang="ja-JP" sz="1400" b="1" dirty="0">
                <a:latin typeface="HG創英角ｺﾞｼｯｸUB" panose="020B0909000000000000" pitchFamily="49" charset="-128"/>
                <a:ea typeface="HG創英角ｺﾞｼｯｸUB" panose="020B0909000000000000" pitchFamily="49" charset="-128"/>
              </a:rPr>
              <a:t>○就労希望等により保育を必要とするすべてのニーズに対応するための保育等の確保</a:t>
            </a:r>
            <a:endParaRPr lang="ja-JP" altLang="ja-JP" sz="1400" dirty="0">
              <a:latin typeface="HG創英角ｺﾞｼｯｸUB" panose="020B0909000000000000" pitchFamily="49" charset="-128"/>
              <a:ea typeface="HG創英角ｺﾞｼｯｸUB" panose="020B0909000000000000" pitchFamily="49" charset="-128"/>
            </a:endParaRPr>
          </a:p>
          <a:p>
            <a:r>
              <a:rPr lang="ja-JP" altLang="en-US" sz="1400" dirty="0" smtClean="0"/>
              <a:t>　</a:t>
            </a:r>
            <a:r>
              <a:rPr lang="ja-JP" altLang="ja-JP" sz="1400" dirty="0" smtClean="0"/>
              <a:t>認定</a:t>
            </a:r>
            <a:r>
              <a:rPr lang="ja-JP" altLang="ja-JP" sz="1400" dirty="0"/>
              <a:t>こども園整備事業／保育所等整備事業／小規模保育設置促進事業</a:t>
            </a:r>
          </a:p>
          <a:p>
            <a:r>
              <a:rPr lang="ja-JP" altLang="en-US" sz="1400" dirty="0" smtClean="0"/>
              <a:t>　</a:t>
            </a:r>
            <a:r>
              <a:rPr lang="ja-JP" altLang="ja-JP" sz="1400" dirty="0" smtClean="0"/>
              <a:t>放課後</a:t>
            </a:r>
            <a:r>
              <a:rPr lang="ja-JP" altLang="ja-JP" sz="1400" dirty="0"/>
              <a:t>子ども総合プランに基づく一体型を中心とした放課後児童クラブ</a:t>
            </a:r>
            <a:r>
              <a:rPr lang="ja-JP" altLang="ja-JP" sz="1400"/>
              <a:t>と</a:t>
            </a:r>
            <a:r>
              <a:rPr lang="ja-JP" altLang="ja-JP" sz="1400" smtClean="0"/>
              <a:t>放課後子</a:t>
            </a:r>
            <a:r>
              <a:rPr lang="ja-JP" altLang="en-US" sz="1400" smtClean="0"/>
              <a:t>ども</a:t>
            </a:r>
            <a:r>
              <a:rPr lang="ja-JP" altLang="ja-JP" sz="1400" smtClean="0"/>
              <a:t>教室</a:t>
            </a:r>
            <a:r>
              <a:rPr lang="ja-JP" altLang="ja-JP" sz="1400" dirty="0"/>
              <a:t>の充実</a:t>
            </a:r>
          </a:p>
          <a:p>
            <a:r>
              <a:rPr lang="ja-JP" altLang="ja-JP" sz="1400" b="1" dirty="0">
                <a:latin typeface="HG創英角ｺﾞｼｯｸUB" panose="020B0909000000000000" pitchFamily="49" charset="-128"/>
                <a:ea typeface="HG創英角ｺﾞｼｯｸUB" panose="020B0909000000000000" pitchFamily="49" charset="-128"/>
              </a:rPr>
              <a:t>○保護者への養育支援</a:t>
            </a:r>
            <a:endParaRPr lang="ja-JP" altLang="ja-JP" sz="1400" dirty="0">
              <a:latin typeface="HG創英角ｺﾞｼｯｸUB" panose="020B0909000000000000" pitchFamily="49" charset="-128"/>
              <a:ea typeface="HG創英角ｺﾞｼｯｸUB" panose="020B0909000000000000" pitchFamily="49" charset="-128"/>
            </a:endParaRPr>
          </a:p>
          <a:p>
            <a:r>
              <a:rPr lang="ja-JP" altLang="en-US" sz="1400" dirty="0" smtClean="0"/>
              <a:t>　</a:t>
            </a:r>
            <a:r>
              <a:rPr lang="ja-JP" altLang="ja-JP" sz="1400" dirty="0" smtClean="0"/>
              <a:t>乳児</a:t>
            </a:r>
            <a:r>
              <a:rPr lang="ja-JP" altLang="ja-JP" sz="1400" dirty="0"/>
              <a:t>家庭全戸訪問事業／養育支援訪問事業　など</a:t>
            </a:r>
          </a:p>
          <a:p>
            <a:r>
              <a:rPr lang="ja-JP" altLang="ja-JP" sz="1400" b="1" dirty="0">
                <a:latin typeface="HG創英角ｺﾞｼｯｸUB" panose="020B0909000000000000" pitchFamily="49" charset="-128"/>
                <a:ea typeface="HG創英角ｺﾞｼｯｸUB" panose="020B0909000000000000" pitchFamily="49" charset="-128"/>
              </a:rPr>
              <a:t>○その他の生活支援</a:t>
            </a:r>
            <a:endParaRPr lang="ja-JP" altLang="ja-JP" sz="1400" dirty="0">
              <a:latin typeface="HG創英角ｺﾞｼｯｸUB" panose="020B0909000000000000" pitchFamily="49" charset="-128"/>
              <a:ea typeface="HG創英角ｺﾞｼｯｸUB" panose="020B0909000000000000" pitchFamily="49" charset="-128"/>
            </a:endParaRPr>
          </a:p>
          <a:p>
            <a:r>
              <a:rPr lang="ja-JP" altLang="en-US" sz="1400" dirty="0" smtClean="0"/>
              <a:t>　</a:t>
            </a:r>
            <a:r>
              <a:rPr lang="ja-JP" altLang="ja-JP" sz="1400" dirty="0" smtClean="0"/>
              <a:t>妊娠期</a:t>
            </a:r>
            <a:r>
              <a:rPr lang="ja-JP" altLang="ja-JP" sz="1400" dirty="0"/>
              <a:t>からの切れ目ない支援等／住宅支援／母子生活支援施設等の活用</a:t>
            </a:r>
          </a:p>
          <a:p>
            <a:r>
              <a:rPr lang="ja-JP" altLang="ja-JP" sz="1400" b="1" dirty="0">
                <a:latin typeface="HG創英角ｺﾞｼｯｸUB" panose="020B0909000000000000" pitchFamily="49" charset="-128"/>
                <a:ea typeface="HG創英角ｺﾞｼｯｸUB" panose="020B0909000000000000" pitchFamily="49" charset="-128"/>
              </a:rPr>
              <a:t>○その他の支援</a:t>
            </a:r>
            <a:endParaRPr lang="ja-JP" altLang="ja-JP" sz="1400" dirty="0">
              <a:latin typeface="HG創英角ｺﾞｼｯｸUB" panose="020B0909000000000000" pitchFamily="49" charset="-128"/>
              <a:ea typeface="HG創英角ｺﾞｼｯｸUB" panose="020B0909000000000000" pitchFamily="49" charset="-128"/>
            </a:endParaRPr>
          </a:p>
          <a:p>
            <a:r>
              <a:rPr lang="ja-JP" altLang="en-US" sz="1400" dirty="0" smtClean="0"/>
              <a:t>　</a:t>
            </a:r>
            <a:r>
              <a:rPr lang="ja-JP" altLang="ja-JP" sz="1400" dirty="0" smtClean="0"/>
              <a:t>中学</a:t>
            </a:r>
            <a:r>
              <a:rPr lang="ja-JP" altLang="ja-JP" sz="1400" dirty="0"/>
              <a:t>夜間学級</a:t>
            </a:r>
          </a:p>
          <a:p>
            <a:r>
              <a:rPr lang="en-US" altLang="ja-JP" sz="1400" dirty="0"/>
              <a:t> </a:t>
            </a:r>
            <a:endParaRPr lang="ja-JP" altLang="ja-JP" sz="1400" dirty="0"/>
          </a:p>
          <a:p>
            <a:r>
              <a:rPr lang="ja-JP" altLang="ja-JP" sz="1400" dirty="0">
                <a:latin typeface="HG創英角ｺﾞｼｯｸUB" panose="020B0909000000000000" pitchFamily="49" charset="-128"/>
                <a:ea typeface="HG創英角ｺﾞｼｯｸUB" panose="020B0909000000000000" pitchFamily="49" charset="-128"/>
              </a:rPr>
              <a:t>『子育てと就業の両立のための就労の支援』</a:t>
            </a:r>
          </a:p>
          <a:p>
            <a:r>
              <a:rPr lang="ja-JP" altLang="ja-JP" sz="1400" dirty="0">
                <a:latin typeface="HG創英角ｺﾞｼｯｸUB" panose="020B0909000000000000" pitchFamily="49" charset="-128"/>
                <a:ea typeface="HG創英角ｺﾞｼｯｸUB" panose="020B0909000000000000" pitchFamily="49" charset="-128"/>
              </a:rPr>
              <a:t>○親の就労支援及び学び直し</a:t>
            </a:r>
          </a:p>
          <a:p>
            <a:r>
              <a:rPr lang="ja-JP" altLang="ja-JP" sz="1400" dirty="0"/>
              <a:t>　母子家庭等就業・自立支援センター事業</a:t>
            </a:r>
          </a:p>
          <a:p>
            <a:r>
              <a:rPr lang="ja-JP" altLang="ja-JP" sz="1400" dirty="0"/>
              <a:t>　母子家庭の母等を対象とした職業訓練／母子家庭の母等を対象とした職業能力開発／</a:t>
            </a:r>
          </a:p>
          <a:p>
            <a:r>
              <a:rPr lang="ja-JP" altLang="ja-JP" sz="1400" dirty="0"/>
              <a:t>　母子家庭・父子家庭自立支援給付金事業</a:t>
            </a:r>
          </a:p>
          <a:p>
            <a:r>
              <a:rPr lang="ja-JP" altLang="ja-JP" sz="1400" dirty="0">
                <a:latin typeface="HG創英角ｺﾞｼｯｸUB" panose="020B0909000000000000" pitchFamily="49" charset="-128"/>
                <a:ea typeface="HG創英角ｺﾞｼｯｸUB" panose="020B0909000000000000" pitchFamily="49" charset="-128"/>
              </a:rPr>
              <a:t>○就労機会の創出のための支援</a:t>
            </a:r>
          </a:p>
          <a:p>
            <a:r>
              <a:rPr lang="ja-JP" altLang="ja-JP" sz="1400" dirty="0"/>
              <a:t>　母子家庭等の雇用に配慮した官公需発注の推進</a:t>
            </a:r>
          </a:p>
          <a:p>
            <a:r>
              <a:rPr lang="ja-JP" altLang="ja-JP" sz="1400" dirty="0"/>
              <a:t>　公務労働分野における母子家庭の母等の非常勤職員の雇用に向けた取組み</a:t>
            </a:r>
          </a:p>
        </p:txBody>
      </p:sp>
      <p:sp>
        <p:nvSpPr>
          <p:cNvPr id="4" name="日付プレースホルダー 3"/>
          <p:cNvSpPr>
            <a:spLocks noGrp="1"/>
          </p:cNvSpPr>
          <p:nvPr>
            <p:ph type="dt" sz="half" idx="10"/>
          </p:nvPr>
        </p:nvSpPr>
        <p:spPr/>
        <p:txBody>
          <a:bodyPr/>
          <a:lstStyle/>
          <a:p>
            <a:fld id="{BA5F60F0-AF00-48C6-8387-E3D02205212E}" type="datetime1">
              <a:rPr lang="en-US" altLang="ja-JP" sz="2000" smtClean="0"/>
              <a:t>11/6/2014</a:t>
            </a:fld>
            <a:endParaRPr lang="en-US" sz="2000" dirty="0"/>
          </a:p>
        </p:txBody>
      </p:sp>
      <p:sp>
        <p:nvSpPr>
          <p:cNvPr id="8" name="スライド番号プレースホルダー 7"/>
          <p:cNvSpPr>
            <a:spLocks noGrp="1"/>
          </p:cNvSpPr>
          <p:nvPr>
            <p:ph type="sldNum" sz="quarter" idx="12"/>
          </p:nvPr>
        </p:nvSpPr>
        <p:spPr/>
        <p:txBody>
          <a:bodyPr/>
          <a:lstStyle/>
          <a:p>
            <a:fld id="{48F63A3B-78C7-47BE-AE5E-E10140E04643}" type="slidenum">
              <a:rPr lang="en-US" sz="2000" smtClean="0"/>
              <a:t>8</a:t>
            </a:fld>
            <a:endParaRPr lang="en-US" sz="2000" dirty="0"/>
          </a:p>
        </p:txBody>
      </p:sp>
      <p:sp>
        <p:nvSpPr>
          <p:cNvPr id="13" name="正方形/長方形 12"/>
          <p:cNvSpPr/>
          <p:nvPr/>
        </p:nvSpPr>
        <p:spPr>
          <a:xfrm>
            <a:off x="879676" y="932132"/>
            <a:ext cx="1720652" cy="52754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子育て・生活、就労の支援</a:t>
            </a:r>
          </a:p>
          <a:p>
            <a:pPr algn="ctr"/>
            <a:endParaRPr kumimoji="1" lang="ja-JP" altLang="en-US" dirty="0"/>
          </a:p>
        </p:txBody>
      </p:sp>
    </p:spTree>
    <p:extLst>
      <p:ext uri="{BB962C8B-B14F-4D97-AF65-F5344CB8AC3E}">
        <p14:creationId xmlns:p14="http://schemas.microsoft.com/office/powerpoint/2010/main" val="2825225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472296" y="589815"/>
            <a:ext cx="8537059" cy="213023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ja-JP" sz="1400" dirty="0">
                <a:latin typeface="HG創英角ｺﾞｼｯｸUB" panose="020B0909000000000000" pitchFamily="49" charset="-128"/>
                <a:ea typeface="HG創英角ｺﾞｼｯｸUB" panose="020B0909000000000000" pitchFamily="49" charset="-128"/>
              </a:rPr>
              <a:t>『養育費確保等支援』</a:t>
            </a:r>
          </a:p>
          <a:p>
            <a:r>
              <a:rPr lang="ja-JP" altLang="ja-JP" sz="1400" dirty="0">
                <a:latin typeface="HG創英角ｺﾞｼｯｸUB" panose="020B0909000000000000" pitchFamily="49" charset="-128"/>
                <a:ea typeface="HG創英角ｺﾞｼｯｸUB" panose="020B0909000000000000" pitchFamily="49" charset="-128"/>
              </a:rPr>
              <a:t>○養育費の確保等に関する支援</a:t>
            </a:r>
          </a:p>
          <a:p>
            <a:r>
              <a:rPr lang="ja-JP" altLang="ja-JP" sz="1400" dirty="0"/>
              <a:t>　母子家庭等就業・自立支援センター事業（母子家庭等地域生活支援事業）</a:t>
            </a:r>
          </a:p>
          <a:p>
            <a:r>
              <a:rPr lang="ja-JP" altLang="en-US" sz="1400" dirty="0" smtClean="0"/>
              <a:t>　</a:t>
            </a:r>
            <a:r>
              <a:rPr lang="ja-JP" altLang="ja-JP" sz="1400" dirty="0" smtClean="0"/>
              <a:t>面会</a:t>
            </a:r>
            <a:r>
              <a:rPr lang="ja-JP" altLang="ja-JP" sz="1400" dirty="0"/>
              <a:t>交流支援</a:t>
            </a:r>
          </a:p>
          <a:p>
            <a:r>
              <a:rPr lang="en-US" altLang="ja-JP" sz="1400" dirty="0"/>
              <a:t> </a:t>
            </a:r>
            <a:endParaRPr lang="ja-JP" altLang="ja-JP" sz="1400" dirty="0"/>
          </a:p>
          <a:p>
            <a:r>
              <a:rPr lang="ja-JP" altLang="ja-JP" sz="1400" b="1" dirty="0">
                <a:latin typeface="HG創英角ｺﾞｼｯｸUB" panose="020B0909000000000000" pitchFamily="49" charset="-128"/>
                <a:ea typeface="HG創英角ｺﾞｼｯｸUB" panose="020B0909000000000000" pitchFamily="49" charset="-128"/>
              </a:rPr>
              <a:t>『生活を下支えする経済的支援』</a:t>
            </a:r>
            <a:endParaRPr lang="ja-JP" altLang="ja-JP" sz="1400" dirty="0">
              <a:latin typeface="HG創英角ｺﾞｼｯｸUB" panose="020B0909000000000000" pitchFamily="49" charset="-128"/>
              <a:ea typeface="HG創英角ｺﾞｼｯｸUB" panose="020B0909000000000000" pitchFamily="49" charset="-128"/>
            </a:endParaRPr>
          </a:p>
          <a:p>
            <a:r>
              <a:rPr lang="ja-JP" altLang="ja-JP" sz="1400" dirty="0">
                <a:latin typeface="HG創英角ｺﾞｼｯｸUB" panose="020B0909000000000000" pitchFamily="49" charset="-128"/>
                <a:ea typeface="HG創英角ｺﾞｼｯｸUB" panose="020B0909000000000000" pitchFamily="49" charset="-128"/>
              </a:rPr>
              <a:t>○母子福祉資金貸付金等の父子家庭への拡大</a:t>
            </a:r>
          </a:p>
          <a:p>
            <a:r>
              <a:rPr lang="ja-JP" altLang="ja-JP" sz="1400" dirty="0"/>
              <a:t>　母子・父子・寡婦福祉資金貸付金</a:t>
            </a:r>
          </a:p>
          <a:p>
            <a:r>
              <a:rPr lang="ja-JP" altLang="ja-JP" sz="1400" dirty="0"/>
              <a:t>　児童扶養手当</a:t>
            </a:r>
          </a:p>
        </p:txBody>
      </p:sp>
      <p:sp>
        <p:nvSpPr>
          <p:cNvPr id="4" name="日付プレースホルダー 3"/>
          <p:cNvSpPr>
            <a:spLocks noGrp="1"/>
          </p:cNvSpPr>
          <p:nvPr>
            <p:ph type="dt" sz="half" idx="10"/>
          </p:nvPr>
        </p:nvSpPr>
        <p:spPr/>
        <p:txBody>
          <a:bodyPr/>
          <a:lstStyle/>
          <a:p>
            <a:fld id="{BA5F60F0-AF00-48C6-8387-E3D02205212E}" type="datetime1">
              <a:rPr lang="en-US" altLang="ja-JP" sz="2000" smtClean="0"/>
              <a:t>11/6/2014</a:t>
            </a:fld>
            <a:endParaRPr lang="en-US" sz="2000" dirty="0"/>
          </a:p>
        </p:txBody>
      </p:sp>
      <p:sp>
        <p:nvSpPr>
          <p:cNvPr id="8" name="スライド番号プレースホルダー 7"/>
          <p:cNvSpPr>
            <a:spLocks noGrp="1"/>
          </p:cNvSpPr>
          <p:nvPr>
            <p:ph type="sldNum" sz="quarter" idx="12"/>
          </p:nvPr>
        </p:nvSpPr>
        <p:spPr/>
        <p:txBody>
          <a:bodyPr/>
          <a:lstStyle/>
          <a:p>
            <a:fld id="{48F63A3B-78C7-47BE-AE5E-E10140E04643}" type="slidenum">
              <a:rPr lang="en-US" sz="2000" smtClean="0"/>
              <a:t>9</a:t>
            </a:fld>
            <a:endParaRPr lang="en-US" sz="2000" dirty="0"/>
          </a:p>
        </p:txBody>
      </p:sp>
      <p:sp>
        <p:nvSpPr>
          <p:cNvPr id="13" name="正方形/長方形 12"/>
          <p:cNvSpPr/>
          <p:nvPr/>
        </p:nvSpPr>
        <p:spPr>
          <a:xfrm>
            <a:off x="751644" y="579745"/>
            <a:ext cx="1720652" cy="21403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養育費確保・</a:t>
            </a:r>
            <a:endParaRPr kumimoji="1" lang="en-US" altLang="ja-JP" b="1" dirty="0"/>
          </a:p>
          <a:p>
            <a:pPr algn="ctr"/>
            <a:r>
              <a:rPr kumimoji="1" lang="ja-JP" altLang="en-US" b="1" dirty="0"/>
              <a:t>経済的支援</a:t>
            </a:r>
          </a:p>
        </p:txBody>
      </p:sp>
    </p:spTree>
    <p:extLst>
      <p:ext uri="{BB962C8B-B14F-4D97-AF65-F5344CB8AC3E}">
        <p14:creationId xmlns:p14="http://schemas.microsoft.com/office/powerpoint/2010/main" val="3436810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3009</TotalTime>
  <Words>2603</Words>
  <Application>Microsoft Office PowerPoint</Application>
  <PresentationFormat>ユーザー設定</PresentationFormat>
  <Paragraphs>805</Paragraphs>
  <Slides>35</Slides>
  <Notes>0</Notes>
  <HiddenSlides>0</HiddenSlides>
  <MMClips>0</MMClips>
  <ScaleCrop>false</ScaleCrop>
  <HeadingPairs>
    <vt:vector size="4" baseType="variant">
      <vt:variant>
        <vt:lpstr>テーマ</vt:lpstr>
      </vt:variant>
      <vt:variant>
        <vt:i4>1</vt:i4>
      </vt:variant>
      <vt:variant>
        <vt:lpstr>スライド タイトル</vt:lpstr>
      </vt:variant>
      <vt:variant>
        <vt:i4>35</vt:i4>
      </vt:variant>
    </vt:vector>
  </HeadingPairs>
  <TitlesOfParts>
    <vt:vector size="36" baseType="lpstr">
      <vt:lpstr>レトロスペクト</vt:lpstr>
      <vt:lpstr>大阪府における子どもの貧困対策について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大阪の子どもの貧困対策</dc:title>
  <dc:creator>Matuoka</dc:creator>
  <cp:lastModifiedBy>大阪府庁</cp:lastModifiedBy>
  <cp:revision>240</cp:revision>
  <cp:lastPrinted>2014-11-05T14:58:50Z</cp:lastPrinted>
  <dcterms:created xsi:type="dcterms:W3CDTF">2014-10-13T11:10:53Z</dcterms:created>
  <dcterms:modified xsi:type="dcterms:W3CDTF">2014-11-06T01:34:52Z</dcterms:modified>
</cp:coreProperties>
</file>