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charts/chart49.xml" ContentType="application/vnd.openxmlformats-officedocument.drawingml.chart+xml"/>
  <Override PartName="/ppt/theme/themeOverride49.xml" ContentType="application/vnd.openxmlformats-officedocument.themeOverride+xml"/>
  <Override PartName="/ppt/charts/chart50.xml" ContentType="application/vnd.openxmlformats-officedocument.drawingml.chart+xml"/>
  <Override PartName="/ppt/theme/themeOverride50.xml" ContentType="application/vnd.openxmlformats-officedocument.themeOverride+xml"/>
  <Override PartName="/ppt/charts/chart51.xml" ContentType="application/vnd.openxmlformats-officedocument.drawingml.chart+xml"/>
  <Override PartName="/ppt/theme/themeOverride51.xml" ContentType="application/vnd.openxmlformats-officedocument.themeOverride+xml"/>
  <Override PartName="/ppt/charts/chart52.xml" ContentType="application/vnd.openxmlformats-officedocument.drawingml.chart+xml"/>
  <Override PartName="/ppt/theme/themeOverride52.xml" ContentType="application/vnd.openxmlformats-officedocument.themeOverride+xml"/>
  <Override PartName="/ppt/charts/chart53.xml" ContentType="application/vnd.openxmlformats-officedocument.drawingml.chart+xml"/>
  <Override PartName="/ppt/theme/themeOverride53.xml" ContentType="application/vnd.openxmlformats-officedocument.themeOverride+xml"/>
  <Override PartName="/ppt/charts/chart54.xml" ContentType="application/vnd.openxmlformats-officedocument.drawingml.chart+xml"/>
  <Override PartName="/ppt/theme/themeOverride54.xml" ContentType="application/vnd.openxmlformats-officedocument.themeOverride+xml"/>
  <Override PartName="/ppt/charts/chart55.xml" ContentType="application/vnd.openxmlformats-officedocument.drawingml.chart+xml"/>
  <Override PartName="/ppt/theme/themeOverride55.xml" ContentType="application/vnd.openxmlformats-officedocument.themeOverride+xml"/>
  <Override PartName="/ppt/charts/chart56.xml" ContentType="application/vnd.openxmlformats-officedocument.drawingml.chart+xml"/>
  <Override PartName="/ppt/theme/themeOverride56.xml" ContentType="application/vnd.openxmlformats-officedocument.themeOverride+xml"/>
  <Override PartName="/ppt/charts/chart57.xml" ContentType="application/vnd.openxmlformats-officedocument.drawingml.chart+xml"/>
  <Override PartName="/ppt/theme/themeOverride57.xml" ContentType="application/vnd.openxmlformats-officedocument.themeOverride+xml"/>
  <Override PartName="/ppt/charts/chart58.xml" ContentType="application/vnd.openxmlformats-officedocument.drawingml.chart+xml"/>
  <Override PartName="/ppt/theme/themeOverride58.xml" ContentType="application/vnd.openxmlformats-officedocument.themeOverride+xml"/>
  <Override PartName="/ppt/charts/chart59.xml" ContentType="application/vnd.openxmlformats-officedocument.drawingml.chart+xml"/>
  <Override PartName="/ppt/theme/themeOverride59.xml" ContentType="application/vnd.openxmlformats-officedocument.themeOverride+xml"/>
  <Override PartName="/ppt/charts/chart60.xml" ContentType="application/vnd.openxmlformats-officedocument.drawingml.chart+xml"/>
  <Override PartName="/ppt/theme/themeOverride60.xml" ContentType="application/vnd.openxmlformats-officedocument.themeOverride+xml"/>
  <Override PartName="/ppt/charts/chart61.xml" ContentType="application/vnd.openxmlformats-officedocument.drawingml.chart+xml"/>
  <Override PartName="/ppt/theme/themeOverride61.xml" ContentType="application/vnd.openxmlformats-officedocument.themeOverride+xml"/>
  <Override PartName="/ppt/charts/chart62.xml" ContentType="application/vnd.openxmlformats-officedocument.drawingml.chart+xml"/>
  <Override PartName="/ppt/theme/themeOverride62.xml" ContentType="application/vnd.openxmlformats-officedocument.themeOverride+xml"/>
  <Override PartName="/ppt/charts/chart63.xml" ContentType="application/vnd.openxmlformats-officedocument.drawingml.chart+xml"/>
  <Override PartName="/ppt/theme/themeOverride63.xml" ContentType="application/vnd.openxmlformats-officedocument.themeOverride+xml"/>
  <Override PartName="/ppt/charts/chart64.xml" ContentType="application/vnd.openxmlformats-officedocument.drawingml.chart+xml"/>
  <Override PartName="/ppt/theme/themeOverride64.xml" ContentType="application/vnd.openxmlformats-officedocument.themeOverride+xml"/>
  <Override PartName="/ppt/charts/chart65.xml" ContentType="application/vnd.openxmlformats-officedocument.drawingml.chart+xml"/>
  <Override PartName="/ppt/theme/themeOverride65.xml" ContentType="application/vnd.openxmlformats-officedocument.themeOverride+xml"/>
  <Override PartName="/ppt/charts/chart66.xml" ContentType="application/vnd.openxmlformats-officedocument.drawingml.chart+xml"/>
  <Override PartName="/ppt/theme/themeOverride66.xml" ContentType="application/vnd.openxmlformats-officedocument.themeOverride+xml"/>
  <Override PartName="/ppt/charts/chart67.xml" ContentType="application/vnd.openxmlformats-officedocument.drawingml.chart+xml"/>
  <Override PartName="/ppt/theme/themeOverride67.xml" ContentType="application/vnd.openxmlformats-officedocument.themeOverride+xml"/>
  <Override PartName="/ppt/charts/chart68.xml" ContentType="application/vnd.openxmlformats-officedocument.drawingml.chart+xml"/>
  <Override PartName="/ppt/theme/themeOverride68.xml" ContentType="application/vnd.openxmlformats-officedocument.themeOverride+xml"/>
  <Override PartName="/ppt/charts/chart69.xml" ContentType="application/vnd.openxmlformats-officedocument.drawingml.chart+xml"/>
  <Override PartName="/ppt/theme/themeOverride69.xml" ContentType="application/vnd.openxmlformats-officedocument.themeOverride+xml"/>
  <Override PartName="/ppt/charts/chart70.xml" ContentType="application/vnd.openxmlformats-officedocument.drawingml.chart+xml"/>
  <Override PartName="/ppt/theme/themeOverride7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7" r:id="rId3"/>
    <p:sldId id="258" r:id="rId4"/>
    <p:sldId id="261" r:id="rId5"/>
    <p:sldId id="262" r:id="rId6"/>
    <p:sldId id="264" r:id="rId7"/>
    <p:sldId id="263" r:id="rId8"/>
    <p:sldId id="265" r:id="rId9"/>
    <p:sldId id="266" r:id="rId10"/>
    <p:sldId id="267" r:id="rId11"/>
    <p:sldId id="268" r:id="rId12"/>
    <p:sldId id="269" r:id="rId13"/>
    <p:sldId id="259" r:id="rId14"/>
    <p:sldId id="270" r:id="rId15"/>
    <p:sldId id="271" r:id="rId16"/>
    <p:sldId id="272" r:id="rId17"/>
    <p:sldId id="273" r:id="rId18"/>
    <p:sldId id="274" r:id="rId19"/>
    <p:sldId id="275" r:id="rId20"/>
    <p:sldId id="276" r:id="rId21"/>
    <p:sldId id="277" r:id="rId22"/>
    <p:sldId id="260" r:id="rId23"/>
    <p:sldId id="278" r:id="rId24"/>
    <p:sldId id="279" r:id="rId25"/>
    <p:sldId id="280" r:id="rId26"/>
    <p:sldId id="281" r:id="rId27"/>
    <p:sldId id="283" r:id="rId28"/>
    <p:sldId id="284" r:id="rId29"/>
    <p:sldId id="282" r:id="rId30"/>
    <p:sldId id="285" r:id="rId3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2A0"/>
    <a:srgbClr val="85F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9" d="100"/>
          <a:sy n="69" d="100"/>
        </p:scale>
        <p:origin x="-141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0581;&#20840;&#23652;&#12539;&#32946;&#20816;&#19981;&#23433;&#23652;&#12398;&#21106;&#21512;.xlsx" TargetMode="External"/><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20-%20&#12467;&#12500;&#12540;.xlsx" TargetMode="External"/><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20-%20&#12467;&#12500;&#12540;.xlsx" TargetMode="External"/><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20-%20&#12467;&#12500;&#12540;.xlsx" TargetMode="External"/><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20-%20&#12467;&#12500;&#12540;.xlsx" TargetMode="External"/><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20-%20&#12467;&#12500;&#12540;.xlsx" TargetMode="External"/><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20-%20&#12467;&#12500;&#12540;.xlsx" TargetMode="External"/><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20-%20&#12467;&#12500;&#12540;.xlsx" TargetMode="External"/><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20-%20&#12467;&#12500;&#12540;.xlsx" TargetMode="External"/><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20-%20&#12467;&#12500;&#12540;.xlsx" TargetMode="External"/><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20-%20&#12467;&#12500;&#12540;.xlsx" TargetMode="External"/><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20-%20&#12467;&#12500;&#12540;.xlsx" TargetMode="External"/><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3478;&#24237;&#12398;&#39178;&#32946;&#21147;&#35519;&#26619;&#65288;&#37109;&#36865;&#35519;&#26619;&#65289;.xlsx" TargetMode="External"/><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3478;&#24237;&#12398;&#39178;&#32946;&#21147;&#35519;&#26619;&#65288;&#37109;&#36865;&#35519;&#26619;&#65289;.xlsx" TargetMode="External"/><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3478;&#24237;&#12398;&#39178;&#32946;&#21147;&#35519;&#26619;&#65288;&#37109;&#36865;&#35519;&#26619;&#65289;.xlsx" TargetMode="External"/><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5.xml"/></Relationships>
</file>

<file path=ppt/charts/_rels/chart6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6.xml"/></Relationships>
</file>

<file path=ppt/charts/_rels/chart6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7.xml"/></Relationships>
</file>

<file path=ppt/charts/_rels/chart6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8.xml"/></Relationships>
</file>

<file path=ppt/charts/_rels/chart6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9.xml"/></Relationships>
</file>

<file path=ppt/charts/_rels/chart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70.xml"/></Relationships>
</file>

<file path=ppt/charts/_rels/chart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パワポ用!$E$40</c:f>
              <c:strCache>
                <c:ptCount val="1"/>
                <c:pt idx="0">
                  <c:v>割合</c:v>
                </c:pt>
              </c:strCache>
            </c:strRef>
          </c:tx>
          <c:invertIfNegative val="0"/>
          <c:dLbls>
            <c:showLegendKey val="0"/>
            <c:showVal val="1"/>
            <c:showCatName val="0"/>
            <c:showSerName val="0"/>
            <c:showPercent val="0"/>
            <c:showBubbleSize val="0"/>
            <c:showLeaderLines val="0"/>
          </c:dLbls>
          <c:cat>
            <c:strRef>
              <c:f>パワポ用!$C$41:$C$44</c:f>
              <c:strCache>
                <c:ptCount val="4"/>
                <c:pt idx="0">
                  <c:v>1人</c:v>
                </c:pt>
                <c:pt idx="1">
                  <c:v>2人</c:v>
                </c:pt>
                <c:pt idx="2">
                  <c:v>3人</c:v>
                </c:pt>
                <c:pt idx="3">
                  <c:v>4人以上</c:v>
                </c:pt>
              </c:strCache>
            </c:strRef>
          </c:cat>
          <c:val>
            <c:numRef>
              <c:f>パワポ用!$E$41:$E$44</c:f>
              <c:numCache>
                <c:formatCode>0.0%</c:formatCode>
                <c:ptCount val="4"/>
                <c:pt idx="0">
                  <c:v>0.33512315496047163</c:v>
                </c:pt>
                <c:pt idx="1">
                  <c:v>0.47251290956450215</c:v>
                </c:pt>
                <c:pt idx="2">
                  <c:v>0.15749668692592422</c:v>
                </c:pt>
                <c:pt idx="3">
                  <c:v>3.4867248549102045E-2</c:v>
                </c:pt>
              </c:numCache>
            </c:numRef>
          </c:val>
        </c:ser>
        <c:dLbls>
          <c:showLegendKey val="0"/>
          <c:showVal val="0"/>
          <c:showCatName val="0"/>
          <c:showSerName val="0"/>
          <c:showPercent val="0"/>
          <c:showBubbleSize val="0"/>
        </c:dLbls>
        <c:gapWidth val="150"/>
        <c:axId val="25679744"/>
        <c:axId val="25681280"/>
      </c:barChart>
      <c:catAx>
        <c:axId val="25679744"/>
        <c:scaling>
          <c:orientation val="maxMin"/>
        </c:scaling>
        <c:delete val="0"/>
        <c:axPos val="l"/>
        <c:majorTickMark val="out"/>
        <c:minorTickMark val="none"/>
        <c:tickLblPos val="nextTo"/>
        <c:crossAx val="25681280"/>
        <c:crosses val="autoZero"/>
        <c:auto val="1"/>
        <c:lblAlgn val="ctr"/>
        <c:lblOffset val="100"/>
        <c:noMultiLvlLbl val="0"/>
      </c:catAx>
      <c:valAx>
        <c:axId val="25681280"/>
        <c:scaling>
          <c:orientation val="minMax"/>
        </c:scaling>
        <c:delete val="0"/>
        <c:axPos val="b"/>
        <c:majorGridlines/>
        <c:numFmt formatCode="0.0%" sourceLinked="1"/>
        <c:majorTickMark val="out"/>
        <c:minorTickMark val="none"/>
        <c:tickLblPos val="nextTo"/>
        <c:crossAx val="25679744"/>
        <c:crosses val="max"/>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パワポ用!$E$420</c:f>
              <c:strCache>
                <c:ptCount val="1"/>
                <c:pt idx="0">
                  <c:v>割合</c:v>
                </c:pt>
              </c:strCache>
            </c:strRef>
          </c:tx>
          <c:invertIfNegative val="0"/>
          <c:dLbls>
            <c:showLegendKey val="0"/>
            <c:showVal val="1"/>
            <c:showCatName val="0"/>
            <c:showSerName val="0"/>
            <c:showPercent val="0"/>
            <c:showBubbleSize val="0"/>
            <c:showLeaderLines val="0"/>
          </c:dLbls>
          <c:cat>
            <c:strRef>
              <c:f>パワポ用!$C$421:$C$426</c:f>
              <c:strCache>
                <c:ptCount val="6"/>
                <c:pt idx="0">
                  <c:v>18時より前</c:v>
                </c:pt>
                <c:pt idx="1">
                  <c:v>18～19時</c:v>
                </c:pt>
                <c:pt idx="2">
                  <c:v>19～20時</c:v>
                </c:pt>
                <c:pt idx="3">
                  <c:v>20～21時</c:v>
                </c:pt>
                <c:pt idx="4">
                  <c:v>21～22時</c:v>
                </c:pt>
                <c:pt idx="5">
                  <c:v>22時以降</c:v>
                </c:pt>
              </c:strCache>
            </c:strRef>
          </c:cat>
          <c:val>
            <c:numRef>
              <c:f>パワポ用!$E$421:$E$426</c:f>
              <c:numCache>
                <c:formatCode>0.0%</c:formatCode>
                <c:ptCount val="6"/>
                <c:pt idx="0">
                  <c:v>9.7520020666494442E-2</c:v>
                </c:pt>
                <c:pt idx="1">
                  <c:v>0.11999483337638853</c:v>
                </c:pt>
                <c:pt idx="2">
                  <c:v>0.1920692327563937</c:v>
                </c:pt>
                <c:pt idx="3">
                  <c:v>0.19943167140273832</c:v>
                </c:pt>
                <c:pt idx="4">
                  <c:v>0.17224231464737794</c:v>
                </c:pt>
                <c:pt idx="5">
                  <c:v>0.21874192715060709</c:v>
                </c:pt>
              </c:numCache>
            </c:numRef>
          </c:val>
        </c:ser>
        <c:dLbls>
          <c:showLegendKey val="0"/>
          <c:showVal val="0"/>
          <c:showCatName val="0"/>
          <c:showSerName val="0"/>
          <c:showPercent val="0"/>
          <c:showBubbleSize val="0"/>
        </c:dLbls>
        <c:gapWidth val="150"/>
        <c:axId val="111595904"/>
        <c:axId val="111597440"/>
      </c:barChart>
      <c:catAx>
        <c:axId val="111595904"/>
        <c:scaling>
          <c:orientation val="maxMin"/>
        </c:scaling>
        <c:delete val="0"/>
        <c:axPos val="l"/>
        <c:majorTickMark val="out"/>
        <c:minorTickMark val="none"/>
        <c:tickLblPos val="nextTo"/>
        <c:crossAx val="111597440"/>
        <c:crosses val="autoZero"/>
        <c:auto val="1"/>
        <c:lblAlgn val="ctr"/>
        <c:lblOffset val="100"/>
        <c:noMultiLvlLbl val="0"/>
      </c:catAx>
      <c:valAx>
        <c:axId val="111597440"/>
        <c:scaling>
          <c:orientation val="minMax"/>
        </c:scaling>
        <c:delete val="0"/>
        <c:axPos val="b"/>
        <c:majorGridlines/>
        <c:numFmt formatCode="0.0%" sourceLinked="1"/>
        <c:majorTickMark val="out"/>
        <c:minorTickMark val="none"/>
        <c:tickLblPos val="nextTo"/>
        <c:crossAx val="111595904"/>
        <c:crosses val="max"/>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66073584680955"/>
          <c:y val="5.6287362902800148E-2"/>
          <c:w val="0.60005993040209182"/>
          <c:h val="0.81552249943289579"/>
        </c:manualLayout>
      </c:layout>
      <c:barChart>
        <c:barDir val="bar"/>
        <c:grouping val="clustered"/>
        <c:varyColors val="0"/>
        <c:ser>
          <c:idx val="1"/>
          <c:order val="0"/>
          <c:tx>
            <c:strRef>
              <c:f>パワポ用!$E$1770</c:f>
              <c:strCache>
                <c:ptCount val="1"/>
                <c:pt idx="0">
                  <c:v>割合</c:v>
                </c:pt>
              </c:strCache>
            </c:strRef>
          </c:tx>
          <c:invertIfNegative val="0"/>
          <c:dLbls>
            <c:showLegendKey val="0"/>
            <c:showVal val="1"/>
            <c:showCatName val="0"/>
            <c:showSerName val="0"/>
            <c:showPercent val="0"/>
            <c:showBubbleSize val="0"/>
            <c:showLeaderLines val="0"/>
          </c:dLbls>
          <c:cat>
            <c:strRef>
              <c:f>パワポ用!$C$1771:$C$1775</c:f>
              <c:strCache>
                <c:ptCount val="5"/>
                <c:pt idx="0">
                  <c:v>十分だと思う</c:v>
                </c:pt>
                <c:pt idx="1">
                  <c:v>まあまあ十分だと思う</c:v>
                </c:pt>
                <c:pt idx="2">
                  <c:v>あまり十分だと思わない</c:v>
                </c:pt>
                <c:pt idx="3">
                  <c:v>不十分だと思う</c:v>
                </c:pt>
                <c:pt idx="4">
                  <c:v>わからない</c:v>
                </c:pt>
              </c:strCache>
            </c:strRef>
          </c:cat>
          <c:val>
            <c:numRef>
              <c:f>パワポ用!$E$1771:$E$1775</c:f>
              <c:numCache>
                <c:formatCode>0.0%</c:formatCode>
                <c:ptCount val="5"/>
                <c:pt idx="0">
                  <c:v>0.11302847282139776</c:v>
                </c:pt>
                <c:pt idx="1">
                  <c:v>0.23267184354328443</c:v>
                </c:pt>
                <c:pt idx="2">
                  <c:v>0.23200076694468411</c:v>
                </c:pt>
                <c:pt idx="3">
                  <c:v>0.38078803566292779</c:v>
                </c:pt>
                <c:pt idx="4">
                  <c:v>4.1510881027705879E-2</c:v>
                </c:pt>
              </c:numCache>
            </c:numRef>
          </c:val>
        </c:ser>
        <c:dLbls>
          <c:showLegendKey val="0"/>
          <c:showVal val="0"/>
          <c:showCatName val="0"/>
          <c:showSerName val="0"/>
          <c:showPercent val="0"/>
          <c:showBubbleSize val="0"/>
        </c:dLbls>
        <c:gapWidth val="150"/>
        <c:axId val="111642112"/>
        <c:axId val="111643648"/>
      </c:barChart>
      <c:catAx>
        <c:axId val="111642112"/>
        <c:scaling>
          <c:orientation val="maxMin"/>
        </c:scaling>
        <c:delete val="0"/>
        <c:axPos val="l"/>
        <c:majorTickMark val="out"/>
        <c:minorTickMark val="none"/>
        <c:tickLblPos val="nextTo"/>
        <c:crossAx val="111643648"/>
        <c:crosses val="autoZero"/>
        <c:auto val="1"/>
        <c:lblAlgn val="ctr"/>
        <c:lblOffset val="100"/>
        <c:noMultiLvlLbl val="0"/>
      </c:catAx>
      <c:valAx>
        <c:axId val="111643648"/>
        <c:scaling>
          <c:orientation val="minMax"/>
        </c:scaling>
        <c:delete val="0"/>
        <c:axPos val="b"/>
        <c:majorGridlines/>
        <c:numFmt formatCode="0.0%" sourceLinked="1"/>
        <c:majorTickMark val="out"/>
        <c:minorTickMark val="none"/>
        <c:tickLblPos val="nextTo"/>
        <c:crossAx val="111642112"/>
        <c:crosses val="max"/>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パワポ用!$E$382</c:f>
              <c:strCache>
                <c:ptCount val="1"/>
                <c:pt idx="0">
                  <c:v>割合</c:v>
                </c:pt>
              </c:strCache>
            </c:strRef>
          </c:tx>
          <c:invertIfNegative val="0"/>
          <c:dLbls>
            <c:showLegendKey val="0"/>
            <c:showVal val="1"/>
            <c:showCatName val="0"/>
            <c:showSerName val="0"/>
            <c:showPercent val="0"/>
            <c:showBubbleSize val="0"/>
            <c:showLeaderLines val="0"/>
          </c:dLbls>
          <c:cat>
            <c:strRef>
              <c:f>パワポ用!$C$383:$C$388</c:f>
              <c:strCache>
                <c:ptCount val="6"/>
                <c:pt idx="0">
                  <c:v>4時間未満</c:v>
                </c:pt>
                <c:pt idx="1">
                  <c:v>4～6時間</c:v>
                </c:pt>
                <c:pt idx="2">
                  <c:v>6～8時間</c:v>
                </c:pt>
                <c:pt idx="3">
                  <c:v>8～10時間</c:v>
                </c:pt>
                <c:pt idx="4">
                  <c:v>10～12時間</c:v>
                </c:pt>
                <c:pt idx="5">
                  <c:v>12時間以上</c:v>
                </c:pt>
              </c:strCache>
            </c:strRef>
          </c:cat>
          <c:val>
            <c:numRef>
              <c:f>パワポ用!$E$383:$E$388</c:f>
              <c:numCache>
                <c:formatCode>0.0%</c:formatCode>
                <c:ptCount val="6"/>
                <c:pt idx="0">
                  <c:v>1.3883191872022212E-3</c:v>
                </c:pt>
                <c:pt idx="1">
                  <c:v>2.5557694128040894E-3</c:v>
                </c:pt>
                <c:pt idx="2">
                  <c:v>2.4737323699239578E-2</c:v>
                </c:pt>
                <c:pt idx="3">
                  <c:v>0.41094247941185752</c:v>
                </c:pt>
                <c:pt idx="4">
                  <c:v>0.30397879657968635</c:v>
                </c:pt>
                <c:pt idx="5">
                  <c:v>0.25639731170921026</c:v>
                </c:pt>
              </c:numCache>
            </c:numRef>
          </c:val>
        </c:ser>
        <c:dLbls>
          <c:showLegendKey val="0"/>
          <c:showVal val="0"/>
          <c:showCatName val="0"/>
          <c:showSerName val="0"/>
          <c:showPercent val="0"/>
          <c:showBubbleSize val="0"/>
        </c:dLbls>
        <c:gapWidth val="150"/>
        <c:axId val="111655552"/>
        <c:axId val="112206208"/>
      </c:barChart>
      <c:catAx>
        <c:axId val="111655552"/>
        <c:scaling>
          <c:orientation val="maxMin"/>
        </c:scaling>
        <c:delete val="0"/>
        <c:axPos val="l"/>
        <c:numFmt formatCode="@" sourceLinked="1"/>
        <c:majorTickMark val="out"/>
        <c:minorTickMark val="none"/>
        <c:tickLblPos val="nextTo"/>
        <c:crossAx val="112206208"/>
        <c:crosses val="autoZero"/>
        <c:auto val="1"/>
        <c:lblAlgn val="ctr"/>
        <c:lblOffset val="100"/>
        <c:noMultiLvlLbl val="0"/>
      </c:catAx>
      <c:valAx>
        <c:axId val="112206208"/>
        <c:scaling>
          <c:orientation val="minMax"/>
        </c:scaling>
        <c:delete val="0"/>
        <c:axPos val="b"/>
        <c:majorGridlines/>
        <c:numFmt formatCode="0.0%" sourceLinked="1"/>
        <c:majorTickMark val="out"/>
        <c:minorTickMark val="none"/>
        <c:tickLblPos val="nextTo"/>
        <c:crossAx val="111655552"/>
        <c:crosses val="max"/>
        <c:crossBetween val="between"/>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パワポ用!$E$1747</c:f>
              <c:strCache>
                <c:ptCount val="1"/>
                <c:pt idx="0">
                  <c:v>割合</c:v>
                </c:pt>
              </c:strCache>
            </c:strRef>
          </c:tx>
          <c:invertIfNegative val="0"/>
          <c:dLbls>
            <c:showLegendKey val="0"/>
            <c:showVal val="1"/>
            <c:showCatName val="0"/>
            <c:showSerName val="0"/>
            <c:showPercent val="0"/>
            <c:showBubbleSize val="0"/>
            <c:showLeaderLines val="0"/>
          </c:dLbls>
          <c:cat>
            <c:strRef>
              <c:f>パワポ用!$C$1748:$C$1755</c:f>
              <c:strCache>
                <c:ptCount val="8"/>
                <c:pt idx="0">
                  <c:v>～1時間</c:v>
                </c:pt>
                <c:pt idx="1">
                  <c:v>1～2時間</c:v>
                </c:pt>
                <c:pt idx="2">
                  <c:v>2～4時間</c:v>
                </c:pt>
                <c:pt idx="3">
                  <c:v>4～6時間</c:v>
                </c:pt>
                <c:pt idx="4">
                  <c:v>6～8時間</c:v>
                </c:pt>
                <c:pt idx="5">
                  <c:v>8～10時間</c:v>
                </c:pt>
                <c:pt idx="6">
                  <c:v>10～12時間</c:v>
                </c:pt>
                <c:pt idx="7">
                  <c:v>12時間～</c:v>
                </c:pt>
              </c:strCache>
            </c:strRef>
          </c:cat>
          <c:val>
            <c:numRef>
              <c:f>パワポ用!$E$1748:$E$1755</c:f>
              <c:numCache>
                <c:formatCode>0.0%</c:formatCode>
                <c:ptCount val="8"/>
                <c:pt idx="0">
                  <c:v>0.16338439095550694</c:v>
                </c:pt>
                <c:pt idx="1">
                  <c:v>0.24546273651692624</c:v>
                </c:pt>
                <c:pt idx="2">
                  <c:v>0.33676577852147421</c:v>
                </c:pt>
                <c:pt idx="3">
                  <c:v>0.10567640622988801</c:v>
                </c:pt>
                <c:pt idx="4">
                  <c:v>2.0423048869438368E-2</c:v>
                </c:pt>
                <c:pt idx="5">
                  <c:v>1.6432831338224568E-2</c:v>
                </c:pt>
                <c:pt idx="6">
                  <c:v>3.3981207362594926E-2</c:v>
                </c:pt>
                <c:pt idx="7">
                  <c:v>7.7873600205946705E-2</c:v>
                </c:pt>
              </c:numCache>
            </c:numRef>
          </c:val>
        </c:ser>
        <c:dLbls>
          <c:showLegendKey val="0"/>
          <c:showVal val="0"/>
          <c:showCatName val="0"/>
          <c:showSerName val="0"/>
          <c:showPercent val="0"/>
          <c:showBubbleSize val="0"/>
        </c:dLbls>
        <c:gapWidth val="150"/>
        <c:axId val="112230400"/>
        <c:axId val="112231936"/>
      </c:barChart>
      <c:catAx>
        <c:axId val="112230400"/>
        <c:scaling>
          <c:orientation val="maxMin"/>
        </c:scaling>
        <c:delete val="0"/>
        <c:axPos val="l"/>
        <c:majorTickMark val="out"/>
        <c:minorTickMark val="none"/>
        <c:tickLblPos val="nextTo"/>
        <c:crossAx val="112231936"/>
        <c:crosses val="autoZero"/>
        <c:auto val="1"/>
        <c:lblAlgn val="ctr"/>
        <c:lblOffset val="100"/>
        <c:noMultiLvlLbl val="0"/>
      </c:catAx>
      <c:valAx>
        <c:axId val="112231936"/>
        <c:scaling>
          <c:orientation val="minMax"/>
        </c:scaling>
        <c:delete val="0"/>
        <c:axPos val="b"/>
        <c:majorGridlines/>
        <c:numFmt formatCode="0.0%" sourceLinked="1"/>
        <c:majorTickMark val="out"/>
        <c:minorTickMark val="none"/>
        <c:tickLblPos val="nextTo"/>
        <c:crossAx val="112230400"/>
        <c:crosses val="max"/>
        <c:crossBetween val="between"/>
      </c:val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パワポ用!$E$582</c:f>
              <c:strCache>
                <c:ptCount val="1"/>
                <c:pt idx="0">
                  <c:v>割合</c:v>
                </c:pt>
              </c:strCache>
            </c:strRef>
          </c:tx>
          <c:invertIfNegative val="0"/>
          <c:dLbls>
            <c:showLegendKey val="0"/>
            <c:showVal val="1"/>
            <c:showCatName val="0"/>
            <c:showSerName val="0"/>
            <c:showPercent val="0"/>
            <c:showBubbleSize val="0"/>
            <c:showLeaderLines val="0"/>
          </c:dLbls>
          <c:cat>
            <c:strRef>
              <c:f>パワポ用!$C$583:$C$584</c:f>
              <c:strCache>
                <c:ptCount val="2"/>
                <c:pt idx="0">
                  <c:v>利用している</c:v>
                </c:pt>
                <c:pt idx="1">
                  <c:v>利用していない</c:v>
                </c:pt>
              </c:strCache>
            </c:strRef>
          </c:cat>
          <c:val>
            <c:numRef>
              <c:f>パワポ用!$E$583:$E$584</c:f>
              <c:numCache>
                <c:formatCode>0.0%</c:formatCode>
                <c:ptCount val="2"/>
                <c:pt idx="0">
                  <c:v>0.64920628492751276</c:v>
                </c:pt>
                <c:pt idx="1">
                  <c:v>0.35079371507248724</c:v>
                </c:pt>
              </c:numCache>
            </c:numRef>
          </c:val>
        </c:ser>
        <c:dLbls>
          <c:showLegendKey val="0"/>
          <c:showVal val="0"/>
          <c:showCatName val="0"/>
          <c:showSerName val="0"/>
          <c:showPercent val="0"/>
          <c:showBubbleSize val="0"/>
        </c:dLbls>
        <c:gapWidth val="150"/>
        <c:axId val="112563328"/>
        <c:axId val="112564864"/>
      </c:barChart>
      <c:catAx>
        <c:axId val="112563328"/>
        <c:scaling>
          <c:orientation val="maxMin"/>
        </c:scaling>
        <c:delete val="0"/>
        <c:axPos val="l"/>
        <c:majorTickMark val="out"/>
        <c:minorTickMark val="none"/>
        <c:tickLblPos val="nextTo"/>
        <c:crossAx val="112564864"/>
        <c:crosses val="autoZero"/>
        <c:auto val="1"/>
        <c:lblAlgn val="ctr"/>
        <c:lblOffset val="100"/>
        <c:noMultiLvlLbl val="0"/>
      </c:catAx>
      <c:valAx>
        <c:axId val="112564864"/>
        <c:scaling>
          <c:orientation val="minMax"/>
        </c:scaling>
        <c:delete val="0"/>
        <c:axPos val="b"/>
        <c:majorGridlines/>
        <c:numFmt formatCode="0.0%" sourceLinked="1"/>
        <c:majorTickMark val="out"/>
        <c:minorTickMark val="none"/>
        <c:tickLblPos val="nextTo"/>
        <c:crossAx val="112563328"/>
        <c:crosses val="max"/>
        <c:crossBetween val="between"/>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パワポ用!$E$621</c:f>
              <c:strCache>
                <c:ptCount val="1"/>
                <c:pt idx="0">
                  <c:v>割合</c:v>
                </c:pt>
              </c:strCache>
            </c:strRef>
          </c:tx>
          <c:invertIfNegative val="0"/>
          <c:dLbls>
            <c:showLegendKey val="0"/>
            <c:showVal val="1"/>
            <c:showCatName val="0"/>
            <c:showSerName val="0"/>
            <c:showPercent val="0"/>
            <c:showBubbleSize val="0"/>
            <c:showLeaderLines val="0"/>
          </c:dLbls>
          <c:cat>
            <c:strRef>
              <c:f>パワポ用!$C$622:$C$632</c:f>
              <c:strCache>
                <c:ptCount val="11"/>
                <c:pt idx="0">
                  <c:v>幼稚園</c:v>
                </c:pt>
                <c:pt idx="1">
                  <c:v>幼稚園＋預かり保育</c:v>
                </c:pt>
                <c:pt idx="2">
                  <c:v>保育所</c:v>
                </c:pt>
                <c:pt idx="3">
                  <c:v>認定こども園</c:v>
                </c:pt>
                <c:pt idx="4">
                  <c:v>家庭的保育</c:v>
                </c:pt>
                <c:pt idx="5">
                  <c:v>事業所内保育施設</c:v>
                </c:pt>
                <c:pt idx="6">
                  <c:v>居宅訪問型保育</c:v>
                </c:pt>
                <c:pt idx="7">
                  <c:v>認可外保育施設</c:v>
                </c:pt>
                <c:pt idx="8">
                  <c:v>ファミリー・サポート・センター</c:v>
                </c:pt>
                <c:pt idx="9">
                  <c:v>その他</c:v>
                </c:pt>
                <c:pt idx="10">
                  <c:v>（参考）地域子育て支援拠点</c:v>
                </c:pt>
              </c:strCache>
            </c:strRef>
          </c:cat>
          <c:val>
            <c:numRef>
              <c:f>パワポ用!$E$622:$E$632</c:f>
              <c:numCache>
                <c:formatCode>0.0%</c:formatCode>
                <c:ptCount val="11"/>
                <c:pt idx="0">
                  <c:v>0.37707716089140797</c:v>
                </c:pt>
                <c:pt idx="1">
                  <c:v>0.10579028726007987</c:v>
                </c:pt>
                <c:pt idx="2">
                  <c:v>0.47240113358237795</c:v>
                </c:pt>
                <c:pt idx="3">
                  <c:v>1.9096998583022027E-2</c:v>
                </c:pt>
                <c:pt idx="4">
                  <c:v>1.2559577482931857E-3</c:v>
                </c:pt>
                <c:pt idx="5">
                  <c:v>1.368671905191292E-2</c:v>
                </c:pt>
                <c:pt idx="6">
                  <c:v>8.695092103568208E-4</c:v>
                </c:pt>
                <c:pt idx="7">
                  <c:v>3.6165142341878141E-2</c:v>
                </c:pt>
                <c:pt idx="8">
                  <c:v>6.4086049207780493E-3</c:v>
                </c:pt>
                <c:pt idx="9">
                  <c:v>3.0915883034909185E-2</c:v>
                </c:pt>
                <c:pt idx="10">
                  <c:v>2.9305680793507663E-2</c:v>
                </c:pt>
              </c:numCache>
            </c:numRef>
          </c:val>
        </c:ser>
        <c:dLbls>
          <c:showLegendKey val="0"/>
          <c:showVal val="0"/>
          <c:showCatName val="0"/>
          <c:showSerName val="0"/>
          <c:showPercent val="0"/>
          <c:showBubbleSize val="0"/>
        </c:dLbls>
        <c:gapWidth val="150"/>
        <c:axId val="112576768"/>
        <c:axId val="112607232"/>
      </c:barChart>
      <c:catAx>
        <c:axId val="112576768"/>
        <c:scaling>
          <c:orientation val="maxMin"/>
        </c:scaling>
        <c:delete val="0"/>
        <c:axPos val="l"/>
        <c:numFmt formatCode="General" sourceLinked="0"/>
        <c:majorTickMark val="out"/>
        <c:minorTickMark val="none"/>
        <c:tickLblPos val="nextTo"/>
        <c:txPr>
          <a:bodyPr/>
          <a:lstStyle/>
          <a:p>
            <a:pPr>
              <a:defRPr baseline="0">
                <a:ea typeface="ＭＳ Ｐゴシック" panose="020B0600070205080204" pitchFamily="50" charset="-128"/>
              </a:defRPr>
            </a:pPr>
            <a:endParaRPr lang="ja-JP"/>
          </a:p>
        </c:txPr>
        <c:crossAx val="112607232"/>
        <c:crosses val="autoZero"/>
        <c:auto val="1"/>
        <c:lblAlgn val="ctr"/>
        <c:lblOffset val="100"/>
        <c:noMultiLvlLbl val="0"/>
      </c:catAx>
      <c:valAx>
        <c:axId val="112607232"/>
        <c:scaling>
          <c:orientation val="minMax"/>
        </c:scaling>
        <c:delete val="0"/>
        <c:axPos val="b"/>
        <c:majorGridlines/>
        <c:numFmt formatCode="0.0%" sourceLinked="1"/>
        <c:majorTickMark val="out"/>
        <c:minorTickMark val="none"/>
        <c:tickLblPos val="nextTo"/>
        <c:crossAx val="112576768"/>
        <c:crosses val="max"/>
        <c:crossBetween val="between"/>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パワポ用!$E$1003</c:f>
              <c:strCache>
                <c:ptCount val="1"/>
                <c:pt idx="0">
                  <c:v>割合</c:v>
                </c:pt>
              </c:strCache>
            </c:strRef>
          </c:tx>
          <c:invertIfNegative val="0"/>
          <c:dLbls>
            <c:showLegendKey val="0"/>
            <c:showVal val="1"/>
            <c:showCatName val="0"/>
            <c:showSerName val="0"/>
            <c:showPercent val="0"/>
            <c:showBubbleSize val="0"/>
            <c:showLeaderLines val="0"/>
          </c:dLbls>
          <c:cat>
            <c:strRef>
              <c:f>パワポ用!$C$1004:$C$1016</c:f>
              <c:strCache>
                <c:ptCount val="13"/>
                <c:pt idx="0">
                  <c:v>幼稚園</c:v>
                </c:pt>
                <c:pt idx="1">
                  <c:v>幼稚園＋預かり保育</c:v>
                </c:pt>
                <c:pt idx="2">
                  <c:v>保育所</c:v>
                </c:pt>
                <c:pt idx="3">
                  <c:v>認定こども園</c:v>
                </c:pt>
                <c:pt idx="4">
                  <c:v>小規模な保育施設</c:v>
                </c:pt>
                <c:pt idx="5">
                  <c:v>家庭的保育</c:v>
                </c:pt>
                <c:pt idx="6">
                  <c:v>事業所内保育施設</c:v>
                </c:pt>
                <c:pt idx="7">
                  <c:v>居宅訪問型保育</c:v>
                </c:pt>
                <c:pt idx="8">
                  <c:v>認可外保育施設</c:v>
                </c:pt>
                <c:pt idx="9">
                  <c:v>ファミリー・サポート・センター</c:v>
                </c:pt>
                <c:pt idx="10">
                  <c:v>その他</c:v>
                </c:pt>
                <c:pt idx="11">
                  <c:v>特になし</c:v>
                </c:pt>
                <c:pt idx="12">
                  <c:v>（参考）地域子育て支援拠点</c:v>
                </c:pt>
              </c:strCache>
            </c:strRef>
          </c:cat>
          <c:val>
            <c:numRef>
              <c:f>パワポ用!$E$1004:$E$1016</c:f>
              <c:numCache>
                <c:formatCode>0.0%</c:formatCode>
                <c:ptCount val="13"/>
                <c:pt idx="0">
                  <c:v>0.40727280322493054</c:v>
                </c:pt>
                <c:pt idx="1">
                  <c:v>0.36414144578816549</c:v>
                </c:pt>
                <c:pt idx="2">
                  <c:v>0.433381373101907</c:v>
                </c:pt>
                <c:pt idx="3">
                  <c:v>0.14320028406124027</c:v>
                </c:pt>
                <c:pt idx="4">
                  <c:v>4.5157382459218416E-2</c:v>
                </c:pt>
                <c:pt idx="5">
                  <c:v>2.8113708043528206E-2</c:v>
                </c:pt>
                <c:pt idx="6">
                  <c:v>6.6315767487520105E-2</c:v>
                </c:pt>
                <c:pt idx="7">
                  <c:v>2.4980679658291038E-2</c:v>
                </c:pt>
                <c:pt idx="8">
                  <c:v>3.9601478789397834E-2</c:v>
                </c:pt>
                <c:pt idx="9">
                  <c:v>5.7689496000167095E-2</c:v>
                </c:pt>
                <c:pt idx="10">
                  <c:v>7.5610418363723703E-2</c:v>
                </c:pt>
                <c:pt idx="11">
                  <c:v>4.5136495603316833E-2</c:v>
                </c:pt>
                <c:pt idx="12">
                  <c:v>0.1174676775904923</c:v>
                </c:pt>
              </c:numCache>
            </c:numRef>
          </c:val>
        </c:ser>
        <c:dLbls>
          <c:showLegendKey val="0"/>
          <c:showVal val="0"/>
          <c:showCatName val="0"/>
          <c:showSerName val="0"/>
          <c:showPercent val="0"/>
          <c:showBubbleSize val="0"/>
        </c:dLbls>
        <c:gapWidth val="150"/>
        <c:axId val="112614784"/>
        <c:axId val="112632960"/>
      </c:barChart>
      <c:catAx>
        <c:axId val="112614784"/>
        <c:scaling>
          <c:orientation val="maxMin"/>
        </c:scaling>
        <c:delete val="0"/>
        <c:axPos val="l"/>
        <c:majorTickMark val="out"/>
        <c:minorTickMark val="none"/>
        <c:tickLblPos val="nextTo"/>
        <c:txPr>
          <a:bodyPr/>
          <a:lstStyle/>
          <a:p>
            <a:pPr>
              <a:defRPr baseline="0">
                <a:ea typeface="ＭＳ Ｐゴシック" panose="020B0600070205080204" pitchFamily="50" charset="-128"/>
              </a:defRPr>
            </a:pPr>
            <a:endParaRPr lang="ja-JP"/>
          </a:p>
        </c:txPr>
        <c:crossAx val="112632960"/>
        <c:crosses val="autoZero"/>
        <c:auto val="1"/>
        <c:lblAlgn val="ctr"/>
        <c:lblOffset val="100"/>
        <c:noMultiLvlLbl val="0"/>
      </c:catAx>
      <c:valAx>
        <c:axId val="112632960"/>
        <c:scaling>
          <c:orientation val="minMax"/>
        </c:scaling>
        <c:delete val="0"/>
        <c:axPos val="b"/>
        <c:majorGridlines/>
        <c:numFmt formatCode="0.0%" sourceLinked="1"/>
        <c:majorTickMark val="out"/>
        <c:minorTickMark val="none"/>
        <c:tickLblPos val="nextTo"/>
        <c:crossAx val="112614784"/>
        <c:crosses val="max"/>
        <c:crossBetween val="between"/>
        <c:majorUnit val="0.1"/>
      </c:valAx>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パワポ用!$E$789</c:f>
              <c:strCache>
                <c:ptCount val="1"/>
                <c:pt idx="0">
                  <c:v>割合</c:v>
                </c:pt>
              </c:strCache>
            </c:strRef>
          </c:tx>
          <c:invertIfNegative val="0"/>
          <c:dLbls>
            <c:showLegendKey val="0"/>
            <c:showVal val="1"/>
            <c:showCatName val="0"/>
            <c:showSerName val="0"/>
            <c:showPercent val="0"/>
            <c:showBubbleSize val="0"/>
            <c:showLeaderLines val="0"/>
          </c:dLbls>
          <c:cat>
            <c:strRef>
              <c:f>パワポ用!$C$790:$C$791</c:f>
              <c:strCache>
                <c:ptCount val="2"/>
                <c:pt idx="0">
                  <c:v>あった</c:v>
                </c:pt>
                <c:pt idx="1">
                  <c:v>なかった</c:v>
                </c:pt>
              </c:strCache>
            </c:strRef>
          </c:cat>
          <c:val>
            <c:numRef>
              <c:f>パワポ用!$E$790:$E$791</c:f>
              <c:numCache>
                <c:formatCode>0.0%</c:formatCode>
                <c:ptCount val="2"/>
                <c:pt idx="0">
                  <c:v>0.79621909840038774</c:v>
                </c:pt>
                <c:pt idx="1">
                  <c:v>0.20378090159961221</c:v>
                </c:pt>
              </c:numCache>
            </c:numRef>
          </c:val>
        </c:ser>
        <c:dLbls>
          <c:showLegendKey val="0"/>
          <c:showVal val="0"/>
          <c:showCatName val="0"/>
          <c:showSerName val="0"/>
          <c:showPercent val="0"/>
          <c:showBubbleSize val="0"/>
        </c:dLbls>
        <c:gapWidth val="150"/>
        <c:axId val="112033792"/>
        <c:axId val="112035328"/>
      </c:barChart>
      <c:catAx>
        <c:axId val="112033792"/>
        <c:scaling>
          <c:orientation val="maxMin"/>
        </c:scaling>
        <c:delete val="0"/>
        <c:axPos val="l"/>
        <c:majorTickMark val="out"/>
        <c:minorTickMark val="none"/>
        <c:tickLblPos val="nextTo"/>
        <c:crossAx val="112035328"/>
        <c:crosses val="autoZero"/>
        <c:auto val="1"/>
        <c:lblAlgn val="ctr"/>
        <c:lblOffset val="100"/>
        <c:noMultiLvlLbl val="0"/>
      </c:catAx>
      <c:valAx>
        <c:axId val="112035328"/>
        <c:scaling>
          <c:orientation val="minMax"/>
        </c:scaling>
        <c:delete val="0"/>
        <c:axPos val="b"/>
        <c:majorGridlines/>
        <c:numFmt formatCode="0.0%" sourceLinked="1"/>
        <c:majorTickMark val="out"/>
        <c:minorTickMark val="none"/>
        <c:tickLblPos val="nextTo"/>
        <c:crossAx val="112033792"/>
        <c:crosses val="max"/>
        <c:crossBetween val="between"/>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パワポ用!$E$912</c:f>
              <c:strCache>
                <c:ptCount val="1"/>
                <c:pt idx="0">
                  <c:v>割合</c:v>
                </c:pt>
              </c:strCache>
            </c:strRef>
          </c:tx>
          <c:invertIfNegative val="0"/>
          <c:dLbls>
            <c:showLegendKey val="0"/>
            <c:showVal val="1"/>
            <c:showCatName val="0"/>
            <c:showSerName val="0"/>
            <c:showPercent val="0"/>
            <c:showBubbleSize val="0"/>
            <c:showLeaderLines val="0"/>
          </c:dLbls>
          <c:cat>
            <c:strRef>
              <c:f>パワポ用!$C$913:$C$914</c:f>
              <c:strCache>
                <c:ptCount val="2"/>
                <c:pt idx="0">
                  <c:v>利用したい</c:v>
                </c:pt>
                <c:pt idx="1">
                  <c:v>利用したいと思わない</c:v>
                </c:pt>
              </c:strCache>
            </c:strRef>
          </c:cat>
          <c:val>
            <c:numRef>
              <c:f>パワポ用!$E$913:$E$914</c:f>
              <c:numCache>
                <c:formatCode>0.0%</c:formatCode>
                <c:ptCount val="2"/>
                <c:pt idx="0">
                  <c:v>0.38834472553026567</c:v>
                </c:pt>
                <c:pt idx="1">
                  <c:v>0.61165527446973433</c:v>
                </c:pt>
              </c:numCache>
            </c:numRef>
          </c:val>
        </c:ser>
        <c:dLbls>
          <c:showLegendKey val="0"/>
          <c:showVal val="0"/>
          <c:showCatName val="0"/>
          <c:showSerName val="0"/>
          <c:showPercent val="0"/>
          <c:showBubbleSize val="0"/>
        </c:dLbls>
        <c:gapWidth val="150"/>
        <c:axId val="112063616"/>
        <c:axId val="112065152"/>
      </c:barChart>
      <c:catAx>
        <c:axId val="112063616"/>
        <c:scaling>
          <c:orientation val="maxMin"/>
        </c:scaling>
        <c:delete val="0"/>
        <c:axPos val="l"/>
        <c:majorTickMark val="out"/>
        <c:minorTickMark val="none"/>
        <c:tickLblPos val="nextTo"/>
        <c:crossAx val="112065152"/>
        <c:crosses val="autoZero"/>
        <c:auto val="1"/>
        <c:lblAlgn val="ctr"/>
        <c:lblOffset val="100"/>
        <c:noMultiLvlLbl val="0"/>
      </c:catAx>
      <c:valAx>
        <c:axId val="112065152"/>
        <c:scaling>
          <c:orientation val="minMax"/>
        </c:scaling>
        <c:delete val="0"/>
        <c:axPos val="b"/>
        <c:majorGridlines/>
        <c:numFmt formatCode="0.0%" sourceLinked="1"/>
        <c:majorTickMark val="out"/>
        <c:minorTickMark val="none"/>
        <c:tickLblPos val="nextTo"/>
        <c:crossAx val="112063616"/>
        <c:crosses val="max"/>
        <c:crossBetween val="between"/>
      </c:valAx>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524523686803472"/>
          <c:y val="3.8867441159089973E-2"/>
          <c:w val="0.45986670879920438"/>
          <c:h val="0.87261495247432852"/>
        </c:manualLayout>
      </c:layout>
      <c:barChart>
        <c:barDir val="bar"/>
        <c:grouping val="clustered"/>
        <c:varyColors val="0"/>
        <c:ser>
          <c:idx val="1"/>
          <c:order val="0"/>
          <c:tx>
            <c:strRef>
              <c:f>パワポ用!$E$801</c:f>
              <c:strCache>
                <c:ptCount val="1"/>
                <c:pt idx="0">
                  <c:v>割合</c:v>
                </c:pt>
              </c:strCache>
            </c:strRef>
          </c:tx>
          <c:invertIfNegative val="0"/>
          <c:dLbls>
            <c:showLegendKey val="0"/>
            <c:showVal val="1"/>
            <c:showCatName val="0"/>
            <c:showSerName val="0"/>
            <c:showPercent val="0"/>
            <c:showBubbleSize val="0"/>
            <c:showLeaderLines val="0"/>
          </c:dLbls>
          <c:cat>
            <c:strRef>
              <c:f>パワポ用!$C$802:$C$810</c:f>
              <c:strCache>
                <c:ptCount val="9"/>
                <c:pt idx="0">
                  <c:v>父親が仕事を休んだ</c:v>
                </c:pt>
                <c:pt idx="1">
                  <c:v>母親が仕事を休んだ</c:v>
                </c:pt>
                <c:pt idx="2">
                  <c:v>親族・知人に頼んだ</c:v>
                </c:pt>
                <c:pt idx="3">
                  <c:v>働いていないほうの親が面倒をみた</c:v>
                </c:pt>
                <c:pt idx="4">
                  <c:v>病気の子どもの保育施設を利用</c:v>
                </c:pt>
                <c:pt idx="5">
                  <c:v>ベビーシッターを利用</c:v>
                </c:pt>
                <c:pt idx="6">
                  <c:v>ファミリー・サポート・センターを利用</c:v>
                </c:pt>
                <c:pt idx="7">
                  <c:v>仕方なく子どもだけで留守番</c:v>
                </c:pt>
                <c:pt idx="8">
                  <c:v>その他</c:v>
                </c:pt>
              </c:strCache>
            </c:strRef>
          </c:cat>
          <c:val>
            <c:numRef>
              <c:f>パワポ用!$E$802:$E$810</c:f>
              <c:numCache>
                <c:formatCode>0.0%</c:formatCode>
                <c:ptCount val="9"/>
                <c:pt idx="0">
                  <c:v>0.17395748160261651</c:v>
                </c:pt>
                <c:pt idx="1">
                  <c:v>0.59390842191332793</c:v>
                </c:pt>
                <c:pt idx="2">
                  <c:v>0.38863450531479965</c:v>
                </c:pt>
                <c:pt idx="3">
                  <c:v>0.3190106295993459</c:v>
                </c:pt>
                <c:pt idx="4">
                  <c:v>5.4006541291905151E-2</c:v>
                </c:pt>
                <c:pt idx="5">
                  <c:v>2.1259198691741619E-2</c:v>
                </c:pt>
                <c:pt idx="6">
                  <c:v>1.7988552739165987E-2</c:v>
                </c:pt>
                <c:pt idx="7">
                  <c:v>2.5061324611610793E-2</c:v>
                </c:pt>
                <c:pt idx="8">
                  <c:v>4.1659852820932132E-2</c:v>
                </c:pt>
              </c:numCache>
            </c:numRef>
          </c:val>
        </c:ser>
        <c:dLbls>
          <c:showLegendKey val="0"/>
          <c:showVal val="0"/>
          <c:showCatName val="0"/>
          <c:showSerName val="0"/>
          <c:showPercent val="0"/>
          <c:showBubbleSize val="0"/>
        </c:dLbls>
        <c:gapWidth val="150"/>
        <c:axId val="112105728"/>
        <c:axId val="112119808"/>
      </c:barChart>
      <c:catAx>
        <c:axId val="112105728"/>
        <c:scaling>
          <c:orientation val="maxMin"/>
        </c:scaling>
        <c:delete val="0"/>
        <c:axPos val="l"/>
        <c:majorTickMark val="out"/>
        <c:minorTickMark val="none"/>
        <c:tickLblPos val="nextTo"/>
        <c:crossAx val="112119808"/>
        <c:crosses val="autoZero"/>
        <c:auto val="1"/>
        <c:lblAlgn val="ctr"/>
        <c:lblOffset val="100"/>
        <c:noMultiLvlLbl val="0"/>
      </c:catAx>
      <c:valAx>
        <c:axId val="112119808"/>
        <c:scaling>
          <c:orientation val="minMax"/>
        </c:scaling>
        <c:delete val="0"/>
        <c:axPos val="b"/>
        <c:majorGridlines/>
        <c:numFmt formatCode="0.0%" sourceLinked="1"/>
        <c:majorTickMark val="out"/>
        <c:minorTickMark val="none"/>
        <c:tickLblPos val="nextTo"/>
        <c:crossAx val="112105728"/>
        <c:crosses val="max"/>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パワポ用!$E$69</c:f>
              <c:strCache>
                <c:ptCount val="1"/>
                <c:pt idx="0">
                  <c:v>割合</c:v>
                </c:pt>
              </c:strCache>
            </c:strRef>
          </c:tx>
          <c:invertIfNegative val="0"/>
          <c:dLbls>
            <c:showLegendKey val="0"/>
            <c:showVal val="1"/>
            <c:showCatName val="0"/>
            <c:showSerName val="0"/>
            <c:showPercent val="0"/>
            <c:showBubbleSize val="0"/>
            <c:showLeaderLines val="0"/>
          </c:dLbls>
          <c:cat>
            <c:strRef>
              <c:f>パワポ用!$C$70:$C$73</c:f>
              <c:strCache>
                <c:ptCount val="4"/>
                <c:pt idx="0">
                  <c:v>1人</c:v>
                </c:pt>
                <c:pt idx="1">
                  <c:v>2人</c:v>
                </c:pt>
                <c:pt idx="2">
                  <c:v>3人</c:v>
                </c:pt>
                <c:pt idx="3">
                  <c:v>4人以上</c:v>
                </c:pt>
              </c:strCache>
            </c:strRef>
          </c:cat>
          <c:val>
            <c:numRef>
              <c:f>パワポ用!$E$70:$E$73</c:f>
              <c:numCache>
                <c:formatCode>0.0%</c:formatCode>
                <c:ptCount val="4"/>
                <c:pt idx="0">
                  <c:v>4.9836275057902724E-2</c:v>
                </c:pt>
                <c:pt idx="1">
                  <c:v>0.4956872454276815</c:v>
                </c:pt>
                <c:pt idx="2">
                  <c:v>0.39230093443015734</c:v>
                </c:pt>
                <c:pt idx="3">
                  <c:v>6.2175545084258446E-2</c:v>
                </c:pt>
              </c:numCache>
            </c:numRef>
          </c:val>
        </c:ser>
        <c:dLbls>
          <c:showLegendKey val="0"/>
          <c:showVal val="0"/>
          <c:showCatName val="0"/>
          <c:showSerName val="0"/>
          <c:showPercent val="0"/>
          <c:showBubbleSize val="0"/>
        </c:dLbls>
        <c:gapWidth val="150"/>
        <c:axId val="95284224"/>
        <c:axId val="93983488"/>
      </c:barChart>
      <c:catAx>
        <c:axId val="95284224"/>
        <c:scaling>
          <c:orientation val="maxMin"/>
        </c:scaling>
        <c:delete val="0"/>
        <c:axPos val="l"/>
        <c:majorTickMark val="out"/>
        <c:minorTickMark val="none"/>
        <c:tickLblPos val="nextTo"/>
        <c:crossAx val="93983488"/>
        <c:crosses val="autoZero"/>
        <c:auto val="1"/>
        <c:lblAlgn val="ctr"/>
        <c:lblOffset val="100"/>
        <c:noMultiLvlLbl val="0"/>
      </c:catAx>
      <c:valAx>
        <c:axId val="93983488"/>
        <c:scaling>
          <c:orientation val="minMax"/>
        </c:scaling>
        <c:delete val="0"/>
        <c:axPos val="b"/>
        <c:majorGridlines/>
        <c:numFmt formatCode="0.0%" sourceLinked="1"/>
        <c:majorTickMark val="out"/>
        <c:minorTickMark val="none"/>
        <c:tickLblPos val="nextTo"/>
        <c:crossAx val="95284224"/>
        <c:crosses val="max"/>
        <c:crossBetween val="between"/>
      </c:valAx>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パワポ用!$E$949</c:f>
              <c:strCache>
                <c:ptCount val="1"/>
                <c:pt idx="0">
                  <c:v>割合</c:v>
                </c:pt>
              </c:strCache>
            </c:strRef>
          </c:tx>
          <c:invertIfNegative val="0"/>
          <c:dLbls>
            <c:showLegendKey val="0"/>
            <c:showVal val="1"/>
            <c:showCatName val="0"/>
            <c:showSerName val="0"/>
            <c:showPercent val="0"/>
            <c:showBubbleSize val="0"/>
            <c:showLeaderLines val="0"/>
          </c:dLbls>
          <c:cat>
            <c:strRef>
              <c:f>パワポ用!$C$950:$C$958</c:f>
              <c:strCache>
                <c:ptCount val="9"/>
                <c:pt idx="0">
                  <c:v>家族以外の人にみてもらうのは不安</c:v>
                </c:pt>
                <c:pt idx="1">
                  <c:v>病気の子どもは家族がみるべき</c:v>
                </c:pt>
                <c:pt idx="2">
                  <c:v>サービスの質に不安がある</c:v>
                </c:pt>
                <c:pt idx="3">
                  <c:v>サービスの使い勝手がよくない</c:v>
                </c:pt>
                <c:pt idx="4">
                  <c:v>利用料がかかる、高い</c:v>
                </c:pt>
                <c:pt idx="5">
                  <c:v>利用料がわからない</c:v>
                </c:pt>
                <c:pt idx="6">
                  <c:v>父母が仕事を休んで対応できる</c:v>
                </c:pt>
                <c:pt idx="7">
                  <c:v>その他</c:v>
                </c:pt>
                <c:pt idx="8">
                  <c:v>特に理由はない</c:v>
                </c:pt>
              </c:strCache>
            </c:strRef>
          </c:cat>
          <c:val>
            <c:numRef>
              <c:f>パワポ用!$E$950:$E$958</c:f>
              <c:numCache>
                <c:formatCode>0.0%</c:formatCode>
                <c:ptCount val="9"/>
                <c:pt idx="0">
                  <c:v>0.52831734144629061</c:v>
                </c:pt>
                <c:pt idx="1">
                  <c:v>0.38310320617832905</c:v>
                </c:pt>
                <c:pt idx="2">
                  <c:v>0.11198221390124034</c:v>
                </c:pt>
                <c:pt idx="3">
                  <c:v>0.18406271940088931</c:v>
                </c:pt>
                <c:pt idx="4">
                  <c:v>0.21729464076761057</c:v>
                </c:pt>
                <c:pt idx="5">
                  <c:v>0.10297215071378422</c:v>
                </c:pt>
                <c:pt idx="6">
                  <c:v>0.36204072080505501</c:v>
                </c:pt>
                <c:pt idx="7">
                  <c:v>0.20219985958343084</c:v>
                </c:pt>
                <c:pt idx="8">
                  <c:v>5.031593728059911E-3</c:v>
                </c:pt>
              </c:numCache>
            </c:numRef>
          </c:val>
        </c:ser>
        <c:dLbls>
          <c:showLegendKey val="0"/>
          <c:showVal val="0"/>
          <c:showCatName val="0"/>
          <c:showSerName val="0"/>
          <c:showPercent val="0"/>
          <c:showBubbleSize val="0"/>
        </c:dLbls>
        <c:gapWidth val="150"/>
        <c:axId val="112131456"/>
        <c:axId val="111961216"/>
      </c:barChart>
      <c:catAx>
        <c:axId val="112131456"/>
        <c:scaling>
          <c:orientation val="maxMin"/>
        </c:scaling>
        <c:delete val="0"/>
        <c:axPos val="l"/>
        <c:majorTickMark val="out"/>
        <c:minorTickMark val="none"/>
        <c:tickLblPos val="nextTo"/>
        <c:crossAx val="111961216"/>
        <c:crosses val="autoZero"/>
        <c:auto val="1"/>
        <c:lblAlgn val="ctr"/>
        <c:lblOffset val="100"/>
        <c:noMultiLvlLbl val="0"/>
      </c:catAx>
      <c:valAx>
        <c:axId val="111961216"/>
        <c:scaling>
          <c:orientation val="minMax"/>
        </c:scaling>
        <c:delete val="0"/>
        <c:axPos val="b"/>
        <c:majorGridlines/>
        <c:numFmt formatCode="0.0%" sourceLinked="1"/>
        <c:majorTickMark val="out"/>
        <c:minorTickMark val="none"/>
        <c:tickLblPos val="nextTo"/>
        <c:crossAx val="112131456"/>
        <c:crosses val="max"/>
        <c:crossBetween val="between"/>
      </c:valAx>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97991759743593"/>
          <c:y val="0.14891675585327063"/>
          <c:w val="0.68535047591925891"/>
          <c:h val="0.51193679192587638"/>
        </c:manualLayout>
      </c:layout>
      <c:barChart>
        <c:barDir val="bar"/>
        <c:grouping val="clustered"/>
        <c:varyColors val="0"/>
        <c:ser>
          <c:idx val="1"/>
          <c:order val="0"/>
          <c:tx>
            <c:strRef>
              <c:f>パワポ用!$E$2275</c:f>
              <c:strCache>
                <c:ptCount val="1"/>
                <c:pt idx="0">
                  <c:v>割合</c:v>
                </c:pt>
              </c:strCache>
            </c:strRef>
          </c:tx>
          <c:invertIfNegative val="0"/>
          <c:dLbls>
            <c:showLegendKey val="0"/>
            <c:showVal val="1"/>
            <c:showCatName val="0"/>
            <c:showSerName val="0"/>
            <c:showPercent val="0"/>
            <c:showBubbleSize val="0"/>
            <c:showLeaderLines val="0"/>
          </c:dLbls>
          <c:cat>
            <c:strRef>
              <c:f>パワポ用!$C$2276:$C$2277</c:f>
              <c:strCache>
                <c:ptCount val="2"/>
                <c:pt idx="0">
                  <c:v>利用した</c:v>
                </c:pt>
                <c:pt idx="1">
                  <c:v>利用していない</c:v>
                </c:pt>
              </c:strCache>
            </c:strRef>
          </c:cat>
          <c:val>
            <c:numRef>
              <c:f>パワポ用!$E$2276:$E$2277</c:f>
              <c:numCache>
                <c:formatCode>0.0%</c:formatCode>
                <c:ptCount val="2"/>
                <c:pt idx="0">
                  <c:v>0.25933036399938564</c:v>
                </c:pt>
                <c:pt idx="1">
                  <c:v>0.74066963600061431</c:v>
                </c:pt>
              </c:numCache>
            </c:numRef>
          </c:val>
        </c:ser>
        <c:dLbls>
          <c:showLegendKey val="0"/>
          <c:showVal val="0"/>
          <c:showCatName val="0"/>
          <c:showSerName val="0"/>
          <c:showPercent val="0"/>
          <c:showBubbleSize val="0"/>
        </c:dLbls>
        <c:gapWidth val="150"/>
        <c:axId val="111997312"/>
        <c:axId val="111998848"/>
      </c:barChart>
      <c:catAx>
        <c:axId val="111997312"/>
        <c:scaling>
          <c:orientation val="maxMin"/>
        </c:scaling>
        <c:delete val="0"/>
        <c:axPos val="l"/>
        <c:numFmt formatCode="General" sourceLinked="1"/>
        <c:majorTickMark val="out"/>
        <c:minorTickMark val="none"/>
        <c:tickLblPos val="nextTo"/>
        <c:crossAx val="111998848"/>
        <c:crosses val="autoZero"/>
        <c:auto val="1"/>
        <c:lblAlgn val="ctr"/>
        <c:lblOffset val="100"/>
        <c:noMultiLvlLbl val="0"/>
      </c:catAx>
      <c:valAx>
        <c:axId val="111998848"/>
        <c:scaling>
          <c:orientation val="minMax"/>
        </c:scaling>
        <c:delete val="0"/>
        <c:axPos val="b"/>
        <c:majorGridlines/>
        <c:numFmt formatCode="0.0%" sourceLinked="1"/>
        <c:majorTickMark val="out"/>
        <c:minorTickMark val="none"/>
        <c:tickLblPos val="nextTo"/>
        <c:crossAx val="111997312"/>
        <c:crosses val="max"/>
        <c:crossBetween val="between"/>
      </c:valAx>
    </c:plotArea>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67810333829886"/>
          <c:y val="7.2591377058942433E-2"/>
          <c:w val="0.51992616137410619"/>
          <c:h val="0.7620873476399489"/>
        </c:manualLayout>
      </c:layout>
      <c:barChart>
        <c:barDir val="bar"/>
        <c:grouping val="clustered"/>
        <c:varyColors val="0"/>
        <c:ser>
          <c:idx val="1"/>
          <c:order val="0"/>
          <c:tx>
            <c:strRef>
              <c:f>パワポ用!$E$2293</c:f>
              <c:strCache>
                <c:ptCount val="1"/>
                <c:pt idx="0">
                  <c:v>割合</c:v>
                </c:pt>
              </c:strCache>
            </c:strRef>
          </c:tx>
          <c:invertIfNegative val="0"/>
          <c:dLbls>
            <c:showLegendKey val="0"/>
            <c:showVal val="1"/>
            <c:showCatName val="0"/>
            <c:showSerName val="0"/>
            <c:showPercent val="0"/>
            <c:showBubbleSize val="0"/>
            <c:showLeaderLines val="0"/>
          </c:dLbls>
          <c:cat>
            <c:strRef>
              <c:f>パワポ用!$C$2294:$C$2299</c:f>
              <c:strCache>
                <c:ptCount val="6"/>
                <c:pt idx="0">
                  <c:v>一時預かり</c:v>
                </c:pt>
                <c:pt idx="1">
                  <c:v>幼稚園の預かり保育</c:v>
                </c:pt>
                <c:pt idx="2">
                  <c:v>ファミリー・サポート・センター</c:v>
                </c:pt>
                <c:pt idx="3">
                  <c:v>トワイライトステイ</c:v>
                </c:pt>
                <c:pt idx="4">
                  <c:v>ベビーシッター</c:v>
                </c:pt>
                <c:pt idx="5">
                  <c:v>その他</c:v>
                </c:pt>
              </c:strCache>
            </c:strRef>
          </c:cat>
          <c:val>
            <c:numRef>
              <c:f>パワポ用!$E$2294:$E$2299</c:f>
              <c:numCache>
                <c:formatCode>0.0%</c:formatCode>
                <c:ptCount val="6"/>
                <c:pt idx="0">
                  <c:v>0.37064455631230875</c:v>
                </c:pt>
                <c:pt idx="1">
                  <c:v>0.50725496002368964</c:v>
                </c:pt>
                <c:pt idx="2">
                  <c:v>5.1821143026354752E-2</c:v>
                </c:pt>
                <c:pt idx="3">
                  <c:v>8.9823314579014907E-3</c:v>
                </c:pt>
                <c:pt idx="4">
                  <c:v>1.9445267002270259E-2</c:v>
                </c:pt>
                <c:pt idx="5">
                  <c:v>4.1851742177475074E-2</c:v>
                </c:pt>
              </c:numCache>
            </c:numRef>
          </c:val>
        </c:ser>
        <c:dLbls>
          <c:showLegendKey val="0"/>
          <c:showVal val="0"/>
          <c:showCatName val="0"/>
          <c:showSerName val="0"/>
          <c:showPercent val="0"/>
          <c:showBubbleSize val="0"/>
        </c:dLbls>
        <c:gapWidth val="150"/>
        <c:axId val="112178688"/>
        <c:axId val="112180224"/>
      </c:barChart>
      <c:catAx>
        <c:axId val="112178688"/>
        <c:scaling>
          <c:orientation val="maxMin"/>
        </c:scaling>
        <c:delete val="0"/>
        <c:axPos val="l"/>
        <c:majorTickMark val="out"/>
        <c:minorTickMark val="none"/>
        <c:tickLblPos val="nextTo"/>
        <c:crossAx val="112180224"/>
        <c:crosses val="autoZero"/>
        <c:auto val="1"/>
        <c:lblAlgn val="ctr"/>
        <c:lblOffset val="100"/>
        <c:noMultiLvlLbl val="0"/>
      </c:catAx>
      <c:valAx>
        <c:axId val="112180224"/>
        <c:scaling>
          <c:orientation val="minMax"/>
        </c:scaling>
        <c:delete val="0"/>
        <c:axPos val="b"/>
        <c:majorGridlines/>
        <c:numFmt formatCode="0.0%" sourceLinked="1"/>
        <c:majorTickMark val="out"/>
        <c:minorTickMark val="none"/>
        <c:tickLblPos val="nextTo"/>
        <c:crossAx val="112178688"/>
        <c:crosses val="max"/>
        <c:crossBetween val="between"/>
      </c:valAx>
    </c:plotArea>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パワポ用!$E$2398</c:f>
              <c:strCache>
                <c:ptCount val="1"/>
              </c:strCache>
            </c:strRef>
          </c:tx>
          <c:invertIfNegative val="0"/>
          <c:dLbls>
            <c:showLegendKey val="0"/>
            <c:showVal val="1"/>
            <c:showCatName val="0"/>
            <c:showSerName val="0"/>
            <c:showPercent val="0"/>
            <c:showBubbleSize val="0"/>
            <c:showLeaderLines val="0"/>
          </c:dLbls>
          <c:cat>
            <c:strRef>
              <c:f>パワポ用!$C$2399:$C$2400</c:f>
              <c:strCache>
                <c:ptCount val="2"/>
                <c:pt idx="0">
                  <c:v>利用したい</c:v>
                </c:pt>
                <c:pt idx="1">
                  <c:v>利用する必要はない</c:v>
                </c:pt>
              </c:strCache>
            </c:strRef>
          </c:cat>
          <c:val>
            <c:numRef>
              <c:f>パワポ用!$E$2399:$E$2400</c:f>
              <c:numCache>
                <c:formatCode>0.0%</c:formatCode>
                <c:ptCount val="2"/>
                <c:pt idx="0">
                  <c:v>0.46519671422395159</c:v>
                </c:pt>
                <c:pt idx="1">
                  <c:v>0.53480328577604841</c:v>
                </c:pt>
              </c:numCache>
            </c:numRef>
          </c:val>
        </c:ser>
        <c:dLbls>
          <c:showLegendKey val="0"/>
          <c:showVal val="0"/>
          <c:showCatName val="0"/>
          <c:showSerName val="0"/>
          <c:showPercent val="0"/>
          <c:showBubbleSize val="0"/>
        </c:dLbls>
        <c:gapWidth val="150"/>
        <c:axId val="112196224"/>
        <c:axId val="112742784"/>
      </c:barChart>
      <c:catAx>
        <c:axId val="112196224"/>
        <c:scaling>
          <c:orientation val="maxMin"/>
        </c:scaling>
        <c:delete val="0"/>
        <c:axPos val="l"/>
        <c:numFmt formatCode="General" sourceLinked="1"/>
        <c:majorTickMark val="out"/>
        <c:minorTickMark val="none"/>
        <c:tickLblPos val="nextTo"/>
        <c:crossAx val="112742784"/>
        <c:crosses val="autoZero"/>
        <c:auto val="1"/>
        <c:lblAlgn val="ctr"/>
        <c:lblOffset val="100"/>
        <c:noMultiLvlLbl val="0"/>
      </c:catAx>
      <c:valAx>
        <c:axId val="112742784"/>
        <c:scaling>
          <c:orientation val="minMax"/>
          <c:min val="0"/>
        </c:scaling>
        <c:delete val="0"/>
        <c:axPos val="b"/>
        <c:majorGridlines/>
        <c:numFmt formatCode="0.0%" sourceLinked="1"/>
        <c:majorTickMark val="out"/>
        <c:minorTickMark val="none"/>
        <c:tickLblPos val="nextTo"/>
        <c:crossAx val="112196224"/>
        <c:crosses val="max"/>
        <c:crossBetween val="between"/>
      </c:valAx>
    </c:plotArea>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763215574917286"/>
          <c:y val="6.8738870527360482E-2"/>
          <c:w val="0.414713101557454"/>
          <c:h val="0.77471364134448706"/>
        </c:manualLayout>
      </c:layout>
      <c:barChart>
        <c:barDir val="bar"/>
        <c:grouping val="clustered"/>
        <c:varyColors val="0"/>
        <c:ser>
          <c:idx val="1"/>
          <c:order val="0"/>
          <c:tx>
            <c:strRef>
              <c:f>パワポ用!$E$2460</c:f>
              <c:strCache>
                <c:ptCount val="1"/>
                <c:pt idx="0">
                  <c:v>割合</c:v>
                </c:pt>
              </c:strCache>
            </c:strRef>
          </c:tx>
          <c:invertIfNegative val="0"/>
          <c:dLbls>
            <c:showLegendKey val="0"/>
            <c:showVal val="1"/>
            <c:showCatName val="0"/>
            <c:showSerName val="0"/>
            <c:showPercent val="0"/>
            <c:showBubbleSize val="0"/>
            <c:showLeaderLines val="0"/>
          </c:dLbls>
          <c:cat>
            <c:strRef>
              <c:f>パワポ用!$C$2461:$C$2465</c:f>
              <c:strCache>
                <c:ptCount val="5"/>
                <c:pt idx="0">
                  <c:v>幼稚園・保育所等での預かり</c:v>
                </c:pt>
                <c:pt idx="1">
                  <c:v>地域子育て支援拠点等での預かり</c:v>
                </c:pt>
                <c:pt idx="2">
                  <c:v>ファミリー・サポート・センター等</c:v>
                </c:pt>
                <c:pt idx="3">
                  <c:v>民間事業者等の訪問による預かり</c:v>
                </c:pt>
                <c:pt idx="4">
                  <c:v>その他</c:v>
                </c:pt>
              </c:strCache>
            </c:strRef>
          </c:cat>
          <c:val>
            <c:numRef>
              <c:f>パワポ用!$E$2461:$E$2465</c:f>
              <c:numCache>
                <c:formatCode>0.0%</c:formatCode>
                <c:ptCount val="5"/>
                <c:pt idx="0">
                  <c:v>0.82154493959596975</c:v>
                </c:pt>
                <c:pt idx="1">
                  <c:v>0.33861346433405182</c:v>
                </c:pt>
                <c:pt idx="2">
                  <c:v>0.10025565191237656</c:v>
                </c:pt>
                <c:pt idx="3">
                  <c:v>4.0854178154293451E-2</c:v>
                </c:pt>
                <c:pt idx="4">
                  <c:v>1.2381573011178506E-2</c:v>
                </c:pt>
              </c:numCache>
            </c:numRef>
          </c:val>
        </c:ser>
        <c:dLbls>
          <c:showLegendKey val="0"/>
          <c:showVal val="0"/>
          <c:showCatName val="0"/>
          <c:showSerName val="0"/>
          <c:showPercent val="0"/>
          <c:showBubbleSize val="0"/>
        </c:dLbls>
        <c:gapWidth val="150"/>
        <c:axId val="112783360"/>
        <c:axId val="112784896"/>
      </c:barChart>
      <c:catAx>
        <c:axId val="112783360"/>
        <c:scaling>
          <c:orientation val="maxMin"/>
        </c:scaling>
        <c:delete val="0"/>
        <c:axPos val="l"/>
        <c:majorTickMark val="out"/>
        <c:minorTickMark val="none"/>
        <c:tickLblPos val="nextTo"/>
        <c:crossAx val="112784896"/>
        <c:crosses val="autoZero"/>
        <c:auto val="1"/>
        <c:lblAlgn val="ctr"/>
        <c:lblOffset val="100"/>
        <c:noMultiLvlLbl val="0"/>
      </c:catAx>
      <c:valAx>
        <c:axId val="112784896"/>
        <c:scaling>
          <c:orientation val="minMax"/>
        </c:scaling>
        <c:delete val="0"/>
        <c:axPos val="b"/>
        <c:majorGridlines/>
        <c:numFmt formatCode="0.0%" sourceLinked="1"/>
        <c:majorTickMark val="out"/>
        <c:minorTickMark val="none"/>
        <c:tickLblPos val="nextTo"/>
        <c:crossAx val="112783360"/>
        <c:crosses val="max"/>
        <c:crossBetween val="between"/>
      </c:valAx>
    </c:plotArea>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パワポ用!$E$2372</c:f>
              <c:strCache>
                <c:ptCount val="1"/>
                <c:pt idx="0">
                  <c:v>割合</c:v>
                </c:pt>
              </c:strCache>
            </c:strRef>
          </c:tx>
          <c:invertIfNegative val="0"/>
          <c:dLbls>
            <c:showLegendKey val="0"/>
            <c:showVal val="1"/>
            <c:showCatName val="0"/>
            <c:showSerName val="0"/>
            <c:showPercent val="0"/>
            <c:showBubbleSize val="0"/>
            <c:showLeaderLines val="0"/>
          </c:dLbls>
          <c:cat>
            <c:strRef>
              <c:f>パワポ用!$C$2373:$C$2381</c:f>
              <c:strCache>
                <c:ptCount val="9"/>
                <c:pt idx="0">
                  <c:v>特に利用する必要がない</c:v>
                </c:pt>
                <c:pt idx="1">
                  <c:v>利用料がかかる、高い</c:v>
                </c:pt>
                <c:pt idx="2">
                  <c:v>利用方法がわからない</c:v>
                </c:pt>
                <c:pt idx="3">
                  <c:v>対象になるかわからない</c:v>
                </c:pt>
                <c:pt idx="4">
                  <c:v>利用料がわからない</c:v>
                </c:pt>
                <c:pt idx="5">
                  <c:v>利用したいサービスが近くにない</c:v>
                </c:pt>
                <c:pt idx="6">
                  <c:v>サービスの質に不安がある</c:v>
                </c:pt>
                <c:pt idx="7">
                  <c:v>サービスの使い勝手がよくない</c:v>
                </c:pt>
                <c:pt idx="8">
                  <c:v>その他</c:v>
                </c:pt>
              </c:strCache>
            </c:strRef>
          </c:cat>
          <c:val>
            <c:numRef>
              <c:f>パワポ用!$E$2373:$E$2381</c:f>
              <c:numCache>
                <c:formatCode>0.0%</c:formatCode>
                <c:ptCount val="9"/>
                <c:pt idx="0">
                  <c:v>0.50764781714922824</c:v>
                </c:pt>
                <c:pt idx="1">
                  <c:v>0.13668513292219783</c:v>
                </c:pt>
                <c:pt idx="2">
                  <c:v>0.10703459809762726</c:v>
                </c:pt>
                <c:pt idx="3">
                  <c:v>5.6722762273091532E-2</c:v>
                </c:pt>
                <c:pt idx="4">
                  <c:v>5.62349743911362E-2</c:v>
                </c:pt>
                <c:pt idx="5">
                  <c:v>4.9231734085920353E-2</c:v>
                </c:pt>
                <c:pt idx="6">
                  <c:v>4.9231734085920353E-2</c:v>
                </c:pt>
                <c:pt idx="7">
                  <c:v>4.8465210271419111E-2</c:v>
                </c:pt>
                <c:pt idx="8">
                  <c:v>6.1217379185394237E-2</c:v>
                </c:pt>
              </c:numCache>
            </c:numRef>
          </c:val>
        </c:ser>
        <c:dLbls>
          <c:showLegendKey val="0"/>
          <c:showVal val="0"/>
          <c:showCatName val="0"/>
          <c:showSerName val="0"/>
          <c:showPercent val="0"/>
          <c:showBubbleSize val="0"/>
        </c:dLbls>
        <c:gapWidth val="150"/>
        <c:axId val="112886912"/>
        <c:axId val="112888448"/>
      </c:barChart>
      <c:catAx>
        <c:axId val="112886912"/>
        <c:scaling>
          <c:orientation val="maxMin"/>
        </c:scaling>
        <c:delete val="0"/>
        <c:axPos val="l"/>
        <c:majorTickMark val="out"/>
        <c:minorTickMark val="none"/>
        <c:tickLblPos val="nextTo"/>
        <c:crossAx val="112888448"/>
        <c:crosses val="autoZero"/>
        <c:auto val="1"/>
        <c:lblAlgn val="ctr"/>
        <c:lblOffset val="100"/>
        <c:noMultiLvlLbl val="0"/>
      </c:catAx>
      <c:valAx>
        <c:axId val="112888448"/>
        <c:scaling>
          <c:orientation val="minMax"/>
        </c:scaling>
        <c:delete val="0"/>
        <c:axPos val="b"/>
        <c:majorGridlines/>
        <c:numFmt formatCode="0.0%" sourceLinked="1"/>
        <c:majorTickMark val="out"/>
        <c:minorTickMark val="none"/>
        <c:tickLblPos val="nextTo"/>
        <c:crossAx val="112886912"/>
        <c:crosses val="max"/>
        <c:crossBetween val="between"/>
      </c:valAx>
    </c:plotArea>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754263816324487"/>
          <c:y val="7.1854156122570748E-2"/>
          <c:w val="0.48027337440262013"/>
          <c:h val="0.76450353252930747"/>
        </c:manualLayout>
      </c:layout>
      <c:barChart>
        <c:barDir val="bar"/>
        <c:grouping val="clustered"/>
        <c:varyColors val="0"/>
        <c:ser>
          <c:idx val="1"/>
          <c:order val="0"/>
          <c:tx>
            <c:strRef>
              <c:f>パワポ用!$E$2639</c:f>
              <c:strCache>
                <c:ptCount val="1"/>
                <c:pt idx="0">
                  <c:v>割合</c:v>
                </c:pt>
              </c:strCache>
            </c:strRef>
          </c:tx>
          <c:invertIfNegative val="0"/>
          <c:dLbls>
            <c:showLegendKey val="0"/>
            <c:showVal val="1"/>
            <c:showCatName val="0"/>
            <c:showSerName val="0"/>
            <c:showPercent val="0"/>
            <c:showBubbleSize val="0"/>
            <c:showLeaderLines val="0"/>
          </c:dLbls>
          <c:cat>
            <c:strRef>
              <c:f>パワポ用!$C$2640:$C$2642</c:f>
              <c:strCache>
                <c:ptCount val="3"/>
                <c:pt idx="0">
                  <c:v>利用していないが、今後利用したい</c:v>
                </c:pt>
                <c:pt idx="1">
                  <c:v>すでに利用しているが、今後利用日数を増やしたい</c:v>
                </c:pt>
                <c:pt idx="2">
                  <c:v>新たに利用したり、利用日数を増やしたりしたいとは思わない</c:v>
                </c:pt>
              </c:strCache>
            </c:strRef>
          </c:cat>
          <c:val>
            <c:numRef>
              <c:f>パワポ用!$E$2640:$E$2642</c:f>
              <c:numCache>
                <c:formatCode>0.0%</c:formatCode>
                <c:ptCount val="3"/>
                <c:pt idx="0">
                  <c:v>0.22928759320854802</c:v>
                </c:pt>
                <c:pt idx="1">
                  <c:v>0.11824170090654144</c:v>
                </c:pt>
                <c:pt idx="2">
                  <c:v>0.65247070588491052</c:v>
                </c:pt>
              </c:numCache>
            </c:numRef>
          </c:val>
        </c:ser>
        <c:dLbls>
          <c:showLegendKey val="0"/>
          <c:showVal val="0"/>
          <c:showCatName val="0"/>
          <c:showSerName val="0"/>
          <c:showPercent val="0"/>
          <c:showBubbleSize val="0"/>
        </c:dLbls>
        <c:gapWidth val="150"/>
        <c:axId val="114494080"/>
        <c:axId val="114524544"/>
      </c:barChart>
      <c:catAx>
        <c:axId val="114494080"/>
        <c:scaling>
          <c:orientation val="maxMin"/>
        </c:scaling>
        <c:delete val="0"/>
        <c:axPos val="l"/>
        <c:majorTickMark val="out"/>
        <c:minorTickMark val="none"/>
        <c:tickLblPos val="nextTo"/>
        <c:crossAx val="114524544"/>
        <c:crosses val="autoZero"/>
        <c:auto val="1"/>
        <c:lblAlgn val="ctr"/>
        <c:lblOffset val="100"/>
        <c:noMultiLvlLbl val="0"/>
      </c:catAx>
      <c:valAx>
        <c:axId val="114524544"/>
        <c:scaling>
          <c:orientation val="minMax"/>
        </c:scaling>
        <c:delete val="0"/>
        <c:axPos val="b"/>
        <c:majorGridlines/>
        <c:numFmt formatCode="0.0%" sourceLinked="1"/>
        <c:majorTickMark val="out"/>
        <c:minorTickMark val="none"/>
        <c:tickLblPos val="nextTo"/>
        <c:crossAx val="114494080"/>
        <c:crosses val="max"/>
        <c:crossBetween val="between"/>
      </c:valAx>
    </c:plotArea>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パワポ用!$E$2688</c:f>
              <c:strCache>
                <c:ptCount val="1"/>
                <c:pt idx="0">
                  <c:v>割合</c:v>
                </c:pt>
              </c:strCache>
            </c:strRef>
          </c:tx>
          <c:invertIfNegative val="0"/>
          <c:dLbls>
            <c:showLegendKey val="0"/>
            <c:showVal val="1"/>
            <c:showCatName val="0"/>
            <c:showSerName val="0"/>
            <c:showPercent val="0"/>
            <c:showBubbleSize val="0"/>
            <c:showLeaderLines val="0"/>
          </c:dLbls>
          <c:cat>
            <c:strRef>
              <c:f>パワポ用!$C$2689:$C$2697</c:f>
              <c:strCache>
                <c:ptCount val="9"/>
                <c:pt idx="0">
                  <c:v>親子の交流の場・遊びの場</c:v>
                </c:pt>
                <c:pt idx="1">
                  <c:v>子育てに関する相談・援助</c:v>
                </c:pt>
                <c:pt idx="2">
                  <c:v>地域の子育て関連情報の提供</c:v>
                </c:pt>
                <c:pt idx="3">
                  <c:v>保育所・幼稚園の入所・利用相談</c:v>
                </c:pt>
                <c:pt idx="4">
                  <c:v>子育てに関する講習</c:v>
                </c:pt>
                <c:pt idx="5">
                  <c:v>さまざまな世代との交流の場</c:v>
                </c:pt>
                <c:pt idx="6">
                  <c:v>地域に出向いての出張ひろば</c:v>
                </c:pt>
                <c:pt idx="7">
                  <c:v>家庭への訪問支援</c:v>
                </c:pt>
                <c:pt idx="8">
                  <c:v>その他</c:v>
                </c:pt>
              </c:strCache>
            </c:strRef>
          </c:cat>
          <c:val>
            <c:numRef>
              <c:f>パワポ用!$E$2689:$E$2697</c:f>
              <c:numCache>
                <c:formatCode>0.0%</c:formatCode>
                <c:ptCount val="9"/>
                <c:pt idx="0">
                  <c:v>0.93037657950706865</c:v>
                </c:pt>
                <c:pt idx="1">
                  <c:v>0.63336669585887651</c:v>
                </c:pt>
                <c:pt idx="2">
                  <c:v>0.59727261353684469</c:v>
                </c:pt>
                <c:pt idx="3">
                  <c:v>0.3932816214187414</c:v>
                </c:pt>
                <c:pt idx="4">
                  <c:v>0.33272863755786314</c:v>
                </c:pt>
                <c:pt idx="5">
                  <c:v>0.23020142624796697</c:v>
                </c:pt>
                <c:pt idx="6">
                  <c:v>0.15563618165895157</c:v>
                </c:pt>
                <c:pt idx="7">
                  <c:v>7.0436632053046414E-2</c:v>
                </c:pt>
                <c:pt idx="8">
                  <c:v>0.18015763793319153</c:v>
                </c:pt>
              </c:numCache>
            </c:numRef>
          </c:val>
        </c:ser>
        <c:dLbls>
          <c:showLegendKey val="0"/>
          <c:showVal val="0"/>
          <c:showCatName val="0"/>
          <c:showSerName val="0"/>
          <c:showPercent val="0"/>
          <c:showBubbleSize val="0"/>
        </c:dLbls>
        <c:gapWidth val="150"/>
        <c:axId val="114556928"/>
        <c:axId val="114558464"/>
      </c:barChart>
      <c:catAx>
        <c:axId val="114556928"/>
        <c:scaling>
          <c:orientation val="maxMin"/>
        </c:scaling>
        <c:delete val="0"/>
        <c:axPos val="l"/>
        <c:majorTickMark val="out"/>
        <c:minorTickMark val="none"/>
        <c:tickLblPos val="nextTo"/>
        <c:crossAx val="114558464"/>
        <c:crosses val="autoZero"/>
        <c:auto val="1"/>
        <c:lblAlgn val="ctr"/>
        <c:lblOffset val="100"/>
        <c:noMultiLvlLbl val="0"/>
      </c:catAx>
      <c:valAx>
        <c:axId val="114558464"/>
        <c:scaling>
          <c:orientation val="minMax"/>
        </c:scaling>
        <c:delete val="0"/>
        <c:axPos val="b"/>
        <c:majorGridlines/>
        <c:numFmt formatCode="0.0%" sourceLinked="1"/>
        <c:majorTickMark val="out"/>
        <c:minorTickMark val="none"/>
        <c:tickLblPos val="nextTo"/>
        <c:crossAx val="114556928"/>
        <c:crosses val="max"/>
        <c:crossBetween val="between"/>
      </c:valAx>
    </c:plotArea>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パワポ用!$E$2571</c:f>
              <c:strCache>
                <c:ptCount val="1"/>
                <c:pt idx="0">
                  <c:v>割合</c:v>
                </c:pt>
              </c:strCache>
            </c:strRef>
          </c:tx>
          <c:invertIfNegative val="0"/>
          <c:dLbls>
            <c:showLegendKey val="0"/>
            <c:showVal val="1"/>
            <c:showCatName val="0"/>
            <c:showSerName val="0"/>
            <c:showPercent val="0"/>
            <c:showBubbleSize val="0"/>
            <c:showLeaderLines val="0"/>
          </c:dLbls>
          <c:cat>
            <c:strRef>
              <c:f>パワポ用!$C$2572:$C$2573</c:f>
              <c:strCache>
                <c:ptCount val="2"/>
                <c:pt idx="0">
                  <c:v>利用している</c:v>
                </c:pt>
                <c:pt idx="1">
                  <c:v>利用していない</c:v>
                </c:pt>
              </c:strCache>
            </c:strRef>
          </c:cat>
          <c:val>
            <c:numRef>
              <c:f>パワポ用!$E$2572:$E$2573</c:f>
              <c:numCache>
                <c:formatCode>0.0%</c:formatCode>
                <c:ptCount val="2"/>
                <c:pt idx="0">
                  <c:v>0.26166286543645034</c:v>
                </c:pt>
                <c:pt idx="1">
                  <c:v>0.73833713456354966</c:v>
                </c:pt>
              </c:numCache>
            </c:numRef>
          </c:val>
        </c:ser>
        <c:dLbls>
          <c:showLegendKey val="0"/>
          <c:showVal val="0"/>
          <c:showCatName val="0"/>
          <c:showSerName val="0"/>
          <c:showPercent val="0"/>
          <c:showBubbleSize val="0"/>
        </c:dLbls>
        <c:gapWidth val="150"/>
        <c:axId val="114594944"/>
        <c:axId val="114596480"/>
      </c:barChart>
      <c:catAx>
        <c:axId val="114594944"/>
        <c:scaling>
          <c:orientation val="maxMin"/>
        </c:scaling>
        <c:delete val="0"/>
        <c:axPos val="l"/>
        <c:majorTickMark val="out"/>
        <c:minorTickMark val="none"/>
        <c:tickLblPos val="nextTo"/>
        <c:crossAx val="114596480"/>
        <c:crosses val="autoZero"/>
        <c:auto val="1"/>
        <c:lblAlgn val="ctr"/>
        <c:lblOffset val="100"/>
        <c:noMultiLvlLbl val="0"/>
      </c:catAx>
      <c:valAx>
        <c:axId val="114596480"/>
        <c:scaling>
          <c:orientation val="minMax"/>
        </c:scaling>
        <c:delete val="0"/>
        <c:axPos val="b"/>
        <c:majorGridlines/>
        <c:numFmt formatCode="0.0%" sourceLinked="1"/>
        <c:majorTickMark val="out"/>
        <c:minorTickMark val="none"/>
        <c:tickLblPos val="nextTo"/>
        <c:crossAx val="114594944"/>
        <c:crosses val="max"/>
        <c:crossBetween val="between"/>
      </c:valAx>
    </c:plotArea>
    <c:plotVisOnly val="1"/>
    <c:dispBlanksAs val="gap"/>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パワポ用!$E$3127</c:f>
              <c:strCache>
                <c:ptCount val="1"/>
                <c:pt idx="0">
                  <c:v>割合</c:v>
                </c:pt>
              </c:strCache>
            </c:strRef>
          </c:tx>
          <c:invertIfNegative val="0"/>
          <c:dLbls>
            <c:showLegendKey val="0"/>
            <c:showVal val="1"/>
            <c:showCatName val="0"/>
            <c:showSerName val="0"/>
            <c:showPercent val="0"/>
            <c:showBubbleSize val="0"/>
            <c:showLeaderLines val="0"/>
          </c:dLbls>
          <c:cat>
            <c:strRef>
              <c:f>パワポ用!$C$3128:$C$3129</c:f>
              <c:strCache>
                <c:ptCount val="2"/>
                <c:pt idx="0">
                  <c:v>感じる</c:v>
                </c:pt>
                <c:pt idx="1">
                  <c:v>感じない</c:v>
                </c:pt>
              </c:strCache>
            </c:strRef>
          </c:cat>
          <c:val>
            <c:numRef>
              <c:f>パワポ用!$E$3128:$E$3129</c:f>
              <c:numCache>
                <c:formatCode>0.0%</c:formatCode>
                <c:ptCount val="2"/>
                <c:pt idx="0">
                  <c:v>0.68761398572247412</c:v>
                </c:pt>
                <c:pt idx="1">
                  <c:v>0.31238601427752594</c:v>
                </c:pt>
              </c:numCache>
            </c:numRef>
          </c:val>
        </c:ser>
        <c:dLbls>
          <c:showLegendKey val="0"/>
          <c:showVal val="0"/>
          <c:showCatName val="0"/>
          <c:showSerName val="0"/>
          <c:showPercent val="0"/>
          <c:showBubbleSize val="0"/>
        </c:dLbls>
        <c:gapWidth val="150"/>
        <c:axId val="114628096"/>
        <c:axId val="114629632"/>
      </c:barChart>
      <c:catAx>
        <c:axId val="114628096"/>
        <c:scaling>
          <c:orientation val="maxMin"/>
        </c:scaling>
        <c:delete val="0"/>
        <c:axPos val="l"/>
        <c:majorTickMark val="out"/>
        <c:minorTickMark val="none"/>
        <c:tickLblPos val="nextTo"/>
        <c:crossAx val="114629632"/>
        <c:crosses val="autoZero"/>
        <c:auto val="1"/>
        <c:lblAlgn val="ctr"/>
        <c:lblOffset val="100"/>
        <c:noMultiLvlLbl val="0"/>
      </c:catAx>
      <c:valAx>
        <c:axId val="114629632"/>
        <c:scaling>
          <c:orientation val="minMax"/>
        </c:scaling>
        <c:delete val="0"/>
        <c:axPos val="b"/>
        <c:majorGridlines/>
        <c:numFmt formatCode="0.0%" sourceLinked="1"/>
        <c:majorTickMark val="out"/>
        <c:minorTickMark val="none"/>
        <c:tickLblPos val="nextTo"/>
        <c:crossAx val="114628096"/>
        <c:crosses val="max"/>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パワポ用!$E$222</c:f>
              <c:strCache>
                <c:ptCount val="1"/>
                <c:pt idx="0">
                  <c:v>割合</c:v>
                </c:pt>
              </c:strCache>
            </c:strRef>
          </c:tx>
          <c:invertIfNegative val="0"/>
          <c:dLbls>
            <c:showLegendKey val="0"/>
            <c:showVal val="1"/>
            <c:showCatName val="0"/>
            <c:showSerName val="0"/>
            <c:showPercent val="0"/>
            <c:showBubbleSize val="0"/>
            <c:showLeaderLines val="0"/>
          </c:dLbls>
          <c:cat>
            <c:strRef>
              <c:f>パワポ用!$C$223:$C$224</c:f>
              <c:strCache>
                <c:ptCount val="2"/>
                <c:pt idx="0">
                  <c:v>いる／ある</c:v>
                </c:pt>
                <c:pt idx="1">
                  <c:v>いない／ない</c:v>
                </c:pt>
              </c:strCache>
            </c:strRef>
          </c:cat>
          <c:val>
            <c:numRef>
              <c:f>パワポ用!$E$223:$E$224</c:f>
              <c:numCache>
                <c:formatCode>0.0%</c:formatCode>
                <c:ptCount val="2"/>
                <c:pt idx="0">
                  <c:v>0.96042628292153132</c:v>
                </c:pt>
                <c:pt idx="1">
                  <c:v>3.9573717078468643E-2</c:v>
                </c:pt>
              </c:numCache>
            </c:numRef>
          </c:val>
        </c:ser>
        <c:dLbls>
          <c:showLegendKey val="0"/>
          <c:showVal val="0"/>
          <c:showCatName val="0"/>
          <c:showSerName val="0"/>
          <c:showPercent val="0"/>
          <c:showBubbleSize val="0"/>
        </c:dLbls>
        <c:gapWidth val="150"/>
        <c:axId val="94018560"/>
        <c:axId val="94049024"/>
      </c:barChart>
      <c:catAx>
        <c:axId val="94018560"/>
        <c:scaling>
          <c:orientation val="maxMin"/>
        </c:scaling>
        <c:delete val="0"/>
        <c:axPos val="l"/>
        <c:numFmt formatCode="General" sourceLinked="1"/>
        <c:majorTickMark val="out"/>
        <c:minorTickMark val="none"/>
        <c:tickLblPos val="nextTo"/>
        <c:crossAx val="94049024"/>
        <c:crosses val="autoZero"/>
        <c:auto val="1"/>
        <c:lblAlgn val="ctr"/>
        <c:lblOffset val="100"/>
        <c:noMultiLvlLbl val="0"/>
      </c:catAx>
      <c:valAx>
        <c:axId val="94049024"/>
        <c:scaling>
          <c:orientation val="minMax"/>
          <c:max val="1"/>
        </c:scaling>
        <c:delete val="0"/>
        <c:axPos val="b"/>
        <c:majorGridlines/>
        <c:numFmt formatCode="0.0%" sourceLinked="1"/>
        <c:majorTickMark val="out"/>
        <c:minorTickMark val="none"/>
        <c:tickLblPos val="nextTo"/>
        <c:crossAx val="94018560"/>
        <c:crosses val="max"/>
        <c:crossBetween val="between"/>
      </c:valAx>
    </c:plotArea>
    <c:plotVisOnly val="1"/>
    <c:dispBlanksAs val="gap"/>
    <c:showDLblsOverMax val="0"/>
  </c:chart>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25966520621193"/>
          <c:y val="3.5841447902133602E-2"/>
          <c:w val="0.45983732675253941"/>
          <c:h val="0.88253241252198078"/>
        </c:manualLayout>
      </c:layout>
      <c:barChart>
        <c:barDir val="bar"/>
        <c:grouping val="clustered"/>
        <c:varyColors val="0"/>
        <c:ser>
          <c:idx val="1"/>
          <c:order val="0"/>
          <c:tx>
            <c:strRef>
              <c:f>パワポ用!$E$3133</c:f>
              <c:strCache>
                <c:ptCount val="1"/>
                <c:pt idx="0">
                  <c:v>割合</c:v>
                </c:pt>
              </c:strCache>
            </c:strRef>
          </c:tx>
          <c:invertIfNegative val="0"/>
          <c:dLbls>
            <c:showLegendKey val="0"/>
            <c:showVal val="1"/>
            <c:showCatName val="0"/>
            <c:showSerName val="0"/>
            <c:showPercent val="0"/>
            <c:showBubbleSize val="0"/>
            <c:showLeaderLines val="0"/>
          </c:dLbls>
          <c:cat>
            <c:strRef>
              <c:f>パワポ用!$C$3134:$C$3140</c:f>
              <c:strCache>
                <c:ptCount val="7"/>
                <c:pt idx="0">
                  <c:v>同じ世代の子どもを持つ保護者</c:v>
                </c:pt>
                <c:pt idx="1">
                  <c:v>幼稚園、保育所、拠点の職員</c:v>
                </c:pt>
                <c:pt idx="2">
                  <c:v>近所の人</c:v>
                </c:pt>
                <c:pt idx="3">
                  <c:v>地域団体の人</c:v>
                </c:pt>
                <c:pt idx="4">
                  <c:v>市町村の職員</c:v>
                </c:pt>
                <c:pt idx="5">
                  <c:v>ＮＰＯなどの人</c:v>
                </c:pt>
                <c:pt idx="6">
                  <c:v>その他</c:v>
                </c:pt>
              </c:strCache>
            </c:strRef>
          </c:cat>
          <c:val>
            <c:numRef>
              <c:f>パワポ用!$E$3134:$E$3140</c:f>
              <c:numCache>
                <c:formatCode>0.0%</c:formatCode>
                <c:ptCount val="7"/>
                <c:pt idx="0">
                  <c:v>0.63560133246544392</c:v>
                </c:pt>
                <c:pt idx="1">
                  <c:v>0.44886472412604816</c:v>
                </c:pt>
                <c:pt idx="2">
                  <c:v>0.41233679212773289</c:v>
                </c:pt>
                <c:pt idx="3">
                  <c:v>6.8844047938124597E-2</c:v>
                </c:pt>
                <c:pt idx="4">
                  <c:v>5.069494964965348E-2</c:v>
                </c:pt>
                <c:pt idx="5">
                  <c:v>4.0816326530612242E-2</c:v>
                </c:pt>
                <c:pt idx="6">
                  <c:v>7.102653444116859E-2</c:v>
                </c:pt>
              </c:numCache>
            </c:numRef>
          </c:val>
        </c:ser>
        <c:dLbls>
          <c:showLegendKey val="0"/>
          <c:showVal val="0"/>
          <c:showCatName val="0"/>
          <c:showSerName val="0"/>
          <c:showPercent val="0"/>
          <c:showBubbleSize val="0"/>
        </c:dLbls>
        <c:gapWidth val="150"/>
        <c:axId val="114690688"/>
        <c:axId val="114700672"/>
      </c:barChart>
      <c:catAx>
        <c:axId val="114690688"/>
        <c:scaling>
          <c:orientation val="maxMin"/>
        </c:scaling>
        <c:delete val="0"/>
        <c:axPos val="l"/>
        <c:majorTickMark val="out"/>
        <c:minorTickMark val="none"/>
        <c:tickLblPos val="nextTo"/>
        <c:crossAx val="114700672"/>
        <c:crosses val="autoZero"/>
        <c:auto val="1"/>
        <c:lblAlgn val="ctr"/>
        <c:lblOffset val="100"/>
        <c:noMultiLvlLbl val="0"/>
      </c:catAx>
      <c:valAx>
        <c:axId val="114700672"/>
        <c:scaling>
          <c:orientation val="minMax"/>
        </c:scaling>
        <c:delete val="0"/>
        <c:axPos val="b"/>
        <c:majorGridlines/>
        <c:numFmt formatCode="0.0%" sourceLinked="1"/>
        <c:majorTickMark val="out"/>
        <c:minorTickMark val="none"/>
        <c:tickLblPos val="nextTo"/>
        <c:crossAx val="114690688"/>
        <c:crosses val="max"/>
        <c:crossBetween val="between"/>
      </c:valAx>
    </c:plotArea>
    <c:plotVisOnly val="1"/>
    <c:dispBlanksAs val="gap"/>
    <c:showDLblsOverMax val="0"/>
  </c:chart>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4887958895437"/>
          <c:y val="3.607257688855562E-2"/>
          <c:w val="0.51151143558414602"/>
          <c:h val="0.88177490505449874"/>
        </c:manualLayout>
      </c:layout>
      <c:barChart>
        <c:barDir val="bar"/>
        <c:grouping val="clustered"/>
        <c:varyColors val="0"/>
        <c:ser>
          <c:idx val="1"/>
          <c:order val="0"/>
          <c:tx>
            <c:strRef>
              <c:f>パワポ用!$E$3145</c:f>
              <c:strCache>
                <c:ptCount val="1"/>
                <c:pt idx="0">
                  <c:v>割合</c:v>
                </c:pt>
              </c:strCache>
            </c:strRef>
          </c:tx>
          <c:invertIfNegative val="0"/>
          <c:dLbls>
            <c:showLegendKey val="0"/>
            <c:showVal val="1"/>
            <c:showCatName val="0"/>
            <c:showSerName val="0"/>
            <c:showPercent val="0"/>
            <c:showBubbleSize val="0"/>
            <c:showLeaderLines val="0"/>
          </c:dLbls>
          <c:cat>
            <c:strRef>
              <c:f>パワポ用!$C$3146:$C$3152</c:f>
              <c:strCache>
                <c:ptCount val="7"/>
                <c:pt idx="0">
                  <c:v>同じ世代の子どもを持つ保護者</c:v>
                </c:pt>
                <c:pt idx="1">
                  <c:v>幼稚園、保育所、拠点の職員</c:v>
                </c:pt>
                <c:pt idx="2">
                  <c:v>近所の人</c:v>
                </c:pt>
                <c:pt idx="3">
                  <c:v>地域団体の人</c:v>
                </c:pt>
                <c:pt idx="4">
                  <c:v>市町村の職員</c:v>
                </c:pt>
                <c:pt idx="5">
                  <c:v>ＮＰＯなどの人</c:v>
                </c:pt>
                <c:pt idx="6">
                  <c:v>その他</c:v>
                </c:pt>
              </c:strCache>
            </c:strRef>
          </c:cat>
          <c:val>
            <c:numRef>
              <c:f>パワポ用!$E$3146:$E$3152</c:f>
              <c:numCache>
                <c:formatCode>0.0%</c:formatCode>
                <c:ptCount val="7"/>
                <c:pt idx="0">
                  <c:v>0.30949566587864458</c:v>
                </c:pt>
                <c:pt idx="1">
                  <c:v>0.26083530338849487</c:v>
                </c:pt>
                <c:pt idx="2">
                  <c:v>0.22005516154452326</c:v>
                </c:pt>
                <c:pt idx="3">
                  <c:v>0.11682427107959023</c:v>
                </c:pt>
                <c:pt idx="4">
                  <c:v>0.12746256895193064</c:v>
                </c:pt>
                <c:pt idx="5">
                  <c:v>9.7813238770685582E-2</c:v>
                </c:pt>
                <c:pt idx="6">
                  <c:v>0.12263593380614657</c:v>
                </c:pt>
              </c:numCache>
            </c:numRef>
          </c:val>
        </c:ser>
        <c:dLbls>
          <c:showLegendKey val="0"/>
          <c:showVal val="0"/>
          <c:showCatName val="0"/>
          <c:showSerName val="0"/>
          <c:showPercent val="0"/>
          <c:showBubbleSize val="0"/>
        </c:dLbls>
        <c:gapWidth val="150"/>
        <c:axId val="114720768"/>
        <c:axId val="114722304"/>
      </c:barChart>
      <c:catAx>
        <c:axId val="114720768"/>
        <c:scaling>
          <c:orientation val="maxMin"/>
        </c:scaling>
        <c:delete val="0"/>
        <c:axPos val="l"/>
        <c:majorTickMark val="out"/>
        <c:minorTickMark val="none"/>
        <c:tickLblPos val="nextTo"/>
        <c:crossAx val="114722304"/>
        <c:crosses val="autoZero"/>
        <c:auto val="1"/>
        <c:lblAlgn val="ctr"/>
        <c:lblOffset val="100"/>
        <c:noMultiLvlLbl val="0"/>
      </c:catAx>
      <c:valAx>
        <c:axId val="114722304"/>
        <c:scaling>
          <c:orientation val="minMax"/>
        </c:scaling>
        <c:delete val="0"/>
        <c:axPos val="b"/>
        <c:majorGridlines/>
        <c:numFmt formatCode="0.0%" sourceLinked="1"/>
        <c:majorTickMark val="out"/>
        <c:minorTickMark val="none"/>
        <c:tickLblPos val="nextTo"/>
        <c:crossAx val="114720768"/>
        <c:crosses val="max"/>
        <c:crossBetween val="between"/>
      </c:valAx>
    </c:plotArea>
    <c:plotVisOnly val="1"/>
    <c:dispBlanksAs val="gap"/>
    <c:showDLblsOverMax val="0"/>
  </c:chart>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17415743386059"/>
          <c:y val="0"/>
          <c:w val="0.71105706919378442"/>
          <c:h val="0.91806442376521114"/>
        </c:manualLayout>
      </c:layout>
      <c:barChart>
        <c:barDir val="bar"/>
        <c:grouping val="clustered"/>
        <c:varyColors val="0"/>
        <c:ser>
          <c:idx val="0"/>
          <c:order val="0"/>
          <c:tx>
            <c:strRef>
              <c:f>パワポ用!$D$2906</c:f>
              <c:strCache>
                <c:ptCount val="1"/>
                <c:pt idx="0">
                  <c:v>前期（H17）</c:v>
                </c:pt>
              </c:strCache>
            </c:strRef>
          </c:tx>
          <c:spPr>
            <a:pattFill prst="divot">
              <a:fgClr>
                <a:srgbClr val="4F81BD"/>
              </a:fgClr>
              <a:bgClr>
                <a:sysClr val="window" lastClr="FFFFFF"/>
              </a:bgClr>
            </a:pattFill>
            <a:ln>
              <a:solidFill>
                <a:sysClr val="windowText" lastClr="000000"/>
              </a:solidFill>
            </a:ln>
          </c:spPr>
          <c:invertIfNegative val="0"/>
          <c:cat>
            <c:strRef>
              <c:f>パワポ用!$C$2907:$C$2924</c:f>
              <c:strCache>
                <c:ptCount val="18"/>
                <c:pt idx="0">
                  <c:v>特になし</c:v>
                </c:pt>
                <c:pt idx="1">
                  <c:v>その他</c:v>
                </c:pt>
                <c:pt idx="2">
                  <c:v>子育てサークル活動への支援を充実</c:v>
                </c:pt>
                <c:pt idx="3">
                  <c:v>子育てについて学べる機会をつくる</c:v>
                </c:pt>
                <c:pt idx="4">
                  <c:v>住宅面での配慮や支援に取り組む</c:v>
                </c:pt>
                <c:pt idx="5">
                  <c:v>ＮＰＯ等の子育て支援サービス支援</c:v>
                </c:pt>
                <c:pt idx="6">
                  <c:v>親子教室の充実を図る</c:v>
                </c:pt>
                <c:pt idx="7">
                  <c:v>子育ての相談体制を充実する</c:v>
                </c:pt>
                <c:pt idx="8">
                  <c:v>子育て支援の情報提供を充実する</c:v>
                </c:pt>
                <c:pt idx="9">
                  <c:v>保育所や幼稚園の園庭開放を増やす</c:v>
                </c:pt>
                <c:pt idx="10">
                  <c:v>幼稚園の預かり保育などを充実する</c:v>
                </c:pt>
                <c:pt idx="11">
                  <c:v>つどいの広場等の屋内施設を整備</c:v>
                </c:pt>
                <c:pt idx="12">
                  <c:v>子どもの安全を確保する対策を充実</c:v>
                </c:pt>
                <c:pt idx="13">
                  <c:v>保育所等子どもを預ける施設を増やす</c:v>
                </c:pt>
                <c:pt idx="14">
                  <c:v>子育て世帯への経済的援助の拡充</c:v>
                </c:pt>
                <c:pt idx="15">
                  <c:v>子育てのバリアフリー化に取り組む</c:v>
                </c:pt>
                <c:pt idx="16">
                  <c:v>安心した子どもの医療機関の利用</c:v>
                </c:pt>
                <c:pt idx="17">
                  <c:v>公園などの屋外の施設を整備する</c:v>
                </c:pt>
              </c:strCache>
            </c:strRef>
          </c:cat>
          <c:val>
            <c:numRef>
              <c:f>パワポ用!$D$2907:$D$2924</c:f>
              <c:numCache>
                <c:formatCode>0.0%</c:formatCode>
                <c:ptCount val="18"/>
                <c:pt idx="0">
                  <c:v>1.2E-2</c:v>
                </c:pt>
                <c:pt idx="1">
                  <c:v>0.1</c:v>
                </c:pt>
                <c:pt idx="2">
                  <c:v>4.4999999999999998E-2</c:v>
                </c:pt>
                <c:pt idx="3">
                  <c:v>5.6000000000000001E-2</c:v>
                </c:pt>
                <c:pt idx="4">
                  <c:v>0.106</c:v>
                </c:pt>
                <c:pt idx="5">
                  <c:v>0.192</c:v>
                </c:pt>
                <c:pt idx="6">
                  <c:v>0.13400000000000001</c:v>
                </c:pt>
                <c:pt idx="7">
                  <c:v>9.7000000000000003E-2</c:v>
                </c:pt>
                <c:pt idx="8">
                  <c:v>0.153</c:v>
                </c:pt>
                <c:pt idx="9">
                  <c:v>0.123</c:v>
                </c:pt>
                <c:pt idx="10">
                  <c:v>0.20499999999999999</c:v>
                </c:pt>
                <c:pt idx="11">
                  <c:v>0.32500000000000001</c:v>
                </c:pt>
                <c:pt idx="13">
                  <c:v>0.36499999999999999</c:v>
                </c:pt>
                <c:pt idx="15">
                  <c:v>0.41499999999999998</c:v>
                </c:pt>
                <c:pt idx="16">
                  <c:v>0.41399999999999998</c:v>
                </c:pt>
                <c:pt idx="17">
                  <c:v>0.46500000000000002</c:v>
                </c:pt>
              </c:numCache>
            </c:numRef>
          </c:val>
        </c:ser>
        <c:ser>
          <c:idx val="1"/>
          <c:order val="1"/>
          <c:tx>
            <c:strRef>
              <c:f>パワポ用!$E$2906</c:f>
              <c:strCache>
                <c:ptCount val="1"/>
                <c:pt idx="0">
                  <c:v>後期（H21）</c:v>
                </c:pt>
              </c:strCache>
            </c:strRef>
          </c:tx>
          <c:spPr>
            <a:pattFill prst="pct25">
              <a:fgClr>
                <a:schemeClr val="accent2"/>
              </a:fgClr>
              <a:bgClr>
                <a:schemeClr val="bg1"/>
              </a:bgClr>
            </a:pattFill>
            <a:ln>
              <a:solidFill>
                <a:schemeClr val="tx1"/>
              </a:solidFill>
            </a:ln>
          </c:spPr>
          <c:invertIfNegative val="0"/>
          <c:cat>
            <c:strRef>
              <c:f>パワポ用!$C$2907:$C$2924</c:f>
              <c:strCache>
                <c:ptCount val="18"/>
                <c:pt idx="0">
                  <c:v>特になし</c:v>
                </c:pt>
                <c:pt idx="1">
                  <c:v>その他</c:v>
                </c:pt>
                <c:pt idx="2">
                  <c:v>子育てサークル活動への支援を充実</c:v>
                </c:pt>
                <c:pt idx="3">
                  <c:v>子育てについて学べる機会をつくる</c:v>
                </c:pt>
                <c:pt idx="4">
                  <c:v>住宅面での配慮や支援に取り組む</c:v>
                </c:pt>
                <c:pt idx="5">
                  <c:v>ＮＰＯ等の子育て支援サービス支援</c:v>
                </c:pt>
                <c:pt idx="6">
                  <c:v>親子教室の充実を図る</c:v>
                </c:pt>
                <c:pt idx="7">
                  <c:v>子育ての相談体制を充実する</c:v>
                </c:pt>
                <c:pt idx="8">
                  <c:v>子育て支援の情報提供を充実する</c:v>
                </c:pt>
                <c:pt idx="9">
                  <c:v>保育所や幼稚園の園庭開放を増やす</c:v>
                </c:pt>
                <c:pt idx="10">
                  <c:v>幼稚園の預かり保育などを充実する</c:v>
                </c:pt>
                <c:pt idx="11">
                  <c:v>つどいの広場等の屋内施設を整備</c:v>
                </c:pt>
                <c:pt idx="12">
                  <c:v>子どもの安全を確保する対策を充実</c:v>
                </c:pt>
                <c:pt idx="13">
                  <c:v>保育所等子どもを預ける施設を増やす</c:v>
                </c:pt>
                <c:pt idx="14">
                  <c:v>子育て世帯への経済的援助の拡充</c:v>
                </c:pt>
                <c:pt idx="15">
                  <c:v>子育てのバリアフリー化に取り組む</c:v>
                </c:pt>
                <c:pt idx="16">
                  <c:v>安心した子どもの医療機関の利用</c:v>
                </c:pt>
                <c:pt idx="17">
                  <c:v>公園などの屋外の施設を整備する</c:v>
                </c:pt>
              </c:strCache>
            </c:strRef>
          </c:cat>
          <c:val>
            <c:numRef>
              <c:f>パワポ用!$E$2907:$E$2924</c:f>
              <c:numCache>
                <c:formatCode>0.0%</c:formatCode>
                <c:ptCount val="18"/>
                <c:pt idx="0">
                  <c:v>0.01</c:v>
                </c:pt>
                <c:pt idx="1">
                  <c:v>8.5000000000000006E-2</c:v>
                </c:pt>
                <c:pt idx="2">
                  <c:v>9.9000000000000005E-2</c:v>
                </c:pt>
                <c:pt idx="3">
                  <c:v>9.5000000000000001E-2</c:v>
                </c:pt>
                <c:pt idx="4">
                  <c:v>0.156</c:v>
                </c:pt>
                <c:pt idx="5">
                  <c:v>0.246</c:v>
                </c:pt>
                <c:pt idx="6">
                  <c:v>0.192</c:v>
                </c:pt>
                <c:pt idx="7">
                  <c:v>0.158</c:v>
                </c:pt>
                <c:pt idx="8">
                  <c:v>0.21199999999999999</c:v>
                </c:pt>
                <c:pt idx="9">
                  <c:v>0.20799999999999999</c:v>
                </c:pt>
                <c:pt idx="10">
                  <c:v>0.36499999999999999</c:v>
                </c:pt>
                <c:pt idx="11">
                  <c:v>0.36899999999999999</c:v>
                </c:pt>
                <c:pt idx="12">
                  <c:v>0.34499999999999997</c:v>
                </c:pt>
                <c:pt idx="13">
                  <c:v>0.39300000000000002</c:v>
                </c:pt>
                <c:pt idx="14">
                  <c:v>0.58499999999999996</c:v>
                </c:pt>
                <c:pt idx="15">
                  <c:v>0.47099999999999997</c:v>
                </c:pt>
                <c:pt idx="16">
                  <c:v>0.61199999999999999</c:v>
                </c:pt>
                <c:pt idx="17">
                  <c:v>0.52500000000000002</c:v>
                </c:pt>
              </c:numCache>
            </c:numRef>
          </c:val>
        </c:ser>
        <c:ser>
          <c:idx val="2"/>
          <c:order val="2"/>
          <c:tx>
            <c:strRef>
              <c:f>パワポ用!$F$2906</c:f>
              <c:strCache>
                <c:ptCount val="1"/>
                <c:pt idx="0">
                  <c:v>今回（H25）</c:v>
                </c:pt>
              </c:strCache>
            </c:strRef>
          </c:tx>
          <c:spPr>
            <a:pattFill prst="pct90">
              <a:fgClr>
                <a:schemeClr val="accent3"/>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パワポ用!$C$2907:$C$2924</c:f>
              <c:strCache>
                <c:ptCount val="18"/>
                <c:pt idx="0">
                  <c:v>特になし</c:v>
                </c:pt>
                <c:pt idx="1">
                  <c:v>その他</c:v>
                </c:pt>
                <c:pt idx="2">
                  <c:v>子育てサークル活動への支援を充実</c:v>
                </c:pt>
                <c:pt idx="3">
                  <c:v>子育てについて学べる機会をつくる</c:v>
                </c:pt>
                <c:pt idx="4">
                  <c:v>住宅面での配慮や支援に取り組む</c:v>
                </c:pt>
                <c:pt idx="5">
                  <c:v>ＮＰＯ等の子育て支援サービス支援</c:v>
                </c:pt>
                <c:pt idx="6">
                  <c:v>親子教室の充実を図る</c:v>
                </c:pt>
                <c:pt idx="7">
                  <c:v>子育ての相談体制を充実する</c:v>
                </c:pt>
                <c:pt idx="8">
                  <c:v>子育て支援の情報提供を充実する</c:v>
                </c:pt>
                <c:pt idx="9">
                  <c:v>保育所や幼稚園の園庭開放を増やす</c:v>
                </c:pt>
                <c:pt idx="10">
                  <c:v>幼稚園の預かり保育などを充実する</c:v>
                </c:pt>
                <c:pt idx="11">
                  <c:v>つどいの広場等の屋内施設を整備</c:v>
                </c:pt>
                <c:pt idx="12">
                  <c:v>子どもの安全を確保する対策を充実</c:v>
                </c:pt>
                <c:pt idx="13">
                  <c:v>保育所等子どもを預ける施設を増やす</c:v>
                </c:pt>
                <c:pt idx="14">
                  <c:v>子育て世帯への経済的援助の拡充</c:v>
                </c:pt>
                <c:pt idx="15">
                  <c:v>子育てのバリアフリー化に取り組む</c:v>
                </c:pt>
                <c:pt idx="16">
                  <c:v>安心した子どもの医療機関の利用</c:v>
                </c:pt>
                <c:pt idx="17">
                  <c:v>公園などの屋外の施設を整備する</c:v>
                </c:pt>
              </c:strCache>
            </c:strRef>
          </c:cat>
          <c:val>
            <c:numRef>
              <c:f>パワポ用!$F$2907:$F$2924</c:f>
              <c:numCache>
                <c:formatCode>0.0%</c:formatCode>
                <c:ptCount val="18"/>
                <c:pt idx="0">
                  <c:v>1.6599276441796127E-2</c:v>
                </c:pt>
                <c:pt idx="1">
                  <c:v>6.7555744721099056E-2</c:v>
                </c:pt>
                <c:pt idx="2">
                  <c:v>0.10271689011846492</c:v>
                </c:pt>
                <c:pt idx="3">
                  <c:v>0.126031543354378</c:v>
                </c:pt>
                <c:pt idx="4">
                  <c:v>0.12636258305549644</c:v>
                </c:pt>
                <c:pt idx="5">
                  <c:v>0.18143340190584284</c:v>
                </c:pt>
                <c:pt idx="6">
                  <c:v>0.2013430753588234</c:v>
                </c:pt>
                <c:pt idx="7">
                  <c:v>0.21087228961244708</c:v>
                </c:pt>
                <c:pt idx="8">
                  <c:v>0.22981248965500933</c:v>
                </c:pt>
                <c:pt idx="9">
                  <c:v>0.27329691896621028</c:v>
                </c:pt>
                <c:pt idx="10">
                  <c:v>0.35678986072686858</c:v>
                </c:pt>
                <c:pt idx="11">
                  <c:v>0.37554089522593459</c:v>
                </c:pt>
                <c:pt idx="12">
                  <c:v>0.40027429003806958</c:v>
                </c:pt>
                <c:pt idx="13">
                  <c:v>0.42432195975503062</c:v>
                </c:pt>
                <c:pt idx="14">
                  <c:v>0.48476035090208319</c:v>
                </c:pt>
                <c:pt idx="15">
                  <c:v>0.49509351871556595</c:v>
                </c:pt>
                <c:pt idx="16">
                  <c:v>0.53732472630110428</c:v>
                </c:pt>
                <c:pt idx="17">
                  <c:v>0.59989122981248966</c:v>
                </c:pt>
              </c:numCache>
            </c:numRef>
          </c:val>
        </c:ser>
        <c:dLbls>
          <c:showLegendKey val="0"/>
          <c:showVal val="0"/>
          <c:showCatName val="0"/>
          <c:showSerName val="0"/>
          <c:showPercent val="0"/>
          <c:showBubbleSize val="0"/>
        </c:dLbls>
        <c:gapWidth val="150"/>
        <c:axId val="114854144"/>
        <c:axId val="114855936"/>
      </c:barChart>
      <c:catAx>
        <c:axId val="114854144"/>
        <c:scaling>
          <c:orientation val="minMax"/>
        </c:scaling>
        <c:delete val="0"/>
        <c:axPos val="l"/>
        <c:majorTickMark val="out"/>
        <c:minorTickMark val="none"/>
        <c:tickLblPos val="nextTo"/>
        <c:crossAx val="114855936"/>
        <c:crosses val="autoZero"/>
        <c:auto val="1"/>
        <c:lblAlgn val="ctr"/>
        <c:lblOffset val="100"/>
        <c:noMultiLvlLbl val="0"/>
      </c:catAx>
      <c:valAx>
        <c:axId val="114855936"/>
        <c:scaling>
          <c:orientation val="minMax"/>
        </c:scaling>
        <c:delete val="0"/>
        <c:axPos val="b"/>
        <c:majorGridlines/>
        <c:numFmt formatCode="0.0%" sourceLinked="1"/>
        <c:majorTickMark val="out"/>
        <c:minorTickMark val="none"/>
        <c:tickLblPos val="nextTo"/>
        <c:crossAx val="114854144"/>
        <c:crosses val="autoZero"/>
        <c:crossBetween val="between"/>
      </c:valAx>
    </c:plotArea>
    <c:legend>
      <c:legendPos val="r"/>
      <c:layout>
        <c:manualLayout>
          <c:xMode val="edge"/>
          <c:yMode val="edge"/>
          <c:x val="0.8165863006062295"/>
          <c:y val="0.76335361488904796"/>
          <c:w val="0.14359069054421295"/>
          <c:h val="0.1323835003579098"/>
        </c:manualLayout>
      </c:layout>
      <c:overlay val="0"/>
      <c:txPr>
        <a:bodyPr/>
        <a:lstStyle/>
        <a:p>
          <a:pPr>
            <a:defRPr sz="1200"/>
          </a:pPr>
          <a:endParaRPr lang="ja-JP"/>
        </a:p>
      </c:txPr>
    </c:legend>
    <c:plotVisOnly val="1"/>
    <c:dispBlanksAs val="gap"/>
    <c:showDLblsOverMax val="0"/>
  </c:chart>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Sheet1!$D$12</c:f>
              <c:strCache>
                <c:ptCount val="1"/>
                <c:pt idx="0">
                  <c:v>育児不安が低い層</c:v>
                </c:pt>
              </c:strCache>
            </c:strRef>
          </c:tx>
          <c:spPr>
            <a:pattFill prst="pct25">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Sheet1!$C$13:$C$15</c:f>
              <c:strCache>
                <c:ptCount val="3"/>
                <c:pt idx="0">
                  <c:v>南部</c:v>
                </c:pt>
                <c:pt idx="1">
                  <c:v>中部</c:v>
                </c:pt>
                <c:pt idx="2">
                  <c:v>北部</c:v>
                </c:pt>
              </c:strCache>
            </c:strRef>
          </c:cat>
          <c:val>
            <c:numRef>
              <c:f>Sheet1!$D$13:$D$15</c:f>
              <c:numCache>
                <c:formatCode>0.0%</c:formatCode>
                <c:ptCount val="3"/>
                <c:pt idx="0">
                  <c:v>0.73750000000000004</c:v>
                </c:pt>
                <c:pt idx="1">
                  <c:v>0.76749999999999996</c:v>
                </c:pt>
                <c:pt idx="2">
                  <c:v>0.73499999999999999</c:v>
                </c:pt>
              </c:numCache>
            </c:numRef>
          </c:val>
        </c:ser>
        <c:ser>
          <c:idx val="1"/>
          <c:order val="1"/>
          <c:tx>
            <c:strRef>
              <c:f>Sheet1!$E$12</c:f>
              <c:strCache>
                <c:ptCount val="1"/>
                <c:pt idx="0">
                  <c:v>育児不安が高い層</c:v>
                </c:pt>
              </c:strCache>
            </c:strRef>
          </c:tx>
          <c:spPr>
            <a:pattFill prst="openDmnd">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Sheet1!$C$13:$C$15</c:f>
              <c:strCache>
                <c:ptCount val="3"/>
                <c:pt idx="0">
                  <c:v>南部</c:v>
                </c:pt>
                <c:pt idx="1">
                  <c:v>中部</c:v>
                </c:pt>
                <c:pt idx="2">
                  <c:v>北部</c:v>
                </c:pt>
              </c:strCache>
            </c:strRef>
          </c:cat>
          <c:val>
            <c:numRef>
              <c:f>Sheet1!$E$13:$E$15</c:f>
              <c:numCache>
                <c:formatCode>0.0%</c:formatCode>
                <c:ptCount val="3"/>
                <c:pt idx="0">
                  <c:v>0.26250000000000001</c:v>
                </c:pt>
                <c:pt idx="1">
                  <c:v>0.23250000000000001</c:v>
                </c:pt>
                <c:pt idx="2">
                  <c:v>0.26500000000000001</c:v>
                </c:pt>
              </c:numCache>
            </c:numRef>
          </c:val>
        </c:ser>
        <c:dLbls>
          <c:showLegendKey val="0"/>
          <c:showVal val="0"/>
          <c:showCatName val="0"/>
          <c:showSerName val="0"/>
          <c:showPercent val="0"/>
          <c:showBubbleSize val="0"/>
        </c:dLbls>
        <c:gapWidth val="150"/>
        <c:overlap val="100"/>
        <c:axId val="92605824"/>
        <c:axId val="92611712"/>
      </c:barChart>
      <c:catAx>
        <c:axId val="92605824"/>
        <c:scaling>
          <c:orientation val="minMax"/>
        </c:scaling>
        <c:delete val="0"/>
        <c:axPos val="l"/>
        <c:majorTickMark val="out"/>
        <c:minorTickMark val="none"/>
        <c:tickLblPos val="nextTo"/>
        <c:crossAx val="92611712"/>
        <c:crosses val="autoZero"/>
        <c:auto val="1"/>
        <c:lblAlgn val="ctr"/>
        <c:lblOffset val="100"/>
        <c:noMultiLvlLbl val="0"/>
      </c:catAx>
      <c:valAx>
        <c:axId val="92611712"/>
        <c:scaling>
          <c:orientation val="minMax"/>
        </c:scaling>
        <c:delete val="0"/>
        <c:axPos val="b"/>
        <c:majorGridlines/>
        <c:numFmt formatCode="0%" sourceLinked="1"/>
        <c:majorTickMark val="out"/>
        <c:minorTickMark val="none"/>
        <c:tickLblPos val="nextTo"/>
        <c:crossAx val="92605824"/>
        <c:crosses val="autoZero"/>
        <c:crossBetween val="between"/>
      </c:valAx>
    </c:plotArea>
    <c:legend>
      <c:legendPos val="r"/>
      <c:layout/>
      <c:overlay val="0"/>
      <c:txPr>
        <a:bodyPr/>
        <a:lstStyle/>
        <a:p>
          <a:pPr>
            <a:defRPr sz="800"/>
          </a:pPr>
          <a:endParaRPr lang="ja-JP"/>
        </a:p>
      </c:txPr>
    </c:legend>
    <c:plotVisOnly val="1"/>
    <c:dispBlanksAs val="gap"/>
    <c:showDLblsOverMax val="0"/>
  </c:chart>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'クロス集計 (2)'!$C$102</c:f>
              <c:strCache>
                <c:ptCount val="1"/>
                <c:pt idx="0">
                  <c:v>正規職員・自営業</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
育児不安が低い層</c:v>
                </c:pt>
                <c:pt idx="1">
                  <c:v>大阪府内　北部×
育児不安が高い層</c:v>
                </c:pt>
                <c:pt idx="2">
                  <c:v>大阪府内　中部×
育児不安が低い層</c:v>
                </c:pt>
                <c:pt idx="3">
                  <c:v>大阪府内　中部×
育児不安が高い層</c:v>
                </c:pt>
                <c:pt idx="4">
                  <c:v>大阪府内　南部×
育児不安が高い層</c:v>
                </c:pt>
                <c:pt idx="5">
                  <c:v>大阪府内　南部×
育児不安が低い層</c:v>
                </c:pt>
              </c:strCache>
            </c:strRef>
          </c:cat>
          <c:val>
            <c:numRef>
              <c:f>('クロス集計 (2)'!$C$104,'クロス集計 (2)'!$C$106,'クロス集計 (2)'!$C$108,'クロス集計 (2)'!$C$110,'クロス集計 (2)'!$C$112,'クロス集計 (2)'!$C$114)</c:f>
              <c:numCache>
                <c:formatCode>0.0%</c:formatCode>
                <c:ptCount val="6"/>
                <c:pt idx="0">
                  <c:v>0.12987012987012986</c:v>
                </c:pt>
                <c:pt idx="1">
                  <c:v>9.8591549295774641E-2</c:v>
                </c:pt>
                <c:pt idx="2">
                  <c:v>0.15555555555555556</c:v>
                </c:pt>
                <c:pt idx="3">
                  <c:v>7.4626865671641784E-2</c:v>
                </c:pt>
                <c:pt idx="4">
                  <c:v>0.13218390804597702</c:v>
                </c:pt>
                <c:pt idx="5">
                  <c:v>3.7499999999999999E-2</c:v>
                </c:pt>
              </c:numCache>
            </c:numRef>
          </c:val>
        </c:ser>
        <c:ser>
          <c:idx val="1"/>
          <c:order val="1"/>
          <c:tx>
            <c:strRef>
              <c:f>'クロス集計 (2)'!$D$102</c:f>
              <c:strCache>
                <c:ptCount val="1"/>
                <c:pt idx="0">
                  <c:v>パートタイム</c:v>
                </c:pt>
              </c:strCache>
            </c:strRef>
          </c:tx>
          <c:spPr>
            <a:ln>
              <a:solidFill>
                <a:sysClr val="windowText" lastClr="000000"/>
              </a:solidFill>
            </a:ln>
          </c:spPr>
          <c:invertIfNegative val="0"/>
          <c:dLbls>
            <c:dLbl>
              <c:idx val="0"/>
              <c:layout>
                <c:manualLayout>
                  <c:x val="-2.56410256410247E-3"/>
                  <c:y val="-2.6292270151263963E-3"/>
                </c:manualLayout>
              </c:layout>
              <c:showLegendKey val="0"/>
              <c:showVal val="1"/>
              <c:showCatName val="0"/>
              <c:showSerName val="0"/>
              <c:showPercent val="0"/>
              <c:showBubbleSize val="0"/>
            </c:dLbl>
            <c:dLbl>
              <c:idx val="8"/>
              <c:layout>
                <c:manualLayout>
                  <c:x val="-7.6925095901473851E-3"/>
                  <c:y val="-2.629641164455385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
育児不安が低い層</c:v>
                </c:pt>
                <c:pt idx="1">
                  <c:v>大阪府内　北部×
育児不安が高い層</c:v>
                </c:pt>
                <c:pt idx="2">
                  <c:v>大阪府内　中部×
育児不安が低い層</c:v>
                </c:pt>
                <c:pt idx="3">
                  <c:v>大阪府内　中部×
育児不安が高い層</c:v>
                </c:pt>
                <c:pt idx="4">
                  <c:v>大阪府内　南部×
育児不安が高い層</c:v>
                </c:pt>
                <c:pt idx="5">
                  <c:v>大阪府内　南部×
育児不安が低い層</c:v>
                </c:pt>
              </c:strCache>
            </c:strRef>
          </c:cat>
          <c:val>
            <c:numRef>
              <c:f>('クロス集計 (2)'!$D$104,'クロス集計 (2)'!$D$106,'クロス集計 (2)'!$D$108,'クロス集計 (2)'!$D$110,'クロス集計 (2)'!$D$112,'クロス集計 (2)'!$D$114)</c:f>
              <c:numCache>
                <c:formatCode>0.0%</c:formatCode>
                <c:ptCount val="6"/>
                <c:pt idx="0">
                  <c:v>0.14285714285714285</c:v>
                </c:pt>
                <c:pt idx="1">
                  <c:v>4.2253521126760563E-2</c:v>
                </c:pt>
                <c:pt idx="2">
                  <c:v>0.18333333333333332</c:v>
                </c:pt>
                <c:pt idx="3">
                  <c:v>0.17910447761194029</c:v>
                </c:pt>
                <c:pt idx="4">
                  <c:v>0.14942528735632185</c:v>
                </c:pt>
                <c:pt idx="5">
                  <c:v>0.2</c:v>
                </c:pt>
              </c:numCache>
            </c:numRef>
          </c:val>
        </c:ser>
        <c:ser>
          <c:idx val="2"/>
          <c:order val="2"/>
          <c:tx>
            <c:strRef>
              <c:f>'クロス集計 (2)'!$E$102</c:f>
              <c:strCache>
                <c:ptCount val="1"/>
                <c:pt idx="0">
                  <c:v>育児休業中</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
育児不安が低い層</c:v>
                </c:pt>
                <c:pt idx="1">
                  <c:v>大阪府内　北部×
育児不安が高い層</c:v>
                </c:pt>
                <c:pt idx="2">
                  <c:v>大阪府内　中部×
育児不安が低い層</c:v>
                </c:pt>
                <c:pt idx="3">
                  <c:v>大阪府内　中部×
育児不安が高い層</c:v>
                </c:pt>
                <c:pt idx="4">
                  <c:v>大阪府内　南部×
育児不安が高い層</c:v>
                </c:pt>
                <c:pt idx="5">
                  <c:v>大阪府内　南部×
育児不安が低い層</c:v>
                </c:pt>
              </c:strCache>
            </c:strRef>
          </c:cat>
          <c:val>
            <c:numRef>
              <c:f>('クロス集計 (2)'!$E$104,'クロス集計 (2)'!$E$106,'クロス集計 (2)'!$E$108,'クロス集計 (2)'!$E$110,'クロス集計 (2)'!$E$112,'クロス集計 (2)'!$E$114)</c:f>
              <c:numCache>
                <c:formatCode>0.0%</c:formatCode>
                <c:ptCount val="6"/>
                <c:pt idx="0">
                  <c:v>3.896103896103896E-2</c:v>
                </c:pt>
                <c:pt idx="1">
                  <c:v>2.8169014084507043E-2</c:v>
                </c:pt>
                <c:pt idx="2">
                  <c:v>4.4444444444444446E-2</c:v>
                </c:pt>
                <c:pt idx="3">
                  <c:v>2.9850746268656716E-2</c:v>
                </c:pt>
                <c:pt idx="4">
                  <c:v>3.4482758620689655E-2</c:v>
                </c:pt>
                <c:pt idx="5">
                  <c:v>2.5000000000000001E-2</c:v>
                </c:pt>
              </c:numCache>
            </c:numRef>
          </c:val>
        </c:ser>
        <c:ser>
          <c:idx val="3"/>
          <c:order val="3"/>
          <c:tx>
            <c:strRef>
              <c:f>'クロス集計 (2)'!$F$102</c:f>
              <c:strCache>
                <c:ptCount val="1"/>
                <c:pt idx="0">
                  <c:v>専業主婦／夫</c:v>
                </c:pt>
              </c:strCache>
            </c:strRef>
          </c:tx>
          <c:spPr>
            <a:pattFill prst="pct10">
              <a:fgClr>
                <a:schemeClr val="accent2"/>
              </a:fgClr>
              <a:bgClr>
                <a:schemeClr val="bg1"/>
              </a:bgClr>
            </a:pattFill>
            <a:ln>
              <a:solidFill>
                <a:sysClr val="windowText" lastClr="000000"/>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
育児不安が低い層</c:v>
                </c:pt>
                <c:pt idx="1">
                  <c:v>大阪府内　北部×
育児不安が高い層</c:v>
                </c:pt>
                <c:pt idx="2">
                  <c:v>大阪府内　中部×
育児不安が低い層</c:v>
                </c:pt>
                <c:pt idx="3">
                  <c:v>大阪府内　中部×
育児不安が高い層</c:v>
                </c:pt>
                <c:pt idx="4">
                  <c:v>大阪府内　南部×
育児不安が高い層</c:v>
                </c:pt>
                <c:pt idx="5">
                  <c:v>大阪府内　南部×
育児不安が低い層</c:v>
                </c:pt>
              </c:strCache>
            </c:strRef>
          </c:cat>
          <c:val>
            <c:numRef>
              <c:f>('クロス集計 (2)'!$F$104,'クロス集計 (2)'!$F$106,'クロス集計 (2)'!$F$108,'クロス集計 (2)'!$F$110,'クロス集計 (2)'!$F$112,'クロス集計 (2)'!$F$114)</c:f>
              <c:numCache>
                <c:formatCode>0.0%</c:formatCode>
                <c:ptCount val="6"/>
                <c:pt idx="0">
                  <c:v>0.68181818181818177</c:v>
                </c:pt>
                <c:pt idx="1">
                  <c:v>0.80281690140845074</c:v>
                </c:pt>
                <c:pt idx="2">
                  <c:v>0.60555555555555551</c:v>
                </c:pt>
                <c:pt idx="3">
                  <c:v>0.70149253731343286</c:v>
                </c:pt>
                <c:pt idx="4">
                  <c:v>0.66666666666666663</c:v>
                </c:pt>
                <c:pt idx="5">
                  <c:v>0.73750000000000004</c:v>
                </c:pt>
              </c:numCache>
            </c:numRef>
          </c:val>
        </c:ser>
        <c:ser>
          <c:idx val="4"/>
          <c:order val="4"/>
          <c:tx>
            <c:strRef>
              <c:f>'クロス集計 (2)'!$G$102</c:f>
              <c:strCache>
                <c:ptCount val="1"/>
                <c:pt idx="0">
                  <c:v>その他</c:v>
                </c:pt>
              </c:strCache>
            </c:strRef>
          </c:tx>
          <c:spPr>
            <a:ln>
              <a:solidFill>
                <a:schemeClr val="tx1"/>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
育児不安が低い層</c:v>
                </c:pt>
                <c:pt idx="1">
                  <c:v>大阪府内　北部×
育児不安が高い層</c:v>
                </c:pt>
                <c:pt idx="2">
                  <c:v>大阪府内　中部×
育児不安が低い層</c:v>
                </c:pt>
                <c:pt idx="3">
                  <c:v>大阪府内　中部×
育児不安が高い層</c:v>
                </c:pt>
                <c:pt idx="4">
                  <c:v>大阪府内　南部×
育児不安が高い層</c:v>
                </c:pt>
                <c:pt idx="5">
                  <c:v>大阪府内　南部×
育児不安が低い層</c:v>
                </c:pt>
              </c:strCache>
            </c:strRef>
          </c:cat>
          <c:val>
            <c:numRef>
              <c:f>('クロス集計 (2)'!$G$104,'クロス集計 (2)'!$G$106,'クロス集計 (2)'!$G$108,'クロス集計 (2)'!$G$110,'クロス集計 (2)'!$G$112,'クロス集計 (2)'!$G$114)</c:f>
              <c:numCache>
                <c:formatCode>0.0%</c:formatCode>
                <c:ptCount val="6"/>
                <c:pt idx="0">
                  <c:v>6.4935064935064939E-3</c:v>
                </c:pt>
                <c:pt idx="1">
                  <c:v>2.8169014084507043E-2</c:v>
                </c:pt>
                <c:pt idx="2">
                  <c:v>1.1111111111111112E-2</c:v>
                </c:pt>
                <c:pt idx="3">
                  <c:v>1.4925373134328358E-2</c:v>
                </c:pt>
                <c:pt idx="4">
                  <c:v>1.7241379310344827E-2</c:v>
                </c:pt>
                <c:pt idx="5">
                  <c:v>0</c:v>
                </c:pt>
              </c:numCache>
            </c:numRef>
          </c:val>
        </c:ser>
        <c:dLbls>
          <c:showLegendKey val="0"/>
          <c:showVal val="0"/>
          <c:showCatName val="0"/>
          <c:showSerName val="0"/>
          <c:showPercent val="0"/>
          <c:showBubbleSize val="0"/>
        </c:dLbls>
        <c:gapWidth val="75"/>
        <c:overlap val="100"/>
        <c:axId val="113395584"/>
        <c:axId val="113397120"/>
      </c:barChart>
      <c:catAx>
        <c:axId val="113395584"/>
        <c:scaling>
          <c:orientation val="maxMin"/>
        </c:scaling>
        <c:delete val="0"/>
        <c:axPos val="l"/>
        <c:majorTickMark val="none"/>
        <c:minorTickMark val="none"/>
        <c:tickLblPos val="nextTo"/>
        <c:txPr>
          <a:bodyPr/>
          <a:lstStyle/>
          <a:p>
            <a:pPr>
              <a:defRPr sz="800"/>
            </a:pPr>
            <a:endParaRPr lang="ja-JP"/>
          </a:p>
        </c:txPr>
        <c:crossAx val="113397120"/>
        <c:crosses val="autoZero"/>
        <c:auto val="1"/>
        <c:lblAlgn val="ctr"/>
        <c:lblOffset val="100"/>
        <c:noMultiLvlLbl val="0"/>
      </c:catAx>
      <c:valAx>
        <c:axId val="113397120"/>
        <c:scaling>
          <c:orientation val="minMax"/>
        </c:scaling>
        <c:delete val="0"/>
        <c:axPos val="b"/>
        <c:majorGridlines/>
        <c:numFmt formatCode="0%" sourceLinked="1"/>
        <c:majorTickMark val="none"/>
        <c:minorTickMark val="none"/>
        <c:tickLblPos val="nextTo"/>
        <c:spPr>
          <a:ln w="9525">
            <a:noFill/>
          </a:ln>
        </c:spPr>
        <c:crossAx val="113395584"/>
        <c:crosses val="max"/>
        <c:crossBetween val="between"/>
      </c:valAx>
    </c:plotArea>
    <c:legend>
      <c:legendPos val="b"/>
      <c:layout/>
      <c:overlay val="0"/>
      <c:txPr>
        <a:bodyPr/>
        <a:lstStyle/>
        <a:p>
          <a:pPr>
            <a:defRPr sz="800" baseline="0">
              <a:ea typeface="ＭＳ Ｐゴシック" panose="020B0600070205080204" pitchFamily="50" charset="-128"/>
            </a:defRPr>
          </a:pPr>
          <a:endParaRPr lang="ja-JP"/>
        </a:p>
      </c:txPr>
    </c:legend>
    <c:plotVisOnly val="1"/>
    <c:dispBlanksAs val="gap"/>
    <c:showDLblsOverMax val="0"/>
  </c:chart>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903796189951269E-2"/>
          <c:y val="2.3509835225070132E-2"/>
          <c:w val="0.90845119240477712"/>
          <c:h val="0.7057324766854699"/>
        </c:manualLayout>
      </c:layout>
      <c:barChart>
        <c:barDir val="col"/>
        <c:grouping val="clustered"/>
        <c:varyColors val="0"/>
        <c:ser>
          <c:idx val="0"/>
          <c:order val="0"/>
          <c:tx>
            <c:strRef>
              <c:f>'クロス集計 (2)'!$B$468</c:f>
              <c:strCache>
                <c:ptCount val="1"/>
                <c:pt idx="0">
                  <c:v>大阪府内　北部×
育児不安が低い層</c:v>
                </c:pt>
              </c:strCache>
            </c:strRef>
          </c:tx>
          <c:spPr>
            <a:pattFill prst="pct90">
              <a:fgClr>
                <a:schemeClr val="accent1"/>
              </a:fgClr>
              <a:bgClr>
                <a:schemeClr val="bg1"/>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(2)'!$C$469:$P$469</c:f>
              <c:numCache>
                <c:formatCode>0.0%</c:formatCode>
                <c:ptCount val="14"/>
                <c:pt idx="0">
                  <c:v>0.51020408163265307</c:v>
                </c:pt>
                <c:pt idx="1">
                  <c:v>0.29591836734693877</c:v>
                </c:pt>
                <c:pt idx="2">
                  <c:v>0.49659863945578231</c:v>
                </c:pt>
                <c:pt idx="3">
                  <c:v>0.43877551020408162</c:v>
                </c:pt>
                <c:pt idx="4">
                  <c:v>0.28231292517006801</c:v>
                </c:pt>
                <c:pt idx="5">
                  <c:v>0.1870748299319728</c:v>
                </c:pt>
                <c:pt idx="6">
                  <c:v>8.1632653061224483E-2</c:v>
                </c:pt>
                <c:pt idx="7">
                  <c:v>9.5238095238095233E-2</c:v>
                </c:pt>
                <c:pt idx="8">
                  <c:v>0.10884353741496598</c:v>
                </c:pt>
                <c:pt idx="9">
                  <c:v>2.7210884353741496E-2</c:v>
                </c:pt>
                <c:pt idx="10">
                  <c:v>0.1360544217687075</c:v>
                </c:pt>
                <c:pt idx="11">
                  <c:v>0.16326530612244897</c:v>
                </c:pt>
                <c:pt idx="12">
                  <c:v>6.8027210884353739E-3</c:v>
                </c:pt>
                <c:pt idx="13">
                  <c:v>1.3605442176870748E-2</c:v>
                </c:pt>
              </c:numCache>
            </c:numRef>
          </c:val>
        </c:ser>
        <c:ser>
          <c:idx val="1"/>
          <c:order val="1"/>
          <c:tx>
            <c:strRef>
              <c:f>'クロス集計 (2)'!$B$470</c:f>
              <c:strCache>
                <c:ptCount val="1"/>
                <c:pt idx="0">
                  <c:v>大阪府内　中部×
育児不安が低い層</c:v>
                </c:pt>
              </c:strCache>
            </c:strRef>
          </c:tx>
          <c:spPr>
            <a:pattFill prst="pct5">
              <a:fgClr>
                <a:srgbClr val="C0504D"/>
              </a:fgClr>
              <a:bgClr>
                <a:sysClr val="window" lastClr="FFFFFF"/>
              </a:bgClr>
            </a:pattFill>
            <a:ln>
              <a:solidFill>
                <a:sysClr val="windowText" lastClr="000000"/>
              </a:solidFill>
            </a:ln>
          </c:spPr>
          <c:invertIfNegative val="0"/>
          <c:dPt>
            <c:idx val="0"/>
            <c:invertIfNegative val="0"/>
            <c:bubble3D val="0"/>
          </c:dPt>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(2)'!$C$471:$P$471</c:f>
              <c:numCache>
                <c:formatCode>0.0%</c:formatCode>
                <c:ptCount val="14"/>
                <c:pt idx="0">
                  <c:v>0.51791530944625408</c:v>
                </c:pt>
                <c:pt idx="1">
                  <c:v>0.23778501628664495</c:v>
                </c:pt>
                <c:pt idx="2">
                  <c:v>0.50814332247557004</c:v>
                </c:pt>
                <c:pt idx="3">
                  <c:v>0.54723127035830621</c:v>
                </c:pt>
                <c:pt idx="4">
                  <c:v>0.250814332247557</c:v>
                </c:pt>
                <c:pt idx="5">
                  <c:v>0.17915309446254071</c:v>
                </c:pt>
                <c:pt idx="6">
                  <c:v>4.5602605863192182E-2</c:v>
                </c:pt>
                <c:pt idx="7">
                  <c:v>5.5374592833876218E-2</c:v>
                </c:pt>
                <c:pt idx="8">
                  <c:v>0.11726384364820847</c:v>
                </c:pt>
                <c:pt idx="9">
                  <c:v>3.9087947882736153E-2</c:v>
                </c:pt>
                <c:pt idx="10">
                  <c:v>0.14006514657980457</c:v>
                </c:pt>
                <c:pt idx="11">
                  <c:v>0.13029315960912052</c:v>
                </c:pt>
                <c:pt idx="12">
                  <c:v>3.2573289902280132E-3</c:v>
                </c:pt>
                <c:pt idx="13">
                  <c:v>1.9543973941368076E-2</c:v>
                </c:pt>
              </c:numCache>
            </c:numRef>
          </c:val>
        </c:ser>
        <c:ser>
          <c:idx val="2"/>
          <c:order val="2"/>
          <c:tx>
            <c:strRef>
              <c:f>'クロス集計 (2)'!$B$472</c:f>
              <c:strCache>
                <c:ptCount val="1"/>
                <c:pt idx="0">
                  <c:v>大阪府内　南部×
育児不安が低い層</c:v>
                </c:pt>
              </c:strCache>
            </c:strRef>
          </c:tx>
          <c:spPr>
            <a:pattFill prst="smCheck">
              <a:fgClr>
                <a:schemeClr val="accent3"/>
              </a:fgClr>
              <a:bgClr>
                <a:schemeClr val="bg1"/>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(2)'!$C$473:$P$473</c:f>
              <c:numCache>
                <c:formatCode>0.0%</c:formatCode>
                <c:ptCount val="14"/>
                <c:pt idx="0">
                  <c:v>0.51186440677966105</c:v>
                </c:pt>
                <c:pt idx="1">
                  <c:v>0.26101694915254237</c:v>
                </c:pt>
                <c:pt idx="2">
                  <c:v>0.49491525423728816</c:v>
                </c:pt>
                <c:pt idx="3">
                  <c:v>0.51186440677966105</c:v>
                </c:pt>
                <c:pt idx="4">
                  <c:v>0.28813559322033899</c:v>
                </c:pt>
                <c:pt idx="5">
                  <c:v>0.20677966101694914</c:v>
                </c:pt>
                <c:pt idx="6">
                  <c:v>6.1016949152542375E-2</c:v>
                </c:pt>
                <c:pt idx="7">
                  <c:v>0.10169491525423729</c:v>
                </c:pt>
                <c:pt idx="8">
                  <c:v>9.8305084745762716E-2</c:v>
                </c:pt>
                <c:pt idx="9">
                  <c:v>6.4406779661016947E-2</c:v>
                </c:pt>
                <c:pt idx="10">
                  <c:v>0.10508474576271186</c:v>
                </c:pt>
                <c:pt idx="11">
                  <c:v>0.10847457627118644</c:v>
                </c:pt>
                <c:pt idx="12">
                  <c:v>6.7796610169491523E-3</c:v>
                </c:pt>
                <c:pt idx="13">
                  <c:v>2.3728813559322035E-2</c:v>
                </c:pt>
              </c:numCache>
            </c:numRef>
          </c:val>
        </c:ser>
        <c:dLbls>
          <c:showLegendKey val="0"/>
          <c:showVal val="0"/>
          <c:showCatName val="0"/>
          <c:showSerName val="0"/>
          <c:showPercent val="0"/>
          <c:showBubbleSize val="0"/>
        </c:dLbls>
        <c:gapWidth val="150"/>
        <c:axId val="114971776"/>
        <c:axId val="114973312"/>
      </c:barChart>
      <c:catAx>
        <c:axId val="114971776"/>
        <c:scaling>
          <c:orientation val="minMax"/>
        </c:scaling>
        <c:delete val="0"/>
        <c:axPos val="b"/>
        <c:numFmt formatCode="0.0%" sourceLinked="1"/>
        <c:majorTickMark val="out"/>
        <c:minorTickMark val="none"/>
        <c:tickLblPos val="nextTo"/>
        <c:txPr>
          <a:bodyPr rot="0" vert="eaVert"/>
          <a:lstStyle/>
          <a:p>
            <a:pPr>
              <a:defRPr sz="800" spc="-100" baseline="0"/>
            </a:pPr>
            <a:endParaRPr lang="ja-JP"/>
          </a:p>
        </c:txPr>
        <c:crossAx val="114973312"/>
        <c:crosses val="autoZero"/>
        <c:auto val="1"/>
        <c:lblAlgn val="ctr"/>
        <c:lblOffset val="100"/>
        <c:noMultiLvlLbl val="0"/>
      </c:catAx>
      <c:valAx>
        <c:axId val="114973312"/>
        <c:scaling>
          <c:orientation val="minMax"/>
        </c:scaling>
        <c:delete val="0"/>
        <c:axPos val="l"/>
        <c:majorGridlines/>
        <c:numFmt formatCode="0.0%" sourceLinked="1"/>
        <c:majorTickMark val="out"/>
        <c:minorTickMark val="none"/>
        <c:tickLblPos val="nextTo"/>
        <c:txPr>
          <a:bodyPr/>
          <a:lstStyle/>
          <a:p>
            <a:pPr>
              <a:defRPr sz="1000"/>
            </a:pPr>
            <a:endParaRPr lang="ja-JP"/>
          </a:p>
        </c:txPr>
        <c:crossAx val="114971776"/>
        <c:crosses val="autoZero"/>
        <c:crossBetween val="between"/>
      </c:valAx>
    </c:plotArea>
    <c:legend>
      <c:legendPos val="r"/>
      <c:layout>
        <c:manualLayout>
          <c:xMode val="edge"/>
          <c:yMode val="edge"/>
          <c:x val="0.64753695301954217"/>
          <c:y val="1.4293063928223614E-3"/>
          <c:w val="0.29386859586168107"/>
          <c:h val="0.29942292931354875"/>
        </c:manualLayout>
      </c:layout>
      <c:overlay val="0"/>
      <c:spPr>
        <a:solidFill>
          <a:schemeClr val="bg1"/>
        </a:solidFill>
      </c:spPr>
      <c:txPr>
        <a:bodyPr/>
        <a:lstStyle/>
        <a:p>
          <a:pPr>
            <a:defRPr sz="800"/>
          </a:pPr>
          <a:endParaRPr lang="ja-JP"/>
        </a:p>
      </c:txPr>
    </c:legend>
    <c:plotVisOnly val="1"/>
    <c:dispBlanksAs val="gap"/>
    <c:showDLblsOverMax val="0"/>
  </c:chart>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761331693627092E-2"/>
          <c:y val="1.6752013269845923E-2"/>
          <c:w val="0.89783121844503977"/>
          <c:h val="0.68238071106322495"/>
        </c:manualLayout>
      </c:layout>
      <c:barChart>
        <c:barDir val="col"/>
        <c:grouping val="clustered"/>
        <c:varyColors val="0"/>
        <c:ser>
          <c:idx val="0"/>
          <c:order val="0"/>
          <c:tx>
            <c:strRef>
              <c:f>'クロス集計 (2)'!$B$477</c:f>
              <c:strCache>
                <c:ptCount val="1"/>
                <c:pt idx="0">
                  <c:v>大阪府内　北部×
育児不安が高い層</c:v>
                </c:pt>
              </c:strCache>
            </c:strRef>
          </c:tx>
          <c:spPr>
            <a:ln>
              <a:solidFill>
                <a:sysClr val="windowText" lastClr="000000"/>
              </a:solidFill>
            </a:ln>
          </c:spPr>
          <c:invertIfNegative val="0"/>
          <c:dPt>
            <c:idx val="0"/>
            <c:invertIfNegative val="0"/>
            <c:bubble3D val="0"/>
            <c:spPr>
              <a:pattFill prst="pct90">
                <a:fgClr>
                  <a:schemeClr val="accent1"/>
                </a:fgClr>
                <a:bgClr>
                  <a:schemeClr val="bg1"/>
                </a:bgClr>
              </a:pattFill>
              <a:ln>
                <a:solidFill>
                  <a:sysClr val="windowText" lastClr="000000"/>
                </a:solidFill>
              </a:ln>
            </c:spPr>
          </c:dPt>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(2)'!$C$478:$P$478</c:f>
              <c:numCache>
                <c:formatCode>0.0%</c:formatCode>
                <c:ptCount val="14"/>
                <c:pt idx="0">
                  <c:v>0.3867924528301887</c:v>
                </c:pt>
                <c:pt idx="1">
                  <c:v>0.19811320754716982</c:v>
                </c:pt>
                <c:pt idx="2">
                  <c:v>0.40566037735849059</c:v>
                </c:pt>
                <c:pt idx="3">
                  <c:v>0.46226415094339623</c:v>
                </c:pt>
                <c:pt idx="4">
                  <c:v>0.32075471698113206</c:v>
                </c:pt>
                <c:pt idx="5">
                  <c:v>0.23584905660377359</c:v>
                </c:pt>
                <c:pt idx="6">
                  <c:v>0.15094339622641509</c:v>
                </c:pt>
                <c:pt idx="7">
                  <c:v>7.5471698113207544E-2</c:v>
                </c:pt>
                <c:pt idx="8">
                  <c:v>0.13207547169811321</c:v>
                </c:pt>
                <c:pt idx="9">
                  <c:v>5.6603773584905662E-2</c:v>
                </c:pt>
                <c:pt idx="10">
                  <c:v>6.6037735849056603E-2</c:v>
                </c:pt>
                <c:pt idx="11">
                  <c:v>0.10377358490566038</c:v>
                </c:pt>
                <c:pt idx="12">
                  <c:v>0</c:v>
                </c:pt>
                <c:pt idx="13">
                  <c:v>3.7735849056603772E-2</c:v>
                </c:pt>
              </c:numCache>
            </c:numRef>
          </c:val>
        </c:ser>
        <c:ser>
          <c:idx val="1"/>
          <c:order val="1"/>
          <c:tx>
            <c:strRef>
              <c:f>'クロス集計 (2)'!$B$479</c:f>
              <c:strCache>
                <c:ptCount val="1"/>
                <c:pt idx="0">
                  <c:v>大阪府内　中部×
育児不安が高い層</c:v>
                </c:pt>
              </c:strCache>
            </c:strRef>
          </c:tx>
          <c:spPr>
            <a:pattFill prst="pct5">
              <a:fgClr>
                <a:schemeClr val="accent2"/>
              </a:fgClr>
              <a:bgClr>
                <a:schemeClr val="bg1"/>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(2)'!$C$480:$P$480</c:f>
              <c:numCache>
                <c:formatCode>0.0%</c:formatCode>
                <c:ptCount val="14"/>
                <c:pt idx="0">
                  <c:v>0.44086021505376344</c:v>
                </c:pt>
                <c:pt idx="1">
                  <c:v>0.26881720430107525</c:v>
                </c:pt>
                <c:pt idx="2">
                  <c:v>0.39784946236559138</c:v>
                </c:pt>
                <c:pt idx="3">
                  <c:v>0.37634408602150538</c:v>
                </c:pt>
                <c:pt idx="4">
                  <c:v>0.34408602150537637</c:v>
                </c:pt>
                <c:pt idx="5">
                  <c:v>0.25806451612903225</c:v>
                </c:pt>
                <c:pt idx="6">
                  <c:v>9.6774193548387094E-2</c:v>
                </c:pt>
                <c:pt idx="7">
                  <c:v>9.6774193548387094E-2</c:v>
                </c:pt>
                <c:pt idx="8">
                  <c:v>6.4516129032258063E-2</c:v>
                </c:pt>
                <c:pt idx="9">
                  <c:v>7.5268817204301078E-2</c:v>
                </c:pt>
                <c:pt idx="10">
                  <c:v>9.6774193548387094E-2</c:v>
                </c:pt>
                <c:pt idx="11">
                  <c:v>9.6774193548387094E-2</c:v>
                </c:pt>
                <c:pt idx="12">
                  <c:v>0</c:v>
                </c:pt>
                <c:pt idx="13">
                  <c:v>6.4516129032258063E-2</c:v>
                </c:pt>
              </c:numCache>
            </c:numRef>
          </c:val>
        </c:ser>
        <c:ser>
          <c:idx val="2"/>
          <c:order val="2"/>
          <c:tx>
            <c:strRef>
              <c:f>'クロス集計 (2)'!$B$481</c:f>
              <c:strCache>
                <c:ptCount val="1"/>
                <c:pt idx="0">
                  <c:v>大阪府内　南部×
育児不安が高い層</c:v>
                </c:pt>
              </c:strCache>
            </c:strRef>
          </c:tx>
          <c:spPr>
            <a:pattFill prst="smCheck">
              <a:fgClr>
                <a:schemeClr val="accent3"/>
              </a:fgClr>
              <a:bgClr>
                <a:schemeClr val="bg1"/>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(2)'!$C$482:$P$482</c:f>
              <c:numCache>
                <c:formatCode>0.0%</c:formatCode>
                <c:ptCount val="14"/>
                <c:pt idx="0">
                  <c:v>0.50476190476190474</c:v>
                </c:pt>
                <c:pt idx="1">
                  <c:v>0.23809523809523808</c:v>
                </c:pt>
                <c:pt idx="2">
                  <c:v>0.46666666666666667</c:v>
                </c:pt>
                <c:pt idx="3">
                  <c:v>0.38095238095238093</c:v>
                </c:pt>
                <c:pt idx="4">
                  <c:v>0.31428571428571428</c:v>
                </c:pt>
                <c:pt idx="5">
                  <c:v>0.16190476190476191</c:v>
                </c:pt>
                <c:pt idx="6">
                  <c:v>7.6190476190476197E-2</c:v>
                </c:pt>
                <c:pt idx="7">
                  <c:v>9.5238095238095233E-2</c:v>
                </c:pt>
                <c:pt idx="8">
                  <c:v>9.5238095238095233E-2</c:v>
                </c:pt>
                <c:pt idx="9">
                  <c:v>3.8095238095238099E-2</c:v>
                </c:pt>
                <c:pt idx="10">
                  <c:v>0.10476190476190476</c:v>
                </c:pt>
                <c:pt idx="11">
                  <c:v>0.14285714285714285</c:v>
                </c:pt>
                <c:pt idx="12">
                  <c:v>9.5238095238095247E-3</c:v>
                </c:pt>
                <c:pt idx="13">
                  <c:v>5.7142857142857141E-2</c:v>
                </c:pt>
              </c:numCache>
            </c:numRef>
          </c:val>
        </c:ser>
        <c:dLbls>
          <c:showLegendKey val="0"/>
          <c:showVal val="0"/>
          <c:showCatName val="0"/>
          <c:showSerName val="0"/>
          <c:showPercent val="0"/>
          <c:showBubbleSize val="0"/>
        </c:dLbls>
        <c:gapWidth val="150"/>
        <c:axId val="114889088"/>
        <c:axId val="114890624"/>
      </c:barChart>
      <c:catAx>
        <c:axId val="114889088"/>
        <c:scaling>
          <c:orientation val="minMax"/>
        </c:scaling>
        <c:delete val="0"/>
        <c:axPos val="b"/>
        <c:majorTickMark val="out"/>
        <c:minorTickMark val="none"/>
        <c:tickLblPos val="nextTo"/>
        <c:txPr>
          <a:bodyPr rot="0" vert="eaVert"/>
          <a:lstStyle/>
          <a:p>
            <a:pPr>
              <a:defRPr sz="800"/>
            </a:pPr>
            <a:endParaRPr lang="ja-JP"/>
          </a:p>
        </c:txPr>
        <c:crossAx val="114890624"/>
        <c:crosses val="autoZero"/>
        <c:auto val="1"/>
        <c:lblAlgn val="ctr"/>
        <c:lblOffset val="100"/>
        <c:noMultiLvlLbl val="0"/>
      </c:catAx>
      <c:valAx>
        <c:axId val="114890624"/>
        <c:scaling>
          <c:orientation val="minMax"/>
        </c:scaling>
        <c:delete val="0"/>
        <c:axPos val="l"/>
        <c:majorGridlines/>
        <c:numFmt formatCode="0.0%" sourceLinked="1"/>
        <c:majorTickMark val="out"/>
        <c:minorTickMark val="none"/>
        <c:tickLblPos val="nextTo"/>
        <c:crossAx val="114889088"/>
        <c:crosses val="autoZero"/>
        <c:crossBetween val="between"/>
      </c:valAx>
    </c:plotArea>
    <c:legend>
      <c:legendPos val="r"/>
      <c:layout>
        <c:manualLayout>
          <c:xMode val="edge"/>
          <c:yMode val="edge"/>
          <c:x val="0.64581846402087273"/>
          <c:y val="1.6752450158824376E-3"/>
          <c:w val="0.30321458074903584"/>
          <c:h val="0.2979625145623685"/>
        </c:manualLayout>
      </c:layout>
      <c:overlay val="0"/>
      <c:spPr>
        <a:solidFill>
          <a:schemeClr val="bg1"/>
        </a:solidFill>
      </c:spPr>
      <c:txPr>
        <a:bodyPr/>
        <a:lstStyle/>
        <a:p>
          <a:pPr>
            <a:defRPr sz="800"/>
          </a:pPr>
          <a:endParaRPr lang="ja-JP"/>
        </a:p>
      </c:txPr>
    </c:legend>
    <c:plotVisOnly val="1"/>
    <c:dispBlanksAs val="gap"/>
    <c:showDLblsOverMax val="0"/>
  </c:chart>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766421258981618E-2"/>
          <c:y val="2.4419393176796506E-2"/>
          <c:w val="0.90790216614535224"/>
          <c:h val="0.70336027517589039"/>
        </c:manualLayout>
      </c:layout>
      <c:barChart>
        <c:barDir val="col"/>
        <c:grouping val="clustered"/>
        <c:varyColors val="0"/>
        <c:ser>
          <c:idx val="0"/>
          <c:order val="0"/>
          <c:tx>
            <c:strRef>
              <c:f>'クロス集計 (2)'!$B$570</c:f>
              <c:strCache>
                <c:ptCount val="1"/>
                <c:pt idx="0">
                  <c:v>大阪府内　北部×
育児不安が低い層</c:v>
                </c:pt>
              </c:strCache>
            </c:strRef>
          </c:tx>
          <c:spPr>
            <a:pattFill prst="pct90">
              <a:fgClr>
                <a:schemeClr val="accent1"/>
              </a:fgClr>
              <a:bgClr>
                <a:schemeClr val="bg1"/>
              </a:bgClr>
            </a:pattFill>
            <a:ln>
              <a:solidFill>
                <a:sysClr val="windowText" lastClr="000000"/>
              </a:solidFill>
            </a:ln>
          </c:spPr>
          <c:invertIfNegative val="0"/>
          <c:cat>
            <c:strRef>
              <c:f>'クロス集計 (2)'!$C$569:$U$569</c:f>
              <c:strCache>
                <c:ptCount val="19"/>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職場の理解や協力が少ない</c:v>
                </c:pt>
                <c:pt idx="16">
                  <c:v>その他</c:v>
                </c:pt>
                <c:pt idx="17">
                  <c:v>特にない</c:v>
                </c:pt>
                <c:pt idx="18">
                  <c:v>回答者数</c:v>
                </c:pt>
              </c:strCache>
            </c:strRef>
          </c:cat>
          <c:val>
            <c:numRef>
              <c:f>'クロス集計 (2)'!$C$571:$T$571</c:f>
              <c:numCache>
                <c:formatCode>0.0%</c:formatCode>
                <c:ptCount val="18"/>
                <c:pt idx="0">
                  <c:v>0.10544217687074831</c:v>
                </c:pt>
                <c:pt idx="1">
                  <c:v>0.1360544217687075</c:v>
                </c:pt>
                <c:pt idx="2">
                  <c:v>0.1360544217687075</c:v>
                </c:pt>
                <c:pt idx="3">
                  <c:v>0.37755102040816324</c:v>
                </c:pt>
                <c:pt idx="4">
                  <c:v>0.1360544217687075</c:v>
                </c:pt>
                <c:pt idx="5">
                  <c:v>6.8027210884353748E-2</c:v>
                </c:pt>
                <c:pt idx="6">
                  <c:v>0.11904761904761904</c:v>
                </c:pt>
                <c:pt idx="7">
                  <c:v>0.29931972789115646</c:v>
                </c:pt>
                <c:pt idx="8">
                  <c:v>7.8231292517006806E-2</c:v>
                </c:pt>
                <c:pt idx="9">
                  <c:v>2.3809523809523808E-2</c:v>
                </c:pt>
                <c:pt idx="10">
                  <c:v>4.4217687074829932E-2</c:v>
                </c:pt>
                <c:pt idx="11">
                  <c:v>4.7619047619047616E-2</c:v>
                </c:pt>
                <c:pt idx="12">
                  <c:v>0.11224489795918367</c:v>
                </c:pt>
                <c:pt idx="13">
                  <c:v>0.29251700680272108</c:v>
                </c:pt>
                <c:pt idx="14">
                  <c:v>0.12585034013605442</c:v>
                </c:pt>
                <c:pt idx="15">
                  <c:v>2.3809523809523808E-2</c:v>
                </c:pt>
                <c:pt idx="16">
                  <c:v>6.8027210884353739E-3</c:v>
                </c:pt>
                <c:pt idx="17">
                  <c:v>0.1598639455782313</c:v>
                </c:pt>
              </c:numCache>
            </c:numRef>
          </c:val>
        </c:ser>
        <c:ser>
          <c:idx val="1"/>
          <c:order val="1"/>
          <c:tx>
            <c:strRef>
              <c:f>'クロス集計 (2)'!$B$572</c:f>
              <c:strCache>
                <c:ptCount val="1"/>
                <c:pt idx="0">
                  <c:v>大阪府内　中部×
育児不安が低い層</c:v>
                </c:pt>
              </c:strCache>
            </c:strRef>
          </c:tx>
          <c:spPr>
            <a:pattFill prst="pct5">
              <a:fgClr>
                <a:schemeClr val="accent2"/>
              </a:fgClr>
              <a:bgClr>
                <a:schemeClr val="bg1"/>
              </a:bgClr>
            </a:pattFill>
            <a:ln>
              <a:solidFill>
                <a:sysClr val="windowText" lastClr="000000"/>
              </a:solidFill>
            </a:ln>
          </c:spPr>
          <c:invertIfNegative val="0"/>
          <c:cat>
            <c:strRef>
              <c:f>'クロス集計 (2)'!$C$569:$U$569</c:f>
              <c:strCache>
                <c:ptCount val="19"/>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職場の理解や協力が少ない</c:v>
                </c:pt>
                <c:pt idx="16">
                  <c:v>その他</c:v>
                </c:pt>
                <c:pt idx="17">
                  <c:v>特にない</c:v>
                </c:pt>
                <c:pt idx="18">
                  <c:v>回答者数</c:v>
                </c:pt>
              </c:strCache>
            </c:strRef>
          </c:cat>
          <c:val>
            <c:numRef>
              <c:f>'クロス集計 (2)'!$C$573:$T$573</c:f>
              <c:numCache>
                <c:formatCode>0.0%</c:formatCode>
                <c:ptCount val="18"/>
                <c:pt idx="0">
                  <c:v>9.7719869706840393E-2</c:v>
                </c:pt>
                <c:pt idx="1">
                  <c:v>0.1986970684039088</c:v>
                </c:pt>
                <c:pt idx="2">
                  <c:v>0.15309446254071662</c:v>
                </c:pt>
                <c:pt idx="3">
                  <c:v>0.3745928338762215</c:v>
                </c:pt>
                <c:pt idx="4">
                  <c:v>0.10749185667752444</c:v>
                </c:pt>
                <c:pt idx="5">
                  <c:v>6.5146579804560262E-2</c:v>
                </c:pt>
                <c:pt idx="6">
                  <c:v>0.10097719869706841</c:v>
                </c:pt>
                <c:pt idx="7">
                  <c:v>0.29315960912052119</c:v>
                </c:pt>
                <c:pt idx="8">
                  <c:v>9.4462540716612378E-2</c:v>
                </c:pt>
                <c:pt idx="9">
                  <c:v>3.5830618892508145E-2</c:v>
                </c:pt>
                <c:pt idx="10">
                  <c:v>5.5374592833876218E-2</c:v>
                </c:pt>
                <c:pt idx="11">
                  <c:v>4.2345276872964167E-2</c:v>
                </c:pt>
                <c:pt idx="12">
                  <c:v>0.16286644951140064</c:v>
                </c:pt>
                <c:pt idx="13">
                  <c:v>0.33876221498371334</c:v>
                </c:pt>
                <c:pt idx="14">
                  <c:v>0.12703583061889251</c:v>
                </c:pt>
                <c:pt idx="15">
                  <c:v>1.6286644951140065E-2</c:v>
                </c:pt>
                <c:pt idx="16">
                  <c:v>6.5146579804560263E-3</c:v>
                </c:pt>
                <c:pt idx="17">
                  <c:v>0.13029315960912052</c:v>
                </c:pt>
              </c:numCache>
            </c:numRef>
          </c:val>
        </c:ser>
        <c:ser>
          <c:idx val="2"/>
          <c:order val="2"/>
          <c:tx>
            <c:strRef>
              <c:f>'クロス集計 (2)'!$B$574</c:f>
              <c:strCache>
                <c:ptCount val="1"/>
                <c:pt idx="0">
                  <c:v>大阪府内　南部×
育児不安が低い層</c:v>
                </c:pt>
              </c:strCache>
            </c:strRef>
          </c:tx>
          <c:spPr>
            <a:pattFill prst="smCheck">
              <a:fgClr>
                <a:schemeClr val="accent3"/>
              </a:fgClr>
              <a:bgClr>
                <a:schemeClr val="bg1"/>
              </a:bgClr>
            </a:pattFill>
            <a:ln>
              <a:solidFill>
                <a:sysClr val="windowText" lastClr="000000"/>
              </a:solidFill>
            </a:ln>
          </c:spPr>
          <c:invertIfNegative val="0"/>
          <c:cat>
            <c:strRef>
              <c:f>'クロス集計 (2)'!$C$569:$U$569</c:f>
              <c:strCache>
                <c:ptCount val="19"/>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職場の理解や協力が少ない</c:v>
                </c:pt>
                <c:pt idx="16">
                  <c:v>その他</c:v>
                </c:pt>
                <c:pt idx="17">
                  <c:v>特にない</c:v>
                </c:pt>
                <c:pt idx="18">
                  <c:v>回答者数</c:v>
                </c:pt>
              </c:strCache>
            </c:strRef>
          </c:cat>
          <c:val>
            <c:numRef>
              <c:f>'クロス集計 (2)'!$C$575:$T$575</c:f>
              <c:numCache>
                <c:formatCode>0.0%</c:formatCode>
                <c:ptCount val="18"/>
                <c:pt idx="0">
                  <c:v>0.10508474576271186</c:v>
                </c:pt>
                <c:pt idx="1">
                  <c:v>0.21016949152542372</c:v>
                </c:pt>
                <c:pt idx="2">
                  <c:v>0.10169491525423729</c:v>
                </c:pt>
                <c:pt idx="3">
                  <c:v>0.34915254237288135</c:v>
                </c:pt>
                <c:pt idx="4">
                  <c:v>0.15254237288135594</c:v>
                </c:pt>
                <c:pt idx="5">
                  <c:v>5.0847457627118647E-2</c:v>
                </c:pt>
                <c:pt idx="6">
                  <c:v>0.10508474576271186</c:v>
                </c:pt>
                <c:pt idx="7">
                  <c:v>0.31864406779661014</c:v>
                </c:pt>
                <c:pt idx="8">
                  <c:v>8.8135593220338981E-2</c:v>
                </c:pt>
                <c:pt idx="9">
                  <c:v>5.0847457627118647E-2</c:v>
                </c:pt>
                <c:pt idx="10">
                  <c:v>7.4576271186440682E-2</c:v>
                </c:pt>
                <c:pt idx="11">
                  <c:v>5.4237288135593219E-2</c:v>
                </c:pt>
                <c:pt idx="12">
                  <c:v>0.13898305084745763</c:v>
                </c:pt>
                <c:pt idx="13">
                  <c:v>0.3254237288135593</c:v>
                </c:pt>
                <c:pt idx="14">
                  <c:v>0.19661016949152543</c:v>
                </c:pt>
                <c:pt idx="15">
                  <c:v>2.0338983050847456E-2</c:v>
                </c:pt>
                <c:pt idx="16">
                  <c:v>6.7796610169491523E-3</c:v>
                </c:pt>
                <c:pt idx="17">
                  <c:v>0.15593220338983052</c:v>
                </c:pt>
              </c:numCache>
            </c:numRef>
          </c:val>
        </c:ser>
        <c:dLbls>
          <c:showLegendKey val="0"/>
          <c:showVal val="0"/>
          <c:showCatName val="0"/>
          <c:showSerName val="0"/>
          <c:showPercent val="0"/>
          <c:showBubbleSize val="0"/>
        </c:dLbls>
        <c:gapWidth val="150"/>
        <c:axId val="115303936"/>
        <c:axId val="115305472"/>
      </c:barChart>
      <c:catAx>
        <c:axId val="115303936"/>
        <c:scaling>
          <c:orientation val="minMax"/>
        </c:scaling>
        <c:delete val="0"/>
        <c:axPos val="b"/>
        <c:numFmt formatCode="General" sourceLinked="1"/>
        <c:majorTickMark val="none"/>
        <c:minorTickMark val="none"/>
        <c:tickLblPos val="nextTo"/>
        <c:txPr>
          <a:bodyPr rot="0" vert="eaVert"/>
          <a:lstStyle/>
          <a:p>
            <a:pPr>
              <a:defRPr sz="800"/>
            </a:pPr>
            <a:endParaRPr lang="ja-JP"/>
          </a:p>
        </c:txPr>
        <c:crossAx val="115305472"/>
        <c:crosses val="autoZero"/>
        <c:auto val="1"/>
        <c:lblAlgn val="ctr"/>
        <c:lblOffset val="100"/>
        <c:noMultiLvlLbl val="0"/>
      </c:catAx>
      <c:valAx>
        <c:axId val="115305472"/>
        <c:scaling>
          <c:orientation val="minMax"/>
          <c:max val="0.70000000000000007"/>
        </c:scaling>
        <c:delete val="0"/>
        <c:axPos val="l"/>
        <c:majorGridlines/>
        <c:numFmt formatCode="0.0%" sourceLinked="1"/>
        <c:majorTickMark val="none"/>
        <c:minorTickMark val="none"/>
        <c:tickLblPos val="nextTo"/>
        <c:crossAx val="115303936"/>
        <c:crosses val="autoZero"/>
        <c:crossBetween val="between"/>
      </c:valAx>
    </c:plotArea>
    <c:legend>
      <c:legendPos val="r"/>
      <c:layout>
        <c:manualLayout>
          <c:xMode val="edge"/>
          <c:yMode val="edge"/>
          <c:x val="0.14199516144694579"/>
          <c:y val="4.5937302480602432E-2"/>
          <c:w val="0.78989529974787265"/>
          <c:h val="0.14159591940900643"/>
        </c:manualLayout>
      </c:layout>
      <c:overlay val="0"/>
      <c:spPr>
        <a:solidFill>
          <a:schemeClr val="bg1"/>
        </a:solidFill>
      </c:spPr>
      <c:txPr>
        <a:bodyPr/>
        <a:lstStyle/>
        <a:p>
          <a:pPr>
            <a:defRPr sz="800"/>
          </a:pPr>
          <a:endParaRPr lang="ja-JP"/>
        </a:p>
      </c:txPr>
    </c:legend>
    <c:plotVisOnly val="1"/>
    <c:dispBlanksAs val="gap"/>
    <c:showDLblsOverMax val="0"/>
  </c:chart>
  <c:txPr>
    <a:bodyPr/>
    <a:lstStyle/>
    <a:p>
      <a:pPr>
        <a:defRPr sz="1100"/>
      </a:pPr>
      <a:endParaRPr lang="ja-JP"/>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868059157062916E-2"/>
          <c:y val="3.1502392581552144E-2"/>
          <c:w val="0.89659475252792542"/>
          <c:h val="0.69573071793961361"/>
        </c:manualLayout>
      </c:layout>
      <c:barChart>
        <c:barDir val="col"/>
        <c:grouping val="clustered"/>
        <c:varyColors val="0"/>
        <c:ser>
          <c:idx val="0"/>
          <c:order val="0"/>
          <c:tx>
            <c:strRef>
              <c:f>'クロス集計 (2)'!$B$579</c:f>
              <c:strCache>
                <c:ptCount val="1"/>
                <c:pt idx="0">
                  <c:v>大阪府内　北部×
育児不安が高い層</c:v>
                </c:pt>
              </c:strCache>
            </c:strRef>
          </c:tx>
          <c:spPr>
            <a:pattFill prst="pct90">
              <a:fgClr>
                <a:schemeClr val="accent1"/>
              </a:fgClr>
              <a:bgClr>
                <a:schemeClr val="bg1"/>
              </a:bgClr>
            </a:pattFill>
            <a:ln>
              <a:solidFill>
                <a:sysClr val="windowText" lastClr="000000"/>
              </a:solidFill>
            </a:ln>
          </c:spPr>
          <c:invertIfNegative val="0"/>
          <c:cat>
            <c:strRef>
              <c:f>'クロス集計 (2)'!$C$569:$T$569</c:f>
              <c:strCache>
                <c:ptCount val="18"/>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職場の理解や協力が少ない</c:v>
                </c:pt>
                <c:pt idx="16">
                  <c:v>その他</c:v>
                </c:pt>
                <c:pt idx="17">
                  <c:v>特にない</c:v>
                </c:pt>
              </c:strCache>
            </c:strRef>
          </c:cat>
          <c:val>
            <c:numRef>
              <c:f>'クロス集計 (2)'!$C$580:$T$580</c:f>
              <c:numCache>
                <c:formatCode>0.0%</c:formatCode>
                <c:ptCount val="18"/>
                <c:pt idx="0">
                  <c:v>0.16037735849056603</c:v>
                </c:pt>
                <c:pt idx="1">
                  <c:v>0.27358490566037735</c:v>
                </c:pt>
                <c:pt idx="2">
                  <c:v>0.22641509433962265</c:v>
                </c:pt>
                <c:pt idx="3">
                  <c:v>0.55660377358490565</c:v>
                </c:pt>
                <c:pt idx="4">
                  <c:v>0.17924528301886791</c:v>
                </c:pt>
                <c:pt idx="5">
                  <c:v>0.13207547169811321</c:v>
                </c:pt>
                <c:pt idx="6">
                  <c:v>0.16037735849056603</c:v>
                </c:pt>
                <c:pt idx="7">
                  <c:v>0.42452830188679247</c:v>
                </c:pt>
                <c:pt idx="8">
                  <c:v>9.4339622641509441E-2</c:v>
                </c:pt>
                <c:pt idx="9">
                  <c:v>0.11320754716981132</c:v>
                </c:pt>
                <c:pt idx="10">
                  <c:v>8.4905660377358486E-2</c:v>
                </c:pt>
                <c:pt idx="11">
                  <c:v>5.6603773584905662E-2</c:v>
                </c:pt>
                <c:pt idx="12">
                  <c:v>0.18867924528301888</c:v>
                </c:pt>
                <c:pt idx="13">
                  <c:v>0.28301886792452829</c:v>
                </c:pt>
                <c:pt idx="14">
                  <c:v>0.18867924528301888</c:v>
                </c:pt>
                <c:pt idx="15">
                  <c:v>3.7735849056603772E-2</c:v>
                </c:pt>
                <c:pt idx="16">
                  <c:v>2.8301886792452831E-2</c:v>
                </c:pt>
                <c:pt idx="17">
                  <c:v>7.5471698113207544E-2</c:v>
                </c:pt>
              </c:numCache>
            </c:numRef>
          </c:val>
        </c:ser>
        <c:ser>
          <c:idx val="1"/>
          <c:order val="1"/>
          <c:tx>
            <c:strRef>
              <c:f>'クロス集計 (2)'!$B$581</c:f>
              <c:strCache>
                <c:ptCount val="1"/>
                <c:pt idx="0">
                  <c:v>大阪府内　中部×
育児不安が高い層</c:v>
                </c:pt>
              </c:strCache>
            </c:strRef>
          </c:tx>
          <c:spPr>
            <a:pattFill prst="pct5">
              <a:fgClr>
                <a:schemeClr val="accent2"/>
              </a:fgClr>
              <a:bgClr>
                <a:schemeClr val="bg1"/>
              </a:bgClr>
            </a:pattFill>
            <a:ln>
              <a:solidFill>
                <a:sysClr val="windowText" lastClr="000000"/>
              </a:solidFill>
            </a:ln>
          </c:spPr>
          <c:invertIfNegative val="0"/>
          <c:cat>
            <c:strRef>
              <c:f>'クロス集計 (2)'!$C$569:$T$569</c:f>
              <c:strCache>
                <c:ptCount val="18"/>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職場の理解や協力が少ない</c:v>
                </c:pt>
                <c:pt idx="16">
                  <c:v>その他</c:v>
                </c:pt>
                <c:pt idx="17">
                  <c:v>特にない</c:v>
                </c:pt>
              </c:strCache>
            </c:strRef>
          </c:cat>
          <c:val>
            <c:numRef>
              <c:f>'クロス集計 (2)'!$C$582:$T$582</c:f>
              <c:numCache>
                <c:formatCode>0.0%</c:formatCode>
                <c:ptCount val="18"/>
                <c:pt idx="0">
                  <c:v>0.12903225806451613</c:v>
                </c:pt>
                <c:pt idx="1">
                  <c:v>0.20430107526881722</c:v>
                </c:pt>
                <c:pt idx="2">
                  <c:v>0.21505376344086022</c:v>
                </c:pt>
                <c:pt idx="3">
                  <c:v>0.5268817204301075</c:v>
                </c:pt>
                <c:pt idx="4">
                  <c:v>0.20430107526881722</c:v>
                </c:pt>
                <c:pt idx="5">
                  <c:v>7.5268817204301078E-2</c:v>
                </c:pt>
                <c:pt idx="6">
                  <c:v>0.24731182795698925</c:v>
                </c:pt>
                <c:pt idx="7">
                  <c:v>0.44086021505376344</c:v>
                </c:pt>
                <c:pt idx="8">
                  <c:v>0.12903225806451613</c:v>
                </c:pt>
                <c:pt idx="9">
                  <c:v>9.6774193548387094E-2</c:v>
                </c:pt>
                <c:pt idx="10">
                  <c:v>0.17204301075268819</c:v>
                </c:pt>
                <c:pt idx="11">
                  <c:v>5.3763440860215055E-2</c:v>
                </c:pt>
                <c:pt idx="12">
                  <c:v>0.16129032258064516</c:v>
                </c:pt>
                <c:pt idx="13">
                  <c:v>0.22580645161290322</c:v>
                </c:pt>
                <c:pt idx="14">
                  <c:v>0.19354838709677419</c:v>
                </c:pt>
                <c:pt idx="15">
                  <c:v>2.1505376344086023E-2</c:v>
                </c:pt>
                <c:pt idx="16">
                  <c:v>1.0752688172043012E-2</c:v>
                </c:pt>
                <c:pt idx="17">
                  <c:v>0.10752688172043011</c:v>
                </c:pt>
              </c:numCache>
            </c:numRef>
          </c:val>
        </c:ser>
        <c:ser>
          <c:idx val="2"/>
          <c:order val="2"/>
          <c:tx>
            <c:strRef>
              <c:f>'クロス集計 (2)'!$B$583</c:f>
              <c:strCache>
                <c:ptCount val="1"/>
                <c:pt idx="0">
                  <c:v>大阪府内　南部×
育児不安が高い層</c:v>
                </c:pt>
              </c:strCache>
            </c:strRef>
          </c:tx>
          <c:spPr>
            <a:pattFill prst="smCheck">
              <a:fgClr>
                <a:schemeClr val="accent3"/>
              </a:fgClr>
              <a:bgClr>
                <a:schemeClr val="bg1"/>
              </a:bgClr>
            </a:pattFill>
            <a:ln>
              <a:solidFill>
                <a:sysClr val="windowText" lastClr="000000"/>
              </a:solidFill>
            </a:ln>
          </c:spPr>
          <c:invertIfNegative val="0"/>
          <c:cat>
            <c:strRef>
              <c:f>'クロス集計 (2)'!$C$569:$T$569</c:f>
              <c:strCache>
                <c:ptCount val="18"/>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職場の理解や協力が少ない</c:v>
                </c:pt>
                <c:pt idx="16">
                  <c:v>その他</c:v>
                </c:pt>
                <c:pt idx="17">
                  <c:v>特にない</c:v>
                </c:pt>
              </c:strCache>
            </c:strRef>
          </c:cat>
          <c:val>
            <c:numRef>
              <c:f>'クロス集計 (2)'!$C$584:$T$584</c:f>
              <c:numCache>
                <c:formatCode>0.0%</c:formatCode>
                <c:ptCount val="18"/>
                <c:pt idx="0">
                  <c:v>0.10476190476190476</c:v>
                </c:pt>
                <c:pt idx="1">
                  <c:v>0.26666666666666666</c:v>
                </c:pt>
                <c:pt idx="2">
                  <c:v>0.19047619047619047</c:v>
                </c:pt>
                <c:pt idx="3">
                  <c:v>0.61904761904761907</c:v>
                </c:pt>
                <c:pt idx="4">
                  <c:v>0.19047619047619047</c:v>
                </c:pt>
                <c:pt idx="5">
                  <c:v>8.5714285714285715E-2</c:v>
                </c:pt>
                <c:pt idx="6">
                  <c:v>0.25714285714285712</c:v>
                </c:pt>
                <c:pt idx="7">
                  <c:v>0.42857142857142855</c:v>
                </c:pt>
                <c:pt idx="8">
                  <c:v>0.16190476190476191</c:v>
                </c:pt>
                <c:pt idx="9">
                  <c:v>0.10476190476190476</c:v>
                </c:pt>
                <c:pt idx="10">
                  <c:v>0.11428571428571428</c:v>
                </c:pt>
                <c:pt idx="11">
                  <c:v>7.6190476190476197E-2</c:v>
                </c:pt>
                <c:pt idx="12">
                  <c:v>0.16190476190476191</c:v>
                </c:pt>
                <c:pt idx="13">
                  <c:v>0.30476190476190479</c:v>
                </c:pt>
                <c:pt idx="14">
                  <c:v>0.14285714285714285</c:v>
                </c:pt>
                <c:pt idx="15">
                  <c:v>0</c:v>
                </c:pt>
                <c:pt idx="16">
                  <c:v>1.9047619047619049E-2</c:v>
                </c:pt>
                <c:pt idx="17">
                  <c:v>0.11428571428571428</c:v>
                </c:pt>
              </c:numCache>
            </c:numRef>
          </c:val>
        </c:ser>
        <c:dLbls>
          <c:showLegendKey val="0"/>
          <c:showVal val="0"/>
          <c:showCatName val="0"/>
          <c:showSerName val="0"/>
          <c:showPercent val="0"/>
          <c:showBubbleSize val="0"/>
        </c:dLbls>
        <c:gapWidth val="150"/>
        <c:axId val="115347840"/>
        <c:axId val="115349376"/>
      </c:barChart>
      <c:catAx>
        <c:axId val="115347840"/>
        <c:scaling>
          <c:orientation val="minMax"/>
        </c:scaling>
        <c:delete val="0"/>
        <c:axPos val="b"/>
        <c:majorTickMark val="out"/>
        <c:minorTickMark val="none"/>
        <c:tickLblPos val="nextTo"/>
        <c:txPr>
          <a:bodyPr rot="0" vert="eaVert"/>
          <a:lstStyle/>
          <a:p>
            <a:pPr>
              <a:defRPr sz="800"/>
            </a:pPr>
            <a:endParaRPr lang="ja-JP"/>
          </a:p>
        </c:txPr>
        <c:crossAx val="115349376"/>
        <c:crosses val="autoZero"/>
        <c:auto val="1"/>
        <c:lblAlgn val="ctr"/>
        <c:lblOffset val="100"/>
        <c:noMultiLvlLbl val="0"/>
      </c:catAx>
      <c:valAx>
        <c:axId val="115349376"/>
        <c:scaling>
          <c:orientation val="minMax"/>
          <c:max val="0.70000000000000007"/>
        </c:scaling>
        <c:delete val="0"/>
        <c:axPos val="l"/>
        <c:majorGridlines/>
        <c:numFmt formatCode="0.0%" sourceLinked="1"/>
        <c:majorTickMark val="out"/>
        <c:minorTickMark val="none"/>
        <c:tickLblPos val="nextTo"/>
        <c:crossAx val="115347840"/>
        <c:crosses val="autoZero"/>
        <c:crossBetween val="between"/>
      </c:valAx>
    </c:plotArea>
    <c:legend>
      <c:legendPos val="r"/>
      <c:layout>
        <c:manualLayout>
          <c:xMode val="edge"/>
          <c:yMode val="edge"/>
          <c:x val="0.46215872239054001"/>
          <c:y val="6.2541545042050811E-2"/>
          <c:w val="0.4879563857494264"/>
          <c:h val="0.22588174673604519"/>
        </c:manualLayout>
      </c:layout>
      <c:overlay val="0"/>
      <c:spPr>
        <a:solidFill>
          <a:schemeClr val="bg1"/>
        </a:solidFill>
      </c:spPr>
      <c:txPr>
        <a:bodyPr/>
        <a:lstStyle/>
        <a:p>
          <a:pPr>
            <a:defRPr sz="800"/>
          </a:pPr>
          <a:endParaRPr lang="ja-JP"/>
        </a:p>
      </c:txPr>
    </c:legend>
    <c:plotVisOnly val="1"/>
    <c:dispBlanksAs val="gap"/>
    <c:showDLblsOverMax val="0"/>
  </c:chart>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'広場等（年齢別）'!$C$14</c:f>
              <c:strCache>
                <c:ptCount val="1"/>
                <c:pt idx="0">
                  <c:v>１　該当なし</c:v>
                </c:pt>
              </c:strCache>
            </c:strRef>
          </c:tx>
          <c:spPr>
            <a:ln>
              <a:solidFill>
                <a:sysClr val="windowText" lastClr="000000"/>
              </a:solidFill>
            </a:ln>
          </c:spPr>
          <c:invertIfNegative val="0"/>
          <c:cat>
            <c:strRef>
              <c:f>('広場等（年齢別）'!$B$15,'広場等（年齢別）'!$B$17)</c:f>
              <c:strCache>
                <c:ptCount val="2"/>
                <c:pt idx="0">
                  <c:v>大阪府内　0～2歳</c:v>
                </c:pt>
                <c:pt idx="1">
                  <c:v>大阪府内　3歳以上</c:v>
                </c:pt>
              </c:strCache>
            </c:strRef>
          </c:cat>
          <c:val>
            <c:numRef>
              <c:f>('広場等（年齢別）'!$C$16,'広場等（年齢別）'!$C$18)</c:f>
              <c:numCache>
                <c:formatCode>0.0%</c:formatCode>
                <c:ptCount val="2"/>
                <c:pt idx="0">
                  <c:v>0.25880551301684535</c:v>
                </c:pt>
                <c:pt idx="1">
                  <c:v>0.31078610603290674</c:v>
                </c:pt>
              </c:numCache>
            </c:numRef>
          </c:val>
        </c:ser>
        <c:ser>
          <c:idx val="1"/>
          <c:order val="1"/>
          <c:tx>
            <c:strRef>
              <c:f>'広場等（年齢別）'!$D$14</c:f>
              <c:strCache>
                <c:ptCount val="1"/>
                <c:pt idx="0">
                  <c:v>２　遠い</c:v>
                </c:pt>
              </c:strCache>
            </c:strRef>
          </c:tx>
          <c:spPr>
            <a:ln>
              <a:solidFill>
                <a:sysClr val="windowText" lastClr="000000"/>
              </a:solidFill>
            </a:ln>
          </c:spPr>
          <c:invertIfNegative val="0"/>
          <c:cat>
            <c:strRef>
              <c:f>('広場等（年齢別）'!$B$15,'広場等（年齢別）'!$B$17)</c:f>
              <c:strCache>
                <c:ptCount val="2"/>
                <c:pt idx="0">
                  <c:v>大阪府内　0～2歳</c:v>
                </c:pt>
                <c:pt idx="1">
                  <c:v>大阪府内　3歳以上</c:v>
                </c:pt>
              </c:strCache>
            </c:strRef>
          </c:cat>
          <c:val>
            <c:numRef>
              <c:f>('広場等（年齢別）'!$D$16,'広場等（年齢別）'!$D$18)</c:f>
              <c:numCache>
                <c:formatCode>0.0%</c:formatCode>
                <c:ptCount val="2"/>
                <c:pt idx="0">
                  <c:v>0.2557427258805513</c:v>
                </c:pt>
                <c:pt idx="1">
                  <c:v>0.32541133455210236</c:v>
                </c:pt>
              </c:numCache>
            </c:numRef>
          </c:val>
        </c:ser>
        <c:ser>
          <c:idx val="2"/>
          <c:order val="2"/>
          <c:tx>
            <c:strRef>
              <c:f>'広場等（年齢別）'!$E$14</c:f>
              <c:strCache>
                <c:ptCount val="1"/>
                <c:pt idx="0">
                  <c:v>３　やや遠い</c:v>
                </c:pt>
              </c:strCache>
            </c:strRef>
          </c:tx>
          <c:spPr>
            <a:ln>
              <a:solidFill>
                <a:sysClr val="windowText" lastClr="000000"/>
              </a:solidFill>
            </a:ln>
          </c:spPr>
          <c:invertIfNegative val="0"/>
          <c:cat>
            <c:strRef>
              <c:f>('広場等（年齢別）'!$B$15,'広場等（年齢別）'!$B$17)</c:f>
              <c:strCache>
                <c:ptCount val="2"/>
                <c:pt idx="0">
                  <c:v>大阪府内　0～2歳</c:v>
                </c:pt>
                <c:pt idx="1">
                  <c:v>大阪府内　3歳以上</c:v>
                </c:pt>
              </c:strCache>
            </c:strRef>
          </c:cat>
          <c:val>
            <c:numRef>
              <c:f>('広場等（年齢別）'!$E$16,'広場等（年齢別）'!$E$18)</c:f>
              <c:numCache>
                <c:formatCode>0.0%</c:formatCode>
                <c:ptCount val="2"/>
                <c:pt idx="0">
                  <c:v>0.23889739663093415</c:v>
                </c:pt>
                <c:pt idx="1">
                  <c:v>0.21023765996343693</c:v>
                </c:pt>
              </c:numCache>
            </c:numRef>
          </c:val>
        </c:ser>
        <c:ser>
          <c:idx val="3"/>
          <c:order val="3"/>
          <c:tx>
            <c:strRef>
              <c:f>'広場等（年齢別）'!$F$14</c:f>
              <c:strCache>
                <c:ptCount val="1"/>
                <c:pt idx="0">
                  <c:v>４　やや身近</c:v>
                </c:pt>
              </c:strCache>
            </c:strRef>
          </c:tx>
          <c:spPr>
            <a:pattFill prst="pct20">
              <a:fgClr>
                <a:srgbClr val="8064A2"/>
              </a:fgClr>
              <a:bgClr>
                <a:sysClr val="window" lastClr="FFFFFF"/>
              </a:bgClr>
            </a:pattFill>
            <a:ln>
              <a:solidFill>
                <a:sysClr val="windowText" lastClr="000000"/>
              </a:solidFill>
            </a:ln>
          </c:spPr>
          <c:invertIfNegative val="0"/>
          <c:dLbls>
            <c:spPr>
              <a:noFill/>
            </c:spPr>
            <c:showLegendKey val="0"/>
            <c:showVal val="1"/>
            <c:showCatName val="0"/>
            <c:showSerName val="0"/>
            <c:showPercent val="0"/>
            <c:showBubbleSize val="0"/>
            <c:showLeaderLines val="0"/>
          </c:dLbls>
          <c:cat>
            <c:strRef>
              <c:f>('広場等（年齢別）'!$B$15,'広場等（年齢別）'!$B$17)</c:f>
              <c:strCache>
                <c:ptCount val="2"/>
                <c:pt idx="0">
                  <c:v>大阪府内　0～2歳</c:v>
                </c:pt>
                <c:pt idx="1">
                  <c:v>大阪府内　3歳以上</c:v>
                </c:pt>
              </c:strCache>
            </c:strRef>
          </c:cat>
          <c:val>
            <c:numRef>
              <c:f>('広場等（年齢別）'!$F$16,'広場等（年齢別）'!$F$18)</c:f>
              <c:numCache>
                <c:formatCode>0.0%</c:formatCode>
                <c:ptCount val="2"/>
                <c:pt idx="0">
                  <c:v>0.18683001531393567</c:v>
                </c:pt>
                <c:pt idx="1">
                  <c:v>0.12797074954296161</c:v>
                </c:pt>
              </c:numCache>
            </c:numRef>
          </c:val>
        </c:ser>
        <c:ser>
          <c:idx val="4"/>
          <c:order val="4"/>
          <c:tx>
            <c:strRef>
              <c:f>'広場等（年齢別）'!$G$14</c:f>
              <c:strCache>
                <c:ptCount val="1"/>
                <c:pt idx="0">
                  <c:v>５　身近</c:v>
                </c:pt>
              </c:strCache>
            </c:strRef>
          </c:tx>
          <c:spPr>
            <a:pattFill prst="divot">
              <a:fgClr>
                <a:srgbClr val="1F497D">
                  <a:lumMod val="60000"/>
                  <a:lumOff val="40000"/>
                </a:srgbClr>
              </a:fgClr>
              <a:bgClr>
                <a:sysClr val="window" lastClr="FFFFFF"/>
              </a:bgClr>
            </a:pattFill>
            <a:ln>
              <a:solidFill>
                <a:sysClr val="windowText" lastClr="000000"/>
              </a:solidFill>
            </a:ln>
          </c:spPr>
          <c:invertIfNegative val="0"/>
          <c:dLbls>
            <c:dLbl>
              <c:idx val="1"/>
              <c:layout>
                <c:manualLayout>
                  <c:x val="1.9444444444444445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('広場等（年齢別）'!$B$15,'広場等（年齢別）'!$B$17)</c:f>
              <c:strCache>
                <c:ptCount val="2"/>
                <c:pt idx="0">
                  <c:v>大阪府内　0～2歳</c:v>
                </c:pt>
                <c:pt idx="1">
                  <c:v>大阪府内　3歳以上</c:v>
                </c:pt>
              </c:strCache>
            </c:strRef>
          </c:cat>
          <c:val>
            <c:numRef>
              <c:f>('広場等（年齢別）'!$G$16,'広場等（年齢別）'!$G$18)</c:f>
              <c:numCache>
                <c:formatCode>0.0%</c:formatCode>
                <c:ptCount val="2"/>
                <c:pt idx="0">
                  <c:v>5.9724349157733538E-2</c:v>
                </c:pt>
                <c:pt idx="1">
                  <c:v>2.5594149908592323E-2</c:v>
                </c:pt>
              </c:numCache>
            </c:numRef>
          </c:val>
        </c:ser>
        <c:dLbls>
          <c:showLegendKey val="0"/>
          <c:showVal val="1"/>
          <c:showCatName val="0"/>
          <c:showSerName val="0"/>
          <c:showPercent val="0"/>
          <c:showBubbleSize val="0"/>
        </c:dLbls>
        <c:gapWidth val="75"/>
        <c:overlap val="100"/>
        <c:axId val="116085120"/>
        <c:axId val="116086656"/>
      </c:barChart>
      <c:catAx>
        <c:axId val="116085120"/>
        <c:scaling>
          <c:orientation val="maxMin"/>
        </c:scaling>
        <c:delete val="0"/>
        <c:axPos val="l"/>
        <c:majorTickMark val="none"/>
        <c:minorTickMark val="none"/>
        <c:tickLblPos val="nextTo"/>
        <c:txPr>
          <a:bodyPr/>
          <a:lstStyle/>
          <a:p>
            <a:pPr>
              <a:defRPr baseline="0">
                <a:ea typeface="ＭＳ Ｐゴシック" panose="020B0600070205080204" pitchFamily="50" charset="-128"/>
              </a:defRPr>
            </a:pPr>
            <a:endParaRPr lang="ja-JP"/>
          </a:p>
        </c:txPr>
        <c:crossAx val="116086656"/>
        <c:crosses val="autoZero"/>
        <c:auto val="1"/>
        <c:lblAlgn val="ctr"/>
        <c:lblOffset val="100"/>
        <c:noMultiLvlLbl val="0"/>
      </c:catAx>
      <c:valAx>
        <c:axId val="116086656"/>
        <c:scaling>
          <c:orientation val="minMax"/>
        </c:scaling>
        <c:delete val="0"/>
        <c:axPos val="b"/>
        <c:numFmt formatCode="0%" sourceLinked="1"/>
        <c:majorTickMark val="none"/>
        <c:minorTickMark val="none"/>
        <c:tickLblPos val="nextTo"/>
        <c:crossAx val="116085120"/>
        <c:crosses val="max"/>
        <c:crossBetween val="between"/>
      </c:valAx>
    </c:plotArea>
    <c:legend>
      <c:legendPos val="b"/>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パワポ用!$F$239</c:f>
              <c:strCache>
                <c:ptCount val="1"/>
              </c:strCache>
            </c:strRef>
          </c:tx>
          <c:invertIfNegative val="0"/>
          <c:dLbls>
            <c:showLegendKey val="0"/>
            <c:showVal val="1"/>
            <c:showCatName val="0"/>
            <c:showSerName val="0"/>
            <c:showPercent val="0"/>
            <c:showBubbleSize val="0"/>
            <c:showLeaderLines val="0"/>
          </c:dLbls>
          <c:cat>
            <c:strRef>
              <c:f>パワポ用!$C$233:$C$244</c:f>
              <c:strCache>
                <c:ptCount val="12"/>
                <c:pt idx="0">
                  <c:v>祖父母等の親族</c:v>
                </c:pt>
                <c:pt idx="1">
                  <c:v>配偶者</c:v>
                </c:pt>
                <c:pt idx="2">
                  <c:v>友人や知人</c:v>
                </c:pt>
                <c:pt idx="3">
                  <c:v>近所の人</c:v>
                </c:pt>
                <c:pt idx="4">
                  <c:v>保育所・幼稚園の先生</c:v>
                </c:pt>
                <c:pt idx="5">
                  <c:v>かかりつけの医師</c:v>
                </c:pt>
                <c:pt idx="6">
                  <c:v>子育て支援団体</c:v>
                </c:pt>
                <c:pt idx="7">
                  <c:v>保健センター</c:v>
                </c:pt>
                <c:pt idx="8">
                  <c:v>ネット等の交流サイト</c:v>
                </c:pt>
                <c:pt idx="9">
                  <c:v>市町村窓口</c:v>
                </c:pt>
                <c:pt idx="10">
                  <c:v>民生委員・児童委員</c:v>
                </c:pt>
                <c:pt idx="11">
                  <c:v>その他</c:v>
                </c:pt>
              </c:strCache>
            </c:strRef>
          </c:cat>
          <c:val>
            <c:numRef>
              <c:f>パワポ用!$E$233:$E$244</c:f>
              <c:numCache>
                <c:formatCode>0.0%</c:formatCode>
                <c:ptCount val="12"/>
                <c:pt idx="0">
                  <c:v>0.82363763390777833</c:v>
                </c:pt>
                <c:pt idx="1">
                  <c:v>0.78968327899394508</c:v>
                </c:pt>
                <c:pt idx="2">
                  <c:v>0.765742897065673</c:v>
                </c:pt>
                <c:pt idx="3">
                  <c:v>0.2025151374010247</c:v>
                </c:pt>
                <c:pt idx="4">
                  <c:v>0.15717279925477409</c:v>
                </c:pt>
                <c:pt idx="5">
                  <c:v>0.1335817419655333</c:v>
                </c:pt>
                <c:pt idx="6">
                  <c:v>9.7019096413600375E-2</c:v>
                </c:pt>
                <c:pt idx="7">
                  <c:v>7.9156963204471353E-2</c:v>
                </c:pt>
                <c:pt idx="8">
                  <c:v>5.5426176059618075E-2</c:v>
                </c:pt>
                <c:pt idx="9">
                  <c:v>1.7605961807172801E-2</c:v>
                </c:pt>
                <c:pt idx="10">
                  <c:v>5.0535631113181184E-3</c:v>
                </c:pt>
                <c:pt idx="11">
                  <c:v>0.17137866790870981</c:v>
                </c:pt>
              </c:numCache>
            </c:numRef>
          </c:val>
        </c:ser>
        <c:dLbls>
          <c:showLegendKey val="0"/>
          <c:showVal val="0"/>
          <c:showCatName val="0"/>
          <c:showSerName val="0"/>
          <c:showPercent val="0"/>
          <c:showBubbleSize val="0"/>
        </c:dLbls>
        <c:gapWidth val="150"/>
        <c:axId val="94073216"/>
        <c:axId val="94074752"/>
      </c:barChart>
      <c:catAx>
        <c:axId val="94073216"/>
        <c:scaling>
          <c:orientation val="maxMin"/>
        </c:scaling>
        <c:delete val="0"/>
        <c:axPos val="l"/>
        <c:numFmt formatCode="General" sourceLinked="1"/>
        <c:majorTickMark val="out"/>
        <c:minorTickMark val="none"/>
        <c:tickLblPos val="nextTo"/>
        <c:crossAx val="94074752"/>
        <c:crosses val="autoZero"/>
        <c:auto val="1"/>
        <c:lblAlgn val="ctr"/>
        <c:lblOffset val="100"/>
        <c:noMultiLvlLbl val="0"/>
      </c:catAx>
      <c:valAx>
        <c:axId val="94074752"/>
        <c:scaling>
          <c:orientation val="minMax"/>
        </c:scaling>
        <c:delete val="0"/>
        <c:axPos val="b"/>
        <c:majorGridlines/>
        <c:numFmt formatCode="0.0%" sourceLinked="1"/>
        <c:majorTickMark val="out"/>
        <c:minorTickMark val="none"/>
        <c:tickLblPos val="nextTo"/>
        <c:crossAx val="94073216"/>
        <c:crosses val="max"/>
        <c:crossBetween val="between"/>
      </c:valAx>
    </c:plotArea>
    <c:plotVisOnly val="1"/>
    <c:dispBlanksAs val="gap"/>
    <c:showDLblsOverMax val="0"/>
  </c:chart>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相談機関!$C$5</c:f>
              <c:strCache>
                <c:ptCount val="1"/>
                <c:pt idx="0">
                  <c:v>１　該当なし</c:v>
                </c:pt>
              </c:strCache>
            </c:strRef>
          </c:tx>
          <c:spPr>
            <a:ln>
              <a:solidFill>
                <a:sysClr val="windowText" lastClr="000000"/>
              </a:solidFill>
            </a:ln>
          </c:spPr>
          <c:invertIfNegative val="0"/>
          <c:dLbls>
            <c:txPr>
              <a:bodyPr/>
              <a:lstStyle/>
              <a:p>
                <a:pPr>
                  <a:defRPr sz="1000"/>
                </a:pPr>
                <a:endParaRPr lang="ja-JP"/>
              </a:p>
            </c:txPr>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
育児不安が低い層</c:v>
                </c:pt>
                <c:pt idx="1">
                  <c:v>大阪府内　北部×
育児不安が高い層</c:v>
                </c:pt>
                <c:pt idx="2">
                  <c:v>大阪府内　中部×
育児不安が低い層</c:v>
                </c:pt>
                <c:pt idx="3">
                  <c:v>大阪府内　中部×
育児不安が高い層</c:v>
                </c:pt>
                <c:pt idx="4">
                  <c:v>大阪府内　南部×
育児不安が低い層</c:v>
                </c:pt>
                <c:pt idx="5">
                  <c:v>大阪府内　南部×
育児不安が高い層</c:v>
                </c:pt>
              </c:strCache>
            </c:strRef>
          </c:cat>
          <c:val>
            <c:numRef>
              <c:f>(相談機関!$C$7,相談機関!$C$9,相談機関!$C$11,相談機関!$C$13,相談機関!$C$15,相談機関!$C$17)</c:f>
              <c:numCache>
                <c:formatCode>0.0%</c:formatCode>
                <c:ptCount val="6"/>
                <c:pt idx="0">
                  <c:v>6.8027210884353739E-3</c:v>
                </c:pt>
                <c:pt idx="1">
                  <c:v>2.8301886792452831E-2</c:v>
                </c:pt>
                <c:pt idx="2">
                  <c:v>1.9543973941368076E-2</c:v>
                </c:pt>
                <c:pt idx="3">
                  <c:v>1.0752688172043012E-2</c:v>
                </c:pt>
                <c:pt idx="4">
                  <c:v>2.7118644067796609E-2</c:v>
                </c:pt>
                <c:pt idx="5">
                  <c:v>9.5238095238095247E-3</c:v>
                </c:pt>
              </c:numCache>
            </c:numRef>
          </c:val>
        </c:ser>
        <c:ser>
          <c:idx val="1"/>
          <c:order val="1"/>
          <c:tx>
            <c:strRef>
              <c:f>相談機関!$D$5</c:f>
              <c:strCache>
                <c:ptCount val="1"/>
                <c:pt idx="0">
                  <c:v>２　遠い</c:v>
                </c:pt>
              </c:strCache>
            </c:strRef>
          </c:tx>
          <c:spPr>
            <a:ln>
              <a:solidFill>
                <a:sysClr val="windowText" lastClr="000000"/>
              </a:solidFill>
            </a:ln>
          </c:spPr>
          <c:invertIfNegative val="0"/>
          <c:dLbls>
            <c:txPr>
              <a:bodyPr/>
              <a:lstStyle/>
              <a:p>
                <a:pPr>
                  <a:defRPr sz="1000"/>
                </a:pPr>
                <a:endParaRPr lang="ja-JP"/>
              </a:p>
            </c:txPr>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
育児不安が低い層</c:v>
                </c:pt>
                <c:pt idx="1">
                  <c:v>大阪府内　北部×
育児不安が高い層</c:v>
                </c:pt>
                <c:pt idx="2">
                  <c:v>大阪府内　中部×
育児不安が低い層</c:v>
                </c:pt>
                <c:pt idx="3">
                  <c:v>大阪府内　中部×
育児不安が高い層</c:v>
                </c:pt>
                <c:pt idx="4">
                  <c:v>大阪府内　南部×
育児不安が低い層</c:v>
                </c:pt>
                <c:pt idx="5">
                  <c:v>大阪府内　南部×
育児不安が高い層</c:v>
                </c:pt>
              </c:strCache>
            </c:strRef>
          </c:cat>
          <c:val>
            <c:numRef>
              <c:f>(相談機関!$D$7,相談機関!$D$9,相談機関!$D$11,相談機関!$D$13,相談機関!$D$15,相談機関!$D$17)</c:f>
              <c:numCache>
                <c:formatCode>0.0%</c:formatCode>
                <c:ptCount val="6"/>
                <c:pt idx="0">
                  <c:v>6.8027210884353739E-3</c:v>
                </c:pt>
                <c:pt idx="1">
                  <c:v>2.8301886792452831E-2</c:v>
                </c:pt>
                <c:pt idx="2">
                  <c:v>2.2801302931596091E-2</c:v>
                </c:pt>
                <c:pt idx="3">
                  <c:v>5.3763440860215055E-2</c:v>
                </c:pt>
                <c:pt idx="4">
                  <c:v>2.7118644067796609E-2</c:v>
                </c:pt>
                <c:pt idx="5">
                  <c:v>2.8571428571428571E-2</c:v>
                </c:pt>
              </c:numCache>
            </c:numRef>
          </c:val>
        </c:ser>
        <c:ser>
          <c:idx val="2"/>
          <c:order val="2"/>
          <c:tx>
            <c:strRef>
              <c:f>相談機関!$E$5</c:f>
              <c:strCache>
                <c:ptCount val="1"/>
                <c:pt idx="0">
                  <c:v>３　やや遠い</c:v>
                </c:pt>
              </c:strCache>
            </c:strRef>
          </c:tx>
          <c:spPr>
            <a:ln>
              <a:solidFill>
                <a:sysClr val="windowText" lastClr="000000"/>
              </a:solidFill>
            </a:ln>
          </c:spPr>
          <c:invertIfNegative val="0"/>
          <c:dLbls>
            <c:txPr>
              <a:bodyPr/>
              <a:lstStyle/>
              <a:p>
                <a:pPr>
                  <a:defRPr sz="1000"/>
                </a:pPr>
                <a:endParaRPr lang="ja-JP"/>
              </a:p>
            </c:txPr>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
育児不安が低い層</c:v>
                </c:pt>
                <c:pt idx="1">
                  <c:v>大阪府内　北部×
育児不安が高い層</c:v>
                </c:pt>
                <c:pt idx="2">
                  <c:v>大阪府内　中部×
育児不安が低い層</c:v>
                </c:pt>
                <c:pt idx="3">
                  <c:v>大阪府内　中部×
育児不安が高い層</c:v>
                </c:pt>
                <c:pt idx="4">
                  <c:v>大阪府内　南部×
育児不安が低い層</c:v>
                </c:pt>
                <c:pt idx="5">
                  <c:v>大阪府内　南部×
育児不安が高い層</c:v>
                </c:pt>
              </c:strCache>
            </c:strRef>
          </c:cat>
          <c:val>
            <c:numRef>
              <c:f>(相談機関!$E$7,相談機関!$E$9,相談機関!$E$11,相談機関!$E$13,相談機関!$E$15,相談機関!$E$17)</c:f>
              <c:numCache>
                <c:formatCode>0.0%</c:formatCode>
                <c:ptCount val="6"/>
                <c:pt idx="0">
                  <c:v>4.4217687074829932E-2</c:v>
                </c:pt>
                <c:pt idx="1">
                  <c:v>0.10377358490566038</c:v>
                </c:pt>
                <c:pt idx="2">
                  <c:v>1.6286644951140065E-2</c:v>
                </c:pt>
                <c:pt idx="3">
                  <c:v>0.15053763440860216</c:v>
                </c:pt>
                <c:pt idx="4">
                  <c:v>2.7118644067796609E-2</c:v>
                </c:pt>
                <c:pt idx="5">
                  <c:v>4.7619047619047616E-2</c:v>
                </c:pt>
              </c:numCache>
            </c:numRef>
          </c:val>
        </c:ser>
        <c:ser>
          <c:idx val="3"/>
          <c:order val="3"/>
          <c:tx>
            <c:strRef>
              <c:f>相談機関!$F$5</c:f>
              <c:strCache>
                <c:ptCount val="1"/>
                <c:pt idx="0">
                  <c:v>４　やや身近</c:v>
                </c:pt>
              </c:strCache>
            </c:strRef>
          </c:tx>
          <c:spPr>
            <a:pattFill prst="pct20">
              <a:fgClr>
                <a:schemeClr val="accent2"/>
              </a:fgClr>
              <a:bgClr>
                <a:schemeClr val="bg1"/>
              </a:bgClr>
            </a:pattFill>
            <a:ln>
              <a:solidFill>
                <a:sysClr val="windowText" lastClr="000000"/>
              </a:solidFill>
            </a:ln>
          </c:spPr>
          <c:invertIfNegative val="0"/>
          <c:dLbls>
            <c:txPr>
              <a:bodyPr/>
              <a:lstStyle/>
              <a:p>
                <a:pPr>
                  <a:defRPr sz="1000"/>
                </a:pPr>
                <a:endParaRPr lang="ja-JP"/>
              </a:p>
            </c:txPr>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
育児不安が低い層</c:v>
                </c:pt>
                <c:pt idx="1">
                  <c:v>大阪府内　北部×
育児不安が高い層</c:v>
                </c:pt>
                <c:pt idx="2">
                  <c:v>大阪府内　中部×
育児不安が低い層</c:v>
                </c:pt>
                <c:pt idx="3">
                  <c:v>大阪府内　中部×
育児不安が高い層</c:v>
                </c:pt>
                <c:pt idx="4">
                  <c:v>大阪府内　南部×
育児不安が低い層</c:v>
                </c:pt>
                <c:pt idx="5">
                  <c:v>大阪府内　南部×
育児不安が高い層</c:v>
                </c:pt>
              </c:strCache>
            </c:strRef>
          </c:cat>
          <c:val>
            <c:numRef>
              <c:f>(相談機関!$F$7,相談機関!$F$9,相談機関!$F$11,相談機関!$F$13,相談機関!$F$15,相談機関!$F$17)</c:f>
              <c:numCache>
                <c:formatCode>0.0%</c:formatCode>
                <c:ptCount val="6"/>
                <c:pt idx="0">
                  <c:v>0.16666666666666666</c:v>
                </c:pt>
                <c:pt idx="1">
                  <c:v>0.26415094339622641</c:v>
                </c:pt>
                <c:pt idx="2">
                  <c:v>0.13029315960912052</c:v>
                </c:pt>
                <c:pt idx="3">
                  <c:v>0.19354838709677419</c:v>
                </c:pt>
                <c:pt idx="4">
                  <c:v>0.18305084745762712</c:v>
                </c:pt>
                <c:pt idx="5">
                  <c:v>0.35238095238095241</c:v>
                </c:pt>
              </c:numCache>
            </c:numRef>
          </c:val>
        </c:ser>
        <c:ser>
          <c:idx val="4"/>
          <c:order val="4"/>
          <c:tx>
            <c:strRef>
              <c:f>相談機関!$G$5</c:f>
              <c:strCache>
                <c:ptCount val="1"/>
                <c:pt idx="0">
                  <c:v>５　身近</c:v>
                </c:pt>
              </c:strCache>
            </c:strRef>
          </c:tx>
          <c:spPr>
            <a:pattFill prst="divot">
              <a:fgClr>
                <a:schemeClr val="accent1"/>
              </a:fgClr>
              <a:bgClr>
                <a:schemeClr val="bg1"/>
              </a:bgClr>
            </a:pattFill>
            <a:ln>
              <a:solidFill>
                <a:sysClr val="windowText" lastClr="000000"/>
              </a:solidFill>
            </a:ln>
          </c:spPr>
          <c:invertIfNegative val="0"/>
          <c:dLbls>
            <c:txPr>
              <a:bodyPr/>
              <a:lstStyle/>
              <a:p>
                <a:pPr>
                  <a:defRPr sz="1000"/>
                </a:pPr>
                <a:endParaRPr lang="ja-JP"/>
              </a:p>
            </c:txPr>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
育児不安が低い層</c:v>
                </c:pt>
                <c:pt idx="1">
                  <c:v>大阪府内　北部×
育児不安が高い層</c:v>
                </c:pt>
                <c:pt idx="2">
                  <c:v>大阪府内　中部×
育児不安が低い層</c:v>
                </c:pt>
                <c:pt idx="3">
                  <c:v>大阪府内　中部×
育児不安が高い層</c:v>
                </c:pt>
                <c:pt idx="4">
                  <c:v>大阪府内　南部×
育児不安が低い層</c:v>
                </c:pt>
                <c:pt idx="5">
                  <c:v>大阪府内　南部×
育児不安が高い層</c:v>
                </c:pt>
              </c:strCache>
            </c:strRef>
          </c:cat>
          <c:val>
            <c:numRef>
              <c:f>(相談機関!$G$7,相談機関!$G$9,相談機関!$G$11,相談機関!$G$13,相談機関!$G$15,相談機関!$G$17)</c:f>
              <c:numCache>
                <c:formatCode>0.0%</c:formatCode>
                <c:ptCount val="6"/>
                <c:pt idx="0">
                  <c:v>0.77551020408163263</c:v>
                </c:pt>
                <c:pt idx="1">
                  <c:v>0.57547169811320753</c:v>
                </c:pt>
                <c:pt idx="2">
                  <c:v>0.81107491856677527</c:v>
                </c:pt>
                <c:pt idx="3">
                  <c:v>0.59139784946236562</c:v>
                </c:pt>
                <c:pt idx="4">
                  <c:v>0.735593220338983</c:v>
                </c:pt>
                <c:pt idx="5">
                  <c:v>0.56190476190476191</c:v>
                </c:pt>
              </c:numCache>
            </c:numRef>
          </c:val>
        </c:ser>
        <c:dLbls>
          <c:showLegendKey val="0"/>
          <c:showVal val="0"/>
          <c:showCatName val="0"/>
          <c:showSerName val="0"/>
          <c:showPercent val="0"/>
          <c:showBubbleSize val="0"/>
        </c:dLbls>
        <c:gapWidth val="75"/>
        <c:overlap val="100"/>
        <c:axId val="116030080"/>
        <c:axId val="116031872"/>
      </c:barChart>
      <c:catAx>
        <c:axId val="116030080"/>
        <c:scaling>
          <c:orientation val="maxMin"/>
        </c:scaling>
        <c:delete val="0"/>
        <c:axPos val="l"/>
        <c:majorTickMark val="none"/>
        <c:minorTickMark val="none"/>
        <c:tickLblPos val="nextTo"/>
        <c:crossAx val="116031872"/>
        <c:crosses val="autoZero"/>
        <c:auto val="1"/>
        <c:lblAlgn val="ctr"/>
        <c:lblOffset val="100"/>
        <c:noMultiLvlLbl val="0"/>
      </c:catAx>
      <c:valAx>
        <c:axId val="116031872"/>
        <c:scaling>
          <c:orientation val="minMax"/>
        </c:scaling>
        <c:delete val="0"/>
        <c:axPos val="b"/>
        <c:majorGridlines/>
        <c:numFmt formatCode="0%" sourceLinked="1"/>
        <c:majorTickMark val="none"/>
        <c:minorTickMark val="none"/>
        <c:tickLblPos val="nextTo"/>
        <c:spPr>
          <a:ln w="9525">
            <a:noFill/>
          </a:ln>
        </c:spPr>
        <c:txPr>
          <a:bodyPr/>
          <a:lstStyle/>
          <a:p>
            <a:pPr>
              <a:defRPr sz="1000"/>
            </a:pPr>
            <a:endParaRPr lang="ja-JP"/>
          </a:p>
        </c:txPr>
        <c:crossAx val="116030080"/>
        <c:crosses val="max"/>
        <c:crossBetween val="between"/>
      </c:valAx>
    </c:plotArea>
    <c:legend>
      <c:legendPos val="b"/>
      <c:layout/>
      <c:overlay val="0"/>
    </c:legend>
    <c:plotVisOnly val="1"/>
    <c:dispBlanksAs val="gap"/>
    <c:showDLblsOverMax val="0"/>
  </c:chart>
  <c:txPr>
    <a:bodyPr/>
    <a:lstStyle/>
    <a:p>
      <a:pPr>
        <a:defRPr sz="800"/>
      </a:pPr>
      <a:endParaRPr lang="ja-JP"/>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相談機関!$C$361</c:f>
              <c:strCache>
                <c:ptCount val="1"/>
                <c:pt idx="0">
                  <c:v>１　該当なし</c:v>
                </c:pt>
              </c:strCache>
            </c:strRef>
          </c:tx>
          <c:spPr>
            <a:ln>
              <a:solidFill>
                <a:sysClr val="windowText" lastClr="000000"/>
              </a:solidFill>
            </a:ln>
          </c:spPr>
          <c:invertIfNegative val="0"/>
          <c:cat>
            <c:strRef>
              <c:f>(相談機関!$B$362,相談機関!$B$364,相談機関!$B$366,相談機関!$B$368,相談機関!$B$370,相談機関!$B$372)</c:f>
              <c:strCache>
                <c:ptCount val="6"/>
                <c:pt idx="0">
                  <c:v>大阪府内　北部×
育児不安が低い層</c:v>
                </c:pt>
                <c:pt idx="1">
                  <c:v>大阪府内　北部×
育児不安が高い層</c:v>
                </c:pt>
                <c:pt idx="2">
                  <c:v>大阪府内　中部×
育児不安が低い層</c:v>
                </c:pt>
                <c:pt idx="3">
                  <c:v>大阪府内　中部×
育児不安が高い層</c:v>
                </c:pt>
                <c:pt idx="4">
                  <c:v>大阪府内　南部×
育児不安が低い層</c:v>
                </c:pt>
                <c:pt idx="5">
                  <c:v>大阪府内　南部×
育児不安が高い層</c:v>
                </c:pt>
              </c:strCache>
            </c:strRef>
          </c:cat>
          <c:val>
            <c:numRef>
              <c:f>(相談機関!$C$363,相談機関!$C$365,相談機関!$C$367,相談機関!$C$369,相談機関!$C$371,相談機関!$C$373)</c:f>
              <c:numCache>
                <c:formatCode>0.0%</c:formatCode>
                <c:ptCount val="6"/>
                <c:pt idx="0">
                  <c:v>0.33673469387755101</c:v>
                </c:pt>
                <c:pt idx="1">
                  <c:v>0.31603773584905659</c:v>
                </c:pt>
                <c:pt idx="2">
                  <c:v>0.36156351791530944</c:v>
                </c:pt>
                <c:pt idx="3">
                  <c:v>0.29032258064516131</c:v>
                </c:pt>
                <c:pt idx="4">
                  <c:v>0.3610169491525424</c:v>
                </c:pt>
                <c:pt idx="5">
                  <c:v>0.31428571428571428</c:v>
                </c:pt>
              </c:numCache>
            </c:numRef>
          </c:val>
        </c:ser>
        <c:ser>
          <c:idx val="1"/>
          <c:order val="1"/>
          <c:tx>
            <c:strRef>
              <c:f>相談機関!$D$361</c:f>
              <c:strCache>
                <c:ptCount val="1"/>
                <c:pt idx="0">
                  <c:v>２　遠い</c:v>
                </c:pt>
              </c:strCache>
            </c:strRef>
          </c:tx>
          <c:spPr>
            <a:ln>
              <a:solidFill>
                <a:sysClr val="windowText" lastClr="000000"/>
              </a:solidFill>
            </a:ln>
          </c:spPr>
          <c:invertIfNegative val="0"/>
          <c:cat>
            <c:strRef>
              <c:f>(相談機関!$B$362,相談機関!$B$364,相談機関!$B$366,相談機関!$B$368,相談機関!$B$370,相談機関!$B$372)</c:f>
              <c:strCache>
                <c:ptCount val="6"/>
                <c:pt idx="0">
                  <c:v>大阪府内　北部×
育児不安が低い層</c:v>
                </c:pt>
                <c:pt idx="1">
                  <c:v>大阪府内　北部×
育児不安が高い層</c:v>
                </c:pt>
                <c:pt idx="2">
                  <c:v>大阪府内　中部×
育児不安が低い層</c:v>
                </c:pt>
                <c:pt idx="3">
                  <c:v>大阪府内　中部×
育児不安が高い層</c:v>
                </c:pt>
                <c:pt idx="4">
                  <c:v>大阪府内　南部×
育児不安が低い層</c:v>
                </c:pt>
                <c:pt idx="5">
                  <c:v>大阪府内　南部×
育児不安が高い層</c:v>
                </c:pt>
              </c:strCache>
            </c:strRef>
          </c:cat>
          <c:val>
            <c:numRef>
              <c:f>(相談機関!$D$363,相談機関!$D$365,相談機関!$D$367,相談機関!$D$369,相談機関!$D$371,相談機関!$D$373)</c:f>
              <c:numCache>
                <c:formatCode>0.0%</c:formatCode>
                <c:ptCount val="6"/>
                <c:pt idx="0">
                  <c:v>0.32993197278911562</c:v>
                </c:pt>
                <c:pt idx="1">
                  <c:v>0.33962264150943394</c:v>
                </c:pt>
                <c:pt idx="2">
                  <c:v>0.29967426710097722</c:v>
                </c:pt>
                <c:pt idx="3">
                  <c:v>0.26881720430107525</c:v>
                </c:pt>
                <c:pt idx="4">
                  <c:v>0.33728813559322035</c:v>
                </c:pt>
                <c:pt idx="5">
                  <c:v>0.24285714285714285</c:v>
                </c:pt>
              </c:numCache>
            </c:numRef>
          </c:val>
        </c:ser>
        <c:ser>
          <c:idx val="2"/>
          <c:order val="2"/>
          <c:tx>
            <c:strRef>
              <c:f>相談機関!$E$361</c:f>
              <c:strCache>
                <c:ptCount val="1"/>
                <c:pt idx="0">
                  <c:v>３　やや遠い</c:v>
                </c:pt>
              </c:strCache>
            </c:strRef>
          </c:tx>
          <c:spPr>
            <a:ln>
              <a:solidFill>
                <a:sysClr val="windowText" lastClr="000000"/>
              </a:solidFill>
            </a:ln>
          </c:spPr>
          <c:invertIfNegative val="0"/>
          <c:cat>
            <c:strRef>
              <c:f>(相談機関!$B$362,相談機関!$B$364,相談機関!$B$366,相談機関!$B$368,相談機関!$B$370,相談機関!$B$372)</c:f>
              <c:strCache>
                <c:ptCount val="6"/>
                <c:pt idx="0">
                  <c:v>大阪府内　北部×
育児不安が低い層</c:v>
                </c:pt>
                <c:pt idx="1">
                  <c:v>大阪府内　北部×
育児不安が高い層</c:v>
                </c:pt>
                <c:pt idx="2">
                  <c:v>大阪府内　中部×
育児不安が低い層</c:v>
                </c:pt>
                <c:pt idx="3">
                  <c:v>大阪府内　中部×
育児不安が高い層</c:v>
                </c:pt>
                <c:pt idx="4">
                  <c:v>大阪府内　南部×
育児不安が低い層</c:v>
                </c:pt>
                <c:pt idx="5">
                  <c:v>大阪府内　南部×
育児不安が高い層</c:v>
                </c:pt>
              </c:strCache>
            </c:strRef>
          </c:cat>
          <c:val>
            <c:numRef>
              <c:f>(相談機関!$E$363,相談機関!$E$365,相談機関!$E$367,相談機関!$E$369,相談機関!$E$371,相談機関!$E$373)</c:f>
              <c:numCache>
                <c:formatCode>0.0%</c:formatCode>
                <c:ptCount val="6"/>
                <c:pt idx="0">
                  <c:v>0.21088435374149661</c:v>
                </c:pt>
                <c:pt idx="1">
                  <c:v>0.19811320754716982</c:v>
                </c:pt>
                <c:pt idx="2">
                  <c:v>0.19381107491856678</c:v>
                </c:pt>
                <c:pt idx="3">
                  <c:v>0.26344086021505375</c:v>
                </c:pt>
                <c:pt idx="4">
                  <c:v>0.17966101694915254</c:v>
                </c:pt>
                <c:pt idx="5">
                  <c:v>0.22380952380952382</c:v>
                </c:pt>
              </c:numCache>
            </c:numRef>
          </c:val>
        </c:ser>
        <c:ser>
          <c:idx val="3"/>
          <c:order val="3"/>
          <c:tx>
            <c:strRef>
              <c:f>相談機関!$F$361</c:f>
              <c:strCache>
                <c:ptCount val="1"/>
                <c:pt idx="0">
                  <c:v>４　やや身近</c:v>
                </c:pt>
              </c:strCache>
            </c:strRef>
          </c:tx>
          <c:spPr>
            <a:pattFill prst="pct20">
              <a:fgClr>
                <a:schemeClr val="accent2"/>
              </a:fgClr>
              <a:bgClr>
                <a:schemeClr val="bg1"/>
              </a:bgClr>
            </a:pattFill>
            <a:ln>
              <a:solidFill>
                <a:sysClr val="windowText" lastClr="000000"/>
              </a:solidFill>
            </a:ln>
          </c:spPr>
          <c:invertIfNegative val="0"/>
          <c:dLbls>
            <c:dLbl>
              <c:idx val="0"/>
              <c:layout>
                <c:manualLayout>
                  <c:x val="-2.777777777777676E-3"/>
                  <c:y val="4.629994167395742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(相談機関!$B$362,相談機関!$B$364,相談機関!$B$366,相談機関!$B$368,相談機関!$B$370,相談機関!$B$372)</c:f>
              <c:strCache>
                <c:ptCount val="6"/>
                <c:pt idx="0">
                  <c:v>大阪府内　北部×
育児不安が低い層</c:v>
                </c:pt>
                <c:pt idx="1">
                  <c:v>大阪府内　北部×
育児不安が高い層</c:v>
                </c:pt>
                <c:pt idx="2">
                  <c:v>大阪府内　中部×
育児不安が低い層</c:v>
                </c:pt>
                <c:pt idx="3">
                  <c:v>大阪府内　中部×
育児不安が高い層</c:v>
                </c:pt>
                <c:pt idx="4">
                  <c:v>大阪府内　南部×
育児不安が低い層</c:v>
                </c:pt>
                <c:pt idx="5">
                  <c:v>大阪府内　南部×
育児不安が高い層</c:v>
                </c:pt>
              </c:strCache>
            </c:strRef>
          </c:cat>
          <c:val>
            <c:numRef>
              <c:f>(相談機関!$F$363,相談機関!$F$365,相談機関!$F$367,相談機関!$F$369,相談機関!$F$371,相談機関!$F$373)</c:f>
              <c:numCache>
                <c:formatCode>0.0%</c:formatCode>
                <c:ptCount val="6"/>
                <c:pt idx="0">
                  <c:v>0.10374149659863946</c:v>
                </c:pt>
                <c:pt idx="1">
                  <c:v>0.12735849056603774</c:v>
                </c:pt>
                <c:pt idx="2">
                  <c:v>0.10749185667752444</c:v>
                </c:pt>
                <c:pt idx="3">
                  <c:v>0.11290322580645161</c:v>
                </c:pt>
                <c:pt idx="4">
                  <c:v>8.6440677966101692E-2</c:v>
                </c:pt>
                <c:pt idx="5">
                  <c:v>0.17142857142857143</c:v>
                </c:pt>
              </c:numCache>
            </c:numRef>
          </c:val>
        </c:ser>
        <c:ser>
          <c:idx val="4"/>
          <c:order val="4"/>
          <c:tx>
            <c:strRef>
              <c:f>相談機関!$G$361</c:f>
              <c:strCache>
                <c:ptCount val="1"/>
                <c:pt idx="0">
                  <c:v>５　身近</c:v>
                </c:pt>
              </c:strCache>
            </c:strRef>
          </c:tx>
          <c:spPr>
            <a:pattFill prst="dashDnDiag">
              <a:fgClr>
                <a:schemeClr val="accent1"/>
              </a:fgClr>
              <a:bgClr>
                <a:schemeClr val="bg1"/>
              </a:bgClr>
            </a:pattFill>
            <a:ln>
              <a:solidFill>
                <a:sysClr val="windowText" lastClr="000000"/>
              </a:solidFill>
            </a:ln>
          </c:spPr>
          <c:invertIfNegative val="0"/>
          <c:dLbls>
            <c:dLbl>
              <c:idx val="0"/>
              <c:layout>
                <c:manualLayout>
                  <c:x val="2.5000000000000001E-2"/>
                  <c:y val="1.388925342665500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(相談機関!$B$362,相談機関!$B$364,相談機関!$B$366,相談機関!$B$368,相談機関!$B$370,相談機関!$B$372)</c:f>
              <c:strCache>
                <c:ptCount val="6"/>
                <c:pt idx="0">
                  <c:v>大阪府内　北部×
育児不安が低い層</c:v>
                </c:pt>
                <c:pt idx="1">
                  <c:v>大阪府内　北部×
育児不安が高い層</c:v>
                </c:pt>
                <c:pt idx="2">
                  <c:v>大阪府内　中部×
育児不安が低い層</c:v>
                </c:pt>
                <c:pt idx="3">
                  <c:v>大阪府内　中部×
育児不安が高い層</c:v>
                </c:pt>
                <c:pt idx="4">
                  <c:v>大阪府内　南部×
育児不安が低い層</c:v>
                </c:pt>
                <c:pt idx="5">
                  <c:v>大阪府内　南部×
育児不安が高い層</c:v>
                </c:pt>
              </c:strCache>
            </c:strRef>
          </c:cat>
          <c:val>
            <c:numRef>
              <c:f>(相談機関!$G$363,相談機関!$G$365,相談機関!$G$367,相談機関!$G$369,相談機関!$G$371,相談機関!$G$373)</c:f>
              <c:numCache>
                <c:formatCode>0.0%</c:formatCode>
                <c:ptCount val="6"/>
                <c:pt idx="0">
                  <c:v>1.8707482993197279E-2</c:v>
                </c:pt>
                <c:pt idx="1">
                  <c:v>1.8867924528301886E-2</c:v>
                </c:pt>
                <c:pt idx="2">
                  <c:v>3.7459283387622153E-2</c:v>
                </c:pt>
                <c:pt idx="3">
                  <c:v>6.4516129032258063E-2</c:v>
                </c:pt>
                <c:pt idx="4">
                  <c:v>3.5593220338983052E-2</c:v>
                </c:pt>
                <c:pt idx="5">
                  <c:v>4.7619047619047616E-2</c:v>
                </c:pt>
              </c:numCache>
            </c:numRef>
          </c:val>
        </c:ser>
        <c:dLbls>
          <c:showLegendKey val="0"/>
          <c:showVal val="1"/>
          <c:showCatName val="0"/>
          <c:showSerName val="0"/>
          <c:showPercent val="0"/>
          <c:showBubbleSize val="0"/>
        </c:dLbls>
        <c:gapWidth val="75"/>
        <c:overlap val="100"/>
        <c:axId val="116819072"/>
        <c:axId val="116820608"/>
      </c:barChart>
      <c:catAx>
        <c:axId val="116819072"/>
        <c:scaling>
          <c:orientation val="maxMin"/>
        </c:scaling>
        <c:delete val="0"/>
        <c:axPos val="l"/>
        <c:majorTickMark val="none"/>
        <c:minorTickMark val="none"/>
        <c:tickLblPos val="nextTo"/>
        <c:txPr>
          <a:bodyPr/>
          <a:lstStyle/>
          <a:p>
            <a:pPr>
              <a:defRPr sz="800"/>
            </a:pPr>
            <a:endParaRPr lang="ja-JP"/>
          </a:p>
        </c:txPr>
        <c:crossAx val="116820608"/>
        <c:crosses val="autoZero"/>
        <c:auto val="1"/>
        <c:lblAlgn val="ctr"/>
        <c:lblOffset val="100"/>
        <c:noMultiLvlLbl val="0"/>
      </c:catAx>
      <c:valAx>
        <c:axId val="116820608"/>
        <c:scaling>
          <c:orientation val="minMax"/>
        </c:scaling>
        <c:delete val="0"/>
        <c:axPos val="b"/>
        <c:numFmt formatCode="0%" sourceLinked="1"/>
        <c:majorTickMark val="none"/>
        <c:minorTickMark val="none"/>
        <c:tickLblPos val="nextTo"/>
        <c:crossAx val="116819072"/>
        <c:crosses val="max"/>
        <c:crossBetween val="between"/>
      </c:valAx>
    </c:plotArea>
    <c:legend>
      <c:legendPos val="b"/>
      <c:layout/>
      <c:overlay val="0"/>
      <c:txPr>
        <a:bodyPr/>
        <a:lstStyle/>
        <a:p>
          <a:pPr>
            <a:defRPr sz="800"/>
          </a:pPr>
          <a:endParaRPr lang="ja-JP"/>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230612629928354E-2"/>
          <c:y val="2.4719347348361665E-2"/>
          <c:w val="0.76294644006516021"/>
          <c:h val="0.48476494600827646"/>
        </c:manualLayout>
      </c:layout>
      <c:barChart>
        <c:barDir val="col"/>
        <c:grouping val="clustered"/>
        <c:varyColors val="0"/>
        <c:ser>
          <c:idx val="0"/>
          <c:order val="0"/>
          <c:tx>
            <c:strRef>
              <c:f>'クロス集計 (2)'!$B$674</c:f>
              <c:strCache>
                <c:ptCount val="1"/>
                <c:pt idx="0">
                  <c:v>大阪府内　北部×
育児不安が低い層</c:v>
                </c:pt>
              </c:strCache>
            </c:strRef>
          </c:tx>
          <c:spPr>
            <a:pattFill prst="pct90">
              <a:fgClr>
                <a:schemeClr val="accent1"/>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(2)'!$C$675:$W$675</c:f>
              <c:numCache>
                <c:formatCode>0.0%</c:formatCode>
                <c:ptCount val="21"/>
                <c:pt idx="0">
                  <c:v>0.38435374149659862</c:v>
                </c:pt>
                <c:pt idx="1">
                  <c:v>0.25850340136054423</c:v>
                </c:pt>
                <c:pt idx="2">
                  <c:v>0.21428571428571427</c:v>
                </c:pt>
                <c:pt idx="3">
                  <c:v>0.1326530612244898</c:v>
                </c:pt>
                <c:pt idx="4">
                  <c:v>8.8435374149659865E-2</c:v>
                </c:pt>
                <c:pt idx="5">
                  <c:v>0.15646258503401361</c:v>
                </c:pt>
                <c:pt idx="6">
                  <c:v>0.22108843537414966</c:v>
                </c:pt>
                <c:pt idx="7">
                  <c:v>8.1632653061224483E-2</c:v>
                </c:pt>
                <c:pt idx="8">
                  <c:v>0.12585034013605442</c:v>
                </c:pt>
                <c:pt idx="9">
                  <c:v>0.17687074829931973</c:v>
                </c:pt>
                <c:pt idx="10">
                  <c:v>0.21768707482993196</c:v>
                </c:pt>
                <c:pt idx="11">
                  <c:v>0.29591836734693877</c:v>
                </c:pt>
                <c:pt idx="12">
                  <c:v>0.12244897959183673</c:v>
                </c:pt>
                <c:pt idx="13">
                  <c:v>0.10544217687074831</c:v>
                </c:pt>
                <c:pt idx="14">
                  <c:v>0.14285714285714285</c:v>
                </c:pt>
                <c:pt idx="15">
                  <c:v>0.29251700680272108</c:v>
                </c:pt>
                <c:pt idx="16">
                  <c:v>0.25170068027210885</c:v>
                </c:pt>
                <c:pt idx="17">
                  <c:v>0.21088435374149661</c:v>
                </c:pt>
                <c:pt idx="18">
                  <c:v>7.8231292517006806E-2</c:v>
                </c:pt>
                <c:pt idx="19">
                  <c:v>3.4013605442176869E-3</c:v>
                </c:pt>
                <c:pt idx="20">
                  <c:v>0.11224489795918367</c:v>
                </c:pt>
              </c:numCache>
            </c:numRef>
          </c:val>
        </c:ser>
        <c:ser>
          <c:idx val="1"/>
          <c:order val="1"/>
          <c:tx>
            <c:strRef>
              <c:f>'クロス集計 (2)'!$B$676</c:f>
              <c:strCache>
                <c:ptCount val="1"/>
                <c:pt idx="0">
                  <c:v>大阪府内　中部×
育児不安が低い層</c:v>
                </c:pt>
              </c:strCache>
            </c:strRef>
          </c:tx>
          <c:spPr>
            <a:pattFill prst="pct5">
              <a:fgClr>
                <a:schemeClr val="accent2"/>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(2)'!$C$677:$W$677</c:f>
              <c:numCache>
                <c:formatCode>0.0%</c:formatCode>
                <c:ptCount val="21"/>
                <c:pt idx="0">
                  <c:v>0.3745928338762215</c:v>
                </c:pt>
                <c:pt idx="1">
                  <c:v>0.30293159609120524</c:v>
                </c:pt>
                <c:pt idx="2">
                  <c:v>0.21172638436482086</c:v>
                </c:pt>
                <c:pt idx="3">
                  <c:v>0.17915309446254071</c:v>
                </c:pt>
                <c:pt idx="4">
                  <c:v>9.4462540716612378E-2</c:v>
                </c:pt>
                <c:pt idx="5">
                  <c:v>0.17915309446254071</c:v>
                </c:pt>
                <c:pt idx="6">
                  <c:v>0.23452768729641693</c:v>
                </c:pt>
                <c:pt idx="7">
                  <c:v>7.1661237785016291E-2</c:v>
                </c:pt>
                <c:pt idx="8">
                  <c:v>0.12377850162866449</c:v>
                </c:pt>
                <c:pt idx="9">
                  <c:v>0.1758957654723127</c:v>
                </c:pt>
                <c:pt idx="10">
                  <c:v>0.18892508143322476</c:v>
                </c:pt>
                <c:pt idx="11">
                  <c:v>0.30944625407166126</c:v>
                </c:pt>
                <c:pt idx="12">
                  <c:v>0.10097719869706841</c:v>
                </c:pt>
                <c:pt idx="13">
                  <c:v>0.12377850162866449</c:v>
                </c:pt>
                <c:pt idx="14">
                  <c:v>0.10423452768729642</c:v>
                </c:pt>
                <c:pt idx="15">
                  <c:v>0.24104234527687296</c:v>
                </c:pt>
                <c:pt idx="16">
                  <c:v>0.250814332247557</c:v>
                </c:pt>
                <c:pt idx="17">
                  <c:v>0.23452768729641693</c:v>
                </c:pt>
                <c:pt idx="18">
                  <c:v>0.10423452768729642</c:v>
                </c:pt>
                <c:pt idx="19">
                  <c:v>1.3029315960912053E-2</c:v>
                </c:pt>
                <c:pt idx="20">
                  <c:v>0.14006514657980457</c:v>
                </c:pt>
              </c:numCache>
            </c:numRef>
          </c:val>
        </c:ser>
        <c:ser>
          <c:idx val="2"/>
          <c:order val="2"/>
          <c:tx>
            <c:strRef>
              <c:f>'クロス集計 (2)'!$B$678</c:f>
              <c:strCache>
                <c:ptCount val="1"/>
                <c:pt idx="0">
                  <c:v>大阪府内　南部×
育児不安が低い層</c:v>
                </c:pt>
              </c:strCache>
            </c:strRef>
          </c:tx>
          <c:spPr>
            <a:pattFill prst="smCheck">
              <a:fgClr>
                <a:schemeClr val="accent3"/>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(2)'!$C$679:$W$679</c:f>
              <c:numCache>
                <c:formatCode>0.0%</c:formatCode>
                <c:ptCount val="21"/>
                <c:pt idx="0">
                  <c:v>0.38305084745762713</c:v>
                </c:pt>
                <c:pt idx="1">
                  <c:v>0.3254237288135593</c:v>
                </c:pt>
                <c:pt idx="2">
                  <c:v>0.2</c:v>
                </c:pt>
                <c:pt idx="3">
                  <c:v>0.14576271186440679</c:v>
                </c:pt>
                <c:pt idx="4">
                  <c:v>0.10508474576271186</c:v>
                </c:pt>
                <c:pt idx="5">
                  <c:v>0.18305084745762712</c:v>
                </c:pt>
                <c:pt idx="6">
                  <c:v>0.22711864406779661</c:v>
                </c:pt>
                <c:pt idx="7">
                  <c:v>8.4745762711864403E-2</c:v>
                </c:pt>
                <c:pt idx="8">
                  <c:v>0.14237288135593221</c:v>
                </c:pt>
                <c:pt idx="9">
                  <c:v>0.18983050847457628</c:v>
                </c:pt>
                <c:pt idx="10">
                  <c:v>0.20677966101694914</c:v>
                </c:pt>
                <c:pt idx="11">
                  <c:v>0.29152542372881357</c:v>
                </c:pt>
                <c:pt idx="12">
                  <c:v>0.10508474576271186</c:v>
                </c:pt>
                <c:pt idx="13">
                  <c:v>0.13559322033898305</c:v>
                </c:pt>
                <c:pt idx="14">
                  <c:v>0.13220338983050847</c:v>
                </c:pt>
                <c:pt idx="15">
                  <c:v>0.25084745762711863</c:v>
                </c:pt>
                <c:pt idx="16">
                  <c:v>0.25423728813559321</c:v>
                </c:pt>
                <c:pt idx="17">
                  <c:v>0.21016949152542372</c:v>
                </c:pt>
                <c:pt idx="18">
                  <c:v>8.1355932203389825E-2</c:v>
                </c:pt>
                <c:pt idx="19">
                  <c:v>0</c:v>
                </c:pt>
                <c:pt idx="20">
                  <c:v>0.14576271186440679</c:v>
                </c:pt>
              </c:numCache>
            </c:numRef>
          </c:val>
        </c:ser>
        <c:dLbls>
          <c:showLegendKey val="0"/>
          <c:showVal val="0"/>
          <c:showCatName val="0"/>
          <c:showSerName val="0"/>
          <c:showPercent val="0"/>
          <c:showBubbleSize val="0"/>
        </c:dLbls>
        <c:gapWidth val="150"/>
        <c:axId val="116851456"/>
        <c:axId val="116852992"/>
      </c:barChart>
      <c:catAx>
        <c:axId val="116851456"/>
        <c:scaling>
          <c:orientation val="minMax"/>
        </c:scaling>
        <c:delete val="0"/>
        <c:axPos val="b"/>
        <c:majorTickMark val="out"/>
        <c:minorTickMark val="none"/>
        <c:tickLblPos val="nextTo"/>
        <c:txPr>
          <a:bodyPr rot="0" vert="eaVert"/>
          <a:lstStyle/>
          <a:p>
            <a:pPr>
              <a:defRPr sz="800"/>
            </a:pPr>
            <a:endParaRPr lang="ja-JP"/>
          </a:p>
        </c:txPr>
        <c:crossAx val="116852992"/>
        <c:crosses val="autoZero"/>
        <c:auto val="1"/>
        <c:lblAlgn val="ctr"/>
        <c:lblOffset val="100"/>
        <c:noMultiLvlLbl val="0"/>
      </c:catAx>
      <c:valAx>
        <c:axId val="116852992"/>
        <c:scaling>
          <c:orientation val="minMax"/>
        </c:scaling>
        <c:delete val="0"/>
        <c:axPos val="l"/>
        <c:majorGridlines/>
        <c:numFmt formatCode="0.0%" sourceLinked="1"/>
        <c:majorTickMark val="out"/>
        <c:minorTickMark val="none"/>
        <c:tickLblPos val="nextTo"/>
        <c:crossAx val="116851456"/>
        <c:crosses val="autoZero"/>
        <c:crossBetween val="between"/>
      </c:valAx>
    </c:plotArea>
    <c:legend>
      <c:legendPos val="r"/>
      <c:layout>
        <c:manualLayout>
          <c:xMode val="edge"/>
          <c:yMode val="edge"/>
          <c:x val="0.85195686814551619"/>
          <c:y val="0.13799203761583709"/>
          <c:w val="0.14804313185448384"/>
          <c:h val="0.42099492493931995"/>
        </c:manualLayout>
      </c:layout>
      <c:overlay val="0"/>
      <c:spPr>
        <a:solidFill>
          <a:schemeClr val="bg1"/>
        </a:solidFill>
      </c:spPr>
      <c:txPr>
        <a:bodyPr/>
        <a:lstStyle/>
        <a:p>
          <a:pPr>
            <a:defRPr sz="800"/>
          </a:pPr>
          <a:endParaRPr lang="ja-JP"/>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431465090811046E-2"/>
          <c:y val="2.6720870731756774E-2"/>
          <c:w val="0.77181560991245368"/>
          <c:h val="0.47086850504913064"/>
        </c:manualLayout>
      </c:layout>
      <c:barChart>
        <c:barDir val="col"/>
        <c:grouping val="clustered"/>
        <c:varyColors val="0"/>
        <c:ser>
          <c:idx val="0"/>
          <c:order val="0"/>
          <c:tx>
            <c:strRef>
              <c:f>'クロス集計 (2)'!$B$683</c:f>
              <c:strCache>
                <c:ptCount val="1"/>
                <c:pt idx="0">
                  <c:v>大阪府内　北部×
育児不安が高い層</c:v>
                </c:pt>
              </c:strCache>
            </c:strRef>
          </c:tx>
          <c:spPr>
            <a:pattFill prst="pct90">
              <a:fgClr>
                <a:schemeClr val="accent1"/>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(2)'!$C$684:$W$684</c:f>
              <c:numCache>
                <c:formatCode>0.0%</c:formatCode>
                <c:ptCount val="21"/>
                <c:pt idx="0">
                  <c:v>0.40566037735849059</c:v>
                </c:pt>
                <c:pt idx="1">
                  <c:v>0.23584905660377359</c:v>
                </c:pt>
                <c:pt idx="2">
                  <c:v>0.25471698113207547</c:v>
                </c:pt>
                <c:pt idx="3">
                  <c:v>0.19811320754716982</c:v>
                </c:pt>
                <c:pt idx="4">
                  <c:v>0.19811320754716982</c:v>
                </c:pt>
                <c:pt idx="5">
                  <c:v>0.18867924528301888</c:v>
                </c:pt>
                <c:pt idx="6">
                  <c:v>0.24528301886792453</c:v>
                </c:pt>
                <c:pt idx="7">
                  <c:v>0.12264150943396226</c:v>
                </c:pt>
                <c:pt idx="8">
                  <c:v>0.15094339622641509</c:v>
                </c:pt>
                <c:pt idx="9">
                  <c:v>0.21698113207547171</c:v>
                </c:pt>
                <c:pt idx="10">
                  <c:v>0.25471698113207547</c:v>
                </c:pt>
                <c:pt idx="11">
                  <c:v>0.3867924528301887</c:v>
                </c:pt>
                <c:pt idx="12">
                  <c:v>0.22641509433962265</c:v>
                </c:pt>
                <c:pt idx="13">
                  <c:v>0.18867924528301888</c:v>
                </c:pt>
                <c:pt idx="14">
                  <c:v>0.11320754716981132</c:v>
                </c:pt>
                <c:pt idx="15">
                  <c:v>0.23584905660377359</c:v>
                </c:pt>
                <c:pt idx="16">
                  <c:v>0.17924528301886791</c:v>
                </c:pt>
                <c:pt idx="17">
                  <c:v>0.19811320754716982</c:v>
                </c:pt>
                <c:pt idx="18">
                  <c:v>7.5471698113207544E-2</c:v>
                </c:pt>
                <c:pt idx="19">
                  <c:v>0</c:v>
                </c:pt>
                <c:pt idx="20">
                  <c:v>0.12264150943396226</c:v>
                </c:pt>
              </c:numCache>
            </c:numRef>
          </c:val>
        </c:ser>
        <c:ser>
          <c:idx val="1"/>
          <c:order val="1"/>
          <c:tx>
            <c:strRef>
              <c:f>'クロス集計 (2)'!$B$685</c:f>
              <c:strCache>
                <c:ptCount val="1"/>
                <c:pt idx="0">
                  <c:v>大阪府内　中部×
育児不安が高い層</c:v>
                </c:pt>
              </c:strCache>
            </c:strRef>
          </c:tx>
          <c:spPr>
            <a:pattFill prst="pct5">
              <a:fgClr>
                <a:schemeClr val="accent2"/>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(2)'!$C$686:$W$686</c:f>
              <c:numCache>
                <c:formatCode>0.0%</c:formatCode>
                <c:ptCount val="21"/>
                <c:pt idx="0">
                  <c:v>0.36559139784946237</c:v>
                </c:pt>
                <c:pt idx="1">
                  <c:v>0.37634408602150538</c:v>
                </c:pt>
                <c:pt idx="2">
                  <c:v>0.26881720430107525</c:v>
                </c:pt>
                <c:pt idx="3">
                  <c:v>0.16129032258064516</c:v>
                </c:pt>
                <c:pt idx="4">
                  <c:v>0.15053763440860216</c:v>
                </c:pt>
                <c:pt idx="5">
                  <c:v>0.21505376344086022</c:v>
                </c:pt>
                <c:pt idx="6">
                  <c:v>0.24731182795698925</c:v>
                </c:pt>
                <c:pt idx="7">
                  <c:v>7.5268817204301078E-2</c:v>
                </c:pt>
                <c:pt idx="8">
                  <c:v>0.12903225806451613</c:v>
                </c:pt>
                <c:pt idx="9">
                  <c:v>0.22580645161290322</c:v>
                </c:pt>
                <c:pt idx="10">
                  <c:v>0.25806451612903225</c:v>
                </c:pt>
                <c:pt idx="11">
                  <c:v>0.40860215053763443</c:v>
                </c:pt>
                <c:pt idx="12">
                  <c:v>0.20430107526881722</c:v>
                </c:pt>
                <c:pt idx="13">
                  <c:v>0.18279569892473119</c:v>
                </c:pt>
                <c:pt idx="14">
                  <c:v>9.6774193548387094E-2</c:v>
                </c:pt>
                <c:pt idx="15">
                  <c:v>0.24731182795698925</c:v>
                </c:pt>
                <c:pt idx="16">
                  <c:v>0.16129032258064516</c:v>
                </c:pt>
                <c:pt idx="17">
                  <c:v>0.17204301075268819</c:v>
                </c:pt>
                <c:pt idx="18">
                  <c:v>9.6774193548387094E-2</c:v>
                </c:pt>
                <c:pt idx="19">
                  <c:v>0</c:v>
                </c:pt>
                <c:pt idx="20">
                  <c:v>0.11827956989247312</c:v>
                </c:pt>
              </c:numCache>
            </c:numRef>
          </c:val>
        </c:ser>
        <c:ser>
          <c:idx val="2"/>
          <c:order val="2"/>
          <c:tx>
            <c:strRef>
              <c:f>'クロス集計 (2)'!$B$687</c:f>
              <c:strCache>
                <c:ptCount val="1"/>
                <c:pt idx="0">
                  <c:v>大阪府内　南部×
育児不安が高い層</c:v>
                </c:pt>
              </c:strCache>
            </c:strRef>
          </c:tx>
          <c:spPr>
            <a:pattFill prst="smCheck">
              <a:fgClr>
                <a:schemeClr val="accent3"/>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(2)'!$C$688:$W$688</c:f>
              <c:numCache>
                <c:formatCode>0.0%</c:formatCode>
                <c:ptCount val="21"/>
                <c:pt idx="0">
                  <c:v>0.30476190476190479</c:v>
                </c:pt>
                <c:pt idx="1">
                  <c:v>0.29523809523809524</c:v>
                </c:pt>
                <c:pt idx="2">
                  <c:v>0.24761904761904763</c:v>
                </c:pt>
                <c:pt idx="3">
                  <c:v>0.21904761904761905</c:v>
                </c:pt>
                <c:pt idx="4">
                  <c:v>0.11428571428571428</c:v>
                </c:pt>
                <c:pt idx="5">
                  <c:v>0.22857142857142856</c:v>
                </c:pt>
                <c:pt idx="6">
                  <c:v>0.34285714285714286</c:v>
                </c:pt>
                <c:pt idx="7">
                  <c:v>0.15238095238095239</c:v>
                </c:pt>
                <c:pt idx="8">
                  <c:v>0.14285714285714285</c:v>
                </c:pt>
                <c:pt idx="9">
                  <c:v>0.20952380952380953</c:v>
                </c:pt>
                <c:pt idx="10">
                  <c:v>0.29523809523809524</c:v>
                </c:pt>
                <c:pt idx="11">
                  <c:v>0.38095238095238093</c:v>
                </c:pt>
                <c:pt idx="12">
                  <c:v>0.15238095238095239</c:v>
                </c:pt>
                <c:pt idx="13">
                  <c:v>0.19047619047619047</c:v>
                </c:pt>
                <c:pt idx="14">
                  <c:v>0.2</c:v>
                </c:pt>
                <c:pt idx="15">
                  <c:v>0.20952380952380953</c:v>
                </c:pt>
                <c:pt idx="16">
                  <c:v>0.18095238095238095</c:v>
                </c:pt>
                <c:pt idx="17">
                  <c:v>0.15238095238095239</c:v>
                </c:pt>
                <c:pt idx="18">
                  <c:v>0.12380952380952381</c:v>
                </c:pt>
                <c:pt idx="19">
                  <c:v>9.5238095238095247E-3</c:v>
                </c:pt>
                <c:pt idx="20">
                  <c:v>0.13333333333333333</c:v>
                </c:pt>
              </c:numCache>
            </c:numRef>
          </c:val>
        </c:ser>
        <c:dLbls>
          <c:showLegendKey val="0"/>
          <c:showVal val="0"/>
          <c:showCatName val="0"/>
          <c:showSerName val="0"/>
          <c:showPercent val="0"/>
          <c:showBubbleSize val="0"/>
        </c:dLbls>
        <c:gapWidth val="150"/>
        <c:axId val="116866432"/>
        <c:axId val="116892800"/>
      </c:barChart>
      <c:catAx>
        <c:axId val="116866432"/>
        <c:scaling>
          <c:orientation val="minMax"/>
        </c:scaling>
        <c:delete val="0"/>
        <c:axPos val="b"/>
        <c:majorTickMark val="out"/>
        <c:minorTickMark val="none"/>
        <c:tickLblPos val="nextTo"/>
        <c:txPr>
          <a:bodyPr rot="0" vert="eaVert"/>
          <a:lstStyle/>
          <a:p>
            <a:pPr>
              <a:defRPr sz="800"/>
            </a:pPr>
            <a:endParaRPr lang="ja-JP"/>
          </a:p>
        </c:txPr>
        <c:crossAx val="116892800"/>
        <c:crosses val="autoZero"/>
        <c:auto val="1"/>
        <c:lblAlgn val="ctr"/>
        <c:lblOffset val="100"/>
        <c:noMultiLvlLbl val="0"/>
      </c:catAx>
      <c:valAx>
        <c:axId val="116892800"/>
        <c:scaling>
          <c:orientation val="minMax"/>
        </c:scaling>
        <c:delete val="0"/>
        <c:axPos val="l"/>
        <c:majorGridlines/>
        <c:numFmt formatCode="0.0%" sourceLinked="1"/>
        <c:majorTickMark val="out"/>
        <c:minorTickMark val="none"/>
        <c:tickLblPos val="nextTo"/>
        <c:crossAx val="116866432"/>
        <c:crosses val="autoZero"/>
        <c:crossBetween val="between"/>
      </c:valAx>
    </c:plotArea>
    <c:legend>
      <c:legendPos val="r"/>
      <c:layout>
        <c:manualLayout>
          <c:xMode val="edge"/>
          <c:yMode val="edge"/>
          <c:x val="0.85948434755304925"/>
          <c:y val="0.15635581131499621"/>
          <c:w val="0.12699522743558458"/>
          <c:h val="0.40455059149285322"/>
        </c:manualLayout>
      </c:layout>
      <c:overlay val="0"/>
      <c:spPr>
        <a:solidFill>
          <a:schemeClr val="bg1"/>
        </a:solidFill>
      </c:spPr>
      <c:txPr>
        <a:bodyPr/>
        <a:lstStyle/>
        <a:p>
          <a:pPr>
            <a:defRPr sz="800"/>
          </a:pPr>
          <a:endParaRPr lang="ja-JP"/>
        </a:p>
      </c:txPr>
    </c:legend>
    <c:plotVisOnly val="1"/>
    <c:dispBlanksAs val="gap"/>
    <c:showDLblsOverMax val="0"/>
  </c:chart>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431269373696171E-2"/>
          <c:y val="2.4154663025816855E-2"/>
          <c:w val="0.89054934256139551"/>
          <c:h val="0.69417665828609931"/>
        </c:manualLayout>
      </c:layout>
      <c:barChart>
        <c:barDir val="col"/>
        <c:grouping val="clustered"/>
        <c:varyColors val="0"/>
        <c:ser>
          <c:idx val="0"/>
          <c:order val="0"/>
          <c:tx>
            <c:strRef>
              <c:f>'クロス集計 (2)'!$B$1467</c:f>
              <c:strCache>
                <c:ptCount val="1"/>
                <c:pt idx="0">
                  <c:v>大阪府内　北部×
育児不安が低い層</c:v>
                </c:pt>
              </c:strCache>
            </c:strRef>
          </c:tx>
          <c:spPr>
            <a:pattFill prst="pct90">
              <a:fgClr>
                <a:schemeClr val="accent1"/>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(2)'!$C$1468:$P$1468</c:f>
              <c:numCache>
                <c:formatCode>0.0%</c:formatCode>
                <c:ptCount val="14"/>
                <c:pt idx="0">
                  <c:v>0.72108843537414968</c:v>
                </c:pt>
                <c:pt idx="1">
                  <c:v>0.34693877551020408</c:v>
                </c:pt>
                <c:pt idx="2">
                  <c:v>0.23469387755102042</c:v>
                </c:pt>
                <c:pt idx="3">
                  <c:v>0.2687074829931973</c:v>
                </c:pt>
                <c:pt idx="4">
                  <c:v>0.21088435374149661</c:v>
                </c:pt>
                <c:pt idx="5">
                  <c:v>7.4829931972789115E-2</c:v>
                </c:pt>
                <c:pt idx="6">
                  <c:v>0.1870748299319728</c:v>
                </c:pt>
                <c:pt idx="7">
                  <c:v>6.8027210884353748E-2</c:v>
                </c:pt>
                <c:pt idx="8">
                  <c:v>0.16666666666666666</c:v>
                </c:pt>
                <c:pt idx="9">
                  <c:v>0.42517006802721086</c:v>
                </c:pt>
                <c:pt idx="10">
                  <c:v>0.23129251700680273</c:v>
                </c:pt>
                <c:pt idx="11">
                  <c:v>0.1360544217687075</c:v>
                </c:pt>
                <c:pt idx="12">
                  <c:v>0</c:v>
                </c:pt>
                <c:pt idx="13">
                  <c:v>8.8435374149659865E-2</c:v>
                </c:pt>
              </c:numCache>
            </c:numRef>
          </c:val>
        </c:ser>
        <c:ser>
          <c:idx val="1"/>
          <c:order val="1"/>
          <c:tx>
            <c:strRef>
              <c:f>'クロス集計 (2)'!$B$1469</c:f>
              <c:strCache>
                <c:ptCount val="1"/>
                <c:pt idx="0">
                  <c:v>大阪府内　中部×
育児不安が低い層</c:v>
                </c:pt>
              </c:strCache>
            </c:strRef>
          </c:tx>
          <c:spPr>
            <a:pattFill prst="pct5">
              <a:fgClr>
                <a:schemeClr val="accent2"/>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(2)'!$C$1470:$P$1470</c:f>
              <c:numCache>
                <c:formatCode>0.0%</c:formatCode>
                <c:ptCount val="14"/>
                <c:pt idx="0">
                  <c:v>0.71986970684039087</c:v>
                </c:pt>
                <c:pt idx="1">
                  <c:v>0.33550488599348532</c:v>
                </c:pt>
                <c:pt idx="2">
                  <c:v>0.22149837133550487</c:v>
                </c:pt>
                <c:pt idx="3">
                  <c:v>0.28338762214983715</c:v>
                </c:pt>
                <c:pt idx="4">
                  <c:v>0.24429967426710097</c:v>
                </c:pt>
                <c:pt idx="5">
                  <c:v>8.143322475570032E-2</c:v>
                </c:pt>
                <c:pt idx="6">
                  <c:v>0.17263843648208468</c:v>
                </c:pt>
                <c:pt idx="7">
                  <c:v>0.12703583061889251</c:v>
                </c:pt>
                <c:pt idx="8">
                  <c:v>0.10097719869706841</c:v>
                </c:pt>
                <c:pt idx="9">
                  <c:v>0.48859934853420195</c:v>
                </c:pt>
                <c:pt idx="10">
                  <c:v>0.26058631921824105</c:v>
                </c:pt>
                <c:pt idx="11">
                  <c:v>0.1465798045602606</c:v>
                </c:pt>
                <c:pt idx="12">
                  <c:v>3.2573289902280132E-3</c:v>
                </c:pt>
                <c:pt idx="13">
                  <c:v>0.10749185667752444</c:v>
                </c:pt>
              </c:numCache>
            </c:numRef>
          </c:val>
        </c:ser>
        <c:ser>
          <c:idx val="2"/>
          <c:order val="2"/>
          <c:tx>
            <c:strRef>
              <c:f>'クロス集計 (2)'!$B$1471</c:f>
              <c:strCache>
                <c:ptCount val="1"/>
                <c:pt idx="0">
                  <c:v>大阪府内　南部×
育児不安が低い層</c:v>
                </c:pt>
              </c:strCache>
            </c:strRef>
          </c:tx>
          <c:spPr>
            <a:pattFill prst="smCheck">
              <a:fgClr>
                <a:schemeClr val="accent3"/>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(2)'!$C$1472:$P$1472</c:f>
              <c:numCache>
                <c:formatCode>0.0%</c:formatCode>
                <c:ptCount val="14"/>
                <c:pt idx="0">
                  <c:v>0.72542372881355932</c:v>
                </c:pt>
                <c:pt idx="1">
                  <c:v>0.36610169491525424</c:v>
                </c:pt>
                <c:pt idx="2">
                  <c:v>0.23728813559322035</c:v>
                </c:pt>
                <c:pt idx="3">
                  <c:v>0.2711864406779661</c:v>
                </c:pt>
                <c:pt idx="4">
                  <c:v>0.25423728813559321</c:v>
                </c:pt>
                <c:pt idx="5">
                  <c:v>6.7796610169491525E-2</c:v>
                </c:pt>
                <c:pt idx="6">
                  <c:v>0.17627118644067796</c:v>
                </c:pt>
                <c:pt idx="7">
                  <c:v>6.1016949152542375E-2</c:v>
                </c:pt>
                <c:pt idx="8">
                  <c:v>9.4915254237288138E-2</c:v>
                </c:pt>
                <c:pt idx="9">
                  <c:v>0.50169491525423726</c:v>
                </c:pt>
                <c:pt idx="10">
                  <c:v>0.28474576271186441</c:v>
                </c:pt>
                <c:pt idx="11">
                  <c:v>0.12203389830508475</c:v>
                </c:pt>
                <c:pt idx="12">
                  <c:v>3.3898305084745762E-3</c:v>
                </c:pt>
                <c:pt idx="13">
                  <c:v>6.1016949152542375E-2</c:v>
                </c:pt>
              </c:numCache>
            </c:numRef>
          </c:val>
        </c:ser>
        <c:dLbls>
          <c:showLegendKey val="0"/>
          <c:showVal val="0"/>
          <c:showCatName val="0"/>
          <c:showSerName val="0"/>
          <c:showPercent val="0"/>
          <c:showBubbleSize val="0"/>
        </c:dLbls>
        <c:gapWidth val="150"/>
        <c:axId val="117010432"/>
        <c:axId val="117011968"/>
      </c:barChart>
      <c:catAx>
        <c:axId val="117010432"/>
        <c:scaling>
          <c:orientation val="minMax"/>
        </c:scaling>
        <c:delete val="0"/>
        <c:axPos val="b"/>
        <c:majorTickMark val="out"/>
        <c:minorTickMark val="none"/>
        <c:tickLblPos val="nextTo"/>
        <c:txPr>
          <a:bodyPr rot="0" vert="eaVert"/>
          <a:lstStyle/>
          <a:p>
            <a:pPr>
              <a:defRPr sz="800"/>
            </a:pPr>
            <a:endParaRPr lang="ja-JP"/>
          </a:p>
        </c:txPr>
        <c:crossAx val="117011968"/>
        <c:crosses val="autoZero"/>
        <c:auto val="1"/>
        <c:lblAlgn val="ctr"/>
        <c:lblOffset val="100"/>
        <c:noMultiLvlLbl val="0"/>
      </c:catAx>
      <c:valAx>
        <c:axId val="117011968"/>
        <c:scaling>
          <c:orientation val="minMax"/>
        </c:scaling>
        <c:delete val="0"/>
        <c:axPos val="l"/>
        <c:majorGridlines/>
        <c:numFmt formatCode="0.0%" sourceLinked="1"/>
        <c:majorTickMark val="out"/>
        <c:minorTickMark val="none"/>
        <c:tickLblPos val="nextTo"/>
        <c:crossAx val="117010432"/>
        <c:crosses val="autoZero"/>
        <c:crossBetween val="between"/>
      </c:valAx>
    </c:plotArea>
    <c:legend>
      <c:legendPos val="r"/>
      <c:layout>
        <c:manualLayout>
          <c:xMode val="edge"/>
          <c:yMode val="edge"/>
          <c:x val="0.76262170518789252"/>
          <c:y val="4.3637646535207568E-2"/>
          <c:w val="0.18161093592904859"/>
          <c:h val="0.36546518104003928"/>
        </c:manualLayout>
      </c:layout>
      <c:overlay val="0"/>
      <c:spPr>
        <a:solidFill>
          <a:schemeClr val="bg1"/>
        </a:solidFill>
      </c:spPr>
      <c:txPr>
        <a:bodyPr/>
        <a:lstStyle/>
        <a:p>
          <a:pPr>
            <a:defRPr sz="800"/>
          </a:pPr>
          <a:endParaRPr lang="ja-JP"/>
        </a:p>
      </c:txPr>
    </c:legend>
    <c:plotVisOnly val="1"/>
    <c:dispBlanksAs val="gap"/>
    <c:showDLblsOverMax val="0"/>
  </c:chart>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318668730818541E-2"/>
          <c:y val="2.3669145624786919E-2"/>
          <c:w val="0.89374213626058696"/>
          <c:h val="0.69656259606855142"/>
        </c:manualLayout>
      </c:layout>
      <c:barChart>
        <c:barDir val="col"/>
        <c:grouping val="clustered"/>
        <c:varyColors val="0"/>
        <c:ser>
          <c:idx val="0"/>
          <c:order val="0"/>
          <c:tx>
            <c:strRef>
              <c:f>'クロス集計 (2)'!$B$1476</c:f>
              <c:strCache>
                <c:ptCount val="1"/>
                <c:pt idx="0">
                  <c:v>大阪府内　北部×
育児不安が高い層</c:v>
                </c:pt>
              </c:strCache>
            </c:strRef>
          </c:tx>
          <c:spPr>
            <a:pattFill prst="pct90">
              <a:fgClr>
                <a:schemeClr val="accent1"/>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(2)'!$C$1477:$P$1477</c:f>
              <c:numCache>
                <c:formatCode>0.0%</c:formatCode>
                <c:ptCount val="14"/>
                <c:pt idx="0">
                  <c:v>0.69811320754716977</c:v>
                </c:pt>
                <c:pt idx="1">
                  <c:v>0.43396226415094341</c:v>
                </c:pt>
                <c:pt idx="2">
                  <c:v>0.26415094339622641</c:v>
                </c:pt>
                <c:pt idx="3">
                  <c:v>0.35849056603773582</c:v>
                </c:pt>
                <c:pt idx="4">
                  <c:v>0.20754716981132076</c:v>
                </c:pt>
                <c:pt idx="5">
                  <c:v>9.4339622641509441E-2</c:v>
                </c:pt>
                <c:pt idx="6">
                  <c:v>0.20754716981132076</c:v>
                </c:pt>
                <c:pt idx="7">
                  <c:v>6.6037735849056603E-2</c:v>
                </c:pt>
                <c:pt idx="8">
                  <c:v>0.15094339622641509</c:v>
                </c:pt>
                <c:pt idx="9">
                  <c:v>0.36792452830188677</c:v>
                </c:pt>
                <c:pt idx="10">
                  <c:v>0.16037735849056603</c:v>
                </c:pt>
                <c:pt idx="11">
                  <c:v>0.16981132075471697</c:v>
                </c:pt>
                <c:pt idx="12">
                  <c:v>9.433962264150943E-3</c:v>
                </c:pt>
                <c:pt idx="13">
                  <c:v>0.13207547169811321</c:v>
                </c:pt>
              </c:numCache>
            </c:numRef>
          </c:val>
        </c:ser>
        <c:ser>
          <c:idx val="1"/>
          <c:order val="1"/>
          <c:tx>
            <c:strRef>
              <c:f>'クロス集計 (2)'!$B$1478</c:f>
              <c:strCache>
                <c:ptCount val="1"/>
                <c:pt idx="0">
                  <c:v>大阪府内　中部×
育児不安が高い層</c:v>
                </c:pt>
              </c:strCache>
            </c:strRef>
          </c:tx>
          <c:spPr>
            <a:pattFill prst="pct5">
              <a:fgClr>
                <a:schemeClr val="accent2"/>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(2)'!$C$1479:$P$1479</c:f>
              <c:numCache>
                <c:formatCode>0.0%</c:formatCode>
                <c:ptCount val="14"/>
                <c:pt idx="0">
                  <c:v>0.67741935483870963</c:v>
                </c:pt>
                <c:pt idx="1">
                  <c:v>0.29032258064516131</c:v>
                </c:pt>
                <c:pt idx="2">
                  <c:v>0.22580645161290322</c:v>
                </c:pt>
                <c:pt idx="3">
                  <c:v>0.35483870967741937</c:v>
                </c:pt>
                <c:pt idx="4">
                  <c:v>0.12903225806451613</c:v>
                </c:pt>
                <c:pt idx="5">
                  <c:v>0.15053763440860216</c:v>
                </c:pt>
                <c:pt idx="6">
                  <c:v>0.21505376344086022</c:v>
                </c:pt>
                <c:pt idx="7">
                  <c:v>9.6774193548387094E-2</c:v>
                </c:pt>
                <c:pt idx="8">
                  <c:v>6.4516129032258063E-2</c:v>
                </c:pt>
                <c:pt idx="9">
                  <c:v>0.35483870967741937</c:v>
                </c:pt>
                <c:pt idx="10">
                  <c:v>0.13978494623655913</c:v>
                </c:pt>
                <c:pt idx="11">
                  <c:v>0.21505376344086022</c:v>
                </c:pt>
                <c:pt idx="12">
                  <c:v>0</c:v>
                </c:pt>
                <c:pt idx="13">
                  <c:v>8.6021505376344093E-2</c:v>
                </c:pt>
              </c:numCache>
            </c:numRef>
          </c:val>
        </c:ser>
        <c:ser>
          <c:idx val="2"/>
          <c:order val="2"/>
          <c:tx>
            <c:strRef>
              <c:f>'クロス集計 (2)'!$B$1480</c:f>
              <c:strCache>
                <c:ptCount val="1"/>
                <c:pt idx="0">
                  <c:v>大阪府内　南部×
育児不安が高い層</c:v>
                </c:pt>
              </c:strCache>
            </c:strRef>
          </c:tx>
          <c:spPr>
            <a:pattFill prst="smCheck">
              <a:fgClr>
                <a:schemeClr val="accent3"/>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(2)'!$C$1481:$P$1481</c:f>
              <c:numCache>
                <c:formatCode>0.0%</c:formatCode>
                <c:ptCount val="14"/>
                <c:pt idx="0">
                  <c:v>0.69523809523809521</c:v>
                </c:pt>
                <c:pt idx="1">
                  <c:v>0.38095238095238093</c:v>
                </c:pt>
                <c:pt idx="2">
                  <c:v>0.30476190476190479</c:v>
                </c:pt>
                <c:pt idx="3">
                  <c:v>0.39047619047619048</c:v>
                </c:pt>
                <c:pt idx="4">
                  <c:v>0.25714285714285712</c:v>
                </c:pt>
                <c:pt idx="5">
                  <c:v>9.5238095238095233E-2</c:v>
                </c:pt>
                <c:pt idx="6">
                  <c:v>0.22857142857142856</c:v>
                </c:pt>
                <c:pt idx="7">
                  <c:v>0.10476190476190476</c:v>
                </c:pt>
                <c:pt idx="8">
                  <c:v>0.13333333333333333</c:v>
                </c:pt>
                <c:pt idx="9">
                  <c:v>0.42857142857142855</c:v>
                </c:pt>
                <c:pt idx="10">
                  <c:v>0.2</c:v>
                </c:pt>
                <c:pt idx="11">
                  <c:v>0.15238095238095239</c:v>
                </c:pt>
                <c:pt idx="12">
                  <c:v>9.5238095238095247E-3</c:v>
                </c:pt>
                <c:pt idx="13">
                  <c:v>8.5714285714285715E-2</c:v>
                </c:pt>
              </c:numCache>
            </c:numRef>
          </c:val>
        </c:ser>
        <c:dLbls>
          <c:showLegendKey val="0"/>
          <c:showVal val="0"/>
          <c:showCatName val="0"/>
          <c:showSerName val="0"/>
          <c:showPercent val="0"/>
          <c:showBubbleSize val="0"/>
        </c:dLbls>
        <c:gapWidth val="150"/>
        <c:axId val="116935296"/>
        <c:axId val="116937088"/>
      </c:barChart>
      <c:catAx>
        <c:axId val="116935296"/>
        <c:scaling>
          <c:orientation val="minMax"/>
        </c:scaling>
        <c:delete val="0"/>
        <c:axPos val="b"/>
        <c:majorTickMark val="out"/>
        <c:minorTickMark val="none"/>
        <c:tickLblPos val="nextTo"/>
        <c:txPr>
          <a:bodyPr rot="0" vert="eaVert"/>
          <a:lstStyle/>
          <a:p>
            <a:pPr>
              <a:defRPr sz="800"/>
            </a:pPr>
            <a:endParaRPr lang="ja-JP"/>
          </a:p>
        </c:txPr>
        <c:crossAx val="116937088"/>
        <c:crosses val="autoZero"/>
        <c:auto val="1"/>
        <c:lblAlgn val="ctr"/>
        <c:lblOffset val="100"/>
        <c:noMultiLvlLbl val="0"/>
      </c:catAx>
      <c:valAx>
        <c:axId val="116937088"/>
        <c:scaling>
          <c:orientation val="minMax"/>
        </c:scaling>
        <c:delete val="0"/>
        <c:axPos val="l"/>
        <c:majorGridlines/>
        <c:numFmt formatCode="0.0%" sourceLinked="1"/>
        <c:majorTickMark val="out"/>
        <c:minorTickMark val="none"/>
        <c:tickLblPos val="nextTo"/>
        <c:crossAx val="116935296"/>
        <c:crosses val="autoZero"/>
        <c:crossBetween val="between"/>
      </c:valAx>
    </c:plotArea>
    <c:legend>
      <c:legendPos val="r"/>
      <c:layout>
        <c:manualLayout>
          <c:xMode val="edge"/>
          <c:yMode val="edge"/>
          <c:x val="0.77088432734203927"/>
          <c:y val="5.3322251055007368E-2"/>
          <c:w val="0.1793164695717003"/>
          <c:h val="0.36703385628885843"/>
        </c:manualLayout>
      </c:layout>
      <c:overlay val="0"/>
      <c:spPr>
        <a:solidFill>
          <a:sysClr val="window" lastClr="FFFFFF"/>
        </a:solidFill>
      </c:spPr>
      <c:txPr>
        <a:bodyPr/>
        <a:lstStyle/>
        <a:p>
          <a:pPr>
            <a:defRPr sz="800"/>
          </a:pPr>
          <a:endParaRPr lang="ja-JP"/>
        </a:p>
      </c:txPr>
    </c:legend>
    <c:plotVisOnly val="1"/>
    <c:dispBlanksAs val="gap"/>
    <c:showDLblsOverMax val="0"/>
  </c:chart>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グラフ!$K$7</c:f>
              <c:strCache>
                <c:ptCount val="1"/>
                <c:pt idx="0">
                  <c:v>拠点</c:v>
                </c:pt>
              </c:strCache>
            </c:strRef>
          </c:tx>
          <c:spPr>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グラフ!$L$8:$L$18</c:f>
              <c:numCache>
                <c:formatCode>0.0%</c:formatCode>
                <c:ptCount val="11"/>
                <c:pt idx="0">
                  <c:v>0.98899999999999999</c:v>
                </c:pt>
                <c:pt idx="1">
                  <c:v>0.27500000000000002</c:v>
                </c:pt>
                <c:pt idx="2">
                  <c:v>0.97799999999999998</c:v>
                </c:pt>
                <c:pt idx="3">
                  <c:v>0.90100000000000002</c:v>
                </c:pt>
                <c:pt idx="4">
                  <c:v>0.85699999999999998</c:v>
                </c:pt>
                <c:pt idx="5">
                  <c:v>0.96699999999999997</c:v>
                </c:pt>
                <c:pt idx="6">
                  <c:v>0.28599999999999998</c:v>
                </c:pt>
                <c:pt idx="7">
                  <c:v>0.23100000000000001</c:v>
                </c:pt>
                <c:pt idx="8">
                  <c:v>0.505</c:v>
                </c:pt>
                <c:pt idx="9">
                  <c:v>0.33</c:v>
                </c:pt>
                <c:pt idx="10">
                  <c:v>0.70299999999999996</c:v>
                </c:pt>
              </c:numCache>
            </c:numRef>
          </c:val>
        </c:ser>
        <c:ser>
          <c:idx val="1"/>
          <c:order val="1"/>
          <c:tx>
            <c:strRef>
              <c:f>グラフ!$M$7</c:f>
              <c:strCache>
                <c:ptCount val="1"/>
                <c:pt idx="0">
                  <c:v>公立保育所</c:v>
                </c:pt>
              </c:strCache>
            </c:strRef>
          </c:tx>
          <c:spPr>
            <a:pattFill prst="pct60">
              <a:fgClr>
                <a:schemeClr val="accent6">
                  <a:lumMod val="75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グラフ!$N$8:$N$18</c:f>
              <c:numCache>
                <c:formatCode>0.0%</c:formatCode>
                <c:ptCount val="11"/>
                <c:pt idx="0">
                  <c:v>0.67300000000000004</c:v>
                </c:pt>
                <c:pt idx="1">
                  <c:v>0.39400000000000002</c:v>
                </c:pt>
                <c:pt idx="2">
                  <c:v>0.61</c:v>
                </c:pt>
                <c:pt idx="3">
                  <c:v>0.63400000000000001</c:v>
                </c:pt>
                <c:pt idx="4">
                  <c:v>0.32300000000000001</c:v>
                </c:pt>
                <c:pt idx="5">
                  <c:v>0.48</c:v>
                </c:pt>
                <c:pt idx="6">
                  <c:v>6.3E-2</c:v>
                </c:pt>
                <c:pt idx="7">
                  <c:v>0.161</c:v>
                </c:pt>
                <c:pt idx="8">
                  <c:v>0.33500000000000002</c:v>
                </c:pt>
                <c:pt idx="9">
                  <c:v>0.193</c:v>
                </c:pt>
                <c:pt idx="10">
                  <c:v>0.35</c:v>
                </c:pt>
              </c:numCache>
            </c:numRef>
          </c:val>
        </c:ser>
        <c:ser>
          <c:idx val="2"/>
          <c:order val="2"/>
          <c:tx>
            <c:strRef>
              <c:f>グラフ!$O$7</c:f>
              <c:strCache>
                <c:ptCount val="1"/>
                <c:pt idx="0">
                  <c:v>私立保育所</c:v>
                </c:pt>
              </c:strCache>
            </c:strRef>
          </c:tx>
          <c:spPr>
            <a:pattFill prst="pct20">
              <a:fgClr>
                <a:schemeClr val="accent3">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グラフ!$P$8:$P$18</c:f>
              <c:numCache>
                <c:formatCode>0.0%</c:formatCode>
                <c:ptCount val="11"/>
                <c:pt idx="0">
                  <c:v>0.52600000000000002</c:v>
                </c:pt>
                <c:pt idx="1">
                  <c:v>0.29199999999999998</c:v>
                </c:pt>
                <c:pt idx="2">
                  <c:v>0.52400000000000002</c:v>
                </c:pt>
                <c:pt idx="3">
                  <c:v>0.49199999999999999</c:v>
                </c:pt>
                <c:pt idx="4">
                  <c:v>0.29599999999999999</c:v>
                </c:pt>
                <c:pt idx="5">
                  <c:v>0.30599999999999999</c:v>
                </c:pt>
                <c:pt idx="6">
                  <c:v>0.13900000000000001</c:v>
                </c:pt>
                <c:pt idx="7">
                  <c:v>0.47</c:v>
                </c:pt>
                <c:pt idx="8">
                  <c:v>0.27800000000000002</c:v>
                </c:pt>
                <c:pt idx="9">
                  <c:v>0.113</c:v>
                </c:pt>
                <c:pt idx="10">
                  <c:v>0.218</c:v>
                </c:pt>
              </c:numCache>
            </c:numRef>
          </c:val>
        </c:ser>
        <c:ser>
          <c:idx val="3"/>
          <c:order val="3"/>
          <c:tx>
            <c:strRef>
              <c:f>グラフ!$Q$7</c:f>
              <c:strCache>
                <c:ptCount val="1"/>
                <c:pt idx="0">
                  <c:v>公立幼稚園</c:v>
                </c:pt>
              </c:strCache>
            </c:strRef>
          </c:tx>
          <c:spPr>
            <a:pattFill prst="ltHorz">
              <a:fgClr>
                <a:schemeClr val="accent2">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グラフ!$R$8:$R$18</c:f>
              <c:numCache>
                <c:formatCode>0.0%</c:formatCode>
                <c:ptCount val="11"/>
                <c:pt idx="0">
                  <c:v>0.67</c:v>
                </c:pt>
                <c:pt idx="1">
                  <c:v>0.24199999999999999</c:v>
                </c:pt>
                <c:pt idx="2">
                  <c:v>0.71399999999999997</c:v>
                </c:pt>
                <c:pt idx="3">
                  <c:v>0.66500000000000004</c:v>
                </c:pt>
                <c:pt idx="4">
                  <c:v>0.22</c:v>
                </c:pt>
                <c:pt idx="5">
                  <c:v>0.45600000000000002</c:v>
                </c:pt>
                <c:pt idx="6">
                  <c:v>3.7999999999999999E-2</c:v>
                </c:pt>
                <c:pt idx="7">
                  <c:v>4.3999999999999997E-2</c:v>
                </c:pt>
                <c:pt idx="8">
                  <c:v>7.0999999999999994E-2</c:v>
                </c:pt>
                <c:pt idx="9">
                  <c:v>6.6000000000000003E-2</c:v>
                </c:pt>
                <c:pt idx="10">
                  <c:v>0.29699999999999999</c:v>
                </c:pt>
              </c:numCache>
            </c:numRef>
          </c:val>
        </c:ser>
        <c:ser>
          <c:idx val="4"/>
          <c:order val="4"/>
          <c:tx>
            <c:strRef>
              <c:f>グラフ!$S$7</c:f>
              <c:strCache>
                <c:ptCount val="1"/>
                <c:pt idx="0">
                  <c:v>私立幼稚園</c:v>
                </c:pt>
              </c:strCache>
            </c:strRef>
          </c:tx>
          <c:spPr>
            <a:pattFill prst="dkDnDiag">
              <a:fgClr>
                <a:schemeClr val="accent5">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グラフ!$T$8:$T$18</c:f>
              <c:numCache>
                <c:formatCode>0.0%</c:formatCode>
                <c:ptCount val="11"/>
                <c:pt idx="0">
                  <c:v>0.32200000000000001</c:v>
                </c:pt>
                <c:pt idx="1">
                  <c:v>0.13</c:v>
                </c:pt>
                <c:pt idx="2">
                  <c:v>0.40600000000000003</c:v>
                </c:pt>
                <c:pt idx="3">
                  <c:v>0.498</c:v>
                </c:pt>
                <c:pt idx="4">
                  <c:v>0.16700000000000001</c:v>
                </c:pt>
                <c:pt idx="5">
                  <c:v>0.20499999999999999</c:v>
                </c:pt>
                <c:pt idx="6">
                  <c:v>9.1999999999999998E-2</c:v>
                </c:pt>
                <c:pt idx="7">
                  <c:v>0.113</c:v>
                </c:pt>
                <c:pt idx="8">
                  <c:v>7.9000000000000001E-2</c:v>
                </c:pt>
                <c:pt idx="9">
                  <c:v>2.9000000000000001E-2</c:v>
                </c:pt>
                <c:pt idx="10">
                  <c:v>8.7999999999999995E-2</c:v>
                </c:pt>
              </c:numCache>
            </c:numRef>
          </c:val>
        </c:ser>
        <c:dLbls>
          <c:showLegendKey val="0"/>
          <c:showVal val="0"/>
          <c:showCatName val="0"/>
          <c:showSerName val="0"/>
          <c:showPercent val="0"/>
          <c:showBubbleSize val="0"/>
        </c:dLbls>
        <c:gapWidth val="150"/>
        <c:axId val="116406144"/>
        <c:axId val="116407680"/>
      </c:barChart>
      <c:catAx>
        <c:axId val="116406144"/>
        <c:scaling>
          <c:orientation val="minMax"/>
        </c:scaling>
        <c:delete val="0"/>
        <c:axPos val="b"/>
        <c:majorTickMark val="none"/>
        <c:minorTickMark val="none"/>
        <c:tickLblPos val="nextTo"/>
        <c:txPr>
          <a:bodyPr rot="0" vert="eaVert"/>
          <a:lstStyle/>
          <a:p>
            <a:pPr>
              <a:defRPr sz="800" baseline="0">
                <a:latin typeface="HGSｺﾞｼｯｸM" panose="020B0600000000000000" pitchFamily="50" charset="-128"/>
                <a:ea typeface="ＭＳ Ｐゴシック" panose="020B0600070205080204" pitchFamily="50" charset="-128"/>
              </a:defRPr>
            </a:pPr>
            <a:endParaRPr lang="ja-JP"/>
          </a:p>
        </c:txPr>
        <c:crossAx val="116407680"/>
        <c:crosses val="autoZero"/>
        <c:auto val="1"/>
        <c:lblAlgn val="ctr"/>
        <c:lblOffset val="100"/>
        <c:noMultiLvlLbl val="0"/>
      </c:catAx>
      <c:valAx>
        <c:axId val="116407680"/>
        <c:scaling>
          <c:orientation val="minMax"/>
          <c:max val="1"/>
        </c:scaling>
        <c:delete val="0"/>
        <c:axPos val="l"/>
        <c:majorGridlines/>
        <c:numFmt formatCode="0.0%" sourceLinked="1"/>
        <c:majorTickMark val="none"/>
        <c:minorTickMark val="none"/>
        <c:tickLblPos val="nextTo"/>
        <c:txPr>
          <a:bodyPr/>
          <a:lstStyle/>
          <a:p>
            <a:pPr>
              <a:defRPr baseline="0">
                <a:ea typeface="ＭＳ Ｐゴシック" panose="020B0600070205080204" pitchFamily="50" charset="-128"/>
              </a:defRPr>
            </a:pPr>
            <a:endParaRPr lang="ja-JP"/>
          </a:p>
        </c:txPr>
        <c:crossAx val="116406144"/>
        <c:crosses val="autoZero"/>
        <c:crossBetween val="between"/>
        <c:majorUnit val="0.2"/>
      </c:valAx>
    </c:plotArea>
    <c:legend>
      <c:legendPos val="b"/>
      <c:overlay val="0"/>
      <c:txPr>
        <a:bodyPr/>
        <a:lstStyle/>
        <a:p>
          <a:pPr>
            <a:defRPr sz="800"/>
          </a:pPr>
          <a:endParaRPr lang="ja-JP"/>
        </a:p>
      </c:txPr>
    </c:legend>
    <c:plotVisOnly val="1"/>
    <c:dispBlanksAs val="gap"/>
    <c:showDLblsOverMax val="0"/>
  </c:chart>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グラフ!$K$48:$L$48</c:f>
              <c:strCache>
                <c:ptCount val="1"/>
                <c:pt idx="0">
                  <c:v>拠点</c:v>
                </c:pt>
              </c:strCache>
            </c:strRef>
          </c:tx>
          <c:spPr>
            <a:solidFill>
              <a:schemeClr val="accent1"/>
            </a:solid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グラフ!$L$49:$L$61</c:f>
              <c:numCache>
                <c:formatCode>0.0%</c:formatCode>
                <c:ptCount val="13"/>
                <c:pt idx="0">
                  <c:v>0.25600000000000001</c:v>
                </c:pt>
                <c:pt idx="1">
                  <c:v>5.0999999999999997E-2</c:v>
                </c:pt>
                <c:pt idx="2">
                  <c:v>0.09</c:v>
                </c:pt>
                <c:pt idx="3">
                  <c:v>0</c:v>
                </c:pt>
                <c:pt idx="4">
                  <c:v>0.10299999999999999</c:v>
                </c:pt>
                <c:pt idx="5">
                  <c:v>0.192</c:v>
                </c:pt>
                <c:pt idx="6">
                  <c:v>0.192</c:v>
                </c:pt>
                <c:pt idx="7">
                  <c:v>0.24399999999999999</c:v>
                </c:pt>
                <c:pt idx="8">
                  <c:v>0.308</c:v>
                </c:pt>
                <c:pt idx="9">
                  <c:v>0.128</c:v>
                </c:pt>
                <c:pt idx="10">
                  <c:v>0.10299999999999999</c:v>
                </c:pt>
                <c:pt idx="11">
                  <c:v>0.128</c:v>
                </c:pt>
                <c:pt idx="12">
                  <c:v>0.20499999999999999</c:v>
                </c:pt>
              </c:numCache>
            </c:numRef>
          </c:val>
        </c:ser>
        <c:ser>
          <c:idx val="1"/>
          <c:order val="1"/>
          <c:tx>
            <c:strRef>
              <c:f>グラフ!$M$48:$N$48</c:f>
              <c:strCache>
                <c:ptCount val="1"/>
                <c:pt idx="0">
                  <c:v>公立保育所</c:v>
                </c:pt>
              </c:strCache>
            </c:strRef>
          </c:tx>
          <c:spPr>
            <a:pattFill prst="pct60">
              <a:fgClr>
                <a:schemeClr val="accent6">
                  <a:lumMod val="75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グラフ!$N$49:$N$61</c:f>
              <c:numCache>
                <c:formatCode>0.0%</c:formatCode>
                <c:ptCount val="13"/>
                <c:pt idx="0">
                  <c:v>7.9000000000000001E-2</c:v>
                </c:pt>
                <c:pt idx="1">
                  <c:v>0.24199999999999999</c:v>
                </c:pt>
                <c:pt idx="2">
                  <c:v>0.124</c:v>
                </c:pt>
                <c:pt idx="3">
                  <c:v>9.6000000000000002E-2</c:v>
                </c:pt>
                <c:pt idx="4">
                  <c:v>0.10100000000000001</c:v>
                </c:pt>
                <c:pt idx="5">
                  <c:v>3.9E-2</c:v>
                </c:pt>
                <c:pt idx="6">
                  <c:v>1.0999999999999999E-2</c:v>
                </c:pt>
                <c:pt idx="7">
                  <c:v>6.0000000000000001E-3</c:v>
                </c:pt>
                <c:pt idx="8">
                  <c:v>0.21299999999999999</c:v>
                </c:pt>
                <c:pt idx="9">
                  <c:v>2.8000000000000001E-2</c:v>
                </c:pt>
                <c:pt idx="10">
                  <c:v>0.24199999999999999</c:v>
                </c:pt>
                <c:pt idx="11">
                  <c:v>9.6000000000000002E-2</c:v>
                </c:pt>
                <c:pt idx="12">
                  <c:v>7.9000000000000001E-2</c:v>
                </c:pt>
              </c:numCache>
            </c:numRef>
          </c:val>
        </c:ser>
        <c:ser>
          <c:idx val="2"/>
          <c:order val="2"/>
          <c:tx>
            <c:strRef>
              <c:f>グラフ!$O$48:$P$48</c:f>
              <c:strCache>
                <c:ptCount val="1"/>
                <c:pt idx="0">
                  <c:v>私立保育所</c:v>
                </c:pt>
              </c:strCache>
            </c:strRef>
          </c:tx>
          <c:spPr>
            <a:pattFill prst="pct20">
              <a:fgClr>
                <a:schemeClr val="accent3">
                  <a:lumMod val="50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グラフ!$P$49:$P$61</c:f>
              <c:numCache>
                <c:formatCode>0.0%</c:formatCode>
                <c:ptCount val="13"/>
                <c:pt idx="0">
                  <c:v>5.7000000000000002E-2</c:v>
                </c:pt>
                <c:pt idx="1">
                  <c:v>0.11700000000000001</c:v>
                </c:pt>
                <c:pt idx="2">
                  <c:v>0.128</c:v>
                </c:pt>
                <c:pt idx="3">
                  <c:v>9.5000000000000001E-2</c:v>
                </c:pt>
                <c:pt idx="4">
                  <c:v>0.13300000000000001</c:v>
                </c:pt>
                <c:pt idx="5">
                  <c:v>5.1999999999999998E-2</c:v>
                </c:pt>
                <c:pt idx="6">
                  <c:v>9.8000000000000004E-2</c:v>
                </c:pt>
                <c:pt idx="7">
                  <c:v>4.2999999999999997E-2</c:v>
                </c:pt>
                <c:pt idx="8">
                  <c:v>9.1999999999999998E-2</c:v>
                </c:pt>
                <c:pt idx="9">
                  <c:v>0.14699999999999999</c:v>
                </c:pt>
                <c:pt idx="10">
                  <c:v>0.13600000000000001</c:v>
                </c:pt>
                <c:pt idx="11">
                  <c:v>0.16</c:v>
                </c:pt>
                <c:pt idx="12">
                  <c:v>8.4000000000000005E-2</c:v>
                </c:pt>
              </c:numCache>
            </c:numRef>
          </c:val>
        </c:ser>
        <c:ser>
          <c:idx val="3"/>
          <c:order val="3"/>
          <c:tx>
            <c:strRef>
              <c:f>グラフ!$Q$48:$R$48</c:f>
              <c:strCache>
                <c:ptCount val="1"/>
                <c:pt idx="0">
                  <c:v>公立幼稚園</c:v>
                </c:pt>
              </c:strCache>
            </c:strRef>
          </c:tx>
          <c:spPr>
            <a:pattFill prst="ltHorz">
              <a:fgClr>
                <a:schemeClr val="accent2">
                  <a:lumMod val="50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グラフ!$R$49:$R$61</c:f>
              <c:numCache>
                <c:formatCode>0.0%</c:formatCode>
                <c:ptCount val="13"/>
                <c:pt idx="0">
                  <c:v>7.0000000000000001E-3</c:v>
                </c:pt>
                <c:pt idx="1">
                  <c:v>0.21199999999999999</c:v>
                </c:pt>
                <c:pt idx="2">
                  <c:v>0.14399999999999999</c:v>
                </c:pt>
                <c:pt idx="3">
                  <c:v>0.10299999999999999</c:v>
                </c:pt>
                <c:pt idx="4">
                  <c:v>0.14399999999999999</c:v>
                </c:pt>
                <c:pt idx="5">
                  <c:v>4.8000000000000001E-2</c:v>
                </c:pt>
                <c:pt idx="6">
                  <c:v>0</c:v>
                </c:pt>
                <c:pt idx="7">
                  <c:v>7.0000000000000001E-3</c:v>
                </c:pt>
                <c:pt idx="8">
                  <c:v>0.11600000000000001</c:v>
                </c:pt>
                <c:pt idx="9">
                  <c:v>7.0000000000000001E-3</c:v>
                </c:pt>
                <c:pt idx="10">
                  <c:v>0.123</c:v>
                </c:pt>
                <c:pt idx="11">
                  <c:v>0.247</c:v>
                </c:pt>
                <c:pt idx="12">
                  <c:v>0</c:v>
                </c:pt>
              </c:numCache>
            </c:numRef>
          </c:val>
        </c:ser>
        <c:ser>
          <c:idx val="4"/>
          <c:order val="4"/>
          <c:tx>
            <c:strRef>
              <c:f>グラフ!$S$48:$T$48</c:f>
              <c:strCache>
                <c:ptCount val="1"/>
                <c:pt idx="0">
                  <c:v>私立幼稚園</c:v>
                </c:pt>
              </c:strCache>
            </c:strRef>
          </c:tx>
          <c:spPr>
            <a:pattFill prst="dkDnDiag">
              <a:fgClr>
                <a:schemeClr val="accent5">
                  <a:lumMod val="50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グラフ!$T$49:$T$61</c:f>
              <c:numCache>
                <c:formatCode>0.0%</c:formatCode>
                <c:ptCount val="13"/>
                <c:pt idx="0">
                  <c:v>1.4999999999999999E-2</c:v>
                </c:pt>
                <c:pt idx="1">
                  <c:v>0.16</c:v>
                </c:pt>
                <c:pt idx="2">
                  <c:v>9.2999999999999999E-2</c:v>
                </c:pt>
                <c:pt idx="3">
                  <c:v>0.16</c:v>
                </c:pt>
                <c:pt idx="4">
                  <c:v>9.8000000000000004E-2</c:v>
                </c:pt>
                <c:pt idx="5">
                  <c:v>8.7999999999999995E-2</c:v>
                </c:pt>
                <c:pt idx="6">
                  <c:v>8.7999999999999995E-2</c:v>
                </c:pt>
                <c:pt idx="7">
                  <c:v>2.1000000000000001E-2</c:v>
                </c:pt>
                <c:pt idx="8">
                  <c:v>0.13900000000000001</c:v>
                </c:pt>
                <c:pt idx="9">
                  <c:v>0.124</c:v>
                </c:pt>
                <c:pt idx="10">
                  <c:v>8.2000000000000003E-2</c:v>
                </c:pt>
                <c:pt idx="11">
                  <c:v>0.13900000000000001</c:v>
                </c:pt>
                <c:pt idx="12">
                  <c:v>6.7000000000000004E-2</c:v>
                </c:pt>
              </c:numCache>
            </c:numRef>
          </c:val>
        </c:ser>
        <c:dLbls>
          <c:showLegendKey val="0"/>
          <c:showVal val="0"/>
          <c:showCatName val="0"/>
          <c:showSerName val="0"/>
          <c:showPercent val="0"/>
          <c:showBubbleSize val="0"/>
        </c:dLbls>
        <c:gapWidth val="150"/>
        <c:axId val="25635072"/>
        <c:axId val="116441088"/>
      </c:barChart>
      <c:catAx>
        <c:axId val="25635072"/>
        <c:scaling>
          <c:orientation val="minMax"/>
        </c:scaling>
        <c:delete val="0"/>
        <c:axPos val="b"/>
        <c:majorTickMark val="none"/>
        <c:minorTickMark val="none"/>
        <c:tickLblPos val="nextTo"/>
        <c:txPr>
          <a:bodyPr rot="0" vert="eaVert"/>
          <a:lstStyle/>
          <a:p>
            <a:pPr>
              <a:defRPr sz="800" baseline="0">
                <a:latin typeface="HGSｺﾞｼｯｸM" panose="020B0600000000000000" pitchFamily="50" charset="-128"/>
                <a:ea typeface="ＭＳ Ｐゴシック" panose="020B0600070205080204" pitchFamily="50" charset="-128"/>
              </a:defRPr>
            </a:pPr>
            <a:endParaRPr lang="ja-JP"/>
          </a:p>
        </c:txPr>
        <c:crossAx val="116441088"/>
        <c:crosses val="autoZero"/>
        <c:auto val="1"/>
        <c:lblAlgn val="ctr"/>
        <c:lblOffset val="100"/>
        <c:noMultiLvlLbl val="0"/>
      </c:catAx>
      <c:valAx>
        <c:axId val="116441088"/>
        <c:scaling>
          <c:orientation val="minMax"/>
        </c:scaling>
        <c:delete val="0"/>
        <c:axPos val="l"/>
        <c:majorGridlines/>
        <c:numFmt formatCode="0.0%" sourceLinked="1"/>
        <c:majorTickMark val="none"/>
        <c:minorTickMark val="none"/>
        <c:tickLblPos val="nextTo"/>
        <c:txPr>
          <a:bodyPr/>
          <a:lstStyle/>
          <a:p>
            <a:pPr>
              <a:defRPr baseline="0">
                <a:ea typeface="ＭＳ Ｐゴシック" panose="020B0600070205080204" pitchFamily="50" charset="-128"/>
              </a:defRPr>
            </a:pPr>
            <a:endParaRPr lang="ja-JP"/>
          </a:p>
        </c:txPr>
        <c:crossAx val="25635072"/>
        <c:crosses val="autoZero"/>
        <c:crossBetween val="between"/>
      </c:valAx>
    </c:plotArea>
    <c:legend>
      <c:legendPos val="b"/>
      <c:overlay val="0"/>
      <c:txPr>
        <a:bodyPr/>
        <a:lstStyle/>
        <a:p>
          <a:pPr>
            <a:defRPr sz="800"/>
          </a:pPr>
          <a:endParaRPr lang="ja-JP"/>
        </a:p>
      </c:txPr>
    </c:legend>
    <c:plotVisOnly val="1"/>
    <c:dispBlanksAs val="gap"/>
    <c:showDLblsOverMax val="0"/>
  </c:chart>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515091863517059E-2"/>
          <c:y val="2.6166217331662679E-2"/>
          <c:w val="0.9040367454068241"/>
          <c:h val="0.43175149349453967"/>
        </c:manualLayout>
      </c:layout>
      <c:barChart>
        <c:barDir val="col"/>
        <c:grouping val="clustered"/>
        <c:varyColors val="0"/>
        <c:ser>
          <c:idx val="0"/>
          <c:order val="0"/>
          <c:tx>
            <c:strRef>
              <c:f>グラフ!$K$93</c:f>
              <c:strCache>
                <c:ptCount val="1"/>
                <c:pt idx="0">
                  <c:v>拠点</c:v>
                </c:pt>
              </c:strCache>
            </c:strRef>
          </c:tx>
          <c:spPr>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グラフ!$L$94:$L$104</c:f>
              <c:numCache>
                <c:formatCode>0.0%</c:formatCode>
                <c:ptCount val="11"/>
                <c:pt idx="0">
                  <c:v>0.35899999999999999</c:v>
                </c:pt>
                <c:pt idx="1">
                  <c:v>0.72799999999999998</c:v>
                </c:pt>
                <c:pt idx="2">
                  <c:v>0.51100000000000001</c:v>
                </c:pt>
                <c:pt idx="3">
                  <c:v>0.19600000000000001</c:v>
                </c:pt>
                <c:pt idx="4">
                  <c:v>0.55400000000000005</c:v>
                </c:pt>
                <c:pt idx="5">
                  <c:v>0.88</c:v>
                </c:pt>
                <c:pt idx="6">
                  <c:v>0.56499999999999995</c:v>
                </c:pt>
                <c:pt idx="7">
                  <c:v>0.63</c:v>
                </c:pt>
                <c:pt idx="8">
                  <c:v>0.19600000000000001</c:v>
                </c:pt>
                <c:pt idx="9">
                  <c:v>2.1999999999999999E-2</c:v>
                </c:pt>
                <c:pt idx="10">
                  <c:v>0</c:v>
                </c:pt>
              </c:numCache>
            </c:numRef>
          </c:val>
        </c:ser>
        <c:ser>
          <c:idx val="1"/>
          <c:order val="1"/>
          <c:tx>
            <c:strRef>
              <c:f>グラフ!$M$93</c:f>
              <c:strCache>
                <c:ptCount val="1"/>
                <c:pt idx="0">
                  <c:v>公立保育所</c:v>
                </c:pt>
              </c:strCache>
            </c:strRef>
          </c:tx>
          <c:spPr>
            <a:pattFill prst="pct60">
              <a:fgClr>
                <a:schemeClr val="accent6">
                  <a:lumMod val="75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グラフ!$N$94:$N$104</c:f>
              <c:numCache>
                <c:formatCode>0.0%</c:formatCode>
                <c:ptCount val="11"/>
                <c:pt idx="0">
                  <c:v>0.33900000000000002</c:v>
                </c:pt>
                <c:pt idx="1">
                  <c:v>0.73499999999999999</c:v>
                </c:pt>
                <c:pt idx="2">
                  <c:v>0.57199999999999995</c:v>
                </c:pt>
                <c:pt idx="3">
                  <c:v>0.128</c:v>
                </c:pt>
                <c:pt idx="4">
                  <c:v>0.69299999999999995</c:v>
                </c:pt>
                <c:pt idx="5">
                  <c:v>0.84399999999999997</c:v>
                </c:pt>
                <c:pt idx="6">
                  <c:v>0.52500000000000002</c:v>
                </c:pt>
                <c:pt idx="7">
                  <c:v>0.751</c:v>
                </c:pt>
                <c:pt idx="8">
                  <c:v>0.19500000000000001</c:v>
                </c:pt>
                <c:pt idx="9">
                  <c:v>8.0000000000000002E-3</c:v>
                </c:pt>
                <c:pt idx="10">
                  <c:v>0</c:v>
                </c:pt>
              </c:numCache>
            </c:numRef>
          </c:val>
        </c:ser>
        <c:ser>
          <c:idx val="2"/>
          <c:order val="2"/>
          <c:tx>
            <c:strRef>
              <c:f>グラフ!$O$93</c:f>
              <c:strCache>
                <c:ptCount val="1"/>
                <c:pt idx="0">
                  <c:v>私立保育所</c:v>
                </c:pt>
              </c:strCache>
            </c:strRef>
          </c:tx>
          <c:spPr>
            <a:pattFill prst="pct20">
              <a:fgClr>
                <a:schemeClr val="accent3">
                  <a:lumMod val="50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グラフ!$P$94:$P$104</c:f>
              <c:numCache>
                <c:formatCode>0.0%</c:formatCode>
                <c:ptCount val="11"/>
                <c:pt idx="0">
                  <c:v>0.34300000000000003</c:v>
                </c:pt>
                <c:pt idx="1">
                  <c:v>0.626</c:v>
                </c:pt>
                <c:pt idx="2">
                  <c:v>0.54800000000000004</c:v>
                </c:pt>
                <c:pt idx="3">
                  <c:v>0.249</c:v>
                </c:pt>
                <c:pt idx="4">
                  <c:v>0.58799999999999997</c:v>
                </c:pt>
                <c:pt idx="5">
                  <c:v>0.71299999999999997</c:v>
                </c:pt>
                <c:pt idx="6">
                  <c:v>0.55200000000000005</c:v>
                </c:pt>
                <c:pt idx="7">
                  <c:v>0.68500000000000005</c:v>
                </c:pt>
                <c:pt idx="8">
                  <c:v>0.14599999999999999</c:v>
                </c:pt>
                <c:pt idx="9">
                  <c:v>1.4999999999999999E-2</c:v>
                </c:pt>
                <c:pt idx="10">
                  <c:v>2.7E-2</c:v>
                </c:pt>
              </c:numCache>
            </c:numRef>
          </c:val>
        </c:ser>
        <c:ser>
          <c:idx val="3"/>
          <c:order val="3"/>
          <c:tx>
            <c:strRef>
              <c:f>グラフ!$Q$93</c:f>
              <c:strCache>
                <c:ptCount val="1"/>
                <c:pt idx="0">
                  <c:v>公立幼稚園</c:v>
                </c:pt>
              </c:strCache>
            </c:strRef>
          </c:tx>
          <c:spPr>
            <a:pattFill prst="ltHorz">
              <a:fgClr>
                <a:schemeClr val="accent4">
                  <a:lumMod val="50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グラフ!$R$94:$R$104</c:f>
              <c:numCache>
                <c:formatCode>0.0%</c:formatCode>
                <c:ptCount val="11"/>
                <c:pt idx="0">
                  <c:v>0.45600000000000002</c:v>
                </c:pt>
                <c:pt idx="1">
                  <c:v>0.68300000000000005</c:v>
                </c:pt>
                <c:pt idx="2">
                  <c:v>0.45</c:v>
                </c:pt>
                <c:pt idx="3">
                  <c:v>0.19400000000000001</c:v>
                </c:pt>
                <c:pt idx="4">
                  <c:v>0.67800000000000005</c:v>
                </c:pt>
                <c:pt idx="5">
                  <c:v>0.80600000000000005</c:v>
                </c:pt>
                <c:pt idx="6">
                  <c:v>0.61099999999999999</c:v>
                </c:pt>
                <c:pt idx="7">
                  <c:v>0.65</c:v>
                </c:pt>
                <c:pt idx="8">
                  <c:v>0.111</c:v>
                </c:pt>
                <c:pt idx="9">
                  <c:v>4.3999999999999997E-2</c:v>
                </c:pt>
                <c:pt idx="10">
                  <c:v>0</c:v>
                </c:pt>
              </c:numCache>
            </c:numRef>
          </c:val>
        </c:ser>
        <c:ser>
          <c:idx val="4"/>
          <c:order val="4"/>
          <c:tx>
            <c:strRef>
              <c:f>グラフ!$S$93</c:f>
              <c:strCache>
                <c:ptCount val="1"/>
                <c:pt idx="0">
                  <c:v>私立幼稚園</c:v>
                </c:pt>
              </c:strCache>
            </c:strRef>
          </c:tx>
          <c:spPr>
            <a:pattFill prst="ltDnDiag">
              <a:fgClr>
                <a:schemeClr val="accent5">
                  <a:lumMod val="50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グラフ!$T$94:$T$104</c:f>
              <c:numCache>
                <c:formatCode>0.0%</c:formatCode>
                <c:ptCount val="11"/>
                <c:pt idx="0">
                  <c:v>0.38700000000000001</c:v>
                </c:pt>
                <c:pt idx="1">
                  <c:v>0.61699999999999999</c:v>
                </c:pt>
                <c:pt idx="2">
                  <c:v>0.57299999999999995</c:v>
                </c:pt>
                <c:pt idx="3">
                  <c:v>0.27300000000000002</c:v>
                </c:pt>
                <c:pt idx="4">
                  <c:v>0.54200000000000004</c:v>
                </c:pt>
                <c:pt idx="5">
                  <c:v>0.66</c:v>
                </c:pt>
                <c:pt idx="6">
                  <c:v>0.45100000000000001</c:v>
                </c:pt>
                <c:pt idx="7">
                  <c:v>0.68400000000000005</c:v>
                </c:pt>
                <c:pt idx="8">
                  <c:v>0.10299999999999999</c:v>
                </c:pt>
                <c:pt idx="9">
                  <c:v>8.0000000000000002E-3</c:v>
                </c:pt>
                <c:pt idx="10">
                  <c:v>4.2999999999999997E-2</c:v>
                </c:pt>
              </c:numCache>
            </c:numRef>
          </c:val>
        </c:ser>
        <c:dLbls>
          <c:showLegendKey val="0"/>
          <c:showVal val="0"/>
          <c:showCatName val="0"/>
          <c:showSerName val="0"/>
          <c:showPercent val="0"/>
          <c:showBubbleSize val="0"/>
        </c:dLbls>
        <c:gapWidth val="150"/>
        <c:axId val="116581504"/>
        <c:axId val="116583040"/>
      </c:barChart>
      <c:catAx>
        <c:axId val="116581504"/>
        <c:scaling>
          <c:orientation val="minMax"/>
        </c:scaling>
        <c:delete val="0"/>
        <c:axPos val="b"/>
        <c:majorTickMark val="none"/>
        <c:minorTickMark val="none"/>
        <c:tickLblPos val="nextTo"/>
        <c:txPr>
          <a:bodyPr rot="0" vert="eaVert"/>
          <a:lstStyle/>
          <a:p>
            <a:pPr>
              <a:defRPr/>
            </a:pPr>
            <a:endParaRPr lang="ja-JP"/>
          </a:p>
        </c:txPr>
        <c:crossAx val="116583040"/>
        <c:crosses val="autoZero"/>
        <c:auto val="1"/>
        <c:lblAlgn val="ctr"/>
        <c:lblOffset val="100"/>
        <c:noMultiLvlLbl val="0"/>
      </c:catAx>
      <c:valAx>
        <c:axId val="116583040"/>
        <c:scaling>
          <c:orientation val="minMax"/>
        </c:scaling>
        <c:delete val="0"/>
        <c:axPos val="l"/>
        <c:majorGridlines/>
        <c:numFmt formatCode="0.0%" sourceLinked="1"/>
        <c:majorTickMark val="none"/>
        <c:minorTickMark val="none"/>
        <c:tickLblPos val="nextTo"/>
        <c:crossAx val="116581504"/>
        <c:crosses val="autoZero"/>
        <c:crossBetween val="between"/>
      </c:valAx>
    </c:plotArea>
    <c:legend>
      <c:legendPos val="b"/>
      <c:overlay val="0"/>
    </c:legend>
    <c:plotVisOnly val="1"/>
    <c:dispBlanksAs val="gap"/>
    <c:showDLblsOverMax val="0"/>
  </c:chart>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私立幼保!$D$7</c:f>
              <c:strCache>
                <c:ptCount val="1"/>
                <c:pt idx="0">
                  <c:v>私立保育所</c:v>
                </c:pt>
              </c:strCache>
            </c:strRef>
          </c:tx>
          <c:spPr>
            <a:pattFill prst="pct90">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私立幼保!$C$8:$C$12</c:f>
              <c:strCache>
                <c:ptCount val="5"/>
                <c:pt idx="0">
                  <c:v>10～20代</c:v>
                </c:pt>
                <c:pt idx="1">
                  <c:v>30代</c:v>
                </c:pt>
                <c:pt idx="2">
                  <c:v>40代</c:v>
                </c:pt>
                <c:pt idx="3">
                  <c:v>50代</c:v>
                </c:pt>
                <c:pt idx="4">
                  <c:v>60代～</c:v>
                </c:pt>
              </c:strCache>
            </c:strRef>
          </c:cat>
          <c:val>
            <c:numRef>
              <c:f>私立幼保!$E$8:$E$12</c:f>
              <c:numCache>
                <c:formatCode>0.0%</c:formatCode>
                <c:ptCount val="5"/>
                <c:pt idx="0">
                  <c:v>0.53018223234624151</c:v>
                </c:pt>
                <c:pt idx="1">
                  <c:v>0.2171981776765376</c:v>
                </c:pt>
                <c:pt idx="2">
                  <c:v>0.144874715261959</c:v>
                </c:pt>
                <c:pt idx="3">
                  <c:v>8.6104783599088838E-2</c:v>
                </c:pt>
                <c:pt idx="4">
                  <c:v>2.164009111617312E-2</c:v>
                </c:pt>
              </c:numCache>
            </c:numRef>
          </c:val>
        </c:ser>
        <c:ser>
          <c:idx val="1"/>
          <c:order val="1"/>
          <c:tx>
            <c:strRef>
              <c:f>私立幼保!$F$7</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私立幼保!$C$8:$C$12</c:f>
              <c:strCache>
                <c:ptCount val="5"/>
                <c:pt idx="0">
                  <c:v>10～20代</c:v>
                </c:pt>
                <c:pt idx="1">
                  <c:v>30代</c:v>
                </c:pt>
                <c:pt idx="2">
                  <c:v>40代</c:v>
                </c:pt>
                <c:pt idx="3">
                  <c:v>50代</c:v>
                </c:pt>
                <c:pt idx="4">
                  <c:v>60代～</c:v>
                </c:pt>
              </c:strCache>
            </c:strRef>
          </c:cat>
          <c:val>
            <c:numRef>
              <c:f>私立幼保!$G$8:$G$12</c:f>
              <c:numCache>
                <c:formatCode>0.0%</c:formatCode>
                <c:ptCount val="5"/>
                <c:pt idx="0">
                  <c:v>0.60351058337635521</c:v>
                </c:pt>
                <c:pt idx="1">
                  <c:v>0.16184821889519876</c:v>
                </c:pt>
                <c:pt idx="2">
                  <c:v>0.10789881259679918</c:v>
                </c:pt>
                <c:pt idx="3">
                  <c:v>6.4016520392359319E-2</c:v>
                </c:pt>
                <c:pt idx="4">
                  <c:v>6.2725864739287554E-2</c:v>
                </c:pt>
              </c:numCache>
            </c:numRef>
          </c:val>
        </c:ser>
        <c:dLbls>
          <c:showLegendKey val="0"/>
          <c:showVal val="0"/>
          <c:showCatName val="0"/>
          <c:showSerName val="0"/>
          <c:showPercent val="0"/>
          <c:showBubbleSize val="0"/>
        </c:dLbls>
        <c:gapWidth val="150"/>
        <c:axId val="116488448"/>
        <c:axId val="116498432"/>
      </c:barChart>
      <c:catAx>
        <c:axId val="116488448"/>
        <c:scaling>
          <c:orientation val="minMax"/>
        </c:scaling>
        <c:delete val="0"/>
        <c:axPos val="b"/>
        <c:majorTickMark val="none"/>
        <c:minorTickMark val="none"/>
        <c:tickLblPos val="nextTo"/>
        <c:crossAx val="116498432"/>
        <c:crosses val="autoZero"/>
        <c:auto val="1"/>
        <c:lblAlgn val="ctr"/>
        <c:lblOffset val="100"/>
        <c:noMultiLvlLbl val="0"/>
      </c:catAx>
      <c:valAx>
        <c:axId val="116498432"/>
        <c:scaling>
          <c:orientation val="minMax"/>
        </c:scaling>
        <c:delete val="0"/>
        <c:axPos val="l"/>
        <c:majorGridlines/>
        <c:numFmt formatCode="0.0%" sourceLinked="1"/>
        <c:majorTickMark val="out"/>
        <c:minorTickMark val="none"/>
        <c:tickLblPos val="nextTo"/>
        <c:crossAx val="116488448"/>
        <c:crosses val="autoZero"/>
        <c:crossBetween val="between"/>
      </c:valAx>
    </c:plotArea>
    <c:legend>
      <c:legendPos val="b"/>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184220256349716"/>
          <c:y val="0.12359539627055094"/>
          <c:w val="0.55500267601053599"/>
          <c:h val="0.59492559946421353"/>
        </c:manualLayout>
      </c:layout>
      <c:barChart>
        <c:barDir val="bar"/>
        <c:grouping val="clustered"/>
        <c:varyColors val="0"/>
        <c:ser>
          <c:idx val="1"/>
          <c:order val="0"/>
          <c:invertIfNegative val="0"/>
          <c:dLbls>
            <c:showLegendKey val="0"/>
            <c:showVal val="1"/>
            <c:showCatName val="0"/>
            <c:showSerName val="0"/>
            <c:showPercent val="0"/>
            <c:showBubbleSize val="0"/>
            <c:showLeaderLines val="0"/>
          </c:dLbls>
          <c:cat>
            <c:strRef>
              <c:f>パワポ用!$C$484:$C$485</c:f>
              <c:strCache>
                <c:ptCount val="2"/>
                <c:pt idx="0">
                  <c:v>フルタイム</c:v>
                </c:pt>
                <c:pt idx="1">
                  <c:v>パートタイム、アルバイトなど</c:v>
                </c:pt>
              </c:strCache>
            </c:strRef>
          </c:cat>
          <c:val>
            <c:numRef>
              <c:f>パワポ用!$E$484:$E$485</c:f>
              <c:numCache>
                <c:formatCode>0.0%</c:formatCode>
                <c:ptCount val="2"/>
                <c:pt idx="0">
                  <c:v>0.15936916372691429</c:v>
                </c:pt>
                <c:pt idx="1">
                  <c:v>0.84063083627308566</c:v>
                </c:pt>
              </c:numCache>
            </c:numRef>
          </c:val>
        </c:ser>
        <c:dLbls>
          <c:showLegendKey val="0"/>
          <c:showVal val="0"/>
          <c:showCatName val="0"/>
          <c:showSerName val="0"/>
          <c:showPercent val="0"/>
          <c:showBubbleSize val="0"/>
        </c:dLbls>
        <c:gapWidth val="150"/>
        <c:axId val="95314304"/>
        <c:axId val="95315840"/>
      </c:barChart>
      <c:catAx>
        <c:axId val="95314304"/>
        <c:scaling>
          <c:orientation val="maxMin"/>
        </c:scaling>
        <c:delete val="0"/>
        <c:axPos val="l"/>
        <c:majorTickMark val="out"/>
        <c:minorTickMark val="none"/>
        <c:tickLblPos val="nextTo"/>
        <c:crossAx val="95315840"/>
        <c:crosses val="autoZero"/>
        <c:auto val="1"/>
        <c:lblAlgn val="ctr"/>
        <c:lblOffset val="100"/>
        <c:noMultiLvlLbl val="0"/>
      </c:catAx>
      <c:valAx>
        <c:axId val="95315840"/>
        <c:scaling>
          <c:orientation val="minMax"/>
        </c:scaling>
        <c:delete val="0"/>
        <c:axPos val="b"/>
        <c:majorGridlines/>
        <c:numFmt formatCode="0.0%" sourceLinked="1"/>
        <c:majorTickMark val="out"/>
        <c:minorTickMark val="none"/>
        <c:tickLblPos val="nextTo"/>
        <c:crossAx val="95314304"/>
        <c:crosses val="max"/>
        <c:crossBetween val="between"/>
      </c:valAx>
    </c:plotArea>
    <c:plotVisOnly val="1"/>
    <c:dispBlanksAs val="gap"/>
    <c:showDLblsOverMax val="0"/>
  </c:chart>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私立幼保!$D$21</c:f>
              <c:strCache>
                <c:ptCount val="1"/>
                <c:pt idx="0">
                  <c:v>私立保育所</c:v>
                </c:pt>
              </c:strCache>
            </c:strRef>
          </c:tx>
          <c:spPr>
            <a:pattFill prst="pct90">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私立幼保!$C$22:$C$26</c:f>
              <c:strCache>
                <c:ptCount val="5"/>
                <c:pt idx="0">
                  <c:v>10～20代</c:v>
                </c:pt>
                <c:pt idx="1">
                  <c:v>30代</c:v>
                </c:pt>
                <c:pt idx="2">
                  <c:v>40代</c:v>
                </c:pt>
                <c:pt idx="3">
                  <c:v>50代</c:v>
                </c:pt>
                <c:pt idx="4">
                  <c:v>60代～</c:v>
                </c:pt>
              </c:strCache>
            </c:strRef>
          </c:cat>
          <c:val>
            <c:numRef>
              <c:f>私立幼保!$E$22:$E$26</c:f>
              <c:numCache>
                <c:formatCode>0.0%</c:formatCode>
                <c:ptCount val="5"/>
                <c:pt idx="0">
                  <c:v>0.20540114330770748</c:v>
                </c:pt>
                <c:pt idx="1">
                  <c:v>0.24383993692095407</c:v>
                </c:pt>
                <c:pt idx="2">
                  <c:v>0.26572048097772522</c:v>
                </c:pt>
                <c:pt idx="3">
                  <c:v>0.17800118273211119</c:v>
                </c:pt>
                <c:pt idx="4">
                  <c:v>0.10703725606150206</c:v>
                </c:pt>
              </c:numCache>
            </c:numRef>
          </c:val>
        </c:ser>
        <c:ser>
          <c:idx val="1"/>
          <c:order val="1"/>
          <c:tx>
            <c:strRef>
              <c:f>私立幼保!$F$21</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私立幼保!$C$22:$C$26</c:f>
              <c:strCache>
                <c:ptCount val="5"/>
                <c:pt idx="0">
                  <c:v>10～20代</c:v>
                </c:pt>
                <c:pt idx="1">
                  <c:v>30代</c:v>
                </c:pt>
                <c:pt idx="2">
                  <c:v>40代</c:v>
                </c:pt>
                <c:pt idx="3">
                  <c:v>50代</c:v>
                </c:pt>
                <c:pt idx="4">
                  <c:v>60代～</c:v>
                </c:pt>
              </c:strCache>
            </c:strRef>
          </c:cat>
          <c:val>
            <c:numRef>
              <c:f>私立幼保!$G$22:$G$26</c:f>
              <c:numCache>
                <c:formatCode>0.0%</c:formatCode>
                <c:ptCount val="5"/>
                <c:pt idx="0">
                  <c:v>0.12243150684931507</c:v>
                </c:pt>
                <c:pt idx="1">
                  <c:v>0.22602739726027396</c:v>
                </c:pt>
                <c:pt idx="2">
                  <c:v>0.32876712328767121</c:v>
                </c:pt>
                <c:pt idx="3">
                  <c:v>0.17722602739726026</c:v>
                </c:pt>
                <c:pt idx="4">
                  <c:v>0.14554794520547945</c:v>
                </c:pt>
              </c:numCache>
            </c:numRef>
          </c:val>
        </c:ser>
        <c:dLbls>
          <c:showLegendKey val="0"/>
          <c:showVal val="0"/>
          <c:showCatName val="0"/>
          <c:showSerName val="0"/>
          <c:showPercent val="0"/>
          <c:showBubbleSize val="0"/>
        </c:dLbls>
        <c:gapWidth val="150"/>
        <c:axId val="118195328"/>
        <c:axId val="118196864"/>
      </c:barChart>
      <c:catAx>
        <c:axId val="118195328"/>
        <c:scaling>
          <c:orientation val="minMax"/>
        </c:scaling>
        <c:delete val="0"/>
        <c:axPos val="b"/>
        <c:majorTickMark val="none"/>
        <c:minorTickMark val="none"/>
        <c:tickLblPos val="nextTo"/>
        <c:crossAx val="118196864"/>
        <c:crosses val="autoZero"/>
        <c:auto val="1"/>
        <c:lblAlgn val="ctr"/>
        <c:lblOffset val="100"/>
        <c:noMultiLvlLbl val="0"/>
      </c:catAx>
      <c:valAx>
        <c:axId val="118196864"/>
        <c:scaling>
          <c:orientation val="minMax"/>
        </c:scaling>
        <c:delete val="0"/>
        <c:axPos val="l"/>
        <c:majorGridlines/>
        <c:numFmt formatCode="0.0%" sourceLinked="1"/>
        <c:majorTickMark val="none"/>
        <c:minorTickMark val="none"/>
        <c:tickLblPos val="nextTo"/>
        <c:crossAx val="118195328"/>
        <c:crosses val="autoZero"/>
        <c:crossBetween val="between"/>
      </c:valAx>
    </c:plotArea>
    <c:legend>
      <c:legendPos val="b"/>
      <c:overlay val="0"/>
    </c:legend>
    <c:plotVisOnly val="1"/>
    <c:dispBlanksAs val="gap"/>
    <c:showDLblsOverMax val="0"/>
  </c:chart>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私立幼保!$D$36</c:f>
              <c:strCache>
                <c:ptCount val="1"/>
                <c:pt idx="0">
                  <c:v>私立保育所</c:v>
                </c:pt>
              </c:strCache>
            </c:strRef>
          </c:tx>
          <c:spPr>
            <a:pattFill prst="pct90">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私立幼保!$C$37:$C$40</c:f>
              <c:strCache>
                <c:ptCount val="4"/>
                <c:pt idx="0">
                  <c:v>すでに認定を受けている</c:v>
                </c:pt>
                <c:pt idx="1">
                  <c:v>認定等を受ける方向で検討中</c:v>
                </c:pt>
                <c:pt idx="2">
                  <c:v>認定等を受ける予定はない</c:v>
                </c:pt>
                <c:pt idx="3">
                  <c:v>未定</c:v>
                </c:pt>
              </c:strCache>
            </c:strRef>
          </c:cat>
          <c:val>
            <c:numRef>
              <c:f>私立幼保!$E$37:$E$40</c:f>
              <c:numCache>
                <c:formatCode>0.0%</c:formatCode>
                <c:ptCount val="4"/>
                <c:pt idx="0">
                  <c:v>6.6914498141263934E-2</c:v>
                </c:pt>
                <c:pt idx="1">
                  <c:v>0.20074349442379183</c:v>
                </c:pt>
                <c:pt idx="2">
                  <c:v>0.22490706319702602</c:v>
                </c:pt>
                <c:pt idx="3">
                  <c:v>0.50743494423791824</c:v>
                </c:pt>
              </c:numCache>
            </c:numRef>
          </c:val>
        </c:ser>
        <c:ser>
          <c:idx val="1"/>
          <c:order val="1"/>
          <c:tx>
            <c:strRef>
              <c:f>私立幼保!$F$36</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私立幼保!$C$37:$C$40</c:f>
              <c:strCache>
                <c:ptCount val="4"/>
                <c:pt idx="0">
                  <c:v>すでに認定を受けている</c:v>
                </c:pt>
                <c:pt idx="1">
                  <c:v>認定等を受ける方向で検討中</c:v>
                </c:pt>
                <c:pt idx="2">
                  <c:v>認定等を受ける予定はない</c:v>
                </c:pt>
                <c:pt idx="3">
                  <c:v>未定</c:v>
                </c:pt>
              </c:strCache>
            </c:strRef>
          </c:cat>
          <c:val>
            <c:numRef>
              <c:f>私立幼保!$G$37:$G$40</c:f>
              <c:numCache>
                <c:formatCode>0.0%</c:formatCode>
                <c:ptCount val="4"/>
                <c:pt idx="0">
                  <c:v>8.2733812949640287E-2</c:v>
                </c:pt>
                <c:pt idx="1">
                  <c:v>0.3345323741007194</c:v>
                </c:pt>
                <c:pt idx="2">
                  <c:v>0.17985611510791366</c:v>
                </c:pt>
                <c:pt idx="3">
                  <c:v>0.40287769784172661</c:v>
                </c:pt>
              </c:numCache>
            </c:numRef>
          </c:val>
        </c:ser>
        <c:dLbls>
          <c:showLegendKey val="0"/>
          <c:showVal val="0"/>
          <c:showCatName val="0"/>
          <c:showSerName val="0"/>
          <c:showPercent val="0"/>
          <c:showBubbleSize val="0"/>
        </c:dLbls>
        <c:gapWidth val="150"/>
        <c:axId val="118247424"/>
        <c:axId val="118248960"/>
      </c:barChart>
      <c:catAx>
        <c:axId val="118247424"/>
        <c:scaling>
          <c:orientation val="minMax"/>
        </c:scaling>
        <c:delete val="0"/>
        <c:axPos val="b"/>
        <c:majorTickMark val="none"/>
        <c:minorTickMark val="none"/>
        <c:tickLblPos val="nextTo"/>
        <c:txPr>
          <a:bodyPr rot="0" vert="eaVert"/>
          <a:lstStyle/>
          <a:p>
            <a:pPr>
              <a:defRPr/>
            </a:pPr>
            <a:endParaRPr lang="ja-JP"/>
          </a:p>
        </c:txPr>
        <c:crossAx val="118248960"/>
        <c:crosses val="autoZero"/>
        <c:auto val="1"/>
        <c:lblAlgn val="ctr"/>
        <c:lblOffset val="100"/>
        <c:noMultiLvlLbl val="0"/>
      </c:catAx>
      <c:valAx>
        <c:axId val="118248960"/>
        <c:scaling>
          <c:orientation val="minMax"/>
        </c:scaling>
        <c:delete val="0"/>
        <c:axPos val="l"/>
        <c:majorGridlines/>
        <c:numFmt formatCode="0.0%" sourceLinked="1"/>
        <c:majorTickMark val="none"/>
        <c:minorTickMark val="none"/>
        <c:tickLblPos val="nextTo"/>
        <c:crossAx val="118247424"/>
        <c:crosses val="autoZero"/>
        <c:crossBetween val="between"/>
      </c:valAx>
    </c:plotArea>
    <c:legend>
      <c:legendPos val="b"/>
      <c:overlay val="0"/>
    </c:legend>
    <c:plotVisOnly val="1"/>
    <c:dispBlanksAs val="gap"/>
    <c:showDLblsOverMax val="0"/>
  </c:chart>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私立幼保!$D$50</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私立幼保!$C$51:$C$60</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私立幼保!$E$51:$E$60</c:f>
              <c:numCache>
                <c:formatCode>0.0%</c:formatCode>
                <c:ptCount val="10"/>
                <c:pt idx="0">
                  <c:v>0.49644128113879005</c:v>
                </c:pt>
                <c:pt idx="1">
                  <c:v>0.87900355871886116</c:v>
                </c:pt>
                <c:pt idx="2">
                  <c:v>4.6263345195729534E-2</c:v>
                </c:pt>
                <c:pt idx="3">
                  <c:v>0.16548042704626334</c:v>
                </c:pt>
                <c:pt idx="4">
                  <c:v>0.1494661921708185</c:v>
                </c:pt>
                <c:pt idx="5">
                  <c:v>0.10854092526690391</c:v>
                </c:pt>
                <c:pt idx="6">
                  <c:v>0.11921708185053381</c:v>
                </c:pt>
                <c:pt idx="7">
                  <c:v>3.5587188612099648E-2</c:v>
                </c:pt>
                <c:pt idx="8">
                  <c:v>0.17259786476868327</c:v>
                </c:pt>
                <c:pt idx="9">
                  <c:v>0.12277580071174377</c:v>
                </c:pt>
              </c:numCache>
            </c:numRef>
          </c:val>
        </c:ser>
        <c:ser>
          <c:idx val="1"/>
          <c:order val="1"/>
          <c:tx>
            <c:strRef>
              <c:f>私立幼保!$F$50</c:f>
              <c:strCache>
                <c:ptCount val="1"/>
                <c:pt idx="0">
                  <c:v>私立幼稚園</c:v>
                </c:pt>
              </c:strCache>
            </c:strRef>
          </c:tx>
          <c:spPr>
            <a:pattFill prst="ltDnDiag">
              <a:fgClr>
                <a:schemeClr val="accent2"/>
              </a:fgClr>
              <a:bgClr>
                <a:schemeClr val="bg1"/>
              </a:bgClr>
            </a:pattFill>
            <a:ln>
              <a:solidFill>
                <a:schemeClr val="tx1"/>
              </a:solidFill>
            </a:ln>
          </c:spPr>
          <c:invertIfNegative val="0"/>
          <c:dPt>
            <c:idx val="1"/>
            <c:invertIfNegative val="0"/>
            <c:bubble3D val="0"/>
            <c:spPr>
              <a:pattFill prst="ltUpDiag">
                <a:fgClr>
                  <a:schemeClr val="accent2"/>
                </a:fgClr>
                <a:bgClr>
                  <a:schemeClr val="bg1"/>
                </a:bgClr>
              </a:pattFill>
              <a:ln>
                <a:solidFill>
                  <a:schemeClr val="tx1"/>
                </a:solidFill>
              </a:ln>
            </c:spPr>
          </c:dPt>
          <c:cat>
            <c:strRef>
              <c:f>私立幼保!$C$51:$C$60</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私立幼保!$G$51:$G$60</c:f>
              <c:numCache>
                <c:formatCode>0.0%</c:formatCode>
                <c:ptCount val="10"/>
                <c:pt idx="0">
                  <c:v>0.28014184397163122</c:v>
                </c:pt>
                <c:pt idx="1">
                  <c:v>0.96453900709219853</c:v>
                </c:pt>
                <c:pt idx="2">
                  <c:v>0</c:v>
                </c:pt>
                <c:pt idx="3">
                  <c:v>0.12056737588652482</c:v>
                </c:pt>
                <c:pt idx="4">
                  <c:v>7.4468085106382975E-2</c:v>
                </c:pt>
                <c:pt idx="5">
                  <c:v>7.8014184397163122E-2</c:v>
                </c:pt>
                <c:pt idx="6">
                  <c:v>7.0921985815602842E-2</c:v>
                </c:pt>
                <c:pt idx="7">
                  <c:v>2.1276595744680851E-2</c:v>
                </c:pt>
                <c:pt idx="8">
                  <c:v>0.1702127659574468</c:v>
                </c:pt>
                <c:pt idx="9">
                  <c:v>9.9290780141843976E-2</c:v>
                </c:pt>
              </c:numCache>
            </c:numRef>
          </c:val>
        </c:ser>
        <c:dLbls>
          <c:showLegendKey val="0"/>
          <c:showVal val="0"/>
          <c:showCatName val="0"/>
          <c:showSerName val="0"/>
          <c:showPercent val="0"/>
          <c:showBubbleSize val="0"/>
        </c:dLbls>
        <c:gapWidth val="150"/>
        <c:axId val="118293632"/>
        <c:axId val="118295168"/>
      </c:barChart>
      <c:catAx>
        <c:axId val="118293632"/>
        <c:scaling>
          <c:orientation val="minMax"/>
        </c:scaling>
        <c:delete val="0"/>
        <c:axPos val="b"/>
        <c:majorTickMark val="none"/>
        <c:minorTickMark val="none"/>
        <c:tickLblPos val="nextTo"/>
        <c:txPr>
          <a:bodyPr rot="0" vert="eaVert"/>
          <a:lstStyle/>
          <a:p>
            <a:pPr>
              <a:defRPr baseline="0">
                <a:ea typeface="ＭＳ Ｐゴシック" panose="020B0600070205080204" pitchFamily="50" charset="-128"/>
              </a:defRPr>
            </a:pPr>
            <a:endParaRPr lang="ja-JP"/>
          </a:p>
        </c:txPr>
        <c:crossAx val="118295168"/>
        <c:crosses val="autoZero"/>
        <c:auto val="1"/>
        <c:lblAlgn val="ctr"/>
        <c:lblOffset val="100"/>
        <c:noMultiLvlLbl val="0"/>
      </c:catAx>
      <c:valAx>
        <c:axId val="118295168"/>
        <c:scaling>
          <c:orientation val="minMax"/>
          <c:max val="1"/>
        </c:scaling>
        <c:delete val="0"/>
        <c:axPos val="l"/>
        <c:majorGridlines/>
        <c:numFmt formatCode="0.0%" sourceLinked="1"/>
        <c:majorTickMark val="none"/>
        <c:minorTickMark val="none"/>
        <c:tickLblPos val="nextTo"/>
        <c:crossAx val="118293632"/>
        <c:crosses val="autoZero"/>
        <c:crossBetween val="between"/>
        <c:majorUnit val="0.2"/>
      </c:valAx>
    </c:plotArea>
    <c:legend>
      <c:legendPos val="r"/>
      <c:overlay val="0"/>
    </c:legend>
    <c:plotVisOnly val="1"/>
    <c:dispBlanksAs val="gap"/>
    <c:showDLblsOverMax val="0"/>
  </c:chart>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私立幼保!$D$69</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私立幼保!$C$70:$C$79</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私立幼保!$E$70:$E$79</c:f>
              <c:numCache>
                <c:formatCode>0.0%</c:formatCode>
                <c:ptCount val="10"/>
                <c:pt idx="0">
                  <c:v>0.76353790613718409</c:v>
                </c:pt>
                <c:pt idx="1">
                  <c:v>0.19855595667870035</c:v>
                </c:pt>
                <c:pt idx="2">
                  <c:v>5.0541516245487361E-2</c:v>
                </c:pt>
                <c:pt idx="3">
                  <c:v>0.4584837545126354</c:v>
                </c:pt>
                <c:pt idx="4">
                  <c:v>1.444043321299639E-2</c:v>
                </c:pt>
                <c:pt idx="5">
                  <c:v>0.13176895306859207</c:v>
                </c:pt>
                <c:pt idx="6">
                  <c:v>0.27797833935018051</c:v>
                </c:pt>
                <c:pt idx="7">
                  <c:v>2.3465703971119134E-2</c:v>
                </c:pt>
                <c:pt idx="8">
                  <c:v>0.13537906137184116</c:v>
                </c:pt>
                <c:pt idx="9">
                  <c:v>0.16606498194945848</c:v>
                </c:pt>
              </c:numCache>
            </c:numRef>
          </c:val>
        </c:ser>
        <c:ser>
          <c:idx val="1"/>
          <c:order val="1"/>
          <c:tx>
            <c:strRef>
              <c:f>私立幼保!$F$69</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私立幼保!$C$70:$C$79</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私立幼保!$G$70:$G$79</c:f>
              <c:numCache>
                <c:formatCode>0.0%</c:formatCode>
                <c:ptCount val="10"/>
                <c:pt idx="0">
                  <c:v>0.43700787401574803</c:v>
                </c:pt>
                <c:pt idx="1">
                  <c:v>0.23228346456692914</c:v>
                </c:pt>
                <c:pt idx="2">
                  <c:v>7.874015748031496E-3</c:v>
                </c:pt>
                <c:pt idx="3">
                  <c:v>0.37795275590551181</c:v>
                </c:pt>
                <c:pt idx="4">
                  <c:v>0</c:v>
                </c:pt>
                <c:pt idx="5">
                  <c:v>0.11023622047244094</c:v>
                </c:pt>
                <c:pt idx="6">
                  <c:v>0.15354330708661418</c:v>
                </c:pt>
                <c:pt idx="7">
                  <c:v>1.5748031496062992E-2</c:v>
                </c:pt>
                <c:pt idx="8">
                  <c:v>0.11811023622047244</c:v>
                </c:pt>
                <c:pt idx="9">
                  <c:v>0.3346456692913386</c:v>
                </c:pt>
              </c:numCache>
            </c:numRef>
          </c:val>
        </c:ser>
        <c:dLbls>
          <c:showLegendKey val="0"/>
          <c:showVal val="0"/>
          <c:showCatName val="0"/>
          <c:showSerName val="0"/>
          <c:showPercent val="0"/>
          <c:showBubbleSize val="0"/>
        </c:dLbls>
        <c:gapWidth val="150"/>
        <c:axId val="118307840"/>
        <c:axId val="118334208"/>
      </c:barChart>
      <c:catAx>
        <c:axId val="118307840"/>
        <c:scaling>
          <c:orientation val="minMax"/>
        </c:scaling>
        <c:delete val="0"/>
        <c:axPos val="b"/>
        <c:majorTickMark val="none"/>
        <c:minorTickMark val="none"/>
        <c:tickLblPos val="nextTo"/>
        <c:txPr>
          <a:bodyPr rot="0" vert="eaVert"/>
          <a:lstStyle/>
          <a:p>
            <a:pPr>
              <a:defRPr baseline="0">
                <a:ea typeface="ＭＳ Ｐゴシック" panose="020B0600070205080204" pitchFamily="50" charset="-128"/>
              </a:defRPr>
            </a:pPr>
            <a:endParaRPr lang="ja-JP"/>
          </a:p>
        </c:txPr>
        <c:crossAx val="118334208"/>
        <c:crosses val="autoZero"/>
        <c:auto val="1"/>
        <c:lblAlgn val="ctr"/>
        <c:lblOffset val="100"/>
        <c:noMultiLvlLbl val="0"/>
      </c:catAx>
      <c:valAx>
        <c:axId val="118334208"/>
        <c:scaling>
          <c:orientation val="minMax"/>
          <c:max val="1"/>
        </c:scaling>
        <c:delete val="0"/>
        <c:axPos val="l"/>
        <c:majorGridlines/>
        <c:numFmt formatCode="0.0%" sourceLinked="1"/>
        <c:majorTickMark val="none"/>
        <c:minorTickMark val="none"/>
        <c:tickLblPos val="nextTo"/>
        <c:crossAx val="118307840"/>
        <c:crosses val="autoZero"/>
        <c:crossBetween val="between"/>
        <c:majorUnit val="0.2"/>
      </c:valAx>
    </c:plotArea>
    <c:legend>
      <c:legendPos val="r"/>
      <c:overlay val="0"/>
    </c:legend>
    <c:plotVisOnly val="1"/>
    <c:dispBlanksAs val="gap"/>
    <c:showDLblsOverMax val="0"/>
  </c:chart>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733482553259527E-2"/>
          <c:y val="4.2908288637833317E-2"/>
          <c:w val="0.83342419760981656"/>
          <c:h val="0.46498870249914415"/>
        </c:manualLayout>
      </c:layout>
      <c:barChart>
        <c:barDir val="col"/>
        <c:grouping val="clustered"/>
        <c:varyColors val="0"/>
        <c:ser>
          <c:idx val="0"/>
          <c:order val="0"/>
          <c:tx>
            <c:strRef>
              <c:f>私立幼保!$D$110</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私立幼保!$C$111:$C$126</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私立幼保!$E$111:$E$126</c:f>
              <c:numCache>
                <c:formatCode>0.0%</c:formatCode>
                <c:ptCount val="16"/>
                <c:pt idx="0">
                  <c:v>0.17406749555950266</c:v>
                </c:pt>
                <c:pt idx="1">
                  <c:v>6.5719360568383664E-2</c:v>
                </c:pt>
                <c:pt idx="2">
                  <c:v>6.216696269982238E-2</c:v>
                </c:pt>
                <c:pt idx="3">
                  <c:v>6.5719360568383664E-2</c:v>
                </c:pt>
                <c:pt idx="4">
                  <c:v>1.0657193605683837E-2</c:v>
                </c:pt>
                <c:pt idx="5">
                  <c:v>5.3285968028419185E-3</c:v>
                </c:pt>
                <c:pt idx="6">
                  <c:v>6.3943161634103018E-2</c:v>
                </c:pt>
                <c:pt idx="7">
                  <c:v>4.7957371225577264E-2</c:v>
                </c:pt>
                <c:pt idx="8">
                  <c:v>0.25222024866785081</c:v>
                </c:pt>
                <c:pt idx="9">
                  <c:v>0.15630550621669628</c:v>
                </c:pt>
                <c:pt idx="10">
                  <c:v>0.28952042628774421</c:v>
                </c:pt>
                <c:pt idx="11">
                  <c:v>0.17229129662522202</c:v>
                </c:pt>
                <c:pt idx="12">
                  <c:v>9.7690941385435173E-2</c:v>
                </c:pt>
                <c:pt idx="13">
                  <c:v>8.7033747779751328E-2</c:v>
                </c:pt>
                <c:pt idx="14">
                  <c:v>7.8152753108348141E-2</c:v>
                </c:pt>
                <c:pt idx="15">
                  <c:v>3.5523978685612786E-2</c:v>
                </c:pt>
              </c:numCache>
            </c:numRef>
          </c:val>
        </c:ser>
        <c:ser>
          <c:idx val="1"/>
          <c:order val="1"/>
          <c:tx>
            <c:strRef>
              <c:f>私立幼保!$F$110</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私立幼保!$C$111:$C$126</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私立幼保!$G$111:$G$126</c:f>
              <c:numCache>
                <c:formatCode>0.0%</c:formatCode>
                <c:ptCount val="16"/>
                <c:pt idx="0">
                  <c:v>8.6956521739130432E-2</c:v>
                </c:pt>
                <c:pt idx="1">
                  <c:v>2.8985507246376812E-2</c:v>
                </c:pt>
                <c:pt idx="2">
                  <c:v>2.8985507246376812E-2</c:v>
                </c:pt>
                <c:pt idx="3">
                  <c:v>2.5362318840579712E-2</c:v>
                </c:pt>
                <c:pt idx="4">
                  <c:v>1.0869565217391304E-2</c:v>
                </c:pt>
                <c:pt idx="5">
                  <c:v>3.6231884057971015E-3</c:v>
                </c:pt>
                <c:pt idx="6">
                  <c:v>2.1739130434782608E-2</c:v>
                </c:pt>
                <c:pt idx="7">
                  <c:v>2.1739130434782608E-2</c:v>
                </c:pt>
                <c:pt idx="8">
                  <c:v>0.26449275362318841</c:v>
                </c:pt>
                <c:pt idx="9">
                  <c:v>0.14130434782608695</c:v>
                </c:pt>
                <c:pt idx="10">
                  <c:v>0.42753623188405798</c:v>
                </c:pt>
                <c:pt idx="11">
                  <c:v>0.17391304347826086</c:v>
                </c:pt>
                <c:pt idx="12">
                  <c:v>5.434782608695652E-2</c:v>
                </c:pt>
                <c:pt idx="13">
                  <c:v>4.710144927536232E-2</c:v>
                </c:pt>
                <c:pt idx="14">
                  <c:v>8.6956521739130432E-2</c:v>
                </c:pt>
                <c:pt idx="15">
                  <c:v>3.6231884057971016E-2</c:v>
                </c:pt>
              </c:numCache>
            </c:numRef>
          </c:val>
        </c:ser>
        <c:dLbls>
          <c:showLegendKey val="0"/>
          <c:showVal val="0"/>
          <c:showCatName val="0"/>
          <c:showSerName val="0"/>
          <c:showPercent val="0"/>
          <c:showBubbleSize val="0"/>
        </c:dLbls>
        <c:gapWidth val="150"/>
        <c:axId val="131571712"/>
        <c:axId val="131573248"/>
      </c:barChart>
      <c:catAx>
        <c:axId val="131571712"/>
        <c:scaling>
          <c:orientation val="minMax"/>
        </c:scaling>
        <c:delete val="0"/>
        <c:axPos val="b"/>
        <c:majorTickMark val="none"/>
        <c:minorTickMark val="none"/>
        <c:tickLblPos val="nextTo"/>
        <c:txPr>
          <a:bodyPr rot="0" vert="eaVert"/>
          <a:lstStyle/>
          <a:p>
            <a:pPr>
              <a:defRPr sz="800"/>
            </a:pPr>
            <a:endParaRPr lang="ja-JP"/>
          </a:p>
        </c:txPr>
        <c:crossAx val="131573248"/>
        <c:crosses val="autoZero"/>
        <c:auto val="1"/>
        <c:lblAlgn val="ctr"/>
        <c:lblOffset val="100"/>
        <c:noMultiLvlLbl val="0"/>
      </c:catAx>
      <c:valAx>
        <c:axId val="131573248"/>
        <c:scaling>
          <c:orientation val="minMax"/>
        </c:scaling>
        <c:delete val="0"/>
        <c:axPos val="l"/>
        <c:majorGridlines/>
        <c:numFmt formatCode="0.0%" sourceLinked="1"/>
        <c:majorTickMark val="none"/>
        <c:minorTickMark val="none"/>
        <c:tickLblPos val="nextTo"/>
        <c:crossAx val="131571712"/>
        <c:crosses val="autoZero"/>
        <c:crossBetween val="between"/>
        <c:majorUnit val="0.1"/>
      </c:valAx>
    </c:plotArea>
    <c:legend>
      <c:legendPos val="b"/>
      <c:layout>
        <c:manualLayout>
          <c:xMode val="edge"/>
          <c:yMode val="edge"/>
          <c:x val="0.14005373693770515"/>
          <c:y val="0.13172049146030662"/>
          <c:w val="0.26416776583130153"/>
          <c:h val="6.0550039940659592E-2"/>
        </c:manualLayout>
      </c:layout>
      <c:overlay val="0"/>
      <c:txPr>
        <a:bodyPr/>
        <a:lstStyle/>
        <a:p>
          <a:pPr>
            <a:defRPr sz="800"/>
          </a:pPr>
          <a:endParaRPr lang="ja-JP"/>
        </a:p>
      </c:txPr>
    </c:legend>
    <c:plotVisOnly val="1"/>
    <c:dispBlanksAs val="gap"/>
    <c:showDLblsOverMax val="0"/>
  </c:chart>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10724279299794E-2"/>
          <c:y val="4.3284677134656412E-2"/>
          <c:w val="0.83800195223530938"/>
          <c:h val="0.49357032125370287"/>
        </c:manualLayout>
      </c:layout>
      <c:barChart>
        <c:barDir val="col"/>
        <c:grouping val="clustered"/>
        <c:varyColors val="0"/>
        <c:ser>
          <c:idx val="0"/>
          <c:order val="0"/>
          <c:tx>
            <c:strRef>
              <c:f>私立幼保!$D$135</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私立幼保!$C$136:$C$151</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私立幼保!$E$136:$E$151</c:f>
              <c:numCache>
                <c:formatCode>0.0%</c:formatCode>
                <c:ptCount val="16"/>
                <c:pt idx="0">
                  <c:v>5.3231939163498096E-2</c:v>
                </c:pt>
                <c:pt idx="1">
                  <c:v>5.7034220532319393E-3</c:v>
                </c:pt>
                <c:pt idx="2">
                  <c:v>3.6121673003802278E-2</c:v>
                </c:pt>
                <c:pt idx="3">
                  <c:v>4.7528517110266157E-2</c:v>
                </c:pt>
                <c:pt idx="4">
                  <c:v>9.5057034220532317E-3</c:v>
                </c:pt>
                <c:pt idx="5">
                  <c:v>0</c:v>
                </c:pt>
                <c:pt idx="6">
                  <c:v>4.9429657794676805E-2</c:v>
                </c:pt>
                <c:pt idx="7">
                  <c:v>1.3307984790874524E-2</c:v>
                </c:pt>
                <c:pt idx="8">
                  <c:v>0.11406844106463879</c:v>
                </c:pt>
                <c:pt idx="9">
                  <c:v>0.11406844106463879</c:v>
                </c:pt>
                <c:pt idx="10">
                  <c:v>5.8935361216730035E-2</c:v>
                </c:pt>
                <c:pt idx="11">
                  <c:v>0.12167300380228137</c:v>
                </c:pt>
                <c:pt idx="12">
                  <c:v>0.11787072243346007</c:v>
                </c:pt>
                <c:pt idx="13">
                  <c:v>6.2737642585551326E-2</c:v>
                </c:pt>
                <c:pt idx="14">
                  <c:v>7.9847908745247151E-2</c:v>
                </c:pt>
                <c:pt idx="15">
                  <c:v>3.0418250950570342E-2</c:v>
                </c:pt>
              </c:numCache>
            </c:numRef>
          </c:val>
        </c:ser>
        <c:ser>
          <c:idx val="1"/>
          <c:order val="1"/>
          <c:tx>
            <c:strRef>
              <c:f>私立幼保!$F$135</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私立幼保!$C$136:$C$151</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私立幼保!$G$136:$G$151</c:f>
              <c:numCache>
                <c:formatCode>0.0%</c:formatCode>
                <c:ptCount val="16"/>
                <c:pt idx="0">
                  <c:v>7.1428571428571426E-3</c:v>
                </c:pt>
                <c:pt idx="1">
                  <c:v>0</c:v>
                </c:pt>
                <c:pt idx="2">
                  <c:v>7.1428571428571426E-3</c:v>
                </c:pt>
                <c:pt idx="3">
                  <c:v>2.8571428571428571E-2</c:v>
                </c:pt>
                <c:pt idx="4">
                  <c:v>3.5714285714285713E-3</c:v>
                </c:pt>
                <c:pt idx="5">
                  <c:v>3.5714285714285713E-3</c:v>
                </c:pt>
                <c:pt idx="6">
                  <c:v>1.0714285714285714E-2</c:v>
                </c:pt>
                <c:pt idx="7">
                  <c:v>3.5714285714285713E-3</c:v>
                </c:pt>
                <c:pt idx="8">
                  <c:v>5.7142857142857141E-2</c:v>
                </c:pt>
                <c:pt idx="9">
                  <c:v>3.214285714285714E-2</c:v>
                </c:pt>
                <c:pt idx="10">
                  <c:v>1.4285714285714285E-2</c:v>
                </c:pt>
                <c:pt idx="11">
                  <c:v>6.7857142857142852E-2</c:v>
                </c:pt>
                <c:pt idx="12">
                  <c:v>2.1428571428571429E-2</c:v>
                </c:pt>
                <c:pt idx="13">
                  <c:v>2.5000000000000001E-2</c:v>
                </c:pt>
                <c:pt idx="14">
                  <c:v>3.5714285714285712E-2</c:v>
                </c:pt>
                <c:pt idx="15">
                  <c:v>3.5714285714285713E-3</c:v>
                </c:pt>
              </c:numCache>
            </c:numRef>
          </c:val>
        </c:ser>
        <c:dLbls>
          <c:showLegendKey val="0"/>
          <c:showVal val="0"/>
          <c:showCatName val="0"/>
          <c:showSerName val="0"/>
          <c:showPercent val="0"/>
          <c:showBubbleSize val="0"/>
        </c:dLbls>
        <c:gapWidth val="150"/>
        <c:axId val="115738496"/>
        <c:axId val="115740032"/>
      </c:barChart>
      <c:catAx>
        <c:axId val="115738496"/>
        <c:scaling>
          <c:orientation val="minMax"/>
        </c:scaling>
        <c:delete val="0"/>
        <c:axPos val="b"/>
        <c:majorTickMark val="none"/>
        <c:minorTickMark val="none"/>
        <c:tickLblPos val="nextTo"/>
        <c:txPr>
          <a:bodyPr rot="0" vert="eaVert"/>
          <a:lstStyle/>
          <a:p>
            <a:pPr>
              <a:defRPr sz="800"/>
            </a:pPr>
            <a:endParaRPr lang="ja-JP"/>
          </a:p>
        </c:txPr>
        <c:crossAx val="115740032"/>
        <c:crosses val="autoZero"/>
        <c:auto val="1"/>
        <c:lblAlgn val="ctr"/>
        <c:lblOffset val="100"/>
        <c:noMultiLvlLbl val="0"/>
      </c:catAx>
      <c:valAx>
        <c:axId val="115740032"/>
        <c:scaling>
          <c:orientation val="minMax"/>
        </c:scaling>
        <c:delete val="0"/>
        <c:axPos val="l"/>
        <c:majorGridlines/>
        <c:numFmt formatCode="0.0%" sourceLinked="1"/>
        <c:majorTickMark val="none"/>
        <c:minorTickMark val="none"/>
        <c:tickLblPos val="nextTo"/>
        <c:crossAx val="115738496"/>
        <c:crosses val="autoZero"/>
        <c:crossBetween val="between"/>
        <c:majorUnit val="5.000000000000001E-2"/>
      </c:valAx>
    </c:plotArea>
    <c:legend>
      <c:legendPos val="b"/>
      <c:layout>
        <c:manualLayout>
          <c:xMode val="edge"/>
          <c:yMode val="edge"/>
          <c:x val="0.14037161883690158"/>
          <c:y val="0.15757148777455449"/>
          <c:w val="0.25805479273768467"/>
          <c:h val="6.1081180641893447E-2"/>
        </c:manualLayout>
      </c:layout>
      <c:overlay val="0"/>
      <c:txPr>
        <a:bodyPr/>
        <a:lstStyle/>
        <a:p>
          <a:pPr>
            <a:defRPr sz="800"/>
          </a:pPr>
          <a:endParaRPr lang="ja-JP"/>
        </a:p>
      </c:txPr>
    </c:legend>
    <c:plotVisOnly val="1"/>
    <c:dispBlanksAs val="gap"/>
    <c:showDLblsOverMax val="0"/>
  </c:chart>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私立幼保!$R$164</c:f>
              <c:strCache>
                <c:ptCount val="1"/>
                <c:pt idx="0">
                  <c:v>私立保育所</c:v>
                </c:pt>
              </c:strCache>
            </c:strRef>
          </c:tx>
          <c:spPr>
            <a:ln w="50800"/>
          </c:spPr>
          <c:marker>
            <c:symbol val="none"/>
          </c:marker>
          <c:dLbls>
            <c:showLegendKey val="0"/>
            <c:showVal val="1"/>
            <c:showCatName val="0"/>
            <c:showSerName val="0"/>
            <c:showPercent val="0"/>
            <c:showBubbleSize val="0"/>
            <c:showLeaderLines val="0"/>
          </c:dLbls>
          <c:cat>
            <c:strRef>
              <c:f>私立幼保!$S$163:$V$163</c:f>
              <c:strCache>
                <c:ptCount val="4"/>
                <c:pt idx="0">
                  <c:v>確保しにくい</c:v>
                </c:pt>
                <c:pt idx="1">
                  <c:v>なんとか確保
している</c:v>
                </c:pt>
                <c:pt idx="2">
                  <c:v>容易に
確保できる</c:v>
                </c:pt>
                <c:pt idx="3">
                  <c:v>わからない</c:v>
                </c:pt>
              </c:strCache>
            </c:strRef>
          </c:cat>
          <c:val>
            <c:numRef>
              <c:f>私立幼保!$S$164:$V$164</c:f>
              <c:numCache>
                <c:formatCode>0.0%</c:formatCode>
                <c:ptCount val="4"/>
                <c:pt idx="0">
                  <c:v>0.56741573033707871</c:v>
                </c:pt>
                <c:pt idx="1">
                  <c:v>0.38764044943820225</c:v>
                </c:pt>
                <c:pt idx="2">
                  <c:v>1.4981273408239701E-2</c:v>
                </c:pt>
                <c:pt idx="3">
                  <c:v>2.9962546816479401E-2</c:v>
                </c:pt>
              </c:numCache>
            </c:numRef>
          </c:val>
          <c:smooth val="0"/>
        </c:ser>
        <c:ser>
          <c:idx val="1"/>
          <c:order val="1"/>
          <c:tx>
            <c:strRef>
              <c:f>私立幼保!$R$165</c:f>
              <c:strCache>
                <c:ptCount val="1"/>
                <c:pt idx="0">
                  <c:v>私立幼稚園</c:v>
                </c:pt>
              </c:strCache>
            </c:strRef>
          </c:tx>
          <c:spPr>
            <a:ln w="50800">
              <a:prstDash val="sysDash"/>
            </a:ln>
          </c:spPr>
          <c:marker>
            <c:symbol val="none"/>
          </c:marker>
          <c:dLbls>
            <c:showLegendKey val="0"/>
            <c:showVal val="1"/>
            <c:showCatName val="0"/>
            <c:showSerName val="0"/>
            <c:showPercent val="0"/>
            <c:showBubbleSize val="0"/>
            <c:showLeaderLines val="0"/>
          </c:dLbls>
          <c:cat>
            <c:strRef>
              <c:f>私立幼保!$S$163:$V$163</c:f>
              <c:strCache>
                <c:ptCount val="4"/>
                <c:pt idx="0">
                  <c:v>確保しにくい</c:v>
                </c:pt>
                <c:pt idx="1">
                  <c:v>なんとか確保
している</c:v>
                </c:pt>
                <c:pt idx="2">
                  <c:v>容易に
確保できる</c:v>
                </c:pt>
                <c:pt idx="3">
                  <c:v>わからない</c:v>
                </c:pt>
              </c:strCache>
            </c:strRef>
          </c:cat>
          <c:val>
            <c:numRef>
              <c:f>私立幼保!$S$165:$V$165</c:f>
              <c:numCache>
                <c:formatCode>0.0%</c:formatCode>
                <c:ptCount val="4"/>
                <c:pt idx="0">
                  <c:v>0.45660377358490567</c:v>
                </c:pt>
                <c:pt idx="1">
                  <c:v>0.44528301886792454</c:v>
                </c:pt>
                <c:pt idx="2">
                  <c:v>5.2830188679245285E-2</c:v>
                </c:pt>
                <c:pt idx="3">
                  <c:v>4.5283018867924525E-2</c:v>
                </c:pt>
              </c:numCache>
            </c:numRef>
          </c:val>
          <c:smooth val="0"/>
        </c:ser>
        <c:dLbls>
          <c:showLegendKey val="0"/>
          <c:showVal val="0"/>
          <c:showCatName val="0"/>
          <c:showSerName val="0"/>
          <c:showPercent val="0"/>
          <c:showBubbleSize val="0"/>
        </c:dLbls>
        <c:marker val="1"/>
        <c:smooth val="0"/>
        <c:axId val="115760128"/>
        <c:axId val="115938048"/>
      </c:lineChart>
      <c:catAx>
        <c:axId val="115760128"/>
        <c:scaling>
          <c:orientation val="minMax"/>
        </c:scaling>
        <c:delete val="0"/>
        <c:axPos val="b"/>
        <c:majorTickMark val="out"/>
        <c:minorTickMark val="none"/>
        <c:tickLblPos val="nextTo"/>
        <c:crossAx val="115938048"/>
        <c:crosses val="autoZero"/>
        <c:auto val="1"/>
        <c:lblAlgn val="ctr"/>
        <c:lblOffset val="100"/>
        <c:noMultiLvlLbl val="0"/>
      </c:catAx>
      <c:valAx>
        <c:axId val="115938048"/>
        <c:scaling>
          <c:orientation val="minMax"/>
        </c:scaling>
        <c:delete val="0"/>
        <c:axPos val="l"/>
        <c:majorGridlines/>
        <c:numFmt formatCode="0.0%" sourceLinked="1"/>
        <c:majorTickMark val="out"/>
        <c:minorTickMark val="none"/>
        <c:tickLblPos val="nextTo"/>
        <c:crossAx val="115760128"/>
        <c:crosses val="autoZero"/>
        <c:crossBetween val="between"/>
        <c:majorUnit val="0.1"/>
      </c:valAx>
    </c:plotArea>
    <c:legend>
      <c:legendPos val="b"/>
      <c:overlay val="0"/>
    </c:legend>
    <c:plotVisOnly val="1"/>
    <c:dispBlanksAs val="gap"/>
    <c:showDLblsOverMax val="0"/>
  </c:chart>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私立幼保!$R$174</c:f>
              <c:strCache>
                <c:ptCount val="1"/>
                <c:pt idx="0">
                  <c:v>私立保育所</c:v>
                </c:pt>
              </c:strCache>
            </c:strRef>
          </c:tx>
          <c:spPr>
            <a:ln w="50800">
              <a:prstDash val="solid"/>
            </a:ln>
          </c:spPr>
          <c:marker>
            <c:symbol val="none"/>
          </c:marker>
          <c:dLbls>
            <c:showLegendKey val="0"/>
            <c:showVal val="1"/>
            <c:showCatName val="0"/>
            <c:showSerName val="0"/>
            <c:showPercent val="0"/>
            <c:showBubbleSize val="0"/>
            <c:showLeaderLines val="0"/>
          </c:dLbls>
          <c:cat>
            <c:strRef>
              <c:f>私立幼保!$S$173:$V$173</c:f>
              <c:strCache>
                <c:ptCount val="4"/>
                <c:pt idx="0">
                  <c:v>困難に
なっている</c:v>
                </c:pt>
                <c:pt idx="1">
                  <c:v>変わらない</c:v>
                </c:pt>
                <c:pt idx="2">
                  <c:v>好転している</c:v>
                </c:pt>
                <c:pt idx="3">
                  <c:v>わからない</c:v>
                </c:pt>
              </c:strCache>
            </c:strRef>
          </c:cat>
          <c:val>
            <c:numRef>
              <c:f>私立幼保!$S$174:$V$174</c:f>
              <c:numCache>
                <c:formatCode>0.0%</c:formatCode>
                <c:ptCount val="4"/>
                <c:pt idx="0">
                  <c:v>0.79389312977099236</c:v>
                </c:pt>
                <c:pt idx="1">
                  <c:v>0.13549618320610687</c:v>
                </c:pt>
                <c:pt idx="2">
                  <c:v>5.7251908396946565E-3</c:v>
                </c:pt>
                <c:pt idx="3">
                  <c:v>6.4885496183206104E-2</c:v>
                </c:pt>
              </c:numCache>
            </c:numRef>
          </c:val>
          <c:smooth val="0"/>
        </c:ser>
        <c:ser>
          <c:idx val="1"/>
          <c:order val="1"/>
          <c:tx>
            <c:strRef>
              <c:f>私立幼保!$R$175</c:f>
              <c:strCache>
                <c:ptCount val="1"/>
                <c:pt idx="0">
                  <c:v>私立幼稚園</c:v>
                </c:pt>
              </c:strCache>
            </c:strRef>
          </c:tx>
          <c:spPr>
            <a:ln w="50800">
              <a:prstDash val="sysDash"/>
            </a:ln>
          </c:spPr>
          <c:marker>
            <c:symbol val="none"/>
          </c:marker>
          <c:dLbls>
            <c:showLegendKey val="0"/>
            <c:showVal val="1"/>
            <c:showCatName val="0"/>
            <c:showSerName val="0"/>
            <c:showPercent val="0"/>
            <c:showBubbleSize val="0"/>
            <c:showLeaderLines val="0"/>
          </c:dLbls>
          <c:cat>
            <c:strRef>
              <c:f>私立幼保!$S$173:$V$173</c:f>
              <c:strCache>
                <c:ptCount val="4"/>
                <c:pt idx="0">
                  <c:v>困難に
なっている</c:v>
                </c:pt>
                <c:pt idx="1">
                  <c:v>変わらない</c:v>
                </c:pt>
                <c:pt idx="2">
                  <c:v>好転している</c:v>
                </c:pt>
                <c:pt idx="3">
                  <c:v>わからない</c:v>
                </c:pt>
              </c:strCache>
            </c:strRef>
          </c:cat>
          <c:val>
            <c:numRef>
              <c:f>私立幼保!$S$175:$V$175</c:f>
              <c:numCache>
                <c:formatCode>0.0%</c:formatCode>
                <c:ptCount val="4"/>
                <c:pt idx="0">
                  <c:v>0.63878326996197721</c:v>
                </c:pt>
                <c:pt idx="1">
                  <c:v>0.2509505703422053</c:v>
                </c:pt>
                <c:pt idx="2">
                  <c:v>1.1406844106463879E-2</c:v>
                </c:pt>
                <c:pt idx="3">
                  <c:v>9.8859315589353611E-2</c:v>
                </c:pt>
              </c:numCache>
            </c:numRef>
          </c:val>
          <c:smooth val="0"/>
        </c:ser>
        <c:dLbls>
          <c:showLegendKey val="0"/>
          <c:showVal val="0"/>
          <c:showCatName val="0"/>
          <c:showSerName val="0"/>
          <c:showPercent val="0"/>
          <c:showBubbleSize val="0"/>
        </c:dLbls>
        <c:marker val="1"/>
        <c:smooth val="0"/>
        <c:axId val="115984256"/>
        <c:axId val="115985792"/>
      </c:lineChart>
      <c:catAx>
        <c:axId val="115984256"/>
        <c:scaling>
          <c:orientation val="minMax"/>
        </c:scaling>
        <c:delete val="0"/>
        <c:axPos val="b"/>
        <c:majorTickMark val="out"/>
        <c:minorTickMark val="none"/>
        <c:tickLblPos val="nextTo"/>
        <c:crossAx val="115985792"/>
        <c:crosses val="autoZero"/>
        <c:auto val="1"/>
        <c:lblAlgn val="ctr"/>
        <c:lblOffset val="100"/>
        <c:noMultiLvlLbl val="0"/>
      </c:catAx>
      <c:valAx>
        <c:axId val="115985792"/>
        <c:scaling>
          <c:orientation val="minMax"/>
        </c:scaling>
        <c:delete val="0"/>
        <c:axPos val="l"/>
        <c:majorGridlines/>
        <c:numFmt formatCode="0.0%" sourceLinked="1"/>
        <c:majorTickMark val="out"/>
        <c:minorTickMark val="none"/>
        <c:tickLblPos val="nextTo"/>
        <c:crossAx val="115984256"/>
        <c:crosses val="autoZero"/>
        <c:crossBetween val="between"/>
        <c:majorUnit val="0.1"/>
      </c:valAx>
    </c:plotArea>
    <c:legend>
      <c:legendPos val="b"/>
      <c:layout>
        <c:manualLayout>
          <c:xMode val="edge"/>
          <c:yMode val="edge"/>
          <c:x val="0.22833333333333333"/>
          <c:y val="0.88850503062117236"/>
          <c:w val="0.65722222222222226"/>
          <c:h val="8.3717191601049873E-2"/>
        </c:manualLayout>
      </c:layout>
      <c:overlay val="0"/>
    </c:legend>
    <c:plotVisOnly val="1"/>
    <c:dispBlanksAs val="gap"/>
    <c:showDLblsOverMax val="0"/>
  </c:chart>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私立幼保!$D$189</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私立幼保!$C$190:$C$203</c:f>
              <c:strCache>
                <c:ptCount val="14"/>
                <c:pt idx="0">
                  <c:v>給与水準の引き上げ</c:v>
                </c:pt>
                <c:pt idx="1">
                  <c:v>給与体系の見直し</c:v>
                </c:pt>
                <c:pt idx="2">
                  <c:v>労働時間の短縮</c:v>
                </c:pt>
                <c:pt idx="3">
                  <c:v>休暇を取りやすくする</c:v>
                </c:pt>
                <c:pt idx="4">
                  <c:v>園内研修の内容充実</c:v>
                </c:pt>
                <c:pt idx="5">
                  <c:v>外部研修の受講促進</c:v>
                </c:pt>
                <c:pt idx="6">
                  <c:v>講座受講等を支援</c:v>
                </c:pt>
                <c:pt idx="7">
                  <c:v>福利厚生の充実</c:v>
                </c:pt>
                <c:pt idx="8">
                  <c:v>事務作業の見直し</c:v>
                </c:pt>
                <c:pt idx="9">
                  <c:v>相談窓口の設置</c:v>
                </c:pt>
                <c:pt idx="10">
                  <c:v>第三者評価の導入等</c:v>
                </c:pt>
                <c:pt idx="11">
                  <c:v>採用前の職場体験</c:v>
                </c:pt>
                <c:pt idx="12">
                  <c:v>その他</c:v>
                </c:pt>
                <c:pt idx="13">
                  <c:v>特にない</c:v>
                </c:pt>
              </c:strCache>
            </c:strRef>
          </c:cat>
          <c:val>
            <c:numRef>
              <c:f>私立幼保!$E$190:$E$203</c:f>
              <c:numCache>
                <c:formatCode>0.0%</c:formatCode>
                <c:ptCount val="14"/>
                <c:pt idx="0">
                  <c:v>0.32972972972972975</c:v>
                </c:pt>
                <c:pt idx="1">
                  <c:v>0.29189189189189191</c:v>
                </c:pt>
                <c:pt idx="2">
                  <c:v>0.16396396396396395</c:v>
                </c:pt>
                <c:pt idx="3">
                  <c:v>0.50270270270270268</c:v>
                </c:pt>
                <c:pt idx="4">
                  <c:v>0.3963963963963964</c:v>
                </c:pt>
                <c:pt idx="5">
                  <c:v>0.25045045045045045</c:v>
                </c:pt>
                <c:pt idx="6">
                  <c:v>0.15675675675675677</c:v>
                </c:pt>
                <c:pt idx="7">
                  <c:v>0.31891891891891894</c:v>
                </c:pt>
                <c:pt idx="8">
                  <c:v>0.38558558558558559</c:v>
                </c:pt>
                <c:pt idx="9">
                  <c:v>0.17657657657657658</c:v>
                </c:pt>
                <c:pt idx="10">
                  <c:v>0.13873873873873874</c:v>
                </c:pt>
                <c:pt idx="11">
                  <c:v>0.26666666666666666</c:v>
                </c:pt>
                <c:pt idx="12">
                  <c:v>4.6846846846846847E-2</c:v>
                </c:pt>
                <c:pt idx="13">
                  <c:v>7.0270270270270274E-2</c:v>
                </c:pt>
              </c:numCache>
            </c:numRef>
          </c:val>
        </c:ser>
        <c:ser>
          <c:idx val="1"/>
          <c:order val="1"/>
          <c:tx>
            <c:strRef>
              <c:f>私立幼保!$F$189</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私立幼保!$C$190:$C$203</c:f>
              <c:strCache>
                <c:ptCount val="14"/>
                <c:pt idx="0">
                  <c:v>給与水準の引き上げ</c:v>
                </c:pt>
                <c:pt idx="1">
                  <c:v>給与体系の見直し</c:v>
                </c:pt>
                <c:pt idx="2">
                  <c:v>労働時間の短縮</c:v>
                </c:pt>
                <c:pt idx="3">
                  <c:v>休暇を取りやすくする</c:v>
                </c:pt>
                <c:pt idx="4">
                  <c:v>園内研修の内容充実</c:v>
                </c:pt>
                <c:pt idx="5">
                  <c:v>外部研修の受講促進</c:v>
                </c:pt>
                <c:pt idx="6">
                  <c:v>講座受講等を支援</c:v>
                </c:pt>
                <c:pt idx="7">
                  <c:v>福利厚生の充実</c:v>
                </c:pt>
                <c:pt idx="8">
                  <c:v>事務作業の見直し</c:v>
                </c:pt>
                <c:pt idx="9">
                  <c:v>相談窓口の設置</c:v>
                </c:pt>
                <c:pt idx="10">
                  <c:v>第三者評価の導入等</c:v>
                </c:pt>
                <c:pt idx="11">
                  <c:v>採用前の職場体験</c:v>
                </c:pt>
                <c:pt idx="12">
                  <c:v>その他</c:v>
                </c:pt>
                <c:pt idx="13">
                  <c:v>特にない</c:v>
                </c:pt>
              </c:strCache>
            </c:strRef>
          </c:cat>
          <c:val>
            <c:numRef>
              <c:f>私立幼保!$G$190:$G$203</c:f>
              <c:numCache>
                <c:formatCode>0.0%</c:formatCode>
                <c:ptCount val="14"/>
                <c:pt idx="0">
                  <c:v>0.37769784172661869</c:v>
                </c:pt>
                <c:pt idx="1">
                  <c:v>0.26978417266187049</c:v>
                </c:pt>
                <c:pt idx="2">
                  <c:v>0.41007194244604317</c:v>
                </c:pt>
                <c:pt idx="3">
                  <c:v>0.24820143884892087</c:v>
                </c:pt>
                <c:pt idx="4">
                  <c:v>0.34172661870503596</c:v>
                </c:pt>
                <c:pt idx="5">
                  <c:v>0.12949640287769784</c:v>
                </c:pt>
                <c:pt idx="6">
                  <c:v>0.12589928057553956</c:v>
                </c:pt>
                <c:pt idx="7">
                  <c:v>0.23741007194244604</c:v>
                </c:pt>
                <c:pt idx="8">
                  <c:v>0.28417266187050361</c:v>
                </c:pt>
                <c:pt idx="9">
                  <c:v>0.18705035971223022</c:v>
                </c:pt>
                <c:pt idx="10">
                  <c:v>4.6762589928057555E-2</c:v>
                </c:pt>
                <c:pt idx="11">
                  <c:v>0.29856115107913667</c:v>
                </c:pt>
                <c:pt idx="12">
                  <c:v>3.9568345323741004E-2</c:v>
                </c:pt>
                <c:pt idx="13">
                  <c:v>8.6330935251798566E-2</c:v>
                </c:pt>
              </c:numCache>
            </c:numRef>
          </c:val>
        </c:ser>
        <c:dLbls>
          <c:showLegendKey val="0"/>
          <c:showVal val="0"/>
          <c:showCatName val="0"/>
          <c:showSerName val="0"/>
          <c:showPercent val="0"/>
          <c:showBubbleSize val="0"/>
        </c:dLbls>
        <c:gapWidth val="150"/>
        <c:axId val="131866624"/>
        <c:axId val="131868160"/>
      </c:barChart>
      <c:catAx>
        <c:axId val="131866624"/>
        <c:scaling>
          <c:orientation val="minMax"/>
        </c:scaling>
        <c:delete val="0"/>
        <c:axPos val="b"/>
        <c:majorTickMark val="none"/>
        <c:minorTickMark val="none"/>
        <c:tickLblPos val="nextTo"/>
        <c:txPr>
          <a:bodyPr rot="0" vert="eaVert"/>
          <a:lstStyle/>
          <a:p>
            <a:pPr>
              <a:defRPr/>
            </a:pPr>
            <a:endParaRPr lang="ja-JP"/>
          </a:p>
        </c:txPr>
        <c:crossAx val="131868160"/>
        <c:crosses val="autoZero"/>
        <c:auto val="1"/>
        <c:lblAlgn val="ctr"/>
        <c:lblOffset val="100"/>
        <c:noMultiLvlLbl val="0"/>
      </c:catAx>
      <c:valAx>
        <c:axId val="131868160"/>
        <c:scaling>
          <c:orientation val="minMax"/>
        </c:scaling>
        <c:delete val="0"/>
        <c:axPos val="l"/>
        <c:majorGridlines/>
        <c:numFmt formatCode="0.0%" sourceLinked="1"/>
        <c:majorTickMark val="none"/>
        <c:minorTickMark val="none"/>
        <c:tickLblPos val="nextTo"/>
        <c:crossAx val="131866624"/>
        <c:crosses val="autoZero"/>
        <c:crossBetween val="between"/>
      </c:valAx>
    </c:plotArea>
    <c:legend>
      <c:legendPos val="r"/>
      <c:overlay val="0"/>
    </c:legend>
    <c:plotVisOnly val="1"/>
    <c:dispBlanksAs val="gap"/>
    <c:showDLblsOverMax val="0"/>
  </c:chart>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私立幼保!$D$215</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私立幼保!$C$216:$C$227</c:f>
              <c:strCache>
                <c:ptCount val="12"/>
                <c:pt idx="0">
                  <c:v>子どもの気持ちを受け入れること</c:v>
                </c:pt>
                <c:pt idx="1">
                  <c:v>幼児教育や保育に対する熱意</c:v>
                </c:pt>
                <c:pt idx="2">
                  <c:v>実施した教育・保育内容に対する振り返り</c:v>
                </c:pt>
                <c:pt idx="3">
                  <c:v>ピアノ実技や絵本の読み聞かせなどの技術</c:v>
                </c:pt>
                <c:pt idx="4">
                  <c:v>集団保育をまとめる指導力</c:v>
                </c:pt>
                <c:pt idx="5">
                  <c:v>アレルギーなど子どもの安全に対する配慮</c:v>
                </c:pt>
                <c:pt idx="6">
                  <c:v>保護者とのコミュニケーション能力</c:v>
                </c:pt>
                <c:pt idx="7">
                  <c:v>園長や他の職員とのコミュニケーション能力</c:v>
                </c:pt>
                <c:pt idx="8">
                  <c:v>社会人として必要な教養やマナー</c:v>
                </c:pt>
                <c:pt idx="9">
                  <c:v>その他</c:v>
                </c:pt>
                <c:pt idx="10">
                  <c:v>特にない</c:v>
                </c:pt>
                <c:pt idx="11">
                  <c:v>わからない</c:v>
                </c:pt>
              </c:strCache>
            </c:strRef>
          </c:cat>
          <c:val>
            <c:numRef>
              <c:f>私立幼保!$E$216:$E$227</c:f>
              <c:numCache>
                <c:formatCode>0.0%</c:formatCode>
                <c:ptCount val="12"/>
                <c:pt idx="0">
                  <c:v>0.17636363636363636</c:v>
                </c:pt>
                <c:pt idx="1">
                  <c:v>0.19272727272727272</c:v>
                </c:pt>
                <c:pt idx="2">
                  <c:v>0.1709090909090909</c:v>
                </c:pt>
                <c:pt idx="3">
                  <c:v>0.22181818181818183</c:v>
                </c:pt>
                <c:pt idx="4">
                  <c:v>0.3290909090909091</c:v>
                </c:pt>
                <c:pt idx="5">
                  <c:v>0.13454545454545455</c:v>
                </c:pt>
                <c:pt idx="6">
                  <c:v>0.55454545454545456</c:v>
                </c:pt>
                <c:pt idx="7">
                  <c:v>0.3418181818181818</c:v>
                </c:pt>
                <c:pt idx="8">
                  <c:v>0.54727272727272724</c:v>
                </c:pt>
                <c:pt idx="9">
                  <c:v>0.02</c:v>
                </c:pt>
                <c:pt idx="10">
                  <c:v>3.8181818181818185E-2</c:v>
                </c:pt>
                <c:pt idx="11">
                  <c:v>1.2727272727272728E-2</c:v>
                </c:pt>
              </c:numCache>
            </c:numRef>
          </c:val>
        </c:ser>
        <c:ser>
          <c:idx val="1"/>
          <c:order val="1"/>
          <c:tx>
            <c:strRef>
              <c:f>私立幼保!$F$215</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私立幼保!$C$216:$C$227</c:f>
              <c:strCache>
                <c:ptCount val="12"/>
                <c:pt idx="0">
                  <c:v>子どもの気持ちを受け入れること</c:v>
                </c:pt>
                <c:pt idx="1">
                  <c:v>幼児教育や保育に対する熱意</c:v>
                </c:pt>
                <c:pt idx="2">
                  <c:v>実施した教育・保育内容に対する振り返り</c:v>
                </c:pt>
                <c:pt idx="3">
                  <c:v>ピアノ実技や絵本の読み聞かせなどの技術</c:v>
                </c:pt>
                <c:pt idx="4">
                  <c:v>集団保育をまとめる指導力</c:v>
                </c:pt>
                <c:pt idx="5">
                  <c:v>アレルギーなど子どもの安全に対する配慮</c:v>
                </c:pt>
                <c:pt idx="6">
                  <c:v>保護者とのコミュニケーション能力</c:v>
                </c:pt>
                <c:pt idx="7">
                  <c:v>園長や他の職員とのコミュニケーション能力</c:v>
                </c:pt>
                <c:pt idx="8">
                  <c:v>社会人として必要な教養やマナー</c:v>
                </c:pt>
                <c:pt idx="9">
                  <c:v>その他</c:v>
                </c:pt>
                <c:pt idx="10">
                  <c:v>特にない</c:v>
                </c:pt>
                <c:pt idx="11">
                  <c:v>わからない</c:v>
                </c:pt>
              </c:strCache>
            </c:strRef>
          </c:cat>
          <c:val>
            <c:numRef>
              <c:f>私立幼保!$G$216:$G$227</c:f>
              <c:numCache>
                <c:formatCode>0.0%</c:formatCode>
                <c:ptCount val="12"/>
                <c:pt idx="0">
                  <c:v>0.16014234875444841</c:v>
                </c:pt>
                <c:pt idx="1">
                  <c:v>0.20996441281138789</c:v>
                </c:pt>
                <c:pt idx="2">
                  <c:v>0.18861209964412812</c:v>
                </c:pt>
                <c:pt idx="3">
                  <c:v>0.36654804270462632</c:v>
                </c:pt>
                <c:pt idx="4">
                  <c:v>0.44839857651245552</c:v>
                </c:pt>
                <c:pt idx="5">
                  <c:v>6.7615658362989328E-2</c:v>
                </c:pt>
                <c:pt idx="6">
                  <c:v>0.54448398576512458</c:v>
                </c:pt>
                <c:pt idx="7">
                  <c:v>0.20284697508896798</c:v>
                </c:pt>
                <c:pt idx="8">
                  <c:v>0.4377224199288256</c:v>
                </c:pt>
                <c:pt idx="9">
                  <c:v>2.491103202846975E-2</c:v>
                </c:pt>
                <c:pt idx="10">
                  <c:v>4.9822064056939501E-2</c:v>
                </c:pt>
                <c:pt idx="11">
                  <c:v>3.5587188612099642E-3</c:v>
                </c:pt>
              </c:numCache>
            </c:numRef>
          </c:val>
        </c:ser>
        <c:dLbls>
          <c:showLegendKey val="0"/>
          <c:showVal val="0"/>
          <c:showCatName val="0"/>
          <c:showSerName val="0"/>
          <c:showPercent val="0"/>
          <c:showBubbleSize val="0"/>
        </c:dLbls>
        <c:gapWidth val="150"/>
        <c:axId val="116540160"/>
        <c:axId val="116541696"/>
      </c:barChart>
      <c:catAx>
        <c:axId val="116540160"/>
        <c:scaling>
          <c:orientation val="minMax"/>
        </c:scaling>
        <c:delete val="0"/>
        <c:axPos val="b"/>
        <c:majorTickMark val="none"/>
        <c:minorTickMark val="none"/>
        <c:tickLblPos val="nextTo"/>
        <c:txPr>
          <a:bodyPr rot="0" vert="eaVert"/>
          <a:lstStyle/>
          <a:p>
            <a:pPr>
              <a:defRPr/>
            </a:pPr>
            <a:endParaRPr lang="ja-JP"/>
          </a:p>
        </c:txPr>
        <c:crossAx val="116541696"/>
        <c:crosses val="autoZero"/>
        <c:auto val="1"/>
        <c:lblAlgn val="ctr"/>
        <c:lblOffset val="100"/>
        <c:noMultiLvlLbl val="0"/>
      </c:catAx>
      <c:valAx>
        <c:axId val="116541696"/>
        <c:scaling>
          <c:orientation val="minMax"/>
        </c:scaling>
        <c:delete val="0"/>
        <c:axPos val="l"/>
        <c:majorGridlines/>
        <c:numFmt formatCode="0.0%" sourceLinked="1"/>
        <c:majorTickMark val="none"/>
        <c:minorTickMark val="none"/>
        <c:tickLblPos val="nextTo"/>
        <c:crossAx val="116540160"/>
        <c:crosses val="autoZero"/>
        <c:crossBetween val="between"/>
      </c:valAx>
    </c:plotArea>
    <c:legend>
      <c:legendPos val="b"/>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パワポ用!$E$266</c:f>
              <c:strCache>
                <c:ptCount val="1"/>
                <c:pt idx="0">
                  <c:v>割合</c:v>
                </c:pt>
              </c:strCache>
            </c:strRef>
          </c:tx>
          <c:invertIfNegative val="0"/>
          <c:dLbls>
            <c:showLegendKey val="0"/>
            <c:showVal val="1"/>
            <c:showCatName val="0"/>
            <c:showSerName val="0"/>
            <c:showPercent val="0"/>
            <c:showBubbleSize val="0"/>
            <c:showLeaderLines val="0"/>
          </c:dLbls>
          <c:cat>
            <c:strRef>
              <c:f>パワポ用!$C$267:$C$273</c:f>
              <c:strCache>
                <c:ptCount val="7"/>
                <c:pt idx="0">
                  <c:v>フルタイム</c:v>
                </c:pt>
                <c:pt idx="1">
                  <c:v>フルタイム（休暇中）</c:v>
                </c:pt>
                <c:pt idx="2">
                  <c:v>パート・アルバイト</c:v>
                </c:pt>
                <c:pt idx="3">
                  <c:v>パート・アルバイト（休暇中）</c:v>
                </c:pt>
                <c:pt idx="4">
                  <c:v>無職（以前は働いていた）</c:v>
                </c:pt>
                <c:pt idx="5">
                  <c:v>無職（働いたことがない）</c:v>
                </c:pt>
                <c:pt idx="6">
                  <c:v>その他</c:v>
                </c:pt>
              </c:strCache>
            </c:strRef>
          </c:cat>
          <c:val>
            <c:numRef>
              <c:f>パワポ用!$E$267:$E$273</c:f>
              <c:numCache>
                <c:formatCode>0.0%</c:formatCode>
                <c:ptCount val="7"/>
                <c:pt idx="0">
                  <c:v>0.2</c:v>
                </c:pt>
                <c:pt idx="1">
                  <c:v>6.0614709110867179E-2</c:v>
                </c:pt>
                <c:pt idx="2">
                  <c:v>0.22583973655323819</c:v>
                </c:pt>
                <c:pt idx="3">
                  <c:v>1.5433589462129528E-2</c:v>
                </c:pt>
                <c:pt idx="4">
                  <c:v>0.42873765093304061</c:v>
                </c:pt>
                <c:pt idx="5">
                  <c:v>6.5444566410537877E-2</c:v>
                </c:pt>
                <c:pt idx="6">
                  <c:v>3.9297475301866081E-3</c:v>
                </c:pt>
              </c:numCache>
            </c:numRef>
          </c:val>
        </c:ser>
        <c:dLbls>
          <c:showLegendKey val="0"/>
          <c:showVal val="0"/>
          <c:showCatName val="0"/>
          <c:showSerName val="0"/>
          <c:showPercent val="0"/>
          <c:showBubbleSize val="0"/>
        </c:dLbls>
        <c:gapWidth val="150"/>
        <c:axId val="111420928"/>
        <c:axId val="111422464"/>
      </c:barChart>
      <c:catAx>
        <c:axId val="111420928"/>
        <c:scaling>
          <c:orientation val="maxMin"/>
        </c:scaling>
        <c:delete val="0"/>
        <c:axPos val="l"/>
        <c:majorTickMark val="out"/>
        <c:minorTickMark val="none"/>
        <c:tickLblPos val="nextTo"/>
        <c:crossAx val="111422464"/>
        <c:crosses val="autoZero"/>
        <c:auto val="1"/>
        <c:lblAlgn val="ctr"/>
        <c:lblOffset val="100"/>
        <c:noMultiLvlLbl val="0"/>
      </c:catAx>
      <c:valAx>
        <c:axId val="111422464"/>
        <c:scaling>
          <c:orientation val="minMax"/>
        </c:scaling>
        <c:delete val="0"/>
        <c:axPos val="b"/>
        <c:majorGridlines/>
        <c:numFmt formatCode="0.0%" sourceLinked="1"/>
        <c:majorTickMark val="out"/>
        <c:minorTickMark val="none"/>
        <c:tickLblPos val="nextTo"/>
        <c:crossAx val="111420928"/>
        <c:crosses val="max"/>
        <c:crossBetween val="between"/>
      </c:valAx>
    </c:plotArea>
    <c:plotVisOnly val="1"/>
    <c:dispBlanksAs val="gap"/>
    <c:showDLblsOverMax val="0"/>
  </c:chart>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学生・潜在!$D$7</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学生・潜在!$C$8:$C$20</c:f>
              <c:strCache>
                <c:ptCount val="13"/>
                <c:pt idx="0">
                  <c:v>公立幼稚園</c:v>
                </c:pt>
                <c:pt idx="1">
                  <c:v>私立幼稚園</c:v>
                </c:pt>
                <c:pt idx="2">
                  <c:v>公立保育所（園）</c:v>
                </c:pt>
                <c:pt idx="3">
                  <c:v>私立保育所（園）</c:v>
                </c:pt>
                <c:pt idx="4">
                  <c:v>認可外保育施設</c:v>
                </c:pt>
                <c:pt idx="5">
                  <c:v>放課後児童クラブ</c:v>
                </c:pt>
                <c:pt idx="6">
                  <c:v>児童養護施設</c:v>
                </c:pt>
                <c:pt idx="7">
                  <c:v>児童対象施設等</c:v>
                </c:pt>
                <c:pt idx="8">
                  <c:v>児童以外対象施設等</c:v>
                </c:pt>
                <c:pt idx="9">
                  <c:v>一般企業</c:v>
                </c:pt>
                <c:pt idx="10">
                  <c:v>その他</c:v>
                </c:pt>
                <c:pt idx="11">
                  <c:v>就職活動中</c:v>
                </c:pt>
                <c:pt idx="12">
                  <c:v>すぐには働かない</c:v>
                </c:pt>
              </c:strCache>
            </c:strRef>
          </c:cat>
          <c:val>
            <c:numRef>
              <c:f>学生・潜在!$E$8:$E$20</c:f>
              <c:numCache>
                <c:formatCode>0.0%</c:formatCode>
                <c:ptCount val="13"/>
                <c:pt idx="0">
                  <c:v>2.5440313111545987E-2</c:v>
                </c:pt>
                <c:pt idx="1">
                  <c:v>0.19960861056751467</c:v>
                </c:pt>
                <c:pt idx="2">
                  <c:v>3.3268101761252444E-2</c:v>
                </c:pt>
                <c:pt idx="3">
                  <c:v>0.46771037181996084</c:v>
                </c:pt>
                <c:pt idx="4">
                  <c:v>9.7847358121330719E-3</c:v>
                </c:pt>
                <c:pt idx="5">
                  <c:v>0</c:v>
                </c:pt>
                <c:pt idx="6">
                  <c:v>2.5440313111545987E-2</c:v>
                </c:pt>
                <c:pt idx="7">
                  <c:v>2.1526418786692758E-2</c:v>
                </c:pt>
                <c:pt idx="8">
                  <c:v>1.9569471624266144E-3</c:v>
                </c:pt>
                <c:pt idx="9">
                  <c:v>3.131115459882583E-2</c:v>
                </c:pt>
                <c:pt idx="10">
                  <c:v>6.262230919765166E-2</c:v>
                </c:pt>
                <c:pt idx="11">
                  <c:v>7.0450097847358117E-2</c:v>
                </c:pt>
                <c:pt idx="12">
                  <c:v>5.0880626223091974E-2</c:v>
                </c:pt>
              </c:numCache>
            </c:numRef>
          </c:val>
        </c:ser>
        <c:dLbls>
          <c:showLegendKey val="0"/>
          <c:showVal val="0"/>
          <c:showCatName val="0"/>
          <c:showSerName val="0"/>
          <c:showPercent val="0"/>
          <c:showBubbleSize val="0"/>
        </c:dLbls>
        <c:gapWidth val="75"/>
        <c:overlap val="-25"/>
        <c:axId val="131936640"/>
        <c:axId val="131938176"/>
      </c:barChart>
      <c:catAx>
        <c:axId val="131936640"/>
        <c:scaling>
          <c:orientation val="minMax"/>
        </c:scaling>
        <c:delete val="0"/>
        <c:axPos val="b"/>
        <c:majorTickMark val="none"/>
        <c:minorTickMark val="none"/>
        <c:tickLblPos val="nextTo"/>
        <c:txPr>
          <a:bodyPr rot="0" vert="eaVert"/>
          <a:lstStyle/>
          <a:p>
            <a:pPr>
              <a:defRPr baseline="0">
                <a:latin typeface="+mn-ea"/>
                <a:ea typeface="ＭＳ Ｐゴシック" panose="020B0600070205080204" pitchFamily="50" charset="-128"/>
              </a:defRPr>
            </a:pPr>
            <a:endParaRPr lang="ja-JP"/>
          </a:p>
        </c:txPr>
        <c:crossAx val="131938176"/>
        <c:crosses val="autoZero"/>
        <c:auto val="1"/>
        <c:lblAlgn val="ctr"/>
        <c:lblOffset val="100"/>
        <c:noMultiLvlLbl val="0"/>
      </c:catAx>
      <c:valAx>
        <c:axId val="131938176"/>
        <c:scaling>
          <c:orientation val="minMax"/>
        </c:scaling>
        <c:delete val="0"/>
        <c:axPos val="l"/>
        <c:majorGridlines/>
        <c:numFmt formatCode="0.0%" sourceLinked="1"/>
        <c:majorTickMark val="none"/>
        <c:minorTickMark val="none"/>
        <c:tickLblPos val="nextTo"/>
        <c:spPr>
          <a:ln w="9525">
            <a:noFill/>
          </a:ln>
        </c:spPr>
        <c:crossAx val="131936640"/>
        <c:crosses val="autoZero"/>
        <c:crossBetween val="between"/>
        <c:majorUnit val="0.1"/>
      </c:valAx>
    </c:plotArea>
    <c:plotVisOnly val="1"/>
    <c:dispBlanksAs val="gap"/>
    <c:showDLblsOverMax val="0"/>
  </c:chart>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学生・潜在!$C$33</c:f>
              <c:strCache>
                <c:ptCount val="1"/>
                <c:pt idx="0">
                  <c:v>正規職員</c:v>
                </c:pt>
              </c:strCache>
            </c:strRef>
          </c:tx>
          <c:spPr>
            <a:ln>
              <a:solidFill>
                <a:schemeClr val="accent1"/>
              </a:solidFill>
            </a:ln>
          </c:spPr>
          <c:invertIfNegative val="0"/>
          <c:dLbls>
            <c:showLegendKey val="0"/>
            <c:showVal val="1"/>
            <c:showCatName val="0"/>
            <c:showSerName val="0"/>
            <c:showPercent val="0"/>
            <c:showBubbleSize val="0"/>
            <c:showLeaderLines val="0"/>
          </c:dLbls>
          <c:cat>
            <c:strRef>
              <c:f>学生・潜在!$D$32</c:f>
              <c:strCache>
                <c:ptCount val="1"/>
                <c:pt idx="0">
                  <c:v>学生</c:v>
                </c:pt>
              </c:strCache>
            </c:strRef>
          </c:cat>
          <c:val>
            <c:numRef>
              <c:f>学生・潜在!$E$33</c:f>
              <c:numCache>
                <c:formatCode>0.0%</c:formatCode>
                <c:ptCount val="1"/>
                <c:pt idx="0">
                  <c:v>0.92807424593967514</c:v>
                </c:pt>
              </c:numCache>
            </c:numRef>
          </c:val>
        </c:ser>
        <c:ser>
          <c:idx val="1"/>
          <c:order val="1"/>
          <c:tx>
            <c:strRef>
              <c:f>学生・潜在!$C$34</c:f>
              <c:strCache>
                <c:ptCount val="1"/>
                <c:pt idx="0">
                  <c:v>有期契約職員・非常勤嘱託職員</c:v>
                </c:pt>
              </c:strCache>
            </c:strRef>
          </c:tx>
          <c:spPr>
            <a:pattFill prst="pct20">
              <a:fgClr>
                <a:schemeClr val="accent2"/>
              </a:fgClr>
              <a:bgClr>
                <a:schemeClr val="bg1"/>
              </a:bgClr>
            </a:pattFill>
            <a:ln>
              <a:solidFill>
                <a:schemeClr val="accent1"/>
              </a:solidFill>
            </a:ln>
          </c:spPr>
          <c:invertIfNegative val="0"/>
          <c:dLbls>
            <c:showLegendKey val="0"/>
            <c:showVal val="1"/>
            <c:showCatName val="0"/>
            <c:showSerName val="0"/>
            <c:showPercent val="0"/>
            <c:showBubbleSize val="0"/>
            <c:showLeaderLines val="0"/>
          </c:dLbls>
          <c:cat>
            <c:strRef>
              <c:f>学生・潜在!$D$32</c:f>
              <c:strCache>
                <c:ptCount val="1"/>
                <c:pt idx="0">
                  <c:v>学生</c:v>
                </c:pt>
              </c:strCache>
            </c:strRef>
          </c:cat>
          <c:val>
            <c:numRef>
              <c:f>学生・潜在!$E$34</c:f>
              <c:numCache>
                <c:formatCode>0.0%</c:formatCode>
                <c:ptCount val="1"/>
                <c:pt idx="0">
                  <c:v>5.1044083526682132E-2</c:v>
                </c:pt>
              </c:numCache>
            </c:numRef>
          </c:val>
        </c:ser>
        <c:ser>
          <c:idx val="2"/>
          <c:order val="2"/>
          <c:tx>
            <c:strRef>
              <c:f>学生・潜在!$C$35</c:f>
              <c:strCache>
                <c:ptCount val="1"/>
                <c:pt idx="0">
                  <c:v>派遣社員</c:v>
                </c:pt>
              </c:strCache>
            </c:strRef>
          </c:tx>
          <c:invertIfNegative val="0"/>
          <c:cat>
            <c:strRef>
              <c:f>学生・潜在!$D$32</c:f>
              <c:strCache>
                <c:ptCount val="1"/>
                <c:pt idx="0">
                  <c:v>学生</c:v>
                </c:pt>
              </c:strCache>
            </c:strRef>
          </c:cat>
          <c:val>
            <c:numRef>
              <c:f>学生・潜在!$E$35</c:f>
              <c:numCache>
                <c:formatCode>0.0%</c:formatCode>
                <c:ptCount val="1"/>
                <c:pt idx="0">
                  <c:v>0</c:v>
                </c:pt>
              </c:numCache>
            </c:numRef>
          </c:val>
        </c:ser>
        <c:ser>
          <c:idx val="3"/>
          <c:order val="3"/>
          <c:tx>
            <c:strRef>
              <c:f>学生・潜在!$C$36</c:f>
              <c:strCache>
                <c:ptCount val="1"/>
                <c:pt idx="0">
                  <c:v>パート・アルバイト</c:v>
                </c:pt>
              </c:strCache>
            </c:strRef>
          </c:tx>
          <c:spPr>
            <a:pattFill prst="smGrid">
              <a:fgClr>
                <a:schemeClr val="accent4"/>
              </a:fgClr>
              <a:bgClr>
                <a:schemeClr val="bg1"/>
              </a:bgClr>
            </a:pattFill>
            <a:ln>
              <a:solidFill>
                <a:schemeClr val="accent1"/>
              </a:solidFill>
            </a:ln>
          </c:spPr>
          <c:invertIfNegative val="0"/>
          <c:dLbls>
            <c:showLegendKey val="0"/>
            <c:showVal val="1"/>
            <c:showCatName val="0"/>
            <c:showSerName val="0"/>
            <c:showPercent val="0"/>
            <c:showBubbleSize val="0"/>
            <c:showLeaderLines val="0"/>
          </c:dLbls>
          <c:cat>
            <c:strRef>
              <c:f>学生・潜在!$D$32</c:f>
              <c:strCache>
                <c:ptCount val="1"/>
                <c:pt idx="0">
                  <c:v>学生</c:v>
                </c:pt>
              </c:strCache>
            </c:strRef>
          </c:cat>
          <c:val>
            <c:numRef>
              <c:f>学生・潜在!$E$36</c:f>
              <c:numCache>
                <c:formatCode>0.0%</c:formatCode>
                <c:ptCount val="1"/>
                <c:pt idx="0">
                  <c:v>4.6403712296983757E-3</c:v>
                </c:pt>
              </c:numCache>
            </c:numRef>
          </c:val>
        </c:ser>
        <c:ser>
          <c:idx val="4"/>
          <c:order val="4"/>
          <c:tx>
            <c:strRef>
              <c:f>学生・潜在!$C$37</c:f>
              <c:strCache>
                <c:ptCount val="1"/>
                <c:pt idx="0">
                  <c:v>その他</c:v>
                </c:pt>
              </c:strCache>
            </c:strRef>
          </c:tx>
          <c:spPr>
            <a:ln>
              <a:solidFill>
                <a:schemeClr val="accent1"/>
              </a:solidFill>
            </a:ln>
          </c:spPr>
          <c:invertIfNegative val="0"/>
          <c:dLbls>
            <c:dLblPos val="inBase"/>
            <c:showLegendKey val="0"/>
            <c:showVal val="1"/>
            <c:showCatName val="0"/>
            <c:showSerName val="0"/>
            <c:showPercent val="0"/>
            <c:showBubbleSize val="0"/>
            <c:showLeaderLines val="0"/>
          </c:dLbls>
          <c:cat>
            <c:strRef>
              <c:f>学生・潜在!$D$32</c:f>
              <c:strCache>
                <c:ptCount val="1"/>
                <c:pt idx="0">
                  <c:v>学生</c:v>
                </c:pt>
              </c:strCache>
            </c:strRef>
          </c:cat>
          <c:val>
            <c:numRef>
              <c:f>学生・潜在!$E$37</c:f>
              <c:numCache>
                <c:formatCode>0.0%</c:formatCode>
                <c:ptCount val="1"/>
                <c:pt idx="0">
                  <c:v>1.6241299303944315E-2</c:v>
                </c:pt>
              </c:numCache>
            </c:numRef>
          </c:val>
        </c:ser>
        <c:dLbls>
          <c:showLegendKey val="0"/>
          <c:showVal val="0"/>
          <c:showCatName val="0"/>
          <c:showSerName val="0"/>
          <c:showPercent val="0"/>
          <c:showBubbleSize val="0"/>
        </c:dLbls>
        <c:gapWidth val="150"/>
        <c:overlap val="100"/>
        <c:axId val="132073344"/>
        <c:axId val="132074880"/>
      </c:barChart>
      <c:catAx>
        <c:axId val="132073344"/>
        <c:scaling>
          <c:orientation val="minMax"/>
        </c:scaling>
        <c:delete val="1"/>
        <c:axPos val="l"/>
        <c:majorTickMark val="out"/>
        <c:minorTickMark val="none"/>
        <c:tickLblPos val="nextTo"/>
        <c:crossAx val="132074880"/>
        <c:crosses val="autoZero"/>
        <c:auto val="1"/>
        <c:lblAlgn val="ctr"/>
        <c:lblOffset val="100"/>
        <c:noMultiLvlLbl val="0"/>
      </c:catAx>
      <c:valAx>
        <c:axId val="132074880"/>
        <c:scaling>
          <c:orientation val="minMax"/>
        </c:scaling>
        <c:delete val="0"/>
        <c:axPos val="b"/>
        <c:majorGridlines/>
        <c:numFmt formatCode="0%" sourceLinked="1"/>
        <c:majorTickMark val="out"/>
        <c:minorTickMark val="none"/>
        <c:tickLblPos val="nextTo"/>
        <c:crossAx val="132073344"/>
        <c:crosses val="autoZero"/>
        <c:crossBetween val="between"/>
      </c:valAx>
    </c:plotArea>
    <c:legend>
      <c:legendPos val="r"/>
      <c:overlay val="0"/>
    </c:legend>
    <c:plotVisOnly val="1"/>
    <c:dispBlanksAs val="gap"/>
    <c:showDLblsOverMax val="0"/>
  </c:chart>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学生・潜在!$D$48</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学生・潜在!$C$49:$C$57</c:f>
              <c:strCache>
                <c:ptCount val="9"/>
                <c:pt idx="0">
                  <c:v>学校の紹介</c:v>
                </c:pt>
                <c:pt idx="1">
                  <c:v>知人の紹介</c:v>
                </c:pt>
                <c:pt idx="2">
                  <c:v>自分で見つけた</c:v>
                </c:pt>
                <c:pt idx="3">
                  <c:v>就職説明会</c:v>
                </c:pt>
                <c:pt idx="4">
                  <c:v>ハローワーク</c:v>
                </c:pt>
                <c:pt idx="5">
                  <c:v>福祉人材センター</c:v>
                </c:pt>
                <c:pt idx="6">
                  <c:v>求人広告等</c:v>
                </c:pt>
                <c:pt idx="7">
                  <c:v>人材派遣会社等</c:v>
                </c:pt>
                <c:pt idx="8">
                  <c:v>その他</c:v>
                </c:pt>
              </c:strCache>
            </c:strRef>
          </c:cat>
          <c:val>
            <c:numRef>
              <c:f>学生・潜在!$E$49:$E$57</c:f>
              <c:numCache>
                <c:formatCode>0.0%</c:formatCode>
                <c:ptCount val="9"/>
                <c:pt idx="0">
                  <c:v>0.52577319587628868</c:v>
                </c:pt>
                <c:pt idx="1">
                  <c:v>7.0103092783505155E-2</c:v>
                </c:pt>
                <c:pt idx="2">
                  <c:v>0.16494845360824742</c:v>
                </c:pt>
                <c:pt idx="3">
                  <c:v>3.2989690721649485E-2</c:v>
                </c:pt>
                <c:pt idx="4">
                  <c:v>6.1855670103092781E-3</c:v>
                </c:pt>
                <c:pt idx="5">
                  <c:v>0</c:v>
                </c:pt>
                <c:pt idx="6">
                  <c:v>4.9484536082474224E-2</c:v>
                </c:pt>
                <c:pt idx="7">
                  <c:v>0</c:v>
                </c:pt>
                <c:pt idx="8">
                  <c:v>0.15051546391752577</c:v>
                </c:pt>
              </c:numCache>
            </c:numRef>
          </c:val>
        </c:ser>
        <c:dLbls>
          <c:showLegendKey val="0"/>
          <c:showVal val="0"/>
          <c:showCatName val="0"/>
          <c:showSerName val="0"/>
          <c:showPercent val="0"/>
          <c:showBubbleSize val="0"/>
        </c:dLbls>
        <c:gapWidth val="150"/>
        <c:axId val="132103552"/>
        <c:axId val="132109440"/>
      </c:barChart>
      <c:catAx>
        <c:axId val="132103552"/>
        <c:scaling>
          <c:orientation val="minMax"/>
        </c:scaling>
        <c:delete val="0"/>
        <c:axPos val="b"/>
        <c:majorTickMark val="out"/>
        <c:minorTickMark val="none"/>
        <c:tickLblPos val="nextTo"/>
        <c:txPr>
          <a:bodyPr rot="0" vert="eaVert"/>
          <a:lstStyle/>
          <a:p>
            <a:pPr>
              <a:defRPr/>
            </a:pPr>
            <a:endParaRPr lang="ja-JP"/>
          </a:p>
        </c:txPr>
        <c:crossAx val="132109440"/>
        <c:crosses val="autoZero"/>
        <c:auto val="1"/>
        <c:lblAlgn val="ctr"/>
        <c:lblOffset val="100"/>
        <c:noMultiLvlLbl val="0"/>
      </c:catAx>
      <c:valAx>
        <c:axId val="132109440"/>
        <c:scaling>
          <c:orientation val="minMax"/>
        </c:scaling>
        <c:delete val="0"/>
        <c:axPos val="l"/>
        <c:majorGridlines/>
        <c:numFmt formatCode="0.0%" sourceLinked="1"/>
        <c:majorTickMark val="out"/>
        <c:minorTickMark val="none"/>
        <c:tickLblPos val="nextTo"/>
        <c:crossAx val="132103552"/>
        <c:crosses val="autoZero"/>
        <c:crossBetween val="between"/>
      </c:valAx>
    </c:plotArea>
    <c:plotVisOnly val="1"/>
    <c:dispBlanksAs val="gap"/>
    <c:showDLblsOverMax val="0"/>
  </c:chart>
  <c:txPr>
    <a:bodyPr/>
    <a:lstStyle/>
    <a:p>
      <a:pPr>
        <a:defRPr baseline="0">
          <a:ea typeface="ＭＳ Ｐゴシック" panose="020B0600070205080204" pitchFamily="50" charset="-128"/>
        </a:defRPr>
      </a:pPr>
      <a:endParaRPr lang="ja-JP"/>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94685039370078"/>
          <c:y val="5.1400554097404488E-2"/>
          <c:w val="0.79840966754155729"/>
          <c:h val="0.48801326917468651"/>
        </c:manualLayout>
      </c:layout>
      <c:barChart>
        <c:barDir val="col"/>
        <c:grouping val="clustered"/>
        <c:varyColors val="0"/>
        <c:ser>
          <c:idx val="0"/>
          <c:order val="0"/>
          <c:tx>
            <c:strRef>
              <c:f>学生・潜在!$D$89</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学生・潜在!$C$90:$C$105</c:f>
              <c:strCache>
                <c:ptCount val="16"/>
                <c:pt idx="0">
                  <c:v>給与</c:v>
                </c:pt>
                <c:pt idx="1">
                  <c:v>人間関係の良さ</c:v>
                </c:pt>
                <c:pt idx="2">
                  <c:v>勤務時間等</c:v>
                </c:pt>
                <c:pt idx="3">
                  <c:v>休暇の取りやすさ</c:v>
                </c:pt>
                <c:pt idx="4">
                  <c:v>通勤時間等</c:v>
                </c:pt>
                <c:pt idx="5">
                  <c:v>仕事の内容</c:v>
                </c:pt>
                <c:pt idx="6">
                  <c:v>正規職員での採用</c:v>
                </c:pt>
                <c:pt idx="7">
                  <c:v>出産・子育てへの協力</c:v>
                </c:pt>
                <c:pt idx="8">
                  <c:v>残業が少ない</c:v>
                </c:pt>
                <c:pt idx="9">
                  <c:v>施設の理念や方針</c:v>
                </c:pt>
                <c:pt idx="10">
                  <c:v>福利厚生</c:v>
                </c:pt>
                <c:pt idx="11">
                  <c:v>キャリアアップ</c:v>
                </c:pt>
                <c:pt idx="12">
                  <c:v>研修体制</c:v>
                </c:pt>
                <c:pt idx="13">
                  <c:v>先輩からの意見</c:v>
                </c:pt>
                <c:pt idx="14">
                  <c:v>その他</c:v>
                </c:pt>
                <c:pt idx="15">
                  <c:v>特にない</c:v>
                </c:pt>
              </c:strCache>
            </c:strRef>
          </c:cat>
          <c:val>
            <c:numRef>
              <c:f>学生・潜在!$E$90:$E$105</c:f>
              <c:numCache>
                <c:formatCode>0.0%</c:formatCode>
                <c:ptCount val="16"/>
                <c:pt idx="0">
                  <c:v>0.41734417344173441</c:v>
                </c:pt>
                <c:pt idx="1">
                  <c:v>0.74525745257452569</c:v>
                </c:pt>
                <c:pt idx="2">
                  <c:v>0.21951219512195122</c:v>
                </c:pt>
                <c:pt idx="3">
                  <c:v>8.1300813008130079E-2</c:v>
                </c:pt>
                <c:pt idx="4">
                  <c:v>0.74254742547425479</c:v>
                </c:pt>
                <c:pt idx="5">
                  <c:v>0.12466124661246612</c:v>
                </c:pt>
                <c:pt idx="6">
                  <c:v>0.38753387533875339</c:v>
                </c:pt>
                <c:pt idx="7">
                  <c:v>0.17073170731707318</c:v>
                </c:pt>
                <c:pt idx="8">
                  <c:v>7.3170731707317069E-2</c:v>
                </c:pt>
                <c:pt idx="9">
                  <c:v>0.33604336043360433</c:v>
                </c:pt>
                <c:pt idx="10">
                  <c:v>0.10840108401084012</c:v>
                </c:pt>
                <c:pt idx="11">
                  <c:v>0.19241192411924118</c:v>
                </c:pt>
                <c:pt idx="12">
                  <c:v>5.9620596205962058E-2</c:v>
                </c:pt>
                <c:pt idx="13">
                  <c:v>0.19241192411924118</c:v>
                </c:pt>
                <c:pt idx="14">
                  <c:v>0.16802168021680217</c:v>
                </c:pt>
                <c:pt idx="15">
                  <c:v>4.065040650406504E-2</c:v>
                </c:pt>
              </c:numCache>
            </c:numRef>
          </c:val>
        </c:ser>
        <c:dLbls>
          <c:showLegendKey val="0"/>
          <c:showVal val="0"/>
          <c:showCatName val="0"/>
          <c:showSerName val="0"/>
          <c:showPercent val="0"/>
          <c:showBubbleSize val="0"/>
        </c:dLbls>
        <c:gapWidth val="150"/>
        <c:axId val="132141824"/>
        <c:axId val="132143360"/>
      </c:barChart>
      <c:catAx>
        <c:axId val="132141824"/>
        <c:scaling>
          <c:orientation val="minMax"/>
        </c:scaling>
        <c:delete val="0"/>
        <c:axPos val="b"/>
        <c:majorTickMark val="out"/>
        <c:minorTickMark val="none"/>
        <c:tickLblPos val="nextTo"/>
        <c:txPr>
          <a:bodyPr rot="0" vert="eaVert"/>
          <a:lstStyle/>
          <a:p>
            <a:pPr>
              <a:defRPr/>
            </a:pPr>
            <a:endParaRPr lang="ja-JP"/>
          </a:p>
        </c:txPr>
        <c:crossAx val="132143360"/>
        <c:crosses val="autoZero"/>
        <c:auto val="1"/>
        <c:lblAlgn val="ctr"/>
        <c:lblOffset val="100"/>
        <c:noMultiLvlLbl val="0"/>
      </c:catAx>
      <c:valAx>
        <c:axId val="132143360"/>
        <c:scaling>
          <c:orientation val="minMax"/>
        </c:scaling>
        <c:delete val="0"/>
        <c:axPos val="l"/>
        <c:majorGridlines/>
        <c:numFmt formatCode="0.0%" sourceLinked="1"/>
        <c:majorTickMark val="out"/>
        <c:minorTickMark val="none"/>
        <c:tickLblPos val="nextTo"/>
        <c:crossAx val="132141824"/>
        <c:crosses val="autoZero"/>
        <c:crossBetween val="between"/>
      </c:valAx>
    </c:plotArea>
    <c:plotVisOnly val="1"/>
    <c:dispBlanksAs val="gap"/>
    <c:showDLblsOverMax val="0"/>
  </c:chart>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94685039370078"/>
          <c:y val="4.2908288637833317E-2"/>
          <c:w val="0.64675831146106733"/>
          <c:h val="0.49468933774582524"/>
        </c:manualLayout>
      </c:layout>
      <c:barChart>
        <c:barDir val="col"/>
        <c:grouping val="clustered"/>
        <c:varyColors val="0"/>
        <c:ser>
          <c:idx val="0"/>
          <c:order val="0"/>
          <c:spPr>
            <a:solidFill>
              <a:schemeClr val="accent2"/>
            </a:solidFill>
          </c:spPr>
          <c:invertIfNegative val="0"/>
          <c:dLbls>
            <c:showLegendKey val="0"/>
            <c:showVal val="1"/>
            <c:showCatName val="0"/>
            <c:showSerName val="0"/>
            <c:showPercent val="0"/>
            <c:showBubbleSize val="0"/>
            <c:showLeaderLines val="0"/>
          </c:dLbls>
          <c:cat>
            <c:strRef>
              <c:f>学生・潜在!$C$205:$C$216</c:f>
              <c:strCache>
                <c:ptCount val="12"/>
                <c:pt idx="0">
                  <c:v>公立幼稚園</c:v>
                </c:pt>
                <c:pt idx="1">
                  <c:v>私立幼稚園</c:v>
                </c:pt>
                <c:pt idx="2">
                  <c:v>公立保育所（園）</c:v>
                </c:pt>
                <c:pt idx="3">
                  <c:v>私立保育所（園）</c:v>
                </c:pt>
                <c:pt idx="4">
                  <c:v>認可外保育施設</c:v>
                </c:pt>
                <c:pt idx="5">
                  <c:v>放課後児童クラブ</c:v>
                </c:pt>
                <c:pt idx="6">
                  <c:v>児童養護施設</c:v>
                </c:pt>
                <c:pt idx="7">
                  <c:v>児童対象施設等</c:v>
                </c:pt>
                <c:pt idx="8">
                  <c:v>児童以外対象施設等</c:v>
                </c:pt>
                <c:pt idx="9">
                  <c:v>一般企業</c:v>
                </c:pt>
                <c:pt idx="10">
                  <c:v>その他</c:v>
                </c:pt>
                <c:pt idx="11">
                  <c:v>今まで働いていない</c:v>
                </c:pt>
              </c:strCache>
            </c:strRef>
          </c:cat>
          <c:val>
            <c:numRef>
              <c:f>学生・潜在!$E$205:$E$216</c:f>
              <c:numCache>
                <c:formatCode>0.0%</c:formatCode>
                <c:ptCount val="12"/>
                <c:pt idx="0">
                  <c:v>3.4883720930232558E-2</c:v>
                </c:pt>
                <c:pt idx="1">
                  <c:v>0.2</c:v>
                </c:pt>
                <c:pt idx="2">
                  <c:v>0.16976744186046511</c:v>
                </c:pt>
                <c:pt idx="3">
                  <c:v>0.38372093023255816</c:v>
                </c:pt>
                <c:pt idx="4">
                  <c:v>3.255813953488372E-2</c:v>
                </c:pt>
                <c:pt idx="5">
                  <c:v>4.6511627906976744E-3</c:v>
                </c:pt>
                <c:pt idx="6">
                  <c:v>2.5581395348837209E-2</c:v>
                </c:pt>
                <c:pt idx="7">
                  <c:v>2.0930232558139535E-2</c:v>
                </c:pt>
                <c:pt idx="8">
                  <c:v>1.8604651162790697E-2</c:v>
                </c:pt>
                <c:pt idx="9">
                  <c:v>6.2790697674418611E-2</c:v>
                </c:pt>
                <c:pt idx="10">
                  <c:v>3.4883720930232558E-2</c:v>
                </c:pt>
                <c:pt idx="11">
                  <c:v>1.1627906976744186E-2</c:v>
                </c:pt>
              </c:numCache>
            </c:numRef>
          </c:val>
        </c:ser>
        <c:dLbls>
          <c:showLegendKey val="0"/>
          <c:showVal val="0"/>
          <c:showCatName val="0"/>
          <c:showSerName val="0"/>
          <c:showPercent val="0"/>
          <c:showBubbleSize val="0"/>
        </c:dLbls>
        <c:gapWidth val="150"/>
        <c:axId val="132203648"/>
        <c:axId val="132205184"/>
      </c:barChart>
      <c:catAx>
        <c:axId val="132203648"/>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32205184"/>
        <c:crosses val="autoZero"/>
        <c:auto val="1"/>
        <c:lblAlgn val="ctr"/>
        <c:lblOffset val="100"/>
        <c:noMultiLvlLbl val="0"/>
      </c:catAx>
      <c:valAx>
        <c:axId val="132205184"/>
        <c:scaling>
          <c:orientation val="minMax"/>
        </c:scaling>
        <c:delete val="0"/>
        <c:axPos val="l"/>
        <c:majorGridlines/>
        <c:numFmt formatCode="0.0%" sourceLinked="1"/>
        <c:majorTickMark val="out"/>
        <c:minorTickMark val="none"/>
        <c:tickLblPos val="nextTo"/>
        <c:crossAx val="132203648"/>
        <c:crosses val="autoZero"/>
        <c:crossBetween val="between"/>
      </c:valAx>
    </c:plotArea>
    <c:plotVisOnly val="1"/>
    <c:dispBlanksAs val="gap"/>
    <c:showDLblsOverMax val="0"/>
  </c:chart>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94685039370078"/>
          <c:y val="5.1400554097404488E-2"/>
          <c:w val="0.6982377515310586"/>
          <c:h val="0.46609215514727326"/>
        </c:manualLayout>
      </c:layout>
      <c:barChart>
        <c:barDir val="col"/>
        <c:grouping val="clustered"/>
        <c:varyColors val="0"/>
        <c:ser>
          <c:idx val="0"/>
          <c:order val="0"/>
          <c:tx>
            <c:strRef>
              <c:f>学生・潜在!$D$118</c:f>
              <c:strCache>
                <c:ptCount val="1"/>
                <c:pt idx="0">
                  <c:v>保育士登録者</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学生・潜在!$C$119:$C$126</c:f>
              <c:strCache>
                <c:ptCount val="8"/>
                <c:pt idx="0">
                  <c:v>１～３年</c:v>
                </c:pt>
                <c:pt idx="1">
                  <c:v>４～６年</c:v>
                </c:pt>
                <c:pt idx="2">
                  <c:v>７～９年</c:v>
                </c:pt>
                <c:pt idx="3">
                  <c:v>１０年以上</c:v>
                </c:pt>
                <c:pt idx="4">
                  <c:v>結婚するまで</c:v>
                </c:pt>
                <c:pt idx="5">
                  <c:v>妊娠・出産するまで</c:v>
                </c:pt>
                <c:pt idx="6">
                  <c:v>その他</c:v>
                </c:pt>
                <c:pt idx="7">
                  <c:v>特に決めていない</c:v>
                </c:pt>
              </c:strCache>
            </c:strRef>
          </c:cat>
          <c:val>
            <c:numRef>
              <c:f>学生・潜在!$E$119:$E$126</c:f>
              <c:numCache>
                <c:formatCode>0.0%</c:formatCode>
                <c:ptCount val="8"/>
                <c:pt idx="0">
                  <c:v>0.13493975903614458</c:v>
                </c:pt>
                <c:pt idx="1">
                  <c:v>6.5060240963855417E-2</c:v>
                </c:pt>
                <c:pt idx="2">
                  <c:v>1.9277108433734941E-2</c:v>
                </c:pt>
                <c:pt idx="3">
                  <c:v>0.2289156626506024</c:v>
                </c:pt>
                <c:pt idx="4">
                  <c:v>0.29156626506024097</c:v>
                </c:pt>
                <c:pt idx="5">
                  <c:v>7.2289156626506021E-2</c:v>
                </c:pt>
                <c:pt idx="6">
                  <c:v>1.9277108433734941E-2</c:v>
                </c:pt>
                <c:pt idx="7">
                  <c:v>0.28674698795180725</c:v>
                </c:pt>
              </c:numCache>
            </c:numRef>
          </c:val>
        </c:ser>
        <c:dLbls>
          <c:showLegendKey val="0"/>
          <c:showVal val="0"/>
          <c:showCatName val="0"/>
          <c:showSerName val="0"/>
          <c:showPercent val="0"/>
          <c:showBubbleSize val="0"/>
        </c:dLbls>
        <c:gapWidth val="150"/>
        <c:axId val="132245760"/>
        <c:axId val="132247552"/>
      </c:barChart>
      <c:catAx>
        <c:axId val="132245760"/>
        <c:scaling>
          <c:orientation val="minMax"/>
        </c:scaling>
        <c:delete val="0"/>
        <c:axPos val="b"/>
        <c:majorTickMark val="out"/>
        <c:minorTickMark val="none"/>
        <c:tickLblPos val="nextTo"/>
        <c:txPr>
          <a:bodyPr rot="0" vert="eaVert"/>
          <a:lstStyle/>
          <a:p>
            <a:pPr>
              <a:defRPr/>
            </a:pPr>
            <a:endParaRPr lang="ja-JP"/>
          </a:p>
        </c:txPr>
        <c:crossAx val="132247552"/>
        <c:crosses val="autoZero"/>
        <c:auto val="1"/>
        <c:lblAlgn val="ctr"/>
        <c:lblOffset val="100"/>
        <c:noMultiLvlLbl val="0"/>
      </c:catAx>
      <c:valAx>
        <c:axId val="132247552"/>
        <c:scaling>
          <c:orientation val="minMax"/>
          <c:max val="0.4"/>
        </c:scaling>
        <c:delete val="0"/>
        <c:axPos val="l"/>
        <c:majorGridlines/>
        <c:numFmt formatCode="0.0%" sourceLinked="1"/>
        <c:majorTickMark val="out"/>
        <c:minorTickMark val="none"/>
        <c:tickLblPos val="nextTo"/>
        <c:crossAx val="132245760"/>
        <c:crosses val="autoZero"/>
        <c:crossBetween val="between"/>
        <c:majorUnit val="0.1"/>
      </c:valAx>
    </c:plotArea>
    <c:plotVisOnly val="1"/>
    <c:dispBlanksAs val="gap"/>
    <c:showDLblsOverMax val="0"/>
  </c:chart>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学生・潜在!$D$137</c:f>
              <c:strCache>
                <c:ptCount val="1"/>
                <c:pt idx="0">
                  <c:v>保育士登録者</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学生・潜在!$C$138:$C$145</c:f>
              <c:strCache>
                <c:ptCount val="8"/>
                <c:pt idx="0">
                  <c:v>１～３年</c:v>
                </c:pt>
                <c:pt idx="1">
                  <c:v>４～６年</c:v>
                </c:pt>
                <c:pt idx="2">
                  <c:v>７～９年</c:v>
                </c:pt>
                <c:pt idx="3">
                  <c:v>１０年以上</c:v>
                </c:pt>
                <c:pt idx="4">
                  <c:v>結婚するまで</c:v>
                </c:pt>
                <c:pt idx="5">
                  <c:v>妊娠・出産するまで</c:v>
                </c:pt>
                <c:pt idx="6">
                  <c:v>現在も働いている</c:v>
                </c:pt>
                <c:pt idx="7">
                  <c:v>その他</c:v>
                </c:pt>
              </c:strCache>
            </c:strRef>
          </c:cat>
          <c:val>
            <c:numRef>
              <c:f>学生・潜在!$E$138:$E$145</c:f>
              <c:numCache>
                <c:formatCode>0.0%</c:formatCode>
                <c:ptCount val="8"/>
                <c:pt idx="0">
                  <c:v>0.36626506024096384</c:v>
                </c:pt>
                <c:pt idx="1">
                  <c:v>0.22409638554216868</c:v>
                </c:pt>
                <c:pt idx="2">
                  <c:v>9.8795180722891562E-2</c:v>
                </c:pt>
                <c:pt idx="3">
                  <c:v>0.12530120481927712</c:v>
                </c:pt>
                <c:pt idx="4">
                  <c:v>0.1180722891566265</c:v>
                </c:pt>
                <c:pt idx="5">
                  <c:v>6.9879518072289162E-2</c:v>
                </c:pt>
                <c:pt idx="6">
                  <c:v>0.12048192771084337</c:v>
                </c:pt>
                <c:pt idx="7">
                  <c:v>3.614457831325301E-2</c:v>
                </c:pt>
              </c:numCache>
            </c:numRef>
          </c:val>
        </c:ser>
        <c:dLbls>
          <c:showLegendKey val="0"/>
          <c:showVal val="0"/>
          <c:showCatName val="0"/>
          <c:showSerName val="0"/>
          <c:showPercent val="0"/>
          <c:showBubbleSize val="0"/>
        </c:dLbls>
        <c:gapWidth val="150"/>
        <c:axId val="132259200"/>
        <c:axId val="132281472"/>
      </c:barChart>
      <c:catAx>
        <c:axId val="132259200"/>
        <c:scaling>
          <c:orientation val="minMax"/>
        </c:scaling>
        <c:delete val="0"/>
        <c:axPos val="b"/>
        <c:majorTickMark val="out"/>
        <c:minorTickMark val="none"/>
        <c:tickLblPos val="nextTo"/>
        <c:txPr>
          <a:bodyPr rot="0" vert="eaVert"/>
          <a:lstStyle/>
          <a:p>
            <a:pPr>
              <a:defRPr/>
            </a:pPr>
            <a:endParaRPr lang="ja-JP"/>
          </a:p>
        </c:txPr>
        <c:crossAx val="132281472"/>
        <c:crosses val="autoZero"/>
        <c:auto val="1"/>
        <c:lblAlgn val="ctr"/>
        <c:lblOffset val="100"/>
        <c:noMultiLvlLbl val="0"/>
      </c:catAx>
      <c:valAx>
        <c:axId val="132281472"/>
        <c:scaling>
          <c:orientation val="minMax"/>
        </c:scaling>
        <c:delete val="0"/>
        <c:axPos val="l"/>
        <c:majorGridlines/>
        <c:numFmt formatCode="0.0%" sourceLinked="1"/>
        <c:majorTickMark val="out"/>
        <c:minorTickMark val="none"/>
        <c:tickLblPos val="nextTo"/>
        <c:crossAx val="132259200"/>
        <c:crosses val="autoZero"/>
        <c:crossBetween val="between"/>
        <c:majorUnit val="0.1"/>
      </c:valAx>
    </c:plotArea>
    <c:plotVisOnly val="1"/>
    <c:dispBlanksAs val="gap"/>
    <c:showDLblsOverMax val="0"/>
  </c:chart>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94685039370078"/>
          <c:y val="5.1400554097404488E-2"/>
          <c:w val="0.71751137357830275"/>
          <c:h val="0.46771252551764364"/>
        </c:manualLayout>
      </c:layout>
      <c:barChart>
        <c:barDir val="col"/>
        <c:grouping val="clustered"/>
        <c:varyColors val="0"/>
        <c:ser>
          <c:idx val="0"/>
          <c:order val="0"/>
          <c:tx>
            <c:strRef>
              <c:f>学生・潜在!$T$69</c:f>
              <c:strCache>
                <c:ptCount val="1"/>
                <c:pt idx="0">
                  <c:v>私立保育所</c:v>
                </c:pt>
              </c:strCache>
            </c:strRef>
          </c:tx>
          <c:spPr>
            <a:pattFill prst="pct90">
              <a:fgClr>
                <a:schemeClr val="accent1"/>
              </a:fgClr>
              <a:bgClr>
                <a:schemeClr val="bg1"/>
              </a:bgClr>
            </a:pattFill>
            <a:ln>
              <a:solidFill>
                <a:schemeClr val="tx1"/>
              </a:solidFill>
            </a:ln>
          </c:spPr>
          <c:invertIfNegative val="0"/>
          <c:dLbls>
            <c:dLblPos val="outEnd"/>
            <c:showLegendKey val="0"/>
            <c:showVal val="1"/>
            <c:showCatName val="0"/>
            <c:showSerName val="0"/>
            <c:showPercent val="0"/>
            <c:showBubbleSize val="0"/>
            <c:showLeaderLines val="0"/>
          </c:dLbls>
          <c:cat>
            <c:strRef>
              <c:f>学生・潜在!$S$70:$S$77</c:f>
              <c:strCache>
                <c:ptCount val="8"/>
                <c:pt idx="0">
                  <c:v>１～３年</c:v>
                </c:pt>
                <c:pt idx="1">
                  <c:v>４～６年</c:v>
                </c:pt>
                <c:pt idx="2">
                  <c:v>７～９年</c:v>
                </c:pt>
                <c:pt idx="3">
                  <c:v>１０年以上</c:v>
                </c:pt>
                <c:pt idx="4">
                  <c:v>結婚するまで</c:v>
                </c:pt>
                <c:pt idx="5">
                  <c:v>妊娠・出産するまで</c:v>
                </c:pt>
                <c:pt idx="6">
                  <c:v>その他</c:v>
                </c:pt>
                <c:pt idx="7">
                  <c:v>今の所わからない</c:v>
                </c:pt>
              </c:strCache>
            </c:strRef>
          </c:cat>
          <c:val>
            <c:numRef>
              <c:f>学生・潜在!$T$70:$T$77</c:f>
              <c:numCache>
                <c:formatCode>0.0%</c:formatCode>
                <c:ptCount val="8"/>
                <c:pt idx="0">
                  <c:v>0.304029304029304</c:v>
                </c:pt>
                <c:pt idx="1">
                  <c:v>0.13553113553113552</c:v>
                </c:pt>
                <c:pt idx="2">
                  <c:v>3.663003663003663E-3</c:v>
                </c:pt>
                <c:pt idx="3">
                  <c:v>9.1575091575091569E-2</c:v>
                </c:pt>
                <c:pt idx="4">
                  <c:v>0.24542124542124541</c:v>
                </c:pt>
                <c:pt idx="5">
                  <c:v>0.19047619047619047</c:v>
                </c:pt>
                <c:pt idx="6">
                  <c:v>3.663003663003663E-3</c:v>
                </c:pt>
                <c:pt idx="7">
                  <c:v>0.2893772893772894</c:v>
                </c:pt>
              </c:numCache>
            </c:numRef>
          </c:val>
        </c:ser>
        <c:ser>
          <c:idx val="1"/>
          <c:order val="1"/>
          <c:tx>
            <c:strRef>
              <c:f>学生・潜在!$U$69</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学生・潜在!$S$70:$S$77</c:f>
              <c:strCache>
                <c:ptCount val="8"/>
                <c:pt idx="0">
                  <c:v>１～３年</c:v>
                </c:pt>
                <c:pt idx="1">
                  <c:v>４～６年</c:v>
                </c:pt>
                <c:pt idx="2">
                  <c:v>７～９年</c:v>
                </c:pt>
                <c:pt idx="3">
                  <c:v>１０年以上</c:v>
                </c:pt>
                <c:pt idx="4">
                  <c:v>結婚するまで</c:v>
                </c:pt>
                <c:pt idx="5">
                  <c:v>妊娠・出産するまで</c:v>
                </c:pt>
                <c:pt idx="6">
                  <c:v>その他</c:v>
                </c:pt>
                <c:pt idx="7">
                  <c:v>今の所わからない</c:v>
                </c:pt>
              </c:strCache>
            </c:strRef>
          </c:cat>
          <c:val>
            <c:numRef>
              <c:f>学生・潜在!$U$70:$U$77</c:f>
              <c:numCache>
                <c:formatCode>0.0%</c:formatCode>
                <c:ptCount val="8"/>
                <c:pt idx="0">
                  <c:v>0.35135135135135137</c:v>
                </c:pt>
                <c:pt idx="1">
                  <c:v>0.18018018018018017</c:v>
                </c:pt>
                <c:pt idx="2">
                  <c:v>9.0090090090090089E-3</c:v>
                </c:pt>
                <c:pt idx="3">
                  <c:v>3.6036036036036036E-2</c:v>
                </c:pt>
                <c:pt idx="4">
                  <c:v>0.31531531531531531</c:v>
                </c:pt>
                <c:pt idx="5">
                  <c:v>0.25225225225225223</c:v>
                </c:pt>
                <c:pt idx="6">
                  <c:v>9.0090090090090089E-3</c:v>
                </c:pt>
                <c:pt idx="7">
                  <c:v>0.21621621621621623</c:v>
                </c:pt>
              </c:numCache>
            </c:numRef>
          </c:val>
        </c:ser>
        <c:dLbls>
          <c:showLegendKey val="0"/>
          <c:showVal val="0"/>
          <c:showCatName val="0"/>
          <c:showSerName val="0"/>
          <c:showPercent val="0"/>
          <c:showBubbleSize val="0"/>
        </c:dLbls>
        <c:gapWidth val="150"/>
        <c:axId val="132315008"/>
        <c:axId val="132316544"/>
      </c:barChart>
      <c:catAx>
        <c:axId val="132315008"/>
        <c:scaling>
          <c:orientation val="minMax"/>
        </c:scaling>
        <c:delete val="0"/>
        <c:axPos val="b"/>
        <c:majorTickMark val="out"/>
        <c:minorTickMark val="none"/>
        <c:tickLblPos val="nextTo"/>
        <c:txPr>
          <a:bodyPr rot="0" vert="eaVert"/>
          <a:lstStyle/>
          <a:p>
            <a:pPr>
              <a:defRPr/>
            </a:pPr>
            <a:endParaRPr lang="ja-JP"/>
          </a:p>
        </c:txPr>
        <c:crossAx val="132316544"/>
        <c:crosses val="autoZero"/>
        <c:auto val="1"/>
        <c:lblAlgn val="ctr"/>
        <c:lblOffset val="100"/>
        <c:noMultiLvlLbl val="0"/>
      </c:catAx>
      <c:valAx>
        <c:axId val="132316544"/>
        <c:scaling>
          <c:orientation val="minMax"/>
        </c:scaling>
        <c:delete val="0"/>
        <c:axPos val="l"/>
        <c:majorGridlines/>
        <c:numFmt formatCode="0.0%" sourceLinked="1"/>
        <c:majorTickMark val="out"/>
        <c:minorTickMark val="none"/>
        <c:tickLblPos val="nextTo"/>
        <c:crossAx val="132315008"/>
        <c:crosses val="autoZero"/>
        <c:crossBetween val="between"/>
        <c:majorUnit val="0.1"/>
      </c:valAx>
    </c:plotArea>
    <c:legend>
      <c:legendPos val="b"/>
      <c:layout>
        <c:manualLayout>
          <c:xMode val="edge"/>
          <c:yMode val="edge"/>
          <c:x val="2.7273840769903756E-2"/>
          <c:y val="0.81443095654709829"/>
          <c:w val="0.40656321084864394"/>
          <c:h val="8.3717191601049873E-2"/>
        </c:manualLayout>
      </c:layout>
      <c:overlay val="0"/>
    </c:legend>
    <c:plotVisOnly val="1"/>
    <c:dispBlanksAs val="gap"/>
    <c:showDLblsOverMax val="0"/>
  </c:chart>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私立幼保!$D$239</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私立幼保!$C$240:$C$251</c:f>
              <c:strCache>
                <c:ptCount val="12"/>
                <c:pt idx="0">
                  <c:v>大学等の養成機関への働きかけ</c:v>
                </c:pt>
                <c:pt idx="1">
                  <c:v>ハローワークへの働きかけ</c:v>
                </c:pt>
                <c:pt idx="2">
                  <c:v>福祉人材センターとの連携強化</c:v>
                </c:pt>
                <c:pt idx="3">
                  <c:v>市町村実施の人材確保事業への支援</c:v>
                </c:pt>
                <c:pt idx="4">
                  <c:v>大阪府独自の人材バンクの開設</c:v>
                </c:pt>
                <c:pt idx="5">
                  <c:v>園内研修への支援</c:v>
                </c:pt>
                <c:pt idx="6">
                  <c:v>大阪府や市町村が実施する研修の充実</c:v>
                </c:pt>
                <c:pt idx="7">
                  <c:v>潜在的な有資格者の掘り起こし</c:v>
                </c:pt>
                <c:pt idx="8">
                  <c:v>潜在的な有資格者への研修等の実施</c:v>
                </c:pt>
                <c:pt idx="9">
                  <c:v>職員の処遇改善</c:v>
                </c:pt>
                <c:pt idx="10">
                  <c:v>その他</c:v>
                </c:pt>
                <c:pt idx="11">
                  <c:v>特になし</c:v>
                </c:pt>
              </c:strCache>
            </c:strRef>
          </c:cat>
          <c:val>
            <c:numRef>
              <c:f>私立幼保!$E$240:$E$251</c:f>
              <c:numCache>
                <c:formatCode>0.0%</c:formatCode>
                <c:ptCount val="12"/>
                <c:pt idx="0">
                  <c:v>0.41772151898734178</c:v>
                </c:pt>
                <c:pt idx="1">
                  <c:v>0.20253164556962025</c:v>
                </c:pt>
                <c:pt idx="2">
                  <c:v>7.2332730560578665E-2</c:v>
                </c:pt>
                <c:pt idx="3">
                  <c:v>0.15913200723327306</c:v>
                </c:pt>
                <c:pt idx="4">
                  <c:v>0.15732368896925858</c:v>
                </c:pt>
                <c:pt idx="5">
                  <c:v>0.13200723327305605</c:v>
                </c:pt>
                <c:pt idx="6">
                  <c:v>7.956600361663653E-2</c:v>
                </c:pt>
                <c:pt idx="7">
                  <c:v>0.3309222423146474</c:v>
                </c:pt>
                <c:pt idx="8">
                  <c:v>0.17359855334538879</c:v>
                </c:pt>
                <c:pt idx="9">
                  <c:v>0.80831826401446649</c:v>
                </c:pt>
                <c:pt idx="10">
                  <c:v>1.9891500904159132E-2</c:v>
                </c:pt>
                <c:pt idx="11">
                  <c:v>1.0849909584086799E-2</c:v>
                </c:pt>
              </c:numCache>
            </c:numRef>
          </c:val>
        </c:ser>
        <c:ser>
          <c:idx val="1"/>
          <c:order val="1"/>
          <c:tx>
            <c:strRef>
              <c:f>私立幼保!$F$239</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私立幼保!$C$240:$C$251</c:f>
              <c:strCache>
                <c:ptCount val="12"/>
                <c:pt idx="0">
                  <c:v>大学等の養成機関への働きかけ</c:v>
                </c:pt>
                <c:pt idx="1">
                  <c:v>ハローワークへの働きかけ</c:v>
                </c:pt>
                <c:pt idx="2">
                  <c:v>福祉人材センターとの連携強化</c:v>
                </c:pt>
                <c:pt idx="3">
                  <c:v>市町村実施の人材確保事業への支援</c:v>
                </c:pt>
                <c:pt idx="4">
                  <c:v>大阪府独自の人材バンクの開設</c:v>
                </c:pt>
                <c:pt idx="5">
                  <c:v>園内研修への支援</c:v>
                </c:pt>
                <c:pt idx="6">
                  <c:v>大阪府や市町村が実施する研修の充実</c:v>
                </c:pt>
                <c:pt idx="7">
                  <c:v>潜在的な有資格者の掘り起こし</c:v>
                </c:pt>
                <c:pt idx="8">
                  <c:v>潜在的な有資格者への研修等の実施</c:v>
                </c:pt>
                <c:pt idx="9">
                  <c:v>職員の処遇改善</c:v>
                </c:pt>
                <c:pt idx="10">
                  <c:v>その他</c:v>
                </c:pt>
                <c:pt idx="11">
                  <c:v>特になし</c:v>
                </c:pt>
              </c:strCache>
            </c:strRef>
          </c:cat>
          <c:val>
            <c:numRef>
              <c:f>私立幼保!$G$240:$G$251</c:f>
              <c:numCache>
                <c:formatCode>0.0%</c:formatCode>
                <c:ptCount val="12"/>
                <c:pt idx="0">
                  <c:v>0.51811594202898548</c:v>
                </c:pt>
                <c:pt idx="1">
                  <c:v>0.17391304347826086</c:v>
                </c:pt>
                <c:pt idx="2">
                  <c:v>1.4492753623188406E-2</c:v>
                </c:pt>
                <c:pt idx="3">
                  <c:v>0.16304347826086957</c:v>
                </c:pt>
                <c:pt idx="4">
                  <c:v>0.21739130434782608</c:v>
                </c:pt>
                <c:pt idx="5">
                  <c:v>0.17028985507246377</c:v>
                </c:pt>
                <c:pt idx="6">
                  <c:v>0.12318840579710146</c:v>
                </c:pt>
                <c:pt idx="7">
                  <c:v>0.34420289855072461</c:v>
                </c:pt>
                <c:pt idx="8">
                  <c:v>0.14855072463768115</c:v>
                </c:pt>
                <c:pt idx="9">
                  <c:v>0.59057971014492749</c:v>
                </c:pt>
                <c:pt idx="10">
                  <c:v>2.5362318840579712E-2</c:v>
                </c:pt>
                <c:pt idx="11">
                  <c:v>3.6231884057971016E-2</c:v>
                </c:pt>
              </c:numCache>
            </c:numRef>
          </c:val>
        </c:ser>
        <c:dLbls>
          <c:showLegendKey val="0"/>
          <c:showVal val="0"/>
          <c:showCatName val="0"/>
          <c:showSerName val="0"/>
          <c:showPercent val="0"/>
          <c:showBubbleSize val="0"/>
        </c:dLbls>
        <c:gapWidth val="150"/>
        <c:axId val="132381696"/>
        <c:axId val="131601152"/>
      </c:barChart>
      <c:catAx>
        <c:axId val="132381696"/>
        <c:scaling>
          <c:orientation val="minMax"/>
        </c:scaling>
        <c:delete val="0"/>
        <c:axPos val="b"/>
        <c:majorTickMark val="none"/>
        <c:minorTickMark val="none"/>
        <c:tickLblPos val="nextTo"/>
        <c:txPr>
          <a:bodyPr rot="0" vert="eaVert"/>
          <a:lstStyle/>
          <a:p>
            <a:pPr>
              <a:defRPr/>
            </a:pPr>
            <a:endParaRPr lang="ja-JP"/>
          </a:p>
        </c:txPr>
        <c:crossAx val="131601152"/>
        <c:crosses val="autoZero"/>
        <c:auto val="1"/>
        <c:lblAlgn val="ctr"/>
        <c:lblOffset val="100"/>
        <c:noMultiLvlLbl val="0"/>
      </c:catAx>
      <c:valAx>
        <c:axId val="131601152"/>
        <c:scaling>
          <c:orientation val="minMax"/>
        </c:scaling>
        <c:delete val="0"/>
        <c:axPos val="l"/>
        <c:majorGridlines/>
        <c:numFmt formatCode="0.0%" sourceLinked="1"/>
        <c:majorTickMark val="none"/>
        <c:minorTickMark val="none"/>
        <c:tickLblPos val="nextTo"/>
        <c:crossAx val="132381696"/>
        <c:crosses val="autoZero"/>
        <c:crossBetween val="between"/>
        <c:majorUnit val="0.2"/>
      </c:valAx>
    </c:plotArea>
    <c:legend>
      <c:legendPos val="b"/>
      <c:overlay val="0"/>
    </c:legend>
    <c:plotVisOnly val="1"/>
    <c:dispBlanksAs val="gap"/>
    <c:showDLblsOverMax val="0"/>
  </c:chart>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学生・潜在!$D$156</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学生・潜在!$C$157:$C$170</c:f>
              <c:strCache>
                <c:ptCount val="14"/>
                <c:pt idx="0">
                  <c:v>子育てとの両立支援</c:v>
                </c:pt>
                <c:pt idx="1">
                  <c:v>労働条件、給与、待遇</c:v>
                </c:pt>
                <c:pt idx="2">
                  <c:v>職場の協力・連携関係</c:v>
                </c:pt>
                <c:pt idx="3">
                  <c:v>仕事の負担軽減</c:v>
                </c:pt>
                <c:pt idx="4">
                  <c:v>研修の充実</c:v>
                </c:pt>
                <c:pt idx="5">
                  <c:v>教養やマナーの習得</c:v>
                </c:pt>
                <c:pt idx="6">
                  <c:v>精神面の支援</c:v>
                </c:pt>
                <c:pt idx="7">
                  <c:v>保護者への対応支援</c:v>
                </c:pt>
                <c:pt idx="8">
                  <c:v>正規雇用、雇用の安定</c:v>
                </c:pt>
                <c:pt idx="9">
                  <c:v>園長からの支援</c:v>
                </c:pt>
                <c:pt idx="10">
                  <c:v>職員配置等制度充実</c:v>
                </c:pt>
                <c:pt idx="11">
                  <c:v>男性保育士の確保</c:v>
                </c:pt>
                <c:pt idx="12">
                  <c:v>その他</c:v>
                </c:pt>
                <c:pt idx="13">
                  <c:v>わからない</c:v>
                </c:pt>
              </c:strCache>
            </c:strRef>
          </c:cat>
          <c:val>
            <c:numRef>
              <c:f>学生・潜在!$E$157:$E$170</c:f>
              <c:numCache>
                <c:formatCode>0.0%</c:formatCode>
                <c:ptCount val="14"/>
                <c:pt idx="0">
                  <c:v>0.3385269121813031</c:v>
                </c:pt>
                <c:pt idx="1">
                  <c:v>0.55099150141643061</c:v>
                </c:pt>
                <c:pt idx="2">
                  <c:v>0.54815864022662886</c:v>
                </c:pt>
                <c:pt idx="3">
                  <c:v>0.21104815864022664</c:v>
                </c:pt>
                <c:pt idx="4">
                  <c:v>8.7818696883852687E-2</c:v>
                </c:pt>
                <c:pt idx="5">
                  <c:v>7.2237960339943341E-2</c:v>
                </c:pt>
                <c:pt idx="6">
                  <c:v>9.0651558073654395E-2</c:v>
                </c:pt>
                <c:pt idx="7">
                  <c:v>0.42917847025495753</c:v>
                </c:pt>
                <c:pt idx="8">
                  <c:v>0.1359773371104816</c:v>
                </c:pt>
                <c:pt idx="9">
                  <c:v>4.3909348441926344E-2</c:v>
                </c:pt>
                <c:pt idx="10">
                  <c:v>4.6742209631728045E-2</c:v>
                </c:pt>
                <c:pt idx="11">
                  <c:v>4.9575070821529746E-2</c:v>
                </c:pt>
                <c:pt idx="12">
                  <c:v>7.0821529745042494E-3</c:v>
                </c:pt>
                <c:pt idx="13">
                  <c:v>3.1161473087818695E-2</c:v>
                </c:pt>
              </c:numCache>
            </c:numRef>
          </c:val>
        </c:ser>
        <c:dLbls>
          <c:showLegendKey val="0"/>
          <c:showVal val="0"/>
          <c:showCatName val="0"/>
          <c:showSerName val="0"/>
          <c:showPercent val="0"/>
          <c:showBubbleSize val="0"/>
        </c:dLbls>
        <c:gapWidth val="150"/>
        <c:axId val="131611264"/>
        <c:axId val="131645824"/>
      </c:barChart>
      <c:catAx>
        <c:axId val="131611264"/>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31645824"/>
        <c:crosses val="autoZero"/>
        <c:auto val="1"/>
        <c:lblAlgn val="ctr"/>
        <c:lblOffset val="100"/>
        <c:noMultiLvlLbl val="0"/>
      </c:catAx>
      <c:valAx>
        <c:axId val="131645824"/>
        <c:scaling>
          <c:orientation val="minMax"/>
        </c:scaling>
        <c:delete val="0"/>
        <c:axPos val="l"/>
        <c:majorGridlines/>
        <c:numFmt formatCode="0.0%" sourceLinked="1"/>
        <c:majorTickMark val="out"/>
        <c:minorTickMark val="none"/>
        <c:tickLblPos val="nextTo"/>
        <c:crossAx val="131611264"/>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811539799980627"/>
          <c:y val="6.5169676740676474E-2"/>
          <c:w val="0.47675333853930607"/>
          <c:h val="0.78641139932871029"/>
        </c:manualLayout>
      </c:layout>
      <c:barChart>
        <c:barDir val="bar"/>
        <c:grouping val="clustered"/>
        <c:varyColors val="0"/>
        <c:ser>
          <c:idx val="1"/>
          <c:order val="0"/>
          <c:tx>
            <c:strRef>
              <c:f>パワポ用!$E$439</c:f>
              <c:strCache>
                <c:ptCount val="1"/>
                <c:pt idx="0">
                  <c:v>割合</c:v>
                </c:pt>
              </c:strCache>
            </c:strRef>
          </c:tx>
          <c:invertIfNegative val="0"/>
          <c:dLbls>
            <c:showLegendKey val="0"/>
            <c:showVal val="1"/>
            <c:showCatName val="0"/>
            <c:showSerName val="0"/>
            <c:showPercent val="0"/>
            <c:showBubbleSize val="0"/>
            <c:showLeaderLines val="0"/>
          </c:dLbls>
          <c:cat>
            <c:strRef>
              <c:f>パワポ用!$C$440:$C$443</c:f>
              <c:strCache>
                <c:ptCount val="4"/>
                <c:pt idx="0">
                  <c:v>フルタイムへの転換希望があり、実現できる見込みがある</c:v>
                </c:pt>
                <c:pt idx="1">
                  <c:v>フルタイムへの転換希望はあるが、実現できる見込みはない</c:v>
                </c:pt>
                <c:pt idx="2">
                  <c:v>パート・アルバイトなどで働き続けることを希望</c:v>
                </c:pt>
                <c:pt idx="3">
                  <c:v>パート・アルバイトなどをやめて子育てや家事に専念したい</c:v>
                </c:pt>
              </c:strCache>
            </c:strRef>
          </c:cat>
          <c:val>
            <c:numRef>
              <c:f>パワポ用!$E$440:$E$443</c:f>
              <c:numCache>
                <c:formatCode>0.0%</c:formatCode>
                <c:ptCount val="4"/>
                <c:pt idx="0">
                  <c:v>8.289107910032853E-2</c:v>
                </c:pt>
                <c:pt idx="1">
                  <c:v>0.30578721253474855</c:v>
                </c:pt>
                <c:pt idx="2">
                  <c:v>0.55559767500631796</c:v>
                </c:pt>
                <c:pt idx="3">
                  <c:v>5.5724033358605006E-2</c:v>
                </c:pt>
              </c:numCache>
            </c:numRef>
          </c:val>
        </c:ser>
        <c:dLbls>
          <c:showLegendKey val="0"/>
          <c:showVal val="0"/>
          <c:showCatName val="0"/>
          <c:showSerName val="0"/>
          <c:showPercent val="0"/>
          <c:showBubbleSize val="0"/>
        </c:dLbls>
        <c:gapWidth val="150"/>
        <c:axId val="111438464"/>
        <c:axId val="111456640"/>
      </c:barChart>
      <c:catAx>
        <c:axId val="111438464"/>
        <c:scaling>
          <c:orientation val="maxMin"/>
        </c:scaling>
        <c:delete val="0"/>
        <c:axPos val="l"/>
        <c:majorTickMark val="out"/>
        <c:minorTickMark val="none"/>
        <c:tickLblPos val="nextTo"/>
        <c:crossAx val="111456640"/>
        <c:crosses val="autoZero"/>
        <c:auto val="1"/>
        <c:lblAlgn val="ctr"/>
        <c:lblOffset val="100"/>
        <c:noMultiLvlLbl val="0"/>
      </c:catAx>
      <c:valAx>
        <c:axId val="111456640"/>
        <c:scaling>
          <c:orientation val="minMax"/>
        </c:scaling>
        <c:delete val="0"/>
        <c:axPos val="b"/>
        <c:majorGridlines/>
        <c:numFmt formatCode="0.0%" sourceLinked="1"/>
        <c:majorTickMark val="out"/>
        <c:minorTickMark val="none"/>
        <c:tickLblPos val="nextTo"/>
        <c:crossAx val="111438464"/>
        <c:crosses val="max"/>
        <c:crossBetween val="between"/>
      </c:valAx>
    </c:plotArea>
    <c:plotVisOnly val="1"/>
    <c:dispBlanksAs val="gap"/>
    <c:showDLblsOverMax val="0"/>
  </c:chart>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学生・潜在!$D$183</c:f>
              <c:strCache>
                <c:ptCount val="1"/>
                <c:pt idx="0">
                  <c:v>保育士登録者</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学生・潜在!$C$184:$C$195</c:f>
              <c:strCache>
                <c:ptCount val="12"/>
                <c:pt idx="0">
                  <c:v>就職説明会</c:v>
                </c:pt>
                <c:pt idx="1">
                  <c:v>行政のマッチング</c:v>
                </c:pt>
                <c:pt idx="2">
                  <c:v>ハローワークとの連携</c:v>
                </c:pt>
                <c:pt idx="3">
                  <c:v>離職職場からの支援</c:v>
                </c:pt>
                <c:pt idx="4">
                  <c:v>養成機関からの支援</c:v>
                </c:pt>
                <c:pt idx="5">
                  <c:v>保育優先利用</c:v>
                </c:pt>
                <c:pt idx="6">
                  <c:v>保育環境への適応研修</c:v>
                </c:pt>
                <c:pt idx="7">
                  <c:v>教養やマナーの研修会</c:v>
                </c:pt>
                <c:pt idx="8">
                  <c:v>職場体験</c:v>
                </c:pt>
                <c:pt idx="9">
                  <c:v>給与等の改善</c:v>
                </c:pt>
                <c:pt idx="10">
                  <c:v>その他</c:v>
                </c:pt>
                <c:pt idx="11">
                  <c:v>特になし</c:v>
                </c:pt>
              </c:strCache>
            </c:strRef>
          </c:cat>
          <c:val>
            <c:numRef>
              <c:f>学生・潜在!$E$184:$E$195</c:f>
              <c:numCache>
                <c:formatCode>0.0%</c:formatCode>
                <c:ptCount val="12"/>
                <c:pt idx="0">
                  <c:v>0.18181818181818182</c:v>
                </c:pt>
                <c:pt idx="1">
                  <c:v>0.10526315789473684</c:v>
                </c:pt>
                <c:pt idx="2">
                  <c:v>0.26315789473684209</c:v>
                </c:pt>
                <c:pt idx="3">
                  <c:v>4.784688995215311E-2</c:v>
                </c:pt>
                <c:pt idx="4">
                  <c:v>6.2200956937799042E-2</c:v>
                </c:pt>
                <c:pt idx="5">
                  <c:v>0.17703349282296652</c:v>
                </c:pt>
                <c:pt idx="6">
                  <c:v>0.30143540669856461</c:v>
                </c:pt>
                <c:pt idx="7">
                  <c:v>4.3062200956937802E-2</c:v>
                </c:pt>
                <c:pt idx="8">
                  <c:v>0.14832535885167464</c:v>
                </c:pt>
                <c:pt idx="9">
                  <c:v>0.37320574162679426</c:v>
                </c:pt>
                <c:pt idx="10">
                  <c:v>3.3492822966507178E-2</c:v>
                </c:pt>
                <c:pt idx="11">
                  <c:v>4.3062200956937802E-2</c:v>
                </c:pt>
              </c:numCache>
            </c:numRef>
          </c:val>
        </c:ser>
        <c:dLbls>
          <c:showLegendKey val="0"/>
          <c:showVal val="0"/>
          <c:showCatName val="0"/>
          <c:showSerName val="0"/>
          <c:showPercent val="0"/>
          <c:showBubbleSize val="0"/>
        </c:dLbls>
        <c:gapWidth val="150"/>
        <c:axId val="131743744"/>
        <c:axId val="131745280"/>
      </c:barChart>
      <c:catAx>
        <c:axId val="131743744"/>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31745280"/>
        <c:crosses val="autoZero"/>
        <c:auto val="1"/>
        <c:lblAlgn val="ctr"/>
        <c:lblOffset val="100"/>
        <c:noMultiLvlLbl val="0"/>
      </c:catAx>
      <c:valAx>
        <c:axId val="131745280"/>
        <c:scaling>
          <c:orientation val="minMax"/>
        </c:scaling>
        <c:delete val="0"/>
        <c:axPos val="l"/>
        <c:majorGridlines/>
        <c:numFmt formatCode="0.0%" sourceLinked="1"/>
        <c:majorTickMark val="out"/>
        <c:minorTickMark val="none"/>
        <c:tickLblPos val="nextTo"/>
        <c:crossAx val="131743744"/>
        <c:crosses val="autoZero"/>
        <c:crossBetween val="between"/>
        <c:majorUnit val="0.1"/>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84746386786544"/>
          <c:y val="7.7810262154302701E-2"/>
          <c:w val="0.4402960495758052"/>
          <c:h val="0.744982853336289"/>
        </c:manualLayout>
      </c:layout>
      <c:barChart>
        <c:barDir val="bar"/>
        <c:grouping val="clustered"/>
        <c:varyColors val="0"/>
        <c:ser>
          <c:idx val="1"/>
          <c:order val="0"/>
          <c:tx>
            <c:strRef>
              <c:f>パワポ用!$E$465</c:f>
              <c:strCache>
                <c:ptCount val="1"/>
                <c:pt idx="0">
                  <c:v>割合</c:v>
                </c:pt>
              </c:strCache>
            </c:strRef>
          </c:tx>
          <c:invertIfNegative val="0"/>
          <c:dLbls>
            <c:showLegendKey val="0"/>
            <c:showVal val="1"/>
            <c:showCatName val="0"/>
            <c:showSerName val="0"/>
            <c:showPercent val="0"/>
            <c:showBubbleSize val="0"/>
            <c:showLeaderLines val="0"/>
          </c:dLbls>
          <c:cat>
            <c:strRef>
              <c:f>パワポ用!$C$466:$C$468</c:f>
              <c:strCache>
                <c:ptCount val="3"/>
                <c:pt idx="0">
                  <c:v>子育てや家事などに専念したい（働く予定はない）</c:v>
                </c:pt>
                <c:pt idx="1">
                  <c:v>１年より先、一番下の子どもが、（　　）歳になったころに働きたい</c:v>
                </c:pt>
                <c:pt idx="2">
                  <c:v>すぐにでも、もしくは１年以内に働きたい</c:v>
                </c:pt>
              </c:strCache>
            </c:strRef>
          </c:cat>
          <c:val>
            <c:numRef>
              <c:f>パワポ用!$E$466:$E$468</c:f>
              <c:numCache>
                <c:formatCode>0.0%</c:formatCode>
                <c:ptCount val="3"/>
                <c:pt idx="0">
                  <c:v>0.21688888888888888</c:v>
                </c:pt>
                <c:pt idx="1">
                  <c:v>0.53931851851851853</c:v>
                </c:pt>
                <c:pt idx="2">
                  <c:v>0.24379259259259259</c:v>
                </c:pt>
              </c:numCache>
            </c:numRef>
          </c:val>
        </c:ser>
        <c:dLbls>
          <c:showLegendKey val="0"/>
          <c:showVal val="0"/>
          <c:showCatName val="0"/>
          <c:showSerName val="0"/>
          <c:showPercent val="0"/>
          <c:showBubbleSize val="0"/>
        </c:dLbls>
        <c:gapWidth val="150"/>
        <c:axId val="111493120"/>
        <c:axId val="111494656"/>
      </c:barChart>
      <c:catAx>
        <c:axId val="111493120"/>
        <c:scaling>
          <c:orientation val="maxMin"/>
        </c:scaling>
        <c:delete val="0"/>
        <c:axPos val="l"/>
        <c:majorTickMark val="out"/>
        <c:minorTickMark val="none"/>
        <c:tickLblPos val="nextTo"/>
        <c:crossAx val="111494656"/>
        <c:crosses val="autoZero"/>
        <c:auto val="1"/>
        <c:lblAlgn val="ctr"/>
        <c:lblOffset val="100"/>
        <c:noMultiLvlLbl val="0"/>
      </c:catAx>
      <c:valAx>
        <c:axId val="111494656"/>
        <c:scaling>
          <c:orientation val="minMax"/>
        </c:scaling>
        <c:delete val="0"/>
        <c:axPos val="b"/>
        <c:majorGridlines/>
        <c:numFmt formatCode="0.0%" sourceLinked="1"/>
        <c:majorTickMark val="out"/>
        <c:minorTickMark val="none"/>
        <c:tickLblPos val="nextTo"/>
        <c:crossAx val="111493120"/>
        <c:crosses val="max"/>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1"/>
          <c:order val="0"/>
          <c:invertIfNegative val="0"/>
          <c:dLbls>
            <c:showLegendKey val="0"/>
            <c:showVal val="1"/>
            <c:showCatName val="0"/>
            <c:showSerName val="0"/>
            <c:showPercent val="0"/>
            <c:showBubbleSize val="0"/>
            <c:showLeaderLines val="0"/>
          </c:dLbls>
          <c:cat>
            <c:strRef>
              <c:f>パワポ用!$C$474:$C$479</c:f>
              <c:strCache>
                <c:ptCount val="6"/>
                <c:pt idx="0">
                  <c:v>1歳</c:v>
                </c:pt>
                <c:pt idx="1">
                  <c:v>2歳</c:v>
                </c:pt>
                <c:pt idx="2">
                  <c:v>3歳</c:v>
                </c:pt>
                <c:pt idx="3">
                  <c:v>4歳</c:v>
                </c:pt>
                <c:pt idx="4">
                  <c:v>5歳</c:v>
                </c:pt>
                <c:pt idx="5">
                  <c:v>6歳以上</c:v>
                </c:pt>
              </c:strCache>
            </c:strRef>
          </c:cat>
          <c:val>
            <c:numRef>
              <c:f>パワポ用!$E$474:$E$479</c:f>
              <c:numCache>
                <c:formatCode>0.0%</c:formatCode>
                <c:ptCount val="6"/>
                <c:pt idx="0">
                  <c:v>3.1953251274400102E-2</c:v>
                </c:pt>
                <c:pt idx="1">
                  <c:v>3.7796841974387665E-2</c:v>
                </c:pt>
                <c:pt idx="2">
                  <c:v>0.21919681710804426</c:v>
                </c:pt>
                <c:pt idx="3">
                  <c:v>0.16672883252517717</c:v>
                </c:pt>
                <c:pt idx="4">
                  <c:v>5.918189730200174E-2</c:v>
                </c:pt>
                <c:pt idx="5">
                  <c:v>0.48514235981598908</c:v>
                </c:pt>
              </c:numCache>
            </c:numRef>
          </c:val>
        </c:ser>
        <c:dLbls>
          <c:showLegendKey val="0"/>
          <c:showVal val="0"/>
          <c:showCatName val="0"/>
          <c:showSerName val="0"/>
          <c:showPercent val="0"/>
          <c:showBubbleSize val="0"/>
        </c:dLbls>
        <c:gapWidth val="150"/>
        <c:axId val="111522944"/>
        <c:axId val="111524480"/>
      </c:barChart>
      <c:catAx>
        <c:axId val="111522944"/>
        <c:scaling>
          <c:orientation val="maxMin"/>
        </c:scaling>
        <c:delete val="0"/>
        <c:axPos val="l"/>
        <c:majorTickMark val="out"/>
        <c:minorTickMark val="none"/>
        <c:tickLblPos val="nextTo"/>
        <c:crossAx val="111524480"/>
        <c:crosses val="autoZero"/>
        <c:auto val="1"/>
        <c:lblAlgn val="ctr"/>
        <c:lblOffset val="100"/>
        <c:noMultiLvlLbl val="0"/>
      </c:catAx>
      <c:valAx>
        <c:axId val="111524480"/>
        <c:scaling>
          <c:orientation val="minMax"/>
        </c:scaling>
        <c:delete val="0"/>
        <c:axPos val="b"/>
        <c:majorGridlines/>
        <c:numFmt formatCode="0.0%" sourceLinked="1"/>
        <c:majorTickMark val="out"/>
        <c:minorTickMark val="none"/>
        <c:tickLblPos val="nextTo"/>
        <c:crossAx val="111522944"/>
        <c:crosses val="max"/>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154F2F2-CBD7-4863-B1F9-C89E71396C5B}" type="datetimeFigureOut">
              <a:rPr kumimoji="1" lang="ja-JP" altLang="en-US" smtClean="0"/>
              <a:t>2014/4/23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B161180-6277-4D1A-93A4-0D0566749F88}" type="slidenum">
              <a:rPr kumimoji="1" lang="ja-JP" altLang="en-US" smtClean="0"/>
              <a:t>‹#›</a:t>
            </a:fld>
            <a:endParaRPr kumimoji="1" lang="ja-JP" altLang="en-US"/>
          </a:p>
        </p:txBody>
      </p:sp>
    </p:spTree>
    <p:extLst>
      <p:ext uri="{BB962C8B-B14F-4D97-AF65-F5344CB8AC3E}">
        <p14:creationId xmlns:p14="http://schemas.microsoft.com/office/powerpoint/2010/main" val="26693426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161180-6277-4D1A-93A4-0D0566749F88}" type="slidenum">
              <a:rPr kumimoji="1" lang="ja-JP" altLang="en-US" smtClean="0"/>
              <a:t>5</a:t>
            </a:fld>
            <a:endParaRPr kumimoji="1" lang="ja-JP" altLang="en-US"/>
          </a:p>
        </p:txBody>
      </p:sp>
    </p:spTree>
    <p:extLst>
      <p:ext uri="{BB962C8B-B14F-4D97-AF65-F5344CB8AC3E}">
        <p14:creationId xmlns:p14="http://schemas.microsoft.com/office/powerpoint/2010/main" val="296480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01A28AD-E32E-48EC-B803-F6F97EC254E1}" type="datetime1">
              <a:rPr kumimoji="1" lang="ja-JP" altLang="en-US" smtClean="0"/>
              <a:t>2014/4/23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8532EF-0E02-4252-9956-4EB1E5AFE906}" type="datetime1">
              <a:rPr kumimoji="1" lang="ja-JP" altLang="en-US" smtClean="0"/>
              <a:t>2014/4/23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8C39AC9-DDF2-4FB6-898A-5EC43C820793}" type="datetime1">
              <a:rPr kumimoji="1" lang="ja-JP" altLang="en-US" smtClean="0"/>
              <a:t>2014/4/23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FA338C3-0869-460A-A2ED-CCFA15D18628}" type="datetime1">
              <a:rPr kumimoji="1" lang="ja-JP" altLang="en-US" smtClean="0"/>
              <a:t>2014/4/23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369B80D-A375-43F7-A1D2-8C76E196AF7A}" type="datetime1">
              <a:rPr kumimoji="1" lang="ja-JP" altLang="en-US" smtClean="0"/>
              <a:t>2014/4/23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1008D7C-02DD-4E87-9AF6-B128E3B71327}" type="datetime1">
              <a:rPr kumimoji="1" lang="ja-JP" altLang="en-US" smtClean="0"/>
              <a:t>2014/4/23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044C406-5D7C-48DD-B89E-0B3A6550FAB2}" type="datetime1">
              <a:rPr kumimoji="1" lang="ja-JP" altLang="en-US" smtClean="0"/>
              <a:t>2014/4/23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BD5336C-FE64-45CE-9D54-C7A624010CE7}" type="datetime1">
              <a:rPr kumimoji="1" lang="ja-JP" altLang="en-US" smtClean="0"/>
              <a:t>2014/4/23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2C1F4F4-C8BA-487A-BF9B-C566CDCDB576}" type="datetime1">
              <a:rPr kumimoji="1" lang="ja-JP" altLang="en-US" smtClean="0"/>
              <a:t>2014/4/23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9B91370-ECB0-4EE9-A2F8-58F6D339882B}" type="datetime1">
              <a:rPr kumimoji="1" lang="ja-JP" altLang="en-US" smtClean="0"/>
              <a:t>2014/4/23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C8538B9-34ED-41C6-9ABC-0A9602A9ABC7}" type="datetime1">
              <a:rPr kumimoji="1" lang="ja-JP" altLang="en-US" smtClean="0"/>
              <a:t>2014/4/23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1875D-7DE5-4B40-948B-5D4E0AA607F0}" type="datetime1">
              <a:rPr kumimoji="1" lang="ja-JP" altLang="en-US" smtClean="0"/>
              <a:t>2014/4/23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1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1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chart" Target="../charts/chart3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Excel_______1.xlsx"/><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chart" Target="../charts/chart35.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______2.xlsx"/><Relationship Id="rId5" Type="http://schemas.openxmlformats.org/officeDocument/2006/relationships/oleObject" Target="../embeddings/oleObject2.bin"/><Relationship Id="rId10" Type="http://schemas.openxmlformats.org/officeDocument/2006/relationships/image" Target="../media/image4.emf"/><Relationship Id="rId4" Type="http://schemas.openxmlformats.org/officeDocument/2006/relationships/chart" Target="../charts/chart36.xml"/><Relationship Id="rId9" Type="http://schemas.openxmlformats.org/officeDocument/2006/relationships/package" Target="../embeddings/Microsoft_Excel_______3.xlsx"/></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4.bin"/><Relationship Id="rId7" Type="http://schemas.openxmlformats.org/officeDocument/2006/relationships/chart" Target="../charts/chart3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hart" Target="../charts/chart37.xml"/><Relationship Id="rId5" Type="http://schemas.openxmlformats.org/officeDocument/2006/relationships/image" Target="../media/image5.emf"/><Relationship Id="rId10" Type="http://schemas.openxmlformats.org/officeDocument/2006/relationships/image" Target="../media/image6.emf"/><Relationship Id="rId4" Type="http://schemas.openxmlformats.org/officeDocument/2006/relationships/package" Target="../embeddings/Microsoft_Excel_______4.xlsx"/><Relationship Id="rId9" Type="http://schemas.openxmlformats.org/officeDocument/2006/relationships/package" Target="../embeddings/Microsoft_Excel_______5.xlsx"/></Relationships>
</file>

<file path=ppt/slides/_rels/slide1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1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6.bin"/><Relationship Id="rId7" Type="http://schemas.openxmlformats.org/officeDocument/2006/relationships/package" Target="../embeddings/Microsoft_Excel_______7.xls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7.emf"/><Relationship Id="rId4" Type="http://schemas.openxmlformats.org/officeDocument/2006/relationships/package" Target="../embeddings/Microsoft_Excel_______6.xlsx"/></Relationships>
</file>

<file path=ppt/slides/_rels/slide1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2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8.bin"/><Relationship Id="rId7" Type="http://schemas.openxmlformats.org/officeDocument/2006/relationships/package" Target="../embeddings/Microsoft_Excel_______9.xls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9.emf"/><Relationship Id="rId10" Type="http://schemas.openxmlformats.org/officeDocument/2006/relationships/chart" Target="../charts/chart55.xml"/><Relationship Id="rId4" Type="http://schemas.openxmlformats.org/officeDocument/2006/relationships/package" Target="../embeddings/Microsoft_Excel_______8.xlsx"/><Relationship Id="rId9" Type="http://schemas.openxmlformats.org/officeDocument/2006/relationships/chart" Target="../charts/chart54.xml"/></Relationships>
</file>

<file path=ppt/slides/_rels/slide25.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xml"/><Relationship Id="rId4" Type="http://schemas.openxmlformats.org/officeDocument/2006/relationships/chart" Target="../charts/chart58.xml"/></Relationships>
</file>

<file path=ppt/slides/_rels/slide26.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xml"/><Relationship Id="rId5" Type="http://schemas.openxmlformats.org/officeDocument/2006/relationships/chart" Target="../charts/chart63.xml"/><Relationship Id="rId4" Type="http://schemas.openxmlformats.org/officeDocument/2006/relationships/chart" Target="../charts/chart62.xml"/></Relationships>
</file>

<file path=ppt/slides/_rels/slide2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2.xml"/><Relationship Id="rId5" Type="http://schemas.openxmlformats.org/officeDocument/2006/relationships/chart" Target="../charts/chart67.xml"/><Relationship Id="rId4" Type="http://schemas.openxmlformats.org/officeDocument/2006/relationships/chart" Target="../charts/chart66.xml"/></Relationships>
</file>

<file path=ppt/slides/_rels/slide29.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672" y="3645024"/>
            <a:ext cx="2884993" cy="316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1"/>
          <p:cNvSpPr txBox="1">
            <a:spLocks/>
          </p:cNvSpPr>
          <p:nvPr/>
        </p:nvSpPr>
        <p:spPr>
          <a:xfrm>
            <a:off x="107504" y="1628800"/>
            <a:ext cx="8856984" cy="20162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平成２５年度</a:t>
            </a:r>
            <a:endParaRPr lang="en-US" altLang="ja-JP" dirty="0" smtClean="0"/>
          </a:p>
          <a:p>
            <a:r>
              <a:rPr lang="ja-JP" altLang="en-US" dirty="0" smtClean="0"/>
              <a:t>大阪府ニーズ調査の概要について</a:t>
            </a:r>
            <a:endParaRPr lang="ja-JP" altLang="en-US" dirty="0"/>
          </a:p>
        </p:txBody>
      </p:sp>
      <p:sp>
        <p:nvSpPr>
          <p:cNvPr id="5" name="コンテンツ プレースホルダー 2"/>
          <p:cNvSpPr txBox="1">
            <a:spLocks/>
          </p:cNvSpPr>
          <p:nvPr/>
        </p:nvSpPr>
        <p:spPr>
          <a:xfrm>
            <a:off x="467544" y="5085183"/>
            <a:ext cx="8229600" cy="5760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solidFill>
              </a:rPr>
              <a:t>平成２６年４月２３日</a:t>
            </a:r>
            <a:endParaRPr lang="ja-JP" altLang="en-US" dirty="0">
              <a:solidFill>
                <a:schemeClr val="tx1"/>
              </a:solidFill>
            </a:endParaRPr>
          </a:p>
        </p:txBody>
      </p:sp>
      <p:sp>
        <p:nvSpPr>
          <p:cNvPr id="6" name="正方形/長方形 5"/>
          <p:cNvSpPr/>
          <p:nvPr/>
        </p:nvSpPr>
        <p:spPr>
          <a:xfrm>
            <a:off x="7960243" y="83599"/>
            <a:ext cx="1080120" cy="43204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資料１</a:t>
            </a:r>
            <a:endParaRPr kumimoji="1" lang="ja-JP" altLang="en-US" b="1" dirty="0">
              <a:solidFill>
                <a:schemeClr val="tx1"/>
              </a:solidFill>
            </a:endParaRPr>
          </a:p>
        </p:txBody>
      </p:sp>
    </p:spTree>
    <p:extLst>
      <p:ext uri="{BB962C8B-B14F-4D97-AF65-F5344CB8AC3E}">
        <p14:creationId xmlns:p14="http://schemas.microsoft.com/office/powerpoint/2010/main" val="122124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10</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２－８．（市町村ニーズ調査）　地域子育て支援拠点の利用状況</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984885"/>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地域子育て支援拠点の利用については２割強にとどまっており、今後利用を</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希望する人は３割強にとどまっている。</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　（地域</a:t>
            </a:r>
            <a:r>
              <a:rPr lang="ja-JP" altLang="en-US" sz="1100" dirty="0">
                <a:solidFill>
                  <a:srgbClr val="FF0000"/>
                </a:solidFill>
                <a:latin typeface="HGS創英角ﾎﾟｯﾌﾟ体" panose="040B0A00000000000000" pitchFamily="50" charset="-128"/>
                <a:ea typeface="HGS創英角ﾎﾟｯﾌﾟ体" panose="040B0A00000000000000" pitchFamily="50" charset="-128"/>
              </a:rPr>
              <a:t>子育て支援拠点</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は主に０</a:t>
            </a:r>
            <a:r>
              <a:rPr lang="ja-JP" altLang="en-US" sz="1100" dirty="0">
                <a:solidFill>
                  <a:srgbClr val="FF0000"/>
                </a:solidFill>
                <a:latin typeface="HGS創英角ﾎﾟｯﾌﾟ体" panose="040B0A00000000000000" pitchFamily="50" charset="-128"/>
                <a:ea typeface="HGS創英角ﾎﾟｯﾌﾟ体" panose="040B0A00000000000000" pitchFamily="50" charset="-128"/>
              </a:rPr>
              <a:t>～２歳を対象</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としているが</a:t>
            </a:r>
            <a:r>
              <a:rPr lang="ja-JP" altLang="en-US" sz="1100" dirty="0">
                <a:solidFill>
                  <a:srgbClr val="FF0000"/>
                </a:solidFill>
                <a:latin typeface="HGS創英角ﾎﾟｯﾌﾟ体" panose="040B0A00000000000000" pitchFamily="50" charset="-128"/>
                <a:ea typeface="HGS創英角ﾎﾟｯﾌﾟ体" panose="040B0A00000000000000" pitchFamily="50" charset="-128"/>
              </a:rPr>
              <a:t>、このデータは保育所等に</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通う子どもを含めた０～５歳の子どもを対象とした</a:t>
            </a:r>
            <a:endParaRPr lang="en-US" altLang="ja-JP" sz="1100"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1100"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　ものである。）</a:t>
            </a:r>
            <a:endParaRPr kumimoji="1" lang="ja-JP" altLang="en-US" sz="11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38439" y="1467599"/>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地域子育て支援拠点事業の利用状況</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38440" y="4005064"/>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地域子育て支援拠点事業の利用希望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29276007"/>
              </p:ext>
            </p:extLst>
          </p:nvPr>
        </p:nvGraphicFramePr>
        <p:xfrm>
          <a:off x="179512" y="4293096"/>
          <a:ext cx="4824536"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4608004" y="1459687"/>
            <a:ext cx="442513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②で利用を希望している人が望むサービス</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1172217554"/>
              </p:ext>
            </p:extLst>
          </p:nvPr>
        </p:nvGraphicFramePr>
        <p:xfrm>
          <a:off x="4611362" y="1844824"/>
          <a:ext cx="4433161" cy="4881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2078107294"/>
              </p:ext>
            </p:extLst>
          </p:nvPr>
        </p:nvGraphicFramePr>
        <p:xfrm>
          <a:off x="179512" y="1901774"/>
          <a:ext cx="4529786" cy="17281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853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0234" y="6487079"/>
            <a:ext cx="2133600" cy="365125"/>
          </a:xfrm>
        </p:spPr>
        <p:txBody>
          <a:bodyPr anchor="b" anchorCtr="0"/>
          <a:lstStyle/>
          <a:p>
            <a:fld id="{D2D8002D-B5B0-4BAC-B1F6-782DDCCE6D9C}" type="slidenum">
              <a:rPr kumimoji="1" lang="ja-JP" altLang="en-US" smtClean="0"/>
              <a:t>11</a:t>
            </a:fld>
            <a:endParaRPr kumimoji="1" lang="ja-JP" altLang="en-US"/>
          </a:p>
        </p:txBody>
      </p: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２－９．（市町村ニーズ調査）　子育てに対する地域からの支援</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7" name="カギ線コネクタ 6"/>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子育てを地域から支えられていると感じる人は７割ほどおり、同じ世代の子ども</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をもつ保護者からもっとも支えられていると感じている。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301875" y="1223138"/>
            <a:ext cx="2685949"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a:t>
            </a:r>
            <a:r>
              <a:rPr lang="en-US" altLang="ja-JP"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子</a:t>
            </a:r>
            <a:r>
              <a:rPr lang="ja-JP" altLang="en-US" sz="1400" dirty="0">
                <a:latin typeface="HGP創英角ｺﾞｼｯｸUB" panose="020B0900000000000000" pitchFamily="50" charset="-128"/>
                <a:ea typeface="HGP創英角ｺﾞｼｯｸUB" panose="020B0900000000000000" pitchFamily="50" charset="-128"/>
              </a:rPr>
              <a:t>育てが地域の人に支えられていると感じる</a:t>
            </a:r>
            <a:r>
              <a:rPr lang="ja-JP" altLang="en-US" sz="1400" dirty="0" smtClean="0">
                <a:latin typeface="HGP創英角ｺﾞｼｯｸUB" panose="020B0900000000000000" pitchFamily="50" charset="-128"/>
                <a:ea typeface="HGP創英角ｺﾞｼｯｸUB" panose="020B0900000000000000" pitchFamily="50" charset="-128"/>
              </a:rPr>
              <a:t>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845537444"/>
              </p:ext>
            </p:extLst>
          </p:nvPr>
        </p:nvGraphicFramePr>
        <p:xfrm>
          <a:off x="2987824" y="1052736"/>
          <a:ext cx="5029200" cy="1296143"/>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301875" y="2348879"/>
            <a:ext cx="398209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＜感じる人＞　誰から支えられているか？</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lang="en-US" altLang="ja-JP" sz="1400" dirty="0" smtClean="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4283968" y="2348879"/>
            <a:ext cx="398209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＜感じない人＞　誰から支えてほしいか？</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lang="en-US" altLang="ja-JP" sz="1400" dirty="0" smtClean="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62063111"/>
              </p:ext>
            </p:extLst>
          </p:nvPr>
        </p:nvGraphicFramePr>
        <p:xfrm>
          <a:off x="301875" y="2780928"/>
          <a:ext cx="4270125" cy="3960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2762487836"/>
              </p:ext>
            </p:extLst>
          </p:nvPr>
        </p:nvGraphicFramePr>
        <p:xfrm>
          <a:off x="4555054" y="2780928"/>
          <a:ext cx="4481442" cy="3960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713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12</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２－１０．（市町村ニーズ調査）　子育て支援策に関する府民ニーズ</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79511" y="548680"/>
            <a:ext cx="8856985"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府民ニーズ　（こども・未来プラン（前期・後期）策定時及び今回調査（</a:t>
            </a:r>
            <a:r>
              <a:rPr lang="en-US" altLang="ja-JP" sz="1400" dirty="0" smtClean="0">
                <a:latin typeface="HGP創英角ｺﾞｼｯｸUB" panose="020B0900000000000000" pitchFamily="50" charset="-128"/>
                <a:ea typeface="HGP創英角ｺﾞｼｯｸUB" panose="020B0900000000000000" pitchFamily="50" charset="-128"/>
              </a:rPr>
              <a:t>H25)</a:t>
            </a:r>
            <a:r>
              <a:rPr lang="ja-JP" altLang="en-US" sz="1400" dirty="0" smtClean="0">
                <a:latin typeface="HGP創英角ｺﾞｼｯｸUB" panose="020B0900000000000000" pitchFamily="50" charset="-128"/>
                <a:ea typeface="HGP創英角ｺﾞｼｯｸUB" panose="020B0900000000000000" pitchFamily="50" charset="-128"/>
              </a:rPr>
              <a:t>との比較）</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106208788"/>
              </p:ext>
            </p:extLst>
          </p:nvPr>
        </p:nvGraphicFramePr>
        <p:xfrm>
          <a:off x="266700" y="856457"/>
          <a:ext cx="8610600" cy="5884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573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1285" y="3576288"/>
            <a:ext cx="199104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4"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３－１．（家庭の養育力調査）　育児不安が高い層と低い層</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10400" y="6487079"/>
            <a:ext cx="2133600" cy="365125"/>
          </a:xfrm>
        </p:spPr>
        <p:txBody>
          <a:bodyPr anchor="b" anchorCtr="0"/>
          <a:lstStyle/>
          <a:p>
            <a:fld id="{D2D8002D-B5B0-4BAC-B1F6-782DDCCE6D9C}" type="slidenum">
              <a:rPr kumimoji="1" lang="ja-JP" altLang="en-US" smtClean="0"/>
              <a:t>13</a:t>
            </a:fld>
            <a:endParaRPr kumimoji="1" lang="ja-JP" altLang="en-US"/>
          </a:p>
        </p:txBody>
      </p:sp>
      <p:sp>
        <p:nvSpPr>
          <p:cNvPr id="3" name="正方形/長方形 2"/>
          <p:cNvSpPr/>
          <p:nvPr/>
        </p:nvSpPr>
        <p:spPr>
          <a:xfrm>
            <a:off x="323528" y="908720"/>
            <a:ext cx="3600400" cy="2160240"/>
          </a:xfrm>
          <a:prstGeom prst="rect">
            <a:avLst/>
          </a:prstGeom>
          <a:solidFill>
            <a:schemeClr val="accent6">
              <a:lumMod val="20000"/>
              <a:lumOff val="80000"/>
            </a:schemeClr>
          </a:solidFill>
          <a:ln w="38100"/>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b="1" u="sng" dirty="0" smtClean="0">
                <a:solidFill>
                  <a:schemeClr val="tx1"/>
                </a:solidFill>
                <a:latin typeface="HGPｺﾞｼｯｸM" panose="020B0600000000000000" pitchFamily="50" charset="-128"/>
                <a:ea typeface="HGPｺﾞｼｯｸM" panose="020B0600000000000000" pitchFamily="50" charset="-128"/>
              </a:rPr>
              <a:t>調査１（就学前）</a:t>
            </a:r>
            <a:endParaRPr kumimoji="1" lang="en-US" altLang="ja-JP" sz="1400" b="1" u="sng"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a:solidFill>
                  <a:schemeClr val="tx1"/>
                </a:solidFill>
                <a:latin typeface="HGPｺﾞｼｯｸM" panose="020B0600000000000000" pitchFamily="50" charset="-128"/>
                <a:ea typeface="HGPｺﾞｼｯｸM" panose="020B0600000000000000" pitchFamily="50" charset="-128"/>
              </a:rPr>
              <a:t> </a:t>
            </a:r>
            <a:r>
              <a:rPr kumimoji="1" lang="ja-JP" altLang="en-US" sz="1400" b="1" dirty="0" smtClean="0">
                <a:solidFill>
                  <a:schemeClr val="tx1"/>
                </a:solidFill>
                <a:latin typeface="HGPｺﾞｼｯｸM" panose="020B0600000000000000" pitchFamily="50" charset="-128"/>
                <a:ea typeface="HGPｺﾞｼｯｸM" panose="020B0600000000000000" pitchFamily="50" charset="-128"/>
              </a:rPr>
              <a:t>大阪府内で就学前の子どもをもつ家庭</a:t>
            </a:r>
            <a:endParaRPr kumimoji="1" lang="en-US" altLang="ja-JP" sz="14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a:solidFill>
                  <a:schemeClr val="tx1"/>
                </a:solidFill>
                <a:latin typeface="HGPｺﾞｼｯｸM" panose="020B0600000000000000" pitchFamily="50" charset="-128"/>
                <a:ea typeface="HGPｺﾞｼｯｸM" panose="020B0600000000000000" pitchFamily="50" charset="-128"/>
              </a:rPr>
              <a:t>　</a:t>
            </a:r>
            <a:r>
              <a:rPr lang="ja-JP" altLang="en-US" sz="1400" b="1" dirty="0" smtClean="0">
                <a:solidFill>
                  <a:schemeClr val="tx1"/>
                </a:solidFill>
                <a:latin typeface="HGPｺﾞｼｯｸM" panose="020B0600000000000000" pitchFamily="50" charset="-128"/>
                <a:ea typeface="HGPｺﾞｼｯｸM" panose="020B0600000000000000" pitchFamily="50" charset="-128"/>
              </a:rPr>
              <a:t>○ 北部（北摂・北河内）</a:t>
            </a:r>
            <a:endParaRPr lang="en-US" altLang="ja-JP" sz="14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smtClean="0">
                <a:solidFill>
                  <a:schemeClr val="tx1"/>
                </a:solidFill>
                <a:latin typeface="HGPｺﾞｼｯｸM" panose="020B0600000000000000" pitchFamily="50" charset="-128"/>
                <a:ea typeface="HGPｺﾞｼｯｸM" panose="020B0600000000000000" pitchFamily="50" charset="-128"/>
              </a:rPr>
              <a:t>　○ 中部（大阪市・中河内）</a:t>
            </a:r>
            <a:endParaRPr lang="en-US" altLang="ja-JP" sz="1400" b="1"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400" b="1" dirty="0">
                <a:solidFill>
                  <a:schemeClr val="tx1"/>
                </a:solidFill>
                <a:latin typeface="HGPｺﾞｼｯｸM" panose="020B0600000000000000" pitchFamily="50" charset="-128"/>
                <a:ea typeface="HGPｺﾞｼｯｸM" panose="020B0600000000000000" pitchFamily="50" charset="-128"/>
              </a:rPr>
              <a:t>　</a:t>
            </a:r>
            <a:r>
              <a:rPr kumimoji="1" lang="ja-JP" altLang="en-US" sz="1400" b="1" dirty="0" smtClean="0">
                <a:solidFill>
                  <a:schemeClr val="tx1"/>
                </a:solidFill>
                <a:latin typeface="HGPｺﾞｼｯｸM" panose="020B0600000000000000" pitchFamily="50" charset="-128"/>
                <a:ea typeface="HGPｺﾞｼｯｸM" panose="020B0600000000000000" pitchFamily="50" charset="-128"/>
              </a:rPr>
              <a:t>○ 南部（堺市</a:t>
            </a:r>
            <a:r>
              <a:rPr kumimoji="1" lang="ja-JP" altLang="en-US" sz="1400" b="1" dirty="0" smtClean="0">
                <a:solidFill>
                  <a:schemeClr val="tx1"/>
                </a:solidFill>
                <a:latin typeface="HGPｺﾞｼｯｸM" panose="020B0600000000000000" pitchFamily="50" charset="-128"/>
                <a:ea typeface="HGPｺﾞｼｯｸM" panose="020B0600000000000000" pitchFamily="50" charset="-128"/>
              </a:rPr>
              <a:t>・泉州・南河内）　</a:t>
            </a:r>
            <a:r>
              <a:rPr kumimoji="1" lang="ja-JP" altLang="en-US" sz="1400" b="1" dirty="0" smtClean="0">
                <a:solidFill>
                  <a:schemeClr val="tx1"/>
                </a:solidFill>
                <a:latin typeface="HGPｺﾞｼｯｸM" panose="020B0600000000000000" pitchFamily="50" charset="-128"/>
                <a:ea typeface="HGPｺﾞｼｯｸM" panose="020B0600000000000000" pitchFamily="50" charset="-128"/>
              </a:rPr>
              <a:t>　</a:t>
            </a:r>
            <a:r>
              <a:rPr kumimoji="1" lang="ja-JP" altLang="en-US" sz="1400" b="1" dirty="0" smtClean="0">
                <a:solidFill>
                  <a:schemeClr val="tx1"/>
                </a:solidFill>
                <a:latin typeface="HGPｺﾞｼｯｸM" panose="020B0600000000000000" pitchFamily="50" charset="-128"/>
                <a:ea typeface="HGPｺﾞｼｯｸM" panose="020B0600000000000000" pitchFamily="50" charset="-128"/>
              </a:rPr>
              <a:t>の</a:t>
            </a:r>
            <a:r>
              <a:rPr kumimoji="1" lang="ja-JP" altLang="en-US" sz="1400" b="1" dirty="0" smtClean="0">
                <a:solidFill>
                  <a:schemeClr val="tx1"/>
                </a:solidFill>
                <a:latin typeface="HGPｺﾞｼｯｸM" panose="020B0600000000000000" pitchFamily="50" charset="-128"/>
                <a:ea typeface="HGPｺﾞｼｯｸM" panose="020B0600000000000000" pitchFamily="50" charset="-128"/>
              </a:rPr>
              <a:t>３分類</a:t>
            </a:r>
            <a:endParaRPr kumimoji="1" lang="en-US" altLang="ja-JP" sz="1400" b="1" dirty="0" smtClean="0">
              <a:solidFill>
                <a:schemeClr val="tx1"/>
              </a:solidFill>
              <a:latin typeface="HGPｺﾞｼｯｸM" panose="020B0600000000000000" pitchFamily="50" charset="-128"/>
              <a:ea typeface="HGPｺﾞｼｯｸM" panose="020B0600000000000000" pitchFamily="50" charset="-128"/>
            </a:endParaRPr>
          </a:p>
          <a:p>
            <a:endParaRPr lang="en-US" altLang="ja-JP" sz="10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u="sng" dirty="0" smtClean="0">
                <a:solidFill>
                  <a:schemeClr val="tx1"/>
                </a:solidFill>
                <a:latin typeface="HGPｺﾞｼｯｸM" panose="020B0600000000000000" pitchFamily="50" charset="-128"/>
                <a:ea typeface="HGPｺﾞｼｯｸM" panose="020B0600000000000000" pitchFamily="50" charset="-128"/>
              </a:rPr>
              <a:t>調査２（就学後）</a:t>
            </a:r>
            <a:endParaRPr lang="en-US" altLang="ja-JP" sz="1400" b="1" u="sng"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smtClean="0">
                <a:solidFill>
                  <a:schemeClr val="tx1"/>
                </a:solidFill>
                <a:latin typeface="HGPｺﾞｼｯｸM" panose="020B0600000000000000" pitchFamily="50" charset="-128"/>
                <a:ea typeface="HGPｺﾞｼｯｸM" panose="020B0600000000000000" pitchFamily="50" charset="-128"/>
              </a:rPr>
              <a:t> 大阪府内で就学後の子どもをもつ家庭</a:t>
            </a:r>
            <a:endParaRPr kumimoji="1" lang="ja-JP" altLang="en-US" sz="1400" b="1" dirty="0">
              <a:solidFill>
                <a:schemeClr val="tx1"/>
              </a:solidFill>
              <a:latin typeface="HGPｺﾞｼｯｸM" panose="020B0600000000000000" pitchFamily="50" charset="-128"/>
              <a:ea typeface="HGPｺﾞｼｯｸM" panose="020B0600000000000000" pitchFamily="50" charset="-128"/>
            </a:endParaRPr>
          </a:p>
        </p:txBody>
      </p:sp>
      <p:sp>
        <p:nvSpPr>
          <p:cNvPr id="6" name="テキスト ボックス 5"/>
          <p:cNvSpPr txBox="1"/>
          <p:nvPr/>
        </p:nvSpPr>
        <p:spPr>
          <a:xfrm>
            <a:off x="252705" y="467379"/>
            <a:ext cx="266429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２種類の調査</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4139952" y="467379"/>
            <a:ext cx="446449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育児不安が高い層と低い層の分類</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061891928"/>
              </p:ext>
            </p:extLst>
          </p:nvPr>
        </p:nvGraphicFramePr>
        <p:xfrm>
          <a:off x="4139952" y="1575375"/>
          <a:ext cx="4896544" cy="134956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815857"/>
                <a:gridCol w="815857"/>
                <a:gridCol w="816558"/>
                <a:gridCol w="815857"/>
                <a:gridCol w="815857"/>
                <a:gridCol w="816558"/>
              </a:tblGrid>
              <a:tr h="168696">
                <a:tc gridSpan="6">
                  <a:txBody>
                    <a:bodyPr/>
                    <a:lstStyle/>
                    <a:p>
                      <a:pPr algn="l">
                        <a:spcAft>
                          <a:spcPts val="0"/>
                        </a:spcAft>
                      </a:pPr>
                      <a:r>
                        <a:rPr lang="en-US" sz="1050" b="0" kern="0" dirty="0">
                          <a:solidFill>
                            <a:schemeClr val="tx1"/>
                          </a:solidFill>
                          <a:effectLst/>
                          <a:latin typeface="HGPｺﾞｼｯｸM" panose="020B0600000000000000" pitchFamily="50" charset="-128"/>
                          <a:ea typeface="HGPｺﾞｼｯｸM" panose="020B0600000000000000" pitchFamily="50" charset="-128"/>
                        </a:rPr>
                        <a:t>Q1)</a:t>
                      </a:r>
                      <a:r>
                        <a:rPr lang="ja-JP" sz="1050" b="0" kern="0" dirty="0">
                          <a:solidFill>
                            <a:schemeClr val="tx1"/>
                          </a:solidFill>
                          <a:effectLst/>
                          <a:latin typeface="HGPｺﾞｼｯｸM" panose="020B0600000000000000" pitchFamily="50" charset="-128"/>
                          <a:ea typeface="HGPｺﾞｼｯｸM" panose="020B0600000000000000" pitchFamily="50" charset="-128"/>
                        </a:rPr>
                        <a:t>あなたは子育てについて、日頃どのように感じていますか。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sz="1050" b="0" kern="0" dirty="0" smtClean="0">
                          <a:solidFill>
                            <a:schemeClr val="tx1"/>
                          </a:solidFill>
                          <a:effectLst/>
                          <a:latin typeface="HGPｺﾞｼｯｸM" panose="020B0600000000000000" pitchFamily="50" charset="-128"/>
                          <a:ea typeface="HGPｺﾞｼｯｸM" panose="020B0600000000000000" pitchFamily="50" charset="-128"/>
                        </a:rPr>
                        <a:t>h</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）子どものことでどうしたらよいか分からなくなる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altLang="ja-JP" sz="1050" b="0" kern="0" dirty="0" err="1" smtClean="0">
                          <a:solidFill>
                            <a:schemeClr val="tx1"/>
                          </a:solidFill>
                          <a:effectLst/>
                          <a:latin typeface="HGPｺﾞｼｯｸM" panose="020B0600000000000000" pitchFamily="50" charset="-128"/>
                          <a:ea typeface="HGPｺﾞｼｯｸM" panose="020B0600000000000000" pitchFamily="50" charset="-128"/>
                        </a:rPr>
                        <a:t>i</a:t>
                      </a:r>
                      <a:r>
                        <a:rPr lang="ja-JP" sz="1050" b="0" kern="0" dirty="0" smtClean="0">
                          <a:solidFill>
                            <a:schemeClr val="tx1"/>
                          </a:solidFill>
                          <a:effectLst/>
                          <a:latin typeface="HGPｺﾞｼｯｸM" panose="020B0600000000000000" pitchFamily="50" charset="-128"/>
                          <a:ea typeface="HGPｺﾞｼｯｸM" panose="020B0600000000000000" pitchFamily="50" charset="-128"/>
                        </a:rPr>
                        <a:t>）</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子どもに八つ当たりしたくなる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ja-JP" sz="1050" b="0" kern="0" dirty="0" smtClean="0">
                          <a:solidFill>
                            <a:schemeClr val="tx1"/>
                          </a:solidFill>
                          <a:effectLst/>
                          <a:latin typeface="HGPｺﾞｼｯｸM" panose="020B0600000000000000" pitchFamily="50" charset="-128"/>
                          <a:ea typeface="HGPｺﾞｼｯｸM" panose="020B0600000000000000" pitchFamily="50" charset="-128"/>
                        </a:rPr>
                        <a:t>ｊ</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）子どもを育てるために我慢ばかりしている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sz="1050" b="0" kern="0" dirty="0" smtClean="0">
                          <a:solidFill>
                            <a:schemeClr val="tx1"/>
                          </a:solidFill>
                          <a:effectLst/>
                          <a:latin typeface="HGPｺﾞｼｯｸM" panose="020B0600000000000000" pitchFamily="50" charset="-128"/>
                          <a:ea typeface="HGPｺﾞｼｯｸM" panose="020B0600000000000000" pitchFamily="50" charset="-128"/>
                        </a:rPr>
                        <a:t>k</a:t>
                      </a:r>
                      <a:r>
                        <a:rPr lang="ja-JP" sz="1050" b="0" kern="0" dirty="0">
                          <a:solidFill>
                            <a:schemeClr val="tx1"/>
                          </a:solidFill>
                          <a:effectLst/>
                          <a:latin typeface="HGPｺﾞｼｯｸM" panose="020B0600000000000000" pitchFamily="50" charset="-128"/>
                          <a:ea typeface="HGPｺﾞｼｯｸM" panose="020B0600000000000000" pitchFamily="50" charset="-128"/>
                        </a:rPr>
                        <a:t>）子育てをしていると社会から取り残されているような気がする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sz="1050" b="0" kern="0" dirty="0" smtClean="0">
                          <a:solidFill>
                            <a:schemeClr val="tx1"/>
                          </a:solidFill>
                          <a:effectLst/>
                          <a:latin typeface="HGPｺﾞｼｯｸM" panose="020B0600000000000000" pitchFamily="50" charset="-128"/>
                          <a:ea typeface="HGPｺﾞｼｯｸM" panose="020B0600000000000000" pitchFamily="50" charset="-128"/>
                        </a:rPr>
                        <a:t>l</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）子どもの存在そのものがわずらわしくなる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3">
                  <a:txBody>
                    <a:bodyPr/>
                    <a:lstStyle/>
                    <a:p>
                      <a:pPr algn="ctr">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育児不安が低い</a:t>
                      </a:r>
                      <a:r>
                        <a:rPr lang="ja-JP" sz="1050" b="0" kern="0" dirty="0" smtClean="0">
                          <a:solidFill>
                            <a:schemeClr val="tx1"/>
                          </a:solidFill>
                          <a:effectLst/>
                          <a:latin typeface="HGPｺﾞｼｯｸM" panose="020B0600000000000000" pitchFamily="50" charset="-128"/>
                          <a:ea typeface="HGPｺﾞｼｯｸM" panose="020B0600000000000000" pitchFamily="50" charset="-128"/>
                        </a:rPr>
                        <a:t>層</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050" b="0" kern="0" dirty="0">
                          <a:solidFill>
                            <a:schemeClr val="tx1"/>
                          </a:solidFill>
                          <a:effectLst/>
                          <a:latin typeface="HGPｺﾞｼｯｸM" panose="020B0600000000000000" pitchFamily="50" charset="-128"/>
                          <a:ea typeface="HGPｺﾞｼｯｸM" panose="020B0600000000000000" pitchFamily="50" charset="-128"/>
                        </a:rPr>
                        <a:t>育児</a:t>
                      </a:r>
                      <a:r>
                        <a:rPr lang="ja-JP" sz="1050" b="0" kern="0" dirty="0" smtClean="0">
                          <a:solidFill>
                            <a:schemeClr val="tx1"/>
                          </a:solidFill>
                          <a:effectLst/>
                          <a:latin typeface="HGPｺﾞｼｯｸM" panose="020B0600000000000000" pitchFamily="50" charset="-128"/>
                          <a:ea typeface="HGPｺﾞｼｯｸM" panose="020B0600000000000000" pitchFamily="50" charset="-128"/>
                        </a:rPr>
                        <a:t>不安</a:t>
                      </a: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が高い</a:t>
                      </a:r>
                      <a:r>
                        <a:rPr lang="ja-JP" sz="1050" b="0" kern="0" dirty="0" smtClean="0">
                          <a:solidFill>
                            <a:schemeClr val="tx1"/>
                          </a:solidFill>
                          <a:effectLst/>
                          <a:latin typeface="HGPｺﾞｼｯｸM" panose="020B0600000000000000" pitchFamily="50" charset="-128"/>
                          <a:ea typeface="HGPｺﾞｼｯｸM" panose="020B0600000000000000" pitchFamily="50" charset="-128"/>
                        </a:rPr>
                        <a:t>層</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r>
              <a:tr h="168696">
                <a:tc>
                  <a:txBody>
                    <a:bodyPr/>
                    <a:lstStyle/>
                    <a:p>
                      <a:pPr algn="ctr">
                        <a:spcAft>
                          <a:spcPts val="0"/>
                        </a:spcAft>
                      </a:pPr>
                      <a:r>
                        <a:rPr lang="en-US" sz="1050" b="0" kern="0" dirty="0">
                          <a:solidFill>
                            <a:schemeClr val="tx1"/>
                          </a:solidFill>
                          <a:effectLst/>
                          <a:latin typeface="HGPｺﾞｼｯｸM" panose="020B0600000000000000" pitchFamily="50" charset="-128"/>
                          <a:ea typeface="HGPｺﾞｼｯｸM" panose="020B0600000000000000" pitchFamily="50" charset="-128"/>
                        </a:rPr>
                        <a:t>0</a:t>
                      </a:r>
                      <a:r>
                        <a:rPr lang="ja-JP" sz="1050" b="0" kern="0" dirty="0">
                          <a:solidFill>
                            <a:schemeClr val="tx1"/>
                          </a:solidFill>
                          <a:effectLst/>
                          <a:latin typeface="HGPｺﾞｼｯｸM" panose="020B0600000000000000" pitchFamily="50" charset="-128"/>
                          <a:ea typeface="HGPｺﾞｼｯｸM" panose="020B0600000000000000" pitchFamily="50" charset="-128"/>
                        </a:rPr>
                        <a:t>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1</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2</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3</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4</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dirty="0">
                          <a:solidFill>
                            <a:schemeClr val="tx1"/>
                          </a:solidFill>
                          <a:effectLst/>
                          <a:latin typeface="HGPｺﾞｼｯｸM" panose="020B0600000000000000" pitchFamily="50" charset="-128"/>
                          <a:ea typeface="HGPｺﾞｼｯｸM" panose="020B0600000000000000" pitchFamily="50" charset="-128"/>
                        </a:rPr>
                        <a:t>5</a:t>
                      </a:r>
                      <a:r>
                        <a:rPr lang="ja-JP" sz="1050" b="0" kern="0" dirty="0">
                          <a:solidFill>
                            <a:schemeClr val="tx1"/>
                          </a:solidFill>
                          <a:effectLst/>
                          <a:latin typeface="HGPｺﾞｼｯｸM" panose="020B0600000000000000" pitchFamily="50" charset="-128"/>
                          <a:ea typeface="HGPｺﾞｼｯｸM" panose="020B0600000000000000" pitchFamily="50" charset="-128"/>
                        </a:rPr>
                        <a:t>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9" name="正方形/長方形 8"/>
          <p:cNvSpPr/>
          <p:nvPr/>
        </p:nvSpPr>
        <p:spPr>
          <a:xfrm>
            <a:off x="4139952" y="836711"/>
            <a:ext cx="4896544" cy="738664"/>
          </a:xfrm>
          <a:prstGeom prst="rect">
            <a:avLst/>
          </a:prstGeom>
        </p:spPr>
        <p:txBody>
          <a:bodyPr wrap="square">
            <a:spAutoFit/>
          </a:bodyPr>
          <a:lstStyle/>
          <a:p>
            <a:r>
              <a:rPr lang="ja-JP" altLang="en-US" sz="1050" dirty="0" smtClean="0"/>
              <a:t>　</a:t>
            </a:r>
            <a:r>
              <a:rPr lang="ja-JP" altLang="ja-JP" sz="1050" dirty="0" smtClean="0">
                <a:latin typeface="HGPｺﾞｼｯｸM" panose="020B0600000000000000" pitchFamily="50" charset="-128"/>
                <a:ea typeface="HGPｺﾞｼｯｸM" panose="020B0600000000000000" pitchFamily="50" charset="-128"/>
              </a:rPr>
              <a:t>分析</a:t>
            </a:r>
            <a:r>
              <a:rPr lang="ja-JP" altLang="ja-JP" sz="1050" dirty="0">
                <a:latin typeface="HGPｺﾞｼｯｸM" panose="020B0600000000000000" pitchFamily="50" charset="-128"/>
                <a:ea typeface="HGPｺﾞｼｯｸM" panose="020B0600000000000000" pitchFamily="50" charset="-128"/>
              </a:rPr>
              <a:t>の対象者について、乳幼児期の子育てについてどのように感じていた</a:t>
            </a:r>
            <a:r>
              <a:rPr lang="ja-JP" altLang="ja-JP" sz="1050" dirty="0" smtClean="0">
                <a:latin typeface="HGPｺﾞｼｯｸM" panose="020B0600000000000000" pitchFamily="50" charset="-128"/>
                <a:ea typeface="HGPｺﾞｼｯｸM" panose="020B0600000000000000" pitchFamily="50" charset="-128"/>
              </a:rPr>
              <a:t>か</a:t>
            </a:r>
            <a:r>
              <a:rPr lang="ja-JP" altLang="en-US" sz="1050" dirty="0" smtClean="0">
                <a:latin typeface="HGPｺﾞｼｯｸM" panose="020B0600000000000000" pitchFamily="50" charset="-128"/>
                <a:ea typeface="HGPｺﾞｼｯｸM" panose="020B0600000000000000" pitchFamily="50" charset="-128"/>
              </a:rPr>
              <a:t>１２</a:t>
            </a:r>
            <a:r>
              <a:rPr lang="ja-JP" altLang="ja-JP" sz="1050" dirty="0" smtClean="0">
                <a:latin typeface="HGPｺﾞｼｯｸM" panose="020B0600000000000000" pitchFamily="50" charset="-128"/>
                <a:ea typeface="HGPｺﾞｼｯｸM" panose="020B0600000000000000" pitchFamily="50" charset="-128"/>
              </a:rPr>
              <a:t>項目</a:t>
            </a:r>
            <a:r>
              <a:rPr lang="ja-JP" altLang="ja-JP" sz="1050" dirty="0">
                <a:latin typeface="HGPｺﾞｼｯｸM" panose="020B0600000000000000" pitchFamily="50" charset="-128"/>
                <a:ea typeface="HGPｺﾞｼｯｸM" panose="020B0600000000000000" pitchFamily="50" charset="-128"/>
              </a:rPr>
              <a:t>の質問をし、そのうち子育てについてマイナスの考えを示す５つの質問について３つ以上「そう思う」、「どちらかといえばそう思う」と回答した回答者を「</a:t>
            </a:r>
            <a:r>
              <a:rPr lang="ja-JP" altLang="ja-JP" sz="1050" dirty="0" smtClean="0">
                <a:latin typeface="HGPｺﾞｼｯｸM" panose="020B0600000000000000" pitchFamily="50" charset="-128"/>
                <a:ea typeface="HGPｺﾞｼｯｸM" panose="020B0600000000000000" pitchFamily="50" charset="-128"/>
              </a:rPr>
              <a:t>育児</a:t>
            </a:r>
            <a:r>
              <a:rPr lang="ja-JP" altLang="en-US" sz="1050" dirty="0" smtClean="0">
                <a:latin typeface="HGPｺﾞｼｯｸM" panose="020B0600000000000000" pitchFamily="50" charset="-128"/>
                <a:ea typeface="HGPｺﾞｼｯｸM" panose="020B0600000000000000" pitchFamily="50" charset="-128"/>
              </a:rPr>
              <a:t>不安が高い</a:t>
            </a:r>
            <a:r>
              <a:rPr lang="ja-JP" altLang="ja-JP" sz="1050" dirty="0" smtClean="0">
                <a:latin typeface="HGPｺﾞｼｯｸM" panose="020B0600000000000000" pitchFamily="50" charset="-128"/>
                <a:ea typeface="HGPｺﾞｼｯｸM" panose="020B0600000000000000" pitchFamily="50" charset="-128"/>
              </a:rPr>
              <a:t>層</a:t>
            </a:r>
            <a:r>
              <a:rPr lang="ja-JP" altLang="ja-JP" sz="1050" dirty="0">
                <a:latin typeface="HGPｺﾞｼｯｸM" panose="020B0600000000000000" pitchFamily="50" charset="-128"/>
                <a:ea typeface="HGPｺﾞｼｯｸM" panose="020B0600000000000000" pitchFamily="50" charset="-128"/>
              </a:rPr>
              <a:t>」、０個～２個の回答者を</a:t>
            </a:r>
            <a:r>
              <a:rPr lang="ja-JP" altLang="ja-JP" sz="1050" dirty="0" smtClean="0">
                <a:latin typeface="HGPｺﾞｼｯｸM" panose="020B0600000000000000" pitchFamily="50" charset="-128"/>
                <a:ea typeface="HGPｺﾞｼｯｸM" panose="020B0600000000000000" pitchFamily="50" charset="-128"/>
              </a:rPr>
              <a:t>「</a:t>
            </a:r>
            <a:r>
              <a:rPr lang="ja-JP" altLang="en-US" sz="1050" dirty="0" smtClean="0">
                <a:latin typeface="HGPｺﾞｼｯｸM" panose="020B0600000000000000" pitchFamily="50" charset="-128"/>
                <a:ea typeface="HGPｺﾞｼｯｸM" panose="020B0600000000000000" pitchFamily="50" charset="-128"/>
              </a:rPr>
              <a:t>育児不安が低い</a:t>
            </a:r>
            <a:r>
              <a:rPr lang="ja-JP" altLang="ja-JP" sz="1050" dirty="0" smtClean="0">
                <a:latin typeface="HGPｺﾞｼｯｸM" panose="020B0600000000000000" pitchFamily="50" charset="-128"/>
                <a:ea typeface="HGPｺﾞｼｯｸM" panose="020B0600000000000000" pitchFamily="50" charset="-128"/>
              </a:rPr>
              <a:t>層</a:t>
            </a:r>
            <a:r>
              <a:rPr lang="ja-JP" altLang="ja-JP" sz="1050" dirty="0">
                <a:latin typeface="HGPｺﾞｼｯｸM" panose="020B0600000000000000" pitchFamily="50" charset="-128"/>
                <a:ea typeface="HGPｺﾞｼｯｸM" panose="020B0600000000000000" pitchFamily="50" charset="-128"/>
              </a:rPr>
              <a:t>」とした。</a:t>
            </a:r>
          </a:p>
        </p:txBody>
      </p:sp>
      <p:sp>
        <p:nvSpPr>
          <p:cNvPr id="10" name="テキスト ボックス 9"/>
          <p:cNvSpPr txBox="1"/>
          <p:nvPr/>
        </p:nvSpPr>
        <p:spPr>
          <a:xfrm>
            <a:off x="21285" y="3212976"/>
            <a:ext cx="9015211"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回答者の属性（回答した女性の職業）</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a:t>
            </a:r>
            <a:r>
              <a:rPr lang="en-US" altLang="ja-JP" sz="1200" dirty="0" smtClean="0">
                <a:solidFill>
                  <a:schemeClr val="tx2"/>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tx2"/>
                </a:solidFill>
                <a:latin typeface="HGS創英角ﾎﾟｯﾌﾟ体" panose="040B0A00000000000000" pitchFamily="50" charset="-128"/>
                <a:ea typeface="HGS創英角ﾎﾟｯﾌﾟ体" panose="040B0A00000000000000" pitchFamily="50" charset="-128"/>
              </a:rPr>
              <a:t>育児不安が高い層には専業主婦が多い傾向にある。</a:t>
            </a:r>
            <a:endParaRPr kumimoji="1" lang="ja-JP" altLang="en-US" sz="1200" dirty="0">
              <a:solidFill>
                <a:schemeClr val="tx2"/>
              </a:solidFill>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5280114" y="4389333"/>
            <a:ext cx="1991046"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②</a:t>
            </a:r>
            <a:r>
              <a:rPr lang="ja-JP" altLang="en-US" sz="1400" dirty="0" smtClean="0">
                <a:latin typeface="HGP創英角ｺﾞｼｯｸUB" panose="020B0900000000000000" pitchFamily="50" charset="-128"/>
                <a:ea typeface="HGP創英角ｺﾞｼｯｸUB" panose="020B0900000000000000" pitchFamily="50" charset="-128"/>
              </a:rPr>
              <a:t> 調査２（就学後）</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Rectangle 3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Rectangle 4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グラフ 21"/>
          <p:cNvGraphicFramePr>
            <a:graphicFrameLocks/>
          </p:cNvGraphicFramePr>
          <p:nvPr>
            <p:extLst>
              <p:ext uri="{D42A27DB-BD31-4B8C-83A1-F6EECF244321}">
                <p14:modId xmlns:p14="http://schemas.microsoft.com/office/powerpoint/2010/main" val="2663244003"/>
              </p:ext>
            </p:extLst>
          </p:nvPr>
        </p:nvGraphicFramePr>
        <p:xfrm>
          <a:off x="5148064" y="2852936"/>
          <a:ext cx="3995936" cy="1536397"/>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8172400" y="4002803"/>
            <a:ext cx="864096" cy="400110"/>
          </a:xfrm>
          <a:prstGeom prst="rect">
            <a:avLst/>
          </a:prstGeom>
          <a:noFill/>
        </p:spPr>
        <p:txBody>
          <a:bodyPr wrap="square" rtlCol="0">
            <a:spAutoFit/>
          </a:bodyPr>
          <a:lstStyle/>
          <a:p>
            <a:r>
              <a:rPr kumimoji="1" lang="ja-JP" altLang="en-US" sz="1000" dirty="0" smtClean="0"/>
              <a:t>各区分と</a:t>
            </a:r>
            <a:r>
              <a:rPr lang="ja-JP" altLang="en-US" sz="1000" dirty="0" smtClean="0"/>
              <a:t>も</a:t>
            </a:r>
            <a:endParaRPr lang="en-US" altLang="ja-JP" sz="1000" dirty="0" smtClean="0"/>
          </a:p>
          <a:p>
            <a:r>
              <a:rPr kumimoji="1" lang="ja-JP" altLang="en-US" sz="1000" dirty="0"/>
              <a:t>　</a:t>
            </a:r>
            <a:r>
              <a:rPr kumimoji="1" lang="en-US" altLang="ja-JP" sz="1000" dirty="0" smtClean="0"/>
              <a:t>N=400</a:t>
            </a:r>
            <a:endParaRPr kumimoji="1" lang="ja-JP" altLang="en-US" sz="1000" dirty="0"/>
          </a:p>
        </p:txBody>
      </p:sp>
      <p:sp>
        <p:nvSpPr>
          <p:cNvPr id="16" name="Rectangle 3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2544758610"/>
              </p:ext>
            </p:extLst>
          </p:nvPr>
        </p:nvGraphicFramePr>
        <p:xfrm>
          <a:off x="5280114" y="4623749"/>
          <a:ext cx="3863886" cy="2240046"/>
        </p:xfrm>
        <a:graphic>
          <a:graphicData uri="http://schemas.openxmlformats.org/presentationml/2006/ole">
            <mc:AlternateContent xmlns:mc="http://schemas.openxmlformats.org/markup-compatibility/2006">
              <mc:Choice xmlns:v="urn:schemas-microsoft-com:vml" Requires="v">
                <p:oleObj spid="_x0000_s1377" name="ワークシート" r:id="rId5" imgW="4552823" imgH="3010029" progId="Excel.Sheet.12">
                  <p:embed/>
                </p:oleObj>
              </mc:Choice>
              <mc:Fallback>
                <p:oleObj name="ワークシート" r:id="rId5" imgW="4552823" imgH="3010029" progId="Excel.Sheet.12">
                  <p:embed/>
                  <p:pic>
                    <p:nvPicPr>
                      <p:cNvPr id="0" name="Object 3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114" y="4623749"/>
                        <a:ext cx="3863886" cy="2240046"/>
                      </a:xfrm>
                      <a:prstGeom prst="rect">
                        <a:avLst/>
                      </a:prstGeom>
                      <a:noFill/>
                    </p:spPr>
                  </p:pic>
                </p:oleObj>
              </mc:Fallback>
            </mc:AlternateContent>
          </a:graphicData>
        </a:graphic>
      </p:graphicFrame>
      <p:graphicFrame>
        <p:nvGraphicFramePr>
          <p:cNvPr id="24" name="グラフ 23"/>
          <p:cNvGraphicFramePr>
            <a:graphicFrameLocks/>
          </p:cNvGraphicFramePr>
          <p:nvPr>
            <p:extLst>
              <p:ext uri="{D42A27DB-BD31-4B8C-83A1-F6EECF244321}">
                <p14:modId xmlns:p14="http://schemas.microsoft.com/office/powerpoint/2010/main" val="2708196716"/>
              </p:ext>
            </p:extLst>
          </p:nvPr>
        </p:nvGraphicFramePr>
        <p:xfrm>
          <a:off x="96561" y="3730177"/>
          <a:ext cx="5183553" cy="309717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4974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4764" y="6492875"/>
            <a:ext cx="2133600" cy="365125"/>
          </a:xfrm>
        </p:spPr>
        <p:txBody>
          <a:bodyPr anchor="b" anchorCtr="0"/>
          <a:lstStyle/>
          <a:p>
            <a:fld id="{D2D8002D-B5B0-4BAC-B1F6-782DDCCE6D9C}" type="slidenum">
              <a:rPr kumimoji="1" lang="ja-JP" altLang="en-US" smtClean="0"/>
              <a:t>14</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３－２．（家庭の養育力調査）　子育てで大切にしていること</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テキスト ボックス 27"/>
          <p:cNvSpPr txBox="1"/>
          <p:nvPr/>
        </p:nvSpPr>
        <p:spPr>
          <a:xfrm>
            <a:off x="186230" y="404664"/>
            <a:ext cx="885026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子育てで大切していることは「</a:t>
            </a:r>
            <a:r>
              <a:rPr kumimoji="1"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子どもと過ごす時間」がもっとも多い。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29" name="テキスト ボックス 28"/>
          <p:cNvSpPr txBox="1"/>
          <p:nvPr/>
        </p:nvSpPr>
        <p:spPr>
          <a:xfrm>
            <a:off x="24020" y="754122"/>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育児不安が低い層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29"/>
          <p:cNvSpPr txBox="1"/>
          <p:nvPr/>
        </p:nvSpPr>
        <p:spPr>
          <a:xfrm>
            <a:off x="4611363" y="754121"/>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育児不安が高い層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1" name="テキスト ボックス 30"/>
          <p:cNvSpPr txBox="1"/>
          <p:nvPr/>
        </p:nvSpPr>
        <p:spPr>
          <a:xfrm>
            <a:off x="24020" y="3717032"/>
            <a:ext cx="440396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調査２（就学後）　就学前期に大切にしていたこと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2" name="テキスト ボックス 31"/>
          <p:cNvSpPr txBox="1"/>
          <p:nvPr/>
        </p:nvSpPr>
        <p:spPr>
          <a:xfrm>
            <a:off x="4724400" y="3717032"/>
            <a:ext cx="440396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調査２（就学後）　大切にしておけばよかったこと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4" name="グラフ 23"/>
          <p:cNvGraphicFramePr>
            <a:graphicFrameLocks/>
          </p:cNvGraphicFramePr>
          <p:nvPr>
            <p:extLst>
              <p:ext uri="{D42A27DB-BD31-4B8C-83A1-F6EECF244321}">
                <p14:modId xmlns:p14="http://schemas.microsoft.com/office/powerpoint/2010/main" val="504463324"/>
              </p:ext>
            </p:extLst>
          </p:nvPr>
        </p:nvGraphicFramePr>
        <p:xfrm>
          <a:off x="144666" y="1061899"/>
          <a:ext cx="4579734" cy="2655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グラフ 32"/>
          <p:cNvGraphicFramePr>
            <a:graphicFrameLocks/>
          </p:cNvGraphicFramePr>
          <p:nvPr>
            <p:extLst>
              <p:ext uri="{D42A27DB-BD31-4B8C-83A1-F6EECF244321}">
                <p14:modId xmlns:p14="http://schemas.microsoft.com/office/powerpoint/2010/main" val="1133950382"/>
              </p:ext>
            </p:extLst>
          </p:nvPr>
        </p:nvGraphicFramePr>
        <p:xfrm>
          <a:off x="4572000" y="1061899"/>
          <a:ext cx="4556364" cy="265513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6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238078542"/>
              </p:ext>
            </p:extLst>
          </p:nvPr>
        </p:nvGraphicFramePr>
        <p:xfrm>
          <a:off x="186230" y="4024808"/>
          <a:ext cx="4241754" cy="2833191"/>
        </p:xfrm>
        <a:graphic>
          <a:graphicData uri="http://schemas.openxmlformats.org/presentationml/2006/ole">
            <mc:AlternateContent xmlns:mc="http://schemas.openxmlformats.org/markup-compatibility/2006">
              <mc:Choice xmlns:v="urn:schemas-microsoft-com:vml" Requires="v">
                <p:oleObj spid="_x0000_s2698" name="ワークシート" r:id="rId6" imgW="5705470" imgH="3657600" progId="Excel.Sheet.12">
                  <p:embed/>
                </p:oleObj>
              </mc:Choice>
              <mc:Fallback>
                <p:oleObj name="ワークシート" r:id="rId6" imgW="5705470" imgH="3657600" progId="Excel.Sheet.12">
                  <p:embed/>
                  <p:pic>
                    <p:nvPicPr>
                      <p:cNvPr id="0" name="Object 6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230" y="4024808"/>
                        <a:ext cx="4241754" cy="2833191"/>
                      </a:xfrm>
                      <a:prstGeom prst="rect">
                        <a:avLst/>
                      </a:prstGeom>
                      <a:noFill/>
                    </p:spPr>
                  </p:pic>
                </p:oleObj>
              </mc:Fallback>
            </mc:AlternateContent>
          </a:graphicData>
        </a:graphic>
      </p:graphicFrame>
      <p:sp>
        <p:nvSpPr>
          <p:cNvPr id="7" name="Rectangle 6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729697057"/>
              </p:ext>
            </p:extLst>
          </p:nvPr>
        </p:nvGraphicFramePr>
        <p:xfrm>
          <a:off x="4572000" y="4024809"/>
          <a:ext cx="4556364" cy="2833191"/>
        </p:xfrm>
        <a:graphic>
          <a:graphicData uri="http://schemas.openxmlformats.org/presentationml/2006/ole">
            <mc:AlternateContent xmlns:mc="http://schemas.openxmlformats.org/markup-compatibility/2006">
              <mc:Choice xmlns:v="urn:schemas-microsoft-com:vml" Requires="v">
                <p:oleObj spid="_x0000_s2699" name="ワークシート" r:id="rId9" imgW="6076909" imgH="3638435" progId="Excel.Sheet.12">
                  <p:embed/>
                </p:oleObj>
              </mc:Choice>
              <mc:Fallback>
                <p:oleObj name="ワークシート" r:id="rId9" imgW="6076909" imgH="3638435" progId="Excel.Sheet.12">
                  <p:embed/>
                  <p:pic>
                    <p:nvPicPr>
                      <p:cNvPr id="0" name="Object 6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4024809"/>
                        <a:ext cx="4556364" cy="2833191"/>
                      </a:xfrm>
                      <a:prstGeom prst="rect">
                        <a:avLst/>
                      </a:prstGeom>
                      <a:noFill/>
                    </p:spPr>
                  </p:pic>
                </p:oleObj>
              </mc:Fallback>
            </mc:AlternateContent>
          </a:graphicData>
        </a:graphic>
      </p:graphicFrame>
    </p:spTree>
    <p:extLst>
      <p:ext uri="{BB962C8B-B14F-4D97-AF65-F5344CB8AC3E}">
        <p14:creationId xmlns:p14="http://schemas.microsoft.com/office/powerpoint/2010/main" val="346223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オブジェクト 20"/>
          <p:cNvGraphicFramePr>
            <a:graphicFrameLocks noChangeAspect="1"/>
          </p:cNvGraphicFramePr>
          <p:nvPr>
            <p:extLst>
              <p:ext uri="{D42A27DB-BD31-4B8C-83A1-F6EECF244321}">
                <p14:modId xmlns:p14="http://schemas.microsoft.com/office/powerpoint/2010/main" val="2688495355"/>
              </p:ext>
            </p:extLst>
          </p:nvPr>
        </p:nvGraphicFramePr>
        <p:xfrm>
          <a:off x="4211960" y="4035598"/>
          <a:ext cx="4824536" cy="2822402"/>
        </p:xfrm>
        <a:graphic>
          <a:graphicData uri="http://schemas.openxmlformats.org/presentationml/2006/ole">
            <mc:AlternateContent xmlns:mc="http://schemas.openxmlformats.org/markup-compatibility/2006">
              <mc:Choice xmlns:v="urn:schemas-microsoft-com:vml" Requires="v">
                <p:oleObj spid="_x0000_s3669" name="ワークシート" r:id="rId4" imgW="7353189" imgH="4695765" progId="Excel.Sheet.12">
                  <p:embed/>
                </p:oleObj>
              </mc:Choice>
              <mc:Fallback>
                <p:oleObj name="ワークシート" r:id="rId4" imgW="7353189" imgH="4695765" progId="Excel.Sheet.12">
                  <p:embed/>
                  <p:pic>
                    <p:nvPicPr>
                      <p:cNvPr id="0" name="Object 5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4035598"/>
                        <a:ext cx="4824536" cy="2822402"/>
                      </a:xfrm>
                      <a:prstGeom prst="rect">
                        <a:avLst/>
                      </a:prstGeom>
                      <a:noFill/>
                    </p:spPr>
                  </p:pic>
                </p:oleObj>
              </mc:Fallback>
            </mc:AlternateContent>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15</a:t>
            </a:fld>
            <a:endParaRPr kumimoji="1" lang="ja-JP" altLang="en-US" dirty="0"/>
          </a:p>
        </p:txBody>
      </p:sp>
      <p:sp>
        <p:nvSpPr>
          <p:cNvPr id="3"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３－３．（家庭の養育力調査）　</a:t>
            </a:r>
            <a:r>
              <a:rPr lang="ja-JP" altLang="en-US" sz="1800" dirty="0">
                <a:latin typeface="HGP創英角ｺﾞｼｯｸUB" panose="020B0900000000000000" pitchFamily="50" charset="-128"/>
                <a:ea typeface="HGP創英角ｺﾞｼｯｸUB" panose="020B0900000000000000" pitchFamily="50" charset="-128"/>
              </a:rPr>
              <a:t>子育てをしていて、困っていること</a:t>
            </a:r>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86230" y="404664"/>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子育てをしていて、困っていることは、「自分の時間がとれない」、「子育てが</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これでいいのか不安」を選ぶ人が多い。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26577" y="1044533"/>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育児不安が低い層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4611363" y="1044533"/>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育児不安が高い層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26576" y="4149080"/>
            <a:ext cx="3105264"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調査２（就学後）　</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a:t>
            </a:r>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就学前期に困ったことはあったか？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3275856" y="4149080"/>
            <a:ext cx="1184773" cy="738664"/>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調査２</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（就学後）　</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困ったこと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8" name="グラフ 17"/>
          <p:cNvGraphicFramePr>
            <a:graphicFrameLocks/>
          </p:cNvGraphicFramePr>
          <p:nvPr>
            <p:extLst>
              <p:ext uri="{D42A27DB-BD31-4B8C-83A1-F6EECF244321}">
                <p14:modId xmlns:p14="http://schemas.microsoft.com/office/powerpoint/2010/main" val="3629119365"/>
              </p:ext>
            </p:extLst>
          </p:nvPr>
        </p:nvGraphicFramePr>
        <p:xfrm>
          <a:off x="61717" y="1352311"/>
          <a:ext cx="4294259" cy="26527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グラフ 18"/>
          <p:cNvGraphicFramePr>
            <a:graphicFrameLocks/>
          </p:cNvGraphicFramePr>
          <p:nvPr>
            <p:extLst>
              <p:ext uri="{D42A27DB-BD31-4B8C-83A1-F6EECF244321}">
                <p14:modId xmlns:p14="http://schemas.microsoft.com/office/powerpoint/2010/main" val="3077447004"/>
              </p:ext>
            </p:extLst>
          </p:nvPr>
        </p:nvGraphicFramePr>
        <p:xfrm>
          <a:off x="4139952" y="1352310"/>
          <a:ext cx="4895831" cy="2724762"/>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56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16682807"/>
              </p:ext>
            </p:extLst>
          </p:nvPr>
        </p:nvGraphicFramePr>
        <p:xfrm>
          <a:off x="26577" y="4887744"/>
          <a:ext cx="3621155" cy="1966599"/>
        </p:xfrm>
        <a:graphic>
          <a:graphicData uri="http://schemas.openxmlformats.org/presentationml/2006/ole">
            <mc:AlternateContent xmlns:mc="http://schemas.openxmlformats.org/markup-compatibility/2006">
              <mc:Choice xmlns:v="urn:schemas-microsoft-com:vml" Requires="v">
                <p:oleObj spid="_x0000_s3670" name="ワークシート" r:id="rId9" imgW="4752849" imgH="2590822" progId="Excel.Sheet.12">
                  <p:embed/>
                </p:oleObj>
              </mc:Choice>
              <mc:Fallback>
                <p:oleObj name="ワークシート" r:id="rId9" imgW="4752849" imgH="2590822" progId="Excel.Sheet.12">
                  <p:embed/>
                  <p:pic>
                    <p:nvPicPr>
                      <p:cNvPr id="0" name="Object 56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77" y="4887744"/>
                        <a:ext cx="3621155" cy="1966599"/>
                      </a:xfrm>
                      <a:prstGeom prst="rect">
                        <a:avLst/>
                      </a:prstGeom>
                      <a:noFill/>
                    </p:spPr>
                  </p:pic>
                </p:oleObj>
              </mc:Fallback>
            </mc:AlternateContent>
          </a:graphicData>
        </a:graphic>
      </p:graphicFrame>
      <p:sp>
        <p:nvSpPr>
          <p:cNvPr id="20" name="Rectangle 57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165968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16</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３－４．（家庭の養育力調査）　子育て相談で身近に感じる存在</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548680"/>
            <a:ext cx="2585570" cy="923330"/>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パートナーを身近に</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感じない人は育児不</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安が高い層に多い。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233264" y="3137857"/>
            <a:ext cx="8856984"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子育て支援団体、子育て広場・子育てサロンを身近に感じている人は少ない。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266056" y="1700808"/>
            <a:ext cx="2425918" cy="95410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「パートナー」を</a:t>
            </a:r>
            <a:r>
              <a:rPr lang="ja-JP" altLang="en-US" sz="1400" dirty="0">
                <a:latin typeface="HGP創英角ｺﾞｼｯｸUB" panose="020B0900000000000000" pitchFamily="50" charset="-128"/>
                <a:ea typeface="HGP創英角ｺﾞｼｯｸUB" panose="020B0900000000000000" pitchFamily="50" charset="-128"/>
              </a:rPr>
              <a:t>子育てについて相談する上で身近に感じられる存在か。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179512" y="3507189"/>
            <a:ext cx="8964488"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a:t>
            </a:r>
            <a:r>
              <a:rPr lang="ja-JP" altLang="en-US" sz="1400" dirty="0">
                <a:latin typeface="HGP創英角ｺﾞｼｯｸUB" panose="020B0900000000000000" pitchFamily="50" charset="-128"/>
                <a:ea typeface="HGP創英角ｺﾞｼｯｸUB" panose="020B0900000000000000" pitchFamily="50" charset="-128"/>
              </a:rPr>
              <a:t>子育て支援団体、子育て広場・子育てサロン」</a:t>
            </a:r>
            <a:r>
              <a:rPr lang="ja-JP" altLang="en-US" sz="1400" dirty="0" smtClean="0">
                <a:latin typeface="HGP創英角ｺﾞｼｯｸUB" panose="020B0900000000000000" pitchFamily="50" charset="-128"/>
                <a:ea typeface="HGP創英角ｺﾞｼｯｸUB" panose="020B0900000000000000" pitchFamily="50" charset="-128"/>
              </a:rPr>
              <a:t>を</a:t>
            </a:r>
            <a:r>
              <a:rPr lang="ja-JP" altLang="en-US" sz="1400" dirty="0">
                <a:latin typeface="HGP創英角ｺﾞｼｯｸUB" panose="020B0900000000000000" pitchFamily="50" charset="-128"/>
                <a:ea typeface="HGP創英角ｺﾞｼｯｸUB" panose="020B0900000000000000" pitchFamily="50" charset="-128"/>
              </a:rPr>
              <a:t>子育てについて相談する上で身近に感じられる存在か。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2636556147"/>
              </p:ext>
            </p:extLst>
          </p:nvPr>
        </p:nvGraphicFramePr>
        <p:xfrm>
          <a:off x="5292080" y="4293096"/>
          <a:ext cx="3851920" cy="2589134"/>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p:cNvSpPr txBox="1"/>
          <p:nvPr/>
        </p:nvSpPr>
        <p:spPr>
          <a:xfrm>
            <a:off x="5508104" y="4052683"/>
            <a:ext cx="2606384" cy="307777"/>
          </a:xfrm>
          <a:prstGeom prst="rect">
            <a:avLst/>
          </a:prstGeom>
          <a:noFill/>
        </p:spPr>
        <p:txBody>
          <a:bodyPr wrap="square" rtlCol="0">
            <a:spAutoFit/>
          </a:bodyPr>
          <a:lstStyle/>
          <a:p>
            <a:r>
              <a:rPr lang="en-US" altLang="ja-JP" sz="1400" dirty="0" smtClean="0">
                <a:latin typeface="HGP創英角ｺﾞｼｯｸUB" panose="020B0900000000000000" pitchFamily="50" charset="-128"/>
                <a:ea typeface="HGP創英角ｺﾞｼｯｸUB" panose="020B0900000000000000" pitchFamily="50" charset="-128"/>
              </a:rPr>
              <a:t>※</a:t>
            </a:r>
            <a:r>
              <a:rPr lang="ja-JP" altLang="en-US" sz="1400" dirty="0" smtClean="0">
                <a:latin typeface="HGP創英角ｺﾞｼｯｸUB" panose="020B0900000000000000" pitchFamily="50" charset="-128"/>
                <a:ea typeface="HGP創英角ｺﾞｼｯｸUB" panose="020B0900000000000000" pitchFamily="50" charset="-128"/>
              </a:rPr>
              <a:t> 子どもの年齢別（府内全体）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1549705265"/>
              </p:ext>
            </p:extLst>
          </p:nvPr>
        </p:nvGraphicFramePr>
        <p:xfrm>
          <a:off x="2691974" y="467663"/>
          <a:ext cx="6398630" cy="26701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a:graphicFrameLocks/>
          </p:cNvGraphicFramePr>
          <p:nvPr>
            <p:extLst>
              <p:ext uri="{D42A27DB-BD31-4B8C-83A1-F6EECF244321}">
                <p14:modId xmlns:p14="http://schemas.microsoft.com/office/powerpoint/2010/main" val="35462085"/>
              </p:ext>
            </p:extLst>
          </p:nvPr>
        </p:nvGraphicFramePr>
        <p:xfrm>
          <a:off x="0" y="3861047"/>
          <a:ext cx="5508104" cy="29761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451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2969" y="6514967"/>
            <a:ext cx="2133600" cy="365125"/>
          </a:xfrm>
        </p:spPr>
        <p:txBody>
          <a:bodyPr anchor="b" anchorCtr="0"/>
          <a:lstStyle/>
          <a:p>
            <a:fld id="{D2D8002D-B5B0-4BAC-B1F6-782DDCCE6D9C}" type="slidenum">
              <a:rPr kumimoji="1" lang="ja-JP" altLang="en-US" smtClean="0"/>
              <a:t>17</a:t>
            </a:fld>
            <a:endParaRPr kumimoji="1" lang="ja-JP" altLang="en-US" dirty="0"/>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３－５．（家庭の養育力調査）　子育ての相談をした人</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404664"/>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就学前期の子育てを振り返ると、子育て広場や子育てサロンなどの地域の機関等</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に相談すればよかったと考えている人が多い。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179511" y="1042583"/>
            <a:ext cx="418538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調査２（就学後）</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乳幼児期の子育てについて相談した人・機関</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4580740" y="1056437"/>
            <a:ext cx="4455756" cy="738664"/>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調査２（就学後）</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乳幼児期の子育てについてもっと頼っておけばよかった</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人・機関　</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Rectangle 5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505072040"/>
              </p:ext>
            </p:extLst>
          </p:nvPr>
        </p:nvGraphicFramePr>
        <p:xfrm>
          <a:off x="164347" y="1795100"/>
          <a:ext cx="4200547" cy="4946267"/>
        </p:xfrm>
        <a:graphic>
          <a:graphicData uri="http://schemas.openxmlformats.org/presentationml/2006/ole">
            <mc:AlternateContent xmlns:mc="http://schemas.openxmlformats.org/markup-compatibility/2006">
              <mc:Choice xmlns:v="urn:schemas-microsoft-com:vml" Requires="v">
                <p:oleObj spid="_x0000_s4649" name="ワークシート" r:id="rId4" imgW="7705732" imgH="5286379" progId="Excel.Sheet.12">
                  <p:embed/>
                </p:oleObj>
              </mc:Choice>
              <mc:Fallback>
                <p:oleObj name="ワークシート" r:id="rId4" imgW="7705732" imgH="5286379" progId="Excel.Sheet.12">
                  <p:embed/>
                  <p:pic>
                    <p:nvPicPr>
                      <p:cNvPr id="0" name="Object 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47" y="1795100"/>
                        <a:ext cx="4200547" cy="4946267"/>
                      </a:xfrm>
                      <a:prstGeom prst="rect">
                        <a:avLst/>
                      </a:prstGeom>
                      <a:noFill/>
                    </p:spPr>
                  </p:pic>
                </p:oleObj>
              </mc:Fallback>
            </mc:AlternateContent>
          </a:graphicData>
        </a:graphic>
      </p:graphicFrame>
      <p:sp>
        <p:nvSpPr>
          <p:cNvPr id="9" name="Rectangle 53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3613101429"/>
              </p:ext>
            </p:extLst>
          </p:nvPr>
        </p:nvGraphicFramePr>
        <p:xfrm>
          <a:off x="4716016" y="1795101"/>
          <a:ext cx="4320480" cy="4946267"/>
        </p:xfrm>
        <a:graphic>
          <a:graphicData uri="http://schemas.openxmlformats.org/presentationml/2006/ole">
            <mc:AlternateContent xmlns:mc="http://schemas.openxmlformats.org/markup-compatibility/2006">
              <mc:Choice xmlns:v="urn:schemas-microsoft-com:vml" Requires="v">
                <p:oleObj spid="_x0000_s4650" name="ワークシート" r:id="rId7" imgW="7715180" imgH="5343605" progId="Excel.Sheet.12">
                  <p:embed/>
                </p:oleObj>
              </mc:Choice>
              <mc:Fallback>
                <p:oleObj name="ワークシート" r:id="rId7" imgW="7715180" imgH="5343605" progId="Excel.Sheet.12">
                  <p:embed/>
                  <p:pic>
                    <p:nvPicPr>
                      <p:cNvPr id="0" name="Object 5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6" y="1795101"/>
                        <a:ext cx="4320480" cy="4946267"/>
                      </a:xfrm>
                      <a:prstGeom prst="rect">
                        <a:avLst/>
                      </a:prstGeom>
                      <a:noFill/>
                    </p:spPr>
                  </p:pic>
                </p:oleObj>
              </mc:Fallback>
            </mc:AlternateContent>
          </a:graphicData>
        </a:graphic>
      </p:graphicFrame>
    </p:spTree>
    <p:extLst>
      <p:ext uri="{BB962C8B-B14F-4D97-AF65-F5344CB8AC3E}">
        <p14:creationId xmlns:p14="http://schemas.microsoft.com/office/powerpoint/2010/main" val="168566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18</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３－６．（家庭の養育力調査）　保護者が求める子育て支援情報</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02045" y="404664"/>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保護者が必要とする情報としては「地域の遊び場等」や「子どものしつけ方」</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の情報が多い。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94005" y="995975"/>
            <a:ext cx="577413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育児不安が低い層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87759" y="3690528"/>
            <a:ext cx="445575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育児不安が高い層　</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132997816"/>
              </p:ext>
            </p:extLst>
          </p:nvPr>
        </p:nvGraphicFramePr>
        <p:xfrm>
          <a:off x="222796" y="1320584"/>
          <a:ext cx="8813700" cy="26285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p:cNvGraphicFramePr>
            <a:graphicFrameLocks/>
          </p:cNvGraphicFramePr>
          <p:nvPr>
            <p:extLst>
              <p:ext uri="{D42A27DB-BD31-4B8C-83A1-F6EECF244321}">
                <p14:modId xmlns:p14="http://schemas.microsoft.com/office/powerpoint/2010/main" val="4059054361"/>
              </p:ext>
            </p:extLst>
          </p:nvPr>
        </p:nvGraphicFramePr>
        <p:xfrm>
          <a:off x="179513" y="4083957"/>
          <a:ext cx="8872798" cy="2712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024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4764" y="6492875"/>
            <a:ext cx="2133600" cy="365125"/>
          </a:xfrm>
        </p:spPr>
        <p:txBody>
          <a:bodyPr anchor="b" anchorCtr="0"/>
          <a:lstStyle/>
          <a:p>
            <a:fld id="{D2D8002D-B5B0-4BAC-B1F6-782DDCCE6D9C}" type="slidenum">
              <a:rPr kumimoji="1" lang="ja-JP" altLang="en-US" smtClean="0"/>
              <a:t>19</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３－７．（家庭の養育力調査）　子育て支援で保護者が求めるもの</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86230" y="404664"/>
            <a:ext cx="885026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保護者が望むサービスは「親子で遊びにいける場」がもっとも多い。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0" y="773995"/>
            <a:ext cx="418538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育児不安が低い層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0" y="3742591"/>
            <a:ext cx="445575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育児不安が高い層　</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62255889"/>
              </p:ext>
            </p:extLst>
          </p:nvPr>
        </p:nvGraphicFramePr>
        <p:xfrm>
          <a:off x="186231" y="1025982"/>
          <a:ext cx="8706250" cy="27166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1323543396"/>
              </p:ext>
            </p:extLst>
          </p:nvPr>
        </p:nvGraphicFramePr>
        <p:xfrm>
          <a:off x="186230" y="4050368"/>
          <a:ext cx="8634242" cy="2807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045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854030017"/>
              </p:ext>
            </p:extLst>
          </p:nvPr>
        </p:nvGraphicFramePr>
        <p:xfrm>
          <a:off x="107504" y="555124"/>
          <a:ext cx="8928992" cy="62103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16224"/>
                <a:gridCol w="2592288"/>
                <a:gridCol w="2952328"/>
                <a:gridCol w="1368152"/>
              </a:tblGrid>
              <a:tr h="305270">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調査名</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内容</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対象等</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手法・時期</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881121">
                <a:tc>
                  <a:txBody>
                    <a:bodyPr/>
                    <a:lstStyle/>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市町村ニーズ調査</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（府内市町村実施）</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p.3</a:t>
                      </a:r>
                      <a:r>
                        <a:rPr kumimoji="1" lang="ja-JP" altLang="en-US" sz="1400" u="sng"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p.12</a:t>
                      </a:r>
                      <a:endParaRPr kumimoji="1" lang="ja-JP" altLang="en-US" sz="1400" u="sng" dirty="0">
                        <a:solidFill>
                          <a:srgbClr val="FF0000"/>
                        </a:solidFill>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子ども・子育て支援新制度に基づく市町村事業計画策定のために、就学前の子どもの教育・保育、地域子ども・子育て支援事業の必要量等について調査した。</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就学前の子どもをもつ保護者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43</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市町村（政令市・中核市を含む）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100,049</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49,452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　（回収率</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49</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950" u="none" dirty="0" smtClean="0">
                          <a:solidFill>
                            <a:srgbClr val="FF0000"/>
                          </a:solidFill>
                          <a:latin typeface="HGPｺﾞｼｯｸM" panose="020B0600000000000000" pitchFamily="50" charset="-128"/>
                          <a:ea typeface="HGPｺﾞｼｯｸM" panose="020B0600000000000000" pitchFamily="50" charset="-128"/>
                        </a:rPr>
                        <a:t>※ </a:t>
                      </a:r>
                      <a:r>
                        <a:rPr kumimoji="1" lang="en-US" altLang="ja-JP" sz="950" u="sng" dirty="0" smtClean="0">
                          <a:solidFill>
                            <a:srgbClr val="FF0000"/>
                          </a:solidFill>
                          <a:latin typeface="HGPｺﾞｼｯｸM" panose="020B0600000000000000" pitchFamily="50" charset="-128"/>
                          <a:ea typeface="HGPｺﾞｼｯｸM" panose="020B0600000000000000" pitchFamily="50" charset="-128"/>
                        </a:rPr>
                        <a:t>H26.3</a:t>
                      </a:r>
                      <a:r>
                        <a:rPr kumimoji="1" lang="ja-JP" altLang="en-US" sz="950" u="sng" dirty="0" smtClean="0">
                          <a:solidFill>
                            <a:srgbClr val="FF0000"/>
                          </a:solidFill>
                          <a:latin typeface="HGPｺﾞｼｯｸM" panose="020B0600000000000000" pitchFamily="50" charset="-128"/>
                          <a:ea typeface="HGPｺﾞｼｯｸM" panose="020B0600000000000000" pitchFamily="50" charset="-128"/>
                        </a:rPr>
                        <a:t>末時点で府に報告のあった</a:t>
                      </a:r>
                      <a:r>
                        <a:rPr kumimoji="1" lang="en-US" altLang="ja-JP" sz="950" u="sng" dirty="0" smtClean="0">
                          <a:solidFill>
                            <a:srgbClr val="FF0000"/>
                          </a:solidFill>
                          <a:latin typeface="HGPｺﾞｼｯｸM" panose="020B0600000000000000" pitchFamily="50" charset="-128"/>
                          <a:ea typeface="HGPｺﾞｼｯｸM" panose="020B0600000000000000" pitchFamily="50" charset="-128"/>
                        </a:rPr>
                        <a:t>38</a:t>
                      </a:r>
                      <a:r>
                        <a:rPr kumimoji="1" lang="ja-JP" altLang="en-US" sz="950" u="sng" dirty="0" smtClean="0">
                          <a:solidFill>
                            <a:srgbClr val="FF0000"/>
                          </a:solidFill>
                          <a:latin typeface="HGPｺﾞｼｯｸM" panose="020B0600000000000000" pitchFamily="50" charset="-128"/>
                          <a:ea typeface="HGPｺﾞｼｯｸM" panose="020B0600000000000000" pitchFamily="50" charset="-128"/>
                        </a:rPr>
                        <a:t>市町村分データ</a:t>
                      </a:r>
                      <a:endParaRPr kumimoji="1" lang="ja-JP" altLang="en-US" sz="950" u="sng" dirty="0">
                        <a:solidFill>
                          <a:srgbClr val="FF0000"/>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25</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9</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346720">
                <a:tc rowSpan="4">
                  <a:txBody>
                    <a:bodyPr/>
                    <a:lstStyle/>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家庭の養育力についての実態調査</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（大阪府実施）</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p.13</a:t>
                      </a:r>
                      <a:r>
                        <a:rPr kumimoji="1" lang="ja-JP" altLang="en-US" sz="1400" u="sng"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rowSpan="4">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子どもへのしつけや子どもの生活習慣といった家庭の養育力に関する一般的な保護者の意識について、就学前の子どもをもつ保護者及びその保護者を支援する施設等を対象に調査した。</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就学前の子どもをもつ保護者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・サンプル数　 大阪府内</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1,200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他都道府県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3,600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インターネット調査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402402">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就学後から</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18</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歳までの子どもをもつ保護者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・サンプル数　 大阪府内　</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650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インターネット調査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721548">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府内の保育所・幼稚園（公立・私立）</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及び地域子育て支援拠点</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2,152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1,391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65</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402402">
                <a:tc vMerge="1">
                  <a:txBody>
                    <a:bodyPr/>
                    <a:lstStyle/>
                    <a:p>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vMerge="1">
                  <a:txBody>
                    <a:bodyPr/>
                    <a:lstStyle/>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府内</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43</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市町村（政令市・中核市を含む）</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（子育て支援施策に関する調査）</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市町村に照会</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25</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561975">
                <a:tc rowSpan="4">
                  <a:txBody>
                    <a:bodyPr/>
                    <a:lstStyle/>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保育士等確保のための調査</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（大阪府実施）</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p.22</a:t>
                      </a:r>
                      <a:r>
                        <a:rPr kumimoji="1" lang="ja-JP" altLang="en-US" sz="1400" u="sng"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p.30</a:t>
                      </a:r>
                      <a:endParaRPr kumimoji="1" lang="ja-JP" altLang="en-US" sz="1400" u="sng" dirty="0">
                        <a:solidFill>
                          <a:srgbClr val="FF0000"/>
                        </a:solidFill>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rowSpan="4">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待機児童解消のための保育所等整備が進む中、保育士等の確保が重要であり、また、保育士等の確保は、子ども・子育て支援新制度のもと、都道府県の役割とされていることから、保育所・幼稚園の保育士等確保の状況について調査した。</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府内の保育所・幼稚園（私立）</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1,301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853</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66</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561975">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府内の保育士養成施設</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48</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か所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54</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721548">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保育士資格等取得見込者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（府内保育士養成施設在籍者）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2,523</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752</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人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30</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561975">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大阪府登録の潜在保育士</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1,000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438</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人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44</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bl>
          </a:graphicData>
        </a:graphic>
      </p:graphicFrame>
      <p:sp>
        <p:nvSpPr>
          <p:cNvPr id="2" name="タイトル 1"/>
          <p:cNvSpPr>
            <a:spLocks noGrp="1"/>
          </p:cNvSpPr>
          <p:nvPr>
            <p:ph type="title"/>
          </p:nvPr>
        </p:nvSpPr>
        <p:spPr>
          <a:xfrm>
            <a:off x="0" y="0"/>
            <a:ext cx="9144000" cy="404664"/>
          </a:xfrm>
          <a:noFill/>
          <a:ln>
            <a:noFill/>
          </a:ln>
        </p:spPr>
        <p:txBody>
          <a:bodyPr>
            <a:normAutofit/>
          </a:bodyPr>
          <a:lstStyle/>
          <a:p>
            <a:pPr algn="l"/>
            <a:r>
              <a:rPr kumimoji="1" lang="ja-JP" altLang="en-US" sz="1800" dirty="0" smtClean="0">
                <a:latin typeface="HGP創英角ｺﾞｼｯｸUB" panose="020B0900000000000000" pitchFamily="50" charset="-128"/>
                <a:ea typeface="HGP創英角ｺﾞｼｯｸUB" panose="020B0900000000000000" pitchFamily="50" charset="-128"/>
              </a:rPr>
              <a:t>　１．平成２５年度に実施した大阪府におけるニーズ調査について</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7" name="カギ線コネクタ 6"/>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a:t>
            </a:fld>
            <a:endParaRPr kumimoji="1" lang="ja-JP" altLang="en-US" dirty="0"/>
          </a:p>
        </p:txBody>
      </p:sp>
    </p:spTree>
    <p:extLst>
      <p:ext uri="{BB962C8B-B14F-4D97-AF65-F5344CB8AC3E}">
        <p14:creationId xmlns:p14="http://schemas.microsoft.com/office/powerpoint/2010/main" val="1500420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20</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３－８．（家庭の養育力調査）　施設等が実施している子育て支援活動</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3868" y="548680"/>
            <a:ext cx="844658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地域子育て支援拠点、保育所、幼稚園が実施している子育て支援活動</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10166" y="3747841"/>
            <a:ext cx="844658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地域子育て支援拠点、保育所、幼稚園における、支援があれば実施してみたい子育て支援活動</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901616418"/>
              </p:ext>
            </p:extLst>
          </p:nvPr>
        </p:nvGraphicFramePr>
        <p:xfrm>
          <a:off x="0" y="832807"/>
          <a:ext cx="9144000" cy="29530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p:cNvGraphicFramePr>
            <a:graphicFrameLocks/>
          </p:cNvGraphicFramePr>
          <p:nvPr>
            <p:extLst>
              <p:ext uri="{D42A27DB-BD31-4B8C-83A1-F6EECF244321}">
                <p14:modId xmlns:p14="http://schemas.microsoft.com/office/powerpoint/2010/main" val="3113996148"/>
              </p:ext>
            </p:extLst>
          </p:nvPr>
        </p:nvGraphicFramePr>
        <p:xfrm>
          <a:off x="0" y="3939736"/>
          <a:ext cx="9144000" cy="2918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2985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21</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a:t>
            </a:r>
            <a:r>
              <a:rPr lang="ja-JP" altLang="en-US" sz="1800" dirty="0">
                <a:latin typeface="HGP創英角ｺﾞｼｯｸUB" panose="020B0900000000000000" pitchFamily="50" charset="-128"/>
                <a:ea typeface="HGP創英角ｺﾞｼｯｸUB" panose="020B0900000000000000" pitchFamily="50" charset="-128"/>
              </a:rPr>
              <a:t>９</a:t>
            </a:r>
            <a:r>
              <a:rPr lang="ja-JP" altLang="en-US" sz="1800" dirty="0" smtClean="0">
                <a:latin typeface="HGP創英角ｺﾞｼｯｸUB" panose="020B0900000000000000" pitchFamily="50" charset="-128"/>
                <a:ea typeface="HGP創英角ｺﾞｼｯｸUB" panose="020B0900000000000000" pitchFamily="50" charset="-128"/>
              </a:rPr>
              <a:t>．（家庭の養育力調査）　施設等から見た子育てで困っていること</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3869" y="1182688"/>
            <a:ext cx="844658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地域子育て支援拠点、保育所、幼稚園</a:t>
            </a:r>
            <a:r>
              <a:rPr lang="ja-JP" altLang="en-US" sz="1400" dirty="0">
                <a:latin typeface="HGP創英角ｺﾞｼｯｸUB" panose="020B0900000000000000" pitchFamily="50" charset="-128"/>
                <a:ea typeface="HGP創英角ｺﾞｼｯｸUB" panose="020B0900000000000000" pitchFamily="50" charset="-128"/>
              </a:rPr>
              <a:t>から見た地域の子育て家庭において困っていると思うこと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186230" y="53440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地域子育て支援拠点、保育所、幼稚園から見た子育て家庭が困っていることは、「子育てがこれでいいのか不安」、「</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自分の</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時間がほしい」が多い。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3259326661"/>
              </p:ext>
            </p:extLst>
          </p:nvPr>
        </p:nvGraphicFramePr>
        <p:xfrm>
          <a:off x="0" y="1469296"/>
          <a:ext cx="9144000" cy="5388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9833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４－１．（保育士等確保調査）　</a:t>
            </a:r>
            <a:r>
              <a:rPr lang="ja-JP" altLang="en-US" sz="1800" dirty="0">
                <a:latin typeface="HGP創英角ｺﾞｼｯｸUB" panose="020B0900000000000000" pitchFamily="50" charset="-128"/>
                <a:ea typeface="HGP創英角ｺﾞｼｯｸUB" panose="020B0900000000000000" pitchFamily="50" charset="-128"/>
              </a:rPr>
              <a:t>私立</a:t>
            </a:r>
            <a:r>
              <a:rPr lang="ja-JP" altLang="en-US" sz="1800" dirty="0" smtClean="0">
                <a:latin typeface="HGP創英角ｺﾞｼｯｸUB" panose="020B0900000000000000" pitchFamily="50" charset="-128"/>
                <a:ea typeface="HGP創英角ｺﾞｼｯｸUB" panose="020B0900000000000000" pitchFamily="50" charset="-128"/>
              </a:rPr>
              <a:t>保育所・私立幼稚園の職員構成等</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22</a:t>
            </a:fld>
            <a:endParaRPr kumimoji="1" lang="ja-JP" altLang="en-US"/>
          </a:p>
        </p:txBody>
      </p:sp>
      <p:sp>
        <p:nvSpPr>
          <p:cNvPr id="6" name="テキスト ボックス 5"/>
          <p:cNvSpPr txBox="1"/>
          <p:nvPr/>
        </p:nvSpPr>
        <p:spPr>
          <a:xfrm>
            <a:off x="179512" y="548680"/>
            <a:ext cx="291581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正規職員の年齢構成</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79512" y="3548483"/>
            <a:ext cx="291581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非正規職員の年齢構成</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5220072" y="583253"/>
            <a:ext cx="291581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認定こども園への移行希望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982994426"/>
              </p:ext>
            </p:extLst>
          </p:nvPr>
        </p:nvGraphicFramePr>
        <p:xfrm>
          <a:off x="323528" y="891029"/>
          <a:ext cx="4443798" cy="2657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3596284455"/>
              </p:ext>
            </p:extLst>
          </p:nvPr>
        </p:nvGraphicFramePr>
        <p:xfrm>
          <a:off x="323528" y="3856260"/>
          <a:ext cx="4464496" cy="2885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1444712825"/>
              </p:ext>
            </p:extLst>
          </p:nvPr>
        </p:nvGraphicFramePr>
        <p:xfrm>
          <a:off x="4860031" y="856457"/>
          <a:ext cx="4291639" cy="47327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5178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４－２．（保育士等確保調査）　有効な職員募集方法</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23</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79512" y="548680"/>
            <a:ext cx="4680520"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正規職員の採用で有効な職員募集方法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79512" y="3548483"/>
            <a:ext cx="51845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非正規職員の採用で有効な職員募集方法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669921066"/>
              </p:ext>
            </p:extLst>
          </p:nvPr>
        </p:nvGraphicFramePr>
        <p:xfrm>
          <a:off x="323528" y="867787"/>
          <a:ext cx="8352928"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1295848954"/>
              </p:ext>
            </p:extLst>
          </p:nvPr>
        </p:nvGraphicFramePr>
        <p:xfrm>
          <a:off x="395536" y="3856260"/>
          <a:ext cx="8352928"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9951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5883" y="6492875"/>
            <a:ext cx="2133600" cy="365125"/>
          </a:xfrm>
        </p:spPr>
        <p:txBody>
          <a:bodyPr anchor="b" anchorCtr="0"/>
          <a:lstStyle/>
          <a:p>
            <a:fld id="{D2D8002D-B5B0-4BAC-B1F6-782DDCCE6D9C}" type="slidenum">
              <a:rPr kumimoji="1" lang="ja-JP" altLang="en-US" smtClean="0"/>
              <a:t>24</a:t>
            </a:fld>
            <a:endParaRPr kumimoji="1" lang="ja-JP" altLang="en-US" dirty="0"/>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４－３．（保育士等確保調査）　職員の離職状況</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9512" y="404664"/>
            <a:ext cx="4428492"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正規職員の離職状況　（過去１年間）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9" name="テキスト ボックス 18"/>
          <p:cNvSpPr txBox="1"/>
          <p:nvPr/>
        </p:nvSpPr>
        <p:spPr>
          <a:xfrm>
            <a:off x="179512" y="3428948"/>
            <a:ext cx="51845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非正規職員の離職状況　（過去１年間）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068912851"/>
              </p:ext>
            </p:extLst>
          </p:nvPr>
        </p:nvGraphicFramePr>
        <p:xfrm>
          <a:off x="323528" y="712441"/>
          <a:ext cx="8208912" cy="876472"/>
        </p:xfrm>
        <a:graphic>
          <a:graphicData uri="http://schemas.openxmlformats.org/presentationml/2006/ole">
            <mc:AlternateContent xmlns:mc="http://schemas.openxmlformats.org/markup-compatibility/2006">
              <mc:Choice xmlns:v="urn:schemas-microsoft-com:vml" Requires="v">
                <p:oleObj spid="_x0000_s6547" name="ワークシート" r:id="rId4" imgW="9725160" imgH="1038165" progId="Excel.Sheet.12">
                  <p:embed/>
                </p:oleObj>
              </mc:Choice>
              <mc:Fallback>
                <p:oleObj name="ワークシート" r:id="rId4" imgW="9725160" imgH="1038165" progId="Excel.Sheet.12">
                  <p:embed/>
                  <p:pic>
                    <p:nvPicPr>
                      <p:cNvPr id="0" name=""/>
                      <p:cNvPicPr/>
                      <p:nvPr/>
                    </p:nvPicPr>
                    <p:blipFill>
                      <a:blip r:embed="rId5"/>
                      <a:stretch>
                        <a:fillRect/>
                      </a:stretch>
                    </p:blipFill>
                    <p:spPr>
                      <a:xfrm>
                        <a:off x="323528" y="712441"/>
                        <a:ext cx="8208912" cy="87647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32120180"/>
              </p:ext>
            </p:extLst>
          </p:nvPr>
        </p:nvGraphicFramePr>
        <p:xfrm>
          <a:off x="323527" y="3736725"/>
          <a:ext cx="8208913" cy="916411"/>
        </p:xfrm>
        <a:graphic>
          <a:graphicData uri="http://schemas.openxmlformats.org/presentationml/2006/ole">
            <mc:AlternateContent xmlns:mc="http://schemas.openxmlformats.org/markup-compatibility/2006">
              <mc:Choice xmlns:v="urn:schemas-microsoft-com:vml" Requires="v">
                <p:oleObj spid="_x0000_s6548" name="ワークシート" r:id="rId7" imgW="9725160" imgH="1038165" progId="Excel.Sheet.12">
                  <p:embed/>
                </p:oleObj>
              </mc:Choice>
              <mc:Fallback>
                <p:oleObj name="ワークシート" r:id="rId7" imgW="9725160" imgH="1038165" progId="Excel.Sheet.12">
                  <p:embed/>
                  <p:pic>
                    <p:nvPicPr>
                      <p:cNvPr id="0" name=""/>
                      <p:cNvPicPr/>
                      <p:nvPr/>
                    </p:nvPicPr>
                    <p:blipFill>
                      <a:blip r:embed="rId8"/>
                      <a:stretch>
                        <a:fillRect/>
                      </a:stretch>
                    </p:blipFill>
                    <p:spPr>
                      <a:xfrm>
                        <a:off x="323527" y="3736725"/>
                        <a:ext cx="8208913" cy="916411"/>
                      </a:xfrm>
                      <a:prstGeom prst="rect">
                        <a:avLst/>
                      </a:prstGeom>
                    </p:spPr>
                  </p:pic>
                </p:oleObj>
              </mc:Fallback>
            </mc:AlternateContent>
          </a:graphicData>
        </a:graphic>
      </p:graphicFrame>
      <p:graphicFrame>
        <p:nvGraphicFramePr>
          <p:cNvPr id="23" name="グラフ 22"/>
          <p:cNvGraphicFramePr>
            <a:graphicFrameLocks/>
          </p:cNvGraphicFramePr>
          <p:nvPr>
            <p:extLst>
              <p:ext uri="{D42A27DB-BD31-4B8C-83A1-F6EECF244321}">
                <p14:modId xmlns:p14="http://schemas.microsoft.com/office/powerpoint/2010/main" val="523527037"/>
              </p:ext>
            </p:extLst>
          </p:nvPr>
        </p:nvGraphicFramePr>
        <p:xfrm>
          <a:off x="0" y="1628801"/>
          <a:ext cx="9144000" cy="195403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4" name="グラフ 23"/>
          <p:cNvGraphicFramePr>
            <a:graphicFrameLocks/>
          </p:cNvGraphicFramePr>
          <p:nvPr>
            <p:extLst>
              <p:ext uri="{D42A27DB-BD31-4B8C-83A1-F6EECF244321}">
                <p14:modId xmlns:p14="http://schemas.microsoft.com/office/powerpoint/2010/main" val="37102759"/>
              </p:ext>
            </p:extLst>
          </p:nvPr>
        </p:nvGraphicFramePr>
        <p:xfrm>
          <a:off x="0" y="4725144"/>
          <a:ext cx="9144000" cy="2132856"/>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52300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25</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a:t>
            </a:r>
            <a:r>
              <a:rPr lang="ja-JP" altLang="en-US" sz="1800" dirty="0">
                <a:latin typeface="HGP創英角ｺﾞｼｯｸUB" panose="020B0900000000000000" pitchFamily="50" charset="-128"/>
                <a:ea typeface="HGP創英角ｺﾞｼｯｸUB" panose="020B0900000000000000" pitchFamily="50" charset="-128"/>
              </a:rPr>
              <a:t>４</a:t>
            </a:r>
            <a:r>
              <a:rPr lang="ja-JP" altLang="en-US" sz="1800" dirty="0" smtClean="0">
                <a:latin typeface="HGP創英角ｺﾞｼｯｸUB" panose="020B0900000000000000" pitchFamily="50" charset="-128"/>
                <a:ea typeface="HGP創英角ｺﾞｼｯｸUB" panose="020B0900000000000000" pitchFamily="50" charset="-128"/>
              </a:rPr>
              <a:t>．（保育士等確保調査）　人材確保の現状・離職防止の取り組み</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728" y="548678"/>
            <a:ext cx="36891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人材確保の現状</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4572000" y="548678"/>
            <a:ext cx="3436703" cy="307776"/>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a:t>
            </a:r>
            <a:r>
              <a:rPr lang="ja-JP" altLang="en-US" sz="1400" dirty="0">
                <a:latin typeface="HGP創英角ｺﾞｼｯｸUB" panose="020B0900000000000000" pitchFamily="50" charset="-128"/>
                <a:ea typeface="HGP創英角ｺﾞｼｯｸUB" panose="020B0900000000000000" pitchFamily="50" charset="-128"/>
              </a:rPr>
              <a:t>５年前と比較した人材確保の</a:t>
            </a:r>
            <a:r>
              <a:rPr lang="ja-JP" altLang="en-US" sz="1400" dirty="0" smtClean="0">
                <a:latin typeface="HGP創英角ｺﾞｼｯｸUB" panose="020B0900000000000000" pitchFamily="50" charset="-128"/>
                <a:ea typeface="HGP創英角ｺﾞｼｯｸUB" panose="020B0900000000000000" pitchFamily="50" charset="-128"/>
              </a:rPr>
              <a:t>状況</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0" y="3645024"/>
            <a:ext cx="838842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私立保育所・私立幼稚園における人材確保や離職防止の取り組み</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4089813288"/>
              </p:ext>
            </p:extLst>
          </p:nvPr>
        </p:nvGraphicFramePr>
        <p:xfrm>
          <a:off x="36004" y="85645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2327618046"/>
              </p:ext>
            </p:extLst>
          </p:nvPr>
        </p:nvGraphicFramePr>
        <p:xfrm>
          <a:off x="4550118" y="884262"/>
          <a:ext cx="4572000" cy="2914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2280283506"/>
              </p:ext>
            </p:extLst>
          </p:nvPr>
        </p:nvGraphicFramePr>
        <p:xfrm>
          <a:off x="0" y="3952800"/>
          <a:ext cx="9144000" cy="2905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5076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0234" y="6501112"/>
            <a:ext cx="2133600" cy="365125"/>
          </a:xfrm>
        </p:spPr>
        <p:txBody>
          <a:bodyPr anchor="b" anchorCtr="0"/>
          <a:lstStyle/>
          <a:p>
            <a:fld id="{D2D8002D-B5B0-4BAC-B1F6-782DDCCE6D9C}" type="slidenum">
              <a:rPr kumimoji="1" lang="ja-JP" altLang="en-US" smtClean="0"/>
              <a:t>26</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４－５．（保育士等確保調査）　施設から見た新卒者に不足していること</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728" y="548678"/>
            <a:ext cx="736158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私立保育所・私立幼稚園が採用</a:t>
            </a:r>
            <a:r>
              <a:rPr lang="ja-JP" altLang="en-US" sz="1400" dirty="0">
                <a:latin typeface="HGP創英角ｺﾞｼｯｸUB" panose="020B0900000000000000" pitchFamily="50" charset="-128"/>
                <a:ea typeface="HGP創英角ｺﾞｼｯｸUB" panose="020B0900000000000000" pitchFamily="50" charset="-128"/>
              </a:rPr>
              <a:t>した新卒者に不足していると</a:t>
            </a:r>
            <a:r>
              <a:rPr lang="ja-JP" altLang="en-US" sz="1400" dirty="0" smtClean="0">
                <a:latin typeface="HGP創英角ｺﾞｼｯｸUB" panose="020B0900000000000000" pitchFamily="50" charset="-128"/>
                <a:ea typeface="HGP創英角ｺﾞｼｯｸUB" panose="020B0900000000000000" pitchFamily="50" charset="-128"/>
              </a:rPr>
              <a:t>感じること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836113247"/>
              </p:ext>
            </p:extLst>
          </p:nvPr>
        </p:nvGraphicFramePr>
        <p:xfrm>
          <a:off x="188965" y="875214"/>
          <a:ext cx="8703515" cy="57941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2152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89293" y="6492875"/>
            <a:ext cx="2133600" cy="365125"/>
          </a:xfrm>
        </p:spPr>
        <p:txBody>
          <a:bodyPr anchor="b" anchorCtr="0"/>
          <a:lstStyle/>
          <a:p>
            <a:fld id="{D2D8002D-B5B0-4BAC-B1F6-782DDCCE6D9C}" type="slidenum">
              <a:rPr kumimoji="1" lang="ja-JP" altLang="en-US" smtClean="0"/>
              <a:t>27</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４－６．（保育士等確保調査）　新卒者の就職予定先</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79512" y="548680"/>
            <a:ext cx="4680520"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新卒者の就職予定先</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179512" y="4797152"/>
            <a:ext cx="4680520"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a:t>
            </a:r>
            <a:r>
              <a:rPr lang="en-US" altLang="ja-JP"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就職</a:t>
            </a:r>
            <a:r>
              <a:rPr lang="ja-JP" altLang="en-US" sz="1400" dirty="0">
                <a:latin typeface="HGP創英角ｺﾞｼｯｸUB" panose="020B0900000000000000" pitchFamily="50" charset="-128"/>
                <a:ea typeface="HGP創英角ｺﾞｼｯｸUB" panose="020B0900000000000000" pitchFamily="50" charset="-128"/>
              </a:rPr>
              <a:t>予定先での</a:t>
            </a:r>
            <a:r>
              <a:rPr lang="ja-JP" altLang="en-US" sz="1400" dirty="0" smtClean="0">
                <a:latin typeface="HGP創英角ｺﾞｼｯｸUB" panose="020B0900000000000000" pitchFamily="50" charset="-128"/>
                <a:ea typeface="HGP創英角ｺﾞｼｯｸUB" panose="020B0900000000000000" pitchFamily="50" charset="-128"/>
              </a:rPr>
              <a:t>雇用形態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4355976" y="541688"/>
            <a:ext cx="417646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現在</a:t>
            </a:r>
            <a:r>
              <a:rPr lang="ja-JP" altLang="en-US" sz="1400" dirty="0">
                <a:latin typeface="HGP創英角ｺﾞｼｯｸUB" panose="020B0900000000000000" pitchFamily="50" charset="-128"/>
                <a:ea typeface="HGP創英角ｺﾞｼｯｸUB" panose="020B0900000000000000" pitchFamily="50" charset="-128"/>
              </a:rPr>
              <a:t>の就職予定先をどのように見つけた</a:t>
            </a:r>
            <a:r>
              <a:rPr lang="ja-JP" altLang="en-US" sz="1400" dirty="0" smtClean="0">
                <a:latin typeface="HGP創英角ｺﾞｼｯｸUB" panose="020B0900000000000000" pitchFamily="50" charset="-128"/>
                <a:ea typeface="HGP創英角ｺﾞｼｯｸUB" panose="020B0900000000000000" pitchFamily="50" charset="-128"/>
              </a:rPr>
              <a:t>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4355976" y="3150840"/>
            <a:ext cx="4176464"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④</a:t>
            </a:r>
            <a:r>
              <a:rPr lang="ja-JP" altLang="en-US" sz="1400" dirty="0" smtClean="0">
                <a:latin typeface="HGP創英角ｺﾞｼｯｸUB" panose="020B0900000000000000" pitchFamily="50" charset="-128"/>
                <a:ea typeface="HGP創英角ｺﾞｼｯｸUB" panose="020B0900000000000000" pitchFamily="50" charset="-128"/>
              </a:rPr>
              <a:t> 現在</a:t>
            </a:r>
            <a:r>
              <a:rPr lang="ja-JP" altLang="en-US" sz="1400" dirty="0">
                <a:latin typeface="HGP創英角ｺﾞｼｯｸUB" panose="020B0900000000000000" pitchFamily="50" charset="-128"/>
                <a:ea typeface="HGP創英角ｺﾞｼｯｸUB" panose="020B0900000000000000" pitchFamily="50" charset="-128"/>
              </a:rPr>
              <a:t>の就職予定先</a:t>
            </a:r>
            <a:r>
              <a:rPr lang="ja-JP" altLang="en-US" sz="1400" dirty="0" smtClean="0">
                <a:latin typeface="HGP創英角ｺﾞｼｯｸUB" panose="020B0900000000000000" pitchFamily="50" charset="-128"/>
                <a:ea typeface="HGP創英角ｺﾞｼｯｸUB" panose="020B0900000000000000" pitchFamily="50" charset="-128"/>
              </a:rPr>
              <a:t>を決めた理由</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112980558"/>
              </p:ext>
            </p:extLst>
          </p:nvPr>
        </p:nvGraphicFramePr>
        <p:xfrm>
          <a:off x="0" y="849465"/>
          <a:ext cx="4572000" cy="4101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p:cNvGraphicFramePr>
            <a:graphicFrameLocks/>
          </p:cNvGraphicFramePr>
          <p:nvPr>
            <p:extLst>
              <p:ext uri="{D42A27DB-BD31-4B8C-83A1-F6EECF244321}">
                <p14:modId xmlns:p14="http://schemas.microsoft.com/office/powerpoint/2010/main" val="401582765"/>
              </p:ext>
            </p:extLst>
          </p:nvPr>
        </p:nvGraphicFramePr>
        <p:xfrm>
          <a:off x="13256" y="5104929"/>
          <a:ext cx="4126696" cy="1717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p:cNvGraphicFramePr>
            <a:graphicFrameLocks/>
          </p:cNvGraphicFramePr>
          <p:nvPr>
            <p:extLst>
              <p:ext uri="{D42A27DB-BD31-4B8C-83A1-F6EECF244321}">
                <p14:modId xmlns:p14="http://schemas.microsoft.com/office/powerpoint/2010/main" val="3714622798"/>
              </p:ext>
            </p:extLst>
          </p:nvPr>
        </p:nvGraphicFramePr>
        <p:xfrm>
          <a:off x="4464496" y="768182"/>
          <a:ext cx="4572000" cy="24447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p:cNvGraphicFramePr>
            <a:graphicFrameLocks/>
          </p:cNvGraphicFramePr>
          <p:nvPr>
            <p:extLst>
              <p:ext uri="{D42A27DB-BD31-4B8C-83A1-F6EECF244321}">
                <p14:modId xmlns:p14="http://schemas.microsoft.com/office/powerpoint/2010/main" val="2340234444"/>
              </p:ext>
            </p:extLst>
          </p:nvPr>
        </p:nvGraphicFramePr>
        <p:xfrm>
          <a:off x="4355976" y="3425552"/>
          <a:ext cx="4788024" cy="33158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4291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val="4182678929"/>
              </p:ext>
            </p:extLst>
          </p:nvPr>
        </p:nvGraphicFramePr>
        <p:xfrm>
          <a:off x="-43796" y="3834626"/>
          <a:ext cx="5839932" cy="3023374"/>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10400" y="6489993"/>
            <a:ext cx="2133600" cy="365125"/>
          </a:xfrm>
        </p:spPr>
        <p:txBody>
          <a:bodyPr anchor="b" anchorCtr="0"/>
          <a:lstStyle/>
          <a:p>
            <a:fld id="{D2D8002D-B5B0-4BAC-B1F6-782DDCCE6D9C}" type="slidenum">
              <a:rPr kumimoji="1" lang="ja-JP" altLang="en-US" smtClean="0"/>
              <a:t>28</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４－７．（保育士等確保調査）　職員の勤務期間（新卒者・有資格者）</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200441" y="515465"/>
            <a:ext cx="4083527"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新卒者</a:t>
            </a:r>
            <a:r>
              <a:rPr lang="ja-JP" altLang="en-US" sz="1400" dirty="0">
                <a:latin typeface="HGP創英角ｺﾞｼｯｸUB" panose="020B0900000000000000" pitchFamily="50" charset="-128"/>
                <a:ea typeface="HGP創英角ｺﾞｼｯｸUB" panose="020B0900000000000000" pitchFamily="50" charset="-128"/>
              </a:rPr>
              <a:t>の現在の就職</a:t>
            </a:r>
            <a:r>
              <a:rPr lang="ja-JP" altLang="en-US" sz="1400" dirty="0" smtClean="0">
                <a:latin typeface="HGP創英角ｺﾞｼｯｸUB" panose="020B0900000000000000" pitchFamily="50" charset="-128"/>
                <a:ea typeface="HGP創英角ｺﾞｼｯｸUB" panose="020B0900000000000000" pitchFamily="50" charset="-128"/>
              </a:rPr>
              <a:t>予定先（保育所・幼稚園）</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での</a:t>
            </a:r>
            <a:r>
              <a:rPr lang="ja-JP" altLang="en-US" sz="1400" dirty="0">
                <a:latin typeface="HGP創英角ｺﾞｼｯｸUB" panose="020B0900000000000000" pitchFamily="50" charset="-128"/>
                <a:ea typeface="HGP創英角ｺﾞｼｯｸUB" panose="020B0900000000000000" pitchFamily="50" charset="-128"/>
              </a:rPr>
              <a:t>予定勤務</a:t>
            </a:r>
            <a:r>
              <a:rPr lang="ja-JP" altLang="en-US" sz="1400" dirty="0" smtClean="0">
                <a:latin typeface="HGP創英角ｺﾞｼｯｸUB" panose="020B0900000000000000" pitchFamily="50" charset="-128"/>
                <a:ea typeface="HGP創英角ｺﾞｼｯｸUB" panose="020B0900000000000000" pitchFamily="50" charset="-128"/>
              </a:rPr>
              <a:t>期間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4615256" y="515465"/>
            <a:ext cx="3744416"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保育士資格有資格者の最初の就職先での</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予定勤務期間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4436190" y="3573016"/>
            <a:ext cx="3672408" cy="523220"/>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④</a:t>
            </a:r>
            <a:r>
              <a:rPr lang="ja-JP" altLang="en-US" sz="1400" dirty="0" smtClean="0">
                <a:latin typeface="HGP創英角ｺﾞｼｯｸUB" panose="020B0900000000000000" pitchFamily="50" charset="-128"/>
                <a:ea typeface="HGP創英角ｺﾞｼｯｸUB" panose="020B0900000000000000" pitchFamily="50" charset="-128"/>
              </a:rPr>
              <a:t> 保育士資格有資格者の最初の就職先での</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実際の勤務期間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200441" y="3585414"/>
            <a:ext cx="3672408"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保育士資格有資格者の最初の就職先</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2260767184"/>
              </p:ext>
            </p:extLst>
          </p:nvPr>
        </p:nvGraphicFramePr>
        <p:xfrm>
          <a:off x="4582941" y="99535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extLst>
              <p:ext uri="{D42A27DB-BD31-4B8C-83A1-F6EECF244321}">
                <p14:modId xmlns:p14="http://schemas.microsoft.com/office/powerpoint/2010/main" val="678230843"/>
              </p:ext>
            </p:extLst>
          </p:nvPr>
        </p:nvGraphicFramePr>
        <p:xfrm>
          <a:off x="455868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p:cNvGraphicFramePr>
            <a:graphicFrameLocks/>
          </p:cNvGraphicFramePr>
          <p:nvPr>
            <p:extLst>
              <p:ext uri="{D42A27DB-BD31-4B8C-83A1-F6EECF244321}">
                <p14:modId xmlns:p14="http://schemas.microsoft.com/office/powerpoint/2010/main" val="2401159753"/>
              </p:ext>
            </p:extLst>
          </p:nvPr>
        </p:nvGraphicFramePr>
        <p:xfrm>
          <a:off x="204958" y="99610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27073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29</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４－８．（保育士等確保調査）　保育所・幼稚園から大阪府に希望する支援</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79512" y="548678"/>
            <a:ext cx="8657728"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a:t>
            </a:r>
            <a:r>
              <a:rPr lang="en-US" altLang="ja-JP"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保育所・幼稚園から人材</a:t>
            </a:r>
            <a:r>
              <a:rPr lang="ja-JP" altLang="en-US" sz="1400" dirty="0">
                <a:latin typeface="HGP創英角ｺﾞｼｯｸUB" panose="020B0900000000000000" pitchFamily="50" charset="-128"/>
                <a:ea typeface="HGP創英角ｺﾞｼｯｸUB" panose="020B0900000000000000" pitchFamily="50" charset="-128"/>
              </a:rPr>
              <a:t>確保や離職防止のために大阪府に希望する支援</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892865831"/>
              </p:ext>
            </p:extLst>
          </p:nvPr>
        </p:nvGraphicFramePr>
        <p:xfrm>
          <a:off x="323528" y="980728"/>
          <a:ext cx="8513712"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492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２－１．（市町村ニーズ調査）　子どもの数</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7" name="カギ線コネクタ 6"/>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86230" y="536357"/>
            <a:ext cx="885026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実際の子どもの数と希望する子どもの数に</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違い</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がある。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2" name="テキスト ボックス 1"/>
          <p:cNvSpPr txBox="1"/>
          <p:nvPr/>
        </p:nvSpPr>
        <p:spPr>
          <a:xfrm>
            <a:off x="299917" y="952429"/>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a:t>
            </a:r>
            <a:r>
              <a:rPr kumimoji="1" lang="ja-JP" altLang="en-US" sz="1400" dirty="0" smtClean="0">
                <a:latin typeface="HGP創英角ｺﾞｼｯｸUB" panose="020B0900000000000000" pitchFamily="50" charset="-128"/>
                <a:ea typeface="HGP創英角ｺﾞｼｯｸUB" panose="020B0900000000000000" pitchFamily="50" charset="-128"/>
              </a:rPr>
              <a:t>実際の子どもの数</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299917" y="3807020"/>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希望する</a:t>
            </a:r>
            <a:r>
              <a:rPr kumimoji="1" lang="ja-JP" altLang="en-US" sz="1400" dirty="0" smtClean="0">
                <a:latin typeface="HGP創英角ｺﾞｼｯｸUB" panose="020B0900000000000000" pitchFamily="50" charset="-128"/>
                <a:ea typeface="HGP創英角ｺﾞｼｯｸUB" panose="020B0900000000000000" pitchFamily="50" charset="-128"/>
              </a:rPr>
              <a:t>子どもの数</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3</a:t>
            </a:fld>
            <a:endParaRPr kumimoji="1" lang="ja-JP" altLang="en-US"/>
          </a:p>
        </p:txBody>
      </p:sp>
      <p:graphicFrame>
        <p:nvGraphicFramePr>
          <p:cNvPr id="12" name="グラフ 11"/>
          <p:cNvGraphicFramePr>
            <a:graphicFrameLocks/>
          </p:cNvGraphicFramePr>
          <p:nvPr>
            <p:extLst>
              <p:ext uri="{D42A27DB-BD31-4B8C-83A1-F6EECF244321}">
                <p14:modId xmlns:p14="http://schemas.microsoft.com/office/powerpoint/2010/main" val="3539469458"/>
              </p:ext>
            </p:extLst>
          </p:nvPr>
        </p:nvGraphicFramePr>
        <p:xfrm>
          <a:off x="395536" y="1260206"/>
          <a:ext cx="5426075" cy="25468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2979121594"/>
              </p:ext>
            </p:extLst>
          </p:nvPr>
        </p:nvGraphicFramePr>
        <p:xfrm>
          <a:off x="467545" y="4128649"/>
          <a:ext cx="6264695" cy="246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12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267" y="6467754"/>
            <a:ext cx="2133600" cy="365125"/>
          </a:xfrm>
        </p:spPr>
        <p:txBody>
          <a:bodyPr anchor="b" anchorCtr="0"/>
          <a:lstStyle/>
          <a:p>
            <a:fld id="{D2D8002D-B5B0-4BAC-B1F6-782DDCCE6D9C}" type="slidenum">
              <a:rPr kumimoji="1" lang="ja-JP" altLang="en-US" smtClean="0"/>
              <a:t>30</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４－９．（保育士等確保調査）　保育士等として働き続けるための支援</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79512" y="548680"/>
            <a:ext cx="741682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新卒者から見た保育士や幼稚園教諭として働き続けるための支援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209181" y="3481263"/>
            <a:ext cx="741682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潜在保育士から見た保育士として再就職のために必要な支援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2928575339"/>
              </p:ext>
            </p:extLst>
          </p:nvPr>
        </p:nvGraphicFramePr>
        <p:xfrm>
          <a:off x="179512" y="856457"/>
          <a:ext cx="885698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1043878362"/>
              </p:ext>
            </p:extLst>
          </p:nvPr>
        </p:nvGraphicFramePr>
        <p:xfrm>
          <a:off x="209181" y="3789040"/>
          <a:ext cx="8683300" cy="295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134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4</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２－２．（市町村ニーズ調査）　子育ての相談先</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子育ての相談先があると答えた人が９割以上おり、相談先としては、親族、</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配偶者、友人・知人の順に多い。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301876" y="1198155"/>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a:t>
            </a:r>
            <a:r>
              <a:rPr kumimoji="1" lang="ja-JP" altLang="en-US" sz="1400" dirty="0" smtClean="0">
                <a:latin typeface="HGP創英角ｺﾞｼｯｸUB" panose="020B0900000000000000" pitchFamily="50" charset="-128"/>
                <a:ea typeface="HGP創英角ｺﾞｼｯｸUB" panose="020B0900000000000000" pitchFamily="50" charset="-128"/>
              </a:rPr>
              <a:t>相談先の有無</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4611363" y="1182688"/>
            <a:ext cx="2480917"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②</a:t>
            </a:r>
            <a:r>
              <a:rPr lang="ja-JP" altLang="en-US" sz="1400" dirty="0" smtClean="0">
                <a:latin typeface="HGP創英角ｺﾞｼｯｸUB" panose="020B0900000000000000" pitchFamily="50" charset="-128"/>
                <a:ea typeface="HGP創英角ｺﾞｼｯｸUB" panose="020B0900000000000000" pitchFamily="50" charset="-128"/>
              </a:rPr>
              <a:t> </a:t>
            </a:r>
            <a:r>
              <a:rPr kumimoji="1" lang="ja-JP" altLang="en-US" sz="1400" dirty="0" smtClean="0">
                <a:latin typeface="HGP創英角ｺﾞｼｯｸUB" panose="020B0900000000000000" pitchFamily="50" charset="-128"/>
                <a:ea typeface="HGP創英角ｺﾞｼｯｸUB" panose="020B0900000000000000" pitchFamily="50" charset="-128"/>
              </a:rPr>
              <a:t>相談先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3966248085"/>
              </p:ext>
            </p:extLst>
          </p:nvPr>
        </p:nvGraphicFramePr>
        <p:xfrm>
          <a:off x="301876" y="1490465"/>
          <a:ext cx="3982092" cy="16505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p:cNvGraphicFramePr>
          <p:nvPr>
            <p:extLst>
              <p:ext uri="{D42A27DB-BD31-4B8C-83A1-F6EECF244321}">
                <p14:modId xmlns:p14="http://schemas.microsoft.com/office/powerpoint/2010/main" val="2203288205"/>
              </p:ext>
            </p:extLst>
          </p:nvPr>
        </p:nvGraphicFramePr>
        <p:xfrm>
          <a:off x="3888432" y="1457053"/>
          <a:ext cx="5148064" cy="53520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602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8618" y="6473225"/>
            <a:ext cx="2133600" cy="365125"/>
          </a:xfrm>
        </p:spPr>
        <p:txBody>
          <a:bodyPr anchor="b" anchorCtr="0"/>
          <a:lstStyle/>
          <a:p>
            <a:fld id="{D2D8002D-B5B0-4BAC-B1F6-782DDCCE6D9C}" type="slidenum">
              <a:rPr kumimoji="1" lang="ja-JP" altLang="en-US" smtClean="0"/>
              <a:t>5</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２－３．（市町村ニーズ調査）　母親の就労状況</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442257"/>
            <a:ext cx="8850266" cy="923330"/>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母親</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の就労状況</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で「就労</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していない人</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」が５割近くを占めるが、その</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中</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でも、</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将来的</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にはパート等で働きたいという人がもっとも多い</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。また、現在</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パート等</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働いて</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いる人</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でも、引き続き</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パート等で働きたいと</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いう人</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がもっとも多い</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7" name="テキスト ボックス 16"/>
          <p:cNvSpPr txBox="1"/>
          <p:nvPr/>
        </p:nvSpPr>
        <p:spPr>
          <a:xfrm>
            <a:off x="301875" y="1352043"/>
            <a:ext cx="239791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母親の就労状況</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a:xfrm>
            <a:off x="4289744" y="1365587"/>
            <a:ext cx="3601888"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②</a:t>
            </a:r>
            <a:r>
              <a:rPr lang="ja-JP" altLang="en-US" sz="1400" dirty="0" smtClean="0">
                <a:latin typeface="HGP創英角ｺﾞｼｯｸUB" panose="020B0900000000000000" pitchFamily="50" charset="-128"/>
                <a:ea typeface="HGP創英角ｺﾞｼｯｸUB" panose="020B0900000000000000" pitchFamily="50" charset="-128"/>
              </a:rPr>
              <a:t> 就労していない母親</a:t>
            </a:r>
            <a:r>
              <a:rPr lang="ja-JP" altLang="en-US" sz="1400" dirty="0">
                <a:latin typeface="HGP創英角ｺﾞｼｯｸUB" panose="020B0900000000000000" pitchFamily="50" charset="-128"/>
                <a:ea typeface="HGP創英角ｺﾞｼｯｸUB" panose="020B0900000000000000" pitchFamily="50" charset="-128"/>
              </a:rPr>
              <a:t>の将来の</a:t>
            </a:r>
            <a:r>
              <a:rPr lang="ja-JP" altLang="en-US" sz="1400" dirty="0" smtClean="0">
                <a:latin typeface="HGP創英角ｺﾞｼｯｸUB" panose="020B0900000000000000" pitchFamily="50" charset="-128"/>
                <a:ea typeface="HGP創英角ｺﾞｼｯｸUB" panose="020B0900000000000000" pitchFamily="50" charset="-128"/>
              </a:rPr>
              <a:t>就労希望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a:xfrm>
            <a:off x="218456" y="4325722"/>
            <a:ext cx="404940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⑤</a:t>
            </a:r>
            <a:r>
              <a:rPr lang="en-US" altLang="ja-JP" sz="1400" dirty="0" smtClean="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パート・アルバイトの母親</a:t>
            </a:r>
            <a:r>
              <a:rPr lang="ja-JP" altLang="en-US" sz="1400" dirty="0">
                <a:latin typeface="HGP創英角ｺﾞｼｯｸUB" panose="020B0900000000000000" pitchFamily="50" charset="-128"/>
                <a:ea typeface="HGP創英角ｺﾞｼｯｸUB" panose="020B0900000000000000" pitchFamily="50" charset="-128"/>
              </a:rPr>
              <a:t>の</a:t>
            </a:r>
            <a:r>
              <a:rPr lang="ja-JP" altLang="en-US" sz="1400" dirty="0" smtClean="0">
                <a:latin typeface="HGP創英角ｺﾞｼｯｸUB" panose="020B0900000000000000" pitchFamily="50" charset="-128"/>
                <a:ea typeface="HGP創英角ｺﾞｼｯｸUB" panose="020B0900000000000000" pitchFamily="50" charset="-128"/>
              </a:rPr>
              <a:t>就労希望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2" name="テキスト ボックス 21"/>
          <p:cNvSpPr txBox="1"/>
          <p:nvPr/>
        </p:nvSpPr>
        <p:spPr>
          <a:xfrm>
            <a:off x="4322389" y="3455213"/>
            <a:ext cx="471410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②の選択肢</a:t>
            </a:r>
            <a:r>
              <a:rPr lang="ja-JP" altLang="en-US" sz="1400" dirty="0">
                <a:latin typeface="HGP創英角ｺﾞｼｯｸUB" panose="020B0900000000000000" pitchFamily="50" charset="-128"/>
                <a:ea typeface="HGP創英角ｺﾞｼｯｸUB" panose="020B0900000000000000" pitchFamily="50" charset="-128"/>
              </a:rPr>
              <a:t>２番目　一番下の子どもが（　</a:t>
            </a:r>
            <a:r>
              <a:rPr lang="ja-JP" altLang="en-US" sz="1400" dirty="0" smtClean="0">
                <a:latin typeface="HGP創英角ｺﾞｼｯｸUB" panose="020B0900000000000000" pitchFamily="50" charset="-128"/>
                <a:ea typeface="HGP創英角ｺﾞｼｯｸUB" panose="020B0900000000000000" pitchFamily="50" charset="-128"/>
              </a:rPr>
              <a:t>）歳</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4322389" y="5445222"/>
            <a:ext cx="360445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a:t>
            </a:r>
            <a:r>
              <a:rPr lang="en-US" altLang="ja-JP" sz="1400" dirty="0" smtClean="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就労していない</a:t>
            </a:r>
            <a:r>
              <a:rPr lang="ja-JP" altLang="en-US" sz="1400" dirty="0">
                <a:latin typeface="HGP創英角ｺﾞｼｯｸUB" panose="020B0900000000000000" pitchFamily="50" charset="-128"/>
                <a:ea typeface="HGP創英角ｺﾞｼｯｸUB" panose="020B0900000000000000" pitchFamily="50" charset="-128"/>
              </a:rPr>
              <a:t>母親の希望する就労形態</a:t>
            </a:r>
          </a:p>
        </p:txBody>
      </p:sp>
      <p:graphicFrame>
        <p:nvGraphicFramePr>
          <p:cNvPr id="32" name="グラフ 31"/>
          <p:cNvGraphicFramePr>
            <a:graphicFrameLocks/>
          </p:cNvGraphicFramePr>
          <p:nvPr>
            <p:extLst>
              <p:ext uri="{D42A27DB-BD31-4B8C-83A1-F6EECF244321}">
                <p14:modId xmlns:p14="http://schemas.microsoft.com/office/powerpoint/2010/main" val="2771419801"/>
              </p:ext>
            </p:extLst>
          </p:nvPr>
        </p:nvGraphicFramePr>
        <p:xfrm>
          <a:off x="4322389" y="5696154"/>
          <a:ext cx="4714107" cy="1130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343831063"/>
              </p:ext>
            </p:extLst>
          </p:nvPr>
        </p:nvGraphicFramePr>
        <p:xfrm>
          <a:off x="136104" y="1645401"/>
          <a:ext cx="4435896" cy="26803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p:cNvGraphicFramePr>
            <a:graphicFrameLocks/>
          </p:cNvGraphicFramePr>
          <p:nvPr>
            <p:extLst>
              <p:ext uri="{D42A27DB-BD31-4B8C-83A1-F6EECF244321}">
                <p14:modId xmlns:p14="http://schemas.microsoft.com/office/powerpoint/2010/main" val="2010043462"/>
              </p:ext>
            </p:extLst>
          </p:nvPr>
        </p:nvGraphicFramePr>
        <p:xfrm>
          <a:off x="86767" y="4633499"/>
          <a:ext cx="4181095" cy="2143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p:cNvGraphicFramePr>
            <a:graphicFrameLocks/>
          </p:cNvGraphicFramePr>
          <p:nvPr>
            <p:extLst>
              <p:ext uri="{D42A27DB-BD31-4B8C-83A1-F6EECF244321}">
                <p14:modId xmlns:p14="http://schemas.microsoft.com/office/powerpoint/2010/main" val="4154598054"/>
              </p:ext>
            </p:extLst>
          </p:nvPr>
        </p:nvGraphicFramePr>
        <p:xfrm>
          <a:off x="4322389" y="1659820"/>
          <a:ext cx="4736504" cy="17953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グラフ 23"/>
          <p:cNvGraphicFramePr>
            <a:graphicFrameLocks/>
          </p:cNvGraphicFramePr>
          <p:nvPr>
            <p:extLst>
              <p:ext uri="{D42A27DB-BD31-4B8C-83A1-F6EECF244321}">
                <p14:modId xmlns:p14="http://schemas.microsoft.com/office/powerpoint/2010/main" val="4232865242"/>
              </p:ext>
            </p:extLst>
          </p:nvPr>
        </p:nvGraphicFramePr>
        <p:xfrm>
          <a:off x="4322388" y="3742743"/>
          <a:ext cx="4714107" cy="170247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4123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6</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２－４．（市町村ニーズ調査）　父親の子どもと過ごす時間（平日）</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多くの父親が長時間労働の状態にあり、平日に子どもと過ごす時間が少なく、</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不十分と感じている人が多い。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6" y="1198155"/>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父親の就労時間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65342" y="3933056"/>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父親の帰宅時間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4611363" y="1198155"/>
            <a:ext cx="420910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子どもと一緒に過ごす時間（父親・平日）</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4611363" y="3933056"/>
            <a:ext cx="442513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子どもと一緒に過ごす時間が十分か？（父親・平日）</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2155438622"/>
              </p:ext>
            </p:extLst>
          </p:nvPr>
        </p:nvGraphicFramePr>
        <p:xfrm>
          <a:off x="144221" y="4254541"/>
          <a:ext cx="4463783"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p:cNvGraphicFramePr>
            <a:graphicFrameLocks/>
          </p:cNvGraphicFramePr>
          <p:nvPr>
            <p:extLst>
              <p:ext uri="{D42A27DB-BD31-4B8C-83A1-F6EECF244321}">
                <p14:modId xmlns:p14="http://schemas.microsoft.com/office/powerpoint/2010/main" val="4225908138"/>
              </p:ext>
            </p:extLst>
          </p:nvPr>
        </p:nvGraphicFramePr>
        <p:xfrm>
          <a:off x="4611362" y="4240832"/>
          <a:ext cx="4425133" cy="24819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4048183115"/>
              </p:ext>
            </p:extLst>
          </p:nvPr>
        </p:nvGraphicFramePr>
        <p:xfrm>
          <a:off x="35496" y="1543282"/>
          <a:ext cx="4536504" cy="24167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p:cNvGraphicFramePr>
            <a:graphicFrameLocks/>
          </p:cNvGraphicFramePr>
          <p:nvPr>
            <p:extLst>
              <p:ext uri="{D42A27DB-BD31-4B8C-83A1-F6EECF244321}">
                <p14:modId xmlns:p14="http://schemas.microsoft.com/office/powerpoint/2010/main" val="3793529756"/>
              </p:ext>
            </p:extLst>
          </p:nvPr>
        </p:nvGraphicFramePr>
        <p:xfrm>
          <a:off x="4932040" y="1505932"/>
          <a:ext cx="4096428" cy="24271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5452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7</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２－５．（市町村ニーズ調査）　教育・保育サービスの利用</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現在</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幼稚園・保育所を利用している人はそれぞれ</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４割以上いる</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が</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、利用を</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希望する施設</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で</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は「</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幼稚園＋預かり保育」や認定こども園が増えている。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5" y="1223138"/>
            <a:ext cx="2757957"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定期的に利用する教育・保育サービスの有無</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01875" y="2139473"/>
            <a:ext cx="3980311"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①で現在利用している教育・保育サービス</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4716016" y="2139473"/>
            <a:ext cx="4137101" cy="523220"/>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③</a:t>
            </a:r>
            <a:r>
              <a:rPr lang="ja-JP" altLang="en-US" sz="1400" dirty="0" smtClean="0">
                <a:latin typeface="HGP創英角ｺﾞｼｯｸUB" panose="020B0900000000000000" pitchFamily="50" charset="-128"/>
                <a:ea typeface="HGP創英角ｺﾞｼｯｸUB" panose="020B0900000000000000" pitchFamily="50" charset="-128"/>
              </a:rPr>
              <a:t> 定期的な利用を希望する教育・保育サービス</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511309353"/>
              </p:ext>
            </p:extLst>
          </p:nvPr>
        </p:nvGraphicFramePr>
        <p:xfrm>
          <a:off x="3059832" y="1007695"/>
          <a:ext cx="4608512" cy="11317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a:graphicFrameLocks/>
          </p:cNvGraphicFramePr>
          <p:nvPr>
            <p:extLst>
              <p:ext uri="{D42A27DB-BD31-4B8C-83A1-F6EECF244321}">
                <p14:modId xmlns:p14="http://schemas.microsoft.com/office/powerpoint/2010/main" val="3513647226"/>
              </p:ext>
            </p:extLst>
          </p:nvPr>
        </p:nvGraphicFramePr>
        <p:xfrm>
          <a:off x="150671" y="2457450"/>
          <a:ext cx="4305913" cy="4283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a:graphicFrameLocks/>
          </p:cNvGraphicFramePr>
          <p:nvPr>
            <p:extLst>
              <p:ext uri="{D42A27DB-BD31-4B8C-83A1-F6EECF244321}">
                <p14:modId xmlns:p14="http://schemas.microsoft.com/office/powerpoint/2010/main" val="1807588248"/>
              </p:ext>
            </p:extLst>
          </p:nvPr>
        </p:nvGraphicFramePr>
        <p:xfrm>
          <a:off x="4572000" y="2492896"/>
          <a:ext cx="4464496" cy="4248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321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8</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２－６．（市町村ニーズ調査）　子どもが病気やけがのときの保育</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子どもが病気やけがのとき、保護者が仕事を休むことがもっとも多いが、病気の</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子どものための保育施設等を利用したいと思わない保護者が多い。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5" y="1223138"/>
            <a:ext cx="419811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子どもが病気等のとき保育が利用できなかったこと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4022392977"/>
              </p:ext>
            </p:extLst>
          </p:nvPr>
        </p:nvGraphicFramePr>
        <p:xfrm>
          <a:off x="169754" y="1499548"/>
          <a:ext cx="4186222" cy="1317033"/>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4611363" y="1223138"/>
            <a:ext cx="4425133" cy="523220"/>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③</a:t>
            </a:r>
            <a:r>
              <a:rPr lang="ja-JP" altLang="en-US" sz="1400" dirty="0" smtClean="0">
                <a:latin typeface="HGP創英角ｺﾞｼｯｸUB" panose="020B0900000000000000" pitchFamily="50" charset="-128"/>
                <a:ea typeface="HGP創英角ｺﾞｼｯｸUB" panose="020B0900000000000000" pitchFamily="50" charset="-128"/>
              </a:rPr>
              <a:t> （②で父親・母親が休んだ人）病気の子どもの保育</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施設等を利用したいか？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301875" y="2922136"/>
            <a:ext cx="3980311"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①で「あった」人の対処方法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545621151"/>
              </p:ext>
            </p:extLst>
          </p:nvPr>
        </p:nvGraphicFramePr>
        <p:xfrm>
          <a:off x="4499992" y="1745436"/>
          <a:ext cx="4566414" cy="1071145"/>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4611363" y="2922135"/>
            <a:ext cx="3980311"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③で利用したいと思わない理由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2629151736"/>
              </p:ext>
            </p:extLst>
          </p:nvPr>
        </p:nvGraphicFramePr>
        <p:xfrm>
          <a:off x="179512" y="3147100"/>
          <a:ext cx="4392488" cy="35942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p:cNvGraphicFramePr>
            <a:graphicFrameLocks/>
          </p:cNvGraphicFramePr>
          <p:nvPr>
            <p:extLst>
              <p:ext uri="{D42A27DB-BD31-4B8C-83A1-F6EECF244321}">
                <p14:modId xmlns:p14="http://schemas.microsoft.com/office/powerpoint/2010/main" val="3882940713"/>
              </p:ext>
            </p:extLst>
          </p:nvPr>
        </p:nvGraphicFramePr>
        <p:xfrm>
          <a:off x="4355976" y="3229912"/>
          <a:ext cx="4680520" cy="3473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637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9</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２－７．（市町村ニーズ調査）　不定期な子どもの預かり</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不定期な子どもの預かりを利用した人は３割に満たないが、利用したいと希望し</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err="1" smtClean="0">
                <a:solidFill>
                  <a:srgbClr val="FF0000"/>
                </a:solidFill>
                <a:latin typeface="HGS創英角ﾎﾟｯﾌﾟ体" panose="040B0A00000000000000" pitchFamily="50" charset="-128"/>
                <a:ea typeface="HGS創英角ﾎﾟｯﾌﾟ体" panose="040B0A00000000000000" pitchFamily="50" charset="-128"/>
              </a:rPr>
              <a:t>て</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いる人は半数近くいる。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5" y="1223138"/>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不定期な子どもの預かりの利用の有無</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465168779"/>
              </p:ext>
            </p:extLst>
          </p:nvPr>
        </p:nvGraphicFramePr>
        <p:xfrm>
          <a:off x="217621" y="1482780"/>
          <a:ext cx="4150599" cy="1442164"/>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4596350" y="1028799"/>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①で利用したサービス</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10378433"/>
              </p:ext>
            </p:extLst>
          </p:nvPr>
        </p:nvGraphicFramePr>
        <p:xfrm>
          <a:off x="4716016" y="1223138"/>
          <a:ext cx="4080791" cy="2009584"/>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317155" y="2924944"/>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①で利用していない理由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4643741" y="3221989"/>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不定期な子どもの預かりの利用希望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4275664192"/>
              </p:ext>
            </p:extLst>
          </p:nvPr>
        </p:nvGraphicFramePr>
        <p:xfrm>
          <a:off x="4627596" y="3375878"/>
          <a:ext cx="4408900" cy="1152986"/>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p:cNvSpPr txBox="1"/>
          <p:nvPr/>
        </p:nvSpPr>
        <p:spPr>
          <a:xfrm>
            <a:off x="4643741" y="4557978"/>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⑤ </a:t>
            </a:r>
            <a:r>
              <a:rPr lang="ja-JP" altLang="en-US" sz="1400" dirty="0">
                <a:latin typeface="HGP創英角ｺﾞｼｯｸUB" panose="020B0900000000000000" pitchFamily="50" charset="-128"/>
                <a:ea typeface="HGP創英角ｺﾞｼｯｸUB" panose="020B0900000000000000" pitchFamily="50" charset="-128"/>
              </a:rPr>
              <a:t>④</a:t>
            </a:r>
            <a:r>
              <a:rPr lang="ja-JP" altLang="en-US" sz="1400" dirty="0" smtClean="0">
                <a:latin typeface="HGP創英角ｺﾞｼｯｸUB" panose="020B0900000000000000" pitchFamily="50" charset="-128"/>
                <a:ea typeface="HGP創英角ｺﾞｼｯｸUB" panose="020B0900000000000000" pitchFamily="50" charset="-128"/>
              </a:rPr>
              <a:t>で利用したいサービス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3258653535"/>
              </p:ext>
            </p:extLst>
          </p:nvPr>
        </p:nvGraphicFramePr>
        <p:xfrm>
          <a:off x="4788024" y="4711866"/>
          <a:ext cx="4248472" cy="20323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p:cNvGraphicFramePr>
            <a:graphicFrameLocks/>
          </p:cNvGraphicFramePr>
          <p:nvPr>
            <p:extLst>
              <p:ext uri="{D42A27DB-BD31-4B8C-83A1-F6EECF244321}">
                <p14:modId xmlns:p14="http://schemas.microsoft.com/office/powerpoint/2010/main" val="966421539"/>
              </p:ext>
            </p:extLst>
          </p:nvPr>
        </p:nvGraphicFramePr>
        <p:xfrm>
          <a:off x="169284" y="3078832"/>
          <a:ext cx="4618740" cy="361999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342967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2063</TotalTime>
  <Words>1405</Words>
  <Application>Microsoft Office PowerPoint</Application>
  <PresentationFormat>画面に合わせる (4:3)</PresentationFormat>
  <Paragraphs>286</Paragraphs>
  <Slides>30</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32" baseType="lpstr">
      <vt:lpstr>Office テーマ</vt:lpstr>
      <vt:lpstr>ワークシート</vt:lpstr>
      <vt:lpstr>PowerPoint プレゼンテーション</vt:lpstr>
      <vt:lpstr>　１．平成２５年度に実施した大阪府におけるニーズ調査について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玉田　明</dc:creator>
  <cp:lastModifiedBy>大阪府庁</cp:lastModifiedBy>
  <cp:revision>502</cp:revision>
  <cp:lastPrinted>2014-04-09T05:40:41Z</cp:lastPrinted>
  <dcterms:created xsi:type="dcterms:W3CDTF">2014-03-18T06:58:45Z</dcterms:created>
  <dcterms:modified xsi:type="dcterms:W3CDTF">2014-04-23T04:33:59Z</dcterms:modified>
</cp:coreProperties>
</file>