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98410" autoAdjust="0"/>
  </p:normalViewPr>
  <p:slideViewPr>
    <p:cSldViewPr>
      <p:cViewPr varScale="1">
        <p:scale>
          <a:sx n="74" d="100"/>
          <a:sy n="74" d="100"/>
        </p:scale>
        <p:origin x="11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85953059556762"/>
          <c:y val="3.7064362414191004E-2"/>
          <c:w val="0.67917983308398611"/>
          <c:h val="0.8532143683498458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全国</c:v>
                </c:pt>
              </c:strCache>
            </c:strRef>
          </c:tx>
          <c:spPr>
            <a:ln w="22225" cap="rnd">
              <a:solidFill>
                <a:schemeClr val="accent2">
                  <a:shade val="76000"/>
                </a:schemeClr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2">
                  <a:shade val="76000"/>
                </a:schemeClr>
              </a:solidFill>
              <a:ln w="9525">
                <a:solidFill>
                  <a:schemeClr val="accent2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4.107599380226111E-2"/>
                  <c:y val="-5.86616904308800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AF9-415E-815A-D97A9CB4C0C6}"/>
                </c:ext>
              </c:extLst>
            </c:dLbl>
            <c:dLbl>
              <c:idx val="1"/>
              <c:layout>
                <c:manualLayout>
                  <c:x val="-3.6245895367136925E-2"/>
                  <c:y val="-6.3994571379141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AF9-415E-815A-D97A9CB4C0C6}"/>
                </c:ext>
              </c:extLst>
            </c:dLbl>
            <c:dLbl>
              <c:idx val="2"/>
              <c:layout>
                <c:manualLayout>
                  <c:x val="-4.2686026613969155E-2"/>
                  <c:y val="-5.33288094826181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AF9-415E-815A-D97A9CB4C0C6}"/>
                </c:ext>
              </c:extLst>
            </c:dLbl>
            <c:dLbl>
              <c:idx val="3"/>
              <c:layout>
                <c:manualLayout>
                  <c:x val="-5.6053355726734644E-2"/>
                  <c:y val="-4.79959285343563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AF9-415E-815A-D97A9CB4C0C6}"/>
                </c:ext>
              </c:extLst>
            </c:dLbl>
            <c:dLbl>
              <c:idx val="4"/>
              <c:layout>
                <c:manualLayout>
                  <c:x val="-5.9273421350150755E-2"/>
                  <c:y val="-3.73301666378327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AF9-415E-815A-D97A9CB4C0C6}"/>
                </c:ext>
              </c:extLst>
            </c:dLbl>
            <c:dLbl>
              <c:idx val="5"/>
              <c:layout>
                <c:manualLayout>
                  <c:x val="-6.3593022075398076E-2"/>
                  <c:y val="-6.42511671783064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AF9-415E-815A-D97A9CB4C0C6}"/>
                </c:ext>
              </c:extLst>
            </c:dLbl>
            <c:dLbl>
              <c:idx val="6"/>
              <c:layout>
                <c:manualLayout>
                  <c:x val="-8.9864044772603777E-2"/>
                  <c:y val="-4.24194986923943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AF9-415E-815A-D97A9CB4C0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24年度</c:v>
                </c:pt>
                <c:pt idx="1">
                  <c:v>25年度</c:v>
                </c:pt>
                <c:pt idx="2">
                  <c:v>26年度</c:v>
                </c:pt>
                <c:pt idx="3">
                  <c:v>27年度</c:v>
                </c:pt>
                <c:pt idx="4">
                  <c:v>28年度</c:v>
                </c:pt>
                <c:pt idx="5">
                  <c:v>29年度</c:v>
                </c:pt>
                <c:pt idx="6">
                  <c:v>30年度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66701</c:v>
                </c:pt>
                <c:pt idx="1">
                  <c:v>73802</c:v>
                </c:pt>
                <c:pt idx="2">
                  <c:v>88931</c:v>
                </c:pt>
                <c:pt idx="3">
                  <c:v>103286</c:v>
                </c:pt>
                <c:pt idx="4">
                  <c:v>122575</c:v>
                </c:pt>
                <c:pt idx="5">
                  <c:v>133778</c:v>
                </c:pt>
                <c:pt idx="6">
                  <c:v>159850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BE-4FE0-A043-6FF158D65E0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034880"/>
        <c:axId val="103036416"/>
      </c:line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大阪府
（政令市
　含む）</c:v>
                </c:pt>
              </c:strCache>
            </c:strRef>
          </c:tx>
          <c:spPr>
            <a:ln w="22225" cap="rnd">
              <a:solidFill>
                <a:schemeClr val="accent2">
                  <a:tint val="77000"/>
                </a:schemeClr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>
                  <a:tint val="77000"/>
                </a:schemeClr>
              </a:solidFill>
              <a:ln w="9525">
                <a:solidFill>
                  <a:schemeClr val="accent2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4.0588927183160123E-2"/>
                  <c:y val="6.39945713791418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AF9-415E-815A-D97A9CB4C0C6}"/>
                </c:ext>
              </c:extLst>
            </c:dLbl>
            <c:dLbl>
              <c:idx val="1"/>
              <c:layout>
                <c:manualLayout>
                  <c:x val="-4.2459152135439153E-2"/>
                  <c:y val="7.81981485034535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AF9-415E-815A-D97A9CB4C0C6}"/>
                </c:ext>
              </c:extLst>
            </c:dLbl>
            <c:dLbl>
              <c:idx val="2"/>
              <c:layout>
                <c:manualLayout>
                  <c:x val="-4.2686026613969155E-2"/>
                  <c:y val="5.3328809482618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AF9-415E-815A-D97A9CB4C0C6}"/>
                </c:ext>
              </c:extLst>
            </c:dLbl>
            <c:dLbl>
              <c:idx val="3"/>
              <c:layout>
                <c:manualLayout>
                  <c:x val="-4.5906092237385267E-2"/>
                  <c:y val="5.86616904308799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AF9-415E-815A-D97A9CB4C0C6}"/>
                </c:ext>
              </c:extLst>
            </c:dLbl>
            <c:dLbl>
              <c:idx val="4"/>
              <c:layout>
                <c:manualLayout>
                  <c:x val="-4.4296059425677207E-2"/>
                  <c:y val="5.86616904308799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AF9-415E-815A-D97A9CB4C0C6}"/>
                </c:ext>
              </c:extLst>
            </c:dLbl>
            <c:dLbl>
              <c:idx val="5"/>
              <c:layout>
                <c:manualLayout>
                  <c:x val="-4.7402725270209278E-2"/>
                  <c:y val="6.27122505755947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AF9-415E-815A-D97A9CB4C0C6}"/>
                </c:ext>
              </c:extLst>
            </c:dLbl>
            <c:dLbl>
              <c:idx val="6"/>
              <c:layout>
                <c:manualLayout>
                  <c:x val="-5.0736190672509555E-2"/>
                  <c:y val="5.86616904308799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AF9-415E-815A-D97A9CB4C0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24年度</c:v>
                </c:pt>
                <c:pt idx="1">
                  <c:v>25年度</c:v>
                </c:pt>
                <c:pt idx="2">
                  <c:v>26年度</c:v>
                </c:pt>
                <c:pt idx="3">
                  <c:v>27年度</c:v>
                </c:pt>
                <c:pt idx="4">
                  <c:v>28年度</c:v>
                </c:pt>
                <c:pt idx="5">
                  <c:v>29年度</c:v>
                </c:pt>
                <c:pt idx="6">
                  <c:v>30年度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9875</c:v>
                </c:pt>
                <c:pt idx="1">
                  <c:v>10716</c:v>
                </c:pt>
                <c:pt idx="2">
                  <c:v>13738</c:v>
                </c:pt>
                <c:pt idx="3">
                  <c:v>16581</c:v>
                </c:pt>
                <c:pt idx="4">
                  <c:v>17743</c:v>
                </c:pt>
                <c:pt idx="5">
                  <c:v>18412</c:v>
                </c:pt>
                <c:pt idx="6">
                  <c:v>20694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BE-4FE0-A043-6FF158D65E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04569807"/>
        <c:axId val="1804579791"/>
      </c:lineChart>
      <c:catAx>
        <c:axId val="103034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3036416"/>
        <c:crosses val="autoZero"/>
        <c:auto val="1"/>
        <c:lblAlgn val="ctr"/>
        <c:lblOffset val="100"/>
        <c:noMultiLvlLbl val="0"/>
      </c:catAx>
      <c:valAx>
        <c:axId val="103036416"/>
        <c:scaling>
          <c:orientation val="minMax"/>
          <c:max val="17000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03034880"/>
        <c:crosses val="autoZero"/>
        <c:crossBetween val="between"/>
        <c:majorUnit val="25000"/>
      </c:valAx>
      <c:valAx>
        <c:axId val="1804579791"/>
        <c:scaling>
          <c:orientation val="minMax"/>
          <c:max val="30000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04569807"/>
        <c:crosses val="max"/>
        <c:crossBetween val="between"/>
        <c:majorUnit val="5000"/>
      </c:valAx>
      <c:catAx>
        <c:axId val="180456980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045797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6888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1"/>
            <a:ext cx="2949575" cy="496888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FB00E219-8FE7-429B-BAF9-7182FD641311}" type="datetimeFigureOut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4"/>
            <a:ext cx="2949575" cy="49688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4633424E-0C37-4F86-8BAF-5AFEA427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066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6967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6967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E188648-23BD-4FB8-8D86-9278BD705B20}" type="datetimeFigureOut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5"/>
            <a:ext cx="5445760" cy="447270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787" cy="49696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7" cy="49696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0E101556-E9DC-4939-8475-EA74B05D67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596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ja-JP" sz="1600" dirty="0"/>
              <a:t>８ページ資料１をご覧ください。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○</a:t>
            </a:r>
            <a:r>
              <a:rPr lang="ja-JP" altLang="ja-JP" sz="1600" dirty="0"/>
              <a:t>児童虐待相談対応件数の</a:t>
            </a:r>
            <a:r>
              <a:rPr lang="en-US" altLang="ja-JP" sz="1600" dirty="0"/>
              <a:t>H21</a:t>
            </a:r>
            <a:r>
              <a:rPr lang="ja-JP" altLang="en-US" sz="1600" dirty="0"/>
              <a:t>から５か年の</a:t>
            </a:r>
            <a:r>
              <a:rPr lang="ja-JP" altLang="ja-JP" sz="1600" dirty="0"/>
              <a:t>推移</a:t>
            </a:r>
            <a:endParaRPr lang="en-US" altLang="ja-JP" sz="1600" dirty="0"/>
          </a:p>
          <a:p>
            <a:endParaRPr lang="ja-JP" altLang="ja-JP" sz="1600" dirty="0"/>
          </a:p>
          <a:p>
            <a:r>
              <a:rPr lang="ja-JP" altLang="en-US" sz="1600" dirty="0"/>
              <a:t>○</a:t>
            </a:r>
            <a:r>
              <a:rPr lang="ja-JP" altLang="ja-JP" sz="1600" dirty="0"/>
              <a:t>大阪府の児童虐待対応件数は年々増加</a:t>
            </a:r>
            <a:endParaRPr lang="en-US" altLang="ja-JP" sz="1600" dirty="0"/>
          </a:p>
          <a:p>
            <a:r>
              <a:rPr lang="ja-JP" altLang="en-US" sz="1600" dirty="0"/>
              <a:t>○</a:t>
            </a:r>
            <a:r>
              <a:rPr lang="ja-JP" altLang="ja-JP" sz="1600" dirty="0"/>
              <a:t>条例施行後の平成</a:t>
            </a:r>
            <a:r>
              <a:rPr lang="en-US" altLang="ja-JP" sz="1600" dirty="0"/>
              <a:t>23</a:t>
            </a:r>
            <a:r>
              <a:rPr lang="ja-JP" altLang="ja-JP" sz="1600" dirty="0"/>
              <a:t>年度には、府子ども家庭センター対応</a:t>
            </a:r>
            <a:endParaRPr lang="en-US" altLang="ja-JP" sz="1600" dirty="0"/>
          </a:p>
          <a:p>
            <a:r>
              <a:rPr lang="ja-JP" altLang="en-US" sz="1600" dirty="0"/>
              <a:t>　</a:t>
            </a:r>
            <a:r>
              <a:rPr lang="ja-JP" altLang="ja-JP" sz="1600" dirty="0"/>
              <a:t>分が</a:t>
            </a:r>
            <a:r>
              <a:rPr lang="en-US" altLang="ja-JP" sz="1600" dirty="0"/>
              <a:t>5,000</a:t>
            </a:r>
            <a:r>
              <a:rPr lang="ja-JP" altLang="ja-JP" sz="1600" dirty="0"/>
              <a:t>件を超え</a:t>
            </a:r>
            <a:r>
              <a:rPr lang="ja-JP" altLang="en-US" sz="1600" dirty="0"/>
              <a:t>、</a:t>
            </a:r>
            <a:r>
              <a:rPr lang="ja-JP" altLang="ja-JP" sz="1600" dirty="0"/>
              <a:t>昨年度も</a:t>
            </a:r>
            <a:r>
              <a:rPr lang="en-US" altLang="ja-JP" sz="1600" dirty="0"/>
              <a:t>6,509</a:t>
            </a:r>
            <a:r>
              <a:rPr lang="ja-JP" altLang="en-US" sz="1600" dirty="0"/>
              <a:t>件と毎年増加</a:t>
            </a:r>
            <a:endParaRPr lang="en-US" altLang="ja-JP" sz="1600" dirty="0"/>
          </a:p>
          <a:p>
            <a:endParaRPr lang="ja-JP" altLang="ja-JP" sz="1600" dirty="0"/>
          </a:p>
          <a:p>
            <a:r>
              <a:rPr lang="ja-JP" altLang="en-US" sz="1600" dirty="0"/>
              <a:t>○</a:t>
            </a:r>
            <a:r>
              <a:rPr lang="ja-JP" altLang="ja-JP" sz="1600" dirty="0"/>
              <a:t>対応件数が増えた</a:t>
            </a:r>
            <a:r>
              <a:rPr lang="ja-JP" altLang="en-US" sz="1600" dirty="0"/>
              <a:t>要因の一つとして、</a:t>
            </a:r>
            <a:r>
              <a:rPr lang="ja-JP" altLang="ja-JP" sz="1600" dirty="0"/>
              <a:t>府においては平成</a:t>
            </a:r>
            <a:r>
              <a:rPr lang="en-US" altLang="ja-JP" sz="1600" dirty="0"/>
              <a:t>22</a:t>
            </a:r>
          </a:p>
          <a:p>
            <a:r>
              <a:rPr lang="ja-JP" altLang="en-US" sz="1600" dirty="0"/>
              <a:t>　</a:t>
            </a:r>
            <a:r>
              <a:rPr lang="ja-JP" altLang="ja-JP" sz="1600" dirty="0"/>
              <a:t>年当時、重大な児童虐待事件が急増した状況を受けて、テ</a:t>
            </a:r>
            <a:endParaRPr lang="en-US" altLang="ja-JP" sz="1600" dirty="0"/>
          </a:p>
          <a:p>
            <a:r>
              <a:rPr lang="ja-JP" altLang="en-US" sz="1600" dirty="0"/>
              <a:t>　</a:t>
            </a:r>
            <a:r>
              <a:rPr lang="ja-JP" altLang="ja-JP" sz="1600" dirty="0"/>
              <a:t>レビＣＭ等を活用した集中的な広報活動を実施。その結果、</a:t>
            </a:r>
            <a:r>
              <a:rPr lang="ja-JP" altLang="en-US" sz="1600" dirty="0"/>
              <a:t>　</a:t>
            </a:r>
            <a:endParaRPr lang="en-US" altLang="ja-JP" sz="1600" dirty="0"/>
          </a:p>
          <a:p>
            <a:r>
              <a:rPr lang="ja-JP" altLang="en-US" sz="1600" dirty="0"/>
              <a:t>　</a:t>
            </a:r>
            <a:r>
              <a:rPr lang="ja-JP" altLang="ja-JP" sz="1600" dirty="0"/>
              <a:t>通告数が増えたこと</a:t>
            </a:r>
            <a:r>
              <a:rPr lang="ja-JP" altLang="en-US" sz="1600" dirty="0"/>
              <a:t>があげられるの</a:t>
            </a:r>
            <a:r>
              <a:rPr lang="ja-JP" altLang="ja-JP" sz="1600" dirty="0"/>
              <a:t>ではないか</a:t>
            </a:r>
            <a:r>
              <a:rPr lang="ja-JP" altLang="en-US" sz="1600" dirty="0"/>
              <a:t>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en-US" altLang="ja-JP" sz="1600" dirty="0"/>
              <a:t> </a:t>
            </a:r>
            <a:endParaRPr lang="ja-JP" altLang="ja-JP" sz="1600" dirty="0"/>
          </a:p>
          <a:p>
            <a:r>
              <a:rPr lang="ja-JP" altLang="ja-JP" sz="1600" dirty="0"/>
              <a:t>　続きまして９ページをご覧ください。</a:t>
            </a:r>
          </a:p>
          <a:p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E25B1-A49F-43FB-932C-0E4706AB80E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849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7E9E-C2DA-4D14-9979-A9DED214D1AD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375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C9E0-9F26-4E8D-A454-FC60B3428FDD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56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266E9-16FB-4AEF-B394-027884F05C9A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59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1D2A8-524B-452C-8EB3-227E37F12FBF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212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48D54-4849-428C-BA0C-AA9868115EEE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14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BD19-AAC6-4154-8870-3123A0A58B33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9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00ED-8AAB-4DEC-BE08-17E6C6BC6938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79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1DDEB-A4B4-4F4F-BCC9-BB94615EED10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421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3AEC-3E3A-458F-93C1-1592EDF9949A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22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7F06-D561-4635-B217-B3B1D7107DE0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00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1AD3-A878-4E5E-B5A6-9F5ABFA01285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83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60AED-F63C-4C5C-AB30-0B612586DDB5}" type="datetime1">
              <a:rPr kumimoji="1" lang="ja-JP" altLang="en-US" smtClean="0"/>
              <a:t>2019/8/26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1039F-4361-4B3D-A893-0BF924F25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67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08718" y="512736"/>
            <a:ext cx="5843602" cy="5400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児童虐待相談対応件数の状況</a:t>
            </a:r>
            <a:endParaRPr kumimoji="1" lang="ja-JP" altLang="en-US" sz="2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9552" y="1228386"/>
            <a:ext cx="547260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</a:t>
            </a:r>
            <a:r>
              <a:rPr kumimoji="1" lang="ja-JP" altLang="en-US" sz="1600" i="0" u="none" strike="noStrike" cap="none" normalizeH="0" baseline="0" dirty="0" smtClean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児童</a:t>
            </a:r>
            <a:r>
              <a:rPr kumimoji="1" lang="ja-JP" sz="1600" i="0" u="none" strike="noStrike" cap="none" normalizeH="0" baseline="0" dirty="0" smtClean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虐待相談対応件数の推移</a:t>
            </a:r>
            <a:r>
              <a:rPr kumimoji="1" lang="ja-JP" altLang="en-US" sz="1600" i="0" u="none" strike="noStrike" cap="none" normalizeH="0" baseline="0" dirty="0" smtClean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（児童相談所）</a:t>
            </a:r>
            <a:endParaRPr kumimoji="1" lang="ja-JP" altLang="ja-JP" sz="1600" i="0" u="none" strike="noStrike" cap="none" normalizeH="0" baseline="0" dirty="0" smtClean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947386"/>
              </p:ext>
            </p:extLst>
          </p:nvPr>
        </p:nvGraphicFramePr>
        <p:xfrm>
          <a:off x="644401" y="1509891"/>
          <a:ext cx="7772235" cy="159676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91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58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11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 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</a:t>
                      </a: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</a:t>
                      </a: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26</a:t>
                      </a: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27</a:t>
                      </a: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ja-JP" sz="105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ja-JP" sz="105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ja-JP" sz="105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lang="en-US" altLang="ja-JP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lang="en-US" altLang="ja-JP" sz="1050" b="1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速報値</a:t>
                      </a:r>
                      <a:r>
                        <a:rPr lang="en-US" altLang="ja-JP" sz="105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sz="105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3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</a:t>
                      </a:r>
                      <a:r>
                        <a:rPr lang="ja-JP" altLang="en-US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66,701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73,802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88,931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103,286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122,575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133,778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159,850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2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</a:t>
                      </a:r>
                      <a:endParaRPr lang="en-US" altLang="ja-JP" sz="105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（政令市含む）</a:t>
                      </a:r>
                      <a:endParaRPr lang="en-US" altLang="ja-JP" sz="105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9,875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10,716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13,738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16,581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17,743 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18,412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0800"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20,694</a:t>
                      </a:r>
                      <a:endParaRPr lang="ja-JP" sz="12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6372200" y="4869160"/>
            <a:ext cx="2160240" cy="348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グラフ 6"/>
          <p:cNvGraphicFramePr/>
          <p:nvPr>
            <p:extLst>
              <p:ext uri="{D42A27DB-BD31-4B8C-83A1-F6EECF244321}">
                <p14:modId xmlns:p14="http://schemas.microsoft.com/office/powerpoint/2010/main" val="569499321"/>
              </p:ext>
            </p:extLst>
          </p:nvPr>
        </p:nvGraphicFramePr>
        <p:xfrm>
          <a:off x="644402" y="3125175"/>
          <a:ext cx="8176070" cy="250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7935310" y="216496"/>
            <a:ext cx="100811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4-1</a:t>
            </a:r>
            <a:endParaRPr kumimoji="1"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197272"/>
              </p:ext>
            </p:extLst>
          </p:nvPr>
        </p:nvGraphicFramePr>
        <p:xfrm>
          <a:off x="467544" y="5805264"/>
          <a:ext cx="8095593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386">
                  <a:extLst>
                    <a:ext uri="{9D8B030D-6E8A-4147-A177-3AD203B41FA5}">
                      <a16:colId xmlns:a16="http://schemas.microsoft.com/office/drawing/2014/main" val="1524780115"/>
                    </a:ext>
                  </a:extLst>
                </a:gridCol>
                <a:gridCol w="974971">
                  <a:extLst>
                    <a:ext uri="{9D8B030D-6E8A-4147-A177-3AD203B41FA5}">
                      <a16:colId xmlns:a16="http://schemas.microsoft.com/office/drawing/2014/main" val="2198456495"/>
                    </a:ext>
                  </a:extLst>
                </a:gridCol>
                <a:gridCol w="975050">
                  <a:extLst>
                    <a:ext uri="{9D8B030D-6E8A-4147-A177-3AD203B41FA5}">
                      <a16:colId xmlns:a16="http://schemas.microsoft.com/office/drawing/2014/main" val="4038220135"/>
                    </a:ext>
                  </a:extLst>
                </a:gridCol>
                <a:gridCol w="975050">
                  <a:extLst>
                    <a:ext uri="{9D8B030D-6E8A-4147-A177-3AD203B41FA5}">
                      <a16:colId xmlns:a16="http://schemas.microsoft.com/office/drawing/2014/main" val="123606325"/>
                    </a:ext>
                  </a:extLst>
                </a:gridCol>
                <a:gridCol w="975050">
                  <a:extLst>
                    <a:ext uri="{9D8B030D-6E8A-4147-A177-3AD203B41FA5}">
                      <a16:colId xmlns:a16="http://schemas.microsoft.com/office/drawing/2014/main" val="1724115454"/>
                    </a:ext>
                  </a:extLst>
                </a:gridCol>
                <a:gridCol w="900047">
                  <a:extLst>
                    <a:ext uri="{9D8B030D-6E8A-4147-A177-3AD203B41FA5}">
                      <a16:colId xmlns:a16="http://schemas.microsoft.com/office/drawing/2014/main" val="28358083"/>
                    </a:ext>
                  </a:extLst>
                </a:gridCol>
                <a:gridCol w="975050">
                  <a:extLst>
                    <a:ext uri="{9D8B030D-6E8A-4147-A177-3AD203B41FA5}">
                      <a16:colId xmlns:a16="http://schemas.microsoft.com/office/drawing/2014/main" val="1754031458"/>
                    </a:ext>
                  </a:extLst>
                </a:gridCol>
                <a:gridCol w="998989">
                  <a:extLst>
                    <a:ext uri="{9D8B030D-6E8A-4147-A177-3AD203B41FA5}">
                      <a16:colId xmlns:a16="http://schemas.microsoft.com/office/drawing/2014/main" val="1817348898"/>
                    </a:ext>
                  </a:extLst>
                </a:gridCol>
              </a:tblGrid>
              <a:tr h="292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府内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8,725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9,191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10,377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11,624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12,972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14,455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smtClean="0"/>
                        <a:t>15,993</a:t>
                      </a:r>
                      <a:endParaRPr kumimoji="1" lang="ja-JP" altLang="en-US" sz="1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57207"/>
                  </a:ext>
                </a:extLst>
              </a:tr>
              <a:tr h="285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大阪市２４区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2,857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3,594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4,282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4,801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5,342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5,170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3,415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304252"/>
                  </a:ext>
                </a:extLst>
              </a:tr>
              <a:tr h="285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堺市７区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1,028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1,109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1,279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1,262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1,283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1,306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 smtClean="0"/>
                        <a:t>1,555</a:t>
                      </a:r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7609207"/>
                  </a:ext>
                </a:extLst>
              </a:tr>
            </a:tbl>
          </a:graphicData>
        </a:graphic>
      </p:graphicFrame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179512" y="5589240"/>
            <a:ext cx="547260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（参考）市区町村の児童虐待相談対応件数</a:t>
            </a:r>
            <a:endParaRPr kumimoji="1" lang="ja-JP" altLang="ja-JP" sz="1200" i="0" u="none" strike="noStrike" cap="none" normalizeH="0" baseline="0" dirty="0" smtClean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51067" y="6623773"/>
            <a:ext cx="789334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kumimoji="1"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年度の児童虐待相談対応件数の減少は、福祉行政報告例の統計の取り方の整理を図った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ため</a:t>
            </a:r>
            <a:endParaRPr kumimoji="1" lang="ja-JP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7812360" y="6180692"/>
            <a:ext cx="42267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endParaRPr kumimoji="1" lang="ja-JP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765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9564</TotalTime>
  <Words>161</Words>
  <Application>Microsoft Office PowerPoint</Application>
  <PresentationFormat>画面に合わせる (4:3)</PresentationFormat>
  <Paragraphs>86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Meiryo UI</vt:lpstr>
      <vt:lpstr>ＭＳ Ｐゴシック</vt:lpstr>
      <vt:lpstr>游ゴシック</vt:lpstr>
      <vt:lpstr>游ゴシック Light</vt:lpstr>
      <vt:lpstr>Arial</vt:lpstr>
      <vt:lpstr>Calibri</vt:lpstr>
      <vt:lpstr>Office テーマ</vt:lpstr>
      <vt:lpstr>児童虐待相談対応件数の状況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hora</dc:creator>
  <cp:lastModifiedBy>深田　真志</cp:lastModifiedBy>
  <cp:revision>879</cp:revision>
  <cp:lastPrinted>2019-08-07T12:56:05Z</cp:lastPrinted>
  <dcterms:created xsi:type="dcterms:W3CDTF">2015-04-27T13:25:29Z</dcterms:created>
  <dcterms:modified xsi:type="dcterms:W3CDTF">2019-08-26T06:43:34Z</dcterms:modified>
</cp:coreProperties>
</file>