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3"/>
  </p:notesMasterIdLst>
  <p:sldIdLst>
    <p:sldId id="258" r:id="rId2"/>
  </p:sldIdLst>
  <p:sldSz cx="9906000" cy="6858000" type="A4"/>
  <p:notesSz cx="9777413" cy="66468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706" autoAdjust="0"/>
    <p:restoredTop sz="95796" autoAdjust="0"/>
  </p:normalViewPr>
  <p:slideViewPr>
    <p:cSldViewPr snapToGrid="0">
      <p:cViewPr varScale="1">
        <p:scale>
          <a:sx n="97" d="100"/>
          <a:sy n="97" d="100"/>
        </p:scale>
        <p:origin x="1315" y="8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653272709751342E-2"/>
          <c:y val="0.19017715091054904"/>
          <c:w val="0.44755074434827863"/>
          <c:h val="0.76200166545977699"/>
        </c:manualLayout>
      </c:layout>
      <c:pieChart>
        <c:varyColors val="1"/>
        <c:dLbls>
          <c:dLblPos val="ctr"/>
          <c:showLegendKey val="0"/>
          <c:showVal val="1"/>
          <c:showCatName val="0"/>
          <c:showSerName val="0"/>
          <c:showPercent val="0"/>
          <c:showBubbleSize val="0"/>
          <c:showLeaderLines val="0"/>
        </c:dLbls>
        <c:firstSliceAng val="0"/>
      </c:pieChart>
      <c:spPr>
        <a:noFill/>
        <a:ln w="25400">
          <a:noFill/>
        </a:ln>
      </c:spPr>
    </c:plotArea>
    <c:plotVisOnly val="1"/>
    <c:dispBlanksAs val="gap"/>
    <c:showDLblsOverMax val="0"/>
  </c:chart>
  <c:spPr>
    <a:solidFill>
      <a:schemeClr val="bg1"/>
    </a:solidFill>
    <a:ln w="12700">
      <a:solidFill>
        <a:schemeClr val="accent5">
          <a:lumMod val="60000"/>
          <a:lumOff val="40000"/>
        </a:schemeClr>
      </a:solid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4236723" cy="331723"/>
          </a:xfrm>
          <a:prstGeom prst="rect">
            <a:avLst/>
          </a:prstGeom>
        </p:spPr>
        <p:txBody>
          <a:bodyPr vert="horz" lIns="89656" tIns="44826" rIns="89656" bIns="44826" rtlCol="0"/>
          <a:lstStyle>
            <a:lvl1pPr algn="l">
              <a:defRPr sz="1200"/>
            </a:lvl1pPr>
          </a:lstStyle>
          <a:p>
            <a:endParaRPr kumimoji="1" lang="ja-JP" altLang="en-US"/>
          </a:p>
        </p:txBody>
      </p:sp>
      <p:sp>
        <p:nvSpPr>
          <p:cNvPr id="3" name="日付プレースホルダー 2"/>
          <p:cNvSpPr>
            <a:spLocks noGrp="1"/>
          </p:cNvSpPr>
          <p:nvPr>
            <p:ph type="dt" idx="1"/>
          </p:nvPr>
        </p:nvSpPr>
        <p:spPr>
          <a:xfrm>
            <a:off x="5537569" y="2"/>
            <a:ext cx="4238284" cy="331723"/>
          </a:xfrm>
          <a:prstGeom prst="rect">
            <a:avLst/>
          </a:prstGeom>
        </p:spPr>
        <p:txBody>
          <a:bodyPr vert="horz" lIns="89656" tIns="44826" rIns="89656" bIns="44826" rtlCol="0"/>
          <a:lstStyle>
            <a:lvl1pPr algn="r">
              <a:defRPr sz="1200"/>
            </a:lvl1pPr>
          </a:lstStyle>
          <a:p>
            <a:fld id="{9A79A37A-63E5-4AF9-ADD9-9152F920CF7A}" type="datetimeFigureOut">
              <a:rPr kumimoji="1" lang="ja-JP" altLang="en-US" smtClean="0"/>
              <a:t>2025/7/28</a:t>
            </a:fld>
            <a:endParaRPr kumimoji="1" lang="ja-JP" altLang="en-US"/>
          </a:p>
        </p:txBody>
      </p:sp>
      <p:sp>
        <p:nvSpPr>
          <p:cNvPr id="4" name="スライド イメージ プレースホルダー 3"/>
          <p:cNvSpPr>
            <a:spLocks noGrp="1" noRot="1" noChangeAspect="1"/>
          </p:cNvSpPr>
          <p:nvPr>
            <p:ph type="sldImg" idx="2"/>
          </p:nvPr>
        </p:nvSpPr>
        <p:spPr>
          <a:xfrm>
            <a:off x="3087688" y="498475"/>
            <a:ext cx="3603625" cy="2493963"/>
          </a:xfrm>
          <a:prstGeom prst="rect">
            <a:avLst/>
          </a:prstGeom>
          <a:noFill/>
          <a:ln w="12700">
            <a:solidFill>
              <a:prstClr val="black"/>
            </a:solidFill>
          </a:ln>
        </p:spPr>
        <p:txBody>
          <a:bodyPr vert="horz" lIns="89656" tIns="44826" rIns="89656" bIns="44826" rtlCol="0" anchor="ctr"/>
          <a:lstStyle/>
          <a:p>
            <a:endParaRPr lang="ja-JP" altLang="en-US"/>
          </a:p>
        </p:txBody>
      </p:sp>
      <p:sp>
        <p:nvSpPr>
          <p:cNvPr id="5" name="ノート プレースホルダー 4"/>
          <p:cNvSpPr>
            <a:spLocks noGrp="1"/>
          </p:cNvSpPr>
          <p:nvPr>
            <p:ph type="body" sz="quarter" idx="3"/>
          </p:nvPr>
        </p:nvSpPr>
        <p:spPr>
          <a:xfrm>
            <a:off x="977585" y="3157573"/>
            <a:ext cx="7822243" cy="2990158"/>
          </a:xfrm>
          <a:prstGeom prst="rect">
            <a:avLst/>
          </a:prstGeom>
        </p:spPr>
        <p:txBody>
          <a:bodyPr vert="horz" lIns="89656" tIns="44826" rIns="89656" bIns="448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313593"/>
            <a:ext cx="4236723" cy="331723"/>
          </a:xfrm>
          <a:prstGeom prst="rect">
            <a:avLst/>
          </a:prstGeom>
        </p:spPr>
        <p:txBody>
          <a:bodyPr vert="horz" lIns="89656" tIns="44826" rIns="89656" bIns="448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37569" y="6313593"/>
            <a:ext cx="4238284" cy="331723"/>
          </a:xfrm>
          <a:prstGeom prst="rect">
            <a:avLst/>
          </a:prstGeom>
        </p:spPr>
        <p:txBody>
          <a:bodyPr vert="horz" lIns="89656" tIns="44826" rIns="89656" bIns="44826" rtlCol="0" anchor="b"/>
          <a:lstStyle>
            <a:lvl1pPr algn="r">
              <a:defRPr sz="1200"/>
            </a:lvl1pPr>
          </a:lstStyle>
          <a:p>
            <a:fld id="{24E9CCBE-17AF-424E-AFA0-80C4CA3CE79C}" type="slidenum">
              <a:rPr kumimoji="1" lang="ja-JP" altLang="en-US" smtClean="0"/>
              <a:t>‹#›</a:t>
            </a:fld>
            <a:endParaRPr kumimoji="1" lang="ja-JP" altLang="en-US"/>
          </a:p>
        </p:txBody>
      </p:sp>
    </p:spTree>
    <p:extLst>
      <p:ext uri="{BB962C8B-B14F-4D97-AF65-F5344CB8AC3E}">
        <p14:creationId xmlns:p14="http://schemas.microsoft.com/office/powerpoint/2010/main" val="5409325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4E9CCBE-17AF-424E-AFA0-80C4CA3CE79C}" type="slidenum">
              <a:rPr kumimoji="1" lang="ja-JP" altLang="en-US" smtClean="0"/>
              <a:t>1</a:t>
            </a:fld>
            <a:endParaRPr kumimoji="1" lang="ja-JP" altLang="en-US"/>
          </a:p>
        </p:txBody>
      </p:sp>
    </p:spTree>
    <p:extLst>
      <p:ext uri="{BB962C8B-B14F-4D97-AF65-F5344CB8AC3E}">
        <p14:creationId xmlns:p14="http://schemas.microsoft.com/office/powerpoint/2010/main" val="1792526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D083593-BEA8-43E9-B272-B53C409C8EDF}" type="datetimeFigureOut">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521285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083593-BEA8-43E9-B272-B53C409C8EDF}" type="datetimeFigureOut">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1502970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083593-BEA8-43E9-B272-B53C409C8EDF}" type="datetimeFigureOut">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405536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083593-BEA8-43E9-B272-B53C409C8EDF}" type="datetimeFigureOut">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3856457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D083593-BEA8-43E9-B272-B53C409C8EDF}" type="datetimeFigureOut">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3782953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D083593-BEA8-43E9-B272-B53C409C8EDF}" type="datetimeFigureOut">
              <a:rPr kumimoji="1" lang="ja-JP" altLang="en-US" smtClean="0"/>
              <a:t>2025/7/28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1363446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D083593-BEA8-43E9-B272-B53C409C8EDF}" type="datetimeFigureOut">
              <a:rPr kumimoji="1" lang="ja-JP" altLang="en-US" smtClean="0"/>
              <a:t>2025/7/28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2214502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D083593-BEA8-43E9-B272-B53C409C8EDF}" type="datetimeFigureOut">
              <a:rPr kumimoji="1" lang="ja-JP" altLang="en-US" smtClean="0"/>
              <a:t>2025/7/28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72689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083593-BEA8-43E9-B272-B53C409C8EDF}" type="datetimeFigureOut">
              <a:rPr kumimoji="1" lang="ja-JP" altLang="en-US" smtClean="0"/>
              <a:t>2025/7/28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1394997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D083593-BEA8-43E9-B272-B53C409C8EDF}" type="datetimeFigureOut">
              <a:rPr kumimoji="1" lang="ja-JP" altLang="en-US" smtClean="0"/>
              <a:t>2025/7/28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268815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D083593-BEA8-43E9-B272-B53C409C8EDF}" type="datetimeFigureOut">
              <a:rPr kumimoji="1" lang="ja-JP" altLang="en-US" smtClean="0"/>
              <a:t>2025/7/28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4002802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083593-BEA8-43E9-B272-B53C409C8EDF}" type="datetimeFigureOut">
              <a:rPr kumimoji="1" lang="ja-JP" altLang="en-US" smtClean="0"/>
              <a:t>2025/7/28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C4B9F3-9653-412D-A9DB-C58A2792E32B}" type="slidenum">
              <a:rPr kumimoji="1" lang="ja-JP" altLang="en-US" smtClean="0"/>
              <a:t>‹#›</a:t>
            </a:fld>
            <a:endParaRPr kumimoji="1" lang="ja-JP" altLang="en-US"/>
          </a:p>
        </p:txBody>
      </p:sp>
    </p:spTree>
    <p:extLst>
      <p:ext uri="{BB962C8B-B14F-4D97-AF65-F5344CB8AC3E}">
        <p14:creationId xmlns:p14="http://schemas.microsoft.com/office/powerpoint/2010/main" val="291094900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3543" y="1267869"/>
            <a:ext cx="9800673" cy="5429263"/>
          </a:xfrm>
          <a:prstGeom prst="rect">
            <a:avLst/>
          </a:prstGeom>
          <a:solidFill>
            <a:schemeClr val="accent1">
              <a:lumMod val="40000"/>
              <a:lumOff val="60000"/>
            </a:schemeClr>
          </a:solidFill>
          <a:ln w="6350" cap="rnd">
            <a:solidFill>
              <a:schemeClr val="tx1">
                <a:lumMod val="50000"/>
                <a:lumOff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52251" y="137145"/>
            <a:ext cx="9814559" cy="292225"/>
          </a:xfrm>
          <a:solidFill>
            <a:schemeClr val="accent1">
              <a:lumMod val="40000"/>
              <a:lumOff val="60000"/>
            </a:schemeClr>
          </a:solidFill>
        </p:spPr>
        <p:txBody>
          <a:bodyPr>
            <a:noAutofit/>
          </a:bodyPr>
          <a:lstStyle/>
          <a:p>
            <a:r>
              <a:rPr kumimoji="1" lang="ja-JP" altLang="en-US" sz="1800" b="1" dirty="0">
                <a:latin typeface="BIZ UDPゴシック" panose="020B0400000000000000" pitchFamily="50" charset="-128"/>
                <a:ea typeface="BIZ UDPゴシック" panose="020B0400000000000000" pitchFamily="50" charset="-128"/>
              </a:rPr>
              <a:t>要養育支援者情報提供票等の実績（</a:t>
            </a:r>
            <a:r>
              <a:rPr lang="ja-JP" altLang="en-US" sz="1800" b="1" dirty="0">
                <a:latin typeface="BIZ UDPゴシック" panose="020B0400000000000000" pitchFamily="50" charset="-128"/>
                <a:ea typeface="BIZ UDPゴシック" panose="020B0400000000000000" pitchFamily="50" charset="-128"/>
              </a:rPr>
              <a:t>令和６年度）</a:t>
            </a:r>
            <a:endParaRPr kumimoji="1" lang="ja-JP" altLang="en-US" sz="1800" b="1" dirty="0">
              <a:latin typeface="BIZ UDPゴシック" panose="020B0400000000000000" pitchFamily="50" charset="-128"/>
              <a:ea typeface="BIZ UDPゴシック" panose="020B0400000000000000" pitchFamily="50" charset="-128"/>
            </a:endParaRPr>
          </a:p>
        </p:txBody>
      </p:sp>
      <p:sp>
        <p:nvSpPr>
          <p:cNvPr id="4" name="コンテンツ プレースホルダー 3"/>
          <p:cNvSpPr>
            <a:spLocks noGrp="1"/>
          </p:cNvSpPr>
          <p:nvPr>
            <p:ph idx="1"/>
          </p:nvPr>
        </p:nvSpPr>
        <p:spPr>
          <a:xfrm>
            <a:off x="43543" y="526369"/>
            <a:ext cx="9814560" cy="646245"/>
          </a:xfrm>
          <a:ln>
            <a:solidFill>
              <a:schemeClr val="accent2"/>
            </a:solidFill>
            <a:prstDash val="dash"/>
          </a:ln>
        </p:spPr>
        <p:txBody>
          <a:bodyPr lIns="72000" tIns="46800" rIns="72000" anchor="ctr" anchorCtr="0">
            <a:noAutofit/>
          </a:bodyPr>
          <a:lstStyle/>
          <a:p>
            <a:pPr marL="0" indent="0">
              <a:lnSpc>
                <a:spcPts val="600"/>
              </a:lnSpc>
              <a:buNone/>
            </a:pPr>
            <a:r>
              <a:rPr kumimoji="1" lang="ja-JP" altLang="en-US" sz="1000" dirty="0">
                <a:latin typeface="BIZ UDPゴシック" panose="020B0400000000000000" pitchFamily="50" charset="-128"/>
                <a:ea typeface="BIZ UDPゴシック" panose="020B0400000000000000" pitchFamily="50" charset="-128"/>
              </a:rPr>
              <a:t>◇ 平成</a:t>
            </a:r>
            <a:r>
              <a:rPr kumimoji="1" lang="en-US" altLang="ja-JP" sz="1000" dirty="0">
                <a:latin typeface="BIZ UDPゴシック" panose="020B0400000000000000" pitchFamily="50" charset="-128"/>
                <a:ea typeface="BIZ UDPゴシック" panose="020B0400000000000000" pitchFamily="50" charset="-128"/>
              </a:rPr>
              <a:t>21</a:t>
            </a:r>
            <a:r>
              <a:rPr kumimoji="1" lang="ja-JP" altLang="en-US" sz="1000" dirty="0">
                <a:latin typeface="BIZ UDPゴシック" panose="020B0400000000000000" pitchFamily="50" charset="-128"/>
                <a:ea typeface="BIZ UDPゴシック" panose="020B0400000000000000" pitchFamily="50" charset="-128"/>
              </a:rPr>
              <a:t>年度より医療機関と保健機関の</a:t>
            </a:r>
            <a:r>
              <a:rPr lang="ja-JP" altLang="en-US" sz="1000" dirty="0">
                <a:latin typeface="BIZ UDPゴシック" panose="020B0400000000000000" pitchFamily="50" charset="-128"/>
                <a:ea typeface="BIZ UDPゴシック" panose="020B0400000000000000" pitchFamily="50" charset="-128"/>
              </a:rPr>
              <a:t>情報提供のツールとして運用を開始</a:t>
            </a:r>
            <a:endParaRPr lang="en-US" altLang="ja-JP" sz="1000" dirty="0">
              <a:latin typeface="BIZ UDPゴシック" panose="020B0400000000000000" pitchFamily="50" charset="-128"/>
              <a:ea typeface="BIZ UDPゴシック" panose="020B0400000000000000" pitchFamily="50" charset="-128"/>
            </a:endParaRPr>
          </a:p>
          <a:p>
            <a:pPr marL="0" indent="0">
              <a:lnSpc>
                <a:spcPts val="600"/>
              </a:lnSpc>
              <a:buNone/>
            </a:pPr>
            <a:r>
              <a:rPr kumimoji="1" lang="ja-JP" altLang="en-US" sz="1000" dirty="0">
                <a:latin typeface="BIZ UDPゴシック" panose="020B0400000000000000" pitchFamily="50" charset="-128"/>
                <a:ea typeface="BIZ UDPゴシック" panose="020B0400000000000000" pitchFamily="50" charset="-128"/>
              </a:rPr>
              <a:t>◇ 平成</a:t>
            </a:r>
            <a:r>
              <a:rPr kumimoji="1" lang="en-US" altLang="ja-JP" sz="1000" dirty="0">
                <a:latin typeface="BIZ UDPゴシック" panose="020B0400000000000000" pitchFamily="50" charset="-128"/>
                <a:ea typeface="BIZ UDPゴシック" panose="020B0400000000000000" pitchFamily="50" charset="-128"/>
              </a:rPr>
              <a:t>25</a:t>
            </a:r>
            <a:r>
              <a:rPr kumimoji="1" lang="ja-JP" altLang="en-US" sz="1000" dirty="0">
                <a:latin typeface="BIZ UDPゴシック" panose="020B0400000000000000" pitchFamily="50" charset="-128"/>
                <a:ea typeface="BIZ UDPゴシック" panose="020B0400000000000000" pitchFamily="50" charset="-128"/>
              </a:rPr>
              <a:t>年度から情報提供の送付先を「市町村母子保健担当」に一本化し、</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妊婦版</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及び</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産婦・乳幼児版</a:t>
            </a:r>
            <a:r>
              <a:rPr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の</a:t>
            </a:r>
            <a:r>
              <a:rPr kumimoji="1" lang="en-US" altLang="ja-JP" sz="1000" dirty="0">
                <a:latin typeface="BIZ UDPゴシック" panose="020B0400000000000000" pitchFamily="50" charset="-128"/>
                <a:ea typeface="BIZ UDPゴシック" panose="020B0400000000000000" pitchFamily="50" charset="-128"/>
              </a:rPr>
              <a:t>2</a:t>
            </a:r>
            <a:r>
              <a:rPr lang="ja-JP" altLang="en-US" sz="1000" dirty="0">
                <a:latin typeface="BIZ UDPゴシック" panose="020B0400000000000000" pitchFamily="50" charset="-128"/>
                <a:ea typeface="BIZ UDPゴシック" panose="020B0400000000000000" pitchFamily="50" charset="-128"/>
              </a:rPr>
              <a:t>種類に改訂</a:t>
            </a:r>
            <a:endParaRPr lang="en-US" altLang="ja-JP" sz="1000" dirty="0">
              <a:latin typeface="BIZ UDPゴシック" panose="020B0400000000000000" pitchFamily="50" charset="-128"/>
              <a:ea typeface="BIZ UDPゴシック" panose="020B0400000000000000" pitchFamily="50" charset="-128"/>
            </a:endParaRPr>
          </a:p>
          <a:p>
            <a:pPr marL="0" indent="0">
              <a:lnSpc>
                <a:spcPts val="600"/>
              </a:lnSpc>
              <a:buNone/>
            </a:pPr>
            <a:r>
              <a:rPr lang="ja-JP" altLang="en-US" sz="1000" dirty="0">
                <a:latin typeface="BIZ UDPゴシック" panose="020B0400000000000000" pitchFamily="50" charset="-128"/>
                <a:ea typeface="BIZ UDPゴシック" panose="020B0400000000000000" pitchFamily="50" charset="-128"/>
              </a:rPr>
              <a:t>◇ 平成</a:t>
            </a:r>
            <a:r>
              <a:rPr lang="en-US" altLang="ja-JP" sz="1000" dirty="0">
                <a:latin typeface="BIZ UDPゴシック" panose="020B0400000000000000" pitchFamily="50" charset="-128"/>
                <a:ea typeface="BIZ UDPゴシック" panose="020B0400000000000000" pitchFamily="50" charset="-128"/>
              </a:rPr>
              <a:t>27</a:t>
            </a:r>
            <a:r>
              <a:rPr lang="ja-JP" altLang="en-US" sz="1000" dirty="0">
                <a:latin typeface="BIZ UDPゴシック" panose="020B0400000000000000" pitchFamily="50" charset="-128"/>
                <a:ea typeface="BIZ UDPゴシック" panose="020B0400000000000000" pitchFamily="50" charset="-128"/>
              </a:rPr>
              <a:t>年度「妊娠期からの子育て支援のためのガイドライン」の策定に伴い、保健・医療・福祉機関が共通でアセスメントできる様式に改訂し平成</a:t>
            </a:r>
            <a:r>
              <a:rPr lang="en-US" altLang="ja-JP" sz="1000" dirty="0">
                <a:latin typeface="BIZ UDPゴシック" panose="020B0400000000000000" pitchFamily="50" charset="-128"/>
                <a:ea typeface="BIZ UDPゴシック" panose="020B0400000000000000" pitchFamily="50" charset="-128"/>
              </a:rPr>
              <a:t>28</a:t>
            </a:r>
            <a:r>
              <a:rPr lang="ja-JP" altLang="en-US" sz="1000" dirty="0">
                <a:latin typeface="BIZ UDPゴシック" panose="020B0400000000000000" pitchFamily="50" charset="-128"/>
                <a:ea typeface="BIZ UDPゴシック" panose="020B0400000000000000" pitchFamily="50" charset="-128"/>
              </a:rPr>
              <a:t>年度より運用</a:t>
            </a:r>
            <a:endParaRPr kumimoji="1" lang="ja-JP" altLang="en-US" sz="1000" dirty="0">
              <a:latin typeface="BIZ UDPゴシック" panose="020B0400000000000000" pitchFamily="50" charset="-128"/>
              <a:ea typeface="BIZ UDPゴシック" panose="020B0400000000000000" pitchFamily="50" charset="-128"/>
            </a:endParaRPr>
          </a:p>
        </p:txBody>
      </p:sp>
      <p:sp>
        <p:nvSpPr>
          <p:cNvPr id="5" name="正方形/長方形 4"/>
          <p:cNvSpPr/>
          <p:nvPr/>
        </p:nvSpPr>
        <p:spPr>
          <a:xfrm>
            <a:off x="107859" y="4079019"/>
            <a:ext cx="2959191" cy="100429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36000" bIns="36000" rtlCol="0" anchor="ctr"/>
          <a:lstStyle/>
          <a:p>
            <a:r>
              <a:rPr kumimoji="1" lang="ja-JP" altLang="en-US" sz="900" dirty="0">
                <a:solidFill>
                  <a:schemeClr val="tx1"/>
                </a:solidFill>
                <a:latin typeface="BIZ UDPゴシック" panose="020B0400000000000000" pitchFamily="50" charset="-128"/>
                <a:ea typeface="BIZ UDPゴシック" panose="020B0400000000000000" pitchFamily="50" charset="-128"/>
              </a:rPr>
              <a:t>○未熟児・・・・・・・・・・・・・・・・・・・・・・・・・・・・・・・</a:t>
            </a:r>
            <a:r>
              <a:rPr lang="ja-JP" altLang="en-US" sz="900" dirty="0">
                <a:solidFill>
                  <a:schemeClr val="tx1"/>
                </a:solidFill>
                <a:latin typeface="BIZ UDPゴシック" panose="020B0400000000000000" pitchFamily="50" charset="-128"/>
                <a:ea typeface="BIZ UDPゴシック" panose="020B0400000000000000" pitchFamily="50" charset="-128"/>
              </a:rPr>
              <a:t>・</a:t>
            </a:r>
            <a:r>
              <a:rPr lang="en-US" altLang="ja-JP" sz="900" dirty="0">
                <a:solidFill>
                  <a:schemeClr val="tx1"/>
                </a:solidFill>
                <a:latin typeface="BIZ UDPゴシック" panose="020B0400000000000000" pitchFamily="50" charset="-128"/>
                <a:ea typeface="BIZ UDPゴシック" panose="020B0400000000000000" pitchFamily="50" charset="-128"/>
              </a:rPr>
              <a:t>30</a:t>
            </a:r>
            <a:r>
              <a:rPr kumimoji="1" lang="ja-JP" altLang="en-US" sz="900" dirty="0">
                <a:solidFill>
                  <a:schemeClr val="tx1"/>
                </a:solidFill>
                <a:latin typeface="BIZ UDPゴシック" panose="020B0400000000000000" pitchFamily="50" charset="-128"/>
                <a:ea typeface="BIZ UDPゴシック" panose="020B0400000000000000" pitchFamily="50" charset="-128"/>
              </a:rPr>
              <a:t>％</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r>
              <a:rPr lang="ja-JP" altLang="en-US" sz="900" dirty="0">
                <a:solidFill>
                  <a:schemeClr val="tx1"/>
                </a:solidFill>
                <a:latin typeface="BIZ UDPゴシック" panose="020B0400000000000000" pitchFamily="50" charset="-128"/>
                <a:ea typeface="BIZ UDPゴシック" panose="020B0400000000000000" pitchFamily="50" charset="-128"/>
              </a:rPr>
              <a:t>○出産後間もない長期入院による母子分離・・</a:t>
            </a:r>
            <a:r>
              <a:rPr lang="en-US" altLang="ja-JP" sz="900" dirty="0">
                <a:solidFill>
                  <a:schemeClr val="tx1"/>
                </a:solidFill>
                <a:latin typeface="BIZ UDPゴシック" panose="020B0400000000000000" pitchFamily="50" charset="-128"/>
                <a:ea typeface="BIZ UDPゴシック" panose="020B0400000000000000" pitchFamily="50" charset="-128"/>
              </a:rPr>
              <a:t>28</a:t>
            </a:r>
            <a:r>
              <a:rPr lang="ja-JP" altLang="en-US" sz="900" dirty="0">
                <a:solidFill>
                  <a:schemeClr val="tx1"/>
                </a:solidFill>
                <a:latin typeface="BIZ UDPゴシック" panose="020B0400000000000000" pitchFamily="50" charset="-128"/>
                <a:ea typeface="BIZ UDPゴシック" panose="020B0400000000000000" pitchFamily="50" charset="-128"/>
              </a:rPr>
              <a:t>％</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〇多胎・・・・・・・・・・・・・・・・・・・・・・・・・・・・・・・・</a:t>
            </a:r>
            <a:r>
              <a:rPr lang="ja-JP" altLang="en-US" sz="900" dirty="0">
                <a:solidFill>
                  <a:schemeClr val="tx1"/>
                </a:solidFill>
                <a:latin typeface="BIZ UDPゴシック" panose="020B0400000000000000" pitchFamily="50" charset="-128"/>
                <a:ea typeface="BIZ UDPゴシック" panose="020B0400000000000000" pitchFamily="50" charset="-128"/>
              </a:rPr>
              <a:t>・・</a:t>
            </a:r>
            <a:r>
              <a:rPr lang="en-US" altLang="ja-JP" sz="900" dirty="0">
                <a:solidFill>
                  <a:schemeClr val="tx1"/>
                </a:solidFill>
                <a:latin typeface="BIZ UDPゴシック" panose="020B0400000000000000" pitchFamily="50" charset="-128"/>
                <a:ea typeface="BIZ UDPゴシック" panose="020B0400000000000000" pitchFamily="50" charset="-128"/>
              </a:rPr>
              <a:t>12</a:t>
            </a:r>
            <a:r>
              <a:rPr lang="ja-JP" altLang="en-US" sz="900" dirty="0">
                <a:solidFill>
                  <a:schemeClr val="tx1"/>
                </a:solidFill>
                <a:latin typeface="BIZ UDPゴシック" panose="020B0400000000000000" pitchFamily="50" charset="-128"/>
                <a:ea typeface="BIZ UDPゴシック" panose="020B0400000000000000" pitchFamily="50" charset="-128"/>
              </a:rPr>
              <a:t>％</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r>
              <a:rPr lang="ja-JP" altLang="en-US" sz="900" dirty="0">
                <a:solidFill>
                  <a:schemeClr val="tx1"/>
                </a:solidFill>
                <a:latin typeface="BIZ UDPゴシック" panose="020B0400000000000000" pitchFamily="50" charset="-128"/>
                <a:ea typeface="BIZ UDPゴシック" panose="020B0400000000000000" pitchFamily="50" charset="-128"/>
              </a:rPr>
              <a:t>○胎児に疾患、障がい・・・・・・・・・・・・・・・・・・・・・</a:t>
            </a:r>
            <a:r>
              <a:rPr lang="en-US" altLang="ja-JP" sz="900" dirty="0">
                <a:solidFill>
                  <a:schemeClr val="tx1"/>
                </a:solidFill>
                <a:latin typeface="BIZ UDPゴシック" panose="020B0400000000000000" pitchFamily="50" charset="-128"/>
                <a:ea typeface="BIZ UDPゴシック" panose="020B0400000000000000" pitchFamily="50" charset="-128"/>
              </a:rPr>
              <a:t>10</a:t>
            </a:r>
            <a:r>
              <a:rPr lang="ja-JP" altLang="en-US" sz="9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900" dirty="0">
                <a:solidFill>
                  <a:schemeClr val="tx1"/>
                </a:solidFill>
                <a:latin typeface="BIZ UDPゴシック" panose="020B0400000000000000" pitchFamily="50" charset="-128"/>
                <a:ea typeface="BIZ UDPゴシック" panose="020B0400000000000000" pitchFamily="50" charset="-128"/>
              </a:rPr>
              <a:t>○先天性疾患・・・・・・・・・・・・・・・・・・・・・・・・・・・・・</a:t>
            </a:r>
            <a:r>
              <a:rPr kumimoji="1" lang="en-US" altLang="ja-JP" sz="900" dirty="0">
                <a:solidFill>
                  <a:schemeClr val="tx1"/>
                </a:solidFill>
                <a:latin typeface="BIZ UDPゴシック" panose="020B0400000000000000" pitchFamily="50" charset="-128"/>
                <a:ea typeface="BIZ UDPゴシック" panose="020B0400000000000000" pitchFamily="50" charset="-128"/>
              </a:rPr>
              <a:t>7</a:t>
            </a:r>
            <a:r>
              <a:rPr lang="ja-JP" altLang="en-US" sz="900" dirty="0">
                <a:solidFill>
                  <a:schemeClr val="tx1"/>
                </a:solidFill>
                <a:latin typeface="BIZ UDPゴシック" panose="020B0400000000000000" pitchFamily="50" charset="-128"/>
                <a:ea typeface="BIZ UDPゴシック" panose="020B0400000000000000" pitchFamily="50" charset="-128"/>
              </a:rPr>
              <a:t>％</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r>
              <a:rPr lang="ja-JP" altLang="en-US" sz="900" dirty="0">
                <a:solidFill>
                  <a:schemeClr val="tx1"/>
                </a:solidFill>
                <a:latin typeface="BIZ UDPゴシック" panose="020B0400000000000000" pitchFamily="50" charset="-128"/>
                <a:ea typeface="BIZ UDPゴシック" panose="020B0400000000000000" pitchFamily="50" charset="-128"/>
              </a:rPr>
              <a:t>〇身体障がい児、長期療養児・・・・・・・・・・・・・・・  ６％</a:t>
            </a:r>
            <a:endParaRPr lang="en-US" altLang="ja-JP" sz="900"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3129289" y="4081339"/>
            <a:ext cx="3650175" cy="100429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r>
              <a:rPr lang="ja-JP" altLang="en-US" sz="900" dirty="0">
                <a:solidFill>
                  <a:schemeClr val="tx1"/>
                </a:solidFill>
                <a:latin typeface="BIZ UDPゴシック" panose="020B0400000000000000" pitchFamily="50" charset="-128"/>
                <a:ea typeface="BIZ UDPゴシック" panose="020B0400000000000000" pitchFamily="50" charset="-128"/>
              </a:rPr>
              <a:t>○精神疾患等（産後うつを含む）アルコール及び薬物依存・・・</a:t>
            </a:r>
            <a:r>
              <a:rPr lang="en-US" altLang="ja-JP" sz="900" dirty="0">
                <a:solidFill>
                  <a:schemeClr val="tx1"/>
                </a:solidFill>
                <a:latin typeface="BIZ UDPゴシック" panose="020B0400000000000000" pitchFamily="50" charset="-128"/>
                <a:ea typeface="BIZ UDPゴシック" panose="020B0400000000000000" pitchFamily="50" charset="-128"/>
              </a:rPr>
              <a:t>22</a:t>
            </a:r>
            <a:r>
              <a:rPr lang="ja-JP" altLang="en-US" sz="900" dirty="0">
                <a:solidFill>
                  <a:schemeClr val="tx1"/>
                </a:solidFill>
                <a:latin typeface="BIZ UDPゴシック" panose="020B0400000000000000" pitchFamily="50" charset="-128"/>
                <a:ea typeface="BIZ UDPゴシック" panose="020B0400000000000000" pitchFamily="50" charset="-128"/>
              </a:rPr>
              <a:t>％</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○夫や祖父母等家族や身近な人に支援者がいない・・・・・・・・</a:t>
            </a:r>
            <a:r>
              <a:rPr kumimoji="1" lang="en-US" altLang="ja-JP" sz="900" dirty="0">
                <a:solidFill>
                  <a:schemeClr val="tx1"/>
                </a:solidFill>
                <a:latin typeface="BIZ UDPゴシック" panose="020B0400000000000000" pitchFamily="50" charset="-128"/>
                <a:ea typeface="BIZ UDPゴシック" panose="020B0400000000000000" pitchFamily="50" charset="-128"/>
              </a:rPr>
              <a:t>12</a:t>
            </a:r>
            <a:r>
              <a:rPr kumimoji="1" lang="ja-JP" altLang="en-US" sz="900" dirty="0">
                <a:solidFill>
                  <a:schemeClr val="tx1"/>
                </a:solidFill>
                <a:latin typeface="BIZ UDPゴシック" panose="020B0400000000000000" pitchFamily="50" charset="-128"/>
                <a:ea typeface="BIZ UDPゴシック" panose="020B0400000000000000" pitchFamily="50" charset="-128"/>
              </a:rPr>
              <a:t>％</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r>
              <a:rPr lang="ja-JP" altLang="en-US" sz="900" dirty="0">
                <a:solidFill>
                  <a:schemeClr val="tx1"/>
                </a:solidFill>
                <a:latin typeface="BIZ UDPゴシック" panose="020B0400000000000000" pitchFamily="50" charset="-128"/>
                <a:ea typeface="BIZ UDPゴシック" panose="020B0400000000000000" pitchFamily="50" charset="-128"/>
              </a:rPr>
              <a:t>○一人親・未婚・連れ子がある再婚・・・・・・・・・・・・・・・・・・・・ ・</a:t>
            </a:r>
            <a:r>
              <a:rPr lang="en-US" altLang="ja-JP" sz="900" dirty="0">
                <a:solidFill>
                  <a:schemeClr val="tx1"/>
                </a:solidFill>
                <a:latin typeface="BIZ UDPゴシック" panose="020B0400000000000000" pitchFamily="50" charset="-128"/>
                <a:ea typeface="BIZ UDPゴシック" panose="020B0400000000000000" pitchFamily="50" charset="-128"/>
              </a:rPr>
              <a:t>11</a:t>
            </a:r>
            <a:r>
              <a:rPr lang="ja-JP" altLang="en-US" sz="900" dirty="0">
                <a:solidFill>
                  <a:schemeClr val="tx1"/>
                </a:solidFill>
                <a:latin typeface="BIZ UDPゴシック" panose="020B0400000000000000" pitchFamily="50" charset="-128"/>
                <a:ea typeface="BIZ UDPゴシック" panose="020B0400000000000000" pitchFamily="50" charset="-128"/>
              </a:rPr>
              <a:t>％</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○妊娠・出産・育児に関する経済的不安・・・・・</a:t>
            </a:r>
            <a:r>
              <a:rPr lang="ja-JP" altLang="en-US" sz="900" dirty="0">
                <a:solidFill>
                  <a:schemeClr val="tx1"/>
                </a:solidFill>
                <a:latin typeface="BIZ UDPゴシック" panose="020B0400000000000000" pitchFamily="50" charset="-128"/>
                <a:ea typeface="BIZ UDPゴシック" panose="020B0400000000000000" pitchFamily="50" charset="-128"/>
              </a:rPr>
              <a:t>・・・・・・・・・・・・・・８％</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○育児知識・育児態度あるいは姿勢に問題がある・・・・・・・・・　</a:t>
            </a:r>
            <a:r>
              <a:rPr kumimoji="1" lang="en-US" altLang="ja-JP" sz="900" dirty="0">
                <a:solidFill>
                  <a:schemeClr val="tx1"/>
                </a:solidFill>
                <a:latin typeface="BIZ UDPゴシック" panose="020B0400000000000000" pitchFamily="50" charset="-128"/>
                <a:ea typeface="BIZ UDPゴシック" panose="020B0400000000000000" pitchFamily="50" charset="-128"/>
              </a:rPr>
              <a:t>5</a:t>
            </a:r>
            <a:r>
              <a:rPr kumimoji="1" lang="ja-JP" altLang="en-US" sz="900" dirty="0">
                <a:solidFill>
                  <a:schemeClr val="tx1"/>
                </a:solidFill>
                <a:latin typeface="BIZ UDPゴシック" panose="020B0400000000000000" pitchFamily="50" charset="-128"/>
                <a:ea typeface="BIZ UDPゴシック" panose="020B0400000000000000" pitchFamily="50" charset="-128"/>
              </a:rPr>
              <a:t>％</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r>
              <a:rPr lang="ja-JP" altLang="en-US" sz="900" dirty="0">
                <a:solidFill>
                  <a:schemeClr val="tx1"/>
                </a:solidFill>
                <a:latin typeface="BIZ UDPゴシック" panose="020B0400000000000000" pitchFamily="50" charset="-128"/>
                <a:ea typeface="BIZ UDPゴシック" panose="020B0400000000000000" pitchFamily="50" charset="-128"/>
              </a:rPr>
              <a:t>○若年出産・・・・・・・・・・・・・・・・・・・・・・・・・・・・・・・・・・・・・・・・・・ </a:t>
            </a:r>
            <a:r>
              <a:rPr lang="en-US" altLang="ja-JP" sz="900" dirty="0">
                <a:solidFill>
                  <a:schemeClr val="tx1"/>
                </a:solidFill>
                <a:latin typeface="BIZ UDPゴシック" panose="020B0400000000000000" pitchFamily="50" charset="-128"/>
                <a:ea typeface="BIZ UDPゴシック" panose="020B0400000000000000" pitchFamily="50" charset="-128"/>
              </a:rPr>
              <a:t>2</a:t>
            </a:r>
            <a:r>
              <a:rPr lang="ja-JP" altLang="en-US" sz="900" dirty="0">
                <a:solidFill>
                  <a:schemeClr val="tx1"/>
                </a:solidFill>
                <a:latin typeface="BIZ UDPゴシック" panose="020B0400000000000000" pitchFamily="50" charset="-128"/>
                <a:ea typeface="BIZ UDPゴシック" panose="020B0400000000000000" pitchFamily="50" charset="-128"/>
              </a:rPr>
              <a:t>％</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6" name="正方形/長方形 5"/>
          <p:cNvSpPr/>
          <p:nvPr/>
        </p:nvSpPr>
        <p:spPr>
          <a:xfrm>
            <a:off x="6837683" y="4079019"/>
            <a:ext cx="2962202" cy="10042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r>
              <a:rPr lang="ja-JP" altLang="en-US" sz="900" dirty="0">
                <a:solidFill>
                  <a:schemeClr val="tx1"/>
                </a:solidFill>
                <a:latin typeface="BIZ UDPゴシック" panose="020B0400000000000000" pitchFamily="50" charset="-128"/>
                <a:ea typeface="BIZ UDPゴシック" panose="020B0400000000000000" pitchFamily="50" charset="-128"/>
              </a:rPr>
              <a:t>○子どもの要因では、未熟児や多胎、疾患がある、出産後間もない長期入院による母子分離等、 育てにくさを伴うリスク要因についての情報提供が多い。</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○保護者の要因では、精神疾患等を除くと</a:t>
            </a:r>
            <a:r>
              <a:rPr lang="ja-JP" altLang="en-US" sz="900" dirty="0">
                <a:solidFill>
                  <a:schemeClr val="tx1"/>
                </a:solidFill>
                <a:latin typeface="BIZ UDPゴシック" panose="020B0400000000000000" pitchFamily="50" charset="-128"/>
                <a:ea typeface="BIZ UDPゴシック" panose="020B0400000000000000" pitchFamily="50" charset="-128"/>
              </a:rPr>
              <a:t>、社会的なリスク要因に着目した</a:t>
            </a:r>
            <a:r>
              <a:rPr kumimoji="1" lang="ja-JP" altLang="en-US" sz="900" dirty="0">
                <a:solidFill>
                  <a:schemeClr val="tx1"/>
                </a:solidFill>
                <a:latin typeface="BIZ UDPゴシック" panose="020B0400000000000000" pitchFamily="50" charset="-128"/>
                <a:ea typeface="BIZ UDPゴシック" panose="020B0400000000000000" pitchFamily="50" charset="-128"/>
              </a:rPr>
              <a:t>情報提供が多い。</a:t>
            </a:r>
          </a:p>
        </p:txBody>
      </p:sp>
      <p:sp>
        <p:nvSpPr>
          <p:cNvPr id="16" name="正方形/長方形 15"/>
          <p:cNvSpPr/>
          <p:nvPr/>
        </p:nvSpPr>
        <p:spPr>
          <a:xfrm>
            <a:off x="107860" y="5422790"/>
            <a:ext cx="3021430" cy="11416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endParaRPr lang="en-US" altLang="ja-JP" sz="1050"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marL="85725" indent="-85725"/>
            <a:r>
              <a:rPr lang="ja-JP" altLang="en-US" sz="900" b="1" dirty="0">
                <a:solidFill>
                  <a:schemeClr val="tx1"/>
                </a:solidFill>
                <a:latin typeface="BIZ UDPゴシック" panose="020B0400000000000000" pitchFamily="50" charset="-128"/>
                <a:ea typeface="BIZ UDPゴシック" panose="020B0400000000000000" pitchFamily="50" charset="-128"/>
              </a:rPr>
              <a:t>○情報提供を受けた保健機関（市町村、府保健所）の保健師等による支援状況</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r>
              <a:rPr lang="ja-JP" altLang="en-US" sz="900" dirty="0">
                <a:solidFill>
                  <a:schemeClr val="tx1"/>
                </a:solidFill>
                <a:latin typeface="BIZ UDPゴシック" panose="020B0400000000000000" pitchFamily="50" charset="-128"/>
                <a:ea typeface="BIZ UDPゴシック" panose="020B0400000000000000" pitchFamily="50" charset="-128"/>
              </a:rPr>
              <a:t>　・乳幼児健診等でフォロー・・・・・・・・・・・・・・・・</a:t>
            </a:r>
            <a:r>
              <a:rPr lang="en-US" altLang="ja-JP" sz="900" dirty="0">
                <a:solidFill>
                  <a:schemeClr val="tx1"/>
                </a:solidFill>
                <a:latin typeface="BIZ UDPゴシック" panose="020B0400000000000000" pitchFamily="50" charset="-128"/>
                <a:ea typeface="BIZ UDPゴシック" panose="020B0400000000000000" pitchFamily="50" charset="-128"/>
              </a:rPr>
              <a:t>56</a:t>
            </a:r>
            <a:r>
              <a:rPr lang="ja-JP" altLang="en-US" sz="900" dirty="0">
                <a:solidFill>
                  <a:schemeClr val="tx1"/>
                </a:solidFill>
                <a:latin typeface="BIZ UDPゴシック" panose="020B0400000000000000" pitchFamily="50" charset="-128"/>
                <a:ea typeface="BIZ UDPゴシック" panose="020B0400000000000000" pitchFamily="50" charset="-128"/>
              </a:rPr>
              <a:t>％</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pPr marL="85725"/>
            <a:r>
              <a:rPr lang="ja-JP" altLang="en-US" sz="900" dirty="0">
                <a:solidFill>
                  <a:schemeClr val="tx1"/>
                </a:solidFill>
                <a:latin typeface="BIZ UDPゴシック" panose="020B0400000000000000" pitchFamily="50" charset="-128"/>
                <a:ea typeface="BIZ UDPゴシック" panose="020B0400000000000000" pitchFamily="50" charset="-128"/>
              </a:rPr>
              <a:t>・家庭訪問等による継続支援・・・・・・・・・・・・・ </a:t>
            </a:r>
            <a:r>
              <a:rPr lang="en-US" altLang="ja-JP" sz="900" dirty="0">
                <a:solidFill>
                  <a:schemeClr val="tx1"/>
                </a:solidFill>
                <a:latin typeface="BIZ UDPゴシック" panose="020B0400000000000000" pitchFamily="50" charset="-128"/>
                <a:ea typeface="BIZ UDPゴシック" panose="020B0400000000000000" pitchFamily="50" charset="-128"/>
              </a:rPr>
              <a:t>56</a:t>
            </a:r>
            <a:r>
              <a:rPr lang="ja-JP" altLang="en-US" sz="900" dirty="0">
                <a:solidFill>
                  <a:schemeClr val="tx1"/>
                </a:solidFill>
                <a:latin typeface="BIZ UDPゴシック" panose="020B0400000000000000" pitchFamily="50" charset="-128"/>
                <a:ea typeface="BIZ UDPゴシック" panose="020B0400000000000000" pitchFamily="50" charset="-128"/>
              </a:rPr>
              <a:t>％</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r>
              <a:rPr lang="ja-JP" altLang="en-US" sz="900" dirty="0">
                <a:solidFill>
                  <a:schemeClr val="tx1"/>
                </a:solidFill>
                <a:latin typeface="BIZ UDPゴシック" panose="020B0400000000000000" pitchFamily="50" charset="-128"/>
                <a:ea typeface="BIZ UDPゴシック" panose="020B0400000000000000" pitchFamily="50" charset="-128"/>
              </a:rPr>
              <a:t>　・他機関紹介・・・・・・・・・・・・・・・・・・・・・・・・・・・・</a:t>
            </a:r>
            <a:r>
              <a:rPr lang="en-US" altLang="ja-JP" sz="900" dirty="0">
                <a:solidFill>
                  <a:schemeClr val="tx1"/>
                </a:solidFill>
                <a:latin typeface="BIZ UDPゴシック" panose="020B0400000000000000" pitchFamily="50" charset="-128"/>
                <a:ea typeface="BIZ UDPゴシック" panose="020B0400000000000000" pitchFamily="50" charset="-128"/>
              </a:rPr>
              <a:t>3</a:t>
            </a:r>
            <a:r>
              <a:rPr lang="ja-JP" altLang="en-US" sz="900" dirty="0">
                <a:solidFill>
                  <a:schemeClr val="tx1"/>
                </a:solidFill>
                <a:latin typeface="BIZ UDPゴシック" panose="020B0400000000000000" pitchFamily="50" charset="-128"/>
                <a:ea typeface="BIZ UDPゴシック" panose="020B0400000000000000" pitchFamily="50" charset="-128"/>
              </a:rPr>
              <a:t>％</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・養育支援訪問事業へ・・・・・・・・・・・</a:t>
            </a:r>
            <a:r>
              <a:rPr lang="ja-JP" altLang="en-US" sz="900" dirty="0">
                <a:solidFill>
                  <a:schemeClr val="tx1"/>
                </a:solidFill>
                <a:latin typeface="BIZ UDPゴシック" panose="020B0400000000000000" pitchFamily="50" charset="-128"/>
                <a:ea typeface="BIZ UDPゴシック" panose="020B0400000000000000" pitchFamily="50" charset="-128"/>
              </a:rPr>
              <a:t>・・・</a:t>
            </a:r>
            <a:r>
              <a:rPr kumimoji="1" lang="ja-JP" altLang="en-US" sz="900" dirty="0">
                <a:solidFill>
                  <a:schemeClr val="tx1"/>
                </a:solidFill>
                <a:latin typeface="BIZ UDPゴシック" panose="020B0400000000000000" pitchFamily="50" charset="-128"/>
                <a:ea typeface="BIZ UDPゴシック" panose="020B0400000000000000" pitchFamily="50" charset="-128"/>
              </a:rPr>
              <a:t>・・・・・・</a:t>
            </a:r>
            <a:r>
              <a:rPr kumimoji="1" lang="en-US" altLang="ja-JP" sz="900" dirty="0">
                <a:solidFill>
                  <a:schemeClr val="tx1"/>
                </a:solidFill>
                <a:latin typeface="BIZ UDPゴシック" panose="020B0400000000000000" pitchFamily="50" charset="-128"/>
                <a:ea typeface="BIZ UDPゴシック" panose="020B0400000000000000" pitchFamily="50" charset="-128"/>
              </a:rPr>
              <a:t>3</a:t>
            </a:r>
            <a:r>
              <a:rPr kumimoji="1" lang="ja-JP" altLang="en-US" sz="900" dirty="0">
                <a:solidFill>
                  <a:schemeClr val="tx1"/>
                </a:solidFill>
                <a:latin typeface="BIZ UDPゴシック" panose="020B0400000000000000" pitchFamily="50" charset="-128"/>
                <a:ea typeface="BIZ UDPゴシック" panose="020B0400000000000000" pitchFamily="50" charset="-128"/>
              </a:rPr>
              <a:t>％</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r>
              <a:rPr lang="ja-JP" altLang="en-US" sz="900" dirty="0">
                <a:solidFill>
                  <a:schemeClr val="tx1"/>
                </a:solidFill>
                <a:latin typeface="BIZ UDPゴシック" panose="020B0400000000000000" pitchFamily="50" charset="-128"/>
                <a:ea typeface="BIZ UDPゴシック" panose="020B0400000000000000" pitchFamily="50" charset="-128"/>
              </a:rPr>
              <a:t>　・その他・・・・・・・・・・・・ ・・・・・・・・・・・・・・・・・・・ </a:t>
            </a:r>
            <a:r>
              <a:rPr lang="en-US" altLang="ja-JP" sz="900" dirty="0">
                <a:solidFill>
                  <a:schemeClr val="tx1"/>
                </a:solidFill>
                <a:latin typeface="BIZ UDPゴシック" panose="020B0400000000000000" pitchFamily="50" charset="-128"/>
                <a:ea typeface="BIZ UDPゴシック" panose="020B0400000000000000" pitchFamily="50" charset="-128"/>
              </a:rPr>
              <a:t>7</a:t>
            </a:r>
            <a:r>
              <a:rPr lang="ja-JP" altLang="en-US" sz="900" dirty="0">
                <a:solidFill>
                  <a:schemeClr val="tx1"/>
                </a:solidFill>
                <a:latin typeface="BIZ UDPゴシック" panose="020B0400000000000000" pitchFamily="50" charset="-128"/>
                <a:ea typeface="BIZ UDPゴシック" panose="020B0400000000000000" pitchFamily="50" charset="-128"/>
              </a:rPr>
              <a:t>％</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050" dirty="0">
              <a:solidFill>
                <a:schemeClr val="tx1"/>
              </a:solidFill>
              <a:highlight>
                <a:srgbClr val="FFFF00"/>
              </a:highlight>
              <a:latin typeface="BIZ UDPゴシック" panose="020B0400000000000000" pitchFamily="50" charset="-128"/>
              <a:ea typeface="BIZ UDPゴシック" panose="020B0400000000000000" pitchFamily="50" charset="-128"/>
            </a:endParaRPr>
          </a:p>
        </p:txBody>
      </p:sp>
      <p:sp>
        <p:nvSpPr>
          <p:cNvPr id="23" name="正方形/長方形 22"/>
          <p:cNvSpPr/>
          <p:nvPr/>
        </p:nvSpPr>
        <p:spPr>
          <a:xfrm>
            <a:off x="3196047" y="5398854"/>
            <a:ext cx="6603838" cy="11655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18000" bIns="36000" rtlCol="0" anchor="ctr"/>
          <a:lstStyle/>
          <a:p>
            <a:pPr marL="87313" indent="-87313"/>
            <a:r>
              <a:rPr lang="ja-JP" altLang="en-US" sz="900" dirty="0">
                <a:solidFill>
                  <a:schemeClr val="tx1"/>
                </a:solidFill>
                <a:latin typeface="BIZ UDPゴシック" panose="020B0400000000000000" pitchFamily="50" charset="-128"/>
                <a:ea typeface="BIZ UDPゴシック" panose="020B0400000000000000" pitchFamily="50" charset="-128"/>
              </a:rPr>
              <a:t>○妊娠期からの養育支援を必要とする家庭を早期に把握し、切れ目のない支援による児童虐待の発生予防・早期発見・早期対応を行うため、「要養育支援者情報提供票」を活用した情報提供について、さらに周知を図る。</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300" dirty="0">
              <a:solidFill>
                <a:schemeClr val="tx1"/>
              </a:solidFill>
              <a:latin typeface="BIZ UDPゴシック" panose="020B0400000000000000" pitchFamily="50" charset="-128"/>
              <a:ea typeface="BIZ UDPゴシック" panose="020B0400000000000000" pitchFamily="50" charset="-128"/>
            </a:endParaRPr>
          </a:p>
          <a:p>
            <a:pPr marL="85725" indent="-85725"/>
            <a:r>
              <a:rPr kumimoji="1" lang="ja-JP" altLang="en-US" sz="900" dirty="0">
                <a:solidFill>
                  <a:schemeClr val="tx1"/>
                </a:solidFill>
                <a:latin typeface="BIZ UDPゴシック" panose="020B0400000000000000" pitchFamily="50" charset="-128"/>
                <a:ea typeface="BIZ UDPゴシック" panose="020B0400000000000000" pitchFamily="50" charset="-128"/>
              </a:rPr>
              <a:t>○</a:t>
            </a:r>
            <a:r>
              <a:rPr lang="ja-JP" altLang="en-US" sz="900" dirty="0">
                <a:solidFill>
                  <a:schemeClr val="tx1"/>
                </a:solidFill>
                <a:latin typeface="BIZ UDPゴシック" panose="020B0400000000000000" pitchFamily="50" charset="-128"/>
                <a:ea typeface="BIZ UDPゴシック" panose="020B0400000000000000" pitchFamily="50" charset="-128"/>
              </a:rPr>
              <a:t>産後うつ予防や新生児への虐待予防を図るために開始された産婦健康診査事業の推進や、母子保健法の改正により市町村の努力義務となり、子ども・子育て支援法の改正により地域子ども・子育て支援事業に位置付けられた産後ケア事業の有効な運用を推進する中で、医療機関と保健機関の連携を強化する。</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endParaRPr lang="en-US" altLang="ja-JP" sz="300" dirty="0">
              <a:solidFill>
                <a:schemeClr val="tx1"/>
              </a:solidFill>
              <a:latin typeface="BIZ UDPゴシック" panose="020B0400000000000000" pitchFamily="50" charset="-128"/>
              <a:ea typeface="BIZ UDPゴシック" panose="020B0400000000000000" pitchFamily="50" charset="-128"/>
            </a:endParaRPr>
          </a:p>
          <a:p>
            <a:r>
              <a:rPr lang="en-US" altLang="ja-JP" sz="700" dirty="0">
                <a:solidFill>
                  <a:schemeClr val="tx1"/>
                </a:solidFill>
                <a:latin typeface="BIZ UDPゴシック" panose="020B0400000000000000" pitchFamily="50" charset="-128"/>
                <a:ea typeface="BIZ UDPゴシック" panose="020B0400000000000000" pitchFamily="50" charset="-128"/>
              </a:rPr>
              <a:t>&lt;</a:t>
            </a:r>
            <a:r>
              <a:rPr lang="ja-JP" altLang="en-US" sz="700" dirty="0">
                <a:solidFill>
                  <a:schemeClr val="tx1"/>
                </a:solidFill>
                <a:latin typeface="BIZ UDPゴシック" panose="020B0400000000000000" pitchFamily="50" charset="-128"/>
                <a:ea typeface="BIZ UDPゴシック" panose="020B0400000000000000" pitchFamily="50" charset="-128"/>
              </a:rPr>
              <a:t>参考</a:t>
            </a:r>
            <a:r>
              <a:rPr lang="en-US" altLang="ja-JP" sz="700" dirty="0">
                <a:solidFill>
                  <a:schemeClr val="tx1"/>
                </a:solidFill>
                <a:latin typeface="BIZ UDPゴシック" panose="020B0400000000000000" pitchFamily="50" charset="-128"/>
                <a:ea typeface="BIZ UDPゴシック" panose="020B0400000000000000" pitchFamily="50" charset="-128"/>
              </a:rPr>
              <a:t>&gt;</a:t>
            </a:r>
            <a:r>
              <a:rPr lang="ja-JP" altLang="en-US" sz="700" dirty="0">
                <a:solidFill>
                  <a:schemeClr val="tx1"/>
                </a:solidFill>
                <a:latin typeface="BIZ UDPゴシック" panose="020B0400000000000000" pitchFamily="50" charset="-128"/>
                <a:ea typeface="BIZ UDPゴシック" panose="020B0400000000000000" pitchFamily="50" charset="-128"/>
              </a:rPr>
              <a:t> ＊支援を要すると思われる妊婦や児童・保護者を把握した医療機関、児童福祉施設、学校等は、その旨を市町村に情報提供するよう努めるものとする。</a:t>
            </a:r>
            <a:endParaRPr lang="en-US" altLang="ja-JP" sz="700" dirty="0">
              <a:solidFill>
                <a:schemeClr val="tx1"/>
              </a:solidFill>
              <a:latin typeface="BIZ UDPゴシック" panose="020B0400000000000000" pitchFamily="50" charset="-128"/>
              <a:ea typeface="BIZ UDPゴシック" panose="020B0400000000000000" pitchFamily="50" charset="-128"/>
            </a:endParaRPr>
          </a:p>
          <a:p>
            <a:r>
              <a:rPr lang="ja-JP" altLang="en-US" sz="700" dirty="0">
                <a:solidFill>
                  <a:schemeClr val="tx1"/>
                </a:solidFill>
                <a:latin typeface="BIZ UDPゴシック" panose="020B0400000000000000" pitchFamily="50" charset="-128"/>
                <a:ea typeface="BIZ UDPゴシック" panose="020B0400000000000000" pitchFamily="50" charset="-128"/>
              </a:rPr>
              <a:t>　　　　　　　　（児童福祉法</a:t>
            </a:r>
            <a:r>
              <a:rPr lang="en-US" altLang="ja-JP" sz="700" dirty="0">
                <a:solidFill>
                  <a:schemeClr val="tx1"/>
                </a:solidFill>
                <a:latin typeface="BIZ UDPゴシック" panose="020B0400000000000000" pitchFamily="50" charset="-128"/>
                <a:ea typeface="BIZ UDPゴシック" panose="020B0400000000000000" pitchFamily="50" charset="-128"/>
              </a:rPr>
              <a:t>21</a:t>
            </a:r>
            <a:r>
              <a:rPr lang="ja-JP" altLang="en-US" sz="700" dirty="0">
                <a:solidFill>
                  <a:schemeClr val="tx1"/>
                </a:solidFill>
                <a:latin typeface="BIZ UDPゴシック" panose="020B0400000000000000" pitchFamily="50" charset="-128"/>
                <a:ea typeface="BIZ UDPゴシック" panose="020B0400000000000000" pitchFamily="50" charset="-128"/>
              </a:rPr>
              <a:t>条に法定化）</a:t>
            </a:r>
            <a:endParaRPr lang="en-US" altLang="ja-JP" sz="700" dirty="0">
              <a:solidFill>
                <a:schemeClr val="tx1"/>
              </a:solidFill>
              <a:latin typeface="BIZ UDPゴシック" panose="020B0400000000000000" pitchFamily="50" charset="-128"/>
              <a:ea typeface="BIZ UDPゴシック" panose="020B0400000000000000" pitchFamily="50" charset="-128"/>
            </a:endParaRPr>
          </a:p>
          <a:p>
            <a:r>
              <a:rPr lang="ja-JP" altLang="en-US" sz="700" dirty="0">
                <a:solidFill>
                  <a:schemeClr val="tx1"/>
                </a:solidFill>
                <a:latin typeface="BIZ UDPゴシック" panose="020B0400000000000000" pitchFamily="50" charset="-128"/>
                <a:ea typeface="BIZ UDPゴシック" panose="020B0400000000000000" pitchFamily="50" charset="-128"/>
              </a:rPr>
              <a:t>            ＊要養育支援者情報提供票　</a:t>
            </a:r>
            <a:r>
              <a:rPr lang="en-US" altLang="ja-JP" sz="700" dirty="0">
                <a:solidFill>
                  <a:schemeClr val="tx1"/>
                </a:solidFill>
                <a:latin typeface="BIZ UDPゴシック" panose="020B0400000000000000" pitchFamily="50" charset="-128"/>
                <a:ea typeface="BIZ UDPゴシック" panose="020B0400000000000000" pitchFamily="50" charset="-128"/>
              </a:rPr>
              <a:t>https://www.pref.osaka.lg.jp/o100040/kenkozukuri/boshi/renkei.html</a:t>
            </a:r>
            <a:r>
              <a:rPr lang="ja-JP" altLang="en-US" sz="700" dirty="0">
                <a:solidFill>
                  <a:schemeClr val="tx1"/>
                </a:solidFill>
                <a:latin typeface="BIZ UDPゴシック" panose="020B0400000000000000" pitchFamily="50" charset="-128"/>
                <a:ea typeface="BIZ UDPゴシック" panose="020B0400000000000000" pitchFamily="50" charset="-128"/>
              </a:rPr>
              <a:t>　</a:t>
            </a:r>
            <a:endParaRPr lang="en-US" altLang="ja-JP" sz="700" dirty="0">
              <a:solidFill>
                <a:schemeClr val="tx1"/>
              </a:solidFill>
              <a:latin typeface="BIZ UDPゴシック" panose="020B0400000000000000" pitchFamily="50" charset="-128"/>
              <a:ea typeface="BIZ UDPゴシック" panose="020B0400000000000000" pitchFamily="50" charset="-128"/>
            </a:endParaRPr>
          </a:p>
        </p:txBody>
      </p:sp>
      <p:sp>
        <p:nvSpPr>
          <p:cNvPr id="19" name="角丸四角形 18"/>
          <p:cNvSpPr/>
          <p:nvPr/>
        </p:nvSpPr>
        <p:spPr>
          <a:xfrm>
            <a:off x="3193207" y="5181599"/>
            <a:ext cx="1509383" cy="235354"/>
          </a:xfrm>
          <a:prstGeom prst="roundRect">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lang="ja-JP" altLang="en-US" sz="1400" b="1" dirty="0">
                <a:solidFill>
                  <a:schemeClr val="bg1"/>
                </a:solidFill>
                <a:latin typeface="BIZ UDPゴシック" panose="020B0400000000000000" pitchFamily="50" charset="-128"/>
                <a:ea typeface="BIZ UDPゴシック" panose="020B0400000000000000" pitchFamily="50" charset="-128"/>
              </a:rPr>
              <a:t>今後の対応</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22" name="角丸四角形 21"/>
          <p:cNvSpPr/>
          <p:nvPr/>
        </p:nvSpPr>
        <p:spPr>
          <a:xfrm>
            <a:off x="3131555" y="3888073"/>
            <a:ext cx="1609392" cy="250417"/>
          </a:xfrm>
          <a:prstGeom prst="roundRect">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保護者の要因</a:t>
            </a:r>
          </a:p>
        </p:txBody>
      </p:sp>
      <p:sp>
        <p:nvSpPr>
          <p:cNvPr id="21" name="角丸四角形 20"/>
          <p:cNvSpPr/>
          <p:nvPr/>
        </p:nvSpPr>
        <p:spPr>
          <a:xfrm>
            <a:off x="114237" y="3855523"/>
            <a:ext cx="1540964" cy="250417"/>
          </a:xfrm>
          <a:prstGeom prst="roundRect">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lang="ja-JP" altLang="en-US" sz="1400" b="1" dirty="0">
                <a:solidFill>
                  <a:schemeClr val="bg1"/>
                </a:solidFill>
                <a:latin typeface="BIZ UDPゴシック" panose="020B0400000000000000" pitchFamily="50" charset="-128"/>
                <a:ea typeface="BIZ UDPゴシック" panose="020B0400000000000000" pitchFamily="50" charset="-128"/>
              </a:rPr>
              <a:t>こ</a:t>
            </a:r>
            <a:r>
              <a:rPr kumimoji="1" lang="ja-JP" altLang="en-US" sz="1400" b="1" dirty="0">
                <a:solidFill>
                  <a:schemeClr val="bg1"/>
                </a:solidFill>
                <a:latin typeface="BIZ UDPゴシック" panose="020B0400000000000000" pitchFamily="50" charset="-128"/>
                <a:ea typeface="BIZ UDPゴシック" panose="020B0400000000000000" pitchFamily="50" charset="-128"/>
              </a:rPr>
              <a:t>どもの要因</a:t>
            </a:r>
          </a:p>
        </p:txBody>
      </p:sp>
      <p:sp>
        <p:nvSpPr>
          <p:cNvPr id="18" name="角丸四角形 17"/>
          <p:cNvSpPr/>
          <p:nvPr/>
        </p:nvSpPr>
        <p:spPr>
          <a:xfrm>
            <a:off x="6827521" y="3848977"/>
            <a:ext cx="761963" cy="284233"/>
          </a:xfrm>
          <a:prstGeom prst="roundRect">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特徴</a:t>
            </a:r>
          </a:p>
        </p:txBody>
      </p:sp>
      <p:sp>
        <p:nvSpPr>
          <p:cNvPr id="15" name="角丸四角形 14"/>
          <p:cNvSpPr/>
          <p:nvPr/>
        </p:nvSpPr>
        <p:spPr>
          <a:xfrm>
            <a:off x="106115" y="5205307"/>
            <a:ext cx="2022631" cy="235354"/>
          </a:xfrm>
          <a:prstGeom prst="roundRect">
            <a:avLst>
              <a:gd name="adj" fmla="val 13492"/>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lang="ja-JP" altLang="en-US" sz="1400" b="1" dirty="0">
                <a:solidFill>
                  <a:schemeClr val="bg1"/>
                </a:solidFill>
                <a:latin typeface="BIZ UDPゴシック" panose="020B0400000000000000" pitchFamily="50" charset="-128"/>
                <a:ea typeface="BIZ UDPゴシック" panose="020B0400000000000000" pitchFamily="50" charset="-128"/>
              </a:rPr>
              <a:t>支援内容</a:t>
            </a:r>
            <a:r>
              <a:rPr lang="en-US" altLang="ja-JP" sz="1400" b="1" dirty="0">
                <a:solidFill>
                  <a:schemeClr val="bg1"/>
                </a:solidFill>
                <a:latin typeface="BIZ UDPゴシック" panose="020B0400000000000000" pitchFamily="50" charset="-128"/>
                <a:ea typeface="BIZ UDPゴシック" panose="020B0400000000000000" pitchFamily="50" charset="-128"/>
              </a:rPr>
              <a:t> </a:t>
            </a:r>
            <a:r>
              <a:rPr lang="ja-JP" altLang="en-US" sz="1400" b="1" dirty="0">
                <a:solidFill>
                  <a:schemeClr val="bg1"/>
                </a:solidFill>
                <a:latin typeface="BIZ UDPゴシック" panose="020B0400000000000000" pitchFamily="50" charset="-128"/>
                <a:ea typeface="BIZ UDPゴシック" panose="020B0400000000000000" pitchFamily="50" charset="-128"/>
              </a:rPr>
              <a:t>（重複回答）</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6658940" y="537195"/>
            <a:ext cx="3199163" cy="276999"/>
          </a:xfrm>
          <a:prstGeom prst="rect">
            <a:avLst/>
          </a:prstGeom>
          <a:noFill/>
        </p:spPr>
        <p:txBody>
          <a:bodyPr wrap="square" rtlCol="0">
            <a:spAutoFit/>
          </a:bodyPr>
          <a:lstStyle/>
          <a:p>
            <a:pPr algn="r"/>
            <a:r>
              <a:rPr lang="ja-JP" altLang="en-US" sz="600" dirty="0">
                <a:latin typeface="BIZ UDPゴシック" panose="020B0400000000000000" pitchFamily="50" charset="-128"/>
                <a:ea typeface="BIZ UDPゴシック" panose="020B0400000000000000" pitchFamily="50" charset="-128"/>
              </a:rPr>
              <a:t>（参考通知文）「児童虐待の防止等に係る児童等に関する資料又は情報の提供について」</a:t>
            </a:r>
            <a:endParaRPr lang="en-US" altLang="ja-JP" sz="600" dirty="0">
              <a:latin typeface="BIZ UDPゴシック" panose="020B0400000000000000" pitchFamily="50" charset="-128"/>
              <a:ea typeface="BIZ UDPゴシック" panose="020B0400000000000000" pitchFamily="50" charset="-128"/>
            </a:endParaRPr>
          </a:p>
          <a:p>
            <a:pPr algn="r"/>
            <a:r>
              <a:rPr lang="ja-JP" altLang="en-US" sz="600" dirty="0">
                <a:latin typeface="BIZ UDPゴシック" panose="020B0400000000000000" pitchFamily="50" charset="-128"/>
                <a:ea typeface="BIZ UDPゴシック" panose="020B0400000000000000" pitchFamily="50" charset="-128"/>
              </a:rPr>
              <a:t>　　　　　　　　　　　　　　　　（平成</a:t>
            </a:r>
            <a:r>
              <a:rPr lang="en-US" altLang="ja-JP" sz="600" dirty="0">
                <a:latin typeface="BIZ UDPゴシック" panose="020B0400000000000000" pitchFamily="50" charset="-128"/>
                <a:ea typeface="BIZ UDPゴシック" panose="020B0400000000000000" pitchFamily="50" charset="-128"/>
              </a:rPr>
              <a:t>28 </a:t>
            </a:r>
            <a:r>
              <a:rPr lang="ja-JP" altLang="en-US" sz="600" dirty="0">
                <a:latin typeface="BIZ UDPゴシック" panose="020B0400000000000000" pitchFamily="50" charset="-128"/>
                <a:ea typeface="BIZ UDPゴシック" panose="020B0400000000000000" pitchFamily="50" charset="-128"/>
              </a:rPr>
              <a:t>年</a:t>
            </a:r>
            <a:r>
              <a:rPr lang="en-US" altLang="ja-JP" sz="600" dirty="0">
                <a:latin typeface="BIZ UDPゴシック" panose="020B0400000000000000" pitchFamily="50" charset="-128"/>
                <a:ea typeface="BIZ UDPゴシック" panose="020B0400000000000000" pitchFamily="50" charset="-128"/>
              </a:rPr>
              <a:t>12 </a:t>
            </a:r>
            <a:r>
              <a:rPr lang="ja-JP" altLang="en-US" sz="600" dirty="0">
                <a:latin typeface="BIZ UDPゴシック" panose="020B0400000000000000" pitchFamily="50" charset="-128"/>
                <a:ea typeface="BIZ UDPゴシック" panose="020B0400000000000000" pitchFamily="50" charset="-128"/>
              </a:rPr>
              <a:t>月</a:t>
            </a:r>
            <a:r>
              <a:rPr lang="en-US" altLang="ja-JP" sz="600" dirty="0">
                <a:latin typeface="BIZ UDPゴシック" panose="020B0400000000000000" pitchFamily="50" charset="-128"/>
                <a:ea typeface="BIZ UDPゴシック" panose="020B0400000000000000" pitchFamily="50" charset="-128"/>
              </a:rPr>
              <a:t>16 </a:t>
            </a:r>
            <a:r>
              <a:rPr lang="ja-JP" altLang="en-US" sz="600" dirty="0">
                <a:latin typeface="BIZ UDPゴシック" panose="020B0400000000000000" pitchFamily="50" charset="-128"/>
                <a:ea typeface="BIZ UDPゴシック" panose="020B0400000000000000" pitchFamily="50" charset="-128"/>
              </a:rPr>
              <a:t>日付雇児総発</a:t>
            </a:r>
            <a:r>
              <a:rPr lang="en-US" altLang="ja-JP" sz="600" dirty="0">
                <a:latin typeface="BIZ UDPゴシック" panose="020B0400000000000000" pitchFamily="50" charset="-128"/>
                <a:ea typeface="BIZ UDPゴシック" panose="020B0400000000000000" pitchFamily="50" charset="-128"/>
              </a:rPr>
              <a:t>1216 </a:t>
            </a:r>
            <a:r>
              <a:rPr lang="ja-JP" altLang="en-US" sz="600" dirty="0">
                <a:latin typeface="BIZ UDPゴシック" panose="020B0400000000000000" pitchFamily="50" charset="-128"/>
                <a:ea typeface="BIZ UDPゴシック" panose="020B0400000000000000" pitchFamily="50" charset="-128"/>
              </a:rPr>
              <a:t>第１号）</a:t>
            </a:r>
            <a:endParaRPr lang="en-US" altLang="ja-JP" sz="600" dirty="0">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444376052"/>
              </p:ext>
            </p:extLst>
          </p:nvPr>
        </p:nvGraphicFramePr>
        <p:xfrm>
          <a:off x="3737959" y="1321499"/>
          <a:ext cx="3057748" cy="2454663"/>
        </p:xfrm>
        <a:graphic>
          <a:graphicData uri="http://schemas.openxmlformats.org/drawingml/2006/table">
            <a:tbl>
              <a:tblPr>
                <a:tableStyleId>{BC89EF96-8CEA-46FF-86C4-4CE0E7609802}</a:tableStyleId>
              </a:tblPr>
              <a:tblGrid>
                <a:gridCol w="535710">
                  <a:extLst>
                    <a:ext uri="{9D8B030D-6E8A-4147-A177-3AD203B41FA5}">
                      <a16:colId xmlns:a16="http://schemas.microsoft.com/office/drawing/2014/main" val="2344632833"/>
                    </a:ext>
                  </a:extLst>
                </a:gridCol>
                <a:gridCol w="859220">
                  <a:extLst>
                    <a:ext uri="{9D8B030D-6E8A-4147-A177-3AD203B41FA5}">
                      <a16:colId xmlns:a16="http://schemas.microsoft.com/office/drawing/2014/main" val="1465867422"/>
                    </a:ext>
                  </a:extLst>
                </a:gridCol>
                <a:gridCol w="961070">
                  <a:extLst>
                    <a:ext uri="{9D8B030D-6E8A-4147-A177-3AD203B41FA5}">
                      <a16:colId xmlns:a16="http://schemas.microsoft.com/office/drawing/2014/main" val="1058614467"/>
                    </a:ext>
                  </a:extLst>
                </a:gridCol>
                <a:gridCol w="701748">
                  <a:extLst>
                    <a:ext uri="{9D8B030D-6E8A-4147-A177-3AD203B41FA5}">
                      <a16:colId xmlns:a16="http://schemas.microsoft.com/office/drawing/2014/main" val="4193348213"/>
                    </a:ext>
                  </a:extLst>
                </a:gridCol>
              </a:tblGrid>
              <a:tr h="373800">
                <a:tc>
                  <a:txBody>
                    <a:bodyPr/>
                    <a:lstStyle/>
                    <a:p>
                      <a:pPr algn="ctr" fontAlgn="ctr"/>
                      <a:r>
                        <a:rPr lang="ja-JP" altLang="en-US" sz="800" u="none" strike="noStrike" dirty="0">
                          <a:effectLst/>
                          <a:latin typeface="BIZ UDPゴシック" panose="020B0400000000000000" pitchFamily="50" charset="-128"/>
                          <a:ea typeface="BIZ UDPゴシック" panose="020B0400000000000000" pitchFamily="50" charset="-128"/>
                        </a:rPr>
                        <a:t>　</a:t>
                      </a:r>
                      <a:endParaRPr lang="ja-JP" altLang="en-US" sz="800" b="0" i="0" u="none" strike="noStrike" dirty="0">
                        <a:effectLst/>
                        <a:latin typeface="BIZ UDPゴシック" panose="020B0400000000000000" pitchFamily="50" charset="-128"/>
                        <a:ea typeface="BIZ UDPゴシック" panose="020B0400000000000000" pitchFamily="50" charset="-128"/>
                      </a:endParaRPr>
                    </a:p>
                  </a:txBody>
                  <a:tcPr marL="9525" marR="9525" marT="9525" marB="0" anchor="ctr">
                    <a:solidFill>
                      <a:schemeClr val="bg1"/>
                    </a:solidFill>
                  </a:tcPr>
                </a:tc>
                <a:tc>
                  <a:txBody>
                    <a:bodyPr/>
                    <a:lstStyle/>
                    <a:p>
                      <a:pPr algn="ctr" fontAlgn="ctr"/>
                      <a:r>
                        <a:rPr lang="zh-TW" altLang="en-US" sz="800" u="none" strike="noStrike" dirty="0">
                          <a:effectLst/>
                          <a:latin typeface="BIZ UDPゴシック" panose="020B0400000000000000" pitchFamily="50" charset="-128"/>
                          <a:ea typeface="BIZ UDPゴシック" panose="020B0400000000000000" pitchFamily="50" charset="-128"/>
                        </a:rPr>
                        <a:t>要養育支援者</a:t>
                      </a:r>
                      <a:br>
                        <a:rPr lang="zh-TW" altLang="en-US" sz="800" u="none" strike="noStrike" dirty="0">
                          <a:effectLst/>
                          <a:latin typeface="BIZ UDPゴシック" panose="020B0400000000000000" pitchFamily="50" charset="-128"/>
                          <a:ea typeface="BIZ UDPゴシック" panose="020B0400000000000000" pitchFamily="50" charset="-128"/>
                        </a:rPr>
                      </a:br>
                      <a:r>
                        <a:rPr lang="zh-TW" altLang="en-US" sz="800" u="none" strike="noStrike" dirty="0">
                          <a:effectLst/>
                          <a:latin typeface="BIZ UDPゴシック" panose="020B0400000000000000" pitchFamily="50" charset="-128"/>
                          <a:ea typeface="BIZ UDPゴシック" panose="020B0400000000000000" pitchFamily="50" charset="-128"/>
                        </a:rPr>
                        <a:t>情報提供票</a:t>
                      </a:r>
                      <a:endParaRPr lang="zh-TW" altLang="en-US" sz="800" b="0" i="0" u="none" strike="noStrike" dirty="0">
                        <a:effectLst/>
                        <a:latin typeface="BIZ UDPゴシック" panose="020B0400000000000000" pitchFamily="50" charset="-128"/>
                        <a:ea typeface="BIZ UDPゴシック" panose="020B0400000000000000" pitchFamily="50" charset="-128"/>
                      </a:endParaRPr>
                    </a:p>
                  </a:txBody>
                  <a:tcPr marL="9525" marR="9525" marT="9525" marB="0" anchor="ctr">
                    <a:solidFill>
                      <a:schemeClr val="bg1"/>
                    </a:solidFill>
                  </a:tcPr>
                </a:tc>
                <a:tc>
                  <a:txBody>
                    <a:bodyPr/>
                    <a:lstStyle/>
                    <a:p>
                      <a:pPr algn="ctr" fontAlgn="ctr"/>
                      <a:r>
                        <a:rPr lang="ja-JP" altLang="en-US" sz="800" u="none" strike="noStrike" dirty="0">
                          <a:effectLst/>
                          <a:latin typeface="BIZ UDPゴシック" panose="020B0400000000000000" pitchFamily="50" charset="-128"/>
                          <a:ea typeface="BIZ UDPゴシック" panose="020B0400000000000000" pitchFamily="50" charset="-128"/>
                        </a:rPr>
                        <a:t>その他情報提供</a:t>
                      </a:r>
                      <a:br>
                        <a:rPr lang="ja-JP" altLang="en-US" sz="800" u="none" strike="noStrike" dirty="0">
                          <a:effectLst/>
                          <a:latin typeface="BIZ UDPゴシック" panose="020B0400000000000000" pitchFamily="50" charset="-128"/>
                          <a:ea typeface="BIZ UDPゴシック" panose="020B0400000000000000" pitchFamily="50" charset="-128"/>
                        </a:rPr>
                      </a:br>
                      <a:r>
                        <a:rPr lang="ja-JP" altLang="en-US" sz="800" u="none" strike="noStrike" dirty="0">
                          <a:effectLst/>
                          <a:latin typeface="BIZ UDPゴシック" panose="020B0400000000000000" pitchFamily="50" charset="-128"/>
                          <a:ea typeface="BIZ UDPゴシック" panose="020B0400000000000000" pitchFamily="50" charset="-128"/>
                        </a:rPr>
                        <a:t>（看護サマリー等）</a:t>
                      </a:r>
                      <a:endParaRPr lang="ja-JP" altLang="en-US" sz="800" b="0" i="0" u="none" strike="noStrike" dirty="0">
                        <a:effectLst/>
                        <a:latin typeface="BIZ UDPゴシック" panose="020B0400000000000000" pitchFamily="50" charset="-128"/>
                        <a:ea typeface="BIZ UDPゴシック" panose="020B0400000000000000" pitchFamily="50" charset="-128"/>
                      </a:endParaRPr>
                    </a:p>
                  </a:txBody>
                  <a:tcPr marL="9525" marR="9525" marT="9525" marB="0" anchor="ctr">
                    <a:solidFill>
                      <a:schemeClr val="bg1"/>
                    </a:solidFill>
                  </a:tcPr>
                </a:tc>
                <a:tc>
                  <a:txBody>
                    <a:bodyPr/>
                    <a:lstStyle/>
                    <a:p>
                      <a:pPr algn="ctr" fontAlgn="ctr"/>
                      <a:r>
                        <a:rPr lang="ja-JP" altLang="en-US" sz="800" u="none" strike="noStrike" dirty="0">
                          <a:effectLst/>
                          <a:latin typeface="BIZ UDPゴシック" panose="020B0400000000000000" pitchFamily="50" charset="-128"/>
                          <a:ea typeface="BIZ UDPゴシック" panose="020B0400000000000000" pitchFamily="50" charset="-128"/>
                        </a:rPr>
                        <a:t>合計</a:t>
                      </a:r>
                      <a:endParaRPr lang="ja-JP" altLang="en-US" sz="800" b="0" i="0" u="none" strike="noStrike" dirty="0">
                        <a:effectLst/>
                        <a:latin typeface="BIZ UDPゴシック" panose="020B0400000000000000" pitchFamily="50" charset="-128"/>
                        <a:ea typeface="BIZ UDPゴシック" panose="020B0400000000000000" pitchFamily="50" charset="-128"/>
                      </a:endParaRPr>
                    </a:p>
                  </a:txBody>
                  <a:tcPr marL="9525" marR="9525" marT="9525" marB="0" anchor="ctr">
                    <a:solidFill>
                      <a:schemeClr val="bg1"/>
                    </a:solidFill>
                  </a:tcPr>
                </a:tc>
                <a:extLst>
                  <a:ext uri="{0D108BD9-81ED-4DB2-BD59-A6C34878D82A}">
                    <a16:rowId xmlns:a16="http://schemas.microsoft.com/office/drawing/2014/main" val="1278952860"/>
                  </a:ext>
                </a:extLst>
              </a:tr>
              <a:tr h="231207">
                <a:tc>
                  <a:txBody>
                    <a:bodyPr/>
                    <a:lstStyle/>
                    <a:p>
                      <a:pPr algn="ctr" fontAlgn="ctr"/>
                      <a:r>
                        <a:rPr lang="en-US" sz="800" u="none" strike="noStrike" dirty="0">
                          <a:effectLst/>
                          <a:latin typeface="BIZ UDPゴシック" panose="020B0400000000000000" pitchFamily="50" charset="-128"/>
                          <a:ea typeface="BIZ UDPゴシック" panose="020B0400000000000000" pitchFamily="50" charset="-128"/>
                        </a:rPr>
                        <a:t>H28</a:t>
                      </a:r>
                      <a:r>
                        <a:rPr lang="ja-JP" altLang="en-US" sz="800" u="none" strike="noStrike" dirty="0">
                          <a:effectLst/>
                          <a:latin typeface="BIZ UDPゴシック" panose="020B0400000000000000" pitchFamily="50" charset="-128"/>
                          <a:ea typeface="BIZ UDPゴシック" panose="020B0400000000000000" pitchFamily="50" charset="-128"/>
                        </a:rPr>
                        <a:t>年度</a:t>
                      </a:r>
                      <a:endParaRPr lang="ja-JP" altLang="en-US" sz="800" b="0" i="0" u="none" strike="noStrike" dirty="0">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bg1"/>
                    </a:solidFill>
                  </a:tcPr>
                </a:tc>
                <a:tc>
                  <a:txBody>
                    <a:bodyPr/>
                    <a:lstStyle/>
                    <a:p>
                      <a:pPr algn="r" fontAlgn="ctr"/>
                      <a:r>
                        <a:rPr lang="en-US" altLang="ja-JP" sz="800" u="none" strike="noStrike" dirty="0">
                          <a:effectLst/>
                          <a:latin typeface="BIZ UDPゴシック" panose="020B0400000000000000" pitchFamily="50" charset="-128"/>
                          <a:ea typeface="BIZ UDPゴシック" panose="020B0400000000000000" pitchFamily="50" charset="-128"/>
                        </a:rPr>
                        <a:t>5,699 </a:t>
                      </a:r>
                      <a:endParaRPr lang="en-US" altLang="ja-JP" sz="800" b="0" i="0" u="none" strike="noStrike" dirty="0">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bg1"/>
                    </a:solidFill>
                  </a:tcPr>
                </a:tc>
                <a:tc>
                  <a:txBody>
                    <a:bodyPr/>
                    <a:lstStyle/>
                    <a:p>
                      <a:pPr algn="r" fontAlgn="ctr"/>
                      <a:r>
                        <a:rPr lang="en-US" altLang="ja-JP" sz="800" u="none" strike="noStrike" dirty="0">
                          <a:effectLst/>
                          <a:latin typeface="BIZ UDPゴシック" panose="020B0400000000000000" pitchFamily="50" charset="-128"/>
                          <a:ea typeface="BIZ UDPゴシック" panose="020B0400000000000000" pitchFamily="50" charset="-128"/>
                        </a:rPr>
                        <a:t>1,170 </a:t>
                      </a:r>
                      <a:endParaRPr lang="en-US" altLang="ja-JP" sz="800" b="0" i="0" u="none" strike="noStrike" dirty="0">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bg1"/>
                    </a:solidFill>
                  </a:tcPr>
                </a:tc>
                <a:tc>
                  <a:txBody>
                    <a:bodyPr/>
                    <a:lstStyle/>
                    <a:p>
                      <a:pPr algn="r" fontAlgn="ctr"/>
                      <a:r>
                        <a:rPr lang="en-US" altLang="ja-JP" sz="800" u="none" strike="noStrike" dirty="0">
                          <a:effectLst/>
                          <a:latin typeface="BIZ UDPゴシック" panose="020B0400000000000000" pitchFamily="50" charset="-128"/>
                          <a:ea typeface="BIZ UDPゴシック" panose="020B0400000000000000" pitchFamily="50" charset="-128"/>
                        </a:rPr>
                        <a:t>6,518 </a:t>
                      </a:r>
                      <a:endParaRPr lang="en-US" altLang="ja-JP" sz="800" b="0" i="0" u="none" strike="noStrike" dirty="0">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bg1"/>
                    </a:solidFill>
                  </a:tcPr>
                </a:tc>
                <a:extLst>
                  <a:ext uri="{0D108BD9-81ED-4DB2-BD59-A6C34878D82A}">
                    <a16:rowId xmlns:a16="http://schemas.microsoft.com/office/drawing/2014/main" val="907737629"/>
                  </a:ext>
                </a:extLst>
              </a:tr>
              <a:tr h="231207">
                <a:tc>
                  <a:txBody>
                    <a:bodyPr/>
                    <a:lstStyle/>
                    <a:p>
                      <a:pPr algn="ctr" fontAlgn="ctr"/>
                      <a:r>
                        <a:rPr lang="en-US" sz="800" u="none" strike="noStrike" dirty="0">
                          <a:effectLst/>
                          <a:latin typeface="BIZ UDPゴシック" panose="020B0400000000000000" pitchFamily="50" charset="-128"/>
                          <a:ea typeface="BIZ UDPゴシック" panose="020B0400000000000000" pitchFamily="50" charset="-128"/>
                        </a:rPr>
                        <a:t>H29</a:t>
                      </a:r>
                      <a:r>
                        <a:rPr lang="ja-JP" altLang="en-US" sz="800" u="none" strike="noStrike" dirty="0">
                          <a:effectLst/>
                          <a:latin typeface="BIZ UDPゴシック" panose="020B0400000000000000" pitchFamily="50" charset="-128"/>
                          <a:ea typeface="BIZ UDPゴシック" panose="020B0400000000000000" pitchFamily="50" charset="-128"/>
                        </a:rPr>
                        <a:t>年度</a:t>
                      </a:r>
                      <a:endParaRPr lang="ja-JP" altLang="en-US" sz="800" b="0" i="0" u="none" strike="noStrike" dirty="0">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bg1"/>
                    </a:solidFill>
                  </a:tcPr>
                </a:tc>
                <a:tc>
                  <a:txBody>
                    <a:bodyPr/>
                    <a:lstStyle/>
                    <a:p>
                      <a:pPr algn="r" fontAlgn="ctr"/>
                      <a:r>
                        <a:rPr lang="en-US" altLang="ja-JP" sz="800" u="none" strike="noStrike" dirty="0">
                          <a:effectLst/>
                          <a:latin typeface="BIZ UDPゴシック" panose="020B0400000000000000" pitchFamily="50" charset="-128"/>
                          <a:ea typeface="BIZ UDPゴシック" panose="020B0400000000000000" pitchFamily="50" charset="-128"/>
                        </a:rPr>
                        <a:t>6,750 </a:t>
                      </a:r>
                      <a:endParaRPr lang="en-US" altLang="ja-JP" sz="800" b="0" i="0" u="none" strike="noStrike" dirty="0">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bg1"/>
                    </a:solidFill>
                  </a:tcPr>
                </a:tc>
                <a:tc>
                  <a:txBody>
                    <a:bodyPr/>
                    <a:lstStyle/>
                    <a:p>
                      <a:pPr algn="r" fontAlgn="ctr"/>
                      <a:r>
                        <a:rPr lang="en-US" altLang="ja-JP" sz="800" u="none" strike="noStrike" dirty="0">
                          <a:effectLst/>
                          <a:latin typeface="BIZ UDPゴシック" panose="020B0400000000000000" pitchFamily="50" charset="-128"/>
                          <a:ea typeface="BIZ UDPゴシック" panose="020B0400000000000000" pitchFamily="50" charset="-128"/>
                        </a:rPr>
                        <a:t>1,260 </a:t>
                      </a:r>
                      <a:endParaRPr lang="en-US" altLang="ja-JP" sz="800" b="0" i="0" u="none" strike="noStrike" dirty="0">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bg1"/>
                    </a:solidFill>
                  </a:tcPr>
                </a:tc>
                <a:tc>
                  <a:txBody>
                    <a:bodyPr/>
                    <a:lstStyle/>
                    <a:p>
                      <a:pPr algn="r" fontAlgn="ctr"/>
                      <a:r>
                        <a:rPr lang="en-US" altLang="ja-JP" sz="800" u="none" strike="noStrike" dirty="0">
                          <a:effectLst/>
                          <a:latin typeface="BIZ UDPゴシック" panose="020B0400000000000000" pitchFamily="50" charset="-128"/>
                          <a:ea typeface="BIZ UDPゴシック" panose="020B0400000000000000" pitchFamily="50" charset="-128"/>
                        </a:rPr>
                        <a:t>7,500 </a:t>
                      </a:r>
                      <a:endParaRPr lang="en-US" altLang="ja-JP" sz="800" b="0" i="0" u="none" strike="noStrike" dirty="0">
                        <a:effectLst/>
                        <a:latin typeface="BIZ UDPゴシック" panose="020B0400000000000000" pitchFamily="50" charset="-128"/>
                        <a:ea typeface="BIZ UDPゴシック" panose="020B0400000000000000" pitchFamily="50" charset="-128"/>
                      </a:endParaRPr>
                    </a:p>
                  </a:txBody>
                  <a:tcPr marL="8792" marR="8792" marT="8792" marB="0" anchor="ctr">
                    <a:solidFill>
                      <a:schemeClr val="bg1"/>
                    </a:solidFill>
                  </a:tcPr>
                </a:tc>
                <a:extLst>
                  <a:ext uri="{0D108BD9-81ED-4DB2-BD59-A6C34878D82A}">
                    <a16:rowId xmlns:a16="http://schemas.microsoft.com/office/drawing/2014/main" val="537825116"/>
                  </a:ext>
                </a:extLst>
              </a:tr>
              <a:tr h="231207">
                <a:tc>
                  <a:txBody>
                    <a:bodyPr/>
                    <a:lstStyle/>
                    <a:p>
                      <a:pPr algn="ctr" fontAlgn="ctr"/>
                      <a:r>
                        <a:rPr lang="en-US" altLang="ja-JP" sz="800" b="0" i="0" u="none" strike="noStrike" dirty="0">
                          <a:effectLst/>
                          <a:latin typeface="BIZ UDPゴシック" panose="020B0400000000000000" pitchFamily="50" charset="-128"/>
                          <a:ea typeface="BIZ UDPゴシック" panose="020B0400000000000000" pitchFamily="50" charset="-128"/>
                        </a:rPr>
                        <a:t>H30</a:t>
                      </a:r>
                      <a:r>
                        <a:rPr lang="ja-JP" altLang="en-US" sz="800" b="0" i="0" u="none" strike="noStrike" dirty="0">
                          <a:effectLst/>
                          <a:latin typeface="BIZ UDPゴシック" panose="020B0400000000000000" pitchFamily="50" charset="-128"/>
                          <a:ea typeface="BIZ UDPゴシック" panose="020B0400000000000000" pitchFamily="50" charset="-128"/>
                        </a:rPr>
                        <a:t>年度</a:t>
                      </a:r>
                    </a:p>
                  </a:txBody>
                  <a:tcPr marL="8792" marR="8792" marT="8792" marB="0" anchor="ctr">
                    <a:solidFill>
                      <a:schemeClr val="bg1"/>
                    </a:solidFill>
                  </a:tcPr>
                </a:tc>
                <a:tc>
                  <a:txBody>
                    <a:bodyPr/>
                    <a:lstStyle/>
                    <a:p>
                      <a:pPr algn="r" fontAlgn="ctr"/>
                      <a:r>
                        <a:rPr lang="en-US" altLang="ja-JP" sz="800" b="0" i="0" u="none" strike="noStrike" dirty="0">
                          <a:effectLst/>
                          <a:latin typeface="BIZ UDPゴシック" panose="020B0400000000000000" pitchFamily="50" charset="-128"/>
                          <a:ea typeface="BIZ UDPゴシック" panose="020B0400000000000000" pitchFamily="50" charset="-128"/>
                        </a:rPr>
                        <a:t>7,032</a:t>
                      </a:r>
                    </a:p>
                  </a:txBody>
                  <a:tcPr marL="8792" marR="8792" marT="8792" marB="0" anchor="ctr">
                    <a:solidFill>
                      <a:schemeClr val="bg1"/>
                    </a:solidFill>
                  </a:tcPr>
                </a:tc>
                <a:tc>
                  <a:txBody>
                    <a:bodyPr/>
                    <a:lstStyle/>
                    <a:p>
                      <a:pPr algn="r" fontAlgn="ctr"/>
                      <a:r>
                        <a:rPr lang="en-US" altLang="ja-JP" sz="800" b="0" i="0" u="none" strike="noStrike" dirty="0">
                          <a:effectLst/>
                          <a:latin typeface="BIZ UDPゴシック" panose="020B0400000000000000" pitchFamily="50" charset="-128"/>
                          <a:ea typeface="BIZ UDPゴシック" panose="020B0400000000000000" pitchFamily="50" charset="-128"/>
                        </a:rPr>
                        <a:t>1,509</a:t>
                      </a:r>
                    </a:p>
                  </a:txBody>
                  <a:tcPr marL="8792" marR="8792" marT="8792" marB="0" anchor="ctr">
                    <a:solidFill>
                      <a:schemeClr val="bg1"/>
                    </a:solidFill>
                  </a:tcPr>
                </a:tc>
                <a:tc>
                  <a:txBody>
                    <a:bodyPr/>
                    <a:lstStyle/>
                    <a:p>
                      <a:pPr algn="r" fontAlgn="ctr"/>
                      <a:r>
                        <a:rPr lang="en-US" altLang="ja-JP" sz="800" b="0" i="0" u="none" strike="noStrike" dirty="0">
                          <a:effectLst/>
                          <a:latin typeface="BIZ UDPゴシック" panose="020B0400000000000000" pitchFamily="50" charset="-128"/>
                          <a:ea typeface="BIZ UDPゴシック" panose="020B0400000000000000" pitchFamily="50" charset="-128"/>
                        </a:rPr>
                        <a:t>8,541</a:t>
                      </a:r>
                    </a:p>
                  </a:txBody>
                  <a:tcPr marL="8792" marR="8792" marT="8792" marB="0" anchor="ctr">
                    <a:solidFill>
                      <a:schemeClr val="bg1"/>
                    </a:solidFill>
                  </a:tcPr>
                </a:tc>
                <a:extLst>
                  <a:ext uri="{0D108BD9-81ED-4DB2-BD59-A6C34878D82A}">
                    <a16:rowId xmlns:a16="http://schemas.microsoft.com/office/drawing/2014/main" val="1421335213"/>
                  </a:ext>
                </a:extLst>
              </a:tr>
              <a:tr h="231207">
                <a:tc>
                  <a:txBody>
                    <a:bodyPr/>
                    <a:lstStyle/>
                    <a:p>
                      <a:pPr algn="ctr" fontAlgn="ctr"/>
                      <a:r>
                        <a:rPr lang="en-US" altLang="ja-JP" sz="800" b="0" i="0" u="none" strike="noStrike" dirty="0">
                          <a:effectLst/>
                          <a:latin typeface="BIZ UDPゴシック" panose="020B0400000000000000" pitchFamily="50" charset="-128"/>
                          <a:ea typeface="BIZ UDPゴシック" panose="020B0400000000000000" pitchFamily="50" charset="-128"/>
                        </a:rPr>
                        <a:t>R1</a:t>
                      </a:r>
                      <a:r>
                        <a:rPr lang="ja-JP" altLang="en-US" sz="800" b="0" i="0" u="none" strike="noStrike" dirty="0">
                          <a:effectLst/>
                          <a:latin typeface="BIZ UDPゴシック" panose="020B0400000000000000" pitchFamily="50" charset="-128"/>
                          <a:ea typeface="BIZ UDPゴシック" panose="020B0400000000000000" pitchFamily="50" charset="-128"/>
                        </a:rPr>
                        <a:t>年度</a:t>
                      </a:r>
                    </a:p>
                  </a:txBody>
                  <a:tcPr marL="8792" marR="8792" marT="8792" marB="0" anchor="ctr">
                    <a:solidFill>
                      <a:schemeClr val="bg1"/>
                    </a:solidFill>
                  </a:tcPr>
                </a:tc>
                <a:tc>
                  <a:txBody>
                    <a:bodyPr/>
                    <a:lstStyle/>
                    <a:p>
                      <a:pPr algn="r" fontAlgn="ctr"/>
                      <a:r>
                        <a:rPr lang="en-US" altLang="ja-JP" sz="800" b="0" i="0" u="none" strike="noStrike" dirty="0">
                          <a:effectLst/>
                          <a:latin typeface="BIZ UDPゴシック" panose="020B0400000000000000" pitchFamily="50" charset="-128"/>
                          <a:ea typeface="BIZ UDPゴシック" panose="020B0400000000000000" pitchFamily="50" charset="-128"/>
                        </a:rPr>
                        <a:t>7,041</a:t>
                      </a:r>
                    </a:p>
                  </a:txBody>
                  <a:tcPr marL="8792" marR="8792" marT="8792" marB="0" anchor="ctr">
                    <a:solidFill>
                      <a:schemeClr val="bg1"/>
                    </a:solidFill>
                  </a:tcPr>
                </a:tc>
                <a:tc>
                  <a:txBody>
                    <a:bodyPr/>
                    <a:lstStyle/>
                    <a:p>
                      <a:pPr algn="r" fontAlgn="ctr"/>
                      <a:r>
                        <a:rPr lang="en-US" altLang="ja-JP" sz="800" b="0" i="0" u="none" strike="noStrike" dirty="0">
                          <a:effectLst/>
                          <a:latin typeface="BIZ UDPゴシック" panose="020B0400000000000000" pitchFamily="50" charset="-128"/>
                          <a:ea typeface="BIZ UDPゴシック" panose="020B0400000000000000" pitchFamily="50" charset="-128"/>
                        </a:rPr>
                        <a:t>1,380</a:t>
                      </a:r>
                    </a:p>
                  </a:txBody>
                  <a:tcPr marL="8792" marR="8792" marT="8792" marB="0" anchor="ctr">
                    <a:solidFill>
                      <a:schemeClr val="bg1"/>
                    </a:solidFill>
                  </a:tcPr>
                </a:tc>
                <a:tc>
                  <a:txBody>
                    <a:bodyPr/>
                    <a:lstStyle/>
                    <a:p>
                      <a:pPr algn="r" fontAlgn="ctr"/>
                      <a:r>
                        <a:rPr lang="en-US" altLang="ja-JP" sz="800" b="0" i="0" u="none" strike="noStrike" dirty="0">
                          <a:effectLst/>
                          <a:latin typeface="BIZ UDPゴシック" panose="020B0400000000000000" pitchFamily="50" charset="-128"/>
                          <a:ea typeface="BIZ UDPゴシック" panose="020B0400000000000000" pitchFamily="50" charset="-128"/>
                        </a:rPr>
                        <a:t>8,421</a:t>
                      </a:r>
                    </a:p>
                  </a:txBody>
                  <a:tcPr marL="8792" marR="8792" marT="8792" marB="0" anchor="ctr">
                    <a:solidFill>
                      <a:schemeClr val="bg1"/>
                    </a:solidFill>
                  </a:tcPr>
                </a:tc>
                <a:extLst>
                  <a:ext uri="{0D108BD9-81ED-4DB2-BD59-A6C34878D82A}">
                    <a16:rowId xmlns:a16="http://schemas.microsoft.com/office/drawing/2014/main" val="1098651905"/>
                  </a:ext>
                </a:extLst>
              </a:tr>
              <a:tr h="231207">
                <a:tc>
                  <a:txBody>
                    <a:bodyPr/>
                    <a:lstStyle/>
                    <a:p>
                      <a:pPr algn="ctr" fontAlgn="ctr"/>
                      <a:r>
                        <a:rPr lang="en-US" altLang="ja-JP" sz="800" b="0" i="0" u="none" strike="noStrike" dirty="0">
                          <a:effectLst/>
                          <a:latin typeface="BIZ UDPゴシック" panose="020B0400000000000000" pitchFamily="50" charset="-128"/>
                          <a:ea typeface="BIZ UDPゴシック" panose="020B0400000000000000" pitchFamily="50" charset="-128"/>
                        </a:rPr>
                        <a:t>R2</a:t>
                      </a:r>
                      <a:r>
                        <a:rPr lang="ja-JP" altLang="en-US" sz="800" b="0" i="0" u="none" strike="noStrike" dirty="0">
                          <a:effectLst/>
                          <a:latin typeface="BIZ UDPゴシック" panose="020B0400000000000000" pitchFamily="50" charset="-128"/>
                          <a:ea typeface="BIZ UDPゴシック" panose="020B0400000000000000" pitchFamily="50" charset="-128"/>
                        </a:rPr>
                        <a:t>年度</a:t>
                      </a:r>
                    </a:p>
                  </a:txBody>
                  <a:tcPr marL="8792" marR="8792" marT="8792" marB="0" anchor="ctr">
                    <a:solidFill>
                      <a:schemeClr val="bg1"/>
                    </a:solidFill>
                  </a:tcPr>
                </a:tc>
                <a:tc>
                  <a:txBody>
                    <a:bodyPr/>
                    <a:lstStyle/>
                    <a:p>
                      <a:pPr algn="r" fontAlgn="ctr"/>
                      <a:r>
                        <a:rPr lang="en-US" altLang="ja-JP" sz="800" b="0" i="0" u="none" strike="noStrike" dirty="0">
                          <a:solidFill>
                            <a:schemeClr val="tx1"/>
                          </a:solidFill>
                          <a:effectLst/>
                          <a:latin typeface="BIZ UDPゴシック" panose="020B0400000000000000" pitchFamily="50" charset="-128"/>
                          <a:ea typeface="BIZ UDPゴシック" panose="020B0400000000000000" pitchFamily="50" charset="-128"/>
                        </a:rPr>
                        <a:t>6,866 </a:t>
                      </a:r>
                    </a:p>
                  </a:txBody>
                  <a:tcPr marL="8792" marR="8792" marT="8792" marB="0" anchor="ctr">
                    <a:solidFill>
                      <a:schemeClr val="bg1"/>
                    </a:solidFill>
                  </a:tcPr>
                </a:tc>
                <a:tc>
                  <a:txBody>
                    <a:bodyPr/>
                    <a:lstStyle/>
                    <a:p>
                      <a:pPr algn="r" fontAlgn="ctr"/>
                      <a:r>
                        <a:rPr lang="en-US" altLang="ja-JP" sz="800" b="0" i="0" u="none" strike="noStrike" dirty="0">
                          <a:solidFill>
                            <a:schemeClr val="tx1"/>
                          </a:solidFill>
                          <a:effectLst/>
                          <a:latin typeface="BIZ UDPゴシック" panose="020B0400000000000000" pitchFamily="50" charset="-128"/>
                          <a:ea typeface="BIZ UDPゴシック" panose="020B0400000000000000" pitchFamily="50" charset="-128"/>
                        </a:rPr>
                        <a:t>1,264 </a:t>
                      </a:r>
                    </a:p>
                  </a:txBody>
                  <a:tcPr marL="8792" marR="8792" marT="8792" marB="0" anchor="ctr">
                    <a:solidFill>
                      <a:schemeClr val="bg1"/>
                    </a:solidFill>
                  </a:tcPr>
                </a:tc>
                <a:tc>
                  <a:txBody>
                    <a:bodyPr/>
                    <a:lstStyle/>
                    <a:p>
                      <a:pPr algn="r" fontAlgn="ctr"/>
                      <a:r>
                        <a:rPr lang="en-US" altLang="ja-JP" sz="800" b="0" i="0" u="none" strike="noStrike" dirty="0">
                          <a:solidFill>
                            <a:schemeClr val="tx1"/>
                          </a:solidFill>
                          <a:effectLst/>
                          <a:latin typeface="BIZ UDPゴシック" panose="020B0400000000000000" pitchFamily="50" charset="-128"/>
                          <a:ea typeface="BIZ UDPゴシック" panose="020B0400000000000000" pitchFamily="50" charset="-128"/>
                        </a:rPr>
                        <a:t>8,130 </a:t>
                      </a:r>
                    </a:p>
                  </a:txBody>
                  <a:tcPr marL="8792" marR="8792" marT="8792" marB="0" anchor="ctr">
                    <a:solidFill>
                      <a:schemeClr val="bg1"/>
                    </a:solidFill>
                  </a:tcPr>
                </a:tc>
                <a:extLst>
                  <a:ext uri="{0D108BD9-81ED-4DB2-BD59-A6C34878D82A}">
                    <a16:rowId xmlns:a16="http://schemas.microsoft.com/office/drawing/2014/main" val="1995602033"/>
                  </a:ext>
                </a:extLst>
              </a:tr>
              <a:tr h="231207">
                <a:tc>
                  <a:txBody>
                    <a:bodyPr/>
                    <a:lstStyle/>
                    <a:p>
                      <a:pPr algn="ctr" fontAlgn="ctr"/>
                      <a:r>
                        <a:rPr lang="en-US" altLang="ja-JP" sz="800" b="0" i="0" u="none" strike="noStrike" dirty="0">
                          <a:effectLst/>
                          <a:latin typeface="BIZ UDPゴシック" panose="020B0400000000000000" pitchFamily="50" charset="-128"/>
                          <a:ea typeface="BIZ UDPゴシック" panose="020B0400000000000000" pitchFamily="50" charset="-128"/>
                        </a:rPr>
                        <a:t>R3</a:t>
                      </a:r>
                      <a:r>
                        <a:rPr lang="ja-JP" altLang="en-US" sz="800" b="0" i="0" u="none" strike="noStrike" dirty="0">
                          <a:effectLst/>
                          <a:latin typeface="BIZ UDPゴシック" panose="020B0400000000000000" pitchFamily="50" charset="-128"/>
                          <a:ea typeface="BIZ UDPゴシック" panose="020B0400000000000000" pitchFamily="50" charset="-128"/>
                        </a:rPr>
                        <a:t>年度</a:t>
                      </a:r>
                    </a:p>
                  </a:txBody>
                  <a:tcPr marL="8792" marR="8792" marT="8792" marB="0" anchor="ctr">
                    <a:solidFill>
                      <a:schemeClr val="bg1"/>
                    </a:solidFill>
                  </a:tcPr>
                </a:tc>
                <a:tc>
                  <a:txBody>
                    <a:bodyPr/>
                    <a:lstStyle/>
                    <a:p>
                      <a:pPr algn="r" fontAlgn="ctr"/>
                      <a:r>
                        <a:rPr lang="en-US" altLang="ja-JP" sz="800" b="0" i="0" u="none" strike="noStrike" dirty="0">
                          <a:solidFill>
                            <a:schemeClr val="tx1"/>
                          </a:solidFill>
                          <a:effectLst/>
                          <a:latin typeface="BIZ UDPゴシック" panose="020B0400000000000000" pitchFamily="50" charset="-128"/>
                          <a:ea typeface="BIZ UDPゴシック" panose="020B0400000000000000" pitchFamily="50" charset="-128"/>
                        </a:rPr>
                        <a:t>7,103</a:t>
                      </a:r>
                    </a:p>
                  </a:txBody>
                  <a:tcPr marL="8792" marR="8792" marT="8792" marB="0" anchor="ctr">
                    <a:solidFill>
                      <a:schemeClr val="bg1"/>
                    </a:solidFill>
                  </a:tcPr>
                </a:tc>
                <a:tc>
                  <a:txBody>
                    <a:bodyPr/>
                    <a:lstStyle/>
                    <a:p>
                      <a:pPr algn="r" fontAlgn="ctr"/>
                      <a:r>
                        <a:rPr lang="en-US" altLang="ja-JP" sz="800" b="0" i="0" u="none" strike="noStrike" dirty="0">
                          <a:solidFill>
                            <a:schemeClr val="tx1"/>
                          </a:solidFill>
                          <a:effectLst/>
                          <a:latin typeface="BIZ UDPゴシック" panose="020B0400000000000000" pitchFamily="50" charset="-128"/>
                          <a:ea typeface="BIZ UDPゴシック" panose="020B0400000000000000" pitchFamily="50" charset="-128"/>
                        </a:rPr>
                        <a:t>1,092</a:t>
                      </a:r>
                    </a:p>
                  </a:txBody>
                  <a:tcPr marL="8792" marR="8792" marT="8792" marB="0" anchor="ctr">
                    <a:solidFill>
                      <a:schemeClr val="bg1"/>
                    </a:solidFill>
                  </a:tcPr>
                </a:tc>
                <a:tc>
                  <a:txBody>
                    <a:bodyPr/>
                    <a:lstStyle/>
                    <a:p>
                      <a:pPr algn="r" fontAlgn="ctr"/>
                      <a:r>
                        <a:rPr lang="en-US" altLang="ja-JP" sz="800" b="0" i="0" u="none" strike="noStrike" dirty="0">
                          <a:solidFill>
                            <a:schemeClr val="tx1"/>
                          </a:solidFill>
                          <a:effectLst/>
                          <a:latin typeface="BIZ UDPゴシック" panose="020B0400000000000000" pitchFamily="50" charset="-128"/>
                          <a:ea typeface="BIZ UDPゴシック" panose="020B0400000000000000" pitchFamily="50" charset="-128"/>
                        </a:rPr>
                        <a:t>8,185</a:t>
                      </a:r>
                    </a:p>
                  </a:txBody>
                  <a:tcPr marL="8792" marR="8792" marT="8792" marB="0" anchor="ctr">
                    <a:solidFill>
                      <a:schemeClr val="bg1"/>
                    </a:solidFill>
                  </a:tcPr>
                </a:tc>
                <a:extLst>
                  <a:ext uri="{0D108BD9-81ED-4DB2-BD59-A6C34878D82A}">
                    <a16:rowId xmlns:a16="http://schemas.microsoft.com/office/drawing/2014/main" val="3762345845"/>
                  </a:ext>
                </a:extLst>
              </a:tr>
              <a:tr h="231207">
                <a:tc>
                  <a:txBody>
                    <a:bodyPr/>
                    <a:lstStyle/>
                    <a:p>
                      <a:pPr algn="ctr" fontAlgn="ctr"/>
                      <a:r>
                        <a:rPr lang="en-US" altLang="ja-JP" sz="800" b="0" i="0" u="none" strike="noStrike" dirty="0">
                          <a:effectLst/>
                          <a:latin typeface="BIZ UDPゴシック" panose="020B0400000000000000" pitchFamily="50" charset="-128"/>
                          <a:ea typeface="BIZ UDPゴシック" panose="020B0400000000000000" pitchFamily="50" charset="-128"/>
                        </a:rPr>
                        <a:t>R4</a:t>
                      </a:r>
                      <a:r>
                        <a:rPr lang="ja-JP" altLang="en-US" sz="800" b="0" i="0" u="none" strike="noStrike" dirty="0">
                          <a:effectLst/>
                          <a:latin typeface="BIZ UDPゴシック" panose="020B0400000000000000" pitchFamily="50" charset="-128"/>
                          <a:ea typeface="BIZ UDPゴシック" panose="020B0400000000000000" pitchFamily="50" charset="-128"/>
                        </a:rPr>
                        <a:t>年度</a:t>
                      </a:r>
                    </a:p>
                  </a:txBody>
                  <a:tcPr marL="8792" marR="8792" marT="8792" marB="0" anchor="ctr">
                    <a:solidFill>
                      <a:schemeClr val="bg1"/>
                    </a:solidFill>
                  </a:tcPr>
                </a:tc>
                <a:tc>
                  <a:txBody>
                    <a:bodyPr/>
                    <a:lstStyle/>
                    <a:p>
                      <a:pPr algn="r" fontAlgn="ctr"/>
                      <a:r>
                        <a:rPr lang="en-US" altLang="ja-JP" sz="800" b="0" i="0" u="none" strike="noStrike" dirty="0">
                          <a:solidFill>
                            <a:schemeClr val="tx1"/>
                          </a:solidFill>
                          <a:effectLst/>
                          <a:latin typeface="BIZ UDPゴシック" panose="020B0400000000000000" pitchFamily="50" charset="-128"/>
                          <a:ea typeface="BIZ UDPゴシック" panose="020B0400000000000000" pitchFamily="50" charset="-128"/>
                        </a:rPr>
                        <a:t>6,771</a:t>
                      </a:r>
                    </a:p>
                  </a:txBody>
                  <a:tcPr marL="8792" marR="8792" marT="8792" marB="0" anchor="ctr">
                    <a:solidFill>
                      <a:schemeClr val="bg1"/>
                    </a:solidFill>
                  </a:tcPr>
                </a:tc>
                <a:tc>
                  <a:txBody>
                    <a:bodyPr/>
                    <a:lstStyle/>
                    <a:p>
                      <a:pPr algn="r" fontAlgn="ctr"/>
                      <a:r>
                        <a:rPr lang="en-US" altLang="ja-JP" sz="800" b="0" i="0" u="none" strike="noStrike" dirty="0">
                          <a:solidFill>
                            <a:schemeClr val="tx1"/>
                          </a:solidFill>
                          <a:effectLst/>
                          <a:latin typeface="BIZ UDPゴシック" panose="020B0400000000000000" pitchFamily="50" charset="-128"/>
                          <a:ea typeface="BIZ UDPゴシック" panose="020B0400000000000000" pitchFamily="50" charset="-128"/>
                        </a:rPr>
                        <a:t>1,053</a:t>
                      </a:r>
                    </a:p>
                  </a:txBody>
                  <a:tcPr marL="8792" marR="8792" marT="8792" marB="0" anchor="ctr">
                    <a:solidFill>
                      <a:schemeClr val="bg1"/>
                    </a:solidFill>
                  </a:tcPr>
                </a:tc>
                <a:tc>
                  <a:txBody>
                    <a:bodyPr/>
                    <a:lstStyle/>
                    <a:p>
                      <a:pPr algn="r" fontAlgn="ctr"/>
                      <a:r>
                        <a:rPr lang="en-US" altLang="ja-JP" sz="800" b="0" i="0" u="none" strike="noStrike" dirty="0">
                          <a:solidFill>
                            <a:schemeClr val="tx1"/>
                          </a:solidFill>
                          <a:effectLst/>
                          <a:latin typeface="BIZ UDPゴシック" panose="020B0400000000000000" pitchFamily="50" charset="-128"/>
                          <a:ea typeface="BIZ UDPゴシック" panose="020B0400000000000000" pitchFamily="50" charset="-128"/>
                        </a:rPr>
                        <a:t>7,824</a:t>
                      </a:r>
                    </a:p>
                  </a:txBody>
                  <a:tcPr marL="8792" marR="8792" marT="8792" marB="0" anchor="ctr">
                    <a:solidFill>
                      <a:schemeClr val="bg1"/>
                    </a:solidFill>
                  </a:tcPr>
                </a:tc>
                <a:extLst>
                  <a:ext uri="{0D108BD9-81ED-4DB2-BD59-A6C34878D82A}">
                    <a16:rowId xmlns:a16="http://schemas.microsoft.com/office/drawing/2014/main" val="3061264629"/>
                  </a:ext>
                </a:extLst>
              </a:tr>
              <a:tr h="231207">
                <a:tc>
                  <a:txBody>
                    <a:bodyPr/>
                    <a:lstStyle/>
                    <a:p>
                      <a:pPr algn="ctr" fontAlgn="ctr"/>
                      <a:r>
                        <a:rPr lang="en-US" altLang="ja-JP" sz="800" b="0" i="0" u="none" strike="noStrike" dirty="0">
                          <a:effectLst/>
                          <a:latin typeface="BIZ UDPゴシック" panose="020B0400000000000000" pitchFamily="50" charset="-128"/>
                          <a:ea typeface="BIZ UDPゴシック" panose="020B0400000000000000" pitchFamily="50" charset="-128"/>
                        </a:rPr>
                        <a:t>R5</a:t>
                      </a:r>
                      <a:r>
                        <a:rPr lang="ja-JP" altLang="en-US" sz="800" b="0" i="0" u="none" strike="noStrike" dirty="0">
                          <a:effectLst/>
                          <a:latin typeface="BIZ UDPゴシック" panose="020B0400000000000000" pitchFamily="50" charset="-128"/>
                          <a:ea typeface="BIZ UDPゴシック" panose="020B0400000000000000" pitchFamily="50" charset="-128"/>
                        </a:rPr>
                        <a:t>年度</a:t>
                      </a:r>
                    </a:p>
                  </a:txBody>
                  <a:tcPr marL="9525" marR="9525" marT="9525" marB="0" anchor="ctr">
                    <a:solidFill>
                      <a:schemeClr val="bg1"/>
                    </a:solidFill>
                  </a:tcPr>
                </a:tc>
                <a:tc>
                  <a:txBody>
                    <a:bodyPr/>
                    <a:lstStyle/>
                    <a:p>
                      <a:pPr algn="r" fontAlgn="ctr"/>
                      <a:r>
                        <a:rPr lang="en-US" altLang="ja-JP" sz="800" b="0" i="0" u="none" strike="noStrike" dirty="0">
                          <a:solidFill>
                            <a:schemeClr val="tx1"/>
                          </a:solidFill>
                          <a:effectLst/>
                          <a:latin typeface="BIZ UDPゴシック" panose="020B0400000000000000" pitchFamily="50" charset="-128"/>
                          <a:ea typeface="BIZ UDPゴシック" panose="020B0400000000000000" pitchFamily="50" charset="-128"/>
                        </a:rPr>
                        <a:t>6,837</a:t>
                      </a:r>
                    </a:p>
                  </a:txBody>
                  <a:tcPr marL="9525" marR="9525" marT="9525" marB="0" anchor="ctr">
                    <a:solidFill>
                      <a:schemeClr val="bg1"/>
                    </a:solidFill>
                  </a:tcPr>
                </a:tc>
                <a:tc>
                  <a:txBody>
                    <a:bodyPr/>
                    <a:lstStyle/>
                    <a:p>
                      <a:pPr algn="r" fontAlgn="ctr"/>
                      <a:r>
                        <a:rPr lang="en-US" altLang="ja-JP" sz="800" b="0" i="0" u="none" strike="noStrike" dirty="0">
                          <a:solidFill>
                            <a:schemeClr val="tx1"/>
                          </a:solidFill>
                          <a:effectLst/>
                          <a:latin typeface="BIZ UDPゴシック" panose="020B0400000000000000" pitchFamily="50" charset="-128"/>
                          <a:ea typeface="BIZ UDPゴシック" panose="020B0400000000000000" pitchFamily="50" charset="-128"/>
                        </a:rPr>
                        <a:t>942</a:t>
                      </a:r>
                    </a:p>
                  </a:txBody>
                  <a:tcPr marL="9525" marR="9525" marT="9525" marB="0" anchor="ctr">
                    <a:solidFill>
                      <a:schemeClr val="bg1"/>
                    </a:solidFill>
                  </a:tcPr>
                </a:tc>
                <a:tc>
                  <a:txBody>
                    <a:bodyPr/>
                    <a:lstStyle/>
                    <a:p>
                      <a:pPr algn="r" fontAlgn="ctr"/>
                      <a:r>
                        <a:rPr lang="en-US" altLang="ja-JP" sz="800" b="0" i="0" u="none" strike="noStrike" dirty="0">
                          <a:solidFill>
                            <a:schemeClr val="tx1"/>
                          </a:solidFill>
                          <a:effectLst/>
                          <a:latin typeface="BIZ UDPゴシック" panose="020B0400000000000000" pitchFamily="50" charset="-128"/>
                          <a:ea typeface="BIZ UDPゴシック" panose="020B0400000000000000" pitchFamily="50" charset="-128"/>
                        </a:rPr>
                        <a:t>7,779</a:t>
                      </a:r>
                    </a:p>
                  </a:txBody>
                  <a:tcPr marL="9525" marR="9525" marT="9525" marB="0" anchor="ctr">
                    <a:solidFill>
                      <a:schemeClr val="bg1"/>
                    </a:solidFill>
                  </a:tcPr>
                </a:tc>
                <a:extLst>
                  <a:ext uri="{0D108BD9-81ED-4DB2-BD59-A6C34878D82A}">
                    <a16:rowId xmlns:a16="http://schemas.microsoft.com/office/drawing/2014/main" val="3871417385"/>
                  </a:ext>
                </a:extLst>
              </a:tr>
              <a:tr h="231207">
                <a:tc>
                  <a:txBody>
                    <a:bodyPr/>
                    <a:lstStyle/>
                    <a:p>
                      <a:pPr algn="ctr" fontAlgn="ctr"/>
                      <a:r>
                        <a:rPr lang="en-US" altLang="ja-JP" sz="800" b="0" i="0" u="none" strike="noStrike" dirty="0">
                          <a:effectLst/>
                          <a:latin typeface="BIZ UDPゴシック" panose="020B0400000000000000" pitchFamily="50" charset="-128"/>
                          <a:ea typeface="BIZ UDPゴシック" panose="020B0400000000000000" pitchFamily="50" charset="-128"/>
                        </a:rPr>
                        <a:t>R6</a:t>
                      </a:r>
                      <a:r>
                        <a:rPr lang="ja-JP" altLang="en-US" sz="800" b="0" i="0" u="none" strike="noStrike" dirty="0">
                          <a:effectLst/>
                          <a:latin typeface="BIZ UDPゴシック" panose="020B0400000000000000" pitchFamily="50" charset="-128"/>
                          <a:ea typeface="BIZ UDPゴシック" panose="020B0400000000000000" pitchFamily="50" charset="-128"/>
                        </a:rPr>
                        <a:t>年度</a:t>
                      </a:r>
                      <a:endParaRPr lang="en-US" altLang="ja-JP" sz="800" b="0" i="0" u="none" strike="noStrike" dirty="0">
                        <a:effectLst/>
                        <a:latin typeface="BIZ UDPゴシック" panose="020B0400000000000000" pitchFamily="50" charset="-128"/>
                        <a:ea typeface="BIZ UDPゴシック" panose="020B0400000000000000" pitchFamily="50" charset="-128"/>
                      </a:endParaRPr>
                    </a:p>
                  </a:txBody>
                  <a:tcPr marL="9525" marR="9525" marT="9525" marB="0" anchor="ctr">
                    <a:solidFill>
                      <a:schemeClr val="bg1"/>
                    </a:solidFill>
                  </a:tcPr>
                </a:tc>
                <a:tc>
                  <a:txBody>
                    <a:bodyPr/>
                    <a:lstStyle/>
                    <a:p>
                      <a:pPr algn="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6,540</a:t>
                      </a:r>
                    </a:p>
                  </a:txBody>
                  <a:tcPr marL="9525" marR="9525" marT="9525" marB="0" anchor="ctr">
                    <a:solidFill>
                      <a:schemeClr val="bg1"/>
                    </a:solidFill>
                  </a:tcPr>
                </a:tc>
                <a:tc>
                  <a:txBody>
                    <a:bodyPr/>
                    <a:lstStyle/>
                    <a:p>
                      <a:pPr algn="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1,109</a:t>
                      </a:r>
                    </a:p>
                  </a:txBody>
                  <a:tcPr marL="9525" marR="9525" marT="9525" marB="0" anchor="ctr">
                    <a:solidFill>
                      <a:schemeClr val="bg1"/>
                    </a:solidFill>
                  </a:tcPr>
                </a:tc>
                <a:tc>
                  <a:txBody>
                    <a:bodyPr/>
                    <a:lstStyle/>
                    <a:p>
                      <a:pPr algn="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7,649</a:t>
                      </a:r>
                    </a:p>
                  </a:txBody>
                  <a:tcPr marL="9525" marR="9525" marT="9525" marB="0" anchor="ctr">
                    <a:solidFill>
                      <a:schemeClr val="bg1"/>
                    </a:solidFill>
                  </a:tcPr>
                </a:tc>
                <a:extLst>
                  <a:ext uri="{0D108BD9-81ED-4DB2-BD59-A6C34878D82A}">
                    <a16:rowId xmlns:a16="http://schemas.microsoft.com/office/drawing/2014/main" val="1833628282"/>
                  </a:ext>
                </a:extLst>
              </a:tr>
            </a:tbl>
          </a:graphicData>
        </a:graphic>
      </p:graphicFrame>
      <p:graphicFrame>
        <p:nvGraphicFramePr>
          <p:cNvPr id="30" name="グラフ 29"/>
          <p:cNvGraphicFramePr>
            <a:graphicFrameLocks/>
          </p:cNvGraphicFramePr>
          <p:nvPr>
            <p:extLst>
              <p:ext uri="{D42A27DB-BD31-4B8C-83A1-F6EECF244321}">
                <p14:modId xmlns:p14="http://schemas.microsoft.com/office/powerpoint/2010/main" val="697173474"/>
              </p:ext>
            </p:extLst>
          </p:nvPr>
        </p:nvGraphicFramePr>
        <p:xfrm>
          <a:off x="6827521" y="1652693"/>
          <a:ext cx="2972364" cy="2081107"/>
        </p:xfrm>
        <a:graphic>
          <a:graphicData uri="http://schemas.openxmlformats.org/drawingml/2006/chart">
            <c:chart xmlns:c="http://schemas.openxmlformats.org/drawingml/2006/chart" xmlns:r="http://schemas.openxmlformats.org/officeDocument/2006/relationships" r:id="rId3"/>
          </a:graphicData>
        </a:graphic>
      </p:graphicFrame>
      <p:sp>
        <p:nvSpPr>
          <p:cNvPr id="12" name="テキスト ボックス 11"/>
          <p:cNvSpPr txBox="1"/>
          <p:nvPr/>
        </p:nvSpPr>
        <p:spPr>
          <a:xfrm>
            <a:off x="8332210" y="2105364"/>
            <a:ext cx="1467676" cy="1000274"/>
          </a:xfrm>
          <a:prstGeom prst="rect">
            <a:avLst/>
          </a:prstGeom>
          <a:noFill/>
        </p:spPr>
        <p:txBody>
          <a:bodyPr wrap="square" rtlCol="0">
            <a:spAutoFit/>
          </a:bodyPr>
          <a:lstStyle/>
          <a:p>
            <a:pPr marL="87313" indent="-87313">
              <a:buFont typeface="Arial" panose="020B0604020202020204" pitchFamily="34" charset="0"/>
              <a:buChar char="•"/>
            </a:pPr>
            <a:r>
              <a:rPr lang="ja-JP" altLang="en-US" sz="900" dirty="0">
                <a:latin typeface="BIZ UDPゴシック" panose="020B0400000000000000" pitchFamily="50" charset="-128"/>
                <a:ea typeface="BIZ UDPゴシック" panose="020B0400000000000000" pitchFamily="50" charset="-128"/>
              </a:rPr>
              <a:t>産婦人科からの情報提供が</a:t>
            </a:r>
            <a:r>
              <a:rPr lang="en-US" altLang="ja-JP" sz="900" dirty="0">
                <a:latin typeface="BIZ UDPゴシック" panose="020B0400000000000000" pitchFamily="50" charset="-128"/>
                <a:ea typeface="BIZ UDPゴシック" panose="020B0400000000000000" pitchFamily="50" charset="-128"/>
              </a:rPr>
              <a:t>6</a:t>
            </a:r>
            <a:r>
              <a:rPr lang="ja-JP" altLang="en-US" sz="900" dirty="0">
                <a:latin typeface="BIZ UDPゴシック" panose="020B0400000000000000" pitchFamily="50" charset="-128"/>
                <a:ea typeface="BIZ UDPゴシック" panose="020B0400000000000000" pitchFamily="50" charset="-128"/>
              </a:rPr>
              <a:t>割を占める。</a:t>
            </a:r>
            <a:endParaRPr lang="en-US" altLang="ja-JP" sz="900" dirty="0">
              <a:latin typeface="BIZ UDPゴシック" panose="020B0400000000000000" pitchFamily="50" charset="-128"/>
              <a:ea typeface="BIZ UDPゴシック" panose="020B0400000000000000" pitchFamily="50" charset="-128"/>
            </a:endParaRPr>
          </a:p>
          <a:p>
            <a:pPr marL="87313" indent="-87313">
              <a:spcBef>
                <a:spcPts val="600"/>
              </a:spcBef>
              <a:buFont typeface="Arial" panose="020B0604020202020204" pitchFamily="34" charset="0"/>
              <a:buChar char="•"/>
            </a:pPr>
            <a:r>
              <a:rPr lang="ja-JP" altLang="en-US" sz="900" dirty="0">
                <a:latin typeface="BIZ UDPゴシック" panose="020B0400000000000000" pitchFamily="50" charset="-128"/>
                <a:ea typeface="BIZ UDPゴシック" panose="020B0400000000000000" pitchFamily="50" charset="-128"/>
              </a:rPr>
              <a:t>その他には、</a:t>
            </a:r>
            <a:r>
              <a:rPr lang="en-US" altLang="ja-JP" sz="900" dirty="0">
                <a:latin typeface="BIZ UDPゴシック" panose="020B0400000000000000" pitchFamily="50" charset="-128"/>
                <a:ea typeface="BIZ UDPゴシック" panose="020B0400000000000000" pitchFamily="50" charset="-128"/>
              </a:rPr>
              <a:t>NICU</a:t>
            </a:r>
            <a:r>
              <a:rPr lang="ja-JP" altLang="en-US" sz="900" dirty="0">
                <a:latin typeface="BIZ UDPゴシック" panose="020B0400000000000000" pitchFamily="50" charset="-128"/>
                <a:ea typeface="BIZ UDPゴシック" panose="020B0400000000000000" pitchFamily="50" charset="-128"/>
              </a:rPr>
              <a:t>（</a:t>
            </a:r>
            <a:r>
              <a:rPr lang="ja-JP" altLang="ja-JP" sz="900" dirty="0">
                <a:latin typeface="BIZ UDPゴシック" panose="020B0400000000000000" pitchFamily="50" charset="-128"/>
                <a:ea typeface="BIZ UDPゴシック" panose="020B0400000000000000" pitchFamily="50" charset="-128"/>
              </a:rPr>
              <a:t>新生児集中治療室</a:t>
            </a:r>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GCU</a:t>
            </a:r>
            <a:r>
              <a:rPr lang="ja-JP" altLang="en-US" sz="900" dirty="0">
                <a:latin typeface="BIZ UDPゴシック" panose="020B0400000000000000" pitchFamily="50" charset="-128"/>
                <a:ea typeface="BIZ UDPゴシック" panose="020B0400000000000000" pitchFamily="50" charset="-128"/>
              </a:rPr>
              <a:t>（回復治療室）などが含まれる。</a:t>
            </a:r>
          </a:p>
        </p:txBody>
      </p:sp>
      <p:sp>
        <p:nvSpPr>
          <p:cNvPr id="20" name="角丸四角形 19"/>
          <p:cNvSpPr/>
          <p:nvPr/>
        </p:nvSpPr>
        <p:spPr>
          <a:xfrm>
            <a:off x="6827520" y="1447547"/>
            <a:ext cx="2728018" cy="260016"/>
          </a:xfrm>
          <a:prstGeom prst="roundRect">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lang="ja-JP" altLang="en-US" sz="1400" b="1" dirty="0">
                <a:solidFill>
                  <a:schemeClr val="bg1"/>
                </a:solidFill>
                <a:latin typeface="BIZ UDPゴシック" panose="020B0400000000000000" pitchFamily="50" charset="-128"/>
                <a:ea typeface="BIZ UDPゴシック" panose="020B0400000000000000" pitchFamily="50" charset="-128"/>
              </a:rPr>
              <a:t>令和６</a:t>
            </a:r>
            <a:r>
              <a:rPr kumimoji="1" lang="ja-JP" altLang="en-US" sz="1400" b="1" dirty="0">
                <a:solidFill>
                  <a:schemeClr val="bg1"/>
                </a:solidFill>
                <a:latin typeface="BIZ UDPゴシック" panose="020B0400000000000000" pitchFamily="50" charset="-128"/>
                <a:ea typeface="BIZ UDPゴシック" panose="020B0400000000000000" pitchFamily="50" charset="-128"/>
              </a:rPr>
              <a:t>年度情報提供元</a:t>
            </a:r>
            <a:r>
              <a:rPr kumimoji="1" lang="en-US" altLang="ja-JP" sz="1400" b="1" dirty="0">
                <a:solidFill>
                  <a:schemeClr val="bg1"/>
                </a:solidFill>
                <a:latin typeface="BIZ UDPゴシック" panose="020B0400000000000000" pitchFamily="50" charset="-128"/>
                <a:ea typeface="BIZ UDPゴシック" panose="020B0400000000000000" pitchFamily="50" charset="-128"/>
              </a:rPr>
              <a:t>(</a:t>
            </a:r>
            <a:r>
              <a:rPr kumimoji="1" lang="ja-JP" altLang="en-US" sz="1400" b="1" dirty="0">
                <a:solidFill>
                  <a:schemeClr val="bg1"/>
                </a:solidFill>
                <a:latin typeface="BIZ UDPゴシック" panose="020B0400000000000000" pitchFamily="50" charset="-128"/>
                <a:ea typeface="BIZ UDPゴシック" panose="020B0400000000000000" pitchFamily="50" charset="-128"/>
              </a:rPr>
              <a:t>延件数</a:t>
            </a:r>
            <a:r>
              <a:rPr kumimoji="1" lang="en-US" altLang="ja-JP" sz="1400" b="1" dirty="0">
                <a:solidFill>
                  <a:schemeClr val="bg1"/>
                </a:solidFill>
                <a:latin typeface="BIZ UDPゴシック" panose="020B0400000000000000" pitchFamily="50" charset="-128"/>
                <a:ea typeface="BIZ UDPゴシック" panose="020B0400000000000000" pitchFamily="50" charset="-128"/>
              </a:rPr>
              <a:t>)</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p:txBody>
      </p:sp>
      <p:pic>
        <p:nvPicPr>
          <p:cNvPr id="11" name="図 10">
            <a:extLst>
              <a:ext uri="{FF2B5EF4-FFF2-40B4-BE49-F238E27FC236}">
                <a16:creationId xmlns:a16="http://schemas.microsoft.com/office/drawing/2014/main" id="{84BD1F41-9E19-482D-9607-F2CFA9EDC863}"/>
              </a:ext>
            </a:extLst>
          </p:cNvPr>
          <p:cNvPicPr>
            <a:picLocks noChangeAspect="1"/>
          </p:cNvPicPr>
          <p:nvPr/>
        </p:nvPicPr>
        <p:blipFill>
          <a:blip r:embed="rId4"/>
          <a:stretch>
            <a:fillRect/>
          </a:stretch>
        </p:blipFill>
        <p:spPr>
          <a:xfrm>
            <a:off x="106114" y="1651267"/>
            <a:ext cx="3590855" cy="2109399"/>
          </a:xfrm>
          <a:prstGeom prst="rect">
            <a:avLst/>
          </a:prstGeom>
        </p:spPr>
      </p:pic>
      <p:sp>
        <p:nvSpPr>
          <p:cNvPr id="28" name="テキスト ボックス 1"/>
          <p:cNvSpPr txBox="1"/>
          <p:nvPr/>
        </p:nvSpPr>
        <p:spPr>
          <a:xfrm>
            <a:off x="201453" y="1763107"/>
            <a:ext cx="484167" cy="165954"/>
          </a:xfrm>
          <a:prstGeom prst="rect">
            <a:avLst/>
          </a:prstGeom>
        </p:spPr>
        <p:txBody>
          <a:bodyPr wrap="non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800" dirty="0">
                <a:latin typeface="BIZ UDPゴシック" panose="020B0400000000000000" pitchFamily="50" charset="-128"/>
                <a:ea typeface="BIZ UDPゴシック" panose="020B0400000000000000" pitchFamily="50" charset="-128"/>
              </a:rPr>
              <a:t>（実件数）</a:t>
            </a:r>
          </a:p>
        </p:txBody>
      </p:sp>
      <p:sp>
        <p:nvSpPr>
          <p:cNvPr id="8" name="角丸四角形 7"/>
          <p:cNvSpPr/>
          <p:nvPr/>
        </p:nvSpPr>
        <p:spPr>
          <a:xfrm>
            <a:off x="106115" y="1379403"/>
            <a:ext cx="2693952" cy="280964"/>
          </a:xfrm>
          <a:prstGeom prst="roundRect">
            <a:avLst/>
          </a:prstGeom>
          <a:solidFill>
            <a:srgbClr val="FF0000"/>
          </a:solidFill>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情報受理件数</a:t>
            </a:r>
            <a:r>
              <a:rPr kumimoji="1" lang="en-US" altLang="ja-JP" sz="1400" b="1" dirty="0">
                <a:solidFill>
                  <a:schemeClr val="bg1"/>
                </a:solidFill>
                <a:latin typeface="BIZ UDPゴシック" panose="020B0400000000000000" pitchFamily="50" charset="-128"/>
                <a:ea typeface="BIZ UDPゴシック" panose="020B0400000000000000" pitchFamily="50" charset="-128"/>
              </a:rPr>
              <a:t>(H2</a:t>
            </a:r>
            <a:r>
              <a:rPr lang="en-US" altLang="ja-JP" sz="1400" b="1" dirty="0">
                <a:solidFill>
                  <a:schemeClr val="bg1"/>
                </a:solidFill>
                <a:latin typeface="BIZ UDPゴシック" panose="020B0400000000000000" pitchFamily="50" charset="-128"/>
                <a:ea typeface="BIZ UDPゴシック" panose="020B0400000000000000" pitchFamily="50" charset="-128"/>
              </a:rPr>
              <a:t>8</a:t>
            </a:r>
            <a:r>
              <a:rPr kumimoji="1" lang="ja-JP" altLang="en-US" sz="1400" b="1" dirty="0">
                <a:solidFill>
                  <a:schemeClr val="bg1"/>
                </a:solidFill>
                <a:latin typeface="BIZ UDPゴシック" panose="020B0400000000000000" pitchFamily="50" charset="-128"/>
                <a:ea typeface="BIZ UDPゴシック" panose="020B0400000000000000" pitchFamily="50" charset="-128"/>
              </a:rPr>
              <a:t>～</a:t>
            </a:r>
            <a:r>
              <a:rPr kumimoji="1" lang="en-US" altLang="ja-JP" sz="1400" b="1" dirty="0">
                <a:solidFill>
                  <a:schemeClr val="bg1"/>
                </a:solidFill>
                <a:latin typeface="BIZ UDPゴシック" panose="020B0400000000000000" pitchFamily="50" charset="-128"/>
                <a:ea typeface="BIZ UDPゴシック" panose="020B0400000000000000" pitchFamily="50" charset="-128"/>
              </a:rPr>
              <a:t>R</a:t>
            </a:r>
            <a:r>
              <a:rPr kumimoji="1" lang="ja-JP" altLang="en-US" sz="1400" b="1" dirty="0">
                <a:solidFill>
                  <a:schemeClr val="bg1"/>
                </a:solidFill>
                <a:latin typeface="BIZ UDPゴシック" panose="020B0400000000000000" pitchFamily="50" charset="-128"/>
                <a:ea typeface="BIZ UDPゴシック" panose="020B0400000000000000" pitchFamily="50" charset="-128"/>
              </a:rPr>
              <a:t>６</a:t>
            </a:r>
            <a:r>
              <a:rPr kumimoji="1" lang="en-US" altLang="ja-JP" sz="1400" b="1" dirty="0">
                <a:solidFill>
                  <a:schemeClr val="bg1"/>
                </a:solidFill>
                <a:latin typeface="BIZ UDPゴシック" panose="020B0400000000000000" pitchFamily="50" charset="-128"/>
                <a:ea typeface="BIZ UDPゴシック" panose="020B0400000000000000" pitchFamily="50" charset="-128"/>
              </a:rPr>
              <a:t>)</a:t>
            </a:r>
            <a:r>
              <a:rPr kumimoji="1" lang="ja-JP" altLang="en-US" sz="1400" b="1" dirty="0">
                <a:solidFill>
                  <a:schemeClr val="bg1"/>
                </a:solidFill>
                <a:latin typeface="BIZ UDPゴシック" panose="020B0400000000000000" pitchFamily="50" charset="-128"/>
                <a:ea typeface="BIZ UDPゴシック" panose="020B0400000000000000" pitchFamily="50" charset="-128"/>
              </a:rPr>
              <a:t>実績</a:t>
            </a:r>
          </a:p>
        </p:txBody>
      </p:sp>
      <p:pic>
        <p:nvPicPr>
          <p:cNvPr id="14" name="図 13">
            <a:extLst>
              <a:ext uri="{FF2B5EF4-FFF2-40B4-BE49-F238E27FC236}">
                <a16:creationId xmlns:a16="http://schemas.microsoft.com/office/drawing/2014/main" id="{8C068EF9-7B28-4C51-9DDE-DBFD137920BF}"/>
              </a:ext>
            </a:extLst>
          </p:cNvPr>
          <p:cNvPicPr>
            <a:picLocks noChangeAspect="1"/>
          </p:cNvPicPr>
          <p:nvPr/>
        </p:nvPicPr>
        <p:blipFill>
          <a:blip r:embed="rId5"/>
          <a:stretch>
            <a:fillRect/>
          </a:stretch>
        </p:blipFill>
        <p:spPr>
          <a:xfrm>
            <a:off x="6658940" y="1572012"/>
            <a:ext cx="2024047" cy="2188654"/>
          </a:xfrm>
          <a:prstGeom prst="rect">
            <a:avLst/>
          </a:prstGeom>
        </p:spPr>
      </p:pic>
    </p:spTree>
    <p:extLst>
      <p:ext uri="{BB962C8B-B14F-4D97-AF65-F5344CB8AC3E}">
        <p14:creationId xmlns:p14="http://schemas.microsoft.com/office/powerpoint/2010/main" val="20249414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1092</Words>
  <Application>Microsoft Office PowerPoint</Application>
  <PresentationFormat>A4 210 x 297 mm</PresentationFormat>
  <Paragraphs>85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Arial</vt:lpstr>
      <vt:lpstr>Calibri</vt:lpstr>
      <vt:lpstr>Calibri Light</vt:lpstr>
      <vt:lpstr>Office テーマ</vt:lpstr>
      <vt:lpstr>要養育支援者情報提供票等の実績（令和６年度）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2025-07-28T07:25:38Z</dcterms:created>
  <dcterms:modified xsi:type="dcterms:W3CDTF">2025-07-28T07:25:42Z</dcterms:modified>
  <cp:contentStatus/>
</cp:coreProperties>
</file>