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8" r:id="rId2"/>
  </p:sldIdLst>
  <p:sldSz cx="9906000" cy="6858000" type="A4"/>
  <p:notesSz cx="9777413" cy="66468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06" autoAdjust="0"/>
    <p:restoredTop sz="93716" autoAdjust="0"/>
  </p:normalViewPr>
  <p:slideViewPr>
    <p:cSldViewPr snapToGrid="0">
      <p:cViewPr varScale="1">
        <p:scale>
          <a:sx n="93" d="100"/>
          <a:sy n="93" d="100"/>
        </p:scale>
        <p:origin x="1445" y="8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653272709751342E-2"/>
          <c:y val="0.19017715091054904"/>
          <c:w val="0.44755074434827863"/>
          <c:h val="0.76200166545977699"/>
        </c:manualLayout>
      </c:layout>
      <c:pieChart>
        <c:varyColors val="1"/>
        <c:dLbls>
          <c:dLblPos val="ctr"/>
          <c:showLegendKey val="0"/>
          <c:showVal val="1"/>
          <c:showCatName val="0"/>
          <c:showSerName val="0"/>
          <c:showPercent val="0"/>
          <c:showBubbleSize val="0"/>
          <c:showLeaderLines val="0"/>
        </c:dLbls>
        <c:firstSliceAng val="0"/>
      </c:pieChart>
      <c:spPr>
        <a:noFill/>
        <a:ln w="25400">
          <a:noFill/>
        </a:ln>
      </c:spPr>
    </c:plotArea>
    <c:plotVisOnly val="1"/>
    <c:dispBlanksAs val="gap"/>
    <c:showDLblsOverMax val="0"/>
  </c:chart>
  <c:spPr>
    <a:solidFill>
      <a:schemeClr val="bg1"/>
    </a:solidFill>
    <a:ln w="12700">
      <a:solidFill>
        <a:schemeClr val="accent5">
          <a:lumMod val="60000"/>
          <a:lumOff val="40000"/>
        </a:schemeClr>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236723" cy="331723"/>
          </a:xfrm>
          <a:prstGeom prst="rect">
            <a:avLst/>
          </a:prstGeom>
        </p:spPr>
        <p:txBody>
          <a:bodyPr vert="horz" lIns="89656" tIns="44826" rIns="89656" bIns="44826" rtlCol="0"/>
          <a:lstStyle>
            <a:lvl1pPr algn="l">
              <a:defRPr sz="1200"/>
            </a:lvl1pPr>
          </a:lstStyle>
          <a:p>
            <a:endParaRPr kumimoji="1" lang="ja-JP" altLang="en-US"/>
          </a:p>
        </p:txBody>
      </p:sp>
      <p:sp>
        <p:nvSpPr>
          <p:cNvPr id="3" name="日付プレースホルダー 2"/>
          <p:cNvSpPr>
            <a:spLocks noGrp="1"/>
          </p:cNvSpPr>
          <p:nvPr>
            <p:ph type="dt" idx="1"/>
          </p:nvPr>
        </p:nvSpPr>
        <p:spPr>
          <a:xfrm>
            <a:off x="5537569" y="2"/>
            <a:ext cx="4238284" cy="331723"/>
          </a:xfrm>
          <a:prstGeom prst="rect">
            <a:avLst/>
          </a:prstGeom>
        </p:spPr>
        <p:txBody>
          <a:bodyPr vert="horz" lIns="89656" tIns="44826" rIns="89656" bIns="44826" rtlCol="0"/>
          <a:lstStyle>
            <a:lvl1pPr algn="r">
              <a:defRPr sz="1200"/>
            </a:lvl1pPr>
          </a:lstStyle>
          <a:p>
            <a:fld id="{9A79A37A-63E5-4AF9-ADD9-9152F920CF7A}" type="datetimeFigureOut">
              <a:rPr kumimoji="1" lang="ja-JP" altLang="en-US" smtClean="0"/>
              <a:t>2024/10/28</a:t>
            </a:fld>
            <a:endParaRPr kumimoji="1" lang="ja-JP" altLang="en-US"/>
          </a:p>
        </p:txBody>
      </p:sp>
      <p:sp>
        <p:nvSpPr>
          <p:cNvPr id="4" name="スライド イメージ プレースホルダー 3"/>
          <p:cNvSpPr>
            <a:spLocks noGrp="1" noRot="1" noChangeAspect="1"/>
          </p:cNvSpPr>
          <p:nvPr>
            <p:ph type="sldImg" idx="2"/>
          </p:nvPr>
        </p:nvSpPr>
        <p:spPr>
          <a:xfrm>
            <a:off x="3087688" y="498475"/>
            <a:ext cx="3603625" cy="2493963"/>
          </a:xfrm>
          <a:prstGeom prst="rect">
            <a:avLst/>
          </a:prstGeom>
          <a:noFill/>
          <a:ln w="12700">
            <a:solidFill>
              <a:prstClr val="black"/>
            </a:solidFill>
          </a:ln>
        </p:spPr>
        <p:txBody>
          <a:bodyPr vert="horz" lIns="89656" tIns="44826" rIns="89656" bIns="44826" rtlCol="0" anchor="ctr"/>
          <a:lstStyle/>
          <a:p>
            <a:endParaRPr lang="ja-JP" altLang="en-US"/>
          </a:p>
        </p:txBody>
      </p:sp>
      <p:sp>
        <p:nvSpPr>
          <p:cNvPr id="5" name="ノート プレースホルダー 4"/>
          <p:cNvSpPr>
            <a:spLocks noGrp="1"/>
          </p:cNvSpPr>
          <p:nvPr>
            <p:ph type="body" sz="quarter" idx="3"/>
          </p:nvPr>
        </p:nvSpPr>
        <p:spPr>
          <a:xfrm>
            <a:off x="977585" y="3157573"/>
            <a:ext cx="7822243" cy="2990158"/>
          </a:xfrm>
          <a:prstGeom prst="rect">
            <a:avLst/>
          </a:prstGeom>
        </p:spPr>
        <p:txBody>
          <a:bodyPr vert="horz" lIns="89656" tIns="44826" rIns="89656" bIns="448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13593"/>
            <a:ext cx="4236723" cy="331723"/>
          </a:xfrm>
          <a:prstGeom prst="rect">
            <a:avLst/>
          </a:prstGeom>
        </p:spPr>
        <p:txBody>
          <a:bodyPr vert="horz" lIns="89656" tIns="44826" rIns="89656" bIns="448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37569" y="6313593"/>
            <a:ext cx="4238284" cy="331723"/>
          </a:xfrm>
          <a:prstGeom prst="rect">
            <a:avLst/>
          </a:prstGeom>
        </p:spPr>
        <p:txBody>
          <a:bodyPr vert="horz" lIns="89656" tIns="44826" rIns="89656" bIns="44826" rtlCol="0" anchor="b"/>
          <a:lstStyle>
            <a:lvl1pPr algn="r">
              <a:defRPr sz="1200"/>
            </a:lvl1pPr>
          </a:lstStyle>
          <a:p>
            <a:fld id="{24E9CCBE-17AF-424E-AFA0-80C4CA3CE79C}" type="slidenum">
              <a:rPr kumimoji="1" lang="ja-JP" altLang="en-US" smtClean="0"/>
              <a:t>‹#›</a:t>
            </a:fld>
            <a:endParaRPr kumimoji="1" lang="ja-JP" altLang="en-US"/>
          </a:p>
        </p:txBody>
      </p:sp>
    </p:spTree>
    <p:extLst>
      <p:ext uri="{BB962C8B-B14F-4D97-AF65-F5344CB8AC3E}">
        <p14:creationId xmlns:p14="http://schemas.microsoft.com/office/powerpoint/2010/main" val="5409325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E9CCBE-17AF-424E-AFA0-80C4CA3CE79C}" type="slidenum">
              <a:rPr kumimoji="1" lang="ja-JP" altLang="en-US" smtClean="0"/>
              <a:t>1</a:t>
            </a:fld>
            <a:endParaRPr kumimoji="1" lang="ja-JP" altLang="en-US"/>
          </a:p>
        </p:txBody>
      </p:sp>
    </p:spTree>
    <p:extLst>
      <p:ext uri="{BB962C8B-B14F-4D97-AF65-F5344CB8AC3E}">
        <p14:creationId xmlns:p14="http://schemas.microsoft.com/office/powerpoint/2010/main" val="179252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52128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150297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405536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3856457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3782953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1363446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2214502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72689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139499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268815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083593-BEA8-43E9-B272-B53C409C8EDF}"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400280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83593-BEA8-43E9-B272-B53C409C8EDF}" type="datetimeFigureOut">
              <a:rPr kumimoji="1" lang="ja-JP" altLang="en-US" smtClean="0"/>
              <a:t>2024/10/28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29109490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f.osaka.lg.jp/kenkozukuri/boshi/renkei.html"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3543" y="1270901"/>
            <a:ext cx="9800673" cy="5360558"/>
          </a:xfrm>
          <a:prstGeom prst="rect">
            <a:avLst/>
          </a:prstGeom>
          <a:solidFill>
            <a:schemeClr val="accent1">
              <a:lumMod val="40000"/>
              <a:lumOff val="60000"/>
            </a:schemeClr>
          </a:solidFill>
          <a:ln w="6350" cap="rnd">
            <a:solidFill>
              <a:schemeClr val="tx1">
                <a:lumMod val="50000"/>
                <a:lumOff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52251" y="137145"/>
            <a:ext cx="9814559" cy="292225"/>
          </a:xfrm>
          <a:solidFill>
            <a:schemeClr val="accent1">
              <a:lumMod val="40000"/>
              <a:lumOff val="60000"/>
            </a:schemeClr>
          </a:solidFill>
        </p:spPr>
        <p:txBody>
          <a:bodyPr>
            <a:noAutofit/>
          </a:bodyPr>
          <a:lstStyle/>
          <a:p>
            <a:r>
              <a:rPr kumimoji="1" lang="ja-JP" altLang="en-US" sz="1800" b="1" dirty="0">
                <a:latin typeface="HG丸ｺﾞｼｯｸM-PRO" panose="020F0600000000000000" pitchFamily="50" charset="-128"/>
                <a:ea typeface="HG丸ｺﾞｼｯｸM-PRO" panose="020F0600000000000000" pitchFamily="50" charset="-128"/>
              </a:rPr>
              <a:t>要養育支援者情報提供票等の実績（</a:t>
            </a:r>
            <a:r>
              <a:rPr lang="ja-JP" altLang="en-US" sz="1800" b="1" dirty="0">
                <a:latin typeface="HG丸ｺﾞｼｯｸM-PRO" panose="020F0600000000000000" pitchFamily="50" charset="-128"/>
                <a:ea typeface="HG丸ｺﾞｼｯｸM-PRO" panose="020F0600000000000000" pitchFamily="50" charset="-128"/>
              </a:rPr>
              <a:t>令和５年度）</a:t>
            </a:r>
            <a:endParaRPr kumimoji="1" lang="ja-JP" altLang="en-US" sz="1800" b="1" dirty="0">
              <a:latin typeface="HG丸ｺﾞｼｯｸM-PRO" panose="020F0600000000000000" pitchFamily="50" charset="-128"/>
              <a:ea typeface="HG丸ｺﾞｼｯｸM-PRO" panose="020F0600000000000000" pitchFamily="50" charset="-128"/>
            </a:endParaRPr>
          </a:p>
        </p:txBody>
      </p:sp>
      <p:sp>
        <p:nvSpPr>
          <p:cNvPr id="4" name="コンテンツ プレースホルダー 3"/>
          <p:cNvSpPr>
            <a:spLocks noGrp="1"/>
          </p:cNvSpPr>
          <p:nvPr>
            <p:ph idx="1"/>
          </p:nvPr>
        </p:nvSpPr>
        <p:spPr>
          <a:xfrm>
            <a:off x="43543" y="526369"/>
            <a:ext cx="9814560" cy="698132"/>
          </a:xfrm>
          <a:ln>
            <a:solidFill>
              <a:schemeClr val="accent2"/>
            </a:solidFill>
            <a:prstDash val="dash"/>
          </a:ln>
        </p:spPr>
        <p:txBody>
          <a:bodyPr lIns="72000" tIns="46800" rIns="72000" anchor="ctr" anchorCtr="0">
            <a:noAutofit/>
          </a:bodyPr>
          <a:lstStyle/>
          <a:p>
            <a:pPr marL="0" indent="0">
              <a:lnSpc>
                <a:spcPts val="700"/>
              </a:lnSpc>
              <a:buNone/>
            </a:pPr>
            <a:r>
              <a:rPr kumimoji="1" lang="ja-JP" altLang="en-US" sz="1000" b="1" dirty="0">
                <a:latin typeface="HG丸ｺﾞｼｯｸM-PRO" panose="020F0600000000000000" pitchFamily="50" charset="-128"/>
                <a:ea typeface="HG丸ｺﾞｼｯｸM-PRO" panose="020F0600000000000000" pitchFamily="50" charset="-128"/>
              </a:rPr>
              <a:t>◇ 平成</a:t>
            </a:r>
            <a:r>
              <a:rPr kumimoji="1" lang="en-US" altLang="ja-JP" sz="1000" b="1" dirty="0">
                <a:latin typeface="HG丸ｺﾞｼｯｸM-PRO" panose="020F0600000000000000" pitchFamily="50" charset="-128"/>
                <a:ea typeface="HG丸ｺﾞｼｯｸM-PRO" panose="020F0600000000000000" pitchFamily="50" charset="-128"/>
              </a:rPr>
              <a:t>21</a:t>
            </a:r>
            <a:r>
              <a:rPr kumimoji="1" lang="ja-JP" altLang="en-US" sz="1000" b="1" dirty="0">
                <a:latin typeface="HG丸ｺﾞｼｯｸM-PRO" panose="020F0600000000000000" pitchFamily="50" charset="-128"/>
                <a:ea typeface="HG丸ｺﾞｼｯｸM-PRO" panose="020F0600000000000000" pitchFamily="50" charset="-128"/>
              </a:rPr>
              <a:t>年度より医療機関と保健機関の</a:t>
            </a:r>
            <a:r>
              <a:rPr lang="ja-JP" altLang="en-US" sz="1000" b="1" dirty="0">
                <a:latin typeface="HG丸ｺﾞｼｯｸM-PRO" panose="020F0600000000000000" pitchFamily="50" charset="-128"/>
                <a:ea typeface="HG丸ｺﾞｼｯｸM-PRO" panose="020F0600000000000000" pitchFamily="50" charset="-128"/>
              </a:rPr>
              <a:t>情報提供のツールとして運用を開始</a:t>
            </a:r>
            <a:endParaRPr lang="en-US" altLang="ja-JP" sz="1000" b="1" dirty="0">
              <a:latin typeface="HG丸ｺﾞｼｯｸM-PRO" panose="020F0600000000000000" pitchFamily="50" charset="-128"/>
              <a:ea typeface="HG丸ｺﾞｼｯｸM-PRO" panose="020F0600000000000000" pitchFamily="50" charset="-128"/>
            </a:endParaRPr>
          </a:p>
          <a:p>
            <a:pPr marL="0" indent="0">
              <a:lnSpc>
                <a:spcPts val="700"/>
              </a:lnSpc>
              <a:buNone/>
            </a:pPr>
            <a:r>
              <a:rPr kumimoji="1" lang="ja-JP" altLang="en-US" sz="1000" b="1" dirty="0">
                <a:latin typeface="HG丸ｺﾞｼｯｸM-PRO" panose="020F0600000000000000" pitchFamily="50" charset="-128"/>
                <a:ea typeface="HG丸ｺﾞｼｯｸM-PRO" panose="020F0600000000000000" pitchFamily="50" charset="-128"/>
              </a:rPr>
              <a:t>◇ 平成</a:t>
            </a:r>
            <a:r>
              <a:rPr kumimoji="1" lang="en-US" altLang="ja-JP" sz="1000" b="1" dirty="0">
                <a:latin typeface="HG丸ｺﾞｼｯｸM-PRO" panose="020F0600000000000000" pitchFamily="50" charset="-128"/>
                <a:ea typeface="HG丸ｺﾞｼｯｸM-PRO" panose="020F0600000000000000" pitchFamily="50" charset="-128"/>
              </a:rPr>
              <a:t>25</a:t>
            </a:r>
            <a:r>
              <a:rPr kumimoji="1" lang="ja-JP" altLang="en-US" sz="1000" b="1" dirty="0">
                <a:latin typeface="HG丸ｺﾞｼｯｸM-PRO" panose="020F0600000000000000" pitchFamily="50" charset="-128"/>
                <a:ea typeface="HG丸ｺﾞｼｯｸM-PRO" panose="020F0600000000000000" pitchFamily="50" charset="-128"/>
              </a:rPr>
              <a:t>年度から情報提供の送付先を「市町村母子保健担当」に一本化し、</a:t>
            </a:r>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妊婦版</a:t>
            </a:r>
            <a:r>
              <a:rPr lang="en-US" altLang="ja-JP" sz="1000" b="1" dirty="0">
                <a:latin typeface="HG丸ｺﾞｼｯｸM-PRO" panose="020F0600000000000000" pitchFamily="50" charset="-128"/>
                <a:ea typeface="HG丸ｺﾞｼｯｸM-PRO" panose="020F0600000000000000" pitchFamily="50" charset="-128"/>
              </a:rPr>
              <a:t>】</a:t>
            </a:r>
            <a:r>
              <a:rPr lang="ja-JP" altLang="en-US" sz="1000" b="1" dirty="0">
                <a:latin typeface="HG丸ｺﾞｼｯｸM-PRO" panose="020F0600000000000000" pitchFamily="50" charset="-128"/>
                <a:ea typeface="HG丸ｺﾞｼｯｸM-PRO" panose="020F0600000000000000" pitchFamily="50" charset="-128"/>
              </a:rPr>
              <a:t>および</a:t>
            </a:r>
            <a:r>
              <a:rPr lang="en-US" altLang="ja-JP" sz="1000" b="1" dirty="0">
                <a:latin typeface="HG丸ｺﾞｼｯｸM-PRO" panose="020F0600000000000000" pitchFamily="50" charset="-128"/>
                <a:ea typeface="HG丸ｺﾞｼｯｸM-PRO" panose="020F0600000000000000" pitchFamily="50" charset="-128"/>
              </a:rPr>
              <a:t>【</a:t>
            </a:r>
            <a:r>
              <a:rPr lang="ja-JP" altLang="en-US" sz="1000" b="1" dirty="0">
                <a:latin typeface="HG丸ｺﾞｼｯｸM-PRO" panose="020F0600000000000000" pitchFamily="50" charset="-128"/>
                <a:ea typeface="HG丸ｺﾞｼｯｸM-PRO" panose="020F0600000000000000" pitchFamily="50" charset="-128"/>
              </a:rPr>
              <a:t>産婦・乳幼児版</a:t>
            </a:r>
            <a:r>
              <a:rPr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の</a:t>
            </a:r>
            <a:r>
              <a:rPr kumimoji="1" lang="en-US" altLang="ja-JP" sz="1000" b="1" dirty="0">
                <a:latin typeface="HG丸ｺﾞｼｯｸM-PRO" panose="020F0600000000000000" pitchFamily="50" charset="-128"/>
                <a:ea typeface="HG丸ｺﾞｼｯｸM-PRO" panose="020F0600000000000000" pitchFamily="50" charset="-128"/>
              </a:rPr>
              <a:t>2</a:t>
            </a:r>
            <a:r>
              <a:rPr lang="ja-JP" altLang="en-US" sz="1000" b="1" dirty="0">
                <a:latin typeface="HG丸ｺﾞｼｯｸM-PRO" panose="020F0600000000000000" pitchFamily="50" charset="-128"/>
                <a:ea typeface="HG丸ｺﾞｼｯｸM-PRO" panose="020F0600000000000000" pitchFamily="50" charset="-128"/>
              </a:rPr>
              <a:t>種類に改訂</a:t>
            </a:r>
            <a:endParaRPr lang="en-US" altLang="ja-JP" sz="1000" b="1" dirty="0">
              <a:latin typeface="HG丸ｺﾞｼｯｸM-PRO" panose="020F0600000000000000" pitchFamily="50" charset="-128"/>
              <a:ea typeface="HG丸ｺﾞｼｯｸM-PRO" panose="020F0600000000000000" pitchFamily="50" charset="-128"/>
            </a:endParaRPr>
          </a:p>
          <a:p>
            <a:pPr marL="0" indent="0">
              <a:lnSpc>
                <a:spcPts val="700"/>
              </a:lnSpc>
              <a:buNone/>
            </a:pPr>
            <a:r>
              <a:rPr lang="ja-JP" altLang="en-US" sz="1000" b="1" dirty="0">
                <a:latin typeface="HG丸ｺﾞｼｯｸM-PRO" panose="020F0600000000000000" pitchFamily="50" charset="-128"/>
                <a:ea typeface="HG丸ｺﾞｼｯｸM-PRO" panose="020F0600000000000000" pitchFamily="50" charset="-128"/>
              </a:rPr>
              <a:t>◇ 平成</a:t>
            </a:r>
            <a:r>
              <a:rPr lang="en-US" altLang="ja-JP" sz="1000" b="1" dirty="0">
                <a:latin typeface="HG丸ｺﾞｼｯｸM-PRO" panose="020F0600000000000000" pitchFamily="50" charset="-128"/>
                <a:ea typeface="HG丸ｺﾞｼｯｸM-PRO" panose="020F0600000000000000" pitchFamily="50" charset="-128"/>
              </a:rPr>
              <a:t>27</a:t>
            </a:r>
            <a:r>
              <a:rPr lang="ja-JP" altLang="en-US" sz="1000" b="1" dirty="0">
                <a:latin typeface="HG丸ｺﾞｼｯｸM-PRO" panose="020F0600000000000000" pitchFamily="50" charset="-128"/>
                <a:ea typeface="HG丸ｺﾞｼｯｸM-PRO" panose="020F0600000000000000" pitchFamily="50" charset="-128"/>
              </a:rPr>
              <a:t>年度「妊娠期からの子育て支援のためのガイドライン」の策定に伴い、保健・医療・福祉機関が共通でアセスメントできる様式に改訂し平成</a:t>
            </a:r>
            <a:r>
              <a:rPr lang="en-US" altLang="ja-JP" sz="1000" b="1" dirty="0">
                <a:latin typeface="HG丸ｺﾞｼｯｸM-PRO" panose="020F0600000000000000" pitchFamily="50" charset="-128"/>
                <a:ea typeface="HG丸ｺﾞｼｯｸM-PRO" panose="020F0600000000000000" pitchFamily="50" charset="-128"/>
              </a:rPr>
              <a:t>28</a:t>
            </a:r>
            <a:r>
              <a:rPr lang="ja-JP" altLang="en-US" sz="1000" b="1" dirty="0">
                <a:latin typeface="HG丸ｺﾞｼｯｸM-PRO" panose="020F0600000000000000" pitchFamily="50" charset="-128"/>
                <a:ea typeface="HG丸ｺﾞｼｯｸM-PRO" panose="020F0600000000000000" pitchFamily="50" charset="-128"/>
              </a:rPr>
              <a:t>年度より運用</a:t>
            </a:r>
            <a:endParaRPr kumimoji="1" lang="ja-JP" altLang="en-US" sz="1000" b="1"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107859" y="4079019"/>
            <a:ext cx="2959191" cy="10042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36000" bIns="36000" rtlCol="0" anchor="ctr"/>
          <a:lstStyle/>
          <a:p>
            <a:r>
              <a:rPr kumimoji="1" lang="ja-JP" altLang="en-US" sz="1000" dirty="0">
                <a:solidFill>
                  <a:schemeClr val="tx1"/>
                </a:solidFill>
              </a:rPr>
              <a:t>○</a:t>
            </a:r>
            <a:r>
              <a:rPr kumimoji="1" lang="ja-JP" altLang="en-US" sz="1000" dirty="0">
                <a:solidFill>
                  <a:schemeClr val="tx1"/>
                </a:solidFill>
                <a:latin typeface="+mj-ea"/>
                <a:ea typeface="+mj-ea"/>
              </a:rPr>
              <a:t>未熟児・・・・・・・・・・・・・・・・・・・・・・・・・・・・・・・</a:t>
            </a:r>
            <a:r>
              <a:rPr lang="ja-JP" altLang="en-US" sz="1000" dirty="0">
                <a:solidFill>
                  <a:schemeClr val="tx1"/>
                </a:solidFill>
                <a:latin typeface="+mj-ea"/>
                <a:ea typeface="+mj-ea"/>
              </a:rPr>
              <a:t>・</a:t>
            </a:r>
            <a:r>
              <a:rPr lang="en-US" altLang="ja-JP" sz="1000" dirty="0">
                <a:solidFill>
                  <a:schemeClr val="tx1"/>
                </a:solidFill>
                <a:latin typeface="+mj-ea"/>
                <a:ea typeface="+mj-ea"/>
              </a:rPr>
              <a:t>30</a:t>
            </a:r>
            <a:r>
              <a:rPr kumimoji="1" lang="ja-JP" altLang="en-US" sz="1000" dirty="0">
                <a:solidFill>
                  <a:schemeClr val="tx1"/>
                </a:solidFill>
                <a:latin typeface="+mj-ea"/>
                <a:ea typeface="+mj-ea"/>
              </a:rPr>
              <a:t>％</a:t>
            </a:r>
            <a:endParaRPr kumimoji="1" lang="en-US" altLang="ja-JP" sz="1000" dirty="0">
              <a:solidFill>
                <a:schemeClr val="tx1"/>
              </a:solidFill>
              <a:latin typeface="+mj-ea"/>
              <a:ea typeface="+mj-ea"/>
            </a:endParaRPr>
          </a:p>
          <a:p>
            <a:r>
              <a:rPr lang="ja-JP" altLang="en-US" sz="1000" dirty="0">
                <a:solidFill>
                  <a:schemeClr val="tx1"/>
                </a:solidFill>
                <a:latin typeface="+mj-ea"/>
                <a:ea typeface="+mj-ea"/>
              </a:rPr>
              <a:t>○出産後間もない長期入院による母子分離・・ ・</a:t>
            </a:r>
            <a:r>
              <a:rPr lang="en-US" altLang="ja-JP" sz="1000" dirty="0">
                <a:solidFill>
                  <a:schemeClr val="tx1"/>
                </a:solidFill>
                <a:latin typeface="+mj-ea"/>
                <a:ea typeface="+mj-ea"/>
              </a:rPr>
              <a:t>28</a:t>
            </a:r>
            <a:r>
              <a:rPr lang="ja-JP" altLang="en-US" sz="1000" dirty="0">
                <a:solidFill>
                  <a:schemeClr val="tx1"/>
                </a:solidFill>
                <a:latin typeface="+mj-ea"/>
                <a:ea typeface="+mj-ea"/>
              </a:rPr>
              <a:t>％</a:t>
            </a:r>
            <a:endParaRPr lang="en-US" altLang="ja-JP" sz="1000" dirty="0">
              <a:solidFill>
                <a:schemeClr val="tx1"/>
              </a:solidFill>
              <a:latin typeface="+mj-ea"/>
              <a:ea typeface="+mj-ea"/>
            </a:endParaRPr>
          </a:p>
          <a:p>
            <a:r>
              <a:rPr kumimoji="1" lang="ja-JP" altLang="en-US" sz="1000" dirty="0">
                <a:solidFill>
                  <a:schemeClr val="tx1"/>
                </a:solidFill>
                <a:latin typeface="+mj-ea"/>
                <a:ea typeface="+mj-ea"/>
              </a:rPr>
              <a:t>〇多胎・・・・・・・・・・・・・・・・・・・・・・・・・・・・・・・・</a:t>
            </a:r>
            <a:r>
              <a:rPr lang="ja-JP" altLang="en-US" sz="1000" dirty="0">
                <a:solidFill>
                  <a:schemeClr val="tx1"/>
                </a:solidFill>
                <a:latin typeface="+mj-ea"/>
                <a:ea typeface="+mj-ea"/>
              </a:rPr>
              <a:t>・・</a:t>
            </a:r>
            <a:r>
              <a:rPr lang="en-US" altLang="ja-JP" sz="1000" dirty="0">
                <a:solidFill>
                  <a:schemeClr val="tx1"/>
                </a:solidFill>
                <a:latin typeface="+mj-ea"/>
                <a:ea typeface="+mj-ea"/>
              </a:rPr>
              <a:t>13</a:t>
            </a:r>
            <a:r>
              <a:rPr lang="ja-JP" altLang="en-US" sz="1000" dirty="0">
                <a:solidFill>
                  <a:schemeClr val="tx1"/>
                </a:solidFill>
                <a:latin typeface="+mj-ea"/>
                <a:ea typeface="+mj-ea"/>
              </a:rPr>
              <a:t>％</a:t>
            </a:r>
            <a:endParaRPr lang="en-US" altLang="ja-JP" sz="1000" dirty="0">
              <a:solidFill>
                <a:schemeClr val="tx1"/>
              </a:solidFill>
              <a:latin typeface="+mj-ea"/>
              <a:ea typeface="+mj-ea"/>
            </a:endParaRPr>
          </a:p>
          <a:p>
            <a:r>
              <a:rPr lang="ja-JP" altLang="en-US" sz="1000" dirty="0">
                <a:solidFill>
                  <a:schemeClr val="tx1"/>
                </a:solidFill>
                <a:latin typeface="+mj-ea"/>
                <a:ea typeface="+mj-ea"/>
              </a:rPr>
              <a:t>○胎児に疾患、障がい・・・・・・・・・・・・・・・・・・・・・</a:t>
            </a:r>
            <a:r>
              <a:rPr lang="en-US" altLang="ja-JP" sz="1000" dirty="0">
                <a:solidFill>
                  <a:schemeClr val="tx1"/>
                </a:solidFill>
                <a:latin typeface="+mj-ea"/>
                <a:ea typeface="+mj-ea"/>
              </a:rPr>
              <a:t>10</a:t>
            </a:r>
            <a:r>
              <a:rPr lang="ja-JP" altLang="en-US" sz="1000" dirty="0">
                <a:solidFill>
                  <a:schemeClr val="tx1"/>
                </a:solidFill>
                <a:latin typeface="+mj-ea"/>
                <a:ea typeface="+mj-ea"/>
              </a:rPr>
              <a:t>％</a:t>
            </a:r>
          </a:p>
          <a:p>
            <a:r>
              <a:rPr kumimoji="1" lang="ja-JP" altLang="en-US" sz="1000" dirty="0">
                <a:solidFill>
                  <a:schemeClr val="tx1"/>
                </a:solidFill>
                <a:latin typeface="+mj-ea"/>
                <a:ea typeface="+mj-ea"/>
              </a:rPr>
              <a:t>○先天性疾患・・・・・・・・・・・・・・・・・・・・・・・・・・・・・</a:t>
            </a:r>
            <a:r>
              <a:rPr kumimoji="1" lang="en-US" altLang="ja-JP" sz="1000" dirty="0">
                <a:solidFill>
                  <a:schemeClr val="tx1"/>
                </a:solidFill>
                <a:latin typeface="+mj-ea"/>
                <a:ea typeface="+mj-ea"/>
              </a:rPr>
              <a:t>7</a:t>
            </a:r>
            <a:r>
              <a:rPr lang="ja-JP" altLang="en-US" sz="1000" dirty="0">
                <a:solidFill>
                  <a:schemeClr val="tx1"/>
                </a:solidFill>
                <a:latin typeface="+mj-ea"/>
                <a:ea typeface="+mj-ea"/>
              </a:rPr>
              <a:t>％</a:t>
            </a:r>
            <a:endParaRPr lang="en-US" altLang="ja-JP" sz="1000" dirty="0">
              <a:solidFill>
                <a:schemeClr val="tx1"/>
              </a:solidFill>
              <a:latin typeface="+mj-ea"/>
              <a:ea typeface="+mj-ea"/>
            </a:endParaRPr>
          </a:p>
          <a:p>
            <a:r>
              <a:rPr lang="ja-JP" altLang="en-US" sz="1000" dirty="0">
                <a:solidFill>
                  <a:schemeClr val="tx1"/>
                </a:solidFill>
                <a:latin typeface="+mj-ea"/>
                <a:ea typeface="+mj-ea"/>
              </a:rPr>
              <a:t>〇身体障がい児、長期療養児・・・・・・・・・・・・・・・  </a:t>
            </a:r>
            <a:r>
              <a:rPr lang="en-US" altLang="ja-JP" sz="1000" dirty="0">
                <a:solidFill>
                  <a:schemeClr val="tx1"/>
                </a:solidFill>
                <a:latin typeface="+mj-ea"/>
                <a:ea typeface="+mj-ea"/>
              </a:rPr>
              <a:t>5</a:t>
            </a:r>
            <a:r>
              <a:rPr lang="ja-JP" altLang="en-US" sz="1000" dirty="0">
                <a:solidFill>
                  <a:schemeClr val="tx1"/>
                </a:solidFill>
                <a:latin typeface="+mj-ea"/>
                <a:ea typeface="+mj-ea"/>
              </a:rPr>
              <a:t>％</a:t>
            </a:r>
            <a:endParaRPr lang="en-US" altLang="ja-JP" sz="1000" dirty="0">
              <a:solidFill>
                <a:schemeClr val="tx1"/>
              </a:solidFill>
              <a:latin typeface="+mj-ea"/>
              <a:ea typeface="+mj-ea"/>
            </a:endParaRPr>
          </a:p>
        </p:txBody>
      </p:sp>
      <p:sp>
        <p:nvSpPr>
          <p:cNvPr id="17" name="正方形/長方形 16"/>
          <p:cNvSpPr/>
          <p:nvPr/>
        </p:nvSpPr>
        <p:spPr>
          <a:xfrm>
            <a:off x="3129289" y="4081339"/>
            <a:ext cx="3650175" cy="10042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r>
              <a:rPr lang="ja-JP" altLang="en-US" sz="1000" dirty="0">
                <a:solidFill>
                  <a:schemeClr val="tx1"/>
                </a:solidFill>
                <a:latin typeface="+mj-ea"/>
                <a:ea typeface="+mj-ea"/>
              </a:rPr>
              <a:t>○精神疾患等（産後うつを含む）アルコール及び薬物依存・・・</a:t>
            </a:r>
            <a:r>
              <a:rPr lang="en-US" altLang="ja-JP" sz="1000" dirty="0">
                <a:solidFill>
                  <a:schemeClr val="tx1"/>
                </a:solidFill>
                <a:latin typeface="+mj-ea"/>
                <a:ea typeface="+mj-ea"/>
              </a:rPr>
              <a:t>22</a:t>
            </a:r>
            <a:r>
              <a:rPr lang="ja-JP" altLang="en-US" sz="1000" dirty="0">
                <a:solidFill>
                  <a:schemeClr val="tx1"/>
                </a:solidFill>
                <a:latin typeface="+mj-ea"/>
                <a:ea typeface="+mj-ea"/>
              </a:rPr>
              <a:t>％</a:t>
            </a:r>
            <a:endParaRPr lang="en-US" altLang="ja-JP" sz="1000" dirty="0">
              <a:solidFill>
                <a:schemeClr val="tx1"/>
              </a:solidFill>
              <a:latin typeface="+mj-ea"/>
              <a:ea typeface="+mj-ea"/>
            </a:endParaRPr>
          </a:p>
          <a:p>
            <a:r>
              <a:rPr kumimoji="1" lang="ja-JP" altLang="en-US" sz="1000" dirty="0">
                <a:solidFill>
                  <a:schemeClr val="tx1"/>
                </a:solidFill>
                <a:latin typeface="+mj-ea"/>
                <a:ea typeface="+mj-ea"/>
              </a:rPr>
              <a:t>○夫や祖父母等家族や身近な人に支援者がいない・・・・・・・・</a:t>
            </a:r>
            <a:r>
              <a:rPr kumimoji="1" lang="en-US" altLang="ja-JP" sz="1000" dirty="0">
                <a:solidFill>
                  <a:schemeClr val="tx1"/>
                </a:solidFill>
                <a:latin typeface="+mj-ea"/>
                <a:ea typeface="+mj-ea"/>
              </a:rPr>
              <a:t>12</a:t>
            </a:r>
            <a:r>
              <a:rPr kumimoji="1" lang="ja-JP" altLang="en-US" sz="1000" dirty="0">
                <a:solidFill>
                  <a:schemeClr val="tx1"/>
                </a:solidFill>
                <a:latin typeface="+mj-ea"/>
                <a:ea typeface="+mj-ea"/>
              </a:rPr>
              <a:t>％</a:t>
            </a:r>
            <a:endParaRPr lang="en-US" altLang="ja-JP" sz="1000" dirty="0">
              <a:solidFill>
                <a:schemeClr val="tx1"/>
              </a:solidFill>
              <a:latin typeface="+mj-ea"/>
              <a:ea typeface="+mj-ea"/>
            </a:endParaRPr>
          </a:p>
          <a:p>
            <a:r>
              <a:rPr lang="ja-JP" altLang="en-US" sz="1000" dirty="0">
                <a:solidFill>
                  <a:schemeClr val="tx1"/>
                </a:solidFill>
                <a:latin typeface="+mj-ea"/>
              </a:rPr>
              <a:t>○一人親・未婚・連れ子がある再婚・・・・・・・・・・・・・・・・・・・・ ・</a:t>
            </a:r>
            <a:r>
              <a:rPr lang="en-US" altLang="ja-JP" sz="1000" dirty="0">
                <a:solidFill>
                  <a:schemeClr val="tx1"/>
                </a:solidFill>
                <a:latin typeface="+mj-ea"/>
              </a:rPr>
              <a:t>10</a:t>
            </a:r>
            <a:r>
              <a:rPr lang="ja-JP" altLang="en-US" sz="1000" dirty="0">
                <a:solidFill>
                  <a:schemeClr val="tx1"/>
                </a:solidFill>
                <a:latin typeface="+mj-ea"/>
              </a:rPr>
              <a:t>％</a:t>
            </a:r>
            <a:endParaRPr lang="en-US" altLang="ja-JP" sz="1000" dirty="0">
              <a:solidFill>
                <a:schemeClr val="tx1"/>
              </a:solidFill>
              <a:latin typeface="+mj-ea"/>
              <a:ea typeface="+mj-ea"/>
            </a:endParaRPr>
          </a:p>
          <a:p>
            <a:r>
              <a:rPr kumimoji="1" lang="ja-JP" altLang="en-US" sz="1000" dirty="0">
                <a:solidFill>
                  <a:schemeClr val="tx1"/>
                </a:solidFill>
                <a:latin typeface="+mj-ea"/>
                <a:ea typeface="+mj-ea"/>
              </a:rPr>
              <a:t>○妊娠・出産・育児に関する経済的不安・・・・・</a:t>
            </a:r>
            <a:r>
              <a:rPr lang="ja-JP" altLang="en-US" sz="1000" dirty="0">
                <a:solidFill>
                  <a:schemeClr val="tx1"/>
                </a:solidFill>
                <a:latin typeface="+mj-ea"/>
                <a:ea typeface="+mj-ea"/>
              </a:rPr>
              <a:t>・・・・・・・・・・・・・・</a:t>
            </a:r>
            <a:r>
              <a:rPr lang="en-US" altLang="ja-JP" sz="1000" dirty="0">
                <a:solidFill>
                  <a:schemeClr val="tx1"/>
                </a:solidFill>
                <a:latin typeface="+mj-ea"/>
                <a:ea typeface="+mj-ea"/>
              </a:rPr>
              <a:t>6</a:t>
            </a:r>
            <a:r>
              <a:rPr lang="ja-JP" altLang="en-US" sz="1000" dirty="0">
                <a:solidFill>
                  <a:schemeClr val="tx1"/>
                </a:solidFill>
                <a:latin typeface="+mj-ea"/>
                <a:ea typeface="+mj-ea"/>
              </a:rPr>
              <a:t>％</a:t>
            </a:r>
            <a:endParaRPr lang="en-US" altLang="ja-JP" sz="1000" dirty="0">
              <a:solidFill>
                <a:schemeClr val="tx1"/>
              </a:solidFill>
              <a:latin typeface="+mj-ea"/>
              <a:ea typeface="+mj-ea"/>
            </a:endParaRPr>
          </a:p>
          <a:p>
            <a:r>
              <a:rPr kumimoji="1" lang="ja-JP" altLang="en-US" sz="1000" dirty="0">
                <a:solidFill>
                  <a:schemeClr val="tx1"/>
                </a:solidFill>
                <a:latin typeface="+mj-ea"/>
                <a:ea typeface="+mj-ea"/>
              </a:rPr>
              <a:t>○育児知識・育児態度あるいは姿勢に問題がある・・・・・・・・・　</a:t>
            </a:r>
            <a:r>
              <a:rPr kumimoji="1" lang="en-US" altLang="ja-JP" sz="1000" dirty="0">
                <a:solidFill>
                  <a:schemeClr val="tx1"/>
                </a:solidFill>
                <a:latin typeface="+mj-ea"/>
                <a:ea typeface="+mj-ea"/>
              </a:rPr>
              <a:t>5</a:t>
            </a:r>
            <a:r>
              <a:rPr kumimoji="1" lang="ja-JP" altLang="en-US" sz="1000" dirty="0">
                <a:solidFill>
                  <a:schemeClr val="tx1"/>
                </a:solidFill>
                <a:latin typeface="+mj-ea"/>
                <a:ea typeface="+mj-ea"/>
              </a:rPr>
              <a:t>％</a:t>
            </a:r>
            <a:endParaRPr lang="en-US" altLang="ja-JP" sz="1000" dirty="0">
              <a:solidFill>
                <a:schemeClr val="tx1"/>
              </a:solidFill>
              <a:latin typeface="+mj-ea"/>
              <a:ea typeface="+mj-ea"/>
            </a:endParaRPr>
          </a:p>
          <a:p>
            <a:r>
              <a:rPr lang="ja-JP" altLang="en-US" sz="1000" dirty="0">
                <a:solidFill>
                  <a:schemeClr val="tx1"/>
                </a:solidFill>
                <a:latin typeface="+mj-ea"/>
                <a:ea typeface="+mj-ea"/>
              </a:rPr>
              <a:t>○若年出産・・・・・・・・・・・・・・・・・・・・・・・・・・・・・・・・・・・・・・・・・・ </a:t>
            </a:r>
            <a:r>
              <a:rPr lang="en-US" altLang="ja-JP" sz="1000" dirty="0">
                <a:solidFill>
                  <a:schemeClr val="tx1"/>
                </a:solidFill>
                <a:latin typeface="+mj-ea"/>
                <a:ea typeface="+mj-ea"/>
              </a:rPr>
              <a:t>2</a:t>
            </a:r>
            <a:r>
              <a:rPr lang="ja-JP" altLang="en-US" sz="1000" dirty="0">
                <a:solidFill>
                  <a:schemeClr val="tx1"/>
                </a:solidFill>
                <a:latin typeface="+mj-ea"/>
                <a:ea typeface="+mj-ea"/>
              </a:rPr>
              <a:t>％</a:t>
            </a:r>
            <a:endParaRPr kumimoji="1" lang="ja-JP" altLang="en-US" sz="1000" dirty="0">
              <a:solidFill>
                <a:schemeClr val="tx1"/>
              </a:solidFill>
              <a:latin typeface="+mj-ea"/>
              <a:ea typeface="+mj-ea"/>
            </a:endParaRPr>
          </a:p>
        </p:txBody>
      </p:sp>
      <p:sp>
        <p:nvSpPr>
          <p:cNvPr id="6" name="正方形/長方形 5"/>
          <p:cNvSpPr/>
          <p:nvPr/>
        </p:nvSpPr>
        <p:spPr>
          <a:xfrm>
            <a:off x="6837683" y="4079019"/>
            <a:ext cx="2962202" cy="10042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r>
              <a:rPr lang="ja-JP" altLang="en-US" sz="1000" dirty="0">
                <a:solidFill>
                  <a:schemeClr val="tx1"/>
                </a:solidFill>
              </a:rPr>
              <a:t>○子どもの要因では、未熟児や多胎、疾患がある、出産後間もない長期入院による母子分離等、 育てにくさを伴うリスク要因についての情報提供が多い。</a:t>
            </a:r>
            <a:endParaRPr lang="en-US" altLang="ja-JP" sz="1000" dirty="0">
              <a:solidFill>
                <a:schemeClr val="tx1"/>
              </a:solidFill>
            </a:endParaRPr>
          </a:p>
          <a:p>
            <a:pPr marL="87313" indent="-87313"/>
            <a:r>
              <a:rPr kumimoji="1" lang="ja-JP" altLang="en-US" sz="1000" dirty="0">
                <a:solidFill>
                  <a:schemeClr val="tx1"/>
                </a:solidFill>
              </a:rPr>
              <a:t>○保護者の要因では、精神疾患等を除くと</a:t>
            </a:r>
            <a:r>
              <a:rPr lang="ja-JP" altLang="en-US" sz="1000" dirty="0">
                <a:solidFill>
                  <a:schemeClr val="tx1"/>
                </a:solidFill>
              </a:rPr>
              <a:t>、社会的なリスク要因に着目した</a:t>
            </a:r>
            <a:r>
              <a:rPr kumimoji="1" lang="ja-JP" altLang="en-US" sz="1000" dirty="0">
                <a:solidFill>
                  <a:schemeClr val="tx1"/>
                </a:solidFill>
              </a:rPr>
              <a:t>情報提供が多い。</a:t>
            </a:r>
          </a:p>
        </p:txBody>
      </p:sp>
      <p:sp>
        <p:nvSpPr>
          <p:cNvPr id="16" name="正方形/長方形 15"/>
          <p:cNvSpPr/>
          <p:nvPr/>
        </p:nvSpPr>
        <p:spPr>
          <a:xfrm>
            <a:off x="107860" y="5422790"/>
            <a:ext cx="3021430" cy="11416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endParaRPr lang="en-US" altLang="ja-JP" sz="1100" dirty="0">
              <a:solidFill>
                <a:schemeClr val="tx1"/>
              </a:solidFill>
            </a:endParaRPr>
          </a:p>
          <a:p>
            <a:pPr marL="85725" indent="-85725"/>
            <a:r>
              <a:rPr lang="ja-JP" altLang="en-US" sz="1000" b="1" dirty="0">
                <a:solidFill>
                  <a:schemeClr val="tx1"/>
                </a:solidFill>
                <a:latin typeface="+mj-ea"/>
                <a:ea typeface="+mj-ea"/>
              </a:rPr>
              <a:t>○情報提供を受けた保健機関（市町村、府保健所）の保健師等による支援状況</a:t>
            </a:r>
            <a:endParaRPr lang="en-US" altLang="ja-JP" sz="1000" dirty="0">
              <a:solidFill>
                <a:schemeClr val="tx1"/>
              </a:solidFill>
              <a:latin typeface="+mj-ea"/>
              <a:ea typeface="+mj-ea"/>
            </a:endParaRPr>
          </a:p>
          <a:p>
            <a:r>
              <a:rPr lang="ja-JP" altLang="en-US" sz="1000" dirty="0">
                <a:solidFill>
                  <a:schemeClr val="tx1"/>
                </a:solidFill>
                <a:latin typeface="+mj-ea"/>
                <a:ea typeface="+mj-ea"/>
              </a:rPr>
              <a:t>　・乳幼児健診等でフォロー・・・・・・・・・・・・・・・・</a:t>
            </a:r>
            <a:r>
              <a:rPr lang="en-US" altLang="ja-JP" sz="1000" dirty="0">
                <a:solidFill>
                  <a:schemeClr val="tx1"/>
                </a:solidFill>
                <a:latin typeface="+mj-ea"/>
                <a:ea typeface="+mj-ea"/>
              </a:rPr>
              <a:t>52</a:t>
            </a:r>
            <a:r>
              <a:rPr lang="ja-JP" altLang="en-US" sz="1000" dirty="0">
                <a:solidFill>
                  <a:schemeClr val="tx1"/>
                </a:solidFill>
                <a:latin typeface="+mj-ea"/>
                <a:ea typeface="+mj-ea"/>
              </a:rPr>
              <a:t>％</a:t>
            </a:r>
            <a:endParaRPr lang="en-US" altLang="ja-JP" sz="1000" dirty="0">
              <a:solidFill>
                <a:schemeClr val="tx1"/>
              </a:solidFill>
              <a:latin typeface="+mj-ea"/>
              <a:ea typeface="+mj-ea"/>
            </a:endParaRPr>
          </a:p>
          <a:p>
            <a:pPr marL="85725"/>
            <a:r>
              <a:rPr lang="ja-JP" altLang="en-US" sz="1000" dirty="0">
                <a:solidFill>
                  <a:schemeClr val="tx1"/>
                </a:solidFill>
                <a:latin typeface="+mj-ea"/>
              </a:rPr>
              <a:t>・家庭訪問等による継続支援・・・・・・・・・・・・・ </a:t>
            </a:r>
            <a:r>
              <a:rPr lang="en-US" altLang="ja-JP" sz="1000" dirty="0">
                <a:solidFill>
                  <a:schemeClr val="tx1"/>
                </a:solidFill>
                <a:latin typeface="+mj-ea"/>
              </a:rPr>
              <a:t>52</a:t>
            </a:r>
            <a:r>
              <a:rPr lang="ja-JP" altLang="en-US" sz="1000" dirty="0">
                <a:solidFill>
                  <a:schemeClr val="tx1"/>
                </a:solidFill>
                <a:latin typeface="+mj-ea"/>
              </a:rPr>
              <a:t>％</a:t>
            </a:r>
            <a:endParaRPr lang="en-US" altLang="ja-JP" sz="1000" dirty="0">
              <a:solidFill>
                <a:schemeClr val="tx1"/>
              </a:solidFill>
              <a:latin typeface="+mj-ea"/>
              <a:ea typeface="+mj-ea"/>
            </a:endParaRPr>
          </a:p>
          <a:p>
            <a:r>
              <a:rPr lang="ja-JP" altLang="en-US" sz="1000" dirty="0">
                <a:solidFill>
                  <a:schemeClr val="tx1"/>
                </a:solidFill>
                <a:latin typeface="+mj-ea"/>
                <a:ea typeface="+mj-ea"/>
              </a:rPr>
              <a:t>　・他機関紹介・・・・・・・・・・・・・・・・・・・・・・・・・・・・</a:t>
            </a:r>
            <a:r>
              <a:rPr lang="en-US" altLang="ja-JP" sz="1000" dirty="0">
                <a:solidFill>
                  <a:schemeClr val="tx1"/>
                </a:solidFill>
                <a:latin typeface="+mj-ea"/>
                <a:ea typeface="+mj-ea"/>
              </a:rPr>
              <a:t>3</a:t>
            </a:r>
            <a:r>
              <a:rPr lang="ja-JP" altLang="en-US" sz="1000" dirty="0">
                <a:solidFill>
                  <a:schemeClr val="tx1"/>
                </a:solidFill>
                <a:latin typeface="+mj-ea"/>
                <a:ea typeface="+mj-ea"/>
              </a:rPr>
              <a:t>％</a:t>
            </a:r>
            <a:endParaRPr lang="en-US" altLang="ja-JP" sz="1000" dirty="0">
              <a:solidFill>
                <a:schemeClr val="tx1"/>
              </a:solidFill>
              <a:latin typeface="+mj-ea"/>
              <a:ea typeface="+mj-ea"/>
            </a:endParaRPr>
          </a:p>
          <a:p>
            <a:r>
              <a:rPr kumimoji="1" lang="ja-JP" altLang="en-US" sz="1000" dirty="0">
                <a:solidFill>
                  <a:schemeClr val="tx1"/>
                </a:solidFill>
                <a:latin typeface="+mj-ea"/>
                <a:ea typeface="+mj-ea"/>
              </a:rPr>
              <a:t>　・養育支援訪問事業へ・・・・・・・・・・・</a:t>
            </a:r>
            <a:r>
              <a:rPr lang="ja-JP" altLang="en-US" sz="1000" dirty="0">
                <a:solidFill>
                  <a:schemeClr val="tx1"/>
                </a:solidFill>
                <a:latin typeface="+mj-ea"/>
                <a:ea typeface="+mj-ea"/>
              </a:rPr>
              <a:t>・・・</a:t>
            </a:r>
            <a:r>
              <a:rPr kumimoji="1" lang="ja-JP" altLang="en-US" sz="1000" dirty="0">
                <a:solidFill>
                  <a:schemeClr val="tx1"/>
                </a:solidFill>
                <a:latin typeface="+mj-ea"/>
                <a:ea typeface="+mj-ea"/>
              </a:rPr>
              <a:t>・・・・・・</a:t>
            </a:r>
            <a:r>
              <a:rPr kumimoji="1" lang="en-US" altLang="ja-JP" sz="1000" dirty="0">
                <a:solidFill>
                  <a:schemeClr val="tx1"/>
                </a:solidFill>
                <a:latin typeface="+mj-ea"/>
                <a:ea typeface="+mj-ea"/>
              </a:rPr>
              <a:t>3</a:t>
            </a:r>
            <a:r>
              <a:rPr kumimoji="1" lang="ja-JP" altLang="en-US" sz="1000" dirty="0">
                <a:solidFill>
                  <a:schemeClr val="tx1"/>
                </a:solidFill>
                <a:latin typeface="+mj-ea"/>
                <a:ea typeface="+mj-ea"/>
              </a:rPr>
              <a:t>％</a:t>
            </a:r>
            <a:endParaRPr kumimoji="1" lang="en-US" altLang="ja-JP" sz="1000" dirty="0">
              <a:solidFill>
                <a:schemeClr val="tx1"/>
              </a:solidFill>
              <a:latin typeface="+mj-ea"/>
              <a:ea typeface="+mj-ea"/>
            </a:endParaRPr>
          </a:p>
          <a:p>
            <a:r>
              <a:rPr lang="ja-JP" altLang="en-US" sz="1000" dirty="0">
                <a:solidFill>
                  <a:schemeClr val="tx1"/>
                </a:solidFill>
                <a:latin typeface="+mj-ea"/>
                <a:ea typeface="+mj-ea"/>
              </a:rPr>
              <a:t>　・その他・・・・・・・・・・・・ ・・・・・・・・・・・・・・・・・・・ </a:t>
            </a:r>
            <a:r>
              <a:rPr lang="en-US" altLang="ja-JP" sz="1000" dirty="0">
                <a:solidFill>
                  <a:schemeClr val="tx1"/>
                </a:solidFill>
                <a:latin typeface="+mj-ea"/>
                <a:ea typeface="+mj-ea"/>
              </a:rPr>
              <a:t>7</a:t>
            </a:r>
            <a:r>
              <a:rPr lang="ja-JP" altLang="en-US" sz="1000" dirty="0">
                <a:solidFill>
                  <a:schemeClr val="tx1"/>
                </a:solidFill>
                <a:latin typeface="+mj-ea"/>
                <a:ea typeface="+mj-ea"/>
              </a:rPr>
              <a:t>％</a:t>
            </a:r>
            <a:endParaRPr kumimoji="1" lang="en-US" altLang="ja-JP" sz="1000" dirty="0">
              <a:solidFill>
                <a:schemeClr val="tx1"/>
              </a:solidFill>
              <a:latin typeface="+mj-ea"/>
              <a:ea typeface="+mj-ea"/>
            </a:endParaRP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3196047" y="5398854"/>
            <a:ext cx="6603838" cy="1165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18000" bIns="36000" rtlCol="0" anchor="ctr"/>
          <a:lstStyle/>
          <a:p>
            <a:pPr marL="87313" indent="-87313"/>
            <a:r>
              <a:rPr lang="ja-JP" altLang="en-US" sz="1000" dirty="0">
                <a:solidFill>
                  <a:schemeClr val="tx1"/>
                </a:solidFill>
                <a:latin typeface="+mj-ea"/>
                <a:ea typeface="+mj-ea"/>
              </a:rPr>
              <a:t>○妊娠期からの養育支援を必要とする家庭を早期に把握し、切れ目のない支援による児童虐待の発生予防・早期発見・早期対応を行うため、「要養育支援者情報提供票」を活用した情報提供について、さらに周知を図る。</a:t>
            </a:r>
            <a:endParaRPr lang="en-US" altLang="ja-JP" sz="1000" dirty="0">
              <a:solidFill>
                <a:schemeClr val="tx1"/>
              </a:solidFill>
              <a:latin typeface="+mj-ea"/>
              <a:ea typeface="+mj-ea"/>
            </a:endParaRPr>
          </a:p>
          <a:p>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marL="85725" indent="-85725"/>
            <a:r>
              <a:rPr kumimoji="1" lang="ja-JP" altLang="en-US" sz="1000" dirty="0">
                <a:solidFill>
                  <a:schemeClr val="tx1"/>
                </a:solidFill>
                <a:latin typeface="+mj-ea"/>
                <a:ea typeface="+mj-ea"/>
              </a:rPr>
              <a:t>○</a:t>
            </a:r>
            <a:r>
              <a:rPr lang="ja-JP" altLang="en-US" sz="1000" dirty="0">
                <a:solidFill>
                  <a:schemeClr val="tx1"/>
                </a:solidFill>
                <a:latin typeface="+mj-ea"/>
                <a:ea typeface="+mj-ea"/>
              </a:rPr>
              <a:t>産後うつ予防や新生児への虐待予防を図るために開始された産婦健康診査事業の推進や、母子保健法改正により市町村の努力義務となった産後ケア事業の有効な運用を推進する中で、医療機関と保健機関の連携を強化する。</a:t>
            </a:r>
            <a:endParaRPr lang="en-US" altLang="ja-JP" sz="1000" dirty="0">
              <a:solidFill>
                <a:schemeClr val="tx1"/>
              </a:solidFill>
              <a:latin typeface="+mj-ea"/>
              <a:ea typeface="+mj-ea"/>
            </a:endParaRPr>
          </a:p>
          <a:p>
            <a:endParaRPr lang="en-US" altLang="ja-JP" sz="400" dirty="0">
              <a:solidFill>
                <a:schemeClr val="tx1"/>
              </a:solidFill>
              <a:latin typeface="+mj-ea"/>
              <a:ea typeface="+mj-ea"/>
            </a:endParaRPr>
          </a:p>
          <a:p>
            <a:r>
              <a:rPr lang="en-US" altLang="ja-JP" sz="800" dirty="0">
                <a:solidFill>
                  <a:schemeClr val="tx1"/>
                </a:solidFill>
                <a:latin typeface="HGPｺﾞｼｯｸE" panose="020B0900000000000000" pitchFamily="50" charset="-128"/>
                <a:ea typeface="HGPｺﾞｼｯｸE" panose="020B0900000000000000" pitchFamily="50" charset="-128"/>
              </a:rPr>
              <a:t>&lt;</a:t>
            </a:r>
            <a:r>
              <a:rPr lang="ja-JP" altLang="en-US" sz="800" dirty="0">
                <a:solidFill>
                  <a:schemeClr val="tx1"/>
                </a:solidFill>
                <a:latin typeface="HGPｺﾞｼｯｸE" panose="020B0900000000000000" pitchFamily="50" charset="-128"/>
                <a:ea typeface="HGPｺﾞｼｯｸE" panose="020B0900000000000000" pitchFamily="50" charset="-128"/>
              </a:rPr>
              <a:t>参考</a:t>
            </a:r>
            <a:r>
              <a:rPr lang="en-US" altLang="ja-JP" sz="800" dirty="0">
                <a:solidFill>
                  <a:schemeClr val="tx1"/>
                </a:solidFill>
                <a:latin typeface="HGPｺﾞｼｯｸE" panose="020B0900000000000000" pitchFamily="50" charset="-128"/>
                <a:ea typeface="HGPｺﾞｼｯｸE" panose="020B0900000000000000" pitchFamily="50" charset="-128"/>
              </a:rPr>
              <a:t>&gt;</a:t>
            </a:r>
            <a:r>
              <a:rPr lang="ja-JP" altLang="en-US" sz="800" dirty="0">
                <a:solidFill>
                  <a:schemeClr val="tx1"/>
                </a:solidFill>
                <a:latin typeface="HGPｺﾞｼｯｸE" panose="020B0900000000000000" pitchFamily="50" charset="-128"/>
                <a:ea typeface="HGPｺﾞｼｯｸE" panose="020B0900000000000000" pitchFamily="50" charset="-128"/>
              </a:rPr>
              <a:t> ＊児童福祉法</a:t>
            </a:r>
            <a:r>
              <a:rPr lang="en-US" altLang="ja-JP" sz="800" dirty="0">
                <a:solidFill>
                  <a:schemeClr val="tx1"/>
                </a:solidFill>
                <a:latin typeface="HGPｺﾞｼｯｸE" panose="020B0900000000000000" pitchFamily="50" charset="-128"/>
                <a:ea typeface="HGPｺﾞｼｯｸE" panose="020B0900000000000000" pitchFamily="50" charset="-128"/>
              </a:rPr>
              <a:t>21</a:t>
            </a:r>
            <a:r>
              <a:rPr lang="ja-JP" altLang="en-US" sz="800" dirty="0">
                <a:solidFill>
                  <a:schemeClr val="tx1"/>
                </a:solidFill>
                <a:latin typeface="HGPｺﾞｼｯｸE" panose="020B0900000000000000" pitchFamily="50" charset="-128"/>
                <a:ea typeface="HGPｺﾞｼｯｸE" panose="020B0900000000000000" pitchFamily="50" charset="-128"/>
              </a:rPr>
              <a:t>条に法定化。支援を要すると思われる妊婦や児童・保護者を把握した医療機関、児童福祉施設、学校等は、</a:t>
            </a:r>
            <a:endParaRPr lang="en-US" altLang="ja-JP" sz="800" dirty="0">
              <a:solidFill>
                <a:schemeClr val="tx1"/>
              </a:solidFill>
              <a:latin typeface="HGPｺﾞｼｯｸE" panose="020B0900000000000000" pitchFamily="50" charset="-128"/>
              <a:ea typeface="HGPｺﾞｼｯｸE" panose="020B0900000000000000" pitchFamily="50" charset="-128"/>
            </a:endParaRPr>
          </a:p>
          <a:p>
            <a:r>
              <a:rPr lang="en-US" altLang="ja-JP" sz="800" dirty="0">
                <a:solidFill>
                  <a:schemeClr val="tx1"/>
                </a:solidFill>
                <a:latin typeface="HGPｺﾞｼｯｸE" panose="020B0900000000000000" pitchFamily="50" charset="-128"/>
                <a:ea typeface="HGPｺﾞｼｯｸE" panose="020B0900000000000000" pitchFamily="50" charset="-128"/>
              </a:rPr>
              <a:t>              </a:t>
            </a:r>
            <a:r>
              <a:rPr lang="ja-JP" altLang="en-US" sz="800" dirty="0">
                <a:solidFill>
                  <a:schemeClr val="tx1"/>
                </a:solidFill>
                <a:latin typeface="HGPｺﾞｼｯｸE" panose="020B0900000000000000" pitchFamily="50" charset="-128"/>
                <a:ea typeface="HGPｺﾞｼｯｸE" panose="020B0900000000000000" pitchFamily="50" charset="-128"/>
              </a:rPr>
              <a:t>その旨を市町村に情報提供するよう努めるものとする。</a:t>
            </a:r>
            <a:endParaRPr lang="en-US" altLang="ja-JP" sz="800" dirty="0">
              <a:solidFill>
                <a:schemeClr val="tx1"/>
              </a:solidFill>
              <a:latin typeface="HGPｺﾞｼｯｸE" panose="020B0900000000000000" pitchFamily="50" charset="-128"/>
              <a:ea typeface="HGPｺﾞｼｯｸE" panose="020B0900000000000000" pitchFamily="50" charset="-128"/>
            </a:endParaRPr>
          </a:p>
          <a:p>
            <a:r>
              <a:rPr lang="ja-JP" altLang="en-US" sz="800" dirty="0">
                <a:solidFill>
                  <a:schemeClr val="tx1"/>
                </a:solidFill>
                <a:latin typeface="HGPｺﾞｼｯｸE" panose="020B0900000000000000" pitchFamily="50" charset="-128"/>
                <a:ea typeface="HGPｺﾞｼｯｸE" panose="020B0900000000000000" pitchFamily="50" charset="-128"/>
              </a:rPr>
              <a:t>           ＊要養育支援者情報提供票　</a:t>
            </a:r>
            <a:r>
              <a:rPr lang="en-US" altLang="ja-JP" sz="800" dirty="0">
                <a:solidFill>
                  <a:schemeClr val="tx1"/>
                </a:solidFill>
                <a:latin typeface="HGPｺﾞｼｯｸE" panose="020B0900000000000000" pitchFamily="50" charset="-128"/>
                <a:ea typeface="HGPｺﾞｼｯｸE" panose="020B0900000000000000" pitchFamily="50" charset="-128"/>
                <a:hlinkClick r:id="rId3"/>
              </a:rPr>
              <a:t>http://www.pref.osaka.lg.jp/kenkozukuri/boshi/renkei.html</a:t>
            </a:r>
            <a:r>
              <a:rPr lang="ja-JP" altLang="en-US" sz="800" dirty="0">
                <a:solidFill>
                  <a:schemeClr val="tx1"/>
                </a:solidFill>
                <a:latin typeface="+mj-ea"/>
                <a:ea typeface="+mj-ea"/>
              </a:rPr>
              <a:t> 　　　　　</a:t>
            </a:r>
            <a:endParaRPr lang="en-US" altLang="ja-JP" sz="800" dirty="0">
              <a:solidFill>
                <a:schemeClr val="tx1"/>
              </a:solidFill>
              <a:latin typeface="HGPｺﾞｼｯｸE" panose="020B0900000000000000" pitchFamily="50" charset="-128"/>
              <a:ea typeface="HGPｺﾞｼｯｸE" panose="020B0900000000000000" pitchFamily="50" charset="-128"/>
            </a:endParaRPr>
          </a:p>
        </p:txBody>
      </p:sp>
      <p:sp>
        <p:nvSpPr>
          <p:cNvPr id="19" name="角丸四角形 18"/>
          <p:cNvSpPr/>
          <p:nvPr/>
        </p:nvSpPr>
        <p:spPr>
          <a:xfrm>
            <a:off x="3193207" y="5181599"/>
            <a:ext cx="1509383" cy="235354"/>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今後の対応</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3129290" y="3828602"/>
            <a:ext cx="1609392" cy="250417"/>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保護者の要因</a:t>
            </a:r>
          </a:p>
        </p:txBody>
      </p:sp>
      <p:sp>
        <p:nvSpPr>
          <p:cNvPr id="21" name="角丸四角形 20"/>
          <p:cNvSpPr/>
          <p:nvPr/>
        </p:nvSpPr>
        <p:spPr>
          <a:xfrm>
            <a:off x="113742" y="3828602"/>
            <a:ext cx="1540964" cy="250417"/>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こ</a:t>
            </a: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どもの要因</a:t>
            </a:r>
          </a:p>
        </p:txBody>
      </p:sp>
      <p:sp>
        <p:nvSpPr>
          <p:cNvPr id="18" name="角丸四角形 17"/>
          <p:cNvSpPr/>
          <p:nvPr/>
        </p:nvSpPr>
        <p:spPr>
          <a:xfrm>
            <a:off x="6837683" y="3794787"/>
            <a:ext cx="761963" cy="284233"/>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特徴</a:t>
            </a:r>
          </a:p>
        </p:txBody>
      </p:sp>
      <p:sp>
        <p:nvSpPr>
          <p:cNvPr id="15" name="角丸四角形 14"/>
          <p:cNvSpPr/>
          <p:nvPr/>
        </p:nvSpPr>
        <p:spPr>
          <a:xfrm>
            <a:off x="108318" y="5181599"/>
            <a:ext cx="2022631" cy="235354"/>
          </a:xfrm>
          <a:prstGeom prst="roundRect">
            <a:avLst>
              <a:gd name="adj" fmla="val 13492"/>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支援内容</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（重複回答）</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6829220" y="1371729"/>
            <a:ext cx="2545745" cy="280964"/>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令和５</a:t>
            </a: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年度情報提供元</a:t>
            </a:r>
            <a:r>
              <a:rPr kumimoji="1" lang="en-US" altLang="ja-JP" sz="1400" b="1"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延件数</a:t>
            </a:r>
            <a:r>
              <a:rPr kumimoji="1" lang="en-US" altLang="ja-JP" sz="1400" b="1" dirty="0">
                <a:solidFill>
                  <a:schemeClr val="bg1"/>
                </a:solidFill>
                <a:latin typeface="HG丸ｺﾞｼｯｸM-PRO" panose="020F0600000000000000" pitchFamily="50" charset="-128"/>
                <a:ea typeface="HG丸ｺﾞｼｯｸM-PRO" panose="020F0600000000000000" pitchFamily="50" charset="-128"/>
              </a:rPr>
              <a:t>)</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97136" y="1374861"/>
            <a:ext cx="2693952" cy="280964"/>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情報受理件数</a:t>
            </a:r>
            <a:r>
              <a:rPr kumimoji="1" lang="en-US" altLang="ja-JP" sz="1400" b="1" dirty="0">
                <a:solidFill>
                  <a:schemeClr val="bg1"/>
                </a:solidFill>
                <a:latin typeface="HG丸ｺﾞｼｯｸM-PRO" panose="020F0600000000000000" pitchFamily="50" charset="-128"/>
                <a:ea typeface="HG丸ｺﾞｼｯｸM-PRO" panose="020F0600000000000000" pitchFamily="50" charset="-128"/>
              </a:rPr>
              <a:t>(H2</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8</a:t>
            </a: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400" b="1" dirty="0">
                <a:solidFill>
                  <a:schemeClr val="bg1"/>
                </a:solidFill>
                <a:latin typeface="HG丸ｺﾞｼｯｸM-PRO" panose="020F0600000000000000" pitchFamily="50" charset="-128"/>
                <a:ea typeface="HG丸ｺﾞｼｯｸM-PRO" panose="020F0600000000000000" pitchFamily="50" charset="-128"/>
              </a:rPr>
              <a:t>R</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５</a:t>
            </a:r>
            <a:r>
              <a:rPr kumimoji="1" lang="en-US" altLang="ja-JP" sz="1400" b="1"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実績</a:t>
            </a:r>
          </a:p>
        </p:txBody>
      </p:sp>
      <p:sp>
        <p:nvSpPr>
          <p:cNvPr id="9" name="テキスト ボックス 8"/>
          <p:cNvSpPr txBox="1"/>
          <p:nvPr/>
        </p:nvSpPr>
        <p:spPr>
          <a:xfrm>
            <a:off x="6600000" y="496787"/>
            <a:ext cx="3382561" cy="276999"/>
          </a:xfrm>
          <a:prstGeom prst="rect">
            <a:avLst/>
          </a:prstGeom>
          <a:noFill/>
        </p:spPr>
        <p:txBody>
          <a:bodyPr wrap="square" rtlCol="0">
            <a:spAutoFit/>
          </a:bodyPr>
          <a:lstStyle/>
          <a:p>
            <a:r>
              <a:rPr lang="ja-JP" altLang="en-US" sz="600" dirty="0">
                <a:latin typeface="HG丸ｺﾞｼｯｸM-PRO" panose="020F0600000000000000" pitchFamily="50" charset="-128"/>
                <a:ea typeface="HG丸ｺﾞｼｯｸM-PRO" panose="020F0600000000000000" pitchFamily="50" charset="-128"/>
              </a:rPr>
              <a:t>（参考通知文）「児童虐待の防止等に係る児童等に関する資料又は情報の提供について」</a:t>
            </a:r>
            <a:endParaRPr lang="en-US" altLang="ja-JP" sz="600" dirty="0">
              <a:latin typeface="HG丸ｺﾞｼｯｸM-PRO" panose="020F0600000000000000" pitchFamily="50" charset="-128"/>
              <a:ea typeface="HG丸ｺﾞｼｯｸM-PRO" panose="020F0600000000000000" pitchFamily="50" charset="-128"/>
            </a:endParaRPr>
          </a:p>
          <a:p>
            <a:r>
              <a:rPr lang="ja-JP" altLang="en-US" sz="600" dirty="0">
                <a:latin typeface="HG丸ｺﾞｼｯｸM-PRO" panose="020F0600000000000000" pitchFamily="50" charset="-128"/>
                <a:ea typeface="HG丸ｺﾞｼｯｸM-PRO" panose="020F0600000000000000" pitchFamily="50" charset="-128"/>
              </a:rPr>
              <a:t>　　　　　　　　　　　　　　　　（平成</a:t>
            </a:r>
            <a:r>
              <a:rPr lang="en-US" altLang="ja-JP" sz="600" dirty="0">
                <a:latin typeface="HG丸ｺﾞｼｯｸM-PRO" panose="020F0600000000000000" pitchFamily="50" charset="-128"/>
                <a:ea typeface="HG丸ｺﾞｼｯｸM-PRO" panose="020F0600000000000000" pitchFamily="50" charset="-128"/>
              </a:rPr>
              <a:t>28 </a:t>
            </a:r>
            <a:r>
              <a:rPr lang="ja-JP" altLang="en-US" sz="600" dirty="0">
                <a:latin typeface="HG丸ｺﾞｼｯｸM-PRO" panose="020F0600000000000000" pitchFamily="50" charset="-128"/>
                <a:ea typeface="HG丸ｺﾞｼｯｸM-PRO" panose="020F0600000000000000" pitchFamily="50" charset="-128"/>
              </a:rPr>
              <a:t>年</a:t>
            </a:r>
            <a:r>
              <a:rPr lang="en-US" altLang="ja-JP" sz="600" dirty="0">
                <a:latin typeface="HG丸ｺﾞｼｯｸM-PRO" panose="020F0600000000000000" pitchFamily="50" charset="-128"/>
                <a:ea typeface="HG丸ｺﾞｼｯｸM-PRO" panose="020F0600000000000000" pitchFamily="50" charset="-128"/>
              </a:rPr>
              <a:t>12 </a:t>
            </a:r>
            <a:r>
              <a:rPr lang="ja-JP" altLang="en-US" sz="600" dirty="0">
                <a:latin typeface="HG丸ｺﾞｼｯｸM-PRO" panose="020F0600000000000000" pitchFamily="50" charset="-128"/>
                <a:ea typeface="HG丸ｺﾞｼｯｸM-PRO" panose="020F0600000000000000" pitchFamily="50" charset="-128"/>
              </a:rPr>
              <a:t>月</a:t>
            </a:r>
            <a:r>
              <a:rPr lang="en-US" altLang="ja-JP" sz="600" dirty="0">
                <a:latin typeface="HG丸ｺﾞｼｯｸM-PRO" panose="020F0600000000000000" pitchFamily="50" charset="-128"/>
                <a:ea typeface="HG丸ｺﾞｼｯｸM-PRO" panose="020F0600000000000000" pitchFamily="50" charset="-128"/>
              </a:rPr>
              <a:t>16 </a:t>
            </a:r>
            <a:r>
              <a:rPr lang="ja-JP" altLang="en-US" sz="600" dirty="0">
                <a:latin typeface="HG丸ｺﾞｼｯｸM-PRO" panose="020F0600000000000000" pitchFamily="50" charset="-128"/>
                <a:ea typeface="HG丸ｺﾞｼｯｸM-PRO" panose="020F0600000000000000" pitchFamily="50" charset="-128"/>
              </a:rPr>
              <a:t>日付雇児総発</a:t>
            </a:r>
            <a:r>
              <a:rPr lang="en-US" altLang="ja-JP" sz="600" dirty="0">
                <a:latin typeface="HG丸ｺﾞｼｯｸM-PRO" panose="020F0600000000000000" pitchFamily="50" charset="-128"/>
                <a:ea typeface="HG丸ｺﾞｼｯｸM-PRO" panose="020F0600000000000000" pitchFamily="50" charset="-128"/>
              </a:rPr>
              <a:t>1216 </a:t>
            </a:r>
            <a:r>
              <a:rPr lang="ja-JP" altLang="en-US" sz="600" dirty="0">
                <a:latin typeface="HG丸ｺﾞｼｯｸM-PRO" panose="020F0600000000000000" pitchFamily="50" charset="-128"/>
                <a:ea typeface="HG丸ｺﾞｼｯｸM-PRO" panose="020F0600000000000000" pitchFamily="50" charset="-128"/>
              </a:rPr>
              <a:t>第１号）</a:t>
            </a:r>
            <a:endParaRPr lang="en-US" altLang="ja-JP" sz="600" dirty="0">
              <a:latin typeface="HG丸ｺﾞｼｯｸM-PRO" panose="020F0600000000000000" pitchFamily="50" charset="-128"/>
              <a:ea typeface="HG丸ｺﾞｼｯｸM-PRO" panose="020F0600000000000000" pitchFamily="50" charset="-128"/>
            </a:endParaRPr>
          </a:p>
        </p:txBody>
      </p:sp>
      <p:graphicFrame>
        <p:nvGraphicFramePr>
          <p:cNvPr id="30" name="グラフ 29"/>
          <p:cNvGraphicFramePr>
            <a:graphicFrameLocks/>
          </p:cNvGraphicFramePr>
          <p:nvPr>
            <p:extLst>
              <p:ext uri="{D42A27DB-BD31-4B8C-83A1-F6EECF244321}">
                <p14:modId xmlns:p14="http://schemas.microsoft.com/office/powerpoint/2010/main" val="697173474"/>
              </p:ext>
            </p:extLst>
          </p:nvPr>
        </p:nvGraphicFramePr>
        <p:xfrm>
          <a:off x="6827521" y="1652693"/>
          <a:ext cx="2972364" cy="2081107"/>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p:cNvSpPr txBox="1"/>
          <p:nvPr/>
        </p:nvSpPr>
        <p:spPr>
          <a:xfrm>
            <a:off x="8332210" y="2105364"/>
            <a:ext cx="1467676" cy="1092607"/>
          </a:xfrm>
          <a:prstGeom prst="rect">
            <a:avLst/>
          </a:prstGeom>
          <a:noFill/>
        </p:spPr>
        <p:txBody>
          <a:bodyPr wrap="square" rtlCol="0">
            <a:spAutoFit/>
          </a:bodyPr>
          <a:lstStyle/>
          <a:p>
            <a:pPr marL="87313" indent="-87313">
              <a:buFont typeface="Arial" panose="020B0604020202020204" pitchFamily="34" charset="0"/>
              <a:buChar char="•"/>
            </a:pPr>
            <a:r>
              <a:rPr lang="ja-JP" altLang="en-US" sz="1000" dirty="0">
                <a:latin typeface="+mn-ea"/>
              </a:rPr>
              <a:t>産婦人科からの情報提供が</a:t>
            </a:r>
            <a:r>
              <a:rPr lang="en-US" altLang="ja-JP" sz="1000" dirty="0">
                <a:latin typeface="+mn-ea"/>
              </a:rPr>
              <a:t>6</a:t>
            </a:r>
            <a:r>
              <a:rPr lang="ja-JP" altLang="en-US" sz="1000" dirty="0">
                <a:latin typeface="+mn-ea"/>
              </a:rPr>
              <a:t>割を占める。</a:t>
            </a:r>
            <a:endParaRPr lang="en-US" altLang="ja-JP" sz="1000" dirty="0">
              <a:latin typeface="+mn-ea"/>
            </a:endParaRPr>
          </a:p>
          <a:p>
            <a:pPr marL="87313" indent="-87313">
              <a:spcBef>
                <a:spcPts val="600"/>
              </a:spcBef>
              <a:buFont typeface="Arial" panose="020B0604020202020204" pitchFamily="34" charset="0"/>
              <a:buChar char="•"/>
            </a:pPr>
            <a:r>
              <a:rPr lang="ja-JP" altLang="en-US" sz="1000" dirty="0">
                <a:latin typeface="+mn-ea"/>
              </a:rPr>
              <a:t>その他には、</a:t>
            </a:r>
            <a:r>
              <a:rPr lang="en-US" altLang="ja-JP" sz="1000" dirty="0">
                <a:latin typeface="+mn-ea"/>
              </a:rPr>
              <a:t>NICU</a:t>
            </a:r>
            <a:r>
              <a:rPr lang="ja-JP" altLang="en-US" sz="1000" dirty="0">
                <a:latin typeface="+mn-ea"/>
              </a:rPr>
              <a:t>（</a:t>
            </a:r>
            <a:r>
              <a:rPr lang="ja-JP" altLang="ja-JP" sz="1000" dirty="0"/>
              <a:t>新生児集中治療室</a:t>
            </a:r>
            <a:r>
              <a:rPr lang="ja-JP" altLang="en-US" sz="1000" dirty="0"/>
              <a:t>）、 </a:t>
            </a:r>
            <a:r>
              <a:rPr lang="en-US" altLang="ja-JP" sz="1000" dirty="0">
                <a:latin typeface="+mn-ea"/>
              </a:rPr>
              <a:t>GCU</a:t>
            </a:r>
            <a:r>
              <a:rPr lang="ja-JP" altLang="en-US" sz="1000" dirty="0">
                <a:latin typeface="+mn-ea"/>
              </a:rPr>
              <a:t>（回復治療室）などが含まれる。</a:t>
            </a:r>
          </a:p>
        </p:txBody>
      </p:sp>
      <p:pic>
        <p:nvPicPr>
          <p:cNvPr id="10" name="図 9">
            <a:extLst>
              <a:ext uri="{FF2B5EF4-FFF2-40B4-BE49-F238E27FC236}">
                <a16:creationId xmlns:a16="http://schemas.microsoft.com/office/drawing/2014/main" id="{D37ED3BE-AF45-4092-9C98-6AA7ECF93DBF}"/>
              </a:ext>
            </a:extLst>
          </p:cNvPr>
          <p:cNvPicPr>
            <a:picLocks noChangeAspect="1"/>
          </p:cNvPicPr>
          <p:nvPr/>
        </p:nvPicPr>
        <p:blipFill>
          <a:blip r:embed="rId5"/>
          <a:stretch>
            <a:fillRect/>
          </a:stretch>
        </p:blipFill>
        <p:spPr>
          <a:xfrm>
            <a:off x="55296" y="1682897"/>
            <a:ext cx="3590855" cy="2109399"/>
          </a:xfrm>
          <a:prstGeom prst="rect">
            <a:avLst/>
          </a:prstGeom>
        </p:spPr>
      </p:pic>
      <p:sp>
        <p:nvSpPr>
          <p:cNvPr id="28" name="テキスト ボックス 1"/>
          <p:cNvSpPr txBox="1"/>
          <p:nvPr/>
        </p:nvSpPr>
        <p:spPr>
          <a:xfrm>
            <a:off x="205186" y="1788803"/>
            <a:ext cx="484167" cy="165954"/>
          </a:xfrm>
          <a:prstGeom prst="rect">
            <a:avLst/>
          </a:prstGeom>
        </p:spPr>
        <p:txBody>
          <a:bodyPr wrap="non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800" dirty="0"/>
              <a:t>（実件数）</a:t>
            </a:r>
          </a:p>
        </p:txBody>
      </p:sp>
      <p:pic>
        <p:nvPicPr>
          <p:cNvPr id="14" name="図 13">
            <a:extLst>
              <a:ext uri="{FF2B5EF4-FFF2-40B4-BE49-F238E27FC236}">
                <a16:creationId xmlns:a16="http://schemas.microsoft.com/office/drawing/2014/main" id="{717C0159-37BB-4746-A4D6-38C1971376D4}"/>
              </a:ext>
            </a:extLst>
          </p:cNvPr>
          <p:cNvPicPr>
            <a:picLocks noChangeAspect="1"/>
          </p:cNvPicPr>
          <p:nvPr/>
        </p:nvPicPr>
        <p:blipFill>
          <a:blip r:embed="rId6"/>
          <a:stretch>
            <a:fillRect/>
          </a:stretch>
        </p:blipFill>
        <p:spPr>
          <a:xfrm>
            <a:off x="3699495" y="1320468"/>
            <a:ext cx="3084843" cy="2499577"/>
          </a:xfrm>
          <a:prstGeom prst="rect">
            <a:avLst/>
          </a:prstGeom>
        </p:spPr>
      </p:pic>
      <p:pic>
        <p:nvPicPr>
          <p:cNvPr id="7" name="図 6">
            <a:extLst>
              <a:ext uri="{FF2B5EF4-FFF2-40B4-BE49-F238E27FC236}">
                <a16:creationId xmlns:a16="http://schemas.microsoft.com/office/drawing/2014/main" id="{2D210B2C-A9F3-41C2-9D89-57F10A0DF1E3}"/>
              </a:ext>
            </a:extLst>
          </p:cNvPr>
          <p:cNvPicPr>
            <a:picLocks noChangeAspect="1"/>
          </p:cNvPicPr>
          <p:nvPr/>
        </p:nvPicPr>
        <p:blipFill>
          <a:blip r:embed="rId7"/>
          <a:stretch>
            <a:fillRect/>
          </a:stretch>
        </p:blipFill>
        <p:spPr>
          <a:xfrm>
            <a:off x="6600000" y="1512211"/>
            <a:ext cx="2024047" cy="2188654"/>
          </a:xfrm>
          <a:prstGeom prst="rect">
            <a:avLst/>
          </a:prstGeom>
        </p:spPr>
      </p:pic>
    </p:spTree>
    <p:extLst>
      <p:ext uri="{BB962C8B-B14F-4D97-AF65-F5344CB8AC3E}">
        <p14:creationId xmlns:p14="http://schemas.microsoft.com/office/powerpoint/2010/main" val="20249414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1551</TotalTime>
  <Words>1006</Words>
  <Application>Microsoft Office PowerPoint</Application>
  <PresentationFormat>A4 210 x 297 mm</PresentationFormat>
  <Paragraphs>45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HG丸ｺﾞｼｯｸM-PRO</vt:lpstr>
      <vt:lpstr>ＭＳ Ｐゴシック</vt:lpstr>
      <vt:lpstr>Arial</vt:lpstr>
      <vt:lpstr>Calibri</vt:lpstr>
      <vt:lpstr>Calibri Light</vt:lpstr>
      <vt:lpstr>Office テーマ</vt:lpstr>
      <vt:lpstr>要養育支援者情報提供票等の実績（令和５年度）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shin-_000</dc:creator>
  <cp:lastModifiedBy>入谷　温子</cp:lastModifiedBy>
  <cp:revision>147</cp:revision>
  <cp:lastPrinted>2024-04-18T11:40:40Z</cp:lastPrinted>
  <dcterms:created xsi:type="dcterms:W3CDTF">2017-01-09T14:26:54Z</dcterms:created>
  <dcterms:modified xsi:type="dcterms:W3CDTF">2024-10-28T11:49:00Z</dcterms:modified>
  <cp:contentStatus/>
</cp:coreProperties>
</file>