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5122525" cy="10801350"/>
  <p:notesSz cx="6807200" cy="9939338"/>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p15:clr>
            <a:srgbClr val="A4A3A4"/>
          </p15:clr>
        </p15:guide>
        <p15:guide id="2" pos="4763">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61" userDrawn="1">
          <p15:clr>
            <a:srgbClr val="A4A3A4"/>
          </p15:clr>
        </p15:guide>
        <p15:guide id="3" orient="horz" pos="3107">
          <p15:clr>
            <a:srgbClr val="A4A3A4"/>
          </p15:clr>
        </p15:guide>
        <p15:guide id="4" pos="2120">
          <p15:clr>
            <a:srgbClr val="A4A3A4"/>
          </p15:clr>
        </p15:guide>
        <p15:guide id="5" orient="horz" pos="3155">
          <p15:clr>
            <a:srgbClr val="A4A3A4"/>
          </p15:clr>
        </p15:guide>
        <p15:guide id="6" orient="horz" pos="3130">
          <p15:clr>
            <a:srgbClr val="A4A3A4"/>
          </p15:clr>
        </p15:guide>
        <p15:guide id="7" pos="2186">
          <p15:clr>
            <a:srgbClr val="A4A3A4"/>
          </p15:clr>
        </p15:guide>
        <p15:guide id="8"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E7A"/>
    <a:srgbClr val="3BCCFF"/>
    <a:srgbClr val="D3BBFD"/>
    <a:srgbClr val="EEA4D9"/>
    <a:srgbClr val="A2F197"/>
    <a:srgbClr val="36DF1F"/>
    <a:srgbClr val="FF0000"/>
    <a:srgbClr val="007635"/>
    <a:srgbClr val="42AD29"/>
    <a:srgbClr val="58D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985" autoAdjust="0"/>
    <p:restoredTop sz="98233" autoAdjust="0"/>
  </p:normalViewPr>
  <p:slideViewPr>
    <p:cSldViewPr>
      <p:cViewPr>
        <p:scale>
          <a:sx n="66" d="100"/>
          <a:sy n="66" d="100"/>
        </p:scale>
        <p:origin x="684" y="66"/>
      </p:cViewPr>
      <p:guideLst>
        <p:guide orient="horz" pos="3402"/>
        <p:guide pos="4763"/>
      </p:guideLst>
    </p:cSldViewPr>
  </p:slideViewPr>
  <p:notesTextViewPr>
    <p:cViewPr>
      <p:scale>
        <a:sx n="1" d="1"/>
        <a:sy n="1" d="1"/>
      </p:scale>
      <p:origin x="0" y="0"/>
    </p:cViewPr>
  </p:notesTextViewPr>
  <p:notesViewPr>
    <p:cSldViewPr>
      <p:cViewPr varScale="1">
        <p:scale>
          <a:sx n="52" d="100"/>
          <a:sy n="52" d="100"/>
        </p:scale>
        <p:origin x="-2934" y="-90"/>
      </p:cViewPr>
      <p:guideLst>
        <p:guide orient="horz" pos="3132"/>
        <p:guide pos="2161"/>
        <p:guide orient="horz" pos="3107"/>
        <p:guide pos="2120"/>
        <p:guide orient="horz" pos="3155"/>
        <p:guide orient="horz" pos="3130"/>
        <p:guide pos="2186"/>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51618547681541"/>
          <c:y val="8.7962962962962965E-2"/>
          <c:w val="0.82847003499562544"/>
          <c:h val="0.81920530766987465"/>
        </c:manualLayout>
      </c:layout>
      <c:barChart>
        <c:barDir val="bar"/>
        <c:grouping val="clustered"/>
        <c:varyColors val="0"/>
        <c:ser>
          <c:idx val="0"/>
          <c:order val="0"/>
          <c:invertIfNegative val="0"/>
          <c:dPt>
            <c:idx val="6"/>
            <c:invertIfNegative val="0"/>
            <c:bubble3D val="0"/>
            <c:spPr>
              <a:solidFill>
                <a:schemeClr val="accent2"/>
              </a:solidFill>
            </c:spPr>
            <c:extLst>
              <c:ext xmlns:c16="http://schemas.microsoft.com/office/drawing/2014/chart" uri="{C3380CC4-5D6E-409C-BE32-E72D297353CC}">
                <c16:uniqueId val="{00000001-4878-4051-8FA3-0784DFD66E04}"/>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'[Microsoft PowerPoint 内のグラフ]Sheet1'!$C$1:$J$1</c:f>
              <c:strCache>
                <c:ptCount val="8"/>
                <c:pt idx="0">
                  <c:v>H21年</c:v>
                </c:pt>
                <c:pt idx="1">
                  <c:v>H22年</c:v>
                </c:pt>
                <c:pt idx="2">
                  <c:v>H23年</c:v>
                </c:pt>
                <c:pt idx="3">
                  <c:v>H24年</c:v>
                </c:pt>
                <c:pt idx="4">
                  <c:v>H25年</c:v>
                </c:pt>
                <c:pt idx="5">
                  <c:v>H26年</c:v>
                </c:pt>
                <c:pt idx="6">
                  <c:v>H27年</c:v>
                </c:pt>
                <c:pt idx="7">
                  <c:v>H28年</c:v>
                </c:pt>
              </c:strCache>
            </c:strRef>
          </c:cat>
          <c:val>
            <c:numRef>
              <c:f>'[Microsoft PowerPoint 内のグラフ]Sheet1'!$C$2:$J$2</c:f>
              <c:numCache>
                <c:formatCode>General</c:formatCode>
                <c:ptCount val="8"/>
                <c:pt idx="0">
                  <c:v>152</c:v>
                </c:pt>
                <c:pt idx="1">
                  <c:v>148</c:v>
                </c:pt>
                <c:pt idx="2">
                  <c:v>254</c:v>
                </c:pt>
                <c:pt idx="3">
                  <c:v>307</c:v>
                </c:pt>
                <c:pt idx="4">
                  <c:v>285</c:v>
                </c:pt>
                <c:pt idx="5">
                  <c:v>262</c:v>
                </c:pt>
                <c:pt idx="6">
                  <c:v>260</c:v>
                </c:pt>
                <c:pt idx="7">
                  <c:v>228</c:v>
                </c:pt>
              </c:numCache>
            </c:numRef>
          </c:val>
          <c:extLst>
            <c:ext xmlns:c16="http://schemas.microsoft.com/office/drawing/2014/chart" uri="{C3380CC4-5D6E-409C-BE32-E72D297353CC}">
              <c16:uniqueId val="{00000002-4878-4051-8FA3-0784DFD66E04}"/>
            </c:ext>
          </c:extLst>
        </c:ser>
        <c:dLbls>
          <c:showLegendKey val="0"/>
          <c:showVal val="0"/>
          <c:showCatName val="0"/>
          <c:showSerName val="0"/>
          <c:showPercent val="0"/>
          <c:showBubbleSize val="0"/>
        </c:dLbls>
        <c:gapWidth val="150"/>
        <c:axId val="39141376"/>
        <c:axId val="39142912"/>
      </c:barChart>
      <c:catAx>
        <c:axId val="39141376"/>
        <c:scaling>
          <c:orientation val="minMax"/>
        </c:scaling>
        <c:delete val="0"/>
        <c:axPos val="l"/>
        <c:numFmt formatCode="General" sourceLinked="0"/>
        <c:majorTickMark val="out"/>
        <c:minorTickMark val="none"/>
        <c:tickLblPos val="nextTo"/>
        <c:crossAx val="39142912"/>
        <c:crosses val="autoZero"/>
        <c:auto val="1"/>
        <c:lblAlgn val="ctr"/>
        <c:lblOffset val="100"/>
        <c:noMultiLvlLbl val="0"/>
      </c:catAx>
      <c:valAx>
        <c:axId val="39142912"/>
        <c:scaling>
          <c:orientation val="minMax"/>
        </c:scaling>
        <c:delete val="0"/>
        <c:axPos val="b"/>
        <c:majorGridlines/>
        <c:numFmt formatCode="General" sourceLinked="1"/>
        <c:majorTickMark val="out"/>
        <c:minorTickMark val="none"/>
        <c:tickLblPos val="nextTo"/>
        <c:crossAx val="39141376"/>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03018372703412"/>
          <c:y val="6.0659813356663747E-2"/>
          <c:w val="0.83922599450143043"/>
          <c:h val="0.70360710119568393"/>
        </c:manualLayout>
      </c:layout>
      <c:lineChart>
        <c:grouping val="standard"/>
        <c:varyColors val="0"/>
        <c:ser>
          <c:idx val="0"/>
          <c:order val="0"/>
          <c:tx>
            <c:strRef>
              <c:f>'[Microsoft PowerPoint 内のグラフ]Sheet1'!$D$76</c:f>
              <c:strCache>
                <c:ptCount val="1"/>
                <c:pt idx="0">
                  <c:v>出産総数</c:v>
                </c:pt>
              </c:strCache>
            </c:strRef>
          </c:tx>
          <c:spPr>
            <a:ln w="57150">
              <a:solidFill>
                <a:srgbClr val="0070C0"/>
              </a:solidFill>
            </a:ln>
          </c:spPr>
          <c:marker>
            <c:symbol val="none"/>
          </c:marker>
          <c:cat>
            <c:strRef>
              <c:f>'[Microsoft PowerPoint 内のグラフ]Sheet1'!$E$75:$M$75</c:f>
              <c:strCache>
                <c:ptCount val="9"/>
                <c:pt idx="0">
                  <c:v>１４歳以下</c:v>
                </c:pt>
                <c:pt idx="1">
                  <c:v>15～19歳</c:v>
                </c:pt>
                <c:pt idx="2">
                  <c:v>20～24歳</c:v>
                </c:pt>
                <c:pt idx="3">
                  <c:v>25～29歳</c:v>
                </c:pt>
                <c:pt idx="4">
                  <c:v>30～34歳</c:v>
                </c:pt>
                <c:pt idx="5">
                  <c:v>35～39歳</c:v>
                </c:pt>
                <c:pt idx="6">
                  <c:v>40～44歳</c:v>
                </c:pt>
                <c:pt idx="7">
                  <c:v>45～49歳</c:v>
                </c:pt>
                <c:pt idx="8">
                  <c:v>50歳以上</c:v>
                </c:pt>
              </c:strCache>
            </c:strRef>
          </c:cat>
          <c:val>
            <c:numRef>
              <c:f>'[Microsoft PowerPoint 内のグラフ]Sheet1'!$E$76:$M$76</c:f>
              <c:numCache>
                <c:formatCode>0.00%</c:formatCode>
                <c:ptCount val="9"/>
                <c:pt idx="0">
                  <c:v>5.7168991538989253E-5</c:v>
                </c:pt>
                <c:pt idx="1">
                  <c:v>1.54E-2</c:v>
                </c:pt>
                <c:pt idx="2">
                  <c:v>8.72E-2</c:v>
                </c:pt>
                <c:pt idx="3">
                  <c:v>0.25330000000000003</c:v>
                </c:pt>
                <c:pt idx="4">
                  <c:v>0.3589</c:v>
                </c:pt>
                <c:pt idx="5">
                  <c:v>0.2293</c:v>
                </c:pt>
                <c:pt idx="6">
                  <c:v>5.4399999999999997E-2</c:v>
                </c:pt>
                <c:pt idx="7">
                  <c:v>1.2999999999999999E-3</c:v>
                </c:pt>
                <c:pt idx="8">
                  <c:v>8.5753487308483879E-5</c:v>
                </c:pt>
              </c:numCache>
            </c:numRef>
          </c:val>
          <c:smooth val="0"/>
          <c:extLst>
            <c:ext xmlns:c16="http://schemas.microsoft.com/office/drawing/2014/chart" uri="{C3380CC4-5D6E-409C-BE32-E72D297353CC}">
              <c16:uniqueId val="{00000000-3508-44D3-A1FF-8AE7482AEB07}"/>
            </c:ext>
          </c:extLst>
        </c:ser>
        <c:ser>
          <c:idx val="1"/>
          <c:order val="1"/>
          <c:tx>
            <c:strRef>
              <c:f>'[Microsoft PowerPoint 内のグラフ]Sheet1'!$D$77</c:f>
              <c:strCache>
                <c:ptCount val="1"/>
                <c:pt idx="0">
                  <c:v>未受診・飛込み出産</c:v>
                </c:pt>
              </c:strCache>
            </c:strRef>
          </c:tx>
          <c:spPr>
            <a:ln w="63500">
              <a:solidFill>
                <a:srgbClr val="FF0000"/>
              </a:solidFill>
            </a:ln>
          </c:spPr>
          <c:marker>
            <c:symbol val="none"/>
          </c:marker>
          <c:cat>
            <c:strRef>
              <c:f>'[Microsoft PowerPoint 内のグラフ]Sheet1'!$E$75:$M$75</c:f>
              <c:strCache>
                <c:ptCount val="9"/>
                <c:pt idx="0">
                  <c:v>１４歳以下</c:v>
                </c:pt>
                <c:pt idx="1">
                  <c:v>15～19歳</c:v>
                </c:pt>
                <c:pt idx="2">
                  <c:v>20～24歳</c:v>
                </c:pt>
                <c:pt idx="3">
                  <c:v>25～29歳</c:v>
                </c:pt>
                <c:pt idx="4">
                  <c:v>30～34歳</c:v>
                </c:pt>
                <c:pt idx="5">
                  <c:v>35～39歳</c:v>
                </c:pt>
                <c:pt idx="6">
                  <c:v>40～44歳</c:v>
                </c:pt>
                <c:pt idx="7">
                  <c:v>45～49歳</c:v>
                </c:pt>
                <c:pt idx="8">
                  <c:v>50歳以上</c:v>
                </c:pt>
              </c:strCache>
            </c:strRef>
          </c:cat>
          <c:val>
            <c:numRef>
              <c:f>'[Microsoft PowerPoint 内のグラフ]Sheet1'!$E$77:$M$77</c:f>
              <c:numCache>
                <c:formatCode>0.00%</c:formatCode>
                <c:ptCount val="9"/>
                <c:pt idx="0">
                  <c:v>0</c:v>
                </c:pt>
                <c:pt idx="1">
                  <c:v>0.21491228070175439</c:v>
                </c:pt>
                <c:pt idx="2">
                  <c:v>0.31140350877192985</c:v>
                </c:pt>
                <c:pt idx="3">
                  <c:v>0.20175438596491227</c:v>
                </c:pt>
                <c:pt idx="4">
                  <c:v>0.12719298245614036</c:v>
                </c:pt>
                <c:pt idx="5">
                  <c:v>8.3333333333333329E-2</c:v>
                </c:pt>
                <c:pt idx="6">
                  <c:v>4.3859649122807015E-2</c:v>
                </c:pt>
                <c:pt idx="7">
                  <c:v>4.3859649122807015E-3</c:v>
                </c:pt>
                <c:pt idx="8">
                  <c:v>0</c:v>
                </c:pt>
              </c:numCache>
            </c:numRef>
          </c:val>
          <c:smooth val="0"/>
          <c:extLst>
            <c:ext xmlns:c16="http://schemas.microsoft.com/office/drawing/2014/chart" uri="{C3380CC4-5D6E-409C-BE32-E72D297353CC}">
              <c16:uniqueId val="{00000001-3508-44D3-A1FF-8AE7482AEB07}"/>
            </c:ext>
          </c:extLst>
        </c:ser>
        <c:dLbls>
          <c:showLegendKey val="0"/>
          <c:showVal val="0"/>
          <c:showCatName val="0"/>
          <c:showSerName val="0"/>
          <c:showPercent val="0"/>
          <c:showBubbleSize val="0"/>
        </c:dLbls>
        <c:smooth val="0"/>
        <c:axId val="39184256"/>
        <c:axId val="39185792"/>
      </c:lineChart>
      <c:catAx>
        <c:axId val="39184256"/>
        <c:scaling>
          <c:orientation val="minMax"/>
        </c:scaling>
        <c:delete val="0"/>
        <c:axPos val="b"/>
        <c:numFmt formatCode="General" sourceLinked="0"/>
        <c:majorTickMark val="out"/>
        <c:minorTickMark val="none"/>
        <c:tickLblPos val="nextTo"/>
        <c:crossAx val="39185792"/>
        <c:crosses val="autoZero"/>
        <c:auto val="1"/>
        <c:lblAlgn val="ctr"/>
        <c:lblOffset val="100"/>
        <c:noMultiLvlLbl val="0"/>
      </c:catAx>
      <c:valAx>
        <c:axId val="39185792"/>
        <c:scaling>
          <c:orientation val="minMax"/>
        </c:scaling>
        <c:delete val="0"/>
        <c:axPos val="l"/>
        <c:majorGridlines/>
        <c:numFmt formatCode="0.00%" sourceLinked="1"/>
        <c:majorTickMark val="out"/>
        <c:minorTickMark val="none"/>
        <c:tickLblPos val="nextTo"/>
        <c:crossAx val="39184256"/>
        <c:crosses val="autoZero"/>
        <c:crossBetween val="between"/>
      </c:valAx>
    </c:plotArea>
    <c:legend>
      <c:legendPos val="r"/>
      <c:layout>
        <c:manualLayout>
          <c:xMode val="edge"/>
          <c:yMode val="edge"/>
          <c:x val="0.13055555555555556"/>
          <c:y val="5.5171697287839022E-2"/>
          <c:w val="0.31944444444444442"/>
          <c:h val="0.16743438320209975"/>
        </c:manualLayout>
      </c:layout>
      <c:overlay val="0"/>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531709699078315E-2"/>
          <c:y val="0.13473399158438529"/>
          <c:w val="0.89745603674540686"/>
          <c:h val="0.47365850102070572"/>
        </c:manualLayout>
      </c:layout>
      <c:barChart>
        <c:barDir val="col"/>
        <c:grouping val="clustered"/>
        <c:varyColors val="0"/>
        <c:ser>
          <c:idx val="0"/>
          <c:order val="0"/>
          <c:tx>
            <c:strRef>
              <c:f>'[Microsoft PowerPoint 内のグラフ]H"28'!$B$1</c:f>
              <c:strCache>
                <c:ptCount val="1"/>
                <c:pt idx="0">
                  <c:v>全体</c:v>
                </c:pt>
              </c:strCache>
            </c:strRef>
          </c:tx>
          <c:invertIfNegative val="0"/>
          <c:cat>
            <c:strRef>
              <c:f>'[Microsoft PowerPoint 内のグラフ]H"28'!$A$2:$A$10</c:f>
              <c:strCache>
                <c:ptCount val="9"/>
                <c:pt idx="0">
                  <c:v>知識の欠如</c:v>
                </c:pt>
                <c:pt idx="1">
                  <c:v>経済的</c:v>
                </c:pt>
                <c:pt idx="2">
                  <c:v>妊娠に対する認識の甘さ</c:v>
                </c:pt>
                <c:pt idx="3">
                  <c:v>妊娠事実の受容困難</c:v>
                </c:pt>
                <c:pt idx="4">
                  <c:v>家庭事情</c:v>
                </c:pt>
                <c:pt idx="5">
                  <c:v>社会的孤立</c:v>
                </c:pt>
                <c:pt idx="6">
                  <c:v>多忙</c:v>
                </c:pt>
                <c:pt idx="7">
                  <c:v>受診機会の消失</c:v>
                </c:pt>
                <c:pt idx="8">
                  <c:v>不明</c:v>
                </c:pt>
              </c:strCache>
            </c:strRef>
          </c:cat>
          <c:val>
            <c:numRef>
              <c:f>'[Microsoft PowerPoint 内のグラフ]H"28'!$B$2:$B$10</c:f>
              <c:numCache>
                <c:formatCode>General</c:formatCode>
                <c:ptCount val="9"/>
                <c:pt idx="0">
                  <c:v>21.3</c:v>
                </c:pt>
                <c:pt idx="1">
                  <c:v>27.2</c:v>
                </c:pt>
                <c:pt idx="2">
                  <c:v>9.9</c:v>
                </c:pt>
                <c:pt idx="3">
                  <c:v>15.1</c:v>
                </c:pt>
                <c:pt idx="4">
                  <c:v>8.1</c:v>
                </c:pt>
                <c:pt idx="5">
                  <c:v>5.8</c:v>
                </c:pt>
                <c:pt idx="6">
                  <c:v>7.4</c:v>
                </c:pt>
                <c:pt idx="7">
                  <c:v>1.8</c:v>
                </c:pt>
                <c:pt idx="8">
                  <c:v>0</c:v>
                </c:pt>
              </c:numCache>
            </c:numRef>
          </c:val>
          <c:extLst>
            <c:ext xmlns:c16="http://schemas.microsoft.com/office/drawing/2014/chart" uri="{C3380CC4-5D6E-409C-BE32-E72D297353CC}">
              <c16:uniqueId val="{00000000-F7CA-4761-80C0-2106EBC5C8AB}"/>
            </c:ext>
          </c:extLst>
        </c:ser>
        <c:ser>
          <c:idx val="1"/>
          <c:order val="1"/>
          <c:tx>
            <c:strRef>
              <c:f>'[Microsoft PowerPoint 内のグラフ]H"28'!$C$1</c:f>
              <c:strCache>
                <c:ptCount val="1"/>
                <c:pt idx="0">
                  <c:v>10代妊産婦</c:v>
                </c:pt>
              </c:strCache>
            </c:strRef>
          </c:tx>
          <c:invertIfNegative val="0"/>
          <c:cat>
            <c:strRef>
              <c:f>'[Microsoft PowerPoint 内のグラフ]H"28'!$A$2:$A$10</c:f>
              <c:strCache>
                <c:ptCount val="9"/>
                <c:pt idx="0">
                  <c:v>知識の欠如</c:v>
                </c:pt>
                <c:pt idx="1">
                  <c:v>経済的</c:v>
                </c:pt>
                <c:pt idx="2">
                  <c:v>妊娠に対する認識の甘さ</c:v>
                </c:pt>
                <c:pt idx="3">
                  <c:v>妊娠事実の受容困難</c:v>
                </c:pt>
                <c:pt idx="4">
                  <c:v>家庭事情</c:v>
                </c:pt>
                <c:pt idx="5">
                  <c:v>社会的孤立</c:v>
                </c:pt>
                <c:pt idx="6">
                  <c:v>多忙</c:v>
                </c:pt>
                <c:pt idx="7">
                  <c:v>受診機会の消失</c:v>
                </c:pt>
                <c:pt idx="8">
                  <c:v>不明</c:v>
                </c:pt>
              </c:strCache>
            </c:strRef>
          </c:cat>
          <c:val>
            <c:numRef>
              <c:f>'[Microsoft PowerPoint 内のグラフ]H"28'!$C$2:$C$10</c:f>
              <c:numCache>
                <c:formatCode>General</c:formatCode>
                <c:ptCount val="9"/>
                <c:pt idx="0">
                  <c:v>25.8</c:v>
                </c:pt>
                <c:pt idx="1">
                  <c:v>12.9</c:v>
                </c:pt>
                <c:pt idx="2">
                  <c:v>8.1</c:v>
                </c:pt>
                <c:pt idx="3">
                  <c:v>21</c:v>
                </c:pt>
                <c:pt idx="4">
                  <c:v>4.8</c:v>
                </c:pt>
                <c:pt idx="5">
                  <c:v>11.3</c:v>
                </c:pt>
                <c:pt idx="6">
                  <c:v>4.8</c:v>
                </c:pt>
                <c:pt idx="7">
                  <c:v>1.6</c:v>
                </c:pt>
                <c:pt idx="8">
                  <c:v>4.8</c:v>
                </c:pt>
              </c:numCache>
            </c:numRef>
          </c:val>
          <c:extLst>
            <c:ext xmlns:c16="http://schemas.microsoft.com/office/drawing/2014/chart" uri="{C3380CC4-5D6E-409C-BE32-E72D297353CC}">
              <c16:uniqueId val="{00000001-F7CA-4761-80C0-2106EBC5C8AB}"/>
            </c:ext>
          </c:extLst>
        </c:ser>
        <c:dLbls>
          <c:showLegendKey val="0"/>
          <c:showVal val="0"/>
          <c:showCatName val="0"/>
          <c:showSerName val="0"/>
          <c:showPercent val="0"/>
          <c:showBubbleSize val="0"/>
        </c:dLbls>
        <c:gapWidth val="75"/>
        <c:overlap val="-25"/>
        <c:axId val="114577408"/>
        <c:axId val="114578944"/>
      </c:barChart>
      <c:catAx>
        <c:axId val="114577408"/>
        <c:scaling>
          <c:orientation val="minMax"/>
        </c:scaling>
        <c:delete val="0"/>
        <c:axPos val="b"/>
        <c:numFmt formatCode="General" sourceLinked="0"/>
        <c:majorTickMark val="none"/>
        <c:minorTickMark val="none"/>
        <c:tickLblPos val="nextTo"/>
        <c:txPr>
          <a:bodyPr/>
          <a:lstStyle/>
          <a:p>
            <a:pPr>
              <a:defRPr sz="800"/>
            </a:pPr>
            <a:endParaRPr lang="ja-JP"/>
          </a:p>
        </c:txPr>
        <c:crossAx val="114578944"/>
        <c:crosses val="autoZero"/>
        <c:auto val="1"/>
        <c:lblAlgn val="ctr"/>
        <c:lblOffset val="100"/>
        <c:noMultiLvlLbl val="0"/>
      </c:catAx>
      <c:valAx>
        <c:axId val="114578944"/>
        <c:scaling>
          <c:orientation val="minMax"/>
        </c:scaling>
        <c:delete val="0"/>
        <c:axPos val="l"/>
        <c:majorGridlines/>
        <c:numFmt formatCode="General" sourceLinked="1"/>
        <c:majorTickMark val="none"/>
        <c:minorTickMark val="none"/>
        <c:tickLblPos val="nextTo"/>
        <c:spPr>
          <a:ln w="9525">
            <a:noFill/>
          </a:ln>
        </c:spPr>
        <c:crossAx val="114577408"/>
        <c:crosses val="autoZero"/>
        <c:crossBetween val="between"/>
      </c:valAx>
    </c:plotArea>
    <c:legend>
      <c:legendPos val="b"/>
      <c:layout>
        <c:manualLayout>
          <c:xMode val="edge"/>
          <c:yMode val="edge"/>
          <c:x val="0.62981846019247589"/>
          <c:y val="0.20331984543598716"/>
          <c:w val="0.31157352688207846"/>
          <c:h val="9.5676790401199849E-2"/>
        </c:manualLayout>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0.87708</cdr:x>
      <cdr:y>0.01389</cdr:y>
    </cdr:from>
    <cdr:to>
      <cdr:x>0.96667</cdr:x>
      <cdr:y>0.10417</cdr:y>
    </cdr:to>
    <cdr:sp macro="" textlink="">
      <cdr:nvSpPr>
        <cdr:cNvPr id="2" name="テキスト ボックス 1"/>
        <cdr:cNvSpPr txBox="1"/>
      </cdr:nvSpPr>
      <cdr:spPr>
        <a:xfrm xmlns:a="http://schemas.openxmlformats.org/drawingml/2006/main">
          <a:off x="4010025" y="38100"/>
          <a:ext cx="409575"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a:t>(</a:t>
          </a:r>
          <a:r>
            <a:rPr lang="ja-JP" altLang="en-US" sz="1100"/>
            <a:t>人</a:t>
          </a:r>
          <a:r>
            <a:rPr lang="en-US" altLang="ja-JP" sz="1100"/>
            <a:t>)</a:t>
          </a:r>
          <a:endParaRPr lang="ja-JP" alt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0.01736</cdr:y>
    </cdr:from>
    <cdr:to>
      <cdr:x>0.0875</cdr:x>
      <cdr:y>0.13194</cdr:y>
    </cdr:to>
    <cdr:sp macro="" textlink="">
      <cdr:nvSpPr>
        <cdr:cNvPr id="2" name="テキスト ボックス 1"/>
        <cdr:cNvSpPr txBox="1"/>
      </cdr:nvSpPr>
      <cdr:spPr>
        <a:xfrm xmlns:a="http://schemas.openxmlformats.org/drawingml/2006/main">
          <a:off x="0" y="47625"/>
          <a:ext cx="400050" cy="3143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a:t>(%)</a:t>
          </a:r>
          <a:endParaRPr lang="ja-JP" alt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6888"/>
          </a:xfrm>
          <a:prstGeom prst="rect">
            <a:avLst/>
          </a:prstGeom>
        </p:spPr>
        <p:txBody>
          <a:bodyPr vert="horz" lIns="91418" tIns="45709" rIns="91418"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6888"/>
          </a:xfrm>
          <a:prstGeom prst="rect">
            <a:avLst/>
          </a:prstGeom>
        </p:spPr>
        <p:txBody>
          <a:bodyPr vert="horz" lIns="91418" tIns="45709" rIns="91418" bIns="45709" rtlCol="0"/>
          <a:lstStyle>
            <a:lvl1pPr algn="r">
              <a:defRPr sz="1200"/>
            </a:lvl1pPr>
          </a:lstStyle>
          <a:p>
            <a:fld id="{640F8E04-2AF4-4F56-8661-22CDC656CB38}" type="datetimeFigureOut">
              <a:rPr kumimoji="1" lang="ja-JP" altLang="en-US" smtClean="0"/>
              <a:t>2017/11/30</a:t>
            </a:fld>
            <a:endParaRPr kumimoji="1" lang="ja-JP" altLang="en-US"/>
          </a:p>
        </p:txBody>
      </p:sp>
      <p:sp>
        <p:nvSpPr>
          <p:cNvPr id="4" name="スライド イメージ プレースホルダー 3"/>
          <p:cNvSpPr>
            <a:spLocks noGrp="1" noRot="1" noChangeAspect="1"/>
          </p:cNvSpPr>
          <p:nvPr>
            <p:ph type="sldImg" idx="2"/>
          </p:nvPr>
        </p:nvSpPr>
        <p:spPr>
          <a:xfrm>
            <a:off x="795338" y="746125"/>
            <a:ext cx="5216525" cy="3725863"/>
          </a:xfrm>
          <a:prstGeom prst="rect">
            <a:avLst/>
          </a:prstGeom>
          <a:noFill/>
          <a:ln w="12700">
            <a:solidFill>
              <a:prstClr val="black"/>
            </a:solidFill>
          </a:ln>
        </p:spPr>
        <p:txBody>
          <a:bodyPr vert="horz" lIns="91418" tIns="45709" rIns="91418" bIns="45709"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18" tIns="45709" rIns="91418" bIns="4570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4"/>
            <a:ext cx="2949575" cy="496887"/>
          </a:xfrm>
          <a:prstGeom prst="rect">
            <a:avLst/>
          </a:prstGeom>
        </p:spPr>
        <p:txBody>
          <a:bodyPr vert="horz" lIns="91418" tIns="45709" rIns="91418"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18" tIns="45709" rIns="91418" bIns="45709"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1274462" eaLnBrk="0" hangingPunct="0">
              <a:spcBef>
                <a:spcPct val="30000"/>
              </a:spcBef>
              <a:defRPr kumimoji="1" sz="1200">
                <a:solidFill>
                  <a:schemeClr val="tx1"/>
                </a:solidFill>
                <a:latin typeface="Calibri" pitchFamily="34" charset="0"/>
                <a:ea typeface="ＭＳ Ｐゴシック" charset="-128"/>
              </a:defRPr>
            </a:lvl1pPr>
            <a:lvl2pPr marL="742773" indent="-285682" defTabSz="1274462" eaLnBrk="0" hangingPunct="0">
              <a:spcBef>
                <a:spcPct val="30000"/>
              </a:spcBef>
              <a:defRPr kumimoji="1" sz="1200">
                <a:solidFill>
                  <a:schemeClr val="tx1"/>
                </a:solidFill>
                <a:latin typeface="Calibri" pitchFamily="34" charset="0"/>
                <a:ea typeface="ＭＳ Ｐゴシック" charset="-128"/>
              </a:defRPr>
            </a:lvl2pPr>
            <a:lvl3pPr marL="1142729" indent="-228547" defTabSz="1274462" eaLnBrk="0" hangingPunct="0">
              <a:spcBef>
                <a:spcPct val="30000"/>
              </a:spcBef>
              <a:defRPr kumimoji="1" sz="1200">
                <a:solidFill>
                  <a:schemeClr val="tx1"/>
                </a:solidFill>
                <a:latin typeface="Calibri" pitchFamily="34" charset="0"/>
                <a:ea typeface="ＭＳ Ｐゴシック" charset="-128"/>
              </a:defRPr>
            </a:lvl3pPr>
            <a:lvl4pPr marL="1599820" indent="-228547" defTabSz="1274462" eaLnBrk="0" hangingPunct="0">
              <a:spcBef>
                <a:spcPct val="30000"/>
              </a:spcBef>
              <a:defRPr kumimoji="1" sz="1200">
                <a:solidFill>
                  <a:schemeClr val="tx1"/>
                </a:solidFill>
                <a:latin typeface="Calibri" pitchFamily="34" charset="0"/>
                <a:ea typeface="ＭＳ Ｐゴシック" charset="-128"/>
              </a:defRPr>
            </a:lvl4pPr>
            <a:lvl5pPr marL="2056912" indent="-228547" defTabSz="1274462" eaLnBrk="0" hangingPunct="0">
              <a:spcBef>
                <a:spcPct val="30000"/>
              </a:spcBef>
              <a:defRPr kumimoji="1" sz="1200">
                <a:solidFill>
                  <a:schemeClr val="tx1"/>
                </a:solidFill>
                <a:latin typeface="Calibri" pitchFamily="34" charset="0"/>
                <a:ea typeface="ＭＳ Ｐゴシック" charset="-128"/>
              </a:defRPr>
            </a:lvl5pPr>
            <a:lvl6pPr marL="2514003"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096"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8187"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5280" indent="-228547" defTabSz="1274462"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785AE1FB-A6A3-40D6-9097-6DF11074FC82}" type="slidenum">
              <a:rPr lang="ja-JP" altLang="en-US" sz="800"/>
              <a:pPr eaLnBrk="1" fontAlgn="base" hangingPunct="1">
                <a:spcBef>
                  <a:spcPct val="0"/>
                </a:spcBef>
                <a:spcAft>
                  <a:spcPct val="0"/>
                </a:spcAft>
              </a:pPr>
              <a:t>1</a:t>
            </a:fld>
            <a:endParaRPr lang="ja-JP" altLang="en-US" sz="800"/>
          </a:p>
        </p:txBody>
      </p:sp>
    </p:spTree>
    <p:extLst>
      <p:ext uri="{BB962C8B-B14F-4D97-AF65-F5344CB8AC3E}">
        <p14:creationId xmlns:p14="http://schemas.microsoft.com/office/powerpoint/2010/main" val="2139440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2017/11/30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2017/11/30</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60255" y="1437538"/>
            <a:ext cx="9637034" cy="9147713"/>
          </a:xfrm>
          <a:prstGeom prst="roundRect">
            <a:avLst>
              <a:gd name="adj" fmla="val 3370"/>
            </a:avLst>
          </a:prstGeom>
          <a:solidFill>
            <a:srgbClr val="B8E08C"/>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4" name="タイトル 1"/>
          <p:cNvSpPr txBox="1">
            <a:spLocks/>
          </p:cNvSpPr>
          <p:nvPr/>
        </p:nvSpPr>
        <p:spPr>
          <a:xfrm>
            <a:off x="188222" y="-1"/>
            <a:ext cx="14750317" cy="576139"/>
          </a:xfrm>
          <a:prstGeom prst="rect">
            <a:avLst/>
          </a:prstGeom>
          <a:gradFill>
            <a:gsLst>
              <a:gs pos="100000">
                <a:srgbClr val="00B050"/>
              </a:gs>
              <a:gs pos="10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年調査結果について</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22136" y="576138"/>
            <a:ext cx="15100388" cy="84071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年は</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228</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件（昨年より</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件減少）、大阪府内の</a:t>
            </a:r>
            <a:r>
              <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307</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分娩に１件が未受診や飛込みによる出産であった。</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◆未受診や飛込みによる出産をするハイリスク妊産婦と児童虐待の背景要因は類似しており、多くの機関が継続して支援する必要がある</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角丸四角形 37"/>
          <p:cNvSpPr/>
          <p:nvPr/>
        </p:nvSpPr>
        <p:spPr>
          <a:xfrm>
            <a:off x="10110417" y="1373992"/>
            <a:ext cx="4712981" cy="401671"/>
          </a:xfrm>
          <a:prstGeom prst="roundRect">
            <a:avLst/>
          </a:prstGeom>
          <a:solidFill>
            <a:srgbClr val="007635"/>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調査結果を受けての対策</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378306" y="1389318"/>
            <a:ext cx="9454076" cy="8915131"/>
            <a:chOff x="275458" y="1971970"/>
            <a:chExt cx="9266307" cy="8309976"/>
          </a:xfrm>
        </p:grpSpPr>
        <p:sp>
          <p:nvSpPr>
            <p:cNvPr id="50" name="テキスト ボックス 8"/>
            <p:cNvSpPr txBox="1">
              <a:spLocks noChangeArrowheads="1"/>
            </p:cNvSpPr>
            <p:nvPr/>
          </p:nvSpPr>
          <p:spPr bwMode="auto">
            <a:xfrm>
              <a:off x="275458" y="2159736"/>
              <a:ext cx="4702760" cy="3955058"/>
            </a:xfrm>
            <a:prstGeom prst="rect">
              <a:avLst/>
            </a:prstGeom>
            <a:solidFill>
              <a:schemeClr val="bg1"/>
            </a:solidFill>
            <a:ln w="9525">
              <a:solidFill>
                <a:srgbClr val="007635"/>
              </a:solidFill>
              <a:miter lim="800000"/>
              <a:headEnd/>
              <a:tailEnd/>
            </a:ln>
          </p:spPr>
          <p:txBody>
            <a:bodyPr wrap="square" lIns="36000" tIns="36000" rIns="36000" bIns="36000" anchor="t" anchorCtr="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年から調査を開始し増加傾向にあったが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人をピークに減少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343173" y="2059383"/>
              <a:ext cx="2251995" cy="380557"/>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未受診妊婦数</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8"/>
            <p:cNvSpPr txBox="1">
              <a:spLocks noChangeArrowheads="1"/>
            </p:cNvSpPr>
            <p:nvPr/>
          </p:nvSpPr>
          <p:spPr bwMode="auto">
            <a:xfrm>
              <a:off x="275459" y="6255167"/>
              <a:ext cx="9251111" cy="4026779"/>
            </a:xfrm>
            <a:prstGeom prst="rect">
              <a:avLst/>
            </a:prstGeom>
            <a:solidFill>
              <a:schemeClr val="bg1"/>
            </a:solidFill>
            <a:ln w="9525">
              <a:solidFill>
                <a:srgbClr val="007635"/>
              </a:solidFill>
              <a:miter lim="800000"/>
              <a:headEnd/>
              <a:tailEnd/>
            </a:ln>
          </p:spPr>
          <p:txBody>
            <a:bodyPr wrap="square" lIns="36000" tIns="36000" rIns="36000" bIns="36000" anchor="t" anchorCtr="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200" dirty="0">
                <a:solidFill>
                  <a:srgbClr val="000000"/>
                </a:solidFill>
                <a:latin typeface="HG丸ｺﾞｼｯｸM-PRO" pitchFamily="50" charset="-128"/>
                <a:ea typeface="HG丸ｺﾞｼｯｸM-PRO" pitchFamily="50" charset="-128"/>
              </a:endParaRPr>
            </a:p>
          </p:txBody>
        </p:sp>
        <p:sp>
          <p:nvSpPr>
            <p:cNvPr id="53" name="角丸四角形 52"/>
            <p:cNvSpPr/>
            <p:nvPr/>
          </p:nvSpPr>
          <p:spPr>
            <a:xfrm>
              <a:off x="382330" y="6214767"/>
              <a:ext cx="2550377" cy="401671"/>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未受診妊婦の年齢分布</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8"/>
            <p:cNvSpPr txBox="1">
              <a:spLocks noChangeArrowheads="1"/>
            </p:cNvSpPr>
            <p:nvPr/>
          </p:nvSpPr>
          <p:spPr bwMode="auto">
            <a:xfrm>
              <a:off x="5064719" y="2027884"/>
              <a:ext cx="4477046" cy="4055467"/>
            </a:xfrm>
            <a:prstGeom prst="rect">
              <a:avLst/>
            </a:prstGeom>
            <a:solidFill>
              <a:schemeClr val="bg1"/>
            </a:solidFill>
            <a:ln w="9525">
              <a:solidFill>
                <a:srgbClr val="007635"/>
              </a:solidFill>
              <a:miter lim="800000"/>
              <a:headEnd/>
              <a:tailEnd/>
            </a:ln>
          </p:spPr>
          <p:txBody>
            <a:bodyPr wrap="square" lIns="36000" tIns="36000" rIns="36000" bIns="36000" anchor="t" anchorCtr="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●全体では、「経済的問題」が</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％と一番多く、ついで「知識の欠如」が</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％となっている。</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代妊産婦は、妊娠に気づかなかったという「知識の欠如」、家族に言えず、どうしていいのかわからなかった等「妊娠の事実の受容困難」が多くなっている。</a:t>
              </a:r>
              <a:endParaRPr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5064719" y="1971970"/>
              <a:ext cx="3489998" cy="369740"/>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全体と</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代妊産婦の未受診の理由</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 name="正方形/長方形 4"/>
          <p:cNvSpPr/>
          <p:nvPr/>
        </p:nvSpPr>
        <p:spPr>
          <a:xfrm>
            <a:off x="5388107" y="3081444"/>
            <a:ext cx="657074" cy="504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tx1"/>
              </a:solidFill>
            </a:endParaRPr>
          </a:p>
        </p:txBody>
      </p:sp>
      <p:sp>
        <p:nvSpPr>
          <p:cNvPr id="30" name="正方形/長方形 29"/>
          <p:cNvSpPr/>
          <p:nvPr/>
        </p:nvSpPr>
        <p:spPr>
          <a:xfrm>
            <a:off x="5283154" y="8061607"/>
            <a:ext cx="57264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000" dirty="0">
              <a:solidFill>
                <a:schemeClr val="tx1"/>
              </a:solidFill>
            </a:endParaRPr>
          </a:p>
        </p:txBody>
      </p:sp>
      <p:sp>
        <p:nvSpPr>
          <p:cNvPr id="33" name="正方形/長方形 32"/>
          <p:cNvSpPr/>
          <p:nvPr/>
        </p:nvSpPr>
        <p:spPr>
          <a:xfrm>
            <a:off x="4293244" y="2738120"/>
            <a:ext cx="57264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000" dirty="0">
              <a:solidFill>
                <a:schemeClr val="tx1"/>
              </a:solidFill>
            </a:endParaRPr>
          </a:p>
        </p:txBody>
      </p:sp>
      <p:sp>
        <p:nvSpPr>
          <p:cNvPr id="7" name="正方形/長方形 6"/>
          <p:cNvSpPr/>
          <p:nvPr/>
        </p:nvSpPr>
        <p:spPr>
          <a:xfrm>
            <a:off x="6140557" y="6555967"/>
            <a:ext cx="3676321" cy="39645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年の府内の出産年齢では</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歳がピークである。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未受診や飛込みによる出産では、</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歳が最多年齢層で全体の</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31.1</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％を占める。次いで、</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歳以下が</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21.5</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25~29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歳も</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と、昨年度より</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歳以下が増加している。</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歳台の占める割合が全体の</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72.8</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％となっている。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●未受診や飛び込み出産をした妊婦の平均年齢は約</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歳（不詳を除く）であった。</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097364" y="2259244"/>
            <a:ext cx="4841174" cy="2421351"/>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「妊娠期からの子育て支援のためのガイドライ」を策定し、医療</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機関が「支援の必要</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妊婦」の認識を共有</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、連携して支援できるよう体制を整備している。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10110417" y="4988960"/>
            <a:ext cx="4841174" cy="2693889"/>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◆学校関係者を対象に「人工妊娠</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中絶の選択と実際」、「分娩を選択した</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における就学の継続」、</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「児童養護施設における性の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問題」について</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研修を開催</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することで、相互の役割</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を理解する。</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10097365" y="7819605"/>
            <a:ext cx="4905269" cy="2824050"/>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◆子育て世代包括支援センターにおいて</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、支援の必要な妊婦を　地域のサービスや制度に結びつける。</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kumimoji="1" lang="ja-JP" altLang="en-US" sz="1000" dirty="0">
              <a:solidFill>
                <a:schemeClr val="tx1"/>
              </a:solidFill>
            </a:endParaRPr>
          </a:p>
        </p:txBody>
      </p:sp>
      <p:sp>
        <p:nvSpPr>
          <p:cNvPr id="44" name="角丸四角形 43"/>
          <p:cNvSpPr/>
          <p:nvPr/>
        </p:nvSpPr>
        <p:spPr>
          <a:xfrm>
            <a:off x="10161460" y="1857573"/>
            <a:ext cx="3664498" cy="401671"/>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支援の必要な妊婦の発見・つなぎ</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10161460" y="4680595"/>
            <a:ext cx="3376466" cy="417549"/>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代妊産婦の問題共有と連携</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10196134" y="7580061"/>
            <a:ext cx="3341792" cy="401671"/>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妊娠・出産包括支援事業の推進</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8" name="グループ化 47"/>
          <p:cNvGrpSpPr/>
          <p:nvPr/>
        </p:nvGrpSpPr>
        <p:grpSpPr>
          <a:xfrm>
            <a:off x="11993709" y="3227672"/>
            <a:ext cx="2782590" cy="1319212"/>
            <a:chOff x="0" y="0"/>
            <a:chExt cx="2333624" cy="1857375"/>
          </a:xfrm>
        </p:grpSpPr>
        <p:sp>
          <p:nvSpPr>
            <p:cNvPr id="49" name="円/楕円 48"/>
            <p:cNvSpPr/>
            <p:nvPr/>
          </p:nvSpPr>
          <p:spPr>
            <a:xfrm>
              <a:off x="333374" y="304800"/>
              <a:ext cx="1733550" cy="1552575"/>
            </a:xfrm>
            <a:prstGeom prst="ellipse">
              <a:avLst/>
            </a:prstGeom>
            <a:noFill/>
            <a:ln w="63500">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54" name="図 53"/>
            <p:cNvPicPr>
              <a:picLocks noChangeAspect="1"/>
            </p:cNvPicPr>
            <p:nvPr/>
          </p:nvPicPr>
          <p:blipFill>
            <a:blip r:embed="rId3"/>
            <a:stretch>
              <a:fillRect/>
            </a:stretch>
          </p:blipFill>
          <p:spPr>
            <a:xfrm>
              <a:off x="981074" y="731220"/>
              <a:ext cx="504825" cy="830725"/>
            </a:xfrm>
            <a:prstGeom prst="rect">
              <a:avLst/>
            </a:prstGeom>
            <a:effectLst>
              <a:glow rad="228600">
                <a:schemeClr val="accent5">
                  <a:satMod val="175000"/>
                  <a:alpha val="40000"/>
                </a:schemeClr>
              </a:glow>
            </a:effectLst>
          </p:spPr>
        </p:pic>
        <p:sp>
          <p:nvSpPr>
            <p:cNvPr id="57" name="円/楕円 56"/>
            <p:cNvSpPr/>
            <p:nvPr/>
          </p:nvSpPr>
          <p:spPr>
            <a:xfrm>
              <a:off x="1685923" y="990601"/>
              <a:ext cx="647701" cy="647699"/>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福祉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円/楕円 57"/>
            <p:cNvSpPr/>
            <p:nvPr/>
          </p:nvSpPr>
          <p:spPr>
            <a:xfrm>
              <a:off x="847724" y="0"/>
              <a:ext cx="762000" cy="619125"/>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産婦人科医療機関</a:t>
              </a:r>
            </a:p>
          </p:txBody>
        </p:sp>
        <p:sp>
          <p:nvSpPr>
            <p:cNvPr id="59" name="円/楕円 58"/>
            <p:cNvSpPr/>
            <p:nvPr/>
          </p:nvSpPr>
          <p:spPr>
            <a:xfrm>
              <a:off x="0" y="1009650"/>
              <a:ext cx="628649" cy="619125"/>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a:t>
              </a:r>
            </a:p>
          </p:txBody>
        </p:sp>
      </p:grpSp>
      <p:grpSp>
        <p:nvGrpSpPr>
          <p:cNvPr id="60" name="グループ化 59"/>
          <p:cNvGrpSpPr/>
          <p:nvPr/>
        </p:nvGrpSpPr>
        <p:grpSpPr>
          <a:xfrm>
            <a:off x="12462728" y="5123179"/>
            <a:ext cx="2605504" cy="2310484"/>
            <a:chOff x="0" y="0"/>
            <a:chExt cx="2724150" cy="2286000"/>
          </a:xfrm>
        </p:grpSpPr>
        <p:sp>
          <p:nvSpPr>
            <p:cNvPr id="61" name="二等辺三角形 60"/>
            <p:cNvSpPr/>
            <p:nvPr/>
          </p:nvSpPr>
          <p:spPr>
            <a:xfrm>
              <a:off x="342900" y="295275"/>
              <a:ext cx="2019300" cy="1685925"/>
            </a:xfrm>
            <a:prstGeom prst="triangle">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円/楕円 61"/>
            <p:cNvSpPr/>
            <p:nvPr/>
          </p:nvSpPr>
          <p:spPr>
            <a:xfrm>
              <a:off x="990600" y="0"/>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a:t>
              </a:r>
            </a:p>
          </p:txBody>
        </p:sp>
        <p:sp>
          <p:nvSpPr>
            <p:cNvPr id="63" name="円/楕円 62"/>
            <p:cNvSpPr/>
            <p:nvPr/>
          </p:nvSpPr>
          <p:spPr>
            <a:xfrm>
              <a:off x="0" y="1666875"/>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産婦人科医療機関</a:t>
              </a:r>
            </a:p>
          </p:txBody>
        </p:sp>
        <p:sp>
          <p:nvSpPr>
            <p:cNvPr id="64" name="円/楕円 63"/>
            <p:cNvSpPr/>
            <p:nvPr/>
          </p:nvSpPr>
          <p:spPr>
            <a:xfrm>
              <a:off x="1962150" y="1638300"/>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p>
          </p:txBody>
        </p:sp>
      </p:grpSp>
      <p:sp>
        <p:nvSpPr>
          <p:cNvPr id="10" name="メモ 9"/>
          <p:cNvSpPr/>
          <p:nvPr/>
        </p:nvSpPr>
        <p:spPr>
          <a:xfrm>
            <a:off x="13380099" y="6230785"/>
            <a:ext cx="877749" cy="710168"/>
          </a:xfrm>
          <a:prstGeom prst="foldedCorner">
            <a:avLst/>
          </a:prstGeom>
          <a:solidFill>
            <a:schemeClr val="bg1"/>
          </a:solidFill>
          <a:ln w="38100" cmpd="dbl">
            <a:solidFill>
              <a:srgbClr val="42AD2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代の妊娠を考える」</a:t>
            </a:r>
          </a:p>
        </p:txBody>
      </p:sp>
      <p:grpSp>
        <p:nvGrpSpPr>
          <p:cNvPr id="80" name="グループ化 79"/>
          <p:cNvGrpSpPr/>
          <p:nvPr/>
        </p:nvGrpSpPr>
        <p:grpSpPr>
          <a:xfrm>
            <a:off x="10467762" y="8538220"/>
            <a:ext cx="4355636" cy="1985683"/>
            <a:chOff x="72223" y="513294"/>
            <a:chExt cx="8641061" cy="3374255"/>
          </a:xfrm>
        </p:grpSpPr>
        <p:sp>
          <p:nvSpPr>
            <p:cNvPr id="81" name="角丸四角形 80"/>
            <p:cNvSpPr/>
            <p:nvPr/>
          </p:nvSpPr>
          <p:spPr>
            <a:xfrm>
              <a:off x="2467911" y="545260"/>
              <a:ext cx="3578009" cy="777774"/>
            </a:xfrm>
            <a:prstGeom prst="roundRect">
              <a:avLst/>
            </a:prstGeom>
            <a:solidFill>
              <a:srgbClr val="D3BBFD"/>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047281" y="513294"/>
              <a:ext cx="1666003" cy="80974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dirty="0" smtClean="0">
                  <a:solidFill>
                    <a:schemeClr val="tx1"/>
                  </a:solidFill>
                </a:rPr>
                <a:t>関係機関</a:t>
              </a:r>
              <a:endParaRPr kumimoji="1" lang="en-US" altLang="ja-JP" sz="1000" dirty="0">
                <a:solidFill>
                  <a:schemeClr val="tx1"/>
                </a:solidFill>
              </a:endParaRPr>
            </a:p>
          </p:txBody>
        </p:sp>
        <p:sp>
          <p:nvSpPr>
            <p:cNvPr id="83" name="下矢印 82"/>
            <p:cNvSpPr/>
            <p:nvPr/>
          </p:nvSpPr>
          <p:spPr>
            <a:xfrm>
              <a:off x="127652" y="1429741"/>
              <a:ext cx="8352928" cy="792088"/>
            </a:xfrm>
            <a:prstGeom prst="downArrow">
              <a:avLst>
                <a:gd name="adj1" fmla="val 50000"/>
                <a:gd name="adj2" fmla="val 6887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切れ目ない支援の実施</a:t>
              </a:r>
            </a:p>
          </p:txBody>
        </p:sp>
        <p:sp>
          <p:nvSpPr>
            <p:cNvPr id="84" name="角丸四角形 83"/>
            <p:cNvSpPr/>
            <p:nvPr/>
          </p:nvSpPr>
          <p:spPr>
            <a:xfrm>
              <a:off x="465299" y="2239909"/>
              <a:ext cx="3672407" cy="575684"/>
            </a:xfrm>
            <a:prstGeom prst="roundRect">
              <a:avLst/>
            </a:prstGeom>
            <a:solidFill>
              <a:srgbClr val="3BCCFF"/>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産前・産後</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サポート事業</a:t>
              </a:r>
            </a:p>
          </p:txBody>
        </p:sp>
        <p:sp>
          <p:nvSpPr>
            <p:cNvPr id="85" name="角丸四角形 84"/>
            <p:cNvSpPr/>
            <p:nvPr/>
          </p:nvSpPr>
          <p:spPr>
            <a:xfrm>
              <a:off x="4574656" y="2329083"/>
              <a:ext cx="3672407" cy="495673"/>
            </a:xfrm>
            <a:prstGeom prst="roundRect">
              <a:avLst/>
            </a:prstGeom>
            <a:solidFill>
              <a:srgbClr val="F2DE7A"/>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産後ケア事業</a:t>
              </a:r>
            </a:p>
          </p:txBody>
        </p:sp>
        <p:pic>
          <p:nvPicPr>
            <p:cNvPr id="86" name="Picture 2" descr="妊婦さんのイラスト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23" y="520174"/>
              <a:ext cx="1506116" cy="944047"/>
            </a:xfrm>
            <a:prstGeom prst="rect">
              <a:avLst/>
            </a:prstGeom>
            <a:noFill/>
            <a:extLst>
              <a:ext uri="{909E8E84-426E-40DD-AFC4-6F175D3DCCD1}">
                <a14:hiddenFill xmlns:a14="http://schemas.microsoft.com/office/drawing/2010/main">
                  <a:solidFill>
                    <a:srgbClr val="FFFFFF"/>
                  </a:solidFill>
                </a14:hiddenFill>
              </a:ext>
            </a:extLst>
          </p:spPr>
        </p:pic>
        <p:sp>
          <p:nvSpPr>
            <p:cNvPr id="87" name="上矢印吹き出し 86"/>
            <p:cNvSpPr/>
            <p:nvPr/>
          </p:nvSpPr>
          <p:spPr>
            <a:xfrm>
              <a:off x="180153" y="2777709"/>
              <a:ext cx="8150519" cy="1109840"/>
            </a:xfrm>
            <a:prstGeom prst="upArrowCallout">
              <a:avLst/>
            </a:prstGeom>
            <a:solidFill>
              <a:srgbClr val="EEA4D9"/>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都道府県事業</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妊娠・出産包括支</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援推進事業</a:t>
              </a:r>
            </a:p>
          </p:txBody>
        </p:sp>
      </p:grpSp>
      <p:sp>
        <p:nvSpPr>
          <p:cNvPr id="11" name="左右矢印 10"/>
          <p:cNvSpPr/>
          <p:nvPr/>
        </p:nvSpPr>
        <p:spPr>
          <a:xfrm>
            <a:off x="11131886" y="8735023"/>
            <a:ext cx="459572" cy="194044"/>
          </a:xfrm>
          <a:prstGeom prst="leftRightArrow">
            <a:avLst/>
          </a:prstGeom>
          <a:solidFill>
            <a:srgbClr val="007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左右矢印 87"/>
          <p:cNvSpPr/>
          <p:nvPr/>
        </p:nvSpPr>
        <p:spPr>
          <a:xfrm>
            <a:off x="13478914" y="8663015"/>
            <a:ext cx="459572" cy="194044"/>
          </a:xfrm>
          <a:prstGeom prst="leftRightArrow">
            <a:avLst/>
          </a:prstGeom>
          <a:solidFill>
            <a:srgbClr val="007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097364" y="8558086"/>
            <a:ext cx="424801" cy="1360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市町村事業</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5" name="グラフ 64"/>
          <p:cNvGraphicFramePr>
            <a:graphicFrameLocks/>
          </p:cNvGraphicFramePr>
          <p:nvPr>
            <p:extLst>
              <p:ext uri="{D42A27DB-BD31-4B8C-83A1-F6EECF244321}">
                <p14:modId xmlns:p14="http://schemas.microsoft.com/office/powerpoint/2010/main" val="907234964"/>
              </p:ext>
            </p:extLst>
          </p:nvPr>
        </p:nvGraphicFramePr>
        <p:xfrm>
          <a:off x="506296" y="2592363"/>
          <a:ext cx="4462677" cy="288300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7" name="グラフ 66"/>
          <p:cNvGraphicFramePr>
            <a:graphicFrameLocks/>
          </p:cNvGraphicFramePr>
          <p:nvPr>
            <p:extLst>
              <p:ext uri="{D42A27DB-BD31-4B8C-83A1-F6EECF244321}">
                <p14:modId xmlns:p14="http://schemas.microsoft.com/office/powerpoint/2010/main" val="2446320569"/>
              </p:ext>
            </p:extLst>
          </p:nvPr>
        </p:nvGraphicFramePr>
        <p:xfrm>
          <a:off x="576486" y="6372009"/>
          <a:ext cx="5468695" cy="3997218"/>
        </p:xfrm>
        <a:graphic>
          <a:graphicData uri="http://schemas.openxmlformats.org/drawingml/2006/chart">
            <c:chart xmlns:c="http://schemas.openxmlformats.org/drawingml/2006/chart" xmlns:r="http://schemas.openxmlformats.org/officeDocument/2006/relationships" r:id="rId6"/>
          </a:graphicData>
        </a:graphic>
      </p:graphicFrame>
      <p:sp>
        <p:nvSpPr>
          <p:cNvPr id="2" name="角丸四角形 1"/>
          <p:cNvSpPr/>
          <p:nvPr/>
        </p:nvSpPr>
        <p:spPr>
          <a:xfrm>
            <a:off x="13983628" y="9097822"/>
            <a:ext cx="954910" cy="508953"/>
          </a:xfrm>
          <a:prstGeom prst="roundRect">
            <a:avLst/>
          </a:prstGeom>
          <a:solidFill>
            <a:schemeClr val="accent6">
              <a:lumMod val="60000"/>
              <a:lumOff val="40000"/>
            </a:schemeClr>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ja-JP" altLang="en-US" sz="1000" dirty="0" smtClean="0">
                <a:solidFill>
                  <a:schemeClr val="tx1"/>
                </a:solidFill>
                <a:latin typeface="+mj-ea"/>
                <a:ea typeface="+mj-ea"/>
                <a:cs typeface="Meiryo UI" panose="020B0604030504040204" pitchFamily="50" charset="-128"/>
              </a:rPr>
              <a:t>産婦健康</a:t>
            </a:r>
            <a:endParaRPr lang="en-US" altLang="ja-JP" sz="1000" dirty="0" smtClean="0">
              <a:solidFill>
                <a:schemeClr val="tx1"/>
              </a:solidFill>
              <a:latin typeface="+mj-ea"/>
              <a:ea typeface="+mj-ea"/>
              <a:cs typeface="Meiryo UI" panose="020B0604030504040204" pitchFamily="50" charset="-128"/>
            </a:endParaRPr>
          </a:p>
          <a:p>
            <a:pPr algn="ctr">
              <a:lnSpc>
                <a:spcPts val="1800"/>
              </a:lnSpc>
            </a:pPr>
            <a:r>
              <a:rPr lang="ja-JP" altLang="en-US" sz="1000" dirty="0" smtClean="0">
                <a:solidFill>
                  <a:schemeClr val="tx1"/>
                </a:solidFill>
                <a:latin typeface="+mj-ea"/>
                <a:ea typeface="+mj-ea"/>
                <a:cs typeface="Meiryo UI" panose="020B0604030504040204" pitchFamily="50" charset="-128"/>
              </a:rPr>
              <a:t>診査事業</a:t>
            </a:r>
            <a:endParaRPr kumimoji="1" lang="ja-JP" altLang="en-US" sz="1000" dirty="0" smtClean="0">
              <a:solidFill>
                <a:schemeClr val="tx1"/>
              </a:solidFill>
              <a:latin typeface="+mj-ea"/>
              <a:ea typeface="+mj-ea"/>
              <a:cs typeface="Meiryo UI" panose="020B0604030504040204" pitchFamily="50" charset="-128"/>
            </a:endParaRPr>
          </a:p>
        </p:txBody>
      </p:sp>
      <p:graphicFrame>
        <p:nvGraphicFramePr>
          <p:cNvPr id="55" name="グラフ 54"/>
          <p:cNvGraphicFramePr>
            <a:graphicFrameLocks/>
          </p:cNvGraphicFramePr>
          <p:nvPr>
            <p:extLst>
              <p:ext uri="{D42A27DB-BD31-4B8C-83A1-F6EECF244321}">
                <p14:modId xmlns:p14="http://schemas.microsoft.com/office/powerpoint/2010/main" val="893582414"/>
              </p:ext>
            </p:extLst>
          </p:nvPr>
        </p:nvGraphicFramePr>
        <p:xfrm>
          <a:off x="5262325" y="3228285"/>
          <a:ext cx="4505325" cy="24003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88519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8E08C"/>
        </a:solidFill>
        <a:ln>
          <a:solidFill>
            <a:srgbClr val="007635"/>
          </a:solidFill>
        </a:ln>
      </a:spPr>
      <a:bodyPr rtlCol="0" anchor="ctr"/>
      <a:lstStyle>
        <a:defPPr>
          <a:lnSpc>
            <a:spcPts val="1800"/>
          </a:lnSpc>
          <a:defRPr kumimoji="1"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D206A81-1DDB-4812-8B57-4E5944612E0B}">
  <ds:schemaRefs>
    <ds:schemaRef ds:uri="http://schemas.microsoft.com/sharepoint/v3/contenttype/forms"/>
  </ds:schemaRefs>
</ds:datastoreItem>
</file>

<file path=customXml/itemProps3.xml><?xml version="1.0" encoding="utf-8"?>
<ds:datastoreItem xmlns:ds="http://schemas.openxmlformats.org/officeDocument/2006/customXml" ds:itemID="{D72F6205-4237-4CAE-BADD-283716BD205A}">
  <ds:schemaRefs>
    <ds:schemaRef ds:uri="http://purl.org/dc/terms/"/>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4452</TotalTime>
  <Words>364</Words>
  <Application>Microsoft Office PowerPoint</Application>
  <PresentationFormat>ユーザー設定</PresentationFormat>
  <Paragraphs>119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Ｐゴシック</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中田　大貴</cp:lastModifiedBy>
  <cp:revision>466</cp:revision>
  <cp:lastPrinted>2017-11-30T08:46:22Z</cp:lastPrinted>
  <dcterms:created xsi:type="dcterms:W3CDTF">2014-08-14T01:34:34Z</dcterms:created>
  <dcterms:modified xsi:type="dcterms:W3CDTF">2017-11-30T09:13:35Z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