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5122525" cy="10801350"/>
  <p:notesSz cx="6729413" cy="9866313"/>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02">
          <p15:clr>
            <a:srgbClr val="A4A3A4"/>
          </p15:clr>
        </p15:guide>
        <p15:guide id="2" pos="4763">
          <p15:clr>
            <a:srgbClr val="A4A3A4"/>
          </p15:clr>
        </p15:guide>
      </p15:sldGuideLst>
    </p:ext>
    <p:ext uri="{2D200454-40CA-4A62-9FC3-DE9A4176ACB9}">
      <p15:notesGuideLst xmlns="" xmlns:p15="http://schemas.microsoft.com/office/powerpoint/2012/main">
        <p15:guide id="1" orient="horz" pos="3132" userDrawn="1">
          <p15:clr>
            <a:srgbClr val="A4A3A4"/>
          </p15:clr>
        </p15:guide>
        <p15:guide id="2" pos="2161" userDrawn="1">
          <p15:clr>
            <a:srgbClr val="A4A3A4"/>
          </p15:clr>
        </p15:guide>
        <p15:guide id="3" orient="horz" pos="3107">
          <p15:clr>
            <a:srgbClr val="A4A3A4"/>
          </p15:clr>
        </p15:guide>
        <p15:guide id="4" pos="212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E7A"/>
    <a:srgbClr val="3BCCFF"/>
    <a:srgbClr val="D3BBFD"/>
    <a:srgbClr val="EEA4D9"/>
    <a:srgbClr val="A2F197"/>
    <a:srgbClr val="36DF1F"/>
    <a:srgbClr val="FF0000"/>
    <a:srgbClr val="007635"/>
    <a:srgbClr val="42AD29"/>
    <a:srgbClr val="58D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7479" autoAdjust="0"/>
  </p:normalViewPr>
  <p:slideViewPr>
    <p:cSldViewPr>
      <p:cViewPr varScale="1">
        <p:scale>
          <a:sx n="46" d="100"/>
          <a:sy n="46" d="100"/>
        </p:scale>
        <p:origin x="-1200" y="-96"/>
      </p:cViewPr>
      <p:guideLst>
        <p:guide orient="horz" pos="3402"/>
        <p:guide pos="4763"/>
      </p:guideLst>
    </p:cSldViewPr>
  </p:slideViewPr>
  <p:notesTextViewPr>
    <p:cViewPr>
      <p:scale>
        <a:sx n="1" d="1"/>
        <a:sy n="1" d="1"/>
      </p:scale>
      <p:origin x="0" y="0"/>
    </p:cViewPr>
  </p:notesTextViewPr>
  <p:notesViewPr>
    <p:cSldViewPr>
      <p:cViewPr varScale="1">
        <p:scale>
          <a:sx n="52" d="100"/>
          <a:sy n="52" d="100"/>
        </p:scale>
        <p:origin x="-2934" y="-90"/>
      </p:cViewPr>
      <p:guideLst>
        <p:guide orient="horz" pos="3132"/>
        <p:guide orient="horz" pos="3107"/>
        <p:guide pos="2161"/>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oleObject" Target="file:///D:\HongoMi\Desktop\&#12507;&#12540;&#12512;&#12506;&#12540;&#12472;&#29992;&#36039;&#26009;&#65288;&#37096;&#38263;&#29992;&#65289;\&#12507;&#12540;&#12512;&#12506;&#12540;&#12472;&#29992;&#12487;&#12540;&#12479;&#20316;&#25104;.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035448092240018E-2"/>
          <c:y val="2.5428290720671248E-2"/>
          <c:w val="0.90286351706036749"/>
          <c:h val="0.43803441236512103"/>
        </c:manualLayout>
      </c:layout>
      <c:barChart>
        <c:barDir val="col"/>
        <c:grouping val="clustered"/>
        <c:varyColors val="0"/>
        <c:ser>
          <c:idx val="0"/>
          <c:order val="0"/>
          <c:tx>
            <c:strRef>
              <c:f>Sheet1!$D$2</c:f>
              <c:strCache>
                <c:ptCount val="1"/>
                <c:pt idx="0">
                  <c:v>全体</c:v>
                </c:pt>
              </c:strCache>
            </c:strRef>
          </c:tx>
          <c:spPr>
            <a:solidFill>
              <a:schemeClr val="accent1"/>
            </a:solidFill>
            <a:ln>
              <a:noFill/>
            </a:ln>
            <a:effectLst/>
          </c:spPr>
          <c:invertIfNegative val="0"/>
          <c:cat>
            <c:strRef>
              <c:f>Sheet1!$C$3:$C$11</c:f>
              <c:strCache>
                <c:ptCount val="9"/>
                <c:pt idx="0">
                  <c:v>経済的問題</c:v>
                </c:pt>
                <c:pt idx="1">
                  <c:v>知識の欠如</c:v>
                </c:pt>
                <c:pt idx="2">
                  <c:v>妊娠に対する認識の甘さ</c:v>
                </c:pt>
                <c:pt idx="3">
                  <c:v>妊娠事実の受容困難</c:v>
                </c:pt>
                <c:pt idx="4">
                  <c:v>家庭事情</c:v>
                </c:pt>
                <c:pt idx="5">
                  <c:v>多忙</c:v>
                </c:pt>
                <c:pt idx="6">
                  <c:v>社会的孤立</c:v>
                </c:pt>
                <c:pt idx="7">
                  <c:v>受診機会の消失</c:v>
                </c:pt>
                <c:pt idx="8">
                  <c:v>不明</c:v>
                </c:pt>
              </c:strCache>
            </c:strRef>
          </c:cat>
          <c:val>
            <c:numRef>
              <c:f>Sheet1!$D$3:$D$11</c:f>
              <c:numCache>
                <c:formatCode>General</c:formatCode>
                <c:ptCount val="9"/>
                <c:pt idx="0">
                  <c:v>20.399999999999999</c:v>
                </c:pt>
                <c:pt idx="1">
                  <c:v>16.899999999999999</c:v>
                </c:pt>
                <c:pt idx="2">
                  <c:v>12.8</c:v>
                </c:pt>
                <c:pt idx="3">
                  <c:v>7.7</c:v>
                </c:pt>
                <c:pt idx="4">
                  <c:v>15.2</c:v>
                </c:pt>
                <c:pt idx="5">
                  <c:v>7.2</c:v>
                </c:pt>
                <c:pt idx="6">
                  <c:v>8.8000000000000007</c:v>
                </c:pt>
                <c:pt idx="7">
                  <c:v>5.5</c:v>
                </c:pt>
                <c:pt idx="8">
                  <c:v>5.5</c:v>
                </c:pt>
              </c:numCache>
            </c:numRef>
          </c:val>
        </c:ser>
        <c:ser>
          <c:idx val="1"/>
          <c:order val="1"/>
          <c:tx>
            <c:strRef>
              <c:f>Sheet1!$E$2</c:f>
              <c:strCache>
                <c:ptCount val="1"/>
                <c:pt idx="0">
                  <c:v>10代妊産婦</c:v>
                </c:pt>
              </c:strCache>
            </c:strRef>
          </c:tx>
          <c:spPr>
            <a:solidFill>
              <a:srgbClr val="FF0000"/>
            </a:solidFill>
            <a:ln>
              <a:noFill/>
            </a:ln>
            <a:effectLst/>
          </c:spPr>
          <c:invertIfNegative val="0"/>
          <c:cat>
            <c:strRef>
              <c:f>Sheet1!$C$3:$C$11</c:f>
              <c:strCache>
                <c:ptCount val="9"/>
                <c:pt idx="0">
                  <c:v>経済的問題</c:v>
                </c:pt>
                <c:pt idx="1">
                  <c:v>知識の欠如</c:v>
                </c:pt>
                <c:pt idx="2">
                  <c:v>妊娠に対する認識の甘さ</c:v>
                </c:pt>
                <c:pt idx="3">
                  <c:v>妊娠事実の受容困難</c:v>
                </c:pt>
                <c:pt idx="4">
                  <c:v>家庭事情</c:v>
                </c:pt>
                <c:pt idx="5">
                  <c:v>多忙</c:v>
                </c:pt>
                <c:pt idx="6">
                  <c:v>社会的孤立</c:v>
                </c:pt>
                <c:pt idx="7">
                  <c:v>受診機会の消失</c:v>
                </c:pt>
                <c:pt idx="8">
                  <c:v>不明</c:v>
                </c:pt>
              </c:strCache>
            </c:strRef>
          </c:cat>
          <c:val>
            <c:numRef>
              <c:f>Sheet1!$E$3:$E$11</c:f>
              <c:numCache>
                <c:formatCode>General</c:formatCode>
                <c:ptCount val="9"/>
                <c:pt idx="0">
                  <c:v>8.1999999999999993</c:v>
                </c:pt>
                <c:pt idx="1">
                  <c:v>27.9</c:v>
                </c:pt>
                <c:pt idx="2">
                  <c:v>9.8000000000000007</c:v>
                </c:pt>
                <c:pt idx="3">
                  <c:v>14.8</c:v>
                </c:pt>
                <c:pt idx="4">
                  <c:v>27.9</c:v>
                </c:pt>
                <c:pt idx="5">
                  <c:v>1.6</c:v>
                </c:pt>
                <c:pt idx="6">
                  <c:v>0</c:v>
                </c:pt>
                <c:pt idx="7">
                  <c:v>4.9000000000000004</c:v>
                </c:pt>
                <c:pt idx="8">
                  <c:v>4.9000000000000004</c:v>
                </c:pt>
              </c:numCache>
            </c:numRef>
          </c:val>
        </c:ser>
        <c:dLbls>
          <c:showLegendKey val="0"/>
          <c:showVal val="0"/>
          <c:showCatName val="0"/>
          <c:showSerName val="0"/>
          <c:showPercent val="0"/>
          <c:showBubbleSize val="0"/>
        </c:dLbls>
        <c:gapWidth val="219"/>
        <c:overlap val="-27"/>
        <c:axId val="79645696"/>
        <c:axId val="79655680"/>
      </c:barChart>
      <c:catAx>
        <c:axId val="7964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79655680"/>
        <c:crosses val="autoZero"/>
        <c:auto val="1"/>
        <c:lblAlgn val="ctr"/>
        <c:lblOffset val="100"/>
        <c:noMultiLvlLbl val="0"/>
      </c:catAx>
      <c:valAx>
        <c:axId val="79655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79645696"/>
        <c:crosses val="autoZero"/>
        <c:crossBetween val="between"/>
      </c:valAx>
      <c:spPr>
        <a:noFill/>
        <a:ln>
          <a:noFill/>
        </a:ln>
        <a:effectLst/>
      </c:spPr>
    </c:plotArea>
    <c:legend>
      <c:legendPos val="b"/>
      <c:layout>
        <c:manualLayout>
          <c:xMode val="edge"/>
          <c:yMode val="edge"/>
          <c:x val="0.58981903007867154"/>
          <c:y val="9.891134524378864E-2"/>
          <c:w val="0.38828155794103208"/>
          <c:h val="0.1278550673117808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Sheet1!$C$46</c:f>
              <c:strCache>
                <c:ptCount val="1"/>
                <c:pt idx="0">
                  <c:v>未受診妊婦数</c:v>
                </c:pt>
              </c:strCache>
            </c:strRef>
          </c:tx>
          <c:spPr>
            <a:solidFill>
              <a:srgbClr val="0070C0"/>
            </a:solidFill>
          </c:spPr>
          <c:invertIfNegative val="0"/>
          <c:dPt>
            <c:idx val="5"/>
            <c:invertIfNegative val="0"/>
            <c:bubble3D val="0"/>
            <c:spPr>
              <a:solidFill>
                <a:srgbClr val="FF0000"/>
              </a:solidFill>
            </c:spPr>
          </c:dPt>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Sheet1!$D$45:$I$45</c:f>
              <c:strCache>
                <c:ptCount val="6"/>
                <c:pt idx="0">
                  <c:v>H21</c:v>
                </c:pt>
                <c:pt idx="1">
                  <c:v>H22</c:v>
                </c:pt>
                <c:pt idx="2">
                  <c:v>H23</c:v>
                </c:pt>
                <c:pt idx="3">
                  <c:v>H24</c:v>
                </c:pt>
                <c:pt idx="4">
                  <c:v>H25</c:v>
                </c:pt>
                <c:pt idx="5">
                  <c:v>H26</c:v>
                </c:pt>
              </c:strCache>
            </c:strRef>
          </c:cat>
          <c:val>
            <c:numRef>
              <c:f>Sheet1!$D$46:$I$46</c:f>
              <c:numCache>
                <c:formatCode>0_ </c:formatCode>
                <c:ptCount val="6"/>
                <c:pt idx="0">
                  <c:v>152</c:v>
                </c:pt>
                <c:pt idx="1">
                  <c:v>148</c:v>
                </c:pt>
                <c:pt idx="2">
                  <c:v>254</c:v>
                </c:pt>
                <c:pt idx="3">
                  <c:v>307</c:v>
                </c:pt>
                <c:pt idx="4">
                  <c:v>285</c:v>
                </c:pt>
                <c:pt idx="5">
                  <c:v>262</c:v>
                </c:pt>
              </c:numCache>
            </c:numRef>
          </c:val>
        </c:ser>
        <c:dLbls>
          <c:showLegendKey val="0"/>
          <c:showVal val="0"/>
          <c:showCatName val="0"/>
          <c:showSerName val="0"/>
          <c:showPercent val="0"/>
          <c:showBubbleSize val="0"/>
        </c:dLbls>
        <c:gapWidth val="150"/>
        <c:axId val="74429952"/>
        <c:axId val="74431488"/>
      </c:barChart>
      <c:catAx>
        <c:axId val="74429952"/>
        <c:scaling>
          <c:orientation val="minMax"/>
        </c:scaling>
        <c:delete val="0"/>
        <c:axPos val="l"/>
        <c:numFmt formatCode="General" sourceLinked="0"/>
        <c:majorTickMark val="out"/>
        <c:minorTickMark val="none"/>
        <c:tickLblPos val="nextTo"/>
        <c:txPr>
          <a:bodyPr/>
          <a:lstStyle/>
          <a:p>
            <a:pPr>
              <a:defRPr sz="1400"/>
            </a:pPr>
            <a:endParaRPr lang="ja-JP"/>
          </a:p>
        </c:txPr>
        <c:crossAx val="74431488"/>
        <c:crosses val="autoZero"/>
        <c:auto val="1"/>
        <c:lblAlgn val="ctr"/>
        <c:lblOffset val="100"/>
        <c:noMultiLvlLbl val="0"/>
      </c:catAx>
      <c:valAx>
        <c:axId val="74431488"/>
        <c:scaling>
          <c:orientation val="minMax"/>
        </c:scaling>
        <c:delete val="0"/>
        <c:axPos val="b"/>
        <c:majorGridlines/>
        <c:numFmt formatCode="0_ " sourceLinked="1"/>
        <c:majorTickMark val="out"/>
        <c:minorTickMark val="none"/>
        <c:tickLblPos val="nextTo"/>
        <c:txPr>
          <a:bodyPr/>
          <a:lstStyle/>
          <a:p>
            <a:pPr>
              <a:defRPr sz="1200"/>
            </a:pPr>
            <a:endParaRPr lang="ja-JP"/>
          </a:p>
        </c:txPr>
        <c:crossAx val="74429952"/>
        <c:crosses val="autoZero"/>
        <c:crossBetween val="between"/>
      </c:valAx>
    </c:plotArea>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spPr>
            <a:ln>
              <a:solidFill>
                <a:srgbClr val="007635"/>
              </a:solidFill>
            </a:ln>
          </c:spPr>
          <c:invertIfNegative val="0"/>
          <c:cat>
            <c:strRef>
              <c:f>Sheet1!$H$81:$AN$81</c:f>
              <c:strCache>
                <c:ptCount val="33"/>
                <c:pt idx="0">
                  <c:v>15歳</c:v>
                </c:pt>
                <c:pt idx="1">
                  <c:v>16歳</c:v>
                </c:pt>
                <c:pt idx="2">
                  <c:v>17歳</c:v>
                </c:pt>
                <c:pt idx="3">
                  <c:v>18歳</c:v>
                </c:pt>
                <c:pt idx="4">
                  <c:v>19歳</c:v>
                </c:pt>
                <c:pt idx="5">
                  <c:v>20歳</c:v>
                </c:pt>
                <c:pt idx="6">
                  <c:v>21歳</c:v>
                </c:pt>
                <c:pt idx="7">
                  <c:v>22歳</c:v>
                </c:pt>
                <c:pt idx="8">
                  <c:v>23歳</c:v>
                </c:pt>
                <c:pt idx="9">
                  <c:v>24歳</c:v>
                </c:pt>
                <c:pt idx="10">
                  <c:v>25歳</c:v>
                </c:pt>
                <c:pt idx="11">
                  <c:v>26歳</c:v>
                </c:pt>
                <c:pt idx="12">
                  <c:v>27歳</c:v>
                </c:pt>
                <c:pt idx="13">
                  <c:v>28歳</c:v>
                </c:pt>
                <c:pt idx="14">
                  <c:v>29歳</c:v>
                </c:pt>
                <c:pt idx="15">
                  <c:v>30歳</c:v>
                </c:pt>
                <c:pt idx="16">
                  <c:v>31歳</c:v>
                </c:pt>
                <c:pt idx="17">
                  <c:v>32歳</c:v>
                </c:pt>
                <c:pt idx="18">
                  <c:v>33歳</c:v>
                </c:pt>
                <c:pt idx="19">
                  <c:v>34歳</c:v>
                </c:pt>
                <c:pt idx="20">
                  <c:v>35歳</c:v>
                </c:pt>
                <c:pt idx="21">
                  <c:v>36歳</c:v>
                </c:pt>
                <c:pt idx="22">
                  <c:v>37歳</c:v>
                </c:pt>
                <c:pt idx="23">
                  <c:v>38歳</c:v>
                </c:pt>
                <c:pt idx="24">
                  <c:v>39歳</c:v>
                </c:pt>
                <c:pt idx="25">
                  <c:v>40歳</c:v>
                </c:pt>
                <c:pt idx="26">
                  <c:v>41歳</c:v>
                </c:pt>
                <c:pt idx="27">
                  <c:v>42歳</c:v>
                </c:pt>
                <c:pt idx="28">
                  <c:v>43歳</c:v>
                </c:pt>
                <c:pt idx="29">
                  <c:v>44歳</c:v>
                </c:pt>
                <c:pt idx="30">
                  <c:v>45歳</c:v>
                </c:pt>
                <c:pt idx="31">
                  <c:v>46歳</c:v>
                </c:pt>
                <c:pt idx="32">
                  <c:v>47歳</c:v>
                </c:pt>
              </c:strCache>
            </c:strRef>
          </c:cat>
          <c:val>
            <c:numRef>
              <c:f>Sheet1!$H$82:$AN$82</c:f>
              <c:numCache>
                <c:formatCode>General</c:formatCode>
                <c:ptCount val="33"/>
                <c:pt idx="0">
                  <c:v>3</c:v>
                </c:pt>
                <c:pt idx="1">
                  <c:v>9</c:v>
                </c:pt>
                <c:pt idx="2">
                  <c:v>15</c:v>
                </c:pt>
                <c:pt idx="3">
                  <c:v>11</c:v>
                </c:pt>
                <c:pt idx="4">
                  <c:v>8</c:v>
                </c:pt>
                <c:pt idx="5">
                  <c:v>12</c:v>
                </c:pt>
                <c:pt idx="6">
                  <c:v>12</c:v>
                </c:pt>
                <c:pt idx="7">
                  <c:v>15</c:v>
                </c:pt>
                <c:pt idx="8">
                  <c:v>22</c:v>
                </c:pt>
                <c:pt idx="9">
                  <c:v>9</c:v>
                </c:pt>
                <c:pt idx="10">
                  <c:v>13</c:v>
                </c:pt>
                <c:pt idx="11">
                  <c:v>11</c:v>
                </c:pt>
                <c:pt idx="12">
                  <c:v>19</c:v>
                </c:pt>
                <c:pt idx="13">
                  <c:v>8</c:v>
                </c:pt>
                <c:pt idx="14">
                  <c:v>11</c:v>
                </c:pt>
                <c:pt idx="15">
                  <c:v>12</c:v>
                </c:pt>
                <c:pt idx="16">
                  <c:v>9</c:v>
                </c:pt>
                <c:pt idx="17">
                  <c:v>8</c:v>
                </c:pt>
                <c:pt idx="18">
                  <c:v>3</c:v>
                </c:pt>
                <c:pt idx="19">
                  <c:v>5</c:v>
                </c:pt>
                <c:pt idx="20">
                  <c:v>4</c:v>
                </c:pt>
                <c:pt idx="21">
                  <c:v>6</c:v>
                </c:pt>
                <c:pt idx="22">
                  <c:v>7</c:v>
                </c:pt>
                <c:pt idx="23">
                  <c:v>10</c:v>
                </c:pt>
                <c:pt idx="24">
                  <c:v>2</c:v>
                </c:pt>
                <c:pt idx="25">
                  <c:v>5</c:v>
                </c:pt>
                <c:pt idx="26">
                  <c:v>7</c:v>
                </c:pt>
                <c:pt idx="27">
                  <c:v>2</c:v>
                </c:pt>
                <c:pt idx="28">
                  <c:v>1</c:v>
                </c:pt>
                <c:pt idx="29">
                  <c:v>0</c:v>
                </c:pt>
                <c:pt idx="30">
                  <c:v>2</c:v>
                </c:pt>
                <c:pt idx="31">
                  <c:v>0</c:v>
                </c:pt>
                <c:pt idx="32">
                  <c:v>1</c:v>
                </c:pt>
              </c:numCache>
            </c:numRef>
          </c:val>
        </c:ser>
        <c:dLbls>
          <c:showLegendKey val="0"/>
          <c:showVal val="0"/>
          <c:showCatName val="0"/>
          <c:showSerName val="0"/>
          <c:showPercent val="0"/>
          <c:showBubbleSize val="0"/>
        </c:dLbls>
        <c:gapWidth val="150"/>
        <c:shape val="box"/>
        <c:axId val="79506048"/>
        <c:axId val="79511936"/>
        <c:axId val="0"/>
      </c:bar3DChart>
      <c:catAx>
        <c:axId val="79506048"/>
        <c:scaling>
          <c:orientation val="minMax"/>
        </c:scaling>
        <c:delete val="0"/>
        <c:axPos val="b"/>
        <c:numFmt formatCode="General" sourceLinked="0"/>
        <c:majorTickMark val="out"/>
        <c:minorTickMark val="none"/>
        <c:tickLblPos val="nextTo"/>
        <c:txPr>
          <a:bodyPr/>
          <a:lstStyle/>
          <a:p>
            <a:pPr>
              <a:defRPr sz="1100">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79511936"/>
        <c:crosses val="autoZero"/>
        <c:auto val="1"/>
        <c:lblAlgn val="ctr"/>
        <c:lblOffset val="100"/>
        <c:noMultiLvlLbl val="0"/>
      </c:catAx>
      <c:valAx>
        <c:axId val="79511936"/>
        <c:scaling>
          <c:orientation val="minMax"/>
        </c:scaling>
        <c:delete val="0"/>
        <c:axPos val="l"/>
        <c:majorGridlines/>
        <c:numFmt formatCode="General" sourceLinked="1"/>
        <c:majorTickMark val="out"/>
        <c:minorTickMark val="none"/>
        <c:tickLblPos val="nextTo"/>
        <c:txPr>
          <a:bodyPr/>
          <a:lstStyle/>
          <a:p>
            <a:pPr>
              <a:defRPr sz="1200"/>
            </a:pPr>
            <a:endParaRPr lang="ja-JP"/>
          </a:p>
        </c:txPr>
        <c:crossAx val="79506048"/>
        <c:crosses val="autoZero"/>
        <c:crossBetween val="between"/>
      </c:valAx>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03018372703412"/>
          <c:y val="5.1400554097404488E-2"/>
          <c:w val="0.82296981627296584"/>
          <c:h val="0.70360710119568393"/>
        </c:manualLayout>
      </c:layout>
      <c:lineChart>
        <c:grouping val="standard"/>
        <c:varyColors val="0"/>
        <c:ser>
          <c:idx val="0"/>
          <c:order val="0"/>
          <c:tx>
            <c:strRef>
              <c:f>Sheet1!$D$76</c:f>
              <c:strCache>
                <c:ptCount val="1"/>
                <c:pt idx="0">
                  <c:v>出産総数</c:v>
                </c:pt>
              </c:strCache>
            </c:strRef>
          </c:tx>
          <c:spPr>
            <a:ln w="50800">
              <a:solidFill>
                <a:srgbClr val="0070C0"/>
              </a:solidFill>
            </a:ln>
          </c:spPr>
          <c:marker>
            <c:symbol val="none"/>
          </c:marker>
          <c:cat>
            <c:strRef>
              <c:f>Sheet1!$E$75:$M$75</c:f>
              <c:strCache>
                <c:ptCount val="9"/>
                <c:pt idx="0">
                  <c:v>１４歳以下</c:v>
                </c:pt>
                <c:pt idx="1">
                  <c:v>15～19歳</c:v>
                </c:pt>
                <c:pt idx="2">
                  <c:v>20～24歳</c:v>
                </c:pt>
                <c:pt idx="3">
                  <c:v>25～29歳</c:v>
                </c:pt>
                <c:pt idx="4">
                  <c:v>30～34歳</c:v>
                </c:pt>
                <c:pt idx="5">
                  <c:v>35～39歳</c:v>
                </c:pt>
                <c:pt idx="6">
                  <c:v>40～44歳</c:v>
                </c:pt>
                <c:pt idx="7">
                  <c:v>45～49歳</c:v>
                </c:pt>
                <c:pt idx="8">
                  <c:v>50歳以上</c:v>
                </c:pt>
              </c:strCache>
            </c:strRef>
          </c:cat>
          <c:val>
            <c:numRef>
              <c:f>Sheet1!$E$76:$M$76</c:f>
              <c:numCache>
                <c:formatCode>0.00%</c:formatCode>
                <c:ptCount val="9"/>
                <c:pt idx="0">
                  <c:v>5.7168991538989253E-5</c:v>
                </c:pt>
                <c:pt idx="1">
                  <c:v>1.6564715298422135E-2</c:v>
                </c:pt>
                <c:pt idx="2">
                  <c:v>9.0884404299108157E-2</c:v>
                </c:pt>
                <c:pt idx="3">
                  <c:v>0.25696032471987196</c:v>
                </c:pt>
                <c:pt idx="4">
                  <c:v>0.35244683283786876</c:v>
                </c:pt>
                <c:pt idx="5">
                  <c:v>0.23039103590212667</c:v>
                </c:pt>
                <c:pt idx="6">
                  <c:v>5.1237708666819121E-2</c:v>
                </c:pt>
                <c:pt idx="7">
                  <c:v>1.3720557969357421E-3</c:v>
                </c:pt>
                <c:pt idx="8">
                  <c:v>8.5753487308483879E-5</c:v>
                </c:pt>
              </c:numCache>
            </c:numRef>
          </c:val>
          <c:smooth val="0"/>
        </c:ser>
        <c:ser>
          <c:idx val="1"/>
          <c:order val="1"/>
          <c:tx>
            <c:strRef>
              <c:f>Sheet1!$D$77</c:f>
              <c:strCache>
                <c:ptCount val="1"/>
                <c:pt idx="0">
                  <c:v>未受診・飛込み出産</c:v>
                </c:pt>
              </c:strCache>
            </c:strRef>
          </c:tx>
          <c:spPr>
            <a:ln w="63500">
              <a:solidFill>
                <a:srgbClr val="FF0000"/>
              </a:solidFill>
            </a:ln>
          </c:spPr>
          <c:marker>
            <c:symbol val="none"/>
          </c:marker>
          <c:cat>
            <c:strRef>
              <c:f>Sheet1!$E$75:$M$75</c:f>
              <c:strCache>
                <c:ptCount val="9"/>
                <c:pt idx="0">
                  <c:v>１４歳以下</c:v>
                </c:pt>
                <c:pt idx="1">
                  <c:v>15～19歳</c:v>
                </c:pt>
                <c:pt idx="2">
                  <c:v>20～24歳</c:v>
                </c:pt>
                <c:pt idx="3">
                  <c:v>25～29歳</c:v>
                </c:pt>
                <c:pt idx="4">
                  <c:v>30～34歳</c:v>
                </c:pt>
                <c:pt idx="5">
                  <c:v>35～39歳</c:v>
                </c:pt>
                <c:pt idx="6">
                  <c:v>40～44歳</c:v>
                </c:pt>
                <c:pt idx="7">
                  <c:v>45～49歳</c:v>
                </c:pt>
                <c:pt idx="8">
                  <c:v>50歳以上</c:v>
                </c:pt>
              </c:strCache>
            </c:strRef>
          </c:cat>
          <c:val>
            <c:numRef>
              <c:f>Sheet1!$E$77:$M$77</c:f>
              <c:numCache>
                <c:formatCode>0.00%</c:formatCode>
                <c:ptCount val="9"/>
                <c:pt idx="0">
                  <c:v>0</c:v>
                </c:pt>
                <c:pt idx="1">
                  <c:v>0.17557251908396945</c:v>
                </c:pt>
                <c:pt idx="2">
                  <c:v>0.26717557251908397</c:v>
                </c:pt>
                <c:pt idx="3">
                  <c:v>0.23664122137404581</c:v>
                </c:pt>
                <c:pt idx="4">
                  <c:v>0.14122137404580154</c:v>
                </c:pt>
                <c:pt idx="5">
                  <c:v>0.11068702290076336</c:v>
                </c:pt>
                <c:pt idx="6">
                  <c:v>5.7251908396946563E-2</c:v>
                </c:pt>
                <c:pt idx="7">
                  <c:v>1.1450381679389313E-2</c:v>
                </c:pt>
                <c:pt idx="8">
                  <c:v>0</c:v>
                </c:pt>
              </c:numCache>
            </c:numRef>
          </c:val>
          <c:smooth val="0"/>
        </c:ser>
        <c:dLbls>
          <c:showLegendKey val="0"/>
          <c:showVal val="0"/>
          <c:showCatName val="0"/>
          <c:showSerName val="0"/>
          <c:showPercent val="0"/>
          <c:showBubbleSize val="0"/>
        </c:dLbls>
        <c:marker val="1"/>
        <c:smooth val="0"/>
        <c:axId val="81463936"/>
        <c:axId val="81473920"/>
      </c:lineChart>
      <c:catAx>
        <c:axId val="81463936"/>
        <c:scaling>
          <c:orientation val="minMax"/>
        </c:scaling>
        <c:delete val="0"/>
        <c:axPos val="b"/>
        <c:numFmt formatCode="General" sourceLinked="0"/>
        <c:majorTickMark val="out"/>
        <c:minorTickMark val="none"/>
        <c:tickLblPos val="nextTo"/>
        <c:txPr>
          <a:bodyPr/>
          <a:lstStyle/>
          <a:p>
            <a:pPr>
              <a:defRPr sz="1200"/>
            </a:pPr>
            <a:endParaRPr lang="ja-JP"/>
          </a:p>
        </c:txPr>
        <c:crossAx val="81473920"/>
        <c:crosses val="autoZero"/>
        <c:auto val="1"/>
        <c:lblAlgn val="ctr"/>
        <c:lblOffset val="100"/>
        <c:noMultiLvlLbl val="0"/>
      </c:catAx>
      <c:valAx>
        <c:axId val="81473920"/>
        <c:scaling>
          <c:orientation val="minMax"/>
        </c:scaling>
        <c:delete val="0"/>
        <c:axPos val="l"/>
        <c:majorGridlines/>
        <c:numFmt formatCode="0.0%" sourceLinked="0"/>
        <c:majorTickMark val="out"/>
        <c:minorTickMark val="none"/>
        <c:tickLblPos val="nextTo"/>
        <c:txPr>
          <a:bodyPr/>
          <a:lstStyle/>
          <a:p>
            <a:pPr>
              <a:defRPr sz="1200"/>
            </a:pPr>
            <a:endParaRPr lang="ja-JP"/>
          </a:p>
        </c:txPr>
        <c:crossAx val="81463936"/>
        <c:crosses val="autoZero"/>
        <c:crossBetween val="between"/>
      </c:valAx>
    </c:plotArea>
    <c:legend>
      <c:legendPos val="r"/>
      <c:layout>
        <c:manualLayout>
          <c:xMode val="edge"/>
          <c:yMode val="edge"/>
          <c:x val="0.13055555555555556"/>
          <c:y val="5.5171697287839022E-2"/>
          <c:w val="0.3548215018710264"/>
          <c:h val="0.16743438320209975"/>
        </c:manualLayout>
      </c:layout>
      <c:overlay val="0"/>
      <c:txPr>
        <a:bodyPr/>
        <a:lstStyle/>
        <a:p>
          <a:pPr>
            <a:defRPr sz="12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spPr>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5870" cy="493237"/>
          </a:xfrm>
          <a:prstGeom prst="rect">
            <a:avLst/>
          </a:prstGeom>
        </p:spPr>
        <p:txBody>
          <a:bodyPr vert="horz" lIns="90603" tIns="45301" rIns="90603"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1975" y="1"/>
            <a:ext cx="2915870" cy="493237"/>
          </a:xfrm>
          <a:prstGeom prst="rect">
            <a:avLst/>
          </a:prstGeom>
        </p:spPr>
        <p:txBody>
          <a:bodyPr vert="horz" lIns="90603" tIns="45301" rIns="90603" bIns="45301" rtlCol="0"/>
          <a:lstStyle>
            <a:lvl1pPr algn="r">
              <a:defRPr sz="1200"/>
            </a:lvl1pPr>
          </a:lstStyle>
          <a:p>
            <a:fld id="{640F8E04-2AF4-4F56-8661-22CDC656CB38}" type="datetimeFigureOut">
              <a:rPr kumimoji="1" lang="ja-JP" altLang="en-US" smtClean="0"/>
              <a:t>2016/3/15</a:t>
            </a:fld>
            <a:endParaRPr kumimoji="1" lang="ja-JP" altLang="en-US"/>
          </a:p>
        </p:txBody>
      </p:sp>
      <p:sp>
        <p:nvSpPr>
          <p:cNvPr id="4" name="スライド イメージ プレースホルダー 3"/>
          <p:cNvSpPr>
            <a:spLocks noGrp="1" noRot="1" noChangeAspect="1"/>
          </p:cNvSpPr>
          <p:nvPr>
            <p:ph type="sldImg" idx="2"/>
          </p:nvPr>
        </p:nvSpPr>
        <p:spPr>
          <a:xfrm>
            <a:off x="777875" y="741363"/>
            <a:ext cx="5173663" cy="3697287"/>
          </a:xfrm>
          <a:prstGeom prst="rect">
            <a:avLst/>
          </a:prstGeom>
          <a:noFill/>
          <a:ln w="12700">
            <a:solidFill>
              <a:prstClr val="black"/>
            </a:solidFill>
          </a:ln>
        </p:spPr>
        <p:txBody>
          <a:bodyPr vert="horz" lIns="90603" tIns="45301" rIns="90603" bIns="45301" rtlCol="0" anchor="ctr"/>
          <a:lstStyle/>
          <a:p>
            <a:endParaRPr lang="ja-JP" altLang="en-US"/>
          </a:p>
        </p:txBody>
      </p:sp>
      <p:sp>
        <p:nvSpPr>
          <p:cNvPr id="5" name="ノート プレースホルダー 4"/>
          <p:cNvSpPr>
            <a:spLocks noGrp="1"/>
          </p:cNvSpPr>
          <p:nvPr>
            <p:ph type="body" sz="quarter" idx="3"/>
          </p:nvPr>
        </p:nvSpPr>
        <p:spPr>
          <a:xfrm>
            <a:off x="673257" y="4686538"/>
            <a:ext cx="5382903" cy="4439132"/>
          </a:xfrm>
          <a:prstGeom prst="rect">
            <a:avLst/>
          </a:prstGeom>
        </p:spPr>
        <p:txBody>
          <a:bodyPr vert="horz" lIns="90603" tIns="45301" rIns="90603" bIns="4530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501"/>
            <a:ext cx="2915870" cy="493236"/>
          </a:xfrm>
          <a:prstGeom prst="rect">
            <a:avLst/>
          </a:prstGeom>
        </p:spPr>
        <p:txBody>
          <a:bodyPr vert="horz" lIns="90603" tIns="45301" rIns="90603"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1975" y="9371501"/>
            <a:ext cx="2915870" cy="493236"/>
          </a:xfrm>
          <a:prstGeom prst="rect">
            <a:avLst/>
          </a:prstGeom>
        </p:spPr>
        <p:txBody>
          <a:bodyPr vert="horz" lIns="90603" tIns="45301" rIns="90603" bIns="45301"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1263094" eaLnBrk="0" hangingPunct="0">
              <a:spcBef>
                <a:spcPct val="30000"/>
              </a:spcBef>
              <a:defRPr kumimoji="1" sz="1200">
                <a:solidFill>
                  <a:schemeClr val="tx1"/>
                </a:solidFill>
                <a:latin typeface="Calibri" pitchFamily="34" charset="0"/>
                <a:ea typeface="ＭＳ Ｐゴシック" charset="-128"/>
              </a:defRPr>
            </a:lvl1pPr>
            <a:lvl2pPr marL="736148" indent="-283134" defTabSz="1263094" eaLnBrk="0" hangingPunct="0">
              <a:spcBef>
                <a:spcPct val="30000"/>
              </a:spcBef>
              <a:defRPr kumimoji="1" sz="1200">
                <a:solidFill>
                  <a:schemeClr val="tx1"/>
                </a:solidFill>
                <a:latin typeface="Calibri" pitchFamily="34" charset="0"/>
                <a:ea typeface="ＭＳ Ｐゴシック" charset="-128"/>
              </a:defRPr>
            </a:lvl2pPr>
            <a:lvl3pPr marL="1132536" indent="-226508" defTabSz="1263094" eaLnBrk="0" hangingPunct="0">
              <a:spcBef>
                <a:spcPct val="30000"/>
              </a:spcBef>
              <a:defRPr kumimoji="1" sz="1200">
                <a:solidFill>
                  <a:schemeClr val="tx1"/>
                </a:solidFill>
                <a:latin typeface="Calibri" pitchFamily="34" charset="0"/>
                <a:ea typeface="ＭＳ Ｐゴシック" charset="-128"/>
              </a:defRPr>
            </a:lvl3pPr>
            <a:lvl4pPr marL="1585550" indent="-226508" defTabSz="1263094" eaLnBrk="0" hangingPunct="0">
              <a:spcBef>
                <a:spcPct val="30000"/>
              </a:spcBef>
              <a:defRPr kumimoji="1" sz="1200">
                <a:solidFill>
                  <a:schemeClr val="tx1"/>
                </a:solidFill>
                <a:latin typeface="Calibri" pitchFamily="34" charset="0"/>
                <a:ea typeface="ＭＳ Ｐゴシック" charset="-128"/>
              </a:defRPr>
            </a:lvl4pPr>
            <a:lvl5pPr marL="2038565" indent="-226508" defTabSz="1263094" eaLnBrk="0" hangingPunct="0">
              <a:spcBef>
                <a:spcPct val="30000"/>
              </a:spcBef>
              <a:defRPr kumimoji="1" sz="1200">
                <a:solidFill>
                  <a:schemeClr val="tx1"/>
                </a:solidFill>
                <a:latin typeface="Calibri" pitchFamily="34" charset="0"/>
                <a:ea typeface="ＭＳ Ｐゴシック" charset="-128"/>
              </a:defRPr>
            </a:lvl5pPr>
            <a:lvl6pPr marL="2491579" indent="-226508" defTabSz="1263094"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44595" indent="-226508" defTabSz="1263094"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397609" indent="-226508" defTabSz="1263094"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50624" indent="-226508" defTabSz="1263094"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785AE1FB-A6A3-40D6-9097-6DF11074FC82}" type="slidenum">
              <a:rPr lang="ja-JP" altLang="en-US" sz="800"/>
              <a:pPr eaLnBrk="1" fontAlgn="base" hangingPunct="1">
                <a:spcBef>
                  <a:spcPct val="0"/>
                </a:spcBef>
                <a:spcAft>
                  <a:spcPct val="0"/>
                </a:spcAft>
              </a:pPr>
              <a:t>1</a:t>
            </a:fld>
            <a:endParaRPr lang="ja-JP" altLang="en-US" sz="800"/>
          </a:p>
        </p:txBody>
      </p:sp>
    </p:spTree>
    <p:extLst>
      <p:ext uri="{BB962C8B-B14F-4D97-AF65-F5344CB8AC3E}">
        <p14:creationId xmlns:p14="http://schemas.microsoft.com/office/powerpoint/2010/main" val="2139440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2016/3/15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2016/3/15</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chart" Target="../charts/chart1.xml"/><Relationship Id="rId7"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33337" y="1437538"/>
            <a:ext cx="9637034" cy="9147713"/>
          </a:xfrm>
          <a:prstGeom prst="roundRect">
            <a:avLst>
              <a:gd name="adj" fmla="val 3370"/>
            </a:avLst>
          </a:prstGeom>
          <a:solidFill>
            <a:srgbClr val="B8E08C"/>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4" name="タイトル 1"/>
          <p:cNvSpPr txBox="1">
            <a:spLocks/>
          </p:cNvSpPr>
          <p:nvPr/>
        </p:nvSpPr>
        <p:spPr>
          <a:xfrm>
            <a:off x="188222" y="-1"/>
            <a:ext cx="14750317" cy="576139"/>
          </a:xfrm>
          <a:prstGeom prst="rect">
            <a:avLst/>
          </a:prstGeom>
          <a:gradFill>
            <a:gsLst>
              <a:gs pos="100000">
                <a:srgbClr val="00B050"/>
              </a:gs>
              <a:gs pos="10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年調査結果について</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22136" y="576138"/>
            <a:ext cx="15100388" cy="84071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262</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件（昨年より</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件減少）、大阪府内の</a:t>
            </a:r>
            <a:r>
              <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275</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分娩に１件が未受診や飛込みによる出産であった。</a:t>
            </a:r>
            <a:endParaRPr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200"/>
              </a:spcBef>
            </a:pP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◆未受診や飛込みによる出産をするハイリスク妊産婦と児童虐待の背景要因は類似しており、多くの機関が継続して支援する必要がある</a:t>
            </a:r>
            <a:r>
              <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角丸四角形 37"/>
          <p:cNvSpPr/>
          <p:nvPr/>
        </p:nvSpPr>
        <p:spPr>
          <a:xfrm>
            <a:off x="10225557" y="1373992"/>
            <a:ext cx="4712981" cy="401671"/>
          </a:xfrm>
          <a:prstGeom prst="roundRect">
            <a:avLst/>
          </a:prstGeom>
          <a:solidFill>
            <a:srgbClr val="007635"/>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調査結果を受けての対策</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486839" y="1567698"/>
            <a:ext cx="9421686" cy="8887392"/>
            <a:chOff x="442764" y="1742096"/>
            <a:chExt cx="9421686" cy="8887392"/>
          </a:xfrm>
        </p:grpSpPr>
        <p:sp>
          <p:nvSpPr>
            <p:cNvPr id="50" name="テキスト ボックス 8"/>
            <p:cNvSpPr txBox="1">
              <a:spLocks noChangeArrowheads="1"/>
            </p:cNvSpPr>
            <p:nvPr/>
          </p:nvSpPr>
          <p:spPr bwMode="auto">
            <a:xfrm>
              <a:off x="536319" y="1950061"/>
              <a:ext cx="4702760" cy="4058410"/>
            </a:xfrm>
            <a:prstGeom prst="rect">
              <a:avLst/>
            </a:prstGeom>
            <a:solidFill>
              <a:schemeClr val="bg1"/>
            </a:solidFill>
            <a:ln w="9525">
              <a:solidFill>
                <a:srgbClr val="007635"/>
              </a:solidFill>
              <a:miter lim="800000"/>
              <a:headEnd/>
              <a:tailEnd/>
            </a:ln>
          </p:spPr>
          <p:txBody>
            <a:bodyPr wrap="square" lIns="36000" tIns="36000" rIns="36000" bIns="3600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年から調査を開始し増加傾向にあったが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人をピークに減少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42764" y="1742096"/>
              <a:ext cx="2251995" cy="401671"/>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未受診妊婦数</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8"/>
            <p:cNvSpPr txBox="1">
              <a:spLocks noChangeArrowheads="1"/>
            </p:cNvSpPr>
            <p:nvPr/>
          </p:nvSpPr>
          <p:spPr bwMode="auto">
            <a:xfrm>
              <a:off x="442764" y="6309468"/>
              <a:ext cx="9302055" cy="4320020"/>
            </a:xfrm>
            <a:prstGeom prst="rect">
              <a:avLst/>
            </a:prstGeom>
            <a:solidFill>
              <a:schemeClr val="bg1"/>
            </a:solidFill>
            <a:ln w="9525">
              <a:solidFill>
                <a:srgbClr val="007635"/>
              </a:solidFill>
              <a:miter lim="800000"/>
              <a:headEnd/>
              <a:tailEnd/>
            </a:ln>
          </p:spPr>
          <p:txBody>
            <a:bodyPr wrap="square" lIns="36000" tIns="36000" rIns="36000" bIns="3600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100" dirty="0" smtClean="0">
                <a:solidFill>
                  <a:srgbClr val="000000"/>
                </a:solidFill>
                <a:latin typeface="HG丸ｺﾞｼｯｸM-PRO" pitchFamily="50" charset="-128"/>
                <a:ea typeface="HG丸ｺﾞｼｯｸM-PRO" pitchFamily="50" charset="-128"/>
              </a:endParaRPr>
            </a:p>
            <a:p>
              <a:pPr eaLnBrk="1" hangingPunct="1">
                <a:defRPr/>
              </a:pPr>
              <a:endParaRPr lang="en-US" altLang="ja-JP" sz="1100" dirty="0">
                <a:solidFill>
                  <a:srgbClr val="000000"/>
                </a:solidFill>
                <a:latin typeface="HG丸ｺﾞｼｯｸM-PRO" pitchFamily="50" charset="-128"/>
                <a:ea typeface="HG丸ｺﾞｼｯｸM-PRO" pitchFamily="50" charset="-128"/>
              </a:endParaRPr>
            </a:p>
            <a:p>
              <a:pPr eaLnBrk="1" hangingPunct="1">
                <a:defRPr/>
              </a:pPr>
              <a:endParaRPr lang="en-US" altLang="ja-JP" sz="1200" dirty="0">
                <a:solidFill>
                  <a:srgbClr val="000000"/>
                </a:solidFill>
                <a:latin typeface="HG丸ｺﾞｼｯｸM-PRO" pitchFamily="50" charset="-128"/>
                <a:ea typeface="HG丸ｺﾞｼｯｸM-PRO" pitchFamily="50" charset="-128"/>
              </a:endParaRPr>
            </a:p>
          </p:txBody>
        </p:sp>
        <p:sp>
          <p:nvSpPr>
            <p:cNvPr id="53" name="角丸四角形 52"/>
            <p:cNvSpPr/>
            <p:nvPr/>
          </p:nvSpPr>
          <p:spPr>
            <a:xfrm>
              <a:off x="502314" y="6106472"/>
              <a:ext cx="2550377" cy="401671"/>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未受診妊婦の年齢分布</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8"/>
            <p:cNvSpPr txBox="1">
              <a:spLocks noChangeArrowheads="1"/>
            </p:cNvSpPr>
            <p:nvPr/>
          </p:nvSpPr>
          <p:spPr bwMode="auto">
            <a:xfrm>
              <a:off x="5468614" y="2031971"/>
              <a:ext cx="4395836" cy="4058410"/>
            </a:xfrm>
            <a:prstGeom prst="rect">
              <a:avLst/>
            </a:prstGeom>
            <a:solidFill>
              <a:schemeClr val="bg1"/>
            </a:solidFill>
            <a:ln w="9525">
              <a:solidFill>
                <a:srgbClr val="007635"/>
              </a:solidFill>
              <a:miter lim="800000"/>
              <a:headEnd/>
              <a:tailEnd/>
            </a:ln>
          </p:spPr>
          <p:txBody>
            <a:bodyPr wrap="square" lIns="36000" tIns="36000" rIns="36000" bIns="36000">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●全体では、経済的問題が</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20.4</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％と一番多い。</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代妊産婦では、妊娠に気づかなかったという</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「知識の欠如」、パートナーも未成年やＤＶ、未婚等の「家庭事情」が多くなっている。</a:t>
              </a:r>
              <a:endParaRPr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15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5434396" y="1759433"/>
              <a:ext cx="3502628" cy="401671"/>
            </a:xfrm>
            <a:prstGeom prst="roundRect">
              <a:avLst/>
            </a:prstGeom>
            <a:solidFill>
              <a:srgbClr val="36DF1F"/>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全体と</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代妊産婦の未受診の理由</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グラフ 27"/>
          <p:cNvGraphicFramePr>
            <a:graphicFrameLocks/>
          </p:cNvGraphicFramePr>
          <p:nvPr>
            <p:extLst>
              <p:ext uri="{D42A27DB-BD31-4B8C-83A1-F6EECF244321}">
                <p14:modId xmlns:p14="http://schemas.microsoft.com/office/powerpoint/2010/main" val="47513801"/>
              </p:ext>
            </p:extLst>
          </p:nvPr>
        </p:nvGraphicFramePr>
        <p:xfrm>
          <a:off x="5574535" y="3403704"/>
          <a:ext cx="4395836" cy="2663905"/>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5388107" y="3081444"/>
            <a:ext cx="657074" cy="5044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rPr>
              <a:t>（％）</a:t>
            </a:r>
            <a:endParaRPr kumimoji="1" lang="ja-JP" altLang="en-US" sz="1000" dirty="0">
              <a:solidFill>
                <a:schemeClr val="tx1"/>
              </a:solidFill>
            </a:endParaRPr>
          </a:p>
        </p:txBody>
      </p:sp>
      <p:graphicFrame>
        <p:nvGraphicFramePr>
          <p:cNvPr id="29" name="グラフ 28"/>
          <p:cNvGraphicFramePr>
            <a:graphicFrameLocks/>
          </p:cNvGraphicFramePr>
          <p:nvPr>
            <p:extLst>
              <p:ext uri="{D42A27DB-BD31-4B8C-83A1-F6EECF244321}">
                <p14:modId xmlns:p14="http://schemas.microsoft.com/office/powerpoint/2010/main" val="2322036846"/>
              </p:ext>
            </p:extLst>
          </p:nvPr>
        </p:nvGraphicFramePr>
        <p:xfrm>
          <a:off x="687150" y="2917962"/>
          <a:ext cx="4401097" cy="2459438"/>
        </p:xfrm>
        <a:graphic>
          <a:graphicData uri="http://schemas.openxmlformats.org/drawingml/2006/chart">
            <c:chart xmlns:c="http://schemas.openxmlformats.org/drawingml/2006/chart" xmlns:r="http://schemas.openxmlformats.org/officeDocument/2006/relationships" r:id="rId4"/>
          </a:graphicData>
        </a:graphic>
      </p:graphicFrame>
      <p:sp>
        <p:nvSpPr>
          <p:cNvPr id="30" name="正方形/長方形 29"/>
          <p:cNvSpPr/>
          <p:nvPr/>
        </p:nvSpPr>
        <p:spPr>
          <a:xfrm>
            <a:off x="5283154" y="8061607"/>
            <a:ext cx="57264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smtClean="0">
                <a:solidFill>
                  <a:schemeClr val="tx1"/>
                </a:solidFill>
              </a:rPr>
              <a:t>（人）</a:t>
            </a:r>
            <a:endParaRPr kumimoji="1" lang="ja-JP" altLang="en-US" sz="1000" dirty="0">
              <a:solidFill>
                <a:schemeClr val="tx1"/>
              </a:solidFill>
            </a:endParaRPr>
          </a:p>
        </p:txBody>
      </p:sp>
      <p:graphicFrame>
        <p:nvGraphicFramePr>
          <p:cNvPr id="32" name="グラフ 31"/>
          <p:cNvGraphicFramePr>
            <a:graphicFrameLocks/>
          </p:cNvGraphicFramePr>
          <p:nvPr>
            <p:extLst>
              <p:ext uri="{D42A27DB-BD31-4B8C-83A1-F6EECF244321}">
                <p14:modId xmlns:p14="http://schemas.microsoft.com/office/powerpoint/2010/main" val="3068748007"/>
              </p:ext>
            </p:extLst>
          </p:nvPr>
        </p:nvGraphicFramePr>
        <p:xfrm>
          <a:off x="5162032" y="8064971"/>
          <a:ext cx="4487462" cy="2235696"/>
        </p:xfrm>
        <a:graphic>
          <a:graphicData uri="http://schemas.openxmlformats.org/drawingml/2006/chart">
            <c:chart xmlns:c="http://schemas.openxmlformats.org/drawingml/2006/chart" xmlns:r="http://schemas.openxmlformats.org/officeDocument/2006/relationships" r:id="rId5"/>
          </a:graphicData>
        </a:graphic>
      </p:graphicFrame>
      <p:sp>
        <p:nvSpPr>
          <p:cNvPr id="3" name="環状矢印 2"/>
          <p:cNvSpPr/>
          <p:nvPr/>
        </p:nvSpPr>
        <p:spPr>
          <a:xfrm>
            <a:off x="2833314" y="7384211"/>
            <a:ext cx="2831159" cy="1786840"/>
          </a:xfrm>
          <a:prstGeom prst="circularArrow">
            <a:avLst>
              <a:gd name="adj1" fmla="val 5329"/>
              <a:gd name="adj2" fmla="val 1142319"/>
              <a:gd name="adj3" fmla="val 20452107"/>
              <a:gd name="adj4" fmla="val 10428605"/>
              <a:gd name="adj5" fmla="val 184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正方形/長方形 32"/>
          <p:cNvSpPr/>
          <p:nvPr/>
        </p:nvSpPr>
        <p:spPr>
          <a:xfrm>
            <a:off x="4293244" y="2738120"/>
            <a:ext cx="57264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smtClean="0">
                <a:solidFill>
                  <a:schemeClr val="tx1"/>
                </a:solidFill>
              </a:rPr>
              <a:t>（人）</a:t>
            </a:r>
            <a:endParaRPr kumimoji="1" lang="ja-JP" altLang="en-US" sz="1000" dirty="0">
              <a:solidFill>
                <a:schemeClr val="tx1"/>
              </a:solidFill>
            </a:endParaRPr>
          </a:p>
        </p:txBody>
      </p:sp>
      <p:sp>
        <p:nvSpPr>
          <p:cNvPr id="7" name="正方形/長方形 6"/>
          <p:cNvSpPr/>
          <p:nvPr/>
        </p:nvSpPr>
        <p:spPr>
          <a:xfrm>
            <a:off x="5512689" y="6135070"/>
            <a:ext cx="4276205" cy="1926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年の府内の出産年齢では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歳がピークである。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未受診や飛込みによる出産では</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歳が</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最多年齢層であり、平均</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年齢は</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26.7</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あった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歳以上の未受診や飛込みによる出産も</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％）あった。</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10097364" y="1986706"/>
            <a:ext cx="4841174" cy="2693889"/>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未受診妊婦調査報告」「病院でのハイリスク妊婦への支援」「里親や養子縁組について」等の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研修会を通して、顔の見える関係づくりを図り、相互に連携する。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10097365" y="4878181"/>
            <a:ext cx="4841174" cy="2693889"/>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◆学校関係者を対象に「未受診</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妊婦実態調査」</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「にんしんＳＯＳの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取組」「デートＤＶや</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性暴力被害」</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等の研修を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開催することで、</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相互の役割を理解</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10097365" y="7819605"/>
            <a:ext cx="4905269" cy="2824050"/>
          </a:xfrm>
          <a:prstGeom prst="roundRect">
            <a:avLst/>
          </a:prstGeom>
          <a:solidFill>
            <a:srgbClr val="A2F197"/>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◆子育て世代包括支援センターにおいて</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、支援の必要な妊婦を　地域のサービスや制度に結びつける。</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lang="en-US" altLang="ja-JP" sz="1000" dirty="0">
              <a:solidFill>
                <a:schemeClr val="tx1"/>
              </a:solidFill>
            </a:endParaRPr>
          </a:p>
          <a:p>
            <a:endParaRPr kumimoji="1" lang="en-US" altLang="ja-JP" sz="1000" dirty="0" smtClean="0">
              <a:solidFill>
                <a:schemeClr val="tx1"/>
              </a:solidFill>
            </a:endParaRPr>
          </a:p>
          <a:p>
            <a:endParaRPr kumimoji="1" lang="ja-JP" altLang="en-US" sz="1000" dirty="0">
              <a:solidFill>
                <a:schemeClr val="tx1"/>
              </a:solidFill>
            </a:endParaRPr>
          </a:p>
        </p:txBody>
      </p:sp>
      <p:sp>
        <p:nvSpPr>
          <p:cNvPr id="44" name="角丸四角形 43"/>
          <p:cNvSpPr/>
          <p:nvPr/>
        </p:nvSpPr>
        <p:spPr>
          <a:xfrm>
            <a:off x="10161460" y="1857573"/>
            <a:ext cx="3664498" cy="401671"/>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支援の必要な妊婦の発見・つなぎ</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10161460" y="4680595"/>
            <a:ext cx="3376466" cy="417549"/>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代妊産婦の問題共有と連携</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10196134" y="7580061"/>
            <a:ext cx="3341792" cy="401671"/>
          </a:xfrm>
          <a:prstGeom prst="roundRect">
            <a:avLst/>
          </a:prstGeom>
          <a:solidFill>
            <a:srgbClr val="42AD29"/>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妊娠・出産包括支援事業の推進</a:t>
            </a:r>
            <a:endParaRPr kumimoji="1"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8" name="グループ化 47"/>
          <p:cNvGrpSpPr/>
          <p:nvPr/>
        </p:nvGrpSpPr>
        <p:grpSpPr>
          <a:xfrm>
            <a:off x="11204302" y="3170169"/>
            <a:ext cx="2333624" cy="1319212"/>
            <a:chOff x="0" y="0"/>
            <a:chExt cx="2333624" cy="1857375"/>
          </a:xfrm>
        </p:grpSpPr>
        <p:sp>
          <p:nvSpPr>
            <p:cNvPr id="49" name="円/楕円 48"/>
            <p:cNvSpPr/>
            <p:nvPr/>
          </p:nvSpPr>
          <p:spPr>
            <a:xfrm>
              <a:off x="333374" y="304800"/>
              <a:ext cx="1733550" cy="1552575"/>
            </a:xfrm>
            <a:prstGeom prst="ellipse">
              <a:avLst/>
            </a:prstGeom>
            <a:noFill/>
            <a:ln w="63500">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pic>
          <p:nvPicPr>
            <p:cNvPr id="54" name="図 53"/>
            <p:cNvPicPr>
              <a:picLocks noChangeAspect="1"/>
            </p:cNvPicPr>
            <p:nvPr/>
          </p:nvPicPr>
          <p:blipFill>
            <a:blip r:embed="rId6"/>
            <a:stretch>
              <a:fillRect/>
            </a:stretch>
          </p:blipFill>
          <p:spPr>
            <a:xfrm>
              <a:off x="981074" y="731220"/>
              <a:ext cx="504825" cy="830725"/>
            </a:xfrm>
            <a:prstGeom prst="rect">
              <a:avLst/>
            </a:prstGeom>
            <a:effectLst>
              <a:glow rad="228600">
                <a:schemeClr val="accent5">
                  <a:satMod val="175000"/>
                  <a:alpha val="40000"/>
                </a:schemeClr>
              </a:glow>
            </a:effectLst>
          </p:spPr>
        </p:pic>
        <p:sp>
          <p:nvSpPr>
            <p:cNvPr id="57" name="円/楕円 56"/>
            <p:cNvSpPr/>
            <p:nvPr/>
          </p:nvSpPr>
          <p:spPr>
            <a:xfrm>
              <a:off x="1685923" y="990601"/>
              <a:ext cx="647701" cy="647699"/>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a:t>
              </a:r>
            </a:p>
          </p:txBody>
        </p:sp>
        <p:sp>
          <p:nvSpPr>
            <p:cNvPr id="58" name="円/楕円 57"/>
            <p:cNvSpPr/>
            <p:nvPr/>
          </p:nvSpPr>
          <p:spPr>
            <a:xfrm>
              <a:off x="847724" y="0"/>
              <a:ext cx="762000" cy="619125"/>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産婦人科医療機関</a:t>
              </a:r>
            </a:p>
          </p:txBody>
        </p:sp>
        <p:sp>
          <p:nvSpPr>
            <p:cNvPr id="59" name="円/楕円 58"/>
            <p:cNvSpPr/>
            <p:nvPr/>
          </p:nvSpPr>
          <p:spPr>
            <a:xfrm>
              <a:off x="0" y="1009650"/>
              <a:ext cx="628649" cy="619125"/>
            </a:xfrm>
            <a:prstGeom prst="ellipse">
              <a:avLst/>
            </a:prstGeom>
            <a:solidFill>
              <a:schemeClr val="bg1"/>
            </a:solidFill>
            <a:ln>
              <a:solidFill>
                <a:srgbClr val="00763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a:t>
              </a:r>
            </a:p>
          </p:txBody>
        </p:sp>
      </p:grpSp>
      <p:grpSp>
        <p:nvGrpSpPr>
          <p:cNvPr id="60" name="グループ化 59"/>
          <p:cNvGrpSpPr/>
          <p:nvPr/>
        </p:nvGrpSpPr>
        <p:grpSpPr>
          <a:xfrm>
            <a:off x="12212829" y="5098211"/>
            <a:ext cx="2724150" cy="2286000"/>
            <a:chOff x="0" y="0"/>
            <a:chExt cx="2724150" cy="2286000"/>
          </a:xfrm>
        </p:grpSpPr>
        <p:sp>
          <p:nvSpPr>
            <p:cNvPr id="61" name="二等辺三角形 60"/>
            <p:cNvSpPr/>
            <p:nvPr/>
          </p:nvSpPr>
          <p:spPr>
            <a:xfrm>
              <a:off x="342900" y="295275"/>
              <a:ext cx="2019300" cy="1685925"/>
            </a:xfrm>
            <a:prstGeom prst="triangle">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円/楕円 61"/>
            <p:cNvSpPr/>
            <p:nvPr/>
          </p:nvSpPr>
          <p:spPr>
            <a:xfrm>
              <a:off x="990600" y="0"/>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a:t>
              </a:r>
            </a:p>
          </p:txBody>
        </p:sp>
        <p:sp>
          <p:nvSpPr>
            <p:cNvPr id="63" name="円/楕円 62"/>
            <p:cNvSpPr/>
            <p:nvPr/>
          </p:nvSpPr>
          <p:spPr>
            <a:xfrm>
              <a:off x="0" y="1666875"/>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産婦人科医療機関</a:t>
              </a:r>
            </a:p>
          </p:txBody>
        </p:sp>
        <p:sp>
          <p:nvSpPr>
            <p:cNvPr id="64" name="円/楕円 63"/>
            <p:cNvSpPr/>
            <p:nvPr/>
          </p:nvSpPr>
          <p:spPr>
            <a:xfrm>
              <a:off x="1962150" y="1638300"/>
              <a:ext cx="762000" cy="619125"/>
            </a:xfrm>
            <a:prstGeom prst="ellipse">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p>
          </p:txBody>
        </p:sp>
      </p:grpSp>
      <p:sp>
        <p:nvSpPr>
          <p:cNvPr id="10" name="メモ 9"/>
          <p:cNvSpPr/>
          <p:nvPr/>
        </p:nvSpPr>
        <p:spPr>
          <a:xfrm>
            <a:off x="13154565" y="6264771"/>
            <a:ext cx="847724" cy="762163"/>
          </a:xfrm>
          <a:prstGeom prst="foldedCorner">
            <a:avLst/>
          </a:prstGeom>
          <a:solidFill>
            <a:schemeClr val="bg1"/>
          </a:solidFill>
          <a:ln w="38100" cmpd="dbl">
            <a:solidFill>
              <a:srgbClr val="42AD2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代の妊娠を考える」</a:t>
            </a:r>
          </a:p>
        </p:txBody>
      </p:sp>
      <p:grpSp>
        <p:nvGrpSpPr>
          <p:cNvPr id="80" name="グループ化 79"/>
          <p:cNvGrpSpPr/>
          <p:nvPr/>
        </p:nvGrpSpPr>
        <p:grpSpPr>
          <a:xfrm>
            <a:off x="10467762" y="8538220"/>
            <a:ext cx="4355636" cy="1985683"/>
            <a:chOff x="72223" y="513294"/>
            <a:chExt cx="8641061" cy="3374255"/>
          </a:xfrm>
        </p:grpSpPr>
        <p:sp>
          <p:nvSpPr>
            <p:cNvPr id="81" name="角丸四角形 80"/>
            <p:cNvSpPr/>
            <p:nvPr/>
          </p:nvSpPr>
          <p:spPr>
            <a:xfrm>
              <a:off x="2467911" y="545260"/>
              <a:ext cx="3578009" cy="777774"/>
            </a:xfrm>
            <a:prstGeom prst="roundRect">
              <a:avLst/>
            </a:prstGeom>
            <a:solidFill>
              <a:srgbClr val="D3BBFD"/>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子育て世代包括</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7047281" y="513294"/>
              <a:ext cx="1666003" cy="80974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00" dirty="0" smtClean="0">
                  <a:solidFill>
                    <a:schemeClr val="tx1"/>
                  </a:solidFill>
                </a:rPr>
                <a:t>関係機関</a:t>
              </a:r>
              <a:endParaRPr kumimoji="1" lang="en-US" altLang="ja-JP" sz="1000" dirty="0">
                <a:solidFill>
                  <a:schemeClr val="tx1"/>
                </a:solidFill>
              </a:endParaRPr>
            </a:p>
          </p:txBody>
        </p:sp>
        <p:sp>
          <p:nvSpPr>
            <p:cNvPr id="83" name="下矢印 82"/>
            <p:cNvSpPr/>
            <p:nvPr/>
          </p:nvSpPr>
          <p:spPr>
            <a:xfrm>
              <a:off x="127652" y="1429741"/>
              <a:ext cx="8352928" cy="792088"/>
            </a:xfrm>
            <a:prstGeom prst="downArrow">
              <a:avLst>
                <a:gd name="adj1" fmla="val 50000"/>
                <a:gd name="adj2" fmla="val 6887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切れ目ない支援の実施</a:t>
              </a:r>
            </a:p>
          </p:txBody>
        </p:sp>
        <p:sp>
          <p:nvSpPr>
            <p:cNvPr id="84" name="角丸四角形 83"/>
            <p:cNvSpPr/>
            <p:nvPr/>
          </p:nvSpPr>
          <p:spPr>
            <a:xfrm>
              <a:off x="465299" y="2239909"/>
              <a:ext cx="3672407" cy="575684"/>
            </a:xfrm>
            <a:prstGeom prst="roundRect">
              <a:avLst/>
            </a:prstGeom>
            <a:solidFill>
              <a:srgbClr val="3BCCFF"/>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産前・産後</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サポート事業</a:t>
              </a:r>
            </a:p>
          </p:txBody>
        </p:sp>
        <p:sp>
          <p:nvSpPr>
            <p:cNvPr id="85" name="角丸四角形 84"/>
            <p:cNvSpPr/>
            <p:nvPr/>
          </p:nvSpPr>
          <p:spPr>
            <a:xfrm>
              <a:off x="4574656" y="2329083"/>
              <a:ext cx="3672407" cy="495673"/>
            </a:xfrm>
            <a:prstGeom prst="roundRect">
              <a:avLst/>
            </a:prstGeom>
            <a:solidFill>
              <a:srgbClr val="F2DE7A"/>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産後ケア事業</a:t>
              </a:r>
            </a:p>
          </p:txBody>
        </p:sp>
        <p:pic>
          <p:nvPicPr>
            <p:cNvPr id="86" name="Picture 2" descr="妊婦さんのイラスト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223" y="520174"/>
              <a:ext cx="1506116" cy="944047"/>
            </a:xfrm>
            <a:prstGeom prst="rect">
              <a:avLst/>
            </a:prstGeom>
            <a:noFill/>
            <a:extLst>
              <a:ext uri="{909E8E84-426E-40DD-AFC4-6F175D3DCCD1}">
                <a14:hiddenFill xmlns:a14="http://schemas.microsoft.com/office/drawing/2010/main">
                  <a:solidFill>
                    <a:srgbClr val="FFFFFF"/>
                  </a:solidFill>
                </a14:hiddenFill>
              </a:ext>
            </a:extLst>
          </p:spPr>
        </p:pic>
        <p:sp>
          <p:nvSpPr>
            <p:cNvPr id="87" name="上矢印吹き出し 86"/>
            <p:cNvSpPr/>
            <p:nvPr/>
          </p:nvSpPr>
          <p:spPr>
            <a:xfrm>
              <a:off x="180153" y="2777709"/>
              <a:ext cx="8150519" cy="1109840"/>
            </a:xfrm>
            <a:prstGeom prst="upArrowCallout">
              <a:avLst/>
            </a:prstGeom>
            <a:solidFill>
              <a:srgbClr val="EEA4D9"/>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都道府県事業</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妊娠・出産包括支</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援推進事業</a:t>
              </a:r>
            </a:p>
          </p:txBody>
        </p:sp>
      </p:grpSp>
      <p:sp>
        <p:nvSpPr>
          <p:cNvPr id="11" name="左右矢印 10"/>
          <p:cNvSpPr/>
          <p:nvPr/>
        </p:nvSpPr>
        <p:spPr>
          <a:xfrm>
            <a:off x="11131886" y="8735023"/>
            <a:ext cx="459572" cy="194044"/>
          </a:xfrm>
          <a:prstGeom prst="leftRightArrow">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左右矢印 87"/>
          <p:cNvSpPr/>
          <p:nvPr/>
        </p:nvSpPr>
        <p:spPr>
          <a:xfrm>
            <a:off x="13478914" y="8663015"/>
            <a:ext cx="459572" cy="194044"/>
          </a:xfrm>
          <a:prstGeom prst="leftRightArrow">
            <a:avLst/>
          </a:prstGeom>
          <a:solidFill>
            <a:srgbClr val="0076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5" name="グラフ 34"/>
          <p:cNvGraphicFramePr>
            <a:graphicFrameLocks/>
          </p:cNvGraphicFramePr>
          <p:nvPr>
            <p:extLst>
              <p:ext uri="{D42A27DB-BD31-4B8C-83A1-F6EECF244321}">
                <p14:modId xmlns:p14="http://schemas.microsoft.com/office/powerpoint/2010/main" val="3044559443"/>
              </p:ext>
            </p:extLst>
          </p:nvPr>
        </p:nvGraphicFramePr>
        <p:xfrm>
          <a:off x="486838" y="6624810"/>
          <a:ext cx="5025851" cy="4141507"/>
        </p:xfrm>
        <a:graphic>
          <a:graphicData uri="http://schemas.openxmlformats.org/drawingml/2006/chart">
            <c:chart xmlns:c="http://schemas.openxmlformats.org/drawingml/2006/chart" xmlns:r="http://schemas.openxmlformats.org/officeDocument/2006/relationships" r:id="rId8"/>
          </a:graphicData>
        </a:graphic>
      </p:graphicFrame>
      <p:sp>
        <p:nvSpPr>
          <p:cNvPr id="12" name="正方形/長方形 11"/>
          <p:cNvSpPr/>
          <p:nvPr/>
        </p:nvSpPr>
        <p:spPr>
          <a:xfrm>
            <a:off x="10097364" y="8558086"/>
            <a:ext cx="424801" cy="1360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市町村事業</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8519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8E08C"/>
        </a:solidFill>
        <a:ln>
          <a:solidFill>
            <a:srgbClr val="007635"/>
          </a:solidFill>
        </a:ln>
      </a:spPr>
      <a:bodyPr rtlCol="0" anchor="ctr"/>
      <a:lstStyle>
        <a:defPPr>
          <a:lnSpc>
            <a:spcPts val="1800"/>
          </a:lnSpc>
          <a:defRPr kumimoji="1"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2F6205-4237-4CAE-BADD-283716BD205A}">
  <ds:schemaRef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purl.org/dc/elements/1.1/"/>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6D206A81-1DDB-4812-8B57-4E5944612E0B}">
  <ds:schemaRefs>
    <ds:schemaRef ds:uri="http://schemas.microsoft.com/sharepoint/v3/contenttype/forms"/>
  </ds:schemaRefs>
</ds:datastoreItem>
</file>

<file path=customXml/itemProps3.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3962</TotalTime>
  <Words>366</Words>
  <Application>Microsoft Office PowerPoint</Application>
  <PresentationFormat>ユーザー設定</PresentationFormat>
  <Paragraphs>113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HOSTNAME</cp:lastModifiedBy>
  <cp:revision>424</cp:revision>
  <cp:lastPrinted>2016-02-09T05:46:21Z</cp:lastPrinted>
  <dcterms:created xsi:type="dcterms:W3CDTF">2014-08-14T01:34:34Z</dcterms:created>
  <dcterms:modified xsi:type="dcterms:W3CDTF">2016-03-15T08:08:21Z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