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5122525" cy="10801350"/>
  <p:notesSz cx="6807200" cy="9939338"/>
  <p:defaultTex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402">
          <p15:clr>
            <a:srgbClr val="A4A3A4"/>
          </p15:clr>
        </p15:guide>
        <p15:guide id="2" pos="4763">
          <p15:clr>
            <a:srgbClr val="A4A3A4"/>
          </p15:clr>
        </p15:guide>
      </p15:sldGuideLst>
    </p:ext>
    <p:ext uri="{2D200454-40CA-4A62-9FC3-DE9A4176ACB9}">
      <p15:notesGuideLst xmlns="" xmlns:p15="http://schemas.microsoft.com/office/powerpoint/2012/main">
        <p15:guide id="1" orient="horz" pos="3132" userDrawn="1">
          <p15:clr>
            <a:srgbClr val="A4A3A4"/>
          </p15:clr>
        </p15:guide>
        <p15:guide id="2" pos="2161" userDrawn="1">
          <p15:clr>
            <a:srgbClr val="A4A3A4"/>
          </p15:clr>
        </p15:guide>
        <p15:guide id="3" orient="horz" pos="3107">
          <p15:clr>
            <a:srgbClr val="A4A3A4"/>
          </p15:clr>
        </p15:guide>
        <p15:guide id="4" pos="212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E7A"/>
    <a:srgbClr val="3BCCFF"/>
    <a:srgbClr val="D3BBFD"/>
    <a:srgbClr val="EEA4D9"/>
    <a:srgbClr val="A2F197"/>
    <a:srgbClr val="36DF1F"/>
    <a:srgbClr val="FF0000"/>
    <a:srgbClr val="007635"/>
    <a:srgbClr val="42AD29"/>
    <a:srgbClr val="58D1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8233" autoAdjust="0"/>
  </p:normalViewPr>
  <p:slideViewPr>
    <p:cSldViewPr>
      <p:cViewPr>
        <p:scale>
          <a:sx n="68" d="100"/>
          <a:sy n="68" d="100"/>
        </p:scale>
        <p:origin x="-114" y="318"/>
      </p:cViewPr>
      <p:guideLst>
        <p:guide orient="horz" pos="3402"/>
        <p:guide pos="4763"/>
      </p:guideLst>
    </p:cSldViewPr>
  </p:slideViewPr>
  <p:notesTextViewPr>
    <p:cViewPr>
      <p:scale>
        <a:sx n="1" d="1"/>
        <a:sy n="1" d="1"/>
      </p:scale>
      <p:origin x="0" y="0"/>
    </p:cViewPr>
  </p:notesTextViewPr>
  <p:notesViewPr>
    <p:cSldViewPr>
      <p:cViewPr varScale="1">
        <p:scale>
          <a:sx n="52" d="100"/>
          <a:sy n="52" d="100"/>
        </p:scale>
        <p:origin x="-2934" y="-90"/>
      </p:cViewPr>
      <p:guideLst>
        <p:guide orient="horz" pos="3155"/>
        <p:guide orient="horz" pos="3130"/>
        <p:guide pos="2186"/>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63725368325513"/>
          <c:y val="4.1988864748869661E-2"/>
          <c:w val="0.83522372925785582"/>
          <c:h val="0.70360710119568393"/>
        </c:manualLayout>
      </c:layout>
      <c:lineChart>
        <c:grouping val="standard"/>
        <c:varyColors val="0"/>
        <c:ser>
          <c:idx val="0"/>
          <c:order val="0"/>
          <c:tx>
            <c:strRef>
              <c:f>Sheet1!$D$76</c:f>
              <c:strCache>
                <c:ptCount val="1"/>
                <c:pt idx="0">
                  <c:v>出産総数</c:v>
                </c:pt>
              </c:strCache>
            </c:strRef>
          </c:tx>
          <c:spPr>
            <a:ln w="50800">
              <a:solidFill>
                <a:srgbClr val="0070C0"/>
              </a:solidFill>
            </a:ln>
          </c:spPr>
          <c:marker>
            <c:symbol val="none"/>
          </c:marker>
          <c:cat>
            <c:strRef>
              <c:f>Sheet1!$E$75:$M$75</c:f>
              <c:strCache>
                <c:ptCount val="9"/>
                <c:pt idx="0">
                  <c:v>１４歳以下</c:v>
                </c:pt>
                <c:pt idx="1">
                  <c:v>15～19歳</c:v>
                </c:pt>
                <c:pt idx="2">
                  <c:v>20～24歳</c:v>
                </c:pt>
                <c:pt idx="3">
                  <c:v>25～29歳</c:v>
                </c:pt>
                <c:pt idx="4">
                  <c:v>30～34歳</c:v>
                </c:pt>
                <c:pt idx="5">
                  <c:v>35～39歳</c:v>
                </c:pt>
                <c:pt idx="6">
                  <c:v>40～44歳</c:v>
                </c:pt>
                <c:pt idx="7">
                  <c:v>45～49歳</c:v>
                </c:pt>
                <c:pt idx="8">
                  <c:v>50歳以上</c:v>
                </c:pt>
              </c:strCache>
            </c:strRef>
          </c:cat>
          <c:val>
            <c:numRef>
              <c:f>Sheet1!$E$76:$M$76</c:f>
              <c:numCache>
                <c:formatCode>0.00%</c:formatCode>
                <c:ptCount val="9"/>
                <c:pt idx="0">
                  <c:v>5.7168991538989253E-5</c:v>
                </c:pt>
                <c:pt idx="1">
                  <c:v>1.54E-2</c:v>
                </c:pt>
                <c:pt idx="2">
                  <c:v>8.72E-2</c:v>
                </c:pt>
                <c:pt idx="3">
                  <c:v>0.25330000000000003</c:v>
                </c:pt>
                <c:pt idx="4">
                  <c:v>0.3589</c:v>
                </c:pt>
                <c:pt idx="5">
                  <c:v>0.2293</c:v>
                </c:pt>
                <c:pt idx="6">
                  <c:v>5.4399999999999997E-2</c:v>
                </c:pt>
                <c:pt idx="7">
                  <c:v>1.2999999999999999E-3</c:v>
                </c:pt>
                <c:pt idx="8">
                  <c:v>8.5753487308483879E-5</c:v>
                </c:pt>
              </c:numCache>
            </c:numRef>
          </c:val>
          <c:smooth val="0"/>
        </c:ser>
        <c:ser>
          <c:idx val="1"/>
          <c:order val="1"/>
          <c:tx>
            <c:strRef>
              <c:f>Sheet1!$D$77</c:f>
              <c:strCache>
                <c:ptCount val="1"/>
                <c:pt idx="0">
                  <c:v>未受診・飛込み出産</c:v>
                </c:pt>
              </c:strCache>
            </c:strRef>
          </c:tx>
          <c:spPr>
            <a:ln w="63500">
              <a:solidFill>
                <a:srgbClr val="FF0000"/>
              </a:solidFill>
            </a:ln>
          </c:spPr>
          <c:marker>
            <c:symbol val="none"/>
          </c:marker>
          <c:cat>
            <c:strRef>
              <c:f>Sheet1!$E$75:$M$75</c:f>
              <c:strCache>
                <c:ptCount val="9"/>
                <c:pt idx="0">
                  <c:v>１４歳以下</c:v>
                </c:pt>
                <c:pt idx="1">
                  <c:v>15～19歳</c:v>
                </c:pt>
                <c:pt idx="2">
                  <c:v>20～24歳</c:v>
                </c:pt>
                <c:pt idx="3">
                  <c:v>25～29歳</c:v>
                </c:pt>
                <c:pt idx="4">
                  <c:v>30～34歳</c:v>
                </c:pt>
                <c:pt idx="5">
                  <c:v>35～39歳</c:v>
                </c:pt>
                <c:pt idx="6">
                  <c:v>40～44歳</c:v>
                </c:pt>
                <c:pt idx="7">
                  <c:v>45～49歳</c:v>
                </c:pt>
                <c:pt idx="8">
                  <c:v>50歳以上</c:v>
                </c:pt>
              </c:strCache>
            </c:strRef>
          </c:cat>
          <c:val>
            <c:numRef>
              <c:f>Sheet1!$E$77:$M$77</c:f>
              <c:numCache>
                <c:formatCode>0.00%</c:formatCode>
                <c:ptCount val="9"/>
                <c:pt idx="0">
                  <c:v>1.15E-2</c:v>
                </c:pt>
                <c:pt idx="1">
                  <c:v>0.1615</c:v>
                </c:pt>
                <c:pt idx="2">
                  <c:v>0.25</c:v>
                </c:pt>
                <c:pt idx="3">
                  <c:v>0.2462</c:v>
                </c:pt>
                <c:pt idx="4">
                  <c:v>0.19320000000000001</c:v>
                </c:pt>
                <c:pt idx="5">
                  <c:v>9.2299999999999993E-2</c:v>
                </c:pt>
                <c:pt idx="6">
                  <c:v>3.85E-2</c:v>
                </c:pt>
                <c:pt idx="7">
                  <c:v>3.8E-3</c:v>
                </c:pt>
                <c:pt idx="8">
                  <c:v>0</c:v>
                </c:pt>
              </c:numCache>
            </c:numRef>
          </c:val>
          <c:smooth val="0"/>
        </c:ser>
        <c:dLbls>
          <c:showLegendKey val="0"/>
          <c:showVal val="0"/>
          <c:showCatName val="0"/>
          <c:showSerName val="0"/>
          <c:showPercent val="0"/>
          <c:showBubbleSize val="0"/>
        </c:dLbls>
        <c:marker val="1"/>
        <c:smooth val="0"/>
        <c:axId val="93599616"/>
        <c:axId val="93601152"/>
      </c:lineChart>
      <c:catAx>
        <c:axId val="93599616"/>
        <c:scaling>
          <c:orientation val="minMax"/>
        </c:scaling>
        <c:delete val="0"/>
        <c:axPos val="b"/>
        <c:numFmt formatCode="General" sourceLinked="0"/>
        <c:majorTickMark val="out"/>
        <c:minorTickMark val="none"/>
        <c:tickLblPos val="nextTo"/>
        <c:txPr>
          <a:bodyPr/>
          <a:lstStyle/>
          <a:p>
            <a:pPr>
              <a:defRPr sz="1200"/>
            </a:pPr>
            <a:endParaRPr lang="ja-JP"/>
          </a:p>
        </c:txPr>
        <c:crossAx val="93601152"/>
        <c:crosses val="autoZero"/>
        <c:auto val="1"/>
        <c:lblAlgn val="ctr"/>
        <c:lblOffset val="100"/>
        <c:noMultiLvlLbl val="0"/>
      </c:catAx>
      <c:valAx>
        <c:axId val="93601152"/>
        <c:scaling>
          <c:orientation val="minMax"/>
        </c:scaling>
        <c:delete val="0"/>
        <c:axPos val="l"/>
        <c:majorGridlines/>
        <c:numFmt formatCode="0.0%" sourceLinked="0"/>
        <c:majorTickMark val="out"/>
        <c:minorTickMark val="none"/>
        <c:tickLblPos val="nextTo"/>
        <c:txPr>
          <a:bodyPr/>
          <a:lstStyle/>
          <a:p>
            <a:pPr>
              <a:defRPr sz="1200"/>
            </a:pPr>
            <a:endParaRPr lang="ja-JP"/>
          </a:p>
        </c:txPr>
        <c:crossAx val="93599616"/>
        <c:crosses val="autoZero"/>
        <c:crossBetween val="between"/>
      </c:valAx>
    </c:plotArea>
    <c:legend>
      <c:legendPos val="r"/>
      <c:layout>
        <c:manualLayout>
          <c:xMode val="edge"/>
          <c:yMode val="edge"/>
          <c:x val="0.13055555555555556"/>
          <c:y val="5.5171697287839022E-2"/>
          <c:w val="0.3548215018710264"/>
          <c:h val="0.16743438320209975"/>
        </c:manualLayout>
      </c:layout>
      <c:overlay val="0"/>
      <c:txPr>
        <a:bodyPr/>
        <a:lstStyle/>
        <a:p>
          <a:pPr>
            <a:defRPr sz="1200">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151618547681541"/>
          <c:y val="8.7962962962962965E-2"/>
          <c:w val="0.82847003499562544"/>
          <c:h val="0.81920530766987465"/>
        </c:manualLayout>
      </c:layout>
      <c:barChart>
        <c:barDir val="bar"/>
        <c:grouping val="clustered"/>
        <c:varyColors val="0"/>
        <c:ser>
          <c:idx val="0"/>
          <c:order val="0"/>
          <c:invertIfNegative val="0"/>
          <c:dPt>
            <c:idx val="6"/>
            <c:invertIfNegative val="0"/>
            <c:bubble3D val="0"/>
            <c:spPr>
              <a:solidFill>
                <a:schemeClr val="accent2"/>
              </a:solidFill>
            </c:spPr>
          </c:dPt>
          <c:dLbls>
            <c:dLblPos val="outEnd"/>
            <c:showLegendKey val="0"/>
            <c:showVal val="1"/>
            <c:showCatName val="0"/>
            <c:showSerName val="0"/>
            <c:showPercent val="0"/>
            <c:showBubbleSize val="0"/>
            <c:showLeaderLines val="0"/>
          </c:dLbls>
          <c:cat>
            <c:strRef>
              <c:f>Sheet1!$C$1:$I$1</c:f>
              <c:strCache>
                <c:ptCount val="7"/>
                <c:pt idx="0">
                  <c:v>H21年</c:v>
                </c:pt>
                <c:pt idx="1">
                  <c:v>H22年</c:v>
                </c:pt>
                <c:pt idx="2">
                  <c:v>H23年</c:v>
                </c:pt>
                <c:pt idx="3">
                  <c:v>H24年</c:v>
                </c:pt>
                <c:pt idx="4">
                  <c:v>H25年</c:v>
                </c:pt>
                <c:pt idx="5">
                  <c:v>H26年</c:v>
                </c:pt>
                <c:pt idx="6">
                  <c:v>H27年</c:v>
                </c:pt>
              </c:strCache>
            </c:strRef>
          </c:cat>
          <c:val>
            <c:numRef>
              <c:f>Sheet1!$C$2:$I$2</c:f>
              <c:numCache>
                <c:formatCode>General</c:formatCode>
                <c:ptCount val="7"/>
                <c:pt idx="0">
                  <c:v>152</c:v>
                </c:pt>
                <c:pt idx="1">
                  <c:v>148</c:v>
                </c:pt>
                <c:pt idx="2">
                  <c:v>254</c:v>
                </c:pt>
                <c:pt idx="3">
                  <c:v>307</c:v>
                </c:pt>
                <c:pt idx="4">
                  <c:v>285</c:v>
                </c:pt>
                <c:pt idx="5">
                  <c:v>262</c:v>
                </c:pt>
                <c:pt idx="6">
                  <c:v>260</c:v>
                </c:pt>
              </c:numCache>
            </c:numRef>
          </c:val>
        </c:ser>
        <c:dLbls>
          <c:showLegendKey val="0"/>
          <c:showVal val="0"/>
          <c:showCatName val="0"/>
          <c:showSerName val="0"/>
          <c:showPercent val="0"/>
          <c:showBubbleSize val="0"/>
        </c:dLbls>
        <c:gapWidth val="150"/>
        <c:axId val="93704192"/>
        <c:axId val="93705728"/>
      </c:barChart>
      <c:catAx>
        <c:axId val="93704192"/>
        <c:scaling>
          <c:orientation val="minMax"/>
        </c:scaling>
        <c:delete val="0"/>
        <c:axPos val="l"/>
        <c:majorTickMark val="out"/>
        <c:minorTickMark val="none"/>
        <c:tickLblPos val="nextTo"/>
        <c:crossAx val="93705728"/>
        <c:crosses val="autoZero"/>
        <c:auto val="1"/>
        <c:lblAlgn val="ctr"/>
        <c:lblOffset val="100"/>
        <c:noMultiLvlLbl val="0"/>
      </c:catAx>
      <c:valAx>
        <c:axId val="93705728"/>
        <c:scaling>
          <c:orientation val="minMax"/>
        </c:scaling>
        <c:delete val="0"/>
        <c:axPos val="b"/>
        <c:majorGridlines/>
        <c:numFmt formatCode="General" sourceLinked="1"/>
        <c:majorTickMark val="out"/>
        <c:minorTickMark val="none"/>
        <c:tickLblPos val="nextTo"/>
        <c:crossAx val="93704192"/>
        <c:crosses val="autoZero"/>
        <c:crossBetween val="between"/>
      </c:valAx>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027959312862416E-2"/>
          <c:y val="0.15229427716926155"/>
          <c:w val="0.89745603674540686"/>
          <c:h val="0.47365850102070572"/>
        </c:manualLayout>
      </c:layout>
      <c:barChart>
        <c:barDir val="col"/>
        <c:grouping val="clustered"/>
        <c:varyColors val="0"/>
        <c:ser>
          <c:idx val="0"/>
          <c:order val="0"/>
          <c:tx>
            <c:strRef>
              <c:f>Sheet2!$B$1</c:f>
              <c:strCache>
                <c:ptCount val="1"/>
                <c:pt idx="0">
                  <c:v>全体</c:v>
                </c:pt>
              </c:strCache>
            </c:strRef>
          </c:tx>
          <c:invertIfNegative val="0"/>
          <c:cat>
            <c:strRef>
              <c:f>Sheet2!$A$2:$A$10</c:f>
              <c:strCache>
                <c:ptCount val="9"/>
                <c:pt idx="0">
                  <c:v>知識の欠如</c:v>
                </c:pt>
                <c:pt idx="1">
                  <c:v>経済的</c:v>
                </c:pt>
                <c:pt idx="2">
                  <c:v>妊娠に対する認識の甘さ</c:v>
                </c:pt>
                <c:pt idx="3">
                  <c:v>妊娠事実の受容困難</c:v>
                </c:pt>
                <c:pt idx="4">
                  <c:v>家庭事情</c:v>
                </c:pt>
                <c:pt idx="5">
                  <c:v>社会的孤立</c:v>
                </c:pt>
                <c:pt idx="6">
                  <c:v>多忙</c:v>
                </c:pt>
                <c:pt idx="7">
                  <c:v>受診機会の消失</c:v>
                </c:pt>
                <c:pt idx="8">
                  <c:v>不明</c:v>
                </c:pt>
              </c:strCache>
            </c:strRef>
          </c:cat>
          <c:val>
            <c:numRef>
              <c:f>Sheet2!$B$2:$B$10</c:f>
              <c:numCache>
                <c:formatCode>General</c:formatCode>
                <c:ptCount val="9"/>
                <c:pt idx="0">
                  <c:v>28.2</c:v>
                </c:pt>
                <c:pt idx="1">
                  <c:v>23.3</c:v>
                </c:pt>
                <c:pt idx="2">
                  <c:v>14.2</c:v>
                </c:pt>
                <c:pt idx="3">
                  <c:v>11.8</c:v>
                </c:pt>
                <c:pt idx="4">
                  <c:v>6.7</c:v>
                </c:pt>
                <c:pt idx="5">
                  <c:v>5.8</c:v>
                </c:pt>
                <c:pt idx="6">
                  <c:v>5.5</c:v>
                </c:pt>
                <c:pt idx="7">
                  <c:v>4.5</c:v>
                </c:pt>
                <c:pt idx="8">
                  <c:v>0</c:v>
                </c:pt>
              </c:numCache>
            </c:numRef>
          </c:val>
        </c:ser>
        <c:ser>
          <c:idx val="1"/>
          <c:order val="1"/>
          <c:tx>
            <c:strRef>
              <c:f>Sheet2!$C$1</c:f>
              <c:strCache>
                <c:ptCount val="1"/>
                <c:pt idx="0">
                  <c:v>10代妊産婦</c:v>
                </c:pt>
              </c:strCache>
            </c:strRef>
          </c:tx>
          <c:invertIfNegative val="0"/>
          <c:cat>
            <c:strRef>
              <c:f>Sheet2!$A$2:$A$10</c:f>
              <c:strCache>
                <c:ptCount val="9"/>
                <c:pt idx="0">
                  <c:v>知識の欠如</c:v>
                </c:pt>
                <c:pt idx="1">
                  <c:v>経済的</c:v>
                </c:pt>
                <c:pt idx="2">
                  <c:v>妊娠に対する認識の甘さ</c:v>
                </c:pt>
                <c:pt idx="3">
                  <c:v>妊娠事実の受容困難</c:v>
                </c:pt>
                <c:pt idx="4">
                  <c:v>家庭事情</c:v>
                </c:pt>
                <c:pt idx="5">
                  <c:v>社会的孤立</c:v>
                </c:pt>
                <c:pt idx="6">
                  <c:v>多忙</c:v>
                </c:pt>
                <c:pt idx="7">
                  <c:v>受診機会の消失</c:v>
                </c:pt>
                <c:pt idx="8">
                  <c:v>不明</c:v>
                </c:pt>
              </c:strCache>
            </c:strRef>
          </c:cat>
          <c:val>
            <c:numRef>
              <c:f>Sheet2!$C$2:$C$10</c:f>
              <c:numCache>
                <c:formatCode>General</c:formatCode>
                <c:ptCount val="9"/>
                <c:pt idx="0">
                  <c:v>29.5</c:v>
                </c:pt>
                <c:pt idx="1">
                  <c:v>14.8</c:v>
                </c:pt>
                <c:pt idx="2">
                  <c:v>11.5</c:v>
                </c:pt>
                <c:pt idx="3">
                  <c:v>21.3</c:v>
                </c:pt>
                <c:pt idx="4">
                  <c:v>5</c:v>
                </c:pt>
                <c:pt idx="5">
                  <c:v>6.6</c:v>
                </c:pt>
                <c:pt idx="6">
                  <c:v>0</c:v>
                </c:pt>
                <c:pt idx="7">
                  <c:v>0</c:v>
                </c:pt>
                <c:pt idx="8">
                  <c:v>11.5</c:v>
                </c:pt>
              </c:numCache>
            </c:numRef>
          </c:val>
        </c:ser>
        <c:dLbls>
          <c:showLegendKey val="0"/>
          <c:showVal val="0"/>
          <c:showCatName val="0"/>
          <c:showSerName val="0"/>
          <c:showPercent val="0"/>
          <c:showBubbleSize val="0"/>
        </c:dLbls>
        <c:gapWidth val="75"/>
        <c:overlap val="-25"/>
        <c:axId val="94283648"/>
        <c:axId val="94285184"/>
      </c:barChart>
      <c:catAx>
        <c:axId val="94283648"/>
        <c:scaling>
          <c:orientation val="minMax"/>
        </c:scaling>
        <c:delete val="0"/>
        <c:axPos val="b"/>
        <c:majorTickMark val="none"/>
        <c:minorTickMark val="none"/>
        <c:tickLblPos val="nextTo"/>
        <c:txPr>
          <a:bodyPr/>
          <a:lstStyle/>
          <a:p>
            <a:pPr>
              <a:defRPr sz="800"/>
            </a:pPr>
            <a:endParaRPr lang="ja-JP"/>
          </a:p>
        </c:txPr>
        <c:crossAx val="94285184"/>
        <c:crosses val="autoZero"/>
        <c:auto val="1"/>
        <c:lblAlgn val="ctr"/>
        <c:lblOffset val="100"/>
        <c:noMultiLvlLbl val="0"/>
      </c:catAx>
      <c:valAx>
        <c:axId val="94285184"/>
        <c:scaling>
          <c:orientation val="minMax"/>
        </c:scaling>
        <c:delete val="0"/>
        <c:axPos val="l"/>
        <c:majorGridlines/>
        <c:numFmt formatCode="General" sourceLinked="1"/>
        <c:majorTickMark val="none"/>
        <c:minorTickMark val="none"/>
        <c:tickLblPos val="nextTo"/>
        <c:spPr>
          <a:ln w="9525">
            <a:noFill/>
          </a:ln>
        </c:spPr>
        <c:crossAx val="94283648"/>
        <c:crosses val="autoZero"/>
        <c:crossBetween val="between"/>
      </c:valAx>
    </c:plotArea>
    <c:legend>
      <c:legendPos val="b"/>
      <c:layout>
        <c:manualLayout>
          <c:xMode val="edge"/>
          <c:yMode val="edge"/>
          <c:x val="0.62981846019247589"/>
          <c:y val="0.20331984543598716"/>
          <c:w val="0.31157352688207846"/>
          <c:h val="9.5676790401199849E-2"/>
        </c:manualLayout>
      </c:layout>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0.87708</cdr:x>
      <cdr:y>0.01389</cdr:y>
    </cdr:from>
    <cdr:to>
      <cdr:x>0.96667</cdr:x>
      <cdr:y>0.10417</cdr:y>
    </cdr:to>
    <cdr:sp macro="" textlink="">
      <cdr:nvSpPr>
        <cdr:cNvPr id="2" name="テキスト ボックス 1"/>
        <cdr:cNvSpPr txBox="1"/>
      </cdr:nvSpPr>
      <cdr:spPr>
        <a:xfrm xmlns:a="http://schemas.openxmlformats.org/drawingml/2006/main">
          <a:off x="4010025" y="38100"/>
          <a:ext cx="409575" cy="2476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100"/>
            <a:t>(</a:t>
          </a:r>
          <a:r>
            <a:rPr lang="ja-JP" altLang="en-US" sz="1100"/>
            <a:t>人</a:t>
          </a:r>
          <a:r>
            <a:rPr lang="en-US" altLang="ja-JP" sz="1100"/>
            <a:t>)</a:t>
          </a:r>
          <a:endParaRPr lang="ja-JP" alt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cdr:x>
      <cdr:y>0.01736</cdr:y>
    </cdr:from>
    <cdr:to>
      <cdr:x>0.0875</cdr:x>
      <cdr:y>0.13194</cdr:y>
    </cdr:to>
    <cdr:sp macro="" textlink="">
      <cdr:nvSpPr>
        <cdr:cNvPr id="2" name="テキスト ボックス 1"/>
        <cdr:cNvSpPr txBox="1"/>
      </cdr:nvSpPr>
      <cdr:spPr>
        <a:xfrm xmlns:a="http://schemas.openxmlformats.org/drawingml/2006/main">
          <a:off x="0" y="47625"/>
          <a:ext cx="400050"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100"/>
            <a:t>(%)</a:t>
          </a:r>
          <a:endParaRPr lang="ja-JP" alt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575" cy="496888"/>
          </a:xfrm>
          <a:prstGeom prst="rect">
            <a:avLst/>
          </a:prstGeom>
        </p:spPr>
        <p:txBody>
          <a:bodyPr vert="horz" lIns="91418" tIns="45709" rIns="91418" bIns="457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6888"/>
          </a:xfrm>
          <a:prstGeom prst="rect">
            <a:avLst/>
          </a:prstGeom>
        </p:spPr>
        <p:txBody>
          <a:bodyPr vert="horz" lIns="91418" tIns="45709" rIns="91418" bIns="45709" rtlCol="0"/>
          <a:lstStyle>
            <a:lvl1pPr algn="r">
              <a:defRPr sz="1200"/>
            </a:lvl1pPr>
          </a:lstStyle>
          <a:p>
            <a:fld id="{640F8E04-2AF4-4F56-8661-22CDC656CB38}" type="datetimeFigureOut">
              <a:rPr kumimoji="1" lang="ja-JP" altLang="en-US" smtClean="0"/>
              <a:t>2016/12/22</a:t>
            </a:fld>
            <a:endParaRPr kumimoji="1" lang="ja-JP" altLang="en-US"/>
          </a:p>
        </p:txBody>
      </p:sp>
      <p:sp>
        <p:nvSpPr>
          <p:cNvPr id="4" name="スライド イメージ プレースホルダー 3"/>
          <p:cNvSpPr>
            <a:spLocks noGrp="1" noRot="1" noChangeAspect="1"/>
          </p:cNvSpPr>
          <p:nvPr>
            <p:ph type="sldImg" idx="2"/>
          </p:nvPr>
        </p:nvSpPr>
        <p:spPr>
          <a:xfrm>
            <a:off x="795338" y="746125"/>
            <a:ext cx="5216525" cy="3725863"/>
          </a:xfrm>
          <a:prstGeom prst="rect">
            <a:avLst/>
          </a:prstGeom>
          <a:noFill/>
          <a:ln w="12700">
            <a:solidFill>
              <a:prstClr val="black"/>
            </a:solidFill>
          </a:ln>
        </p:spPr>
        <p:txBody>
          <a:bodyPr vert="horz" lIns="91418" tIns="45709" rIns="91418" bIns="45709"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18" tIns="45709" rIns="91418" bIns="4570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4"/>
            <a:ext cx="2949575" cy="496887"/>
          </a:xfrm>
          <a:prstGeom prst="rect">
            <a:avLst/>
          </a:prstGeom>
        </p:spPr>
        <p:txBody>
          <a:bodyPr vert="horz" lIns="91418" tIns="45709" rIns="91418" bIns="457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18" tIns="45709" rIns="91418" bIns="45709" rtlCol="0" anchor="b"/>
          <a:lstStyle>
            <a:lvl1pPr algn="r">
              <a:defRPr sz="1200"/>
            </a:lvl1pPr>
          </a:lstStyle>
          <a:p>
            <a:fld id="{E5CBC12D-45C9-454E-94AE-1FB13F61A29D}" type="slidenum">
              <a:rPr kumimoji="1" lang="ja-JP" altLang="en-US" smtClean="0"/>
              <a:t>‹#›</a:t>
            </a:fld>
            <a:endParaRPr kumimoji="1" lang="ja-JP" altLang="en-US"/>
          </a:p>
        </p:txBody>
      </p:sp>
    </p:spTree>
    <p:extLst>
      <p:ext uri="{BB962C8B-B14F-4D97-AF65-F5344CB8AC3E}">
        <p14:creationId xmlns:p14="http://schemas.microsoft.com/office/powerpoint/2010/main" val="13697160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02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1274462" eaLnBrk="0" hangingPunct="0">
              <a:spcBef>
                <a:spcPct val="30000"/>
              </a:spcBef>
              <a:defRPr kumimoji="1" sz="1200">
                <a:solidFill>
                  <a:schemeClr val="tx1"/>
                </a:solidFill>
                <a:latin typeface="Calibri" pitchFamily="34" charset="0"/>
                <a:ea typeface="ＭＳ Ｐゴシック" charset="-128"/>
              </a:defRPr>
            </a:lvl1pPr>
            <a:lvl2pPr marL="742773" indent="-285682" defTabSz="1274462" eaLnBrk="0" hangingPunct="0">
              <a:spcBef>
                <a:spcPct val="30000"/>
              </a:spcBef>
              <a:defRPr kumimoji="1" sz="1200">
                <a:solidFill>
                  <a:schemeClr val="tx1"/>
                </a:solidFill>
                <a:latin typeface="Calibri" pitchFamily="34" charset="0"/>
                <a:ea typeface="ＭＳ Ｐゴシック" charset="-128"/>
              </a:defRPr>
            </a:lvl2pPr>
            <a:lvl3pPr marL="1142729" indent="-228547" defTabSz="1274462" eaLnBrk="0" hangingPunct="0">
              <a:spcBef>
                <a:spcPct val="30000"/>
              </a:spcBef>
              <a:defRPr kumimoji="1" sz="1200">
                <a:solidFill>
                  <a:schemeClr val="tx1"/>
                </a:solidFill>
                <a:latin typeface="Calibri" pitchFamily="34" charset="0"/>
                <a:ea typeface="ＭＳ Ｐゴシック" charset="-128"/>
              </a:defRPr>
            </a:lvl3pPr>
            <a:lvl4pPr marL="1599820" indent="-228547" defTabSz="1274462" eaLnBrk="0" hangingPunct="0">
              <a:spcBef>
                <a:spcPct val="30000"/>
              </a:spcBef>
              <a:defRPr kumimoji="1" sz="1200">
                <a:solidFill>
                  <a:schemeClr val="tx1"/>
                </a:solidFill>
                <a:latin typeface="Calibri" pitchFamily="34" charset="0"/>
                <a:ea typeface="ＭＳ Ｐゴシック" charset="-128"/>
              </a:defRPr>
            </a:lvl4pPr>
            <a:lvl5pPr marL="2056912" indent="-228547" defTabSz="1274462" eaLnBrk="0" hangingPunct="0">
              <a:spcBef>
                <a:spcPct val="30000"/>
              </a:spcBef>
              <a:defRPr kumimoji="1" sz="1200">
                <a:solidFill>
                  <a:schemeClr val="tx1"/>
                </a:solidFill>
                <a:latin typeface="Calibri" pitchFamily="34" charset="0"/>
                <a:ea typeface="ＭＳ Ｐゴシック" charset="-128"/>
              </a:defRPr>
            </a:lvl5pPr>
            <a:lvl6pPr marL="2514003" indent="-228547" defTabSz="1274462"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096" indent="-228547" defTabSz="1274462"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8187" indent="-228547" defTabSz="1274462"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5280" indent="-228547" defTabSz="1274462"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fontAlgn="base" hangingPunct="1">
              <a:spcBef>
                <a:spcPct val="0"/>
              </a:spcBef>
              <a:spcAft>
                <a:spcPct val="0"/>
              </a:spcAft>
            </a:pPr>
            <a:fld id="{785AE1FB-A6A3-40D6-9097-6DF11074FC82}" type="slidenum">
              <a:rPr lang="ja-JP" altLang="en-US" sz="800"/>
              <a:pPr eaLnBrk="1" fontAlgn="base" hangingPunct="1">
                <a:spcBef>
                  <a:spcPct val="0"/>
                </a:spcBef>
                <a:spcAft>
                  <a:spcPct val="0"/>
                </a:spcAft>
              </a:pPr>
              <a:t>1</a:t>
            </a:fld>
            <a:endParaRPr lang="ja-JP" altLang="en-US" sz="800"/>
          </a:p>
        </p:txBody>
      </p:sp>
    </p:spTree>
    <p:extLst>
      <p:ext uri="{BB962C8B-B14F-4D97-AF65-F5344CB8AC3E}">
        <p14:creationId xmlns:p14="http://schemas.microsoft.com/office/powerpoint/2010/main" val="2139440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55420"/>
            <a:ext cx="12854146" cy="231528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120765"/>
            <a:ext cx="10585768" cy="2760345"/>
          </a:xfrm>
        </p:spPr>
        <p:txBody>
          <a:bodyPr/>
          <a:lstStyle>
            <a:lvl1pPr marL="0" indent="0" algn="ctr">
              <a:buNone/>
              <a:defRPr>
                <a:solidFill>
                  <a:schemeClr val="tx1">
                    <a:tint val="75000"/>
                  </a:schemeClr>
                </a:solidFill>
              </a:defRPr>
            </a:lvl1pPr>
            <a:lvl2pPr marL="740664" indent="0" algn="ctr">
              <a:buNone/>
              <a:defRPr>
                <a:solidFill>
                  <a:schemeClr val="tx1">
                    <a:tint val="75000"/>
                  </a:schemeClr>
                </a:solidFill>
              </a:defRPr>
            </a:lvl2pPr>
            <a:lvl3pPr marL="1481328" indent="0" algn="ctr">
              <a:buNone/>
              <a:defRPr>
                <a:solidFill>
                  <a:schemeClr val="tx1">
                    <a:tint val="75000"/>
                  </a:schemeClr>
                </a:solidFill>
              </a:defRPr>
            </a:lvl3pPr>
            <a:lvl4pPr marL="2221992" indent="0" algn="ctr">
              <a:buNone/>
              <a:defRPr>
                <a:solidFill>
                  <a:schemeClr val="tx1">
                    <a:tint val="75000"/>
                  </a:schemeClr>
                </a:solidFill>
              </a:defRPr>
            </a:lvl4pPr>
            <a:lvl5pPr marL="2962656" indent="0" algn="ctr">
              <a:buNone/>
              <a:defRPr>
                <a:solidFill>
                  <a:schemeClr val="tx1">
                    <a:tint val="75000"/>
                  </a:schemeClr>
                </a:solidFill>
              </a:defRPr>
            </a:lvl5pPr>
            <a:lvl6pPr marL="3703320" indent="0" algn="ctr">
              <a:buNone/>
              <a:defRPr>
                <a:solidFill>
                  <a:schemeClr val="tx1">
                    <a:tint val="75000"/>
                  </a:schemeClr>
                </a:solidFill>
              </a:defRPr>
            </a:lvl6pPr>
            <a:lvl7pPr marL="4443984" indent="0" algn="ctr">
              <a:buNone/>
              <a:defRPr>
                <a:solidFill>
                  <a:schemeClr val="tx1">
                    <a:tint val="75000"/>
                  </a:schemeClr>
                </a:solidFill>
              </a:defRPr>
            </a:lvl7pPr>
            <a:lvl8pPr marL="5184648" indent="0" algn="ctr">
              <a:buNone/>
              <a:defRPr>
                <a:solidFill>
                  <a:schemeClr val="tx1">
                    <a:tint val="75000"/>
                  </a:schemeClr>
                </a:solidFill>
              </a:defRPr>
            </a:lvl8pPr>
            <a:lvl9pPr marL="592531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2016/12/22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2016/12/22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32556"/>
            <a:ext cx="3402568" cy="9216152"/>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6" y="432556"/>
            <a:ext cx="9955662" cy="921615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2016/12/22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2016/12/22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940868"/>
            <a:ext cx="12854146" cy="2145268"/>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78074"/>
            <a:ext cx="12854146" cy="2362795"/>
          </a:xfrm>
        </p:spPr>
        <p:txBody>
          <a:bodyPr anchor="b"/>
          <a:lstStyle>
            <a:lvl1pPr marL="0" indent="0">
              <a:buNone/>
              <a:defRPr sz="3200">
                <a:solidFill>
                  <a:schemeClr val="tx1">
                    <a:tint val="75000"/>
                  </a:schemeClr>
                </a:solidFill>
              </a:defRPr>
            </a:lvl1pPr>
            <a:lvl2pPr marL="740664" indent="0">
              <a:buNone/>
              <a:defRPr sz="2900">
                <a:solidFill>
                  <a:schemeClr val="tx1">
                    <a:tint val="75000"/>
                  </a:schemeClr>
                </a:solidFill>
              </a:defRPr>
            </a:lvl2pPr>
            <a:lvl3pPr marL="1481328" indent="0">
              <a:buNone/>
              <a:defRPr sz="2600">
                <a:solidFill>
                  <a:schemeClr val="tx1">
                    <a:tint val="75000"/>
                  </a:schemeClr>
                </a:solidFill>
              </a:defRPr>
            </a:lvl3pPr>
            <a:lvl4pPr marL="2221992" indent="0">
              <a:buNone/>
              <a:defRPr sz="2300">
                <a:solidFill>
                  <a:schemeClr val="tx1">
                    <a:tint val="75000"/>
                  </a:schemeClr>
                </a:solidFill>
              </a:defRPr>
            </a:lvl4pPr>
            <a:lvl5pPr marL="2962656" indent="0">
              <a:buNone/>
              <a:defRPr sz="2300">
                <a:solidFill>
                  <a:schemeClr val="tx1">
                    <a:tint val="75000"/>
                  </a:schemeClr>
                </a:solidFill>
              </a:defRPr>
            </a:lvl5pPr>
            <a:lvl6pPr marL="3703320" indent="0">
              <a:buNone/>
              <a:defRPr sz="2300">
                <a:solidFill>
                  <a:schemeClr val="tx1">
                    <a:tint val="75000"/>
                  </a:schemeClr>
                </a:solidFill>
              </a:defRPr>
            </a:lvl6pPr>
            <a:lvl7pPr marL="4443984" indent="0">
              <a:buNone/>
              <a:defRPr sz="2300">
                <a:solidFill>
                  <a:schemeClr val="tx1">
                    <a:tint val="75000"/>
                  </a:schemeClr>
                </a:solidFill>
              </a:defRPr>
            </a:lvl7pPr>
            <a:lvl8pPr marL="5184648" indent="0">
              <a:buNone/>
              <a:defRPr sz="2300">
                <a:solidFill>
                  <a:schemeClr val="tx1">
                    <a:tint val="75000"/>
                  </a:schemeClr>
                </a:solidFill>
              </a:defRPr>
            </a:lvl8pPr>
            <a:lvl9pPr marL="5925312"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2016/12/22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2016/12/22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17803"/>
            <a:ext cx="6681741"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6" y="3425428"/>
            <a:ext cx="6681741"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4" y="2417803"/>
            <a:ext cx="6684366"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4" y="3425428"/>
            <a:ext cx="6684366"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2016/12/22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2016/12/22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2016/12/22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430054"/>
            <a:ext cx="4975207" cy="1830229"/>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7" y="430055"/>
            <a:ext cx="8453912" cy="9218653"/>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27" y="2260283"/>
            <a:ext cx="4975207" cy="7388424"/>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2016/12/22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1" y="7560945"/>
            <a:ext cx="9073515" cy="892612"/>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1" y="965121"/>
            <a:ext cx="9073515" cy="6480810"/>
          </a:xfrm>
        </p:spPr>
        <p:txBody>
          <a:bodyPr/>
          <a:lstStyle>
            <a:lvl1pPr marL="0" indent="0">
              <a:buNone/>
              <a:defRPr sz="5200"/>
            </a:lvl1pPr>
            <a:lvl2pPr marL="740664" indent="0">
              <a:buNone/>
              <a:defRPr sz="4500"/>
            </a:lvl2pPr>
            <a:lvl3pPr marL="1481328" indent="0">
              <a:buNone/>
              <a:defRPr sz="3900"/>
            </a:lvl3pPr>
            <a:lvl4pPr marL="2221992" indent="0">
              <a:buNone/>
              <a:defRPr sz="3200"/>
            </a:lvl4pPr>
            <a:lvl5pPr marL="2962656" indent="0">
              <a:buNone/>
              <a:defRPr sz="3200"/>
            </a:lvl5pPr>
            <a:lvl6pPr marL="3703320" indent="0">
              <a:buNone/>
              <a:defRPr sz="3200"/>
            </a:lvl6pPr>
            <a:lvl7pPr marL="4443984" indent="0">
              <a:buNone/>
              <a:defRPr sz="3200"/>
            </a:lvl7pPr>
            <a:lvl8pPr marL="5184648" indent="0">
              <a:buNone/>
              <a:defRPr sz="3200"/>
            </a:lvl8pPr>
            <a:lvl9pPr marL="5925312"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1" y="8453557"/>
            <a:ext cx="9073515" cy="1267658"/>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2016/12/22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32555"/>
            <a:ext cx="13610273" cy="1800225"/>
          </a:xfrm>
          <a:prstGeom prst="rect">
            <a:avLst/>
          </a:prstGeom>
        </p:spPr>
        <p:txBody>
          <a:bodyPr vert="horz" lIns="148133" tIns="74066" rIns="148133" bIns="7406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520316"/>
            <a:ext cx="13610273" cy="7128392"/>
          </a:xfrm>
          <a:prstGeom prst="rect">
            <a:avLst/>
          </a:prstGeom>
        </p:spPr>
        <p:txBody>
          <a:bodyPr vert="horz" lIns="148133" tIns="74066" rIns="148133" bIns="7406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6" y="10011252"/>
            <a:ext cx="3528589" cy="575072"/>
          </a:xfrm>
          <a:prstGeom prst="rect">
            <a:avLst/>
          </a:prstGeom>
        </p:spPr>
        <p:txBody>
          <a:bodyPr vert="horz" lIns="148133" tIns="74066" rIns="148133" bIns="74066" rtlCol="0" anchor="ctr"/>
          <a:lstStyle>
            <a:lvl1pPr algn="l">
              <a:defRPr sz="1900">
                <a:solidFill>
                  <a:schemeClr val="tx1">
                    <a:tint val="75000"/>
                  </a:schemeClr>
                </a:solidFill>
              </a:defRPr>
            </a:lvl1pPr>
          </a:lstStyle>
          <a:p>
            <a:fld id="{F4CFF732-8462-425E-9F4F-46955D65FCC6}" type="datetimeFigureOut">
              <a:rPr kumimoji="1" lang="ja-JP" altLang="en-US" smtClean="0"/>
              <a:t>2016/12/22</a:t>
            </a:fld>
            <a:endParaRPr kumimoji="1" lang="ja-JP" altLang="en-US"/>
          </a:p>
        </p:txBody>
      </p:sp>
      <p:sp>
        <p:nvSpPr>
          <p:cNvPr id="5" name="フッター プレースホルダー 4"/>
          <p:cNvSpPr>
            <a:spLocks noGrp="1"/>
          </p:cNvSpPr>
          <p:nvPr>
            <p:ph type="ftr" sz="quarter" idx="3"/>
          </p:nvPr>
        </p:nvSpPr>
        <p:spPr>
          <a:xfrm>
            <a:off x="5166863" y="10011252"/>
            <a:ext cx="4788800" cy="575072"/>
          </a:xfrm>
          <a:prstGeom prst="rect">
            <a:avLst/>
          </a:prstGeom>
        </p:spPr>
        <p:txBody>
          <a:bodyPr vert="horz" lIns="148133" tIns="74066" rIns="148133" bIns="7406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0" y="10011252"/>
            <a:ext cx="3528589" cy="575072"/>
          </a:xfrm>
          <a:prstGeom prst="rect">
            <a:avLst/>
          </a:prstGeom>
        </p:spPr>
        <p:txBody>
          <a:bodyPr vert="horz" lIns="148133" tIns="74066" rIns="148133" bIns="74066"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328" rtl="0" eaLnBrk="1" latinLnBrk="0" hangingPunct="1">
        <a:spcBef>
          <a:spcPct val="0"/>
        </a:spcBef>
        <a:buNone/>
        <a:defRPr kumimoji="1" sz="7100" kern="1200">
          <a:solidFill>
            <a:schemeClr val="tx1"/>
          </a:solidFill>
          <a:latin typeface="+mj-lt"/>
          <a:ea typeface="+mj-ea"/>
          <a:cs typeface="+mj-cs"/>
        </a:defRPr>
      </a:lvl1pPr>
    </p:titleStyle>
    <p:bodyStyle>
      <a:lvl1pPr marL="555498" indent="-555498" algn="l" defTabSz="148132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579" indent="-462915" algn="l" defTabSz="148132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51660" indent="-370332" algn="l" defTabSz="148132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9232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988"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652"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4316"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980"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64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60255" y="1437538"/>
            <a:ext cx="9637034" cy="9147713"/>
          </a:xfrm>
          <a:prstGeom prst="roundRect">
            <a:avLst>
              <a:gd name="adj" fmla="val 3370"/>
            </a:avLst>
          </a:prstGeom>
          <a:solidFill>
            <a:srgbClr val="B8E08C"/>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4" name="タイトル 1"/>
          <p:cNvSpPr txBox="1">
            <a:spLocks/>
          </p:cNvSpPr>
          <p:nvPr/>
        </p:nvSpPr>
        <p:spPr>
          <a:xfrm>
            <a:off x="188222" y="-1"/>
            <a:ext cx="14750317" cy="576139"/>
          </a:xfrm>
          <a:prstGeom prst="rect">
            <a:avLst/>
          </a:prstGeom>
          <a:gradFill>
            <a:gsLst>
              <a:gs pos="100000">
                <a:srgbClr val="00B050"/>
              </a:gs>
              <a:gs pos="10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年調査結果について</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40"/>
          <p:cNvSpPr/>
          <p:nvPr/>
        </p:nvSpPr>
        <p:spPr>
          <a:xfrm>
            <a:off x="22136" y="576138"/>
            <a:ext cx="15100388" cy="84071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200"/>
              </a:spcBef>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年は</a:t>
            </a:r>
            <a:r>
              <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260</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件（昨年より</a:t>
            </a:r>
            <a:r>
              <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件減少）、大阪府内の</a:t>
            </a:r>
            <a:r>
              <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273</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分娩に１件が未受診や飛込みによる出産であった。</a:t>
            </a:r>
            <a:endPar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◆未受診や飛込みによる出産をするハイリスク妊産婦と児童虐待の背景要因は類似しており、多くの機関が継続して支援する必要がある</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8" name="角丸四角形 37"/>
          <p:cNvSpPr/>
          <p:nvPr/>
        </p:nvSpPr>
        <p:spPr>
          <a:xfrm>
            <a:off x="10110417" y="1373992"/>
            <a:ext cx="4712981" cy="401671"/>
          </a:xfrm>
          <a:prstGeom prst="roundRect">
            <a:avLst/>
          </a:prstGeom>
          <a:solidFill>
            <a:srgbClr val="007635"/>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調査結果を受けての対策</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343763" y="1415510"/>
            <a:ext cx="9585296" cy="9169741"/>
            <a:chOff x="275458" y="2027884"/>
            <a:chExt cx="9394921" cy="8547303"/>
          </a:xfrm>
        </p:grpSpPr>
        <p:sp>
          <p:nvSpPr>
            <p:cNvPr id="50" name="テキスト ボックス 8"/>
            <p:cNvSpPr txBox="1">
              <a:spLocks noChangeArrowheads="1"/>
            </p:cNvSpPr>
            <p:nvPr/>
          </p:nvSpPr>
          <p:spPr bwMode="auto">
            <a:xfrm>
              <a:off x="275458" y="2159736"/>
              <a:ext cx="4702760" cy="3955058"/>
            </a:xfrm>
            <a:prstGeom prst="rect">
              <a:avLst/>
            </a:prstGeom>
            <a:solidFill>
              <a:schemeClr val="bg1"/>
            </a:solidFill>
            <a:ln w="9525">
              <a:solidFill>
                <a:srgbClr val="007635"/>
              </a:solidFill>
              <a:miter lim="800000"/>
              <a:headEnd/>
              <a:tailEnd/>
            </a:ln>
          </p:spPr>
          <p:txBody>
            <a:bodyPr wrap="square" lIns="36000" tIns="36000" rIns="36000" bIns="36000" anchor="t" anchorCtr="0">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年から調査を開始し増加傾向にあったが</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人をピークに減少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して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いる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343173" y="2059383"/>
              <a:ext cx="2251995" cy="380557"/>
            </a:xfrm>
            <a:prstGeom prst="roundRect">
              <a:avLst/>
            </a:prstGeom>
            <a:solidFill>
              <a:srgbClr val="36DF1F"/>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t" anchorCtr="0"/>
            <a:lstStyle/>
            <a:p>
              <a:pPr algn="ctr"/>
              <a:r>
                <a:rPr kumimoji="1"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未受診妊婦数</a:t>
              </a:r>
              <a:endParaRPr kumimoji="1"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8"/>
            <p:cNvSpPr txBox="1">
              <a:spLocks noChangeArrowheads="1"/>
            </p:cNvSpPr>
            <p:nvPr/>
          </p:nvSpPr>
          <p:spPr bwMode="auto">
            <a:xfrm>
              <a:off x="343173" y="6255167"/>
              <a:ext cx="9327206" cy="4320020"/>
            </a:xfrm>
            <a:prstGeom prst="rect">
              <a:avLst/>
            </a:prstGeom>
            <a:solidFill>
              <a:schemeClr val="bg1"/>
            </a:solidFill>
            <a:ln w="9525">
              <a:solidFill>
                <a:srgbClr val="007635"/>
              </a:solidFill>
              <a:miter lim="800000"/>
              <a:headEnd/>
              <a:tailEnd/>
            </a:ln>
          </p:spPr>
          <p:txBody>
            <a:bodyPr wrap="square" lIns="36000" tIns="36000" rIns="36000" bIns="36000" anchor="t" anchorCtr="0">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200" dirty="0">
                <a:solidFill>
                  <a:srgbClr val="000000"/>
                </a:solidFill>
                <a:latin typeface="HG丸ｺﾞｼｯｸM-PRO" pitchFamily="50" charset="-128"/>
                <a:ea typeface="HG丸ｺﾞｼｯｸM-PRO" pitchFamily="50" charset="-128"/>
              </a:endParaRPr>
            </a:p>
          </p:txBody>
        </p:sp>
        <p:sp>
          <p:nvSpPr>
            <p:cNvPr id="53" name="角丸四角形 52"/>
            <p:cNvSpPr/>
            <p:nvPr/>
          </p:nvSpPr>
          <p:spPr>
            <a:xfrm>
              <a:off x="382330" y="6214767"/>
              <a:ext cx="2550377" cy="401671"/>
            </a:xfrm>
            <a:prstGeom prst="roundRect">
              <a:avLst/>
            </a:prstGeom>
            <a:solidFill>
              <a:srgbClr val="36DF1F"/>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t" anchorCtr="0"/>
            <a:lstStyle/>
            <a:p>
              <a:pPr algn="ct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未受診妊婦の年齢分布</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8"/>
            <p:cNvSpPr txBox="1">
              <a:spLocks noChangeArrowheads="1"/>
            </p:cNvSpPr>
            <p:nvPr/>
          </p:nvSpPr>
          <p:spPr bwMode="auto">
            <a:xfrm>
              <a:off x="5064719" y="2027884"/>
              <a:ext cx="4477046" cy="4130265"/>
            </a:xfrm>
            <a:prstGeom prst="rect">
              <a:avLst/>
            </a:prstGeom>
            <a:solidFill>
              <a:schemeClr val="bg1"/>
            </a:solidFill>
            <a:ln w="9525">
              <a:solidFill>
                <a:srgbClr val="007635"/>
              </a:solidFill>
              <a:miter lim="800000"/>
              <a:headEnd/>
              <a:tailEnd/>
            </a:ln>
          </p:spPr>
          <p:txBody>
            <a:bodyPr wrap="square" lIns="36000" tIns="36000" rIns="36000" bIns="36000" anchor="t" anchorCtr="0">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●全体では、平成</a:t>
              </a:r>
              <a:r>
                <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年度まで「経済的問題」が一番多かっ</a:t>
              </a:r>
              <a:r>
                <a:rPr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た</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が、平成</a:t>
              </a:r>
              <a:r>
                <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年度は、「知識の欠如」が</a:t>
              </a:r>
              <a:r>
                <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％と一番多くなっている。</a:t>
              </a: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代妊産婦は、妊娠に気づかなかったという「知識の欠如」、家族に言えず、どうしていいのかわからなかった等「妊娠の事実の受容困難」が多くなっている。</a:t>
              </a: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5116747" y="2045200"/>
              <a:ext cx="3489998" cy="369740"/>
            </a:xfrm>
            <a:prstGeom prst="roundRect">
              <a:avLst/>
            </a:prstGeom>
            <a:solidFill>
              <a:srgbClr val="36DF1F"/>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t" anchorCtr="0"/>
            <a:lstStyle/>
            <a:p>
              <a:pPr algn="ct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全体と</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代妊産婦の未受診の理由</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 name="正方形/長方形 4"/>
          <p:cNvSpPr/>
          <p:nvPr/>
        </p:nvSpPr>
        <p:spPr>
          <a:xfrm>
            <a:off x="5388107" y="3081444"/>
            <a:ext cx="657074" cy="5044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solidFill>
                <a:schemeClr val="tx1"/>
              </a:solidFill>
            </a:endParaRPr>
          </a:p>
        </p:txBody>
      </p:sp>
      <p:sp>
        <p:nvSpPr>
          <p:cNvPr id="30" name="正方形/長方形 29"/>
          <p:cNvSpPr/>
          <p:nvPr/>
        </p:nvSpPr>
        <p:spPr>
          <a:xfrm>
            <a:off x="5283154" y="8061607"/>
            <a:ext cx="572644"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000" dirty="0">
              <a:solidFill>
                <a:schemeClr val="tx1"/>
              </a:solidFill>
            </a:endParaRPr>
          </a:p>
        </p:txBody>
      </p:sp>
      <p:sp>
        <p:nvSpPr>
          <p:cNvPr id="33" name="正方形/長方形 32"/>
          <p:cNvSpPr/>
          <p:nvPr/>
        </p:nvSpPr>
        <p:spPr>
          <a:xfrm>
            <a:off x="4293244" y="2738120"/>
            <a:ext cx="572644"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000" dirty="0">
              <a:solidFill>
                <a:schemeClr val="tx1"/>
              </a:solidFill>
            </a:endParaRPr>
          </a:p>
        </p:txBody>
      </p:sp>
      <p:sp>
        <p:nvSpPr>
          <p:cNvPr id="7" name="正方形/長方形 6"/>
          <p:cNvSpPr/>
          <p:nvPr/>
        </p:nvSpPr>
        <p:spPr>
          <a:xfrm>
            <a:off x="6337126" y="6232837"/>
            <a:ext cx="3513795" cy="39645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年の府内の出産年齢では</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歳がピークである。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未受診や飛込みによる出産では、</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歳が最多年齢層で全体の</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％を占める。また、</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25~29</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歳も</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24.6%</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昨年度より</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増加して</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おり、</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歳台の占める割合が全体の</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％となっている。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●未受診や飛び込みによる出産をした妊婦の平均年齢は</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26.7</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歳であった。</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10097364" y="1986706"/>
            <a:ext cx="4841174" cy="2693889"/>
          </a:xfrm>
          <a:prstGeom prst="roundRect">
            <a:avLst/>
          </a:prstGeom>
          <a:solidFill>
            <a:srgbClr val="A2F197"/>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未受診妊婦調査報告」「病院でのハイリスク妊婦への支援」「里親や養子縁組について」等の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研修会を通して、顔の見える関係づくりを図り、相互に連携する。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a:xfrm>
            <a:off x="10110417" y="4988960"/>
            <a:ext cx="4841174" cy="2693889"/>
          </a:xfrm>
          <a:prstGeom prst="roundRect">
            <a:avLst/>
          </a:prstGeom>
          <a:solidFill>
            <a:srgbClr val="A2F197"/>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◆学校関係者を対象に「</a:t>
            </a:r>
            <a:r>
              <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SNS</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ネットに起因する</a:t>
            </a:r>
            <a:r>
              <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代の性的犯罪</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被害の実態」「</a:t>
            </a:r>
            <a:r>
              <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代の妊娠　大阪</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の現状報告」</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「大阪産婦人科医会</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が行う性教育」「メール相談から</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見た子ども達の現状₋デート</a:t>
            </a:r>
            <a:r>
              <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p>
          <a:p>
            <a:pPr>
              <a:lnSpc>
                <a:spcPts val="18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を中心に</a:t>
            </a:r>
            <a:r>
              <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」等の研修を</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開催することで、相互</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の役割を理解する。</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10097365" y="7819605"/>
            <a:ext cx="4905269" cy="2824050"/>
          </a:xfrm>
          <a:prstGeom prst="roundRect">
            <a:avLst/>
          </a:prstGeom>
          <a:solidFill>
            <a:srgbClr val="A2F197"/>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◆子育て世代包括支援センターにおいて</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、支援の必要な妊婦を　地域のサービスや制度に結びつける。</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kumimoji="1" lang="ja-JP" altLang="en-US" sz="1000" dirty="0">
              <a:solidFill>
                <a:schemeClr val="tx1"/>
              </a:solidFill>
            </a:endParaRPr>
          </a:p>
        </p:txBody>
      </p:sp>
      <p:sp>
        <p:nvSpPr>
          <p:cNvPr id="44" name="角丸四角形 43"/>
          <p:cNvSpPr/>
          <p:nvPr/>
        </p:nvSpPr>
        <p:spPr>
          <a:xfrm>
            <a:off x="10161460" y="1857573"/>
            <a:ext cx="3664498" cy="401671"/>
          </a:xfrm>
          <a:prstGeom prst="roundRect">
            <a:avLst/>
          </a:prstGeom>
          <a:solidFill>
            <a:srgbClr val="42AD29"/>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支援の必要な妊婦の発見・つなぎ</a:t>
            </a:r>
            <a:endParaRPr kumimoji="1"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10161460" y="4680595"/>
            <a:ext cx="3376466" cy="417549"/>
          </a:xfrm>
          <a:prstGeom prst="roundRect">
            <a:avLst/>
          </a:prstGeom>
          <a:solidFill>
            <a:srgbClr val="42AD29"/>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代妊産婦の問題共有と連携</a:t>
            </a:r>
            <a:endParaRPr kumimoji="1"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10196134" y="7580061"/>
            <a:ext cx="3341792" cy="401671"/>
          </a:xfrm>
          <a:prstGeom prst="roundRect">
            <a:avLst/>
          </a:prstGeom>
          <a:solidFill>
            <a:srgbClr val="42AD29"/>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妊娠・出産包括支援事業の推進</a:t>
            </a:r>
            <a:endParaRPr kumimoji="1"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8" name="グループ化 47"/>
          <p:cNvGrpSpPr/>
          <p:nvPr/>
        </p:nvGrpSpPr>
        <p:grpSpPr>
          <a:xfrm>
            <a:off x="11204302" y="3170169"/>
            <a:ext cx="2333624" cy="1319212"/>
            <a:chOff x="0" y="0"/>
            <a:chExt cx="2333624" cy="1857375"/>
          </a:xfrm>
        </p:grpSpPr>
        <p:sp>
          <p:nvSpPr>
            <p:cNvPr id="49" name="円/楕円 48"/>
            <p:cNvSpPr/>
            <p:nvPr/>
          </p:nvSpPr>
          <p:spPr>
            <a:xfrm>
              <a:off x="333374" y="304800"/>
              <a:ext cx="1733550" cy="1552575"/>
            </a:xfrm>
            <a:prstGeom prst="ellipse">
              <a:avLst/>
            </a:prstGeom>
            <a:noFill/>
            <a:ln w="63500">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54" name="図 53"/>
            <p:cNvPicPr>
              <a:picLocks noChangeAspect="1"/>
            </p:cNvPicPr>
            <p:nvPr/>
          </p:nvPicPr>
          <p:blipFill>
            <a:blip r:embed="rId3"/>
            <a:stretch>
              <a:fillRect/>
            </a:stretch>
          </p:blipFill>
          <p:spPr>
            <a:xfrm>
              <a:off x="981074" y="731220"/>
              <a:ext cx="504825" cy="830725"/>
            </a:xfrm>
            <a:prstGeom prst="rect">
              <a:avLst/>
            </a:prstGeom>
            <a:effectLst>
              <a:glow rad="228600">
                <a:schemeClr val="accent5">
                  <a:satMod val="175000"/>
                  <a:alpha val="40000"/>
                </a:schemeClr>
              </a:glow>
            </a:effectLst>
          </p:spPr>
        </p:pic>
        <p:sp>
          <p:nvSpPr>
            <p:cNvPr id="57" name="円/楕円 56"/>
            <p:cNvSpPr/>
            <p:nvPr/>
          </p:nvSpPr>
          <p:spPr>
            <a:xfrm>
              <a:off x="1685923" y="990601"/>
              <a:ext cx="647701" cy="647699"/>
            </a:xfrm>
            <a:prstGeom prst="ellipse">
              <a:avLst/>
            </a:prstGeom>
            <a:solidFill>
              <a:schemeClr val="bg1"/>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a:t>
              </a:r>
              <a:endPar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a:t>
              </a:r>
            </a:p>
          </p:txBody>
        </p:sp>
        <p:sp>
          <p:nvSpPr>
            <p:cNvPr id="58" name="円/楕円 57"/>
            <p:cNvSpPr/>
            <p:nvPr/>
          </p:nvSpPr>
          <p:spPr>
            <a:xfrm>
              <a:off x="847724" y="0"/>
              <a:ext cx="762000" cy="619125"/>
            </a:xfrm>
            <a:prstGeom prst="ellipse">
              <a:avLst/>
            </a:prstGeom>
            <a:solidFill>
              <a:schemeClr val="bg1"/>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産婦人科医療機関</a:t>
              </a:r>
            </a:p>
          </p:txBody>
        </p:sp>
        <p:sp>
          <p:nvSpPr>
            <p:cNvPr id="59" name="円/楕円 58"/>
            <p:cNvSpPr/>
            <p:nvPr/>
          </p:nvSpPr>
          <p:spPr>
            <a:xfrm>
              <a:off x="0" y="1009650"/>
              <a:ext cx="628649" cy="619125"/>
            </a:xfrm>
            <a:prstGeom prst="ellipse">
              <a:avLst/>
            </a:prstGeom>
            <a:solidFill>
              <a:schemeClr val="bg1"/>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a:t>
              </a:r>
              <a:endPar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a:t>
              </a:r>
            </a:p>
          </p:txBody>
        </p:sp>
      </p:grpSp>
      <p:grpSp>
        <p:nvGrpSpPr>
          <p:cNvPr id="60" name="グループ化 59"/>
          <p:cNvGrpSpPr/>
          <p:nvPr/>
        </p:nvGrpSpPr>
        <p:grpSpPr>
          <a:xfrm>
            <a:off x="12353572" y="5098211"/>
            <a:ext cx="2724150" cy="2286000"/>
            <a:chOff x="0" y="0"/>
            <a:chExt cx="2724150" cy="2286000"/>
          </a:xfrm>
        </p:grpSpPr>
        <p:sp>
          <p:nvSpPr>
            <p:cNvPr id="61" name="二等辺三角形 60"/>
            <p:cNvSpPr/>
            <p:nvPr/>
          </p:nvSpPr>
          <p:spPr>
            <a:xfrm>
              <a:off x="342900" y="295275"/>
              <a:ext cx="2019300" cy="1685925"/>
            </a:xfrm>
            <a:prstGeom prst="triangle">
              <a:avLst/>
            </a:prstGeom>
            <a:no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円/楕円 61"/>
            <p:cNvSpPr/>
            <p:nvPr/>
          </p:nvSpPr>
          <p:spPr>
            <a:xfrm>
              <a:off x="990600" y="0"/>
              <a:ext cx="762000" cy="619125"/>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a:t>
              </a:r>
            </a:p>
          </p:txBody>
        </p:sp>
        <p:sp>
          <p:nvSpPr>
            <p:cNvPr id="63" name="円/楕円 62"/>
            <p:cNvSpPr/>
            <p:nvPr/>
          </p:nvSpPr>
          <p:spPr>
            <a:xfrm>
              <a:off x="0" y="1666875"/>
              <a:ext cx="762000" cy="619125"/>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産婦人科医療機関</a:t>
              </a:r>
            </a:p>
          </p:txBody>
        </p:sp>
        <p:sp>
          <p:nvSpPr>
            <p:cNvPr id="64" name="円/楕円 63"/>
            <p:cNvSpPr/>
            <p:nvPr/>
          </p:nvSpPr>
          <p:spPr>
            <a:xfrm>
              <a:off x="1962150" y="1638300"/>
              <a:ext cx="762000" cy="619125"/>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a:t>
              </a:r>
            </a:p>
          </p:txBody>
        </p:sp>
      </p:grpSp>
      <p:sp>
        <p:nvSpPr>
          <p:cNvPr id="10" name="メモ 9"/>
          <p:cNvSpPr/>
          <p:nvPr/>
        </p:nvSpPr>
        <p:spPr>
          <a:xfrm>
            <a:off x="13228423" y="6232837"/>
            <a:ext cx="877749" cy="710168"/>
          </a:xfrm>
          <a:prstGeom prst="foldedCorner">
            <a:avLst/>
          </a:prstGeom>
          <a:solidFill>
            <a:schemeClr val="bg1"/>
          </a:solidFill>
          <a:ln w="38100" cmpd="dbl">
            <a:solidFill>
              <a:srgbClr val="42AD2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代の妊娠を考える」</a:t>
            </a:r>
          </a:p>
        </p:txBody>
      </p:sp>
      <p:grpSp>
        <p:nvGrpSpPr>
          <p:cNvPr id="80" name="グループ化 79"/>
          <p:cNvGrpSpPr/>
          <p:nvPr/>
        </p:nvGrpSpPr>
        <p:grpSpPr>
          <a:xfrm>
            <a:off x="10467762" y="8538220"/>
            <a:ext cx="4355636" cy="1985683"/>
            <a:chOff x="72223" y="513294"/>
            <a:chExt cx="8641061" cy="3374255"/>
          </a:xfrm>
        </p:grpSpPr>
        <p:sp>
          <p:nvSpPr>
            <p:cNvPr id="81" name="角丸四角形 80"/>
            <p:cNvSpPr/>
            <p:nvPr/>
          </p:nvSpPr>
          <p:spPr>
            <a:xfrm>
              <a:off x="2467911" y="545260"/>
              <a:ext cx="3578009" cy="777774"/>
            </a:xfrm>
            <a:prstGeom prst="roundRect">
              <a:avLst/>
            </a:prstGeom>
            <a:solidFill>
              <a:srgbClr val="D3BBFD"/>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子育て世代包括</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a:t>
              </a:r>
              <a:endPar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7047281" y="513294"/>
              <a:ext cx="1666003" cy="80974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00" dirty="0" smtClean="0">
                  <a:solidFill>
                    <a:schemeClr val="tx1"/>
                  </a:solidFill>
                </a:rPr>
                <a:t>関係機関</a:t>
              </a:r>
              <a:endParaRPr kumimoji="1" lang="en-US" altLang="ja-JP" sz="1000" dirty="0">
                <a:solidFill>
                  <a:schemeClr val="tx1"/>
                </a:solidFill>
              </a:endParaRPr>
            </a:p>
          </p:txBody>
        </p:sp>
        <p:sp>
          <p:nvSpPr>
            <p:cNvPr id="83" name="下矢印 82"/>
            <p:cNvSpPr/>
            <p:nvPr/>
          </p:nvSpPr>
          <p:spPr>
            <a:xfrm>
              <a:off x="127652" y="1429741"/>
              <a:ext cx="8352928" cy="792088"/>
            </a:xfrm>
            <a:prstGeom prst="downArrow">
              <a:avLst>
                <a:gd name="adj1" fmla="val 50000"/>
                <a:gd name="adj2" fmla="val 6887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切れ目ない支援の実施</a:t>
              </a:r>
            </a:p>
          </p:txBody>
        </p:sp>
        <p:sp>
          <p:nvSpPr>
            <p:cNvPr id="84" name="角丸四角形 83"/>
            <p:cNvSpPr/>
            <p:nvPr/>
          </p:nvSpPr>
          <p:spPr>
            <a:xfrm>
              <a:off x="465299" y="2239909"/>
              <a:ext cx="3672407" cy="575684"/>
            </a:xfrm>
            <a:prstGeom prst="roundRect">
              <a:avLst/>
            </a:prstGeom>
            <a:solidFill>
              <a:srgbClr val="3BCCFF"/>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産前・産後</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サポート事業</a:t>
              </a:r>
            </a:p>
          </p:txBody>
        </p:sp>
        <p:sp>
          <p:nvSpPr>
            <p:cNvPr id="85" name="角丸四角形 84"/>
            <p:cNvSpPr/>
            <p:nvPr/>
          </p:nvSpPr>
          <p:spPr>
            <a:xfrm>
              <a:off x="4574656" y="2329083"/>
              <a:ext cx="3672407" cy="495673"/>
            </a:xfrm>
            <a:prstGeom prst="roundRect">
              <a:avLst/>
            </a:prstGeom>
            <a:solidFill>
              <a:srgbClr val="F2DE7A"/>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産後ケア事業</a:t>
              </a:r>
            </a:p>
          </p:txBody>
        </p:sp>
        <p:pic>
          <p:nvPicPr>
            <p:cNvPr id="86" name="Picture 2" descr="妊婦さんのイラスト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223" y="520174"/>
              <a:ext cx="1506116" cy="944047"/>
            </a:xfrm>
            <a:prstGeom prst="rect">
              <a:avLst/>
            </a:prstGeom>
            <a:noFill/>
            <a:extLst>
              <a:ext uri="{909E8E84-426E-40DD-AFC4-6F175D3DCCD1}">
                <a14:hiddenFill xmlns:a14="http://schemas.microsoft.com/office/drawing/2010/main">
                  <a:solidFill>
                    <a:srgbClr val="FFFFFF"/>
                  </a:solidFill>
                </a14:hiddenFill>
              </a:ext>
            </a:extLst>
          </p:spPr>
        </p:pic>
        <p:sp>
          <p:nvSpPr>
            <p:cNvPr id="87" name="上矢印吹き出し 86"/>
            <p:cNvSpPr/>
            <p:nvPr/>
          </p:nvSpPr>
          <p:spPr>
            <a:xfrm>
              <a:off x="180153" y="2777709"/>
              <a:ext cx="8150519" cy="1109840"/>
            </a:xfrm>
            <a:prstGeom prst="upArrowCallout">
              <a:avLst/>
            </a:prstGeom>
            <a:solidFill>
              <a:srgbClr val="EEA4D9"/>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都道府県事業</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妊娠・出産包括支</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援推進事業</a:t>
              </a:r>
            </a:p>
          </p:txBody>
        </p:sp>
      </p:grpSp>
      <p:sp>
        <p:nvSpPr>
          <p:cNvPr id="11" name="左右矢印 10"/>
          <p:cNvSpPr/>
          <p:nvPr/>
        </p:nvSpPr>
        <p:spPr>
          <a:xfrm>
            <a:off x="11131886" y="8735023"/>
            <a:ext cx="459572" cy="194044"/>
          </a:xfrm>
          <a:prstGeom prst="leftRightArrow">
            <a:avLst/>
          </a:prstGeom>
          <a:solidFill>
            <a:srgbClr val="0076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左右矢印 87"/>
          <p:cNvSpPr/>
          <p:nvPr/>
        </p:nvSpPr>
        <p:spPr>
          <a:xfrm>
            <a:off x="13478914" y="8663015"/>
            <a:ext cx="459572" cy="194044"/>
          </a:xfrm>
          <a:prstGeom prst="leftRightArrow">
            <a:avLst/>
          </a:prstGeom>
          <a:solidFill>
            <a:srgbClr val="0076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5" name="グラフ 34"/>
          <p:cNvGraphicFramePr>
            <a:graphicFrameLocks/>
          </p:cNvGraphicFramePr>
          <p:nvPr>
            <p:extLst>
              <p:ext uri="{D42A27DB-BD31-4B8C-83A1-F6EECF244321}">
                <p14:modId xmlns:p14="http://schemas.microsoft.com/office/powerpoint/2010/main" val="233385011"/>
              </p:ext>
            </p:extLst>
          </p:nvPr>
        </p:nvGraphicFramePr>
        <p:xfrm>
          <a:off x="634395" y="6381369"/>
          <a:ext cx="5846747" cy="4021074"/>
        </p:xfrm>
        <a:graphic>
          <a:graphicData uri="http://schemas.openxmlformats.org/drawingml/2006/chart">
            <c:chart xmlns:c="http://schemas.openxmlformats.org/drawingml/2006/chart" xmlns:r="http://schemas.openxmlformats.org/officeDocument/2006/relationships" r:id="rId5"/>
          </a:graphicData>
        </a:graphic>
      </p:graphicFrame>
      <p:sp>
        <p:nvSpPr>
          <p:cNvPr id="12" name="正方形/長方形 11"/>
          <p:cNvSpPr/>
          <p:nvPr/>
        </p:nvSpPr>
        <p:spPr>
          <a:xfrm>
            <a:off x="10097364" y="8558086"/>
            <a:ext cx="424801" cy="13602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市町村事業</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5" name="グラフ 54"/>
          <p:cNvGraphicFramePr>
            <a:graphicFrameLocks/>
          </p:cNvGraphicFramePr>
          <p:nvPr>
            <p:extLst>
              <p:ext uri="{D42A27DB-BD31-4B8C-83A1-F6EECF244321}">
                <p14:modId xmlns:p14="http://schemas.microsoft.com/office/powerpoint/2010/main" val="2381330967"/>
              </p:ext>
            </p:extLst>
          </p:nvPr>
        </p:nvGraphicFramePr>
        <p:xfrm>
          <a:off x="540774" y="2406794"/>
          <a:ext cx="4602424" cy="300097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6" name="グラフ 55"/>
          <p:cNvGraphicFramePr>
            <a:graphicFrameLocks/>
          </p:cNvGraphicFramePr>
          <p:nvPr>
            <p:extLst>
              <p:ext uri="{D42A27DB-BD31-4B8C-83A1-F6EECF244321}">
                <p14:modId xmlns:p14="http://schemas.microsoft.com/office/powerpoint/2010/main" val="661672925"/>
              </p:ext>
            </p:extLst>
          </p:nvPr>
        </p:nvGraphicFramePr>
        <p:xfrm>
          <a:off x="5283154" y="3398850"/>
          <a:ext cx="4323010" cy="2401487"/>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885190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8E08C"/>
        </a:solidFill>
        <a:ln>
          <a:solidFill>
            <a:srgbClr val="007635"/>
          </a:solidFill>
        </a:ln>
      </a:spPr>
      <a:bodyPr rtlCol="0" anchor="ctr"/>
      <a:lstStyle>
        <a:defPPr>
          <a:lnSpc>
            <a:spcPts val="1800"/>
          </a:lnSpc>
          <a:defRPr kumimoji="1"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810FA30E3DCF24FBEE46C55F211B3AE" ma:contentTypeVersion="0" ma:contentTypeDescription="新しいドキュメントを作成します。" ma:contentTypeScope="" ma:versionID="d12d04ceca45b4866de6eb8658150cdb">
  <xsd:schema xmlns:xsd="http://www.w3.org/2001/XMLSchema" xmlns:xs="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2F6205-4237-4CAE-BADD-283716BD205A}">
  <ds:schemaRefs>
    <ds:schemaRef ds:uri="http://schemas.microsoft.com/office/2006/documentManagement/types"/>
    <ds:schemaRef ds:uri="http://purl.org/dc/dcmitype/"/>
    <ds:schemaRef ds:uri="http://purl.org/dc/elements/1.1/"/>
    <ds:schemaRef ds:uri="http://www.w3.org/XML/1998/namespace"/>
    <ds:schemaRef ds:uri="http://schemas.openxmlformats.org/package/2006/metadata/core-properties"/>
    <ds:schemaRef ds:uri="http://schemas.microsoft.com/office/2006/metadata/properties"/>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6D206A81-1DDB-4812-8B57-4E5944612E0B}">
  <ds:schemaRefs>
    <ds:schemaRef ds:uri="http://schemas.microsoft.com/sharepoint/v3/contenttype/forms"/>
  </ds:schemaRefs>
</ds:datastoreItem>
</file>

<file path=customXml/itemProps3.xml><?xml version="1.0" encoding="utf-8"?>
<ds:datastoreItem xmlns:ds="http://schemas.openxmlformats.org/officeDocument/2006/customXml" ds:itemID="{5A6DED6F-C043-4307-A02A-19710A3BE9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4264</TotalTime>
  <Words>324</Words>
  <Application>Microsoft Office PowerPoint</Application>
  <PresentationFormat>ユーザー設定</PresentationFormat>
  <Paragraphs>120</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大阪府子ども総合計画の概要（素案）</dc:title>
  <dc:creator>大阪府庁</dc:creator>
  <cp:lastModifiedBy>大阪府</cp:lastModifiedBy>
  <cp:revision>447</cp:revision>
  <cp:lastPrinted>2016-12-21T10:01:02Z</cp:lastPrinted>
  <dcterms:created xsi:type="dcterms:W3CDTF">2014-08-14T01:34:34Z</dcterms:created>
  <dcterms:modified xsi:type="dcterms:W3CDTF">2016-12-22T08:11:42Z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0x010100E810FA30E3DCF24FBEE46C55F211B3AE</vt:lpwstr>
  </property>
</Properties>
</file>