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 id="2147483684" r:id="rId3"/>
    <p:sldMasterId id="2147483696" r:id="rId4"/>
  </p:sldMasterIdLst>
  <p:notesMasterIdLst>
    <p:notesMasterId r:id="rId23"/>
  </p:notesMasterIdLst>
  <p:sldIdLst>
    <p:sldId id="262" r:id="rId5"/>
    <p:sldId id="271" r:id="rId6"/>
    <p:sldId id="256" r:id="rId7"/>
    <p:sldId id="280" r:id="rId8"/>
    <p:sldId id="277" r:id="rId9"/>
    <p:sldId id="295" r:id="rId10"/>
    <p:sldId id="293" r:id="rId11"/>
    <p:sldId id="281" r:id="rId12"/>
    <p:sldId id="294" r:id="rId13"/>
    <p:sldId id="274" r:id="rId14"/>
    <p:sldId id="284" r:id="rId15"/>
    <p:sldId id="296" r:id="rId16"/>
    <p:sldId id="287" r:id="rId17"/>
    <p:sldId id="291" r:id="rId18"/>
    <p:sldId id="278" r:id="rId19"/>
    <p:sldId id="283" r:id="rId20"/>
    <p:sldId id="297" r:id="rId21"/>
    <p:sldId id="298" r:id="rId2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0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8" autoAdjust="0"/>
    <p:restoredTop sz="92460" autoAdjust="0"/>
  </p:normalViewPr>
  <p:slideViewPr>
    <p:cSldViewPr snapToGrid="0">
      <p:cViewPr varScale="1">
        <p:scale>
          <a:sx n="64" d="100"/>
          <a:sy n="64" d="100"/>
        </p:scale>
        <p:origin x="1818" y="78"/>
      </p:cViewPr>
      <p:guideLst>
        <p:guide orient="horz" pos="2160"/>
        <p:guide pos="308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E8E978-29EF-4746-A30C-138893A25AD1}" type="datetimeFigureOut">
              <a:rPr kumimoji="1" lang="ja-JP" altLang="en-US" smtClean="0"/>
              <a:t>2020/1/8</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323801B-D09C-48C5-934E-381EC2C010E0}" type="slidenum">
              <a:rPr kumimoji="1" lang="ja-JP" altLang="en-US" smtClean="0"/>
              <a:t>‹#›</a:t>
            </a:fld>
            <a:endParaRPr kumimoji="1" lang="ja-JP" altLang="en-US" dirty="0"/>
          </a:p>
        </p:txBody>
      </p:sp>
    </p:spTree>
    <p:extLst>
      <p:ext uri="{BB962C8B-B14F-4D97-AF65-F5344CB8AC3E}">
        <p14:creationId xmlns:p14="http://schemas.microsoft.com/office/powerpoint/2010/main" val="139326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51943-14D9-4EF1-A127-6DB3F32533B6}"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15507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23801B-D09C-48C5-934E-381EC2C010E0}" type="slidenum">
              <a:rPr kumimoji="1" lang="ja-JP" altLang="en-US" smtClean="0"/>
              <a:t>8</a:t>
            </a:fld>
            <a:endParaRPr kumimoji="1" lang="ja-JP" altLang="en-US" dirty="0"/>
          </a:p>
        </p:txBody>
      </p:sp>
    </p:spTree>
    <p:extLst>
      <p:ext uri="{BB962C8B-B14F-4D97-AF65-F5344CB8AC3E}">
        <p14:creationId xmlns:p14="http://schemas.microsoft.com/office/powerpoint/2010/main" val="359993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95805F8-D423-4E41-9B59-DEE337E4B979}" type="datetime1">
              <a:rPr kumimoji="1" lang="ja-JP" altLang="en-US" smtClean="0"/>
              <a:t>2020/1/8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09254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D23C16-1965-4799-BA7A-F1B2D77ED135}" type="datetime1">
              <a:rPr kumimoji="1" lang="ja-JP" altLang="en-US" smtClean="0"/>
              <a:t>2020/1/8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30893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5C507D0-7C43-4E96-B204-21DD2049D83D}" type="datetime1">
              <a:rPr kumimoji="1" lang="ja-JP" altLang="en-US" smtClean="0"/>
              <a:t>2020/1/8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2855164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E6EF2CD-CE82-4BC0-BEE1-1C1E24057320}" type="datetime1">
              <a:rPr kumimoji="1" lang="ja-JP" altLang="en-US" smtClean="0"/>
              <a:t>2020/1/8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902362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D27832-10FF-499C-99E4-C710E9D11A36}" type="datetime1">
              <a:rPr kumimoji="1" lang="ja-JP" altLang="en-US" smtClean="0"/>
              <a:t>2020/1/8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627026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BB1C83-2791-4452-9C64-580477F267C9}" type="datetime1">
              <a:rPr kumimoji="1" lang="ja-JP" altLang="en-US" smtClean="0"/>
              <a:t>2020/1/8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70197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D9B1E2-ECFD-4B56-8BCF-1C236AC1DF64}" type="datetime1">
              <a:rPr kumimoji="1" lang="ja-JP" altLang="en-US" smtClean="0"/>
              <a:t>2020/1/8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275473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6C7106-55A5-4D48-B5F3-DDBC50760CFC}" type="datetime1">
              <a:rPr kumimoji="1" lang="ja-JP" altLang="en-US" smtClean="0"/>
              <a:t>2020/1/8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532967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009469-99D1-4700-8976-0F4A644D2DBB}" type="datetime1">
              <a:rPr kumimoji="1" lang="ja-JP" altLang="en-US" smtClean="0"/>
              <a:t>2020/1/8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2874813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2C5A46-7099-419E-8C3F-64F694D64F78}" type="datetime1">
              <a:rPr kumimoji="1" lang="ja-JP" altLang="en-US" smtClean="0"/>
              <a:t>2020/1/8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143989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76F431-20F0-423E-A675-D72FAB3CF7EA}" type="datetime1">
              <a:rPr kumimoji="1" lang="ja-JP" altLang="en-US" smtClean="0"/>
              <a:t>2020/1/8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19840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15CE7C-E4F0-42C3-93BF-EB0830B646D2}" type="datetime1">
              <a:rPr kumimoji="1" lang="ja-JP" altLang="en-US" smtClean="0"/>
              <a:t>2020/1/8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426227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B25120-26A7-4BF0-B8AF-A89200C04789}" type="datetime1">
              <a:rPr kumimoji="1" lang="ja-JP" altLang="en-US" smtClean="0"/>
              <a:t>2020/1/8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6098911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CF03E88-FCF5-46BA-88B4-648684FBF75B}" type="datetime1">
              <a:rPr kumimoji="1" lang="ja-JP" altLang="en-US" smtClean="0"/>
              <a:t>2020/1/8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16331464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8BDB2F-C922-4E09-8C96-DA8D31C836E5}" type="datetime1">
              <a:rPr kumimoji="1" lang="ja-JP" altLang="en-US" smtClean="0"/>
              <a:t>2020/1/8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477046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40404989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8755231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1982863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411211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9947860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31507316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950758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04C8B8B-8E49-4C09-9464-8F799DB179AF}" type="datetime1">
              <a:rPr kumimoji="1" lang="ja-JP" altLang="en-US" smtClean="0"/>
              <a:t>2020/1/8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11029986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18752905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94083996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10439873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13605972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solidFill>
                  <a:schemeClr val="tx1"/>
                </a:solidFill>
              </a:defRPr>
            </a:lvl1pPr>
          </a:lstStyle>
          <a:p>
            <a:pPr>
              <a:defRPr/>
            </a:pPr>
            <a:fld id="{93F361CF-C84B-441D-82FC-89C26219EB1B}" type="slidenum">
              <a:rPr lang="en-US" altLang="ja-JP" smtClean="0"/>
              <a:pPr>
                <a:defRPr/>
              </a:pPr>
              <a:t>‹#›</a:t>
            </a:fld>
            <a:endParaRPr lang="en-US" altLang="ja-JP" dirty="0"/>
          </a:p>
        </p:txBody>
      </p:sp>
    </p:spTree>
    <p:extLst>
      <p:ext uri="{BB962C8B-B14F-4D97-AF65-F5344CB8AC3E}">
        <p14:creationId xmlns:p14="http://schemas.microsoft.com/office/powerpoint/2010/main" val="272955436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a:xfrm>
            <a:off x="7915275" y="6492875"/>
            <a:ext cx="1228725" cy="365125"/>
          </a:xfrm>
        </p:spPr>
        <p:txBody>
          <a:bodyPr/>
          <a:lstStyle>
            <a:lvl1pPr>
              <a:defRPr sz="1800">
                <a:solidFill>
                  <a:schemeClr val="tx1"/>
                </a:solidFill>
                <a:latin typeface="+mn-ea"/>
                <a:ea typeface="+mn-ea"/>
              </a:defRPr>
            </a:lvl1pPr>
          </a:lstStyle>
          <a:p>
            <a:pPr>
              <a:defRPr/>
            </a:pPr>
            <a:fld id="{4BE35AD6-42F8-475F-9CFB-51FAFA1C98EC}" type="slidenum">
              <a:rPr lang="en-US" altLang="ja-JP" smtClean="0"/>
              <a:pPr>
                <a:defRPr/>
              </a:pPr>
              <a:t>‹#›</a:t>
            </a:fld>
            <a:endParaRPr lang="en-US" altLang="ja-JP" dirty="0"/>
          </a:p>
        </p:txBody>
      </p:sp>
    </p:spTree>
    <p:extLst>
      <p:ext uri="{BB962C8B-B14F-4D97-AF65-F5344CB8AC3E}">
        <p14:creationId xmlns:p14="http://schemas.microsoft.com/office/powerpoint/2010/main" val="221478660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E2C1CCBE-CD83-4DC5-BD33-D359DE155E0C}" type="slidenum">
              <a:rPr lang="en-US" altLang="ja-JP"/>
              <a:pPr>
                <a:defRPr/>
              </a:pPr>
              <a:t>‹#›</a:t>
            </a:fld>
            <a:endParaRPr lang="en-US" altLang="ja-JP" dirty="0"/>
          </a:p>
        </p:txBody>
      </p:sp>
    </p:spTree>
    <p:extLst>
      <p:ext uri="{BB962C8B-B14F-4D97-AF65-F5344CB8AC3E}">
        <p14:creationId xmlns:p14="http://schemas.microsoft.com/office/powerpoint/2010/main" val="978160688"/>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B6788CCD-FE3F-4B49-9026-BAA347ED9492}" type="slidenum">
              <a:rPr lang="en-US" altLang="ja-JP"/>
              <a:pPr>
                <a:defRPr/>
              </a:pPr>
              <a:t>‹#›</a:t>
            </a:fld>
            <a:endParaRPr lang="en-US" altLang="ja-JP" dirty="0"/>
          </a:p>
        </p:txBody>
      </p:sp>
    </p:spTree>
    <p:extLst>
      <p:ext uri="{BB962C8B-B14F-4D97-AF65-F5344CB8AC3E}">
        <p14:creationId xmlns:p14="http://schemas.microsoft.com/office/powerpoint/2010/main" val="1579287467"/>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51A8D970-3AB2-4465-BDAA-B0C8A15789B2}" type="slidenum">
              <a:rPr lang="en-US" altLang="ja-JP"/>
              <a:pPr>
                <a:defRPr/>
              </a:pPr>
              <a:t>‹#›</a:t>
            </a:fld>
            <a:endParaRPr lang="en-US" altLang="ja-JP" dirty="0"/>
          </a:p>
        </p:txBody>
      </p:sp>
    </p:spTree>
    <p:extLst>
      <p:ext uri="{BB962C8B-B14F-4D97-AF65-F5344CB8AC3E}">
        <p14:creationId xmlns:p14="http://schemas.microsoft.com/office/powerpoint/2010/main" val="215542744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D47DFBCB-2899-4C8B-A9B3-D705F97A251B}" type="slidenum">
              <a:rPr lang="en-US" altLang="ja-JP"/>
              <a:pPr>
                <a:defRPr/>
              </a:pPr>
              <a:t>‹#›</a:t>
            </a:fld>
            <a:endParaRPr lang="en-US" altLang="ja-JP" dirty="0"/>
          </a:p>
        </p:txBody>
      </p:sp>
    </p:spTree>
    <p:extLst>
      <p:ext uri="{BB962C8B-B14F-4D97-AF65-F5344CB8AC3E}">
        <p14:creationId xmlns:p14="http://schemas.microsoft.com/office/powerpoint/2010/main" val="15298209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0237C51-6B84-488D-8A61-C144BFCED867}" type="datetime1">
              <a:rPr kumimoji="1" lang="ja-JP" altLang="en-US" smtClean="0"/>
              <a:t>2020/1/8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8036490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43647FE6-5347-42DA-A3BC-810F73BA02B7}" type="slidenum">
              <a:rPr lang="en-US" altLang="ja-JP"/>
              <a:pPr>
                <a:defRPr/>
              </a:pPr>
              <a:t>‹#›</a:t>
            </a:fld>
            <a:endParaRPr lang="en-US" altLang="ja-JP" dirty="0"/>
          </a:p>
        </p:txBody>
      </p:sp>
    </p:spTree>
    <p:extLst>
      <p:ext uri="{BB962C8B-B14F-4D97-AF65-F5344CB8AC3E}">
        <p14:creationId xmlns:p14="http://schemas.microsoft.com/office/powerpoint/2010/main" val="1023266641"/>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01BC86F1-A351-4390-A6B5-A9B1DF00D396}" type="slidenum">
              <a:rPr lang="en-US" altLang="ja-JP"/>
              <a:pPr>
                <a:defRPr/>
              </a:pPr>
              <a:t>‹#›</a:t>
            </a:fld>
            <a:endParaRPr lang="en-US" altLang="ja-JP" dirty="0"/>
          </a:p>
        </p:txBody>
      </p:sp>
    </p:spTree>
    <p:extLst>
      <p:ext uri="{BB962C8B-B14F-4D97-AF65-F5344CB8AC3E}">
        <p14:creationId xmlns:p14="http://schemas.microsoft.com/office/powerpoint/2010/main" val="345127292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B0D4C377-C7AA-4AAA-B078-F535F9D9BC39}" type="slidenum">
              <a:rPr lang="en-US" altLang="ja-JP"/>
              <a:pPr>
                <a:defRPr/>
              </a:pPr>
              <a:t>‹#›</a:t>
            </a:fld>
            <a:endParaRPr lang="en-US" altLang="ja-JP" dirty="0"/>
          </a:p>
        </p:txBody>
      </p:sp>
    </p:spTree>
    <p:extLst>
      <p:ext uri="{BB962C8B-B14F-4D97-AF65-F5344CB8AC3E}">
        <p14:creationId xmlns:p14="http://schemas.microsoft.com/office/powerpoint/2010/main" val="3738316096"/>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B4C57A9-CAC8-466D-ADB6-1A7C4CC50532}" type="slidenum">
              <a:rPr lang="en-US" altLang="ja-JP"/>
              <a:pPr>
                <a:defRPr/>
              </a:pPr>
              <a:t>‹#›</a:t>
            </a:fld>
            <a:endParaRPr lang="en-US" altLang="ja-JP" dirty="0"/>
          </a:p>
        </p:txBody>
      </p:sp>
    </p:spTree>
    <p:extLst>
      <p:ext uri="{BB962C8B-B14F-4D97-AF65-F5344CB8AC3E}">
        <p14:creationId xmlns:p14="http://schemas.microsoft.com/office/powerpoint/2010/main" val="2779854087"/>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4998D0D2-9FDA-4D36-9A21-834CFA12DB8F}" type="slidenum">
              <a:rPr lang="en-US" altLang="ja-JP"/>
              <a:pPr>
                <a:defRPr/>
              </a:pPr>
              <a:t>‹#›</a:t>
            </a:fld>
            <a:endParaRPr lang="en-US" altLang="ja-JP" dirty="0"/>
          </a:p>
        </p:txBody>
      </p:sp>
    </p:spTree>
    <p:extLst>
      <p:ext uri="{BB962C8B-B14F-4D97-AF65-F5344CB8AC3E}">
        <p14:creationId xmlns:p14="http://schemas.microsoft.com/office/powerpoint/2010/main" val="29900727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4DC3E3F-9251-4786-A874-3965916D9DCF}" type="datetime1">
              <a:rPr kumimoji="1" lang="ja-JP" altLang="en-US" smtClean="0"/>
              <a:t>2020/1/8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897989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652AAB4-8604-48C0-B1CC-EA6F9CDA6AEE}" type="datetime1">
              <a:rPr kumimoji="1" lang="ja-JP" altLang="en-US" smtClean="0"/>
              <a:t>2020/1/8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428731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5F7A4-DCC7-416E-B316-005B4019CF1A}" type="datetime1">
              <a:rPr kumimoji="1" lang="ja-JP" altLang="en-US" smtClean="0"/>
              <a:t>2020/1/8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530925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C1B98A4-21EB-4E8D-B111-3DC17B2A860C}" type="datetime1">
              <a:rPr kumimoji="1" lang="ja-JP" altLang="en-US" smtClean="0"/>
              <a:t>2020/1/8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301889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9295ED-EDBA-4EE9-945D-AA13D65EDCD5}" type="datetime1">
              <a:rPr kumimoji="1" lang="ja-JP" altLang="en-US" smtClean="0"/>
              <a:t>2020/1/8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240621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B54DFF-AA35-4263-9348-DBA444633C28}" type="datetime1">
              <a:rPr kumimoji="1" lang="ja-JP" altLang="en-US" smtClean="0"/>
              <a:t>2020/1/8</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4597F-22EF-4BDF-B64A-21349E7A67E4}" type="slidenum">
              <a:rPr kumimoji="1" lang="ja-JP" altLang="en-US" smtClean="0"/>
              <a:t>‹#›</a:t>
            </a:fld>
            <a:endParaRPr kumimoji="1" lang="ja-JP" altLang="en-US" dirty="0"/>
          </a:p>
        </p:txBody>
      </p:sp>
    </p:spTree>
    <p:extLst>
      <p:ext uri="{BB962C8B-B14F-4D97-AF65-F5344CB8AC3E}">
        <p14:creationId xmlns:p14="http://schemas.microsoft.com/office/powerpoint/2010/main" val="228312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4CB522B-9430-4DA9-AF68-0CFA211164A2}" type="datetime1">
              <a:rPr kumimoji="1" lang="ja-JP" altLang="en-US" smtClean="0"/>
              <a:t>2020/1/8</a:t>
            </a:fld>
            <a:endParaRPr kumimoji="1" lang="ja-JP" altLang="en-US" dirty="0"/>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863ACA-D1CC-420C-BB7E-E8E9C0E7C649}" type="slidenum">
              <a:rPr kumimoji="1" lang="ja-JP" altLang="en-US" smtClean="0"/>
              <a:pPr/>
              <a:t>‹#›</a:t>
            </a:fld>
            <a:endParaRPr kumimoji="1" lang="ja-JP" altLang="en-US" dirty="0"/>
          </a:p>
        </p:txBody>
      </p:sp>
    </p:spTree>
    <p:extLst>
      <p:ext uri="{BB962C8B-B14F-4D97-AF65-F5344CB8AC3E}">
        <p14:creationId xmlns:p14="http://schemas.microsoft.com/office/powerpoint/2010/main" val="3798227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28AC6-7FD7-4B98-A12D-2CC4553D3331}" type="datetimeFigureOut">
              <a:rPr kumimoji="1" lang="ja-JP" altLang="en-US" smtClean="0"/>
              <a:t>2020/1/8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4597F-22EF-4BDF-B64A-21349E7A67E4}" type="slidenum">
              <a:rPr kumimoji="1" lang="ja-JP" altLang="en-US" smtClean="0"/>
              <a:t>‹#›</a:t>
            </a:fld>
            <a:endParaRPr kumimoji="1" lang="ja-JP" altLang="en-US"/>
          </a:p>
        </p:txBody>
      </p:sp>
    </p:spTree>
    <p:extLst>
      <p:ext uri="{BB962C8B-B14F-4D97-AF65-F5344CB8AC3E}">
        <p14:creationId xmlns:p14="http://schemas.microsoft.com/office/powerpoint/2010/main" val="20484529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600">
                <a:solidFill>
                  <a:schemeClr val="tx1">
                    <a:tint val="75000"/>
                  </a:schemeClr>
                </a:solidFill>
                <a:latin typeface="+mj-ea"/>
                <a:ea typeface="+mj-ea"/>
              </a:defRPr>
            </a:lvl1pPr>
          </a:lstStyle>
          <a:p>
            <a:pPr>
              <a:defRPr/>
            </a:pPr>
            <a:fld id="{C852E956-5906-4E8A-A21E-19C55A9E9128}" type="slidenum">
              <a:rPr lang="en-US" altLang="ja-JP"/>
              <a:pPr>
                <a:defRPr/>
              </a:pPr>
              <a:t>‹#›</a:t>
            </a:fld>
            <a:endParaRPr lang="en-US" altLang="ja-JP" dirty="0"/>
          </a:p>
        </p:txBody>
      </p:sp>
    </p:spTree>
    <p:extLst>
      <p:ext uri="{BB962C8B-B14F-4D97-AF65-F5344CB8AC3E}">
        <p14:creationId xmlns:p14="http://schemas.microsoft.com/office/powerpoint/2010/main" val="8467807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699023"/>
            <a:ext cx="6858000" cy="1470808"/>
          </a:xfrm>
        </p:spPr>
        <p:txBody>
          <a:bodyPr>
            <a:normAutofit/>
          </a:bodyPr>
          <a:lstStyle/>
          <a:p>
            <a:r>
              <a:rPr lang="ja-JP" altLang="en-US" sz="2700" dirty="0" smtClean="0">
                <a:latin typeface="Meiryo UI" panose="020B0604030504040204" pitchFamily="50" charset="-128"/>
                <a:ea typeface="Meiryo UI" panose="020B0604030504040204" pitchFamily="50" charset="-128"/>
              </a:rPr>
              <a:t>第</a:t>
            </a:r>
            <a:r>
              <a:rPr lang="ja-JP" altLang="en-US" sz="2700" dirty="0">
                <a:latin typeface="Meiryo UI" panose="020B0604030504040204" pitchFamily="50" charset="-128"/>
                <a:ea typeface="Meiryo UI" panose="020B0604030504040204" pitchFamily="50" charset="-128"/>
              </a:rPr>
              <a:t>３</a:t>
            </a:r>
            <a:r>
              <a:rPr lang="ja-JP" altLang="en-US" sz="2700" dirty="0" smtClean="0">
                <a:latin typeface="Meiryo UI" panose="020B0604030504040204" pitchFamily="50" charset="-128"/>
                <a:ea typeface="Meiryo UI" panose="020B0604030504040204" pitchFamily="50" charset="-128"/>
              </a:rPr>
              <a:t>回</a:t>
            </a:r>
            <a:r>
              <a:rPr lang="en-US" altLang="ja-JP" sz="2700" dirty="0" smtClean="0">
                <a:latin typeface="Meiryo UI" panose="020B0604030504040204" pitchFamily="50" charset="-128"/>
                <a:ea typeface="Meiryo UI" panose="020B0604030504040204" pitchFamily="50" charset="-128"/>
              </a:rPr>
              <a:t/>
            </a:r>
            <a:br>
              <a:rPr lang="en-US" altLang="ja-JP" sz="2700" dirty="0" smtClean="0">
                <a:latin typeface="Meiryo UI" panose="020B0604030504040204" pitchFamily="50" charset="-128"/>
                <a:ea typeface="Meiryo UI" panose="020B0604030504040204" pitchFamily="50" charset="-128"/>
              </a:rPr>
            </a:br>
            <a:r>
              <a:rPr lang="ja-JP" altLang="en-US" sz="2700" dirty="0" smtClean="0">
                <a:latin typeface="Meiryo UI" panose="020B0604030504040204" pitchFamily="50" charset="-128"/>
                <a:ea typeface="Meiryo UI" panose="020B0604030504040204" pitchFamily="50" charset="-128"/>
              </a:rPr>
              <a:t>大阪府</a:t>
            </a:r>
            <a:r>
              <a:rPr lang="ja-JP" altLang="en-US" sz="2700" dirty="0">
                <a:latin typeface="Meiryo UI" panose="020B0604030504040204" pitchFamily="50" charset="-128"/>
                <a:ea typeface="Meiryo UI" panose="020B0604030504040204" pitchFamily="50" charset="-128"/>
              </a:rPr>
              <a:t>成年後見制度利用促進研究会</a:t>
            </a:r>
            <a:r>
              <a:rPr lang="en-US" altLang="ja-JP" sz="2700" dirty="0">
                <a:latin typeface="Meiryo UI" panose="020B0604030504040204" pitchFamily="50" charset="-128"/>
                <a:ea typeface="Meiryo UI" panose="020B0604030504040204" pitchFamily="50" charset="-128"/>
              </a:rPr>
              <a:t/>
            </a:r>
            <a:br>
              <a:rPr lang="en-US" altLang="ja-JP" sz="2700" dirty="0">
                <a:latin typeface="Meiryo UI" panose="020B0604030504040204" pitchFamily="50" charset="-128"/>
                <a:ea typeface="Meiryo UI" panose="020B0604030504040204" pitchFamily="50" charset="-128"/>
              </a:rPr>
            </a:br>
            <a:endParaRPr lang="ja-JP" altLang="en-US" sz="27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74898" y="4148885"/>
            <a:ext cx="6858000" cy="1241822"/>
          </a:xfrm>
        </p:spPr>
        <p:txBody>
          <a:bodyPr>
            <a:normAutofit lnSpcReduction="10000"/>
          </a:bodyPr>
          <a:lstStyle/>
          <a:p>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令和</a:t>
            </a:r>
            <a:r>
              <a:rPr lang="ja-JP" altLang="en-US" dirty="0">
                <a:latin typeface="Meiryo UI" panose="020B0604030504040204" pitchFamily="50" charset="-128"/>
                <a:ea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rPr>
              <a:t>年１</a:t>
            </a:r>
            <a:r>
              <a:rPr kumimoji="1" lang="ja-JP" altLang="en-US" dirty="0" smtClean="0">
                <a:latin typeface="Meiryo UI" panose="020B0604030504040204" pitchFamily="50" charset="-128"/>
                <a:ea typeface="Meiryo UI" panose="020B0604030504040204" pitchFamily="50" charset="-128"/>
              </a:rPr>
              <a:t>月９日</a:t>
            </a:r>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大阪府成年後見制度利用促進研究会</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7402285" y="595086"/>
            <a:ext cx="1332000" cy="369332"/>
          </a:xfrm>
          <a:prstGeom prst="rect">
            <a:avLst/>
          </a:prstGeom>
          <a:noFill/>
          <a:ln>
            <a:solidFill>
              <a:schemeClr val="tx1"/>
            </a:solidFill>
          </a:ln>
        </p:spPr>
        <p:txBody>
          <a:bodyPr wrap="square" rtlCol="0">
            <a:spAutoFit/>
          </a:bodyPr>
          <a:lstStyle/>
          <a:p>
            <a:pPr algn="ctr"/>
            <a:r>
              <a:rPr kumimoji="1" lang="ja-JP" altLang="en-US" dirty="0" smtClean="0">
                <a:latin typeface="メイリオ" panose="020B0604030504040204" pitchFamily="50" charset="-128"/>
                <a:ea typeface="メイリオ" panose="020B0604030504040204" pitchFamily="50" charset="-128"/>
              </a:rPr>
              <a:t>資料１</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5537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23768" y="1047135"/>
            <a:ext cx="5486400" cy="56928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サブタイトル 6"/>
          <p:cNvSpPr>
            <a:spLocks noGrp="1"/>
          </p:cNvSpPr>
          <p:nvPr>
            <p:ph type="subTitle" idx="1"/>
          </p:nvPr>
        </p:nvSpPr>
        <p:spPr>
          <a:xfrm>
            <a:off x="0" y="458788"/>
            <a:ext cx="9144000" cy="308128"/>
          </a:xfrm>
        </p:spPr>
        <p:txBody>
          <a:bodyPr>
            <a:normAutofit fontScale="92500" lnSpcReduction="10000"/>
          </a:bodyPr>
          <a:lstStyle/>
          <a:p>
            <a:pPr algn="l"/>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参考例</a:t>
            </a:r>
            <a:r>
              <a:rPr lang="en-US" altLang="ja-JP" sz="1800" dirty="0" smtClean="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大阪市成年後見支援センターと地域包括支援センター等との役割分担</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出典：大阪府地域福祉課作成</a:t>
            </a:r>
            <a:r>
              <a:rPr lang="en-US" altLang="ja-JP" sz="1000" dirty="0" smtClean="0">
                <a:latin typeface="Meiryo UI" panose="020B0604030504040204" pitchFamily="50" charset="-128"/>
                <a:ea typeface="Meiryo UI" panose="020B0604030504040204" pitchFamily="50" charset="-128"/>
              </a:rPr>
              <a:t>】</a:t>
            </a:r>
            <a:endParaRPr kumimoji="1" lang="ja-JP" altLang="en-US" sz="1800" dirty="0">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a:xfrm>
            <a:off x="0" y="784906"/>
            <a:ext cx="9144000" cy="17260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500"/>
              </a:lnSpc>
            </a:pPr>
            <a:endParaRPr lang="en-US" altLang="ja-JP" sz="1600" dirty="0" smtClean="0">
              <a:latin typeface="Meiryo UI" panose="020B0604030504040204" pitchFamily="50" charset="-128"/>
              <a:ea typeface="Meiryo UI" panose="020B0604030504040204" pitchFamily="50" charset="-128"/>
            </a:endParaRPr>
          </a:p>
          <a:p>
            <a:pPr algn="l">
              <a:lnSpc>
                <a:spcPts val="15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endParaRPr>
          </a:p>
        </p:txBody>
      </p:sp>
      <p:sp>
        <p:nvSpPr>
          <p:cNvPr id="12" name="円形吹き出し 11"/>
          <p:cNvSpPr/>
          <p:nvPr/>
        </p:nvSpPr>
        <p:spPr>
          <a:xfrm>
            <a:off x="8629167" y="14765"/>
            <a:ext cx="486697" cy="41343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９</a:t>
            </a:r>
          </a:p>
        </p:txBody>
      </p:sp>
      <p:sp>
        <p:nvSpPr>
          <p:cNvPr id="15" name="タイトル 1"/>
          <p:cNvSpPr>
            <a:spLocks noGrp="1"/>
          </p:cNvSpPr>
          <p:nvPr>
            <p:ph type="ctrTitle"/>
          </p:nvPr>
        </p:nvSpPr>
        <p:spPr>
          <a:xfrm>
            <a:off x="0" y="0"/>
            <a:ext cx="9129712" cy="428625"/>
          </a:xfrm>
          <a:ln>
            <a:solidFill>
              <a:schemeClr val="tx1"/>
            </a:solidFill>
          </a:ln>
        </p:spPr>
        <p:txBody>
          <a:bodyPr>
            <a:norm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中核機関の機能　③相談機能に</a:t>
            </a:r>
            <a:r>
              <a:rPr lang="ja-JP" altLang="en-US" sz="2000" dirty="0">
                <a:latin typeface="Meiryo UI" panose="020B0604030504040204" pitchFamily="50" charset="-128"/>
                <a:ea typeface="Meiryo UI" panose="020B0604030504040204" pitchFamily="50" charset="-128"/>
              </a:rPr>
              <a:t>ついて</a:t>
            </a:r>
            <a:endParaRPr kumimoji="1" lang="ja-JP" altLang="en-US" sz="2000" dirty="0">
              <a:latin typeface="Meiryo UI" panose="020B0604030504040204" pitchFamily="50" charset="-128"/>
              <a:ea typeface="Meiryo UI" panose="020B0604030504040204" pitchFamily="50" charset="-128"/>
            </a:endParaRPr>
          </a:p>
        </p:txBody>
      </p:sp>
      <p:sp>
        <p:nvSpPr>
          <p:cNvPr id="2" name="正方形/長方形 1"/>
          <p:cNvSpPr/>
          <p:nvPr/>
        </p:nvSpPr>
        <p:spPr>
          <a:xfrm>
            <a:off x="2514600" y="814382"/>
            <a:ext cx="1909916"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本人・親族等からの</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成年後見制度の相談受付</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（権利擁護相談）</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224462" y="820735"/>
            <a:ext cx="1671638"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本人・親族等からの</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相談内容で成年後見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制度の利用の気づき</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519362" y="1943104"/>
            <a:ext cx="4410075" cy="652462"/>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u="sng" dirty="0" smtClean="0">
                <a:solidFill>
                  <a:schemeClr val="tx1"/>
                </a:solidFill>
                <a:latin typeface="Meiryo UI" panose="020B0604030504040204" pitchFamily="50" charset="-128"/>
                <a:ea typeface="Meiryo UI" panose="020B0604030504040204" pitchFamily="50" charset="-128"/>
              </a:rPr>
              <a:t>検討票</a:t>
            </a:r>
            <a:r>
              <a:rPr kumimoji="1" lang="ja-JP" altLang="en-US" sz="1400" dirty="0" smtClean="0">
                <a:solidFill>
                  <a:schemeClr val="tx1"/>
                </a:solidFill>
                <a:latin typeface="Meiryo UI" panose="020B0604030504040204" pitchFamily="50" charset="-128"/>
                <a:ea typeface="Meiryo UI" panose="020B0604030504040204" pitchFamily="50" charset="-128"/>
              </a:rPr>
              <a:t>の活用</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219700" y="2900363"/>
            <a:ext cx="1671638" cy="3333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申立支援不要</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519363" y="2886076"/>
            <a:ext cx="1671638" cy="342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申立支援必要</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195886" y="3638558"/>
            <a:ext cx="1671638" cy="5762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latin typeface="Meiryo UI" panose="020B0604030504040204" pitchFamily="50" charset="-128"/>
                <a:ea typeface="Meiryo UI" panose="020B0604030504040204" pitchFamily="50" charset="-128"/>
              </a:rPr>
              <a:t>　</a:t>
            </a:r>
            <a:r>
              <a:rPr kumimoji="1" lang="ja-JP" altLang="en-US" sz="1100" u="sng" smtClean="0">
                <a:solidFill>
                  <a:schemeClr val="tx1"/>
                </a:solidFill>
                <a:latin typeface="Meiryo UI" panose="020B0604030504040204" pitchFamily="50" charset="-128"/>
                <a:ea typeface="Meiryo UI" panose="020B0604030504040204" pitchFamily="50" charset="-128"/>
              </a:rPr>
              <a:t>受理簿</a:t>
            </a:r>
            <a:r>
              <a:rPr kumimoji="1" lang="ja-JP" altLang="en-US" sz="1100" dirty="0">
                <a:solidFill>
                  <a:schemeClr val="tx1"/>
                </a:solidFill>
                <a:latin typeface="Meiryo UI" panose="020B0604030504040204" pitchFamily="50" charset="-128"/>
                <a:ea typeface="Meiryo UI" panose="020B0604030504040204" pitchFamily="50" charset="-128"/>
              </a:rPr>
              <a:t>に検討結果（支援の</a:t>
            </a:r>
            <a:r>
              <a:rPr kumimoji="1" lang="ja-JP" altLang="en-US" sz="1100" dirty="0" smtClean="0">
                <a:solidFill>
                  <a:schemeClr val="tx1"/>
                </a:solidFill>
                <a:latin typeface="Meiryo UI" panose="020B0604030504040204" pitchFamily="50" charset="-128"/>
                <a:ea typeface="Meiryo UI" panose="020B0604030504040204" pitchFamily="50" charset="-128"/>
              </a:rPr>
              <a:t>必要性無）</a:t>
            </a:r>
            <a:r>
              <a:rPr kumimoji="1" lang="ja-JP" altLang="en-US" sz="1100" dirty="0">
                <a:solidFill>
                  <a:schemeClr val="tx1"/>
                </a:solidFill>
                <a:latin typeface="Meiryo UI" panose="020B0604030504040204" pitchFamily="50" charset="-128"/>
                <a:ea typeface="Meiryo UI" panose="020B0604030504040204" pitchFamily="50" charset="-128"/>
              </a:rPr>
              <a:t>を</a:t>
            </a:r>
            <a:r>
              <a:rPr kumimoji="1" lang="ja-JP" altLang="en-US" sz="1100" dirty="0" smtClean="0">
                <a:solidFill>
                  <a:schemeClr val="tx1"/>
                </a:solidFill>
                <a:latin typeface="Meiryo UI" panose="020B0604030504040204" pitchFamily="50" charset="-128"/>
                <a:ea typeface="Meiryo UI" panose="020B0604030504040204" pitchFamily="50" charset="-128"/>
              </a:rPr>
              <a:t>記入</a:t>
            </a:r>
            <a:endParaRPr kumimoji="1" lang="ja-JP" altLang="en-US" sz="1100" dirty="0">
              <a:latin typeface="Meiryo UI" panose="020B0604030504040204" pitchFamily="50" charset="-128"/>
              <a:ea typeface="Meiryo UI" panose="020B0604030504040204" pitchFamily="50" charset="-128"/>
            </a:endParaRPr>
          </a:p>
        </p:txBody>
      </p:sp>
      <p:sp>
        <p:nvSpPr>
          <p:cNvPr id="14" name="正方形/長方形 13"/>
          <p:cNvSpPr/>
          <p:nvPr/>
        </p:nvSpPr>
        <p:spPr>
          <a:xfrm>
            <a:off x="5205413" y="4676778"/>
            <a:ext cx="1671638"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他の支援に繋ぐ</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2519363" y="3643319"/>
            <a:ext cx="1671638" cy="5857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u="sng" dirty="0" smtClean="0">
                <a:solidFill>
                  <a:schemeClr val="tx1"/>
                </a:solidFill>
                <a:latin typeface="Meiryo UI" panose="020B0604030504040204" pitchFamily="50" charset="-128"/>
                <a:ea typeface="Meiryo UI" panose="020B0604030504040204" pitchFamily="50" charset="-128"/>
              </a:rPr>
              <a:t>受理簿</a:t>
            </a:r>
            <a:r>
              <a:rPr kumimoji="1" lang="ja-JP" altLang="en-US" sz="1100" dirty="0" smtClean="0">
                <a:solidFill>
                  <a:schemeClr val="tx1"/>
                </a:solidFill>
                <a:latin typeface="Meiryo UI" panose="020B0604030504040204" pitchFamily="50" charset="-128"/>
                <a:ea typeface="Meiryo UI" panose="020B0604030504040204" pitchFamily="50" charset="-128"/>
              </a:rPr>
              <a:t>に検討結果（支援の必要性有）を記入</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2519363" y="4672018"/>
            <a:ext cx="1671638" cy="395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本人・親族申立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支援開始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519363" y="5500693"/>
            <a:ext cx="1671638" cy="3857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本人・家族申立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支援</a:t>
            </a:r>
            <a:r>
              <a:rPr kumimoji="1" lang="ja-JP" altLang="en-US" sz="1200" dirty="0">
                <a:solidFill>
                  <a:schemeClr val="tx1"/>
                </a:solidFill>
                <a:latin typeface="Meiryo UI" panose="020B0604030504040204" pitchFamily="50" charset="-128"/>
                <a:ea typeface="Meiryo UI" panose="020B0604030504040204" pitchFamily="50" charset="-128"/>
              </a:rPr>
              <a:t>終了</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2519363" y="6287341"/>
            <a:ext cx="1671638" cy="557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u="sng" dirty="0" smtClean="0">
                <a:solidFill>
                  <a:schemeClr val="tx1"/>
                </a:solidFill>
                <a:latin typeface="Meiryo UI" panose="020B0604030504040204" pitchFamily="50" charset="-128"/>
                <a:ea typeface="Meiryo UI" panose="020B0604030504040204" pitchFamily="50" charset="-128"/>
              </a:rPr>
              <a:t>受理簿</a:t>
            </a:r>
            <a:r>
              <a:rPr kumimoji="1" lang="ja-JP" altLang="en-US" sz="1100" dirty="0" smtClean="0">
                <a:solidFill>
                  <a:schemeClr val="tx1"/>
                </a:solidFill>
                <a:latin typeface="Meiryo UI" panose="020B0604030504040204" pitchFamily="50" charset="-128"/>
                <a:ea typeface="Meiryo UI" panose="020B0604030504040204" pitchFamily="50" charset="-128"/>
              </a:rPr>
              <a:t>に支援結果を</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rPr>
              <a:t>記入</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3" name="下矢印 2"/>
          <p:cNvSpPr/>
          <p:nvPr/>
        </p:nvSpPr>
        <p:spPr>
          <a:xfrm>
            <a:off x="3086100" y="1577975"/>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3105722" y="5145094"/>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3105722" y="4297366"/>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3105722" y="3292479"/>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3105722" y="2516187"/>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5805487" y="1592263"/>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3105722" y="5940430"/>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5787018" y="4297367"/>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下矢印 26"/>
          <p:cNvSpPr/>
          <p:nvPr/>
        </p:nvSpPr>
        <p:spPr>
          <a:xfrm>
            <a:off x="5782249" y="3292483"/>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下矢印 27"/>
          <p:cNvSpPr/>
          <p:nvPr/>
        </p:nvSpPr>
        <p:spPr>
          <a:xfrm>
            <a:off x="5791774" y="2516178"/>
            <a:ext cx="484632" cy="322263"/>
          </a:xfrm>
          <a:prstGeom prst="downArrow">
            <a:avLst>
              <a:gd name="adj1" fmla="val 6179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左中かっこ 3"/>
          <p:cNvSpPr/>
          <p:nvPr/>
        </p:nvSpPr>
        <p:spPr>
          <a:xfrm>
            <a:off x="2017059" y="4586514"/>
            <a:ext cx="406828" cy="13933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角丸四角形 28"/>
          <p:cNvSpPr/>
          <p:nvPr/>
        </p:nvSpPr>
        <p:spPr>
          <a:xfrm>
            <a:off x="0" y="4862287"/>
            <a:ext cx="2030506" cy="84182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rPr>
              <a:t>大阪市成年後見支援センター</a:t>
            </a: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rPr>
              <a:t>中核機関</a:t>
            </a: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rPr>
              <a:t>の役割</a:t>
            </a:r>
            <a:r>
              <a:rPr kumimoji="1" lang="en-US" altLang="ja-JP" sz="1000" b="1" dirty="0" smtClean="0">
                <a:solidFill>
                  <a:schemeClr val="tx1"/>
                </a:solidFill>
                <a:latin typeface="Meiryo UI" panose="020B0604030504040204" pitchFamily="50" charset="-128"/>
                <a:ea typeface="Meiryo UI" panose="020B0604030504040204" pitchFamily="50" charset="-128"/>
              </a:rPr>
              <a:t>】</a:t>
            </a:r>
          </a:p>
          <a:p>
            <a:r>
              <a:rPr kumimoji="1" lang="ja-JP" altLang="en-US" sz="1100" dirty="0" smtClean="0">
                <a:solidFill>
                  <a:schemeClr val="tx1"/>
                </a:solidFill>
                <a:latin typeface="Meiryo UI" panose="020B0604030504040204" pitchFamily="50" charset="-128"/>
                <a:ea typeface="Meiryo UI" panose="020B0604030504040204" pitchFamily="50" charset="-128"/>
              </a:rPr>
              <a:t>判断がつきにくいケース等の判断や申立に当たっての相談支援</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cxnSp>
        <p:nvCxnSpPr>
          <p:cNvPr id="31" name="直線矢印コネクタ 30"/>
          <p:cNvCxnSpPr>
            <a:stCxn id="11" idx="1"/>
          </p:cNvCxnSpPr>
          <p:nvPr/>
        </p:nvCxnSpPr>
        <p:spPr>
          <a:xfrm flipH="1">
            <a:off x="1117600" y="3057526"/>
            <a:ext cx="1401763" cy="1703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7261613" y="2285740"/>
            <a:ext cx="967988" cy="21248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r>
              <a:rPr kumimoji="1" lang="ja-JP" altLang="en-US" sz="1100" dirty="0" smtClean="0">
                <a:solidFill>
                  <a:schemeClr val="tx1"/>
                </a:solidFill>
                <a:latin typeface="Meiryo UI" panose="020B0604030504040204" pitchFamily="50" charset="-128"/>
                <a:ea typeface="Meiryo UI" panose="020B0604030504040204" pitchFamily="50" charset="-128"/>
              </a:rPr>
              <a:t>地域包括支援センター</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基幹相談支援事業所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ja-JP" altLang="en-US" sz="1100" dirty="0" smtClean="0">
                <a:solidFill>
                  <a:schemeClr val="tx1"/>
                </a:solidFill>
                <a:latin typeface="Meiryo UI" panose="020B0604030504040204" pitchFamily="50" charset="-128"/>
                <a:ea typeface="Meiryo UI" panose="020B0604030504040204" pitchFamily="50" charset="-128"/>
              </a:rPr>
              <a:t>保健福祉センター</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77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9179"/>
            <a:ext cx="9144000" cy="1106904"/>
          </a:xfrm>
        </p:spPr>
        <p:txBody>
          <a:bodyPr>
            <a:normAutofit fontScale="90000"/>
          </a:bodyPr>
          <a:lstStyle/>
          <a:p>
            <a:pPr algn="l"/>
            <a:r>
              <a:rPr kumimoji="1" lang="ja-JP" altLang="en-US" sz="1800" u="sng" dirty="0" smtClean="0">
                <a:latin typeface="Meiryo UI" panose="020B0604030504040204" pitchFamily="50" charset="-128"/>
                <a:ea typeface="Meiryo UI" panose="020B0604030504040204" pitchFamily="50" charset="-128"/>
              </a:rPr>
              <a:t>４．中核機関の機能ごとの府域、広域、単独（市町村単位）での役割分担について</a:t>
            </a:r>
            <a:r>
              <a:rPr kumimoji="1" lang="en-US" altLang="ja-JP" sz="1600" dirty="0" smtClean="0"/>
              <a:t/>
            </a:r>
            <a:br>
              <a:rPr kumimoji="1" lang="en-US" altLang="ja-JP" sz="1600" dirty="0" smtClean="0"/>
            </a:br>
            <a:r>
              <a:rPr kumimoji="1" lang="ja-JP" altLang="en-US" sz="1600" dirty="0" smtClean="0"/>
              <a:t>　　</a:t>
            </a:r>
            <a:r>
              <a:rPr kumimoji="1" lang="ja-JP" altLang="en-US" sz="1500" dirty="0" smtClean="0">
                <a:latin typeface="Meiryo UI" panose="020B0604030504040204" pitchFamily="50" charset="-128"/>
                <a:ea typeface="Meiryo UI" panose="020B0604030504040204" pitchFamily="50" charset="-128"/>
              </a:rPr>
              <a:t>今後のまとめに向けて、中核機関の各機能について、どの行政単位で実施し、役割を担うことになるか機能別に分担を整理し</a:t>
            </a:r>
            <a:r>
              <a:rPr kumimoji="1" lang="en-US" altLang="ja-JP" sz="1500" dirty="0" smtClean="0">
                <a:latin typeface="Meiryo UI" panose="020B0604030504040204" pitchFamily="50" charset="-128"/>
                <a:ea typeface="Meiryo UI" panose="020B0604030504040204" pitchFamily="50" charset="-128"/>
              </a:rPr>
              <a:t/>
            </a:r>
            <a:br>
              <a:rPr kumimoji="1" lang="en-US" altLang="ja-JP" sz="1500" dirty="0" smtClean="0">
                <a:latin typeface="Meiryo UI" panose="020B0604030504040204" pitchFamily="50" charset="-128"/>
                <a:ea typeface="Meiryo UI" panose="020B0604030504040204" pitchFamily="50" charset="-128"/>
              </a:rPr>
            </a:br>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内容と合致しているかを検討</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kumimoji="0" lang="ja-JP" altLang="en-US" sz="1500" dirty="0">
                <a:solidFill>
                  <a:prstClr val="black"/>
                </a:solidFill>
                <a:cs typeface="+mn-cs"/>
              </a:rPr>
              <a:t>➢</a:t>
            </a:r>
            <a:r>
              <a:rPr kumimoji="0" lang="ja-JP" altLang="en-US" sz="1500" dirty="0">
                <a:solidFill>
                  <a:prstClr val="black"/>
                </a:solidFill>
                <a:latin typeface="Meiryo UI" panose="020B0604030504040204" pitchFamily="50" charset="-128"/>
                <a:ea typeface="Meiryo UI" panose="020B0604030504040204" pitchFamily="50" charset="-128"/>
                <a:cs typeface="+mn-cs"/>
              </a:rPr>
              <a:t>機能ごとの</a:t>
            </a:r>
            <a:r>
              <a:rPr kumimoji="0" lang="ja-JP" altLang="en-US" sz="1500" dirty="0" smtClean="0">
                <a:solidFill>
                  <a:prstClr val="black"/>
                </a:solidFill>
                <a:latin typeface="Meiryo UI" panose="020B0604030504040204" pitchFamily="50" charset="-128"/>
                <a:ea typeface="Meiryo UI" panose="020B0604030504040204" pitchFamily="50" charset="-128"/>
                <a:cs typeface="+mn-cs"/>
              </a:rPr>
              <a:t>具体例</a:t>
            </a:r>
            <a:endParaRPr kumimoji="1" lang="ja-JP" altLang="en-US" sz="1600"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a:xfrm>
            <a:off x="0" y="0"/>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の</a:t>
            </a:r>
            <a:r>
              <a:rPr lang="ja-JP" altLang="en-US" sz="2000" dirty="0" smtClean="0">
                <a:ln w="0"/>
                <a:solidFill>
                  <a:srgbClr val="0070C0"/>
                </a:solidFill>
                <a:latin typeface="Meiryo UI" panose="020B0604030504040204" pitchFamily="50" charset="-128"/>
                <a:ea typeface="Meiryo UI" panose="020B0604030504040204" pitchFamily="50" charset="-128"/>
              </a:rPr>
              <a:t>モデル</a:t>
            </a:r>
            <a:r>
              <a:rPr lang="en-US" altLang="ja-JP" sz="2000" dirty="0" smtClean="0">
                <a:ln w="0"/>
                <a:solidFill>
                  <a:srgbClr val="0070C0"/>
                </a:solidFill>
                <a:latin typeface="Meiryo UI" panose="020B0604030504040204" pitchFamily="50" charset="-128"/>
                <a:ea typeface="Meiryo UI" panose="020B0604030504040204" pitchFamily="50" charset="-128"/>
              </a:rPr>
              <a:t>(</a:t>
            </a:r>
            <a:r>
              <a:rPr lang="ja-JP" altLang="en-US" sz="2000" dirty="0" smtClean="0">
                <a:ln w="0"/>
                <a:solidFill>
                  <a:srgbClr val="0070C0"/>
                </a:solidFill>
                <a:latin typeface="Meiryo UI" panose="020B0604030504040204" pitchFamily="50" charset="-128"/>
                <a:ea typeface="Meiryo UI" panose="020B0604030504040204" pitchFamily="50" charset="-128"/>
              </a:rPr>
              <a:t>案）</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graphicFrame>
        <p:nvGraphicFramePr>
          <p:cNvPr id="9" name="表 8"/>
          <p:cNvGraphicFramePr>
            <a:graphicFrameLocks noGrp="1"/>
          </p:cNvGraphicFramePr>
          <p:nvPr>
            <p:extLst>
              <p:ext uri="{D42A27DB-BD31-4B8C-83A1-F6EECF244321}">
                <p14:modId xmlns:p14="http://schemas.microsoft.com/office/powerpoint/2010/main" val="2102528303"/>
              </p:ext>
            </p:extLst>
          </p:nvPr>
        </p:nvGraphicFramePr>
        <p:xfrm>
          <a:off x="-2" y="1588168"/>
          <a:ext cx="9144002" cy="2406315"/>
        </p:xfrm>
        <a:graphic>
          <a:graphicData uri="http://schemas.openxmlformats.org/drawingml/2006/table">
            <a:tbl>
              <a:tblPr firstRow="1" bandRow="1">
                <a:tableStyleId>{5C22544A-7EE6-4342-B048-85BDC9FD1C3A}</a:tableStyleId>
              </a:tblPr>
              <a:tblGrid>
                <a:gridCol w="433139">
                  <a:extLst>
                    <a:ext uri="{9D8B030D-6E8A-4147-A177-3AD203B41FA5}">
                      <a16:colId xmlns:a16="http://schemas.microsoft.com/office/drawing/2014/main" val="4247783860"/>
                    </a:ext>
                  </a:extLst>
                </a:gridCol>
                <a:gridCol w="1620252">
                  <a:extLst>
                    <a:ext uri="{9D8B030D-6E8A-4147-A177-3AD203B41FA5}">
                      <a16:colId xmlns:a16="http://schemas.microsoft.com/office/drawing/2014/main" val="729682671"/>
                    </a:ext>
                  </a:extLst>
                </a:gridCol>
                <a:gridCol w="7090611">
                  <a:extLst>
                    <a:ext uri="{9D8B030D-6E8A-4147-A177-3AD203B41FA5}">
                      <a16:colId xmlns:a16="http://schemas.microsoft.com/office/drawing/2014/main" val="619631258"/>
                    </a:ext>
                  </a:extLst>
                </a:gridCol>
              </a:tblGrid>
              <a:tr h="49729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ysClr val="windowText" lastClr="000000"/>
                          </a:solidFill>
                          <a:latin typeface="Meiryo UI" panose="020B0604030504040204" pitchFamily="50" charset="-128"/>
                          <a:ea typeface="Meiryo UI" panose="020B0604030504040204" pitchFamily="50" charset="-128"/>
                        </a:rPr>
                        <a:t>①広報機能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lang="ja-JP" altLang="en-US" sz="1500" dirty="0" smtClean="0">
                          <a:solidFill>
                            <a:sysClr val="windowText" lastClr="000000"/>
                          </a:solidFill>
                          <a:latin typeface="Meiryo UI" panose="020B0604030504040204" pitchFamily="50" charset="-128"/>
                          <a:ea typeface="Meiryo UI" panose="020B0604030504040204" pitchFamily="50" charset="-128"/>
                        </a:rPr>
                        <a:t>具体例</a:t>
                      </a:r>
                      <a:endParaRPr lang="ja-JP" altLang="en-US" sz="150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525843">
                <a:tc gridSpan="2">
                  <a:txBody>
                    <a:bodyPr/>
                    <a:lstStyle/>
                    <a:p>
                      <a:r>
                        <a:rPr lang="ja-JP" altLang="en-US" sz="1300" dirty="0" smtClean="0">
                          <a:latin typeface="Meiryo UI" panose="020B0604030504040204" pitchFamily="50" charset="-128"/>
                          <a:ea typeface="Meiryo UI" panose="020B0604030504040204" pitchFamily="50" charset="-128"/>
                        </a:rPr>
                        <a:t>府域</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lang="ja-JP" altLang="en-US" sz="1300" dirty="0" smtClean="0">
                          <a:latin typeface="Meiryo UI" panose="020B0604030504040204" pitchFamily="50" charset="-128"/>
                          <a:ea typeface="Meiryo UI" panose="020B0604030504040204" pitchFamily="50" charset="-128"/>
                        </a:rPr>
                        <a:t>　・市民後見人のオリエンテーション等の広報</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　・制度周知用パンフレット作成と配布</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501911">
                <a:tc gridSpan="2">
                  <a:txBody>
                    <a:bodyPr/>
                    <a:lstStyle/>
                    <a:p>
                      <a:r>
                        <a:rPr lang="ja-JP" altLang="en-US" sz="1300" dirty="0" smtClean="0">
                          <a:latin typeface="Meiryo UI" panose="020B0604030504040204" pitchFamily="50" charset="-128"/>
                          <a:ea typeface="Meiryo UI" panose="020B0604030504040204" pitchFamily="50" charset="-128"/>
                        </a:rPr>
                        <a:t>広域</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ash"/>
                      <a:round/>
                      <a:headEnd type="none" w="med" len="med"/>
                      <a:tailEnd type="none" w="med" len="med"/>
                    </a:lnB>
                  </a:tcPr>
                </a:tc>
                <a:tc hMerge="1">
                  <a:txBody>
                    <a:bodyPr/>
                    <a:lstStyle/>
                    <a:p>
                      <a:endParaRPr kumimoji="1" lang="ja-JP" altLang="en-US"/>
                    </a:p>
                  </a:txBody>
                  <a:tcPr/>
                </a:tc>
                <a:tc>
                  <a:txBody>
                    <a:bodyPr/>
                    <a:lstStyle/>
                    <a:p>
                      <a:pPr algn="l"/>
                      <a:r>
                        <a:rPr lang="ja-JP" altLang="en-US" sz="1300" dirty="0" smtClean="0">
                          <a:latin typeface="Meiryo UI" panose="020B0604030504040204" pitchFamily="50" charset="-128"/>
                          <a:ea typeface="Meiryo UI" panose="020B0604030504040204" pitchFamily="50" charset="-128"/>
                        </a:rPr>
                        <a:t>・地域住民向け研修会、セミナー企画実施</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315665007"/>
                  </a:ext>
                </a:extLst>
              </a:tr>
              <a:tr h="881263">
                <a:tc>
                  <a:txBody>
                    <a:bodyPr/>
                    <a:lstStyle/>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300" dirty="0" smtClean="0">
                          <a:latin typeface="Meiryo UI" panose="020B0604030504040204" pitchFamily="50" charset="-128"/>
                          <a:ea typeface="Meiryo UI" panose="020B0604030504040204" pitchFamily="50" charset="-128"/>
                        </a:rPr>
                        <a:t>市町村</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300" dirty="0" smtClean="0">
                          <a:latin typeface="Meiryo UI" panose="020B0604030504040204" pitchFamily="50" charset="-128"/>
                          <a:ea typeface="Meiryo UI" panose="020B0604030504040204" pitchFamily="50" charset="-128"/>
                        </a:rPr>
                        <a:t>・市町村発行の広報誌に制度を掲載し配布</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・ホームページ等での相談窓口の周知</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・地域の集会等での制度説明、啓発活動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25892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974982173"/>
              </p:ext>
            </p:extLst>
          </p:nvPr>
        </p:nvGraphicFramePr>
        <p:xfrm>
          <a:off x="-1" y="3995777"/>
          <a:ext cx="9144001" cy="2847479"/>
        </p:xfrm>
        <a:graphic>
          <a:graphicData uri="http://schemas.openxmlformats.org/drawingml/2006/table">
            <a:tbl>
              <a:tblPr firstRow="1" bandRow="1">
                <a:tableStyleId>{5C22544A-7EE6-4342-B048-85BDC9FD1C3A}</a:tableStyleId>
              </a:tblPr>
              <a:tblGrid>
                <a:gridCol w="418564">
                  <a:extLst>
                    <a:ext uri="{9D8B030D-6E8A-4147-A177-3AD203B41FA5}">
                      <a16:colId xmlns:a16="http://schemas.microsoft.com/office/drawing/2014/main" val="4247783860"/>
                    </a:ext>
                  </a:extLst>
                </a:gridCol>
                <a:gridCol w="1634826">
                  <a:extLst>
                    <a:ext uri="{9D8B030D-6E8A-4147-A177-3AD203B41FA5}">
                      <a16:colId xmlns:a16="http://schemas.microsoft.com/office/drawing/2014/main" val="3808422721"/>
                    </a:ext>
                  </a:extLst>
                </a:gridCol>
                <a:gridCol w="7090611">
                  <a:extLst>
                    <a:ext uri="{9D8B030D-6E8A-4147-A177-3AD203B41FA5}">
                      <a16:colId xmlns:a16="http://schemas.microsoft.com/office/drawing/2014/main" val="1418959157"/>
                    </a:ext>
                  </a:extLst>
                </a:gridCol>
              </a:tblGrid>
              <a:tr h="4865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smtClean="0">
                          <a:ln>
                            <a:noFill/>
                          </a:ln>
                          <a:solidFill>
                            <a:sysClr val="windowText" lastClr="000000"/>
                          </a:solidFill>
                          <a:effectLst/>
                          <a:uLnTx/>
                          <a:uFillTx/>
                          <a:latin typeface="+mn-lt"/>
                          <a:ea typeface="+mn-ea"/>
                          <a:cs typeface="+mn-cs"/>
                        </a:rPr>
                        <a:t>②相談機能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500" b="1" i="0" u="none" strike="noStrike" kern="1200" cap="none" spc="0" normalizeH="0" baseline="0" noProof="0" dirty="0" smtClean="0">
                        <a:ln>
                          <a:noFill/>
                        </a:ln>
                        <a:solidFill>
                          <a:sysClr val="windowText" lastClr="000000"/>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786982">
                <a:tc gridSpan="2">
                  <a:txBody>
                    <a:bodyPr/>
                    <a:lstStyle/>
                    <a:p>
                      <a:r>
                        <a:rPr lang="ja-JP" altLang="en-US" sz="1300" dirty="0" smtClean="0">
                          <a:latin typeface="Meiryo UI" panose="020B0604030504040204" pitchFamily="50" charset="-128"/>
                          <a:ea typeface="Meiryo UI" panose="020B0604030504040204" pitchFamily="50" charset="-128"/>
                        </a:rPr>
                        <a:t>府域</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lang="ja-JP" altLang="en-US" sz="1300" dirty="0" smtClean="0">
                          <a:latin typeface="Meiryo UI" panose="020B0604030504040204" pitchFamily="50" charset="-128"/>
                          <a:ea typeface="Meiryo UI" panose="020B0604030504040204" pitchFamily="50" charset="-128"/>
                        </a:rPr>
                        <a:t>・大阪府社会福祉協議会が行うスーパーバイズ事業の実施</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786982">
                <a:tc gridSpan="2">
                  <a:txBody>
                    <a:bodyPr/>
                    <a:lstStyle/>
                    <a:p>
                      <a:r>
                        <a:rPr lang="ja-JP" altLang="en-US" sz="1300" dirty="0" smtClean="0">
                          <a:latin typeface="Meiryo UI" panose="020B0604030504040204" pitchFamily="50" charset="-128"/>
                          <a:ea typeface="Meiryo UI" panose="020B0604030504040204" pitchFamily="50" charset="-128"/>
                        </a:rPr>
                        <a:t>広域</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ash"/>
                      <a:round/>
                      <a:headEnd type="none" w="med" len="med"/>
                      <a:tailEnd type="none" w="med" len="med"/>
                    </a:lnB>
                  </a:tcPr>
                </a:tc>
                <a:tc hMerge="1">
                  <a:txBody>
                    <a:bodyPr/>
                    <a:lstStyle/>
                    <a:p>
                      <a:endParaRPr kumimoji="1" lang="ja-JP" altLang="en-US"/>
                    </a:p>
                  </a:txBody>
                  <a:tcPr/>
                </a:tc>
                <a:tc>
                  <a:txBody>
                    <a:bodyPr/>
                    <a:lstStyle/>
                    <a:p>
                      <a:r>
                        <a:rPr lang="ja-JP" altLang="en-US" sz="1300" dirty="0" smtClean="0">
                          <a:latin typeface="Meiryo UI" panose="020B0604030504040204" pitchFamily="50" charset="-128"/>
                          <a:ea typeface="Meiryo UI" panose="020B0604030504040204" pitchFamily="50" charset="-128"/>
                        </a:rPr>
                        <a:t>・申立支援への助言</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・圏域内の市町村、地域包括支援センターからの電話等での相談受付</a:t>
                      </a:r>
                      <a:endParaRPr lang="en-US" altLang="ja-JP" sz="1300" dirty="0" smtClean="0">
                        <a:latin typeface="Meiryo UI" panose="020B0604030504040204" pitchFamily="50" charset="-128"/>
                        <a:ea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二次相談窓口</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315665007"/>
                  </a:ext>
                </a:extLst>
              </a:tr>
              <a:tr h="786982">
                <a:tc>
                  <a:txBody>
                    <a:bodyPr/>
                    <a:lstStyle/>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300" dirty="0" smtClean="0">
                          <a:latin typeface="Meiryo UI" panose="020B0604030504040204" pitchFamily="50" charset="-128"/>
                          <a:ea typeface="Meiryo UI" panose="020B0604030504040204" pitchFamily="50" charset="-128"/>
                        </a:rPr>
                        <a:t>市町村・地域包括支援センター・基幹相談支援センター等</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300" dirty="0" smtClean="0">
                          <a:latin typeface="Meiryo UI" panose="020B0604030504040204" pitchFamily="50" charset="-128"/>
                          <a:ea typeface="Meiryo UI" panose="020B0604030504040204" pitchFamily="50" charset="-128"/>
                        </a:rPr>
                        <a:t>・本人、親族等からの一般相談受付と支援</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・ニーズの判断と申立支援</a:t>
                      </a:r>
                      <a:endParaRPr lang="en-US" altLang="ja-JP" sz="1300" dirty="0" smtClean="0">
                        <a:latin typeface="Meiryo UI" panose="020B0604030504040204" pitchFamily="50" charset="-128"/>
                        <a:ea typeface="Meiryo UI" panose="020B0604030504040204" pitchFamily="50" charset="-128"/>
                      </a:endParaRPr>
                    </a:p>
                    <a:p>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一次相談窓口</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258921"/>
                  </a:ext>
                </a:extLst>
              </a:tr>
            </a:tbl>
          </a:graphicData>
        </a:graphic>
      </p:graphicFrame>
      <p:sp>
        <p:nvSpPr>
          <p:cNvPr id="11" name="円形吹き出し 10"/>
          <p:cNvSpPr/>
          <p:nvPr/>
        </p:nvSpPr>
        <p:spPr>
          <a:xfrm>
            <a:off x="8526997" y="6477086"/>
            <a:ext cx="587554"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1" noProof="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92675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の</a:t>
            </a:r>
            <a:r>
              <a:rPr lang="ja-JP" altLang="en-US" sz="2000" dirty="0" smtClean="0">
                <a:ln w="0"/>
                <a:solidFill>
                  <a:srgbClr val="0070C0"/>
                </a:solidFill>
                <a:latin typeface="Meiryo UI" panose="020B0604030504040204" pitchFamily="50" charset="-128"/>
                <a:ea typeface="Meiryo UI" panose="020B0604030504040204" pitchFamily="50" charset="-128"/>
              </a:rPr>
              <a:t>モデル</a:t>
            </a:r>
            <a:r>
              <a:rPr lang="en-US" altLang="ja-JP" sz="2000" dirty="0" smtClean="0">
                <a:ln w="0"/>
                <a:solidFill>
                  <a:srgbClr val="0070C0"/>
                </a:solidFill>
                <a:latin typeface="Meiryo UI" panose="020B0604030504040204" pitchFamily="50" charset="-128"/>
                <a:ea typeface="Meiryo UI" panose="020B0604030504040204" pitchFamily="50" charset="-128"/>
              </a:rPr>
              <a:t>(</a:t>
            </a:r>
            <a:r>
              <a:rPr lang="ja-JP" altLang="en-US" sz="2000" dirty="0" smtClean="0">
                <a:ln w="0"/>
                <a:solidFill>
                  <a:srgbClr val="0070C0"/>
                </a:solidFill>
                <a:latin typeface="Meiryo UI" panose="020B0604030504040204" pitchFamily="50" charset="-128"/>
                <a:ea typeface="Meiryo UI" panose="020B0604030504040204" pitchFamily="50" charset="-128"/>
              </a:rPr>
              <a:t>案）</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sp>
        <p:nvSpPr>
          <p:cNvPr id="10" name="タイトル 1"/>
          <p:cNvSpPr txBox="1">
            <a:spLocks/>
          </p:cNvSpPr>
          <p:nvPr/>
        </p:nvSpPr>
        <p:spPr bwMode="auto">
          <a:xfrm>
            <a:off x="-14748" y="394077"/>
            <a:ext cx="8485094" cy="41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algn="l" defTabSz="914400"/>
            <a:r>
              <a:rPr lang="ja-JP" altLang="en-US" sz="1500" dirty="0" smtClean="0"/>
              <a:t>➢</a:t>
            </a:r>
            <a:r>
              <a:rPr lang="ja-JP" altLang="en-US" sz="1500" dirty="0" smtClean="0">
                <a:latin typeface="Meiryo UI" panose="020B0604030504040204" pitchFamily="50" charset="-128"/>
                <a:ea typeface="Meiryo UI" panose="020B0604030504040204" pitchFamily="50" charset="-128"/>
              </a:rPr>
              <a:t>機能ごとの具体例</a:t>
            </a:r>
            <a:endParaRPr lang="ja-JP" altLang="en-US" sz="15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706340049"/>
              </p:ext>
            </p:extLst>
          </p:nvPr>
        </p:nvGraphicFramePr>
        <p:xfrm>
          <a:off x="-2" y="753979"/>
          <a:ext cx="9144002" cy="2908971"/>
        </p:xfrm>
        <a:graphic>
          <a:graphicData uri="http://schemas.openxmlformats.org/drawingml/2006/table">
            <a:tbl>
              <a:tblPr firstRow="1" bandRow="1">
                <a:tableStyleId>{5C22544A-7EE6-4342-B048-85BDC9FD1C3A}</a:tableStyleId>
              </a:tblPr>
              <a:tblGrid>
                <a:gridCol w="529391">
                  <a:extLst>
                    <a:ext uri="{9D8B030D-6E8A-4147-A177-3AD203B41FA5}">
                      <a16:colId xmlns:a16="http://schemas.microsoft.com/office/drawing/2014/main" val="4247783860"/>
                    </a:ext>
                  </a:extLst>
                </a:gridCol>
                <a:gridCol w="1535921">
                  <a:extLst>
                    <a:ext uri="{9D8B030D-6E8A-4147-A177-3AD203B41FA5}">
                      <a16:colId xmlns:a16="http://schemas.microsoft.com/office/drawing/2014/main" val="3819364339"/>
                    </a:ext>
                  </a:extLst>
                </a:gridCol>
                <a:gridCol w="7078690">
                  <a:extLst>
                    <a:ext uri="{9D8B030D-6E8A-4147-A177-3AD203B41FA5}">
                      <a16:colId xmlns:a16="http://schemas.microsoft.com/office/drawing/2014/main" val="619631258"/>
                    </a:ext>
                  </a:extLst>
                </a:gridCol>
              </a:tblGrid>
              <a:tr h="522255">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500" dirty="0" smtClean="0">
                          <a:solidFill>
                            <a:sysClr val="windowText" lastClr="000000"/>
                          </a:solidFill>
                          <a:latin typeface="Meiryo UI" panose="020B0604030504040204" pitchFamily="50" charset="-128"/>
                          <a:ea typeface="Meiryo UI" panose="020B0604030504040204" pitchFamily="50" charset="-128"/>
                        </a:rPr>
                        <a:t>③成年後見制度利用促進機能</a:t>
                      </a:r>
                      <a:r>
                        <a:rPr lang="ja-JP" altLang="en-US" sz="1200" dirty="0" smtClean="0">
                          <a:solidFill>
                            <a:sysClr val="windowText" lastClr="000000"/>
                          </a:solidFill>
                          <a:latin typeface="Meiryo UI" panose="020B0604030504040204" pitchFamily="50" charset="-128"/>
                          <a:ea typeface="Meiryo UI" panose="020B0604030504040204" pitchFamily="50" charset="-128"/>
                        </a:rPr>
                        <a:t>（</a:t>
                      </a:r>
                      <a:r>
                        <a:rPr lang="en-US" altLang="ja-JP" sz="1200" dirty="0" smtClean="0">
                          <a:solidFill>
                            <a:sysClr val="windowText" lastClr="000000"/>
                          </a:solidFill>
                          <a:latin typeface="Meiryo UI" panose="020B0604030504040204" pitchFamily="50" charset="-128"/>
                          <a:ea typeface="Meiryo UI" panose="020B0604030504040204" pitchFamily="50" charset="-128"/>
                        </a:rPr>
                        <a:t>(a)</a:t>
                      </a:r>
                      <a:r>
                        <a:rPr lang="ja-JP" altLang="en-US" sz="1200" dirty="0" smtClean="0">
                          <a:solidFill>
                            <a:sysClr val="windowText" lastClr="000000"/>
                          </a:solidFill>
                          <a:latin typeface="Meiryo UI" panose="020B0604030504040204" pitchFamily="50" charset="-128"/>
                          <a:ea typeface="Meiryo UI" panose="020B0604030504040204" pitchFamily="50" charset="-128"/>
                        </a:rPr>
                        <a:t>受任調整等の支援、</a:t>
                      </a:r>
                      <a:r>
                        <a:rPr lang="en-US" altLang="ja-JP" sz="1200" dirty="0" smtClean="0">
                          <a:solidFill>
                            <a:sysClr val="windowText" lastClr="000000"/>
                          </a:solidFill>
                          <a:latin typeface="Meiryo UI" panose="020B0604030504040204" pitchFamily="50" charset="-128"/>
                          <a:ea typeface="Meiryo UI" panose="020B0604030504040204" pitchFamily="50" charset="-128"/>
                        </a:rPr>
                        <a:t>(b)</a:t>
                      </a:r>
                      <a:r>
                        <a:rPr lang="ja-JP" altLang="en-US" sz="1200" dirty="0" smtClean="0">
                          <a:solidFill>
                            <a:sysClr val="windowText" lastClr="000000"/>
                          </a:solidFill>
                          <a:latin typeface="Meiryo UI" panose="020B0604030504040204" pitchFamily="50" charset="-128"/>
                          <a:ea typeface="Meiryo UI" panose="020B0604030504040204" pitchFamily="50" charset="-128"/>
                        </a:rPr>
                        <a:t>担い手の育成・活動促進、</a:t>
                      </a:r>
                      <a:r>
                        <a:rPr lang="en-US" altLang="ja-JP" sz="1200" dirty="0" smtClean="0">
                          <a:solidFill>
                            <a:sysClr val="windowText" lastClr="000000"/>
                          </a:solidFill>
                          <a:latin typeface="Meiryo UI" panose="020B0604030504040204" pitchFamily="50" charset="-128"/>
                          <a:ea typeface="Meiryo UI" panose="020B0604030504040204" pitchFamily="50" charset="-128"/>
                        </a:rPr>
                        <a:t>(c)</a:t>
                      </a:r>
                      <a:r>
                        <a:rPr lang="ja-JP" altLang="en-US" sz="1200" dirty="0" smtClean="0">
                          <a:solidFill>
                            <a:sysClr val="windowText" lastClr="000000"/>
                          </a:solidFill>
                          <a:latin typeface="Meiryo UI" panose="020B0604030504040204" pitchFamily="50" charset="-128"/>
                          <a:ea typeface="Meiryo UI" panose="020B0604030504040204" pitchFamily="50" charset="-128"/>
                        </a:rPr>
                        <a:t>日常生活自立支援事業からの移行）</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lang="ja-JP" altLang="en-US" sz="15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1258587">
                <a:tc gridSpan="2">
                  <a:txBody>
                    <a:bodyPr/>
                    <a:lstStyle/>
                    <a:p>
                      <a:r>
                        <a:rPr lang="ja-JP" altLang="en-US" sz="1300" dirty="0" smtClean="0">
                          <a:latin typeface="Meiryo UI" panose="020B0604030504040204" pitchFamily="50" charset="-128"/>
                          <a:ea typeface="Meiryo UI" panose="020B0604030504040204" pitchFamily="50" charset="-128"/>
                        </a:rPr>
                        <a:t>府域</a:t>
                      </a:r>
                      <a:endParaRPr lang="ja-JP" altLang="en-US" sz="13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lang="ja-JP" altLang="en-US" sz="1300" dirty="0" smtClean="0">
                          <a:latin typeface="Meiryo UI" panose="020B0604030504040204" pitchFamily="50" charset="-128"/>
                          <a:ea typeface="Meiryo UI" panose="020B0604030504040204" pitchFamily="50" charset="-128"/>
                        </a:rPr>
                        <a:t>・大阪府による市民後見人養成等事業への補助金</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・大阪府社会福祉協議会にて市民後見人の養成研修、バンク登録者研修</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・大阪府による法人後見を実施する社会福祉法人の確保、実施法人の一覧作成</a:t>
                      </a:r>
                      <a:endParaRPr lang="en-US" altLang="ja-JP" sz="1300" dirty="0" smtClean="0">
                        <a:latin typeface="Meiryo UI" panose="020B0604030504040204" pitchFamily="50" charset="-128"/>
                        <a:ea typeface="Meiryo UI" panose="020B0604030504040204" pitchFamily="50" charset="-128"/>
                      </a:endParaRPr>
                    </a:p>
                    <a:p>
                      <a:pPr algn="l"/>
                      <a:r>
                        <a:rPr lang="ja-JP" altLang="en-US" sz="1300" dirty="0" smtClean="0">
                          <a:latin typeface="Meiryo UI" panose="020B0604030504040204" pitchFamily="50" charset="-128"/>
                          <a:ea typeface="Meiryo UI" panose="020B0604030504040204" pitchFamily="50" charset="-128"/>
                        </a:rPr>
                        <a:t>・大阪府社会福祉協議会による日常生活自立支援事業からの移行の事例収集と情報提供</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53127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eiryo UI" panose="020B0604030504040204" pitchFamily="50" charset="-128"/>
                          <a:ea typeface="Meiryo UI" panose="020B0604030504040204" pitchFamily="50" charset="-128"/>
                        </a:rPr>
                        <a:t>広域</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ysDash"/>
                      <a:round/>
                      <a:headEnd type="none" w="med" len="med"/>
                      <a:tailEnd type="none" w="med" len="med"/>
                    </a:lnB>
                  </a:tcPr>
                </a:tc>
                <a:tc h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eiryo UI" panose="020B0604030504040204" pitchFamily="50" charset="-128"/>
                          <a:ea typeface="Meiryo UI" panose="020B0604030504040204" pitchFamily="50" charset="-128"/>
                        </a:rPr>
                        <a:t>・担い手の確保（・市民後見人の養成等事業の実施、市民後見人の活動啓発、法人後見人）</a:t>
                      </a:r>
                      <a:endParaRPr lang="en-US" altLang="ja-JP" sz="13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eiryo UI" panose="020B0604030504040204" pitchFamily="50" charset="-128"/>
                          <a:ea typeface="Meiryo UI" panose="020B0604030504040204" pitchFamily="50" charset="-128"/>
                        </a:rPr>
                        <a:t>・市民後見人の受任調整</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65007"/>
                  </a:ext>
                </a:extLst>
              </a:tr>
              <a:tr h="596859">
                <a:tc>
                  <a:txBody>
                    <a:bodyPr/>
                    <a:lstStyle/>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eiryo UI" panose="020B0604030504040204" pitchFamily="50" charset="-128"/>
                          <a:ea typeface="Meiryo UI" panose="020B0604030504040204" pitchFamily="50" charset="-128"/>
                        </a:rPr>
                        <a:t>市町村</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a:endParaRPr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258921"/>
                  </a:ext>
                </a:extLst>
              </a:tr>
            </a:tbl>
          </a:graphicData>
        </a:graphic>
      </p:graphicFrame>
      <p:sp>
        <p:nvSpPr>
          <p:cNvPr id="8" name="円形吹き出し 7"/>
          <p:cNvSpPr/>
          <p:nvPr/>
        </p:nvSpPr>
        <p:spPr>
          <a:xfrm>
            <a:off x="8440617" y="42194"/>
            <a:ext cx="647114" cy="376062"/>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32828465"/>
              </p:ext>
            </p:extLst>
          </p:nvPr>
        </p:nvGraphicFramePr>
        <p:xfrm>
          <a:off x="0" y="3673643"/>
          <a:ext cx="9144000" cy="3184357"/>
        </p:xfrm>
        <a:graphic>
          <a:graphicData uri="http://schemas.openxmlformats.org/drawingml/2006/table">
            <a:tbl>
              <a:tblPr firstRow="1" bandRow="1">
                <a:tableStyleId>{5C22544A-7EE6-4342-B048-85BDC9FD1C3A}</a:tableStyleId>
              </a:tblPr>
              <a:tblGrid>
                <a:gridCol w="517306">
                  <a:extLst>
                    <a:ext uri="{9D8B030D-6E8A-4147-A177-3AD203B41FA5}">
                      <a16:colId xmlns:a16="http://schemas.microsoft.com/office/drawing/2014/main" val="4247783860"/>
                    </a:ext>
                  </a:extLst>
                </a:gridCol>
                <a:gridCol w="1548005">
                  <a:extLst>
                    <a:ext uri="{9D8B030D-6E8A-4147-A177-3AD203B41FA5}">
                      <a16:colId xmlns:a16="http://schemas.microsoft.com/office/drawing/2014/main" val="993662004"/>
                    </a:ext>
                  </a:extLst>
                </a:gridCol>
                <a:gridCol w="7078689">
                  <a:extLst>
                    <a:ext uri="{9D8B030D-6E8A-4147-A177-3AD203B41FA5}">
                      <a16:colId xmlns:a16="http://schemas.microsoft.com/office/drawing/2014/main" val="1418959157"/>
                    </a:ext>
                  </a:extLst>
                </a:gridCol>
              </a:tblGrid>
              <a:tr h="508757">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④後見人支援機能</a:t>
                      </a:r>
                      <a:r>
                        <a:rPr kumimoji="1" lang="ja-JP" altLang="en-US" sz="1200" b="1"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（後見人等の日常的な相談、後見人の交代等家裁との連絡調整、チームへの支援）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lang="ja-JP" altLang="en-US" sz="15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737911">
                <a:tc gridSpan="2">
                  <a:txBody>
                    <a:bodyPr/>
                    <a:lstStyle/>
                    <a:p>
                      <a:r>
                        <a:rPr lang="ja-JP" altLang="en-US" sz="1300" dirty="0" smtClean="0">
                          <a:latin typeface="Meiryo UI" panose="020B0604030504040204" pitchFamily="50" charset="-128"/>
                          <a:ea typeface="Meiryo UI" panose="020B0604030504040204" pitchFamily="50" charset="-128"/>
                        </a:rPr>
                        <a:t>府域</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r>
                        <a:rPr lang="ja-JP" altLang="en-US" sz="1300" dirty="0" smtClean="0">
                          <a:latin typeface="Meiryo UI" panose="020B0604030504040204" pitchFamily="50" charset="-128"/>
                          <a:ea typeface="Meiryo UI" panose="020B0604030504040204" pitchFamily="50" charset="-128"/>
                        </a:rPr>
                        <a:t>・大阪府社会福祉協議会が行う市民後見人への専門相談</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・大阪府社会福祉協議会が大阪家庭裁判所と後見人に関する連絡調整</a:t>
                      </a:r>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920175">
                <a:tc gridSpan="2">
                  <a:txBody>
                    <a:bodyPr/>
                    <a:lstStyle/>
                    <a:p>
                      <a:r>
                        <a:rPr lang="ja-JP" altLang="en-US" sz="1300" dirty="0" smtClean="0">
                          <a:latin typeface="Meiryo UI" panose="020B0604030504040204" pitchFamily="50" charset="-128"/>
                          <a:ea typeface="Meiryo UI" panose="020B0604030504040204" pitchFamily="50" charset="-128"/>
                        </a:rPr>
                        <a:t>広域</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ash"/>
                      <a:round/>
                      <a:headEnd type="none" w="med" len="med"/>
                      <a:tailEnd type="none" w="med" len="med"/>
                    </a:lnB>
                  </a:tcPr>
                </a:tc>
                <a:tc hMerge="1">
                  <a:txBody>
                    <a:bodyPr/>
                    <a:lstStyle/>
                    <a:p>
                      <a:endParaRPr kumimoji="1" lang="ja-JP" altLang="en-US"/>
                    </a:p>
                  </a:txBody>
                  <a:tcPr/>
                </a:tc>
                <a:tc>
                  <a:txBody>
                    <a:bodyPr/>
                    <a:lstStyle/>
                    <a:p>
                      <a:r>
                        <a:rPr lang="ja-JP" altLang="en-US" sz="1300" dirty="0" smtClean="0">
                          <a:latin typeface="Meiryo UI" panose="020B0604030504040204" pitchFamily="50" charset="-128"/>
                          <a:ea typeface="Meiryo UI" panose="020B0604030504040204" pitchFamily="50" charset="-128"/>
                        </a:rPr>
                        <a:t>・親族後見人、市民後見人等からの専門的な相談</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・後見人と被後見人等のチームへの支援</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315665007"/>
                  </a:ext>
                </a:extLst>
              </a:tr>
              <a:tr h="1017514">
                <a:tc>
                  <a:txBody>
                    <a:bodyPr/>
                    <a:lstStyle/>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3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eiryo UI" panose="020B0604030504040204" pitchFamily="50" charset="-128"/>
                          <a:ea typeface="Meiryo UI" panose="020B0604030504040204" pitchFamily="50" charset="-128"/>
                        </a:rPr>
                        <a:t>市町村</a:t>
                      </a:r>
                    </a:p>
                    <a:p>
                      <a:endParaRPr lang="ja-JP" altLang="en-US" sz="13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300" dirty="0" smtClean="0">
                          <a:latin typeface="Meiryo UI" panose="020B0604030504040204" pitchFamily="50" charset="-128"/>
                          <a:ea typeface="Meiryo UI" panose="020B0604030504040204" pitchFamily="50" charset="-128"/>
                        </a:rPr>
                        <a:t>・親族後見人、市民後見人等からの日常的な相談</a:t>
                      </a:r>
                      <a:endParaRPr lang="en-US" altLang="ja-JP" sz="13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258921"/>
                  </a:ext>
                </a:extLst>
              </a:tr>
            </a:tbl>
          </a:graphicData>
        </a:graphic>
      </p:graphicFrame>
    </p:spTree>
    <p:extLst>
      <p:ext uri="{BB962C8B-B14F-4D97-AF65-F5344CB8AC3E}">
        <p14:creationId xmlns:p14="http://schemas.microsoft.com/office/powerpoint/2010/main" val="1962647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の</a:t>
            </a:r>
            <a:r>
              <a:rPr lang="ja-JP" altLang="en-US" sz="2000" dirty="0" smtClean="0">
                <a:ln w="0"/>
                <a:solidFill>
                  <a:srgbClr val="0070C0"/>
                </a:solidFill>
                <a:latin typeface="Meiryo UI" panose="020B0604030504040204" pitchFamily="50" charset="-128"/>
                <a:ea typeface="Meiryo UI" panose="020B0604030504040204" pitchFamily="50" charset="-128"/>
              </a:rPr>
              <a:t>モデル</a:t>
            </a:r>
            <a:r>
              <a:rPr lang="en-US" altLang="ja-JP" sz="2000" dirty="0" smtClean="0">
                <a:ln w="0"/>
                <a:solidFill>
                  <a:srgbClr val="0070C0"/>
                </a:solidFill>
                <a:latin typeface="Meiryo UI" panose="020B0604030504040204" pitchFamily="50" charset="-128"/>
                <a:ea typeface="Meiryo UI" panose="020B0604030504040204" pitchFamily="50" charset="-128"/>
              </a:rPr>
              <a:t>(</a:t>
            </a:r>
            <a:r>
              <a:rPr lang="ja-JP" altLang="en-US" sz="2000" dirty="0" smtClean="0">
                <a:ln w="0"/>
                <a:solidFill>
                  <a:srgbClr val="0070C0"/>
                </a:solidFill>
                <a:latin typeface="Meiryo UI" panose="020B0604030504040204" pitchFamily="50" charset="-128"/>
                <a:ea typeface="Meiryo UI" panose="020B0604030504040204" pitchFamily="50" charset="-128"/>
              </a:rPr>
              <a:t>案）</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sp>
        <p:nvSpPr>
          <p:cNvPr id="9" name="テキスト ボックス 8"/>
          <p:cNvSpPr txBox="1"/>
          <p:nvPr/>
        </p:nvSpPr>
        <p:spPr>
          <a:xfrm>
            <a:off x="0" y="480306"/>
            <a:ext cx="9144000" cy="36317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dirty="0" smtClean="0">
                <a:solidFill>
                  <a:prstClr val="black"/>
                </a:solidFill>
                <a:latin typeface="Meiryo UI" panose="020B0604030504040204" pitchFamily="50" charset="-128"/>
                <a:ea typeface="Meiryo UI" panose="020B0604030504040204" pitchFamily="50" charset="-128"/>
              </a:rPr>
              <a:t>モデル１</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solidFill>
                  <a:prstClr val="black"/>
                </a:solidFill>
                <a:latin typeface="Meiryo UI" panose="020B0604030504040204" pitchFamily="50" charset="-128"/>
                <a:ea typeface="Meiryo UI" panose="020B0604030504040204" pitchFamily="50" charset="-128"/>
              </a:rPr>
              <a:t>　〇既存の仕組みを活かして中核機関を整備</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自治体規模</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・人口規模　約</a:t>
            </a:r>
            <a:r>
              <a:rPr kumimoji="1" lang="en-US" altLang="ja-JP" sz="1500" dirty="0">
                <a:solidFill>
                  <a:prstClr val="black"/>
                </a:solidFill>
                <a:latin typeface="Meiryo UI" panose="020B0604030504040204" pitchFamily="50" charset="-128"/>
                <a:ea typeface="Meiryo UI" panose="020B0604030504040204" pitchFamily="50" charset="-128"/>
              </a:rPr>
              <a:t>100</a:t>
            </a:r>
            <a:r>
              <a:rPr kumimoji="1" lang="en-US" altLang="ja-JP" sz="1500" dirty="0" smtClean="0">
                <a:solidFill>
                  <a:prstClr val="black"/>
                </a:solidFill>
                <a:latin typeface="Meiryo UI" panose="020B0604030504040204" pitchFamily="50" charset="-128"/>
                <a:ea typeface="Meiryo UI" panose="020B0604030504040204" pitchFamily="50" charset="-128"/>
              </a:rPr>
              <a:t>,000</a:t>
            </a:r>
            <a:r>
              <a:rPr kumimoji="1" lang="ja-JP" altLang="en-US" sz="1500" dirty="0" smtClean="0">
                <a:solidFill>
                  <a:prstClr val="black"/>
                </a:solidFill>
                <a:latin typeface="Meiryo UI" panose="020B0604030504040204" pitchFamily="50" charset="-128"/>
                <a:ea typeface="Meiryo UI" panose="020B0604030504040204" pitchFamily="50" charset="-128"/>
              </a:rPr>
              <a:t>人</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設置ポイント</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・権利擁護センター等がない状態で、既存の仕組みを活かし、機能を分散する形で中核機関を整備。</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・成年後見の利用促進、虐待防止、日常生活自立支援事業等権利擁護の総合的支援に取り組む。</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・市町村社会福祉協議会等を中核機関とする。</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業務体制</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lvl="0">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・中核機関職員体制：３名</a:t>
            </a:r>
            <a:r>
              <a:rPr kumimoji="1" lang="ja-JP" altLang="en-US" sz="1500" dirty="0">
                <a:solidFill>
                  <a:prstClr val="black"/>
                </a:solidFill>
                <a:latin typeface="Meiryo UI" panose="020B0604030504040204" pitchFamily="50" charset="-128"/>
                <a:ea typeface="Meiryo UI" panose="020B0604030504040204" pitchFamily="50" charset="-128"/>
              </a:rPr>
              <a:t>（主担常勤１名、日常生活自立支援事業等との兼務非常勤</a:t>
            </a:r>
            <a:r>
              <a:rPr kumimoji="1" lang="en-US" altLang="ja-JP" sz="1500" dirty="0">
                <a:solidFill>
                  <a:prstClr val="black"/>
                </a:solidFill>
                <a:latin typeface="Meiryo UI" panose="020B0604030504040204" pitchFamily="50" charset="-128"/>
                <a:ea typeface="Meiryo UI" panose="020B0604030504040204" pitchFamily="50" charset="-128"/>
              </a:rPr>
              <a:t>2</a:t>
            </a:r>
            <a:r>
              <a:rPr kumimoji="1" lang="ja-JP" altLang="en-US" sz="1500" dirty="0">
                <a:solidFill>
                  <a:prstClr val="black"/>
                </a:solidFill>
                <a:latin typeface="Meiryo UI" panose="020B0604030504040204" pitchFamily="50" charset="-128"/>
                <a:ea typeface="Meiryo UI" panose="020B0604030504040204" pitchFamily="50" charset="-128"/>
              </a:rPr>
              <a:t>名）</a:t>
            </a:r>
            <a:r>
              <a:rPr kumimoji="1" lang="ja-JP" altLang="en-US" sz="1500" dirty="0" smtClean="0">
                <a:solidFill>
                  <a:prstClr val="black"/>
                </a:solidFill>
                <a:latin typeface="Meiryo UI" panose="020B0604030504040204" pitchFamily="50" charset="-128"/>
                <a:ea typeface="Meiryo UI" panose="020B0604030504040204" pitchFamily="50" charset="-128"/>
              </a:rPr>
              <a:t>程度</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・広報機能は、市町村行政と連携し周知啓発の実施。</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・相談機能は、各地域包括支援センター、基幹相談支援センター等で受付・支援を実施。</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・相談窓口で、本人情報の収集と申立支援を実施、首長申立の場合は市町村へつなぎ、市町村が申立を行う。</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・地域ケア推進会議や自立支援協議会等を「協議会」とする。</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機能</a:t>
            </a:r>
            <a:r>
              <a:rPr kumimoji="1" lang="ja-JP" altLang="en-US" sz="1500" dirty="0" smtClean="0">
                <a:solidFill>
                  <a:prstClr val="black"/>
                </a:solidFill>
                <a:latin typeface="Meiryo UI" panose="020B0604030504040204" pitchFamily="50" charset="-128"/>
                <a:ea typeface="Meiryo UI" panose="020B0604030504040204" pitchFamily="50" charset="-128"/>
              </a:rPr>
              <a:t>と役割</a:t>
            </a:r>
            <a:r>
              <a:rPr kumimoji="1" lang="en-US" altLang="ja-JP" sz="1500" dirty="0" smtClean="0">
                <a:solidFill>
                  <a:prstClr val="black"/>
                </a:solidFill>
                <a:latin typeface="Meiryo UI" panose="020B0604030504040204" pitchFamily="50" charset="-128"/>
                <a:ea typeface="Meiryo UI" panose="020B0604030504040204" pitchFamily="50" charset="-128"/>
              </a:rPr>
              <a:t>】</a:t>
            </a:r>
          </a:p>
        </p:txBody>
      </p:sp>
      <p:sp>
        <p:nvSpPr>
          <p:cNvPr id="16" name="円形吹き出し 15"/>
          <p:cNvSpPr/>
          <p:nvPr/>
        </p:nvSpPr>
        <p:spPr>
          <a:xfrm>
            <a:off x="8403416" y="6457080"/>
            <a:ext cx="726516"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167990339"/>
              </p:ext>
            </p:extLst>
          </p:nvPr>
        </p:nvGraphicFramePr>
        <p:xfrm>
          <a:off x="705852" y="4039404"/>
          <a:ext cx="7636041" cy="2792475"/>
        </p:xfrm>
        <a:graphic>
          <a:graphicData uri="http://schemas.openxmlformats.org/drawingml/2006/table">
            <a:tbl>
              <a:tblPr firstRow="1" bandRow="1">
                <a:tableStyleId>{5940675A-B579-460E-94D1-54222C63F5DA}</a:tableStyleId>
              </a:tblPr>
              <a:tblGrid>
                <a:gridCol w="1960210">
                  <a:extLst>
                    <a:ext uri="{9D8B030D-6E8A-4147-A177-3AD203B41FA5}">
                      <a16:colId xmlns:a16="http://schemas.microsoft.com/office/drawing/2014/main" val="1584642999"/>
                    </a:ext>
                  </a:extLst>
                </a:gridCol>
                <a:gridCol w="4630594">
                  <a:extLst>
                    <a:ext uri="{9D8B030D-6E8A-4147-A177-3AD203B41FA5}">
                      <a16:colId xmlns:a16="http://schemas.microsoft.com/office/drawing/2014/main" val="1941353520"/>
                    </a:ext>
                  </a:extLst>
                </a:gridCol>
                <a:gridCol w="399690">
                  <a:extLst>
                    <a:ext uri="{9D8B030D-6E8A-4147-A177-3AD203B41FA5}">
                      <a16:colId xmlns:a16="http://schemas.microsoft.com/office/drawing/2014/main" val="1589626968"/>
                    </a:ext>
                  </a:extLst>
                </a:gridCol>
                <a:gridCol w="297135">
                  <a:extLst>
                    <a:ext uri="{9D8B030D-6E8A-4147-A177-3AD203B41FA5}">
                      <a16:colId xmlns:a16="http://schemas.microsoft.com/office/drawing/2014/main" val="3022262959"/>
                    </a:ext>
                  </a:extLst>
                </a:gridCol>
                <a:gridCol w="348412">
                  <a:extLst>
                    <a:ext uri="{9D8B030D-6E8A-4147-A177-3AD203B41FA5}">
                      <a16:colId xmlns:a16="http://schemas.microsoft.com/office/drawing/2014/main" val="378002625"/>
                    </a:ext>
                  </a:extLst>
                </a:gridCol>
              </a:tblGrid>
              <a:tr h="788511">
                <a:tc gridSpan="2">
                  <a:txBody>
                    <a:bodyPr/>
                    <a:lstStyle/>
                    <a:p>
                      <a:r>
                        <a:rPr kumimoji="1" lang="ja-JP" altLang="en-US" sz="1200" dirty="0" smtClean="0"/>
                        <a:t>●・・・・・主として実施するところ</a:t>
                      </a:r>
                      <a:endParaRPr kumimoji="1" lang="en-US" altLang="ja-JP" sz="1200" dirty="0" smtClean="0"/>
                    </a:p>
                    <a:p>
                      <a:r>
                        <a:rPr kumimoji="1" lang="ja-JP" altLang="en-US" sz="1200" dirty="0" smtClean="0"/>
                        <a:t>○・・・・・一部実施するところ</a:t>
                      </a:r>
                      <a:endParaRPr kumimoji="1" lang="en-US" altLang="ja-JP" sz="1200" dirty="0" smtClean="0"/>
                    </a:p>
                    <a:p>
                      <a:r>
                        <a:rPr kumimoji="1" lang="ja-JP" altLang="en-US" sz="1200" dirty="0" smtClean="0"/>
                        <a:t>△・・・・・支援するところ</a:t>
                      </a:r>
                      <a:endParaRPr kumimoji="1" lang="ja-JP" altLang="en-US" sz="1200" dirty="0"/>
                    </a:p>
                  </a:txBody>
                  <a:tcPr/>
                </a:tc>
                <a:tc hMerge="1">
                  <a:txBody>
                    <a:bodyPr/>
                    <a:lstStyle/>
                    <a:p>
                      <a:endParaRPr kumimoji="1" lang="ja-JP" altLang="en-US"/>
                    </a:p>
                  </a:txBody>
                  <a:tcPr/>
                </a:tc>
                <a:tc>
                  <a:txBody>
                    <a:bodyPr/>
                    <a:lstStyle/>
                    <a:p>
                      <a:pPr algn="ctr"/>
                      <a:r>
                        <a:rPr kumimoji="1" lang="ja-JP" altLang="en-US" sz="1200" dirty="0" smtClean="0"/>
                        <a:t>中核機関</a:t>
                      </a:r>
                      <a:endParaRPr kumimoji="1" lang="ja-JP" altLang="en-US" sz="1200" dirty="0"/>
                    </a:p>
                  </a:txBody>
                  <a:tcPr/>
                </a:tc>
                <a:tc>
                  <a:txBody>
                    <a:bodyPr/>
                    <a:lstStyle/>
                    <a:p>
                      <a:pPr algn="ctr"/>
                      <a:r>
                        <a:rPr kumimoji="1" lang="ja-JP" altLang="en-US" sz="1200" dirty="0" smtClean="0"/>
                        <a:t>市町村</a:t>
                      </a:r>
                      <a:endParaRPr kumimoji="1" lang="ja-JP" altLang="en-US" sz="1200" dirty="0"/>
                    </a:p>
                  </a:txBody>
                  <a:tcPr/>
                </a:tc>
                <a:tc>
                  <a:txBody>
                    <a:bodyPr/>
                    <a:lstStyle/>
                    <a:p>
                      <a:pPr algn="ctr"/>
                      <a:r>
                        <a:rPr kumimoji="1" lang="ja-JP" altLang="en-US" sz="1200" dirty="0" smtClean="0"/>
                        <a:t>相談機関</a:t>
                      </a:r>
                      <a:endParaRPr kumimoji="1" lang="ja-JP" altLang="en-US" sz="1200" dirty="0"/>
                    </a:p>
                  </a:txBody>
                  <a:tcPr/>
                </a:tc>
                <a:extLst>
                  <a:ext uri="{0D108BD9-81ED-4DB2-BD59-A6C34878D82A}">
                    <a16:rowId xmlns:a16="http://schemas.microsoft.com/office/drawing/2014/main" val="3783528566"/>
                  </a:ext>
                </a:extLst>
              </a:tr>
              <a:tr h="262837">
                <a:tc rowSpan="2">
                  <a:txBody>
                    <a:bodyPr/>
                    <a:lstStyle/>
                    <a:p>
                      <a:r>
                        <a:rPr kumimoji="1" lang="ja-JP" altLang="en-US" sz="1200" dirty="0" smtClean="0"/>
                        <a:t>広報機能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en-US" altLang="ja-JP"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作成、広報紙の配付、セミナー等の開催</a:t>
                      </a:r>
                      <a:endParaRPr kumimoji="1" lang="ja-JP" altLang="en-US" sz="1200" dirty="0"/>
                    </a:p>
                  </a:txBody>
                  <a:tcPr>
                    <a:lnL w="12700" cap="flat" cmpd="sng" algn="ctr">
                      <a:solidFill>
                        <a:schemeClr val="tx1"/>
                      </a:solidFill>
                      <a:prstDash val="solid"/>
                      <a:round/>
                      <a:headEnd type="none" w="med" len="med"/>
                      <a:tailEnd type="none" w="med" len="med"/>
                    </a:lnL>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88708312"/>
                  </a:ext>
                </a:extLst>
              </a:tr>
              <a:tr h="262837">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広報紙の配架</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5410208"/>
                  </a:ext>
                </a:extLst>
              </a:tr>
              <a:tr h="304317">
                <a:tc rowSpan="3">
                  <a:txBody>
                    <a:bodyPr/>
                    <a:lstStyle/>
                    <a:p>
                      <a:r>
                        <a:rPr kumimoji="1" lang="ja-JP" altLang="en-US" sz="1200" dirty="0" smtClean="0"/>
                        <a:t>相談機能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市町村長申立、関係課との連携</a:t>
                      </a:r>
                      <a:endParaRPr kumimoji="1" lang="ja-JP" altLang="en-US"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300262572"/>
                  </a:ext>
                </a:extLst>
              </a:tr>
              <a:tr h="262837">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相談受付・支援、本人・親族・市町村長申立支援、関係機関との連携</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35565950"/>
                  </a:ext>
                </a:extLst>
              </a:tr>
              <a:tr h="262837">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困難・複雑な専門判断の対応、支援判断の相談受付</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3394565208"/>
                  </a:ext>
                </a:extLst>
              </a:tr>
              <a:tr h="262837">
                <a:tc>
                  <a:txBody>
                    <a:bodyPr/>
                    <a:lstStyle/>
                    <a:p>
                      <a:r>
                        <a:rPr kumimoji="1" lang="ja-JP" altLang="en-US" sz="1200" dirty="0" smtClean="0"/>
                        <a:t>利用促進機能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市民後見人の養成・法人後見の実施、受任調整</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1949897219"/>
                  </a:ext>
                </a:extLst>
              </a:tr>
              <a:tr h="293598">
                <a:tc>
                  <a:txBody>
                    <a:bodyPr/>
                    <a:lstStyle/>
                    <a:p>
                      <a:r>
                        <a:rPr kumimoji="1" lang="ja-JP" altLang="en-US" sz="1200" dirty="0" smtClean="0"/>
                        <a:t>後見人支援機能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親族後見人、市民後見人等への支援</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smtClean="0"/>
                        <a:t>●</a:t>
                      </a:r>
                      <a:endParaRPr kumimoji="1" lang="ja-JP" altLang="en-US" sz="1200" dirty="0"/>
                    </a:p>
                  </a:txBody>
                  <a:tcPr anchor="ctr"/>
                </a:tc>
                <a:tc>
                  <a:txBody>
                    <a:bodyPr/>
                    <a:lstStyle/>
                    <a:p>
                      <a:pPr algn="ct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extLst>
                  <a:ext uri="{0D108BD9-81ED-4DB2-BD59-A6C34878D82A}">
                    <a16:rowId xmlns:a16="http://schemas.microsoft.com/office/drawing/2014/main" val="4158941819"/>
                  </a:ext>
                </a:extLst>
              </a:tr>
            </a:tbl>
          </a:graphicData>
        </a:graphic>
      </p:graphicFrame>
    </p:spTree>
    <p:extLst>
      <p:ext uri="{BB962C8B-B14F-4D97-AF65-F5344CB8AC3E}">
        <p14:creationId xmlns:p14="http://schemas.microsoft.com/office/powerpoint/2010/main" val="2303986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17095" y="-10332"/>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の</a:t>
            </a:r>
            <a:r>
              <a:rPr lang="ja-JP" altLang="en-US" sz="2000" dirty="0" smtClean="0">
                <a:ln w="0"/>
                <a:solidFill>
                  <a:srgbClr val="0070C0"/>
                </a:solidFill>
                <a:latin typeface="Meiryo UI" panose="020B0604030504040204" pitchFamily="50" charset="-128"/>
                <a:ea typeface="Meiryo UI" panose="020B0604030504040204" pitchFamily="50" charset="-128"/>
              </a:rPr>
              <a:t>モデル</a:t>
            </a:r>
            <a:r>
              <a:rPr lang="en-US" altLang="ja-JP" sz="2000" dirty="0" smtClean="0">
                <a:ln w="0"/>
                <a:solidFill>
                  <a:srgbClr val="0070C0"/>
                </a:solidFill>
                <a:latin typeface="Meiryo UI" panose="020B0604030504040204" pitchFamily="50" charset="-128"/>
                <a:ea typeface="Meiryo UI" panose="020B0604030504040204" pitchFamily="50" charset="-128"/>
              </a:rPr>
              <a:t>(</a:t>
            </a:r>
            <a:r>
              <a:rPr lang="ja-JP" altLang="en-US" sz="2000" dirty="0" smtClean="0">
                <a:ln w="0"/>
                <a:solidFill>
                  <a:srgbClr val="0070C0"/>
                </a:solidFill>
                <a:latin typeface="Meiryo UI" panose="020B0604030504040204" pitchFamily="50" charset="-128"/>
                <a:ea typeface="Meiryo UI" panose="020B0604030504040204" pitchFamily="50" charset="-128"/>
              </a:rPr>
              <a:t>案）</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sp>
        <p:nvSpPr>
          <p:cNvPr id="16" name="テキスト ボックス 15"/>
          <p:cNvSpPr txBox="1"/>
          <p:nvPr/>
        </p:nvSpPr>
        <p:spPr>
          <a:xfrm>
            <a:off x="15240" y="432408"/>
            <a:ext cx="9144000" cy="3354765"/>
          </a:xfrm>
          <a:prstGeom prst="rect">
            <a:avLst/>
          </a:prstGeom>
          <a:noFill/>
        </p:spPr>
        <p:txBody>
          <a:bodyPr wrap="square" rtlCol="0">
            <a:spAutoFit/>
          </a:bodyPr>
          <a:lstStyle/>
          <a:p>
            <a:pPr>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dirty="0" smtClean="0">
                <a:solidFill>
                  <a:prstClr val="black"/>
                </a:solidFill>
                <a:latin typeface="Meiryo UI" panose="020B0604030504040204" pitchFamily="50" charset="-128"/>
                <a:ea typeface="Meiryo UI" panose="020B0604030504040204" pitchFamily="50" charset="-128"/>
              </a:rPr>
              <a:t>モデル２</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（案</a:t>
            </a: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solidFill>
                  <a:prstClr val="black"/>
                </a:solidFill>
                <a:latin typeface="Meiryo UI" panose="020B0604030504040204" pitchFamily="50" charset="-128"/>
                <a:ea typeface="Meiryo UI" panose="020B0604030504040204" pitchFamily="50" charset="-128"/>
              </a:rPr>
              <a:t>　〇</a:t>
            </a:r>
            <a:r>
              <a:rPr kumimoji="1" lang="ja-JP" altLang="en-US" sz="2000" dirty="0">
                <a:solidFill>
                  <a:prstClr val="black"/>
                </a:solidFill>
                <a:latin typeface="Meiryo UI" panose="020B0604030504040204" pitchFamily="50" charset="-128"/>
                <a:ea typeface="Meiryo UI" panose="020B0604030504040204" pitchFamily="50" charset="-128"/>
              </a:rPr>
              <a:t>広域</a:t>
            </a:r>
            <a:r>
              <a:rPr kumimoji="1" lang="ja-JP" altLang="en-US" sz="2000" dirty="0" smtClean="0">
                <a:solidFill>
                  <a:prstClr val="black"/>
                </a:solidFill>
                <a:latin typeface="Meiryo UI" panose="020B0604030504040204" pitchFamily="50" charset="-128"/>
                <a:ea typeface="Meiryo UI" panose="020B0604030504040204" pitchFamily="50" charset="-128"/>
              </a:rPr>
              <a:t>による中核機関の整備</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自治体規模</a:t>
            </a:r>
            <a:r>
              <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・人口規模　計約</a:t>
            </a:r>
            <a:r>
              <a:rPr kumimoji="1" lang="en-US" altLang="ja-JP" sz="1500" dirty="0" smtClean="0">
                <a:solidFill>
                  <a:prstClr val="black"/>
                </a:solidFill>
                <a:latin typeface="Meiryo UI" panose="020B0604030504040204" pitchFamily="50" charset="-128"/>
                <a:ea typeface="Meiryo UI" panose="020B0604030504040204" pitchFamily="50" charset="-128"/>
              </a:rPr>
              <a:t>100,000</a:t>
            </a:r>
            <a:r>
              <a:rPr kumimoji="1" lang="ja-JP" altLang="en-US" sz="1500" dirty="0" smtClean="0">
                <a:solidFill>
                  <a:prstClr val="black"/>
                </a:solidFill>
                <a:latin typeface="Meiryo UI" panose="020B0604030504040204" pitchFamily="50" charset="-128"/>
                <a:ea typeface="Meiryo UI" panose="020B0604030504040204" pitchFamily="50" charset="-128"/>
              </a:rPr>
              <a:t>人</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tab pos="625475" algn="l"/>
              </a:tabLst>
              <a:defRPr/>
            </a:pP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設置ポイント</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・中心となる市社会福祉協議会に成年後見センター業務を委託等し、中核機関とする。</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業務体制</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lvl="0">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・成年後見センター職員体制：３名（常勤</a:t>
            </a:r>
            <a:r>
              <a:rPr kumimoji="1" lang="ja-JP" altLang="en-US" sz="1500" dirty="0">
                <a:solidFill>
                  <a:prstClr val="black"/>
                </a:solidFill>
                <a:latin typeface="Meiryo UI" panose="020B0604030504040204" pitchFamily="50" charset="-128"/>
                <a:ea typeface="Meiryo UI" panose="020B0604030504040204" pitchFamily="50" charset="-128"/>
              </a:rPr>
              <a:t>１名</a:t>
            </a:r>
            <a:r>
              <a:rPr kumimoji="1" lang="ja-JP" altLang="en-US" sz="1500" dirty="0" smtClean="0">
                <a:solidFill>
                  <a:prstClr val="black"/>
                </a:solidFill>
                <a:latin typeface="Meiryo UI" panose="020B0604030504040204" pitchFamily="50" charset="-128"/>
                <a:ea typeface="Meiryo UI" panose="020B0604030504040204" pitchFamily="50" charset="-128"/>
              </a:rPr>
              <a:t>、非常勤</a:t>
            </a:r>
            <a:r>
              <a:rPr kumimoji="1" lang="en-US" altLang="ja-JP" sz="1500" dirty="0">
                <a:solidFill>
                  <a:prstClr val="black"/>
                </a:solidFill>
                <a:latin typeface="Meiryo UI" panose="020B0604030504040204" pitchFamily="50" charset="-128"/>
                <a:ea typeface="Meiryo UI" panose="020B0604030504040204" pitchFamily="50" charset="-128"/>
              </a:rPr>
              <a:t>2</a:t>
            </a:r>
            <a:r>
              <a:rPr kumimoji="1" lang="ja-JP" altLang="en-US" sz="1500" dirty="0">
                <a:solidFill>
                  <a:prstClr val="black"/>
                </a:solidFill>
                <a:latin typeface="Meiryo UI" panose="020B0604030504040204" pitchFamily="50" charset="-128"/>
                <a:ea typeface="Meiryo UI" panose="020B0604030504040204" pitchFamily="50" charset="-128"/>
              </a:rPr>
              <a:t>名</a:t>
            </a:r>
            <a:r>
              <a:rPr kumimoji="1" lang="ja-JP" altLang="en-US" sz="1500" dirty="0" smtClean="0">
                <a:solidFill>
                  <a:prstClr val="black"/>
                </a:solidFill>
                <a:latin typeface="Meiryo UI" panose="020B0604030504040204" pitchFamily="50" charset="-128"/>
                <a:ea typeface="Meiryo UI" panose="020B0604030504040204" pitchFamily="50" charset="-128"/>
              </a:rPr>
              <a:t>）</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・成年後見センターは、高次相談窓口、後見人の受任調整や担い手の確保を実施。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・市町村が申立を行う際に、センターから本人情報を提供。（委託業務に含む）</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機能</a:t>
            </a:r>
            <a:r>
              <a:rPr kumimoji="1" lang="ja-JP" altLang="en-US" sz="1500" dirty="0" smtClean="0">
                <a:solidFill>
                  <a:prstClr val="black"/>
                </a:solidFill>
                <a:latin typeface="Meiryo UI" panose="020B0604030504040204" pitchFamily="50" charset="-128"/>
                <a:ea typeface="Meiryo UI" panose="020B0604030504040204" pitchFamily="50" charset="-128"/>
              </a:rPr>
              <a:t>と役割</a:t>
            </a:r>
            <a:r>
              <a:rPr kumimoji="1" lang="en-US" altLang="ja-JP" sz="1500" dirty="0" smtClean="0">
                <a:solidFill>
                  <a:prstClr val="black"/>
                </a:solidFill>
                <a:latin typeface="Meiryo UI" panose="020B0604030504040204" pitchFamily="50" charset="-128"/>
                <a:ea typeface="Meiryo UI" panose="020B0604030504040204" pitchFamily="50" charset="-128"/>
              </a:rPr>
              <a:t>】</a:t>
            </a:r>
          </a:p>
        </p:txBody>
      </p:sp>
      <p:sp>
        <p:nvSpPr>
          <p:cNvPr id="11" name="円形吹き出し 10"/>
          <p:cNvSpPr/>
          <p:nvPr/>
        </p:nvSpPr>
        <p:spPr>
          <a:xfrm>
            <a:off x="8414877" y="58961"/>
            <a:ext cx="69838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938491268"/>
              </p:ext>
            </p:extLst>
          </p:nvPr>
        </p:nvGraphicFramePr>
        <p:xfrm>
          <a:off x="1077829" y="3765083"/>
          <a:ext cx="7636041" cy="3092917"/>
        </p:xfrm>
        <a:graphic>
          <a:graphicData uri="http://schemas.openxmlformats.org/drawingml/2006/table">
            <a:tbl>
              <a:tblPr firstRow="1" bandRow="1">
                <a:tableStyleId>{5940675A-B579-460E-94D1-54222C63F5DA}</a:tableStyleId>
              </a:tblPr>
              <a:tblGrid>
                <a:gridCol w="1960210">
                  <a:extLst>
                    <a:ext uri="{9D8B030D-6E8A-4147-A177-3AD203B41FA5}">
                      <a16:colId xmlns:a16="http://schemas.microsoft.com/office/drawing/2014/main" val="1584642999"/>
                    </a:ext>
                  </a:extLst>
                </a:gridCol>
                <a:gridCol w="4630594">
                  <a:extLst>
                    <a:ext uri="{9D8B030D-6E8A-4147-A177-3AD203B41FA5}">
                      <a16:colId xmlns:a16="http://schemas.microsoft.com/office/drawing/2014/main" val="1941353520"/>
                    </a:ext>
                  </a:extLst>
                </a:gridCol>
                <a:gridCol w="399690">
                  <a:extLst>
                    <a:ext uri="{9D8B030D-6E8A-4147-A177-3AD203B41FA5}">
                      <a16:colId xmlns:a16="http://schemas.microsoft.com/office/drawing/2014/main" val="1589626968"/>
                    </a:ext>
                  </a:extLst>
                </a:gridCol>
                <a:gridCol w="297135">
                  <a:extLst>
                    <a:ext uri="{9D8B030D-6E8A-4147-A177-3AD203B41FA5}">
                      <a16:colId xmlns:a16="http://schemas.microsoft.com/office/drawing/2014/main" val="3022262959"/>
                    </a:ext>
                  </a:extLst>
                </a:gridCol>
                <a:gridCol w="348412">
                  <a:extLst>
                    <a:ext uri="{9D8B030D-6E8A-4147-A177-3AD203B41FA5}">
                      <a16:colId xmlns:a16="http://schemas.microsoft.com/office/drawing/2014/main" val="378002625"/>
                    </a:ext>
                  </a:extLst>
                </a:gridCol>
              </a:tblGrid>
              <a:tr h="773380">
                <a:tc gridSpan="2">
                  <a:txBody>
                    <a:bodyPr/>
                    <a:lstStyle/>
                    <a:p>
                      <a:r>
                        <a:rPr kumimoji="1" lang="ja-JP" altLang="en-US" sz="1200" dirty="0" smtClean="0"/>
                        <a:t>●・・・・・主として実施するところ</a:t>
                      </a:r>
                      <a:endParaRPr kumimoji="1" lang="en-US" altLang="ja-JP" sz="1200" dirty="0" smtClean="0"/>
                    </a:p>
                    <a:p>
                      <a:r>
                        <a:rPr kumimoji="1" lang="ja-JP" altLang="en-US" sz="1200" dirty="0" smtClean="0"/>
                        <a:t>○・・・・・一部実施するところ</a:t>
                      </a:r>
                      <a:endParaRPr kumimoji="1" lang="en-US" altLang="ja-JP" sz="1200" dirty="0" smtClean="0"/>
                    </a:p>
                    <a:p>
                      <a:r>
                        <a:rPr kumimoji="1" lang="ja-JP" altLang="en-US" sz="1200" dirty="0" smtClean="0"/>
                        <a:t>△・・・・・支援、協力するところ</a:t>
                      </a:r>
                      <a:endParaRPr kumimoji="1" lang="ja-JP" altLang="en-US" sz="1200" dirty="0"/>
                    </a:p>
                  </a:txBody>
                  <a:tcPr/>
                </a:tc>
                <a:tc hMerge="1">
                  <a:txBody>
                    <a:bodyPr/>
                    <a:lstStyle/>
                    <a:p>
                      <a:endParaRPr kumimoji="1" lang="ja-JP" altLang="en-US"/>
                    </a:p>
                  </a:txBody>
                  <a:tcPr/>
                </a:tc>
                <a:tc>
                  <a:txBody>
                    <a:bodyPr/>
                    <a:lstStyle/>
                    <a:p>
                      <a:pPr algn="ctr"/>
                      <a:r>
                        <a:rPr kumimoji="1" lang="ja-JP" altLang="en-US" sz="1200" dirty="0" smtClean="0"/>
                        <a:t>中核機関</a:t>
                      </a:r>
                      <a:endParaRPr kumimoji="1" lang="ja-JP" altLang="en-US" sz="1200" dirty="0"/>
                    </a:p>
                  </a:txBody>
                  <a:tcPr/>
                </a:tc>
                <a:tc>
                  <a:txBody>
                    <a:bodyPr/>
                    <a:lstStyle/>
                    <a:p>
                      <a:pPr algn="ctr"/>
                      <a:r>
                        <a:rPr kumimoji="1" lang="ja-JP" altLang="en-US" sz="1200" dirty="0" smtClean="0"/>
                        <a:t>市町村</a:t>
                      </a:r>
                      <a:endParaRPr kumimoji="1" lang="ja-JP" altLang="en-US" sz="1200" dirty="0"/>
                    </a:p>
                  </a:txBody>
                  <a:tcPr/>
                </a:tc>
                <a:tc>
                  <a:txBody>
                    <a:bodyPr/>
                    <a:lstStyle/>
                    <a:p>
                      <a:pPr algn="ctr"/>
                      <a:r>
                        <a:rPr kumimoji="1" lang="ja-JP" altLang="en-US" sz="1200" dirty="0" smtClean="0"/>
                        <a:t>相談機関</a:t>
                      </a:r>
                      <a:endParaRPr kumimoji="1" lang="ja-JP" altLang="en-US" sz="1200" dirty="0"/>
                    </a:p>
                  </a:txBody>
                  <a:tcPr/>
                </a:tc>
                <a:extLst>
                  <a:ext uri="{0D108BD9-81ED-4DB2-BD59-A6C34878D82A}">
                    <a16:rowId xmlns:a16="http://schemas.microsoft.com/office/drawing/2014/main" val="3783528566"/>
                  </a:ext>
                </a:extLst>
              </a:tr>
              <a:tr h="257793">
                <a:tc rowSpan="2">
                  <a:txBody>
                    <a:bodyPr/>
                    <a:lstStyle/>
                    <a:p>
                      <a:r>
                        <a:rPr kumimoji="1" lang="ja-JP" altLang="en-US" sz="1200" dirty="0" smtClean="0"/>
                        <a:t>広報機能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en-US" altLang="ja-JP"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作成、広報紙の配付、セミナー等の開催</a:t>
                      </a:r>
                      <a:endParaRPr kumimoji="1" lang="ja-JP" altLang="en-US" sz="1200" dirty="0"/>
                    </a:p>
                  </a:txBody>
                  <a:tcPr>
                    <a:lnL w="12700" cap="flat" cmpd="sng" algn="ctr">
                      <a:solidFill>
                        <a:schemeClr val="tx1"/>
                      </a:solidFill>
                      <a:prstDash val="solid"/>
                      <a:round/>
                      <a:headEnd type="none" w="med" len="med"/>
                      <a:tailEnd type="none" w="med" len="med"/>
                    </a:lnL>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4288708312"/>
                  </a:ext>
                </a:extLst>
              </a:tr>
              <a:tr h="257793">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広報紙の配架</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5410208"/>
                  </a:ext>
                </a:extLst>
              </a:tr>
              <a:tr h="317612">
                <a:tc rowSpan="4">
                  <a:txBody>
                    <a:bodyPr/>
                    <a:lstStyle/>
                    <a:p>
                      <a:r>
                        <a:rPr kumimoji="1" lang="ja-JP" altLang="en-US" sz="1200" dirty="0" smtClean="0"/>
                        <a:t>相談機能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市町村長申立、関係課との連携</a:t>
                      </a:r>
                      <a:endParaRPr kumimoji="1" lang="ja-JP" altLang="en-US" sz="12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300262572"/>
                  </a:ext>
                </a:extLst>
              </a:tr>
              <a:tr h="257793">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相談受付・支援、本人・親族・市町村長申立支援、関係課との連携</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35565950"/>
                  </a:ext>
                </a:extLst>
              </a:tr>
              <a:tr h="257793">
                <a:tc vMerge="1">
                  <a:txBody>
                    <a:bodyPr/>
                    <a:lstStyle/>
                    <a:p>
                      <a:endParaRPr kumimoji="1" lang="ja-JP" altLang="en-US"/>
                    </a:p>
                  </a:txBody>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専門的助言、申立に係る本人のアセスメント、市長申立の支援</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172323257"/>
                  </a:ext>
                </a:extLst>
              </a:tr>
              <a:tr h="257793">
                <a:tc vMerge="1">
                  <a:txBody>
                    <a:bodyPr/>
                    <a:lstStyle/>
                    <a:p>
                      <a:endParaRPr kumimoji="1" lang="ja-JP" altLang="en-US"/>
                    </a:p>
                  </a:txBody>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困難・複雑な専門判断の対応、支援判断の相談受付</a:t>
                      </a:r>
                      <a:endParaRPr kumimoji="1" lang="ja-JP" altLang="en-US" sz="1200" dirty="0"/>
                    </a:p>
                  </a:txBody>
                  <a:tcPr>
                    <a:lnL w="12700" cap="flat" cmpd="sng" algn="ctr">
                      <a:solidFill>
                        <a:schemeClr val="tx1"/>
                      </a:solidFill>
                      <a:prstDash val="solid"/>
                      <a:round/>
                      <a:headEnd type="none" w="med" len="med"/>
                      <a:tailEnd type="none" w="med" len="med"/>
                    </a:lnL>
                    <a:lnT w="6350" cap="flat" cmpd="sng" algn="ctr">
                      <a:solidFill>
                        <a:schemeClr val="tx1"/>
                      </a:solidFill>
                      <a:prstDash val="sysDash"/>
                      <a:round/>
                      <a:headEnd type="none" w="med" len="med"/>
                      <a:tailEnd type="none" w="med" len="med"/>
                    </a:lnT>
                  </a:tcPr>
                </a:tc>
                <a:tc>
                  <a:txBody>
                    <a:bodyPr/>
                    <a:lstStyle/>
                    <a:p>
                      <a:pPr algn="ctr"/>
                      <a:r>
                        <a:rPr kumimoji="1" lang="ja-JP" altLang="en-US" sz="1200" dirty="0" smtClean="0"/>
                        <a:t>●</a:t>
                      </a:r>
                      <a:endParaRPr kumimoji="1" lang="ja-JP" altLang="en-US" sz="1200" dirty="0"/>
                    </a:p>
                  </a:txBody>
                  <a:tcPr anchor="ctr">
                    <a:lnT w="6350" cap="flat" cmpd="sng" algn="ctr">
                      <a:solidFill>
                        <a:schemeClr val="tx1"/>
                      </a:solidFill>
                      <a:prstDash val="sysDash"/>
                      <a:round/>
                      <a:headEnd type="none" w="med" len="med"/>
                      <a:tailEnd type="none" w="med" len="med"/>
                    </a:lnT>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tcPr>
                </a:tc>
                <a:tc>
                  <a:txBody>
                    <a:bodyPr/>
                    <a:lstStyle/>
                    <a:p>
                      <a:pPr algn="ctr"/>
                      <a:endParaRPr kumimoji="1" lang="ja-JP" altLang="en-US" sz="1200" dirty="0"/>
                    </a:p>
                  </a:txBody>
                  <a:tcPr anchor="ctr">
                    <a:lnT w="635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3394565208"/>
                  </a:ext>
                </a:extLst>
              </a:tr>
              <a:tr h="257793">
                <a:tc>
                  <a:txBody>
                    <a:bodyPr/>
                    <a:lstStyle/>
                    <a:p>
                      <a:r>
                        <a:rPr kumimoji="1" lang="ja-JP" altLang="en-US" sz="1200" dirty="0" smtClean="0"/>
                        <a:t>利用促進機能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市民後見人の養成・法人後見の実施、受任調整</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smtClean="0"/>
                        <a:t>●</a:t>
                      </a: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1949897219"/>
                  </a:ext>
                </a:extLst>
              </a:tr>
              <a:tr h="306425">
                <a:tc>
                  <a:txBody>
                    <a:bodyPr/>
                    <a:lstStyle/>
                    <a:p>
                      <a:r>
                        <a:rPr kumimoji="1" lang="ja-JP" altLang="en-US" sz="1200" dirty="0" smtClean="0"/>
                        <a:t>後見人支援機能</a:t>
                      </a:r>
                      <a:endParaRPr kumimoji="1" lang="ja-JP" altLang="en-US" sz="1200"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n-cs"/>
                        </a:rPr>
                        <a:t>親族後見人、市民後見人等への支援</a:t>
                      </a:r>
                      <a:endParaRPr kumimoji="1" lang="ja-JP" altLang="en-US" sz="1200" dirty="0"/>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smtClean="0"/>
                        <a:t>●</a:t>
                      </a:r>
                      <a:endParaRPr kumimoji="1" lang="ja-JP" altLang="en-US" sz="1200" dirty="0"/>
                    </a:p>
                  </a:txBody>
                  <a:tcPr anchor="ctr"/>
                </a:tc>
                <a:tc>
                  <a:txBody>
                    <a:bodyPr/>
                    <a:lstStyle/>
                    <a:p>
                      <a:pPr algn="ctr"/>
                      <a:endParaRPr kumimoji="1" lang="ja-JP" altLang="en-US" sz="1200" dirty="0"/>
                    </a:p>
                  </a:txBody>
                  <a:tcPr anchor="ctr"/>
                </a:tc>
                <a:tc>
                  <a:txBody>
                    <a:bodyPr/>
                    <a:lstStyle/>
                    <a:p>
                      <a:pPr algn="ctr"/>
                      <a:r>
                        <a:rPr kumimoji="1" lang="ja-JP" altLang="en-US" sz="1200" dirty="0" smtClean="0"/>
                        <a:t>○</a:t>
                      </a:r>
                      <a:endParaRPr kumimoji="1" lang="ja-JP" altLang="en-US" sz="1200" dirty="0"/>
                    </a:p>
                  </a:txBody>
                  <a:tcPr anchor="ctr"/>
                </a:tc>
                <a:extLst>
                  <a:ext uri="{0D108BD9-81ED-4DB2-BD59-A6C34878D82A}">
                    <a16:rowId xmlns:a16="http://schemas.microsoft.com/office/drawing/2014/main" val="4158941819"/>
                  </a:ext>
                </a:extLst>
              </a:tr>
            </a:tbl>
          </a:graphicData>
        </a:graphic>
      </p:graphicFrame>
    </p:spTree>
    <p:extLst>
      <p:ext uri="{BB962C8B-B14F-4D97-AF65-F5344CB8AC3E}">
        <p14:creationId xmlns:p14="http://schemas.microsoft.com/office/powerpoint/2010/main" val="2539401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2897"/>
            <a:ext cx="8485094" cy="418058"/>
          </a:xfrm>
        </p:spPr>
        <p:txBody>
          <a:bodyPr>
            <a:normAutofit/>
          </a:bodyPr>
          <a:lstStyle/>
          <a:p>
            <a:pPr algn="l"/>
            <a:r>
              <a:rPr kumimoji="1" lang="ja-JP" altLang="en-US" sz="1600" dirty="0" smtClean="0"/>
              <a:t>➢先行事例</a:t>
            </a:r>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2161717496"/>
              </p:ext>
            </p:extLst>
          </p:nvPr>
        </p:nvGraphicFramePr>
        <p:xfrm>
          <a:off x="0" y="789928"/>
          <a:ext cx="9144007" cy="6068072"/>
        </p:xfrm>
        <a:graphic>
          <a:graphicData uri="http://schemas.openxmlformats.org/drawingml/2006/table">
            <a:tbl>
              <a:tblPr firstRow="1" bandRow="1">
                <a:tableStyleId>{5C22544A-7EE6-4342-B048-85BDC9FD1C3A}</a:tableStyleId>
              </a:tblPr>
              <a:tblGrid>
                <a:gridCol w="1414464">
                  <a:extLst>
                    <a:ext uri="{9D8B030D-6E8A-4147-A177-3AD203B41FA5}">
                      <a16:colId xmlns:a16="http://schemas.microsoft.com/office/drawing/2014/main" val="4247783860"/>
                    </a:ext>
                  </a:extLst>
                </a:gridCol>
                <a:gridCol w="1414462">
                  <a:extLst>
                    <a:ext uri="{9D8B030D-6E8A-4147-A177-3AD203B41FA5}">
                      <a16:colId xmlns:a16="http://schemas.microsoft.com/office/drawing/2014/main" val="311640629"/>
                    </a:ext>
                  </a:extLst>
                </a:gridCol>
                <a:gridCol w="1042988">
                  <a:extLst>
                    <a:ext uri="{9D8B030D-6E8A-4147-A177-3AD203B41FA5}">
                      <a16:colId xmlns:a16="http://schemas.microsoft.com/office/drawing/2014/main" val="619631258"/>
                    </a:ext>
                  </a:extLst>
                </a:gridCol>
                <a:gridCol w="514350">
                  <a:extLst>
                    <a:ext uri="{9D8B030D-6E8A-4147-A177-3AD203B41FA5}">
                      <a16:colId xmlns:a16="http://schemas.microsoft.com/office/drawing/2014/main" val="1418959157"/>
                    </a:ext>
                  </a:extLst>
                </a:gridCol>
                <a:gridCol w="3429000">
                  <a:extLst>
                    <a:ext uri="{9D8B030D-6E8A-4147-A177-3AD203B41FA5}">
                      <a16:colId xmlns:a16="http://schemas.microsoft.com/office/drawing/2014/main" val="2335205755"/>
                    </a:ext>
                  </a:extLst>
                </a:gridCol>
                <a:gridCol w="1328743">
                  <a:extLst>
                    <a:ext uri="{9D8B030D-6E8A-4147-A177-3AD203B41FA5}">
                      <a16:colId xmlns:a16="http://schemas.microsoft.com/office/drawing/2014/main" val="3566191879"/>
                    </a:ext>
                  </a:extLst>
                </a:gridCol>
              </a:tblGrid>
              <a:tr h="646850">
                <a:tc>
                  <a:txBody>
                    <a:bodyPr/>
                    <a:lstStyle/>
                    <a:p>
                      <a:pPr algn="ctr"/>
                      <a:r>
                        <a:rPr lang="ja-JP" altLang="en-US" sz="1200" dirty="0" smtClean="0">
                          <a:latin typeface="Meiryo UI" panose="020B0604030504040204" pitchFamily="50" charset="-128"/>
                          <a:ea typeface="Meiryo UI" panose="020B0604030504040204" pitchFamily="50" charset="-128"/>
                        </a:rPr>
                        <a:t>市町村名</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機関名称</a:t>
                      </a:r>
                      <a:endParaRPr lang="en-US" altLang="ja-JP" sz="1200" dirty="0" smtClean="0">
                        <a:latin typeface="Meiryo UI" panose="020B0604030504040204" pitchFamily="50" charset="-128"/>
                        <a:ea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人口）</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人員</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事業予算額</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ja-JP" altLang="en-US" sz="1200" dirty="0" smtClean="0">
                          <a:latin typeface="Meiryo UI" panose="020B0604030504040204" pitchFamily="50" charset="-128"/>
                          <a:ea typeface="Meiryo UI" panose="020B0604030504040204" pitchFamily="50" charset="-128"/>
                        </a:rPr>
                        <a:t>運営形態</a:t>
                      </a:r>
                      <a:endParaRPr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相談体制</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専門職との連携</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1016479">
                <a:tc>
                  <a:txBody>
                    <a:bodyPr/>
                    <a:lstStyle/>
                    <a:p>
                      <a:r>
                        <a:rPr kumimoji="1" lang="ja-JP" altLang="en-US" sz="1200" dirty="0" smtClean="0">
                          <a:latin typeface="Meiryo UI" panose="020B0604030504040204" pitchFamily="50" charset="-128"/>
                          <a:ea typeface="Meiryo UI" panose="020B0604030504040204" pitchFamily="50" charset="-128"/>
                        </a:rPr>
                        <a:t>大阪市</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大阪市成年後見支援センター</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2,725,006</a:t>
                      </a:r>
                      <a:r>
                        <a:rPr kumimoji="1" lang="ja-JP" altLang="en-US" sz="1200" dirty="0" smtClean="0">
                          <a:latin typeface="Meiryo UI" panose="020B0604030504040204" pitchFamily="50" charset="-128"/>
                          <a:ea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センター長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担当者７名</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rPr>
                        <a:t>55,963</a:t>
                      </a:r>
                      <a:r>
                        <a:rPr kumimoji="1" lang="ja-JP" altLang="en-US" sz="1200" dirty="0" smtClean="0">
                          <a:latin typeface="Meiryo UI" panose="020B0604030504040204" pitchFamily="50" charset="-128"/>
                          <a:ea typeface="Meiryo UI" panose="020B0604030504040204" pitchFamily="50" charset="-128"/>
                        </a:rPr>
                        <a:t>千円</a:t>
                      </a:r>
                      <a:r>
                        <a:rPr kumimoji="1" lang="en-US" altLang="ja-JP" sz="1200" dirty="0" smtClean="0">
                          <a:latin typeface="Meiryo UI" panose="020B0604030504040204" pitchFamily="50" charset="-128"/>
                          <a:ea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rPr>
                        <a:t>実績）</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・相談及び申立支援は、地域包括支援センター等で対応。</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・困難ケース、判断に迷うケースについては、センター（中核機関）へ繋ぐ。</a:t>
                      </a:r>
                      <a:endParaRPr lang="en-US" altLang="ja-JP" sz="1000" dirty="0" smtClean="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・専門職派遣の実施。</a:t>
                      </a:r>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権利擁護の相談窓口が形成するチームに対し、専門職を派遣して助言を行う。</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1632527">
                <a:tc>
                  <a:txBody>
                    <a:bodyPr/>
                    <a:lstStyle/>
                    <a:p>
                      <a:r>
                        <a:rPr kumimoji="1" lang="ja-JP" altLang="en-US" sz="1200" dirty="0" smtClean="0">
                          <a:latin typeface="Meiryo UI" panose="020B0604030504040204" pitchFamily="50" charset="-128"/>
                          <a:ea typeface="Meiryo UI" panose="020B0604030504040204" pitchFamily="50" charset="-128"/>
                        </a:rPr>
                        <a:t>福島県いわき市</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いわき市権利擁護・成年後見センター</a:t>
                      </a:r>
                    </a:p>
                    <a:p>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:327,491</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センター長</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係長（行政）</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嘱託職員</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嘱託は、</a:t>
                      </a:r>
                      <a:r>
                        <a:rPr kumimoji="1" lang="en-US" altLang="ja-JP" sz="1200" dirty="0" smtClean="0">
                          <a:latin typeface="Meiryo UI" panose="020B0604030504040204" pitchFamily="50" charset="-128"/>
                          <a:ea typeface="Meiryo UI" panose="020B0604030504040204" pitchFamily="50" charset="-128"/>
                        </a:rPr>
                        <a:t>NPO</a:t>
                      </a:r>
                      <a:r>
                        <a:rPr kumimoji="1" lang="ja-JP" altLang="en-US" sz="1200" dirty="0" smtClean="0">
                          <a:latin typeface="Meiryo UI" panose="020B0604030504040204" pitchFamily="50" charset="-128"/>
                          <a:ea typeface="Meiryo UI" panose="020B0604030504040204" pitchFamily="50" charset="-128"/>
                        </a:rPr>
                        <a:t>法人から派遣。</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rPr>
                        <a:t>19,777</a:t>
                      </a:r>
                      <a:r>
                        <a:rPr kumimoji="1" lang="ja-JP" altLang="en-US" sz="1200" dirty="0" smtClean="0">
                          <a:latin typeface="Meiryo UI" panose="020B0604030504040204" pitchFamily="50" charset="-128"/>
                          <a:ea typeface="Meiryo UI" panose="020B0604030504040204" pitchFamily="50" charset="-128"/>
                        </a:rPr>
                        <a:t>千円</a:t>
                      </a:r>
                      <a:r>
                        <a:rPr kumimoji="1" lang="en-US" altLang="ja-JP" sz="1200" dirty="0" smtClean="0">
                          <a:latin typeface="Meiryo UI" panose="020B0604030504040204" pitchFamily="50" charset="-128"/>
                          <a:ea typeface="Meiryo UI" panose="020B0604030504040204" pitchFamily="50" charset="-128"/>
                        </a:rPr>
                        <a:t>(H31</a:t>
                      </a:r>
                      <a:r>
                        <a:rPr kumimoji="1" lang="ja-JP" altLang="en-US" sz="1200" dirty="0" smtClean="0">
                          <a:latin typeface="Meiryo UI" panose="020B0604030504040204" pitchFamily="50" charset="-128"/>
                          <a:ea typeface="Meiryo UI" panose="020B0604030504040204" pitchFamily="50" charset="-128"/>
                        </a:rPr>
                        <a:t>当初）</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直営</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・センターでは電話対応が基本。</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次窓口の地域包括と併設の地区保健センター（</a:t>
                      </a:r>
                      <a:r>
                        <a:rPr lang="en-US" altLang="ja-JP" sz="1000" dirty="0" smtClean="0">
                          <a:latin typeface="Meiryo UI" panose="020B0604030504040204" pitchFamily="50" charset="-128"/>
                          <a:ea typeface="Meiryo UI" panose="020B0604030504040204" pitchFamily="50" charset="-128"/>
                        </a:rPr>
                        <a:t>7</a:t>
                      </a:r>
                      <a:r>
                        <a:rPr lang="ja-JP" altLang="en-US" sz="1000" dirty="0" smtClean="0">
                          <a:latin typeface="Meiryo UI" panose="020B0604030504040204" pitchFamily="50" charset="-128"/>
                          <a:ea typeface="Meiryo UI" panose="020B0604030504040204" pitchFamily="50" charset="-128"/>
                        </a:rPr>
                        <a:t>か所）で、アセスメントとニーズの判断を行う。</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・後見案件の場合、</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次窓口の後見センターにつながり、申立支援等を行う。</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次窓口は、アセスメントを取るほか、戸籍調査や診断書の作成支援を行う。</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次窓口は情報を集約し申立書類の作成。</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・毎月、地域包括の職員へテーマごとに研修を実施。</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・後見人支援は、市民後見人がメイン。他からの相談がない状況。</a:t>
                      </a:r>
                      <a:endParaRPr lang="en-US" altLang="ja-JP" sz="1000" dirty="0" smtClean="0">
                        <a:latin typeface="Meiryo UI" panose="020B0604030504040204" pitchFamily="50" charset="-128"/>
                        <a:ea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rPr>
                        <a:t>【H30</a:t>
                      </a:r>
                      <a:r>
                        <a:rPr lang="ja-JP" altLang="en-US" sz="1000" dirty="0" smtClean="0">
                          <a:latin typeface="Meiryo UI" panose="020B0604030504040204" pitchFamily="50" charset="-128"/>
                          <a:ea typeface="Meiryo UI" panose="020B0604030504040204" pitchFamily="50" charset="-128"/>
                        </a:rPr>
                        <a:t>相談件数</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後見関係　</a:t>
                      </a:r>
                      <a:r>
                        <a:rPr lang="en-US" altLang="ja-JP" sz="1000" dirty="0" smtClean="0">
                          <a:latin typeface="Meiryo UI" panose="020B0604030504040204" pitchFamily="50" charset="-128"/>
                          <a:ea typeface="Meiryo UI" panose="020B0604030504040204" pitchFamily="50" charset="-128"/>
                        </a:rPr>
                        <a:t>208</a:t>
                      </a:r>
                      <a:r>
                        <a:rPr lang="ja-JP" altLang="en-US" sz="1000" dirty="0" smtClean="0">
                          <a:latin typeface="Meiryo UI" panose="020B0604030504040204" pitchFamily="50" charset="-128"/>
                          <a:ea typeface="Meiryo UI" panose="020B0604030504040204" pitchFamily="50" charset="-128"/>
                        </a:rPr>
                        <a:t>件</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センターが、権利擁護相談会（専門相談）として無料相談を実施。</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月３回、弁護士会と司法書士会が担当。</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5344566"/>
                  </a:ext>
                </a:extLst>
              </a:tr>
              <a:tr h="1293701">
                <a:tc>
                  <a:txBody>
                    <a:bodyPr/>
                    <a:lstStyle/>
                    <a:p>
                      <a:r>
                        <a:rPr kumimoji="1" lang="ja-JP" altLang="en-US" sz="1200" dirty="0" smtClean="0">
                          <a:latin typeface="Meiryo UI" panose="020B0604030504040204" pitchFamily="50" charset="-128"/>
                          <a:ea typeface="Meiryo UI" panose="020B0604030504040204" pitchFamily="50" charset="-128"/>
                        </a:rPr>
                        <a:t>香川県三豊市</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三豊市地域包括支援センター</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66,346</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包括職員</a:t>
                      </a:r>
                      <a:r>
                        <a:rPr kumimoji="1" lang="en-US" altLang="ja-JP" sz="1200" dirty="0" smtClean="0">
                          <a:latin typeface="Meiryo UI" panose="020B0604030504040204" pitchFamily="50" charset="-128"/>
                          <a:ea typeface="Meiryo UI" panose="020B0604030504040204" pitchFamily="50" charset="-128"/>
                        </a:rPr>
                        <a:t>19</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内後見関係　</a:t>
                      </a: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常勤２名、非常勤兼務２名）</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包括支援センターが市内に</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カ所あり、両方で対応。</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約</a:t>
                      </a:r>
                      <a:r>
                        <a:rPr kumimoji="1" lang="en-US" altLang="ja-JP" sz="1200" dirty="0" smtClean="0">
                          <a:latin typeface="Meiryo UI" panose="020B0604030504040204" pitchFamily="50" charset="-128"/>
                          <a:ea typeface="Meiryo UI" panose="020B0604030504040204" pitchFamily="50" charset="-128"/>
                        </a:rPr>
                        <a:t>200</a:t>
                      </a:r>
                      <a:r>
                        <a:rPr kumimoji="1" lang="ja-JP" altLang="en-US" sz="1200" dirty="0" smtClean="0">
                          <a:latin typeface="Meiryo UI" panose="020B0604030504040204" pitchFamily="50" charset="-128"/>
                          <a:ea typeface="Meiryo UI" panose="020B0604030504040204" pitchFamily="50" charset="-128"/>
                        </a:rPr>
                        <a:t>千円</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(H31</a:t>
                      </a:r>
                      <a:r>
                        <a:rPr kumimoji="1" lang="ja-JP" altLang="en-US" sz="1200" dirty="0" smtClean="0">
                          <a:latin typeface="Meiryo UI" panose="020B0604030504040204" pitchFamily="50" charset="-128"/>
                          <a:ea typeface="Meiryo UI" panose="020B0604030504040204" pitchFamily="50" charset="-128"/>
                        </a:rPr>
                        <a:t>当初）</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直営</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・電話、面談、訪問にて対応。</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・相談対応、アセスメント、申立支援等すべて対応。</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高齢者のみ）</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ja-JP" altLang="en-US" sz="1000" dirty="0" err="1" smtClean="0">
                          <a:latin typeface="Meiryo UI" panose="020B0604030504040204" pitchFamily="50" charset="-128"/>
                          <a:ea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rPr>
                        <a:t>者は、市の障がい担当が窓口になり、申立等も対応。</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・後見人支援はできていない。あれば、チーム会議を開き対応。</a:t>
                      </a:r>
                      <a:endParaRPr lang="en-US" altLang="ja-JP" sz="1000" dirty="0" smtClean="0">
                        <a:latin typeface="Meiryo UI" panose="020B0604030504040204" pitchFamily="50" charset="-128"/>
                        <a:ea typeface="Meiryo UI" panose="020B0604030504040204" pitchFamily="50" charset="-128"/>
                      </a:endParaRPr>
                    </a:p>
                    <a:p>
                      <a:r>
                        <a:rPr lang="en-US" altLang="ja-JP" sz="1000" dirty="0" smtClean="0">
                          <a:latin typeface="Meiryo UI" panose="020B0604030504040204" pitchFamily="50" charset="-128"/>
                          <a:ea typeface="Meiryo UI" panose="020B0604030504040204" pitchFamily="50" charset="-128"/>
                        </a:rPr>
                        <a:t>【H30</a:t>
                      </a:r>
                      <a:r>
                        <a:rPr lang="ja-JP" altLang="en-US" sz="1000" dirty="0" smtClean="0">
                          <a:latin typeface="Meiryo UI" panose="020B0604030504040204" pitchFamily="50" charset="-128"/>
                          <a:ea typeface="Meiryo UI" panose="020B0604030504040204" pitchFamily="50" charset="-128"/>
                        </a:rPr>
                        <a:t>相談件数</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延べ</a:t>
                      </a:r>
                      <a:r>
                        <a:rPr lang="en-US" altLang="ja-JP" sz="1000" dirty="0" smtClean="0">
                          <a:latin typeface="Meiryo UI" panose="020B0604030504040204" pitchFamily="50" charset="-128"/>
                          <a:ea typeface="Meiryo UI" panose="020B0604030504040204" pitchFamily="50" charset="-128"/>
                        </a:rPr>
                        <a:t>200</a:t>
                      </a:r>
                      <a:r>
                        <a:rPr lang="ja-JP" altLang="en-US" sz="1000" dirty="0" smtClean="0">
                          <a:latin typeface="Meiryo UI" panose="020B0604030504040204" pitchFamily="50" charset="-128"/>
                          <a:ea typeface="Meiryo UI" panose="020B0604030504040204" pitchFamily="50" charset="-128"/>
                        </a:rPr>
                        <a:t>件</a:t>
                      </a:r>
                      <a:endParaRPr lang="en-US" altLang="ja-JP" sz="1000" dirty="0" smtClean="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県社協が実施する専門相談（スーパーバイズ事業）を利用。</a:t>
                      </a:r>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65007"/>
                  </a:ext>
                </a:extLst>
              </a:tr>
              <a:tr h="1478515">
                <a:tc>
                  <a:txBody>
                    <a:bodyPr/>
                    <a:lstStyle/>
                    <a:p>
                      <a:r>
                        <a:rPr kumimoji="1" lang="ja-JP" altLang="en-US" sz="1200" dirty="0" smtClean="0">
                          <a:latin typeface="Meiryo UI" panose="020B0604030504040204" pitchFamily="50" charset="-128"/>
                          <a:ea typeface="Meiryo UI" panose="020B0604030504040204" pitchFamily="50" charset="-128"/>
                        </a:rPr>
                        <a:t>兵庫県姫路市</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姫路市成年後見支援センター</a:t>
                      </a:r>
                    </a:p>
                    <a:p>
                      <a:r>
                        <a:rPr kumimoji="1" lang="ja-JP" altLang="en-US" sz="1200" dirty="0" smtClean="0">
                          <a:latin typeface="Meiryo UI" panose="020B0604030504040204" pitchFamily="50" charset="-128"/>
                          <a:ea typeface="Meiryo UI" panose="020B0604030504040204" pitchFamily="50" charset="-128"/>
                        </a:rPr>
                        <a:t>人口</a:t>
                      </a:r>
                      <a:r>
                        <a:rPr kumimoji="1" lang="en-US" altLang="ja-JP" sz="1200" dirty="0" smtClean="0">
                          <a:latin typeface="Meiryo UI" panose="020B0604030504040204" pitchFamily="50" charset="-128"/>
                          <a:ea typeface="Meiryo UI" panose="020B0604030504040204" pitchFamily="50" charset="-128"/>
                        </a:rPr>
                        <a:t>:531,288</a:t>
                      </a:r>
                      <a:r>
                        <a:rPr kumimoji="1" lang="ja-JP" altLang="en-US" sz="1200" dirty="0" smtClean="0">
                          <a:latin typeface="Meiryo UI" panose="020B0604030504040204" pitchFamily="50" charset="-128"/>
                          <a:ea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センター長　１名</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専門職　２名</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2,500</a:t>
                      </a:r>
                      <a:r>
                        <a:rPr kumimoji="1" lang="ja-JP" altLang="en-US" sz="1200" dirty="0" smtClean="0">
                          <a:latin typeface="Meiryo UI" panose="020B0604030504040204" pitchFamily="50" charset="-128"/>
                          <a:ea typeface="Meiryo UI" panose="020B0604030504040204" pitchFamily="50" charset="-128"/>
                        </a:rPr>
                        <a:t>万円</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(H30</a:t>
                      </a:r>
                      <a:r>
                        <a:rPr kumimoji="1" lang="ja-JP" altLang="en-US" sz="1200" dirty="0" smtClean="0">
                          <a:latin typeface="Meiryo UI" panose="020B0604030504040204" pitchFamily="50" charset="-128"/>
                          <a:ea typeface="Meiryo UI" panose="020B0604030504040204" pitchFamily="50" charset="-128"/>
                        </a:rPr>
                        <a:t>当初）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単独</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・電話、面談にて対応。</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・地域包括等どこの窓口でも対応。後見案件の場合は、センターへつなぐ。センター職員が、訪問しアセスメントを取る。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・本人、親族申立の場合は専門職へつないでいる。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・市からの委託業務に申立補助事務があり、センターで親族関係も含めた詳細のアセスメントを取り、市へ情報提供。他に、申立書、照会書の作成、診断書作成の説明を実施。</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・市とは、月</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回市長申立の事前協議を実施（高齢のみ）。</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・後見人支援は、市民後見人がメイン。</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Meiryo UI" panose="020B0604030504040204" pitchFamily="50" charset="-128"/>
                          <a:ea typeface="Meiryo UI" panose="020B0604030504040204" pitchFamily="50" charset="-128"/>
                        </a:rPr>
                        <a:t>センターが、専門相談（スーパーバイズ）を実施。</a:t>
                      </a: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3161636"/>
                  </a:ext>
                </a:extLst>
              </a:tr>
            </a:tbl>
          </a:graphicData>
        </a:graphic>
      </p:graphicFrame>
      <p:sp>
        <p:nvSpPr>
          <p:cNvPr id="7" name="タイトル 1"/>
          <p:cNvSpPr txBox="1">
            <a:spLocks/>
          </p:cNvSpPr>
          <p:nvPr/>
        </p:nvSpPr>
        <p:spPr>
          <a:xfrm>
            <a:off x="0" y="0"/>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機関の</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機能　</a:t>
            </a:r>
            <a:r>
              <a:rPr kumimoji="1" lang="ja-JP" altLang="en-US" sz="20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j-cs"/>
              </a:rPr>
              <a:t> 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相談機能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en-US" altLang="ja-JP"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事例</a:t>
            </a:r>
            <a:r>
              <a:rPr kumimoji="1" lang="en-US" altLang="ja-JP"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sp>
        <p:nvSpPr>
          <p:cNvPr id="9" name="円形吹き出し 8"/>
          <p:cNvSpPr/>
          <p:nvPr/>
        </p:nvSpPr>
        <p:spPr>
          <a:xfrm>
            <a:off x="8558214" y="6464281"/>
            <a:ext cx="569792"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5356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62897"/>
            <a:ext cx="8485094" cy="418058"/>
          </a:xfrm>
        </p:spPr>
        <p:txBody>
          <a:bodyPr>
            <a:normAutofit/>
          </a:bodyPr>
          <a:lstStyle/>
          <a:p>
            <a:pPr algn="l"/>
            <a:r>
              <a:rPr kumimoji="1" lang="ja-JP" altLang="en-US" sz="1600" dirty="0" smtClean="0"/>
              <a:t>➢先行事例</a:t>
            </a:r>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1299908429"/>
              </p:ext>
            </p:extLst>
          </p:nvPr>
        </p:nvGraphicFramePr>
        <p:xfrm>
          <a:off x="0" y="789928"/>
          <a:ext cx="9144007" cy="5218850"/>
        </p:xfrm>
        <a:graphic>
          <a:graphicData uri="http://schemas.openxmlformats.org/drawingml/2006/table">
            <a:tbl>
              <a:tblPr firstRow="1" bandRow="1">
                <a:tableStyleId>{5C22544A-7EE6-4342-B048-85BDC9FD1C3A}</a:tableStyleId>
              </a:tblPr>
              <a:tblGrid>
                <a:gridCol w="1414464">
                  <a:extLst>
                    <a:ext uri="{9D8B030D-6E8A-4147-A177-3AD203B41FA5}">
                      <a16:colId xmlns:a16="http://schemas.microsoft.com/office/drawing/2014/main" val="4247783860"/>
                    </a:ext>
                  </a:extLst>
                </a:gridCol>
                <a:gridCol w="1269742">
                  <a:extLst>
                    <a:ext uri="{9D8B030D-6E8A-4147-A177-3AD203B41FA5}">
                      <a16:colId xmlns:a16="http://schemas.microsoft.com/office/drawing/2014/main" val="311640629"/>
                    </a:ext>
                  </a:extLst>
                </a:gridCol>
                <a:gridCol w="1187708">
                  <a:extLst>
                    <a:ext uri="{9D8B030D-6E8A-4147-A177-3AD203B41FA5}">
                      <a16:colId xmlns:a16="http://schemas.microsoft.com/office/drawing/2014/main" val="619631258"/>
                    </a:ext>
                  </a:extLst>
                </a:gridCol>
                <a:gridCol w="514350">
                  <a:extLst>
                    <a:ext uri="{9D8B030D-6E8A-4147-A177-3AD203B41FA5}">
                      <a16:colId xmlns:a16="http://schemas.microsoft.com/office/drawing/2014/main" val="1418959157"/>
                    </a:ext>
                  </a:extLst>
                </a:gridCol>
                <a:gridCol w="3429000">
                  <a:extLst>
                    <a:ext uri="{9D8B030D-6E8A-4147-A177-3AD203B41FA5}">
                      <a16:colId xmlns:a16="http://schemas.microsoft.com/office/drawing/2014/main" val="2335205755"/>
                    </a:ext>
                  </a:extLst>
                </a:gridCol>
                <a:gridCol w="1328743">
                  <a:extLst>
                    <a:ext uri="{9D8B030D-6E8A-4147-A177-3AD203B41FA5}">
                      <a16:colId xmlns:a16="http://schemas.microsoft.com/office/drawing/2014/main" val="3566191879"/>
                    </a:ext>
                  </a:extLst>
                </a:gridCol>
              </a:tblGrid>
              <a:tr h="646850">
                <a:tc>
                  <a:txBody>
                    <a:bodyPr/>
                    <a:lstStyle/>
                    <a:p>
                      <a:pPr algn="ctr"/>
                      <a:r>
                        <a:rPr lang="ja-JP" altLang="en-US" sz="1200" dirty="0" smtClean="0">
                          <a:latin typeface="Meiryo UI" panose="020B0604030504040204" pitchFamily="50" charset="-128"/>
                          <a:ea typeface="Meiryo UI" panose="020B0604030504040204" pitchFamily="50" charset="-128"/>
                        </a:rPr>
                        <a:t>市町村名</a:t>
                      </a:r>
                      <a:endParaRPr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機関名称</a:t>
                      </a:r>
                      <a:endParaRPr lang="en-US" altLang="ja-JP" sz="1200" dirty="0" smtClean="0">
                        <a:latin typeface="Meiryo UI" panose="020B0604030504040204" pitchFamily="50" charset="-128"/>
                        <a:ea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人口）</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人員</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事業予算額</a:t>
                      </a:r>
                      <a:endParaRPr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ja-JP" altLang="en-US" sz="1200" dirty="0" smtClean="0">
                          <a:latin typeface="Meiryo UI" panose="020B0604030504040204" pitchFamily="50" charset="-128"/>
                          <a:ea typeface="Meiryo UI" panose="020B0604030504040204" pitchFamily="50" charset="-128"/>
                        </a:rPr>
                        <a:t>運営形態</a:t>
                      </a:r>
                      <a:endParaRPr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相談体制</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ja-JP" altLang="en-US" sz="1200" dirty="0" smtClean="0">
                          <a:latin typeface="Meiryo UI" panose="020B0604030504040204" pitchFamily="50" charset="-128"/>
                          <a:ea typeface="Meiryo UI" panose="020B0604030504040204" pitchFamily="50" charset="-128"/>
                        </a:rPr>
                        <a:t>専門職との連携</a:t>
                      </a:r>
                      <a:endParaRPr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5528705"/>
                  </a:ext>
                </a:extLst>
              </a:tr>
              <a:tr h="1016479">
                <a:tc>
                  <a:txBody>
                    <a:bodyPr/>
                    <a:lstStyle/>
                    <a:p>
                      <a:r>
                        <a:rPr kumimoji="1" lang="ja-JP" altLang="en-US" sz="1200" dirty="0" smtClean="0">
                          <a:latin typeface="Meiryo UI" panose="020B0604030504040204" pitchFamily="50" charset="-128"/>
                          <a:ea typeface="Meiryo UI" panose="020B0604030504040204" pitchFamily="50" charset="-128"/>
                        </a:rPr>
                        <a:t>愛知県小牧市、岩倉市、大口町、扶桑町</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尾張北部権利擁護支援センター</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管内人口</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約</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万人</a:t>
                      </a:r>
                    </a:p>
                    <a:p>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常勤</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名</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社会福祉士）</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非常勤２名</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内</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名社会福祉士）</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約</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20,000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千円</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(H31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当初）</a:t>
                      </a:r>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広域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・電話、巡回、面談にて対応。</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H30.4~</a:t>
                      </a:r>
                      <a:r>
                        <a:rPr lang="ja-JP" altLang="en-US" sz="1000" dirty="0" smtClean="0">
                          <a:latin typeface="Meiryo UI" panose="020B0604030504040204" pitchFamily="50" charset="-128"/>
                          <a:ea typeface="Meiryo UI" panose="020B0604030504040204" pitchFamily="50" charset="-128"/>
                        </a:rPr>
                        <a:t>市町村等関係機関からの相談対応を開始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H30.7</a:t>
                      </a:r>
                      <a:r>
                        <a:rPr lang="ja-JP" altLang="en-US" sz="1000" dirty="0" smtClean="0">
                          <a:latin typeface="Meiryo UI" panose="020B0604030504040204" pitchFamily="50" charset="-128"/>
                          <a:ea typeface="Meiryo UI" panose="020B0604030504040204" pitchFamily="50" charset="-128"/>
                        </a:rPr>
                        <a:t>～市民向け相談対応を開始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・将来的には、地域包括等で、アセスメントとニーズの判断を行い、</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後見案件の場合、後見センターにつながり、申立支援等を行う体制にしたい。現状は、センターでも本人等からの相談対応を実施。</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・市長申立の場合は、包括等とセンター市町の担当でケース会議を実施し、後見の判断を行う。書面の書き方等の指導助言は行うが、作成はしない。</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社会福祉士のセンター職員が対応。法律相談等は、法人の顧問弁護士に聞くことがある。</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また、ボランティアの多職種相談会が</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か月に</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回実施されており、その機会を利用。</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33070901"/>
                  </a:ext>
                </a:extLst>
              </a:tr>
              <a:tr h="12937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長野県伊那市、駒ケ根市、辰野市、箕輪市、飯島町、南箕輪村、中川村、宮田村</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上伊那成年後見センター</a:t>
                      </a:r>
                    </a:p>
                    <a:p>
                      <a:r>
                        <a:rPr kumimoji="1" lang="ja-JP" altLang="en-US" sz="1200" dirty="0" smtClean="0">
                          <a:latin typeface="Meiryo UI" panose="020B0604030504040204" pitchFamily="50" charset="-128"/>
                          <a:ea typeface="Meiryo UI" panose="020B0604030504040204" pitchFamily="50" charset="-128"/>
                        </a:rPr>
                        <a:t>管内人口</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約</a:t>
                      </a:r>
                      <a:r>
                        <a:rPr kumimoji="1" lang="en-US" altLang="ja-JP" sz="1200" dirty="0" smtClean="0">
                          <a:latin typeface="Meiryo UI" panose="020B0604030504040204" pitchFamily="50" charset="-128"/>
                          <a:ea typeface="Meiryo UI" panose="020B0604030504040204" pitchFamily="50" charset="-128"/>
                        </a:rPr>
                        <a:t>18</a:t>
                      </a:r>
                      <a:r>
                        <a:rPr kumimoji="1" lang="ja-JP" altLang="en-US" sz="1200" dirty="0" smtClean="0">
                          <a:latin typeface="Meiryo UI" panose="020B0604030504040204" pitchFamily="50" charset="-128"/>
                          <a:ea typeface="Meiryo UI" panose="020B0604030504040204" pitchFamily="50" charset="-128"/>
                        </a:rPr>
                        <a:t>万人</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所長１名</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兼務</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事業担当者</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名</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社会福祉士）</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法人後見支援員</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名</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latin typeface="Meiryo UI" panose="020B0604030504040204" pitchFamily="50" charset="-128"/>
                          <a:ea typeface="Meiryo UI" panose="020B0604030504040204" pitchFamily="50" charset="-128"/>
                        </a:rPr>
                        <a:t>25,244</a:t>
                      </a:r>
                      <a:r>
                        <a:rPr kumimoji="1" lang="ja-JP" altLang="en-US" sz="1200" dirty="0" smtClean="0">
                          <a:latin typeface="Meiryo UI" panose="020B0604030504040204" pitchFamily="50" charset="-128"/>
                          <a:ea typeface="Meiryo UI" panose="020B0604030504040204" pitchFamily="50" charset="-128"/>
                        </a:rPr>
                        <a:t>千円</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内訳）</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委託分</a:t>
                      </a:r>
                      <a:r>
                        <a:rPr kumimoji="1" lang="en-US" altLang="ja-JP" sz="1200" dirty="0" smtClean="0">
                          <a:latin typeface="Meiryo UI" panose="020B0604030504040204" pitchFamily="50" charset="-128"/>
                          <a:ea typeface="Meiryo UI" panose="020B0604030504040204" pitchFamily="50" charset="-128"/>
                        </a:rPr>
                        <a:t>:</a:t>
                      </a:r>
                    </a:p>
                    <a:p>
                      <a:r>
                        <a:rPr kumimoji="1" lang="en-US" altLang="ja-JP" sz="1200" dirty="0" smtClean="0">
                          <a:latin typeface="Meiryo UI" panose="020B0604030504040204" pitchFamily="50" charset="-128"/>
                          <a:ea typeface="Meiryo UI" panose="020B0604030504040204" pitchFamily="50" charset="-128"/>
                        </a:rPr>
                        <a:t>20,314</a:t>
                      </a:r>
                      <a:r>
                        <a:rPr kumimoji="1" lang="ja-JP" altLang="en-US" sz="1200" dirty="0" smtClean="0">
                          <a:latin typeface="Meiryo UI" panose="020B0604030504040204" pitchFamily="50" charset="-128"/>
                          <a:ea typeface="Meiryo UI" panose="020B0604030504040204" pitchFamily="50" charset="-128"/>
                        </a:rPr>
                        <a:t>千円</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後見報酬分：</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4,930</a:t>
                      </a:r>
                      <a:r>
                        <a:rPr kumimoji="1" lang="ja-JP" altLang="en-US" sz="1200" dirty="0" smtClean="0">
                          <a:latin typeface="Meiryo UI" panose="020B0604030504040204" pitchFamily="50" charset="-128"/>
                          <a:ea typeface="Meiryo UI" panose="020B0604030504040204" pitchFamily="50" charset="-128"/>
                        </a:rPr>
                        <a:t>千円</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(H31</a:t>
                      </a:r>
                      <a:r>
                        <a:rPr kumimoji="1" lang="ja-JP" altLang="en-US" sz="1200" dirty="0" smtClean="0">
                          <a:latin typeface="Meiryo UI" panose="020B0604030504040204" pitchFamily="50" charset="-128"/>
                          <a:ea typeface="Meiryo UI" panose="020B0604030504040204" pitchFamily="50" charset="-128"/>
                        </a:rPr>
                        <a:t>当初）</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広域</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委託</a:t>
                      </a:r>
                      <a:endParaRPr kumimoji="1" lang="en-US" altLang="ja-JP" sz="12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次相談窓口は各市町村担当課。（地域包括等は市町村へつないでいる）。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・センターは、主に</a:t>
                      </a:r>
                      <a:r>
                        <a:rPr lang="en-US" altLang="ja-JP" sz="1000" dirty="0" smtClean="0">
                          <a:latin typeface="Meiryo UI" panose="020B0604030504040204" pitchFamily="50" charset="-128"/>
                          <a:ea typeface="Meiryo UI" panose="020B0604030504040204" pitchFamily="50" charset="-128"/>
                        </a:rPr>
                        <a:t>2</a:t>
                      </a:r>
                      <a:r>
                        <a:rPr lang="ja-JP" altLang="en-US" sz="1000" dirty="0" smtClean="0">
                          <a:latin typeface="Meiryo UI" panose="020B0604030504040204" pitchFamily="50" charset="-128"/>
                          <a:ea typeface="Meiryo UI" panose="020B0604030504040204" pitchFamily="50" charset="-128"/>
                        </a:rPr>
                        <a:t>次窓口として市町村、市町村社協、地域包括等の関係者からの相談対応をしている。</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・市町村長申立の場合、本人の情報収集の方法等、市町村へ助言を行う。</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・職員の交代時期に、参加市町村を訪問し、関係機関も含めた訪問研修を実施し、現場レベルのボトムアップを図る。</a:t>
                      </a:r>
                      <a:r>
                        <a:rPr lang="en-US" altLang="ja-JP" sz="1000" dirty="0" smtClean="0">
                          <a:latin typeface="Meiryo UI" panose="020B0604030504040204" pitchFamily="50" charset="-128"/>
                          <a:ea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rPr>
                        <a:t>年に</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回）</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・全体の窓口職員向けスキルアップ研修の実施。（年</a:t>
                      </a:r>
                      <a:r>
                        <a:rPr lang="en-US" altLang="ja-JP" sz="1000" dirty="0" smtClean="0">
                          <a:latin typeface="Meiryo UI" panose="020B0604030504040204" pitchFamily="50" charset="-128"/>
                          <a:ea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rPr>
                        <a:t>回）</a:t>
                      </a:r>
                      <a:endParaRPr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相談窓口の市町村が</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次窓口を担当しており、専門的なケースは、市町村の顧問弁護士に相談している。</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センターに上がってきた相談案件で、専門的なケースは、連携ネットワークの弁護士会、司法書士会、社会福祉士会、行政書士会に相談。</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その他の方法として、</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か月に</a:t>
                      </a: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度、専門職団体と行政担当とセンター職員とで、実務者のスキルアップとして勉強会を実施。</a:t>
                      </a:r>
                    </a:p>
                    <a:p>
                      <a:endParaRPr kumimoji="1" lang="en-US" altLang="ja-JP" sz="1000" dirty="0" smtClean="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5665007"/>
                  </a:ext>
                </a:extLst>
              </a:tr>
            </a:tbl>
          </a:graphicData>
        </a:graphic>
      </p:graphicFrame>
      <p:sp>
        <p:nvSpPr>
          <p:cNvPr id="7" name="タイトル 1"/>
          <p:cNvSpPr txBox="1">
            <a:spLocks/>
          </p:cNvSpPr>
          <p:nvPr/>
        </p:nvSpPr>
        <p:spPr>
          <a:xfrm>
            <a:off x="0" y="0"/>
            <a:ext cx="9144000" cy="426784"/>
          </a:xfrm>
          <a:prstGeom prst="rect">
            <a:avLst/>
          </a:prstGeom>
          <a:solidFill>
            <a:schemeClr val="bg1"/>
          </a:solidFill>
          <a:ln w="12700">
            <a:solidFill>
              <a:srgbClr val="00B0F0"/>
            </a:solidFill>
          </a:ln>
        </p:spPr>
        <p:txBody>
          <a:bodyPr vert="horz" lIns="91440" tIns="4680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000" b="0" i="0" u="none" strike="noStrike" kern="1200" cap="none" spc="0" normalizeH="0" baseline="0" noProof="0" dirty="0" smtClean="0">
                <a:ln w="0"/>
                <a:solidFill>
                  <a:srgbClr val="5B9BD5"/>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中核</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機関の</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機能　</a:t>
            </a:r>
            <a:r>
              <a:rPr kumimoji="1" lang="ja-JP" altLang="en-US" sz="20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cs typeface="+mj-cs"/>
              </a:rPr>
              <a:t> ③</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相談機能　　</a:t>
            </a:r>
            <a:r>
              <a:rPr kumimoji="1" lang="ja-JP" altLang="en-US" sz="2000" b="0" i="0" u="none" strike="noStrike" kern="1200" cap="none" spc="0" normalizeH="0" baseline="0" noProof="0" dirty="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r>
              <a:rPr kumimoji="1" lang="en-US" altLang="ja-JP"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事例</a:t>
            </a:r>
            <a:r>
              <a:rPr kumimoji="1" lang="en-US" altLang="ja-JP"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a:t>
            </a:r>
            <a:r>
              <a:rPr kumimoji="1" lang="ja-JP" altLang="en-US" sz="2000" b="0" i="0" u="none" strike="noStrike" kern="1200" cap="none" spc="0" normalizeH="0" baseline="0" noProof="0" dirty="0" smtClean="0">
                <a:ln w="0"/>
                <a:solidFill>
                  <a:srgbClr val="0070C0"/>
                </a:solidFill>
                <a:effectLst/>
                <a:uLnTx/>
                <a:uFillTx/>
                <a:latin typeface="Meiryo UI" panose="020B0604030504040204" pitchFamily="50" charset="-128"/>
                <a:ea typeface="Meiryo UI" panose="020B0604030504040204" pitchFamily="50" charset="-128"/>
                <a:cs typeface="+mj-cs"/>
              </a:rPr>
              <a:t>　</a:t>
            </a:r>
            <a:endParaRPr kumimoji="1" lang="ja-JP" altLang="en-US" sz="2000" b="0" i="0" u="none" strike="noStrike" kern="1200" cap="none" spc="0" normalizeH="0" baseline="0" noProof="0" dirty="0">
              <a:ln w="0"/>
              <a:solidFill>
                <a:srgbClr val="0070C0"/>
              </a:solidFill>
              <a:effectLst/>
              <a:uLnTx/>
              <a:uFillTx/>
              <a:latin typeface="Calibri"/>
              <a:ea typeface="ＭＳ Ｐゴシック" panose="020B0600070205080204" pitchFamily="50" charset="-128"/>
              <a:cs typeface="+mj-cs"/>
            </a:endParaRPr>
          </a:p>
        </p:txBody>
      </p:sp>
      <p:sp>
        <p:nvSpPr>
          <p:cNvPr id="8" name="円形吹き出し 7"/>
          <p:cNvSpPr/>
          <p:nvPr/>
        </p:nvSpPr>
        <p:spPr>
          <a:xfrm>
            <a:off x="8496885" y="44895"/>
            <a:ext cx="644506"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6808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69622" y="1146262"/>
            <a:ext cx="9074378" cy="4565475"/>
          </a:xfrm>
          <a:prstGeom prst="rect">
            <a:avLst/>
          </a:prstGeom>
        </p:spPr>
      </p:pic>
      <p:sp>
        <p:nvSpPr>
          <p:cNvPr id="9" name="タイトル 1"/>
          <p:cNvSpPr txBox="1">
            <a:spLocks/>
          </p:cNvSpPr>
          <p:nvPr/>
        </p:nvSpPr>
        <p:spPr bwMode="auto">
          <a:xfrm>
            <a:off x="0" y="0"/>
            <a:ext cx="9129712" cy="4286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normAutofit fontScale="92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defTabSz="914400"/>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中核機関の機能　③相談機能に</a:t>
            </a:r>
            <a:r>
              <a:rPr lang="ja-JP" altLang="en-US" sz="2000" dirty="0" smtClean="0">
                <a:latin typeface="Meiryo UI" panose="020B0604030504040204" pitchFamily="50" charset="-128"/>
                <a:ea typeface="Meiryo UI" panose="020B0604030504040204" pitchFamily="50" charset="-128"/>
              </a:rPr>
              <a:t>ついて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参考資料１</a:t>
            </a:r>
            <a:r>
              <a:rPr lang="en-US" altLang="ja-JP" sz="2000" dirty="0" smtClean="0">
                <a:latin typeface="Meiryo UI" panose="020B0604030504040204" pitchFamily="50" charset="-128"/>
                <a:ea typeface="Meiryo UI" panose="020B0604030504040204" pitchFamily="50" charset="-128"/>
              </a:rPr>
              <a:t>】</a:t>
            </a:r>
            <a:endParaRPr lang="ja-JP" altLang="en-US" sz="20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92506" y="609599"/>
            <a:ext cx="3753852" cy="323165"/>
          </a:xfrm>
          <a:prstGeom prst="rect">
            <a:avLst/>
          </a:prstGeom>
          <a:noFill/>
        </p:spPr>
        <p:txBody>
          <a:bodyPr wrap="square" rtlCol="0">
            <a:spAutoFit/>
          </a:bodyPr>
          <a:lstStyle/>
          <a:p>
            <a:r>
              <a:rPr kumimoji="1" lang="ja-JP" altLang="en-US" sz="1500" dirty="0">
                <a:latin typeface="Meiryo UI" panose="020B0604030504040204" pitchFamily="50" charset="-128"/>
                <a:ea typeface="Meiryo UI" panose="020B0604030504040204" pitchFamily="50" charset="-128"/>
              </a:rPr>
              <a:t>〇</a:t>
            </a:r>
            <a:r>
              <a:rPr kumimoji="1" lang="ja-JP" altLang="en-US" sz="1500" dirty="0" smtClean="0">
                <a:latin typeface="Meiryo UI" panose="020B0604030504040204" pitchFamily="50" charset="-128"/>
                <a:ea typeface="Meiryo UI" panose="020B0604030504040204" pitchFamily="50" charset="-128"/>
              </a:rPr>
              <a:t>成年後見制度受理簿</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出典：大阪市作成</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11" name="円形吹き出し 10"/>
          <p:cNvSpPr/>
          <p:nvPr/>
        </p:nvSpPr>
        <p:spPr>
          <a:xfrm>
            <a:off x="8464801" y="6477775"/>
            <a:ext cx="644506"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18160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bwMode="auto">
          <a:xfrm>
            <a:off x="0" y="0"/>
            <a:ext cx="9129712" cy="4286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a:lstStyle>
          <a:p>
            <a:pPr defTabSz="914400"/>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中核機関の機能　③相談機能に</a:t>
            </a:r>
            <a:r>
              <a:rPr lang="ja-JP" altLang="en-US" sz="2000" dirty="0" smtClean="0">
                <a:latin typeface="Meiryo UI" panose="020B0604030504040204" pitchFamily="50" charset="-128"/>
                <a:ea typeface="Meiryo UI" panose="020B0604030504040204" pitchFamily="50" charset="-128"/>
              </a:rPr>
              <a:t>ついて　　　</a:t>
            </a:r>
            <a:r>
              <a:rPr lang="en-US" altLang="ja-JP" sz="2000" dirty="0" smtClean="0">
                <a:latin typeface="Meiryo UI" panose="020B0604030504040204" pitchFamily="50" charset="-128"/>
                <a:ea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rPr>
              <a:t>参考資料</a:t>
            </a:r>
            <a:r>
              <a:rPr lang="en-US" altLang="ja-JP" sz="2000" dirty="0" smtClean="0">
                <a:latin typeface="Meiryo UI" panose="020B0604030504040204" pitchFamily="50" charset="-128"/>
                <a:ea typeface="Meiryo UI" panose="020B0604030504040204" pitchFamily="50" charset="-128"/>
              </a:rPr>
              <a:t>2】</a:t>
            </a:r>
            <a:endParaRPr lang="ja-JP" altLang="en-US" sz="20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28338" y="497304"/>
            <a:ext cx="3753852" cy="323165"/>
          </a:xfrm>
          <a:prstGeom prst="rect">
            <a:avLst/>
          </a:prstGeom>
          <a:noFill/>
        </p:spPr>
        <p:txBody>
          <a:bodyPr wrap="square" rtlCol="0">
            <a:spAutoFit/>
          </a:bodyPr>
          <a:lstStyle/>
          <a:p>
            <a:r>
              <a:rPr kumimoji="1" lang="ja-JP" altLang="en-US" sz="1500" dirty="0" smtClean="0">
                <a:latin typeface="Meiryo UI" panose="020B0604030504040204" pitchFamily="50" charset="-128"/>
                <a:ea typeface="Meiryo UI" panose="020B0604030504040204" pitchFamily="50" charset="-128"/>
              </a:rPr>
              <a:t>〇検討票</a:t>
            </a:r>
            <a:r>
              <a:rPr kumimoji="1" lang="en-US" altLang="ja-JP" sz="1500" dirty="0" smtClean="0">
                <a:latin typeface="Meiryo UI" panose="020B0604030504040204" pitchFamily="50" charset="-128"/>
                <a:ea typeface="Meiryo UI" panose="020B0604030504040204" pitchFamily="50" charset="-128"/>
              </a:rPr>
              <a:t>(</a:t>
            </a:r>
            <a:r>
              <a:rPr kumimoji="1" lang="ja-JP" altLang="en-US" sz="1500" dirty="0" smtClean="0">
                <a:latin typeface="Meiryo UI" panose="020B0604030504040204" pitchFamily="50" charset="-128"/>
                <a:ea typeface="Meiryo UI" panose="020B0604030504040204" pitchFamily="50" charset="-128"/>
              </a:rPr>
              <a:t>解説版）</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出典：大阪市作成</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pic>
        <p:nvPicPr>
          <p:cNvPr id="6" name="図 5"/>
          <p:cNvPicPr/>
          <p:nvPr/>
        </p:nvPicPr>
        <p:blipFill>
          <a:blip r:embed="rId2">
            <a:extLst>
              <a:ext uri="{28A0092B-C50C-407E-A947-70E740481C1C}">
                <a14:useLocalDpi xmlns:a14="http://schemas.microsoft.com/office/drawing/2010/main" val="0"/>
              </a:ext>
            </a:extLst>
          </a:blip>
          <a:srcRect/>
          <a:stretch>
            <a:fillRect/>
          </a:stretch>
        </p:blipFill>
        <p:spPr bwMode="auto">
          <a:xfrm>
            <a:off x="20017" y="850232"/>
            <a:ext cx="9123983" cy="6007768"/>
          </a:xfrm>
          <a:prstGeom prst="rect">
            <a:avLst/>
          </a:prstGeom>
          <a:noFill/>
          <a:ln>
            <a:noFill/>
          </a:ln>
        </p:spPr>
      </p:pic>
      <p:sp>
        <p:nvSpPr>
          <p:cNvPr id="7" name="円形吹き出し 6"/>
          <p:cNvSpPr/>
          <p:nvPr/>
        </p:nvSpPr>
        <p:spPr>
          <a:xfrm>
            <a:off x="8496885" y="44895"/>
            <a:ext cx="644506"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43050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ChangeArrowheads="1"/>
          </p:cNvSpPr>
          <p:nvPr/>
        </p:nvSpPr>
        <p:spPr bwMode="auto">
          <a:xfrm>
            <a:off x="0" y="-1"/>
            <a:ext cx="9144000" cy="385763"/>
          </a:xfrm>
          <a:prstGeom prst="rect">
            <a:avLst/>
          </a:prstGeom>
          <a:solidFill>
            <a:schemeClr val="accent5">
              <a:lumMod val="40000"/>
              <a:lumOff val="60000"/>
            </a:schemeClr>
          </a:solidFill>
          <a:ln>
            <a:noFill/>
          </a:ln>
          <a:effectLst/>
          <a:extLst/>
        </p:spPr>
        <p:txBody>
          <a:bodyPr wrap="none" lIns="68576" tIns="34288" rIns="68576" bIns="34288" anchor="ct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rPr>
              <a:t>成年後見制度利用促進に向けたあり方について　＜</a:t>
            </a:r>
            <a:r>
              <a:rPr kumimoji="1" lang="ja-JP" altLang="en-US" sz="1200" b="1" i="0" u="none" strike="noStrike" kern="1200" cap="none" spc="0" normalizeH="0" baseline="0" noProof="0" dirty="0" smtClean="0">
                <a:ln>
                  <a:noFill/>
                </a:ln>
                <a:solidFill>
                  <a:srgbClr val="000000"/>
                </a:solidFill>
                <a:effectLst/>
                <a:uLnTx/>
                <a:uFillTx/>
                <a:latin typeface="Meiryo UI" pitchFamily="50" charset="-128"/>
                <a:ea typeface="Meiryo UI" pitchFamily="50" charset="-128"/>
                <a:cs typeface="Meiryo UI" pitchFamily="50" charset="-128"/>
              </a:rPr>
              <a:t>検討項目案一覧＞</a:t>
            </a:r>
            <a:endParaRPr kumimoji="1" lang="en-US" altLang="ja-JP"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047224421"/>
              </p:ext>
            </p:extLst>
          </p:nvPr>
        </p:nvGraphicFramePr>
        <p:xfrm>
          <a:off x="0" y="497544"/>
          <a:ext cx="4517409" cy="5943597"/>
        </p:xfrm>
        <a:graphic>
          <a:graphicData uri="http://schemas.openxmlformats.org/drawingml/2006/table">
            <a:tbl>
              <a:tblPr firstRow="1" bandRow="1">
                <a:tableStyleId>{5940675A-B579-460E-94D1-54222C63F5DA}</a:tableStyleId>
              </a:tblPr>
              <a:tblGrid>
                <a:gridCol w="1283424">
                  <a:extLst>
                    <a:ext uri="{9D8B030D-6E8A-4147-A177-3AD203B41FA5}">
                      <a16:colId xmlns:a16="http://schemas.microsoft.com/office/drawing/2014/main" val="20000"/>
                    </a:ext>
                  </a:extLst>
                </a:gridCol>
                <a:gridCol w="2568185">
                  <a:extLst>
                    <a:ext uri="{9D8B030D-6E8A-4147-A177-3AD203B41FA5}">
                      <a16:colId xmlns:a16="http://schemas.microsoft.com/office/drawing/2014/main" val="450232123"/>
                    </a:ext>
                  </a:extLst>
                </a:gridCol>
                <a:gridCol w="665800">
                  <a:extLst>
                    <a:ext uri="{9D8B030D-6E8A-4147-A177-3AD203B41FA5}">
                      <a16:colId xmlns:a16="http://schemas.microsoft.com/office/drawing/2014/main" val="3514935185"/>
                    </a:ext>
                  </a:extLst>
                </a:gridCol>
              </a:tblGrid>
              <a:tr h="287133">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4225">
                <a:tc gridSpan="3">
                  <a:txBody>
                    <a:bodyPr/>
                    <a:lstStyle/>
                    <a:p>
                      <a:pPr algn="l">
                        <a:lnSpc>
                          <a:spcPts val="1200"/>
                        </a:lnSpc>
                      </a:pPr>
                      <a:r>
                        <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中核機関の機能　①事務局機能（協議会等の体制整備）</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3996346"/>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❶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協議会の役割</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地域連携ネットワークでの協議会の役割の確認</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協議会に参加する構成メンバーについて検討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en-US" altLang="ja-JP" sz="1200" dirty="0" smtClean="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5160">
                <a:tc>
                  <a:txBody>
                    <a:bodyPr/>
                    <a:lstStyle/>
                    <a:p>
                      <a:pPr algn="l">
                        <a:lnSpc>
                          <a:spcPts val="1200"/>
                        </a:lnSpc>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中核機関の設置</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中核機関の広域設置の手法、組織体制について検討</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5649196"/>
                  </a:ext>
                </a:extLst>
              </a:tr>
              <a:tr h="343208">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中核機関の機能　②広報機能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63819506"/>
                  </a:ext>
                </a:extLst>
              </a:tr>
              <a:tr h="65268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広報・啓発</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支援の必要な人を窓口につなげる効果的・効率的な広　　</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報・啓発の実施</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効果的な広報・啓発活動への参加協力について検討</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339755">
                <a:tc gridSpan="3">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中核機関の機能　③相談機能</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marL="68580" marR="68580" marT="34290" marB="34290" anchor="ctr"/>
                </a:tc>
                <a:extLst>
                  <a:ext uri="{0D108BD9-81ED-4DB2-BD59-A6C34878D82A}">
                    <a16:rowId xmlns:a16="http://schemas.microsoft.com/office/drawing/2014/main" val="2475062589"/>
                  </a:ext>
                </a:extLst>
              </a:tr>
              <a:tr h="683184">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実施主体の体制整備</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市町村、中核機関、相談窓口が、どのような体制を整</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備すべきかの検討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地域のどのような機関との連携方法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2</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2290094"/>
                  </a:ext>
                </a:extLst>
              </a:tr>
              <a:tr h="485160">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関係者への研修</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中核機関職員、地域の相談機関等、どのような研修を</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すべき（回数、実施方法、内容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2</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7791203"/>
                  </a:ext>
                </a:extLst>
              </a:tr>
              <a:tr h="485160">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困難事例への支援機能</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市町村や中核機関または、チームに対する支援の仕組</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みについて</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2</a:t>
                      </a:r>
                      <a:r>
                        <a:rPr kumimoji="1" lang="ja-JP" altLang="en-US" sz="1200" dirty="0" smtClean="0"/>
                        <a:t>回第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7162560"/>
                  </a:ext>
                </a:extLst>
              </a:tr>
              <a:tr h="485160">
                <a:tc>
                  <a:txBody>
                    <a:bodyPr/>
                    <a:lstStyle/>
                    <a:p>
                      <a:pPr algn="l">
                        <a:lnSpc>
                          <a:spcPts val="1200"/>
                        </a:lnSpc>
                      </a:pPr>
                      <a:r>
                        <a:rPr lang="ja-JP" altLang="en-US" sz="800" b="0"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➍　</a:t>
                      </a:r>
                      <a:r>
                        <a:rPr lang="ja-JP" altLang="en-US" sz="800" b="1" u="none" spc="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親族、本人に対する申立支援</a:t>
                      </a:r>
                      <a:endParaRPr lang="ja-JP" altLang="en-US" sz="800" b="1"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実施体制、実施内容はどのようなものか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市町村、中核機関、相談窓口の役割分担</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2</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7232952"/>
                  </a:ext>
                </a:extLst>
              </a:tr>
              <a:tr h="342444">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後見人候補者推薦</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7817009"/>
                  </a:ext>
                </a:extLst>
              </a:tr>
              <a:tr h="485160">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適正な推薦の仕組みづくり</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適正な推薦ができる仕組みの検討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受任調整のあり方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2</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0052796"/>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876062805"/>
              </p:ext>
            </p:extLst>
          </p:nvPr>
        </p:nvGraphicFramePr>
        <p:xfrm>
          <a:off x="4586250" y="497539"/>
          <a:ext cx="4557750" cy="5928476"/>
        </p:xfrm>
        <a:graphic>
          <a:graphicData uri="http://schemas.openxmlformats.org/drawingml/2006/table">
            <a:tbl>
              <a:tblPr firstRow="1" bandRow="1">
                <a:tableStyleId>{5940675A-B579-460E-94D1-54222C63F5DA}</a:tableStyleId>
              </a:tblPr>
              <a:tblGrid>
                <a:gridCol w="1281694">
                  <a:extLst>
                    <a:ext uri="{9D8B030D-6E8A-4147-A177-3AD203B41FA5}">
                      <a16:colId xmlns:a16="http://schemas.microsoft.com/office/drawing/2014/main" val="20000"/>
                    </a:ext>
                  </a:extLst>
                </a:gridCol>
                <a:gridCol w="2656027">
                  <a:extLst>
                    <a:ext uri="{9D8B030D-6E8A-4147-A177-3AD203B41FA5}">
                      <a16:colId xmlns:a16="http://schemas.microsoft.com/office/drawing/2014/main" val="2027616437"/>
                    </a:ext>
                  </a:extLst>
                </a:gridCol>
                <a:gridCol w="620029">
                  <a:extLst>
                    <a:ext uri="{9D8B030D-6E8A-4147-A177-3AD203B41FA5}">
                      <a16:colId xmlns:a16="http://schemas.microsoft.com/office/drawing/2014/main" val="3514935185"/>
                    </a:ext>
                  </a:extLst>
                </a:gridCol>
              </a:tblGrid>
              <a:tr h="282390">
                <a:tc>
                  <a:txBody>
                    <a:bodyPr/>
                    <a:lstStyle/>
                    <a:p>
                      <a:pPr algn="ctr">
                        <a:lnSpc>
                          <a:spcPts val="1200"/>
                        </a:lnSpc>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検討項目　</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検討の方向性・対応策（案）</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800" b="1" u="none" spc="10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389965">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人材育成（市民後見人養成等）</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663819506"/>
                  </a:ext>
                </a:extLst>
              </a:tr>
              <a:tr h="874059">
                <a:tc>
                  <a:txBody>
                    <a:bodyPr/>
                    <a:lstStyle/>
                    <a:p>
                      <a:pPr algn="l">
                        <a:lnSpc>
                          <a:spcPts val="1200"/>
                        </a:lnSpc>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事業の効率化と改善</a:t>
                      </a:r>
                      <a:r>
                        <a:rPr lang="ja-JP" altLang="en-US" sz="8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800" i="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市民後見人養成等事業に関する課題について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00"/>
                        </a:lnSpc>
                      </a:pPr>
                      <a:r>
                        <a:rPr lang="ja-JP" altLang="en-US"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今後の補助制度のあり方について</a:t>
                      </a:r>
                      <a:endParaRPr lang="en-US" altLang="ja-JP" sz="800" b="0" i="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tcPr>
                </a:tc>
                <a:tc>
                  <a:txBody>
                    <a:bodyPr/>
                    <a:lstStyle/>
                    <a:p>
                      <a:r>
                        <a:rPr kumimoji="1" lang="ja-JP" altLang="en-US" sz="1200" dirty="0" smtClean="0"/>
                        <a:t>第</a:t>
                      </a:r>
                      <a:r>
                        <a:rPr kumimoji="1" lang="en-US" altLang="ja-JP" sz="1200" dirty="0" smtClean="0"/>
                        <a:t>1</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2</a:t>
                      </a:r>
                      <a:r>
                        <a:rPr kumimoji="1" lang="ja-JP" altLang="en-US" sz="1200" dirty="0" smtClean="0"/>
                        <a:t>回</a:t>
                      </a:r>
                      <a:endParaRPr kumimoji="1" lang="ja-JP" altLang="en-US" sz="1200" dirty="0"/>
                    </a:p>
                  </a:txBody>
                  <a:tcPr marL="68580" marR="68580" marT="34290" marB="34290" anchor="ctr"/>
                </a:tc>
                <a:extLst>
                  <a:ext uri="{0D108BD9-81ED-4DB2-BD59-A6C34878D82A}">
                    <a16:rowId xmlns:a16="http://schemas.microsoft.com/office/drawing/2014/main" val="1452996826"/>
                  </a:ext>
                </a:extLst>
              </a:tr>
              <a:tr h="376518">
                <a:tc gridSpan="3">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altLang="ja-JP"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④成年後見制度利用促進機能　</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人材育成（法人後見）</a:t>
                      </a:r>
                      <a:endPar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30583"/>
                  </a:ext>
                </a:extLst>
              </a:tr>
              <a:tr h="833718">
                <a:tc>
                  <a:txBody>
                    <a:bodyPr/>
                    <a:lstStyle/>
                    <a:p>
                      <a:pPr algn="l">
                        <a:lnSpc>
                          <a:spcPts val="1200"/>
                        </a:lnSpc>
                      </a:pPr>
                      <a:r>
                        <a:rPr lang="ja-JP" altLang="en-US"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法人後見の活性化</a:t>
                      </a:r>
                      <a:endParaRPr lang="en-US" altLang="ja-JP" sz="8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法人後見に参画する法人の活性化のために、どのようなこと</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をすべきか</a:t>
                      </a:r>
                      <a:endParaRPr lang="en-US" altLang="ja-JP" sz="8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法人後見を実施するための体制等の整備手順の確認</a:t>
                      </a:r>
                      <a:endParaRPr lang="en-US" altLang="ja-JP" sz="800" b="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200" dirty="0" smtClean="0"/>
                        <a:t>第</a:t>
                      </a:r>
                      <a:r>
                        <a:rPr kumimoji="1" lang="en-US" altLang="ja-JP" sz="1200" dirty="0" smtClean="0"/>
                        <a:t>2</a:t>
                      </a:r>
                      <a:r>
                        <a:rPr kumimoji="1" lang="ja-JP" altLang="en-US" sz="1200" dirty="0" smtClean="0"/>
                        <a:t>回</a:t>
                      </a:r>
                      <a:endParaRPr kumimoji="1" lang="en-US" altLang="ja-JP" sz="1200" dirty="0" smtClean="0"/>
                    </a:p>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tc>
                <a:extLst>
                  <a:ext uri="{0D108BD9-81ED-4DB2-BD59-A6C34878D82A}">
                    <a16:rowId xmlns:a16="http://schemas.microsoft.com/office/drawing/2014/main" val="2475062589"/>
                  </a:ext>
                </a:extLst>
              </a:tr>
              <a:tr h="348211">
                <a:tc gridSpan="3">
                  <a:txBody>
                    <a:bodyPr/>
                    <a:lstStyle/>
                    <a:p>
                      <a:pPr algn="l">
                        <a:lnSpc>
                          <a:spcPts val="1200"/>
                        </a:lnSpc>
                      </a:pPr>
                      <a:r>
                        <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　</a:t>
                      </a:r>
                      <a:r>
                        <a:rPr lang="ja-JP" altLang="en-US"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中核機関の機能　⑤後見人支援機能</a:t>
                      </a:r>
                      <a:endParaRPr lang="ja-JP" altLang="en-US" sz="800" i="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6683984"/>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a:t>
                      </a: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親族・市民後見人等への日常的な対応</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市町村、中核機関、相談窓口が、どのような体制を</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整備す</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a:t>
                      </a: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かの検討</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地域のどのような機関との連携方法</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70868"/>
                  </a:ext>
                </a:extLst>
              </a:tr>
              <a:tr h="989396">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❷　地域連携ネットワークを利用した見守り体制づくり</a:t>
                      </a:r>
                      <a:endParaRPr lang="en-US" altLang="ja-JP"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中核機関職員、地域の相談機関等、どの様な研修をすべ</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き（回数、実施方法、内容　等）</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どのような機関と、どのように連携するのか</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6514978"/>
                  </a:ext>
                </a:extLst>
              </a:tr>
              <a:tr h="844823">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800" b="1" u="none"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❸　専門職の協力を得られる仕組みづくり</a:t>
                      </a:r>
                      <a:endParaRPr lang="ja-JP" altLang="en-US" sz="800" b="1" i="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専門的見地が必要なときの支援体制</a:t>
                      </a:r>
                      <a:endParaRPr lang="en-US" altLang="ja-JP" sz="8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t>第</a:t>
                      </a:r>
                      <a:r>
                        <a:rPr kumimoji="1" lang="en-US" altLang="ja-JP" sz="1200" dirty="0" smtClean="0"/>
                        <a:t>3</a:t>
                      </a:r>
                      <a:r>
                        <a:rPr kumimoji="1" lang="ja-JP" altLang="en-US" sz="1200" dirty="0" smtClean="0"/>
                        <a:t>回</a:t>
                      </a:r>
                      <a:endParaRPr kumimoji="1" lang="ja-JP" alt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9763636"/>
                  </a:ext>
                </a:extLst>
              </a:tr>
            </a:tbl>
          </a:graphicData>
        </a:graphic>
      </p:graphicFrame>
      <p:sp>
        <p:nvSpPr>
          <p:cNvPr id="6" name="円形吹き出し 5"/>
          <p:cNvSpPr/>
          <p:nvPr/>
        </p:nvSpPr>
        <p:spPr>
          <a:xfrm>
            <a:off x="8732005" y="14191"/>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39616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29712" cy="428625"/>
          </a:xfrm>
          <a:ln>
            <a:solidFill>
              <a:schemeClr val="tx1"/>
            </a:solidFill>
          </a:ln>
        </p:spPr>
        <p:txBody>
          <a:bodyPr>
            <a:norm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中核機関の機能　③相談</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機能に</a:t>
            </a:r>
            <a:r>
              <a:rPr kumimoji="1" lang="ja-JP" altLang="en-US" sz="2000" dirty="0" smtClean="0">
                <a:latin typeface="Meiryo UI" panose="020B0604030504040204" pitchFamily="50" charset="-128"/>
                <a:ea typeface="Meiryo UI" panose="020B0604030504040204" pitchFamily="50" charset="-128"/>
              </a:rPr>
              <a:t>ついて</a:t>
            </a:r>
            <a:endParaRPr kumimoji="1" lang="ja-JP" altLang="en-US" sz="2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0" y="611708"/>
            <a:ext cx="9144000" cy="6379028"/>
          </a:xfrm>
        </p:spPr>
        <p:txBody>
          <a:bodyPr>
            <a:normAutofit/>
          </a:bodyPr>
          <a:lstStyle/>
          <a:p>
            <a:pPr algn="l"/>
            <a:endParaRPr kumimoji="1" lang="en-US" altLang="ja-JP" sz="1400" dirty="0" smtClean="0">
              <a:latin typeface="Meiryo UI" panose="020B0604030504040204" pitchFamily="50" charset="-128"/>
              <a:ea typeface="Meiryo UI" panose="020B0604030504040204" pitchFamily="50" charset="-128"/>
            </a:endParaRPr>
          </a:p>
          <a:p>
            <a:pPr lvl="0" algn="l"/>
            <a:r>
              <a:rPr kumimoji="1" lang="ja-JP" altLang="en-US" sz="1600" dirty="0" smtClean="0">
                <a:latin typeface="Meiryo UI" panose="020B0604030504040204" pitchFamily="50" charset="-128"/>
                <a:ea typeface="Meiryo UI" panose="020B0604030504040204" pitchFamily="50" charset="-128"/>
              </a:rPr>
              <a:t>（１）現状　　</a:t>
            </a: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lgn="l"/>
            <a:r>
              <a:rPr lang="ja-JP" altLang="en-US" sz="1400" dirty="0" smtClean="0">
                <a:latin typeface="Meiryo UI" panose="020B0604030504040204" pitchFamily="50" charset="-128"/>
                <a:ea typeface="Meiryo UI" panose="020B0604030504040204" pitchFamily="50" charset="-128"/>
              </a:rPr>
              <a:t>　　　　相談機関への相談者については、病院関係者、家族、コミュニティーソーシャルワーカー（以下、「</a:t>
            </a:r>
            <a:r>
              <a:rPr lang="en-US" altLang="ja-JP" sz="1400" dirty="0" smtClean="0">
                <a:latin typeface="Meiryo UI" panose="020B0604030504040204" pitchFamily="50" charset="-128"/>
                <a:ea typeface="Meiryo UI" panose="020B0604030504040204" pitchFamily="50" charset="-128"/>
              </a:rPr>
              <a:t>CSW</a:t>
            </a:r>
            <a:r>
              <a:rPr lang="ja-JP" altLang="en-US" sz="1400" dirty="0" smtClean="0">
                <a:latin typeface="Meiryo UI" panose="020B0604030504040204" pitchFamily="50" charset="-128"/>
                <a:ea typeface="Meiryo UI" panose="020B0604030504040204" pitchFamily="50" charset="-128"/>
              </a:rPr>
              <a:t>」という。）、警察や</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行政機関（市町村生活保護担当課、地域包括支援センター、基幹相談支援センター）から相談が持ち込まれている。</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lvl="0"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〇市町村への申立相談元　</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出典：平成</a:t>
            </a:r>
            <a:r>
              <a:rPr lang="en-US" altLang="ja-JP" sz="1000" dirty="0">
                <a:solidFill>
                  <a:prstClr val="black"/>
                </a:solidFill>
                <a:latin typeface="Meiryo UI" panose="020B0604030504040204" pitchFamily="50" charset="-128"/>
                <a:ea typeface="Meiryo UI" panose="020B0604030504040204" pitchFamily="50" charset="-128"/>
              </a:rPr>
              <a:t>30</a:t>
            </a:r>
            <a:r>
              <a:rPr lang="ja-JP" altLang="en-US" sz="1000" dirty="0">
                <a:solidFill>
                  <a:prstClr val="black"/>
                </a:solidFill>
                <a:latin typeface="Meiryo UI" panose="020B0604030504040204" pitchFamily="50" charset="-128"/>
                <a:ea typeface="Meiryo UI" panose="020B0604030504040204" pitchFamily="50" charset="-128"/>
              </a:rPr>
              <a:t>年度市町村長申立実態調査結果</a:t>
            </a:r>
            <a:r>
              <a:rPr lang="ja-JP" altLang="en-US" sz="1000" dirty="0" smtClean="0">
                <a:solidFill>
                  <a:prstClr val="black"/>
                </a:solidFill>
                <a:latin typeface="Meiryo UI" panose="020B0604030504040204" pitchFamily="50" charset="-128"/>
                <a:ea typeface="Meiryo UI" panose="020B0604030504040204" pitchFamily="50" charset="-128"/>
              </a:rPr>
              <a:t>より</a:t>
            </a:r>
            <a:r>
              <a:rPr lang="en-US" altLang="ja-JP" sz="1000" dirty="0" smtClean="0">
                <a:solidFill>
                  <a:prstClr val="black"/>
                </a:solidFill>
                <a:latin typeface="Meiryo UI" panose="020B0604030504040204" pitchFamily="50" charset="-128"/>
                <a:ea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a:latin typeface="Meiryo UI" panose="020B0604030504040204" pitchFamily="50" charset="-128"/>
              <a:ea typeface="Meiryo UI" panose="020B0604030504040204" pitchFamily="50" charset="-128"/>
            </a:endParaRPr>
          </a:p>
          <a:p>
            <a:pPr lvl="0"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その他相談元内訳</a:t>
            </a:r>
            <a:endParaRPr lang="en-US" altLang="ja-JP" sz="14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医療機関（入院先の病院、医療ソーシャルワーカー）、行政関係（生活保護ケースワーカー、総合相談窓口</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ブランチ</a:t>
            </a:r>
            <a:r>
              <a:rPr lang="en-US" altLang="ja-JP" sz="1400" dirty="0" smtClean="0">
                <a:latin typeface="Meiryo UI" panose="020B0604030504040204" pitchFamily="50" charset="-128"/>
                <a:ea typeface="Meiryo UI" panose="020B0604030504040204" pitchFamily="50" charset="-128"/>
              </a:rPr>
              <a:t>)</a:t>
            </a:r>
            <a:r>
              <a:rPr lang="ja-JP" altLang="en-US" sz="1400" dirty="0" err="1"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保健師）、施設職員</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入所施設、救護施設、グループホーム管理者）、親族　、社会福祉協議会</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日常生活自立支援</a:t>
            </a:r>
            <a:endParaRPr lang="en-US" altLang="ja-JP" sz="14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事業担当者）、家主、</a:t>
            </a:r>
            <a:r>
              <a:rPr lang="en-US" altLang="ja-JP" sz="1400" dirty="0" smtClean="0">
                <a:latin typeface="Meiryo UI" panose="020B0604030504040204" pitchFamily="50" charset="-128"/>
                <a:ea typeface="Meiryo UI" panose="020B0604030504040204" pitchFamily="50" charset="-128"/>
              </a:rPr>
              <a:t>CSW</a:t>
            </a:r>
            <a:r>
              <a:rPr lang="ja-JP" altLang="en-US" sz="1400" dirty="0" err="1"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弁護士、司法書士、警察、権利擁護センター　など</a:t>
            </a:r>
            <a:endParaRPr lang="en-US" altLang="ja-JP" sz="14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485775"/>
            <a:ext cx="9144000" cy="369332"/>
          </a:xfrm>
          <a:prstGeom prst="rect">
            <a:avLst/>
          </a:prstGeom>
          <a:noFill/>
        </p:spPr>
        <p:txBody>
          <a:bodyPr wrap="square" rtlCol="0">
            <a:spAutoFit/>
          </a:bodyPr>
          <a:lstStyle/>
          <a:p>
            <a:r>
              <a:rPr kumimoji="1" lang="ja-JP" altLang="en-US" smtClean="0">
                <a:latin typeface="Meiryo UI" panose="020B0604030504040204" pitchFamily="50" charset="-128"/>
                <a:ea typeface="Meiryo UI" panose="020B0604030504040204" pitchFamily="50" charset="-128"/>
              </a:rPr>
              <a:t>〇地域の権利擁護関係窓口について　　　　</a:t>
            </a:r>
            <a:endParaRPr kumimoji="1" lang="en-US" altLang="ja-JP" dirty="0" smtClean="0">
              <a:latin typeface="Meiryo UI" panose="020B0604030504040204" pitchFamily="50" charset="-128"/>
              <a:ea typeface="Meiryo UI" panose="020B0604030504040204" pitchFamily="50" charset="-128"/>
            </a:endParaRPr>
          </a:p>
        </p:txBody>
      </p:sp>
      <p:sp>
        <p:nvSpPr>
          <p:cNvPr id="11" name="円形吹き出し 10"/>
          <p:cNvSpPr/>
          <p:nvPr/>
        </p:nvSpPr>
        <p:spPr>
          <a:xfrm>
            <a:off x="8707941" y="6359921"/>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01217597"/>
              </p:ext>
            </p:extLst>
          </p:nvPr>
        </p:nvGraphicFramePr>
        <p:xfrm>
          <a:off x="552449" y="2571799"/>
          <a:ext cx="8048625" cy="828040"/>
        </p:xfrm>
        <a:graphic>
          <a:graphicData uri="http://schemas.openxmlformats.org/drawingml/2006/table">
            <a:tbl>
              <a:tblPr firstRow="1" bandRow="1">
                <a:tableStyleId>{69CF1AB2-1976-4502-BF36-3FF5EA218861}</a:tableStyleId>
              </a:tblPr>
              <a:tblGrid>
                <a:gridCol w="1609725">
                  <a:extLst>
                    <a:ext uri="{9D8B030D-6E8A-4147-A177-3AD203B41FA5}">
                      <a16:colId xmlns:a16="http://schemas.microsoft.com/office/drawing/2014/main" val="934172482"/>
                    </a:ext>
                  </a:extLst>
                </a:gridCol>
                <a:gridCol w="1609725">
                  <a:extLst>
                    <a:ext uri="{9D8B030D-6E8A-4147-A177-3AD203B41FA5}">
                      <a16:colId xmlns:a16="http://schemas.microsoft.com/office/drawing/2014/main" val="1639481518"/>
                    </a:ext>
                  </a:extLst>
                </a:gridCol>
                <a:gridCol w="1609725">
                  <a:extLst>
                    <a:ext uri="{9D8B030D-6E8A-4147-A177-3AD203B41FA5}">
                      <a16:colId xmlns:a16="http://schemas.microsoft.com/office/drawing/2014/main" val="2317619541"/>
                    </a:ext>
                  </a:extLst>
                </a:gridCol>
                <a:gridCol w="1609725">
                  <a:extLst>
                    <a:ext uri="{9D8B030D-6E8A-4147-A177-3AD203B41FA5}">
                      <a16:colId xmlns:a16="http://schemas.microsoft.com/office/drawing/2014/main" val="2822559593"/>
                    </a:ext>
                  </a:extLst>
                </a:gridCol>
                <a:gridCol w="1609725">
                  <a:extLst>
                    <a:ext uri="{9D8B030D-6E8A-4147-A177-3AD203B41FA5}">
                      <a16:colId xmlns:a16="http://schemas.microsoft.com/office/drawing/2014/main" val="3760375203"/>
                    </a:ext>
                  </a:extLst>
                </a:gridCol>
              </a:tblGrid>
              <a:tr h="370840">
                <a:tc>
                  <a:txBody>
                    <a:bodyPr/>
                    <a:lstStyle/>
                    <a:p>
                      <a:r>
                        <a:rPr kumimoji="1" lang="ja-JP" altLang="en-US" sz="1200" dirty="0" smtClean="0">
                          <a:latin typeface="Meiryo UI" panose="020B0604030504040204" pitchFamily="50" charset="-128"/>
                          <a:ea typeface="Meiryo UI" panose="020B0604030504040204" pitchFamily="50" charset="-128"/>
                        </a:rPr>
                        <a:t>地域包括支援センター</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基幹相談支援センター</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居宅介護支援事業者</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（ケアマネジャー）</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相談支援専門員</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その他</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29992349"/>
                  </a:ext>
                </a:extLst>
              </a:tr>
              <a:tr h="370840">
                <a:tc>
                  <a:txBody>
                    <a:bodyPr/>
                    <a:lstStyle/>
                    <a:p>
                      <a:pPr algn="r"/>
                      <a:r>
                        <a:rPr kumimoji="1" lang="ja-JP" altLang="en-US" sz="1200" dirty="0" smtClean="0">
                          <a:latin typeface="Meiryo UI" panose="020B0604030504040204" pitchFamily="50" charset="-128"/>
                          <a:ea typeface="Meiryo UI" panose="020B0604030504040204" pitchFamily="50" charset="-128"/>
                        </a:rPr>
                        <a:t>１３１件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ja-JP" altLang="en-US" sz="1200" dirty="0" smtClean="0">
                          <a:latin typeface="Meiryo UI" panose="020B0604030504040204" pitchFamily="50" charset="-128"/>
                          <a:ea typeface="Meiryo UI" panose="020B0604030504040204" pitchFamily="50" charset="-128"/>
                        </a:rPr>
                        <a:t>４６件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ja-JP" altLang="en-US" sz="1200" dirty="0" smtClean="0">
                          <a:latin typeface="Meiryo UI" panose="020B0604030504040204" pitchFamily="50" charset="-128"/>
                          <a:ea typeface="Meiryo UI" panose="020B0604030504040204" pitchFamily="50" charset="-128"/>
                        </a:rPr>
                        <a:t>１７件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337</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6928107"/>
                  </a:ext>
                </a:extLst>
              </a:tr>
            </a:tbl>
          </a:graphicData>
        </a:graphic>
      </p:graphicFrame>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4948" y="4740428"/>
            <a:ext cx="2114786" cy="2014333"/>
          </a:xfrm>
          <a:prstGeom prst="rect">
            <a:avLst/>
          </a:prstGeom>
        </p:spPr>
      </p:pic>
    </p:spTree>
    <p:extLst>
      <p:ext uri="{BB962C8B-B14F-4D97-AF65-F5344CB8AC3E}">
        <p14:creationId xmlns:p14="http://schemas.microsoft.com/office/powerpoint/2010/main" val="2440290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29712" cy="428625"/>
          </a:xfrm>
          <a:ln>
            <a:solidFill>
              <a:schemeClr val="tx1"/>
            </a:solidFill>
          </a:ln>
        </p:spPr>
        <p:txBody>
          <a:bodyPr>
            <a:normAutofit/>
          </a:bodyPr>
          <a:lstStyle/>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中核機関の機能　③相談</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機能に</a:t>
            </a:r>
            <a:r>
              <a:rPr kumimoji="1" lang="ja-JP" altLang="en-US" sz="2000" dirty="0" smtClean="0">
                <a:latin typeface="Meiryo UI" panose="020B0604030504040204" pitchFamily="50" charset="-128"/>
                <a:ea typeface="Meiryo UI" panose="020B0604030504040204" pitchFamily="50" charset="-128"/>
              </a:rPr>
              <a:t>ついて</a:t>
            </a:r>
            <a:endParaRPr kumimoji="1" lang="ja-JP" altLang="en-US" sz="20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0" y="478972"/>
            <a:ext cx="9144000" cy="6379028"/>
          </a:xfrm>
        </p:spPr>
        <p:txBody>
          <a:bodyPr>
            <a:noAutofit/>
          </a:bodyPr>
          <a:lstStyle/>
          <a:p>
            <a:pPr algn="l"/>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600" dirty="0" smtClean="0">
                <a:latin typeface="Meiryo UI" panose="020B0604030504040204" pitchFamily="50" charset="-128"/>
                <a:ea typeface="Meiryo UI" panose="020B0604030504040204" pitchFamily="50" charset="-128"/>
              </a:rPr>
              <a:t>（１）現状</a:t>
            </a:r>
            <a:endParaRPr kumimoji="1" lang="en-US" altLang="ja-JP" sz="16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700" dirty="0" smtClean="0">
                <a:latin typeface="Meiryo UI" panose="020B0604030504040204" pitchFamily="50" charset="-128"/>
                <a:ea typeface="Meiryo UI" panose="020B0604030504040204" pitchFamily="50" charset="-128"/>
              </a:rPr>
              <a:t>　　●府内に設置されている地域の権利擁護関係の窓口</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出典：地域福祉課作成</a:t>
            </a:r>
            <a:r>
              <a:rPr lang="en-US" altLang="ja-JP" sz="1000" dirty="0" smtClean="0">
                <a:latin typeface="Meiryo UI" panose="020B0604030504040204" pitchFamily="50" charset="-128"/>
                <a:ea typeface="Meiryo UI" panose="020B0604030504040204" pitchFamily="50" charset="-128"/>
              </a:rPr>
              <a:t>】</a:t>
            </a: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業務内容に、「権利</a:t>
            </a:r>
            <a:r>
              <a:rPr lang="ja-JP" altLang="en-US" sz="1400" dirty="0">
                <a:latin typeface="Meiryo UI" panose="020B0604030504040204" pitchFamily="50" charset="-128"/>
                <a:ea typeface="Meiryo UI" panose="020B0604030504040204" pitchFamily="50" charset="-128"/>
              </a:rPr>
              <a:t>擁護</a:t>
            </a:r>
            <a:r>
              <a:rPr lang="ja-JP" altLang="en-US" sz="1400" dirty="0" smtClean="0">
                <a:latin typeface="Meiryo UI" panose="020B0604030504040204" pitchFamily="50" charset="-128"/>
                <a:ea typeface="Meiryo UI" panose="020B0604030504040204" pitchFamily="50" charset="-128"/>
              </a:rPr>
              <a:t>のために必要な援助」が含まれているのは、基幹相談支援事業所以外</a:t>
            </a:r>
            <a:r>
              <a:rPr lang="ja-JP" altLang="en-US" sz="1400" dirty="0">
                <a:latin typeface="Meiryo UI" panose="020B0604030504040204" pitchFamily="50" charset="-128"/>
                <a:ea typeface="Meiryo UI" panose="020B0604030504040204" pitchFamily="50" charset="-128"/>
              </a:rPr>
              <a:t>に市町村から委託された</a:t>
            </a:r>
            <a:r>
              <a:rPr lang="ja-JP" altLang="en-US" sz="1400" dirty="0" smtClean="0">
                <a:latin typeface="Meiryo UI" panose="020B0604030504040204" pitchFamily="50" charset="-128"/>
                <a:ea typeface="Meiryo UI" panose="020B0604030504040204" pitchFamily="50" charset="-128"/>
              </a:rPr>
              <a:t>指</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定特定相談支援事業者、指定一般相談支援事業者がある。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その他の関係相談窓口：福祉事務所（生活保護関係）、保健センター（精神保健関係）　等</a:t>
            </a:r>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a:p>
            <a:pPr algn="l"/>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endParaRPr lang="en-US" altLang="ja-JP" sz="1200" dirty="0">
              <a:latin typeface="Meiryo UI" panose="020B0604030504040204" pitchFamily="50" charset="-128"/>
              <a:ea typeface="Meiryo UI" panose="020B0604030504040204" pitchFamily="50" charset="-128"/>
            </a:endParaRPr>
          </a:p>
          <a:p>
            <a:pPr lvl="0"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l">
              <a:lnSpc>
                <a:spcPct val="100000"/>
              </a:lnSpc>
              <a:spcBef>
                <a:spcPts val="600"/>
              </a:spcBef>
            </a:pPr>
            <a:r>
              <a:rPr lang="ja-JP" altLang="en-US" sz="1200" dirty="0" smtClean="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485775"/>
            <a:ext cx="9144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〇地域の権利擁護関係窓口について</a:t>
            </a:r>
            <a:endParaRPr kumimoji="1" lang="en-US" altLang="ja-JP" dirty="0" smtClean="0">
              <a:latin typeface="Meiryo UI" panose="020B0604030504040204" pitchFamily="50" charset="-128"/>
              <a:ea typeface="Meiryo UI" panose="020B0604030504040204" pitchFamily="50" charset="-128"/>
            </a:endParaRPr>
          </a:p>
        </p:txBody>
      </p:sp>
      <p:sp>
        <p:nvSpPr>
          <p:cNvPr id="11" name="円形吹き出し 10"/>
          <p:cNvSpPr/>
          <p:nvPr/>
        </p:nvSpPr>
        <p:spPr>
          <a:xfrm>
            <a:off x="8732005" y="48600"/>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cs typeface="Meiryo UI" panose="020B0604030504040204" pitchFamily="50" charset="-128"/>
              </a:rPr>
              <a:t>３</a:t>
            </a:r>
          </a:p>
        </p:txBody>
      </p:sp>
      <p:graphicFrame>
        <p:nvGraphicFramePr>
          <p:cNvPr id="7" name="表 6"/>
          <p:cNvGraphicFramePr>
            <a:graphicFrameLocks noGrp="1"/>
          </p:cNvGraphicFramePr>
          <p:nvPr>
            <p:extLst>
              <p:ext uri="{D42A27DB-BD31-4B8C-83A1-F6EECF244321}">
                <p14:modId xmlns:p14="http://schemas.microsoft.com/office/powerpoint/2010/main" val="3679655777"/>
              </p:ext>
            </p:extLst>
          </p:nvPr>
        </p:nvGraphicFramePr>
        <p:xfrm>
          <a:off x="261257" y="1480518"/>
          <a:ext cx="8635999" cy="3840480"/>
        </p:xfrm>
        <a:graphic>
          <a:graphicData uri="http://schemas.openxmlformats.org/drawingml/2006/table">
            <a:tbl>
              <a:tblPr firstRow="1" bandRow="1">
                <a:tableStyleId>{69CF1AB2-1976-4502-BF36-3FF5EA218861}</a:tableStyleId>
              </a:tblPr>
              <a:tblGrid>
                <a:gridCol w="1223433">
                  <a:extLst>
                    <a:ext uri="{9D8B030D-6E8A-4147-A177-3AD203B41FA5}">
                      <a16:colId xmlns:a16="http://schemas.microsoft.com/office/drawing/2014/main" val="3434331563"/>
                    </a:ext>
                  </a:extLst>
                </a:gridCol>
                <a:gridCol w="3653367">
                  <a:extLst>
                    <a:ext uri="{9D8B030D-6E8A-4147-A177-3AD203B41FA5}">
                      <a16:colId xmlns:a16="http://schemas.microsoft.com/office/drawing/2014/main" val="3567555105"/>
                    </a:ext>
                  </a:extLst>
                </a:gridCol>
                <a:gridCol w="3759199">
                  <a:extLst>
                    <a:ext uri="{9D8B030D-6E8A-4147-A177-3AD203B41FA5}">
                      <a16:colId xmlns:a16="http://schemas.microsoft.com/office/drawing/2014/main" val="1172717948"/>
                    </a:ext>
                  </a:extLst>
                </a:gridCol>
              </a:tblGrid>
              <a:tr h="565595">
                <a:tc>
                  <a:txBody>
                    <a:bodyPr/>
                    <a:lstStyle/>
                    <a:p>
                      <a:endParaRPr kumimoji="1" lang="ja-JP" altLang="en-US" sz="1200" dirty="0">
                        <a:latin typeface="Meiryo UI" panose="020B0604030504040204" pitchFamily="50" charset="-128"/>
                        <a:ea typeface="Meiryo UI" panose="020B0604030504040204" pitchFamily="50" charset="-128"/>
                      </a:endParaRPr>
                    </a:p>
                  </a:txBody>
                  <a:tcPr>
                    <a:solidFill>
                      <a:schemeClr val="accent1">
                        <a:lumMod val="60000"/>
                        <a:lumOff val="40000"/>
                      </a:schemeClr>
                    </a:solidFill>
                  </a:tcPr>
                </a:tc>
                <a:tc>
                  <a:txBody>
                    <a:bodyPr/>
                    <a:lstStyle/>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地域包括支援センター（</a:t>
                      </a:r>
                      <a:r>
                        <a:rPr kumimoji="1" lang="en-US" altLang="ja-JP" sz="1200" dirty="0" smtClean="0">
                          <a:latin typeface="Meiryo UI" panose="020B0604030504040204" pitchFamily="50" charset="-128"/>
                          <a:ea typeface="Meiryo UI" panose="020B0604030504040204" pitchFamily="50" charset="-128"/>
                        </a:rPr>
                        <a:t>H31.7</a:t>
                      </a:r>
                      <a:r>
                        <a:rPr kumimoji="1" lang="ja-JP" altLang="en-US" sz="1200" dirty="0" smtClean="0">
                          <a:latin typeface="Meiryo UI" panose="020B0604030504040204" pitchFamily="50" charset="-128"/>
                          <a:ea typeface="Meiryo UI" panose="020B0604030504040204" pitchFamily="50" charset="-128"/>
                        </a:rPr>
                        <a:t>時点）</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ja-JP" altLang="en-US" sz="1200" dirty="0">
                        <a:latin typeface="Meiryo UI" panose="020B0604030504040204" pitchFamily="50" charset="-128"/>
                        <a:ea typeface="Meiryo UI" panose="020B0604030504040204" pitchFamily="50" charset="-128"/>
                      </a:endParaRPr>
                    </a:p>
                  </a:txBody>
                  <a:tcPr>
                    <a:solidFill>
                      <a:schemeClr val="accent1">
                        <a:lumMod val="60000"/>
                        <a:lumOff val="40000"/>
                      </a:schemeClr>
                    </a:solidFill>
                  </a:tcPr>
                </a:tc>
                <a:tc>
                  <a:txBody>
                    <a:bodyPr/>
                    <a:lstStyle/>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基幹相談支援センター（</a:t>
                      </a:r>
                      <a:r>
                        <a:rPr kumimoji="1" lang="en-US" altLang="ja-JP" sz="1200" dirty="0" smtClean="0">
                          <a:latin typeface="Meiryo UI" panose="020B0604030504040204" pitchFamily="50" charset="-128"/>
                          <a:ea typeface="Meiryo UI" panose="020B0604030504040204" pitchFamily="50" charset="-128"/>
                        </a:rPr>
                        <a:t>H31.4</a:t>
                      </a:r>
                      <a:r>
                        <a:rPr kumimoji="1" lang="ja-JP" altLang="en-US" sz="1200" dirty="0" smtClean="0">
                          <a:latin typeface="Meiryo UI" panose="020B0604030504040204" pitchFamily="50" charset="-128"/>
                          <a:ea typeface="Meiryo UI" panose="020B0604030504040204" pitchFamily="50" charset="-128"/>
                        </a:rPr>
                        <a:t>時点）</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solidFill>
                      <a:schemeClr val="accent1">
                        <a:lumMod val="60000"/>
                        <a:lumOff val="40000"/>
                      </a:schemeClr>
                    </a:solidFill>
                  </a:tcPr>
                </a:tc>
                <a:extLst>
                  <a:ext uri="{0D108BD9-81ED-4DB2-BD59-A6C34878D82A}">
                    <a16:rowId xmlns:a16="http://schemas.microsoft.com/office/drawing/2014/main" val="1139015976"/>
                  </a:ext>
                </a:extLst>
              </a:tr>
              <a:tr h="556743">
                <a:tc>
                  <a:txBody>
                    <a:bodyPr/>
                    <a:lstStyle/>
                    <a:p>
                      <a:r>
                        <a:rPr kumimoji="1" lang="ja-JP" altLang="en-US" sz="1200" dirty="0" smtClean="0">
                          <a:latin typeface="Meiryo UI" panose="020B0604030504040204" pitchFamily="50" charset="-128"/>
                          <a:ea typeface="Meiryo UI" panose="020B0604030504040204" pitchFamily="50" charset="-128"/>
                        </a:rPr>
                        <a:t>府内箇所数</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政令市含む</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２７１か所</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６４か所</a:t>
                      </a:r>
                      <a:endParaRPr kumimoji="1" lang="en-US" altLang="ja-JP" sz="1200" dirty="0" smtClean="0">
                        <a:latin typeface="Meiryo UI" panose="020B0604030504040204" pitchFamily="50" charset="-128"/>
                        <a:ea typeface="Meiryo UI" panose="020B0604030504040204" pitchFamily="50" charset="-128"/>
                      </a:endParaRPr>
                    </a:p>
                    <a:p>
                      <a:pPr algn="ctr"/>
                      <a:endParaRPr kumimoji="1" lang="ja-JP" altLang="en-US" sz="1200" dirty="0">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544364696"/>
                  </a:ext>
                </a:extLst>
              </a:tr>
              <a:tr h="858400">
                <a:tc>
                  <a:txBody>
                    <a:bodyPr/>
                    <a:lstStyle/>
                    <a:p>
                      <a:r>
                        <a:rPr kumimoji="1" lang="ja-JP" altLang="en-US" sz="1200" dirty="0" smtClean="0">
                          <a:latin typeface="Meiryo UI" panose="020B0604030504040204" pitchFamily="50" charset="-128"/>
                          <a:ea typeface="Meiryo UI" panose="020B0604030504040204" pitchFamily="50" charset="-128"/>
                        </a:rPr>
                        <a:t>業務内容</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txBody>
                  <a:tcPr>
                    <a:noFill/>
                  </a:tcPr>
                </a:tc>
                <a:tc>
                  <a:txBody>
                    <a:bodyPr/>
                    <a:lstStyle/>
                    <a:p>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）包括的支援事業</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①総合相談支援業務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b="1" u="sng" dirty="0" smtClean="0">
                          <a:latin typeface="Meiryo UI" panose="020B0604030504040204" pitchFamily="50" charset="-128"/>
                          <a:ea typeface="Meiryo UI" panose="020B0604030504040204" pitchFamily="50" charset="-128"/>
                        </a:rPr>
                        <a:t>②権利擁護業務</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③包括的・継続的ケアマネジメント支援事業</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多職種協働による地域包括支援ネットワークの構築</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地域ケア会議の実施</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指定介護予防支援について</a:t>
                      </a:r>
                      <a:endParaRPr kumimoji="1" lang="en-US" altLang="ja-JP" sz="1200" dirty="0" smtClean="0">
                        <a:latin typeface="Meiryo UI" panose="020B0604030504040204" pitchFamily="50" charset="-128"/>
                        <a:ea typeface="Meiryo UI" panose="020B0604030504040204" pitchFamily="50" charset="-128"/>
                      </a:endParaRPr>
                    </a:p>
                  </a:txBody>
                  <a:tcPr>
                    <a:noFill/>
                  </a:tcPr>
                </a:tc>
                <a:tc>
                  <a:txBody>
                    <a:bodyPr/>
                    <a:lstStyle/>
                    <a:p>
                      <a:r>
                        <a:rPr kumimoji="1" lang="ja-JP" altLang="en-US" sz="1200" dirty="0" smtClean="0">
                          <a:latin typeface="Meiryo UI" panose="020B0604030504040204" pitchFamily="50" charset="-128"/>
                          <a:ea typeface="Meiryo UI" panose="020B0604030504040204" pitchFamily="50" charset="-128"/>
                        </a:rPr>
                        <a:t>（１）相談業務</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①総合的・専門的な相談支援の実施</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②地域の相談支援体制の強化の取組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③地域移行・地域定着の促進の取組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④権利擁護</a:t>
                      </a:r>
                      <a:r>
                        <a:rPr kumimoji="1" lang="ja-JP" altLang="en-US" sz="1200" dirty="0" smtClean="0">
                          <a:latin typeface="Meiryo UI" panose="020B0604030504040204" pitchFamily="50" charset="-128"/>
                          <a:ea typeface="Meiryo UI" panose="020B0604030504040204" pitchFamily="50" charset="-128"/>
                        </a:rPr>
                        <a:t>・虐待防止</a:t>
                      </a:r>
                      <a:endParaRPr kumimoji="1" lang="en-US" altLang="ja-JP" sz="1200" dirty="0" smtClean="0">
                        <a:latin typeface="Meiryo UI" panose="020B0604030504040204" pitchFamily="50" charset="-128"/>
                        <a:ea typeface="Meiryo UI" panose="020B0604030504040204" pitchFamily="50" charset="-128"/>
                      </a:endParaRPr>
                    </a:p>
                  </a:txBody>
                  <a:tcPr>
                    <a:noFill/>
                  </a:tcPr>
                </a:tc>
                <a:extLst>
                  <a:ext uri="{0D108BD9-81ED-4DB2-BD59-A6C34878D82A}">
                    <a16:rowId xmlns:a16="http://schemas.microsoft.com/office/drawing/2014/main" val="2767954978"/>
                  </a:ext>
                </a:extLst>
              </a:tr>
              <a:tr h="858400">
                <a:tc>
                  <a:txBody>
                    <a:bodyPr/>
                    <a:lstStyle/>
                    <a:p>
                      <a:r>
                        <a:rPr kumimoji="1" lang="ja-JP" altLang="en-US" sz="1200" dirty="0" smtClean="0">
                          <a:latin typeface="Meiryo UI" panose="020B0604030504040204" pitchFamily="50" charset="-128"/>
                          <a:ea typeface="Meiryo UI" panose="020B0604030504040204" pitchFamily="50" charset="-128"/>
                        </a:rPr>
                        <a:t>根拠法</a:t>
                      </a: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r>
                        <a:rPr kumimoji="1" lang="ja-JP" altLang="en-US" sz="1200" dirty="0" smtClean="0">
                          <a:latin typeface="Meiryo UI" panose="020B0604030504040204" pitchFamily="50" charset="-128"/>
                          <a:ea typeface="Meiryo UI" panose="020B0604030504040204" pitchFamily="50" charset="-128"/>
                        </a:rPr>
                        <a:t>介護保険法（平成</a:t>
                      </a:r>
                      <a:r>
                        <a:rPr kumimoji="1" lang="en-US" altLang="ja-JP" sz="1200" dirty="0" smtClean="0">
                          <a:latin typeface="Meiryo UI" panose="020B0604030504040204" pitchFamily="50" charset="-128"/>
                          <a:ea typeface="Meiryo UI" panose="020B0604030504040204" pitchFamily="50" charset="-128"/>
                        </a:rPr>
                        <a:t>9</a:t>
                      </a:r>
                      <a:r>
                        <a:rPr kumimoji="1" lang="ja-JP" altLang="en-US" sz="1200" dirty="0" smtClean="0">
                          <a:latin typeface="Meiryo UI" panose="020B0604030504040204" pitchFamily="50" charset="-128"/>
                          <a:ea typeface="Meiryo UI" panose="020B0604030504040204" pitchFamily="50" charset="-128"/>
                        </a:rPr>
                        <a:t>年法律第</a:t>
                      </a:r>
                      <a:r>
                        <a:rPr kumimoji="1" lang="en-US" altLang="ja-JP" sz="1200" dirty="0" smtClean="0">
                          <a:latin typeface="Meiryo UI" panose="020B0604030504040204" pitchFamily="50" charset="-128"/>
                          <a:ea typeface="Meiryo UI" panose="020B0604030504040204" pitchFamily="50" charset="-128"/>
                        </a:rPr>
                        <a:t>123</a:t>
                      </a:r>
                      <a:r>
                        <a:rPr kumimoji="1" lang="ja-JP" altLang="en-US" sz="1200" dirty="0" smtClean="0">
                          <a:latin typeface="Meiryo UI" panose="020B0604030504040204" pitchFamily="50" charset="-128"/>
                          <a:ea typeface="Meiryo UI" panose="020B0604030504040204" pitchFamily="50" charset="-128"/>
                        </a:rPr>
                        <a:t>号。）第</a:t>
                      </a:r>
                      <a:r>
                        <a:rPr kumimoji="1" lang="en-US" altLang="ja-JP" sz="1200" dirty="0" smtClean="0">
                          <a:latin typeface="Meiryo UI" panose="020B0604030504040204" pitchFamily="50" charset="-128"/>
                          <a:ea typeface="Meiryo UI" panose="020B0604030504040204" pitchFamily="50" charset="-128"/>
                        </a:rPr>
                        <a:t>115</a:t>
                      </a:r>
                      <a:r>
                        <a:rPr kumimoji="1" lang="ja-JP" altLang="en-US" sz="1200" dirty="0" smtClean="0">
                          <a:latin typeface="Meiryo UI" panose="020B0604030504040204" pitchFamily="50" charset="-128"/>
                          <a:ea typeface="Meiryo UI" panose="020B0604030504040204" pitchFamily="50" charset="-128"/>
                        </a:rPr>
                        <a:t>条の</a:t>
                      </a:r>
                      <a:r>
                        <a:rPr kumimoji="1" lang="en-US" altLang="ja-JP" sz="1200" dirty="0" smtClean="0">
                          <a:latin typeface="Meiryo UI" panose="020B0604030504040204" pitchFamily="50" charset="-128"/>
                          <a:ea typeface="Meiryo UI" panose="020B0604030504040204" pitchFamily="50" charset="-128"/>
                        </a:rPr>
                        <a:t>46</a:t>
                      </a:r>
                      <a:r>
                        <a:rPr kumimoji="1" lang="ja-JP" altLang="en-US" sz="1200" dirty="0" smtClean="0">
                          <a:latin typeface="Meiryo UI" panose="020B0604030504040204" pitchFamily="50" charset="-128"/>
                          <a:ea typeface="Meiryo UI" panose="020B0604030504040204" pitchFamily="50" charset="-128"/>
                        </a:rPr>
                        <a:t>第</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項</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地域包括支援センターの設置運営について（平成</a:t>
                      </a:r>
                      <a:r>
                        <a:rPr kumimoji="1" lang="en-US" altLang="ja-JP" sz="1200" dirty="0" smtClean="0">
                          <a:latin typeface="Meiryo UI" panose="020B0604030504040204" pitchFamily="50" charset="-128"/>
                          <a:ea typeface="Meiryo UI" panose="020B0604030504040204" pitchFamily="50" charset="-128"/>
                        </a:rPr>
                        <a:t>18</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18</a:t>
                      </a:r>
                      <a:r>
                        <a:rPr kumimoji="1" lang="ja-JP" altLang="en-US" sz="1200" dirty="0" smtClean="0">
                          <a:latin typeface="Meiryo UI" panose="020B0604030504040204" pitchFamily="50" charset="-128"/>
                          <a:ea typeface="Meiryo UI" panose="020B0604030504040204" pitchFamily="50" charset="-128"/>
                        </a:rPr>
                        <a:t>日老計発第</a:t>
                      </a:r>
                      <a:r>
                        <a:rPr kumimoji="1" lang="en-US" altLang="ja-JP" sz="1200" dirty="0" smtClean="0">
                          <a:latin typeface="Meiryo UI" panose="020B0604030504040204" pitchFamily="50" charset="-128"/>
                          <a:ea typeface="Meiryo UI" panose="020B0604030504040204" pitchFamily="50" charset="-128"/>
                        </a:rPr>
                        <a:t>1018001</a:t>
                      </a:r>
                      <a:r>
                        <a:rPr kumimoji="1" lang="ja-JP" altLang="en-US" sz="1200" dirty="0" smtClean="0">
                          <a:latin typeface="Meiryo UI" panose="020B0604030504040204" pitchFamily="50" charset="-128"/>
                          <a:ea typeface="Meiryo UI" panose="020B0604030504040204" pitchFamily="50" charset="-128"/>
                        </a:rPr>
                        <a:t>号、老振発第</a:t>
                      </a:r>
                      <a:r>
                        <a:rPr kumimoji="1" lang="en-US" altLang="ja-JP" sz="1200" dirty="0" smtClean="0">
                          <a:latin typeface="Meiryo UI" panose="020B0604030504040204" pitchFamily="50" charset="-128"/>
                          <a:ea typeface="Meiryo UI" panose="020B0604030504040204" pitchFamily="50" charset="-128"/>
                        </a:rPr>
                        <a:t>1018001</a:t>
                      </a:r>
                      <a:r>
                        <a:rPr kumimoji="1" lang="ja-JP" altLang="en-US" sz="1200" dirty="0" smtClean="0">
                          <a:latin typeface="Meiryo UI" panose="020B0604030504040204" pitchFamily="50" charset="-128"/>
                          <a:ea typeface="Meiryo UI" panose="020B0604030504040204" pitchFamily="50" charset="-128"/>
                        </a:rPr>
                        <a:t>号、老老発第</a:t>
                      </a:r>
                      <a:r>
                        <a:rPr kumimoji="1" lang="en-US" altLang="ja-JP" sz="1200" dirty="0" smtClean="0">
                          <a:latin typeface="Meiryo UI" panose="020B0604030504040204" pitchFamily="50" charset="-128"/>
                          <a:ea typeface="Meiryo UI" panose="020B0604030504040204" pitchFamily="50" charset="-128"/>
                        </a:rPr>
                        <a:t>1018001</a:t>
                      </a:r>
                      <a:r>
                        <a:rPr kumimoji="1" lang="ja-JP" altLang="en-US" sz="1200" dirty="0" smtClean="0">
                          <a:latin typeface="Meiryo UI" panose="020B0604030504040204" pitchFamily="50" charset="-128"/>
                          <a:ea typeface="Meiryo UI" panose="020B0604030504040204" pitchFamily="50" charset="-128"/>
                        </a:rPr>
                        <a:t>号）</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l"/>
                      <a:r>
                        <a:rPr lang="ja-JP" altLang="en-US" sz="1200" b="0" i="0" u="none" strike="noStrike" baseline="0" dirty="0" err="1" smtClean="0">
                          <a:latin typeface="Meiryo UI" panose="020B0604030504040204" pitchFamily="50" charset="-128"/>
                          <a:ea typeface="Meiryo UI" panose="020B0604030504040204" pitchFamily="50" charset="-128"/>
                        </a:rPr>
                        <a:t>障がい</a:t>
                      </a:r>
                      <a:r>
                        <a:rPr lang="ja-JP" altLang="en-US" sz="1200" b="0" i="0" u="none" strike="noStrike" baseline="0" dirty="0" smtClean="0">
                          <a:latin typeface="Meiryo UI" panose="020B0604030504040204" pitchFamily="50" charset="-128"/>
                          <a:ea typeface="Meiryo UI" panose="020B0604030504040204" pitchFamily="50" charset="-128"/>
                        </a:rPr>
                        <a:t>者制度改革推進本部等における検討を踏まえて障害保健福祉施策を見直すまでの間において障害者等の地域生活を支援するための関係法律の整備に関する法律</a:t>
                      </a:r>
                      <a:r>
                        <a:rPr lang="en-US" altLang="ja-JP" sz="1200" b="0" i="0" u="none" strike="noStrike" baseline="0" dirty="0" smtClean="0">
                          <a:latin typeface="Meiryo UI" panose="020B0604030504040204" pitchFamily="50" charset="-128"/>
                          <a:ea typeface="Meiryo UI" panose="020B0604030504040204" pitchFamily="50" charset="-128"/>
                        </a:rPr>
                        <a:t>(</a:t>
                      </a:r>
                      <a:r>
                        <a:rPr lang="ja-JP" altLang="en-US" sz="1200" b="0" i="0" u="none" strike="noStrike" baseline="0" dirty="0" smtClean="0">
                          <a:latin typeface="Meiryo UI" panose="020B0604030504040204" pitchFamily="50" charset="-128"/>
                          <a:ea typeface="Meiryo UI" panose="020B0604030504040204" pitchFamily="50" charset="-128"/>
                        </a:rPr>
                        <a:t>平成</a:t>
                      </a:r>
                      <a:r>
                        <a:rPr lang="en-US" altLang="ja-JP" sz="1200" b="0" i="0" u="none" strike="noStrike" baseline="0" dirty="0" smtClean="0">
                          <a:latin typeface="Meiryo UI" panose="020B0604030504040204" pitchFamily="50" charset="-128"/>
                          <a:ea typeface="Meiryo UI" panose="020B0604030504040204" pitchFamily="50" charset="-128"/>
                        </a:rPr>
                        <a:t>24</a:t>
                      </a:r>
                      <a:r>
                        <a:rPr lang="ja-JP" altLang="en-US" sz="1200" b="0" i="0" u="none" strike="noStrike" baseline="0" dirty="0" smtClean="0">
                          <a:latin typeface="Meiryo UI" panose="020B0604030504040204" pitchFamily="50" charset="-128"/>
                          <a:ea typeface="Meiryo UI" panose="020B0604030504040204" pitchFamily="50" charset="-128"/>
                        </a:rPr>
                        <a:t>年</a:t>
                      </a:r>
                      <a:r>
                        <a:rPr lang="en-US" altLang="ja-JP" sz="1200" b="0" i="0" u="none" strike="noStrike" baseline="0" dirty="0" smtClean="0">
                          <a:latin typeface="Meiryo UI" panose="020B0604030504040204" pitchFamily="50" charset="-128"/>
                          <a:ea typeface="Meiryo UI" panose="020B0604030504040204" pitchFamily="50" charset="-128"/>
                        </a:rPr>
                        <a:t>4</a:t>
                      </a:r>
                      <a:r>
                        <a:rPr lang="ja-JP" altLang="en-US" sz="1200" b="0" i="0" u="none" strike="noStrike" baseline="0" dirty="0" smtClean="0">
                          <a:latin typeface="Meiryo UI" panose="020B0604030504040204" pitchFamily="50" charset="-128"/>
                          <a:ea typeface="Meiryo UI" panose="020B0604030504040204" pitchFamily="50" charset="-128"/>
                        </a:rPr>
                        <a:t>月</a:t>
                      </a:r>
                      <a:r>
                        <a:rPr lang="en-US" altLang="ja-JP" sz="1200" b="0" i="0" u="none" strike="noStrike" baseline="0" dirty="0" smtClean="0">
                          <a:latin typeface="Meiryo UI" panose="020B0604030504040204" pitchFamily="50" charset="-128"/>
                          <a:ea typeface="Meiryo UI" panose="020B0604030504040204" pitchFamily="50" charset="-128"/>
                        </a:rPr>
                        <a:t>1</a:t>
                      </a:r>
                      <a:r>
                        <a:rPr lang="ja-JP" altLang="en-US" sz="1200" b="0" i="0" u="none" strike="noStrike" baseline="0" dirty="0" smtClean="0">
                          <a:latin typeface="Meiryo UI" panose="020B0604030504040204" pitchFamily="50" charset="-128"/>
                          <a:ea typeface="Meiryo UI" panose="020B0604030504040204" pitchFamily="50" charset="-128"/>
                        </a:rPr>
                        <a:t>日施行</a:t>
                      </a:r>
                      <a:r>
                        <a:rPr lang="ja-JP" altLang="en-US" sz="1200" b="0" i="0" u="none" strike="noStrike" baseline="0" dirty="0" smtClean="0">
                          <a:latin typeface="ＤＦ特太ゴシック体"/>
                        </a:rPr>
                        <a:t>）</a:t>
                      </a:r>
                      <a:endParaRPr lang="ja-JP" altLang="en-US" sz="1200" b="0" i="0" u="none" strike="noStrike" baseline="0" dirty="0" smtClean="0">
                        <a:latin typeface="DFGothic-EB-WIN-RKSJ-H"/>
                      </a:endParaRPr>
                    </a:p>
                  </a:txBody>
                  <a:tcPr>
                    <a:noFill/>
                  </a:tcPr>
                </a:tc>
                <a:extLst>
                  <a:ext uri="{0D108BD9-81ED-4DB2-BD59-A6C34878D82A}">
                    <a16:rowId xmlns:a16="http://schemas.microsoft.com/office/drawing/2014/main" val="105219730"/>
                  </a:ext>
                </a:extLst>
              </a:tr>
            </a:tbl>
          </a:graphicData>
        </a:graphic>
      </p:graphicFrame>
    </p:spTree>
    <p:extLst>
      <p:ext uri="{BB962C8B-B14F-4D97-AF65-F5344CB8AC3E}">
        <p14:creationId xmlns:p14="http://schemas.microsoft.com/office/powerpoint/2010/main" val="709641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a:t>
            </a:r>
            <a:r>
              <a:rPr lang="ja-JP" altLang="en-US" sz="2000" dirty="0">
                <a:latin typeface="Meiryo UI" panose="020B0604030504040204" pitchFamily="50" charset="-128"/>
                <a:ea typeface="Meiryo UI" panose="020B0604030504040204" pitchFamily="50" charset="-128"/>
              </a:rPr>
              <a:t> ③相談</a:t>
            </a:r>
            <a:r>
              <a:rPr kumimoji="1" lang="ja-JP" altLang="en-US" sz="2000" dirty="0" smtClean="0">
                <a:latin typeface="Meiryo UI" panose="020B0604030504040204" pitchFamily="50" charset="-128"/>
                <a:ea typeface="Meiryo UI" panose="020B0604030504040204" pitchFamily="50" charset="-128"/>
              </a:rPr>
              <a:t>機能について</a:t>
            </a:r>
            <a:endParaRPr kumimoji="1" lang="ja-JP" altLang="en-US" sz="2000" dirty="0">
              <a:latin typeface="Meiryo UI" panose="020B0604030504040204" pitchFamily="50" charset="-128"/>
              <a:ea typeface="Meiryo UI" panose="020B0604030504040204" pitchFamily="50" charset="-128"/>
            </a:endParaRPr>
          </a:p>
        </p:txBody>
      </p:sp>
      <p:sp>
        <p:nvSpPr>
          <p:cNvPr id="20" name="Rectangle 3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r>
            <a:b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endParaRPr kumimoji="0" lang="en-US" altLang="ja-JP" sz="1800" b="0" i="0" u="none" strike="noStrike" kern="1200" cap="none" spc="0" normalizeH="0" baseline="0" noProof="0" smtClean="0">
              <a:ln>
                <a:noFill/>
              </a:ln>
              <a:solidFill>
                <a:prstClr val="black"/>
              </a:solidFill>
              <a:effectLst/>
              <a:uLnTx/>
              <a:uFillTx/>
              <a:latin typeface="Arial" panose="020B0604020202020204" pitchFamily="34" charset="0"/>
              <a:ea typeface="游ゴシック" panose="020B0400000000000000" pitchFamily="50" charset="-128"/>
              <a:cs typeface="+mn-cs"/>
            </a:endParaRPr>
          </a:p>
        </p:txBody>
      </p:sp>
      <p:sp>
        <p:nvSpPr>
          <p:cNvPr id="48" name="テキスト ボックス 47"/>
          <p:cNvSpPr txBox="1"/>
          <p:nvPr/>
        </p:nvSpPr>
        <p:spPr>
          <a:xfrm>
            <a:off x="1" y="329504"/>
            <a:ext cx="9144000" cy="650947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noProof="0" dirty="0">
                <a:solidFill>
                  <a:prstClr val="black"/>
                </a:solidFill>
                <a:latin typeface="Meiryo UI" panose="020B0604030504040204" pitchFamily="50" charset="-128"/>
                <a:ea typeface="Meiryo UI" panose="020B0604030504040204" pitchFamily="50" charset="-128"/>
              </a:rPr>
              <a:t>課題</a:t>
            </a:r>
            <a:r>
              <a:rPr kumimoji="1" lang="ja-JP" altLang="en-US" sz="1600" noProof="0" dirty="0" smtClean="0">
                <a:solidFill>
                  <a:prstClr val="black"/>
                </a:solidFill>
                <a:latin typeface="Meiryo UI" panose="020B0604030504040204" pitchFamily="50" charset="-128"/>
                <a:ea typeface="Meiryo UI" panose="020B0604030504040204" pitchFamily="50" charset="-128"/>
              </a:rPr>
              <a:t>につい</a:t>
            </a:r>
            <a:r>
              <a:rPr kumimoji="1" lang="ja-JP" altLang="en-US" sz="1600" noProof="0" dirty="0">
                <a:solidFill>
                  <a:prstClr val="black"/>
                </a:solidFill>
                <a:latin typeface="Meiryo UI" panose="020B0604030504040204" pitchFamily="50" charset="-128"/>
                <a:ea typeface="Meiryo UI" panose="020B0604030504040204" pitchFamily="50" charset="-128"/>
              </a:rPr>
              <a:t>て</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smtClean="0">
                <a:solidFill>
                  <a:prstClr val="black"/>
                </a:solidFill>
                <a:latin typeface="Meiryo UI" panose="020B0604030504040204" pitchFamily="50" charset="-128"/>
                <a:ea typeface="Meiryo UI" panose="020B0604030504040204" pitchFamily="50" charset="-128"/>
              </a:rPr>
              <a:t>〇相談受付での課題</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支援を要する人を早期に発見</a:t>
            </a:r>
            <a:r>
              <a:rPr kumimoji="1" lang="ja-JP" altLang="en-US" sz="1500" dirty="0" smtClean="0">
                <a:solidFill>
                  <a:prstClr val="black"/>
                </a:solidFill>
                <a:latin typeface="Meiryo UI" panose="020B0604030504040204" pitchFamily="50" charset="-128"/>
                <a:ea typeface="Meiryo UI" panose="020B0604030504040204" pitchFamily="50" charset="-128"/>
              </a:rPr>
              <a:t>するためには、相談対応職員が</a:t>
            </a:r>
            <a:r>
              <a:rPr kumimoji="1" lang="ja-JP" altLang="en-US" sz="15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福祉サービス事業者から受けた相談やケースで、成年後見制度のニーズ</a:t>
            </a:r>
            <a:r>
              <a:rPr kumimoji="1" lang="ja-JP" altLang="en-US" sz="1500" dirty="0" smtClean="0">
                <a:solidFill>
                  <a:prstClr val="black"/>
                </a:solidFill>
                <a:latin typeface="Meiryo UI" panose="020B0604030504040204" pitchFamily="50" charset="-128"/>
                <a:ea typeface="Meiryo UI" panose="020B0604030504040204" pitchFamily="50" charset="-128"/>
              </a:rPr>
              <a:t>を汲取る必要があるが、そこが十分にできていない状況が考えられる。また、汲取ることができても、地域</a:t>
            </a:r>
            <a:r>
              <a:rPr kumimoji="1" lang="ja-JP" altLang="en-US" sz="1500" dirty="0">
                <a:solidFill>
                  <a:prstClr val="black"/>
                </a:solidFill>
                <a:latin typeface="Meiryo UI" panose="020B0604030504040204" pitchFamily="50" charset="-128"/>
                <a:ea typeface="Meiryo UI" panose="020B0604030504040204" pitchFamily="50" charset="-128"/>
              </a:rPr>
              <a:t>包括支援センター等の職員</a:t>
            </a:r>
            <a:r>
              <a:rPr kumimoji="1" lang="ja-JP" altLang="en-US" sz="1500" dirty="0" smtClean="0">
                <a:solidFill>
                  <a:prstClr val="black"/>
                </a:solidFill>
                <a:latin typeface="Meiryo UI" panose="020B0604030504040204" pitchFamily="50" charset="-128"/>
                <a:ea typeface="Meiryo UI" panose="020B0604030504040204" pitchFamily="50" charset="-128"/>
              </a:rPr>
              <a:t>が対応しきれないケースが考えられる。</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出典：市町村アンケート結果より</a:t>
            </a:r>
            <a:r>
              <a:rPr kumimoji="1" lang="en-US" altLang="ja-JP" sz="1000" dirty="0" smtClean="0">
                <a:solidFill>
                  <a:prstClr val="black"/>
                </a:solidFill>
                <a:latin typeface="Meiryo UI" panose="020B0604030504040204" pitchFamily="50" charset="-128"/>
                <a:ea typeface="Meiryo UI" panose="020B0604030504040204" pitchFamily="50" charset="-128"/>
              </a:rPr>
              <a:t>】</a:t>
            </a: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現状</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lvl="0">
              <a:defRPr/>
            </a:pPr>
            <a:r>
              <a:rPr kumimoji="1" lang="ja-JP" altLang="en-US" sz="1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500" b="1" dirty="0">
                <a:solidFill>
                  <a:prstClr val="black"/>
                </a:solidFill>
                <a:latin typeface="Meiryo UI" panose="020B0604030504040204" pitchFamily="50" charset="-128"/>
                <a:ea typeface="Meiryo UI" panose="020B0604030504040204" pitchFamily="50" charset="-128"/>
              </a:rPr>
              <a:t>　</a:t>
            </a:r>
            <a:r>
              <a:rPr kumimoji="1" lang="ja-JP" altLang="en-US" sz="1500" b="1" dirty="0" smtClean="0">
                <a:solidFill>
                  <a:prstClr val="black"/>
                </a:solidFill>
                <a:latin typeface="Meiryo UI" panose="020B0604030504040204" pitchFamily="50" charset="-128"/>
                <a:ea typeface="Meiryo UI" panose="020B0604030504040204" pitchFamily="50" charset="-128"/>
              </a:rPr>
              <a:t>　</a:t>
            </a:r>
            <a:r>
              <a:rPr kumimoji="1" lang="ja-JP" altLang="en-US" sz="15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●府内市町村における相談支援件数（障がい）　</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出典：</a:t>
            </a:r>
            <a:r>
              <a:rPr kumimoji="1" lang="ja-JP" altLang="en-US" sz="10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平成</a:t>
            </a:r>
            <a:r>
              <a:rPr kumimoji="1" lang="en-US" altLang="ja-JP" sz="10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29</a:t>
            </a:r>
            <a:r>
              <a:rPr kumimoji="1" lang="ja-JP" altLang="en-US" sz="10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年度福祉行政報告</a:t>
            </a:r>
            <a:r>
              <a:rPr kumimoji="1" lang="ja-JP" altLang="en-US" sz="1000" dirty="0">
                <a:solidFill>
                  <a:prstClr val="black"/>
                </a:solidFill>
                <a:latin typeface="Meiryo UI" panose="020B0604030504040204" pitchFamily="50" charset="-128"/>
                <a:ea typeface="Meiryo UI" panose="020B0604030504040204" pitchFamily="50" charset="-128"/>
              </a:rPr>
              <a:t>抜粋（厚生労働省ホームページ</a:t>
            </a:r>
            <a:r>
              <a:rPr kumimoji="1" lang="ja-JP" altLang="en-US" sz="1000" dirty="0" smtClean="0">
                <a:solidFill>
                  <a:prstClr val="black"/>
                </a:solidFill>
                <a:latin typeface="Meiryo UI" panose="020B0604030504040204" pitchFamily="50" charset="-128"/>
                <a:ea typeface="Meiryo UI" panose="020B0604030504040204" pitchFamily="50" charset="-128"/>
              </a:rPr>
              <a:t>より）</a:t>
            </a:r>
            <a:r>
              <a:rPr kumimoji="1" lang="en-US" altLang="ja-JP" sz="1000" dirty="0" smtClean="0">
                <a:solidFill>
                  <a:prstClr val="black"/>
                </a:solidFill>
                <a:latin typeface="Meiryo UI" panose="020B0604030504040204" pitchFamily="50" charset="-128"/>
                <a:ea typeface="Meiryo UI" panose="020B0604030504040204" pitchFamily="50" charset="-128"/>
              </a:rPr>
              <a:t>】</a:t>
            </a:r>
            <a:endParaRPr kumimoji="1" lang="en-US" altLang="ja-JP" sz="10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b="1"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b="1"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en-US" altLang="ja-JP" sz="12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権利擁護に関する支援件数には、成年後見に関する支援以外に、虐待案件等も含まれる。</a:t>
            </a:r>
            <a:endParaRPr kumimoji="1" lang="en-US" altLang="ja-JP" sz="12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●地域包括支援センターでの本人・家族への支援の内容　</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出典：東大阪市福祉部福祉企画課調査結果（平成</a:t>
            </a:r>
            <a:r>
              <a:rPr kumimoji="1" lang="en-US" altLang="ja-JP" sz="1000" dirty="0" smtClean="0">
                <a:solidFill>
                  <a:prstClr val="black"/>
                </a:solidFill>
                <a:latin typeface="Meiryo UI" panose="020B0604030504040204" pitchFamily="50" charset="-128"/>
                <a:ea typeface="Meiryo UI" panose="020B0604030504040204" pitchFamily="50" charset="-128"/>
              </a:rPr>
              <a:t>30</a:t>
            </a:r>
            <a:r>
              <a:rPr kumimoji="1" lang="ja-JP" altLang="en-US" sz="1000" dirty="0" smtClean="0">
                <a:solidFill>
                  <a:prstClr val="black"/>
                </a:solidFill>
                <a:latin typeface="Meiryo UI" panose="020B0604030504040204" pitchFamily="50" charset="-128"/>
                <a:ea typeface="Meiryo UI" panose="020B0604030504040204" pitchFamily="50" charset="-128"/>
              </a:rPr>
              <a:t>年</a:t>
            </a:r>
            <a:r>
              <a:rPr kumimoji="1" lang="en-US" altLang="ja-JP" sz="1000" dirty="0" smtClean="0">
                <a:solidFill>
                  <a:prstClr val="black"/>
                </a:solidFill>
                <a:latin typeface="Meiryo UI" panose="020B0604030504040204" pitchFamily="50" charset="-128"/>
                <a:ea typeface="Meiryo UI" panose="020B0604030504040204" pitchFamily="50" charset="-128"/>
              </a:rPr>
              <a:t>11</a:t>
            </a:r>
            <a:r>
              <a:rPr kumimoji="1" lang="ja-JP" altLang="en-US" sz="1000" dirty="0" smtClean="0">
                <a:solidFill>
                  <a:prstClr val="black"/>
                </a:solidFill>
                <a:latin typeface="Meiryo UI" panose="020B0604030504040204" pitchFamily="50" charset="-128"/>
                <a:ea typeface="Meiryo UI" panose="020B0604030504040204" pitchFamily="50" charset="-128"/>
              </a:rPr>
              <a:t>月実施）</a:t>
            </a:r>
            <a:r>
              <a:rPr kumimoji="1" lang="en-US" altLang="ja-JP" sz="1000" dirty="0" smtClean="0">
                <a:solidFill>
                  <a:prstClr val="black"/>
                </a:solidFill>
                <a:latin typeface="Meiryo UI" panose="020B0604030504040204" pitchFamily="50" charset="-128"/>
                <a:ea typeface="Meiryo UI" panose="020B0604030504040204" pitchFamily="50" charset="-128"/>
              </a:rPr>
              <a:t>】</a:t>
            </a: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・成年後見制度の説明。</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・医師への説明、受</a:t>
            </a:r>
            <a:r>
              <a:rPr kumimoji="1" lang="ja-JP" altLang="en-US" sz="1500" dirty="0">
                <a:solidFill>
                  <a:prstClr val="black"/>
                </a:solidFill>
                <a:latin typeface="Meiryo UI" panose="020B0604030504040204" pitchFamily="50" charset="-128"/>
                <a:ea typeface="Meiryo UI" panose="020B0604030504040204" pitchFamily="50" charset="-128"/>
              </a:rPr>
              <a:t>診</a:t>
            </a:r>
            <a:r>
              <a:rPr kumimoji="1" lang="ja-JP" altLang="en-US" sz="1500" dirty="0" smtClean="0">
                <a:solidFill>
                  <a:prstClr val="black"/>
                </a:solidFill>
                <a:latin typeface="Meiryo UI" panose="020B0604030504040204" pitchFamily="50" charset="-128"/>
                <a:ea typeface="Meiryo UI" panose="020B0604030504040204" pitchFamily="50" charset="-128"/>
              </a:rPr>
              <a:t>調整、同行受診。</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・ケアマネマネジャー、介護職との連携、調整。関係機関、専門職への制度説明。</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・申立書類の作成援助。</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●成年後見制度全般（相談業務、後見人との連携等）に関して課題と感じていること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600" dirty="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出典：東大阪市</a:t>
            </a:r>
            <a:r>
              <a:rPr kumimoji="1" lang="ja-JP" altLang="en-US" sz="1000" dirty="0">
                <a:solidFill>
                  <a:prstClr val="black"/>
                </a:solidFill>
                <a:latin typeface="Meiryo UI" panose="020B0604030504040204" pitchFamily="50" charset="-128"/>
                <a:ea typeface="Meiryo UI" panose="020B0604030504040204" pitchFamily="50" charset="-128"/>
              </a:rPr>
              <a:t>福祉部福祉企画課調査結果（平成</a:t>
            </a:r>
            <a:r>
              <a:rPr kumimoji="1" lang="en-US" altLang="ja-JP" sz="1000" dirty="0">
                <a:solidFill>
                  <a:prstClr val="black"/>
                </a:solidFill>
                <a:latin typeface="Meiryo UI" panose="020B0604030504040204" pitchFamily="50" charset="-128"/>
                <a:ea typeface="Meiryo UI" panose="020B0604030504040204" pitchFamily="50" charset="-128"/>
              </a:rPr>
              <a:t>30</a:t>
            </a:r>
            <a:r>
              <a:rPr kumimoji="1" lang="ja-JP" altLang="en-US" sz="1000" dirty="0">
                <a:solidFill>
                  <a:prstClr val="black"/>
                </a:solidFill>
                <a:latin typeface="Meiryo UI" panose="020B0604030504040204" pitchFamily="50" charset="-128"/>
                <a:ea typeface="Meiryo UI" panose="020B0604030504040204" pitchFamily="50" charset="-128"/>
              </a:rPr>
              <a:t>年</a:t>
            </a:r>
            <a:r>
              <a:rPr kumimoji="1" lang="en-US" altLang="ja-JP" sz="1000" dirty="0">
                <a:solidFill>
                  <a:prstClr val="black"/>
                </a:solidFill>
                <a:latin typeface="Meiryo UI" panose="020B0604030504040204" pitchFamily="50" charset="-128"/>
                <a:ea typeface="Meiryo UI" panose="020B0604030504040204" pitchFamily="50" charset="-128"/>
              </a:rPr>
              <a:t>11</a:t>
            </a:r>
            <a:r>
              <a:rPr kumimoji="1" lang="ja-JP" altLang="en-US" sz="1000" dirty="0">
                <a:solidFill>
                  <a:prstClr val="black"/>
                </a:solidFill>
                <a:latin typeface="Meiryo UI" panose="020B0604030504040204" pitchFamily="50" charset="-128"/>
                <a:ea typeface="Meiryo UI" panose="020B0604030504040204" pitchFamily="50" charset="-128"/>
              </a:rPr>
              <a:t>月</a:t>
            </a:r>
            <a:r>
              <a:rPr kumimoji="1" lang="ja-JP" altLang="en-US" sz="1000" dirty="0" smtClean="0">
                <a:solidFill>
                  <a:prstClr val="black"/>
                </a:solidFill>
                <a:latin typeface="Meiryo UI" panose="020B0604030504040204" pitchFamily="50" charset="-128"/>
                <a:ea typeface="Meiryo UI" panose="020B0604030504040204" pitchFamily="50" charset="-128"/>
              </a:rPr>
              <a:t>実施）</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smtClean="0">
                <a:solidFill>
                  <a:prstClr val="black"/>
                </a:solidFill>
                <a:latin typeface="Meiryo UI" panose="020B0604030504040204" pitchFamily="50" charset="-128"/>
                <a:ea typeface="Meiryo UI" panose="020B0604030504040204" pitchFamily="50" charset="-128"/>
              </a:rPr>
              <a:t>　　　　　　　・一人の後見人をつけるまでに膨大な時間がかかる。書類の作成、行政書類の収集、申立てまで行うとなると</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包括業務に支障をきたす。（専門機関に繋ぐことしかできない）</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smtClean="0">
                <a:solidFill>
                  <a:prstClr val="black"/>
                </a:solidFill>
                <a:latin typeface="Meiryo UI" panose="020B0604030504040204" pitchFamily="50" charset="-128"/>
                <a:ea typeface="Meiryo UI" panose="020B0604030504040204" pitchFamily="50" charset="-128"/>
              </a:rPr>
              <a:t>　　　　　　　・制度につながるまでに時間がかかる。その間の支援方法、責任主体が不明確。</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・制度が必要な人を担当ケアマネマネジャーが理解していない。</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・市長申立における高齢福祉係との連携。（包括と福祉事務所で判断の基準が統一できていない）</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円形吹き出し 5"/>
          <p:cNvSpPr/>
          <p:nvPr/>
        </p:nvSpPr>
        <p:spPr>
          <a:xfrm>
            <a:off x="8732005" y="6487899"/>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35777767"/>
              </p:ext>
            </p:extLst>
          </p:nvPr>
        </p:nvGraphicFramePr>
        <p:xfrm>
          <a:off x="710284" y="2431094"/>
          <a:ext cx="7810500" cy="811534"/>
        </p:xfrm>
        <a:graphic>
          <a:graphicData uri="http://schemas.openxmlformats.org/drawingml/2006/table">
            <a:tbl>
              <a:tblPr firstRow="1" bandRow="1">
                <a:tableStyleId>{69CF1AB2-1976-4502-BF36-3FF5EA218861}</a:tableStyleId>
              </a:tblPr>
              <a:tblGrid>
                <a:gridCol w="2362200">
                  <a:extLst>
                    <a:ext uri="{9D8B030D-6E8A-4147-A177-3AD203B41FA5}">
                      <a16:colId xmlns:a16="http://schemas.microsoft.com/office/drawing/2014/main" val="2418661073"/>
                    </a:ext>
                  </a:extLst>
                </a:gridCol>
                <a:gridCol w="2844800">
                  <a:extLst>
                    <a:ext uri="{9D8B030D-6E8A-4147-A177-3AD203B41FA5}">
                      <a16:colId xmlns:a16="http://schemas.microsoft.com/office/drawing/2014/main" val="3578953198"/>
                    </a:ext>
                  </a:extLst>
                </a:gridCol>
                <a:gridCol w="2603500">
                  <a:extLst>
                    <a:ext uri="{9D8B030D-6E8A-4147-A177-3AD203B41FA5}">
                      <a16:colId xmlns:a16="http://schemas.microsoft.com/office/drawing/2014/main" val="3032011585"/>
                    </a:ext>
                  </a:extLst>
                </a:gridCol>
              </a:tblGrid>
              <a:tr h="440694">
                <a:tc>
                  <a:txBody>
                    <a:bodyPr/>
                    <a:lstStyle/>
                    <a:p>
                      <a:pPr algn="ctr"/>
                      <a:r>
                        <a:rPr kumimoji="1" lang="ja-JP" altLang="en-US" sz="1200" dirty="0" smtClean="0">
                          <a:latin typeface="Meiryo UI" panose="020B0604030504040204" pitchFamily="50" charset="-128"/>
                          <a:ea typeface="Meiryo UI" panose="020B0604030504040204" pitchFamily="50" charset="-128"/>
                        </a:rPr>
                        <a:t>相談支援件数（総数）</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福祉サービスの利用等に関する支援件数</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権利擁護に関する支援件数（</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51065924"/>
                  </a:ext>
                </a:extLst>
              </a:tr>
              <a:tr h="370840">
                <a:tc>
                  <a:txBody>
                    <a:bodyPr/>
                    <a:lstStyle/>
                    <a:p>
                      <a:pPr algn="ct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330,793</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138,428</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5,322</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件</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2801809651"/>
                  </a:ext>
                </a:extLst>
              </a:tr>
            </a:tbl>
          </a:graphicData>
        </a:graphic>
      </p:graphicFrame>
    </p:spTree>
    <p:extLst>
      <p:ext uri="{BB962C8B-B14F-4D97-AF65-F5344CB8AC3E}">
        <p14:creationId xmlns:p14="http://schemas.microsoft.com/office/powerpoint/2010/main" val="199399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a:t>
            </a:r>
            <a:r>
              <a:rPr lang="ja-JP" altLang="en-US" sz="2000" dirty="0">
                <a:latin typeface="Meiryo UI" panose="020B0604030504040204" pitchFamily="50" charset="-128"/>
                <a:ea typeface="Meiryo UI" panose="020B0604030504040204" pitchFamily="50" charset="-128"/>
              </a:rPr>
              <a:t> ③相談</a:t>
            </a:r>
            <a:r>
              <a:rPr kumimoji="1" lang="ja-JP" altLang="en-US" sz="2000" dirty="0" smtClean="0">
                <a:latin typeface="Meiryo UI" panose="020B0604030504040204" pitchFamily="50" charset="-128"/>
                <a:ea typeface="Meiryo UI" panose="020B0604030504040204" pitchFamily="50" charset="-128"/>
              </a:rPr>
              <a:t>機能について</a:t>
            </a:r>
            <a:endParaRPr kumimoji="1" lang="ja-JP" altLang="en-US" sz="2000" dirty="0">
              <a:latin typeface="Meiryo UI" panose="020B0604030504040204" pitchFamily="50" charset="-128"/>
              <a:ea typeface="Meiryo UI" panose="020B0604030504040204" pitchFamily="50" charset="-128"/>
            </a:endParaRPr>
          </a:p>
        </p:txBody>
      </p:sp>
      <p:sp>
        <p:nvSpPr>
          <p:cNvPr id="20" name="Rectangle 3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r>
            <a:b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endParaRPr kumimoji="0" lang="en-US" altLang="ja-JP" sz="1800" b="0" i="0" u="none" strike="noStrike" kern="1200" cap="none" spc="0" normalizeH="0" baseline="0" noProof="0" smtClean="0">
              <a:ln>
                <a:noFill/>
              </a:ln>
              <a:solidFill>
                <a:prstClr val="black"/>
              </a:solidFill>
              <a:effectLst/>
              <a:uLnTx/>
              <a:uFillTx/>
              <a:latin typeface="Arial" panose="020B0604020202020204" pitchFamily="34" charset="0"/>
              <a:ea typeface="游ゴシック" panose="020B0400000000000000" pitchFamily="50" charset="-128"/>
              <a:cs typeface="+mn-cs"/>
            </a:endParaRPr>
          </a:p>
        </p:txBody>
      </p:sp>
      <p:sp>
        <p:nvSpPr>
          <p:cNvPr id="48" name="テキスト ボックス 47"/>
          <p:cNvSpPr txBox="1"/>
          <p:nvPr/>
        </p:nvSpPr>
        <p:spPr>
          <a:xfrm>
            <a:off x="71438" y="596790"/>
            <a:ext cx="9144000" cy="65556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検討項目</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１．地域の相談機関への制度理解に向けた有効なスキルアップ研修の実施</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について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P</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現在実施している市町村、地域包括支援センター、相談支援事業所等担当</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向け研修内容</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についての見直し</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dirty="0">
              <a:solidFill>
                <a:prstClr val="black"/>
              </a:solidFill>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２．困難事例への支援の仕組み（案）・・・・・・・・・・・・・・・・・・・・・・・・・・・・・・７ｐ</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cs typeface="+mn-cs"/>
              </a:rPr>
              <a:t>　</a:t>
            </a:r>
            <a:r>
              <a:rPr kumimoji="1" lang="ja-JP" altLang="en-US" sz="2000" dirty="0" smtClean="0">
                <a:solidFill>
                  <a:prstClr val="black"/>
                </a:solidFill>
                <a:latin typeface="Meiryo UI" panose="020B0604030504040204" pitchFamily="50" charset="-128"/>
                <a:ea typeface="Meiryo UI" panose="020B0604030504040204" pitchFamily="50" charset="-128"/>
                <a:cs typeface="+mn-cs"/>
              </a:rPr>
              <a:t>　　　　　</a:t>
            </a:r>
            <a:r>
              <a:rPr kumimoji="1" lang="ja-JP" altLang="en-US" sz="1500" dirty="0" smtClean="0">
                <a:solidFill>
                  <a:prstClr val="black"/>
                </a:solidFill>
                <a:latin typeface="Meiryo UI" panose="020B0604030504040204" pitchFamily="50" charset="-128"/>
                <a:ea typeface="Meiryo UI" panose="020B0604030504040204" pitchFamily="50" charset="-128"/>
              </a:rPr>
              <a:t>国の手引きにある、地域の相談支援機関における専門的判断や助言の仕組みについて、大</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阪府社会福祉協議会のスーパーバイズ事業の在り方</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３．中核機関と地域の相談窓口（地域包括支援センター等）との</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役割分担（案）　・・・・・・・・・・・・・・・・・・・・・・・・・・・・・・・・・・・・・・・・・・・・８</a:t>
            </a:r>
            <a:r>
              <a:rPr kumimoji="1" lang="en-US" altLang="ja-JP" sz="2000" dirty="0" smtClean="0">
                <a:solidFill>
                  <a:prstClr val="black"/>
                </a:solidFill>
                <a:latin typeface="Meiryo UI" panose="020B0604030504040204" pitchFamily="50" charset="-128"/>
                <a:ea typeface="Meiryo UI" panose="020B0604030504040204" pitchFamily="50" charset="-128"/>
              </a:rPr>
              <a:t>P</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成年後見の利用が必要な場合にスムーズな事務処理が行えるよう役割分担を</a:t>
            </a:r>
            <a:r>
              <a:rPr kumimoji="1" lang="ja-JP" altLang="en-US" sz="1500" dirty="0" smtClean="0">
                <a:solidFill>
                  <a:prstClr val="black"/>
                </a:solidFill>
                <a:latin typeface="Meiryo UI" panose="020B0604030504040204" pitchFamily="50" charset="-128"/>
                <a:ea typeface="Meiryo UI" panose="020B0604030504040204" pitchFamily="50" charset="-128"/>
              </a:rPr>
              <a:t>検討する</a:t>
            </a:r>
            <a:endParaRPr kumimoji="1"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４．中核機関の機能ごとの府域、広域、単独（市町村単位）での役割分担</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について　・・・・・・・・・・・・・・・・・・・・・・・・・・・・・・・・・・・・・・・・・・・・・・・・・・・</a:t>
            </a:r>
            <a:r>
              <a:rPr kumimoji="1" lang="en-US" altLang="ja-JP" sz="2000" dirty="0" smtClean="0">
                <a:solidFill>
                  <a:prstClr val="black"/>
                </a:solidFill>
                <a:latin typeface="Meiryo UI" panose="020B0604030504040204" pitchFamily="50" charset="-128"/>
                <a:ea typeface="Meiryo UI" panose="020B0604030504040204" pitchFamily="50" charset="-128"/>
              </a:rPr>
              <a:t>10</a:t>
            </a:r>
            <a:r>
              <a:rPr kumimoji="1" lang="ja-JP" altLang="en-US" sz="2000" dirty="0" err="1" smtClean="0">
                <a:solidFill>
                  <a:prstClr val="black"/>
                </a:solidFill>
                <a:latin typeface="Meiryo UI" panose="020B0604030504040204" pitchFamily="50" charset="-128"/>
                <a:ea typeface="Meiryo UI" panose="020B0604030504040204" pitchFamily="50" charset="-128"/>
              </a:rPr>
              <a:t>ｐ</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まとめに向けて、中核機関の機能分担を整理した内容についての検討</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a:solidFill>
                  <a:prstClr val="black"/>
                </a:solidFill>
                <a:latin typeface="Meiryo UI" panose="020B0604030504040204" pitchFamily="50" charset="-128"/>
                <a:ea typeface="Meiryo UI" panose="020B0604030504040204" pitchFamily="50" charset="-128"/>
              </a:rPr>
              <a:t>　</a:t>
            </a:r>
            <a:r>
              <a:rPr kumimoji="1" lang="ja-JP" altLang="en-US" sz="2000" dirty="0" smtClean="0">
                <a:solidFill>
                  <a:prstClr val="black"/>
                </a:solidFill>
                <a:latin typeface="Meiryo UI" panose="020B0604030504040204" pitchFamily="50" charset="-128"/>
                <a:ea typeface="Meiryo UI" panose="020B0604030504040204" pitchFamily="50" charset="-128"/>
              </a:rPr>
              <a:t>　　　　</a:t>
            </a:r>
            <a:endParaRPr kumimoji="1" lang="en-US" altLang="ja-JP" sz="2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円形吹き出し 5"/>
          <p:cNvSpPr/>
          <p:nvPr/>
        </p:nvSpPr>
        <p:spPr>
          <a:xfrm>
            <a:off x="8717937" y="30825"/>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0062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a:t>
            </a:r>
            <a:r>
              <a:rPr lang="ja-JP" altLang="en-US" sz="2000" dirty="0">
                <a:latin typeface="Meiryo UI" panose="020B0604030504040204" pitchFamily="50" charset="-128"/>
                <a:ea typeface="Meiryo UI" panose="020B0604030504040204" pitchFamily="50" charset="-128"/>
              </a:rPr>
              <a:t> ③相談</a:t>
            </a:r>
            <a:r>
              <a:rPr kumimoji="1" lang="ja-JP" altLang="en-US" sz="2000" dirty="0" smtClean="0">
                <a:latin typeface="Meiryo UI" panose="020B0604030504040204" pitchFamily="50" charset="-128"/>
                <a:ea typeface="Meiryo UI" panose="020B0604030504040204" pitchFamily="50" charset="-128"/>
              </a:rPr>
              <a:t>機能について</a:t>
            </a:r>
            <a:endParaRPr kumimoji="1" lang="ja-JP" altLang="en-US" sz="2000" dirty="0">
              <a:latin typeface="Meiryo UI" panose="020B0604030504040204" pitchFamily="50" charset="-128"/>
              <a:ea typeface="Meiryo UI" panose="020B0604030504040204" pitchFamily="50" charset="-128"/>
            </a:endParaRPr>
          </a:p>
        </p:txBody>
      </p:sp>
      <p:sp>
        <p:nvSpPr>
          <p:cNvPr id="20" name="Rectangle 3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r>
            <a:b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endParaRPr kumimoji="0" lang="en-US" altLang="ja-JP" sz="1800" b="0" i="0" u="none" strike="noStrike" kern="1200" cap="none" spc="0" normalizeH="0" baseline="0" noProof="0" smtClean="0">
              <a:ln>
                <a:noFill/>
              </a:ln>
              <a:solidFill>
                <a:prstClr val="black"/>
              </a:solidFill>
              <a:effectLst/>
              <a:uLnTx/>
              <a:uFillTx/>
              <a:latin typeface="Arial" panose="020B0604020202020204" pitchFamily="34" charset="0"/>
              <a:ea typeface="游ゴシック" panose="020B0400000000000000" pitchFamily="50" charset="-128"/>
              <a:cs typeface="+mn-cs"/>
            </a:endParaRPr>
          </a:p>
        </p:txBody>
      </p:sp>
      <p:sp>
        <p:nvSpPr>
          <p:cNvPr id="48" name="テキスト ボックス 47"/>
          <p:cNvSpPr txBox="1"/>
          <p:nvPr/>
        </p:nvSpPr>
        <p:spPr>
          <a:xfrm>
            <a:off x="0" y="256193"/>
            <a:ext cx="9144000" cy="6555641"/>
          </a:xfrm>
          <a:prstGeom prst="rect">
            <a:avLst/>
          </a:prstGeom>
          <a:noFill/>
        </p:spPr>
        <p:txBody>
          <a:bodyPr wrap="square" rtlCol="0">
            <a:spAutoFit/>
          </a:bodyPr>
          <a:lstStyle/>
          <a:p>
            <a:pPr>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a:defRPr/>
            </a:pPr>
            <a:r>
              <a:rPr kumimoji="1" lang="ja-JP" altLang="en-US" u="sng" dirty="0" smtClean="0">
                <a:solidFill>
                  <a:prstClr val="black"/>
                </a:solidFill>
                <a:latin typeface="Meiryo UI" panose="020B0604030504040204" pitchFamily="50" charset="-128"/>
                <a:ea typeface="Meiryo UI" panose="020B0604030504040204" pitchFamily="50" charset="-128"/>
              </a:rPr>
              <a:t>１．</a:t>
            </a:r>
            <a:r>
              <a:rPr kumimoji="1" lang="ja-JP" altLang="en-US" u="sng" dirty="0">
                <a:solidFill>
                  <a:prstClr val="black"/>
                </a:solidFill>
                <a:latin typeface="Meiryo UI" panose="020B0604030504040204" pitchFamily="50" charset="-128"/>
                <a:ea typeface="Meiryo UI" panose="020B0604030504040204" pitchFamily="50" charset="-128"/>
              </a:rPr>
              <a:t>地域</a:t>
            </a:r>
            <a:r>
              <a:rPr kumimoji="1" lang="ja-JP" altLang="en-US" u="sng" dirty="0" smtClean="0">
                <a:solidFill>
                  <a:prstClr val="black"/>
                </a:solidFill>
                <a:latin typeface="Meiryo UI" panose="020B0604030504040204" pitchFamily="50" charset="-128"/>
                <a:ea typeface="Meiryo UI" panose="020B0604030504040204" pitchFamily="50" charset="-128"/>
              </a:rPr>
              <a:t>の相談</a:t>
            </a:r>
            <a:r>
              <a:rPr kumimoji="1" lang="ja-JP" altLang="en-US" u="sng" dirty="0">
                <a:solidFill>
                  <a:prstClr val="black"/>
                </a:solidFill>
                <a:latin typeface="Meiryo UI" panose="020B0604030504040204" pitchFamily="50" charset="-128"/>
                <a:ea typeface="Meiryo UI" panose="020B0604030504040204" pitchFamily="50" charset="-128"/>
              </a:rPr>
              <a:t>機関</a:t>
            </a:r>
            <a:r>
              <a:rPr kumimoji="1" lang="ja-JP" altLang="en-US" u="sng" dirty="0" smtClean="0">
                <a:solidFill>
                  <a:prstClr val="black"/>
                </a:solidFill>
                <a:latin typeface="Meiryo UI" panose="020B0604030504040204" pitchFamily="50" charset="-128"/>
                <a:ea typeface="Meiryo UI" panose="020B0604030504040204" pitchFamily="50" charset="-128"/>
              </a:rPr>
              <a:t>へ</a:t>
            </a:r>
            <a:r>
              <a:rPr kumimoji="1" lang="ja-JP" altLang="en-US" u="sng" dirty="0">
                <a:solidFill>
                  <a:prstClr val="black"/>
                </a:solidFill>
                <a:latin typeface="Meiryo UI" panose="020B0604030504040204" pitchFamily="50" charset="-128"/>
                <a:ea typeface="Meiryo UI" panose="020B0604030504040204" pitchFamily="50" charset="-128"/>
              </a:rPr>
              <a:t>の制度理解に向けた有効なスキルアップ研修</a:t>
            </a:r>
            <a:r>
              <a:rPr kumimoji="1" lang="ja-JP" altLang="en-US" u="sng" dirty="0" smtClean="0">
                <a:solidFill>
                  <a:prstClr val="black"/>
                </a:solidFill>
                <a:latin typeface="Meiryo UI" panose="020B0604030504040204" pitchFamily="50" charset="-128"/>
                <a:ea typeface="Meiryo UI" panose="020B0604030504040204" pitchFamily="50" charset="-128"/>
              </a:rPr>
              <a:t>の実施について</a:t>
            </a:r>
            <a:endParaRPr kumimoji="1" lang="en-US" altLang="ja-JP"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相談窓口</a:t>
            </a:r>
            <a:r>
              <a:rPr kumimoji="1" lang="ja-JP" altLang="en-US" sz="1500" dirty="0">
                <a:solidFill>
                  <a:prstClr val="black"/>
                </a:solidFill>
                <a:latin typeface="Meiryo UI" panose="020B0604030504040204" pitchFamily="50" charset="-128"/>
                <a:ea typeface="Meiryo UI" panose="020B0604030504040204" pitchFamily="50" charset="-128"/>
              </a:rPr>
              <a:t>の</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市町村・地域包括支援センター等対応職員が、ケアマネジャー等から受ける相談や支援ケースの中で、　</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成年後見</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制度の支援が必要な人を発見するスキルを身に付けることや、申立の実務的な研修の機会を設けているが、</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更</a:t>
            </a:r>
            <a:r>
              <a:rPr kumimoji="1" lang="ja-JP" altLang="en-US" sz="1500" dirty="0" smtClean="0">
                <a:solidFill>
                  <a:prstClr val="black"/>
                </a:solidFill>
                <a:latin typeface="Meiryo UI" panose="020B0604030504040204" pitchFamily="50" charset="-128"/>
                <a:ea typeface="Meiryo UI" panose="020B0604030504040204" pitchFamily="50" charset="-128"/>
              </a:rPr>
              <a:t>なるスキルアップを行えるような研修内容へ見直す。</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現状</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〇</a:t>
            </a:r>
            <a:r>
              <a:rPr kumimoji="1" lang="ja-JP" altLang="en-US" sz="1200" dirty="0" smtClean="0">
                <a:solidFill>
                  <a:prstClr val="black"/>
                </a:solidFill>
                <a:latin typeface="Meiryo UI" panose="020B0604030504040204" pitchFamily="50" charset="-128"/>
                <a:ea typeface="Meiryo UI" panose="020B0604030504040204" pitchFamily="50" charset="-128"/>
              </a:rPr>
              <a:t>令和元年度大阪府委託研修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大阪府社会福祉協議会で実施</a:t>
            </a: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300" dirty="0">
                <a:solidFill>
                  <a:prstClr val="black"/>
                </a:solidFill>
                <a:latin typeface="Meiryo UI" panose="020B0604030504040204" pitchFamily="50" charset="-128"/>
                <a:ea typeface="Meiryo UI" panose="020B0604030504040204" pitchFamily="50" charset="-128"/>
              </a:rPr>
              <a:t>　</a:t>
            </a:r>
            <a:r>
              <a:rPr kumimoji="1" lang="ja-JP" altLang="en-US" sz="1300" dirty="0" smtClean="0">
                <a:solidFill>
                  <a:prstClr val="black"/>
                </a:solidFill>
                <a:latin typeface="Meiryo UI" panose="020B0604030504040204" pitchFamily="50" charset="-128"/>
                <a:ea typeface="Meiryo UI" panose="020B0604030504040204" pitchFamily="50" charset="-128"/>
              </a:rPr>
              <a:t>　</a:t>
            </a:r>
            <a:r>
              <a:rPr kumimoji="1" lang="en-US" altLang="ja-JP" sz="1300" dirty="0" smtClean="0">
                <a:solidFill>
                  <a:prstClr val="black"/>
                </a:solidFill>
                <a:latin typeface="Meiryo UI" panose="020B0604030504040204" pitchFamily="50" charset="-128"/>
                <a:ea typeface="Meiryo UI" panose="020B0604030504040204" pitchFamily="50" charset="-128"/>
              </a:rPr>
              <a:t>【</a:t>
            </a:r>
            <a:r>
              <a:rPr kumimoji="1" lang="ja-JP" altLang="en-US" sz="1300" dirty="0" smtClean="0">
                <a:solidFill>
                  <a:prstClr val="black"/>
                </a:solidFill>
                <a:latin typeface="Meiryo UI" panose="020B0604030504040204" pitchFamily="50" charset="-128"/>
                <a:ea typeface="Meiryo UI" panose="020B0604030504040204" pitchFamily="50" charset="-128"/>
              </a:rPr>
              <a:t>参考：大阪市実施研修</a:t>
            </a:r>
            <a:r>
              <a:rPr kumimoji="1" lang="en-US" altLang="ja-JP" sz="1300" dirty="0">
                <a:solidFill>
                  <a:prstClr val="black"/>
                </a:solidFill>
                <a:latin typeface="Meiryo UI" panose="020B0604030504040204" pitchFamily="50" charset="-128"/>
                <a:ea typeface="Meiryo UI" panose="020B0604030504040204" pitchFamily="50" charset="-128"/>
              </a:rPr>
              <a:t>】</a:t>
            </a: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参考：大阪市が実施している研修</a:t>
            </a:r>
            <a:r>
              <a:rPr kumimoji="1" lang="en-US" altLang="ja-JP" sz="1200" dirty="0" smtClean="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lvl="0">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p:txBody>
      </p:sp>
      <p:sp>
        <p:nvSpPr>
          <p:cNvPr id="6" name="円形吹き出し 5"/>
          <p:cNvSpPr/>
          <p:nvPr/>
        </p:nvSpPr>
        <p:spPr>
          <a:xfrm>
            <a:off x="8717257" y="6473163"/>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80833290"/>
              </p:ext>
            </p:extLst>
          </p:nvPr>
        </p:nvGraphicFramePr>
        <p:xfrm>
          <a:off x="157164" y="2147426"/>
          <a:ext cx="5629276" cy="1973317"/>
        </p:xfrm>
        <a:graphic>
          <a:graphicData uri="http://schemas.openxmlformats.org/drawingml/2006/table">
            <a:tbl>
              <a:tblPr firstRow="1" bandRow="1">
                <a:tableStyleId>{5C22544A-7EE6-4342-B048-85BDC9FD1C3A}</a:tableStyleId>
              </a:tblPr>
              <a:tblGrid>
                <a:gridCol w="1567834">
                  <a:extLst>
                    <a:ext uri="{9D8B030D-6E8A-4147-A177-3AD203B41FA5}">
                      <a16:colId xmlns:a16="http://schemas.microsoft.com/office/drawing/2014/main" val="3789020805"/>
                    </a:ext>
                  </a:extLst>
                </a:gridCol>
                <a:gridCol w="2232640">
                  <a:extLst>
                    <a:ext uri="{9D8B030D-6E8A-4147-A177-3AD203B41FA5}">
                      <a16:colId xmlns:a16="http://schemas.microsoft.com/office/drawing/2014/main" val="1398969182"/>
                    </a:ext>
                  </a:extLst>
                </a:gridCol>
                <a:gridCol w="685800">
                  <a:extLst>
                    <a:ext uri="{9D8B030D-6E8A-4147-A177-3AD203B41FA5}">
                      <a16:colId xmlns:a16="http://schemas.microsoft.com/office/drawing/2014/main" val="4233060865"/>
                    </a:ext>
                  </a:extLst>
                </a:gridCol>
                <a:gridCol w="1143002">
                  <a:extLst>
                    <a:ext uri="{9D8B030D-6E8A-4147-A177-3AD203B41FA5}">
                      <a16:colId xmlns:a16="http://schemas.microsoft.com/office/drawing/2014/main" val="1450843763"/>
                    </a:ext>
                  </a:extLst>
                </a:gridCol>
              </a:tblGrid>
              <a:tr h="314646">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対象</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内容</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回数</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参加者数</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756842"/>
                  </a:ext>
                </a:extLst>
              </a:tr>
              <a:tr h="410205">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市町村新任職員</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制度概要</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対象、役割等）</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市長申立事務について</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1</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回</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91</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人</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2042805"/>
                  </a:ext>
                </a:extLst>
              </a:tr>
              <a:tr h="555997">
                <a:tc rowSpan="2">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市町村担当職員</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地域包括支援センター</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相談支援事業所　</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（実務者）</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制度概要</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種類、類型、手順等</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a:t>
                      </a: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事例検討（グループワーク）</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2</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回</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計</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102</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人</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(70</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人、</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32</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人</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53128676"/>
                  </a:ext>
                </a:extLst>
              </a:tr>
              <a:tr h="397141">
                <a:tc vMerge="1">
                  <a:txBody>
                    <a:bodyPr/>
                    <a:lstStyle/>
                    <a:p>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受付けから申立支援の流れと対応のポイント</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事例検討（ロールプレイ）</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2</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回</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1</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月</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20</a:t>
                      </a:r>
                      <a:r>
                        <a:rPr kumimoji="1" lang="ja-JP" altLang="en-US" sz="1200" dirty="0" err="1" smtClean="0">
                          <a:solidFill>
                            <a:sysClr val="windowText" lastClr="000000"/>
                          </a:solidFill>
                          <a:latin typeface="Meiryo UI" panose="020B0604030504040204" pitchFamily="50" charset="-128"/>
                          <a:ea typeface="Meiryo UI" panose="020B0604030504040204" pitchFamily="50" charset="-128"/>
                        </a:rPr>
                        <a:t>、</a:t>
                      </a:r>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29</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日実施予定）</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742635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499601497"/>
              </p:ext>
            </p:extLst>
          </p:nvPr>
        </p:nvGraphicFramePr>
        <p:xfrm>
          <a:off x="403125" y="4451725"/>
          <a:ext cx="8170608" cy="2183992"/>
        </p:xfrm>
        <a:graphic>
          <a:graphicData uri="http://schemas.openxmlformats.org/drawingml/2006/table">
            <a:tbl>
              <a:tblPr firstRow="1" bandRow="1">
                <a:tableStyleId>{5C22544A-7EE6-4342-B048-85BDC9FD1C3A}</a:tableStyleId>
              </a:tblPr>
              <a:tblGrid>
                <a:gridCol w="3052917">
                  <a:extLst>
                    <a:ext uri="{9D8B030D-6E8A-4147-A177-3AD203B41FA5}">
                      <a16:colId xmlns:a16="http://schemas.microsoft.com/office/drawing/2014/main" val="3789020805"/>
                    </a:ext>
                  </a:extLst>
                </a:gridCol>
                <a:gridCol w="3465871">
                  <a:extLst>
                    <a:ext uri="{9D8B030D-6E8A-4147-A177-3AD203B41FA5}">
                      <a16:colId xmlns:a16="http://schemas.microsoft.com/office/drawing/2014/main" val="1398969182"/>
                    </a:ext>
                  </a:extLst>
                </a:gridCol>
                <a:gridCol w="1651820">
                  <a:extLst>
                    <a:ext uri="{9D8B030D-6E8A-4147-A177-3AD203B41FA5}">
                      <a16:colId xmlns:a16="http://schemas.microsoft.com/office/drawing/2014/main" val="4233060865"/>
                    </a:ext>
                  </a:extLst>
                </a:gridCol>
              </a:tblGrid>
              <a:tr h="316202">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対象</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内容</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500" dirty="0" smtClean="0">
                          <a:solidFill>
                            <a:sysClr val="windowText" lastClr="000000"/>
                          </a:solidFill>
                          <a:latin typeface="Meiryo UI" panose="020B0604030504040204" pitchFamily="50" charset="-128"/>
                          <a:ea typeface="Meiryo UI" panose="020B0604030504040204" pitchFamily="50" charset="-128"/>
                        </a:rPr>
                        <a:t>回数等</a:t>
                      </a:r>
                      <a:endParaRPr kumimoji="1" lang="ja-JP" altLang="en-US" sz="15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756842"/>
                  </a:ext>
                </a:extLst>
              </a:tr>
              <a:tr h="435901">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区役所新任担当・相談窓口職員</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制度概要、権利擁護機能、地域連携ネットワークについて、市長申立事務、報酬助成　　等</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1</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日</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3128676"/>
                  </a:ext>
                </a:extLst>
              </a:tr>
              <a:tr h="558746">
                <a:tc>
                  <a:txBody>
                    <a:bodyPr/>
                    <a:lstStyle/>
                    <a:p>
                      <a:pPr lvl="0">
                        <a:defRPr/>
                      </a:pP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包括支援センターと総合相談窓口（ブランチ）　　　　　</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pPr lvl="0">
                        <a:defRPr/>
                      </a:pPr>
                      <a:r>
                        <a:rPr kumimoji="1" lang="ja-JP" altLang="en-US" sz="1200" dirty="0" err="1" smtClean="0">
                          <a:solidFill>
                            <a:sysClr val="windowText" lastClr="000000"/>
                          </a:solidFill>
                          <a:latin typeface="Meiryo UI" panose="020B0604030504040204" pitchFamily="50" charset="-128"/>
                          <a:ea typeface="Meiryo UI" panose="020B0604030504040204" pitchFamily="50" charset="-128"/>
                        </a:rPr>
                        <a:t>障がい</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者基幹相談支援センター　　　　　</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pPr lvl="0">
                        <a:defRPr/>
                      </a:pP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地域活動支援センター　　　　　　　の職員</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制度概要、地域連携ネットワークについて</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事例検討（３～４事例）</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1</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日</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141870"/>
                  </a:ext>
                </a:extLst>
              </a:tr>
              <a:tr h="309472">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上記、全職員</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b="1" dirty="0" smtClean="0">
                          <a:solidFill>
                            <a:sysClr val="windowText" lastClr="000000"/>
                          </a:solidFill>
                          <a:latin typeface="Meiryo UI" panose="020B0604030504040204" pitchFamily="50" charset="-128"/>
                          <a:ea typeface="Meiryo UI" panose="020B0604030504040204" pitchFamily="50" charset="-128"/>
                        </a:rPr>
                        <a:t>意思決定支援、任意後見制度について</a:t>
                      </a:r>
                      <a:endParaRPr kumimoji="1" lang="en-US" altLang="ja-JP" sz="1200" b="1" dirty="0" smtClean="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半日</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7426352"/>
                  </a:ext>
                </a:extLst>
              </a:tr>
              <a:tr h="399104">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親族後見人等</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相談会、大阪家庭裁判所からの制度概要、申立の流れについて講演、参加者同士の情報交換、個別相談</a:t>
                      </a:r>
                      <a:endParaRPr kumimoji="1" lang="en-US" altLang="ja-JP" sz="1200" dirty="0" smtClean="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200" dirty="0" smtClean="0">
                          <a:solidFill>
                            <a:sysClr val="windowText" lastClr="000000"/>
                          </a:solidFill>
                          <a:latin typeface="Meiryo UI" panose="020B0604030504040204" pitchFamily="50" charset="-128"/>
                          <a:ea typeface="Meiryo UI" panose="020B0604030504040204" pitchFamily="50" charset="-128"/>
                        </a:rPr>
                        <a:t>6</a:t>
                      </a:r>
                      <a:r>
                        <a:rPr kumimoji="1" lang="ja-JP" altLang="en-US" sz="1200" dirty="0" smtClean="0">
                          <a:solidFill>
                            <a:sysClr val="windowText" lastClr="000000"/>
                          </a:solidFill>
                          <a:latin typeface="Meiryo UI" panose="020B0604030504040204" pitchFamily="50" charset="-128"/>
                          <a:ea typeface="Meiryo UI" panose="020B0604030504040204" pitchFamily="50" charset="-128"/>
                        </a:rPr>
                        <a:t>回</a:t>
                      </a:r>
                      <a:endParaRPr kumimoji="1" lang="ja-JP" altLang="en-US" sz="1200" dirty="0">
                        <a:solidFill>
                          <a:sysClr val="windowText" lastClr="000000"/>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6277316"/>
                  </a:ext>
                </a:extLst>
              </a:tr>
            </a:tbl>
          </a:graphicData>
        </a:graphic>
      </p:graphicFrame>
      <p:sp>
        <p:nvSpPr>
          <p:cNvPr id="12" name="左大かっこ 11"/>
          <p:cNvSpPr/>
          <p:nvPr/>
        </p:nvSpPr>
        <p:spPr>
          <a:xfrm>
            <a:off x="441769" y="5450101"/>
            <a:ext cx="45719" cy="34806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右矢印 2"/>
          <p:cNvSpPr/>
          <p:nvPr/>
        </p:nvSpPr>
        <p:spPr>
          <a:xfrm>
            <a:off x="5825346" y="2743200"/>
            <a:ext cx="323557" cy="685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105379" y="2082017"/>
            <a:ext cx="2897943" cy="1985159"/>
          </a:xfrm>
          <a:prstGeom prst="rect">
            <a:avLst/>
          </a:prstGeom>
          <a:noFill/>
        </p:spPr>
        <p:txBody>
          <a:bodyPr wrap="square" rtlCol="0">
            <a:spAutoFit/>
          </a:bodyPr>
          <a:lstStyle/>
          <a:p>
            <a:r>
              <a:rPr kumimoji="1" lang="en-US" altLang="ja-JP" sz="1500" dirty="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検討いただきたい点</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r>
              <a:rPr kumimoji="1" lang="ja-JP" altLang="en-US" sz="1500" dirty="0" smtClean="0">
                <a:solidFill>
                  <a:prstClr val="black"/>
                </a:solidFill>
                <a:latin typeface="Meiryo UI" panose="020B0604030504040204" pitchFamily="50" charset="-128"/>
                <a:ea typeface="Meiryo UI" panose="020B0604030504040204" pitchFamily="50" charset="-128"/>
              </a:rPr>
              <a:t>・職員の説明能力を上げるには</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r>
              <a:rPr kumimoji="1" lang="ja-JP" altLang="en-US" sz="1200" dirty="0" smtClean="0">
                <a:solidFill>
                  <a:prstClr val="black"/>
                </a:solidFill>
                <a:latin typeface="Meiryo UI" panose="020B0604030504040204" pitchFamily="50" charset="-128"/>
                <a:ea typeface="Meiryo UI" panose="020B0604030504040204" pitchFamily="50" charset="-128"/>
              </a:rPr>
              <a:t>例）</a:t>
            </a:r>
            <a:r>
              <a:rPr kumimoji="1" lang="en-US" altLang="ja-JP" sz="1200" dirty="0" smtClean="0">
                <a:solidFill>
                  <a:prstClr val="black"/>
                </a:solidFill>
                <a:latin typeface="Meiryo UI" panose="020B0604030504040204" pitchFamily="50" charset="-128"/>
                <a:ea typeface="Meiryo UI" panose="020B0604030504040204" pitchFamily="50" charset="-128"/>
              </a:rPr>
              <a:t>2</a:t>
            </a:r>
            <a:r>
              <a:rPr kumimoji="1" lang="ja-JP" altLang="en-US" sz="1200" dirty="0" smtClean="0">
                <a:solidFill>
                  <a:prstClr val="black"/>
                </a:solidFill>
                <a:latin typeface="Meiryo UI" panose="020B0604030504040204" pitchFamily="50" charset="-128"/>
                <a:ea typeface="Meiryo UI" panose="020B0604030504040204" pitchFamily="50" charset="-128"/>
              </a:rPr>
              <a:t>人</a:t>
            </a:r>
            <a:r>
              <a:rPr kumimoji="1" lang="en-US" altLang="ja-JP" sz="1200" dirty="0" smtClean="0">
                <a:solidFill>
                  <a:prstClr val="black"/>
                </a:solidFill>
                <a:latin typeface="Meiryo UI" panose="020B0604030504040204" pitchFamily="50" charset="-128"/>
                <a:ea typeface="Meiryo UI" panose="020B0604030504040204" pitchFamily="50" charset="-128"/>
              </a:rPr>
              <a:t>1</a:t>
            </a:r>
            <a:r>
              <a:rPr kumimoji="1" lang="ja-JP" altLang="en-US" sz="1200" dirty="0" smtClean="0">
                <a:solidFill>
                  <a:prstClr val="black"/>
                </a:solidFill>
                <a:latin typeface="Meiryo UI" panose="020B0604030504040204" pitchFamily="50" charset="-128"/>
                <a:ea typeface="Meiryo UI" panose="020B0604030504040204" pitchFamily="50" charset="-128"/>
              </a:rPr>
              <a:t>組での模擬体験や模範的な資料</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endParaRPr kumimoji="1" lang="en-US" altLang="ja-JP" sz="1200" dirty="0" smtClean="0">
              <a:solidFill>
                <a:prstClr val="black"/>
              </a:solidFill>
              <a:latin typeface="Meiryo UI" panose="020B0604030504040204" pitchFamily="50" charset="-128"/>
              <a:ea typeface="Meiryo UI" panose="020B0604030504040204" pitchFamily="50" charset="-128"/>
            </a:endParaRPr>
          </a:p>
          <a:p>
            <a:r>
              <a:rPr kumimoji="1" lang="ja-JP" altLang="en-US" sz="1500" dirty="0" smtClean="0">
                <a:solidFill>
                  <a:prstClr val="black"/>
                </a:solidFill>
                <a:latin typeface="Meiryo UI" panose="020B0604030504040204" pitchFamily="50" charset="-128"/>
                <a:ea typeface="Meiryo UI" panose="020B0604030504040204" pitchFamily="50" charset="-128"/>
              </a:rPr>
              <a:t>・意思決定支援や本人情報シートの作成についての研修の実施</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r>
              <a:rPr kumimoji="1" lang="ja-JP" altLang="en-US" sz="1200" dirty="0" smtClean="0">
                <a:solidFill>
                  <a:prstClr val="black"/>
                </a:solidFill>
                <a:latin typeface="Meiryo UI" panose="020B0604030504040204" pitchFamily="50" charset="-128"/>
                <a:ea typeface="Meiryo UI" panose="020B0604030504040204" pitchFamily="50" charset="-128"/>
              </a:rPr>
              <a:t>例）現状の制度概要に含めて行う</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endParaRPr kumimoji="1" lang="en-US" altLang="ja-JP" sz="1200" dirty="0">
              <a:solidFill>
                <a:prstClr val="black"/>
              </a:solidFill>
              <a:latin typeface="Meiryo UI" panose="020B0604030504040204" pitchFamily="50" charset="-128"/>
              <a:ea typeface="Meiryo UI" panose="020B0604030504040204" pitchFamily="50" charset="-128"/>
            </a:endParaRPr>
          </a:p>
          <a:p>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ja-JP" altLang="en-US" sz="1500" dirty="0"/>
          </a:p>
        </p:txBody>
      </p:sp>
    </p:spTree>
    <p:extLst>
      <p:ext uri="{BB962C8B-B14F-4D97-AF65-F5344CB8AC3E}">
        <p14:creationId xmlns:p14="http://schemas.microsoft.com/office/powerpoint/2010/main" val="2785539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a:t>
            </a:r>
            <a:r>
              <a:rPr lang="ja-JP" altLang="en-US" sz="2000" dirty="0">
                <a:latin typeface="Meiryo UI" panose="020B0604030504040204" pitchFamily="50" charset="-128"/>
                <a:ea typeface="Meiryo UI" panose="020B0604030504040204" pitchFamily="50" charset="-128"/>
              </a:rPr>
              <a:t> ③相談</a:t>
            </a:r>
            <a:r>
              <a:rPr kumimoji="1" lang="ja-JP" altLang="en-US" sz="2000" dirty="0" smtClean="0">
                <a:latin typeface="Meiryo UI" panose="020B0604030504040204" pitchFamily="50" charset="-128"/>
                <a:ea typeface="Meiryo UI" panose="020B0604030504040204" pitchFamily="50" charset="-128"/>
              </a:rPr>
              <a:t>機能について</a:t>
            </a:r>
            <a:endParaRPr kumimoji="1" lang="ja-JP" altLang="en-US" sz="2000" dirty="0">
              <a:latin typeface="Meiryo UI" panose="020B0604030504040204" pitchFamily="50" charset="-128"/>
              <a:ea typeface="Meiryo UI" panose="020B0604030504040204" pitchFamily="50" charset="-128"/>
            </a:endParaRPr>
          </a:p>
        </p:txBody>
      </p:sp>
      <p:sp>
        <p:nvSpPr>
          <p:cNvPr id="20" name="Rectangle 3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r>
            <a:b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endParaRPr kumimoji="0" lang="en-US" altLang="ja-JP" sz="1800" b="0" i="0" u="none" strike="noStrike" kern="1200" cap="none" spc="0" normalizeH="0" baseline="0" noProof="0" smtClean="0">
              <a:ln>
                <a:noFill/>
              </a:ln>
              <a:solidFill>
                <a:prstClr val="black"/>
              </a:solidFill>
              <a:effectLst/>
              <a:uLnTx/>
              <a:uFillTx/>
              <a:latin typeface="Arial" panose="020B0604020202020204" pitchFamily="34" charset="0"/>
              <a:ea typeface="游ゴシック" panose="020B0400000000000000" pitchFamily="50" charset="-128"/>
              <a:cs typeface="+mn-cs"/>
            </a:endParaRPr>
          </a:p>
        </p:txBody>
      </p:sp>
      <p:sp>
        <p:nvSpPr>
          <p:cNvPr id="48" name="テキスト ボックス 47"/>
          <p:cNvSpPr txBox="1"/>
          <p:nvPr/>
        </p:nvSpPr>
        <p:spPr>
          <a:xfrm>
            <a:off x="-7391" y="457200"/>
            <a:ext cx="9144000" cy="655564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sng" noProof="0" dirty="0" smtClean="0">
                <a:solidFill>
                  <a:prstClr val="black"/>
                </a:solidFill>
                <a:latin typeface="Meiryo UI" panose="020B0604030504040204" pitchFamily="50" charset="-128"/>
                <a:ea typeface="Meiryo UI" panose="020B0604030504040204" pitchFamily="50" charset="-128"/>
              </a:rPr>
              <a:t>２</a:t>
            </a:r>
            <a:r>
              <a:rPr kumimoji="1" lang="ja-JP" altLang="en-US"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．困難事例への支援の仕組み（案）</a:t>
            </a:r>
            <a:endParaRPr kumimoji="1" lang="ja-JP" altLang="en-US"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現在、大阪府より大阪府社会福祉協議会へ地域権利擁護総合推進事業の中で、市町村や地域機関への相談</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支援事業を委託しているが、</a:t>
            </a:r>
            <a:r>
              <a:rPr kumimoji="1" lang="ja-JP" altLang="en-US" sz="1500" dirty="0" smtClean="0">
                <a:solidFill>
                  <a:prstClr val="black"/>
                </a:solidFill>
                <a:latin typeface="Meiryo UI" panose="020B0604030504040204" pitchFamily="50" charset="-128"/>
                <a:ea typeface="Meiryo UI" panose="020B0604030504040204" pitchFamily="50" charset="-128"/>
              </a:rPr>
              <a:t>これからの地域</a:t>
            </a:r>
            <a:r>
              <a:rPr kumimoji="1" lang="ja-JP" altLang="en-US" sz="1500" dirty="0">
                <a:solidFill>
                  <a:prstClr val="black"/>
                </a:solidFill>
                <a:latin typeface="Meiryo UI" panose="020B0604030504040204" pitchFamily="50" charset="-128"/>
                <a:ea typeface="Meiryo UI" panose="020B0604030504040204" pitchFamily="50" charset="-128"/>
              </a:rPr>
              <a:t>の相談支援機関におけるアセスメントや支援の方針についての</a:t>
            </a:r>
            <a:r>
              <a:rPr kumimoji="1" lang="ja-JP" altLang="en-US" sz="1500" dirty="0" smtClean="0">
                <a:solidFill>
                  <a:prstClr val="black"/>
                </a:solidFill>
                <a:latin typeface="Meiryo UI" panose="020B0604030504040204" pitchFamily="50" charset="-128"/>
                <a:ea typeface="Meiryo UI" panose="020B0604030504040204" pitchFamily="50" charset="-128"/>
              </a:rPr>
              <a:t>専門的判</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断や助言や後見人支援の仕組みへ見直す。</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現状</a:t>
            </a:r>
            <a:r>
              <a:rPr kumimoji="1" lang="en-US" altLang="ja-JP" sz="1500" dirty="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　</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〇</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委託内容</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①電話相談・・・・・・・　毎週月～金曜日　午前</a:t>
            </a:r>
            <a:r>
              <a:rPr kumimoji="1" lang="en-US" altLang="ja-JP" sz="1200" dirty="0" smtClean="0">
                <a:solidFill>
                  <a:prstClr val="black"/>
                </a:solidFill>
                <a:latin typeface="Meiryo UI" panose="020B0604030504040204" pitchFamily="50" charset="-128"/>
                <a:ea typeface="Meiryo UI" panose="020B0604030504040204" pitchFamily="50" charset="-128"/>
              </a:rPr>
              <a:t>10</a:t>
            </a:r>
            <a:r>
              <a:rPr kumimoji="1" lang="ja-JP" altLang="en-US" sz="1200" dirty="0" smtClean="0">
                <a:solidFill>
                  <a:prstClr val="black"/>
                </a:solidFill>
                <a:latin typeface="Meiryo UI" panose="020B0604030504040204" pitchFamily="50" charset="-128"/>
                <a:ea typeface="Meiryo UI" panose="020B0604030504040204" pitchFamily="50" charset="-128"/>
              </a:rPr>
              <a:t>時から午後</a:t>
            </a:r>
            <a:r>
              <a:rPr kumimoji="1" lang="en-US" altLang="ja-JP" sz="1200" dirty="0" smtClean="0">
                <a:solidFill>
                  <a:prstClr val="black"/>
                </a:solidFill>
                <a:latin typeface="Meiryo UI" panose="020B0604030504040204" pitchFamily="50" charset="-128"/>
                <a:ea typeface="Meiryo UI" panose="020B0604030504040204" pitchFamily="50" charset="-128"/>
              </a:rPr>
              <a:t>4</a:t>
            </a:r>
            <a:r>
              <a:rPr kumimoji="1" lang="ja-JP" altLang="en-US" sz="1200" dirty="0" smtClean="0">
                <a:solidFill>
                  <a:prstClr val="black"/>
                </a:solidFill>
                <a:latin typeface="Meiryo UI" panose="020B0604030504040204" pitchFamily="50" charset="-128"/>
                <a:ea typeface="Meiryo UI" panose="020B0604030504040204" pitchFamily="50" charset="-128"/>
              </a:rPr>
              <a:t>時</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専任相談員が地域の機関からの相談に対応</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②専門相談・・・・・・・　毎週木曜日　</a:t>
            </a:r>
            <a:r>
              <a:rPr kumimoji="1" lang="en-US" altLang="ja-JP" sz="1200" dirty="0" smtClean="0">
                <a:solidFill>
                  <a:prstClr val="black"/>
                </a:solidFill>
                <a:latin typeface="Meiryo UI" panose="020B0604030504040204" pitchFamily="50" charset="-128"/>
                <a:ea typeface="Meiryo UI" panose="020B0604030504040204" pitchFamily="50" charset="-128"/>
              </a:rPr>
              <a:t>2</a:t>
            </a:r>
            <a:r>
              <a:rPr kumimoji="1" lang="ja-JP" altLang="en-US" sz="1200" dirty="0" smtClean="0">
                <a:solidFill>
                  <a:prstClr val="black"/>
                </a:solidFill>
                <a:latin typeface="Meiryo UI" panose="020B0604030504040204" pitchFamily="50" charset="-128"/>
                <a:ea typeface="Meiryo UI" panose="020B0604030504040204" pitchFamily="50" charset="-128"/>
              </a:rPr>
              <a:t>回（午後</a:t>
            </a:r>
            <a:r>
              <a:rPr kumimoji="1" lang="en-US" altLang="ja-JP" sz="1200" dirty="0" smtClean="0">
                <a:solidFill>
                  <a:prstClr val="black"/>
                </a:solidFill>
                <a:latin typeface="Meiryo UI" panose="020B0604030504040204" pitchFamily="50" charset="-128"/>
                <a:ea typeface="Meiryo UI" panose="020B0604030504040204" pitchFamily="50" charset="-128"/>
              </a:rPr>
              <a:t>1</a:t>
            </a:r>
            <a:r>
              <a:rPr kumimoji="1" lang="ja-JP" altLang="en-US" sz="1200" dirty="0" smtClean="0">
                <a:solidFill>
                  <a:prstClr val="black"/>
                </a:solidFill>
                <a:latin typeface="Meiryo UI" panose="020B0604030504040204" pitchFamily="50" charset="-128"/>
                <a:ea typeface="Meiryo UI" panose="020B0604030504040204" pitchFamily="50" charset="-128"/>
              </a:rPr>
              <a:t>時～、午後</a:t>
            </a:r>
            <a:r>
              <a:rPr kumimoji="1" lang="en-US" altLang="ja-JP" sz="1200" dirty="0" smtClean="0">
                <a:solidFill>
                  <a:prstClr val="black"/>
                </a:solidFill>
                <a:latin typeface="Meiryo UI" panose="020B0604030504040204" pitchFamily="50" charset="-128"/>
                <a:ea typeface="Meiryo UI" panose="020B0604030504040204" pitchFamily="50" charset="-128"/>
              </a:rPr>
              <a:t>2</a:t>
            </a:r>
            <a:r>
              <a:rPr kumimoji="1" lang="ja-JP" altLang="en-US" sz="1200" dirty="0" smtClean="0">
                <a:solidFill>
                  <a:prstClr val="black"/>
                </a:solidFill>
                <a:latin typeface="Meiryo UI" panose="020B0604030504040204" pitchFamily="50" charset="-128"/>
                <a:ea typeface="Meiryo UI" panose="020B0604030504040204" pitchFamily="50" charset="-128"/>
              </a:rPr>
              <a:t>時</a:t>
            </a:r>
            <a:r>
              <a:rPr kumimoji="1" lang="en-US" altLang="ja-JP" sz="1200" dirty="0" smtClean="0">
                <a:solidFill>
                  <a:prstClr val="black"/>
                </a:solidFill>
                <a:latin typeface="Meiryo UI" panose="020B0604030504040204" pitchFamily="50" charset="-128"/>
                <a:ea typeface="Meiryo UI" panose="020B0604030504040204" pitchFamily="50" charset="-128"/>
              </a:rPr>
              <a:t>30</a:t>
            </a:r>
            <a:r>
              <a:rPr kumimoji="1" lang="ja-JP" altLang="en-US" sz="1200" dirty="0" smtClean="0">
                <a:solidFill>
                  <a:prstClr val="black"/>
                </a:solidFill>
                <a:latin typeface="Meiryo UI" panose="020B0604030504040204" pitchFamily="50" charset="-128"/>
                <a:ea typeface="Meiryo UI" panose="020B0604030504040204" pitchFamily="50" charset="-128"/>
              </a:rPr>
              <a:t>分～）</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予約制</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専門的見地から助言が必要な場合、専門相談員（弁護士、社会福祉士）による対策の検討を行う</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平成</a:t>
            </a:r>
            <a:r>
              <a:rPr kumimoji="1" lang="en-US" altLang="ja-JP" sz="1200" dirty="0" smtClean="0">
                <a:solidFill>
                  <a:prstClr val="black"/>
                </a:solidFill>
                <a:latin typeface="Meiryo UI" panose="020B0604030504040204" pitchFamily="50" charset="-128"/>
                <a:ea typeface="Meiryo UI" panose="020B0604030504040204" pitchFamily="50" charset="-128"/>
              </a:rPr>
              <a:t>26</a:t>
            </a:r>
            <a:r>
              <a:rPr kumimoji="1" lang="ja-JP" altLang="en-US" sz="1200" dirty="0" smtClean="0">
                <a:solidFill>
                  <a:prstClr val="black"/>
                </a:solidFill>
                <a:latin typeface="Meiryo UI" panose="020B0604030504040204" pitchFamily="50" charset="-128"/>
                <a:ea typeface="Meiryo UI" panose="020B0604030504040204" pitchFamily="50" charset="-128"/>
              </a:rPr>
              <a:t>年</a:t>
            </a:r>
            <a:r>
              <a:rPr kumimoji="1" lang="en-US" altLang="ja-JP" sz="1200" dirty="0" smtClean="0">
                <a:solidFill>
                  <a:prstClr val="black"/>
                </a:solidFill>
                <a:latin typeface="Meiryo UI" panose="020B0604030504040204" pitchFamily="50" charset="-128"/>
                <a:ea typeface="Meiryo UI" panose="020B0604030504040204" pitchFamily="50" charset="-128"/>
              </a:rPr>
              <a:t>~30</a:t>
            </a:r>
            <a:r>
              <a:rPr kumimoji="1" lang="ja-JP" altLang="en-US" sz="1200" dirty="0" smtClean="0">
                <a:solidFill>
                  <a:prstClr val="black"/>
                </a:solidFill>
                <a:latin typeface="Meiryo UI" panose="020B0604030504040204" pitchFamily="50" charset="-128"/>
                <a:ea typeface="Meiryo UI" panose="020B0604030504040204" pitchFamily="50" charset="-128"/>
              </a:rPr>
              <a:t>年度の実績：大阪府地域福祉課作成</a:t>
            </a:r>
            <a:r>
              <a:rPr kumimoji="1" lang="en-US" altLang="ja-JP" sz="1200" dirty="0" smtClean="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弁護士会、司法書士会、社会福祉士会からの提案</a:t>
            </a:r>
            <a:r>
              <a:rPr kumimoji="1" lang="ja-JP" altLang="en-US" sz="1500" dirty="0">
                <a:solidFill>
                  <a:prstClr val="black"/>
                </a:solidFill>
                <a:latin typeface="Meiryo UI" panose="020B0604030504040204" pitchFamily="50" charset="-128"/>
                <a:ea typeface="Meiryo UI" panose="020B0604030504040204" pitchFamily="50" charset="-128"/>
              </a:rPr>
              <a:t>概要</a:t>
            </a:r>
            <a:r>
              <a:rPr kumimoji="1" lang="en-US" altLang="ja-JP" sz="1500" dirty="0" smtClean="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〇専門職団体のチームへの派遣</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・ブロックごとに担当を決め、市町村からの依頼に対応できる体制を整える。</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・ケース会議等へ相談員を派遣する。</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提案内容についての参考：大阪市</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平成</a:t>
            </a:r>
            <a:r>
              <a:rPr kumimoji="1" lang="en-US" altLang="ja-JP" sz="1200" dirty="0" smtClean="0">
                <a:solidFill>
                  <a:prstClr val="black"/>
                </a:solidFill>
                <a:latin typeface="Meiryo UI" panose="020B0604030504040204" pitchFamily="50" charset="-128"/>
                <a:ea typeface="Meiryo UI" panose="020B0604030504040204" pitchFamily="50" charset="-128"/>
              </a:rPr>
              <a:t>30</a:t>
            </a:r>
            <a:r>
              <a:rPr kumimoji="1" lang="ja-JP" altLang="en-US" sz="1200" dirty="0" smtClean="0">
                <a:solidFill>
                  <a:prstClr val="black"/>
                </a:solidFill>
                <a:latin typeface="Meiryo UI" panose="020B0604030504040204" pitchFamily="50" charset="-128"/>
                <a:ea typeface="Meiryo UI" panose="020B0604030504040204" pitchFamily="50" charset="-128"/>
              </a:rPr>
              <a:t>年度実績；</a:t>
            </a:r>
            <a:r>
              <a:rPr kumimoji="1" lang="en-US" altLang="ja-JP" sz="1200" dirty="0" smtClean="0">
                <a:solidFill>
                  <a:prstClr val="black"/>
                </a:solidFill>
                <a:latin typeface="Meiryo UI" panose="020B0604030504040204" pitchFamily="50" charset="-128"/>
                <a:ea typeface="Meiryo UI" panose="020B0604030504040204" pitchFamily="50" charset="-128"/>
              </a:rPr>
              <a:t>42</a:t>
            </a:r>
            <a:r>
              <a:rPr kumimoji="1" lang="ja-JP" altLang="en-US" sz="1200" dirty="0" smtClean="0">
                <a:solidFill>
                  <a:prstClr val="black"/>
                </a:solidFill>
                <a:latin typeface="Meiryo UI" panose="020B0604030504040204" pitchFamily="50" charset="-128"/>
                <a:ea typeface="Meiryo UI" panose="020B0604030504040204" pitchFamily="50" charset="-128"/>
              </a:rPr>
              <a:t>件</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①相談支援機関（地域包括支援センターや保健福祉センター等）からの依頼</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②大阪市成年後見支援センターで依頼を受け付け、依頼者（相談支援機関）と日程調整</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③派遣日時が決まり次第、依頼者が参加者全員に開催案内を行う</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会議には、本人は必ず参加。（心身の状況により困難な場合を除く）</a:t>
            </a: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大阪市成年後見支援センターとの委託契約による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dirty="0">
              <a:solidFill>
                <a:prstClr val="black"/>
              </a:solidFill>
              <a:latin typeface="Meiryo UI" panose="020B0604030504040204" pitchFamily="50" charset="-128"/>
              <a:ea typeface="Meiryo UI" panose="020B0604030504040204" pitchFamily="50" charset="-128"/>
            </a:endParaRPr>
          </a:p>
        </p:txBody>
      </p:sp>
      <p:sp>
        <p:nvSpPr>
          <p:cNvPr id="6" name="円形吹き出し 5"/>
          <p:cNvSpPr/>
          <p:nvPr/>
        </p:nvSpPr>
        <p:spPr>
          <a:xfrm>
            <a:off x="8702509" y="31501"/>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７</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60499830"/>
              </p:ext>
            </p:extLst>
          </p:nvPr>
        </p:nvGraphicFramePr>
        <p:xfrm>
          <a:off x="224591" y="2855496"/>
          <a:ext cx="8710862" cy="1853870"/>
        </p:xfrm>
        <a:graphic>
          <a:graphicData uri="http://schemas.openxmlformats.org/drawingml/2006/table">
            <a:tbl>
              <a:tblPr firstRow="1" bandRow="1">
                <a:tableStyleId>{5940675A-B579-460E-94D1-54222C63F5DA}</a:tableStyleId>
              </a:tblPr>
              <a:tblGrid>
                <a:gridCol w="724319">
                  <a:extLst>
                    <a:ext uri="{9D8B030D-6E8A-4147-A177-3AD203B41FA5}">
                      <a16:colId xmlns:a16="http://schemas.microsoft.com/office/drawing/2014/main" val="3002367751"/>
                    </a:ext>
                  </a:extLst>
                </a:gridCol>
                <a:gridCol w="758380">
                  <a:extLst>
                    <a:ext uri="{9D8B030D-6E8A-4147-A177-3AD203B41FA5}">
                      <a16:colId xmlns:a16="http://schemas.microsoft.com/office/drawing/2014/main" val="20000"/>
                    </a:ext>
                  </a:extLst>
                </a:gridCol>
                <a:gridCol w="3041174">
                  <a:extLst>
                    <a:ext uri="{9D8B030D-6E8A-4147-A177-3AD203B41FA5}">
                      <a16:colId xmlns:a16="http://schemas.microsoft.com/office/drawing/2014/main" val="20001"/>
                    </a:ext>
                  </a:extLst>
                </a:gridCol>
                <a:gridCol w="882315">
                  <a:extLst>
                    <a:ext uri="{9D8B030D-6E8A-4147-A177-3AD203B41FA5}">
                      <a16:colId xmlns:a16="http://schemas.microsoft.com/office/drawing/2014/main" val="20002"/>
                    </a:ext>
                  </a:extLst>
                </a:gridCol>
                <a:gridCol w="3304674">
                  <a:extLst>
                    <a:ext uri="{9D8B030D-6E8A-4147-A177-3AD203B41FA5}">
                      <a16:colId xmlns:a16="http://schemas.microsoft.com/office/drawing/2014/main" val="20003"/>
                    </a:ext>
                  </a:extLst>
                </a:gridCol>
              </a:tblGrid>
              <a:tr h="265963">
                <a:tc>
                  <a:txBody>
                    <a:bodyPr/>
                    <a:lstStyle/>
                    <a:p>
                      <a:endParaRPr kumimoji="1" lang="ja-JP" altLang="en-US" sz="1200" dirty="0">
                        <a:latin typeface="Meiryo UI" panose="020B0604030504040204" pitchFamily="50" charset="-128"/>
                        <a:ea typeface="Meiryo UI" panose="020B0604030504040204" pitchFamily="50" charset="-128"/>
                      </a:endParaRPr>
                    </a:p>
                  </a:txBody>
                  <a:tcPr/>
                </a:tc>
                <a:tc gridSpan="2">
                  <a:txBody>
                    <a:bodyPr/>
                    <a:lstStyle/>
                    <a:p>
                      <a:r>
                        <a:rPr kumimoji="1" lang="ja-JP" altLang="en-US" sz="1200" b="1" dirty="0" smtClean="0">
                          <a:latin typeface="Meiryo UI" panose="020B0604030504040204" pitchFamily="50" charset="-128"/>
                          <a:ea typeface="Meiryo UI" panose="020B0604030504040204" pitchFamily="50" charset="-128"/>
                        </a:rPr>
                        <a:t>電話相談</a:t>
                      </a: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対応件数及び最も多かった内容）</a:t>
                      </a:r>
                      <a:endParaRPr kumimoji="1" lang="ja-JP" altLang="en-US" sz="1200" b="1"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gridSpan="2">
                  <a:txBody>
                    <a:bodyPr/>
                    <a:lstStyle/>
                    <a:p>
                      <a:r>
                        <a:rPr kumimoji="1" lang="ja-JP" altLang="en-US" sz="1200" b="1" dirty="0" smtClean="0">
                          <a:latin typeface="Meiryo UI" panose="020B0604030504040204" pitchFamily="50" charset="-128"/>
                          <a:ea typeface="Meiryo UI" panose="020B0604030504040204" pitchFamily="50" charset="-128"/>
                        </a:rPr>
                        <a:t>専門相談</a:t>
                      </a: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対応件数及び最も多かった内容</a:t>
                      </a:r>
                      <a:r>
                        <a:rPr kumimoji="1" lang="en-US" altLang="ja-JP" sz="1200" b="1" dirty="0" smtClean="0">
                          <a:latin typeface="Meiryo UI" panose="020B0604030504040204" pitchFamily="50" charset="-128"/>
                          <a:ea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315910">
                <a:tc>
                  <a:txBody>
                    <a:bodyPr/>
                    <a:lstStyle/>
                    <a:p>
                      <a:pPr algn="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573</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成年後見制度等情報提供</a:t>
                      </a:r>
                      <a:r>
                        <a:rPr kumimoji="1" lang="en-US" altLang="ja-JP" sz="1200" dirty="0" smtClean="0">
                          <a:latin typeface="Meiryo UI" panose="020B0604030504040204" pitchFamily="50" charset="-128"/>
                          <a:ea typeface="Meiryo UI" panose="020B0604030504040204" pitchFamily="50" charset="-128"/>
                        </a:rPr>
                        <a:t>(329</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55</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今後の生活設計・生活支援（</a:t>
                      </a: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15910">
                <a:tc>
                  <a:txBody>
                    <a:bodyPr/>
                    <a:lstStyle/>
                    <a:p>
                      <a:pPr algn="r"/>
                      <a:r>
                        <a:rPr kumimoji="1" lang="en-US" altLang="ja-JP" sz="1200" dirty="0" smtClean="0">
                          <a:latin typeface="Meiryo UI" panose="020B0604030504040204" pitchFamily="50" charset="-128"/>
                          <a:ea typeface="Meiryo UI" panose="020B0604030504040204" pitchFamily="50" charset="-128"/>
                        </a:rPr>
                        <a:t>27</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594</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302</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45</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23</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35412169"/>
                  </a:ext>
                </a:extLst>
              </a:tr>
              <a:tr h="315910">
                <a:tc>
                  <a:txBody>
                    <a:bodyPr/>
                    <a:lstStyle/>
                    <a:p>
                      <a:pPr algn="r"/>
                      <a:r>
                        <a:rPr kumimoji="1" lang="en-US" altLang="ja-JP" sz="1200" dirty="0" smtClean="0">
                          <a:latin typeface="Meiryo UI" panose="020B0604030504040204" pitchFamily="50" charset="-128"/>
                          <a:ea typeface="Meiryo UI" panose="020B0604030504040204" pitchFamily="50" charset="-128"/>
                        </a:rPr>
                        <a:t>28</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558</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成年後見制度等情報提供（</a:t>
                      </a:r>
                      <a:r>
                        <a:rPr kumimoji="1" lang="en-US" altLang="ja-JP" sz="1200" dirty="0" smtClean="0">
                          <a:latin typeface="Meiryo UI" panose="020B0604030504040204" pitchFamily="50" charset="-128"/>
                          <a:ea typeface="Meiryo UI" panose="020B0604030504040204" pitchFamily="50" charset="-128"/>
                        </a:rPr>
                        <a:t>329</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27</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18</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87729898"/>
                  </a:ext>
                </a:extLst>
              </a:tr>
              <a:tr h="315910">
                <a:tc>
                  <a:txBody>
                    <a:bodyPr/>
                    <a:lstStyle/>
                    <a:p>
                      <a:pPr algn="r"/>
                      <a:r>
                        <a:rPr kumimoji="1" lang="en-US" altLang="ja-JP" sz="1200" dirty="0" smtClean="0">
                          <a:latin typeface="Meiryo UI" panose="020B0604030504040204" pitchFamily="50" charset="-128"/>
                          <a:ea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596</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294</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34</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20</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5552699"/>
                  </a:ext>
                </a:extLst>
              </a:tr>
              <a:tr h="315910">
                <a:tc>
                  <a:txBody>
                    <a:bodyPr/>
                    <a:lstStyle/>
                    <a:p>
                      <a:pPr algn="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年度</a:t>
                      </a:r>
                      <a:endParaRPr kumimoji="1" lang="en-US" altLang="ja-JP" sz="1200" dirty="0" smtClean="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526</a:t>
                      </a:r>
                      <a:r>
                        <a:rPr kumimoji="1" lang="ja-JP" altLang="en-US" sz="1200" dirty="0" smtClean="0">
                          <a:latin typeface="Meiryo UI" panose="020B0604030504040204" pitchFamily="50" charset="-128"/>
                          <a:ea typeface="Meiryo UI" panose="020B0604030504040204" pitchFamily="50" charset="-128"/>
                        </a:rPr>
                        <a:t>件</a:t>
                      </a:r>
                      <a:endParaRPr kumimoji="1" lang="en-US" altLang="ja-JP" sz="1200" dirty="0" smtClean="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372</a:t>
                      </a:r>
                      <a:r>
                        <a:rPr kumimoji="1" lang="ja-JP" altLang="en-US" sz="1200" dirty="0" smtClean="0">
                          <a:latin typeface="Meiryo UI" panose="020B0604030504040204" pitchFamily="50" charset="-128"/>
                          <a:ea typeface="Meiryo UI" panose="020B0604030504040204" pitchFamily="50" charset="-128"/>
                        </a:rPr>
                        <a:t>件）</a:t>
                      </a:r>
                      <a:endParaRPr kumimoji="1" lang="en-US" altLang="ja-JP" sz="1200" dirty="0" smtClean="0">
                        <a:latin typeface="Meiryo UI" panose="020B0604030504040204" pitchFamily="50" charset="-128"/>
                        <a:ea typeface="Meiryo UI" panose="020B0604030504040204" pitchFamily="50" charset="-128"/>
                      </a:endParaRPr>
                    </a:p>
                  </a:txBody>
                  <a:tcPr/>
                </a:tc>
                <a:tc>
                  <a:txBody>
                    <a:bodyPr/>
                    <a:lstStyle/>
                    <a:p>
                      <a:pPr algn="r"/>
                      <a:r>
                        <a:rPr kumimoji="1" lang="en-US" altLang="ja-JP" sz="1200" dirty="0" smtClean="0">
                          <a:latin typeface="Meiryo UI" panose="020B0604030504040204" pitchFamily="50" charset="-128"/>
                          <a:ea typeface="Meiryo UI" panose="020B0604030504040204" pitchFamily="50" charset="-128"/>
                        </a:rPr>
                        <a:t>33</a:t>
                      </a:r>
                      <a:r>
                        <a:rPr kumimoji="1" lang="ja-JP" altLang="en-US" sz="1200" dirty="0" smtClean="0">
                          <a:latin typeface="Meiryo UI" panose="020B0604030504040204" pitchFamily="50" charset="-128"/>
                          <a:ea typeface="Meiryo UI" panose="020B0604030504040204" pitchFamily="50" charset="-128"/>
                        </a:rPr>
                        <a:t>件</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財産管理（</a:t>
                      </a:r>
                      <a:r>
                        <a:rPr kumimoji="1" lang="en-US" altLang="ja-JP" sz="1200" dirty="0" smtClean="0">
                          <a:latin typeface="Meiryo UI" panose="020B0604030504040204" pitchFamily="50" charset="-128"/>
                          <a:ea typeface="Meiryo UI" panose="020B0604030504040204" pitchFamily="50" charset="-128"/>
                        </a:rPr>
                        <a:t>16</a:t>
                      </a:r>
                      <a:r>
                        <a:rPr kumimoji="1" lang="ja-JP" altLang="en-US" sz="1200" dirty="0" smtClean="0">
                          <a:latin typeface="Meiryo UI" panose="020B0604030504040204" pitchFamily="50" charset="-128"/>
                          <a:ea typeface="Meiryo UI" panose="020B0604030504040204" pitchFamily="50" charset="-128"/>
                        </a:rPr>
                        <a:t>件）</a:t>
                      </a:r>
                      <a:endParaRPr kumimoji="1" lang="en-US" altLang="ja-JP" sz="12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0300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428625"/>
          </a:xfrm>
          <a:ln>
            <a:solidFill>
              <a:schemeClr val="tx1"/>
            </a:solidFill>
          </a:ln>
        </p:spPr>
        <p:txBody>
          <a:bodyPr>
            <a:normAutofit/>
          </a:bodyPr>
          <a:lstStyle/>
          <a:p>
            <a:r>
              <a:rPr kumimoji="1" lang="ja-JP" altLang="en-US" sz="2000" dirty="0" smtClean="0">
                <a:latin typeface="Meiryo UI" panose="020B0604030504040204" pitchFamily="50" charset="-128"/>
                <a:ea typeface="Meiryo UI" panose="020B0604030504040204" pitchFamily="50" charset="-128"/>
              </a:rPr>
              <a:t>中核機関の機能　</a:t>
            </a:r>
            <a:r>
              <a:rPr lang="ja-JP" altLang="en-US" sz="2000" dirty="0">
                <a:latin typeface="Meiryo UI" panose="020B0604030504040204" pitchFamily="50" charset="-128"/>
                <a:ea typeface="Meiryo UI" panose="020B0604030504040204" pitchFamily="50" charset="-128"/>
              </a:rPr>
              <a:t> ③相談</a:t>
            </a:r>
            <a:r>
              <a:rPr kumimoji="1" lang="ja-JP" altLang="en-US" sz="2000" dirty="0" smtClean="0">
                <a:latin typeface="Meiryo UI" panose="020B0604030504040204" pitchFamily="50" charset="-128"/>
                <a:ea typeface="Meiryo UI" panose="020B0604030504040204" pitchFamily="50" charset="-128"/>
              </a:rPr>
              <a:t>機能について</a:t>
            </a:r>
            <a:endParaRPr kumimoji="1" lang="ja-JP" altLang="en-US" sz="2000" dirty="0">
              <a:latin typeface="Meiryo UI" panose="020B0604030504040204" pitchFamily="50" charset="-128"/>
              <a:ea typeface="Meiryo UI" panose="020B0604030504040204" pitchFamily="50" charset="-128"/>
            </a:endParaRPr>
          </a:p>
        </p:txBody>
      </p:sp>
      <p:sp>
        <p:nvSpPr>
          <p:cNvPr id="20" name="Rectangle 32"/>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
            </a:r>
            <a:br>
              <a:rPr kumimoji="0" lang="en-US" altLang="ja-JP" sz="10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br>
            <a:endParaRPr kumimoji="0" lang="en-US" altLang="ja-JP" sz="1800" b="0" i="0" u="none" strike="noStrike" kern="1200" cap="none" spc="0" normalizeH="0" baseline="0" noProof="0" smtClean="0">
              <a:ln>
                <a:noFill/>
              </a:ln>
              <a:solidFill>
                <a:prstClr val="black"/>
              </a:solidFill>
              <a:effectLst/>
              <a:uLnTx/>
              <a:uFillTx/>
              <a:latin typeface="Arial" panose="020B0604020202020204" pitchFamily="34" charset="0"/>
              <a:ea typeface="游ゴシック" panose="020B0400000000000000" pitchFamily="50" charset="-128"/>
              <a:cs typeface="+mn-cs"/>
            </a:endParaRPr>
          </a:p>
        </p:txBody>
      </p:sp>
      <p:sp>
        <p:nvSpPr>
          <p:cNvPr id="48" name="テキスト ボックス 47"/>
          <p:cNvSpPr txBox="1"/>
          <p:nvPr/>
        </p:nvSpPr>
        <p:spPr>
          <a:xfrm>
            <a:off x="71438" y="267286"/>
            <a:ext cx="9144000" cy="6863417"/>
          </a:xfrm>
          <a:prstGeom prst="rect">
            <a:avLst/>
          </a:prstGeom>
          <a:noFill/>
        </p:spPr>
        <p:txBody>
          <a:bodyPr wrap="square" rtlCol="0">
            <a:spAutoFit/>
          </a:bodyPr>
          <a:lstStyle/>
          <a:p>
            <a:pPr>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sng" dirty="0" smtClean="0">
                <a:solidFill>
                  <a:prstClr val="black"/>
                </a:solidFill>
                <a:latin typeface="Meiryo UI" panose="020B0604030504040204" pitchFamily="50" charset="-128"/>
                <a:ea typeface="Meiryo UI" panose="020B0604030504040204" pitchFamily="50" charset="-128"/>
              </a:rPr>
              <a:t>３</a:t>
            </a:r>
            <a:r>
              <a:rPr kumimoji="1" lang="ja-JP" altLang="en-US" b="0" i="0" u="sng"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中核機関</a:t>
            </a:r>
            <a:r>
              <a:rPr kumimoji="1" lang="ja-JP" altLang="en-US"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と地域の相談窓口（地域包括支援センター等）との</a:t>
            </a:r>
            <a:r>
              <a:rPr kumimoji="1" lang="ja-JP" altLang="en-US"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役割</a:t>
            </a:r>
            <a:r>
              <a:rPr kumimoji="1" lang="ja-JP" altLang="en-US"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分担（案）</a:t>
            </a:r>
            <a:endParaRPr kumimoji="1" lang="ja-JP" altLang="en-US"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地域の相談窓口において</a:t>
            </a:r>
            <a:r>
              <a:rPr kumimoji="1" lang="ja-JP" altLang="en-US" sz="1500" dirty="0" smtClean="0">
                <a:solidFill>
                  <a:prstClr val="black"/>
                </a:solidFill>
                <a:latin typeface="Meiryo UI" panose="020B0604030504040204" pitchFamily="50" charset="-128"/>
                <a:ea typeface="Meiryo UI" panose="020B0604030504040204" pitchFamily="50" charset="-128"/>
              </a:rPr>
              <a:t>国</a:t>
            </a:r>
            <a:r>
              <a:rPr kumimoji="1" lang="ja-JP" altLang="en-US" sz="1500" dirty="0">
                <a:solidFill>
                  <a:prstClr val="black"/>
                </a:solidFill>
                <a:latin typeface="Meiryo UI" panose="020B0604030504040204" pitchFamily="50" charset="-128"/>
                <a:ea typeface="Meiryo UI" panose="020B0604030504040204" pitchFamily="50" charset="-128"/>
              </a:rPr>
              <a:t>が示す役割について、どこ</a:t>
            </a:r>
            <a:r>
              <a:rPr kumimoji="1" lang="ja-JP" altLang="en-US" sz="1500" dirty="0" smtClean="0">
                <a:solidFill>
                  <a:prstClr val="black"/>
                </a:solidFill>
                <a:latin typeface="Meiryo UI" panose="020B0604030504040204" pitchFamily="50" charset="-128"/>
                <a:ea typeface="Meiryo UI" panose="020B0604030504040204" pitchFamily="50" charset="-128"/>
              </a:rPr>
              <a:t>が主に担うのか、それぞれの</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役割分担を決めておくことで、ス</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lvl="0">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ムーズな事務処理等が</a:t>
            </a:r>
            <a:r>
              <a:rPr kumimoji="1" lang="ja-JP" altLang="en-US" sz="1500" dirty="0">
                <a:solidFill>
                  <a:prstClr val="black"/>
                </a:solidFill>
                <a:latin typeface="Meiryo UI" panose="020B0604030504040204" pitchFamily="50" charset="-128"/>
                <a:ea typeface="Meiryo UI" panose="020B0604030504040204" pitchFamily="50" charset="-128"/>
              </a:rPr>
              <a:t>可能</a:t>
            </a:r>
            <a:r>
              <a:rPr kumimoji="1" lang="ja-JP" altLang="en-US" sz="1500" dirty="0" smtClean="0">
                <a:solidFill>
                  <a:prstClr val="black"/>
                </a:solidFill>
                <a:latin typeface="Meiryo UI" panose="020B0604030504040204" pitchFamily="50" charset="-128"/>
                <a:ea typeface="Meiryo UI" panose="020B0604030504040204" pitchFamily="50" charset="-128"/>
              </a:rPr>
              <a:t>ではないかと考えられる。</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dirty="0">
                <a:solidFill>
                  <a:prstClr val="black"/>
                </a:solidFill>
                <a:latin typeface="Meiryo UI" panose="020B0604030504040204" pitchFamily="50" charset="-128"/>
                <a:ea typeface="Meiryo UI" panose="020B0604030504040204" pitchFamily="50" charset="-128"/>
              </a:rPr>
              <a:t>　　　　</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a:solidFill>
                  <a:prstClr val="black"/>
                </a:solidFill>
                <a:latin typeface="Meiryo UI" panose="020B0604030504040204" pitchFamily="50" charset="-128"/>
                <a:ea typeface="Meiryo UI" panose="020B0604030504040204" pitchFamily="50" charset="-128"/>
              </a:rPr>
              <a:t>出典：「地域における成年後見制度利用促進に向けた体制整備のための手引き」より</a:t>
            </a:r>
            <a:r>
              <a:rPr kumimoji="1" lang="en-US" altLang="ja-JP" sz="1000" dirty="0">
                <a:solidFill>
                  <a:prstClr val="black"/>
                </a:solidFill>
                <a:latin typeface="Meiryo UI" panose="020B0604030504040204" pitchFamily="50" charset="-128"/>
                <a:ea typeface="Meiryo UI" panose="020B0604030504040204"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a:t>
            </a:r>
            <a:r>
              <a:rPr kumimoji="1" lang="ja-JP" altLang="en-US"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5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a:t>
            </a: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panose="020B0604030504040204" pitchFamily="50" charset="-128"/>
                <a:ea typeface="Meiryo UI" panose="020B0604030504040204" pitchFamily="50" charset="-128"/>
              </a:rPr>
              <a:t>　</a:t>
            </a:r>
            <a:r>
              <a:rPr kumimoji="1" lang="ja-JP" altLang="en-US" sz="1000" dirty="0" smtClean="0">
                <a:solidFill>
                  <a:prstClr val="black"/>
                </a:solidFill>
                <a:latin typeface="Meiryo UI" panose="020B0604030504040204" pitchFamily="50" charset="-128"/>
                <a:ea typeface="Meiryo UI" panose="020B0604030504040204" pitchFamily="50" charset="-128"/>
              </a:rPr>
              <a:t>　</a:t>
            </a:r>
            <a:r>
              <a:rPr kumimoji="1" lang="en-US" altLang="ja-JP"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役割の分担例</a:t>
            </a:r>
            <a:r>
              <a:rPr kumimoji="1" lang="en-US" altLang="ja-JP" sz="1500" dirty="0" smtClean="0">
                <a:solidFill>
                  <a:prstClr val="black"/>
                </a:solidFill>
                <a:latin typeface="Meiryo UI" panose="020B0604030504040204" pitchFamily="50" charset="-128"/>
                <a:ea typeface="Meiryo UI" panose="020B0604030504040204" pitchFamily="50" charset="-128"/>
              </a:rPr>
              <a:t>】</a:t>
            </a:r>
            <a:endParaRPr kumimoji="1" lang="en-US" altLang="ja-JP" sz="15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smtClean="0">
                <a:solidFill>
                  <a:prstClr val="black"/>
                </a:solidFill>
                <a:latin typeface="Meiryo UI" panose="020B0604030504040204" pitchFamily="50" charset="-128"/>
                <a:ea typeface="Meiryo UI" panose="020B0604030504040204" pitchFamily="50" charset="-128"/>
              </a:rPr>
              <a:t>　　　１．本人へのアセスメント（本人状況、家族関係、支援内容、病歴、財産状況　等）⇒　地域の相談機関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２．権利擁護支援の方針についての検討　⇒　地域の相談機関</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500" dirty="0">
                <a:solidFill>
                  <a:prstClr val="black"/>
                </a:solidFill>
                <a:latin typeface="Meiryo UI" panose="020B0604030504040204" pitchFamily="50" charset="-128"/>
                <a:ea typeface="Meiryo UI" panose="020B0604030504040204" pitchFamily="50" charset="-128"/>
              </a:rPr>
              <a:t>　</a:t>
            </a:r>
            <a:r>
              <a:rPr kumimoji="1" lang="ja-JP" altLang="en-US" sz="1500" dirty="0" smtClean="0">
                <a:solidFill>
                  <a:prstClr val="black"/>
                </a:solidFill>
                <a:latin typeface="Meiryo UI" panose="020B0604030504040204" pitchFamily="50" charset="-128"/>
                <a:ea typeface="Meiryo UI" panose="020B0604030504040204" pitchFamily="50" charset="-128"/>
              </a:rPr>
              <a:t>　　３．専門的判断　⇒　中核機関　　</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a:defRPr/>
            </a:pPr>
            <a:endParaRPr kumimoji="1" lang="en-US" altLang="ja-JP" sz="1500" dirty="0">
              <a:solidFill>
                <a:prstClr val="black"/>
              </a:solidFill>
              <a:latin typeface="Meiryo UI" panose="020B0604030504040204" pitchFamily="50" charset="-128"/>
              <a:ea typeface="Meiryo UI" panose="020B0604030504040204" pitchFamily="50" charset="-128"/>
            </a:endParaRPr>
          </a:p>
        </p:txBody>
      </p:sp>
      <p:sp>
        <p:nvSpPr>
          <p:cNvPr id="6" name="円形吹き出し 5"/>
          <p:cNvSpPr/>
          <p:nvPr/>
        </p:nvSpPr>
        <p:spPr>
          <a:xfrm>
            <a:off x="8688441" y="6474507"/>
            <a:ext cx="396000" cy="360000"/>
          </a:xfrm>
          <a:prstGeom prst="wedgeEllipseCallout">
            <a:avLst>
              <a:gd name="adj1" fmla="val -12218"/>
              <a:gd name="adj2" fmla="val 158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048346" y="1606918"/>
            <a:ext cx="6745156" cy="3809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61611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2783</Words>
  <Application>Microsoft Office PowerPoint</Application>
  <PresentationFormat>画面に合わせる (4:3)</PresentationFormat>
  <Paragraphs>712</Paragraphs>
  <Slides>18</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18</vt:i4>
      </vt:variant>
    </vt:vector>
  </HeadingPairs>
  <TitlesOfParts>
    <vt:vector size="33" baseType="lpstr">
      <vt:lpstr>DFGothic-EB-WIN-RKSJ-H</vt:lpstr>
      <vt:lpstr>ＤＦ特太ゴシック体</vt:lpstr>
      <vt:lpstr>Meiryo UI</vt:lpstr>
      <vt:lpstr>ＭＳ Ｐゴシック</vt:lpstr>
      <vt:lpstr>メイリオ</vt:lpstr>
      <vt:lpstr>游ゴシック</vt:lpstr>
      <vt:lpstr>游ゴシック Light</vt:lpstr>
      <vt:lpstr>Arial</vt:lpstr>
      <vt:lpstr>Calibri</vt:lpstr>
      <vt:lpstr>Calibri Light</vt:lpstr>
      <vt:lpstr>Times New Roman</vt:lpstr>
      <vt:lpstr>Office テーマ</vt:lpstr>
      <vt:lpstr>6_Office ​​テーマ</vt:lpstr>
      <vt:lpstr>1_Office テーマ</vt:lpstr>
      <vt:lpstr>3_Office ​​テーマ</vt:lpstr>
      <vt:lpstr>第３回 大阪府成年後見制度利用促進研究会 </vt:lpstr>
      <vt:lpstr>PowerPoint プレゼンテーション</vt:lpstr>
      <vt:lpstr>　中核機関の機能　③相談機能について</vt:lpstr>
      <vt:lpstr>　中核機関の機能　③相談機能について</vt:lpstr>
      <vt:lpstr>中核機関の機能　 ③相談機能について</vt:lpstr>
      <vt:lpstr>中核機関の機能　 ③相談機能について</vt:lpstr>
      <vt:lpstr>中核機関の機能　 ③相談機能について</vt:lpstr>
      <vt:lpstr>中核機関の機能　 ③相談機能について</vt:lpstr>
      <vt:lpstr>中核機関の機能　 ③相談機能について</vt:lpstr>
      <vt:lpstr>中核機関の機能　③相談機能について</vt:lpstr>
      <vt:lpstr>４．中核機関の機能ごとの府域、広域、単独（市町村単位）での役割分担について 　　今後のまとめに向けて、中核機関の各機能について、どの行政単位で実施し、役割を担うことになるか機能別に分担を整理し 　内容と合致しているかを検討 ➢機能ごとの具体例</vt:lpstr>
      <vt:lpstr>PowerPoint プレゼンテーション</vt:lpstr>
      <vt:lpstr>PowerPoint プレゼンテーション</vt:lpstr>
      <vt:lpstr>PowerPoint プレゼンテーション</vt:lpstr>
      <vt:lpstr>➢先行事例</vt:lpstr>
      <vt:lpstr>➢先行事例</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2019-10-08T03:05:06Z</dcterms:created>
  <dcterms:modified xsi:type="dcterms:W3CDTF">2020-01-08T08:20:11Z</dcterms:modified>
</cp:coreProperties>
</file>