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 id="2147483672" r:id="rId2"/>
  </p:sldMasterIdLst>
  <p:notesMasterIdLst>
    <p:notesMasterId r:id="rId9"/>
  </p:notesMasterIdLst>
  <p:sldIdLst>
    <p:sldId id="262" r:id="rId3"/>
    <p:sldId id="271" r:id="rId4"/>
    <p:sldId id="256" r:id="rId5"/>
    <p:sldId id="272" r:id="rId6"/>
    <p:sldId id="270" r:id="rId7"/>
    <p:sldId id="263" r:id="rId8"/>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60"/>
  </p:normalViewPr>
  <p:slideViewPr>
    <p:cSldViewPr snapToGrid="0">
      <p:cViewPr varScale="1">
        <p:scale>
          <a:sx n="65" d="100"/>
          <a:sy n="65" d="100"/>
        </p:scale>
        <p:origin x="13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______.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______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______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100" b="1" i="0" u="none" strike="noStrike" kern="1200" baseline="0">
                <a:solidFill>
                  <a:schemeClr val="tx1"/>
                </a:solidFill>
                <a:latin typeface="メイリオ" panose="020B0604030504040204" pitchFamily="50" charset="-128"/>
                <a:ea typeface="メイリオ" panose="020B0604030504040204" pitchFamily="50" charset="-128"/>
                <a:cs typeface="+mn-cs"/>
              </a:defRPr>
            </a:pPr>
            <a:r>
              <a:rPr lang="ja-JP" sz="1100" b="1" dirty="0">
                <a:solidFill>
                  <a:schemeClr val="tx1"/>
                </a:solidFill>
                <a:latin typeface="メイリオ" panose="020B0604030504040204" pitchFamily="50" charset="-128"/>
                <a:ea typeface="メイリオ" panose="020B0604030504040204" pitchFamily="50" charset="-128"/>
              </a:rPr>
              <a:t>被後見人への訪問回数</a:t>
            </a:r>
          </a:p>
        </c:rich>
      </c:tx>
      <c:layout>
        <c:manualLayout>
          <c:xMode val="edge"/>
          <c:yMode val="edge"/>
          <c:x val="0.33305910261282951"/>
          <c:y val="3.9506142116347141E-2"/>
        </c:manualLayout>
      </c:layout>
      <c:overlay val="0"/>
      <c:spPr>
        <a:noFill/>
        <a:ln>
          <a:noFill/>
        </a:ln>
        <a:effectLst/>
      </c:spPr>
    </c:title>
    <c:autoTitleDeleted val="0"/>
    <c:plotArea>
      <c:layout>
        <c:manualLayout>
          <c:layoutTarget val="inner"/>
          <c:xMode val="edge"/>
          <c:yMode val="edge"/>
          <c:x val="0.31564112567102715"/>
          <c:y val="0.20982228783902013"/>
          <c:w val="0.65369145523476235"/>
          <c:h val="0.61935420479359526"/>
        </c:manualLayout>
      </c:layout>
      <c:barChart>
        <c:barDir val="bar"/>
        <c:grouping val="clustered"/>
        <c:varyColors val="0"/>
        <c:ser>
          <c:idx val="0"/>
          <c:order val="0"/>
          <c:spPr>
            <a:solidFill>
              <a:srgbClr val="FFCC00"/>
            </a:solidFill>
            <a:ln w="9525" cap="flat" cmpd="sng" algn="ctr">
              <a:solidFill>
                <a:schemeClr val="lt1">
                  <a:alpha val="50000"/>
                </a:schemeClr>
              </a:solidFill>
              <a:round/>
            </a:ln>
            <a:effectLst/>
            <a:scene3d>
              <a:camera prst="orthographicFront"/>
              <a:lightRig rig="threePt" dir="t"/>
            </a:scene3d>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ja-JP"/>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'３，４，５'!$H$3:$H$8</c:f>
              <c:strCache>
                <c:ptCount val="6"/>
                <c:pt idx="0">
                  <c:v>月に１回</c:v>
                </c:pt>
                <c:pt idx="1">
                  <c:v>月に１回以上、２回未満</c:v>
                </c:pt>
                <c:pt idx="2">
                  <c:v>月に２回以上、３回未満</c:v>
                </c:pt>
                <c:pt idx="3">
                  <c:v>月に３回以上、４回未満</c:v>
                </c:pt>
                <c:pt idx="4">
                  <c:v>月に４回以上、５回未満</c:v>
                </c:pt>
                <c:pt idx="5">
                  <c:v>月５回以上</c:v>
                </c:pt>
              </c:strCache>
            </c:strRef>
          </c:cat>
          <c:val>
            <c:numRef>
              <c:f>'３，４，５'!$I$3:$I$8</c:f>
              <c:numCache>
                <c:formatCode>General</c:formatCode>
                <c:ptCount val="6"/>
                <c:pt idx="0">
                  <c:v>0</c:v>
                </c:pt>
                <c:pt idx="1">
                  <c:v>0</c:v>
                </c:pt>
                <c:pt idx="2">
                  <c:v>5</c:v>
                </c:pt>
                <c:pt idx="3">
                  <c:v>11</c:v>
                </c:pt>
                <c:pt idx="4">
                  <c:v>22</c:v>
                </c:pt>
                <c:pt idx="5">
                  <c:v>5</c:v>
                </c:pt>
              </c:numCache>
            </c:numRef>
          </c:val>
          <c:extLst>
            <c:ext xmlns:c16="http://schemas.microsoft.com/office/drawing/2014/chart" uri="{C3380CC4-5D6E-409C-BE32-E72D297353CC}">
              <c16:uniqueId val="{00000000-0D4D-4111-8AEE-E6AA02E374AA}"/>
            </c:ext>
          </c:extLst>
        </c:ser>
        <c:dLbls>
          <c:dLblPos val="inEnd"/>
          <c:showLegendKey val="0"/>
          <c:showVal val="1"/>
          <c:showCatName val="0"/>
          <c:showSerName val="0"/>
          <c:showPercent val="0"/>
          <c:showBubbleSize val="0"/>
        </c:dLbls>
        <c:gapWidth val="65"/>
        <c:axId val="150893152"/>
        <c:axId val="150892760"/>
      </c:barChart>
      <c:catAx>
        <c:axId val="150893152"/>
        <c:scaling>
          <c:orientation val="maxMin"/>
        </c:scaling>
        <c:delete val="0"/>
        <c:axPos val="l"/>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800" b="0" i="0" u="none" strike="noStrike" kern="1200" cap="all" baseline="0">
                <a:solidFill>
                  <a:schemeClr val="dk1">
                    <a:lumMod val="75000"/>
                    <a:lumOff val="25000"/>
                  </a:schemeClr>
                </a:solidFill>
                <a:latin typeface="メイリオ" panose="020B0604030504040204" pitchFamily="50" charset="-128"/>
                <a:ea typeface="メイリオ" panose="020B0604030504040204" pitchFamily="50" charset="-128"/>
                <a:cs typeface="+mn-cs"/>
              </a:defRPr>
            </a:pPr>
            <a:endParaRPr lang="ja-JP"/>
          </a:p>
        </c:txPr>
        <c:crossAx val="150892760"/>
        <c:crosses val="autoZero"/>
        <c:auto val="1"/>
        <c:lblAlgn val="ctr"/>
        <c:lblOffset val="100"/>
        <c:noMultiLvlLbl val="0"/>
      </c:catAx>
      <c:valAx>
        <c:axId val="150892760"/>
        <c:scaling>
          <c:orientation val="minMax"/>
        </c:scaling>
        <c:delete val="0"/>
        <c:axPos val="b"/>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ja-JP"/>
          </a:p>
        </c:txPr>
        <c:crossAx val="150893152"/>
        <c:crosses val="max"/>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ja-JP"/>
    </a:p>
  </c:txPr>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rot="0" spcFirstLastPara="1" vertOverflow="ellipsis" vert="horz" wrap="square" anchor="ctr" anchorCtr="1"/>
          <a:lstStyle/>
          <a:p>
            <a:pPr>
              <a:lnSpc>
                <a:spcPts val="1000"/>
              </a:lnSpc>
              <a:defRPr sz="1100" b="1" i="0" u="none" strike="noStrike" kern="1200" cap="all" spc="50" baseline="0">
                <a:solidFill>
                  <a:schemeClr val="tx1"/>
                </a:solidFill>
                <a:latin typeface="メイリオ" panose="020B0604030504040204" pitchFamily="50" charset="-128"/>
                <a:ea typeface="メイリオ" panose="020B0604030504040204" pitchFamily="50" charset="-128"/>
                <a:cs typeface="+mn-cs"/>
              </a:defRPr>
            </a:pPr>
            <a:r>
              <a:rPr lang="ja-JP" sz="1100" b="1" dirty="0">
                <a:solidFill>
                  <a:schemeClr val="tx1"/>
                </a:solidFill>
                <a:latin typeface="メイリオ" panose="020B0604030504040204" pitchFamily="50" charset="-128"/>
                <a:ea typeface="メイリオ" panose="020B0604030504040204" pitchFamily="50" charset="-128"/>
              </a:rPr>
              <a:t>財産管理に関する事務</a:t>
            </a:r>
            <a:endParaRPr lang="en-US" sz="1100" b="1" dirty="0">
              <a:solidFill>
                <a:schemeClr val="tx1"/>
              </a:solidFill>
              <a:latin typeface="メイリオ" panose="020B0604030504040204" pitchFamily="50" charset="-128"/>
              <a:ea typeface="メイリオ" panose="020B0604030504040204" pitchFamily="50" charset="-128"/>
            </a:endParaRPr>
          </a:p>
        </c:rich>
      </c:tx>
      <c:layout>
        <c:manualLayout>
          <c:xMode val="edge"/>
          <c:yMode val="edge"/>
          <c:x val="0.32698495258506843"/>
          <c:y val="2.6936032649016707E-2"/>
        </c:manualLayout>
      </c:layout>
      <c:overlay val="0"/>
      <c:spPr>
        <a:noFill/>
        <a:ln>
          <a:noFill/>
        </a:ln>
        <a:effectLst/>
      </c:spPr>
    </c:title>
    <c:autoTitleDeleted val="0"/>
    <c:plotArea>
      <c:layout>
        <c:manualLayout>
          <c:layoutTarget val="inner"/>
          <c:xMode val="edge"/>
          <c:yMode val="edge"/>
          <c:x val="0.35245583204688807"/>
          <c:y val="9.7922583206510955E-2"/>
          <c:w val="0.62887074380807217"/>
          <c:h val="0.78107137802776772"/>
        </c:manualLayout>
      </c:layout>
      <c:barChart>
        <c:barDir val="bar"/>
        <c:grouping val="stacked"/>
        <c:varyColors val="0"/>
        <c:ser>
          <c:idx val="0"/>
          <c:order val="0"/>
          <c:tx>
            <c:strRef>
              <c:f>'6 財産管理'!$S$4</c:f>
              <c:strCache>
                <c:ptCount val="1"/>
                <c:pt idx="0">
                  <c:v>継続的にしている</c:v>
                </c:pt>
              </c:strCache>
            </c:strRef>
          </c:tx>
          <c:spPr>
            <a:solidFill>
              <a:schemeClr val="tx1">
                <a:lumMod val="75000"/>
                <a:lumOff val="2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ja-JP"/>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'6 財産管理'!$R$5:$R$10</c:f>
              <c:strCache>
                <c:ptCount val="6"/>
                <c:pt idx="0">
                  <c:v>預貯金口座の解約、新規契約</c:v>
                </c:pt>
                <c:pt idx="1">
                  <c:v>債務内容の確認・金額の確定</c:v>
                </c:pt>
                <c:pt idx="2">
                  <c:v> 返済方法・分割金額の調整</c:v>
                </c:pt>
                <c:pt idx="3">
                  <c:v> 滞納金の支払い</c:v>
                </c:pt>
                <c:pt idx="4">
                  <c:v>賃貸借契約更新／解除・家屋明渡し</c:v>
                </c:pt>
                <c:pt idx="5">
                  <c:v>本人の相続・遺産分割手続き</c:v>
                </c:pt>
              </c:strCache>
            </c:strRef>
          </c:cat>
          <c:val>
            <c:numRef>
              <c:f>'6 財産管理'!$S$5:$S$10</c:f>
              <c:numCache>
                <c:formatCode>General</c:formatCode>
                <c:ptCount val="6"/>
                <c:pt idx="0">
                  <c:v>0</c:v>
                </c:pt>
                <c:pt idx="1">
                  <c:v>1</c:v>
                </c:pt>
                <c:pt idx="2">
                  <c:v>1</c:v>
                </c:pt>
                <c:pt idx="3">
                  <c:v>1</c:v>
                </c:pt>
                <c:pt idx="4">
                  <c:v>2</c:v>
                </c:pt>
                <c:pt idx="5">
                  <c:v>0</c:v>
                </c:pt>
              </c:numCache>
            </c:numRef>
          </c:val>
          <c:extLst>
            <c:ext xmlns:c16="http://schemas.microsoft.com/office/drawing/2014/chart" uri="{C3380CC4-5D6E-409C-BE32-E72D297353CC}">
              <c16:uniqueId val="{00000000-22DD-4AEC-BABF-5DDFE07F1168}"/>
            </c:ext>
          </c:extLst>
        </c:ser>
        <c:ser>
          <c:idx val="1"/>
          <c:order val="1"/>
          <c:tx>
            <c:strRef>
              <c:f>'6 財産管理'!$T$4</c:f>
              <c:strCache>
                <c:ptCount val="1"/>
                <c:pt idx="0">
                  <c:v>したことがある</c:v>
                </c:pt>
              </c:strCache>
            </c:strRef>
          </c:tx>
          <c:spPr>
            <a:solidFill>
              <a:schemeClr val="dk1">
                <a:tint val="55000"/>
                <a:alpha val="7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ja-JP"/>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'6 財産管理'!$R$5:$R$10</c:f>
              <c:strCache>
                <c:ptCount val="6"/>
                <c:pt idx="0">
                  <c:v>預貯金口座の解約、新規契約</c:v>
                </c:pt>
                <c:pt idx="1">
                  <c:v>債務内容の確認・金額の確定</c:v>
                </c:pt>
                <c:pt idx="2">
                  <c:v> 返済方法・分割金額の調整</c:v>
                </c:pt>
                <c:pt idx="3">
                  <c:v> 滞納金の支払い</c:v>
                </c:pt>
                <c:pt idx="4">
                  <c:v>賃貸借契約更新／解除・家屋明渡し</c:v>
                </c:pt>
                <c:pt idx="5">
                  <c:v>本人の相続・遺産分割手続き</c:v>
                </c:pt>
              </c:strCache>
            </c:strRef>
          </c:cat>
          <c:val>
            <c:numRef>
              <c:f>'6 財産管理'!$T$5:$T$10</c:f>
              <c:numCache>
                <c:formatCode>General</c:formatCode>
                <c:ptCount val="6"/>
                <c:pt idx="0">
                  <c:v>10</c:v>
                </c:pt>
                <c:pt idx="1">
                  <c:v>2</c:v>
                </c:pt>
                <c:pt idx="2">
                  <c:v>2</c:v>
                </c:pt>
                <c:pt idx="3">
                  <c:v>7</c:v>
                </c:pt>
                <c:pt idx="4">
                  <c:v>6</c:v>
                </c:pt>
                <c:pt idx="5">
                  <c:v>2</c:v>
                </c:pt>
              </c:numCache>
            </c:numRef>
          </c:val>
          <c:extLst>
            <c:ext xmlns:c16="http://schemas.microsoft.com/office/drawing/2014/chart" uri="{C3380CC4-5D6E-409C-BE32-E72D297353CC}">
              <c16:uniqueId val="{00000001-22DD-4AEC-BABF-5DDFE07F1168}"/>
            </c:ext>
          </c:extLst>
        </c:ser>
        <c:dLbls>
          <c:dLblPos val="inEnd"/>
          <c:showLegendKey val="0"/>
          <c:showVal val="1"/>
          <c:showCatName val="0"/>
          <c:showSerName val="0"/>
          <c:showPercent val="0"/>
          <c:showBubbleSize val="0"/>
        </c:dLbls>
        <c:gapWidth val="55"/>
        <c:overlap val="100"/>
        <c:axId val="152099024"/>
        <c:axId val="152099416"/>
      </c:barChart>
      <c:catAx>
        <c:axId val="152099024"/>
        <c:scaling>
          <c:orientation val="maxMin"/>
        </c:scaling>
        <c:delete val="0"/>
        <c:axPos val="l"/>
        <c:numFmt formatCode="General" sourceLinked="1"/>
        <c:majorTickMark val="none"/>
        <c:minorTickMark val="none"/>
        <c:tickLblPos val="nextTo"/>
        <c:spPr>
          <a:noFill/>
          <a:ln w="9525" cap="flat" cmpd="sng" algn="ctr">
            <a:solidFill>
              <a:schemeClr val="tx1">
                <a:lumMod val="25000"/>
                <a:lumOff val="75000"/>
              </a:schemeClr>
            </a:solidFill>
            <a:round/>
            <a:headEnd type="none" w="sm" len="sm"/>
            <a:tailEnd type="none" w="sm" len="sm"/>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crossAx val="152099416"/>
        <c:crosses val="autoZero"/>
        <c:auto val="1"/>
        <c:lblAlgn val="ctr"/>
        <c:lblOffset val="100"/>
        <c:noMultiLvlLbl val="0"/>
      </c:catAx>
      <c:valAx>
        <c:axId val="152099416"/>
        <c:scaling>
          <c:orientation val="minMax"/>
        </c:scaling>
        <c:delete val="0"/>
        <c:axPos val="b"/>
        <c:majorGridlines>
          <c:spPr>
            <a:ln w="9525" cap="flat" cmpd="sng" algn="ctr">
              <a:gradFill>
                <a:gsLst>
                  <a:gs pos="0">
                    <a:schemeClr val="tx1">
                      <a:lumMod val="5000"/>
                      <a:lumOff val="95000"/>
                    </a:schemeClr>
                  </a:gs>
                  <a:gs pos="100000">
                    <a:schemeClr val="tx1">
                      <a:lumMod val="15000"/>
                      <a:lumOff val="85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52099024"/>
        <c:crosses val="max"/>
        <c:crossBetween val="between"/>
      </c:valAx>
      <c:spPr>
        <a:noFill/>
        <a:ln w="25400">
          <a:noFill/>
        </a:ln>
        <a:effectLst/>
      </c:spPr>
    </c:plotArea>
    <c:legend>
      <c:legendPos val="r"/>
      <c:layout>
        <c:manualLayout>
          <c:xMode val="edge"/>
          <c:yMode val="edge"/>
          <c:x val="0.6369889674279674"/>
          <c:y val="0.26267603794503142"/>
          <c:w val="0.27730286313318037"/>
          <c:h val="0.18150382359325004"/>
        </c:manualLayout>
      </c:layout>
      <c:overlay val="0"/>
      <c:spPr>
        <a:noFill/>
        <a:ln>
          <a:no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legend>
    <c:plotVisOnly val="1"/>
    <c:dispBlanksAs val="gap"/>
    <c:showDLblsOverMax val="0"/>
  </c:chart>
  <c:spPr>
    <a:solidFill>
      <a:schemeClr val="bg1"/>
    </a:solidFill>
    <a:ln>
      <a:noFill/>
    </a:ln>
    <a:effectLst/>
  </c:spPr>
  <c:txPr>
    <a:bodyPr/>
    <a:lstStyle/>
    <a:p>
      <a:pPr>
        <a:defRPr/>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a:lstStyle/>
          <a:p>
            <a:pPr>
              <a:defRPr sz="1100">
                <a:latin typeface="メイリオ" panose="020B0604030504040204" pitchFamily="50" charset="-128"/>
                <a:ea typeface="メイリオ" panose="020B0604030504040204" pitchFamily="50" charset="-128"/>
              </a:defRPr>
            </a:pPr>
            <a:r>
              <a:rPr lang="ja-JP" altLang="en-US" sz="1100" dirty="0">
                <a:latin typeface="メイリオ" panose="020B0604030504040204" pitchFamily="50" charset="-128"/>
                <a:ea typeface="メイリオ" panose="020B0604030504040204" pitchFamily="50" charset="-128"/>
              </a:rPr>
              <a:t>福祉・介護サービスの利用に関する事務</a:t>
            </a:r>
          </a:p>
        </c:rich>
      </c:tx>
      <c:layout>
        <c:manualLayout>
          <c:xMode val="edge"/>
          <c:yMode val="edge"/>
          <c:x val="0.25469334439339403"/>
          <c:y val="1.580417752944617E-2"/>
        </c:manualLayout>
      </c:layout>
      <c:overlay val="0"/>
    </c:title>
    <c:autoTitleDeleted val="0"/>
    <c:plotArea>
      <c:layout>
        <c:manualLayout>
          <c:layoutTarget val="inner"/>
          <c:xMode val="edge"/>
          <c:yMode val="edge"/>
          <c:x val="0.44501892843377255"/>
          <c:y val="6.5661314305468232E-2"/>
          <c:w val="0.51193348214933754"/>
          <c:h val="0.81133959509323961"/>
        </c:manualLayout>
      </c:layout>
      <c:barChart>
        <c:barDir val="bar"/>
        <c:grouping val="clustered"/>
        <c:varyColors val="0"/>
        <c:ser>
          <c:idx val="0"/>
          <c:order val="0"/>
          <c:tx>
            <c:strRef>
              <c:f>'9 福祉介護サービス利用'!$Q$4</c:f>
              <c:strCache>
                <c:ptCount val="1"/>
                <c:pt idx="0">
                  <c:v>継続的にしている</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'9 福祉介護サービス利用'!$P$5:$P$11</c:f>
              <c:strCache>
                <c:ptCount val="7"/>
                <c:pt idx="0">
                  <c:v>福祉サービスに関する機関への相談</c:v>
                </c:pt>
                <c:pt idx="1">
                  <c:v>サービス事業者等に関する情報収集・調査</c:v>
                </c:pt>
                <c:pt idx="2">
                  <c:v>ケアプランの確認・調整・承認</c:v>
                </c:pt>
                <c:pt idx="3">
                  <c:v>ケアプランの確認・評価</c:v>
                </c:pt>
                <c:pt idx="4">
                  <c:v>サービス提供責任者、介護支援専門員等
との連絡調整、ケース会議等への出席</c:v>
                </c:pt>
                <c:pt idx="5">
                  <c:v>利用料の支払い（引き落としも含む）</c:v>
                </c:pt>
                <c:pt idx="6">
                  <c:v>支援方針や内容に関する相談
・改善の申し入れ・苦情申立</c:v>
                </c:pt>
              </c:strCache>
            </c:strRef>
          </c:cat>
          <c:val>
            <c:numRef>
              <c:f>'9 福祉介護サービス利用'!$Q$5:$Q$11</c:f>
              <c:numCache>
                <c:formatCode>General</c:formatCode>
                <c:ptCount val="7"/>
                <c:pt idx="0">
                  <c:v>2</c:v>
                </c:pt>
                <c:pt idx="1">
                  <c:v>3</c:v>
                </c:pt>
                <c:pt idx="2">
                  <c:v>11</c:v>
                </c:pt>
                <c:pt idx="3">
                  <c:v>11</c:v>
                </c:pt>
                <c:pt idx="4">
                  <c:v>13</c:v>
                </c:pt>
                <c:pt idx="5">
                  <c:v>14</c:v>
                </c:pt>
                <c:pt idx="6">
                  <c:v>7</c:v>
                </c:pt>
              </c:numCache>
            </c:numRef>
          </c:val>
          <c:extLst>
            <c:ext xmlns:c16="http://schemas.microsoft.com/office/drawing/2014/chart" uri="{C3380CC4-5D6E-409C-BE32-E72D297353CC}">
              <c16:uniqueId val="{00000000-6F43-4787-94BF-1BE1C186DEA6}"/>
            </c:ext>
          </c:extLst>
        </c:ser>
        <c:ser>
          <c:idx val="1"/>
          <c:order val="1"/>
          <c:tx>
            <c:strRef>
              <c:f>'9 福祉介護サービス利用'!$R$4</c:f>
              <c:strCache>
                <c:ptCount val="1"/>
                <c:pt idx="0">
                  <c:v>したことがある</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'9 福祉介護サービス利用'!$P$5:$P$11</c:f>
              <c:strCache>
                <c:ptCount val="7"/>
                <c:pt idx="0">
                  <c:v>福祉サービスに関する機関への相談</c:v>
                </c:pt>
                <c:pt idx="1">
                  <c:v>サービス事業者等に関する情報収集・調査</c:v>
                </c:pt>
                <c:pt idx="2">
                  <c:v>ケアプランの確認・調整・承認</c:v>
                </c:pt>
                <c:pt idx="3">
                  <c:v>ケアプランの確認・評価</c:v>
                </c:pt>
                <c:pt idx="4">
                  <c:v>サービス提供責任者、介護支援専門員等
との連絡調整、ケース会議等への出席</c:v>
                </c:pt>
                <c:pt idx="5">
                  <c:v>利用料の支払い（引き落としも含む）</c:v>
                </c:pt>
                <c:pt idx="6">
                  <c:v>支援方針や内容に関する相談
・改善の申し入れ・苦情申立</c:v>
                </c:pt>
              </c:strCache>
            </c:strRef>
          </c:cat>
          <c:val>
            <c:numRef>
              <c:f>'9 福祉介護サービス利用'!$R$5:$R$11</c:f>
              <c:numCache>
                <c:formatCode>General</c:formatCode>
                <c:ptCount val="7"/>
                <c:pt idx="0">
                  <c:v>18</c:v>
                </c:pt>
                <c:pt idx="1">
                  <c:v>8</c:v>
                </c:pt>
                <c:pt idx="2">
                  <c:v>21</c:v>
                </c:pt>
                <c:pt idx="3">
                  <c:v>17</c:v>
                </c:pt>
                <c:pt idx="4">
                  <c:v>13</c:v>
                </c:pt>
                <c:pt idx="5">
                  <c:v>18</c:v>
                </c:pt>
                <c:pt idx="6">
                  <c:v>6</c:v>
                </c:pt>
              </c:numCache>
            </c:numRef>
          </c:val>
          <c:extLst>
            <c:ext xmlns:c16="http://schemas.microsoft.com/office/drawing/2014/chart" uri="{C3380CC4-5D6E-409C-BE32-E72D297353CC}">
              <c16:uniqueId val="{00000001-6F43-4787-94BF-1BE1C186DEA6}"/>
            </c:ext>
          </c:extLst>
        </c:ser>
        <c:dLbls>
          <c:showLegendKey val="0"/>
          <c:showVal val="1"/>
          <c:showCatName val="0"/>
          <c:showSerName val="0"/>
          <c:showPercent val="0"/>
          <c:showBubbleSize val="0"/>
        </c:dLbls>
        <c:gapWidth val="150"/>
        <c:overlap val="-25"/>
        <c:axId val="110864256"/>
        <c:axId val="110865792"/>
      </c:barChart>
      <c:catAx>
        <c:axId val="110864256"/>
        <c:scaling>
          <c:orientation val="maxMin"/>
        </c:scaling>
        <c:delete val="0"/>
        <c:axPos val="l"/>
        <c:numFmt formatCode="General" sourceLinked="0"/>
        <c:majorTickMark val="none"/>
        <c:minorTickMark val="none"/>
        <c:tickLblPos val="nextTo"/>
        <c:txPr>
          <a:bodyPr/>
          <a:lstStyle/>
          <a:p>
            <a:pPr>
              <a:defRPr sz="800" baseline="0">
                <a:latin typeface="メイリオ" panose="020B0604030504040204" pitchFamily="50" charset="-128"/>
                <a:ea typeface="メイリオ" panose="020B0604030504040204" pitchFamily="50" charset="-128"/>
              </a:defRPr>
            </a:pPr>
            <a:endParaRPr lang="ja-JP"/>
          </a:p>
        </c:txPr>
        <c:crossAx val="110865792"/>
        <c:crosses val="autoZero"/>
        <c:auto val="1"/>
        <c:lblAlgn val="ctr"/>
        <c:lblOffset val="100"/>
        <c:noMultiLvlLbl val="0"/>
      </c:catAx>
      <c:valAx>
        <c:axId val="110865792"/>
        <c:scaling>
          <c:orientation val="minMax"/>
        </c:scaling>
        <c:delete val="1"/>
        <c:axPos val="t"/>
        <c:numFmt formatCode="General" sourceLinked="1"/>
        <c:majorTickMark val="out"/>
        <c:minorTickMark val="none"/>
        <c:tickLblPos val="nextTo"/>
        <c:crossAx val="110864256"/>
        <c:crosses val="autoZero"/>
        <c:crossBetween val="between"/>
      </c:valAx>
      <c:spPr>
        <a:ln>
          <a:noFill/>
        </a:ln>
      </c:spPr>
    </c:plotArea>
    <c:legend>
      <c:legendPos val="t"/>
      <c:layout>
        <c:manualLayout>
          <c:xMode val="edge"/>
          <c:yMode val="edge"/>
          <c:x val="0.67071458331121592"/>
          <c:y val="0.17278318499849882"/>
          <c:w val="0.28380250583420191"/>
          <c:h val="0.10944606530395876"/>
        </c:manualLayout>
      </c:layout>
      <c:overlay val="0"/>
      <c:txPr>
        <a:bodyPr/>
        <a:lstStyle/>
        <a:p>
          <a:pPr>
            <a:defRPr sz="800">
              <a:latin typeface="メイリオ" panose="020B0604030504040204" pitchFamily="50" charset="-128"/>
              <a:ea typeface="メイリオ" panose="020B0604030504040204" pitchFamily="50" charset="-128"/>
            </a:defRPr>
          </a:pPr>
          <a:endParaRPr lang="ja-JP"/>
        </a:p>
      </c:txPr>
    </c:legend>
    <c:plotVisOnly val="1"/>
    <c:dispBlanksAs val="gap"/>
    <c:showDLblsOverMax val="0"/>
  </c:chart>
  <c:spPr>
    <a:ln>
      <a:noFill/>
    </a:ln>
  </c:sp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0.76226</cdr:x>
      <cdr:y>0.07829</cdr:y>
    </cdr:from>
    <cdr:to>
      <cdr:x>1</cdr:x>
      <cdr:y>0.20835</cdr:y>
    </cdr:to>
    <cdr:sp macro="" textlink="">
      <cdr:nvSpPr>
        <cdr:cNvPr id="2" name="正方形/長方形 1"/>
        <cdr:cNvSpPr/>
      </cdr:nvSpPr>
      <cdr:spPr>
        <a:xfrm xmlns:a="http://schemas.openxmlformats.org/drawingml/2006/main">
          <a:off x="3363353" y="151007"/>
          <a:ext cx="1048990" cy="250857"/>
        </a:xfrm>
        <a:prstGeom xmlns:a="http://schemas.openxmlformats.org/drawingml/2006/main" prst="rect">
          <a:avLst/>
        </a:prstGeom>
        <a:ln xmlns:a="http://schemas.openxmlformats.org/drawingml/2006/main">
          <a:noFill/>
        </a:ln>
      </cdr:spPr>
      <cdr:style>
        <a:lnRef xmlns:a="http://schemas.openxmlformats.org/drawingml/2006/main" idx="2">
          <a:schemeClr val="accent1"/>
        </a:lnRef>
        <a:fillRef xmlns:a="http://schemas.openxmlformats.org/drawingml/2006/main" idx="1">
          <a:schemeClr val="lt1"/>
        </a:fillRef>
        <a:effectRef xmlns:a="http://schemas.openxmlformats.org/drawingml/2006/main" idx="0">
          <a:schemeClr val="accent1"/>
        </a:effectRef>
        <a:fontRef xmlns:a="http://schemas.openxmlformats.org/drawingml/2006/main" idx="minor">
          <a:schemeClr val="dk1"/>
        </a:fontRef>
      </cdr:style>
      <cdr:txBody>
        <a:bodyPr xmlns:a="http://schemas.openxmlformats.org/drawingml/2006/main"/>
        <a:lstStyle xmlns:a="http://schemas.openxmlformats.org/drawingml/2006/main"/>
        <a:p xmlns:a="http://schemas.openxmlformats.org/drawingml/2006/main">
          <a:r>
            <a:rPr lang="ja-JP" altLang="en-US" sz="900" dirty="0" smtClean="0">
              <a:latin typeface="メイリオ" panose="020B0604030504040204" pitchFamily="50" charset="-128"/>
              <a:ea typeface="メイリオ" panose="020B0604030504040204" pitchFamily="50" charset="-128"/>
            </a:rPr>
            <a:t>（単位：人）</a:t>
          </a:r>
          <a:endParaRPr lang="ja-JP" altLang="en-US" sz="900" dirty="0">
            <a:latin typeface="メイリオ" panose="020B0604030504040204" pitchFamily="50" charset="-128"/>
            <a:ea typeface="メイリオ" panose="020B0604030504040204" pitchFamily="50" charset="-128"/>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CE8E978-29EF-4746-A30C-138893A25AD1}" type="datetimeFigureOut">
              <a:rPr kumimoji="1" lang="ja-JP" altLang="en-US" smtClean="0"/>
              <a:t>2019/10/8</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4323801B-D09C-48C5-934E-381EC2C010E0}" type="slidenum">
              <a:rPr kumimoji="1" lang="ja-JP" altLang="en-US" smtClean="0"/>
              <a:t>‹#›</a:t>
            </a:fld>
            <a:endParaRPr kumimoji="1" lang="ja-JP" altLang="en-US"/>
          </a:p>
        </p:txBody>
      </p:sp>
    </p:spTree>
    <p:extLst>
      <p:ext uri="{BB962C8B-B14F-4D97-AF65-F5344CB8AC3E}">
        <p14:creationId xmlns:p14="http://schemas.microsoft.com/office/powerpoint/2010/main" val="1393263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F451943-14D9-4EF1-A127-6DB3F32533B6}"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615507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595805F8-D423-4E41-9B59-DEE337E4B979}" type="datetime1">
              <a:rPr kumimoji="1" lang="ja-JP" altLang="en-US" smtClean="0"/>
              <a:t>2019/10/8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94597F-22EF-4BDF-B64A-21349E7A67E4}" type="slidenum">
              <a:rPr kumimoji="1" lang="ja-JP" altLang="en-US" smtClean="0"/>
              <a:t>‹#›</a:t>
            </a:fld>
            <a:endParaRPr kumimoji="1" lang="ja-JP" altLang="en-US"/>
          </a:p>
        </p:txBody>
      </p:sp>
    </p:spTree>
    <p:extLst>
      <p:ext uri="{BB962C8B-B14F-4D97-AF65-F5344CB8AC3E}">
        <p14:creationId xmlns:p14="http://schemas.microsoft.com/office/powerpoint/2010/main" val="3092544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1D23C16-1965-4799-BA7A-F1B2D77ED135}" type="datetime1">
              <a:rPr kumimoji="1" lang="ja-JP" altLang="en-US" smtClean="0"/>
              <a:t>2019/10/8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94597F-22EF-4BDF-B64A-21349E7A67E4}" type="slidenum">
              <a:rPr kumimoji="1" lang="ja-JP" altLang="en-US" smtClean="0"/>
              <a:t>‹#›</a:t>
            </a:fld>
            <a:endParaRPr kumimoji="1" lang="ja-JP" altLang="en-US"/>
          </a:p>
        </p:txBody>
      </p:sp>
    </p:spTree>
    <p:extLst>
      <p:ext uri="{BB962C8B-B14F-4D97-AF65-F5344CB8AC3E}">
        <p14:creationId xmlns:p14="http://schemas.microsoft.com/office/powerpoint/2010/main" val="3308934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5C507D0-7C43-4E96-B204-21DD2049D83D}" type="datetime1">
              <a:rPr kumimoji="1" lang="ja-JP" altLang="en-US" smtClean="0"/>
              <a:t>2019/10/8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94597F-22EF-4BDF-B64A-21349E7A67E4}" type="slidenum">
              <a:rPr kumimoji="1" lang="ja-JP" altLang="en-US" smtClean="0"/>
              <a:t>‹#›</a:t>
            </a:fld>
            <a:endParaRPr kumimoji="1" lang="ja-JP" altLang="en-US"/>
          </a:p>
        </p:txBody>
      </p:sp>
    </p:spTree>
    <p:extLst>
      <p:ext uri="{BB962C8B-B14F-4D97-AF65-F5344CB8AC3E}">
        <p14:creationId xmlns:p14="http://schemas.microsoft.com/office/powerpoint/2010/main" val="28551643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E6EF2CD-CE82-4BC0-BEE1-1C1E24057320}" type="datetime1">
              <a:rPr kumimoji="1" lang="ja-JP" altLang="en-US" smtClean="0"/>
              <a:t>2019/10/8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73863ACA-D1CC-420C-BB7E-E8E9C0E7C649}" type="slidenum">
              <a:rPr kumimoji="1" lang="ja-JP" altLang="en-US" smtClean="0"/>
              <a:pPr/>
              <a:t>‹#›</a:t>
            </a:fld>
            <a:endParaRPr kumimoji="1" lang="ja-JP" altLang="en-US" dirty="0"/>
          </a:p>
        </p:txBody>
      </p:sp>
    </p:spTree>
    <p:extLst>
      <p:ext uri="{BB962C8B-B14F-4D97-AF65-F5344CB8AC3E}">
        <p14:creationId xmlns:p14="http://schemas.microsoft.com/office/powerpoint/2010/main" val="39023624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BD27832-10FF-499C-99E4-C710E9D11A36}" type="datetime1">
              <a:rPr kumimoji="1" lang="ja-JP" altLang="en-US" smtClean="0"/>
              <a:t>2019/10/8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73863ACA-D1CC-420C-BB7E-E8E9C0E7C649}" type="slidenum">
              <a:rPr kumimoji="1" lang="ja-JP" altLang="en-US" smtClean="0"/>
              <a:pPr/>
              <a:t>‹#›</a:t>
            </a:fld>
            <a:endParaRPr kumimoji="1" lang="ja-JP" altLang="en-US" dirty="0"/>
          </a:p>
        </p:txBody>
      </p:sp>
    </p:spTree>
    <p:extLst>
      <p:ext uri="{BB962C8B-B14F-4D97-AF65-F5344CB8AC3E}">
        <p14:creationId xmlns:p14="http://schemas.microsoft.com/office/powerpoint/2010/main" val="6270262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2"/>
            <a:ext cx="7772400" cy="1362075"/>
          </a:xfrm>
        </p:spPr>
        <p:txBody>
          <a:bodyPr anchor="t"/>
          <a:lstStyle>
            <a:lvl1pPr algn="l">
              <a:defRPr sz="3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0BB1C83-2791-4452-9C64-580477F267C9}" type="datetime1">
              <a:rPr kumimoji="1" lang="ja-JP" altLang="en-US" smtClean="0"/>
              <a:t>2019/10/8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73863ACA-D1CC-420C-BB7E-E8E9C0E7C649}" type="slidenum">
              <a:rPr kumimoji="1" lang="ja-JP" altLang="en-US" smtClean="0"/>
              <a:pPr/>
              <a:t>‹#›</a:t>
            </a:fld>
            <a:endParaRPr kumimoji="1" lang="ja-JP" altLang="en-US" dirty="0"/>
          </a:p>
        </p:txBody>
      </p:sp>
    </p:spTree>
    <p:extLst>
      <p:ext uri="{BB962C8B-B14F-4D97-AF65-F5344CB8AC3E}">
        <p14:creationId xmlns:p14="http://schemas.microsoft.com/office/powerpoint/2010/main" val="37019748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4D9B1E2-ECFD-4B56-8BCF-1C236AC1DF64}" type="datetime1">
              <a:rPr kumimoji="1" lang="ja-JP" altLang="en-US" smtClean="0"/>
              <a:t>2019/10/8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73863ACA-D1CC-420C-BB7E-E8E9C0E7C649}" type="slidenum">
              <a:rPr kumimoji="1" lang="ja-JP" altLang="en-US" smtClean="0"/>
              <a:pPr/>
              <a:t>‹#›</a:t>
            </a:fld>
            <a:endParaRPr kumimoji="1" lang="ja-JP" altLang="en-US" dirty="0"/>
          </a:p>
        </p:txBody>
      </p:sp>
    </p:spTree>
    <p:extLst>
      <p:ext uri="{BB962C8B-B14F-4D97-AF65-F5344CB8AC3E}">
        <p14:creationId xmlns:p14="http://schemas.microsoft.com/office/powerpoint/2010/main" val="22754733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A6C7106-55A5-4D48-B5F3-DDBC50760CFC}" type="datetime1">
              <a:rPr kumimoji="1" lang="ja-JP" altLang="en-US" smtClean="0"/>
              <a:t>2019/10/8</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73863ACA-D1CC-420C-BB7E-E8E9C0E7C649}" type="slidenum">
              <a:rPr kumimoji="1" lang="ja-JP" altLang="en-US" smtClean="0"/>
              <a:pPr/>
              <a:t>‹#›</a:t>
            </a:fld>
            <a:endParaRPr kumimoji="1" lang="ja-JP" altLang="en-US" dirty="0"/>
          </a:p>
        </p:txBody>
      </p:sp>
    </p:spTree>
    <p:extLst>
      <p:ext uri="{BB962C8B-B14F-4D97-AF65-F5344CB8AC3E}">
        <p14:creationId xmlns:p14="http://schemas.microsoft.com/office/powerpoint/2010/main" val="25329670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3009469-99D1-4700-8976-0F4A644D2DBB}" type="datetime1">
              <a:rPr kumimoji="1" lang="ja-JP" altLang="en-US" smtClean="0"/>
              <a:t>2019/10/8</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73863ACA-D1CC-420C-BB7E-E8E9C0E7C649}" type="slidenum">
              <a:rPr kumimoji="1" lang="ja-JP" altLang="en-US" smtClean="0"/>
              <a:pPr/>
              <a:t>‹#›</a:t>
            </a:fld>
            <a:endParaRPr kumimoji="1" lang="ja-JP" altLang="en-US" dirty="0"/>
          </a:p>
        </p:txBody>
      </p:sp>
    </p:spTree>
    <p:extLst>
      <p:ext uri="{BB962C8B-B14F-4D97-AF65-F5344CB8AC3E}">
        <p14:creationId xmlns:p14="http://schemas.microsoft.com/office/powerpoint/2010/main" val="28748130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32C5A46-7099-419E-8C3F-64F694D64F78}" type="datetime1">
              <a:rPr kumimoji="1" lang="ja-JP" altLang="en-US" smtClean="0"/>
              <a:t>2019/10/8</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73863ACA-D1CC-420C-BB7E-E8E9C0E7C649}" type="slidenum">
              <a:rPr kumimoji="1" lang="ja-JP" altLang="en-US" smtClean="0"/>
              <a:pPr/>
              <a:t>‹#›</a:t>
            </a:fld>
            <a:endParaRPr kumimoji="1" lang="ja-JP" altLang="en-US" dirty="0"/>
          </a:p>
        </p:txBody>
      </p:sp>
    </p:spTree>
    <p:extLst>
      <p:ext uri="{BB962C8B-B14F-4D97-AF65-F5344CB8AC3E}">
        <p14:creationId xmlns:p14="http://schemas.microsoft.com/office/powerpoint/2010/main" val="41439897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15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276F431-20F0-423E-A675-D72FAB3CF7EA}" type="datetime1">
              <a:rPr kumimoji="1" lang="ja-JP" altLang="en-US" smtClean="0"/>
              <a:t>2019/10/8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73863ACA-D1CC-420C-BB7E-E8E9C0E7C649}" type="slidenum">
              <a:rPr kumimoji="1" lang="ja-JP" altLang="en-US" smtClean="0"/>
              <a:pPr/>
              <a:t>‹#›</a:t>
            </a:fld>
            <a:endParaRPr kumimoji="1" lang="ja-JP" altLang="en-US" dirty="0"/>
          </a:p>
        </p:txBody>
      </p:sp>
    </p:spTree>
    <p:extLst>
      <p:ext uri="{BB962C8B-B14F-4D97-AF65-F5344CB8AC3E}">
        <p14:creationId xmlns:p14="http://schemas.microsoft.com/office/powerpoint/2010/main" val="4198407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215CE7C-E4F0-42C3-93BF-EB0830B646D2}" type="datetime1">
              <a:rPr kumimoji="1" lang="ja-JP" altLang="en-US" smtClean="0"/>
              <a:t>2019/10/8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94597F-22EF-4BDF-B64A-21349E7A67E4}" type="slidenum">
              <a:rPr kumimoji="1" lang="ja-JP" altLang="en-US" smtClean="0"/>
              <a:t>‹#›</a:t>
            </a:fld>
            <a:endParaRPr kumimoji="1" lang="ja-JP" altLang="en-US"/>
          </a:p>
        </p:txBody>
      </p:sp>
    </p:spTree>
    <p:extLst>
      <p:ext uri="{BB962C8B-B14F-4D97-AF65-F5344CB8AC3E}">
        <p14:creationId xmlns:p14="http://schemas.microsoft.com/office/powerpoint/2010/main" val="34262279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15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6B25120-26A7-4BF0-B8AF-A89200C04789}" type="datetime1">
              <a:rPr kumimoji="1" lang="ja-JP" altLang="en-US" smtClean="0"/>
              <a:t>2019/10/8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73863ACA-D1CC-420C-BB7E-E8E9C0E7C649}" type="slidenum">
              <a:rPr kumimoji="1" lang="ja-JP" altLang="en-US" smtClean="0"/>
              <a:pPr/>
              <a:t>‹#›</a:t>
            </a:fld>
            <a:endParaRPr kumimoji="1" lang="ja-JP" altLang="en-US" dirty="0"/>
          </a:p>
        </p:txBody>
      </p:sp>
    </p:spTree>
    <p:extLst>
      <p:ext uri="{BB962C8B-B14F-4D97-AF65-F5344CB8AC3E}">
        <p14:creationId xmlns:p14="http://schemas.microsoft.com/office/powerpoint/2010/main" val="16098911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CF03E88-FCF5-46BA-88B4-648684FBF75B}" type="datetime1">
              <a:rPr kumimoji="1" lang="ja-JP" altLang="en-US" smtClean="0"/>
              <a:t>2019/10/8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73863ACA-D1CC-420C-BB7E-E8E9C0E7C649}" type="slidenum">
              <a:rPr kumimoji="1" lang="ja-JP" altLang="en-US" smtClean="0"/>
              <a:pPr/>
              <a:t>‹#›</a:t>
            </a:fld>
            <a:endParaRPr kumimoji="1" lang="ja-JP" altLang="en-US" dirty="0"/>
          </a:p>
        </p:txBody>
      </p:sp>
    </p:spTree>
    <p:extLst>
      <p:ext uri="{BB962C8B-B14F-4D97-AF65-F5344CB8AC3E}">
        <p14:creationId xmlns:p14="http://schemas.microsoft.com/office/powerpoint/2010/main" val="16331464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40"/>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E8BDB2F-C922-4E09-8C96-DA8D31C836E5}" type="datetime1">
              <a:rPr kumimoji="1" lang="ja-JP" altLang="en-US" smtClean="0"/>
              <a:t>2019/10/8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73863ACA-D1CC-420C-BB7E-E8E9C0E7C649}" type="slidenum">
              <a:rPr kumimoji="1" lang="ja-JP" altLang="en-US" smtClean="0"/>
              <a:pPr/>
              <a:t>‹#›</a:t>
            </a:fld>
            <a:endParaRPr kumimoji="1" lang="ja-JP" altLang="en-US" dirty="0"/>
          </a:p>
        </p:txBody>
      </p:sp>
    </p:spTree>
    <p:extLst>
      <p:ext uri="{BB962C8B-B14F-4D97-AF65-F5344CB8AC3E}">
        <p14:creationId xmlns:p14="http://schemas.microsoft.com/office/powerpoint/2010/main" val="477046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04C8B8B-8E49-4C09-9464-8F799DB179AF}" type="datetime1">
              <a:rPr kumimoji="1" lang="ja-JP" altLang="en-US" smtClean="0"/>
              <a:t>2019/10/8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94597F-22EF-4BDF-B64A-21349E7A67E4}" type="slidenum">
              <a:rPr kumimoji="1" lang="ja-JP" altLang="en-US" smtClean="0"/>
              <a:t>‹#›</a:t>
            </a:fld>
            <a:endParaRPr kumimoji="1" lang="ja-JP" altLang="en-US"/>
          </a:p>
        </p:txBody>
      </p:sp>
    </p:spTree>
    <p:extLst>
      <p:ext uri="{BB962C8B-B14F-4D97-AF65-F5344CB8AC3E}">
        <p14:creationId xmlns:p14="http://schemas.microsoft.com/office/powerpoint/2010/main" val="1102998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0237C51-6B84-488D-8A61-C144BFCED867}" type="datetime1">
              <a:rPr kumimoji="1" lang="ja-JP" altLang="en-US" smtClean="0"/>
              <a:t>2019/10/8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F94597F-22EF-4BDF-B64A-21349E7A67E4}" type="slidenum">
              <a:rPr kumimoji="1" lang="ja-JP" altLang="en-US" smtClean="0"/>
              <a:t>‹#›</a:t>
            </a:fld>
            <a:endParaRPr kumimoji="1" lang="ja-JP" altLang="en-US"/>
          </a:p>
        </p:txBody>
      </p:sp>
    </p:spTree>
    <p:extLst>
      <p:ext uri="{BB962C8B-B14F-4D97-AF65-F5344CB8AC3E}">
        <p14:creationId xmlns:p14="http://schemas.microsoft.com/office/powerpoint/2010/main" val="3803649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64DC3E3F-9251-4786-A874-3965916D9DCF}" type="datetime1">
              <a:rPr kumimoji="1" lang="ja-JP" altLang="en-US" smtClean="0"/>
              <a:t>2019/10/8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F94597F-22EF-4BDF-B64A-21349E7A67E4}" type="slidenum">
              <a:rPr kumimoji="1" lang="ja-JP" altLang="en-US" smtClean="0"/>
              <a:t>‹#›</a:t>
            </a:fld>
            <a:endParaRPr kumimoji="1" lang="ja-JP" altLang="en-US"/>
          </a:p>
        </p:txBody>
      </p:sp>
    </p:spTree>
    <p:extLst>
      <p:ext uri="{BB962C8B-B14F-4D97-AF65-F5344CB8AC3E}">
        <p14:creationId xmlns:p14="http://schemas.microsoft.com/office/powerpoint/2010/main" val="3897989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A652AAB4-8604-48C0-B1CC-EA6F9CDA6AEE}" type="datetime1">
              <a:rPr kumimoji="1" lang="ja-JP" altLang="en-US" smtClean="0"/>
              <a:t>2019/10/8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F94597F-22EF-4BDF-B64A-21349E7A67E4}" type="slidenum">
              <a:rPr kumimoji="1" lang="ja-JP" altLang="en-US" smtClean="0"/>
              <a:t>‹#›</a:t>
            </a:fld>
            <a:endParaRPr kumimoji="1" lang="ja-JP" altLang="en-US"/>
          </a:p>
        </p:txBody>
      </p:sp>
    </p:spTree>
    <p:extLst>
      <p:ext uri="{BB962C8B-B14F-4D97-AF65-F5344CB8AC3E}">
        <p14:creationId xmlns:p14="http://schemas.microsoft.com/office/powerpoint/2010/main" val="428731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D5F7A4-DCC7-416E-B316-005B4019CF1A}" type="datetime1">
              <a:rPr kumimoji="1" lang="ja-JP" altLang="en-US" smtClean="0"/>
              <a:t>2019/10/8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F94597F-22EF-4BDF-B64A-21349E7A67E4}" type="slidenum">
              <a:rPr kumimoji="1" lang="ja-JP" altLang="en-US" smtClean="0"/>
              <a:t>‹#›</a:t>
            </a:fld>
            <a:endParaRPr kumimoji="1" lang="ja-JP" altLang="en-US"/>
          </a:p>
        </p:txBody>
      </p:sp>
    </p:spTree>
    <p:extLst>
      <p:ext uri="{BB962C8B-B14F-4D97-AF65-F5344CB8AC3E}">
        <p14:creationId xmlns:p14="http://schemas.microsoft.com/office/powerpoint/2010/main" val="3530925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C1B98A4-21EB-4E8D-B111-3DC17B2A860C}" type="datetime1">
              <a:rPr kumimoji="1" lang="ja-JP" altLang="en-US" smtClean="0"/>
              <a:t>2019/10/8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F94597F-22EF-4BDF-B64A-21349E7A67E4}" type="slidenum">
              <a:rPr kumimoji="1" lang="ja-JP" altLang="en-US" smtClean="0"/>
              <a:t>‹#›</a:t>
            </a:fld>
            <a:endParaRPr kumimoji="1" lang="ja-JP" altLang="en-US"/>
          </a:p>
        </p:txBody>
      </p:sp>
    </p:spTree>
    <p:extLst>
      <p:ext uri="{BB962C8B-B14F-4D97-AF65-F5344CB8AC3E}">
        <p14:creationId xmlns:p14="http://schemas.microsoft.com/office/powerpoint/2010/main" val="3018891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29295ED-EDBA-4EE9-945D-AA13D65EDCD5}" type="datetime1">
              <a:rPr kumimoji="1" lang="ja-JP" altLang="en-US" smtClean="0"/>
              <a:t>2019/10/8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F94597F-22EF-4BDF-B64A-21349E7A67E4}" type="slidenum">
              <a:rPr kumimoji="1" lang="ja-JP" altLang="en-US" smtClean="0"/>
              <a:t>‹#›</a:t>
            </a:fld>
            <a:endParaRPr kumimoji="1" lang="ja-JP" altLang="en-US"/>
          </a:p>
        </p:txBody>
      </p:sp>
    </p:spTree>
    <p:extLst>
      <p:ext uri="{BB962C8B-B14F-4D97-AF65-F5344CB8AC3E}">
        <p14:creationId xmlns:p14="http://schemas.microsoft.com/office/powerpoint/2010/main" val="24062121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B54DFF-AA35-4263-9348-DBA444633C28}" type="datetime1">
              <a:rPr kumimoji="1" lang="ja-JP" altLang="en-US" smtClean="0"/>
              <a:t>2019/10/8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94597F-22EF-4BDF-B64A-21349E7A67E4}" type="slidenum">
              <a:rPr kumimoji="1" lang="ja-JP" altLang="en-US" smtClean="0"/>
              <a:t>‹#›</a:t>
            </a:fld>
            <a:endParaRPr kumimoji="1" lang="ja-JP" altLang="en-US"/>
          </a:p>
        </p:txBody>
      </p:sp>
    </p:spTree>
    <p:extLst>
      <p:ext uri="{BB962C8B-B14F-4D97-AF65-F5344CB8AC3E}">
        <p14:creationId xmlns:p14="http://schemas.microsoft.com/office/powerpoint/2010/main" val="22831237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4CB522B-9430-4DA9-AF68-0CFA211164A2}" type="datetime1">
              <a:rPr kumimoji="1" lang="ja-JP" altLang="en-US" smtClean="0"/>
              <a:t>2019/10/8</a:t>
            </a:fld>
            <a:endParaRPr kumimoji="1" lang="ja-JP" altLang="en-US" dirty="0"/>
          </a:p>
        </p:txBody>
      </p:sp>
      <p:sp>
        <p:nvSpPr>
          <p:cNvPr id="5" name="フッター プレースホルダー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3863ACA-D1CC-420C-BB7E-E8E9C0E7C649}" type="slidenum">
              <a:rPr kumimoji="1" lang="ja-JP" altLang="en-US" smtClean="0"/>
              <a:pPr/>
              <a:t>‹#›</a:t>
            </a:fld>
            <a:endParaRPr kumimoji="1" lang="ja-JP" altLang="en-US" dirty="0"/>
          </a:p>
        </p:txBody>
      </p:sp>
    </p:spTree>
    <p:extLst>
      <p:ext uri="{BB962C8B-B14F-4D97-AF65-F5344CB8AC3E}">
        <p14:creationId xmlns:p14="http://schemas.microsoft.com/office/powerpoint/2010/main" val="379822724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ctr" defTabSz="685800" rtl="0" eaLnBrk="1" latinLnBrk="0" hangingPunct="1">
        <a:spcBef>
          <a:spcPct val="0"/>
        </a:spcBef>
        <a:buNone/>
        <a:defRPr kumimoji="1"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699023"/>
            <a:ext cx="6858000" cy="1470808"/>
          </a:xfrm>
        </p:spPr>
        <p:txBody>
          <a:bodyPr>
            <a:normAutofit/>
          </a:bodyPr>
          <a:lstStyle/>
          <a:p>
            <a:r>
              <a:rPr lang="ja-JP" altLang="en-US" sz="2700" dirty="0" smtClean="0">
                <a:latin typeface="Meiryo UI" panose="020B0604030504040204" pitchFamily="50" charset="-128"/>
                <a:ea typeface="Meiryo UI" panose="020B0604030504040204" pitchFamily="50" charset="-128"/>
              </a:rPr>
              <a:t>第</a:t>
            </a:r>
            <a:r>
              <a:rPr lang="en-US" altLang="ja-JP" sz="2700" dirty="0" smtClean="0">
                <a:latin typeface="Meiryo UI" panose="020B0604030504040204" pitchFamily="50" charset="-128"/>
                <a:ea typeface="Meiryo UI" panose="020B0604030504040204" pitchFamily="50" charset="-128"/>
              </a:rPr>
              <a:t>2</a:t>
            </a:r>
            <a:r>
              <a:rPr lang="ja-JP" altLang="en-US" sz="2700" dirty="0" smtClean="0">
                <a:latin typeface="Meiryo UI" panose="020B0604030504040204" pitchFamily="50" charset="-128"/>
                <a:ea typeface="Meiryo UI" panose="020B0604030504040204" pitchFamily="50" charset="-128"/>
              </a:rPr>
              <a:t>回</a:t>
            </a:r>
            <a:r>
              <a:rPr lang="en-US" altLang="ja-JP" sz="2700" dirty="0" smtClean="0">
                <a:latin typeface="Meiryo UI" panose="020B0604030504040204" pitchFamily="50" charset="-128"/>
                <a:ea typeface="Meiryo UI" panose="020B0604030504040204" pitchFamily="50" charset="-128"/>
              </a:rPr>
              <a:t/>
            </a:r>
            <a:br>
              <a:rPr lang="en-US" altLang="ja-JP" sz="2700" dirty="0" smtClean="0">
                <a:latin typeface="Meiryo UI" panose="020B0604030504040204" pitchFamily="50" charset="-128"/>
                <a:ea typeface="Meiryo UI" panose="020B0604030504040204" pitchFamily="50" charset="-128"/>
              </a:rPr>
            </a:br>
            <a:r>
              <a:rPr lang="ja-JP" altLang="en-US" sz="2700" dirty="0" smtClean="0">
                <a:latin typeface="Meiryo UI" panose="020B0604030504040204" pitchFamily="50" charset="-128"/>
                <a:ea typeface="Meiryo UI" panose="020B0604030504040204" pitchFamily="50" charset="-128"/>
              </a:rPr>
              <a:t>大阪府</a:t>
            </a:r>
            <a:r>
              <a:rPr lang="ja-JP" altLang="en-US" sz="2700" dirty="0">
                <a:latin typeface="Meiryo UI" panose="020B0604030504040204" pitchFamily="50" charset="-128"/>
                <a:ea typeface="Meiryo UI" panose="020B0604030504040204" pitchFamily="50" charset="-128"/>
              </a:rPr>
              <a:t>成年後見制度利用促進研究会</a:t>
            </a:r>
            <a:r>
              <a:rPr lang="en-US" altLang="ja-JP" sz="2700" dirty="0">
                <a:latin typeface="Meiryo UI" panose="020B0604030504040204" pitchFamily="50" charset="-128"/>
                <a:ea typeface="Meiryo UI" panose="020B0604030504040204" pitchFamily="50" charset="-128"/>
              </a:rPr>
              <a:t/>
            </a:r>
            <a:br>
              <a:rPr lang="en-US" altLang="ja-JP" sz="2700" dirty="0">
                <a:latin typeface="Meiryo UI" panose="020B0604030504040204" pitchFamily="50" charset="-128"/>
                <a:ea typeface="Meiryo UI" panose="020B0604030504040204" pitchFamily="50" charset="-128"/>
              </a:rPr>
            </a:br>
            <a:endParaRPr lang="ja-JP" altLang="en-US" sz="2700" dirty="0">
              <a:latin typeface="Meiryo UI" panose="020B0604030504040204" pitchFamily="50" charset="-128"/>
              <a:ea typeface="Meiryo UI" panose="020B0604030504040204" pitchFamily="50" charset="-128"/>
            </a:endParaRPr>
          </a:p>
        </p:txBody>
      </p:sp>
      <p:sp>
        <p:nvSpPr>
          <p:cNvPr id="3" name="サブタイトル 2"/>
          <p:cNvSpPr>
            <a:spLocks noGrp="1"/>
          </p:cNvSpPr>
          <p:nvPr>
            <p:ph type="subTitle" idx="1"/>
          </p:nvPr>
        </p:nvSpPr>
        <p:spPr>
          <a:xfrm>
            <a:off x="1174898" y="4148885"/>
            <a:ext cx="6858000" cy="1241822"/>
          </a:xfrm>
        </p:spPr>
        <p:txBody>
          <a:bodyPr>
            <a:normAutofit lnSpcReduction="10000"/>
          </a:bodyPr>
          <a:lstStyle/>
          <a:p>
            <a:endParaRPr kumimoji="1" lang="en-US" altLang="ja-JP" dirty="0" smtClean="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令和</a:t>
            </a:r>
            <a:r>
              <a:rPr lang="ja-JP" altLang="en-US" dirty="0" smtClean="0">
                <a:latin typeface="Meiryo UI" panose="020B0604030504040204" pitchFamily="50" charset="-128"/>
                <a:ea typeface="Meiryo UI" panose="020B0604030504040204" pitchFamily="50" charset="-128"/>
              </a:rPr>
              <a:t>元年１０</a:t>
            </a:r>
            <a:r>
              <a:rPr kumimoji="1" lang="ja-JP" altLang="en-US" dirty="0" smtClean="0">
                <a:latin typeface="Meiryo UI" panose="020B0604030504040204" pitchFamily="50" charset="-128"/>
                <a:ea typeface="Meiryo UI" panose="020B0604030504040204" pitchFamily="50" charset="-128"/>
              </a:rPr>
              <a:t>月１１日</a:t>
            </a:r>
            <a:endParaRPr kumimoji="1" lang="en-US" altLang="ja-JP" dirty="0" smtClean="0">
              <a:latin typeface="Meiryo UI" panose="020B0604030504040204" pitchFamily="50" charset="-128"/>
              <a:ea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rPr>
              <a:t>大阪府成年後見制度利用促進研究会</a:t>
            </a:r>
            <a:endParaRPr kumimoji="1" lang="ja-JP" altLang="en-US" dirty="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7402285" y="595086"/>
            <a:ext cx="1332000" cy="369332"/>
          </a:xfrm>
          <a:prstGeom prst="rect">
            <a:avLst/>
          </a:prstGeom>
          <a:noFill/>
          <a:ln>
            <a:solidFill>
              <a:schemeClr val="tx1"/>
            </a:solidFill>
          </a:ln>
        </p:spPr>
        <p:txBody>
          <a:bodyPr wrap="square" rtlCol="0">
            <a:spAutoFit/>
          </a:bodyPr>
          <a:lstStyle/>
          <a:p>
            <a:pPr algn="ctr"/>
            <a:r>
              <a:rPr kumimoji="1" lang="ja-JP" altLang="en-US" dirty="0" smtClean="0">
                <a:latin typeface="メイリオ" panose="020B0604030504040204" pitchFamily="50" charset="-128"/>
                <a:ea typeface="メイリオ" panose="020B0604030504040204" pitchFamily="50" charset="-128"/>
              </a:rPr>
              <a:t>資料１－１</a:t>
            </a:r>
            <a:endParaRPr kumimoji="1"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2553717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ChangeArrowheads="1"/>
          </p:cNvSpPr>
          <p:nvPr/>
        </p:nvSpPr>
        <p:spPr bwMode="auto">
          <a:xfrm>
            <a:off x="0" y="-1"/>
            <a:ext cx="9144000" cy="385763"/>
          </a:xfrm>
          <a:prstGeom prst="rect">
            <a:avLst/>
          </a:prstGeom>
          <a:solidFill>
            <a:schemeClr val="accent5">
              <a:lumMod val="40000"/>
              <a:lumOff val="60000"/>
            </a:schemeClr>
          </a:solidFill>
          <a:ln>
            <a:noFill/>
          </a:ln>
          <a:effectLst/>
          <a:extLst/>
        </p:spPr>
        <p:txBody>
          <a:bodyPr wrap="none" lIns="68576" tIns="34288" rIns="68576" bIns="34288" anchor="ctr"/>
          <a:lstStyle/>
          <a:p>
            <a:pPr marL="0" marR="0" lvl="0" indent="0" algn="ctr"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000000"/>
              </a:solidFill>
              <a:effectLst/>
              <a:uLnTx/>
              <a:uFillTx/>
              <a:latin typeface="Meiryo UI" pitchFamily="50" charset="-128"/>
              <a:ea typeface="Meiryo UI" pitchFamily="50" charset="-128"/>
              <a:cs typeface="Meiryo UI" pitchFamily="50" charset="-128"/>
            </a:endParaRPr>
          </a:p>
          <a:p>
            <a:pPr marL="0" marR="0" lvl="0" indent="0" algn="ctr" defTabSz="914400" rtl="0" eaLnBrk="1" fontAlgn="auto" latinLnBrk="0" hangingPunct="1">
              <a:lnSpc>
                <a:spcPts val="15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000000"/>
                </a:solidFill>
                <a:effectLst/>
                <a:uLnTx/>
                <a:uFillTx/>
                <a:latin typeface="Meiryo UI" pitchFamily="50" charset="-128"/>
                <a:ea typeface="Meiryo UI" pitchFamily="50" charset="-128"/>
                <a:cs typeface="Meiryo UI" pitchFamily="50" charset="-128"/>
              </a:rPr>
              <a:t>成年後見制度利用促進に向けたあり方について　＜</a:t>
            </a:r>
            <a:r>
              <a:rPr kumimoji="1" lang="ja-JP" altLang="en-US" sz="1200" b="1"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検討項目案一覧＞</a:t>
            </a:r>
            <a:endParaRPr kumimoji="1" lang="en-US" altLang="ja-JP" sz="1200" b="1" i="0" u="none" strike="noStrike" kern="1200" cap="none" spc="0" normalizeH="0" baseline="0" noProof="0" dirty="0">
              <a:ln>
                <a:noFill/>
              </a:ln>
              <a:solidFill>
                <a:srgbClr val="000000"/>
              </a:solidFill>
              <a:effectLst/>
              <a:uLnTx/>
              <a:uFillTx/>
              <a:latin typeface="Meiryo UI" pitchFamily="50" charset="-128"/>
              <a:ea typeface="Meiryo UI" pitchFamily="50" charset="-128"/>
              <a:cs typeface="Meiryo UI" pitchFamily="50" charset="-128"/>
            </a:endParaRPr>
          </a:p>
          <a:p>
            <a:pPr marL="0" marR="0" lvl="0" indent="0" algn="ctr" defTabSz="914400" rtl="0" eaLnBrk="1" fontAlgn="auto" latinLnBrk="0" hangingPunct="1">
              <a:lnSpc>
                <a:spcPts val="15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srgbClr val="000000"/>
              </a:solidFill>
              <a:effectLst/>
              <a:uLnTx/>
              <a:uFillTx/>
              <a:latin typeface="Meiryo UI" pitchFamily="50" charset="-128"/>
              <a:ea typeface="Meiryo UI" pitchFamily="50" charset="-128"/>
              <a:cs typeface="Meiryo UI"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1957502067"/>
              </p:ext>
            </p:extLst>
          </p:nvPr>
        </p:nvGraphicFramePr>
        <p:xfrm>
          <a:off x="0" y="497544"/>
          <a:ext cx="4517409" cy="5943597"/>
        </p:xfrm>
        <a:graphic>
          <a:graphicData uri="http://schemas.openxmlformats.org/drawingml/2006/table">
            <a:tbl>
              <a:tblPr firstRow="1" bandRow="1">
                <a:tableStyleId>{5940675A-B579-460E-94D1-54222C63F5DA}</a:tableStyleId>
              </a:tblPr>
              <a:tblGrid>
                <a:gridCol w="1283424">
                  <a:extLst>
                    <a:ext uri="{9D8B030D-6E8A-4147-A177-3AD203B41FA5}">
                      <a16:colId xmlns:a16="http://schemas.microsoft.com/office/drawing/2014/main" val="20000"/>
                    </a:ext>
                  </a:extLst>
                </a:gridCol>
                <a:gridCol w="2568185">
                  <a:extLst>
                    <a:ext uri="{9D8B030D-6E8A-4147-A177-3AD203B41FA5}">
                      <a16:colId xmlns:a16="http://schemas.microsoft.com/office/drawing/2014/main" val="450232123"/>
                    </a:ext>
                  </a:extLst>
                </a:gridCol>
                <a:gridCol w="665800">
                  <a:extLst>
                    <a:ext uri="{9D8B030D-6E8A-4147-A177-3AD203B41FA5}">
                      <a16:colId xmlns:a16="http://schemas.microsoft.com/office/drawing/2014/main" val="3514935185"/>
                    </a:ext>
                  </a:extLst>
                </a:gridCol>
              </a:tblGrid>
              <a:tr h="287133">
                <a:tc>
                  <a:txBody>
                    <a:bodyPr/>
                    <a:lstStyle/>
                    <a:p>
                      <a:pPr algn="ctr">
                        <a:lnSpc>
                          <a:spcPts val="1200"/>
                        </a:lnSpc>
                      </a:pPr>
                      <a:r>
                        <a:rPr kumimoji="1" lang="ja-JP" altLang="en-US" sz="800" b="1" u="none" spc="10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検討項目　</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2060"/>
                    </a:solidFill>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800" b="1" u="none" spc="10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検討の方向性・対応策（案）</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2060"/>
                    </a:solidFill>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800" b="1" u="none" spc="10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備考</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10000"/>
                  </a:ext>
                </a:extLst>
              </a:tr>
              <a:tr h="384225">
                <a:tc gridSpan="3">
                  <a:txBody>
                    <a:bodyPr/>
                    <a:lstStyle/>
                    <a:p>
                      <a:pPr algn="l">
                        <a:lnSpc>
                          <a:spcPts val="1200"/>
                        </a:lnSpc>
                      </a:pPr>
                      <a:r>
                        <a:rPr lang="ja-JP" altLang="en-US" sz="800" b="1" i="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　中核機関の機能　①事務局機能（協議会等の体制整備）</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23996346"/>
                  </a:ext>
                </a:extLst>
              </a:tr>
              <a:tr h="485160">
                <a:tc>
                  <a:txBody>
                    <a:bodyPr/>
                    <a:lstStyle/>
                    <a:p>
                      <a:pPr algn="l">
                        <a:lnSpc>
                          <a:spcPts val="1200"/>
                        </a:lnSpc>
                      </a:pPr>
                      <a:r>
                        <a:rPr lang="ja-JP" altLang="en-US" sz="800" b="0" u="none" spc="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❶　</a:t>
                      </a:r>
                      <a:r>
                        <a:rPr lang="ja-JP" altLang="en-US" sz="800" b="1" u="none" spc="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協議会の役割</a:t>
                      </a:r>
                      <a:endParaRPr lang="ja-JP" altLang="en-US" sz="800" i="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l">
                        <a:lnSpc>
                          <a:spcPts val="1200"/>
                        </a:lnSpc>
                      </a:pPr>
                      <a:r>
                        <a:rPr lang="ja-JP" altLang="en-US" sz="8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地域連携ネットワークでの協議会の役割の確認</a:t>
                      </a:r>
                      <a:endParaRPr lang="en-US" altLang="ja-JP" sz="8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1200"/>
                        </a:lnSpc>
                        <a:spcBef>
                          <a:spcPts val="0"/>
                        </a:spcBef>
                        <a:spcAft>
                          <a:spcPts val="0"/>
                        </a:spcAft>
                        <a:buClrTx/>
                        <a:buSzTx/>
                        <a:buFontTx/>
                        <a:buNone/>
                        <a:tabLst/>
                        <a:defRPr/>
                      </a:pPr>
                      <a:r>
                        <a:rPr lang="ja-JP" altLang="en-US" sz="800" b="0" u="none" strike="noStrik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協議会に参加する構成メンバーについて検討</a:t>
                      </a:r>
                      <a:endParaRPr lang="en-US" altLang="ja-JP" sz="800" b="0" u="none" strike="noStrik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t>第</a:t>
                      </a:r>
                      <a:r>
                        <a:rPr kumimoji="1" lang="en-US" altLang="ja-JP" sz="1200" dirty="0" smtClean="0"/>
                        <a:t>1</a:t>
                      </a:r>
                      <a:r>
                        <a:rPr kumimoji="1" lang="ja-JP" altLang="en-US" sz="1200" dirty="0" smtClean="0"/>
                        <a:t>回</a:t>
                      </a:r>
                      <a:endParaRPr kumimoji="1" lang="en-US" altLang="ja-JP" sz="1200" dirty="0" smtClean="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485160">
                <a:tc>
                  <a:txBody>
                    <a:bodyPr/>
                    <a:lstStyle/>
                    <a:p>
                      <a:pPr algn="l">
                        <a:lnSpc>
                          <a:spcPts val="1200"/>
                        </a:lnSpc>
                      </a:pPr>
                      <a:r>
                        <a:rPr lang="ja-JP" altLang="en-US" sz="800" b="1" u="none" spc="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❷　中核機関の設置</a:t>
                      </a:r>
                      <a:endParaRPr lang="ja-JP" altLang="en-US" sz="800" b="1" i="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l">
                        <a:lnSpc>
                          <a:spcPts val="1200"/>
                        </a:lnSpc>
                      </a:pPr>
                      <a:r>
                        <a:rPr lang="ja-JP" altLang="en-US" sz="800" b="0" u="none" strike="noStrik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中核機関の広域設置の手法、組織体制について検討</a:t>
                      </a:r>
                      <a:endParaRPr lang="en-US" altLang="ja-JP" sz="800" b="0" u="none" strike="noStrik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t>第</a:t>
                      </a:r>
                      <a:r>
                        <a:rPr kumimoji="1" lang="en-US" altLang="ja-JP" sz="1200" dirty="0" smtClean="0"/>
                        <a:t>1</a:t>
                      </a:r>
                      <a:r>
                        <a:rPr kumimoji="1" lang="ja-JP" altLang="en-US" sz="1200" dirty="0" smtClean="0"/>
                        <a:t>回</a:t>
                      </a:r>
                      <a:endParaRPr kumimoji="1" lang="ja-JP" altLang="en-US"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25649196"/>
                  </a:ext>
                </a:extLst>
              </a:tr>
              <a:tr h="343208">
                <a:tc gridSpan="3">
                  <a:txBody>
                    <a:bodyPr/>
                    <a:lstStyle/>
                    <a:p>
                      <a:pPr marL="0" marR="0" lvl="0" indent="0" algn="l" defTabSz="685800" rtl="0" eaLnBrk="1" fontAlgn="auto" latinLnBrk="0" hangingPunct="1">
                        <a:lnSpc>
                          <a:spcPts val="1200"/>
                        </a:lnSpc>
                        <a:spcBef>
                          <a:spcPts val="0"/>
                        </a:spcBef>
                        <a:spcAft>
                          <a:spcPts val="0"/>
                        </a:spcAft>
                        <a:buClrTx/>
                        <a:buSzTx/>
                        <a:buFontTx/>
                        <a:buNone/>
                        <a:tabLst/>
                        <a:defRPr/>
                      </a:pPr>
                      <a:r>
                        <a:rPr lang="ja-JP" altLang="en-US"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　中核機関の機能　②広報機能</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663819506"/>
                  </a:ext>
                </a:extLst>
              </a:tr>
              <a:tr h="652688">
                <a:tc>
                  <a:txBody>
                    <a:bodyPr/>
                    <a:lstStyle/>
                    <a:p>
                      <a:pPr algn="l">
                        <a:lnSpc>
                          <a:spcPts val="1200"/>
                        </a:lnSpc>
                      </a:pPr>
                      <a:r>
                        <a:rPr lang="ja-JP" altLang="en-US" sz="800" b="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❶　広報・啓発</a:t>
                      </a:r>
                      <a:endParaRPr lang="en-US" altLang="ja-JP" sz="800" b="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lang="ja-JP" altLang="en-US" sz="8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支援の必要な人を窓口につなげる効果的・効率的な広　　</a:t>
                      </a:r>
                      <a:endParaRPr lang="en-US" altLang="ja-JP" sz="8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lang="ja-JP" altLang="en-US" sz="8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報・啓発の実施</a:t>
                      </a:r>
                      <a:endParaRPr lang="en-US" altLang="ja-JP" sz="8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lang="ja-JP" altLang="en-US" sz="8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効果的な広報・啓発活動への参加協力について検討</a:t>
                      </a:r>
                      <a:endParaRPr lang="en-US" altLang="ja-JP" sz="8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t>第</a:t>
                      </a:r>
                      <a:r>
                        <a:rPr kumimoji="1" lang="en-US" altLang="ja-JP" sz="1200" dirty="0" smtClean="0"/>
                        <a:t>1</a:t>
                      </a:r>
                      <a:r>
                        <a:rPr kumimoji="1" lang="ja-JP" altLang="en-US" sz="1200" dirty="0" smtClean="0"/>
                        <a:t>回</a:t>
                      </a:r>
                      <a:endParaRPr kumimoji="1" lang="ja-JP" altLang="en-US"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6430583"/>
                  </a:ext>
                </a:extLst>
              </a:tr>
              <a:tr h="339755">
                <a:tc gridSpan="3">
                  <a:txBody>
                    <a:bodyPr/>
                    <a:lstStyle/>
                    <a:p>
                      <a:pPr marL="0" marR="0" lvl="0" indent="0" algn="l" defTabSz="685800" rtl="0" eaLnBrk="1" fontAlgn="auto" latinLnBrk="0" hangingPunct="1">
                        <a:lnSpc>
                          <a:spcPts val="1200"/>
                        </a:lnSpc>
                        <a:spcBef>
                          <a:spcPts val="0"/>
                        </a:spcBef>
                        <a:spcAft>
                          <a:spcPts val="0"/>
                        </a:spcAft>
                        <a:buClrTx/>
                        <a:buSzTx/>
                        <a:buFontTx/>
                        <a:buNone/>
                        <a:tabLst/>
                        <a:defRPr/>
                      </a:pPr>
                      <a:r>
                        <a:rPr lang="ja-JP" altLang="en-US"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　中核機関の機能　③相談機能</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dirty="0"/>
                    </a:p>
                  </a:txBody>
                  <a:tcPr marL="68580" marR="68580" marT="34290" marB="34290" anchor="ctr"/>
                </a:tc>
                <a:extLst>
                  <a:ext uri="{0D108BD9-81ED-4DB2-BD59-A6C34878D82A}">
                    <a16:rowId xmlns:a16="http://schemas.microsoft.com/office/drawing/2014/main" val="2475062589"/>
                  </a:ext>
                </a:extLst>
              </a:tr>
              <a:tr h="683184">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1"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❶</a:t>
                      </a:r>
                      <a:r>
                        <a:rPr lang="ja-JP" altLang="en-US" sz="800" b="1" u="none" spc="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実施主体の体制整備</a:t>
                      </a:r>
                      <a:endParaRPr lang="en-US" altLang="ja-JP" sz="800" b="1" u="none" spc="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市町村、中核機関、相談窓口が、どのような体制を整</a:t>
                      </a:r>
                      <a:endParaRPr lang="en-US" altLang="ja-JP"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0" u="none" spc="0"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備すべきかの</a:t>
                      </a: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a:t>
                      </a:r>
                      <a:endParaRPr lang="en-US" altLang="ja-JP"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地域のどのような機関との連携方法</a:t>
                      </a:r>
                      <a:endParaRPr lang="en-US" altLang="ja-JP"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dirty="0" smtClean="0"/>
                        <a:t>第</a:t>
                      </a:r>
                      <a:r>
                        <a:rPr kumimoji="1" lang="en-US" altLang="ja-JP" dirty="0" smtClean="0"/>
                        <a:t>2</a:t>
                      </a:r>
                      <a:r>
                        <a:rPr kumimoji="1" lang="ja-JP" altLang="en-US" dirty="0" smtClean="0"/>
                        <a:t>回</a:t>
                      </a:r>
                      <a:endParaRPr kumimoji="1" lang="ja-JP" altLang="en-US"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32290094"/>
                  </a:ext>
                </a:extLst>
              </a:tr>
              <a:tr h="485160">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1" u="none" spc="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❷　関係者への研修</a:t>
                      </a:r>
                      <a:endParaRPr lang="en-US" altLang="ja-JP" sz="800" b="1" u="none" spc="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中核機関職員、地域の相談機関等、どの様な研修を</a:t>
                      </a:r>
                      <a:r>
                        <a:rPr lang="ja-JP" altLang="en-US" sz="800" b="0" u="none" spc="0"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a:t>
                      </a:r>
                      <a:endParaRPr lang="en-US" altLang="ja-JP"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べき（回数、実施方法、内容　等）</a:t>
                      </a:r>
                      <a:endParaRPr lang="en-US" altLang="ja-JP"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dirty="0" smtClean="0"/>
                        <a:t>第</a:t>
                      </a:r>
                      <a:r>
                        <a:rPr kumimoji="1" lang="en-US" altLang="ja-JP" dirty="0" smtClean="0"/>
                        <a:t>2</a:t>
                      </a:r>
                      <a:r>
                        <a:rPr kumimoji="1" lang="ja-JP" altLang="en-US" dirty="0" smtClean="0"/>
                        <a:t>回</a:t>
                      </a:r>
                      <a:endParaRPr kumimoji="1" lang="ja-JP" altLang="en-US"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77791203"/>
                  </a:ext>
                </a:extLst>
              </a:tr>
              <a:tr h="485160">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lang="ja-JP" altLang="en-US" sz="800" b="1" u="none" spc="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❸　困難事例への支援機能</a:t>
                      </a:r>
                      <a:endParaRPr lang="ja-JP" altLang="en-US" sz="800" b="1" i="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市町村や中核機関または、チームに対する支援の仕組</a:t>
                      </a:r>
                      <a:endParaRPr lang="en-US" altLang="ja-JP"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みについて</a:t>
                      </a:r>
                      <a:endParaRPr lang="en-US" altLang="ja-JP"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dirty="0" smtClean="0"/>
                        <a:t>第</a:t>
                      </a:r>
                      <a:r>
                        <a:rPr kumimoji="1" lang="en-US" altLang="ja-JP" dirty="0" smtClean="0"/>
                        <a:t>2</a:t>
                      </a:r>
                      <a:r>
                        <a:rPr kumimoji="1" lang="ja-JP" altLang="en-US" dirty="0" smtClean="0"/>
                        <a:t>回</a:t>
                      </a:r>
                      <a:endParaRPr kumimoji="1" lang="ja-JP" altLang="en-US"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37162560"/>
                  </a:ext>
                </a:extLst>
              </a:tr>
              <a:tr h="485160">
                <a:tc>
                  <a:txBody>
                    <a:bodyPr/>
                    <a:lstStyle/>
                    <a:p>
                      <a:pPr algn="l">
                        <a:lnSpc>
                          <a:spcPts val="1200"/>
                        </a:lnSpc>
                      </a:pPr>
                      <a:r>
                        <a:rPr lang="ja-JP" altLang="en-US" sz="800" b="0" u="none" spc="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➍　</a:t>
                      </a:r>
                      <a:r>
                        <a:rPr lang="ja-JP" altLang="en-US" sz="800" b="1" u="none" spc="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親族、本人に対する申立支援</a:t>
                      </a:r>
                      <a:endParaRPr lang="ja-JP" altLang="en-US" sz="800" b="1" i="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l">
                        <a:lnSpc>
                          <a:spcPts val="1200"/>
                        </a:lnSpc>
                      </a:pPr>
                      <a:r>
                        <a:rPr lang="ja-JP" altLang="en-US" sz="8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実施体制、実施内容はどのようなものか</a:t>
                      </a:r>
                      <a:endParaRPr lang="en-US" altLang="ja-JP" sz="8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200"/>
                        </a:lnSpc>
                      </a:pPr>
                      <a:r>
                        <a:rPr lang="ja-JP" altLang="en-US" sz="8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市町村、中核機関、相談窓口の役割分担</a:t>
                      </a:r>
                      <a:endParaRPr lang="en-US" altLang="ja-JP" sz="8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dirty="0" smtClean="0"/>
                        <a:t>第</a:t>
                      </a:r>
                      <a:r>
                        <a:rPr kumimoji="1" lang="en-US" altLang="ja-JP" dirty="0" smtClean="0"/>
                        <a:t>2</a:t>
                      </a:r>
                      <a:r>
                        <a:rPr kumimoji="1" lang="ja-JP" altLang="en-US" dirty="0" smtClean="0"/>
                        <a:t>回</a:t>
                      </a:r>
                      <a:endParaRPr kumimoji="1" lang="ja-JP" altLang="en-US"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57232952"/>
                  </a:ext>
                </a:extLst>
              </a:tr>
              <a:tr h="342444">
                <a:tc gridSpan="3">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lang="en-US" altLang="ja-JP" sz="80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4-1</a:t>
                      </a:r>
                      <a:r>
                        <a:rPr lang="ja-JP" altLang="en-US" sz="80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中核機関の機能　④成年後見制度利用促進機能　</a:t>
                      </a:r>
                      <a:r>
                        <a:rPr lang="en-US" altLang="ja-JP"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a:t>
                      </a:r>
                      <a:r>
                        <a:rPr lang="ja-JP" altLang="en-US"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後見人候補者推薦</a:t>
                      </a:r>
                      <a:endParaRPr lang="en-US" altLang="ja-JP"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57817009"/>
                  </a:ext>
                </a:extLst>
              </a:tr>
              <a:tr h="485160">
                <a:tc>
                  <a:txBody>
                    <a:bodyPr/>
                    <a:lstStyle/>
                    <a:p>
                      <a:pPr algn="l">
                        <a:lnSpc>
                          <a:spcPts val="1200"/>
                        </a:lnSpc>
                      </a:pPr>
                      <a:r>
                        <a:rPr lang="ja-JP" altLang="en-US" sz="800" b="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❶　適正な推薦の仕組みづくり</a:t>
                      </a:r>
                      <a:endParaRPr lang="en-US" altLang="ja-JP" sz="800" b="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的確な推薦ができる仕組みの検討</a:t>
                      </a:r>
                      <a:endParaRPr lang="en-US" altLang="ja-JP"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受任調整のあり方</a:t>
                      </a:r>
                      <a:endParaRPr lang="en-US" altLang="ja-JP"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00052796"/>
                  </a:ext>
                </a:extLst>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1522776377"/>
              </p:ext>
            </p:extLst>
          </p:nvPr>
        </p:nvGraphicFramePr>
        <p:xfrm>
          <a:off x="4586250" y="497539"/>
          <a:ext cx="4557750" cy="5928476"/>
        </p:xfrm>
        <a:graphic>
          <a:graphicData uri="http://schemas.openxmlformats.org/drawingml/2006/table">
            <a:tbl>
              <a:tblPr firstRow="1" bandRow="1">
                <a:tableStyleId>{5940675A-B579-460E-94D1-54222C63F5DA}</a:tableStyleId>
              </a:tblPr>
              <a:tblGrid>
                <a:gridCol w="1281694">
                  <a:extLst>
                    <a:ext uri="{9D8B030D-6E8A-4147-A177-3AD203B41FA5}">
                      <a16:colId xmlns:a16="http://schemas.microsoft.com/office/drawing/2014/main" val="20000"/>
                    </a:ext>
                  </a:extLst>
                </a:gridCol>
                <a:gridCol w="2656027">
                  <a:extLst>
                    <a:ext uri="{9D8B030D-6E8A-4147-A177-3AD203B41FA5}">
                      <a16:colId xmlns:a16="http://schemas.microsoft.com/office/drawing/2014/main" val="2027616437"/>
                    </a:ext>
                  </a:extLst>
                </a:gridCol>
                <a:gridCol w="620029">
                  <a:extLst>
                    <a:ext uri="{9D8B030D-6E8A-4147-A177-3AD203B41FA5}">
                      <a16:colId xmlns:a16="http://schemas.microsoft.com/office/drawing/2014/main" val="3514935185"/>
                    </a:ext>
                  </a:extLst>
                </a:gridCol>
              </a:tblGrid>
              <a:tr h="282390">
                <a:tc>
                  <a:txBody>
                    <a:bodyPr/>
                    <a:lstStyle/>
                    <a:p>
                      <a:pPr algn="ctr">
                        <a:lnSpc>
                          <a:spcPts val="1200"/>
                        </a:lnSpc>
                      </a:pPr>
                      <a:r>
                        <a:rPr kumimoji="1" lang="ja-JP" altLang="en-US" sz="800" b="1" u="none" spc="10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検討項目　</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2060"/>
                    </a:solidFill>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800" b="1" u="none" spc="10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検討の方向性・対応策（案）</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2060"/>
                    </a:solidFill>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800" b="1" u="none" spc="10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備考</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10000"/>
                  </a:ext>
                </a:extLst>
              </a:tr>
              <a:tr h="389965">
                <a:tc gridSpan="3">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lang="en-US" altLang="ja-JP"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4-2</a:t>
                      </a:r>
                      <a:r>
                        <a:rPr lang="ja-JP" altLang="en-US"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中核機関の機能　④成年後見制度利用促進機能　</a:t>
                      </a:r>
                      <a:r>
                        <a:rPr lang="en-US" altLang="ja-JP"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a:t>
                      </a:r>
                      <a:r>
                        <a:rPr lang="ja-JP" altLang="en-US"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人材育成（市民後見人養成等）</a:t>
                      </a:r>
                      <a:endParaRPr lang="en-US" altLang="ja-JP"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2663819506"/>
                  </a:ext>
                </a:extLst>
              </a:tr>
              <a:tr h="874059">
                <a:tc>
                  <a:txBody>
                    <a:bodyPr/>
                    <a:lstStyle/>
                    <a:p>
                      <a:pPr algn="l">
                        <a:lnSpc>
                          <a:spcPts val="1200"/>
                        </a:lnSpc>
                      </a:pPr>
                      <a:r>
                        <a:rPr lang="ja-JP" altLang="en-US" sz="800" b="1"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❶　事業の効率化と改善</a:t>
                      </a:r>
                      <a:r>
                        <a:rPr lang="ja-JP" altLang="en-US" sz="80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800" i="1"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l">
                        <a:lnSpc>
                          <a:spcPts val="1200"/>
                        </a:lnSpc>
                      </a:pPr>
                      <a:r>
                        <a:rPr lang="ja-JP" altLang="en-US" sz="800" b="0" i="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市民後見人養成等事業に関する課題について</a:t>
                      </a:r>
                      <a:endParaRPr lang="en-US" altLang="ja-JP" sz="800" b="0" i="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200"/>
                        </a:lnSpc>
                      </a:pPr>
                      <a:r>
                        <a:rPr lang="ja-JP" altLang="en-US" sz="800" b="0" i="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今後の補助制度のあり方について</a:t>
                      </a:r>
                      <a:endParaRPr lang="en-US" altLang="ja-JP" sz="800" b="0" i="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tcPr>
                </a:tc>
                <a:tc>
                  <a:txBody>
                    <a:bodyPr/>
                    <a:lstStyle/>
                    <a:p>
                      <a:r>
                        <a:rPr kumimoji="1" lang="ja-JP" altLang="en-US" sz="1200" dirty="0" smtClean="0"/>
                        <a:t>第</a:t>
                      </a:r>
                      <a:r>
                        <a:rPr kumimoji="1" lang="en-US" altLang="ja-JP" sz="1200" dirty="0" smtClean="0"/>
                        <a:t>1</a:t>
                      </a:r>
                      <a:r>
                        <a:rPr kumimoji="1" lang="ja-JP" altLang="en-US" sz="1200" dirty="0" smtClean="0"/>
                        <a:t>回</a:t>
                      </a:r>
                      <a:endParaRPr kumimoji="1" lang="en-US" altLang="ja-JP" sz="1200" dirty="0" smtClean="0"/>
                    </a:p>
                    <a:p>
                      <a:r>
                        <a:rPr kumimoji="1" lang="ja-JP" altLang="en-US" sz="1200" dirty="0" smtClean="0"/>
                        <a:t>第</a:t>
                      </a:r>
                      <a:r>
                        <a:rPr kumimoji="1" lang="en-US" altLang="ja-JP" sz="1200" dirty="0" smtClean="0"/>
                        <a:t>2</a:t>
                      </a:r>
                      <a:r>
                        <a:rPr kumimoji="1" lang="ja-JP" altLang="en-US" sz="1200" dirty="0" smtClean="0"/>
                        <a:t>回</a:t>
                      </a:r>
                      <a:endParaRPr kumimoji="1" lang="ja-JP" altLang="en-US" sz="1200" dirty="0"/>
                    </a:p>
                  </a:txBody>
                  <a:tcPr marL="68580" marR="68580" marT="34290" marB="34290" anchor="ctr"/>
                </a:tc>
                <a:extLst>
                  <a:ext uri="{0D108BD9-81ED-4DB2-BD59-A6C34878D82A}">
                    <a16:rowId xmlns:a16="http://schemas.microsoft.com/office/drawing/2014/main" val="1452996826"/>
                  </a:ext>
                </a:extLst>
              </a:tr>
              <a:tr h="376518">
                <a:tc gridSpan="3">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lang="en-US" altLang="ja-JP" sz="80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80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　</a:t>
                      </a:r>
                      <a:r>
                        <a:rPr lang="ja-JP" altLang="en-US"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中核機関の機能　④成年後見制度利用促進機能　</a:t>
                      </a:r>
                      <a:r>
                        <a:rPr lang="en-US" altLang="ja-JP"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a:t>
                      </a:r>
                      <a:r>
                        <a:rPr lang="ja-JP" altLang="en-US"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人材育成（法人後見）</a:t>
                      </a:r>
                      <a:endParaRPr lang="en-US" altLang="ja-JP"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6430583"/>
                  </a:ext>
                </a:extLst>
              </a:tr>
              <a:tr h="833718">
                <a:tc>
                  <a:txBody>
                    <a:bodyPr/>
                    <a:lstStyle/>
                    <a:p>
                      <a:pPr algn="l">
                        <a:lnSpc>
                          <a:spcPts val="1200"/>
                        </a:lnSpc>
                      </a:pPr>
                      <a:r>
                        <a:rPr lang="ja-JP" altLang="en-US" sz="800" b="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❶　法人後見の活性化</a:t>
                      </a:r>
                      <a:endParaRPr lang="en-US" altLang="ja-JP" sz="800" b="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法人後見に参画する法人の活性化のために、どのようなこと</a:t>
                      </a:r>
                      <a:endParaRPr lang="en-US" altLang="ja-JP" sz="8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lang="ja-JP" altLang="en-US" sz="8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をすべきか</a:t>
                      </a:r>
                      <a:endParaRPr lang="en-US" altLang="ja-JP" sz="8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lang="ja-JP" altLang="en-US" sz="800" b="0" u="none" strike="noStrik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法人後見を実施するための体制等の整備手順の確認</a:t>
                      </a:r>
                      <a:endParaRPr lang="en-US" altLang="ja-JP" sz="800" b="0" u="none" strike="noStrik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kumimoji="1" lang="ja-JP" altLang="en-US" dirty="0" smtClean="0"/>
                        <a:t>第</a:t>
                      </a:r>
                      <a:r>
                        <a:rPr kumimoji="1" lang="en-US" altLang="ja-JP" dirty="0" smtClean="0"/>
                        <a:t>2</a:t>
                      </a:r>
                      <a:r>
                        <a:rPr kumimoji="1" lang="ja-JP" altLang="en-US" dirty="0" smtClean="0"/>
                        <a:t>回</a:t>
                      </a:r>
                      <a:endParaRPr kumimoji="1" lang="ja-JP" altLang="en-US" dirty="0"/>
                    </a:p>
                  </a:txBody>
                  <a:tcPr marL="68580" marR="68580" marT="34290" marB="34290" anchor="ctr"/>
                </a:tc>
                <a:extLst>
                  <a:ext uri="{0D108BD9-81ED-4DB2-BD59-A6C34878D82A}">
                    <a16:rowId xmlns:a16="http://schemas.microsoft.com/office/drawing/2014/main" val="2475062589"/>
                  </a:ext>
                </a:extLst>
              </a:tr>
              <a:tr h="348211">
                <a:tc gridSpan="3">
                  <a:txBody>
                    <a:bodyPr/>
                    <a:lstStyle/>
                    <a:p>
                      <a:pPr algn="l">
                        <a:lnSpc>
                          <a:spcPts val="1200"/>
                        </a:lnSpc>
                      </a:pPr>
                      <a:r>
                        <a:rPr lang="ja-JP" altLang="en-US" sz="800" i="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５　</a:t>
                      </a:r>
                      <a:r>
                        <a:rPr lang="ja-JP" altLang="en-US"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中核機関の機能　⑤後見人支援機能</a:t>
                      </a:r>
                      <a:endParaRPr lang="ja-JP" altLang="en-US" sz="800" i="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6683984"/>
                  </a:ext>
                </a:extLst>
              </a:tr>
              <a:tr h="989396">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1"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❶</a:t>
                      </a:r>
                      <a:r>
                        <a:rPr lang="ja-JP" altLang="en-US" sz="800" b="1" u="none" spc="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親族・市民後見人等への日常的な対応</a:t>
                      </a:r>
                      <a:endParaRPr lang="en-US" altLang="ja-JP" sz="800" b="1" u="none" spc="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市町村、中核機関、相談窓口が、どのような体制を</a:t>
                      </a:r>
                      <a:r>
                        <a:rPr lang="ja-JP" altLang="en-US" sz="800" b="0" u="none" spc="0"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整備す</a:t>
                      </a:r>
                      <a:endParaRPr lang="en-US" altLang="ja-JP"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0" u="none" spc="0"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a:t>
                      </a: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かの検討</a:t>
                      </a:r>
                      <a:endParaRPr lang="en-US" altLang="ja-JP"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地域のどのような機関との連携方法</a:t>
                      </a:r>
                      <a:endParaRPr lang="en-US" altLang="ja-JP"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670868"/>
                  </a:ext>
                </a:extLst>
              </a:tr>
              <a:tr h="989396">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1" u="none" spc="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❷　地域連携ネットワークを利用した見守り体制づくり</a:t>
                      </a:r>
                      <a:endParaRPr lang="en-US" altLang="ja-JP" sz="800" b="1" u="none" spc="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中核機関職員、地域の相談機関等、どの様な研修をすべ</a:t>
                      </a:r>
                      <a:endParaRPr lang="en-US" altLang="ja-JP"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き（回数、実施方法、内容　等）</a:t>
                      </a:r>
                      <a:endParaRPr lang="en-US" altLang="ja-JP"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どのような機関と、どのように連携するのか</a:t>
                      </a:r>
                      <a:endParaRPr lang="en-US" altLang="ja-JP"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96514978"/>
                  </a:ext>
                </a:extLst>
              </a:tr>
              <a:tr h="844823">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lang="ja-JP" altLang="en-US" sz="800" b="1" u="none" spc="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❸　専門職の協力を得られる仕組みづくり</a:t>
                      </a:r>
                      <a:endParaRPr lang="ja-JP" altLang="en-US" sz="800" b="1" i="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専門的見地が必要なときの支援体制</a:t>
                      </a:r>
                      <a:endParaRPr lang="en-US" altLang="ja-JP"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9763636"/>
                  </a:ext>
                </a:extLst>
              </a:tr>
            </a:tbl>
          </a:graphicData>
        </a:graphic>
      </p:graphicFrame>
      <p:sp>
        <p:nvSpPr>
          <p:cNvPr id="6" name="円形吹き出し 5"/>
          <p:cNvSpPr/>
          <p:nvPr/>
        </p:nvSpPr>
        <p:spPr>
          <a:xfrm>
            <a:off x="8732005" y="14191"/>
            <a:ext cx="396000" cy="360000"/>
          </a:xfrm>
          <a:prstGeom prst="wedgeEllipseCallout">
            <a:avLst>
              <a:gd name="adj1" fmla="val -12218"/>
              <a:gd name="adj2" fmla="val 15889"/>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１</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396166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0"/>
            <a:ext cx="9129712" cy="428625"/>
          </a:xfrm>
          <a:ln>
            <a:solidFill>
              <a:schemeClr val="tx1"/>
            </a:solidFill>
          </a:ln>
        </p:spPr>
        <p:txBody>
          <a:bodyPr>
            <a:normAutofit/>
          </a:bodyPr>
          <a:lstStyle/>
          <a:p>
            <a:r>
              <a:rPr kumimoji="1" lang="ja-JP" altLang="en-US" sz="2000" dirty="0" smtClean="0">
                <a:latin typeface="Meiryo UI" panose="020B0604030504040204" pitchFamily="50" charset="-128"/>
                <a:ea typeface="Meiryo UI" panose="020B0604030504040204" pitchFamily="50" charset="-128"/>
              </a:rPr>
              <a:t>中核機関の機能　④成年後見制度利用促進機能（人材育成）について</a:t>
            </a:r>
            <a:endParaRPr kumimoji="1" lang="ja-JP" altLang="en-US" sz="2000" dirty="0">
              <a:latin typeface="Meiryo UI" panose="020B0604030504040204" pitchFamily="50" charset="-128"/>
              <a:ea typeface="Meiryo UI" panose="020B0604030504040204" pitchFamily="50" charset="-128"/>
            </a:endParaRPr>
          </a:p>
        </p:txBody>
      </p:sp>
      <p:sp>
        <p:nvSpPr>
          <p:cNvPr id="3" name="サブタイトル 2"/>
          <p:cNvSpPr>
            <a:spLocks noGrp="1"/>
          </p:cNvSpPr>
          <p:nvPr>
            <p:ph type="subTitle" idx="1"/>
          </p:nvPr>
        </p:nvSpPr>
        <p:spPr>
          <a:xfrm>
            <a:off x="0" y="478972"/>
            <a:ext cx="9144000" cy="6379028"/>
          </a:xfrm>
        </p:spPr>
        <p:txBody>
          <a:bodyPr>
            <a:normAutofit/>
          </a:bodyPr>
          <a:lstStyle/>
          <a:p>
            <a:pPr algn="l"/>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600" dirty="0" smtClean="0">
                <a:latin typeface="Meiryo UI" panose="020B0604030504040204" pitchFamily="50" charset="-128"/>
                <a:ea typeface="Meiryo UI" panose="020B0604030504040204" pitchFamily="50" charset="-128"/>
              </a:rPr>
              <a:t>（１）現状と課題</a:t>
            </a:r>
            <a:endParaRPr kumimoji="1" lang="en-US" altLang="ja-JP" sz="1600" dirty="0" smtClean="0">
              <a:latin typeface="Meiryo UI" panose="020B0604030504040204" pitchFamily="50" charset="-128"/>
              <a:ea typeface="Meiryo UI" panose="020B0604030504040204" pitchFamily="50" charset="-128"/>
            </a:endParaRPr>
          </a:p>
          <a:p>
            <a:pPr algn="l"/>
            <a:r>
              <a:rPr lang="ja-JP" altLang="en-US" sz="1400" dirty="0" smtClean="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①担い手が減少</a:t>
            </a:r>
            <a:endParaRPr lang="en-US" altLang="ja-JP" sz="1400" dirty="0" smtClean="0">
              <a:latin typeface="Meiryo UI" panose="020B0604030504040204" pitchFamily="50" charset="-128"/>
              <a:ea typeface="Meiryo UI" panose="020B0604030504040204" pitchFamily="50" charset="-128"/>
            </a:endParaRPr>
          </a:p>
          <a:p>
            <a:pPr algn="l"/>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民生委員やボランティアなど地域の人材確保が困難な中、市民後見人のオリエンテーションの参加者やバンク登録者などの　　</a:t>
            </a:r>
            <a:endParaRPr lang="en-US" altLang="ja-JP" sz="1400" dirty="0" smtClean="0">
              <a:latin typeface="Meiryo UI" panose="020B0604030504040204" pitchFamily="50" charset="-128"/>
              <a:ea typeface="Meiryo UI" panose="020B0604030504040204" pitchFamily="50" charset="-128"/>
            </a:endParaRPr>
          </a:p>
          <a:p>
            <a:pPr algn="l"/>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なり手も減ってきている。</a:t>
            </a:r>
            <a:endParaRPr lang="en-US" altLang="ja-JP" sz="1400" dirty="0" smtClean="0">
              <a:latin typeface="Meiryo UI" panose="020B0604030504040204" pitchFamily="50" charset="-128"/>
              <a:ea typeface="Meiryo UI" panose="020B0604030504040204" pitchFamily="50" charset="-128"/>
            </a:endParaRPr>
          </a:p>
          <a:p>
            <a:pPr algn="l"/>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今後、成年後見制度の利用者の増加が見込まれているところで、担い手の確保は喫緊の課題である。</a:t>
            </a:r>
            <a:endParaRPr lang="en-US" altLang="ja-JP" sz="1400" dirty="0" smtClean="0">
              <a:latin typeface="Meiryo UI" panose="020B0604030504040204" pitchFamily="50" charset="-128"/>
              <a:ea typeface="Meiryo UI" panose="020B0604030504040204" pitchFamily="50" charset="-128"/>
            </a:endParaRPr>
          </a:p>
          <a:p>
            <a:pPr algn="l"/>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成年後見制度の潜在的ニーズについて</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大阪府）</a:t>
            </a:r>
            <a:r>
              <a:rPr lang="en-US" altLang="ja-JP" sz="1000" dirty="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出典：第</a:t>
            </a:r>
            <a:r>
              <a:rPr lang="en-US" altLang="ja-JP" sz="1000" dirty="0" smtClean="0">
                <a:latin typeface="Meiryo UI" panose="020B0604030504040204" pitchFamily="50" charset="-128"/>
                <a:ea typeface="Meiryo UI" panose="020B0604030504040204" pitchFamily="50" charset="-128"/>
              </a:rPr>
              <a:t>4</a:t>
            </a:r>
            <a:r>
              <a:rPr lang="ja-JP" altLang="en-US" sz="1000" dirty="0" smtClean="0">
                <a:latin typeface="Meiryo UI" panose="020B0604030504040204" pitchFamily="50" charset="-128"/>
                <a:ea typeface="Meiryo UI" panose="020B0604030504040204" pitchFamily="50" charset="-128"/>
              </a:rPr>
              <a:t>期大阪府地域福祉支援計画より引用</a:t>
            </a:r>
            <a:r>
              <a:rPr lang="en-US" altLang="ja-JP" sz="1000" dirty="0" smtClean="0">
                <a:latin typeface="Meiryo UI" panose="020B0604030504040204" pitchFamily="50" charset="-128"/>
                <a:ea typeface="Meiryo UI" panose="020B0604030504040204" pitchFamily="50" charset="-128"/>
              </a:rPr>
              <a:t>】</a:t>
            </a:r>
          </a:p>
          <a:p>
            <a:pPr algn="l"/>
            <a:r>
              <a:rPr lang="ja-JP" altLang="en-US" sz="1400" dirty="0" smtClean="0">
                <a:latin typeface="Meiryo UI" panose="020B0604030504040204" pitchFamily="50" charset="-128"/>
                <a:ea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endParaRPr>
          </a:p>
          <a:p>
            <a:pPr algn="l">
              <a:spcBef>
                <a:spcPts val="600"/>
              </a:spcBef>
            </a:pPr>
            <a:endParaRPr lang="en-US" altLang="ja-JP" sz="1200" dirty="0">
              <a:latin typeface="Meiryo UI" panose="020B0604030504040204" pitchFamily="50" charset="-128"/>
              <a:ea typeface="Meiryo UI" panose="020B0604030504040204" pitchFamily="50" charset="-128"/>
            </a:endParaRPr>
          </a:p>
          <a:p>
            <a:pPr algn="l">
              <a:lnSpc>
                <a:spcPct val="100000"/>
              </a:lnSpc>
              <a:spcBef>
                <a:spcPts val="600"/>
              </a:spcBef>
            </a:pPr>
            <a:r>
              <a:rPr lang="ja-JP" altLang="en-US" sz="1200" dirty="0" smtClean="0">
                <a:latin typeface="Meiryo UI" panose="020B0604030504040204" pitchFamily="50" charset="-128"/>
                <a:ea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endParaRPr>
          </a:p>
          <a:p>
            <a:pPr algn="l">
              <a:lnSpc>
                <a:spcPct val="100000"/>
              </a:lnSpc>
              <a:spcBef>
                <a:spcPts val="600"/>
              </a:spcBef>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担い手</a:t>
            </a:r>
            <a:r>
              <a:rPr lang="ja-JP" altLang="en-US" sz="1400" dirty="0" smtClean="0">
                <a:latin typeface="Meiryo UI" panose="020B0604030504040204" pitchFamily="50" charset="-128"/>
                <a:ea typeface="Meiryo UI" panose="020B0604030504040204" pitchFamily="50" charset="-128"/>
              </a:rPr>
              <a:t>の減少</a:t>
            </a:r>
            <a:endParaRPr lang="en-US" altLang="ja-JP" sz="1400" dirty="0">
              <a:latin typeface="Meiryo UI" panose="020B0604030504040204" pitchFamily="50" charset="-128"/>
              <a:ea typeface="Meiryo UI" panose="020B0604030504040204" pitchFamily="50" charset="-128"/>
            </a:endParaRPr>
          </a:p>
          <a:p>
            <a:pPr algn="l">
              <a:lnSpc>
                <a:spcPct val="100000"/>
              </a:lnSpc>
              <a:spcBef>
                <a:spcPts val="600"/>
              </a:spcBef>
            </a:pPr>
            <a:r>
              <a:rPr lang="ja-JP" altLang="en-US" sz="14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養成研修</a:t>
            </a:r>
            <a:r>
              <a:rPr lang="ja-JP" altLang="en-US" sz="1200" dirty="0">
                <a:latin typeface="Meiryo UI" panose="020B0604030504040204" pitchFamily="50" charset="-128"/>
                <a:ea typeface="Meiryo UI" panose="020B0604030504040204" pitchFamily="50" charset="-128"/>
              </a:rPr>
              <a:t>オリエンテーション</a:t>
            </a:r>
            <a:r>
              <a:rPr lang="ja-JP" altLang="en-US" sz="1200" dirty="0" smtClean="0">
                <a:latin typeface="Meiryo UI" panose="020B0604030504040204" pitchFamily="50" charset="-128"/>
                <a:ea typeface="Meiryo UI" panose="020B0604030504040204" pitchFamily="50" charset="-128"/>
              </a:rPr>
              <a:t>への参加者数 </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過去</a:t>
            </a:r>
            <a:r>
              <a:rPr lang="en-US" altLang="ja-JP" sz="1200" dirty="0" smtClean="0">
                <a:latin typeface="Meiryo UI" panose="020B0604030504040204" pitchFamily="50" charset="-128"/>
                <a:ea typeface="Meiryo UI" panose="020B0604030504040204" pitchFamily="50" charset="-128"/>
              </a:rPr>
              <a:t>5</a:t>
            </a:r>
            <a:r>
              <a:rPr lang="ja-JP" altLang="en-US" sz="1200" dirty="0" smtClean="0">
                <a:latin typeface="Meiryo UI" panose="020B0604030504040204" pitchFamily="50" charset="-128"/>
                <a:ea typeface="Meiryo UI" panose="020B0604030504040204" pitchFamily="50" charset="-128"/>
              </a:rPr>
              <a:t>年間）</a:t>
            </a:r>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出典：大阪府地域福祉課作成</a:t>
            </a:r>
            <a:r>
              <a:rPr lang="en-US" altLang="ja-JP" sz="1000" dirty="0" smtClean="0">
                <a:latin typeface="Meiryo UI" panose="020B0604030504040204" pitchFamily="50" charset="-128"/>
                <a:ea typeface="Meiryo UI" panose="020B0604030504040204" pitchFamily="50" charset="-128"/>
              </a:rPr>
              <a:t>】</a:t>
            </a:r>
          </a:p>
          <a:p>
            <a:pPr algn="l">
              <a:lnSpc>
                <a:spcPct val="100000"/>
              </a:lnSpc>
              <a:spcBef>
                <a:spcPts val="600"/>
              </a:spcBef>
            </a:pPr>
            <a:endParaRPr lang="en-US" altLang="ja-JP" sz="1200" dirty="0" smtClean="0">
              <a:latin typeface="Meiryo UI" panose="020B0604030504040204" pitchFamily="50" charset="-128"/>
              <a:ea typeface="Meiryo UI" panose="020B0604030504040204" pitchFamily="50" charset="-128"/>
            </a:endParaRPr>
          </a:p>
          <a:p>
            <a:pPr algn="l">
              <a:lnSpc>
                <a:spcPct val="100000"/>
              </a:lnSpc>
              <a:spcBef>
                <a:spcPts val="600"/>
              </a:spcBef>
            </a:pPr>
            <a:endParaRPr lang="en-US" altLang="ja-JP" sz="1200" dirty="0">
              <a:latin typeface="Meiryo UI" panose="020B0604030504040204" pitchFamily="50" charset="-128"/>
              <a:ea typeface="Meiryo UI" panose="020B0604030504040204" pitchFamily="50" charset="-128"/>
            </a:endParaRPr>
          </a:p>
          <a:p>
            <a:pPr algn="l">
              <a:lnSpc>
                <a:spcPct val="100000"/>
              </a:lnSpc>
              <a:spcBef>
                <a:spcPts val="600"/>
              </a:spcBef>
            </a:pPr>
            <a:endParaRPr lang="en-US" altLang="ja-JP" sz="1200" dirty="0" smtClean="0">
              <a:latin typeface="Meiryo UI" panose="020B0604030504040204" pitchFamily="50" charset="-128"/>
              <a:ea typeface="Meiryo UI" panose="020B0604030504040204" pitchFamily="50" charset="-128"/>
            </a:endParaRPr>
          </a:p>
          <a:p>
            <a:pPr algn="l">
              <a:lnSpc>
                <a:spcPct val="100000"/>
              </a:lnSpc>
              <a:spcBef>
                <a:spcPts val="600"/>
              </a:spcBef>
            </a:pPr>
            <a:endParaRPr lang="en-US" altLang="ja-JP" sz="1200" dirty="0">
              <a:latin typeface="Meiryo UI" panose="020B0604030504040204" pitchFamily="50" charset="-128"/>
              <a:ea typeface="Meiryo UI" panose="020B0604030504040204" pitchFamily="50" charset="-128"/>
            </a:endParaRPr>
          </a:p>
          <a:p>
            <a:pPr lvl="0" algn="l">
              <a:lnSpc>
                <a:spcPct val="100000"/>
              </a:lnSpc>
              <a:spcBef>
                <a:spcPts val="600"/>
              </a:spcBef>
            </a:pPr>
            <a:r>
              <a:rPr lang="ja-JP" altLang="en-US" sz="1200" dirty="0" smtClean="0">
                <a:latin typeface="Meiryo UI" panose="020B0604030504040204" pitchFamily="50" charset="-128"/>
                <a:ea typeface="Meiryo UI" panose="020B0604030504040204" pitchFamily="50" charset="-128"/>
              </a:rPr>
              <a:t>　　　　　</a:t>
            </a:r>
            <a:r>
              <a:rPr lang="ja-JP" altLang="en-US" sz="14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基礎養成研修への</a:t>
            </a:r>
            <a:r>
              <a:rPr lang="ja-JP" altLang="en-US" sz="1200" dirty="0" smtClean="0">
                <a:solidFill>
                  <a:prstClr val="black"/>
                </a:solidFill>
                <a:latin typeface="Meiryo UI" panose="020B0604030504040204" pitchFamily="50" charset="-128"/>
                <a:ea typeface="Meiryo UI" panose="020B0604030504040204" pitchFamily="50" charset="-128"/>
              </a:rPr>
              <a:t>参加者数 </a:t>
            </a:r>
            <a:r>
              <a:rPr lang="en-US" altLang="ja-JP" sz="1200" dirty="0" smtClean="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過去</a:t>
            </a:r>
            <a:r>
              <a:rPr lang="en-US" altLang="ja-JP" sz="1200" dirty="0">
                <a:solidFill>
                  <a:prstClr val="black"/>
                </a:solidFill>
                <a:latin typeface="Meiryo UI" panose="020B0604030504040204" pitchFamily="50" charset="-128"/>
                <a:ea typeface="Meiryo UI" panose="020B0604030504040204" pitchFamily="50" charset="-128"/>
              </a:rPr>
              <a:t>5</a:t>
            </a:r>
            <a:r>
              <a:rPr lang="ja-JP" altLang="en-US" sz="1200" dirty="0">
                <a:solidFill>
                  <a:prstClr val="black"/>
                </a:solidFill>
                <a:latin typeface="Meiryo UI" panose="020B0604030504040204" pitchFamily="50" charset="-128"/>
                <a:ea typeface="Meiryo UI" panose="020B0604030504040204" pitchFamily="50" charset="-128"/>
              </a:rPr>
              <a:t>年間</a:t>
            </a:r>
            <a:r>
              <a:rPr lang="ja-JP" altLang="en-US" sz="1200" dirty="0" smtClean="0">
                <a:solidFill>
                  <a:prstClr val="black"/>
                </a:solidFill>
                <a:latin typeface="Meiryo UI" panose="020B0604030504040204" pitchFamily="50" charset="-128"/>
                <a:ea typeface="Meiryo UI" panose="020B0604030504040204" pitchFamily="50" charset="-128"/>
              </a:rPr>
              <a:t>）</a:t>
            </a:r>
            <a:r>
              <a:rPr lang="en-US" altLang="ja-JP" sz="1000" dirty="0">
                <a:solidFill>
                  <a:prstClr val="black"/>
                </a:solidFill>
                <a:latin typeface="Meiryo UI" panose="020B0604030504040204" pitchFamily="50" charset="-128"/>
                <a:ea typeface="Meiryo UI" panose="020B0604030504040204" pitchFamily="50" charset="-128"/>
              </a:rPr>
              <a:t>【</a:t>
            </a:r>
            <a:r>
              <a:rPr lang="ja-JP" altLang="en-US" sz="1000" dirty="0" smtClean="0">
                <a:solidFill>
                  <a:prstClr val="black"/>
                </a:solidFill>
                <a:latin typeface="Meiryo UI" panose="020B0604030504040204" pitchFamily="50" charset="-128"/>
                <a:ea typeface="Meiryo UI" panose="020B0604030504040204" pitchFamily="50" charset="-128"/>
              </a:rPr>
              <a:t>出典</a:t>
            </a:r>
            <a:r>
              <a:rPr lang="ja-JP" altLang="en-US" sz="1000" dirty="0">
                <a:solidFill>
                  <a:prstClr val="black"/>
                </a:solidFill>
                <a:latin typeface="Meiryo UI" panose="020B0604030504040204" pitchFamily="50" charset="-128"/>
                <a:ea typeface="Meiryo UI" panose="020B0604030504040204" pitchFamily="50" charset="-128"/>
              </a:rPr>
              <a:t>：大阪府地域福祉課</a:t>
            </a:r>
            <a:r>
              <a:rPr lang="ja-JP" altLang="en-US" sz="1000" dirty="0" smtClean="0">
                <a:solidFill>
                  <a:prstClr val="black"/>
                </a:solidFill>
                <a:latin typeface="Meiryo UI" panose="020B0604030504040204" pitchFamily="50" charset="-128"/>
                <a:ea typeface="Meiryo UI" panose="020B0604030504040204" pitchFamily="50" charset="-128"/>
              </a:rPr>
              <a:t>作成</a:t>
            </a:r>
            <a:r>
              <a:rPr lang="en-US" altLang="ja-JP" sz="1000" dirty="0" smtClean="0">
                <a:solidFill>
                  <a:prstClr val="black"/>
                </a:solidFill>
                <a:latin typeface="Meiryo UI" panose="020B0604030504040204" pitchFamily="50" charset="-128"/>
                <a:ea typeface="Meiryo UI" panose="020B0604030504040204" pitchFamily="50" charset="-128"/>
              </a:rPr>
              <a:t>】</a:t>
            </a:r>
            <a:endParaRPr lang="en-US" altLang="ja-JP" sz="1000" dirty="0">
              <a:solidFill>
                <a:prstClr val="black"/>
              </a:solidFill>
              <a:latin typeface="Meiryo UI" panose="020B0604030504040204" pitchFamily="50" charset="-128"/>
              <a:ea typeface="Meiryo UI" panose="020B0604030504040204" pitchFamily="50" charset="-128"/>
            </a:endParaRPr>
          </a:p>
          <a:p>
            <a:pPr lvl="0" algn="l">
              <a:lnSpc>
                <a:spcPct val="100000"/>
              </a:lnSpc>
              <a:spcBef>
                <a:spcPts val="600"/>
              </a:spcBef>
            </a:pPr>
            <a:endParaRPr lang="en-US" altLang="ja-JP" sz="1200" dirty="0">
              <a:solidFill>
                <a:prstClr val="black"/>
              </a:solidFill>
              <a:latin typeface="Meiryo UI" panose="020B0604030504040204" pitchFamily="50" charset="-128"/>
              <a:ea typeface="Meiryo UI" panose="020B0604030504040204" pitchFamily="50" charset="-128"/>
            </a:endParaRPr>
          </a:p>
          <a:p>
            <a:pPr algn="l">
              <a:lnSpc>
                <a:spcPct val="100000"/>
              </a:lnSpc>
              <a:spcBef>
                <a:spcPts val="600"/>
              </a:spcBef>
            </a:pPr>
            <a:endParaRPr lang="en-US" altLang="ja-JP" sz="1200" dirty="0" smtClean="0">
              <a:latin typeface="Meiryo UI" panose="020B0604030504040204" pitchFamily="50" charset="-128"/>
              <a:ea typeface="Meiryo UI" panose="020B0604030504040204" pitchFamily="50" charset="-128"/>
            </a:endParaRPr>
          </a:p>
          <a:p>
            <a:pPr algn="l">
              <a:lnSpc>
                <a:spcPct val="100000"/>
              </a:lnSpc>
              <a:spcBef>
                <a:spcPts val="600"/>
              </a:spcBef>
            </a:pPr>
            <a:r>
              <a:rPr lang="ja-JP" altLang="en-US" sz="1200" dirty="0" smtClean="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algn="l"/>
            <a:endParaRPr lang="en-US" altLang="ja-JP" sz="1400" dirty="0" smtClean="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0" y="485775"/>
            <a:ext cx="9144000" cy="369332"/>
          </a:xfrm>
          <a:prstGeom prst="rect">
            <a:avLst/>
          </a:prstGeom>
          <a:noFill/>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rPr>
              <a:t>〇市民後見人の養成等事業の見直しについて</a:t>
            </a:r>
            <a:endParaRPr kumimoji="1" lang="en-US" altLang="ja-JP" dirty="0" smtClean="0">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909616958"/>
              </p:ext>
            </p:extLst>
          </p:nvPr>
        </p:nvGraphicFramePr>
        <p:xfrm>
          <a:off x="653144" y="4059918"/>
          <a:ext cx="7823198" cy="978773"/>
        </p:xfrm>
        <a:graphic>
          <a:graphicData uri="http://schemas.openxmlformats.org/drawingml/2006/table">
            <a:tbl>
              <a:tblPr firstRow="1" bandRow="1">
                <a:tableStyleId>{D7AC3CCA-C797-4891-BE02-D94E43425B78}</a:tableStyleId>
              </a:tblPr>
              <a:tblGrid>
                <a:gridCol w="2004331">
                  <a:extLst>
                    <a:ext uri="{9D8B030D-6E8A-4147-A177-3AD203B41FA5}">
                      <a16:colId xmlns:a16="http://schemas.microsoft.com/office/drawing/2014/main" val="4275557204"/>
                    </a:ext>
                  </a:extLst>
                </a:gridCol>
                <a:gridCol w="956582">
                  <a:extLst>
                    <a:ext uri="{9D8B030D-6E8A-4147-A177-3AD203B41FA5}">
                      <a16:colId xmlns:a16="http://schemas.microsoft.com/office/drawing/2014/main" val="514933759"/>
                    </a:ext>
                  </a:extLst>
                </a:gridCol>
                <a:gridCol w="972457">
                  <a:extLst>
                    <a:ext uri="{9D8B030D-6E8A-4147-A177-3AD203B41FA5}">
                      <a16:colId xmlns:a16="http://schemas.microsoft.com/office/drawing/2014/main" val="3116717440"/>
                    </a:ext>
                  </a:extLst>
                </a:gridCol>
                <a:gridCol w="972457">
                  <a:extLst>
                    <a:ext uri="{9D8B030D-6E8A-4147-A177-3AD203B41FA5}">
                      <a16:colId xmlns:a16="http://schemas.microsoft.com/office/drawing/2014/main" val="2852342452"/>
                    </a:ext>
                  </a:extLst>
                </a:gridCol>
                <a:gridCol w="972457">
                  <a:extLst>
                    <a:ext uri="{9D8B030D-6E8A-4147-A177-3AD203B41FA5}">
                      <a16:colId xmlns:a16="http://schemas.microsoft.com/office/drawing/2014/main" val="553875759"/>
                    </a:ext>
                  </a:extLst>
                </a:gridCol>
                <a:gridCol w="972457">
                  <a:extLst>
                    <a:ext uri="{9D8B030D-6E8A-4147-A177-3AD203B41FA5}">
                      <a16:colId xmlns:a16="http://schemas.microsoft.com/office/drawing/2014/main" val="3355420844"/>
                    </a:ext>
                  </a:extLst>
                </a:gridCol>
                <a:gridCol w="972457">
                  <a:extLst>
                    <a:ext uri="{9D8B030D-6E8A-4147-A177-3AD203B41FA5}">
                      <a16:colId xmlns:a16="http://schemas.microsoft.com/office/drawing/2014/main" val="918168971"/>
                    </a:ext>
                  </a:extLst>
                </a:gridCol>
              </a:tblGrid>
              <a:tr h="247253">
                <a:tc>
                  <a:txBody>
                    <a:bodyPr/>
                    <a:lstStyle/>
                    <a:p>
                      <a:endParaRPr kumimoji="1" lang="ja-JP" altLang="en-US" sz="1000" dirty="0">
                        <a:latin typeface="Meiryo UI" panose="020B0604030504040204" pitchFamily="50" charset="-128"/>
                        <a:ea typeface="Meiryo UI" panose="020B0604030504040204" pitchFamily="50" charset="-128"/>
                      </a:endParaRPr>
                    </a:p>
                  </a:txBody>
                  <a:tcPr/>
                </a:tc>
                <a:tc>
                  <a:txBody>
                    <a:bodyPr/>
                    <a:lstStyle/>
                    <a:p>
                      <a:r>
                        <a:rPr kumimoji="1" lang="ja-JP" altLang="en-US" sz="1000" dirty="0" smtClean="0"/>
                        <a:t>平成</a:t>
                      </a:r>
                      <a:r>
                        <a:rPr kumimoji="1" lang="en-US" altLang="ja-JP" sz="1000" dirty="0" smtClean="0"/>
                        <a:t>25</a:t>
                      </a:r>
                      <a:r>
                        <a:rPr kumimoji="1" lang="ja-JP" altLang="en-US" sz="1000" dirty="0" smtClean="0"/>
                        <a:t>年度</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r>
                        <a:rPr kumimoji="1" lang="ja-JP" altLang="en-US" sz="1000" dirty="0" smtClean="0"/>
                        <a:t>平成</a:t>
                      </a:r>
                      <a:r>
                        <a:rPr kumimoji="1" lang="en-US" altLang="ja-JP" sz="1000" dirty="0" smtClean="0"/>
                        <a:t>26</a:t>
                      </a:r>
                      <a:r>
                        <a:rPr kumimoji="1" lang="ja-JP" altLang="en-US" sz="1000" dirty="0" smtClean="0"/>
                        <a:t>年度</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r>
                        <a:rPr kumimoji="1" lang="ja-JP" altLang="en-US" sz="1000" dirty="0" smtClean="0"/>
                        <a:t>平成</a:t>
                      </a:r>
                      <a:r>
                        <a:rPr kumimoji="1" lang="en-US" altLang="ja-JP" sz="1000" dirty="0" smtClean="0"/>
                        <a:t>27</a:t>
                      </a:r>
                      <a:r>
                        <a:rPr kumimoji="1" lang="ja-JP" altLang="en-US" sz="1000" dirty="0" smtClean="0"/>
                        <a:t>年度</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r>
                        <a:rPr kumimoji="1" lang="ja-JP" altLang="en-US" sz="1000" dirty="0" smtClean="0"/>
                        <a:t>平成</a:t>
                      </a:r>
                      <a:r>
                        <a:rPr kumimoji="1" lang="en-US" altLang="ja-JP" sz="1000" dirty="0" smtClean="0"/>
                        <a:t>28</a:t>
                      </a:r>
                      <a:r>
                        <a:rPr kumimoji="1" lang="ja-JP" altLang="en-US" sz="1000" dirty="0" smtClean="0"/>
                        <a:t>年度</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r>
                        <a:rPr kumimoji="1" lang="ja-JP" altLang="en-US" sz="1000" dirty="0" smtClean="0"/>
                        <a:t>平成</a:t>
                      </a:r>
                      <a:r>
                        <a:rPr kumimoji="1" lang="en-US" altLang="ja-JP" sz="1000" dirty="0" smtClean="0"/>
                        <a:t>29</a:t>
                      </a:r>
                      <a:r>
                        <a:rPr kumimoji="1" lang="ja-JP" altLang="en-US" sz="1000" dirty="0" smtClean="0"/>
                        <a:t>年度</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r>
                        <a:rPr kumimoji="1" lang="ja-JP" altLang="en-US" sz="1000" dirty="0" smtClean="0"/>
                        <a:t>平成</a:t>
                      </a:r>
                      <a:r>
                        <a:rPr kumimoji="1" lang="en-US" altLang="ja-JP" sz="1000" dirty="0" smtClean="0"/>
                        <a:t>30</a:t>
                      </a:r>
                      <a:r>
                        <a:rPr kumimoji="1" lang="ja-JP" altLang="en-US" sz="1000" dirty="0" smtClean="0"/>
                        <a:t>年度</a:t>
                      </a:r>
                      <a:endParaRPr kumimoji="1" lang="ja-JP" altLang="en-US" sz="10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813573340"/>
                  </a:ext>
                </a:extLst>
              </a:tr>
              <a:tr h="241698">
                <a:tc>
                  <a:txBody>
                    <a:bodyPr/>
                    <a:lstStyle/>
                    <a:p>
                      <a:r>
                        <a:rPr kumimoji="1" lang="ja-JP" altLang="en-US" sz="1000" dirty="0" smtClean="0"/>
                        <a:t>大阪府内</a:t>
                      </a:r>
                      <a:endParaRPr kumimoji="1" lang="ja-JP" altLang="en-US" sz="1000" dirty="0"/>
                    </a:p>
                  </a:txBody>
                  <a:tcPr>
                    <a:noFill/>
                  </a:tcPr>
                </a:tc>
                <a:tc>
                  <a:txBody>
                    <a:bodyPr/>
                    <a:lstStyle/>
                    <a:p>
                      <a:pPr algn="ctr"/>
                      <a:r>
                        <a:rPr kumimoji="1" lang="ja-JP" altLang="en-US" sz="1000" dirty="0" smtClean="0"/>
                        <a:t>３１８</a:t>
                      </a:r>
                      <a:endParaRPr kumimoji="1" lang="ja-JP" altLang="en-US" sz="1000" dirty="0"/>
                    </a:p>
                  </a:txBody>
                  <a:tcPr>
                    <a:noFill/>
                  </a:tcPr>
                </a:tc>
                <a:tc>
                  <a:txBody>
                    <a:bodyPr/>
                    <a:lstStyle/>
                    <a:p>
                      <a:pPr algn="ctr"/>
                      <a:r>
                        <a:rPr kumimoji="1" lang="ja-JP" altLang="en-US" sz="1000" dirty="0" smtClean="0"/>
                        <a:t>３１５</a:t>
                      </a:r>
                      <a:endParaRPr kumimoji="1" lang="ja-JP" altLang="en-US" sz="1000" dirty="0"/>
                    </a:p>
                  </a:txBody>
                  <a:tcPr>
                    <a:noFill/>
                  </a:tcPr>
                </a:tc>
                <a:tc>
                  <a:txBody>
                    <a:bodyPr/>
                    <a:lstStyle/>
                    <a:p>
                      <a:pPr algn="ctr"/>
                      <a:r>
                        <a:rPr kumimoji="1" lang="ja-JP" altLang="en-US" sz="1000" dirty="0" smtClean="0"/>
                        <a:t>３１９</a:t>
                      </a:r>
                      <a:endParaRPr kumimoji="1" lang="ja-JP" altLang="en-US" sz="1000" dirty="0"/>
                    </a:p>
                  </a:txBody>
                  <a:tcPr>
                    <a:noFill/>
                  </a:tcPr>
                </a:tc>
                <a:tc>
                  <a:txBody>
                    <a:bodyPr/>
                    <a:lstStyle/>
                    <a:p>
                      <a:pPr algn="ctr"/>
                      <a:r>
                        <a:rPr kumimoji="1" lang="ja-JP" altLang="en-US" sz="1000" dirty="0" smtClean="0"/>
                        <a:t>２８０</a:t>
                      </a:r>
                      <a:endParaRPr kumimoji="1" lang="ja-JP" altLang="en-US" sz="1000" dirty="0"/>
                    </a:p>
                  </a:txBody>
                  <a:tcPr>
                    <a:noFill/>
                  </a:tcPr>
                </a:tc>
                <a:tc>
                  <a:txBody>
                    <a:bodyPr/>
                    <a:lstStyle/>
                    <a:p>
                      <a:pPr algn="ctr"/>
                      <a:r>
                        <a:rPr kumimoji="1" lang="ja-JP" altLang="en-US" sz="1000" dirty="0" smtClean="0"/>
                        <a:t>２０３</a:t>
                      </a:r>
                      <a:endParaRPr kumimoji="1" lang="ja-JP" altLang="en-US" sz="1000" dirty="0"/>
                    </a:p>
                  </a:txBody>
                  <a:tcPr>
                    <a:noFill/>
                  </a:tcPr>
                </a:tc>
                <a:tc>
                  <a:txBody>
                    <a:bodyPr/>
                    <a:lstStyle/>
                    <a:p>
                      <a:pPr algn="ctr"/>
                      <a:r>
                        <a:rPr kumimoji="1" lang="ja-JP" altLang="en-US" sz="1000" dirty="0" smtClean="0"/>
                        <a:t>２００</a:t>
                      </a:r>
                      <a:endParaRPr kumimoji="1" lang="ja-JP" altLang="en-US" sz="1000" dirty="0"/>
                    </a:p>
                  </a:txBody>
                  <a:tcPr>
                    <a:noFill/>
                  </a:tcPr>
                </a:tc>
                <a:extLst>
                  <a:ext uri="{0D108BD9-81ED-4DB2-BD59-A6C34878D82A}">
                    <a16:rowId xmlns:a16="http://schemas.microsoft.com/office/drawing/2014/main" val="314734300"/>
                  </a:ext>
                </a:extLst>
              </a:tr>
              <a:tr h="241698">
                <a:tc>
                  <a:txBody>
                    <a:bodyPr/>
                    <a:lstStyle/>
                    <a:p>
                      <a:r>
                        <a:rPr kumimoji="1" lang="ja-JP" altLang="en-US" sz="1000" dirty="0" smtClean="0"/>
                        <a:t>大阪市</a:t>
                      </a:r>
                      <a:endParaRPr kumimoji="1" lang="ja-JP" altLang="en-US" sz="1000" dirty="0"/>
                    </a:p>
                  </a:txBody>
                  <a:tcPr>
                    <a:noFill/>
                  </a:tcPr>
                </a:tc>
                <a:tc>
                  <a:txBody>
                    <a:bodyPr/>
                    <a:lstStyle/>
                    <a:p>
                      <a:pPr algn="ctr"/>
                      <a:r>
                        <a:rPr kumimoji="1" lang="ja-JP" altLang="en-US" sz="1000" dirty="0" smtClean="0"/>
                        <a:t>１９５</a:t>
                      </a:r>
                      <a:endParaRPr kumimoji="1" lang="ja-JP" altLang="en-US" sz="1000" dirty="0"/>
                    </a:p>
                  </a:txBody>
                  <a:tcPr>
                    <a:noFill/>
                  </a:tcPr>
                </a:tc>
                <a:tc>
                  <a:txBody>
                    <a:bodyPr/>
                    <a:lstStyle/>
                    <a:p>
                      <a:pPr algn="ctr"/>
                      <a:r>
                        <a:rPr kumimoji="1" lang="ja-JP" altLang="en-US" sz="1000" dirty="0" smtClean="0"/>
                        <a:t>１７１</a:t>
                      </a:r>
                      <a:endParaRPr kumimoji="1" lang="ja-JP" altLang="en-US" sz="1000" dirty="0"/>
                    </a:p>
                  </a:txBody>
                  <a:tcPr>
                    <a:noFill/>
                  </a:tcPr>
                </a:tc>
                <a:tc>
                  <a:txBody>
                    <a:bodyPr/>
                    <a:lstStyle/>
                    <a:p>
                      <a:pPr algn="ctr"/>
                      <a:r>
                        <a:rPr kumimoji="1" lang="ja-JP" altLang="en-US" sz="1000" dirty="0" smtClean="0"/>
                        <a:t>１５５</a:t>
                      </a:r>
                      <a:endParaRPr kumimoji="1" lang="ja-JP" altLang="en-US" sz="1000" dirty="0"/>
                    </a:p>
                  </a:txBody>
                  <a:tcPr>
                    <a:noFill/>
                  </a:tcPr>
                </a:tc>
                <a:tc>
                  <a:txBody>
                    <a:bodyPr/>
                    <a:lstStyle/>
                    <a:p>
                      <a:pPr algn="ctr"/>
                      <a:r>
                        <a:rPr kumimoji="1" lang="ja-JP" altLang="en-US" sz="1000" dirty="0" smtClean="0"/>
                        <a:t>１７８</a:t>
                      </a:r>
                      <a:endParaRPr kumimoji="1" lang="ja-JP" altLang="en-US" sz="1000" dirty="0"/>
                    </a:p>
                  </a:txBody>
                  <a:tcPr>
                    <a:noFill/>
                  </a:tcPr>
                </a:tc>
                <a:tc>
                  <a:txBody>
                    <a:bodyPr/>
                    <a:lstStyle/>
                    <a:p>
                      <a:pPr algn="ctr"/>
                      <a:r>
                        <a:rPr kumimoji="1" lang="ja-JP" altLang="en-US" sz="1000" dirty="0" smtClean="0"/>
                        <a:t>１３１</a:t>
                      </a:r>
                      <a:endParaRPr kumimoji="1" lang="ja-JP" altLang="en-US" sz="1000" dirty="0"/>
                    </a:p>
                  </a:txBody>
                  <a:tcPr>
                    <a:noFill/>
                  </a:tcPr>
                </a:tc>
                <a:tc>
                  <a:txBody>
                    <a:bodyPr/>
                    <a:lstStyle/>
                    <a:p>
                      <a:pPr algn="ctr"/>
                      <a:r>
                        <a:rPr kumimoji="1" lang="ja-JP" altLang="en-US" sz="1000" dirty="0" smtClean="0"/>
                        <a:t>９４</a:t>
                      </a:r>
                      <a:endParaRPr kumimoji="1" lang="ja-JP" altLang="en-US" sz="1000" dirty="0"/>
                    </a:p>
                  </a:txBody>
                  <a:tcPr>
                    <a:noFill/>
                  </a:tcPr>
                </a:tc>
                <a:extLst>
                  <a:ext uri="{0D108BD9-81ED-4DB2-BD59-A6C34878D82A}">
                    <a16:rowId xmlns:a16="http://schemas.microsoft.com/office/drawing/2014/main" val="3300772719"/>
                  </a:ext>
                </a:extLst>
              </a:tr>
              <a:tr h="241698">
                <a:tc>
                  <a:txBody>
                    <a:bodyPr/>
                    <a:lstStyle/>
                    <a:p>
                      <a:r>
                        <a:rPr kumimoji="1" lang="ja-JP" altLang="en-US" sz="1000" dirty="0" smtClean="0"/>
                        <a:t>堺市</a:t>
                      </a:r>
                      <a:endParaRPr kumimoji="1" lang="ja-JP" altLang="en-US" sz="1000" dirty="0"/>
                    </a:p>
                  </a:txBody>
                  <a:tcPr>
                    <a:noFill/>
                  </a:tcPr>
                </a:tc>
                <a:tc>
                  <a:txBody>
                    <a:bodyPr/>
                    <a:lstStyle/>
                    <a:p>
                      <a:pPr algn="ctr"/>
                      <a:r>
                        <a:rPr kumimoji="1" lang="ja-JP" altLang="en-US" sz="1000" dirty="0" smtClean="0"/>
                        <a:t>２０７</a:t>
                      </a:r>
                      <a:endParaRPr kumimoji="1" lang="ja-JP" altLang="en-US" sz="1000" dirty="0"/>
                    </a:p>
                  </a:txBody>
                  <a:tcPr>
                    <a:noFill/>
                  </a:tcPr>
                </a:tc>
                <a:tc>
                  <a:txBody>
                    <a:bodyPr/>
                    <a:lstStyle/>
                    <a:p>
                      <a:pPr algn="ctr"/>
                      <a:r>
                        <a:rPr kumimoji="1" lang="ja-JP" altLang="en-US" sz="1000" dirty="0" smtClean="0"/>
                        <a:t>６４</a:t>
                      </a:r>
                      <a:endParaRPr kumimoji="1" lang="ja-JP" altLang="en-US" sz="1000" dirty="0"/>
                    </a:p>
                  </a:txBody>
                  <a:tcPr>
                    <a:noFill/>
                  </a:tcPr>
                </a:tc>
                <a:tc>
                  <a:txBody>
                    <a:bodyPr/>
                    <a:lstStyle/>
                    <a:p>
                      <a:pPr algn="ctr"/>
                      <a:r>
                        <a:rPr kumimoji="1" lang="ja-JP" altLang="en-US" sz="1000" dirty="0" smtClean="0"/>
                        <a:t>６３</a:t>
                      </a:r>
                      <a:endParaRPr kumimoji="1" lang="ja-JP" altLang="en-US" sz="1000" dirty="0"/>
                    </a:p>
                  </a:txBody>
                  <a:tcPr>
                    <a:noFill/>
                  </a:tcPr>
                </a:tc>
                <a:tc>
                  <a:txBody>
                    <a:bodyPr/>
                    <a:lstStyle/>
                    <a:p>
                      <a:pPr algn="ctr"/>
                      <a:r>
                        <a:rPr kumimoji="1" lang="ja-JP" altLang="en-US" sz="1000" dirty="0" smtClean="0"/>
                        <a:t>４０</a:t>
                      </a:r>
                      <a:endParaRPr kumimoji="1" lang="ja-JP" altLang="en-US" sz="1000" dirty="0"/>
                    </a:p>
                  </a:txBody>
                  <a:tcPr>
                    <a:noFill/>
                  </a:tcPr>
                </a:tc>
                <a:tc>
                  <a:txBody>
                    <a:bodyPr/>
                    <a:lstStyle/>
                    <a:p>
                      <a:pPr algn="ctr"/>
                      <a:r>
                        <a:rPr kumimoji="1" lang="ja-JP" altLang="en-US" sz="1000" dirty="0" smtClean="0"/>
                        <a:t>６６</a:t>
                      </a:r>
                      <a:endParaRPr kumimoji="1" lang="ja-JP" altLang="en-US" sz="1000" dirty="0"/>
                    </a:p>
                  </a:txBody>
                  <a:tcPr>
                    <a:noFill/>
                  </a:tcPr>
                </a:tc>
                <a:tc>
                  <a:txBody>
                    <a:bodyPr/>
                    <a:lstStyle/>
                    <a:p>
                      <a:pPr algn="ctr"/>
                      <a:r>
                        <a:rPr kumimoji="1" lang="ja-JP" altLang="en-US" sz="1000" dirty="0" smtClean="0"/>
                        <a:t>４４</a:t>
                      </a:r>
                      <a:endParaRPr kumimoji="1" lang="ja-JP" altLang="en-US" sz="1000" dirty="0"/>
                    </a:p>
                  </a:txBody>
                  <a:tcPr>
                    <a:noFill/>
                  </a:tcPr>
                </a:tc>
                <a:extLst>
                  <a:ext uri="{0D108BD9-81ED-4DB2-BD59-A6C34878D82A}">
                    <a16:rowId xmlns:a16="http://schemas.microsoft.com/office/drawing/2014/main" val="2269723400"/>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3899091116"/>
              </p:ext>
            </p:extLst>
          </p:nvPr>
        </p:nvGraphicFramePr>
        <p:xfrm>
          <a:off x="649965" y="2707074"/>
          <a:ext cx="6647544" cy="769620"/>
        </p:xfrm>
        <a:graphic>
          <a:graphicData uri="http://schemas.openxmlformats.org/drawingml/2006/table">
            <a:tbl>
              <a:tblPr firstRow="1" bandRow="1">
                <a:tableStyleId>{D7AC3CCA-C797-4891-BE02-D94E43425B78}</a:tableStyleId>
              </a:tblPr>
              <a:tblGrid>
                <a:gridCol w="1151397">
                  <a:extLst>
                    <a:ext uri="{9D8B030D-6E8A-4147-A177-3AD203B41FA5}">
                      <a16:colId xmlns:a16="http://schemas.microsoft.com/office/drawing/2014/main" val="502472236"/>
                    </a:ext>
                  </a:extLst>
                </a:gridCol>
                <a:gridCol w="1174499">
                  <a:extLst>
                    <a:ext uri="{9D8B030D-6E8A-4147-A177-3AD203B41FA5}">
                      <a16:colId xmlns:a16="http://schemas.microsoft.com/office/drawing/2014/main" val="3894054797"/>
                    </a:ext>
                  </a:extLst>
                </a:gridCol>
                <a:gridCol w="989679">
                  <a:extLst>
                    <a:ext uri="{9D8B030D-6E8A-4147-A177-3AD203B41FA5}">
                      <a16:colId xmlns:a16="http://schemas.microsoft.com/office/drawing/2014/main" val="2775588546"/>
                    </a:ext>
                  </a:extLst>
                </a:gridCol>
                <a:gridCol w="1115625">
                  <a:extLst>
                    <a:ext uri="{9D8B030D-6E8A-4147-A177-3AD203B41FA5}">
                      <a16:colId xmlns:a16="http://schemas.microsoft.com/office/drawing/2014/main" val="376470731"/>
                    </a:ext>
                  </a:extLst>
                </a:gridCol>
                <a:gridCol w="1100719">
                  <a:extLst>
                    <a:ext uri="{9D8B030D-6E8A-4147-A177-3AD203B41FA5}">
                      <a16:colId xmlns:a16="http://schemas.microsoft.com/office/drawing/2014/main" val="172679824"/>
                    </a:ext>
                  </a:extLst>
                </a:gridCol>
                <a:gridCol w="1115625">
                  <a:extLst>
                    <a:ext uri="{9D8B030D-6E8A-4147-A177-3AD203B41FA5}">
                      <a16:colId xmlns:a16="http://schemas.microsoft.com/office/drawing/2014/main" val="2356060478"/>
                    </a:ext>
                  </a:extLst>
                </a:gridCol>
              </a:tblGrid>
              <a:tr h="0">
                <a:tc gridSpan="2">
                  <a:txBody>
                    <a:bodyPr/>
                    <a:lstStyle/>
                    <a:p>
                      <a:pPr algn="ctr">
                        <a:lnSpc>
                          <a:spcPts val="1300"/>
                        </a:lnSpc>
                        <a:spcAft>
                          <a:spcPts val="0"/>
                        </a:spcAft>
                      </a:pPr>
                      <a:r>
                        <a:rPr lang="ja-JP" sz="1000" kern="1200" dirty="0">
                          <a:effectLst/>
                        </a:rPr>
                        <a:t>認知症高齢者</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a:tc>
                <a:tc hMerge="1">
                  <a:txBody>
                    <a:bodyPr/>
                    <a:lstStyle/>
                    <a:p>
                      <a:endParaRPr kumimoji="1" lang="ja-JP" altLang="en-US"/>
                    </a:p>
                  </a:txBody>
                  <a:tcPr/>
                </a:tc>
                <a:tc gridSpan="2">
                  <a:txBody>
                    <a:bodyPr/>
                    <a:lstStyle/>
                    <a:p>
                      <a:pPr algn="ctr">
                        <a:lnSpc>
                          <a:spcPts val="1300"/>
                        </a:lnSpc>
                        <a:spcAft>
                          <a:spcPts val="0"/>
                        </a:spcAft>
                      </a:pPr>
                      <a:r>
                        <a:rPr lang="ja-JP" sz="1000" kern="1200" dirty="0">
                          <a:effectLst/>
                        </a:rPr>
                        <a:t>療育手帳所持者（知的障がい者）</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a:tc>
                <a:tc hMerge="1">
                  <a:txBody>
                    <a:bodyPr/>
                    <a:lstStyle/>
                    <a:p>
                      <a:endParaRPr kumimoji="1" lang="ja-JP" altLang="en-US"/>
                    </a:p>
                  </a:txBody>
                  <a:tcPr/>
                </a:tc>
                <a:tc gridSpan="2">
                  <a:txBody>
                    <a:bodyPr/>
                    <a:lstStyle/>
                    <a:p>
                      <a:pPr algn="ctr">
                        <a:lnSpc>
                          <a:spcPts val="1300"/>
                        </a:lnSpc>
                        <a:spcAft>
                          <a:spcPts val="0"/>
                        </a:spcAft>
                      </a:pPr>
                      <a:r>
                        <a:rPr lang="ja-JP" sz="1000" kern="1200">
                          <a:effectLst/>
                        </a:rPr>
                        <a:t>精神障がい者保健福祉手帳所持者</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a:tc>
                <a:tc hMerge="1">
                  <a:txBody>
                    <a:bodyPr/>
                    <a:lstStyle/>
                    <a:p>
                      <a:endParaRPr kumimoji="1" lang="ja-JP" altLang="en-US"/>
                    </a:p>
                  </a:txBody>
                  <a:tcPr/>
                </a:tc>
                <a:extLst>
                  <a:ext uri="{0D108BD9-81ED-4DB2-BD59-A6C34878D82A}">
                    <a16:rowId xmlns:a16="http://schemas.microsoft.com/office/drawing/2014/main" val="282686131"/>
                  </a:ext>
                </a:extLst>
              </a:tr>
              <a:tr h="125730">
                <a:tc>
                  <a:txBody>
                    <a:bodyPr/>
                    <a:lstStyle/>
                    <a:p>
                      <a:pPr algn="ctr">
                        <a:lnSpc>
                          <a:spcPts val="1300"/>
                        </a:lnSpc>
                        <a:spcAft>
                          <a:spcPts val="0"/>
                        </a:spcAft>
                      </a:pPr>
                      <a:r>
                        <a:rPr lang="en-US" sz="1000" kern="1200" spc="-40" dirty="0">
                          <a:effectLst/>
                        </a:rPr>
                        <a:t>2015</a:t>
                      </a:r>
                      <a:r>
                        <a:rPr lang="ja-JP" sz="1000" kern="1200" spc="-40" dirty="0">
                          <a:effectLst/>
                        </a:rPr>
                        <a:t>年度末</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a:noFill/>
                  </a:tcPr>
                </a:tc>
                <a:tc>
                  <a:txBody>
                    <a:bodyPr/>
                    <a:lstStyle/>
                    <a:p>
                      <a:pPr algn="ctr">
                        <a:lnSpc>
                          <a:spcPts val="1300"/>
                        </a:lnSpc>
                        <a:spcAft>
                          <a:spcPts val="0"/>
                        </a:spcAft>
                      </a:pPr>
                      <a:r>
                        <a:rPr lang="en-US" sz="1000" kern="1200" spc="-40" dirty="0">
                          <a:effectLst/>
                        </a:rPr>
                        <a:t>2040</a:t>
                      </a:r>
                      <a:r>
                        <a:rPr lang="ja-JP" sz="1000" kern="1200" spc="-40" dirty="0">
                          <a:effectLst/>
                        </a:rPr>
                        <a:t>年度</a:t>
                      </a:r>
                      <a:r>
                        <a:rPr lang="en-US" sz="1000" kern="1200" spc="-40" dirty="0">
                          <a:effectLst/>
                        </a:rPr>
                        <a:t>(</a:t>
                      </a:r>
                      <a:r>
                        <a:rPr lang="ja-JP" sz="1000" kern="1200" spc="-40" dirty="0">
                          <a:effectLst/>
                        </a:rPr>
                        <a:t>推計</a:t>
                      </a:r>
                      <a:r>
                        <a:rPr lang="en-US" sz="1000" kern="1200" spc="-40" dirty="0">
                          <a:effectLst/>
                        </a:rPr>
                        <a:t>)</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a:noFill/>
                  </a:tcPr>
                </a:tc>
                <a:tc>
                  <a:txBody>
                    <a:bodyPr/>
                    <a:lstStyle/>
                    <a:p>
                      <a:pPr algn="ctr">
                        <a:lnSpc>
                          <a:spcPts val="1300"/>
                        </a:lnSpc>
                        <a:spcAft>
                          <a:spcPts val="0"/>
                        </a:spcAft>
                      </a:pPr>
                      <a:r>
                        <a:rPr lang="en-US" sz="1000" kern="1200" spc="-40" dirty="0">
                          <a:effectLst/>
                        </a:rPr>
                        <a:t>2008</a:t>
                      </a:r>
                      <a:r>
                        <a:rPr lang="ja-JP" sz="1000" kern="1200" spc="-40" dirty="0">
                          <a:effectLst/>
                        </a:rPr>
                        <a:t>年度末</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a:noFill/>
                  </a:tcPr>
                </a:tc>
                <a:tc>
                  <a:txBody>
                    <a:bodyPr/>
                    <a:lstStyle/>
                    <a:p>
                      <a:pPr algn="ctr">
                        <a:lnSpc>
                          <a:spcPts val="1300"/>
                        </a:lnSpc>
                        <a:spcAft>
                          <a:spcPts val="0"/>
                        </a:spcAft>
                      </a:pPr>
                      <a:r>
                        <a:rPr lang="en-US" sz="1000" kern="1200" spc="-40">
                          <a:effectLst/>
                        </a:rPr>
                        <a:t>2015</a:t>
                      </a:r>
                      <a:r>
                        <a:rPr lang="ja-JP" sz="1000" kern="1200" spc="-40">
                          <a:effectLst/>
                        </a:rPr>
                        <a:t>年度末</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a:noFill/>
                  </a:tcPr>
                </a:tc>
                <a:tc>
                  <a:txBody>
                    <a:bodyPr/>
                    <a:lstStyle/>
                    <a:p>
                      <a:pPr algn="ctr">
                        <a:lnSpc>
                          <a:spcPts val="1300"/>
                        </a:lnSpc>
                        <a:spcAft>
                          <a:spcPts val="0"/>
                        </a:spcAft>
                      </a:pPr>
                      <a:r>
                        <a:rPr lang="en-US" sz="1000" kern="1200" spc="-40">
                          <a:effectLst/>
                        </a:rPr>
                        <a:t>2008</a:t>
                      </a:r>
                      <a:r>
                        <a:rPr lang="ja-JP" sz="1000" kern="1200" spc="-40">
                          <a:effectLst/>
                        </a:rPr>
                        <a:t>年度末</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a:noFill/>
                  </a:tcPr>
                </a:tc>
                <a:tc>
                  <a:txBody>
                    <a:bodyPr/>
                    <a:lstStyle/>
                    <a:p>
                      <a:pPr algn="ctr">
                        <a:lnSpc>
                          <a:spcPts val="1300"/>
                        </a:lnSpc>
                        <a:spcAft>
                          <a:spcPts val="0"/>
                        </a:spcAft>
                      </a:pPr>
                      <a:r>
                        <a:rPr lang="en-US" sz="1000" kern="1200" spc="-40">
                          <a:effectLst/>
                        </a:rPr>
                        <a:t>2015</a:t>
                      </a:r>
                      <a:r>
                        <a:rPr lang="ja-JP" sz="1000" kern="1200" spc="-40">
                          <a:effectLst/>
                        </a:rPr>
                        <a:t>年度末</a:t>
                      </a:r>
                      <a:endParaRPr lang="ja-JP" sz="1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a:noFill/>
                  </a:tcPr>
                </a:tc>
                <a:extLst>
                  <a:ext uri="{0D108BD9-81ED-4DB2-BD59-A6C34878D82A}">
                    <a16:rowId xmlns:a16="http://schemas.microsoft.com/office/drawing/2014/main" val="747860921"/>
                  </a:ext>
                </a:extLst>
              </a:tr>
              <a:tr h="0">
                <a:tc>
                  <a:txBody>
                    <a:bodyPr/>
                    <a:lstStyle/>
                    <a:p>
                      <a:pPr algn="ctr">
                        <a:lnSpc>
                          <a:spcPts val="1300"/>
                        </a:lnSpc>
                        <a:spcAft>
                          <a:spcPts val="0"/>
                        </a:spcAft>
                      </a:pPr>
                      <a:r>
                        <a:rPr lang="ja-JP" sz="1000" kern="1200" dirty="0">
                          <a:effectLst/>
                        </a:rPr>
                        <a:t>約</a:t>
                      </a:r>
                      <a:r>
                        <a:rPr lang="en-US" sz="1000" kern="1200" dirty="0">
                          <a:effectLst/>
                        </a:rPr>
                        <a:t>32</a:t>
                      </a:r>
                      <a:r>
                        <a:rPr lang="ja-JP" sz="1000" kern="1200" dirty="0">
                          <a:effectLst/>
                        </a:rPr>
                        <a:t>万人</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a:noFill/>
                  </a:tcPr>
                </a:tc>
                <a:tc>
                  <a:txBody>
                    <a:bodyPr/>
                    <a:lstStyle/>
                    <a:p>
                      <a:pPr algn="ctr">
                        <a:lnSpc>
                          <a:spcPts val="1300"/>
                        </a:lnSpc>
                        <a:spcAft>
                          <a:spcPts val="0"/>
                        </a:spcAft>
                      </a:pPr>
                      <a:r>
                        <a:rPr lang="ja-JP" sz="1000" kern="1200" dirty="0">
                          <a:effectLst/>
                        </a:rPr>
                        <a:t>約</a:t>
                      </a:r>
                      <a:r>
                        <a:rPr lang="en-US" sz="1000" kern="1200" dirty="0">
                          <a:effectLst/>
                        </a:rPr>
                        <a:t>53</a:t>
                      </a:r>
                      <a:r>
                        <a:rPr lang="ja-JP" sz="1000" kern="1200" dirty="0">
                          <a:effectLst/>
                        </a:rPr>
                        <a:t>万人</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a:noFill/>
                  </a:tcPr>
                </a:tc>
                <a:tc>
                  <a:txBody>
                    <a:bodyPr/>
                    <a:lstStyle/>
                    <a:p>
                      <a:pPr algn="ctr">
                        <a:lnSpc>
                          <a:spcPts val="1300"/>
                        </a:lnSpc>
                        <a:spcAft>
                          <a:spcPts val="0"/>
                        </a:spcAft>
                      </a:pPr>
                      <a:r>
                        <a:rPr lang="en-US" sz="1000" kern="1200" dirty="0">
                          <a:effectLst/>
                        </a:rPr>
                        <a:t>55,161</a:t>
                      </a:r>
                      <a:r>
                        <a:rPr lang="ja-JP" sz="1000" kern="1200" dirty="0">
                          <a:effectLst/>
                        </a:rPr>
                        <a:t>人</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a:noFill/>
                  </a:tcPr>
                </a:tc>
                <a:tc>
                  <a:txBody>
                    <a:bodyPr/>
                    <a:lstStyle/>
                    <a:p>
                      <a:pPr algn="ctr">
                        <a:lnSpc>
                          <a:spcPts val="1300"/>
                        </a:lnSpc>
                        <a:spcAft>
                          <a:spcPts val="0"/>
                        </a:spcAft>
                      </a:pPr>
                      <a:r>
                        <a:rPr lang="en-US" sz="1000" kern="1200" dirty="0">
                          <a:effectLst/>
                        </a:rPr>
                        <a:t>75,081</a:t>
                      </a:r>
                      <a:r>
                        <a:rPr lang="ja-JP" sz="1000" kern="1200" dirty="0">
                          <a:effectLst/>
                        </a:rPr>
                        <a:t>人</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a:noFill/>
                  </a:tcPr>
                </a:tc>
                <a:tc>
                  <a:txBody>
                    <a:bodyPr/>
                    <a:lstStyle/>
                    <a:p>
                      <a:pPr algn="ctr">
                        <a:lnSpc>
                          <a:spcPts val="1300"/>
                        </a:lnSpc>
                        <a:spcAft>
                          <a:spcPts val="0"/>
                        </a:spcAft>
                      </a:pPr>
                      <a:r>
                        <a:rPr lang="en-US" sz="1000" kern="1200" dirty="0">
                          <a:effectLst/>
                        </a:rPr>
                        <a:t>43,385</a:t>
                      </a:r>
                      <a:r>
                        <a:rPr lang="ja-JP" sz="1000" kern="1200" dirty="0">
                          <a:effectLst/>
                        </a:rPr>
                        <a:t>人</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a:noFill/>
                  </a:tcPr>
                </a:tc>
                <a:tc>
                  <a:txBody>
                    <a:bodyPr/>
                    <a:lstStyle/>
                    <a:p>
                      <a:pPr algn="ctr">
                        <a:lnSpc>
                          <a:spcPts val="1300"/>
                        </a:lnSpc>
                        <a:spcAft>
                          <a:spcPts val="0"/>
                        </a:spcAft>
                      </a:pPr>
                      <a:r>
                        <a:rPr lang="en-US" sz="1000" kern="1200" dirty="0">
                          <a:effectLst/>
                        </a:rPr>
                        <a:t>76,458</a:t>
                      </a:r>
                      <a:r>
                        <a:rPr lang="ja-JP" sz="1000" kern="1200" dirty="0">
                          <a:effectLst/>
                        </a:rPr>
                        <a:t>人</a:t>
                      </a:r>
                      <a:endParaRPr 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a:noFill/>
                  </a:tcPr>
                </a:tc>
                <a:extLst>
                  <a:ext uri="{0D108BD9-81ED-4DB2-BD59-A6C34878D82A}">
                    <a16:rowId xmlns:a16="http://schemas.microsoft.com/office/drawing/2014/main" val="2644813868"/>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3006823200"/>
              </p:ext>
            </p:extLst>
          </p:nvPr>
        </p:nvGraphicFramePr>
        <p:xfrm>
          <a:off x="672193" y="5400258"/>
          <a:ext cx="7823198" cy="978773"/>
        </p:xfrm>
        <a:graphic>
          <a:graphicData uri="http://schemas.openxmlformats.org/drawingml/2006/table">
            <a:tbl>
              <a:tblPr firstRow="1" bandRow="1">
                <a:tableStyleId>{D7AC3CCA-C797-4891-BE02-D94E43425B78}</a:tableStyleId>
              </a:tblPr>
              <a:tblGrid>
                <a:gridCol w="1988456">
                  <a:extLst>
                    <a:ext uri="{9D8B030D-6E8A-4147-A177-3AD203B41FA5}">
                      <a16:colId xmlns:a16="http://schemas.microsoft.com/office/drawing/2014/main" val="385484086"/>
                    </a:ext>
                  </a:extLst>
                </a:gridCol>
                <a:gridCol w="972457">
                  <a:extLst>
                    <a:ext uri="{9D8B030D-6E8A-4147-A177-3AD203B41FA5}">
                      <a16:colId xmlns:a16="http://schemas.microsoft.com/office/drawing/2014/main" val="1566290099"/>
                    </a:ext>
                  </a:extLst>
                </a:gridCol>
                <a:gridCol w="972457">
                  <a:extLst>
                    <a:ext uri="{9D8B030D-6E8A-4147-A177-3AD203B41FA5}">
                      <a16:colId xmlns:a16="http://schemas.microsoft.com/office/drawing/2014/main" val="1655305477"/>
                    </a:ext>
                  </a:extLst>
                </a:gridCol>
                <a:gridCol w="972457">
                  <a:extLst>
                    <a:ext uri="{9D8B030D-6E8A-4147-A177-3AD203B41FA5}">
                      <a16:colId xmlns:a16="http://schemas.microsoft.com/office/drawing/2014/main" val="1543456023"/>
                    </a:ext>
                  </a:extLst>
                </a:gridCol>
                <a:gridCol w="972457">
                  <a:extLst>
                    <a:ext uri="{9D8B030D-6E8A-4147-A177-3AD203B41FA5}">
                      <a16:colId xmlns:a16="http://schemas.microsoft.com/office/drawing/2014/main" val="3684492518"/>
                    </a:ext>
                  </a:extLst>
                </a:gridCol>
                <a:gridCol w="972457">
                  <a:extLst>
                    <a:ext uri="{9D8B030D-6E8A-4147-A177-3AD203B41FA5}">
                      <a16:colId xmlns:a16="http://schemas.microsoft.com/office/drawing/2014/main" val="1051173326"/>
                    </a:ext>
                  </a:extLst>
                </a:gridCol>
                <a:gridCol w="972457">
                  <a:extLst>
                    <a:ext uri="{9D8B030D-6E8A-4147-A177-3AD203B41FA5}">
                      <a16:colId xmlns:a16="http://schemas.microsoft.com/office/drawing/2014/main" val="1793844039"/>
                    </a:ext>
                  </a:extLst>
                </a:gridCol>
              </a:tblGrid>
              <a:tr h="247253">
                <a:tc>
                  <a:txBody>
                    <a:bodyPr/>
                    <a:lstStyle/>
                    <a:p>
                      <a:endParaRPr kumimoji="1" lang="ja-JP" altLang="en-US" sz="1000" dirty="0">
                        <a:latin typeface="Meiryo UI" panose="020B0604030504040204" pitchFamily="50" charset="-128"/>
                        <a:ea typeface="Meiryo UI" panose="020B0604030504040204" pitchFamily="50" charset="-128"/>
                      </a:endParaRPr>
                    </a:p>
                  </a:txBody>
                  <a:tcPr/>
                </a:tc>
                <a:tc>
                  <a:txBody>
                    <a:bodyPr/>
                    <a:lstStyle/>
                    <a:p>
                      <a:r>
                        <a:rPr kumimoji="1" lang="ja-JP" altLang="en-US" sz="1000" dirty="0" smtClean="0"/>
                        <a:t>平成</a:t>
                      </a:r>
                      <a:r>
                        <a:rPr kumimoji="1" lang="en-US" altLang="ja-JP" sz="1000" dirty="0" smtClean="0"/>
                        <a:t>25</a:t>
                      </a:r>
                      <a:r>
                        <a:rPr kumimoji="1" lang="ja-JP" altLang="en-US" sz="1000" dirty="0" smtClean="0"/>
                        <a:t>年度</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r>
                        <a:rPr kumimoji="1" lang="ja-JP" altLang="en-US" sz="1000" dirty="0" smtClean="0"/>
                        <a:t>平成</a:t>
                      </a:r>
                      <a:r>
                        <a:rPr kumimoji="1" lang="en-US" altLang="ja-JP" sz="1000" dirty="0" smtClean="0"/>
                        <a:t>26</a:t>
                      </a:r>
                      <a:r>
                        <a:rPr kumimoji="1" lang="ja-JP" altLang="en-US" sz="1000" dirty="0" smtClean="0"/>
                        <a:t>年度</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r>
                        <a:rPr kumimoji="1" lang="ja-JP" altLang="en-US" sz="1000" dirty="0" smtClean="0"/>
                        <a:t>平成</a:t>
                      </a:r>
                      <a:r>
                        <a:rPr kumimoji="1" lang="en-US" altLang="ja-JP" sz="1000" dirty="0" smtClean="0"/>
                        <a:t>27</a:t>
                      </a:r>
                      <a:r>
                        <a:rPr kumimoji="1" lang="ja-JP" altLang="en-US" sz="1000" dirty="0" smtClean="0"/>
                        <a:t>年度</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r>
                        <a:rPr kumimoji="1" lang="ja-JP" altLang="en-US" sz="1000" dirty="0" smtClean="0"/>
                        <a:t>平成</a:t>
                      </a:r>
                      <a:r>
                        <a:rPr kumimoji="1" lang="en-US" altLang="ja-JP" sz="1000" dirty="0" smtClean="0"/>
                        <a:t>28</a:t>
                      </a:r>
                      <a:r>
                        <a:rPr kumimoji="1" lang="ja-JP" altLang="en-US" sz="1000" dirty="0" smtClean="0"/>
                        <a:t>年度</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r>
                        <a:rPr kumimoji="1" lang="ja-JP" altLang="en-US" sz="1000" dirty="0" smtClean="0"/>
                        <a:t>平成</a:t>
                      </a:r>
                      <a:r>
                        <a:rPr kumimoji="1" lang="en-US" altLang="ja-JP" sz="1000" dirty="0" smtClean="0"/>
                        <a:t>29</a:t>
                      </a:r>
                      <a:r>
                        <a:rPr kumimoji="1" lang="ja-JP" altLang="en-US" sz="1000" dirty="0" smtClean="0"/>
                        <a:t>年度</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r>
                        <a:rPr kumimoji="1" lang="ja-JP" altLang="en-US" sz="1000" dirty="0" smtClean="0"/>
                        <a:t>平成</a:t>
                      </a:r>
                      <a:r>
                        <a:rPr kumimoji="1" lang="en-US" altLang="ja-JP" sz="1000" dirty="0" smtClean="0"/>
                        <a:t>30</a:t>
                      </a:r>
                      <a:r>
                        <a:rPr kumimoji="1" lang="ja-JP" altLang="en-US" sz="1000" dirty="0" smtClean="0"/>
                        <a:t>年度</a:t>
                      </a:r>
                      <a:endParaRPr kumimoji="1" lang="ja-JP" altLang="en-US" sz="10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686154034"/>
                  </a:ext>
                </a:extLst>
              </a:tr>
              <a:tr h="241698">
                <a:tc>
                  <a:txBody>
                    <a:bodyPr/>
                    <a:lstStyle/>
                    <a:p>
                      <a:r>
                        <a:rPr kumimoji="1" lang="ja-JP" altLang="en-US" sz="1000" dirty="0" smtClean="0"/>
                        <a:t>大阪府内</a:t>
                      </a:r>
                      <a:endParaRPr kumimoji="1" lang="ja-JP" altLang="en-US" sz="1000" dirty="0"/>
                    </a:p>
                  </a:txBody>
                  <a:tcPr>
                    <a:noFill/>
                  </a:tcPr>
                </a:tc>
                <a:tc>
                  <a:txBody>
                    <a:bodyPr/>
                    <a:lstStyle/>
                    <a:p>
                      <a:pPr algn="ctr"/>
                      <a:r>
                        <a:rPr kumimoji="1" lang="ja-JP" altLang="en-US" sz="1000" dirty="0" smtClean="0"/>
                        <a:t>７９</a:t>
                      </a:r>
                      <a:endParaRPr kumimoji="1" lang="ja-JP" altLang="en-US" sz="1000" dirty="0"/>
                    </a:p>
                  </a:txBody>
                  <a:tcPr>
                    <a:noFill/>
                  </a:tcPr>
                </a:tc>
                <a:tc>
                  <a:txBody>
                    <a:bodyPr/>
                    <a:lstStyle/>
                    <a:p>
                      <a:pPr algn="ctr"/>
                      <a:r>
                        <a:rPr kumimoji="1" lang="ja-JP" altLang="en-US" sz="1000" dirty="0" smtClean="0"/>
                        <a:t>７７</a:t>
                      </a:r>
                      <a:endParaRPr kumimoji="1" lang="ja-JP" altLang="en-US" sz="1000" dirty="0"/>
                    </a:p>
                  </a:txBody>
                  <a:tcPr>
                    <a:noFill/>
                  </a:tcPr>
                </a:tc>
                <a:tc>
                  <a:txBody>
                    <a:bodyPr/>
                    <a:lstStyle/>
                    <a:p>
                      <a:pPr algn="ctr"/>
                      <a:r>
                        <a:rPr kumimoji="1" lang="ja-JP" altLang="en-US" sz="1000" dirty="0" smtClean="0"/>
                        <a:t>８２</a:t>
                      </a:r>
                      <a:endParaRPr kumimoji="1" lang="ja-JP" altLang="en-US" sz="1000" dirty="0"/>
                    </a:p>
                  </a:txBody>
                  <a:tcPr>
                    <a:noFill/>
                  </a:tcPr>
                </a:tc>
                <a:tc>
                  <a:txBody>
                    <a:bodyPr/>
                    <a:lstStyle/>
                    <a:p>
                      <a:pPr algn="ctr"/>
                      <a:r>
                        <a:rPr kumimoji="1" lang="ja-JP" altLang="en-US" sz="1000" dirty="0" smtClean="0"/>
                        <a:t>８９</a:t>
                      </a:r>
                      <a:endParaRPr kumimoji="1" lang="ja-JP" altLang="en-US" sz="1000" dirty="0"/>
                    </a:p>
                  </a:txBody>
                  <a:tcPr>
                    <a:noFill/>
                  </a:tcPr>
                </a:tc>
                <a:tc>
                  <a:txBody>
                    <a:bodyPr/>
                    <a:lstStyle/>
                    <a:p>
                      <a:pPr algn="ctr"/>
                      <a:r>
                        <a:rPr kumimoji="1" lang="ja-JP" altLang="en-US" sz="1000" dirty="0" smtClean="0"/>
                        <a:t>５５</a:t>
                      </a:r>
                      <a:endParaRPr kumimoji="1" lang="ja-JP" altLang="en-US" sz="1000" dirty="0"/>
                    </a:p>
                  </a:txBody>
                  <a:tcPr>
                    <a:noFill/>
                  </a:tcPr>
                </a:tc>
                <a:tc>
                  <a:txBody>
                    <a:bodyPr/>
                    <a:lstStyle/>
                    <a:p>
                      <a:pPr algn="ctr"/>
                      <a:r>
                        <a:rPr kumimoji="1" lang="ja-JP" altLang="en-US" sz="1000" dirty="0" smtClean="0"/>
                        <a:t>５０</a:t>
                      </a:r>
                      <a:endParaRPr kumimoji="1" lang="ja-JP" altLang="en-US" sz="1000" dirty="0"/>
                    </a:p>
                  </a:txBody>
                  <a:tcPr>
                    <a:noFill/>
                  </a:tcPr>
                </a:tc>
                <a:extLst>
                  <a:ext uri="{0D108BD9-81ED-4DB2-BD59-A6C34878D82A}">
                    <a16:rowId xmlns:a16="http://schemas.microsoft.com/office/drawing/2014/main" val="2786884012"/>
                  </a:ext>
                </a:extLst>
              </a:tr>
              <a:tr h="241698">
                <a:tc>
                  <a:txBody>
                    <a:bodyPr/>
                    <a:lstStyle/>
                    <a:p>
                      <a:r>
                        <a:rPr kumimoji="1" lang="ja-JP" altLang="en-US" sz="1000" dirty="0" smtClean="0"/>
                        <a:t>大阪市</a:t>
                      </a:r>
                      <a:endParaRPr kumimoji="1" lang="ja-JP" altLang="en-US" sz="1000" dirty="0"/>
                    </a:p>
                  </a:txBody>
                  <a:tcPr>
                    <a:noFill/>
                  </a:tcPr>
                </a:tc>
                <a:tc>
                  <a:txBody>
                    <a:bodyPr/>
                    <a:lstStyle/>
                    <a:p>
                      <a:pPr algn="ctr"/>
                      <a:r>
                        <a:rPr kumimoji="1" lang="ja-JP" altLang="en-US" sz="1000" dirty="0" smtClean="0"/>
                        <a:t>７９</a:t>
                      </a:r>
                      <a:endParaRPr kumimoji="1" lang="ja-JP" altLang="en-US" sz="1000" dirty="0"/>
                    </a:p>
                  </a:txBody>
                  <a:tcPr>
                    <a:noFill/>
                  </a:tcPr>
                </a:tc>
                <a:tc>
                  <a:txBody>
                    <a:bodyPr/>
                    <a:lstStyle/>
                    <a:p>
                      <a:pPr algn="ctr"/>
                      <a:r>
                        <a:rPr kumimoji="1" lang="ja-JP" altLang="en-US" sz="1000" dirty="0" smtClean="0"/>
                        <a:t>７１</a:t>
                      </a:r>
                      <a:endParaRPr kumimoji="1" lang="ja-JP" altLang="en-US" sz="1000" dirty="0"/>
                    </a:p>
                  </a:txBody>
                  <a:tcPr>
                    <a:noFill/>
                  </a:tcPr>
                </a:tc>
                <a:tc>
                  <a:txBody>
                    <a:bodyPr/>
                    <a:lstStyle/>
                    <a:p>
                      <a:pPr algn="ctr"/>
                      <a:r>
                        <a:rPr kumimoji="1" lang="ja-JP" altLang="en-US" sz="1000" dirty="0" smtClean="0"/>
                        <a:t>５８</a:t>
                      </a:r>
                      <a:endParaRPr kumimoji="1" lang="ja-JP" altLang="en-US" sz="1000" dirty="0"/>
                    </a:p>
                  </a:txBody>
                  <a:tcPr>
                    <a:noFill/>
                  </a:tcPr>
                </a:tc>
                <a:tc>
                  <a:txBody>
                    <a:bodyPr/>
                    <a:lstStyle/>
                    <a:p>
                      <a:pPr algn="ctr"/>
                      <a:r>
                        <a:rPr kumimoji="1" lang="ja-JP" altLang="en-US" sz="1000" dirty="0" smtClean="0"/>
                        <a:t>６９</a:t>
                      </a:r>
                      <a:endParaRPr kumimoji="1" lang="ja-JP" altLang="en-US" sz="1000" dirty="0"/>
                    </a:p>
                  </a:txBody>
                  <a:tcPr>
                    <a:noFill/>
                  </a:tcPr>
                </a:tc>
                <a:tc>
                  <a:txBody>
                    <a:bodyPr/>
                    <a:lstStyle/>
                    <a:p>
                      <a:pPr algn="ctr"/>
                      <a:r>
                        <a:rPr kumimoji="1" lang="ja-JP" altLang="en-US" sz="1000" dirty="0" smtClean="0"/>
                        <a:t>４３</a:t>
                      </a:r>
                      <a:endParaRPr kumimoji="1" lang="ja-JP" altLang="en-US" sz="1000" dirty="0"/>
                    </a:p>
                  </a:txBody>
                  <a:tcPr>
                    <a:noFill/>
                  </a:tcPr>
                </a:tc>
                <a:tc>
                  <a:txBody>
                    <a:bodyPr/>
                    <a:lstStyle/>
                    <a:p>
                      <a:pPr algn="ctr"/>
                      <a:r>
                        <a:rPr kumimoji="1" lang="ja-JP" altLang="en-US" sz="1000" dirty="0" smtClean="0"/>
                        <a:t>３６</a:t>
                      </a:r>
                      <a:endParaRPr kumimoji="1" lang="ja-JP" altLang="en-US" sz="1000" dirty="0"/>
                    </a:p>
                  </a:txBody>
                  <a:tcPr>
                    <a:noFill/>
                  </a:tcPr>
                </a:tc>
                <a:extLst>
                  <a:ext uri="{0D108BD9-81ED-4DB2-BD59-A6C34878D82A}">
                    <a16:rowId xmlns:a16="http://schemas.microsoft.com/office/drawing/2014/main" val="4255646331"/>
                  </a:ext>
                </a:extLst>
              </a:tr>
              <a:tr h="241698">
                <a:tc>
                  <a:txBody>
                    <a:bodyPr/>
                    <a:lstStyle/>
                    <a:p>
                      <a:r>
                        <a:rPr kumimoji="1" lang="ja-JP" altLang="en-US" sz="1000" dirty="0" smtClean="0"/>
                        <a:t>堺市</a:t>
                      </a:r>
                      <a:endParaRPr kumimoji="1" lang="ja-JP" altLang="en-US" sz="1000" dirty="0"/>
                    </a:p>
                  </a:txBody>
                  <a:tcPr>
                    <a:noFill/>
                  </a:tcPr>
                </a:tc>
                <a:tc>
                  <a:txBody>
                    <a:bodyPr/>
                    <a:lstStyle/>
                    <a:p>
                      <a:pPr algn="ctr"/>
                      <a:r>
                        <a:rPr kumimoji="1" lang="ja-JP" altLang="en-US" sz="1000" dirty="0" smtClean="0"/>
                        <a:t>７７</a:t>
                      </a:r>
                      <a:endParaRPr kumimoji="1" lang="ja-JP" altLang="en-US" sz="1000" dirty="0"/>
                    </a:p>
                  </a:txBody>
                  <a:tcPr>
                    <a:noFill/>
                  </a:tcPr>
                </a:tc>
                <a:tc>
                  <a:txBody>
                    <a:bodyPr/>
                    <a:lstStyle/>
                    <a:p>
                      <a:pPr algn="ctr"/>
                      <a:r>
                        <a:rPr kumimoji="1" lang="ja-JP" altLang="en-US" sz="1000" dirty="0" smtClean="0"/>
                        <a:t>３４</a:t>
                      </a:r>
                      <a:endParaRPr kumimoji="1" lang="ja-JP" altLang="en-US" sz="1000" dirty="0"/>
                    </a:p>
                  </a:txBody>
                  <a:tcPr>
                    <a:noFill/>
                  </a:tcPr>
                </a:tc>
                <a:tc>
                  <a:txBody>
                    <a:bodyPr/>
                    <a:lstStyle/>
                    <a:p>
                      <a:pPr algn="ctr"/>
                      <a:r>
                        <a:rPr kumimoji="1" lang="ja-JP" altLang="en-US" sz="1000" dirty="0" smtClean="0"/>
                        <a:t>２２</a:t>
                      </a:r>
                      <a:endParaRPr kumimoji="1" lang="ja-JP" altLang="en-US" sz="1000" dirty="0"/>
                    </a:p>
                  </a:txBody>
                  <a:tcPr>
                    <a:noFill/>
                  </a:tcPr>
                </a:tc>
                <a:tc>
                  <a:txBody>
                    <a:bodyPr/>
                    <a:lstStyle/>
                    <a:p>
                      <a:pPr algn="ctr"/>
                      <a:r>
                        <a:rPr kumimoji="1" lang="ja-JP" altLang="en-US" sz="1000" dirty="0" smtClean="0"/>
                        <a:t>１６</a:t>
                      </a:r>
                      <a:endParaRPr kumimoji="1" lang="ja-JP" altLang="en-US" sz="1000" dirty="0"/>
                    </a:p>
                  </a:txBody>
                  <a:tcPr>
                    <a:noFill/>
                  </a:tcPr>
                </a:tc>
                <a:tc>
                  <a:txBody>
                    <a:bodyPr/>
                    <a:lstStyle/>
                    <a:p>
                      <a:pPr algn="ctr"/>
                      <a:r>
                        <a:rPr kumimoji="1" lang="ja-JP" altLang="en-US" sz="1000" dirty="0" smtClean="0"/>
                        <a:t>１５</a:t>
                      </a:r>
                      <a:endParaRPr kumimoji="1" lang="ja-JP" altLang="en-US" sz="1000" dirty="0"/>
                    </a:p>
                  </a:txBody>
                  <a:tcPr>
                    <a:noFill/>
                  </a:tcPr>
                </a:tc>
                <a:tc>
                  <a:txBody>
                    <a:bodyPr/>
                    <a:lstStyle/>
                    <a:p>
                      <a:pPr algn="ctr"/>
                      <a:r>
                        <a:rPr kumimoji="1" lang="ja-JP" altLang="en-US" sz="1000" dirty="0" smtClean="0"/>
                        <a:t>１３</a:t>
                      </a:r>
                      <a:endParaRPr kumimoji="1" lang="ja-JP" altLang="en-US" sz="1000" dirty="0"/>
                    </a:p>
                  </a:txBody>
                  <a:tcPr>
                    <a:noFill/>
                  </a:tcPr>
                </a:tc>
                <a:extLst>
                  <a:ext uri="{0D108BD9-81ED-4DB2-BD59-A6C34878D82A}">
                    <a16:rowId xmlns:a16="http://schemas.microsoft.com/office/drawing/2014/main" val="2381171069"/>
                  </a:ext>
                </a:extLst>
              </a:tr>
            </a:tbl>
          </a:graphicData>
        </a:graphic>
      </p:graphicFrame>
      <p:sp>
        <p:nvSpPr>
          <p:cNvPr id="11" name="円形吹き出し 10"/>
          <p:cNvSpPr/>
          <p:nvPr/>
        </p:nvSpPr>
        <p:spPr>
          <a:xfrm>
            <a:off x="8732005" y="6492273"/>
            <a:ext cx="396000" cy="360000"/>
          </a:xfrm>
          <a:prstGeom prst="wedgeEllipseCallout">
            <a:avLst>
              <a:gd name="adj1" fmla="val -12218"/>
              <a:gd name="adj2" fmla="val 15889"/>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２</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4402909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0" y="478972"/>
            <a:ext cx="9144000" cy="6379028"/>
          </a:xfrm>
        </p:spPr>
        <p:txBody>
          <a:bodyPr>
            <a:normAutofit/>
          </a:bodyPr>
          <a:lstStyle/>
          <a:p>
            <a:pPr algn="l"/>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600" dirty="0" smtClean="0">
                <a:latin typeface="Meiryo UI" panose="020B0604030504040204" pitchFamily="50" charset="-128"/>
                <a:ea typeface="Meiryo UI" panose="020B0604030504040204" pitchFamily="50" charset="-128"/>
              </a:rPr>
              <a:t>（１）現状と課題</a:t>
            </a:r>
            <a:endParaRPr kumimoji="1" lang="en-US" altLang="ja-JP" sz="1600" dirty="0" smtClean="0">
              <a:latin typeface="Meiryo UI" panose="020B0604030504040204" pitchFamily="50" charset="-128"/>
              <a:ea typeface="Meiryo UI" panose="020B0604030504040204" pitchFamily="50" charset="-128"/>
            </a:endParaRPr>
          </a:p>
          <a:p>
            <a:pPr algn="l">
              <a:lnSpc>
                <a:spcPct val="100000"/>
              </a:lnSpc>
              <a:spcBef>
                <a:spcPts val="600"/>
              </a:spcBef>
            </a:pPr>
            <a:r>
              <a:rPr lang="ja-JP" altLang="en-US" sz="14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➢担い手の減少</a:t>
            </a:r>
            <a:endParaRPr lang="en-US" altLang="ja-JP" sz="1400" dirty="0">
              <a:latin typeface="Meiryo UI" panose="020B0604030504040204" pitchFamily="50" charset="-128"/>
              <a:ea typeface="Meiryo UI" panose="020B0604030504040204" pitchFamily="50" charset="-128"/>
            </a:endParaRPr>
          </a:p>
          <a:p>
            <a:pPr lvl="0" algn="l">
              <a:lnSpc>
                <a:spcPct val="100000"/>
              </a:lnSpc>
              <a:spcBef>
                <a:spcPts val="600"/>
              </a:spcBef>
            </a:pPr>
            <a:r>
              <a:rPr lang="ja-JP" altLang="en-US" sz="1400" dirty="0" smtClean="0">
                <a:latin typeface="Meiryo UI" panose="020B0604030504040204" pitchFamily="50" charset="-128"/>
                <a:ea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実務</a:t>
            </a:r>
            <a:r>
              <a:rPr lang="ja-JP" altLang="en-US" sz="1200" dirty="0" smtClean="0">
                <a:solidFill>
                  <a:prstClr val="black"/>
                </a:solidFill>
                <a:latin typeface="Meiryo UI" panose="020B0604030504040204" pitchFamily="50" charset="-128"/>
                <a:ea typeface="Meiryo UI" panose="020B0604030504040204" pitchFamily="50" charset="-128"/>
              </a:rPr>
              <a:t>養成</a:t>
            </a:r>
            <a:r>
              <a:rPr lang="ja-JP" altLang="en-US" sz="1200" dirty="0">
                <a:solidFill>
                  <a:prstClr val="black"/>
                </a:solidFill>
                <a:latin typeface="Meiryo UI" panose="020B0604030504040204" pitchFamily="50" charset="-128"/>
                <a:ea typeface="Meiryo UI" panose="020B0604030504040204" pitchFamily="50" charset="-128"/>
              </a:rPr>
              <a:t>研修への</a:t>
            </a:r>
            <a:r>
              <a:rPr lang="ja-JP" altLang="en-US" sz="1200" dirty="0" smtClean="0">
                <a:solidFill>
                  <a:prstClr val="black"/>
                </a:solidFill>
                <a:latin typeface="Meiryo UI" panose="020B0604030504040204" pitchFamily="50" charset="-128"/>
                <a:ea typeface="Meiryo UI" panose="020B0604030504040204" pitchFamily="50" charset="-128"/>
              </a:rPr>
              <a:t>参加者数</a:t>
            </a:r>
            <a:r>
              <a:rPr lang="en-US" altLang="ja-JP" sz="1200" dirty="0" smtClean="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過去</a:t>
            </a:r>
            <a:r>
              <a:rPr lang="en-US" altLang="ja-JP" sz="1200" dirty="0">
                <a:solidFill>
                  <a:prstClr val="black"/>
                </a:solidFill>
                <a:latin typeface="Meiryo UI" panose="020B0604030504040204" pitchFamily="50" charset="-128"/>
                <a:ea typeface="Meiryo UI" panose="020B0604030504040204" pitchFamily="50" charset="-128"/>
              </a:rPr>
              <a:t>5</a:t>
            </a:r>
            <a:r>
              <a:rPr lang="ja-JP" altLang="en-US" sz="1200" dirty="0">
                <a:solidFill>
                  <a:prstClr val="black"/>
                </a:solidFill>
                <a:latin typeface="Meiryo UI" panose="020B0604030504040204" pitchFamily="50" charset="-128"/>
                <a:ea typeface="Meiryo UI" panose="020B0604030504040204" pitchFamily="50" charset="-128"/>
              </a:rPr>
              <a:t>年間</a:t>
            </a:r>
            <a:r>
              <a:rPr lang="ja-JP" altLang="en-US" sz="1200" dirty="0" smtClean="0">
                <a:solidFill>
                  <a:prstClr val="black"/>
                </a:solidFill>
                <a:latin typeface="Meiryo UI" panose="020B0604030504040204" pitchFamily="50" charset="-128"/>
                <a:ea typeface="Meiryo UI" panose="020B0604030504040204" pitchFamily="50" charset="-128"/>
              </a:rPr>
              <a:t>）</a:t>
            </a:r>
            <a:r>
              <a:rPr lang="en-US" altLang="ja-JP" sz="1000" dirty="0">
                <a:solidFill>
                  <a:prstClr val="black"/>
                </a:solidFill>
                <a:latin typeface="Meiryo UI" panose="020B0604030504040204" pitchFamily="50" charset="-128"/>
                <a:ea typeface="Meiryo UI" panose="020B0604030504040204" pitchFamily="50" charset="-128"/>
              </a:rPr>
              <a:t>【</a:t>
            </a:r>
            <a:r>
              <a:rPr lang="ja-JP" altLang="en-US" sz="1000" dirty="0" smtClean="0">
                <a:solidFill>
                  <a:prstClr val="black"/>
                </a:solidFill>
                <a:latin typeface="Meiryo UI" panose="020B0604030504040204" pitchFamily="50" charset="-128"/>
                <a:ea typeface="Meiryo UI" panose="020B0604030504040204" pitchFamily="50" charset="-128"/>
              </a:rPr>
              <a:t>出典</a:t>
            </a:r>
            <a:r>
              <a:rPr lang="ja-JP" altLang="en-US" sz="1000" dirty="0">
                <a:solidFill>
                  <a:prstClr val="black"/>
                </a:solidFill>
                <a:latin typeface="Meiryo UI" panose="020B0604030504040204" pitchFamily="50" charset="-128"/>
                <a:ea typeface="Meiryo UI" panose="020B0604030504040204" pitchFamily="50" charset="-128"/>
              </a:rPr>
              <a:t>：大阪府地域福祉課</a:t>
            </a:r>
            <a:r>
              <a:rPr lang="ja-JP" altLang="en-US" sz="1000" dirty="0" smtClean="0">
                <a:solidFill>
                  <a:prstClr val="black"/>
                </a:solidFill>
                <a:latin typeface="Meiryo UI" panose="020B0604030504040204" pitchFamily="50" charset="-128"/>
                <a:ea typeface="Meiryo UI" panose="020B0604030504040204" pitchFamily="50" charset="-128"/>
              </a:rPr>
              <a:t>作成</a:t>
            </a:r>
            <a:r>
              <a:rPr lang="en-US" altLang="ja-JP" sz="1000" dirty="0" smtClean="0">
                <a:solidFill>
                  <a:prstClr val="black"/>
                </a:solidFill>
                <a:latin typeface="Meiryo UI" panose="020B0604030504040204" pitchFamily="50" charset="-128"/>
                <a:ea typeface="Meiryo UI" panose="020B0604030504040204" pitchFamily="50" charset="-128"/>
              </a:rPr>
              <a:t>】</a:t>
            </a:r>
            <a:endParaRPr lang="en-US" altLang="ja-JP" sz="1000" dirty="0">
              <a:solidFill>
                <a:prstClr val="black"/>
              </a:solidFill>
              <a:latin typeface="Meiryo UI" panose="020B0604030504040204" pitchFamily="50" charset="-128"/>
              <a:ea typeface="Meiryo UI" panose="020B0604030504040204" pitchFamily="50" charset="-128"/>
            </a:endParaRPr>
          </a:p>
          <a:p>
            <a:pPr lvl="0" algn="l">
              <a:lnSpc>
                <a:spcPct val="100000"/>
              </a:lnSpc>
              <a:spcBef>
                <a:spcPts val="600"/>
              </a:spcBef>
            </a:pPr>
            <a:endParaRPr lang="en-US" altLang="ja-JP" sz="1200" dirty="0">
              <a:solidFill>
                <a:prstClr val="black"/>
              </a:solidFill>
              <a:latin typeface="Meiryo UI" panose="020B0604030504040204" pitchFamily="50" charset="-128"/>
              <a:ea typeface="Meiryo UI" panose="020B0604030504040204" pitchFamily="50" charset="-128"/>
            </a:endParaRPr>
          </a:p>
          <a:p>
            <a:pPr algn="l">
              <a:lnSpc>
                <a:spcPct val="100000"/>
              </a:lnSpc>
              <a:spcBef>
                <a:spcPts val="600"/>
              </a:spcBef>
            </a:pPr>
            <a:r>
              <a:rPr lang="ja-JP" altLang="en-US" sz="1400" dirty="0" smtClean="0">
                <a:latin typeface="Meiryo UI" panose="020B0604030504040204" pitchFamily="50" charset="-128"/>
                <a:ea typeface="Meiryo UI" panose="020B0604030504040204" pitchFamily="50" charset="-128"/>
              </a:rPr>
              <a:t>　</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　</a:t>
            </a:r>
            <a:endParaRPr kumimoji="1" lang="en-US" altLang="ja-JP" sz="1400" dirty="0" smtClean="0">
              <a:latin typeface="Meiryo UI" panose="020B0604030504040204" pitchFamily="50" charset="-128"/>
              <a:ea typeface="Meiryo UI" panose="020B0604030504040204" pitchFamily="50" charset="-128"/>
            </a:endParaRPr>
          </a:p>
          <a:p>
            <a:pPr algn="l"/>
            <a:endParaRPr lang="en-US" altLang="ja-JP" sz="1400" dirty="0">
              <a:latin typeface="Meiryo UI" panose="020B0604030504040204" pitchFamily="50" charset="-128"/>
              <a:ea typeface="Meiryo UI" panose="020B0604030504040204" pitchFamily="50" charset="-128"/>
            </a:endParaRPr>
          </a:p>
          <a:p>
            <a:pPr algn="l"/>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　　　　　➢市民後見人の養成以外の担い手の状況</a:t>
            </a:r>
            <a:endParaRPr kumimoji="1" lang="en-US" altLang="ja-JP" sz="1400" dirty="0" smtClean="0">
              <a:latin typeface="Meiryo UI" panose="020B0604030504040204" pitchFamily="50" charset="-128"/>
              <a:ea typeface="Meiryo UI" panose="020B0604030504040204" pitchFamily="50" charset="-128"/>
            </a:endParaRPr>
          </a:p>
          <a:p>
            <a:pPr algn="l"/>
            <a:r>
              <a:rPr lang="ja-JP" altLang="en-US" sz="1400" dirty="0" smtClean="0">
                <a:latin typeface="Meiryo UI" panose="020B0604030504040204" pitchFamily="50" charset="-128"/>
                <a:ea typeface="Meiryo UI" panose="020B0604030504040204" pitchFamily="50" charset="-128"/>
              </a:rPr>
              <a:t>　　　　　・府内市町村社会福祉協議会が実施する法人後見　９か所　</a:t>
            </a:r>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出典：大阪府社会福祉協議会調べ　</a:t>
            </a:r>
            <a:r>
              <a:rPr lang="en-US" altLang="ja-JP" sz="1000" dirty="0" smtClean="0">
                <a:latin typeface="Meiryo UI" panose="020B0604030504040204" pitchFamily="50" charset="-128"/>
                <a:ea typeface="Meiryo UI" panose="020B0604030504040204" pitchFamily="50" charset="-128"/>
              </a:rPr>
              <a:t>R</a:t>
            </a:r>
            <a:r>
              <a:rPr lang="ja-JP" altLang="en-US" sz="1000" dirty="0">
                <a:latin typeface="Meiryo UI" panose="020B0604030504040204" pitchFamily="50" charset="-128"/>
                <a:ea typeface="Meiryo UI" panose="020B0604030504040204" pitchFamily="50" charset="-128"/>
              </a:rPr>
              <a:t>１年</a:t>
            </a:r>
            <a:r>
              <a:rPr lang="en-US" altLang="ja-JP" sz="1000" dirty="0">
                <a:latin typeface="Meiryo UI" panose="020B0604030504040204" pitchFamily="50" charset="-128"/>
                <a:ea typeface="Meiryo UI" panose="020B0604030504040204" pitchFamily="50" charset="-128"/>
              </a:rPr>
              <a:t>7</a:t>
            </a:r>
            <a:r>
              <a:rPr lang="ja-JP" altLang="en-US" sz="1000" dirty="0">
                <a:latin typeface="Meiryo UI" panose="020B0604030504040204" pitchFamily="50" charset="-128"/>
                <a:ea typeface="Meiryo UI" panose="020B0604030504040204" pitchFamily="50" charset="-128"/>
              </a:rPr>
              <a:t>月末</a:t>
            </a:r>
            <a:r>
              <a:rPr lang="ja-JP" altLang="en-US" sz="1000" dirty="0" smtClean="0">
                <a:latin typeface="Meiryo UI" panose="020B0604030504040204" pitchFamily="50" charset="-128"/>
                <a:ea typeface="Meiryo UI" panose="020B0604030504040204" pitchFamily="50" charset="-128"/>
              </a:rPr>
              <a:t>時点</a:t>
            </a:r>
            <a:r>
              <a:rPr lang="en-US" altLang="ja-JP" sz="10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endParaRPr>
          </a:p>
          <a:p>
            <a:pPr algn="l"/>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・その他</a:t>
            </a:r>
            <a:r>
              <a:rPr lang="en-US" altLang="ja-JP" sz="1400" dirty="0" smtClean="0">
                <a:latin typeface="Meiryo UI" panose="020B0604030504040204" pitchFamily="50" charset="-128"/>
                <a:ea typeface="Meiryo UI" panose="020B0604030504040204" pitchFamily="50" charset="-128"/>
              </a:rPr>
              <a:t>NPO</a:t>
            </a:r>
            <a:r>
              <a:rPr lang="ja-JP" altLang="en-US" sz="1400" dirty="0" smtClean="0">
                <a:latin typeface="Meiryo UI" panose="020B0604030504040204" pitchFamily="50" charset="-128"/>
                <a:ea typeface="Meiryo UI" panose="020B0604030504040204" pitchFamily="50" charset="-128"/>
              </a:rPr>
              <a:t>法人等（府、市町村が把握している法人）４か所　</a:t>
            </a:r>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出典：大阪府地域福祉課調べ　</a:t>
            </a:r>
            <a:r>
              <a:rPr lang="en-US" altLang="ja-JP" sz="1000" dirty="0" smtClean="0">
                <a:latin typeface="Meiryo UI" panose="020B0604030504040204" pitchFamily="50" charset="-128"/>
                <a:ea typeface="Meiryo UI" panose="020B0604030504040204" pitchFamily="50" charset="-128"/>
              </a:rPr>
              <a:t>R1</a:t>
            </a:r>
            <a:r>
              <a:rPr lang="ja-JP" altLang="en-US" sz="1000" dirty="0" smtClean="0">
                <a:latin typeface="Meiryo UI" panose="020B0604030504040204" pitchFamily="50" charset="-128"/>
                <a:ea typeface="Meiryo UI" panose="020B0604030504040204" pitchFamily="50" charset="-128"/>
              </a:rPr>
              <a:t>年６月時点</a:t>
            </a:r>
            <a:r>
              <a:rPr lang="en-US" altLang="ja-JP" sz="1000" dirty="0" smtClean="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endParaRPr>
          </a:p>
          <a:p>
            <a:pPr algn="l"/>
            <a:r>
              <a:rPr lang="ja-JP" altLang="en-US" sz="1400" dirty="0" smtClean="0">
                <a:latin typeface="Meiryo UI" panose="020B0604030504040204" pitchFamily="50" charset="-128"/>
                <a:ea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endParaRPr>
          </a:p>
          <a:p>
            <a:pPr algn="l"/>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★市民後見人の養成に参画しない理由</a:t>
            </a:r>
            <a:r>
              <a:rPr lang="ja-JP" altLang="en-US" sz="1200" dirty="0">
                <a:latin typeface="Meiryo UI" panose="020B0604030504040204" pitchFamily="50" charset="-128"/>
                <a:ea typeface="Meiryo UI" panose="020B0604030504040204" pitchFamily="50" charset="-128"/>
              </a:rPr>
              <a:t>と</a:t>
            </a:r>
            <a:r>
              <a:rPr lang="ja-JP" altLang="en-US" sz="1200" dirty="0" smtClean="0">
                <a:latin typeface="Meiryo UI" panose="020B0604030504040204" pitchFamily="50" charset="-128"/>
                <a:ea typeface="Meiryo UI" panose="020B0604030504040204" pitchFamily="50" charset="-128"/>
              </a:rPr>
              <a:t>して記載された</a:t>
            </a:r>
            <a:r>
              <a:rPr lang="ja-JP" altLang="en-US" sz="1200" dirty="0">
                <a:latin typeface="Meiryo UI" panose="020B0604030504040204" pitchFamily="50" charset="-128"/>
                <a:ea typeface="Meiryo UI" panose="020B0604030504040204" pitchFamily="50" charset="-128"/>
              </a:rPr>
              <a:t>回答</a:t>
            </a:r>
            <a:endParaRPr lang="en-US" altLang="ja-JP" sz="1200" dirty="0">
              <a:latin typeface="Meiryo UI" panose="020B0604030504040204" pitchFamily="50" charset="-128"/>
              <a:ea typeface="Meiryo UI" panose="020B0604030504040204" pitchFamily="50" charset="-128"/>
            </a:endParaRPr>
          </a:p>
          <a:p>
            <a:pPr algn="l"/>
            <a:r>
              <a:rPr lang="ja-JP" altLang="en-US" sz="1400" dirty="0" smtClean="0">
                <a:latin typeface="Meiryo UI" panose="020B0604030504040204" pitchFamily="50" charset="-128"/>
                <a:ea typeface="Meiryo UI" panose="020B0604030504040204" pitchFamily="50" charset="-128"/>
              </a:rPr>
              <a:t>　　　　　　・知的</a:t>
            </a:r>
            <a:r>
              <a:rPr lang="ja-JP" altLang="en-US" sz="1400" dirty="0" err="1" smtClean="0">
                <a:latin typeface="Meiryo UI" panose="020B0604030504040204" pitchFamily="50" charset="-128"/>
                <a:ea typeface="Meiryo UI" panose="020B0604030504040204" pitchFamily="50" charset="-128"/>
              </a:rPr>
              <a:t>障がい</a:t>
            </a:r>
            <a:r>
              <a:rPr lang="ja-JP" altLang="en-US" sz="1400" dirty="0" smtClean="0">
                <a:latin typeface="Meiryo UI" panose="020B0604030504040204" pitchFamily="50" charset="-128"/>
                <a:ea typeface="Meiryo UI" panose="020B0604030504040204" pitchFamily="50" charset="-128"/>
              </a:rPr>
              <a:t>者や精神障がい者の対応には、コミュニケーションや意思確認等に専門的知識が必要な場合が多く、</a:t>
            </a:r>
            <a:endParaRPr lang="en-US" altLang="ja-JP" sz="1400" dirty="0" smtClean="0">
              <a:latin typeface="Meiryo UI" panose="020B0604030504040204" pitchFamily="50" charset="-128"/>
              <a:ea typeface="Meiryo UI" panose="020B0604030504040204" pitchFamily="50" charset="-128"/>
            </a:endParaRPr>
          </a:p>
          <a:p>
            <a:pPr algn="l"/>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市民後見人には負担が大きいと考えられるため。</a:t>
            </a:r>
            <a:endParaRPr lang="en-US" altLang="ja-JP" sz="1400" dirty="0" smtClean="0">
              <a:latin typeface="Meiryo UI" panose="020B0604030504040204" pitchFamily="50" charset="-128"/>
              <a:ea typeface="Meiryo UI" panose="020B0604030504040204" pitchFamily="50" charset="-128"/>
            </a:endParaRPr>
          </a:p>
          <a:p>
            <a:pPr algn="l"/>
            <a:r>
              <a:rPr lang="ja-JP" altLang="en-US" sz="1400" dirty="0" smtClean="0">
                <a:latin typeface="Meiryo UI" panose="020B0604030504040204" pitchFamily="50" charset="-128"/>
                <a:ea typeface="Meiryo UI" panose="020B0604030504040204" pitchFamily="50" charset="-128"/>
              </a:rPr>
              <a:t>　　　　　　・市長申立てを行う事案について、現在のところ市民後見人の受任に適さない、専門職対応を要するものや、後見</a:t>
            </a:r>
            <a:endParaRPr lang="en-US" altLang="ja-JP" sz="1400" dirty="0" smtClean="0">
              <a:latin typeface="Meiryo UI" panose="020B0604030504040204" pitchFamily="50" charset="-128"/>
              <a:ea typeface="Meiryo UI" panose="020B0604030504040204" pitchFamily="50" charset="-128"/>
            </a:endParaRPr>
          </a:p>
          <a:p>
            <a:pPr algn="l"/>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事務費を支弁できない事案が多いことから、養成等事業に参画していない。</a:t>
            </a:r>
            <a:endParaRPr lang="en-US" altLang="ja-JP" sz="1400" dirty="0" smtClean="0">
              <a:latin typeface="Meiryo UI" panose="020B0604030504040204" pitchFamily="50" charset="-128"/>
              <a:ea typeface="Meiryo UI" panose="020B0604030504040204" pitchFamily="50" charset="-128"/>
            </a:endParaRPr>
          </a:p>
          <a:p>
            <a:pPr algn="l"/>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・法人後見のニーズが高く、市民後見については検討なし。・府内の市町村すべてが参画している状況でないため。</a:t>
            </a:r>
            <a:endParaRPr lang="en-US" altLang="ja-JP" sz="1400" dirty="0" smtClean="0">
              <a:latin typeface="Meiryo UI" panose="020B0604030504040204" pitchFamily="50" charset="-128"/>
              <a:ea typeface="Meiryo UI" panose="020B0604030504040204" pitchFamily="50" charset="-128"/>
            </a:endParaRPr>
          </a:p>
          <a:p>
            <a:pPr algn="l"/>
            <a:r>
              <a:rPr lang="ja-JP" altLang="en-US" sz="1400" dirty="0" smtClean="0">
                <a:latin typeface="Meiryo UI" panose="020B0604030504040204" pitchFamily="50" charset="-128"/>
                <a:ea typeface="Meiryo UI" panose="020B0604030504040204" pitchFamily="50" charset="-128"/>
              </a:rPr>
              <a:t>　　　　　　</a:t>
            </a:r>
            <a:r>
              <a:rPr lang="en-US" altLang="ja-JP" sz="1000" dirty="0">
                <a:solidFill>
                  <a:prstClr val="black"/>
                </a:solidFill>
                <a:latin typeface="Meiryo UI" panose="020B0604030504040204" pitchFamily="50" charset="-128"/>
                <a:ea typeface="Meiryo UI" panose="020B0604030504040204" pitchFamily="50" charset="-128"/>
              </a:rPr>
              <a:t>【</a:t>
            </a:r>
            <a:r>
              <a:rPr lang="ja-JP" altLang="en-US" sz="1000" dirty="0" smtClean="0">
                <a:solidFill>
                  <a:prstClr val="black"/>
                </a:solidFill>
                <a:latin typeface="Meiryo UI" panose="020B0604030504040204" pitchFamily="50" charset="-128"/>
                <a:ea typeface="Meiryo UI" panose="020B0604030504040204" pitchFamily="50" charset="-128"/>
              </a:rPr>
              <a:t>出典</a:t>
            </a:r>
            <a:r>
              <a:rPr lang="ja-JP" altLang="en-US" sz="1000" dirty="0">
                <a:solidFill>
                  <a:prstClr val="black"/>
                </a:solidFill>
                <a:latin typeface="Meiryo UI" panose="020B0604030504040204" pitchFamily="50" charset="-128"/>
                <a:ea typeface="Meiryo UI" panose="020B0604030504040204" pitchFamily="50" charset="-128"/>
              </a:rPr>
              <a:t>：市町村アンケート結果</a:t>
            </a:r>
            <a:r>
              <a:rPr lang="ja-JP" altLang="en-US" sz="1000" dirty="0" smtClean="0">
                <a:solidFill>
                  <a:prstClr val="black"/>
                </a:solidFill>
                <a:latin typeface="Meiryo UI" panose="020B0604030504040204" pitchFamily="50" charset="-128"/>
                <a:ea typeface="Meiryo UI" panose="020B0604030504040204" pitchFamily="50" charset="-128"/>
              </a:rPr>
              <a:t>より　市民後見人の養成事業の実施予定がないと回答した市町村：</a:t>
            </a:r>
            <a:r>
              <a:rPr lang="en-US" altLang="ja-JP" sz="1000" dirty="0" smtClean="0">
                <a:solidFill>
                  <a:prstClr val="black"/>
                </a:solidFill>
                <a:latin typeface="Meiryo UI" panose="020B0604030504040204" pitchFamily="50" charset="-128"/>
                <a:ea typeface="Meiryo UI" panose="020B0604030504040204" pitchFamily="50" charset="-128"/>
              </a:rPr>
              <a:t>17</a:t>
            </a:r>
            <a:r>
              <a:rPr lang="ja-JP" altLang="en-US" sz="1000" dirty="0" smtClean="0">
                <a:solidFill>
                  <a:prstClr val="black"/>
                </a:solidFill>
                <a:latin typeface="Meiryo UI" panose="020B0604030504040204" pitchFamily="50" charset="-128"/>
                <a:ea typeface="Meiryo UI" panose="020B0604030504040204" pitchFamily="50" charset="-128"/>
              </a:rPr>
              <a:t>市町村</a:t>
            </a:r>
            <a:r>
              <a:rPr lang="en-US" altLang="ja-JP" sz="1000" dirty="0" smtClean="0">
                <a:solidFill>
                  <a:prstClr val="black"/>
                </a:solidFill>
                <a:latin typeface="Meiryo UI" panose="020B0604030504040204" pitchFamily="50" charset="-128"/>
                <a:ea typeface="Meiryo UI" panose="020B0604030504040204" pitchFamily="50" charset="-128"/>
              </a:rPr>
              <a:t>】 </a:t>
            </a:r>
            <a:r>
              <a:rPr lang="ja-JP" altLang="en-US" sz="1000" dirty="0">
                <a:solidFill>
                  <a:prstClr val="black"/>
                </a:solidFill>
                <a:latin typeface="Meiryo UI" panose="020B0604030504040204" pitchFamily="50" charset="-128"/>
                <a:ea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0" y="485775"/>
            <a:ext cx="9144000" cy="369332"/>
          </a:xfrm>
          <a:prstGeom prst="rect">
            <a:avLst/>
          </a:prstGeom>
          <a:noFill/>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rPr>
              <a:t>〇市民後見人の養成等事業の見直しについて</a:t>
            </a:r>
            <a:endParaRPr kumimoji="1" lang="en-US" altLang="ja-JP" dirty="0" smtClean="0">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1906211773"/>
              </p:ext>
            </p:extLst>
          </p:nvPr>
        </p:nvGraphicFramePr>
        <p:xfrm>
          <a:off x="701903" y="1737632"/>
          <a:ext cx="6924674" cy="985599"/>
        </p:xfrm>
        <a:graphic>
          <a:graphicData uri="http://schemas.openxmlformats.org/drawingml/2006/table">
            <a:tbl>
              <a:tblPr firstRow="1" bandRow="1">
                <a:tableStyleId>{D7AC3CCA-C797-4891-BE02-D94E43425B78}</a:tableStyleId>
              </a:tblPr>
              <a:tblGrid>
                <a:gridCol w="1479482">
                  <a:extLst>
                    <a:ext uri="{9D8B030D-6E8A-4147-A177-3AD203B41FA5}">
                      <a16:colId xmlns:a16="http://schemas.microsoft.com/office/drawing/2014/main" val="4275557204"/>
                    </a:ext>
                  </a:extLst>
                </a:gridCol>
                <a:gridCol w="907532">
                  <a:extLst>
                    <a:ext uri="{9D8B030D-6E8A-4147-A177-3AD203B41FA5}">
                      <a16:colId xmlns:a16="http://schemas.microsoft.com/office/drawing/2014/main" val="514933759"/>
                    </a:ext>
                  </a:extLst>
                </a:gridCol>
                <a:gridCol w="907532">
                  <a:extLst>
                    <a:ext uri="{9D8B030D-6E8A-4147-A177-3AD203B41FA5}">
                      <a16:colId xmlns:a16="http://schemas.microsoft.com/office/drawing/2014/main" val="3116717440"/>
                    </a:ext>
                  </a:extLst>
                </a:gridCol>
                <a:gridCol w="907532">
                  <a:extLst>
                    <a:ext uri="{9D8B030D-6E8A-4147-A177-3AD203B41FA5}">
                      <a16:colId xmlns:a16="http://schemas.microsoft.com/office/drawing/2014/main" val="2852342452"/>
                    </a:ext>
                  </a:extLst>
                </a:gridCol>
                <a:gridCol w="907532">
                  <a:extLst>
                    <a:ext uri="{9D8B030D-6E8A-4147-A177-3AD203B41FA5}">
                      <a16:colId xmlns:a16="http://schemas.microsoft.com/office/drawing/2014/main" val="553875759"/>
                    </a:ext>
                  </a:extLst>
                </a:gridCol>
                <a:gridCol w="907532">
                  <a:extLst>
                    <a:ext uri="{9D8B030D-6E8A-4147-A177-3AD203B41FA5}">
                      <a16:colId xmlns:a16="http://schemas.microsoft.com/office/drawing/2014/main" val="3355420844"/>
                    </a:ext>
                  </a:extLst>
                </a:gridCol>
                <a:gridCol w="907532">
                  <a:extLst>
                    <a:ext uri="{9D8B030D-6E8A-4147-A177-3AD203B41FA5}">
                      <a16:colId xmlns:a16="http://schemas.microsoft.com/office/drawing/2014/main" val="918168971"/>
                    </a:ext>
                  </a:extLst>
                </a:gridCol>
              </a:tblGrid>
              <a:tr h="247253">
                <a:tc>
                  <a:txBody>
                    <a:bodyPr/>
                    <a:lstStyle/>
                    <a:p>
                      <a:endParaRPr kumimoji="1" lang="ja-JP" altLang="en-US" sz="1000" dirty="0">
                        <a:latin typeface="Meiryo UI" panose="020B0604030504040204" pitchFamily="50" charset="-128"/>
                        <a:ea typeface="Meiryo UI" panose="020B0604030504040204" pitchFamily="50" charset="-128"/>
                      </a:endParaRPr>
                    </a:p>
                  </a:txBody>
                  <a:tcPr/>
                </a:tc>
                <a:tc>
                  <a:txBody>
                    <a:bodyPr/>
                    <a:lstStyle/>
                    <a:p>
                      <a:r>
                        <a:rPr kumimoji="1" lang="ja-JP" altLang="en-US" sz="1000" dirty="0" smtClean="0"/>
                        <a:t>平成</a:t>
                      </a:r>
                      <a:r>
                        <a:rPr kumimoji="1" lang="en-US" altLang="ja-JP" sz="1000" dirty="0" smtClean="0"/>
                        <a:t>25</a:t>
                      </a:r>
                      <a:r>
                        <a:rPr kumimoji="1" lang="ja-JP" altLang="en-US" sz="1000" dirty="0" smtClean="0"/>
                        <a:t>年度</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r>
                        <a:rPr kumimoji="1" lang="ja-JP" altLang="en-US" sz="1000" dirty="0" smtClean="0"/>
                        <a:t>平成</a:t>
                      </a:r>
                      <a:r>
                        <a:rPr kumimoji="1" lang="en-US" altLang="ja-JP" sz="1000" dirty="0" smtClean="0"/>
                        <a:t>26</a:t>
                      </a:r>
                      <a:r>
                        <a:rPr kumimoji="1" lang="ja-JP" altLang="en-US" sz="1000" dirty="0" smtClean="0"/>
                        <a:t>年度</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r>
                        <a:rPr kumimoji="1" lang="ja-JP" altLang="en-US" sz="1000" dirty="0" smtClean="0"/>
                        <a:t>平成</a:t>
                      </a:r>
                      <a:r>
                        <a:rPr kumimoji="1" lang="en-US" altLang="ja-JP" sz="1000" dirty="0" smtClean="0"/>
                        <a:t>27</a:t>
                      </a:r>
                      <a:r>
                        <a:rPr kumimoji="1" lang="ja-JP" altLang="en-US" sz="1000" dirty="0" smtClean="0"/>
                        <a:t>年度</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r>
                        <a:rPr kumimoji="1" lang="ja-JP" altLang="en-US" sz="1000" dirty="0" smtClean="0"/>
                        <a:t>平成</a:t>
                      </a:r>
                      <a:r>
                        <a:rPr kumimoji="1" lang="en-US" altLang="ja-JP" sz="1000" dirty="0" smtClean="0"/>
                        <a:t>28</a:t>
                      </a:r>
                      <a:r>
                        <a:rPr kumimoji="1" lang="ja-JP" altLang="en-US" sz="1000" dirty="0" smtClean="0"/>
                        <a:t>年度</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r>
                        <a:rPr kumimoji="1" lang="ja-JP" altLang="en-US" sz="1000" dirty="0" smtClean="0"/>
                        <a:t>平成</a:t>
                      </a:r>
                      <a:r>
                        <a:rPr kumimoji="1" lang="en-US" altLang="ja-JP" sz="1000" dirty="0" smtClean="0"/>
                        <a:t>29</a:t>
                      </a:r>
                      <a:r>
                        <a:rPr kumimoji="1" lang="ja-JP" altLang="en-US" sz="1000" dirty="0" smtClean="0"/>
                        <a:t>年度</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r>
                        <a:rPr kumimoji="1" lang="ja-JP" altLang="en-US" sz="1000" dirty="0" smtClean="0"/>
                        <a:t>平成</a:t>
                      </a:r>
                      <a:r>
                        <a:rPr kumimoji="1" lang="en-US" altLang="ja-JP" sz="1000" dirty="0" smtClean="0"/>
                        <a:t>30</a:t>
                      </a:r>
                      <a:r>
                        <a:rPr kumimoji="1" lang="ja-JP" altLang="en-US" sz="1000" dirty="0" smtClean="0"/>
                        <a:t>年度</a:t>
                      </a:r>
                      <a:endParaRPr kumimoji="1" lang="ja-JP" altLang="en-US" sz="10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813573340"/>
                  </a:ext>
                </a:extLst>
              </a:tr>
              <a:tr h="241698">
                <a:tc>
                  <a:txBody>
                    <a:bodyPr/>
                    <a:lstStyle/>
                    <a:p>
                      <a:r>
                        <a:rPr kumimoji="1" lang="ja-JP" altLang="en-US" sz="1000" dirty="0" smtClean="0"/>
                        <a:t>大阪府内</a:t>
                      </a:r>
                      <a:endParaRPr kumimoji="1" lang="ja-JP" altLang="en-US" sz="1000" dirty="0"/>
                    </a:p>
                  </a:txBody>
                  <a:tcPr>
                    <a:noFill/>
                  </a:tcPr>
                </a:tc>
                <a:tc>
                  <a:txBody>
                    <a:bodyPr/>
                    <a:lstStyle/>
                    <a:p>
                      <a:pPr algn="ctr"/>
                      <a:r>
                        <a:rPr kumimoji="1" lang="ja-JP" altLang="en-US" sz="1000" dirty="0" smtClean="0"/>
                        <a:t>６２</a:t>
                      </a:r>
                      <a:endParaRPr kumimoji="1" lang="ja-JP" altLang="en-US" sz="1000" dirty="0"/>
                    </a:p>
                  </a:txBody>
                  <a:tcPr>
                    <a:noFill/>
                  </a:tcPr>
                </a:tc>
                <a:tc>
                  <a:txBody>
                    <a:bodyPr/>
                    <a:lstStyle/>
                    <a:p>
                      <a:pPr algn="ctr"/>
                      <a:r>
                        <a:rPr kumimoji="1" lang="ja-JP" altLang="en-US" sz="1000" dirty="0" smtClean="0"/>
                        <a:t>４７</a:t>
                      </a:r>
                      <a:endParaRPr kumimoji="1" lang="ja-JP" altLang="en-US" sz="1000" dirty="0"/>
                    </a:p>
                  </a:txBody>
                  <a:tcPr>
                    <a:noFill/>
                  </a:tcPr>
                </a:tc>
                <a:tc>
                  <a:txBody>
                    <a:bodyPr/>
                    <a:lstStyle/>
                    <a:p>
                      <a:pPr algn="ctr"/>
                      <a:r>
                        <a:rPr kumimoji="1" lang="ja-JP" altLang="en-US" sz="1000" dirty="0" smtClean="0"/>
                        <a:t>５８</a:t>
                      </a:r>
                      <a:endParaRPr kumimoji="1" lang="ja-JP" altLang="en-US" sz="1000" dirty="0"/>
                    </a:p>
                  </a:txBody>
                  <a:tcPr>
                    <a:noFill/>
                  </a:tcPr>
                </a:tc>
                <a:tc>
                  <a:txBody>
                    <a:bodyPr/>
                    <a:lstStyle/>
                    <a:p>
                      <a:pPr algn="ctr"/>
                      <a:r>
                        <a:rPr kumimoji="1" lang="ja-JP" altLang="en-US" sz="1000" dirty="0" smtClean="0"/>
                        <a:t>６６</a:t>
                      </a:r>
                      <a:endParaRPr kumimoji="1" lang="ja-JP" altLang="en-US" sz="1000" dirty="0"/>
                    </a:p>
                  </a:txBody>
                  <a:tcPr>
                    <a:noFill/>
                  </a:tcPr>
                </a:tc>
                <a:tc>
                  <a:txBody>
                    <a:bodyPr/>
                    <a:lstStyle/>
                    <a:p>
                      <a:pPr algn="ctr"/>
                      <a:r>
                        <a:rPr kumimoji="1" lang="ja-JP" altLang="en-US" sz="1000" dirty="0" smtClean="0"/>
                        <a:t>４０</a:t>
                      </a:r>
                      <a:endParaRPr kumimoji="1" lang="ja-JP" altLang="en-US" sz="1000" dirty="0"/>
                    </a:p>
                  </a:txBody>
                  <a:tcPr>
                    <a:noFill/>
                  </a:tcPr>
                </a:tc>
                <a:tc>
                  <a:txBody>
                    <a:bodyPr/>
                    <a:lstStyle/>
                    <a:p>
                      <a:pPr algn="ctr"/>
                      <a:r>
                        <a:rPr kumimoji="1" lang="ja-JP" altLang="en-US" sz="1000" dirty="0" smtClean="0"/>
                        <a:t>３５</a:t>
                      </a:r>
                      <a:endParaRPr kumimoji="1" lang="ja-JP" altLang="en-US" sz="1000" dirty="0"/>
                    </a:p>
                  </a:txBody>
                  <a:tcPr>
                    <a:noFill/>
                  </a:tcPr>
                </a:tc>
                <a:extLst>
                  <a:ext uri="{0D108BD9-81ED-4DB2-BD59-A6C34878D82A}">
                    <a16:rowId xmlns:a16="http://schemas.microsoft.com/office/drawing/2014/main" val="314734300"/>
                  </a:ext>
                </a:extLst>
              </a:tr>
              <a:tr h="247253">
                <a:tc>
                  <a:txBody>
                    <a:bodyPr/>
                    <a:lstStyle/>
                    <a:p>
                      <a:r>
                        <a:rPr kumimoji="1" lang="ja-JP" altLang="en-US" sz="1000" dirty="0" smtClean="0"/>
                        <a:t>大阪市</a:t>
                      </a:r>
                      <a:endParaRPr kumimoji="1" lang="ja-JP" altLang="en-US" sz="1000" dirty="0"/>
                    </a:p>
                  </a:txBody>
                  <a:tcPr>
                    <a:noFill/>
                  </a:tcPr>
                </a:tc>
                <a:tc>
                  <a:txBody>
                    <a:bodyPr/>
                    <a:lstStyle/>
                    <a:p>
                      <a:pPr algn="ctr"/>
                      <a:r>
                        <a:rPr kumimoji="1" lang="ja-JP" altLang="en-US" sz="1000" dirty="0" smtClean="0"/>
                        <a:t>５８</a:t>
                      </a:r>
                      <a:endParaRPr kumimoji="1" lang="ja-JP" altLang="en-US" sz="1000" dirty="0"/>
                    </a:p>
                  </a:txBody>
                  <a:tcPr>
                    <a:noFill/>
                  </a:tcPr>
                </a:tc>
                <a:tc>
                  <a:txBody>
                    <a:bodyPr/>
                    <a:lstStyle/>
                    <a:p>
                      <a:pPr algn="ctr"/>
                      <a:r>
                        <a:rPr kumimoji="1" lang="ja-JP" altLang="en-US" sz="1000" dirty="0" smtClean="0"/>
                        <a:t>５６</a:t>
                      </a:r>
                      <a:endParaRPr kumimoji="1" lang="ja-JP" altLang="en-US" sz="1000" dirty="0"/>
                    </a:p>
                  </a:txBody>
                  <a:tcPr>
                    <a:noFill/>
                  </a:tcPr>
                </a:tc>
                <a:tc>
                  <a:txBody>
                    <a:bodyPr/>
                    <a:lstStyle/>
                    <a:p>
                      <a:pPr algn="ctr"/>
                      <a:r>
                        <a:rPr kumimoji="1" lang="ja-JP" altLang="en-US" sz="1000" dirty="0" smtClean="0"/>
                        <a:t>４５</a:t>
                      </a:r>
                      <a:endParaRPr kumimoji="1" lang="ja-JP" altLang="en-US" sz="1000" dirty="0"/>
                    </a:p>
                  </a:txBody>
                  <a:tcPr>
                    <a:noFill/>
                  </a:tcPr>
                </a:tc>
                <a:tc>
                  <a:txBody>
                    <a:bodyPr/>
                    <a:lstStyle/>
                    <a:p>
                      <a:pPr algn="ctr"/>
                      <a:r>
                        <a:rPr kumimoji="1" lang="ja-JP" altLang="en-US" sz="1000" dirty="0" smtClean="0"/>
                        <a:t>４５</a:t>
                      </a:r>
                      <a:endParaRPr kumimoji="1" lang="ja-JP" altLang="en-US" sz="1000" dirty="0"/>
                    </a:p>
                  </a:txBody>
                  <a:tcPr>
                    <a:noFill/>
                  </a:tcPr>
                </a:tc>
                <a:tc>
                  <a:txBody>
                    <a:bodyPr/>
                    <a:lstStyle/>
                    <a:p>
                      <a:pPr algn="ctr"/>
                      <a:r>
                        <a:rPr kumimoji="1" lang="ja-JP" altLang="en-US" sz="1000" dirty="0" smtClean="0"/>
                        <a:t>３１</a:t>
                      </a:r>
                      <a:endParaRPr kumimoji="1" lang="ja-JP" altLang="en-US" sz="1000" dirty="0"/>
                    </a:p>
                  </a:txBody>
                  <a:tcPr>
                    <a:noFill/>
                  </a:tcPr>
                </a:tc>
                <a:tc>
                  <a:txBody>
                    <a:bodyPr/>
                    <a:lstStyle/>
                    <a:p>
                      <a:pPr algn="ctr"/>
                      <a:r>
                        <a:rPr kumimoji="1" lang="ja-JP" altLang="en-US" sz="1000" dirty="0" smtClean="0"/>
                        <a:t>２７</a:t>
                      </a:r>
                      <a:endParaRPr kumimoji="1" lang="ja-JP" altLang="en-US" sz="1000" dirty="0"/>
                    </a:p>
                  </a:txBody>
                  <a:tcPr>
                    <a:noFill/>
                  </a:tcPr>
                </a:tc>
                <a:extLst>
                  <a:ext uri="{0D108BD9-81ED-4DB2-BD59-A6C34878D82A}">
                    <a16:rowId xmlns:a16="http://schemas.microsoft.com/office/drawing/2014/main" val="303362739"/>
                  </a:ext>
                </a:extLst>
              </a:tr>
              <a:tr h="247253">
                <a:tc>
                  <a:txBody>
                    <a:bodyPr/>
                    <a:lstStyle/>
                    <a:p>
                      <a:r>
                        <a:rPr kumimoji="1" lang="ja-JP" altLang="en-US" sz="1000" dirty="0" smtClean="0"/>
                        <a:t>堺市</a:t>
                      </a:r>
                      <a:endParaRPr kumimoji="1" lang="ja-JP" altLang="en-US" sz="1000" dirty="0"/>
                    </a:p>
                  </a:txBody>
                  <a:tcPr>
                    <a:noFill/>
                  </a:tcPr>
                </a:tc>
                <a:tc>
                  <a:txBody>
                    <a:bodyPr/>
                    <a:lstStyle/>
                    <a:p>
                      <a:pPr algn="ctr"/>
                      <a:r>
                        <a:rPr kumimoji="1" lang="ja-JP" altLang="en-US" sz="1000" dirty="0" smtClean="0"/>
                        <a:t>５０</a:t>
                      </a:r>
                      <a:endParaRPr kumimoji="1" lang="ja-JP" altLang="en-US" sz="1000" dirty="0"/>
                    </a:p>
                  </a:txBody>
                  <a:tcPr>
                    <a:noFill/>
                  </a:tcPr>
                </a:tc>
                <a:tc>
                  <a:txBody>
                    <a:bodyPr/>
                    <a:lstStyle/>
                    <a:p>
                      <a:pPr algn="ctr"/>
                      <a:r>
                        <a:rPr kumimoji="1" lang="ja-JP" altLang="en-US" sz="1000" dirty="0" smtClean="0"/>
                        <a:t>２５</a:t>
                      </a:r>
                      <a:endParaRPr kumimoji="1" lang="ja-JP" altLang="en-US" sz="1000" dirty="0"/>
                    </a:p>
                  </a:txBody>
                  <a:tcPr>
                    <a:noFill/>
                  </a:tcPr>
                </a:tc>
                <a:tc>
                  <a:txBody>
                    <a:bodyPr/>
                    <a:lstStyle/>
                    <a:p>
                      <a:pPr algn="ctr"/>
                      <a:r>
                        <a:rPr kumimoji="1" lang="ja-JP" altLang="en-US" sz="1000" dirty="0" smtClean="0"/>
                        <a:t>１９</a:t>
                      </a:r>
                      <a:endParaRPr kumimoji="1" lang="ja-JP" altLang="en-US" sz="1000" dirty="0"/>
                    </a:p>
                  </a:txBody>
                  <a:tcPr>
                    <a:noFill/>
                  </a:tcPr>
                </a:tc>
                <a:tc>
                  <a:txBody>
                    <a:bodyPr/>
                    <a:lstStyle/>
                    <a:p>
                      <a:pPr algn="ctr"/>
                      <a:r>
                        <a:rPr kumimoji="1" lang="ja-JP" altLang="en-US" sz="1000" dirty="0" smtClean="0"/>
                        <a:t>１３</a:t>
                      </a:r>
                      <a:endParaRPr kumimoji="1" lang="ja-JP" altLang="en-US" sz="1000" dirty="0"/>
                    </a:p>
                  </a:txBody>
                  <a:tcPr>
                    <a:noFill/>
                  </a:tcPr>
                </a:tc>
                <a:tc>
                  <a:txBody>
                    <a:bodyPr/>
                    <a:lstStyle/>
                    <a:p>
                      <a:pPr algn="ctr"/>
                      <a:r>
                        <a:rPr kumimoji="1" lang="ja-JP" altLang="en-US" sz="1000" dirty="0" smtClean="0"/>
                        <a:t>１４</a:t>
                      </a:r>
                      <a:endParaRPr kumimoji="1" lang="ja-JP" altLang="en-US" sz="1000" dirty="0"/>
                    </a:p>
                  </a:txBody>
                  <a:tcPr>
                    <a:noFill/>
                  </a:tcPr>
                </a:tc>
                <a:tc>
                  <a:txBody>
                    <a:bodyPr/>
                    <a:lstStyle/>
                    <a:p>
                      <a:pPr algn="ctr"/>
                      <a:r>
                        <a:rPr kumimoji="1" lang="ja-JP" altLang="en-US" sz="1000" dirty="0" smtClean="0"/>
                        <a:t>１３</a:t>
                      </a:r>
                      <a:endParaRPr kumimoji="1" lang="ja-JP" altLang="en-US" sz="1000" dirty="0"/>
                    </a:p>
                  </a:txBody>
                  <a:tcPr>
                    <a:noFill/>
                  </a:tcPr>
                </a:tc>
                <a:extLst>
                  <a:ext uri="{0D108BD9-81ED-4DB2-BD59-A6C34878D82A}">
                    <a16:rowId xmlns:a16="http://schemas.microsoft.com/office/drawing/2014/main" val="1359818558"/>
                  </a:ext>
                </a:extLst>
              </a:tr>
            </a:tbl>
          </a:graphicData>
        </a:graphic>
      </p:graphicFrame>
      <p:sp>
        <p:nvSpPr>
          <p:cNvPr id="7" name="円形吹き出し 6"/>
          <p:cNvSpPr/>
          <p:nvPr/>
        </p:nvSpPr>
        <p:spPr>
          <a:xfrm>
            <a:off x="8732005" y="45092"/>
            <a:ext cx="396000" cy="360000"/>
          </a:xfrm>
          <a:prstGeom prst="wedgeEllipseCallout">
            <a:avLst>
              <a:gd name="adj1" fmla="val -12218"/>
              <a:gd name="adj2" fmla="val 15889"/>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３</a:t>
            </a:r>
          </a:p>
        </p:txBody>
      </p:sp>
      <p:sp>
        <p:nvSpPr>
          <p:cNvPr id="11" name="タイトル 1"/>
          <p:cNvSpPr txBox="1">
            <a:spLocks/>
          </p:cNvSpPr>
          <p:nvPr/>
        </p:nvSpPr>
        <p:spPr>
          <a:xfrm>
            <a:off x="0" y="0"/>
            <a:ext cx="9129712" cy="428625"/>
          </a:xfrm>
          <a:prstGeom prst="rect">
            <a:avLst/>
          </a:prstGeom>
          <a:ln>
            <a:solidFill>
              <a:schemeClr val="tx1"/>
            </a:solidFill>
          </a:ln>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000" smtClean="0">
                <a:latin typeface="Meiryo UI" panose="020B0604030504040204" pitchFamily="50" charset="-128"/>
                <a:ea typeface="Meiryo UI" panose="020B0604030504040204" pitchFamily="50" charset="-128"/>
              </a:rPr>
              <a:t>中核機関の機能　④成年後見制度利用促進機能（人材育成）について</a:t>
            </a:r>
            <a:endParaRPr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95829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サブタイトル 2"/>
          <p:cNvSpPr txBox="1">
            <a:spLocks/>
          </p:cNvSpPr>
          <p:nvPr/>
        </p:nvSpPr>
        <p:spPr>
          <a:xfrm>
            <a:off x="-27296" y="4776469"/>
            <a:ext cx="9330695" cy="217952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ts val="1100"/>
              </a:lnSpc>
              <a:spcBef>
                <a:spcPts val="600"/>
              </a:spcBef>
            </a:pPr>
            <a:r>
              <a:rPr lang="ja-JP" altLang="en-US" sz="1200" dirty="0" smtClean="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➢受任案件が増えない要因</a:t>
            </a:r>
            <a:endParaRPr lang="en-US" altLang="ja-JP" sz="1400" dirty="0" smtClean="0">
              <a:latin typeface="Meiryo UI" panose="020B0604030504040204" pitchFamily="50" charset="-128"/>
              <a:ea typeface="Meiryo UI" panose="020B0604030504040204" pitchFamily="50" charset="-128"/>
            </a:endParaRPr>
          </a:p>
          <a:p>
            <a:pPr algn="l">
              <a:lnSpc>
                <a:spcPts val="1100"/>
              </a:lnSpc>
              <a:spcBef>
                <a:spcPts val="600"/>
              </a:spcBef>
            </a:pPr>
            <a:r>
              <a:rPr lang="ja-JP" altLang="en-US" sz="1400" dirty="0" smtClean="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出典：市町村アンケート結果より</a:t>
            </a:r>
            <a:r>
              <a:rPr lang="en-US" altLang="ja-JP" sz="10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「市民後見人の受任状況の低迷に係る原因」（実施又は実施予定市町村（</a:t>
            </a:r>
            <a:r>
              <a:rPr lang="en-US" altLang="ja-JP" sz="1000" dirty="0" smtClean="0">
                <a:latin typeface="Meiryo UI" panose="020B0604030504040204" pitchFamily="50" charset="-128"/>
                <a:ea typeface="Meiryo UI" panose="020B0604030504040204" pitchFamily="50" charset="-128"/>
              </a:rPr>
              <a:t>26</a:t>
            </a:r>
            <a:r>
              <a:rPr lang="ja-JP" altLang="en-US" sz="1000" dirty="0" smtClean="0">
                <a:latin typeface="Meiryo UI" panose="020B0604030504040204" pitchFamily="50" charset="-128"/>
                <a:ea typeface="Meiryo UI" panose="020B0604030504040204" pitchFamily="50" charset="-128"/>
              </a:rPr>
              <a:t>市町）、順位付けし、複数回答可）</a:t>
            </a:r>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　＜単位：件数＞</a:t>
            </a:r>
            <a:endParaRPr lang="en-US" altLang="ja-JP" sz="1000" dirty="0" smtClean="0">
              <a:latin typeface="Meiryo UI" panose="020B0604030504040204" pitchFamily="50" charset="-128"/>
              <a:ea typeface="Meiryo UI" panose="020B0604030504040204" pitchFamily="50" charset="-128"/>
            </a:endParaRPr>
          </a:p>
          <a:p>
            <a:pPr algn="l">
              <a:lnSpc>
                <a:spcPts val="1100"/>
              </a:lnSpc>
            </a:pPr>
            <a:endParaRPr lang="en-US" altLang="ja-JP" sz="1000" dirty="0" smtClean="0">
              <a:latin typeface="Meiryo UI" panose="020B0604030504040204" pitchFamily="50" charset="-128"/>
              <a:ea typeface="Meiryo UI" panose="020B0604030504040204" pitchFamily="50" charset="-128"/>
            </a:endParaRPr>
          </a:p>
          <a:p>
            <a:pPr algn="l">
              <a:lnSpc>
                <a:spcPts val="1100"/>
              </a:lnSpc>
            </a:pPr>
            <a:endParaRPr lang="en-US" altLang="ja-JP" sz="1000" dirty="0" smtClean="0">
              <a:latin typeface="Meiryo UI" panose="020B0604030504040204" pitchFamily="50" charset="-128"/>
              <a:ea typeface="Meiryo UI" panose="020B0604030504040204" pitchFamily="50" charset="-128"/>
            </a:endParaRPr>
          </a:p>
          <a:p>
            <a:pPr algn="l">
              <a:lnSpc>
                <a:spcPts val="1100"/>
              </a:lnSpc>
            </a:pPr>
            <a:endParaRPr lang="en-US" altLang="ja-JP" sz="1000" dirty="0" smtClean="0">
              <a:latin typeface="Meiryo UI" panose="020B0604030504040204" pitchFamily="50" charset="-128"/>
              <a:ea typeface="Meiryo UI" panose="020B0604030504040204" pitchFamily="50" charset="-128"/>
            </a:endParaRPr>
          </a:p>
          <a:p>
            <a:pPr algn="l">
              <a:lnSpc>
                <a:spcPts val="1100"/>
              </a:lnSpc>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★その他の原因</a:t>
            </a:r>
            <a:endParaRPr lang="en-US" altLang="ja-JP" sz="1000" dirty="0" smtClean="0">
              <a:latin typeface="Meiryo UI" panose="020B0604030504040204" pitchFamily="50" charset="-128"/>
              <a:ea typeface="Meiryo UI" panose="020B0604030504040204" pitchFamily="50" charset="-128"/>
            </a:endParaRPr>
          </a:p>
          <a:p>
            <a:pPr algn="l">
              <a:lnSpc>
                <a:spcPts val="1100"/>
              </a:lnSpc>
            </a:pPr>
            <a:r>
              <a:rPr lang="ja-JP" altLang="en-US" sz="1200" dirty="0" smtClean="0">
                <a:latin typeface="Meiryo UI" panose="020B0604030504040204" pitchFamily="50" charset="-128"/>
                <a:ea typeface="Meiryo UI" panose="020B0604030504040204" pitchFamily="50" charset="-128"/>
              </a:rPr>
              <a:t>　　　　・受任案件の範囲が狭いとは思わないが、実際行政が取り扱う要件は困難事案が多く、受任には至らない。</a:t>
            </a:r>
            <a:endParaRPr lang="en-US" altLang="ja-JP" sz="1200" dirty="0" smtClean="0">
              <a:latin typeface="Meiryo UI" panose="020B0604030504040204" pitchFamily="50" charset="-128"/>
              <a:ea typeface="Meiryo UI" panose="020B0604030504040204" pitchFamily="50" charset="-128"/>
            </a:endParaRPr>
          </a:p>
          <a:p>
            <a:pPr algn="l">
              <a:lnSpc>
                <a:spcPts val="1100"/>
              </a:lnSpc>
            </a:pPr>
            <a:r>
              <a:rPr lang="ja-JP" altLang="en-US" sz="1200" dirty="0" smtClean="0">
                <a:latin typeface="Meiryo UI" panose="020B0604030504040204" pitchFamily="50" charset="-128"/>
                <a:ea typeface="Meiryo UI" panose="020B0604030504040204" pitchFamily="50" charset="-128"/>
              </a:rPr>
              <a:t>　　　　・市にかかる業務そのものの負担が大きいこと。・そもそも本人、親族が申立時に後見人候補者としての市民後見人を知らないのではないか。</a:t>
            </a:r>
            <a:endParaRPr lang="en-US" altLang="ja-JP" sz="1200" dirty="0" smtClean="0">
              <a:latin typeface="Meiryo UI" panose="020B0604030504040204" pitchFamily="50" charset="-128"/>
              <a:ea typeface="Meiryo UI" panose="020B0604030504040204" pitchFamily="50" charset="-128"/>
            </a:endParaRPr>
          </a:p>
        </p:txBody>
      </p:sp>
      <p:sp>
        <p:nvSpPr>
          <p:cNvPr id="3" name="サブタイトル 2"/>
          <p:cNvSpPr>
            <a:spLocks noGrp="1"/>
          </p:cNvSpPr>
          <p:nvPr>
            <p:ph type="subTitle" idx="1"/>
          </p:nvPr>
        </p:nvSpPr>
        <p:spPr>
          <a:xfrm>
            <a:off x="-27296" y="814387"/>
            <a:ext cx="9144000" cy="6043613"/>
          </a:xfrm>
        </p:spPr>
        <p:txBody>
          <a:bodyPr>
            <a:noAutofit/>
          </a:bodyPr>
          <a:lstStyle/>
          <a:p>
            <a:pPr algn="l"/>
            <a:r>
              <a:rPr kumimoji="1" lang="ja-JP" altLang="en-US" sz="1600" dirty="0" smtClean="0">
                <a:latin typeface="Meiryo UI" panose="020B0604030504040204" pitchFamily="50" charset="-128"/>
                <a:ea typeface="Meiryo UI" panose="020B0604030504040204" pitchFamily="50" charset="-128"/>
              </a:rPr>
              <a:t>（１）現状と課題</a:t>
            </a:r>
            <a:endParaRPr kumimoji="1" lang="en-US" altLang="ja-JP" sz="1600" dirty="0" smtClean="0">
              <a:latin typeface="Meiryo UI" panose="020B0604030504040204" pitchFamily="50" charset="-128"/>
              <a:ea typeface="Meiryo UI" panose="020B0604030504040204" pitchFamily="50" charset="-128"/>
            </a:endParaRPr>
          </a:p>
          <a:p>
            <a:pPr algn="l">
              <a:lnSpc>
                <a:spcPts val="1500"/>
              </a:lnSpc>
            </a:pPr>
            <a:r>
              <a:rPr lang="ja-JP" altLang="en-US" sz="1200" dirty="0" smtClean="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②受任の</a:t>
            </a:r>
            <a:r>
              <a:rPr lang="ja-JP" altLang="en-US" sz="1400" dirty="0">
                <a:latin typeface="Meiryo UI" panose="020B0604030504040204" pitchFamily="50" charset="-128"/>
                <a:ea typeface="Meiryo UI" panose="020B0604030504040204" pitchFamily="50" charset="-128"/>
              </a:rPr>
              <a:t>低迷</a:t>
            </a:r>
            <a:endParaRPr lang="en-US" altLang="ja-JP" sz="1400" dirty="0" smtClean="0">
              <a:latin typeface="Meiryo UI" panose="020B0604030504040204" pitchFamily="50" charset="-128"/>
              <a:ea typeface="Meiryo UI" panose="020B0604030504040204" pitchFamily="50" charset="-128"/>
            </a:endParaRPr>
          </a:p>
          <a:p>
            <a:pPr algn="l">
              <a:lnSpc>
                <a:spcPts val="1500"/>
              </a:lnSpc>
            </a:pPr>
            <a:r>
              <a:rPr lang="ja-JP" altLang="en-US" sz="1400" dirty="0" smtClean="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現在</a:t>
            </a:r>
            <a:r>
              <a:rPr lang="ja-JP" altLang="en-US" sz="1400" dirty="0">
                <a:latin typeface="Meiryo UI" panose="020B0604030504040204" pitchFamily="50" charset="-128"/>
                <a:ea typeface="Meiryo UI" panose="020B0604030504040204" pitchFamily="50" charset="-128"/>
              </a:rPr>
              <a:t>バンク登録中の市民後見人が受任に結び付く案件が少なく長期の待機となり、その間に市民後見人の生活状況の</a:t>
            </a:r>
            <a:r>
              <a:rPr lang="ja-JP" altLang="en-US" sz="1400" dirty="0" smtClean="0">
                <a:latin typeface="Meiryo UI" panose="020B0604030504040204" pitchFamily="50" charset="-128"/>
                <a:ea typeface="Meiryo UI" panose="020B0604030504040204" pitchFamily="50" charset="-128"/>
              </a:rPr>
              <a:t>変</a:t>
            </a:r>
            <a:endParaRPr lang="en-US" altLang="ja-JP" sz="1400" dirty="0" smtClean="0">
              <a:latin typeface="Meiryo UI" panose="020B0604030504040204" pitchFamily="50" charset="-128"/>
              <a:ea typeface="Meiryo UI" panose="020B0604030504040204" pitchFamily="50" charset="-128"/>
            </a:endParaRPr>
          </a:p>
          <a:p>
            <a:pPr algn="l">
              <a:lnSpc>
                <a:spcPts val="1500"/>
              </a:lnSpc>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化</a:t>
            </a:r>
            <a:r>
              <a:rPr lang="ja-JP" altLang="en-US" sz="1400" dirty="0">
                <a:latin typeface="Meiryo UI" panose="020B0604030504040204" pitchFamily="50" charset="-128"/>
                <a:ea typeface="Meiryo UI" panose="020B0604030504040204" pitchFamily="50" charset="-128"/>
              </a:rPr>
              <a:t>等で案件</a:t>
            </a:r>
            <a:r>
              <a:rPr lang="ja-JP" altLang="en-US" sz="1400" dirty="0" smtClean="0">
                <a:latin typeface="Meiryo UI" panose="020B0604030504040204" pitchFamily="50" charset="-128"/>
                <a:ea typeface="Meiryo UI" panose="020B0604030504040204" pitchFamily="50" charset="-128"/>
              </a:rPr>
              <a:t>が生じて</a:t>
            </a:r>
            <a:r>
              <a:rPr lang="ja-JP" altLang="en-US" sz="1400" dirty="0">
                <a:latin typeface="Meiryo UI" panose="020B0604030504040204" pitchFamily="50" charset="-128"/>
                <a:ea typeface="Meiryo UI" panose="020B0604030504040204" pitchFamily="50" charset="-128"/>
              </a:rPr>
              <a:t>も辞退される</a:t>
            </a:r>
            <a:r>
              <a:rPr lang="ja-JP" altLang="en-US" sz="1400" dirty="0" smtClean="0">
                <a:latin typeface="Meiryo UI" panose="020B0604030504040204" pitchFamily="50" charset="-128"/>
                <a:ea typeface="Meiryo UI" panose="020B0604030504040204" pitchFamily="50" charset="-128"/>
              </a:rPr>
              <a:t>ケースや、</a:t>
            </a:r>
            <a:r>
              <a:rPr lang="en-US" altLang="ja-JP" sz="1400" dirty="0" smtClean="0">
                <a:latin typeface="Meiryo UI" panose="020B0604030504040204" pitchFamily="50" charset="-128"/>
                <a:ea typeface="Meiryo UI" panose="020B0604030504040204" pitchFamily="50" charset="-128"/>
              </a:rPr>
              <a:t>3</a:t>
            </a:r>
            <a:r>
              <a:rPr lang="ja-JP" altLang="en-US" sz="1400" dirty="0" smtClean="0">
                <a:latin typeface="Meiryo UI" panose="020B0604030504040204" pitchFamily="50" charset="-128"/>
                <a:ea typeface="Meiryo UI" panose="020B0604030504040204" pitchFamily="50" charset="-128"/>
              </a:rPr>
              <a:t>年毎の更新時に</a:t>
            </a:r>
            <a:r>
              <a:rPr lang="en-US" altLang="ja-JP" sz="1400" dirty="0" smtClean="0">
                <a:latin typeface="Meiryo UI" panose="020B0604030504040204" pitchFamily="50" charset="-128"/>
                <a:ea typeface="Meiryo UI" panose="020B0604030504040204" pitchFamily="50" charset="-128"/>
              </a:rPr>
              <a:t>70</a:t>
            </a:r>
            <a:r>
              <a:rPr lang="ja-JP" altLang="en-US" sz="1400" dirty="0" smtClean="0">
                <a:latin typeface="Meiryo UI" panose="020B0604030504040204" pitchFamily="50" charset="-128"/>
                <a:ea typeface="Meiryo UI" panose="020B0604030504040204" pitchFamily="50" charset="-128"/>
              </a:rPr>
              <a:t>歳を過ぎられて、辞められるケースがある。</a:t>
            </a:r>
            <a:endParaRPr lang="en-US" altLang="ja-JP" sz="1400" dirty="0" smtClean="0">
              <a:latin typeface="Meiryo UI" panose="020B0604030504040204" pitchFamily="50" charset="-128"/>
              <a:ea typeface="Meiryo UI" panose="020B0604030504040204" pitchFamily="50" charset="-128"/>
            </a:endParaRPr>
          </a:p>
          <a:p>
            <a:pPr algn="l">
              <a:lnSpc>
                <a:spcPts val="1500"/>
              </a:lnSpc>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市民後見人の養成後、短い期間に受任できる案件</a:t>
            </a:r>
            <a:r>
              <a:rPr lang="ja-JP" altLang="en-US" sz="1400" dirty="0">
                <a:latin typeface="Meiryo UI" panose="020B0604030504040204" pitchFamily="50" charset="-128"/>
                <a:ea typeface="Meiryo UI" panose="020B0604030504040204" pitchFamily="50" charset="-128"/>
              </a:rPr>
              <a:t>を</a:t>
            </a:r>
            <a:r>
              <a:rPr lang="ja-JP" altLang="en-US" sz="1400" dirty="0" smtClean="0">
                <a:latin typeface="Meiryo UI" panose="020B0604030504040204" pitchFamily="50" charset="-128"/>
                <a:ea typeface="Meiryo UI" panose="020B0604030504040204" pitchFamily="50" charset="-128"/>
              </a:rPr>
              <a:t>増やせるよう、具体的な取組み実施が課題である。</a:t>
            </a:r>
            <a:endParaRPr lang="en-US" altLang="ja-JP" sz="1400" dirty="0" smtClean="0">
              <a:latin typeface="Meiryo UI" panose="020B0604030504040204" pitchFamily="50" charset="-128"/>
              <a:ea typeface="Meiryo UI" panose="020B0604030504040204" pitchFamily="50" charset="-128"/>
            </a:endParaRPr>
          </a:p>
          <a:p>
            <a:pPr algn="l">
              <a:lnSpc>
                <a:spcPts val="1500"/>
              </a:lnSpc>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➢バンク登録者の待機期間　　　　　　　　　　　　　　　　　　　　　　　　　</a:t>
            </a:r>
            <a:r>
              <a:rPr lang="ja-JP" altLang="en-US" sz="14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出典：大阪府社会福祉協議会調べ（大阪市、堺市除く）</a:t>
            </a:r>
            <a:r>
              <a:rPr lang="en-US" altLang="ja-JP" sz="1000" dirty="0">
                <a:latin typeface="Meiryo UI" panose="020B0604030504040204" pitchFamily="50" charset="-128"/>
                <a:ea typeface="Meiryo UI" panose="020B0604030504040204" pitchFamily="50" charset="-128"/>
              </a:rPr>
              <a:t>】</a:t>
            </a:r>
          </a:p>
          <a:p>
            <a:pPr algn="l">
              <a:lnSpc>
                <a:spcPts val="1500"/>
              </a:lnSpc>
            </a:pPr>
            <a:r>
              <a:rPr kumimoji="1" lang="ja-JP" altLang="en-US" sz="1400" dirty="0" smtClean="0">
                <a:latin typeface="Meiryo UI" panose="020B0604030504040204" pitchFamily="50" charset="-128"/>
                <a:ea typeface="Meiryo UI" panose="020B0604030504040204" pitchFamily="50" charset="-128"/>
              </a:rPr>
              <a:t>　</a:t>
            </a:r>
            <a:endParaRPr kumimoji="1" lang="en-US" altLang="ja-JP" sz="1400" dirty="0" smtClean="0">
              <a:latin typeface="Meiryo UI" panose="020B0604030504040204" pitchFamily="50" charset="-128"/>
              <a:ea typeface="Meiryo UI" panose="020B0604030504040204" pitchFamily="50" charset="-128"/>
            </a:endParaRPr>
          </a:p>
          <a:p>
            <a:pPr algn="l">
              <a:spcBef>
                <a:spcPts val="600"/>
              </a:spcBef>
            </a:pPr>
            <a:r>
              <a:rPr kumimoji="1" lang="ja-JP" altLang="en-US" sz="1000" dirty="0" smtClean="0">
                <a:latin typeface="Meiryo UI" panose="020B0604030504040204" pitchFamily="50" charset="-128"/>
                <a:ea typeface="Meiryo UI" panose="020B0604030504040204" pitchFamily="50" charset="-128"/>
              </a:rPr>
              <a:t>　　</a:t>
            </a:r>
            <a:endParaRPr lang="en-US" altLang="ja-JP" sz="1000" dirty="0" smtClean="0">
              <a:latin typeface="Meiryo UI" panose="020B0604030504040204" pitchFamily="50" charset="-128"/>
              <a:ea typeface="Meiryo UI" panose="020B0604030504040204" pitchFamily="50" charset="-128"/>
            </a:endParaRPr>
          </a:p>
          <a:p>
            <a:pPr algn="l"/>
            <a:endParaRPr kumimoji="1" lang="en-US" altLang="ja-JP" sz="1200" dirty="0" smtClean="0">
              <a:latin typeface="Meiryo UI" panose="020B0604030504040204" pitchFamily="50" charset="-128"/>
              <a:ea typeface="Meiryo UI" panose="020B0604030504040204" pitchFamily="50" charset="-128"/>
            </a:endParaRPr>
          </a:p>
          <a:p>
            <a:pPr algn="l"/>
            <a:endParaRPr lang="en-US" altLang="ja-JP" sz="1200" dirty="0" smtClean="0">
              <a:latin typeface="Meiryo UI" panose="020B0604030504040204" pitchFamily="50" charset="-128"/>
              <a:ea typeface="Meiryo UI" panose="020B0604030504040204" pitchFamily="50" charset="-128"/>
            </a:endParaRPr>
          </a:p>
          <a:p>
            <a:pPr algn="l"/>
            <a:r>
              <a:rPr kumimoji="1" lang="ja-JP" altLang="en-US" sz="1200" dirty="0" smtClean="0">
                <a:latin typeface="Meiryo UI" panose="020B0604030504040204" pitchFamily="50" charset="-128"/>
                <a:ea typeface="Meiryo UI" panose="020B0604030504040204" pitchFamily="50" charset="-128"/>
              </a:rPr>
              <a:t>　　</a:t>
            </a:r>
            <a:endParaRPr kumimoji="1" lang="en-US" altLang="ja-JP" sz="1200" dirty="0" smtClean="0">
              <a:latin typeface="Meiryo UI" panose="020B0604030504040204" pitchFamily="50" charset="-128"/>
              <a:ea typeface="Meiryo UI" panose="020B0604030504040204" pitchFamily="50" charset="-128"/>
            </a:endParaRPr>
          </a:p>
          <a:p>
            <a:pPr algn="l"/>
            <a:r>
              <a:rPr kumimoji="1" lang="ja-JP" altLang="en-US" sz="1200" dirty="0" smtClean="0">
                <a:latin typeface="Meiryo UI" panose="020B0604030504040204" pitchFamily="50" charset="-128"/>
                <a:ea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endParaRPr>
          </a:p>
          <a:p>
            <a:pPr algn="l">
              <a:spcBef>
                <a:spcPts val="600"/>
              </a:spcBef>
            </a:pPr>
            <a:r>
              <a:rPr lang="ja-JP" altLang="en-US" sz="1200" dirty="0" smtClean="0">
                <a:latin typeface="Meiryo UI" panose="020B0604030504040204" pitchFamily="50" charset="-128"/>
                <a:ea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0" y="485775"/>
            <a:ext cx="9144000" cy="369332"/>
          </a:xfrm>
          <a:prstGeom prst="rect">
            <a:avLst/>
          </a:prstGeom>
          <a:noFill/>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rPr>
              <a:t>〇市民後見人の養成等事業の見直しについて</a:t>
            </a:r>
            <a:endParaRPr kumimoji="1" lang="en-US" altLang="ja-JP" dirty="0" smtClean="0">
              <a:latin typeface="Meiryo UI" panose="020B0604030504040204" pitchFamily="50" charset="-128"/>
              <a:ea typeface="Meiryo UI" panose="020B060403050404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1700743331"/>
              </p:ext>
            </p:extLst>
          </p:nvPr>
        </p:nvGraphicFramePr>
        <p:xfrm>
          <a:off x="496038" y="2699850"/>
          <a:ext cx="8165992" cy="1549272"/>
        </p:xfrm>
        <a:graphic>
          <a:graphicData uri="http://schemas.openxmlformats.org/drawingml/2006/table">
            <a:tbl>
              <a:tblPr>
                <a:effectLst/>
                <a:tableStyleId>{22838BEF-8BB2-4498-84A7-C5851F593DF1}</a:tableStyleId>
              </a:tblPr>
              <a:tblGrid>
                <a:gridCol w="982225">
                  <a:extLst>
                    <a:ext uri="{9D8B030D-6E8A-4147-A177-3AD203B41FA5}">
                      <a16:colId xmlns:a16="http://schemas.microsoft.com/office/drawing/2014/main" val="2708886848"/>
                    </a:ext>
                  </a:extLst>
                </a:gridCol>
                <a:gridCol w="919906">
                  <a:extLst>
                    <a:ext uri="{9D8B030D-6E8A-4147-A177-3AD203B41FA5}">
                      <a16:colId xmlns:a16="http://schemas.microsoft.com/office/drawing/2014/main" val="273284507"/>
                    </a:ext>
                  </a:extLst>
                </a:gridCol>
                <a:gridCol w="919906">
                  <a:extLst>
                    <a:ext uri="{9D8B030D-6E8A-4147-A177-3AD203B41FA5}">
                      <a16:colId xmlns:a16="http://schemas.microsoft.com/office/drawing/2014/main" val="1346065364"/>
                    </a:ext>
                  </a:extLst>
                </a:gridCol>
                <a:gridCol w="919906">
                  <a:extLst>
                    <a:ext uri="{9D8B030D-6E8A-4147-A177-3AD203B41FA5}">
                      <a16:colId xmlns:a16="http://schemas.microsoft.com/office/drawing/2014/main" val="1867160333"/>
                    </a:ext>
                  </a:extLst>
                </a:gridCol>
                <a:gridCol w="1908000">
                  <a:extLst>
                    <a:ext uri="{9D8B030D-6E8A-4147-A177-3AD203B41FA5}">
                      <a16:colId xmlns:a16="http://schemas.microsoft.com/office/drawing/2014/main" val="3424099241"/>
                    </a:ext>
                  </a:extLst>
                </a:gridCol>
                <a:gridCol w="676237">
                  <a:extLst>
                    <a:ext uri="{9D8B030D-6E8A-4147-A177-3AD203B41FA5}">
                      <a16:colId xmlns:a16="http://schemas.microsoft.com/office/drawing/2014/main" val="4286629027"/>
                    </a:ext>
                  </a:extLst>
                </a:gridCol>
                <a:gridCol w="919906">
                  <a:extLst>
                    <a:ext uri="{9D8B030D-6E8A-4147-A177-3AD203B41FA5}">
                      <a16:colId xmlns:a16="http://schemas.microsoft.com/office/drawing/2014/main" val="783462510"/>
                    </a:ext>
                  </a:extLst>
                </a:gridCol>
                <a:gridCol w="919906">
                  <a:extLst>
                    <a:ext uri="{9D8B030D-6E8A-4147-A177-3AD203B41FA5}">
                      <a16:colId xmlns:a16="http://schemas.microsoft.com/office/drawing/2014/main" val="2644953275"/>
                    </a:ext>
                  </a:extLst>
                </a:gridCol>
              </a:tblGrid>
              <a:tr h="252000">
                <a:tc rowSpan="2">
                  <a:txBody>
                    <a:bodyPr/>
                    <a:lstStyle/>
                    <a:p>
                      <a:pPr algn="ctr" fontAlgn="ctr"/>
                      <a:r>
                        <a:rPr lang="ja-JP" altLang="en-US" sz="1000" u="none" strike="noStrike" dirty="0">
                          <a:effectLst/>
                          <a:latin typeface="メイリオ" panose="020B0604030504040204" pitchFamily="50" charset="-128"/>
                          <a:ea typeface="メイリオ" panose="020B0604030504040204" pitchFamily="50" charset="-128"/>
                        </a:rPr>
                        <a:t>養成年度</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gridSpan="2">
                  <a:txBody>
                    <a:bodyPr/>
                    <a:lstStyle/>
                    <a:p>
                      <a:pPr algn="ctr" fontAlgn="ctr"/>
                      <a:r>
                        <a:rPr lang="ja-JP" altLang="en-US" sz="1000" u="none" strike="noStrike" dirty="0">
                          <a:effectLst/>
                          <a:latin typeface="メイリオ" panose="020B0604030504040204" pitchFamily="50" charset="-128"/>
                          <a:ea typeface="メイリオ" panose="020B0604030504040204" pitchFamily="50" charset="-128"/>
                        </a:rPr>
                        <a:t>バンク</a:t>
                      </a:r>
                      <a:r>
                        <a:rPr lang="ja-JP" altLang="en-US" sz="1000" u="none" strike="noStrike" dirty="0" smtClean="0">
                          <a:effectLst/>
                          <a:latin typeface="メイリオ" panose="020B0604030504040204" pitchFamily="50" charset="-128"/>
                          <a:ea typeface="メイリオ" panose="020B0604030504040204" pitchFamily="50" charset="-128"/>
                        </a:rPr>
                        <a:t>登録者</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hMerge="1">
                  <a:txBody>
                    <a:bodyPr/>
                    <a:lstStyle/>
                    <a:p>
                      <a:pPr algn="ctr" fontAlgn="ct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gridSpan="3">
                  <a:txBody>
                    <a:bodyPr/>
                    <a:lstStyle/>
                    <a:p>
                      <a:pPr algn="ctr" fontAlgn="ctr"/>
                      <a:r>
                        <a:rPr lang="ja-JP" altLang="en-US" sz="1000" u="none" strike="noStrike" dirty="0" smtClean="0">
                          <a:effectLst/>
                          <a:latin typeface="メイリオ" panose="020B0604030504040204" pitchFamily="50" charset="-128"/>
                          <a:ea typeface="メイリオ" panose="020B0604030504040204" pitchFamily="50" charset="-128"/>
                        </a:rPr>
                        <a:t>現登録者</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hMerge="1">
                  <a:txBody>
                    <a:bodyPr/>
                    <a:lstStyle/>
                    <a:p>
                      <a:pPr algn="ctr" fontAlgn="ct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hMerge="1">
                  <a:txBody>
                    <a:bodyPr/>
                    <a:lstStyle/>
                    <a:p>
                      <a:pPr algn="ctr" fontAlgn="ct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gridSpan="2">
                  <a:txBody>
                    <a:bodyPr/>
                    <a:lstStyle/>
                    <a:p>
                      <a:pPr algn="ctr" fontAlgn="ctr"/>
                      <a:r>
                        <a:rPr lang="ja-JP" altLang="en-US" sz="1000" u="none" strike="noStrike" dirty="0" smtClean="0">
                          <a:effectLst/>
                          <a:latin typeface="メイリオ" panose="020B0604030504040204" pitchFamily="50" charset="-128"/>
                          <a:ea typeface="メイリオ" panose="020B0604030504040204" pitchFamily="50" charset="-128"/>
                        </a:rPr>
                        <a:t>退会者</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hMerge="1">
                  <a:txBody>
                    <a:bodyPr/>
                    <a:lstStyle/>
                    <a:p>
                      <a:endParaRPr kumimoji="1" lang="ja-JP" altLang="en-US"/>
                    </a:p>
                  </a:txBody>
                  <a:tcPr/>
                </a:tc>
                <a:extLst>
                  <a:ext uri="{0D108BD9-81ED-4DB2-BD59-A6C34878D82A}">
                    <a16:rowId xmlns:a16="http://schemas.microsoft.com/office/drawing/2014/main" val="1756496448"/>
                  </a:ext>
                </a:extLst>
              </a:tr>
              <a:tr h="360000">
                <a:tc vMerge="1">
                  <a:txBody>
                    <a:bodyPr/>
                    <a:lstStyle/>
                    <a:p>
                      <a:pPr algn="ctr" fontAlgn="ct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ctr" fontAlgn="ct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rPr>
                        <a:t>登録者数</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00" u="none" strike="noStrike" dirty="0" smtClean="0">
                          <a:effectLst/>
                          <a:latin typeface="メイリオ" panose="020B0604030504040204" pitchFamily="50" charset="-128"/>
                          <a:ea typeface="メイリオ" panose="020B0604030504040204" pitchFamily="50" charset="-128"/>
                        </a:rPr>
                        <a:t>受任者数</a:t>
                      </a:r>
                      <a:endParaRPr lang="ja-JP" altLang="en-US" sz="1000" b="1" i="0" u="none" strike="noStrike" dirty="0" smtClean="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a:r>
                        <a:rPr kumimoji="1" lang="ja-JP" altLang="en-US" sz="1000" dirty="0" smtClean="0">
                          <a:latin typeface="メイリオ" panose="020B0604030504040204" pitchFamily="50" charset="-128"/>
                          <a:ea typeface="メイリオ" panose="020B0604030504040204" pitchFamily="50" charset="-128"/>
                        </a:rPr>
                        <a:t>登録者数</a:t>
                      </a:r>
                      <a:endParaRPr kumimoji="1" lang="ja-JP" altLang="en-US" dirty="0">
                        <a:latin typeface="メイリオ" panose="020B0604030504040204" pitchFamily="50" charset="-128"/>
                        <a:ea typeface="メイリオ" panose="020B0604030504040204" pitchFamily="50" charset="-128"/>
                      </a:endParaRPr>
                    </a:p>
                  </a:txBody>
                  <a:tcPr marL="0" marR="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メイリオ" panose="020B0604030504040204" pitchFamily="50" charset="-128"/>
                          <a:ea typeface="メイリオ" panose="020B0604030504040204" pitchFamily="50" charset="-128"/>
                        </a:rPr>
                        <a:t>現在の待機者数（</a:t>
                      </a:r>
                      <a:r>
                        <a:rPr kumimoji="1" lang="en-US" altLang="ja-JP" sz="1000" dirty="0" smtClean="0">
                          <a:latin typeface="メイリオ" panose="020B0604030504040204" pitchFamily="50" charset="-128"/>
                          <a:ea typeface="メイリオ" panose="020B0604030504040204" pitchFamily="50" charset="-128"/>
                        </a:rPr>
                        <a:t>※</a:t>
                      </a:r>
                      <a:r>
                        <a:rPr kumimoji="1" lang="ja-JP" altLang="en-US" sz="1000" dirty="0" smtClean="0">
                          <a:latin typeface="メイリオ" panose="020B0604030504040204" pitchFamily="50" charset="-128"/>
                          <a:ea typeface="メイリオ" panose="020B0604030504040204" pitchFamily="50" charset="-128"/>
                        </a:rPr>
                        <a:t>１）</a:t>
                      </a:r>
                      <a:endParaRPr kumimoji="1" lang="en-US" altLang="ja-JP" sz="1000" dirty="0" smtClean="0">
                        <a:latin typeface="メイリオ" panose="020B0604030504040204" pitchFamily="50" charset="-128"/>
                        <a:ea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メイリオ" panose="020B0604030504040204" pitchFamily="50" charset="-128"/>
                          <a:ea typeface="メイリオ" panose="020B0604030504040204" pitchFamily="50" charset="-128"/>
                        </a:rPr>
                        <a:t>（過去一度も受任経験なしのみ）</a:t>
                      </a:r>
                      <a:endParaRPr kumimoji="1" lang="ja-JP" altLang="en-US" sz="1000" dirty="0">
                        <a:latin typeface="メイリオ" panose="020B0604030504040204" pitchFamily="50" charset="-128"/>
                        <a:ea typeface="メイリオ" panose="020B0604030504040204" pitchFamily="50" charset="-128"/>
                      </a:endParaRPr>
                    </a:p>
                  </a:txBody>
                  <a:tcPr marL="0" marR="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メイリオ" panose="020B0604030504040204" pitchFamily="50" charset="-128"/>
                          <a:ea typeface="メイリオ" panose="020B0604030504040204" pitchFamily="50" charset="-128"/>
                        </a:rPr>
                        <a:t>待機年数</a:t>
                      </a:r>
                      <a:endParaRPr kumimoji="1" lang="ja-JP" altLang="en-US" sz="1000" dirty="0">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ja-JP" altLang="en-US" sz="1000" u="none" strike="noStrike" dirty="0" smtClean="0">
                          <a:effectLst/>
                          <a:latin typeface="メイリオ" panose="020B0604030504040204" pitchFamily="50" charset="-128"/>
                          <a:ea typeface="メイリオ" panose="020B0604030504040204" pitchFamily="50" charset="-128"/>
                        </a:rPr>
                        <a:t>中途退会者数</a:t>
                      </a:r>
                      <a:endParaRPr lang="en-US" altLang="ja-JP" sz="1000" u="none" strike="noStrike" dirty="0" smtClean="0">
                        <a:effectLst/>
                        <a:latin typeface="メイリオ" panose="020B0604030504040204" pitchFamily="50" charset="-128"/>
                        <a:ea typeface="メイリオ" panose="020B0604030504040204" pitchFamily="50" charset="-128"/>
                      </a:endParaRPr>
                    </a:p>
                    <a:p>
                      <a:pPr algn="ctr" fontAlgn="ctr"/>
                      <a:r>
                        <a:rPr lang="en-US" altLang="ja-JP" sz="1000" u="none" strike="noStrike" dirty="0" smtClean="0">
                          <a:effectLst/>
                          <a:latin typeface="メイリオ" panose="020B0604030504040204" pitchFamily="50" charset="-128"/>
                          <a:ea typeface="メイリオ" panose="020B0604030504040204" pitchFamily="50" charset="-128"/>
                        </a:rPr>
                        <a:t>(※</a:t>
                      </a:r>
                      <a:r>
                        <a:rPr lang="ja-JP" altLang="en-US" sz="1000" u="none" strike="noStrike" dirty="0" smtClean="0">
                          <a:effectLst/>
                          <a:latin typeface="メイリオ" panose="020B0604030504040204" pitchFamily="50" charset="-128"/>
                          <a:ea typeface="メイリオ" panose="020B0604030504040204" pitchFamily="50" charset="-128"/>
                        </a:rPr>
                        <a:t>２</a:t>
                      </a:r>
                      <a:r>
                        <a:rPr lang="en-US" altLang="ja-JP" sz="1000" u="none" strike="noStrike" dirty="0" smtClean="0">
                          <a:effectLst/>
                          <a:latin typeface="メイリオ" panose="020B0604030504040204" pitchFamily="50" charset="-128"/>
                          <a:ea typeface="メイリオ" panose="020B0604030504040204" pitchFamily="50" charset="-128"/>
                        </a:rPr>
                        <a:t>)</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ja-JP" altLang="en-US" sz="1000" u="none" strike="noStrike" dirty="0" smtClean="0">
                          <a:effectLst/>
                          <a:latin typeface="メイリオ" panose="020B0604030504040204" pitchFamily="50" charset="-128"/>
                          <a:ea typeface="メイリオ" panose="020B0604030504040204" pitchFamily="50" charset="-128"/>
                        </a:rPr>
                        <a:t>未更新者数</a:t>
                      </a:r>
                      <a:endParaRPr lang="en-US" altLang="ja-JP" sz="1000" u="none" strike="noStrike" dirty="0" smtClean="0">
                        <a:effectLst/>
                        <a:latin typeface="メイリオ" panose="020B0604030504040204" pitchFamily="50" charset="-128"/>
                        <a:ea typeface="メイリオ" panose="020B0604030504040204" pitchFamily="50" charset="-128"/>
                      </a:endParaRPr>
                    </a:p>
                    <a:p>
                      <a:pPr algn="ctr" fontAlgn="ctr"/>
                      <a:r>
                        <a:rPr lang="en-US" altLang="ja-JP" sz="1000" u="none" strike="noStrike" dirty="0" smtClean="0">
                          <a:effectLst/>
                          <a:latin typeface="メイリオ" panose="020B0604030504040204" pitchFamily="50" charset="-128"/>
                          <a:ea typeface="メイリオ" panose="020B0604030504040204" pitchFamily="50" charset="-128"/>
                        </a:rPr>
                        <a:t>(※</a:t>
                      </a:r>
                      <a:r>
                        <a:rPr lang="ja-JP" altLang="en-US" sz="1000" u="none" strike="noStrike" dirty="0" smtClean="0">
                          <a:effectLst/>
                          <a:latin typeface="メイリオ" panose="020B0604030504040204" pitchFamily="50" charset="-128"/>
                          <a:ea typeface="メイリオ" panose="020B0604030504040204" pitchFamily="50" charset="-128"/>
                        </a:rPr>
                        <a:t>３</a:t>
                      </a:r>
                      <a:r>
                        <a:rPr lang="en-US" altLang="ja-JP" sz="1000" u="none" strike="noStrike" dirty="0" smtClean="0">
                          <a:effectLst/>
                          <a:latin typeface="メイリオ" panose="020B0604030504040204" pitchFamily="50" charset="-128"/>
                          <a:ea typeface="メイリオ" panose="020B0604030504040204" pitchFamily="50" charset="-128"/>
                        </a:rPr>
                        <a:t>)</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extLst>
                  <a:ext uri="{0D108BD9-81ED-4DB2-BD59-A6C34878D82A}">
                    <a16:rowId xmlns:a16="http://schemas.microsoft.com/office/drawing/2014/main" val="377539666"/>
                  </a:ext>
                </a:extLst>
              </a:tr>
              <a:tr h="156212">
                <a:tc>
                  <a:txBody>
                    <a:bodyPr/>
                    <a:lstStyle/>
                    <a:p>
                      <a:pPr algn="ctr" fontAlgn="ctr"/>
                      <a:r>
                        <a:rPr lang="ja-JP" altLang="en-US" sz="1000" u="none" strike="noStrike">
                          <a:effectLst/>
                          <a:latin typeface="メイリオ" panose="020B0604030504040204" pitchFamily="50" charset="-128"/>
                          <a:ea typeface="メイリオ" panose="020B0604030504040204" pitchFamily="50" charset="-128"/>
                        </a:rPr>
                        <a:t>平成</a:t>
                      </a:r>
                      <a:r>
                        <a:rPr lang="en-US" altLang="ja-JP" sz="1000" u="none" strike="noStrike">
                          <a:effectLst/>
                          <a:latin typeface="メイリオ" panose="020B0604030504040204" pitchFamily="50" charset="-128"/>
                          <a:ea typeface="メイリオ" panose="020B0604030504040204" pitchFamily="50" charset="-128"/>
                        </a:rPr>
                        <a:t>23</a:t>
                      </a:r>
                      <a:r>
                        <a:rPr lang="ja-JP" altLang="en-US" sz="1000" u="none" strike="noStrike">
                          <a:effectLst/>
                          <a:latin typeface="メイリオ" panose="020B0604030504040204" pitchFamily="50" charset="-128"/>
                          <a:ea typeface="メイリオ" panose="020B0604030504040204" pitchFamily="50" charset="-128"/>
                        </a:rPr>
                        <a:t>年度</a:t>
                      </a:r>
                      <a:endParaRPr lang="ja-JP" altLang="en-US" sz="1000" b="1"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000" u="none" strike="noStrike" dirty="0">
                          <a:effectLst/>
                          <a:latin typeface="メイリオ" panose="020B0604030504040204" pitchFamily="50" charset="-128"/>
                          <a:ea typeface="メイリオ" panose="020B0604030504040204" pitchFamily="50" charset="-128"/>
                        </a:rPr>
                        <a:t>16</a:t>
                      </a:r>
                      <a:r>
                        <a:rPr lang="ja-JP" altLang="en-US" sz="1000" u="none" strike="noStrike" dirty="0">
                          <a:effectLst/>
                          <a:latin typeface="メイリオ" panose="020B0604030504040204" pitchFamily="50" charset="-128"/>
                          <a:ea typeface="メイリオ" panose="020B0604030504040204" pitchFamily="50" charset="-128"/>
                        </a:rPr>
                        <a:t>名</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000" u="none" strike="noStrike" dirty="0">
                          <a:effectLst/>
                          <a:latin typeface="メイリオ" panose="020B0604030504040204" pitchFamily="50" charset="-128"/>
                          <a:ea typeface="メイリオ" panose="020B0604030504040204" pitchFamily="50" charset="-128"/>
                        </a:rPr>
                        <a:t>8</a:t>
                      </a:r>
                      <a:r>
                        <a:rPr lang="ja-JP" altLang="en-US" sz="1000" u="none" strike="noStrike" dirty="0">
                          <a:effectLst/>
                          <a:latin typeface="メイリオ" panose="020B0604030504040204" pitchFamily="50" charset="-128"/>
                          <a:ea typeface="メイリオ" panose="020B0604030504040204" pitchFamily="50" charset="-128"/>
                        </a:rPr>
                        <a:t>名</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000" u="none" strike="noStrike" dirty="0">
                          <a:effectLst/>
                          <a:latin typeface="メイリオ" panose="020B0604030504040204" pitchFamily="50" charset="-128"/>
                          <a:ea typeface="メイリオ" panose="020B0604030504040204" pitchFamily="50" charset="-128"/>
                        </a:rPr>
                        <a:t>5</a:t>
                      </a:r>
                      <a:r>
                        <a:rPr lang="ja-JP" altLang="en-US" sz="1000" u="none" strike="noStrike" dirty="0">
                          <a:effectLst/>
                          <a:latin typeface="メイリオ" panose="020B0604030504040204" pitchFamily="50" charset="-128"/>
                          <a:ea typeface="メイリオ" panose="020B0604030504040204" pitchFamily="50" charset="-128"/>
                        </a:rPr>
                        <a:t>名</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000" u="none" strike="noStrike" dirty="0">
                          <a:effectLst/>
                          <a:latin typeface="メイリオ" panose="020B0604030504040204" pitchFamily="50" charset="-128"/>
                          <a:ea typeface="メイリオ" panose="020B0604030504040204" pitchFamily="50" charset="-128"/>
                        </a:rPr>
                        <a:t>1</a:t>
                      </a:r>
                      <a:r>
                        <a:rPr lang="ja-JP" altLang="en-US" sz="1000" u="none" strike="noStrike" dirty="0">
                          <a:effectLst/>
                          <a:latin typeface="メイリオ" panose="020B0604030504040204" pitchFamily="50" charset="-128"/>
                          <a:ea typeface="メイリオ" panose="020B0604030504040204" pitchFamily="50" charset="-128"/>
                        </a:rPr>
                        <a:t>名</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000" u="none" strike="noStrike" dirty="0">
                          <a:effectLst/>
                          <a:latin typeface="メイリオ" panose="020B0604030504040204" pitchFamily="50" charset="-128"/>
                          <a:ea typeface="メイリオ" panose="020B0604030504040204" pitchFamily="50" charset="-128"/>
                        </a:rPr>
                        <a:t>7</a:t>
                      </a:r>
                      <a:r>
                        <a:rPr lang="ja-JP" altLang="en-US" sz="1000" u="none" strike="noStrike" dirty="0">
                          <a:effectLst/>
                          <a:latin typeface="メイリオ" panose="020B0604030504040204" pitchFamily="50" charset="-128"/>
                          <a:ea typeface="メイリオ" panose="020B0604030504040204" pitchFamily="50" charset="-128"/>
                        </a:rPr>
                        <a:t>年</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ja-JP" altLang="en-US" sz="1000" u="none" strike="noStrike" dirty="0" err="1" smtClean="0">
                          <a:effectLst/>
                          <a:latin typeface="メイリオ" panose="020B0604030504040204" pitchFamily="50" charset="-128"/>
                          <a:ea typeface="メイリオ" panose="020B0604030504040204" pitchFamily="50" charset="-128"/>
                        </a:rPr>
                        <a:t>ー</a:t>
                      </a:r>
                      <a:r>
                        <a:rPr lang="ja-JP" altLang="en-US" sz="1000" u="none" strike="noStrike" dirty="0">
                          <a:effectLst/>
                          <a:latin typeface="メイリオ" panose="020B0604030504040204" pitchFamily="50" charset="-128"/>
                          <a:ea typeface="メイリオ" panose="020B0604030504040204" pitchFamily="50" charset="-128"/>
                        </a:rPr>
                        <a:t>　</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000" u="none" strike="noStrike" dirty="0">
                          <a:effectLst/>
                          <a:latin typeface="メイリオ" panose="020B0604030504040204" pitchFamily="50" charset="-128"/>
                          <a:ea typeface="メイリオ" panose="020B0604030504040204" pitchFamily="50" charset="-128"/>
                        </a:rPr>
                        <a:t>11</a:t>
                      </a:r>
                      <a:r>
                        <a:rPr lang="ja-JP" altLang="en-US" sz="1000" u="none" strike="noStrike" dirty="0">
                          <a:effectLst/>
                          <a:latin typeface="メイリオ" panose="020B0604030504040204" pitchFamily="50" charset="-128"/>
                          <a:ea typeface="メイリオ" panose="020B0604030504040204" pitchFamily="50" charset="-128"/>
                        </a:rPr>
                        <a:t>名</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extLst>
                  <a:ext uri="{0D108BD9-81ED-4DB2-BD59-A6C34878D82A}">
                    <a16:rowId xmlns:a16="http://schemas.microsoft.com/office/drawing/2014/main" val="728559318"/>
                  </a:ext>
                </a:extLst>
              </a:tr>
              <a:tr h="156212">
                <a:tc>
                  <a:txBody>
                    <a:bodyPr/>
                    <a:lstStyle/>
                    <a:p>
                      <a:pPr algn="ctr" fontAlgn="ctr"/>
                      <a:r>
                        <a:rPr lang="ja-JP" altLang="en-US" sz="1000" u="none" strike="noStrike">
                          <a:effectLst/>
                          <a:latin typeface="メイリオ" panose="020B0604030504040204" pitchFamily="50" charset="-128"/>
                          <a:ea typeface="メイリオ" panose="020B0604030504040204" pitchFamily="50" charset="-128"/>
                        </a:rPr>
                        <a:t>平成</a:t>
                      </a:r>
                      <a:r>
                        <a:rPr lang="en-US" altLang="ja-JP" sz="1000" u="none" strike="noStrike">
                          <a:effectLst/>
                          <a:latin typeface="メイリオ" panose="020B0604030504040204" pitchFamily="50" charset="-128"/>
                          <a:ea typeface="メイリオ" panose="020B0604030504040204" pitchFamily="50" charset="-128"/>
                        </a:rPr>
                        <a:t>24</a:t>
                      </a:r>
                      <a:r>
                        <a:rPr lang="ja-JP" altLang="en-US" sz="1000" u="none" strike="noStrike">
                          <a:effectLst/>
                          <a:latin typeface="メイリオ" panose="020B0604030504040204" pitchFamily="50" charset="-128"/>
                          <a:ea typeface="メイリオ" panose="020B0604030504040204" pitchFamily="50" charset="-128"/>
                        </a:rPr>
                        <a:t>年度</a:t>
                      </a:r>
                      <a:endParaRPr lang="ja-JP" altLang="en-US" sz="1000" b="1"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000" u="none" strike="noStrike" dirty="0">
                          <a:effectLst/>
                          <a:latin typeface="メイリオ" panose="020B0604030504040204" pitchFamily="50" charset="-128"/>
                          <a:ea typeface="メイリオ" panose="020B0604030504040204" pitchFamily="50" charset="-128"/>
                        </a:rPr>
                        <a:t>39</a:t>
                      </a:r>
                      <a:r>
                        <a:rPr lang="ja-JP" altLang="en-US" sz="1000" u="none" strike="noStrike" dirty="0">
                          <a:effectLst/>
                          <a:latin typeface="メイリオ" panose="020B0604030504040204" pitchFamily="50" charset="-128"/>
                          <a:ea typeface="メイリオ" panose="020B0604030504040204" pitchFamily="50" charset="-128"/>
                        </a:rPr>
                        <a:t>名</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000" u="none" strike="noStrike" dirty="0">
                          <a:effectLst/>
                          <a:latin typeface="メイリオ" panose="020B0604030504040204" pitchFamily="50" charset="-128"/>
                          <a:ea typeface="メイリオ" panose="020B0604030504040204" pitchFamily="50" charset="-128"/>
                        </a:rPr>
                        <a:t>12</a:t>
                      </a:r>
                      <a:r>
                        <a:rPr lang="ja-JP" altLang="en-US" sz="1000" u="none" strike="noStrike" dirty="0">
                          <a:effectLst/>
                          <a:latin typeface="メイリオ" panose="020B0604030504040204" pitchFamily="50" charset="-128"/>
                          <a:ea typeface="メイリオ" panose="020B0604030504040204" pitchFamily="50" charset="-128"/>
                        </a:rPr>
                        <a:t>名</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000" u="none" strike="noStrike" dirty="0">
                          <a:effectLst/>
                          <a:latin typeface="メイリオ" panose="020B0604030504040204" pitchFamily="50" charset="-128"/>
                          <a:ea typeface="メイリオ" panose="020B0604030504040204" pitchFamily="50" charset="-128"/>
                        </a:rPr>
                        <a:t>18</a:t>
                      </a:r>
                      <a:r>
                        <a:rPr lang="ja-JP" altLang="en-US" sz="1000" u="none" strike="noStrike" dirty="0">
                          <a:effectLst/>
                          <a:latin typeface="メイリオ" panose="020B0604030504040204" pitchFamily="50" charset="-128"/>
                          <a:ea typeface="メイリオ" panose="020B0604030504040204" pitchFamily="50" charset="-128"/>
                        </a:rPr>
                        <a:t>名</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000" u="none" strike="noStrike">
                          <a:effectLst/>
                          <a:latin typeface="メイリオ" panose="020B0604030504040204" pitchFamily="50" charset="-128"/>
                          <a:ea typeface="メイリオ" panose="020B0604030504040204" pitchFamily="50" charset="-128"/>
                        </a:rPr>
                        <a:t>9</a:t>
                      </a:r>
                      <a:r>
                        <a:rPr lang="ja-JP" altLang="en-US" sz="1000" u="none" strike="noStrike">
                          <a:effectLst/>
                          <a:latin typeface="メイリオ" panose="020B0604030504040204" pitchFamily="50" charset="-128"/>
                          <a:ea typeface="メイリオ" panose="020B0604030504040204" pitchFamily="50" charset="-128"/>
                        </a:rPr>
                        <a:t>名</a:t>
                      </a:r>
                      <a:endParaRPr lang="ja-JP" altLang="en-US" sz="1000" b="1"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000" u="none" strike="noStrike" dirty="0">
                          <a:effectLst/>
                          <a:latin typeface="メイリオ" panose="020B0604030504040204" pitchFamily="50" charset="-128"/>
                          <a:ea typeface="メイリオ" panose="020B0604030504040204" pitchFamily="50" charset="-128"/>
                        </a:rPr>
                        <a:t>6</a:t>
                      </a:r>
                      <a:r>
                        <a:rPr lang="ja-JP" altLang="en-US" sz="1000" u="none" strike="noStrike" dirty="0">
                          <a:effectLst/>
                          <a:latin typeface="メイリオ" panose="020B0604030504040204" pitchFamily="50" charset="-128"/>
                          <a:ea typeface="メイリオ" panose="020B0604030504040204" pitchFamily="50" charset="-128"/>
                        </a:rPr>
                        <a:t>年</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000" u="none" strike="noStrike" dirty="0">
                          <a:effectLst/>
                          <a:latin typeface="メイリオ" panose="020B0604030504040204" pitchFamily="50" charset="-128"/>
                          <a:ea typeface="メイリオ" panose="020B0604030504040204" pitchFamily="50" charset="-128"/>
                        </a:rPr>
                        <a:t>6</a:t>
                      </a:r>
                      <a:r>
                        <a:rPr lang="ja-JP" altLang="en-US" sz="1000" u="none" strike="noStrike" dirty="0">
                          <a:effectLst/>
                          <a:latin typeface="メイリオ" panose="020B0604030504040204" pitchFamily="50" charset="-128"/>
                          <a:ea typeface="メイリオ" panose="020B0604030504040204" pitchFamily="50" charset="-128"/>
                        </a:rPr>
                        <a:t>名</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000" u="none" strike="noStrike" dirty="0">
                          <a:effectLst/>
                          <a:latin typeface="メイリオ" panose="020B0604030504040204" pitchFamily="50" charset="-128"/>
                          <a:ea typeface="メイリオ" panose="020B0604030504040204" pitchFamily="50" charset="-128"/>
                        </a:rPr>
                        <a:t>15</a:t>
                      </a:r>
                      <a:r>
                        <a:rPr lang="ja-JP" altLang="en-US" sz="1000" u="none" strike="noStrike" dirty="0">
                          <a:effectLst/>
                          <a:latin typeface="メイリオ" panose="020B0604030504040204" pitchFamily="50" charset="-128"/>
                          <a:ea typeface="メイリオ" panose="020B0604030504040204" pitchFamily="50" charset="-128"/>
                        </a:rPr>
                        <a:t>名</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extLst>
                  <a:ext uri="{0D108BD9-81ED-4DB2-BD59-A6C34878D82A}">
                    <a16:rowId xmlns:a16="http://schemas.microsoft.com/office/drawing/2014/main" val="883436210"/>
                  </a:ext>
                </a:extLst>
              </a:tr>
              <a:tr h="156212">
                <a:tc>
                  <a:txBody>
                    <a:bodyPr/>
                    <a:lstStyle/>
                    <a:p>
                      <a:pPr algn="ctr" fontAlgn="ctr"/>
                      <a:r>
                        <a:rPr lang="ja-JP" altLang="en-US" sz="1000" u="none" strike="noStrike">
                          <a:effectLst/>
                          <a:latin typeface="メイリオ" panose="020B0604030504040204" pitchFamily="50" charset="-128"/>
                          <a:ea typeface="メイリオ" panose="020B0604030504040204" pitchFamily="50" charset="-128"/>
                        </a:rPr>
                        <a:t>平成</a:t>
                      </a:r>
                      <a:r>
                        <a:rPr lang="en-US" altLang="ja-JP" sz="1000" u="none" strike="noStrike">
                          <a:effectLst/>
                          <a:latin typeface="メイリオ" panose="020B0604030504040204" pitchFamily="50" charset="-128"/>
                          <a:ea typeface="メイリオ" panose="020B0604030504040204" pitchFamily="50" charset="-128"/>
                        </a:rPr>
                        <a:t>25</a:t>
                      </a:r>
                      <a:r>
                        <a:rPr lang="ja-JP" altLang="en-US" sz="1000" u="none" strike="noStrike">
                          <a:effectLst/>
                          <a:latin typeface="メイリオ" panose="020B0604030504040204" pitchFamily="50" charset="-128"/>
                          <a:ea typeface="メイリオ" panose="020B0604030504040204" pitchFamily="50" charset="-128"/>
                        </a:rPr>
                        <a:t>年度</a:t>
                      </a:r>
                      <a:endParaRPr lang="ja-JP" altLang="en-US" sz="1000" b="1"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000" u="none" strike="noStrike" dirty="0">
                          <a:effectLst/>
                          <a:latin typeface="メイリオ" panose="020B0604030504040204" pitchFamily="50" charset="-128"/>
                          <a:ea typeface="メイリオ" panose="020B0604030504040204" pitchFamily="50" charset="-128"/>
                        </a:rPr>
                        <a:t>47</a:t>
                      </a:r>
                      <a:r>
                        <a:rPr lang="ja-JP" altLang="en-US" sz="1000" u="none" strike="noStrike" dirty="0">
                          <a:effectLst/>
                          <a:latin typeface="メイリオ" panose="020B0604030504040204" pitchFamily="50" charset="-128"/>
                          <a:ea typeface="メイリオ" panose="020B0604030504040204" pitchFamily="50" charset="-128"/>
                        </a:rPr>
                        <a:t>名</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000" u="none" strike="noStrike" dirty="0">
                          <a:effectLst/>
                          <a:latin typeface="メイリオ" panose="020B0604030504040204" pitchFamily="50" charset="-128"/>
                          <a:ea typeface="メイリオ" panose="020B0604030504040204" pitchFamily="50" charset="-128"/>
                        </a:rPr>
                        <a:t>16</a:t>
                      </a:r>
                      <a:r>
                        <a:rPr lang="ja-JP" altLang="en-US" sz="1000" u="none" strike="noStrike" dirty="0">
                          <a:effectLst/>
                          <a:latin typeface="メイリオ" panose="020B0604030504040204" pitchFamily="50" charset="-128"/>
                          <a:ea typeface="メイリオ" panose="020B0604030504040204" pitchFamily="50" charset="-128"/>
                        </a:rPr>
                        <a:t>名</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000" u="none" strike="noStrike" dirty="0">
                          <a:effectLst/>
                          <a:latin typeface="メイリオ" panose="020B0604030504040204" pitchFamily="50" charset="-128"/>
                          <a:ea typeface="メイリオ" panose="020B0604030504040204" pitchFamily="50" charset="-128"/>
                        </a:rPr>
                        <a:t>31</a:t>
                      </a:r>
                      <a:r>
                        <a:rPr lang="ja-JP" altLang="en-US" sz="1000" u="none" strike="noStrike" dirty="0">
                          <a:effectLst/>
                          <a:latin typeface="メイリオ" panose="020B0604030504040204" pitchFamily="50" charset="-128"/>
                          <a:ea typeface="メイリオ" panose="020B0604030504040204" pitchFamily="50" charset="-128"/>
                        </a:rPr>
                        <a:t>名</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000" u="none" strike="noStrike" dirty="0">
                          <a:effectLst/>
                          <a:latin typeface="メイリオ" panose="020B0604030504040204" pitchFamily="50" charset="-128"/>
                          <a:ea typeface="メイリオ" panose="020B0604030504040204" pitchFamily="50" charset="-128"/>
                        </a:rPr>
                        <a:t>15</a:t>
                      </a:r>
                      <a:r>
                        <a:rPr lang="ja-JP" altLang="en-US" sz="1000" u="none" strike="noStrike" dirty="0">
                          <a:effectLst/>
                          <a:latin typeface="メイリオ" panose="020B0604030504040204" pitchFamily="50" charset="-128"/>
                          <a:ea typeface="メイリオ" panose="020B0604030504040204" pitchFamily="50" charset="-128"/>
                        </a:rPr>
                        <a:t>名</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000" u="none" strike="noStrike" dirty="0">
                          <a:effectLst/>
                          <a:latin typeface="メイリオ" panose="020B0604030504040204" pitchFamily="50" charset="-128"/>
                          <a:ea typeface="メイリオ" panose="020B0604030504040204" pitchFamily="50" charset="-128"/>
                        </a:rPr>
                        <a:t>5</a:t>
                      </a:r>
                      <a:r>
                        <a:rPr lang="ja-JP" altLang="en-US" sz="1000" u="none" strike="noStrike" dirty="0">
                          <a:effectLst/>
                          <a:latin typeface="メイリオ" panose="020B0604030504040204" pitchFamily="50" charset="-128"/>
                          <a:ea typeface="メイリオ" panose="020B0604030504040204" pitchFamily="50" charset="-128"/>
                        </a:rPr>
                        <a:t>年</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000" u="none" strike="noStrike" dirty="0">
                          <a:effectLst/>
                          <a:latin typeface="メイリオ" panose="020B0604030504040204" pitchFamily="50" charset="-128"/>
                          <a:ea typeface="メイリオ" panose="020B0604030504040204" pitchFamily="50" charset="-128"/>
                        </a:rPr>
                        <a:t>5</a:t>
                      </a:r>
                      <a:r>
                        <a:rPr lang="ja-JP" altLang="en-US" sz="1000" u="none" strike="noStrike" dirty="0">
                          <a:effectLst/>
                          <a:latin typeface="メイリオ" panose="020B0604030504040204" pitchFamily="50" charset="-128"/>
                          <a:ea typeface="メイリオ" panose="020B0604030504040204" pitchFamily="50" charset="-128"/>
                        </a:rPr>
                        <a:t>名</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000" u="none" strike="noStrike" dirty="0">
                          <a:effectLst/>
                          <a:latin typeface="メイリオ" panose="020B0604030504040204" pitchFamily="50" charset="-128"/>
                          <a:ea typeface="メイリオ" panose="020B0604030504040204" pitchFamily="50" charset="-128"/>
                        </a:rPr>
                        <a:t>12</a:t>
                      </a:r>
                      <a:r>
                        <a:rPr lang="ja-JP" altLang="en-US" sz="1000" u="none" strike="noStrike" dirty="0">
                          <a:effectLst/>
                          <a:latin typeface="メイリオ" panose="020B0604030504040204" pitchFamily="50" charset="-128"/>
                          <a:ea typeface="メイリオ" panose="020B0604030504040204" pitchFamily="50" charset="-128"/>
                        </a:rPr>
                        <a:t>名</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extLst>
                  <a:ext uri="{0D108BD9-81ED-4DB2-BD59-A6C34878D82A}">
                    <a16:rowId xmlns:a16="http://schemas.microsoft.com/office/drawing/2014/main" val="2685674664"/>
                  </a:ext>
                </a:extLst>
              </a:tr>
              <a:tr h="156212">
                <a:tc>
                  <a:txBody>
                    <a:bodyPr/>
                    <a:lstStyle/>
                    <a:p>
                      <a:pPr algn="ctr" fontAlgn="ctr"/>
                      <a:r>
                        <a:rPr lang="ja-JP" altLang="en-US" sz="1000" u="none" strike="noStrike">
                          <a:effectLst/>
                          <a:latin typeface="メイリオ" panose="020B0604030504040204" pitchFamily="50" charset="-128"/>
                          <a:ea typeface="メイリオ" panose="020B0604030504040204" pitchFamily="50" charset="-128"/>
                        </a:rPr>
                        <a:t>平成</a:t>
                      </a:r>
                      <a:r>
                        <a:rPr lang="en-US" altLang="ja-JP" sz="1000" u="none" strike="noStrike">
                          <a:effectLst/>
                          <a:latin typeface="メイリオ" panose="020B0604030504040204" pitchFamily="50" charset="-128"/>
                          <a:ea typeface="メイリオ" panose="020B0604030504040204" pitchFamily="50" charset="-128"/>
                        </a:rPr>
                        <a:t>26</a:t>
                      </a:r>
                      <a:r>
                        <a:rPr lang="ja-JP" altLang="en-US" sz="1000" u="none" strike="noStrike">
                          <a:effectLst/>
                          <a:latin typeface="メイリオ" panose="020B0604030504040204" pitchFamily="50" charset="-128"/>
                          <a:ea typeface="メイリオ" panose="020B0604030504040204" pitchFamily="50" charset="-128"/>
                        </a:rPr>
                        <a:t>年度</a:t>
                      </a:r>
                      <a:endParaRPr lang="ja-JP" altLang="en-US" sz="1000" b="1"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000" u="none" strike="noStrike" dirty="0">
                          <a:effectLst/>
                          <a:latin typeface="メイリオ" panose="020B0604030504040204" pitchFamily="50" charset="-128"/>
                          <a:ea typeface="メイリオ" panose="020B0604030504040204" pitchFamily="50" charset="-128"/>
                        </a:rPr>
                        <a:t>37</a:t>
                      </a:r>
                      <a:r>
                        <a:rPr lang="ja-JP" altLang="en-US" sz="1000" u="none" strike="noStrike" dirty="0">
                          <a:effectLst/>
                          <a:latin typeface="メイリオ" panose="020B0604030504040204" pitchFamily="50" charset="-128"/>
                          <a:ea typeface="メイリオ" panose="020B0604030504040204" pitchFamily="50" charset="-128"/>
                        </a:rPr>
                        <a:t>名</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000" u="none" strike="noStrike" dirty="0">
                          <a:effectLst/>
                          <a:latin typeface="メイリオ" panose="020B0604030504040204" pitchFamily="50" charset="-128"/>
                          <a:ea typeface="メイリオ" panose="020B0604030504040204" pitchFamily="50" charset="-128"/>
                        </a:rPr>
                        <a:t>11</a:t>
                      </a:r>
                      <a:r>
                        <a:rPr lang="ja-JP" altLang="en-US" sz="1000" u="none" strike="noStrike" dirty="0">
                          <a:effectLst/>
                          <a:latin typeface="メイリオ" panose="020B0604030504040204" pitchFamily="50" charset="-128"/>
                          <a:ea typeface="メイリオ" panose="020B0604030504040204" pitchFamily="50" charset="-128"/>
                        </a:rPr>
                        <a:t>名</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000" u="none" strike="noStrike">
                          <a:effectLst/>
                          <a:latin typeface="メイリオ" panose="020B0604030504040204" pitchFamily="50" charset="-128"/>
                          <a:ea typeface="メイリオ" panose="020B0604030504040204" pitchFamily="50" charset="-128"/>
                        </a:rPr>
                        <a:t>21</a:t>
                      </a:r>
                      <a:r>
                        <a:rPr lang="ja-JP" altLang="en-US" sz="1000" u="none" strike="noStrike">
                          <a:effectLst/>
                          <a:latin typeface="メイリオ" panose="020B0604030504040204" pitchFamily="50" charset="-128"/>
                          <a:ea typeface="メイリオ" panose="020B0604030504040204" pitchFamily="50" charset="-128"/>
                        </a:rPr>
                        <a:t>名</a:t>
                      </a:r>
                      <a:endParaRPr lang="ja-JP" altLang="en-US" sz="1000" b="1"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000" u="none" strike="noStrike" dirty="0">
                          <a:effectLst/>
                          <a:latin typeface="メイリオ" panose="020B0604030504040204" pitchFamily="50" charset="-128"/>
                          <a:ea typeface="メイリオ" panose="020B0604030504040204" pitchFamily="50" charset="-128"/>
                        </a:rPr>
                        <a:t>11</a:t>
                      </a:r>
                      <a:r>
                        <a:rPr lang="ja-JP" altLang="en-US" sz="1000" u="none" strike="noStrike" dirty="0">
                          <a:effectLst/>
                          <a:latin typeface="メイリオ" panose="020B0604030504040204" pitchFamily="50" charset="-128"/>
                          <a:ea typeface="メイリオ" panose="020B0604030504040204" pitchFamily="50" charset="-128"/>
                        </a:rPr>
                        <a:t>名</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000" u="none" strike="noStrike" dirty="0">
                          <a:effectLst/>
                          <a:latin typeface="メイリオ" panose="020B0604030504040204" pitchFamily="50" charset="-128"/>
                          <a:ea typeface="メイリオ" panose="020B0604030504040204" pitchFamily="50" charset="-128"/>
                        </a:rPr>
                        <a:t>4</a:t>
                      </a:r>
                      <a:r>
                        <a:rPr lang="ja-JP" altLang="en-US" sz="1000" u="none" strike="noStrike" dirty="0">
                          <a:effectLst/>
                          <a:latin typeface="メイリオ" panose="020B0604030504040204" pitchFamily="50" charset="-128"/>
                          <a:ea typeface="メイリオ" panose="020B0604030504040204" pitchFamily="50" charset="-128"/>
                        </a:rPr>
                        <a:t>年</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000" u="none" strike="noStrike" dirty="0">
                          <a:effectLst/>
                          <a:latin typeface="メイリオ" panose="020B0604030504040204" pitchFamily="50" charset="-128"/>
                          <a:ea typeface="メイリオ" panose="020B0604030504040204" pitchFamily="50" charset="-128"/>
                        </a:rPr>
                        <a:t>5</a:t>
                      </a:r>
                      <a:r>
                        <a:rPr lang="ja-JP" altLang="en-US" sz="1000" u="none" strike="noStrike" dirty="0">
                          <a:effectLst/>
                          <a:latin typeface="メイリオ" panose="020B0604030504040204" pitchFamily="50" charset="-128"/>
                          <a:ea typeface="メイリオ" panose="020B0604030504040204" pitchFamily="50" charset="-128"/>
                        </a:rPr>
                        <a:t>名</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000" u="none" strike="noStrike">
                          <a:effectLst/>
                          <a:latin typeface="メイリオ" panose="020B0604030504040204" pitchFamily="50" charset="-128"/>
                          <a:ea typeface="メイリオ" panose="020B0604030504040204" pitchFamily="50" charset="-128"/>
                        </a:rPr>
                        <a:t>11</a:t>
                      </a:r>
                      <a:r>
                        <a:rPr lang="ja-JP" altLang="en-US" sz="1000" u="none" strike="noStrike">
                          <a:effectLst/>
                          <a:latin typeface="メイリオ" panose="020B0604030504040204" pitchFamily="50" charset="-128"/>
                          <a:ea typeface="メイリオ" panose="020B0604030504040204" pitchFamily="50" charset="-128"/>
                        </a:rPr>
                        <a:t>名</a:t>
                      </a:r>
                      <a:endParaRPr lang="ja-JP" altLang="en-US" sz="1000" b="1"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tc>
                <a:extLst>
                  <a:ext uri="{0D108BD9-81ED-4DB2-BD59-A6C34878D82A}">
                    <a16:rowId xmlns:a16="http://schemas.microsoft.com/office/drawing/2014/main" val="2052938036"/>
                  </a:ext>
                </a:extLst>
              </a:tr>
              <a:tr h="156212">
                <a:tc>
                  <a:txBody>
                    <a:bodyPr/>
                    <a:lstStyle/>
                    <a:p>
                      <a:pPr algn="ctr" fontAlgn="ctr"/>
                      <a:r>
                        <a:rPr lang="ja-JP" altLang="en-US" sz="1000" u="none" strike="noStrike">
                          <a:effectLst/>
                          <a:latin typeface="メイリオ" panose="020B0604030504040204" pitchFamily="50" charset="-128"/>
                          <a:ea typeface="メイリオ" panose="020B0604030504040204" pitchFamily="50" charset="-128"/>
                        </a:rPr>
                        <a:t>平成</a:t>
                      </a:r>
                      <a:r>
                        <a:rPr lang="en-US" altLang="ja-JP" sz="1000" u="none" strike="noStrike">
                          <a:effectLst/>
                          <a:latin typeface="メイリオ" panose="020B0604030504040204" pitchFamily="50" charset="-128"/>
                          <a:ea typeface="メイリオ" panose="020B0604030504040204" pitchFamily="50" charset="-128"/>
                        </a:rPr>
                        <a:t>27</a:t>
                      </a:r>
                      <a:r>
                        <a:rPr lang="ja-JP" altLang="en-US" sz="1000" u="none" strike="noStrike">
                          <a:effectLst/>
                          <a:latin typeface="メイリオ" panose="020B0604030504040204" pitchFamily="50" charset="-128"/>
                          <a:ea typeface="メイリオ" panose="020B0604030504040204" pitchFamily="50" charset="-128"/>
                        </a:rPr>
                        <a:t>年度</a:t>
                      </a:r>
                      <a:endParaRPr lang="ja-JP" altLang="en-US" sz="1000" b="1"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000" u="none" strike="noStrike" dirty="0">
                          <a:effectLst/>
                          <a:latin typeface="メイリオ" panose="020B0604030504040204" pitchFamily="50" charset="-128"/>
                          <a:ea typeface="メイリオ" panose="020B0604030504040204" pitchFamily="50" charset="-128"/>
                        </a:rPr>
                        <a:t>53</a:t>
                      </a:r>
                      <a:r>
                        <a:rPr lang="ja-JP" altLang="en-US" sz="1000" u="none" strike="noStrike" dirty="0">
                          <a:effectLst/>
                          <a:latin typeface="メイリオ" panose="020B0604030504040204" pitchFamily="50" charset="-128"/>
                          <a:ea typeface="メイリオ" panose="020B0604030504040204" pitchFamily="50" charset="-128"/>
                        </a:rPr>
                        <a:t>名</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000" u="none" strike="noStrike" dirty="0">
                          <a:effectLst/>
                          <a:latin typeface="メイリオ" panose="020B0604030504040204" pitchFamily="50" charset="-128"/>
                          <a:ea typeface="メイリオ" panose="020B0604030504040204" pitchFamily="50" charset="-128"/>
                        </a:rPr>
                        <a:t>16</a:t>
                      </a:r>
                      <a:r>
                        <a:rPr lang="ja-JP" altLang="en-US" sz="1000" u="none" strike="noStrike" dirty="0">
                          <a:effectLst/>
                          <a:latin typeface="メイリオ" panose="020B0604030504040204" pitchFamily="50" charset="-128"/>
                          <a:ea typeface="メイリオ" panose="020B0604030504040204" pitchFamily="50" charset="-128"/>
                        </a:rPr>
                        <a:t>名</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000" u="none" strike="noStrike">
                          <a:effectLst/>
                          <a:latin typeface="メイリオ" panose="020B0604030504040204" pitchFamily="50" charset="-128"/>
                          <a:ea typeface="メイリオ" panose="020B0604030504040204" pitchFamily="50" charset="-128"/>
                        </a:rPr>
                        <a:t>31</a:t>
                      </a:r>
                      <a:r>
                        <a:rPr lang="ja-JP" altLang="en-US" sz="1000" u="none" strike="noStrike">
                          <a:effectLst/>
                          <a:latin typeface="メイリオ" panose="020B0604030504040204" pitchFamily="50" charset="-128"/>
                          <a:ea typeface="メイリオ" panose="020B0604030504040204" pitchFamily="50" charset="-128"/>
                        </a:rPr>
                        <a:t>名</a:t>
                      </a:r>
                      <a:endParaRPr lang="ja-JP" altLang="en-US" sz="1000" b="1"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000" u="none" strike="noStrike">
                          <a:effectLst/>
                          <a:latin typeface="メイリオ" panose="020B0604030504040204" pitchFamily="50" charset="-128"/>
                          <a:ea typeface="メイリオ" panose="020B0604030504040204" pitchFamily="50" charset="-128"/>
                        </a:rPr>
                        <a:t>19</a:t>
                      </a:r>
                      <a:r>
                        <a:rPr lang="ja-JP" altLang="en-US" sz="1000" u="none" strike="noStrike">
                          <a:effectLst/>
                          <a:latin typeface="メイリオ" panose="020B0604030504040204" pitchFamily="50" charset="-128"/>
                          <a:ea typeface="メイリオ" panose="020B0604030504040204" pitchFamily="50" charset="-128"/>
                        </a:rPr>
                        <a:t>名</a:t>
                      </a:r>
                      <a:endParaRPr lang="ja-JP" altLang="en-US" sz="1000" b="1" i="0" u="none" strike="noStrike">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000" u="none" strike="noStrike" dirty="0">
                          <a:effectLst/>
                          <a:latin typeface="メイリオ" panose="020B0604030504040204" pitchFamily="50" charset="-128"/>
                          <a:ea typeface="メイリオ" panose="020B0604030504040204" pitchFamily="50" charset="-128"/>
                        </a:rPr>
                        <a:t>3</a:t>
                      </a:r>
                      <a:r>
                        <a:rPr lang="ja-JP" altLang="en-US" sz="1000" u="none" strike="noStrike" dirty="0">
                          <a:effectLst/>
                          <a:latin typeface="メイリオ" panose="020B0604030504040204" pitchFamily="50" charset="-128"/>
                          <a:ea typeface="メイリオ" panose="020B0604030504040204" pitchFamily="50" charset="-128"/>
                        </a:rPr>
                        <a:t>年</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000" u="none" strike="noStrike" dirty="0">
                          <a:effectLst/>
                          <a:latin typeface="メイリオ" panose="020B0604030504040204" pitchFamily="50" charset="-128"/>
                          <a:ea typeface="メイリオ" panose="020B0604030504040204" pitchFamily="50" charset="-128"/>
                        </a:rPr>
                        <a:t>1</a:t>
                      </a:r>
                      <a:r>
                        <a:rPr lang="ja-JP" altLang="en-US" sz="1000" u="none" strike="noStrike" dirty="0">
                          <a:effectLst/>
                          <a:latin typeface="メイリオ" panose="020B0604030504040204" pitchFamily="50" charset="-128"/>
                          <a:ea typeface="メイリオ" panose="020B0604030504040204" pitchFamily="50" charset="-128"/>
                        </a:rPr>
                        <a:t>名</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000" u="none" strike="noStrike" dirty="0">
                          <a:effectLst/>
                          <a:latin typeface="メイリオ" panose="020B0604030504040204" pitchFamily="50" charset="-128"/>
                          <a:ea typeface="メイリオ" panose="020B0604030504040204" pitchFamily="50" charset="-128"/>
                        </a:rPr>
                        <a:t>21</a:t>
                      </a:r>
                      <a:r>
                        <a:rPr lang="ja-JP" altLang="en-US" sz="1000" u="none" strike="noStrike" dirty="0">
                          <a:effectLst/>
                          <a:latin typeface="メイリオ" panose="020B0604030504040204" pitchFamily="50" charset="-128"/>
                          <a:ea typeface="メイリオ" panose="020B0604030504040204" pitchFamily="50" charset="-128"/>
                        </a:rPr>
                        <a:t>名</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extLst>
                  <a:ext uri="{0D108BD9-81ED-4DB2-BD59-A6C34878D82A}">
                    <a16:rowId xmlns:a16="http://schemas.microsoft.com/office/drawing/2014/main" val="715384836"/>
                  </a:ext>
                </a:extLst>
              </a:tr>
              <a:tr h="156212">
                <a:tc>
                  <a:txBody>
                    <a:bodyPr/>
                    <a:lstStyle/>
                    <a:p>
                      <a:pPr algn="ctr" fontAlgn="ctr"/>
                      <a:r>
                        <a:rPr lang="ja-JP" altLang="en-US" sz="1000" u="none" strike="noStrike" dirty="0">
                          <a:effectLst/>
                          <a:latin typeface="メイリオ" panose="020B0604030504040204" pitchFamily="50" charset="-128"/>
                          <a:ea typeface="メイリオ" panose="020B0604030504040204" pitchFamily="50" charset="-128"/>
                        </a:rPr>
                        <a:t>平成</a:t>
                      </a:r>
                      <a:r>
                        <a:rPr lang="en-US" altLang="ja-JP" sz="1000" u="none" strike="noStrike" dirty="0">
                          <a:effectLst/>
                          <a:latin typeface="メイリオ" panose="020B0604030504040204" pitchFamily="50" charset="-128"/>
                          <a:ea typeface="メイリオ" panose="020B0604030504040204" pitchFamily="50" charset="-128"/>
                        </a:rPr>
                        <a:t>28</a:t>
                      </a:r>
                      <a:r>
                        <a:rPr lang="ja-JP" altLang="en-US" sz="1000" u="none" strike="noStrike" dirty="0">
                          <a:effectLst/>
                          <a:latin typeface="メイリオ" panose="020B0604030504040204" pitchFamily="50" charset="-128"/>
                          <a:ea typeface="メイリオ" panose="020B0604030504040204" pitchFamily="50" charset="-128"/>
                        </a:rPr>
                        <a:t>年度</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000" u="none" strike="noStrike" dirty="0">
                          <a:effectLst/>
                          <a:latin typeface="メイリオ" panose="020B0604030504040204" pitchFamily="50" charset="-128"/>
                          <a:ea typeface="メイリオ" panose="020B0604030504040204" pitchFamily="50" charset="-128"/>
                        </a:rPr>
                        <a:t>55</a:t>
                      </a:r>
                      <a:r>
                        <a:rPr lang="ja-JP" altLang="en-US" sz="1000" u="none" strike="noStrike" dirty="0">
                          <a:effectLst/>
                          <a:latin typeface="メイリオ" panose="020B0604030504040204" pitchFamily="50" charset="-128"/>
                          <a:ea typeface="メイリオ" panose="020B0604030504040204" pitchFamily="50" charset="-128"/>
                        </a:rPr>
                        <a:t>名</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000" u="none" strike="noStrike" dirty="0">
                          <a:effectLst/>
                          <a:latin typeface="メイリオ" panose="020B0604030504040204" pitchFamily="50" charset="-128"/>
                          <a:ea typeface="メイリオ" panose="020B0604030504040204" pitchFamily="50" charset="-128"/>
                        </a:rPr>
                        <a:t>7</a:t>
                      </a:r>
                      <a:r>
                        <a:rPr lang="ja-JP" altLang="en-US" sz="1000" u="none" strike="noStrike" dirty="0">
                          <a:effectLst/>
                          <a:latin typeface="メイリオ" panose="020B0604030504040204" pitchFamily="50" charset="-128"/>
                          <a:ea typeface="メイリオ" panose="020B0604030504040204" pitchFamily="50" charset="-128"/>
                        </a:rPr>
                        <a:t>名</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000" u="none" strike="noStrike" dirty="0">
                          <a:effectLst/>
                          <a:latin typeface="メイリオ" panose="020B0604030504040204" pitchFamily="50" charset="-128"/>
                          <a:ea typeface="メイリオ" panose="020B0604030504040204" pitchFamily="50" charset="-128"/>
                        </a:rPr>
                        <a:t>56</a:t>
                      </a:r>
                      <a:r>
                        <a:rPr lang="ja-JP" altLang="en-US" sz="1000" u="none" strike="noStrike" dirty="0">
                          <a:effectLst/>
                          <a:latin typeface="メイリオ" panose="020B0604030504040204" pitchFamily="50" charset="-128"/>
                          <a:ea typeface="メイリオ" panose="020B0604030504040204" pitchFamily="50" charset="-128"/>
                        </a:rPr>
                        <a:t>名</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000" u="none" strike="noStrike" dirty="0">
                          <a:effectLst/>
                          <a:latin typeface="メイリオ" panose="020B0604030504040204" pitchFamily="50" charset="-128"/>
                          <a:ea typeface="メイリオ" panose="020B0604030504040204" pitchFamily="50" charset="-128"/>
                        </a:rPr>
                        <a:t>50</a:t>
                      </a:r>
                      <a:r>
                        <a:rPr lang="ja-JP" altLang="en-US" sz="1000" u="none" strike="noStrike" dirty="0">
                          <a:effectLst/>
                          <a:latin typeface="メイリオ" panose="020B0604030504040204" pitchFamily="50" charset="-128"/>
                          <a:ea typeface="メイリオ" panose="020B0604030504040204" pitchFamily="50" charset="-128"/>
                        </a:rPr>
                        <a:t>名</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000" u="none" strike="noStrike" dirty="0">
                          <a:effectLst/>
                          <a:latin typeface="メイリオ" panose="020B0604030504040204" pitchFamily="50" charset="-128"/>
                          <a:ea typeface="メイリオ" panose="020B0604030504040204" pitchFamily="50" charset="-128"/>
                        </a:rPr>
                        <a:t>2</a:t>
                      </a:r>
                      <a:r>
                        <a:rPr lang="ja-JP" altLang="en-US" sz="1000" u="none" strike="noStrike" dirty="0">
                          <a:effectLst/>
                          <a:latin typeface="メイリオ" panose="020B0604030504040204" pitchFamily="50" charset="-128"/>
                          <a:ea typeface="メイリオ" panose="020B0604030504040204" pitchFamily="50" charset="-128"/>
                        </a:rPr>
                        <a:t>年</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ja-JP" altLang="en-US" sz="1000" u="none" strike="noStrike" dirty="0" err="1" smtClean="0">
                          <a:effectLst/>
                          <a:latin typeface="メイリオ" panose="020B0604030504040204" pitchFamily="50" charset="-128"/>
                          <a:ea typeface="メイリオ" panose="020B0604030504040204" pitchFamily="50" charset="-128"/>
                        </a:rPr>
                        <a:t>ー</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en-US" altLang="ja-JP" sz="1000" u="none" strike="noStrike" dirty="0">
                          <a:effectLst/>
                          <a:latin typeface="メイリオ" panose="020B0604030504040204" pitchFamily="50" charset="-128"/>
                          <a:ea typeface="メイリオ" panose="020B0604030504040204" pitchFamily="50" charset="-128"/>
                        </a:rPr>
                        <a:t>1</a:t>
                      </a:r>
                      <a:r>
                        <a:rPr lang="ja-JP" altLang="en-US" sz="1000" u="none" strike="noStrike" dirty="0">
                          <a:effectLst/>
                          <a:latin typeface="メイリオ" panose="020B0604030504040204" pitchFamily="50" charset="-128"/>
                          <a:ea typeface="メイリオ" panose="020B0604030504040204" pitchFamily="50" charset="-128"/>
                        </a:rPr>
                        <a:t>名</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extLst>
                  <a:ext uri="{0D108BD9-81ED-4DB2-BD59-A6C34878D82A}">
                    <a16:rowId xmlns:a16="http://schemas.microsoft.com/office/drawing/2014/main" val="273861375"/>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2367986402"/>
              </p:ext>
            </p:extLst>
          </p:nvPr>
        </p:nvGraphicFramePr>
        <p:xfrm>
          <a:off x="512047" y="5186365"/>
          <a:ext cx="8136000" cy="902739"/>
        </p:xfrm>
        <a:graphic>
          <a:graphicData uri="http://schemas.openxmlformats.org/drawingml/2006/table">
            <a:tbl>
              <a:tblPr firstRow="1" bandRow="1">
                <a:tableStyleId>{5C22544A-7EE6-4342-B048-85BDC9FD1C3A}</a:tableStyleId>
              </a:tblPr>
              <a:tblGrid>
                <a:gridCol w="6627840">
                  <a:extLst>
                    <a:ext uri="{9D8B030D-6E8A-4147-A177-3AD203B41FA5}">
                      <a16:colId xmlns:a16="http://schemas.microsoft.com/office/drawing/2014/main" val="1423044608"/>
                    </a:ext>
                  </a:extLst>
                </a:gridCol>
                <a:gridCol w="476261">
                  <a:extLst>
                    <a:ext uri="{9D8B030D-6E8A-4147-A177-3AD203B41FA5}">
                      <a16:colId xmlns:a16="http://schemas.microsoft.com/office/drawing/2014/main" val="3311002270"/>
                    </a:ext>
                  </a:extLst>
                </a:gridCol>
                <a:gridCol w="529179">
                  <a:extLst>
                    <a:ext uri="{9D8B030D-6E8A-4147-A177-3AD203B41FA5}">
                      <a16:colId xmlns:a16="http://schemas.microsoft.com/office/drawing/2014/main" val="3500832593"/>
                    </a:ext>
                  </a:extLst>
                </a:gridCol>
                <a:gridCol w="502720">
                  <a:extLst>
                    <a:ext uri="{9D8B030D-6E8A-4147-A177-3AD203B41FA5}">
                      <a16:colId xmlns:a16="http://schemas.microsoft.com/office/drawing/2014/main" val="3703538207"/>
                    </a:ext>
                  </a:extLst>
                </a:gridCol>
              </a:tblGrid>
              <a:tr h="214311">
                <a:tc>
                  <a:txBody>
                    <a:bodyPr/>
                    <a:lstStyle/>
                    <a:p>
                      <a:pPr algn="ctr">
                        <a:spcAft>
                          <a:spcPts val="0"/>
                        </a:spcAft>
                      </a:pPr>
                      <a:r>
                        <a:rPr lang="en-US" sz="1100" kern="100" dirty="0">
                          <a:solidFill>
                            <a:sysClr val="windowText" lastClr="000000"/>
                          </a:solidFill>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100" kern="100" dirty="0" smtClean="0">
                          <a:solidFill>
                            <a:sysClr val="windowText" lastClr="000000"/>
                          </a:solidFill>
                          <a:effectLst/>
                          <a:latin typeface="メイリオ" panose="020B0604030504040204" pitchFamily="50" charset="-128"/>
                          <a:ea typeface="メイリオ" panose="020B0604030504040204" pitchFamily="50" charset="-128"/>
                          <a:cs typeface="Times New Roman" panose="02020603050405020304" pitchFamily="18" charset="0"/>
                        </a:rPr>
                        <a:t>回答項目</a:t>
                      </a:r>
                      <a:endParaRPr lang="ja-JP" sz="1100" kern="100" dirty="0">
                        <a:solidFill>
                          <a:sysClr val="windowText" lastClr="000000"/>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altLang="en-US" sz="1100" kern="100" dirty="0" smtClean="0">
                          <a:solidFill>
                            <a:sysClr val="windowText" lastClr="000000"/>
                          </a:solidFill>
                          <a:effectLst/>
                          <a:latin typeface="メイリオ" panose="020B0604030504040204" pitchFamily="50" charset="-128"/>
                          <a:ea typeface="メイリオ" panose="020B0604030504040204" pitchFamily="50" charset="-128"/>
                          <a:cs typeface="Times New Roman" panose="02020603050405020304" pitchFamily="18" charset="0"/>
                        </a:rPr>
                        <a:t>１番</a:t>
                      </a:r>
                      <a:endParaRPr lang="ja-JP" sz="1100" kern="100" dirty="0">
                        <a:solidFill>
                          <a:sysClr val="windowText" lastClr="000000"/>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altLang="en-US" sz="1100" kern="100" dirty="0" smtClean="0">
                          <a:solidFill>
                            <a:sysClr val="windowText" lastClr="000000"/>
                          </a:solidFill>
                          <a:effectLst/>
                          <a:latin typeface="メイリオ" panose="020B0604030504040204" pitchFamily="50" charset="-128"/>
                          <a:ea typeface="メイリオ" panose="020B0604030504040204" pitchFamily="50" charset="-128"/>
                          <a:cs typeface="Times New Roman" panose="02020603050405020304" pitchFamily="18" charset="0"/>
                        </a:rPr>
                        <a:t>２番</a:t>
                      </a:r>
                      <a:endParaRPr lang="ja-JP" sz="1100" kern="100" dirty="0">
                        <a:solidFill>
                          <a:sysClr val="windowText" lastClr="000000"/>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altLang="en-US" sz="1100" kern="100" dirty="0" smtClean="0">
                          <a:solidFill>
                            <a:sysClr val="windowText" lastClr="000000"/>
                          </a:solidFill>
                          <a:effectLst/>
                          <a:latin typeface="メイリオ" panose="020B0604030504040204" pitchFamily="50" charset="-128"/>
                          <a:ea typeface="メイリオ" panose="020B0604030504040204" pitchFamily="50" charset="-128"/>
                          <a:cs typeface="Times New Roman" panose="02020603050405020304" pitchFamily="18" charset="0"/>
                        </a:rPr>
                        <a:t>３番</a:t>
                      </a:r>
                      <a:endParaRPr lang="ja-JP" sz="1100" kern="100" dirty="0">
                        <a:solidFill>
                          <a:sysClr val="windowText" lastClr="000000"/>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45467989"/>
                  </a:ext>
                </a:extLst>
              </a:tr>
              <a:tr h="229476">
                <a:tc>
                  <a:txBody>
                    <a:bodyPr/>
                    <a:lstStyle/>
                    <a:p>
                      <a:pPr algn="just">
                        <a:spcAft>
                          <a:spcPts val="0"/>
                        </a:spcAft>
                      </a:pPr>
                      <a:r>
                        <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Ａ市民後見人の受任相当案件の範囲が狭い</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100" kern="100" dirty="0">
                          <a:effectLst/>
                          <a:latin typeface="メイリオ" panose="020B0604030504040204" pitchFamily="50" charset="-128"/>
                          <a:ea typeface="メイリオ" panose="020B0604030504040204" pitchFamily="50" charset="-128"/>
                          <a:cs typeface="Times New Roman" panose="02020603050405020304" pitchFamily="18" charset="0"/>
                        </a:rPr>
                        <a:t>10</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100" kern="100" dirty="0">
                          <a:effectLst/>
                          <a:latin typeface="メイリオ" panose="020B0604030504040204" pitchFamily="50" charset="-128"/>
                          <a:ea typeface="メイリオ" panose="020B0604030504040204" pitchFamily="50" charset="-128"/>
                          <a:cs typeface="Times New Roman" panose="02020603050405020304" pitchFamily="18" charset="0"/>
                        </a:rPr>
                        <a:t>3</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100" kern="100">
                          <a:effectLst/>
                          <a:latin typeface="メイリオ" panose="020B0604030504040204" pitchFamily="50" charset="-128"/>
                          <a:ea typeface="メイリオ" panose="020B0604030504040204" pitchFamily="50" charset="-128"/>
                          <a:cs typeface="Times New Roman" panose="02020603050405020304" pitchFamily="18" charset="0"/>
                        </a:rPr>
                        <a:t>2</a:t>
                      </a:r>
                      <a:endParaRPr lang="ja-JP" sz="11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83192325"/>
                  </a:ext>
                </a:extLst>
              </a:tr>
              <a:tr h="229476">
                <a:tc>
                  <a:txBody>
                    <a:bodyPr/>
                    <a:lstStyle/>
                    <a:p>
                      <a:pPr algn="just">
                        <a:spcAft>
                          <a:spcPts val="0"/>
                        </a:spcAft>
                      </a:pPr>
                      <a:r>
                        <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Ｂニーズ（受任相当案件）の掘り起こしができていない</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100" kern="100">
                          <a:effectLst/>
                          <a:latin typeface="メイリオ" panose="020B0604030504040204" pitchFamily="50" charset="-128"/>
                          <a:ea typeface="メイリオ" panose="020B0604030504040204" pitchFamily="50" charset="-128"/>
                          <a:cs typeface="Times New Roman" panose="02020603050405020304" pitchFamily="18" charset="0"/>
                        </a:rPr>
                        <a:t>11</a:t>
                      </a:r>
                      <a:endParaRPr lang="ja-JP" sz="11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100" kern="100" dirty="0">
                          <a:effectLst/>
                          <a:latin typeface="メイリオ" panose="020B0604030504040204" pitchFamily="50" charset="-128"/>
                          <a:ea typeface="メイリオ" panose="020B0604030504040204" pitchFamily="50" charset="-128"/>
                          <a:cs typeface="Times New Roman" panose="02020603050405020304" pitchFamily="18" charset="0"/>
                        </a:rPr>
                        <a:t>5</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100" kern="100">
                          <a:effectLst/>
                          <a:latin typeface="メイリオ" panose="020B0604030504040204" pitchFamily="50" charset="-128"/>
                          <a:ea typeface="メイリオ" panose="020B0604030504040204" pitchFamily="50" charset="-128"/>
                          <a:cs typeface="Times New Roman" panose="02020603050405020304" pitchFamily="18" charset="0"/>
                        </a:rPr>
                        <a:t>1</a:t>
                      </a:r>
                      <a:endParaRPr lang="ja-JP" sz="11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08823072"/>
                  </a:ext>
                </a:extLst>
              </a:tr>
              <a:tr h="229476">
                <a:tc>
                  <a:txBody>
                    <a:bodyPr/>
                    <a:lstStyle/>
                    <a:p>
                      <a:pPr algn="just">
                        <a:spcAft>
                          <a:spcPts val="0"/>
                        </a:spcAft>
                      </a:pPr>
                      <a:r>
                        <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Ｃ地域の相談機関における相談対応で、成年後見が必要な案件かどうか適正な判断が出来ていない</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ja-JP" altLang="en-US" sz="1100" kern="100" dirty="0" smtClean="0">
                          <a:effectLst/>
                          <a:latin typeface="メイリオ" panose="020B0604030504040204" pitchFamily="50" charset="-128"/>
                          <a:ea typeface="メイリオ" panose="020B0604030504040204" pitchFamily="50" charset="-128"/>
                          <a:cs typeface="Times New Roman" panose="02020603050405020304" pitchFamily="18" charset="0"/>
                        </a:rPr>
                        <a:t>２</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100" kern="100" dirty="0">
                          <a:effectLst/>
                          <a:latin typeface="メイリオ" panose="020B0604030504040204" pitchFamily="50" charset="-128"/>
                          <a:ea typeface="メイリオ" panose="020B0604030504040204" pitchFamily="50" charset="-128"/>
                          <a:cs typeface="Times New Roman" panose="02020603050405020304" pitchFamily="18" charset="0"/>
                        </a:rPr>
                        <a:t>6</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100" kern="100" dirty="0">
                          <a:effectLst/>
                          <a:latin typeface="メイリオ" panose="020B0604030504040204" pitchFamily="50" charset="-128"/>
                          <a:ea typeface="メイリオ" panose="020B0604030504040204" pitchFamily="50" charset="-128"/>
                          <a:cs typeface="Times New Roman" panose="02020603050405020304" pitchFamily="18" charset="0"/>
                        </a:rPr>
                        <a:t>2</a:t>
                      </a:r>
                      <a:endParaRPr 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83983668"/>
                  </a:ext>
                </a:extLst>
              </a:tr>
            </a:tbl>
          </a:graphicData>
        </a:graphic>
      </p:graphicFrame>
      <p:sp>
        <p:nvSpPr>
          <p:cNvPr id="7" name="スライド番号プレースホルダー 1"/>
          <p:cNvSpPr txBox="1">
            <a:spLocks/>
          </p:cNvSpPr>
          <p:nvPr/>
        </p:nvSpPr>
        <p:spPr>
          <a:xfrm>
            <a:off x="7023847" y="6492875"/>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914400">
              <a:defRPr/>
            </a:pPr>
            <a:r>
              <a:rPr kumimoji="1" lang="ja-JP" altLang="en-US" dirty="0" smtClean="0">
                <a:solidFill>
                  <a:prstClr val="black">
                    <a:tint val="75000"/>
                  </a:prstClr>
                </a:solidFill>
                <a:ea typeface="ＭＳ Ｐゴシック" panose="020B0600070205080204" pitchFamily="50" charset="-128"/>
              </a:rPr>
              <a:t>４</a:t>
            </a:r>
            <a:endParaRPr kumimoji="1" lang="ja-JP" altLang="en-US" dirty="0">
              <a:solidFill>
                <a:prstClr val="black">
                  <a:tint val="75000"/>
                </a:prstClr>
              </a:solidFill>
              <a:ea typeface="ＭＳ Ｐゴシック" panose="020B0600070205080204" pitchFamily="50" charset="-128"/>
            </a:endParaRPr>
          </a:p>
        </p:txBody>
      </p:sp>
      <p:sp>
        <p:nvSpPr>
          <p:cNvPr id="9" name="サブタイトル 2"/>
          <p:cNvSpPr txBox="1">
            <a:spLocks/>
          </p:cNvSpPr>
          <p:nvPr/>
        </p:nvSpPr>
        <p:spPr>
          <a:xfrm>
            <a:off x="396238" y="4314507"/>
            <a:ext cx="8351523" cy="45622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ts val="800"/>
              </a:lnSpc>
              <a:spcBef>
                <a:spcPts val="600"/>
              </a:spcBef>
            </a:pPr>
            <a:r>
              <a:rPr lang="ja-JP" altLang="en-US" sz="1000" spc="-90" dirty="0" smtClean="0">
                <a:latin typeface="Meiryo UI" panose="020B0604030504040204" pitchFamily="50" charset="-128"/>
                <a:ea typeface="Meiryo UI" panose="020B0604030504040204" pitchFamily="50" charset="-128"/>
              </a:rPr>
              <a:t>（</a:t>
            </a:r>
            <a:r>
              <a:rPr lang="en-US" altLang="ja-JP" sz="1000" spc="-90" dirty="0" smtClean="0">
                <a:latin typeface="Meiryo UI" panose="020B0604030504040204" pitchFamily="50" charset="-128"/>
                <a:ea typeface="Meiryo UI" panose="020B0604030504040204" pitchFamily="50" charset="-128"/>
              </a:rPr>
              <a:t>※</a:t>
            </a:r>
            <a:r>
              <a:rPr lang="ja-JP" altLang="en-US" sz="1000" spc="-90" dirty="0" smtClean="0">
                <a:latin typeface="Meiryo UI" panose="020B0604030504040204" pitchFamily="50" charset="-128"/>
                <a:ea typeface="Meiryo UI" panose="020B0604030504040204" pitchFamily="50" charset="-128"/>
              </a:rPr>
              <a:t>１）平成</a:t>
            </a:r>
            <a:r>
              <a:rPr lang="en-US" altLang="ja-JP" sz="1000" spc="-90" dirty="0" smtClean="0">
                <a:latin typeface="Meiryo UI" panose="020B0604030504040204" pitchFamily="50" charset="-128"/>
                <a:ea typeface="Meiryo UI" panose="020B0604030504040204" pitchFamily="50" charset="-128"/>
              </a:rPr>
              <a:t>23</a:t>
            </a:r>
            <a:r>
              <a:rPr lang="ja-JP" altLang="en-US" sz="1000" spc="-90" dirty="0" smtClean="0">
                <a:latin typeface="Meiryo UI" panose="020B0604030504040204" pitchFamily="50" charset="-128"/>
                <a:ea typeface="Meiryo UI" panose="020B0604030504040204" pitchFamily="50" charset="-128"/>
              </a:rPr>
              <a:t>～</a:t>
            </a:r>
            <a:r>
              <a:rPr lang="en-US" altLang="ja-JP" sz="1000" spc="-90" dirty="0" smtClean="0">
                <a:latin typeface="Meiryo UI" panose="020B0604030504040204" pitchFamily="50" charset="-128"/>
                <a:ea typeface="Meiryo UI" panose="020B0604030504040204" pitchFamily="50" charset="-128"/>
              </a:rPr>
              <a:t>28</a:t>
            </a:r>
            <a:r>
              <a:rPr lang="ja-JP" altLang="en-US" sz="1000" spc="-90" dirty="0" smtClean="0">
                <a:latin typeface="Meiryo UI" panose="020B0604030504040204" pitchFamily="50" charset="-128"/>
                <a:ea typeface="Meiryo UI" panose="020B0604030504040204" pitchFamily="50" charset="-128"/>
              </a:rPr>
              <a:t>年度に養成し、過去</a:t>
            </a:r>
            <a:r>
              <a:rPr lang="en-US" altLang="ja-JP" sz="1000" spc="-90" dirty="0" smtClean="0">
                <a:latin typeface="Meiryo UI" panose="020B0604030504040204" pitchFamily="50" charset="-128"/>
                <a:ea typeface="Meiryo UI" panose="020B0604030504040204" pitchFamily="50" charset="-128"/>
              </a:rPr>
              <a:t>1</a:t>
            </a:r>
            <a:r>
              <a:rPr lang="ja-JP" altLang="en-US" sz="1000" spc="-90" dirty="0" smtClean="0">
                <a:latin typeface="Meiryo UI" panose="020B0604030504040204" pitchFamily="50" charset="-128"/>
                <a:ea typeface="Meiryo UI" panose="020B0604030504040204" pitchFamily="50" charset="-128"/>
              </a:rPr>
              <a:t>度も受任経験がない方。バンク登録中で、登録時点とその後に家庭の事情等で状況の変化があり受任できない状況でも待機者に含む。</a:t>
            </a:r>
            <a:endParaRPr lang="en-US" altLang="ja-JP" sz="1000" spc="-90" dirty="0" smtClean="0">
              <a:latin typeface="Meiryo UI" panose="020B0604030504040204" pitchFamily="50" charset="-128"/>
              <a:ea typeface="Meiryo UI" panose="020B0604030504040204" pitchFamily="50" charset="-128"/>
            </a:endParaRPr>
          </a:p>
          <a:p>
            <a:pPr algn="l">
              <a:lnSpc>
                <a:spcPts val="800"/>
              </a:lnSpc>
              <a:spcBef>
                <a:spcPts val="600"/>
              </a:spcBef>
            </a:pPr>
            <a:r>
              <a:rPr lang="ja-JP" altLang="en-US" sz="1000" spc="-90" dirty="0" smtClean="0">
                <a:latin typeface="Meiryo UI" panose="020B0604030504040204" pitchFamily="50" charset="-128"/>
                <a:ea typeface="Meiryo UI" panose="020B0604030504040204" pitchFamily="50" charset="-128"/>
              </a:rPr>
              <a:t>（</a:t>
            </a:r>
            <a:r>
              <a:rPr lang="en-US" altLang="ja-JP" sz="1000" spc="-90" dirty="0" smtClean="0">
                <a:latin typeface="Meiryo UI" panose="020B0604030504040204" pitchFamily="50" charset="-128"/>
                <a:ea typeface="Meiryo UI" panose="020B0604030504040204" pitchFamily="50" charset="-128"/>
              </a:rPr>
              <a:t>※</a:t>
            </a:r>
            <a:r>
              <a:rPr lang="ja-JP" altLang="en-US" sz="1000" spc="-90" dirty="0" smtClean="0">
                <a:latin typeface="Meiryo UI" panose="020B0604030504040204" pitchFamily="50" charset="-128"/>
                <a:ea typeface="Meiryo UI" panose="020B0604030504040204" pitchFamily="50" charset="-128"/>
              </a:rPr>
              <a:t>２）更新時以外で退会された方のこと。（</a:t>
            </a:r>
            <a:r>
              <a:rPr lang="en-US" altLang="ja-JP" sz="1000" spc="-90" dirty="0" smtClean="0">
                <a:latin typeface="Meiryo UI" panose="020B0604030504040204" pitchFamily="50" charset="-128"/>
                <a:ea typeface="Meiryo UI" panose="020B0604030504040204" pitchFamily="50" charset="-128"/>
              </a:rPr>
              <a:t>※</a:t>
            </a:r>
            <a:r>
              <a:rPr lang="ja-JP" altLang="en-US" sz="1000" spc="-90" dirty="0" smtClean="0">
                <a:latin typeface="Meiryo UI" panose="020B0604030504040204" pitchFamily="50" charset="-128"/>
                <a:ea typeface="Meiryo UI" panose="020B0604030504040204" pitchFamily="50" charset="-128"/>
              </a:rPr>
              <a:t>３）</a:t>
            </a:r>
            <a:r>
              <a:rPr lang="en-US" altLang="ja-JP" sz="1000" spc="-90" dirty="0" smtClean="0">
                <a:latin typeface="Meiryo UI" panose="020B0604030504040204" pitchFamily="50" charset="-128"/>
                <a:ea typeface="Meiryo UI" panose="020B0604030504040204" pitchFamily="50" charset="-128"/>
              </a:rPr>
              <a:t>3</a:t>
            </a:r>
            <a:r>
              <a:rPr lang="ja-JP" altLang="en-US" sz="1000" spc="-90" dirty="0" smtClean="0">
                <a:latin typeface="Meiryo UI" panose="020B0604030504040204" pitchFamily="50" charset="-128"/>
                <a:ea typeface="Meiryo UI" panose="020B0604030504040204" pitchFamily="50" charset="-128"/>
              </a:rPr>
              <a:t>年毎の更新時に退会された方のこと。</a:t>
            </a:r>
            <a:endParaRPr lang="en-US" altLang="ja-JP" sz="1300" spc="-90" dirty="0" smtClean="0">
              <a:latin typeface="Meiryo UI" panose="020B0604030504040204" pitchFamily="50" charset="-128"/>
              <a:ea typeface="Meiryo UI" panose="020B0604030504040204" pitchFamily="50" charset="-128"/>
            </a:endParaRPr>
          </a:p>
        </p:txBody>
      </p:sp>
      <p:sp>
        <p:nvSpPr>
          <p:cNvPr id="10" name="円形吹き出し 9"/>
          <p:cNvSpPr/>
          <p:nvPr/>
        </p:nvSpPr>
        <p:spPr>
          <a:xfrm>
            <a:off x="8732005" y="6492273"/>
            <a:ext cx="396000" cy="360000"/>
          </a:xfrm>
          <a:prstGeom prst="wedgeEllipseCallout">
            <a:avLst>
              <a:gd name="adj1" fmla="val -12218"/>
              <a:gd name="adj2" fmla="val 15889"/>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４</a:t>
            </a:r>
          </a:p>
        </p:txBody>
      </p:sp>
      <p:sp>
        <p:nvSpPr>
          <p:cNvPr id="12" name="タイトル 1"/>
          <p:cNvSpPr txBox="1">
            <a:spLocks/>
          </p:cNvSpPr>
          <p:nvPr/>
        </p:nvSpPr>
        <p:spPr>
          <a:xfrm>
            <a:off x="0" y="0"/>
            <a:ext cx="9129712" cy="428625"/>
          </a:xfrm>
          <a:prstGeom prst="rect">
            <a:avLst/>
          </a:prstGeom>
          <a:ln>
            <a:solidFill>
              <a:schemeClr val="tx1"/>
            </a:solidFill>
          </a:ln>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000" smtClean="0">
                <a:latin typeface="Meiryo UI" panose="020B0604030504040204" pitchFamily="50" charset="-128"/>
                <a:ea typeface="Meiryo UI" panose="020B0604030504040204" pitchFamily="50" charset="-128"/>
              </a:rPr>
              <a:t>中核機関の機能　④成年後見制度利用促進機能（人材育成）について</a:t>
            </a:r>
            <a:endParaRPr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492520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グラフ 7"/>
          <p:cNvGraphicFramePr/>
          <p:nvPr>
            <p:extLst>
              <p:ext uri="{D42A27DB-BD31-4B8C-83A1-F6EECF244321}">
                <p14:modId xmlns:p14="http://schemas.microsoft.com/office/powerpoint/2010/main" val="2529924408"/>
              </p:ext>
            </p:extLst>
          </p:nvPr>
        </p:nvGraphicFramePr>
        <p:xfrm>
          <a:off x="21176" y="2541360"/>
          <a:ext cx="4412343" cy="1928814"/>
        </p:xfrm>
        <a:graphic>
          <a:graphicData uri="http://schemas.openxmlformats.org/drawingml/2006/chart">
            <c:chart xmlns:c="http://schemas.openxmlformats.org/drawingml/2006/chart" xmlns:r="http://schemas.openxmlformats.org/officeDocument/2006/relationships" r:id="rId2"/>
          </a:graphicData>
        </a:graphic>
      </p:graphicFrame>
      <p:sp>
        <p:nvSpPr>
          <p:cNvPr id="7" name="サブタイトル 6"/>
          <p:cNvSpPr>
            <a:spLocks noGrp="1"/>
          </p:cNvSpPr>
          <p:nvPr>
            <p:ph type="subTitle" idx="1"/>
          </p:nvPr>
        </p:nvSpPr>
        <p:spPr>
          <a:xfrm>
            <a:off x="0" y="458788"/>
            <a:ext cx="6257925" cy="541337"/>
          </a:xfrm>
        </p:spPr>
        <p:txBody>
          <a:bodyPr>
            <a:normAutofit/>
          </a:bodyPr>
          <a:lstStyle/>
          <a:p>
            <a:pPr algn="l"/>
            <a:r>
              <a:rPr lang="ja-JP" altLang="en-US" sz="1800" dirty="0" smtClean="0">
                <a:latin typeface="Meiryo UI" panose="020B0604030504040204" pitchFamily="50" charset="-128"/>
                <a:ea typeface="Meiryo UI" panose="020B0604030504040204" pitchFamily="50" charset="-128"/>
              </a:rPr>
              <a:t>〇市民後見人の</a:t>
            </a:r>
            <a:r>
              <a:rPr lang="ja-JP" altLang="en-US" sz="1800" dirty="0">
                <a:latin typeface="Meiryo UI" panose="020B0604030504040204" pitchFamily="50" charset="-128"/>
                <a:ea typeface="Meiryo UI" panose="020B0604030504040204" pitchFamily="50" charset="-128"/>
              </a:rPr>
              <a:t>養成</a:t>
            </a:r>
            <a:r>
              <a:rPr lang="ja-JP" altLang="en-US" sz="1800" dirty="0" smtClean="0">
                <a:latin typeface="Meiryo UI" panose="020B0604030504040204" pitchFamily="50" charset="-128"/>
                <a:ea typeface="Meiryo UI" panose="020B0604030504040204" pitchFamily="50" charset="-128"/>
              </a:rPr>
              <a:t>等事業の見直しについて</a:t>
            </a:r>
            <a:endParaRPr kumimoji="1" lang="ja-JP" altLang="en-US" sz="1800" dirty="0">
              <a:latin typeface="Meiryo UI" panose="020B0604030504040204" pitchFamily="50" charset="-128"/>
              <a:ea typeface="Meiryo UI" panose="020B0604030504040204" pitchFamily="50" charset="-128"/>
            </a:endParaRPr>
          </a:p>
        </p:txBody>
      </p:sp>
      <p:sp>
        <p:nvSpPr>
          <p:cNvPr id="6" name="サブタイトル 2"/>
          <p:cNvSpPr txBox="1">
            <a:spLocks/>
          </p:cNvSpPr>
          <p:nvPr/>
        </p:nvSpPr>
        <p:spPr>
          <a:xfrm>
            <a:off x="0" y="784906"/>
            <a:ext cx="9144000" cy="172606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ts val="1500"/>
              </a:lnSpc>
            </a:pPr>
            <a:r>
              <a:rPr lang="ja-JP" altLang="en-US" sz="1600" dirty="0" smtClean="0">
                <a:latin typeface="Meiryo UI" panose="020B0604030504040204" pitchFamily="50" charset="-128"/>
                <a:ea typeface="Meiryo UI" panose="020B0604030504040204" pitchFamily="50" charset="-128"/>
              </a:rPr>
              <a:t>（２）事業評価の検討</a:t>
            </a:r>
            <a:endParaRPr lang="en-US" altLang="ja-JP" sz="1600" dirty="0" smtClean="0">
              <a:latin typeface="Meiryo UI" panose="020B0604030504040204" pitchFamily="50" charset="-128"/>
              <a:ea typeface="Meiryo UI" panose="020B0604030504040204" pitchFamily="50" charset="-128"/>
            </a:endParaRPr>
          </a:p>
          <a:p>
            <a:pPr algn="l">
              <a:lnSpc>
                <a:spcPts val="1500"/>
              </a:lnSpc>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今後の事業予算の要求の為、これまでの市民後見人の養成等事業にかかる実績の評価を行う必要がある。</a:t>
            </a:r>
            <a:endParaRPr lang="en-US" altLang="ja-JP" sz="1600" dirty="0" smtClean="0">
              <a:latin typeface="Meiryo UI" panose="020B0604030504040204" pitchFamily="50" charset="-128"/>
              <a:ea typeface="Meiryo UI" panose="020B0604030504040204" pitchFamily="50" charset="-128"/>
            </a:endParaRPr>
          </a:p>
          <a:p>
            <a:pPr algn="l">
              <a:lnSpc>
                <a:spcPts val="1500"/>
              </a:lnSpc>
            </a:pPr>
            <a:r>
              <a:rPr lang="ja-JP" altLang="en-US" sz="1600" dirty="0" smtClean="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・市民後見人は、週</a:t>
            </a:r>
            <a:r>
              <a:rPr lang="en-US" altLang="ja-JP" sz="1300" dirty="0" smtClean="0">
                <a:latin typeface="Meiryo UI" panose="020B0604030504040204" pitchFamily="50" charset="-128"/>
                <a:ea typeface="Meiryo UI" panose="020B0604030504040204" pitchFamily="50" charset="-128"/>
              </a:rPr>
              <a:t>1</a:t>
            </a:r>
            <a:r>
              <a:rPr lang="ja-JP" altLang="en-US" sz="1300" dirty="0" smtClean="0">
                <a:latin typeface="Meiryo UI" panose="020B0604030504040204" pitchFamily="50" charset="-128"/>
                <a:ea typeface="Meiryo UI" panose="020B0604030504040204" pitchFamily="50" charset="-128"/>
              </a:rPr>
              <a:t>回の訪問等手厚い身上監護等の後見業務を実施し、その活動の関係で施設等の職員や、また、その経験を</a:t>
            </a:r>
            <a:r>
              <a:rPr lang="en-US" altLang="ja-JP" sz="1300" dirty="0" smtClean="0">
                <a:latin typeface="Meiryo UI" panose="020B0604030504040204" pitchFamily="50" charset="-128"/>
                <a:ea typeface="Meiryo UI" panose="020B0604030504040204" pitchFamily="50" charset="-128"/>
              </a:rPr>
              <a:t/>
            </a:r>
            <a:br>
              <a:rPr lang="en-US" altLang="ja-JP" sz="1300" dirty="0" smtClean="0">
                <a:latin typeface="Meiryo UI" panose="020B0604030504040204" pitchFamily="50" charset="-128"/>
                <a:ea typeface="Meiryo UI" panose="020B0604030504040204" pitchFamily="50" charset="-128"/>
              </a:rPr>
            </a:br>
            <a:r>
              <a:rPr lang="ja-JP" altLang="en-US" sz="1300" dirty="0" smtClean="0">
                <a:latin typeface="Meiryo UI" panose="020B0604030504040204" pitchFamily="50" charset="-128"/>
                <a:ea typeface="Meiryo UI" panose="020B0604030504040204" pitchFamily="50" charset="-128"/>
              </a:rPr>
              <a:t>　　　研修等で報告することなどで、地域への制度周知をも担っている（図１）。</a:t>
            </a:r>
            <a:r>
              <a:rPr lang="en-US" altLang="ja-JP" sz="1300" dirty="0">
                <a:latin typeface="Meiryo UI" panose="020B0604030504040204" pitchFamily="50" charset="-128"/>
                <a:ea typeface="Meiryo UI" panose="020B0604030504040204" pitchFamily="50" charset="-128"/>
              </a:rPr>
              <a:t/>
            </a:r>
            <a:br>
              <a:rPr lang="en-US" altLang="ja-JP" sz="1300" dirty="0">
                <a:latin typeface="Meiryo UI" panose="020B0604030504040204" pitchFamily="50" charset="-128"/>
                <a:ea typeface="Meiryo UI" panose="020B0604030504040204" pitchFamily="50" charset="-128"/>
              </a:rPr>
            </a:br>
            <a:r>
              <a:rPr lang="ja-JP" altLang="en-US" sz="1300" dirty="0" smtClean="0">
                <a:latin typeface="Meiryo UI" panose="020B0604030504040204" pitchFamily="50" charset="-128"/>
                <a:ea typeface="Meiryo UI" panose="020B0604030504040204" pitchFamily="50" charset="-128"/>
              </a:rPr>
              <a:t>　   ・被後見人が市民後見人の活動により、適切な介護や施設サービスが受けられ（図２）、また、市民後見人により滞納金等の処理</a:t>
            </a:r>
            <a:r>
              <a:rPr lang="en-US" altLang="ja-JP" sz="1300" dirty="0" smtClean="0">
                <a:latin typeface="Meiryo UI" panose="020B0604030504040204" pitchFamily="50" charset="-128"/>
                <a:ea typeface="Meiryo UI" panose="020B0604030504040204" pitchFamily="50" charset="-128"/>
              </a:rPr>
              <a:t/>
            </a:r>
            <a:br>
              <a:rPr lang="en-US" altLang="ja-JP" sz="1300" dirty="0" smtClean="0">
                <a:latin typeface="Meiryo UI" panose="020B0604030504040204" pitchFamily="50" charset="-128"/>
                <a:ea typeface="Meiryo UI" panose="020B0604030504040204" pitchFamily="50" charset="-128"/>
              </a:rPr>
            </a:br>
            <a:r>
              <a:rPr lang="en-US" altLang="ja-JP" sz="1300" dirty="0" smtClean="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により安定した生活が送られている（図３）。</a:t>
            </a:r>
            <a:r>
              <a:rPr lang="en-US" altLang="ja-JP" sz="1300" dirty="0">
                <a:latin typeface="Meiryo UI" panose="020B0604030504040204" pitchFamily="50" charset="-128"/>
                <a:ea typeface="Meiryo UI" panose="020B0604030504040204" pitchFamily="50" charset="-128"/>
              </a:rPr>
              <a:t/>
            </a:r>
            <a:br>
              <a:rPr lang="en-US" altLang="ja-JP" sz="1300" dirty="0">
                <a:latin typeface="Meiryo UI" panose="020B0604030504040204" pitchFamily="50" charset="-128"/>
                <a:ea typeface="Meiryo UI" panose="020B0604030504040204" pitchFamily="50" charset="-128"/>
              </a:rPr>
            </a:br>
            <a:r>
              <a:rPr lang="en-US" altLang="ja-JP" sz="1300" dirty="0" smtClean="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・市民後見人の受任案件が少ないことや、養成等事業への参加者が減少していること等が課題</a:t>
            </a:r>
            <a:r>
              <a:rPr lang="ja-JP" altLang="en-US" sz="1300" dirty="0">
                <a:latin typeface="Meiryo UI" panose="020B0604030504040204" pitchFamily="50" charset="-128"/>
                <a:ea typeface="Meiryo UI" panose="020B0604030504040204" pitchFamily="50" charset="-128"/>
              </a:rPr>
              <a:t>。</a:t>
            </a:r>
            <a:endParaRPr lang="en-US" altLang="ja-JP" sz="1300" dirty="0" smtClean="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943428" y="2624285"/>
            <a:ext cx="754743" cy="261610"/>
          </a:xfrm>
          <a:prstGeom prst="rect">
            <a:avLst/>
          </a:prstGeom>
          <a:noFill/>
        </p:spPr>
        <p:txBody>
          <a:bodyPr wrap="square" rtlCol="0">
            <a:spAutoFit/>
          </a:bodyPr>
          <a:lstStyle/>
          <a:p>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図１</a:t>
            </a:r>
            <a:r>
              <a:rPr kumimoji="1" lang="en-US" altLang="ja-JP" sz="1100" dirty="0" smtClean="0">
                <a:latin typeface="Meiryo UI" panose="020B0604030504040204" pitchFamily="50" charset="-128"/>
                <a:ea typeface="Meiryo UI" panose="020B0604030504040204" pitchFamily="50" charset="-128"/>
              </a:rPr>
              <a:t>】</a:t>
            </a:r>
          </a:p>
        </p:txBody>
      </p:sp>
      <p:sp>
        <p:nvSpPr>
          <p:cNvPr id="9" name="テキスト ボックス 8"/>
          <p:cNvSpPr txBox="1"/>
          <p:nvPr/>
        </p:nvSpPr>
        <p:spPr>
          <a:xfrm>
            <a:off x="5443538" y="6457890"/>
            <a:ext cx="2928938" cy="400110"/>
          </a:xfrm>
          <a:prstGeom prst="rect">
            <a:avLst/>
          </a:prstGeom>
          <a:noFill/>
        </p:spPr>
        <p:txBody>
          <a:bodyPr wrap="square" rtlCol="0">
            <a:spAutoFit/>
          </a:bodyPr>
          <a:lstStyle/>
          <a:p>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出典（図１～３</a:t>
            </a:r>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：大阪府社会福祉協議会調べ</a:t>
            </a:r>
            <a:r>
              <a:rPr kumimoji="1" lang="en-US" altLang="ja-JP" sz="1000" dirty="0" smtClean="0">
                <a:latin typeface="Meiryo UI" panose="020B0604030504040204" pitchFamily="50" charset="-128"/>
                <a:ea typeface="Meiryo UI" panose="020B0604030504040204" pitchFamily="50" charset="-128"/>
              </a:rPr>
              <a:t>】</a:t>
            </a:r>
          </a:p>
          <a:p>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対象：受任期間</a:t>
            </a:r>
            <a:r>
              <a:rPr kumimoji="1" lang="en-US" altLang="ja-JP" sz="1000" dirty="0">
                <a:latin typeface="Meiryo UI" panose="020B0604030504040204" pitchFamily="50" charset="-128"/>
                <a:ea typeface="Meiryo UI" panose="020B0604030504040204" pitchFamily="50" charset="-128"/>
              </a:rPr>
              <a:t>3</a:t>
            </a:r>
            <a:r>
              <a:rPr kumimoji="1" lang="ja-JP" altLang="en-US" sz="1000" dirty="0">
                <a:latin typeface="Meiryo UI" panose="020B0604030504040204" pitchFamily="50" charset="-128"/>
                <a:ea typeface="Meiryo UI" panose="020B0604030504040204" pitchFamily="50" charset="-128"/>
              </a:rPr>
              <a:t>か</a:t>
            </a:r>
            <a:r>
              <a:rPr kumimoji="1" lang="ja-JP" altLang="en-US" sz="1000" dirty="0" smtClean="0">
                <a:latin typeface="Meiryo UI" panose="020B0604030504040204" pitchFamily="50" charset="-128"/>
                <a:ea typeface="Meiryo UI" panose="020B0604030504040204" pitchFamily="50" charset="-128"/>
              </a:rPr>
              <a:t>月以上の市民後見人</a:t>
            </a:r>
            <a:r>
              <a:rPr kumimoji="1" lang="en-US" altLang="ja-JP" sz="1000" dirty="0" smtClean="0">
                <a:latin typeface="Meiryo UI" panose="020B0604030504040204" pitchFamily="50" charset="-128"/>
                <a:ea typeface="Meiryo UI" panose="020B0604030504040204" pitchFamily="50" charset="-128"/>
              </a:rPr>
              <a:t>43</a:t>
            </a:r>
            <a:r>
              <a:rPr kumimoji="1" lang="ja-JP" altLang="en-US" sz="1000" dirty="0">
                <a:latin typeface="Meiryo UI" panose="020B0604030504040204" pitchFamily="50" charset="-128"/>
                <a:ea typeface="Meiryo UI" panose="020B0604030504040204" pitchFamily="50" charset="-128"/>
              </a:rPr>
              <a:t>人</a:t>
            </a:r>
            <a:r>
              <a:rPr kumimoji="1" lang="ja-JP" altLang="en-US" sz="1000" dirty="0" smtClean="0">
                <a:latin typeface="Meiryo UI" panose="020B0604030504040204" pitchFamily="50" charset="-128"/>
                <a:ea typeface="Meiryo UI" panose="020B0604030504040204" pitchFamily="50" charset="-128"/>
              </a:rPr>
              <a:t>）</a:t>
            </a:r>
            <a:endParaRPr kumimoji="1" lang="en-US" altLang="ja-JP" sz="1000" dirty="0" smtClean="0">
              <a:latin typeface="Meiryo UI" panose="020B0604030504040204" pitchFamily="50" charset="-128"/>
              <a:ea typeface="Meiryo UI" panose="020B0604030504040204" pitchFamily="50" charset="-128"/>
            </a:endParaRPr>
          </a:p>
        </p:txBody>
      </p:sp>
      <p:graphicFrame>
        <p:nvGraphicFramePr>
          <p:cNvPr id="10" name="グラフ 9"/>
          <p:cNvGraphicFramePr/>
          <p:nvPr>
            <p:extLst>
              <p:ext uri="{D42A27DB-BD31-4B8C-83A1-F6EECF244321}">
                <p14:modId xmlns:p14="http://schemas.microsoft.com/office/powerpoint/2010/main" val="906973605"/>
              </p:ext>
            </p:extLst>
          </p:nvPr>
        </p:nvGraphicFramePr>
        <p:xfrm>
          <a:off x="0" y="4500563"/>
          <a:ext cx="4433519" cy="2357437"/>
        </p:xfrm>
        <a:graphic>
          <a:graphicData uri="http://schemas.openxmlformats.org/drawingml/2006/chart">
            <c:chart xmlns:c="http://schemas.openxmlformats.org/drawingml/2006/chart" xmlns:r="http://schemas.openxmlformats.org/officeDocument/2006/relationships" r:id="rId3"/>
          </a:graphicData>
        </a:graphic>
      </p:graphicFrame>
      <p:sp>
        <p:nvSpPr>
          <p:cNvPr id="11" name="テキスト ボックス 10"/>
          <p:cNvSpPr txBox="1"/>
          <p:nvPr/>
        </p:nvSpPr>
        <p:spPr>
          <a:xfrm>
            <a:off x="943427" y="4470174"/>
            <a:ext cx="754743" cy="261610"/>
          </a:xfrm>
          <a:prstGeom prst="rect">
            <a:avLst/>
          </a:prstGeom>
          <a:noFill/>
        </p:spPr>
        <p:txBody>
          <a:bodyPr wrap="square" rtlCol="0">
            <a:spAutoFit/>
          </a:bodyPr>
          <a:lstStyle/>
          <a:p>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図３</a:t>
            </a:r>
            <a:r>
              <a:rPr kumimoji="1" lang="en-US" altLang="ja-JP" sz="1100" dirty="0" smtClean="0">
                <a:latin typeface="Meiryo UI" panose="020B0604030504040204" pitchFamily="50" charset="-128"/>
                <a:ea typeface="Meiryo UI" panose="020B0604030504040204" pitchFamily="50" charset="-128"/>
              </a:rPr>
              <a:t>】</a:t>
            </a:r>
          </a:p>
        </p:txBody>
      </p:sp>
      <p:graphicFrame>
        <p:nvGraphicFramePr>
          <p:cNvPr id="13" name="グラフ 12"/>
          <p:cNvGraphicFramePr/>
          <p:nvPr>
            <p:extLst>
              <p:ext uri="{D42A27DB-BD31-4B8C-83A1-F6EECF244321}">
                <p14:modId xmlns:p14="http://schemas.microsoft.com/office/powerpoint/2010/main" val="1214352409"/>
              </p:ext>
            </p:extLst>
          </p:nvPr>
        </p:nvGraphicFramePr>
        <p:xfrm>
          <a:off x="4670879" y="2545363"/>
          <a:ext cx="4711246" cy="4512662"/>
        </p:xfrm>
        <a:graphic>
          <a:graphicData uri="http://schemas.openxmlformats.org/drawingml/2006/chart">
            <c:chart xmlns:c="http://schemas.openxmlformats.org/drawingml/2006/chart" xmlns:r="http://schemas.openxmlformats.org/officeDocument/2006/relationships" r:id="rId4"/>
          </a:graphicData>
        </a:graphic>
      </p:graphicFrame>
      <p:sp>
        <p:nvSpPr>
          <p:cNvPr id="14" name="テキスト ボックス 13"/>
          <p:cNvSpPr txBox="1"/>
          <p:nvPr/>
        </p:nvSpPr>
        <p:spPr>
          <a:xfrm>
            <a:off x="5305651" y="2630590"/>
            <a:ext cx="754743" cy="261610"/>
          </a:xfrm>
          <a:prstGeom prst="rect">
            <a:avLst/>
          </a:prstGeom>
          <a:noFill/>
        </p:spPr>
        <p:txBody>
          <a:bodyPr wrap="square" rtlCol="0">
            <a:spAutoFit/>
          </a:bodyPr>
          <a:lstStyle/>
          <a:p>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図２</a:t>
            </a:r>
            <a:r>
              <a:rPr kumimoji="1" lang="en-US" altLang="ja-JP" sz="1100" dirty="0" smtClean="0">
                <a:latin typeface="Meiryo UI" panose="020B0604030504040204" pitchFamily="50" charset="-128"/>
                <a:ea typeface="Meiryo UI" panose="020B0604030504040204" pitchFamily="50" charset="-128"/>
              </a:rPr>
              <a:t>】</a:t>
            </a:r>
          </a:p>
        </p:txBody>
      </p:sp>
      <p:sp>
        <p:nvSpPr>
          <p:cNvPr id="12" name="円形吹き出し 11"/>
          <p:cNvSpPr/>
          <p:nvPr/>
        </p:nvSpPr>
        <p:spPr>
          <a:xfrm>
            <a:off x="8717717" y="28479"/>
            <a:ext cx="396000" cy="360000"/>
          </a:xfrm>
          <a:prstGeom prst="wedgeEllipseCallout">
            <a:avLst>
              <a:gd name="adj1" fmla="val -12218"/>
              <a:gd name="adj2" fmla="val 15889"/>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５</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タイトル 1"/>
          <p:cNvSpPr>
            <a:spLocks noGrp="1"/>
          </p:cNvSpPr>
          <p:nvPr>
            <p:ph type="ctrTitle"/>
          </p:nvPr>
        </p:nvSpPr>
        <p:spPr>
          <a:xfrm>
            <a:off x="0" y="0"/>
            <a:ext cx="9129712" cy="428625"/>
          </a:xfrm>
          <a:ln>
            <a:solidFill>
              <a:schemeClr val="tx1"/>
            </a:solidFill>
          </a:ln>
        </p:spPr>
        <p:txBody>
          <a:bodyPr>
            <a:normAutofit/>
          </a:bodyPr>
          <a:lstStyle/>
          <a:p>
            <a:r>
              <a:rPr kumimoji="1" lang="ja-JP" altLang="en-US" sz="2000" dirty="0" smtClean="0">
                <a:latin typeface="Meiryo UI" panose="020B0604030504040204" pitchFamily="50" charset="-128"/>
                <a:ea typeface="Meiryo UI" panose="020B0604030504040204" pitchFamily="50" charset="-128"/>
              </a:rPr>
              <a:t>中核機関の機能　④成年後見制度利用促進機能（人材育成）について</a:t>
            </a:r>
            <a:endParaRPr kumimoji="1"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706042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6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0</TotalTime>
  <Words>709</Words>
  <Application>Microsoft Office PowerPoint</Application>
  <PresentationFormat>画面に合わせる (4:3)</PresentationFormat>
  <Paragraphs>336</Paragraphs>
  <Slides>6</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2</vt:i4>
      </vt:variant>
      <vt:variant>
        <vt:lpstr>スライド タイトル</vt:lpstr>
      </vt:variant>
      <vt:variant>
        <vt:i4>6</vt:i4>
      </vt:variant>
    </vt:vector>
  </HeadingPairs>
  <TitlesOfParts>
    <vt:vector size="19" baseType="lpstr">
      <vt:lpstr>Meiryo UI</vt:lpstr>
      <vt:lpstr>ＭＳ Ｐゴシック</vt:lpstr>
      <vt:lpstr>ＭＳ 明朝</vt:lpstr>
      <vt:lpstr>メイリオ</vt:lpstr>
      <vt:lpstr>游ゴシック</vt:lpstr>
      <vt:lpstr>游ゴシック Light</vt:lpstr>
      <vt:lpstr>Arial</vt:lpstr>
      <vt:lpstr>Calibri</vt:lpstr>
      <vt:lpstr>Calibri Light</vt:lpstr>
      <vt:lpstr>Century</vt:lpstr>
      <vt:lpstr>Times New Roman</vt:lpstr>
      <vt:lpstr>Office テーマ</vt:lpstr>
      <vt:lpstr>6_Office ​​テーマ</vt:lpstr>
      <vt:lpstr>第2回 大阪府成年後見制度利用促進研究会 </vt:lpstr>
      <vt:lpstr>PowerPoint プレゼンテーション</vt:lpstr>
      <vt:lpstr>中核機関の機能　④成年後見制度利用促進機能（人材育成）について</vt:lpstr>
      <vt:lpstr>PowerPoint プレゼンテーション</vt:lpstr>
      <vt:lpstr>PowerPoint プレゼンテーション</vt:lpstr>
      <vt:lpstr>中核機関の機能　④成年後見制度利用促進機能（人材育成）について</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2019-10-08T03:05:06Z</dcterms:created>
  <dcterms:modified xsi:type="dcterms:W3CDTF">2019-10-08T03:05:32Z</dcterms:modified>
</cp:coreProperties>
</file>