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0"/>
  </p:notesMasterIdLst>
  <p:sldIdLst>
    <p:sldId id="258" r:id="rId2"/>
    <p:sldId id="259" r:id="rId3"/>
    <p:sldId id="260" r:id="rId4"/>
    <p:sldId id="261" r:id="rId5"/>
    <p:sldId id="264" r:id="rId6"/>
    <p:sldId id="267" r:id="rId7"/>
    <p:sldId id="268" r:id="rId8"/>
    <p:sldId id="265" r:id="rId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4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icrosoft%20PowerPoint%20&#20869;&#12398;&#12464;&#12521;&#1250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1300" dirty="0"/>
              <a:t>実施状況</a:t>
            </a:r>
          </a:p>
        </c:rich>
      </c:tx>
      <c:layout>
        <c:manualLayout>
          <c:xMode val="edge"/>
          <c:yMode val="edge"/>
          <c:x val="0.19159351843350245"/>
          <c:y val="3.779810110965899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6263988914962603"/>
          <c:y val="7.2109589041095892E-2"/>
          <c:w val="0.38101148258436551"/>
          <c:h val="0.66781404379247111"/>
        </c:manualLayout>
      </c:layout>
      <c:pieChart>
        <c:varyColors val="1"/>
        <c:ser>
          <c:idx val="0"/>
          <c:order val="0"/>
          <c:tx>
            <c:strRef>
              <c:f>Sheet1!$B$1</c:f>
              <c:strCache>
                <c:ptCount val="1"/>
                <c:pt idx="0">
                  <c:v>実施状況</c:v>
                </c:pt>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3E2E-4892-BB02-1BF0F9F68F49}"/>
              </c:ext>
            </c:extLst>
          </c:dPt>
          <c:dPt>
            <c:idx val="1"/>
            <c:bubble3D val="0"/>
            <c:spPr>
              <a:pattFill prst="pct90">
                <a:fgClr>
                  <a:schemeClr val="accent1"/>
                </a:fgClr>
                <a:bgClr>
                  <a:schemeClr val="bg1"/>
                </a:bgClr>
              </a:pattFill>
              <a:ln w="19050">
                <a:noFill/>
              </a:ln>
              <a:effectLst/>
            </c:spPr>
            <c:extLst>
              <c:ext xmlns:c16="http://schemas.microsoft.com/office/drawing/2014/chart" uri="{C3380CC4-5D6E-409C-BE32-E72D297353CC}">
                <c16:uniqueId val="{00000003-CAB5-4CC1-9381-F348B5EE3462}"/>
              </c:ext>
            </c:extLst>
          </c:dPt>
          <c:dPt>
            <c:idx val="2"/>
            <c:bubble3D val="0"/>
            <c:spPr>
              <a:pattFill prst="dkUp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CAB5-4CC1-9381-F348B5EE3462}"/>
              </c:ext>
            </c:extLst>
          </c:dPt>
          <c:cat>
            <c:strRef>
              <c:f>Sheet1!$A$2:$A$4</c:f>
              <c:strCache>
                <c:ptCount val="3"/>
                <c:pt idx="0">
                  <c:v>実施している</c:v>
                </c:pt>
                <c:pt idx="1">
                  <c:v>実施に向けて検討</c:v>
                </c:pt>
                <c:pt idx="2">
                  <c:v>実施予定なし</c:v>
                </c:pt>
              </c:strCache>
            </c:strRef>
          </c:cat>
          <c:val>
            <c:numRef>
              <c:f>Sheet1!$B$2:$B$4</c:f>
              <c:numCache>
                <c:formatCode>General</c:formatCode>
                <c:ptCount val="3"/>
                <c:pt idx="0">
                  <c:v>23</c:v>
                </c:pt>
                <c:pt idx="1">
                  <c:v>3</c:v>
                </c:pt>
                <c:pt idx="2">
                  <c:v>17</c:v>
                </c:pt>
              </c:numCache>
            </c:numRef>
          </c:val>
          <c:extLst>
            <c:ext xmlns:c16="http://schemas.microsoft.com/office/drawing/2014/chart" uri="{C3380CC4-5D6E-409C-BE32-E72D297353CC}">
              <c16:uniqueId val="{00000000-3E2E-4892-BB02-1BF0F9F68F4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2504969337189506E-2"/>
          <c:y val="0.7563619889979506"/>
          <c:w val="0.89999982768861753"/>
          <c:h val="0.123555757975391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ja-JP" sz="1200" b="0"/>
              <a:t>被後見人への訪問回数</a:t>
            </a:r>
          </a:p>
        </c:rich>
      </c:tx>
      <c:layout/>
      <c:overlay val="0"/>
      <c:spPr>
        <a:noFill/>
        <a:ln>
          <a:noFill/>
        </a:ln>
        <a:effectLst/>
      </c:spPr>
    </c:title>
    <c:autoTitleDeleted val="0"/>
    <c:plotArea>
      <c:layout>
        <c:manualLayout>
          <c:layoutTarget val="inner"/>
          <c:xMode val="edge"/>
          <c:yMode val="edge"/>
          <c:x val="0.30992335958005252"/>
          <c:y val="0.20287780823196189"/>
          <c:w val="0.65369145523476235"/>
          <c:h val="0.61935420479359526"/>
        </c:manualLayout>
      </c:layout>
      <c:barChart>
        <c:barDir val="bar"/>
        <c:grouping val="clustered"/>
        <c:varyColors val="0"/>
        <c:ser>
          <c:idx val="0"/>
          <c:order val="0"/>
          <c:spPr>
            <a:solidFill>
              <a:srgbClr val="FFCC00"/>
            </a:solidFill>
            <a:ln w="9525" cap="flat" cmpd="sng" algn="ctr">
              <a:solidFill>
                <a:schemeClr val="lt1">
                  <a:alpha val="50000"/>
                </a:schemeClr>
              </a:solidFill>
              <a:round/>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'３，４，５'!$H$3:$H$8</c:f>
              <c:strCache>
                <c:ptCount val="6"/>
                <c:pt idx="0">
                  <c:v>月に１回</c:v>
                </c:pt>
                <c:pt idx="1">
                  <c:v>月に１回以上、２回未満</c:v>
                </c:pt>
                <c:pt idx="2">
                  <c:v>月に２回以上、３回未満</c:v>
                </c:pt>
                <c:pt idx="3">
                  <c:v>月に３回以上、４回未満</c:v>
                </c:pt>
                <c:pt idx="4">
                  <c:v>月に４回以上、５回未満</c:v>
                </c:pt>
                <c:pt idx="5">
                  <c:v>月５回以上</c:v>
                </c:pt>
              </c:strCache>
            </c:strRef>
          </c:cat>
          <c:val>
            <c:numRef>
              <c:f>'３，４，５'!$I$3:$I$8</c:f>
              <c:numCache>
                <c:formatCode>General</c:formatCode>
                <c:ptCount val="6"/>
                <c:pt idx="0">
                  <c:v>0</c:v>
                </c:pt>
                <c:pt idx="1">
                  <c:v>0</c:v>
                </c:pt>
                <c:pt idx="2">
                  <c:v>5</c:v>
                </c:pt>
                <c:pt idx="3">
                  <c:v>11</c:v>
                </c:pt>
                <c:pt idx="4">
                  <c:v>22</c:v>
                </c:pt>
                <c:pt idx="5">
                  <c:v>5</c:v>
                </c:pt>
              </c:numCache>
            </c:numRef>
          </c:val>
          <c:extLst>
            <c:ext xmlns:c16="http://schemas.microsoft.com/office/drawing/2014/chart" uri="{C3380CC4-5D6E-409C-BE32-E72D297353CC}">
              <c16:uniqueId val="{00000000-469A-4F8A-B41E-3F8CE7F823D9}"/>
            </c:ext>
          </c:extLst>
        </c:ser>
        <c:dLbls>
          <c:dLblPos val="inEnd"/>
          <c:showLegendKey val="0"/>
          <c:showVal val="1"/>
          <c:showCatName val="0"/>
          <c:showSerName val="0"/>
          <c:showPercent val="0"/>
          <c:showBubbleSize val="0"/>
        </c:dLbls>
        <c:gapWidth val="65"/>
        <c:axId val="108342272"/>
        <c:axId val="108443520"/>
      </c:barChart>
      <c:catAx>
        <c:axId val="10834227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ja-JP"/>
          </a:p>
        </c:txPr>
        <c:crossAx val="108443520"/>
        <c:crosses val="autoZero"/>
        <c:auto val="1"/>
        <c:lblAlgn val="ctr"/>
        <c:lblOffset val="100"/>
        <c:noMultiLvlLbl val="0"/>
      </c:catAx>
      <c:valAx>
        <c:axId val="108443520"/>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ja-JP"/>
          </a:p>
        </c:txPr>
        <c:crossAx val="108342272"/>
        <c:crosses val="max"/>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ja-JP" sz="1200" dirty="0"/>
              <a:t>財産管理に関する事務</a:t>
            </a:r>
            <a:endParaRPr lang="en-US" sz="1200" dirty="0"/>
          </a:p>
        </c:rich>
      </c:tx>
      <c:layout>
        <c:manualLayout>
          <c:xMode val="edge"/>
          <c:yMode val="edge"/>
          <c:x val="0.28960636186085587"/>
          <c:y val="1.9255051861031085E-2"/>
        </c:manualLayout>
      </c:layout>
      <c:overlay val="0"/>
      <c:spPr>
        <a:noFill/>
        <a:ln>
          <a:noFill/>
        </a:ln>
        <a:effectLst/>
      </c:spPr>
    </c:title>
    <c:autoTitleDeleted val="0"/>
    <c:plotArea>
      <c:layout>
        <c:manualLayout>
          <c:layoutTarget val="inner"/>
          <c:xMode val="edge"/>
          <c:yMode val="edge"/>
          <c:x val="0.35245583204688807"/>
          <c:y val="9.7922583206510955E-2"/>
          <c:w val="0.62887074380807217"/>
          <c:h val="0.84089840090248003"/>
        </c:manualLayout>
      </c:layout>
      <c:barChart>
        <c:barDir val="bar"/>
        <c:grouping val="stacked"/>
        <c:varyColors val="0"/>
        <c:ser>
          <c:idx val="0"/>
          <c:order val="0"/>
          <c:tx>
            <c:strRef>
              <c:f>'6 財産管理'!$S$4</c:f>
              <c:strCache>
                <c:ptCount val="1"/>
                <c:pt idx="0">
                  <c:v>継続的にしている</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'6 財産管理'!$R$5:$R$19</c:f>
              <c:strCache>
                <c:ptCount val="15"/>
                <c:pt idx="0">
                  <c:v>預貯金口座への後見人の登録</c:v>
                </c:pt>
                <c:pt idx="1">
                  <c:v>預貯金口座の解約、新規契約</c:v>
                </c:pt>
                <c:pt idx="2">
                  <c:v> 株式・証券等の管理・契約更新</c:v>
                </c:pt>
                <c:pt idx="3">
                  <c:v>債務内容の確認・金額の確定</c:v>
                </c:pt>
                <c:pt idx="4">
                  <c:v> 自己破産の手続き</c:v>
                </c:pt>
                <c:pt idx="5">
                  <c:v> 任意管理</c:v>
                </c:pt>
                <c:pt idx="6">
                  <c:v> 返済方法・分割金額の調整</c:v>
                </c:pt>
                <c:pt idx="7">
                  <c:v> 滞納金の支払い</c:v>
                </c:pt>
                <c:pt idx="8">
                  <c:v> 不動産の管理・処分</c:v>
                </c:pt>
                <c:pt idx="9">
                  <c:v>賃貸借契約更新／解除・家屋明渡し</c:v>
                </c:pt>
                <c:pt idx="10">
                  <c:v>本人の相続・遺産分割手続き</c:v>
                </c:pt>
                <c:pt idx="11">
                  <c:v>相続予定者の調査・確定手続き</c:v>
                </c:pt>
                <c:pt idx="12">
                  <c:v>相続予定者の調査・確定</c:v>
                </c:pt>
                <c:pt idx="13">
                  <c:v>相続予定者への引継ぎ</c:v>
                </c:pt>
                <c:pt idx="14">
                  <c:v>相続財産管理人の申し立て等</c:v>
                </c:pt>
              </c:strCache>
            </c:strRef>
          </c:cat>
          <c:val>
            <c:numRef>
              <c:f>'6 財産管理'!$S$5:$S$19</c:f>
              <c:numCache>
                <c:formatCode>General</c:formatCode>
                <c:ptCount val="15"/>
                <c:pt idx="0">
                  <c:v>4</c:v>
                </c:pt>
                <c:pt idx="1">
                  <c:v>0</c:v>
                </c:pt>
                <c:pt idx="2">
                  <c:v>0</c:v>
                </c:pt>
                <c:pt idx="3">
                  <c:v>1</c:v>
                </c:pt>
                <c:pt idx="4">
                  <c:v>0</c:v>
                </c:pt>
                <c:pt idx="5">
                  <c:v>0</c:v>
                </c:pt>
                <c:pt idx="6">
                  <c:v>1</c:v>
                </c:pt>
                <c:pt idx="7">
                  <c:v>1</c:v>
                </c:pt>
                <c:pt idx="8">
                  <c:v>0</c:v>
                </c:pt>
                <c:pt idx="9">
                  <c:v>2</c:v>
                </c:pt>
                <c:pt idx="10">
                  <c:v>0</c:v>
                </c:pt>
                <c:pt idx="11">
                  <c:v>1</c:v>
                </c:pt>
                <c:pt idx="12">
                  <c:v>1</c:v>
                </c:pt>
                <c:pt idx="13">
                  <c:v>0</c:v>
                </c:pt>
                <c:pt idx="14">
                  <c:v>0</c:v>
                </c:pt>
              </c:numCache>
            </c:numRef>
          </c:val>
          <c:extLst>
            <c:ext xmlns:c16="http://schemas.microsoft.com/office/drawing/2014/chart" uri="{C3380CC4-5D6E-409C-BE32-E72D297353CC}">
              <c16:uniqueId val="{00000000-3F39-460E-963A-124C3BD2D2C4}"/>
            </c:ext>
          </c:extLst>
        </c:ser>
        <c:ser>
          <c:idx val="1"/>
          <c:order val="1"/>
          <c:tx>
            <c:strRef>
              <c:f>'6 財産管理'!$T$4</c:f>
              <c:strCache>
                <c:ptCount val="1"/>
                <c:pt idx="0">
                  <c:v>したことがある</c:v>
                </c:pt>
              </c:strCache>
            </c:strRef>
          </c:tx>
          <c:spPr>
            <a:solidFill>
              <a:schemeClr val="dk1">
                <a:tint val="5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'6 財産管理'!$R$5:$R$19</c:f>
              <c:strCache>
                <c:ptCount val="15"/>
                <c:pt idx="0">
                  <c:v>預貯金口座への後見人の登録</c:v>
                </c:pt>
                <c:pt idx="1">
                  <c:v>預貯金口座の解約、新規契約</c:v>
                </c:pt>
                <c:pt idx="2">
                  <c:v> 株式・証券等の管理・契約更新</c:v>
                </c:pt>
                <c:pt idx="3">
                  <c:v>債務内容の確認・金額の確定</c:v>
                </c:pt>
                <c:pt idx="4">
                  <c:v> 自己破産の手続き</c:v>
                </c:pt>
                <c:pt idx="5">
                  <c:v> 任意管理</c:v>
                </c:pt>
                <c:pt idx="6">
                  <c:v> 返済方法・分割金額の調整</c:v>
                </c:pt>
                <c:pt idx="7">
                  <c:v> 滞納金の支払い</c:v>
                </c:pt>
                <c:pt idx="8">
                  <c:v> 不動産の管理・処分</c:v>
                </c:pt>
                <c:pt idx="9">
                  <c:v>賃貸借契約更新／解除・家屋明渡し</c:v>
                </c:pt>
                <c:pt idx="10">
                  <c:v>本人の相続・遺産分割手続き</c:v>
                </c:pt>
                <c:pt idx="11">
                  <c:v>相続予定者の調査・確定手続き</c:v>
                </c:pt>
                <c:pt idx="12">
                  <c:v>相続予定者の調査・確定</c:v>
                </c:pt>
                <c:pt idx="13">
                  <c:v>相続予定者への引継ぎ</c:v>
                </c:pt>
                <c:pt idx="14">
                  <c:v>相続財産管理人の申し立て等</c:v>
                </c:pt>
              </c:strCache>
            </c:strRef>
          </c:cat>
          <c:val>
            <c:numRef>
              <c:f>'6 財産管理'!$T$5:$T$19</c:f>
              <c:numCache>
                <c:formatCode>General</c:formatCode>
                <c:ptCount val="15"/>
                <c:pt idx="0">
                  <c:v>38</c:v>
                </c:pt>
                <c:pt idx="1">
                  <c:v>10</c:v>
                </c:pt>
                <c:pt idx="2">
                  <c:v>0</c:v>
                </c:pt>
                <c:pt idx="3">
                  <c:v>2</c:v>
                </c:pt>
                <c:pt idx="4">
                  <c:v>0</c:v>
                </c:pt>
                <c:pt idx="5">
                  <c:v>0</c:v>
                </c:pt>
                <c:pt idx="6">
                  <c:v>2</c:v>
                </c:pt>
                <c:pt idx="7">
                  <c:v>7</c:v>
                </c:pt>
                <c:pt idx="8">
                  <c:v>0</c:v>
                </c:pt>
                <c:pt idx="9">
                  <c:v>6</c:v>
                </c:pt>
                <c:pt idx="10">
                  <c:v>2</c:v>
                </c:pt>
                <c:pt idx="11">
                  <c:v>5</c:v>
                </c:pt>
                <c:pt idx="12">
                  <c:v>1</c:v>
                </c:pt>
                <c:pt idx="13">
                  <c:v>8</c:v>
                </c:pt>
                <c:pt idx="14">
                  <c:v>1</c:v>
                </c:pt>
              </c:numCache>
            </c:numRef>
          </c:val>
          <c:extLst>
            <c:ext xmlns:c16="http://schemas.microsoft.com/office/drawing/2014/chart" uri="{C3380CC4-5D6E-409C-BE32-E72D297353CC}">
              <c16:uniqueId val="{00000001-3F39-460E-963A-124C3BD2D2C4}"/>
            </c:ext>
          </c:extLst>
        </c:ser>
        <c:dLbls>
          <c:dLblPos val="inEnd"/>
          <c:showLegendKey val="0"/>
          <c:showVal val="1"/>
          <c:showCatName val="0"/>
          <c:showSerName val="0"/>
          <c:showPercent val="0"/>
          <c:showBubbleSize val="0"/>
        </c:dLbls>
        <c:gapWidth val="55"/>
        <c:overlap val="100"/>
        <c:axId val="109558400"/>
        <c:axId val="109560192"/>
      </c:barChart>
      <c:catAx>
        <c:axId val="109558400"/>
        <c:scaling>
          <c:orientation val="maxMin"/>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09560192"/>
        <c:crosses val="autoZero"/>
        <c:auto val="1"/>
        <c:lblAlgn val="ctr"/>
        <c:lblOffset val="100"/>
        <c:noMultiLvlLbl val="0"/>
      </c:catAx>
      <c:valAx>
        <c:axId val="109560192"/>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9558400"/>
        <c:crosses val="max"/>
        <c:crossBetween val="between"/>
      </c:valAx>
      <c:spPr>
        <a:noFill/>
        <a:ln>
          <a:noFill/>
        </a:ln>
        <a:effectLst/>
      </c:spPr>
    </c:plotArea>
    <c:legend>
      <c:legendPos val="r"/>
      <c:layout>
        <c:manualLayout>
          <c:xMode val="edge"/>
          <c:yMode val="edge"/>
          <c:x val="0.68625893690292905"/>
          <c:y val="0.22490955018344905"/>
          <c:w val="0.15902178894304878"/>
          <c:h val="0.265376468813668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a:noFill/>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ja-JP" altLang="en-US" sz="1200" dirty="0"/>
              <a:t>日常生活の維持に関する事項</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0.49382184904239917"/>
          <c:y val="0.19176882026070408"/>
          <c:w val="0.50617815095760077"/>
          <c:h val="0.77045107738768381"/>
        </c:manualLayout>
      </c:layout>
      <c:barChart>
        <c:barDir val="bar"/>
        <c:grouping val="clustered"/>
        <c:varyColors val="0"/>
        <c:ser>
          <c:idx val="0"/>
          <c:order val="0"/>
          <c:tx>
            <c:strRef>
              <c:f>'7 日常生活維持'!$Y$3</c:f>
              <c:strCache>
                <c:ptCount val="1"/>
                <c:pt idx="0">
                  <c:v>継続的にしている</c:v>
                </c:pt>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'7 日常生活維持'!$X$4:$X$24</c:f>
              <c:strCache>
                <c:ptCount val="21"/>
                <c:pt idx="0">
                  <c:v>住民登録、住民票の取得</c:v>
                </c:pt>
                <c:pt idx="1">
                  <c:v>年金・各種手当に関する手続き</c:v>
                </c:pt>
                <c:pt idx="2">
                  <c:v>公的医療保険制度に関する手続き</c:v>
                </c:pt>
                <c:pt idx="3">
                  <c:v>介護保険制度の利用に関する手続き</c:v>
                </c:pt>
                <c:pt idx="4">
                  <c:v>各種手帳に関する手続き</c:v>
                </c:pt>
                <c:pt idx="5">
                  <c:v>障害者自立支援法の活用に関する手続き</c:v>
                </c:pt>
                <c:pt idx="6">
                  <c:v>生活保護に関する手続き</c:v>
                </c:pt>
                <c:pt idx="7">
                  <c:v>税務申告</c:v>
                </c:pt>
                <c:pt idx="8">
                  <c:v>その他法律上の行為</c:v>
                </c:pt>
                <c:pt idx="9">
                  <c:v>電気・ガス・水道の契約、解約</c:v>
                </c:pt>
                <c:pt idx="10">
                  <c:v>生活用品の購入・解約</c:v>
                </c:pt>
                <c:pt idx="11">
                  <c:v>通信関連会社（NHK・携帯電話等）との契約・解約</c:v>
                </c:pt>
                <c:pt idx="12">
                  <c:v>生命保険、損害保険等の契約、解約</c:v>
                </c:pt>
                <c:pt idx="13">
                  <c:v>その他の契約　</c:v>
                </c:pt>
                <c:pt idx="14">
                  <c:v>通帳の預かり</c:v>
                </c:pt>
                <c:pt idx="15">
                  <c:v>被後見人への日常生活費の受け渡し</c:v>
                </c:pt>
                <c:pt idx="16">
                  <c:v>ヘルパー等への日常生活費の受け渡し</c:v>
                </c:pt>
                <c:pt idx="17">
                  <c:v>日常生活費（小口現金）の管理</c:v>
                </c:pt>
                <c:pt idx="18">
                  <c:v>郵便物の確認・転送依頼</c:v>
                </c:pt>
                <c:pt idx="19">
                  <c:v>管理業者への依頼</c:v>
                </c:pt>
                <c:pt idx="20">
                  <c:v>私物管理</c:v>
                </c:pt>
              </c:strCache>
            </c:strRef>
          </c:cat>
          <c:val>
            <c:numRef>
              <c:f>'7 日常生活維持'!$Y$4:$Y$24</c:f>
              <c:numCache>
                <c:formatCode>General</c:formatCode>
                <c:ptCount val="21"/>
                <c:pt idx="0">
                  <c:v>0</c:v>
                </c:pt>
                <c:pt idx="1">
                  <c:v>5</c:v>
                </c:pt>
                <c:pt idx="2">
                  <c:v>3</c:v>
                </c:pt>
                <c:pt idx="3">
                  <c:v>2</c:v>
                </c:pt>
                <c:pt idx="4">
                  <c:v>1</c:v>
                </c:pt>
                <c:pt idx="5">
                  <c:v>1</c:v>
                </c:pt>
                <c:pt idx="6">
                  <c:v>5</c:v>
                </c:pt>
                <c:pt idx="7">
                  <c:v>0</c:v>
                </c:pt>
                <c:pt idx="8">
                  <c:v>0</c:v>
                </c:pt>
                <c:pt idx="9">
                  <c:v>0</c:v>
                </c:pt>
                <c:pt idx="10">
                  <c:v>4</c:v>
                </c:pt>
                <c:pt idx="11">
                  <c:v>0</c:v>
                </c:pt>
                <c:pt idx="12">
                  <c:v>1</c:v>
                </c:pt>
                <c:pt idx="13">
                  <c:v>0</c:v>
                </c:pt>
                <c:pt idx="14">
                  <c:v>16</c:v>
                </c:pt>
                <c:pt idx="15">
                  <c:v>3</c:v>
                </c:pt>
                <c:pt idx="16">
                  <c:v>6</c:v>
                </c:pt>
                <c:pt idx="17">
                  <c:v>5</c:v>
                </c:pt>
                <c:pt idx="18">
                  <c:v>10</c:v>
                </c:pt>
                <c:pt idx="19">
                  <c:v>1</c:v>
                </c:pt>
                <c:pt idx="20">
                  <c:v>2</c:v>
                </c:pt>
              </c:numCache>
            </c:numRef>
          </c:val>
          <c:extLst>
            <c:ext xmlns:c16="http://schemas.microsoft.com/office/drawing/2014/chart" uri="{C3380CC4-5D6E-409C-BE32-E72D297353CC}">
              <c16:uniqueId val="{00000000-251D-4E0C-A382-47568AD45611}"/>
            </c:ext>
          </c:extLst>
        </c:ser>
        <c:ser>
          <c:idx val="1"/>
          <c:order val="1"/>
          <c:tx>
            <c:strRef>
              <c:f>'7 日常生活維持'!$Z$3</c:f>
              <c:strCache>
                <c:ptCount val="1"/>
                <c:pt idx="0">
                  <c:v>したことがある</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'7 日常生活維持'!$X$4:$X$24</c:f>
              <c:strCache>
                <c:ptCount val="21"/>
                <c:pt idx="0">
                  <c:v>住民登録、住民票の取得</c:v>
                </c:pt>
                <c:pt idx="1">
                  <c:v>年金・各種手当に関する手続き</c:v>
                </c:pt>
                <c:pt idx="2">
                  <c:v>公的医療保険制度に関する手続き</c:v>
                </c:pt>
                <c:pt idx="3">
                  <c:v>介護保険制度の利用に関する手続き</c:v>
                </c:pt>
                <c:pt idx="4">
                  <c:v>各種手帳に関する手続き</c:v>
                </c:pt>
                <c:pt idx="5">
                  <c:v>障害者自立支援法の活用に関する手続き</c:v>
                </c:pt>
                <c:pt idx="6">
                  <c:v>生活保護に関する手続き</c:v>
                </c:pt>
                <c:pt idx="7">
                  <c:v>税務申告</c:v>
                </c:pt>
                <c:pt idx="8">
                  <c:v>その他法律上の行為</c:v>
                </c:pt>
                <c:pt idx="9">
                  <c:v>電気・ガス・水道の契約、解約</c:v>
                </c:pt>
                <c:pt idx="10">
                  <c:v>生活用品の購入・解約</c:v>
                </c:pt>
                <c:pt idx="11">
                  <c:v>通信関連会社（NHK・携帯電話等）との契約・解約</c:v>
                </c:pt>
                <c:pt idx="12">
                  <c:v>生命保険、損害保険等の契約、解約</c:v>
                </c:pt>
                <c:pt idx="13">
                  <c:v>その他の契約　</c:v>
                </c:pt>
                <c:pt idx="14">
                  <c:v>通帳の預かり</c:v>
                </c:pt>
                <c:pt idx="15">
                  <c:v>被後見人への日常生活費の受け渡し</c:v>
                </c:pt>
                <c:pt idx="16">
                  <c:v>ヘルパー等への日常生活費の受け渡し</c:v>
                </c:pt>
                <c:pt idx="17">
                  <c:v>日常生活費（小口現金）の管理</c:v>
                </c:pt>
                <c:pt idx="18">
                  <c:v>郵便物の確認・転送依頼</c:v>
                </c:pt>
                <c:pt idx="19">
                  <c:v>管理業者への依頼</c:v>
                </c:pt>
                <c:pt idx="20">
                  <c:v>私物管理</c:v>
                </c:pt>
              </c:strCache>
            </c:strRef>
          </c:cat>
          <c:val>
            <c:numRef>
              <c:f>'7 日常生活維持'!$Z$4:$Z$24</c:f>
              <c:numCache>
                <c:formatCode>General</c:formatCode>
                <c:ptCount val="21"/>
                <c:pt idx="0">
                  <c:v>12</c:v>
                </c:pt>
                <c:pt idx="1">
                  <c:v>27</c:v>
                </c:pt>
                <c:pt idx="2">
                  <c:v>15</c:v>
                </c:pt>
                <c:pt idx="3">
                  <c:v>28</c:v>
                </c:pt>
                <c:pt idx="4">
                  <c:v>9</c:v>
                </c:pt>
                <c:pt idx="5">
                  <c:v>3</c:v>
                </c:pt>
                <c:pt idx="6">
                  <c:v>15</c:v>
                </c:pt>
                <c:pt idx="7">
                  <c:v>1</c:v>
                </c:pt>
                <c:pt idx="8">
                  <c:v>3</c:v>
                </c:pt>
                <c:pt idx="9">
                  <c:v>10</c:v>
                </c:pt>
                <c:pt idx="10">
                  <c:v>12</c:v>
                </c:pt>
                <c:pt idx="11">
                  <c:v>15</c:v>
                </c:pt>
                <c:pt idx="12">
                  <c:v>2</c:v>
                </c:pt>
                <c:pt idx="13">
                  <c:v>2</c:v>
                </c:pt>
                <c:pt idx="14">
                  <c:v>26</c:v>
                </c:pt>
                <c:pt idx="15">
                  <c:v>0</c:v>
                </c:pt>
                <c:pt idx="16">
                  <c:v>9</c:v>
                </c:pt>
                <c:pt idx="17">
                  <c:v>11</c:v>
                </c:pt>
                <c:pt idx="18">
                  <c:v>26</c:v>
                </c:pt>
                <c:pt idx="19">
                  <c:v>8</c:v>
                </c:pt>
                <c:pt idx="20">
                  <c:v>3</c:v>
                </c:pt>
              </c:numCache>
            </c:numRef>
          </c:val>
          <c:extLst>
            <c:ext xmlns:c16="http://schemas.microsoft.com/office/drawing/2014/chart" uri="{C3380CC4-5D6E-409C-BE32-E72D297353CC}">
              <c16:uniqueId val="{00000001-251D-4E0C-A382-47568AD45611}"/>
            </c:ext>
          </c:extLst>
        </c:ser>
        <c:dLbls>
          <c:showLegendKey val="0"/>
          <c:showVal val="1"/>
          <c:showCatName val="0"/>
          <c:showSerName val="0"/>
          <c:showPercent val="0"/>
          <c:showBubbleSize val="0"/>
        </c:dLbls>
        <c:gapWidth val="150"/>
        <c:overlap val="-25"/>
        <c:axId val="110540288"/>
        <c:axId val="110541824"/>
      </c:barChart>
      <c:catAx>
        <c:axId val="110540288"/>
        <c:scaling>
          <c:orientation val="minMax"/>
        </c:scaling>
        <c:delete val="0"/>
        <c:axPos val="l"/>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0541824"/>
        <c:crosses val="autoZero"/>
        <c:auto val="1"/>
        <c:lblAlgn val="ctr"/>
        <c:lblOffset val="100"/>
        <c:noMultiLvlLbl val="0"/>
      </c:catAx>
      <c:valAx>
        <c:axId val="110541824"/>
        <c:scaling>
          <c:orientation val="minMax"/>
        </c:scaling>
        <c:delete val="1"/>
        <c:axPos val="b"/>
        <c:numFmt formatCode="General" sourceLinked="1"/>
        <c:majorTickMark val="out"/>
        <c:minorTickMark val="none"/>
        <c:tickLblPos val="nextTo"/>
        <c:crossAx val="1105402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6350" cap="flat" cmpd="sng" algn="ctr">
      <a:noFill/>
      <a:prstDash val="solid"/>
      <a:miter lim="800000"/>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200"/>
            </a:pPr>
            <a:r>
              <a:rPr lang="ja-JP" sz="1200"/>
              <a:t>住宅関係に関わる事務</a:t>
            </a:r>
          </a:p>
        </c:rich>
      </c:tx>
      <c:layout>
        <c:manualLayout>
          <c:xMode val="edge"/>
          <c:yMode val="edge"/>
          <c:x val="0.31689534723693724"/>
          <c:y val="2.8368794326241134E-2"/>
        </c:manualLayout>
      </c:layout>
      <c:overlay val="0"/>
    </c:title>
    <c:autoTitleDeleted val="0"/>
    <c:plotArea>
      <c:layout>
        <c:manualLayout>
          <c:layoutTarget val="inner"/>
          <c:xMode val="edge"/>
          <c:yMode val="edge"/>
          <c:x val="0.66165281249364361"/>
          <c:y val="0.16406449193850767"/>
          <c:w val="0.30704829999897648"/>
          <c:h val="0.78325060431275872"/>
        </c:manualLayout>
      </c:layout>
      <c:barChart>
        <c:barDir val="bar"/>
        <c:grouping val="clustered"/>
        <c:varyColors val="0"/>
        <c:ser>
          <c:idx val="0"/>
          <c:order val="0"/>
          <c:tx>
            <c:strRef>
              <c:f>'8 住宅関係'!$Q$4</c:f>
              <c:strCache>
                <c:ptCount val="1"/>
                <c:pt idx="0">
                  <c:v>継続的にしている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'8 住宅関係'!$P$5:$P$17</c:f>
              <c:strCache>
                <c:ptCount val="13"/>
                <c:pt idx="0">
                  <c:v>本人、親族等の希望の把握</c:v>
                </c:pt>
                <c:pt idx="1">
                  <c:v>情報収集</c:v>
                </c:pt>
                <c:pt idx="2">
                  <c:v>契約前の下見による確認</c:v>
                </c:pt>
                <c:pt idx="3">
                  <c:v>契約内容の確認</c:v>
                </c:pt>
                <c:pt idx="4">
                  <c:v>契約物件の決定・契約手続き</c:v>
                </c:pt>
                <c:pt idx="5">
                  <c:v>必要性の検討・本人、親族等の希望の把握</c:v>
                </c:pt>
                <c:pt idx="6">
                  <c:v>情報収集</c:v>
                </c:pt>
                <c:pt idx="7">
                  <c:v>介護保険制度、保健福祉サービス等の活用検討</c:v>
                </c:pt>
                <c:pt idx="8">
                  <c:v>契約内容の確認</c:v>
                </c:pt>
                <c:pt idx="9">
                  <c:v>業者選定・工事の依頼</c:v>
                </c:pt>
                <c:pt idx="10">
                  <c:v>家賃支払い・費用支払い</c:v>
                </c:pt>
                <c:pt idx="11">
                  <c:v>家主、工事業者等へ契約内容の相談・改善申し入れ・苦情申立</c:v>
                </c:pt>
                <c:pt idx="12">
                  <c:v>工事等契約の解消・変更・終了</c:v>
                </c:pt>
              </c:strCache>
            </c:strRef>
          </c:cat>
          <c:val>
            <c:numRef>
              <c:f>'8 住宅関係'!$Q$5:$Q$17</c:f>
              <c:numCache>
                <c:formatCode>General</c:formatCode>
                <c:ptCount val="13"/>
                <c:pt idx="0">
                  <c:v>0</c:v>
                </c:pt>
                <c:pt idx="1">
                  <c:v>0</c:v>
                </c:pt>
                <c:pt idx="2">
                  <c:v>0</c:v>
                </c:pt>
                <c:pt idx="3">
                  <c:v>0</c:v>
                </c:pt>
                <c:pt idx="4">
                  <c:v>0</c:v>
                </c:pt>
                <c:pt idx="5">
                  <c:v>1</c:v>
                </c:pt>
                <c:pt idx="6">
                  <c:v>0</c:v>
                </c:pt>
                <c:pt idx="7">
                  <c:v>0</c:v>
                </c:pt>
                <c:pt idx="8">
                  <c:v>1</c:v>
                </c:pt>
                <c:pt idx="9">
                  <c:v>0</c:v>
                </c:pt>
                <c:pt idx="10">
                  <c:v>4</c:v>
                </c:pt>
                <c:pt idx="11">
                  <c:v>0</c:v>
                </c:pt>
                <c:pt idx="12">
                  <c:v>0</c:v>
                </c:pt>
              </c:numCache>
            </c:numRef>
          </c:val>
          <c:extLst>
            <c:ext xmlns:c16="http://schemas.microsoft.com/office/drawing/2014/chart" uri="{C3380CC4-5D6E-409C-BE32-E72D297353CC}">
              <c16:uniqueId val="{00000000-7478-41E4-A0D4-77DE8EF20D21}"/>
            </c:ext>
          </c:extLst>
        </c:ser>
        <c:ser>
          <c:idx val="1"/>
          <c:order val="1"/>
          <c:tx>
            <c:strRef>
              <c:f>'8 住宅関係'!$R$4</c:f>
              <c:strCache>
                <c:ptCount val="1"/>
                <c:pt idx="0">
                  <c:v>したことがある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'8 住宅関係'!$P$5:$P$17</c:f>
              <c:strCache>
                <c:ptCount val="13"/>
                <c:pt idx="0">
                  <c:v>本人、親族等の希望の把握</c:v>
                </c:pt>
                <c:pt idx="1">
                  <c:v>情報収集</c:v>
                </c:pt>
                <c:pt idx="2">
                  <c:v>契約前の下見による確認</c:v>
                </c:pt>
                <c:pt idx="3">
                  <c:v>契約内容の確認</c:v>
                </c:pt>
                <c:pt idx="4">
                  <c:v>契約物件の決定・契約手続き</c:v>
                </c:pt>
                <c:pt idx="5">
                  <c:v>必要性の検討・本人、親族等の希望の把握</c:v>
                </c:pt>
                <c:pt idx="6">
                  <c:v>情報収集</c:v>
                </c:pt>
                <c:pt idx="7">
                  <c:v>介護保険制度、保健福祉サービス等の活用検討</c:v>
                </c:pt>
                <c:pt idx="8">
                  <c:v>契約内容の確認</c:v>
                </c:pt>
                <c:pt idx="9">
                  <c:v>業者選定・工事の依頼</c:v>
                </c:pt>
                <c:pt idx="10">
                  <c:v>家賃支払い・費用支払い</c:v>
                </c:pt>
                <c:pt idx="11">
                  <c:v>家主、工事業者等へ契約内容の相談・改善申し入れ・苦情申立</c:v>
                </c:pt>
                <c:pt idx="12">
                  <c:v>工事等契約の解消・変更・終了</c:v>
                </c:pt>
              </c:strCache>
            </c:strRef>
          </c:cat>
          <c:val>
            <c:numRef>
              <c:f>'8 住宅関係'!$R$5:$R$17</c:f>
              <c:numCache>
                <c:formatCode>General</c:formatCode>
                <c:ptCount val="13"/>
                <c:pt idx="0">
                  <c:v>2</c:v>
                </c:pt>
                <c:pt idx="1">
                  <c:v>5</c:v>
                </c:pt>
                <c:pt idx="2">
                  <c:v>4</c:v>
                </c:pt>
                <c:pt idx="3">
                  <c:v>7</c:v>
                </c:pt>
                <c:pt idx="4">
                  <c:v>5</c:v>
                </c:pt>
                <c:pt idx="5">
                  <c:v>4</c:v>
                </c:pt>
                <c:pt idx="6">
                  <c:v>5</c:v>
                </c:pt>
                <c:pt idx="7">
                  <c:v>5</c:v>
                </c:pt>
                <c:pt idx="8">
                  <c:v>5</c:v>
                </c:pt>
                <c:pt idx="9">
                  <c:v>2</c:v>
                </c:pt>
                <c:pt idx="10">
                  <c:v>11</c:v>
                </c:pt>
                <c:pt idx="11">
                  <c:v>4</c:v>
                </c:pt>
                <c:pt idx="12">
                  <c:v>0</c:v>
                </c:pt>
              </c:numCache>
            </c:numRef>
          </c:val>
          <c:extLst>
            <c:ext xmlns:c16="http://schemas.microsoft.com/office/drawing/2014/chart" uri="{C3380CC4-5D6E-409C-BE32-E72D297353CC}">
              <c16:uniqueId val="{00000001-7478-41E4-A0D4-77DE8EF20D21}"/>
            </c:ext>
          </c:extLst>
        </c:ser>
        <c:dLbls>
          <c:showLegendKey val="0"/>
          <c:showVal val="1"/>
          <c:showCatName val="0"/>
          <c:showSerName val="0"/>
          <c:showPercent val="0"/>
          <c:showBubbleSize val="0"/>
        </c:dLbls>
        <c:gapWidth val="150"/>
        <c:overlap val="-25"/>
        <c:axId val="111060864"/>
        <c:axId val="111062400"/>
      </c:barChart>
      <c:catAx>
        <c:axId val="111060864"/>
        <c:scaling>
          <c:orientation val="minMax"/>
        </c:scaling>
        <c:delete val="0"/>
        <c:axPos val="l"/>
        <c:numFmt formatCode="General" sourceLinked="0"/>
        <c:majorTickMark val="none"/>
        <c:minorTickMark val="none"/>
        <c:tickLblPos val="nextTo"/>
        <c:txPr>
          <a:bodyPr/>
          <a:lstStyle/>
          <a:p>
            <a:pPr>
              <a:defRPr sz="900">
                <a:latin typeface="Meiryo UI" panose="020B0604030504040204" pitchFamily="50" charset="-128"/>
                <a:ea typeface="Meiryo UI" panose="020B0604030504040204" pitchFamily="50" charset="-128"/>
              </a:defRPr>
            </a:pPr>
            <a:endParaRPr lang="ja-JP"/>
          </a:p>
        </c:txPr>
        <c:crossAx val="111062400"/>
        <c:crosses val="autoZero"/>
        <c:auto val="1"/>
        <c:lblAlgn val="ctr"/>
        <c:lblOffset val="100"/>
        <c:noMultiLvlLbl val="0"/>
      </c:catAx>
      <c:valAx>
        <c:axId val="111062400"/>
        <c:scaling>
          <c:orientation val="minMax"/>
        </c:scaling>
        <c:delete val="1"/>
        <c:axPos val="b"/>
        <c:numFmt formatCode="General" sourceLinked="1"/>
        <c:majorTickMark val="out"/>
        <c:minorTickMark val="none"/>
        <c:tickLblPos val="nextTo"/>
        <c:crossAx val="111060864"/>
        <c:crosses val="autoZero"/>
        <c:crossBetween val="between"/>
      </c:valAx>
    </c:plotArea>
    <c:legend>
      <c:legendPos val="t"/>
      <c:layout>
        <c:manualLayout>
          <c:xMode val="edge"/>
          <c:yMode val="edge"/>
          <c:x val="0.51528823722141348"/>
          <c:y val="9.3515863708525812E-2"/>
          <c:w val="0.40351594351777265"/>
          <c:h val="7.3284350094536058E-2"/>
        </c:manualLayout>
      </c:layout>
      <c:overlay val="0"/>
    </c:legend>
    <c:plotVisOnly val="1"/>
    <c:dispBlanksAs val="gap"/>
    <c:showDLblsOverMax val="0"/>
  </c:chart>
  <c:spPr>
    <a:ln>
      <a:noFill/>
      <a:prstDash val="sysDot"/>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100"/>
            </a:pPr>
            <a:r>
              <a:rPr lang="ja-JP" sz="1100" dirty="0"/>
              <a:t>福祉・介護サービスの利用に関する事務</a:t>
            </a:r>
          </a:p>
        </c:rich>
      </c:tx>
      <c:layout>
        <c:manualLayout>
          <c:xMode val="edge"/>
          <c:yMode val="edge"/>
          <c:x val="0.29982410986131469"/>
          <c:y val="0.11318091694529307"/>
        </c:manualLayout>
      </c:layout>
      <c:overlay val="0"/>
    </c:title>
    <c:autoTitleDeleted val="0"/>
    <c:plotArea>
      <c:layout>
        <c:manualLayout>
          <c:layoutTarget val="inner"/>
          <c:xMode val="edge"/>
          <c:yMode val="edge"/>
          <c:x val="0.55003863228308703"/>
          <c:y val="0.16191652483385785"/>
          <c:w val="0.26010404059557574"/>
          <c:h val="0.8003286960053303"/>
        </c:manualLayout>
      </c:layout>
      <c:barChart>
        <c:barDir val="bar"/>
        <c:grouping val="clustered"/>
        <c:varyColors val="0"/>
        <c:ser>
          <c:idx val="0"/>
          <c:order val="0"/>
          <c:tx>
            <c:strRef>
              <c:f>'9 福祉介護サービス利用'!$Q$4</c:f>
              <c:strCache>
                <c:ptCount val="1"/>
                <c:pt idx="0">
                  <c:v>継続的にしている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'9 福祉介護サービス利用'!$P$5:$P$17</c:f>
              <c:strCache>
                <c:ptCount val="13"/>
                <c:pt idx="0">
                  <c:v>福祉サービスに関する機関への相談</c:v>
                </c:pt>
                <c:pt idx="1">
                  <c:v>本人、親族等との相談・方針の検討</c:v>
                </c:pt>
                <c:pt idx="2">
                  <c:v>サービス事業者等に関する情報収集・調査</c:v>
                </c:pt>
                <c:pt idx="3">
                  <c:v>契約書、重要事項説明書の確認・調整</c:v>
                </c:pt>
                <c:pt idx="4">
                  <c:v>居宅介護支援事業者の決定</c:v>
                </c:pt>
                <c:pt idx="5">
                  <c:v>ケアプランの確認・調整・承認</c:v>
                </c:pt>
                <c:pt idx="6">
                  <c:v>サービス事業者の決定</c:v>
                </c:pt>
                <c:pt idx="7">
                  <c:v>ケアプランの確認・評価</c:v>
                </c:pt>
                <c:pt idx="8">
                  <c:v>サービス提供責任者、介護支援専門員等との連絡調整、
ケース会議等への出席</c:v>
                </c:pt>
                <c:pt idx="9">
                  <c:v>利用料の支払い（引き落としも含む）</c:v>
                </c:pt>
                <c:pt idx="10">
                  <c:v>支援方針や内容に関する相談・改善の申し入れ・苦情申立</c:v>
                </c:pt>
                <c:pt idx="11">
                  <c:v>消費生活センター、自治体等への苦情申立</c:v>
                </c:pt>
                <c:pt idx="12">
                  <c:v>契約の解消・変更・解約</c:v>
                </c:pt>
              </c:strCache>
            </c:strRef>
          </c:cat>
          <c:val>
            <c:numRef>
              <c:f>'9 福祉介護サービス利用'!$Q$5:$Q$17</c:f>
              <c:numCache>
                <c:formatCode>General</c:formatCode>
                <c:ptCount val="13"/>
                <c:pt idx="0">
                  <c:v>2</c:v>
                </c:pt>
                <c:pt idx="1">
                  <c:v>1</c:v>
                </c:pt>
                <c:pt idx="2">
                  <c:v>3</c:v>
                </c:pt>
                <c:pt idx="3">
                  <c:v>5</c:v>
                </c:pt>
                <c:pt idx="4">
                  <c:v>0</c:v>
                </c:pt>
                <c:pt idx="5">
                  <c:v>11</c:v>
                </c:pt>
                <c:pt idx="6">
                  <c:v>0</c:v>
                </c:pt>
                <c:pt idx="7">
                  <c:v>11</c:v>
                </c:pt>
                <c:pt idx="8">
                  <c:v>13</c:v>
                </c:pt>
                <c:pt idx="9">
                  <c:v>14</c:v>
                </c:pt>
                <c:pt idx="10">
                  <c:v>7</c:v>
                </c:pt>
                <c:pt idx="11">
                  <c:v>0</c:v>
                </c:pt>
                <c:pt idx="12">
                  <c:v>0</c:v>
                </c:pt>
              </c:numCache>
            </c:numRef>
          </c:val>
          <c:extLst>
            <c:ext xmlns:c16="http://schemas.microsoft.com/office/drawing/2014/chart" uri="{C3380CC4-5D6E-409C-BE32-E72D297353CC}">
              <c16:uniqueId val="{00000000-E2F6-47A7-95F7-BEFFA3426F62}"/>
            </c:ext>
          </c:extLst>
        </c:ser>
        <c:ser>
          <c:idx val="1"/>
          <c:order val="1"/>
          <c:tx>
            <c:strRef>
              <c:f>'9 福祉介護サービス利用'!$R$4</c:f>
              <c:strCache>
                <c:ptCount val="1"/>
                <c:pt idx="0">
                  <c:v>したことがある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'9 福祉介護サービス利用'!$P$5:$P$17</c:f>
              <c:strCache>
                <c:ptCount val="13"/>
                <c:pt idx="0">
                  <c:v>福祉サービスに関する機関への相談</c:v>
                </c:pt>
                <c:pt idx="1">
                  <c:v>本人、親族等との相談・方針の検討</c:v>
                </c:pt>
                <c:pt idx="2">
                  <c:v>サービス事業者等に関する情報収集・調査</c:v>
                </c:pt>
                <c:pt idx="3">
                  <c:v>契約書、重要事項説明書の確認・調整</c:v>
                </c:pt>
                <c:pt idx="4">
                  <c:v>居宅介護支援事業者の決定</c:v>
                </c:pt>
                <c:pt idx="5">
                  <c:v>ケアプランの確認・調整・承認</c:v>
                </c:pt>
                <c:pt idx="6">
                  <c:v>サービス事業者の決定</c:v>
                </c:pt>
                <c:pt idx="7">
                  <c:v>ケアプランの確認・評価</c:v>
                </c:pt>
                <c:pt idx="8">
                  <c:v>サービス提供責任者、介護支援専門員等との連絡調整、
ケース会議等への出席</c:v>
                </c:pt>
                <c:pt idx="9">
                  <c:v>利用料の支払い（引き落としも含む）</c:v>
                </c:pt>
                <c:pt idx="10">
                  <c:v>支援方針や内容に関する相談・改善の申し入れ・苦情申立</c:v>
                </c:pt>
                <c:pt idx="11">
                  <c:v>消費生活センター、自治体等への苦情申立</c:v>
                </c:pt>
                <c:pt idx="12">
                  <c:v>契約の解消・変更・解約</c:v>
                </c:pt>
              </c:strCache>
            </c:strRef>
          </c:cat>
          <c:val>
            <c:numRef>
              <c:f>'9 福祉介護サービス利用'!$R$5:$R$17</c:f>
              <c:numCache>
                <c:formatCode>General</c:formatCode>
                <c:ptCount val="13"/>
                <c:pt idx="0">
                  <c:v>18</c:v>
                </c:pt>
                <c:pt idx="1">
                  <c:v>7</c:v>
                </c:pt>
                <c:pt idx="2">
                  <c:v>8</c:v>
                </c:pt>
                <c:pt idx="3">
                  <c:v>22</c:v>
                </c:pt>
                <c:pt idx="4">
                  <c:v>3</c:v>
                </c:pt>
                <c:pt idx="5">
                  <c:v>21</c:v>
                </c:pt>
                <c:pt idx="6">
                  <c:v>9</c:v>
                </c:pt>
                <c:pt idx="7">
                  <c:v>17</c:v>
                </c:pt>
                <c:pt idx="8">
                  <c:v>13</c:v>
                </c:pt>
                <c:pt idx="9">
                  <c:v>18</c:v>
                </c:pt>
                <c:pt idx="10">
                  <c:v>6</c:v>
                </c:pt>
                <c:pt idx="11">
                  <c:v>0</c:v>
                </c:pt>
                <c:pt idx="12">
                  <c:v>8</c:v>
                </c:pt>
              </c:numCache>
            </c:numRef>
          </c:val>
          <c:extLst>
            <c:ext xmlns:c16="http://schemas.microsoft.com/office/drawing/2014/chart" uri="{C3380CC4-5D6E-409C-BE32-E72D297353CC}">
              <c16:uniqueId val="{00000001-E2F6-47A7-95F7-BEFFA3426F62}"/>
            </c:ext>
          </c:extLst>
        </c:ser>
        <c:dLbls>
          <c:showLegendKey val="0"/>
          <c:showVal val="1"/>
          <c:showCatName val="0"/>
          <c:showSerName val="0"/>
          <c:showPercent val="0"/>
          <c:showBubbleSize val="0"/>
        </c:dLbls>
        <c:gapWidth val="150"/>
        <c:overlap val="-25"/>
        <c:axId val="110864256"/>
        <c:axId val="110865792"/>
      </c:barChart>
      <c:catAx>
        <c:axId val="110864256"/>
        <c:scaling>
          <c:orientation val="minMax"/>
        </c:scaling>
        <c:delete val="0"/>
        <c:axPos val="l"/>
        <c:numFmt formatCode="General" sourceLinked="0"/>
        <c:majorTickMark val="none"/>
        <c:minorTickMark val="none"/>
        <c:tickLblPos val="low"/>
        <c:spPr>
          <a:ln w="0"/>
        </c:spPr>
        <c:txPr>
          <a:bodyPr anchor="ctr" anchorCtr="0"/>
          <a:lstStyle/>
          <a:p>
            <a:pPr>
              <a:defRPr sz="900" kern="100" spc="0" baseline="0"/>
            </a:pPr>
            <a:endParaRPr lang="ja-JP"/>
          </a:p>
        </c:txPr>
        <c:crossAx val="110865792"/>
        <c:crosses val="autoZero"/>
        <c:auto val="1"/>
        <c:lblAlgn val="ctr"/>
        <c:lblOffset val="99"/>
        <c:tickLblSkip val="1"/>
        <c:noMultiLvlLbl val="0"/>
      </c:catAx>
      <c:valAx>
        <c:axId val="110865792"/>
        <c:scaling>
          <c:orientation val="minMax"/>
        </c:scaling>
        <c:delete val="1"/>
        <c:axPos val="b"/>
        <c:numFmt formatCode="General" sourceLinked="1"/>
        <c:majorTickMark val="out"/>
        <c:minorTickMark val="none"/>
        <c:tickLblPos val="nextTo"/>
        <c:crossAx val="110864256"/>
        <c:crosses val="autoZero"/>
        <c:crossBetween val="between"/>
      </c:valAx>
      <c:spPr>
        <a:ln>
          <a:noFill/>
        </a:ln>
      </c:spPr>
    </c:plotArea>
    <c:legend>
      <c:legendPos val="t"/>
      <c:layout>
        <c:manualLayout>
          <c:xMode val="edge"/>
          <c:yMode val="edge"/>
          <c:x val="4.3739668293308838E-2"/>
          <c:y val="0.15044109709642994"/>
          <c:w val="0.23574033002712713"/>
          <c:h val="5.009049276993302E-2"/>
        </c:manualLayout>
      </c:layout>
      <c:overlay val="0"/>
      <c:txPr>
        <a:bodyPr/>
        <a:lstStyle/>
        <a:p>
          <a:pPr>
            <a:defRPr sz="800"/>
          </a:pPr>
          <a:endParaRPr lang="ja-JP"/>
        </a:p>
      </c:txPr>
    </c:legend>
    <c:plotVisOnly val="1"/>
    <c:dispBlanksAs val="gap"/>
    <c:showDLblsOverMax val="0"/>
  </c:chart>
  <c:spPr>
    <a:ln>
      <a:noFill/>
    </a:ln>
  </c:spPr>
  <c:txPr>
    <a:bodyPr/>
    <a:lstStyle/>
    <a:p>
      <a:pPr algn="just">
        <a:defRPr kern="500" spc="-10" baseline="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ja-JP" altLang="en-US" sz="1100" dirty="0"/>
              <a:t>医療に関する事務</a:t>
            </a:r>
          </a:p>
        </c:rich>
      </c:tx>
      <c:layout>
        <c:manualLayout>
          <c:xMode val="edge"/>
          <c:yMode val="edge"/>
          <c:x val="0.47993814815981178"/>
          <c:y val="8.8822041549505806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0.64526231710991178"/>
          <c:y val="0.17947686734935994"/>
          <c:w val="0.28187719863436905"/>
          <c:h val="0.70832888126247684"/>
        </c:manualLayout>
      </c:layout>
      <c:barChart>
        <c:barDir val="bar"/>
        <c:grouping val="clustered"/>
        <c:varyColors val="0"/>
        <c:ser>
          <c:idx val="0"/>
          <c:order val="0"/>
          <c:tx>
            <c:strRef>
              <c:f>'11 医療関係'!$Y$4</c:f>
              <c:strCache>
                <c:ptCount val="1"/>
                <c:pt idx="0">
                  <c:v>継続的にしている</c:v>
                </c:pt>
              </c:strCache>
            </c:strRef>
          </c:tx>
          <c:spPr>
            <a:solidFill>
              <a:schemeClr val="dk1">
                <a:tint val="88500"/>
              </a:schemeClr>
            </a:solidFill>
            <a:ln>
              <a:noFill/>
            </a:ln>
            <a:effectLst/>
          </c:spPr>
          <c:invertIfNegative val="0"/>
          <c:cat>
            <c:strRef>
              <c:f>'11 医療関係'!$X$5:$X$25</c:f>
              <c:strCache>
                <c:ptCount val="21"/>
                <c:pt idx="0">
                  <c:v>健診機関に関する情報収集</c:v>
                </c:pt>
                <c:pt idx="1">
                  <c:v>受診機関の決定・受診手続き</c:v>
                </c:pt>
                <c:pt idx="2">
                  <c:v>受診結果の把握</c:v>
                </c:pt>
                <c:pt idx="3">
                  <c:v>費用の支払い</c:v>
                </c:pt>
                <c:pt idx="4">
                  <c:v>介護者等への医師等からの指示の伝達</c:v>
                </c:pt>
                <c:pt idx="5">
                  <c:v>受診機関に関する情報収集</c:v>
                </c:pt>
                <c:pt idx="6">
                  <c:v>受診機関の決定・受診手続き</c:v>
                </c:pt>
                <c:pt idx="7">
                  <c:v>受診結果の把握・治療の方針や方法の把握</c:v>
                </c:pt>
                <c:pt idx="8">
                  <c:v>リスク、他の治療法、副作用等に関する確認</c:v>
                </c:pt>
                <c:pt idx="9">
                  <c:v>治療の方針や方法等に関する本人や親族等への確認・調整</c:v>
                </c:pt>
                <c:pt idx="10">
                  <c:v>費用の支払い</c:v>
                </c:pt>
                <c:pt idx="11">
                  <c:v>介護者等への医師等からの指示の伝達</c:v>
                </c:pt>
                <c:pt idx="12">
                  <c:v>入院機関の決定・入院手続き</c:v>
                </c:pt>
                <c:pt idx="13">
                  <c:v>入院の準備に向けた手配・留守宅の管理</c:v>
                </c:pt>
                <c:pt idx="14">
                  <c:v>後見人以外の緊急連絡先の確保</c:v>
                </c:pt>
                <c:pt idx="15">
                  <c:v>精神保健指定医による診断結果の確認</c:v>
                </c:pt>
                <c:pt idx="16">
                  <c:v>ご本人の状況確認</c:v>
                </c:pt>
                <c:pt idx="17">
                  <c:v>親族や関係者等との調整</c:v>
                </c:pt>
                <c:pt idx="18">
                  <c:v>医療保護入院の同意</c:v>
                </c:pt>
                <c:pt idx="19">
                  <c:v>精神保健指定医による診断結果の確認</c:v>
                </c:pt>
                <c:pt idx="20">
                  <c:v>転院・退院の手続き</c:v>
                </c:pt>
              </c:strCache>
            </c:strRef>
          </c:cat>
          <c:val>
            <c:numRef>
              <c:f>'11 医療関係'!$Y$5:$Y$25</c:f>
              <c:numCache>
                <c:formatCode>General</c:formatCode>
                <c:ptCount val="21"/>
                <c:pt idx="0">
                  <c:v>1</c:v>
                </c:pt>
                <c:pt idx="1">
                  <c:v>1</c:v>
                </c:pt>
                <c:pt idx="2">
                  <c:v>7</c:v>
                </c:pt>
                <c:pt idx="3">
                  <c:v>4</c:v>
                </c:pt>
                <c:pt idx="4">
                  <c:v>2</c:v>
                </c:pt>
                <c:pt idx="5">
                  <c:v>1</c:v>
                </c:pt>
                <c:pt idx="6">
                  <c:v>1</c:v>
                </c:pt>
                <c:pt idx="7">
                  <c:v>10</c:v>
                </c:pt>
                <c:pt idx="8">
                  <c:v>3</c:v>
                </c:pt>
                <c:pt idx="9">
                  <c:v>4</c:v>
                </c:pt>
                <c:pt idx="10">
                  <c:v>5</c:v>
                </c:pt>
                <c:pt idx="11">
                  <c:v>1</c:v>
                </c:pt>
                <c:pt idx="12">
                  <c:v>1</c:v>
                </c:pt>
                <c:pt idx="13">
                  <c:v>1</c:v>
                </c:pt>
                <c:pt idx="14">
                  <c:v>0</c:v>
                </c:pt>
                <c:pt idx="15">
                  <c:v>0</c:v>
                </c:pt>
                <c:pt idx="16">
                  <c:v>1</c:v>
                </c:pt>
                <c:pt idx="17">
                  <c:v>0</c:v>
                </c:pt>
                <c:pt idx="18">
                  <c:v>0</c:v>
                </c:pt>
                <c:pt idx="19">
                  <c:v>0</c:v>
                </c:pt>
                <c:pt idx="20">
                  <c:v>0</c:v>
                </c:pt>
              </c:numCache>
            </c:numRef>
          </c:val>
          <c:extLst>
            <c:ext xmlns:c16="http://schemas.microsoft.com/office/drawing/2014/chart" uri="{C3380CC4-5D6E-409C-BE32-E72D297353CC}">
              <c16:uniqueId val="{00000000-4F7C-42EB-8BBF-C37146E9C6E6}"/>
            </c:ext>
          </c:extLst>
        </c:ser>
        <c:ser>
          <c:idx val="1"/>
          <c:order val="1"/>
          <c:tx>
            <c:strRef>
              <c:f>'11 医療関係'!$Z$4</c:f>
              <c:strCache>
                <c:ptCount val="1"/>
                <c:pt idx="0">
                  <c:v>したことがある</c:v>
                </c:pt>
              </c:strCache>
            </c:strRef>
          </c:tx>
          <c:spPr>
            <a:solidFill>
              <a:schemeClr val="dk1">
                <a:tint val="55000"/>
              </a:schemeClr>
            </a:solidFill>
            <a:ln>
              <a:noFill/>
            </a:ln>
            <a:effectLst/>
          </c:spPr>
          <c:invertIfNegative val="0"/>
          <c:cat>
            <c:strRef>
              <c:f>'11 医療関係'!$X$5:$X$25</c:f>
              <c:strCache>
                <c:ptCount val="21"/>
                <c:pt idx="0">
                  <c:v>健診機関に関する情報収集</c:v>
                </c:pt>
                <c:pt idx="1">
                  <c:v>受診機関の決定・受診手続き</c:v>
                </c:pt>
                <c:pt idx="2">
                  <c:v>受診結果の把握</c:v>
                </c:pt>
                <c:pt idx="3">
                  <c:v>費用の支払い</c:v>
                </c:pt>
                <c:pt idx="4">
                  <c:v>介護者等への医師等からの指示の伝達</c:v>
                </c:pt>
                <c:pt idx="5">
                  <c:v>受診機関に関する情報収集</c:v>
                </c:pt>
                <c:pt idx="6">
                  <c:v>受診機関の決定・受診手続き</c:v>
                </c:pt>
                <c:pt idx="7">
                  <c:v>受診結果の把握・治療の方針や方法の把握</c:v>
                </c:pt>
                <c:pt idx="8">
                  <c:v>リスク、他の治療法、副作用等に関する確認</c:v>
                </c:pt>
                <c:pt idx="9">
                  <c:v>治療の方針や方法等に関する本人や親族等への確認・調整</c:v>
                </c:pt>
                <c:pt idx="10">
                  <c:v>費用の支払い</c:v>
                </c:pt>
                <c:pt idx="11">
                  <c:v>介護者等への医師等からの指示の伝達</c:v>
                </c:pt>
                <c:pt idx="12">
                  <c:v>入院機関の決定・入院手続き</c:v>
                </c:pt>
                <c:pt idx="13">
                  <c:v>入院の準備に向けた手配・留守宅の管理</c:v>
                </c:pt>
                <c:pt idx="14">
                  <c:v>後見人以外の緊急連絡先の確保</c:v>
                </c:pt>
                <c:pt idx="15">
                  <c:v>精神保健指定医による診断結果の確認</c:v>
                </c:pt>
                <c:pt idx="16">
                  <c:v>ご本人の状況確認</c:v>
                </c:pt>
                <c:pt idx="17">
                  <c:v>親族や関係者等との調整</c:v>
                </c:pt>
                <c:pt idx="18">
                  <c:v>医療保護入院の同意</c:v>
                </c:pt>
                <c:pt idx="19">
                  <c:v>精神保健指定医による診断結果の確認</c:v>
                </c:pt>
                <c:pt idx="20">
                  <c:v>転院・退院の手続き</c:v>
                </c:pt>
              </c:strCache>
            </c:strRef>
          </c:cat>
          <c:val>
            <c:numRef>
              <c:f>'11 医療関係'!$Z$5:$Z$25</c:f>
              <c:numCache>
                <c:formatCode>General</c:formatCode>
                <c:ptCount val="21"/>
                <c:pt idx="0">
                  <c:v>8</c:v>
                </c:pt>
                <c:pt idx="1">
                  <c:v>4</c:v>
                </c:pt>
                <c:pt idx="2">
                  <c:v>18</c:v>
                </c:pt>
                <c:pt idx="3">
                  <c:v>8</c:v>
                </c:pt>
                <c:pt idx="4">
                  <c:v>4</c:v>
                </c:pt>
                <c:pt idx="5">
                  <c:v>6</c:v>
                </c:pt>
                <c:pt idx="6">
                  <c:v>6</c:v>
                </c:pt>
                <c:pt idx="7">
                  <c:v>21</c:v>
                </c:pt>
                <c:pt idx="8">
                  <c:v>10</c:v>
                </c:pt>
                <c:pt idx="9">
                  <c:v>5</c:v>
                </c:pt>
                <c:pt idx="10">
                  <c:v>15</c:v>
                </c:pt>
                <c:pt idx="11">
                  <c:v>5</c:v>
                </c:pt>
                <c:pt idx="12">
                  <c:v>13</c:v>
                </c:pt>
                <c:pt idx="13">
                  <c:v>6</c:v>
                </c:pt>
                <c:pt idx="14">
                  <c:v>8</c:v>
                </c:pt>
                <c:pt idx="15">
                  <c:v>1</c:v>
                </c:pt>
                <c:pt idx="16">
                  <c:v>4</c:v>
                </c:pt>
                <c:pt idx="17">
                  <c:v>2</c:v>
                </c:pt>
                <c:pt idx="18">
                  <c:v>1</c:v>
                </c:pt>
                <c:pt idx="19">
                  <c:v>2</c:v>
                </c:pt>
                <c:pt idx="20">
                  <c:v>5</c:v>
                </c:pt>
              </c:numCache>
            </c:numRef>
          </c:val>
          <c:extLst>
            <c:ext xmlns:c16="http://schemas.microsoft.com/office/drawing/2014/chart" uri="{C3380CC4-5D6E-409C-BE32-E72D297353CC}">
              <c16:uniqueId val="{00000001-4F7C-42EB-8BBF-C37146E9C6E6}"/>
            </c:ext>
          </c:extLst>
        </c:ser>
        <c:dLbls>
          <c:showLegendKey val="0"/>
          <c:showVal val="0"/>
          <c:showCatName val="0"/>
          <c:showSerName val="0"/>
          <c:showPercent val="0"/>
          <c:showBubbleSize val="0"/>
        </c:dLbls>
        <c:gapWidth val="150"/>
        <c:axId val="111623168"/>
        <c:axId val="111629056"/>
      </c:barChart>
      <c:catAx>
        <c:axId val="111623168"/>
        <c:scaling>
          <c:orientation val="minMax"/>
        </c:scaling>
        <c:delete val="0"/>
        <c:axPos val="l"/>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11629056"/>
        <c:crosses val="autoZero"/>
        <c:auto val="1"/>
        <c:lblAlgn val="ctr"/>
        <c:lblOffset val="100"/>
        <c:noMultiLvlLbl val="0"/>
      </c:catAx>
      <c:valAx>
        <c:axId val="111629056"/>
        <c:scaling>
          <c:orientation val="minMax"/>
        </c:scaling>
        <c:delete val="0"/>
        <c:axPos val="b"/>
        <c:majorGridlines>
          <c:spPr>
            <a:ln w="6350" cap="flat" cmpd="sng" algn="ctr">
              <a:solidFill>
                <a:schemeClr val="tx1">
                  <a:tint val="75000"/>
                </a:schemeClr>
              </a:solidFill>
              <a:prstDash val="solid"/>
              <a:round/>
            </a:ln>
            <a:effectLst/>
          </c:spPr>
        </c:majorGridlines>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111623168"/>
        <c:crosses val="autoZero"/>
        <c:crossBetween val="between"/>
      </c:valAx>
      <c:spPr>
        <a:noFill/>
        <a:ln>
          <a:noFill/>
        </a:ln>
        <a:effectLst/>
      </c:spPr>
    </c:plotArea>
    <c:legend>
      <c:legendPos val="r"/>
      <c:layout>
        <c:manualLayout>
          <c:xMode val="edge"/>
          <c:yMode val="edge"/>
          <c:x val="0.7511372820184905"/>
          <c:y val="9.9688916902181623E-2"/>
          <c:w val="0.23508947430978033"/>
          <c:h val="0.1021401171007470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6350" cap="flat" cmpd="sng" algn="ctr">
      <a:noFill/>
      <a:prstDash val="solid"/>
      <a:miter lim="800000"/>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100"/>
            </a:pPr>
            <a:r>
              <a:rPr lang="ja-JP" sz="1100" dirty="0"/>
              <a:t>入所・入居施設における生活に関する事務</a:t>
            </a:r>
          </a:p>
        </c:rich>
      </c:tx>
      <c:layout>
        <c:manualLayout>
          <c:xMode val="edge"/>
          <c:yMode val="edge"/>
          <c:x val="0.40141905737441613"/>
          <c:y val="0.10108303249097472"/>
        </c:manualLayout>
      </c:layout>
      <c:overlay val="0"/>
    </c:title>
    <c:autoTitleDeleted val="0"/>
    <c:plotArea>
      <c:layout>
        <c:manualLayout>
          <c:layoutTarget val="inner"/>
          <c:xMode val="edge"/>
          <c:yMode val="edge"/>
          <c:x val="0.6889083992181706"/>
          <c:y val="0.24167230449984364"/>
          <c:w val="0.20187460200555793"/>
          <c:h val="0.71932061741379805"/>
        </c:manualLayout>
      </c:layout>
      <c:barChart>
        <c:barDir val="bar"/>
        <c:grouping val="clustered"/>
        <c:varyColors val="0"/>
        <c:ser>
          <c:idx val="0"/>
          <c:order val="0"/>
          <c:tx>
            <c:strRef>
              <c:f>'[Microsoft PowerPoint 内のグラフ]10 施設生活'!$S$4</c:f>
              <c:strCache>
                <c:ptCount val="1"/>
                <c:pt idx="0">
                  <c:v>継続的にしている</c:v>
                </c:pt>
              </c:strCache>
            </c:strRef>
          </c:tx>
          <c:invertIfNegative val="0"/>
          <c:dLbls>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'[Microsoft PowerPoint 内のグラフ]10 施設生活'!$R$5:$R$19</c:f>
              <c:strCache>
                <c:ptCount val="15"/>
                <c:pt idx="0">
                  <c:v>本人、親族等との相談・方針の検討</c:v>
                </c:pt>
                <c:pt idx="1">
                  <c:v>居所の処分等に関する方針の検討・決定</c:v>
                </c:pt>
                <c:pt idx="2">
                  <c:v>施設に関する情報収集・調査</c:v>
                </c:pt>
                <c:pt idx="3">
                  <c:v>施設の見学・体験入所</c:v>
                </c:pt>
                <c:pt idx="4">
                  <c:v>契約書、重要事項説明書の確認・調整</c:v>
                </c:pt>
                <c:pt idx="5">
                  <c:v>施設の決定、入所・入居の申込</c:v>
                </c:pt>
                <c:pt idx="6">
                  <c:v>入所・入居の準備に向けた手配</c:v>
                </c:pt>
                <c:pt idx="7">
                  <c:v>留守宅の管理</c:v>
                </c:pt>
                <c:pt idx="8">
                  <c:v>施設サービス計画の確認</c:v>
                </c:pt>
                <c:pt idx="9">
                  <c:v>サービス提供状況の確認・施設の担当職員等との連絡調整</c:v>
                </c:pt>
                <c:pt idx="10">
                  <c:v>施設における本人の状況確認</c:v>
                </c:pt>
                <c:pt idx="11">
                  <c:v>支援方針や内容に関する相談、交渉、改善の申し入れ、苦情申立</c:v>
                </c:pt>
                <c:pt idx="12">
                  <c:v>利用料の支払い</c:v>
                </c:pt>
                <c:pt idx="13">
                  <c:v>消費生活センター、自治体等への苦情申立</c:v>
                </c:pt>
                <c:pt idx="14">
                  <c:v>退所の手続き</c:v>
                </c:pt>
              </c:strCache>
            </c:strRef>
          </c:cat>
          <c:val>
            <c:numRef>
              <c:f>'[Microsoft PowerPoint 内のグラフ]10 施設生活'!$S$5:$S$19</c:f>
              <c:numCache>
                <c:formatCode>General</c:formatCode>
                <c:ptCount val="15"/>
                <c:pt idx="0">
                  <c:v>1</c:v>
                </c:pt>
                <c:pt idx="1">
                  <c:v>1</c:v>
                </c:pt>
                <c:pt idx="2">
                  <c:v>0</c:v>
                </c:pt>
                <c:pt idx="3">
                  <c:v>0</c:v>
                </c:pt>
                <c:pt idx="4">
                  <c:v>2</c:v>
                </c:pt>
                <c:pt idx="5">
                  <c:v>0</c:v>
                </c:pt>
                <c:pt idx="6">
                  <c:v>0</c:v>
                </c:pt>
                <c:pt idx="7">
                  <c:v>1</c:v>
                </c:pt>
                <c:pt idx="8">
                  <c:v>7</c:v>
                </c:pt>
                <c:pt idx="9">
                  <c:v>11</c:v>
                </c:pt>
                <c:pt idx="10">
                  <c:v>9</c:v>
                </c:pt>
                <c:pt idx="11">
                  <c:v>5</c:v>
                </c:pt>
                <c:pt idx="12">
                  <c:v>9</c:v>
                </c:pt>
                <c:pt idx="13">
                  <c:v>0</c:v>
                </c:pt>
                <c:pt idx="14">
                  <c:v>0</c:v>
                </c:pt>
              </c:numCache>
            </c:numRef>
          </c:val>
          <c:extLst>
            <c:ext xmlns:c16="http://schemas.microsoft.com/office/drawing/2014/chart" uri="{C3380CC4-5D6E-409C-BE32-E72D297353CC}">
              <c16:uniqueId val="{00000000-0301-4E8C-9038-DB5E4A5FF805}"/>
            </c:ext>
          </c:extLst>
        </c:ser>
        <c:ser>
          <c:idx val="1"/>
          <c:order val="1"/>
          <c:tx>
            <c:strRef>
              <c:f>'[Microsoft PowerPoint 内のグラフ]10 施設生活'!$T$4</c:f>
              <c:strCache>
                <c:ptCount val="1"/>
                <c:pt idx="0">
                  <c:v>したことがある</c:v>
                </c:pt>
              </c:strCache>
            </c:strRef>
          </c:tx>
          <c:invertIfNegative val="0"/>
          <c:dLbls>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'[Microsoft PowerPoint 内のグラフ]10 施設生活'!$R$5:$R$19</c:f>
              <c:strCache>
                <c:ptCount val="15"/>
                <c:pt idx="0">
                  <c:v>本人、親族等との相談・方針の検討</c:v>
                </c:pt>
                <c:pt idx="1">
                  <c:v>居所の処分等に関する方針の検討・決定</c:v>
                </c:pt>
                <c:pt idx="2">
                  <c:v>施設に関する情報収集・調査</c:v>
                </c:pt>
                <c:pt idx="3">
                  <c:v>施設の見学・体験入所</c:v>
                </c:pt>
                <c:pt idx="4">
                  <c:v>契約書、重要事項説明書の確認・調整</c:v>
                </c:pt>
                <c:pt idx="5">
                  <c:v>施設の決定、入所・入居の申込</c:v>
                </c:pt>
                <c:pt idx="6">
                  <c:v>入所・入居の準備に向けた手配</c:v>
                </c:pt>
                <c:pt idx="7">
                  <c:v>留守宅の管理</c:v>
                </c:pt>
                <c:pt idx="8">
                  <c:v>施設サービス計画の確認</c:v>
                </c:pt>
                <c:pt idx="9">
                  <c:v>サービス提供状況の確認・施設の担当職員等との連絡調整</c:v>
                </c:pt>
                <c:pt idx="10">
                  <c:v>施設における本人の状況確認</c:v>
                </c:pt>
                <c:pt idx="11">
                  <c:v>支援方針や内容に関する相談、交渉、改善の申し入れ、苦情申立</c:v>
                </c:pt>
                <c:pt idx="12">
                  <c:v>利用料の支払い</c:v>
                </c:pt>
                <c:pt idx="13">
                  <c:v>消費生活センター、自治体等への苦情申立</c:v>
                </c:pt>
                <c:pt idx="14">
                  <c:v>退所の手続き</c:v>
                </c:pt>
              </c:strCache>
            </c:strRef>
          </c:cat>
          <c:val>
            <c:numRef>
              <c:f>'[Microsoft PowerPoint 内のグラフ]10 施設生活'!$T$5:$T$19</c:f>
              <c:numCache>
                <c:formatCode>General</c:formatCode>
                <c:ptCount val="15"/>
                <c:pt idx="0">
                  <c:v>6</c:v>
                </c:pt>
                <c:pt idx="1">
                  <c:v>7</c:v>
                </c:pt>
                <c:pt idx="2">
                  <c:v>8</c:v>
                </c:pt>
                <c:pt idx="3">
                  <c:v>6</c:v>
                </c:pt>
                <c:pt idx="4">
                  <c:v>23</c:v>
                </c:pt>
                <c:pt idx="5">
                  <c:v>10</c:v>
                </c:pt>
                <c:pt idx="6">
                  <c:v>10</c:v>
                </c:pt>
                <c:pt idx="7">
                  <c:v>1</c:v>
                </c:pt>
                <c:pt idx="8">
                  <c:v>18</c:v>
                </c:pt>
                <c:pt idx="9">
                  <c:v>18</c:v>
                </c:pt>
                <c:pt idx="10">
                  <c:v>22</c:v>
                </c:pt>
                <c:pt idx="11">
                  <c:v>16</c:v>
                </c:pt>
                <c:pt idx="12">
                  <c:v>20</c:v>
                </c:pt>
                <c:pt idx="13">
                  <c:v>1</c:v>
                </c:pt>
                <c:pt idx="14">
                  <c:v>9</c:v>
                </c:pt>
              </c:numCache>
            </c:numRef>
          </c:val>
          <c:extLst>
            <c:ext xmlns:c16="http://schemas.microsoft.com/office/drawing/2014/chart" uri="{C3380CC4-5D6E-409C-BE32-E72D297353CC}">
              <c16:uniqueId val="{00000001-0301-4E8C-9038-DB5E4A5FF805}"/>
            </c:ext>
          </c:extLst>
        </c:ser>
        <c:dLbls>
          <c:showLegendKey val="0"/>
          <c:showVal val="1"/>
          <c:showCatName val="0"/>
          <c:showSerName val="0"/>
          <c:showPercent val="0"/>
          <c:showBubbleSize val="0"/>
        </c:dLbls>
        <c:gapWidth val="150"/>
        <c:overlap val="-25"/>
        <c:axId val="128364928"/>
        <c:axId val="128366464"/>
      </c:barChart>
      <c:catAx>
        <c:axId val="128364928"/>
        <c:scaling>
          <c:orientation val="minMax"/>
        </c:scaling>
        <c:delete val="0"/>
        <c:axPos val="l"/>
        <c:numFmt formatCode="General" sourceLinked="0"/>
        <c:majorTickMark val="none"/>
        <c:minorTickMark val="none"/>
        <c:tickLblPos val="nextTo"/>
        <c:txPr>
          <a:bodyPr/>
          <a:lstStyle/>
          <a:p>
            <a:pPr>
              <a:defRPr sz="900"/>
            </a:pPr>
            <a:endParaRPr lang="ja-JP"/>
          </a:p>
        </c:txPr>
        <c:crossAx val="128366464"/>
        <c:crosses val="autoZero"/>
        <c:auto val="1"/>
        <c:lblAlgn val="ctr"/>
        <c:lblOffset val="100"/>
        <c:noMultiLvlLbl val="0"/>
      </c:catAx>
      <c:valAx>
        <c:axId val="128366464"/>
        <c:scaling>
          <c:orientation val="minMax"/>
        </c:scaling>
        <c:delete val="1"/>
        <c:axPos val="b"/>
        <c:numFmt formatCode="General" sourceLinked="1"/>
        <c:majorTickMark val="out"/>
        <c:minorTickMark val="none"/>
        <c:tickLblPos val="nextTo"/>
        <c:crossAx val="128364928"/>
        <c:crosses val="autoZero"/>
        <c:crossBetween val="between"/>
      </c:valAx>
    </c:plotArea>
    <c:legend>
      <c:legendPos val="t"/>
      <c:layout>
        <c:manualLayout>
          <c:xMode val="edge"/>
          <c:yMode val="edge"/>
          <c:x val="0.27732214177673459"/>
          <c:y val="0.18301628812643908"/>
          <c:w val="0.18532781260926254"/>
          <c:h val="9.2492755614154709E-2"/>
        </c:manualLayout>
      </c:layout>
      <c:overlay val="0"/>
      <c:txPr>
        <a:bodyPr/>
        <a:lstStyle/>
        <a:p>
          <a:pPr>
            <a:defRPr sz="800"/>
          </a:pPr>
          <a:endParaRPr lang="ja-JP"/>
        </a:p>
      </c:txPr>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0.84211</cdr:x>
      <cdr:y>0</cdr:y>
    </cdr:from>
    <cdr:to>
      <cdr:x>1</cdr:x>
      <cdr:y>0.10687</cdr:y>
    </cdr:to>
    <cdr:sp macro="" textlink="">
      <cdr:nvSpPr>
        <cdr:cNvPr id="2" name="正方形/長方形 1"/>
        <cdr:cNvSpPr/>
      </cdr:nvSpPr>
      <cdr:spPr>
        <a:xfrm xmlns:a="http://schemas.openxmlformats.org/drawingml/2006/main">
          <a:off x="3962400" y="-3609975"/>
          <a:ext cx="742950" cy="238124"/>
        </a:xfrm>
        <a:prstGeom xmlns:a="http://schemas.openxmlformats.org/drawingml/2006/main" prst="rect">
          <a:avLst/>
        </a:prstGeom>
        <a:ln xmlns:a="http://schemas.openxmlformats.org/drawingml/2006/main">
          <a:no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sp>
  </cdr:relSizeAnchor>
  <cdr:relSizeAnchor xmlns:cdr="http://schemas.openxmlformats.org/drawingml/2006/chartDrawing">
    <cdr:from>
      <cdr:x>0.84211</cdr:x>
      <cdr:y>0</cdr:y>
    </cdr:from>
    <cdr:to>
      <cdr:x>1</cdr:x>
      <cdr:y>0.10687</cdr:y>
    </cdr:to>
    <cdr:sp macro="" textlink="">
      <cdr:nvSpPr>
        <cdr:cNvPr id="3" name="正方形/長方形 2"/>
        <cdr:cNvSpPr/>
      </cdr:nvSpPr>
      <cdr:spPr>
        <a:xfrm xmlns:a="http://schemas.openxmlformats.org/drawingml/2006/main">
          <a:off x="3962400" y="-3609975"/>
          <a:ext cx="742950" cy="238124"/>
        </a:xfrm>
        <a:prstGeom xmlns:a="http://schemas.openxmlformats.org/drawingml/2006/main" prst="rect">
          <a:avLst/>
        </a:prstGeom>
        <a:ln xmlns:a="http://schemas.openxmlformats.org/drawingml/2006/main">
          <a:no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sp>
  </cdr:relSizeAnchor>
  <cdr:relSizeAnchor xmlns:cdr="http://schemas.openxmlformats.org/drawingml/2006/chartDrawing">
    <cdr:from>
      <cdr:x>0.7834</cdr:x>
      <cdr:y>0.07694</cdr:y>
    </cdr:from>
    <cdr:to>
      <cdr:x>1</cdr:x>
      <cdr:y>0.25648</cdr:y>
    </cdr:to>
    <cdr:sp macro="" textlink="">
      <cdr:nvSpPr>
        <cdr:cNvPr id="4" name="正方形/長方形 3"/>
        <cdr:cNvSpPr/>
      </cdr:nvSpPr>
      <cdr:spPr>
        <a:xfrm xmlns:a="http://schemas.openxmlformats.org/drawingml/2006/main">
          <a:off x="3686175" y="171450"/>
          <a:ext cx="1019175" cy="400050"/>
        </a:xfrm>
        <a:prstGeom xmlns:a="http://schemas.openxmlformats.org/drawingml/2006/main" prst="rect">
          <a:avLst/>
        </a:prstGeom>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a:t>(</a:t>
          </a:r>
          <a:r>
            <a:rPr lang="ja-JP" altLang="en-US" b="1"/>
            <a:t>単位</a:t>
          </a:r>
          <a:r>
            <a:rPr lang="en-US" altLang="ja-JP" b="1"/>
            <a:t>:</a:t>
          </a:r>
          <a:r>
            <a:rPr lang="ja-JP" altLang="en-US" b="1"/>
            <a:t>人</a:t>
          </a:r>
          <a:r>
            <a:rPr lang="en-US" altLang="ja-JP" b="1"/>
            <a:t>)</a:t>
          </a:r>
          <a:endParaRPr lang="ja-JP" b="1"/>
        </a:p>
      </cdr:txBody>
    </cdr:sp>
  </cdr:relSizeAnchor>
</c:userShapes>
</file>

<file path=ppt/drawings/drawing2.xml><?xml version="1.0" encoding="utf-8"?>
<c:userShapes xmlns:c="http://schemas.openxmlformats.org/drawingml/2006/chart">
  <cdr:relSizeAnchor xmlns:cdr="http://schemas.openxmlformats.org/drawingml/2006/chartDrawing">
    <cdr:from>
      <cdr:x>0.12891</cdr:x>
      <cdr:y>0.02116</cdr:y>
    </cdr:from>
    <cdr:to>
      <cdr:x>0.27613</cdr:x>
      <cdr:y>0.11453</cdr:y>
    </cdr:to>
    <cdr:sp macro="" textlink="">
      <cdr:nvSpPr>
        <cdr:cNvPr id="2" name="正方形/長方形 1"/>
        <cdr:cNvSpPr>
          <a:spLocks xmlns:a="http://schemas.openxmlformats.org/drawingml/2006/main" noChangeArrowheads="1"/>
        </cdr:cNvSpPr>
      </cdr:nvSpPr>
      <cdr:spPr bwMode="auto">
        <a:xfrm xmlns:a="http://schemas.openxmlformats.org/drawingml/2006/main">
          <a:off x="589397" y="69088"/>
          <a:ext cx="673090" cy="304809"/>
        </a:xfrm>
        <a:prstGeom xmlns:a="http://schemas.openxmlformats.org/drawingml/2006/main" prst="rect">
          <a:avLst/>
        </a:prstGeom>
        <a:solidFill xmlns:a="http://schemas.openxmlformats.org/drawingml/2006/main">
          <a:srgbClr val="FFFFFF"/>
        </a:solidFill>
        <a:ln xmlns:a="http://schemas.openxmlformats.org/drawingml/2006/main">
          <a:noFill/>
        </a:ln>
        <a:extLst xmlns:a="http://schemas.openxmlformats.org/drawingml/2006/main">
          <a:ext uri="{91240B29-F687-4F45-9708-019B960494DF}">
            <a14:hiddenLine xmlns:a14="http://schemas.microsoft.com/office/drawing/2010/main" w="12700">
              <a:solidFill>
                <a:srgbClr val="000000"/>
              </a:solidFill>
              <a:miter lim="800000"/>
              <a:headEnd/>
              <a:tailEnd/>
            </a14:hiddenLine>
          </a:ext>
        </a:extLst>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Arial" panose="020B0604020202020204" pitchFamily="34" charset="0"/>
            </a:rPr>
            <a:t>[図2-</a:t>
          </a:r>
          <a:r>
            <a:rPr kumimoji="0"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Arial" panose="020B0604020202020204" pitchFamily="34" charset="0"/>
            </a:rPr>
            <a:t>3</a:t>
          </a:r>
          <a:r>
            <a:rPr kumimoji="0" lang="ja-JP"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Arial" panose="020B0604020202020204" pitchFamily="34" charset="0"/>
            </a:rPr>
            <a:t>]</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0.31623</cdr:x>
      <cdr:y>0.10491</cdr:y>
    </cdr:from>
    <cdr:to>
      <cdr:x>0.41472</cdr:x>
      <cdr:y>0.18264</cdr:y>
    </cdr:to>
    <cdr:sp macro="" textlink="">
      <cdr:nvSpPr>
        <cdr:cNvPr id="2" name="正方形/長方形 1"/>
        <cdr:cNvSpPr/>
      </cdr:nvSpPr>
      <cdr:spPr>
        <a:xfrm xmlns:a="http://schemas.openxmlformats.org/drawingml/2006/main">
          <a:off x="2461122" y="369053"/>
          <a:ext cx="766557" cy="273473"/>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lnSpc>
              <a:spcPct val="107000"/>
            </a:lnSpc>
            <a:spcAft>
              <a:spcPts val="800"/>
            </a:spcAft>
          </a:pPr>
          <a:r>
            <a:rPr lang="ja-JP" altLang="ja-JP" sz="1100" b="1" dirty="0">
              <a:latin typeface="メイリオ" panose="020B0604030504040204" pitchFamily="50" charset="-128"/>
              <a:ea typeface="メイリオ" panose="020B0604030504040204" pitchFamily="50" charset="-128"/>
              <a:cs typeface="Arial" panose="020B0604020202020204" pitchFamily="34" charset="0"/>
            </a:rPr>
            <a:t>[図</a:t>
          </a:r>
          <a:r>
            <a:rPr lang="ja-JP" altLang="ja-JP" sz="1100" b="1" dirty="0" smtClean="0">
              <a:latin typeface="メイリオ" panose="020B0604030504040204" pitchFamily="50" charset="-128"/>
              <a:ea typeface="メイリオ" panose="020B0604030504040204" pitchFamily="50" charset="-128"/>
              <a:cs typeface="Arial" panose="020B0604020202020204" pitchFamily="34" charset="0"/>
            </a:rPr>
            <a:t>2-</a:t>
          </a:r>
          <a:r>
            <a:rPr lang="ja-JP" altLang="en-US" sz="1100" b="1" dirty="0" smtClean="0">
              <a:latin typeface="メイリオ" panose="020B0604030504040204" pitchFamily="50" charset="-128"/>
              <a:ea typeface="メイリオ" panose="020B0604030504040204" pitchFamily="50" charset="-128"/>
              <a:cs typeface="Arial" panose="020B0604020202020204" pitchFamily="34" charset="0"/>
            </a:rPr>
            <a:t>６</a:t>
          </a:r>
          <a:r>
            <a:rPr lang="ja-JP" altLang="ja-JP" sz="1100" b="1" dirty="0" smtClean="0">
              <a:latin typeface="メイリオ" panose="020B0604030504040204" pitchFamily="50" charset="-128"/>
              <a:ea typeface="メイリオ" panose="020B0604030504040204" pitchFamily="50" charset="-128"/>
              <a:cs typeface="Arial" panose="020B0604020202020204" pitchFamily="34" charset="0"/>
            </a:rPr>
            <a:t>]</a:t>
          </a:r>
          <a:endParaRPr lang="ja-JP" altLang="ja-JP" sz="1100" dirty="0">
            <a:effectLst/>
            <a:latin typeface="メイリオ" panose="020B0604030504040204" pitchFamily="50" charset="-128"/>
            <a:ea typeface="メイリオ" panose="020B0604030504040204" pitchFamily="50" charset="-128"/>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6A94CB2-92CA-45CB-92A4-6AD51DB6D672}" type="datetimeFigureOut">
              <a:rPr kumimoji="1" lang="ja-JP" altLang="en-US" smtClean="0"/>
              <a:t>2019/12/2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024C0A6-22D4-431D-B97F-38CFDDC18EE4}" type="slidenum">
              <a:rPr kumimoji="1" lang="ja-JP" altLang="en-US" smtClean="0"/>
              <a:t>‹#›</a:t>
            </a:fld>
            <a:endParaRPr kumimoji="1" lang="ja-JP" altLang="en-US"/>
          </a:p>
        </p:txBody>
      </p:sp>
    </p:spTree>
    <p:extLst>
      <p:ext uri="{BB962C8B-B14F-4D97-AF65-F5344CB8AC3E}">
        <p14:creationId xmlns:p14="http://schemas.microsoft.com/office/powerpoint/2010/main" val="18861311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24C0A6-22D4-431D-B97F-38CFDDC18EE4}" type="slidenum">
              <a:rPr kumimoji="1" lang="ja-JP" altLang="en-US" smtClean="0"/>
              <a:t>3</a:t>
            </a:fld>
            <a:endParaRPr kumimoji="1" lang="ja-JP" altLang="en-US"/>
          </a:p>
        </p:txBody>
      </p:sp>
    </p:spTree>
    <p:extLst>
      <p:ext uri="{BB962C8B-B14F-4D97-AF65-F5344CB8AC3E}">
        <p14:creationId xmlns:p14="http://schemas.microsoft.com/office/powerpoint/2010/main" val="425545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0840960-44B3-49FF-BF8E-8EC4E6A02EED}" type="datetime1">
              <a:rPr kumimoji="1" lang="ja-JP" altLang="en-US" smtClean="0"/>
              <a:t>2019/12/2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3092544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FAFA92-6242-488A-B597-321C399395A3}" type="datetime1">
              <a:rPr kumimoji="1" lang="ja-JP" altLang="en-US" smtClean="0"/>
              <a:t>2019/12/2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330893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DF84FDB-D618-4428-BCAD-C3DE0BD6FC25}" type="datetime1">
              <a:rPr kumimoji="1" lang="ja-JP" altLang="en-US" smtClean="0"/>
              <a:t>2019/12/2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285516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16DB577-1419-4475-8F6F-109248EF8669}" type="datetime1">
              <a:rPr kumimoji="1" lang="ja-JP" altLang="en-US" smtClean="0"/>
              <a:t>2019/12/2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342622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216A89F-2AC8-41B3-AF71-DD15633109BB}" type="datetime1">
              <a:rPr kumimoji="1" lang="ja-JP" altLang="en-US" smtClean="0"/>
              <a:t>2019/12/2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110299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A5A76DB-5438-43D0-9370-94218967F659}" type="datetime1">
              <a:rPr kumimoji="1" lang="ja-JP" altLang="en-US" smtClean="0"/>
              <a:t>2019/12/2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380364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266375E-151F-4C0C-B101-1456201DB399}" type="datetime1">
              <a:rPr kumimoji="1" lang="ja-JP" altLang="en-US" smtClean="0"/>
              <a:t>2019/12/2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389798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4164541-A1C7-445D-AEDC-AFEB88237856}" type="datetime1">
              <a:rPr kumimoji="1" lang="ja-JP" altLang="en-US" smtClean="0"/>
              <a:t>2019/12/2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42873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A7913-ED55-4E2E-94D6-C57830CC76AC}" type="datetime1">
              <a:rPr kumimoji="1" lang="ja-JP" altLang="en-US" smtClean="0"/>
              <a:t>2019/12/2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353092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A1BC092-E9E9-4B73-88F5-A8E296D57F53}" type="datetime1">
              <a:rPr kumimoji="1" lang="ja-JP" altLang="en-US" smtClean="0"/>
              <a:t>2019/12/2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301889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619AB27-82B2-46DE-B393-EED59C1CBFE6}" type="datetime1">
              <a:rPr kumimoji="1" lang="ja-JP" altLang="en-US" smtClean="0"/>
              <a:t>2019/12/2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240621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459C9-7812-485E-B4EA-2E8618EDA013}" type="datetime1">
              <a:rPr kumimoji="1" lang="ja-JP" altLang="en-US" smtClean="0"/>
              <a:t>2019/12/2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228312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57200"/>
          </a:xfrm>
          <a:ln w="28575" cmpd="thickThin">
            <a:prstDash val="solid"/>
          </a:ln>
        </p:spPr>
        <p:style>
          <a:lnRef idx="2">
            <a:schemeClr val="dk1"/>
          </a:lnRef>
          <a:fillRef idx="1">
            <a:schemeClr val="lt1"/>
          </a:fillRef>
          <a:effectRef idx="0">
            <a:schemeClr val="dk1"/>
          </a:effectRef>
          <a:fontRef idx="minor">
            <a:schemeClr val="dk1"/>
          </a:fontRef>
        </p:style>
        <p:txBody>
          <a:bodyPr>
            <a:normAutofit/>
          </a:bodyPr>
          <a:lstStyle/>
          <a:p>
            <a:pPr algn="l"/>
            <a:r>
              <a:rPr lang="ja-JP" altLang="en-US" sz="2000" dirty="0" smtClean="0">
                <a:latin typeface="Meiryo UI" panose="020B0604030504040204" pitchFamily="50" charset="-128"/>
                <a:ea typeface="Meiryo UI" panose="020B0604030504040204" pitchFamily="50" charset="-128"/>
              </a:rPr>
              <a:t>　　府内市町村</a:t>
            </a:r>
            <a:r>
              <a:rPr lang="ja-JP" altLang="en-US" sz="2000" dirty="0">
                <a:latin typeface="Meiryo UI" panose="020B0604030504040204" pitchFamily="50" charset="-128"/>
                <a:ea typeface="Meiryo UI" panose="020B0604030504040204" pitchFamily="50" charset="-128"/>
              </a:rPr>
              <a:t>アンケート</a:t>
            </a:r>
            <a:r>
              <a:rPr lang="ja-JP" altLang="en-US" sz="2000" dirty="0" smtClean="0">
                <a:latin typeface="Meiryo UI" panose="020B0604030504040204" pitchFamily="50" charset="-128"/>
                <a:ea typeface="Meiryo UI" panose="020B0604030504040204" pitchFamily="50" charset="-128"/>
              </a:rPr>
              <a:t>結果について</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抜粋）（市民後見人の養成等事業）</a:t>
            </a:r>
            <a:endParaRPr kumimoji="1" lang="ja-JP" altLang="en-US" sz="20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 y="499221"/>
            <a:ext cx="9144001" cy="1461939"/>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概要</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大阪府が、府内</a:t>
            </a:r>
            <a:r>
              <a:rPr kumimoji="1" lang="en-US" altLang="ja-JP" dirty="0" smtClean="0">
                <a:latin typeface="Meiryo UI" panose="020B0604030504040204" pitchFamily="50" charset="-128"/>
                <a:ea typeface="Meiryo UI" panose="020B0604030504040204" pitchFamily="50" charset="-128"/>
              </a:rPr>
              <a:t>43</a:t>
            </a:r>
            <a:r>
              <a:rPr kumimoji="1" lang="ja-JP" altLang="en-US" dirty="0" smtClean="0">
                <a:latin typeface="Meiryo UI" panose="020B0604030504040204" pitchFamily="50" charset="-128"/>
                <a:ea typeface="Meiryo UI" panose="020B0604030504040204" pitchFamily="50" charset="-128"/>
              </a:rPr>
              <a:t>市町村に対し、市民後見人の養成等事業及び成年後見制度の担い手の検討状況や課題対応等を把握するため以下の通り、アンケートを実施。</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・実施期間：令和元年</a:t>
            </a:r>
            <a:r>
              <a:rPr kumimoji="1" lang="en-US" altLang="ja-JP" sz="1200" dirty="0" smtClean="0">
                <a:latin typeface="Meiryo UI" panose="020B0604030504040204" pitchFamily="50" charset="-128"/>
                <a:ea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rPr>
              <a:t>日に各市町村担当課へメールにて依頼（</a:t>
            </a:r>
            <a:r>
              <a:rPr kumimoji="1" lang="en-US" altLang="ja-JP" sz="1200" dirty="0" smtClean="0">
                <a:latin typeface="Meiryo UI" panose="020B0604030504040204" pitchFamily="50" charset="-128"/>
                <a:ea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日〆切）</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・回答自治体：</a:t>
            </a:r>
            <a:r>
              <a:rPr kumimoji="1" lang="en-US" altLang="ja-JP" sz="1200" dirty="0" smtClean="0">
                <a:latin typeface="Meiryo UI" panose="020B0604030504040204" pitchFamily="50" charset="-128"/>
                <a:ea typeface="Meiryo UI" panose="020B0604030504040204" pitchFamily="50" charset="-128"/>
              </a:rPr>
              <a:t>43</a:t>
            </a:r>
            <a:r>
              <a:rPr kumimoji="1" lang="ja-JP" altLang="en-US" sz="1200" dirty="0" smtClean="0">
                <a:latin typeface="Meiryo UI" panose="020B0604030504040204" pitchFamily="50" charset="-128"/>
                <a:ea typeface="Meiryo UI" panose="020B0604030504040204" pitchFamily="50" charset="-128"/>
              </a:rPr>
              <a:t>市町村</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各自治体が想定している範囲内での考え方を記述</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・調査内容：市町村における市民後見人の養成等事業における実施状況、課題と対応やその他の担い手の確保方策等について</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p:txBody>
      </p:sp>
      <p:sp>
        <p:nvSpPr>
          <p:cNvPr id="5" name="角丸四角形 4"/>
          <p:cNvSpPr/>
          <p:nvPr/>
        </p:nvSpPr>
        <p:spPr>
          <a:xfrm>
            <a:off x="142875" y="1185864"/>
            <a:ext cx="8858250" cy="7286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サブタイトル 5"/>
          <p:cNvSpPr>
            <a:spLocks noGrp="1"/>
          </p:cNvSpPr>
          <p:nvPr>
            <p:ph type="subTitle" idx="1"/>
          </p:nvPr>
        </p:nvSpPr>
        <p:spPr>
          <a:xfrm>
            <a:off x="0" y="2109881"/>
            <a:ext cx="9144000" cy="4855696"/>
          </a:xfrm>
          <a:noFill/>
          <a:ln>
            <a:noFill/>
          </a:ln>
        </p:spPr>
        <p:txBody>
          <a:bodyPr>
            <a:noAutofit/>
          </a:bodyPr>
          <a:lstStyle/>
          <a:p>
            <a:pPr algn="l">
              <a:lnSpc>
                <a:spcPts val="1200"/>
              </a:lnSpc>
            </a:pPr>
            <a:r>
              <a:rPr lang="ja-JP" altLang="en-US" sz="1400" dirty="0" smtClean="0">
                <a:latin typeface="Meiryo UI" panose="020B0604030504040204" pitchFamily="50" charset="-128"/>
                <a:ea typeface="Meiryo UI" panose="020B0604030504040204" pitchFamily="50" charset="-128"/>
              </a:rPr>
              <a:t>１．</a:t>
            </a:r>
            <a:r>
              <a:rPr kumimoji="1" lang="ja-JP" altLang="en-US" sz="1400" dirty="0" smtClean="0">
                <a:latin typeface="Meiryo UI" panose="020B0604030504040204" pitchFamily="50" charset="-128"/>
                <a:ea typeface="Meiryo UI" panose="020B0604030504040204" pitchFamily="50" charset="-128"/>
              </a:rPr>
              <a:t>市民後見人の養成等事業の実施状況</a:t>
            </a:r>
            <a:endParaRPr kumimoji="1" lang="en-US" altLang="ja-JP" sz="1400" dirty="0" smtClean="0">
              <a:latin typeface="Meiryo UI" panose="020B0604030504040204" pitchFamily="50" charset="-128"/>
              <a:ea typeface="Meiryo UI" panose="020B0604030504040204" pitchFamily="50" charset="-128"/>
            </a:endParaRPr>
          </a:p>
          <a:p>
            <a:pPr algn="l">
              <a:lnSpc>
                <a:spcPts val="1200"/>
              </a:lnSpc>
            </a:pPr>
            <a:r>
              <a:rPr lang="ja-JP" altLang="en-US" sz="1400" dirty="0" smtClean="0">
                <a:latin typeface="Meiryo UI" panose="020B0604030504040204" pitchFamily="50" charset="-128"/>
                <a:ea typeface="Meiryo UI" panose="020B0604030504040204" pitchFamily="50" charset="-128"/>
              </a:rPr>
              <a:t>　①市民後見人の養成等実施状況</a:t>
            </a:r>
            <a:endParaRPr lang="en-US" altLang="ja-JP" sz="1400" dirty="0" smtClean="0">
              <a:latin typeface="Meiryo UI" panose="020B0604030504040204" pitchFamily="50" charset="-128"/>
              <a:ea typeface="Meiryo UI" panose="020B0604030504040204" pitchFamily="50" charset="-128"/>
            </a:endParaRPr>
          </a:p>
          <a:p>
            <a:pPr algn="l">
              <a:lnSpc>
                <a:spcPts val="12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来年度実施予定の市町村はなく、計画策定・中核機関の設置に合わせて今後</a:t>
            </a:r>
            <a:endParaRPr lang="en-US" altLang="ja-JP" sz="1200" dirty="0" smtClean="0">
              <a:latin typeface="Meiryo UI" panose="020B0604030504040204" pitchFamily="50" charset="-128"/>
              <a:ea typeface="Meiryo UI" panose="020B0604030504040204" pitchFamily="50" charset="-128"/>
            </a:endParaRPr>
          </a:p>
          <a:p>
            <a:pPr algn="l">
              <a:lnSpc>
                <a:spcPts val="1200"/>
              </a:lnSpc>
            </a:pPr>
            <a:r>
              <a:rPr lang="ja-JP" altLang="en-US" sz="1200" dirty="0" smtClean="0">
                <a:latin typeface="Meiryo UI" panose="020B0604030504040204" pitchFamily="50" charset="-128"/>
                <a:ea typeface="Meiryo UI" panose="020B0604030504040204" pitchFamily="50" charset="-128"/>
              </a:rPr>
              <a:t>　　検討されていくところが</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市。その他は、予定がない状況。</a:t>
            </a:r>
            <a:endParaRPr lang="en-US" altLang="ja-JP" sz="1200" dirty="0" smtClean="0">
              <a:latin typeface="Meiryo UI" panose="020B0604030504040204" pitchFamily="50" charset="-128"/>
              <a:ea typeface="Meiryo UI" panose="020B0604030504040204" pitchFamily="50" charset="-128"/>
            </a:endParaRPr>
          </a:p>
          <a:p>
            <a:pPr algn="l">
              <a:lnSpc>
                <a:spcPts val="12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●実施している　　　　</a:t>
            </a:r>
            <a:r>
              <a:rPr lang="en-US" altLang="ja-JP" sz="1400" dirty="0" smtClean="0">
                <a:latin typeface="Meiryo UI" panose="020B0604030504040204" pitchFamily="50" charset="-128"/>
                <a:ea typeface="Meiryo UI" panose="020B0604030504040204" pitchFamily="50" charset="-128"/>
              </a:rPr>
              <a:t>23</a:t>
            </a:r>
            <a:r>
              <a:rPr lang="ja-JP" altLang="en-US" sz="1400" dirty="0" smtClean="0">
                <a:latin typeface="Meiryo UI" panose="020B0604030504040204" pitchFamily="50" charset="-128"/>
                <a:ea typeface="Meiryo UI" panose="020B0604030504040204" pitchFamily="50" charset="-128"/>
              </a:rPr>
              <a:t>市町</a:t>
            </a:r>
            <a:endParaRPr lang="en-US" altLang="ja-JP" sz="1400" dirty="0" smtClean="0">
              <a:latin typeface="Meiryo UI" panose="020B0604030504040204" pitchFamily="50" charset="-128"/>
              <a:ea typeface="Meiryo UI" panose="020B0604030504040204" pitchFamily="50" charset="-128"/>
            </a:endParaRPr>
          </a:p>
          <a:p>
            <a:pPr algn="l">
              <a:lnSpc>
                <a:spcPts val="12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●実施に向けて検討　３市</a:t>
            </a:r>
            <a:endParaRPr lang="en-US" altLang="ja-JP" sz="1400" dirty="0" smtClean="0">
              <a:latin typeface="Meiryo UI" panose="020B0604030504040204" pitchFamily="50" charset="-128"/>
              <a:ea typeface="Meiryo UI" panose="020B0604030504040204" pitchFamily="50" charset="-128"/>
            </a:endParaRPr>
          </a:p>
          <a:p>
            <a:pPr algn="l">
              <a:lnSpc>
                <a:spcPts val="1200"/>
              </a:lnSpc>
            </a:pPr>
            <a:r>
              <a:rPr lang="ja-JP" altLang="en-US" sz="1400" dirty="0" smtClean="0">
                <a:latin typeface="Meiryo UI" panose="020B0604030504040204" pitchFamily="50" charset="-128"/>
                <a:ea typeface="Meiryo UI" panose="020B0604030504040204" pitchFamily="50" charset="-128"/>
              </a:rPr>
              <a:t>　　　●実施予定なし　　　</a:t>
            </a:r>
            <a:r>
              <a:rPr lang="en-US" altLang="ja-JP" sz="1400" dirty="0" smtClean="0">
                <a:latin typeface="Meiryo UI" panose="020B0604030504040204" pitchFamily="50" charset="-128"/>
                <a:ea typeface="Meiryo UI" panose="020B0604030504040204" pitchFamily="50" charset="-128"/>
              </a:rPr>
              <a:t>17</a:t>
            </a:r>
            <a:r>
              <a:rPr lang="ja-JP" altLang="en-US" sz="1400" dirty="0" smtClean="0">
                <a:latin typeface="Meiryo UI" panose="020B0604030504040204" pitchFamily="50" charset="-128"/>
                <a:ea typeface="Meiryo UI" panose="020B0604030504040204" pitchFamily="50" charset="-128"/>
              </a:rPr>
              <a:t>市町村</a:t>
            </a:r>
            <a:endParaRPr lang="en-US" altLang="ja-JP" sz="1400" dirty="0" smtClean="0">
              <a:latin typeface="Meiryo UI" panose="020B0604030504040204" pitchFamily="50" charset="-128"/>
              <a:ea typeface="Meiryo UI" panose="020B0604030504040204" pitchFamily="50" charset="-128"/>
            </a:endParaRPr>
          </a:p>
          <a:p>
            <a:pPr algn="l">
              <a:lnSpc>
                <a:spcPts val="1200"/>
              </a:lnSpc>
            </a:pPr>
            <a:r>
              <a:rPr lang="ja-JP" altLang="en-US" sz="1400" dirty="0" smtClean="0">
                <a:latin typeface="Meiryo UI" panose="020B0604030504040204" pitchFamily="50" charset="-128"/>
                <a:ea typeface="Meiryo UI" panose="020B0604030504040204" pitchFamily="50" charset="-128"/>
              </a:rPr>
              <a:t>２．市民後見人の養成等事業にかかる課題と対応</a:t>
            </a:r>
            <a:endParaRPr lang="en-US" altLang="ja-JP" sz="1400" dirty="0" smtClean="0">
              <a:latin typeface="Meiryo UI" panose="020B0604030504040204" pitchFamily="50" charset="-128"/>
              <a:ea typeface="Meiryo UI" panose="020B0604030504040204" pitchFamily="50" charset="-128"/>
            </a:endParaRPr>
          </a:p>
          <a:p>
            <a:pPr algn="l">
              <a:lnSpc>
                <a:spcPts val="1200"/>
              </a:lnSpc>
            </a:pPr>
            <a:r>
              <a:rPr lang="ja-JP" altLang="en-US" sz="1400" dirty="0" smtClean="0">
                <a:latin typeface="Meiryo UI" panose="020B0604030504040204" pitchFamily="50" charset="-128"/>
                <a:ea typeface="Meiryo UI" panose="020B0604030504040204" pitchFamily="50" charset="-128"/>
              </a:rPr>
              <a:t>　①市民後見人の養成等事業への参加者が減少している原因</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未実施市町村以外回答、良くあてはまる順に回答、複数可</a:t>
            </a:r>
            <a:r>
              <a:rPr lang="en-US" altLang="ja-JP" sz="1000" dirty="0" smtClean="0">
                <a:latin typeface="Meiryo UI" panose="020B0604030504040204" pitchFamily="50" charset="-128"/>
                <a:ea typeface="Meiryo UI" panose="020B0604030504040204" pitchFamily="50" charset="-128"/>
              </a:rPr>
              <a:t>〉</a:t>
            </a:r>
          </a:p>
          <a:p>
            <a:pPr algn="l">
              <a:lnSpc>
                <a:spcPts val="1200"/>
              </a:lnSpc>
            </a:pPr>
            <a:r>
              <a:rPr kumimoji="0" lang="ja-JP" altLang="en-US" sz="1100" dirty="0" smtClean="0"/>
              <a:t>　</a:t>
            </a:r>
            <a:r>
              <a:rPr kumimoji="0" lang="ja-JP" altLang="en-US" sz="1200" dirty="0" smtClean="0">
                <a:latin typeface="Meiryo UI" panose="020B0604030504040204" pitchFamily="50" charset="-128"/>
                <a:ea typeface="Meiryo UI" panose="020B0604030504040204" pitchFamily="50" charset="-128"/>
              </a:rPr>
              <a:t>　　近年、オリエンテーション及び基礎講習等への参加が減少してきている原因として当てはまる理由に多かったのが第</a:t>
            </a:r>
            <a:r>
              <a:rPr kumimoji="0" lang="en-US" altLang="ja-JP" sz="1200" dirty="0" smtClean="0">
                <a:latin typeface="Meiryo UI" panose="020B0604030504040204" pitchFamily="50" charset="-128"/>
                <a:ea typeface="Meiryo UI" panose="020B0604030504040204" pitchFamily="50" charset="-128"/>
              </a:rPr>
              <a:t>1</a:t>
            </a:r>
            <a:r>
              <a:rPr kumimoji="0" lang="ja-JP" altLang="en-US" sz="1200" dirty="0" smtClean="0">
                <a:latin typeface="Meiryo UI" panose="020B0604030504040204" pitchFamily="50" charset="-128"/>
                <a:ea typeface="Meiryo UI" panose="020B0604030504040204" pitchFamily="50" charset="-128"/>
              </a:rPr>
              <a:t>順位に「オリエンテーションの</a:t>
            </a:r>
            <a:endParaRPr kumimoji="0" lang="en-US" altLang="ja-JP" sz="1200" dirty="0" smtClean="0">
              <a:latin typeface="Meiryo UI" panose="020B0604030504040204" pitchFamily="50" charset="-128"/>
              <a:ea typeface="Meiryo UI" panose="020B0604030504040204" pitchFamily="50" charset="-128"/>
            </a:endParaRPr>
          </a:p>
          <a:p>
            <a:pPr algn="l">
              <a:lnSpc>
                <a:spcPts val="1200"/>
              </a:lnSpc>
            </a:pPr>
            <a:r>
              <a:rPr kumimoji="0" lang="ja-JP" altLang="en-US" sz="1200" dirty="0">
                <a:latin typeface="Meiryo UI" panose="020B0604030504040204" pitchFamily="50" charset="-128"/>
                <a:ea typeface="Meiryo UI" panose="020B0604030504040204" pitchFamily="50" charset="-128"/>
              </a:rPr>
              <a:t>　</a:t>
            </a:r>
            <a:r>
              <a:rPr kumimoji="0" lang="ja-JP" altLang="en-US" sz="1200" dirty="0" smtClean="0">
                <a:latin typeface="Meiryo UI" panose="020B0604030504040204" pitchFamily="50" charset="-128"/>
                <a:ea typeface="Meiryo UI" panose="020B0604030504040204" pitchFamily="50" charset="-128"/>
              </a:rPr>
              <a:t>　開催</a:t>
            </a:r>
            <a:r>
              <a:rPr kumimoji="0" lang="en-US" altLang="ja-JP" sz="1200" dirty="0" smtClean="0">
                <a:latin typeface="Meiryo UI" panose="020B0604030504040204" pitchFamily="50" charset="-128"/>
                <a:ea typeface="Meiryo UI" panose="020B0604030504040204" pitchFamily="50" charset="-128"/>
              </a:rPr>
              <a:t>PR</a:t>
            </a:r>
            <a:r>
              <a:rPr kumimoji="0" lang="ja-JP" altLang="en-US" sz="1200" dirty="0" smtClean="0">
                <a:latin typeface="Meiryo UI" panose="020B0604030504040204" pitchFamily="50" charset="-128"/>
                <a:ea typeface="Meiryo UI" panose="020B0604030504040204" pitchFamily="50" charset="-128"/>
              </a:rPr>
              <a:t>が不十分」、第</a:t>
            </a:r>
            <a:r>
              <a:rPr kumimoji="0" lang="en-US" altLang="ja-JP" sz="1200" dirty="0" smtClean="0">
                <a:latin typeface="Meiryo UI" panose="020B0604030504040204" pitchFamily="50" charset="-128"/>
                <a:ea typeface="Meiryo UI" panose="020B0604030504040204" pitchFamily="50" charset="-128"/>
              </a:rPr>
              <a:t>2</a:t>
            </a:r>
            <a:r>
              <a:rPr kumimoji="0" lang="ja-JP" altLang="en-US" sz="1200" dirty="0" smtClean="0">
                <a:latin typeface="Meiryo UI" panose="020B0604030504040204" pitchFamily="50" charset="-128"/>
                <a:ea typeface="Meiryo UI" panose="020B0604030504040204" pitchFamily="50" charset="-128"/>
              </a:rPr>
              <a:t>順位に「市民後見人の活動のやりがい、魅力が十分伝えられない」との広報に関するものであった。</a:t>
            </a:r>
            <a:endParaRPr kumimoji="0" lang="en-US" altLang="ja-JP" sz="1200" dirty="0" smtClean="0">
              <a:latin typeface="Meiryo UI" panose="020B0604030504040204" pitchFamily="50" charset="-128"/>
              <a:ea typeface="Meiryo UI" panose="020B0604030504040204" pitchFamily="50" charset="-128"/>
            </a:endParaRPr>
          </a:p>
          <a:p>
            <a:pPr algn="l">
              <a:lnSpc>
                <a:spcPts val="1200"/>
              </a:lnSpc>
            </a:pPr>
            <a:r>
              <a:rPr kumimoji="0" lang="ja-JP" altLang="en-US" sz="1200" dirty="0">
                <a:latin typeface="Meiryo UI" panose="020B0604030504040204" pitchFamily="50" charset="-128"/>
                <a:ea typeface="Meiryo UI" panose="020B0604030504040204" pitchFamily="50" charset="-128"/>
              </a:rPr>
              <a:t>　</a:t>
            </a:r>
            <a:r>
              <a:rPr kumimoji="0" lang="ja-JP" altLang="en-US" sz="1200" dirty="0" smtClean="0">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単位：件数＞</a:t>
            </a:r>
            <a:r>
              <a:rPr kumimoji="0" lang="ja-JP" altLang="en-US" sz="1100" dirty="0" smtClean="0"/>
              <a:t>　</a:t>
            </a:r>
            <a:endParaRPr kumimoji="0" lang="ja-JP" altLang="en-US" sz="1100" dirty="0"/>
          </a:p>
        </p:txBody>
      </p:sp>
      <p:graphicFrame>
        <p:nvGraphicFramePr>
          <p:cNvPr id="10" name="グラフ 9"/>
          <p:cNvGraphicFramePr/>
          <p:nvPr>
            <p:extLst>
              <p:ext uri="{D42A27DB-BD31-4B8C-83A1-F6EECF244321}">
                <p14:modId xmlns:p14="http://schemas.microsoft.com/office/powerpoint/2010/main" val="1934097458"/>
              </p:ext>
            </p:extLst>
          </p:nvPr>
        </p:nvGraphicFramePr>
        <p:xfrm>
          <a:off x="5184775" y="2230254"/>
          <a:ext cx="4062413" cy="2103439"/>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2"/>
          <p:cNvSpPr>
            <a:spLocks noChangeArrowheads="1"/>
          </p:cNvSpPr>
          <p:nvPr/>
        </p:nvSpPr>
        <p:spPr bwMode="auto">
          <a:xfrm>
            <a:off x="3178175" y="3947239"/>
            <a:ext cx="5389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9" name="表 18"/>
          <p:cNvGraphicFramePr>
            <a:graphicFrameLocks noGrp="1"/>
          </p:cNvGraphicFramePr>
          <p:nvPr>
            <p:extLst>
              <p:ext uri="{D42A27DB-BD31-4B8C-83A1-F6EECF244321}">
                <p14:modId xmlns:p14="http://schemas.microsoft.com/office/powerpoint/2010/main" val="1007115421"/>
              </p:ext>
            </p:extLst>
          </p:nvPr>
        </p:nvGraphicFramePr>
        <p:xfrm>
          <a:off x="757237" y="5392939"/>
          <a:ext cx="6557964" cy="1426460"/>
        </p:xfrm>
        <a:graphic>
          <a:graphicData uri="http://schemas.openxmlformats.org/drawingml/2006/table">
            <a:tbl>
              <a:tblPr firstRow="1" firstCol="1" bandRow="1"/>
              <a:tblGrid>
                <a:gridCol w="3787747">
                  <a:extLst>
                    <a:ext uri="{9D8B030D-6E8A-4147-A177-3AD203B41FA5}">
                      <a16:colId xmlns:a16="http://schemas.microsoft.com/office/drawing/2014/main" val="48120805"/>
                    </a:ext>
                  </a:extLst>
                </a:gridCol>
                <a:gridCol w="684241">
                  <a:extLst>
                    <a:ext uri="{9D8B030D-6E8A-4147-A177-3AD203B41FA5}">
                      <a16:colId xmlns:a16="http://schemas.microsoft.com/office/drawing/2014/main" val="4275266415"/>
                    </a:ext>
                  </a:extLst>
                </a:gridCol>
                <a:gridCol w="700087">
                  <a:extLst>
                    <a:ext uri="{9D8B030D-6E8A-4147-A177-3AD203B41FA5}">
                      <a16:colId xmlns:a16="http://schemas.microsoft.com/office/drawing/2014/main" val="695447141"/>
                    </a:ext>
                  </a:extLst>
                </a:gridCol>
                <a:gridCol w="714375">
                  <a:extLst>
                    <a:ext uri="{9D8B030D-6E8A-4147-A177-3AD203B41FA5}">
                      <a16:colId xmlns:a16="http://schemas.microsoft.com/office/drawing/2014/main" val="2326817026"/>
                    </a:ext>
                  </a:extLst>
                </a:gridCol>
                <a:gridCol w="671514">
                  <a:extLst>
                    <a:ext uri="{9D8B030D-6E8A-4147-A177-3AD203B41FA5}">
                      <a16:colId xmlns:a16="http://schemas.microsoft.com/office/drawing/2014/main" val="3156483850"/>
                    </a:ext>
                  </a:extLst>
                </a:gridCol>
              </a:tblGrid>
              <a:tr h="205166">
                <a:tc>
                  <a:txBody>
                    <a:bodyPr/>
                    <a:lstStyle/>
                    <a:p>
                      <a:pPr algn="ctr"/>
                      <a:r>
                        <a:rPr kumimoji="1" lang="ja-JP" altLang="en-US" sz="1200" b="1" dirty="0" smtClean="0">
                          <a:latin typeface="Meiryo UI" panose="020B0604030504040204" pitchFamily="50" charset="-128"/>
                          <a:ea typeface="Meiryo UI" panose="020B0604030504040204" pitchFamily="50" charset="-128"/>
                        </a:rPr>
                        <a:t>回答項目</a:t>
                      </a:r>
                      <a:endParaRPr kumimoji="1" lang="ja-JP" altLang="en-US" sz="1200" b="1" dirty="0">
                        <a:latin typeface="Meiryo UI" panose="020B0604030504040204" pitchFamily="50" charset="-128"/>
                        <a:ea typeface="Meiryo UI" panose="020B0604030504040204" pitchFamily="50" charset="-12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cs typeface="Times New Roman" panose="02020603050405020304" pitchFamily="18" charset="0"/>
                        </a:rPr>
                        <a:t>１番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２番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cs typeface="Times New Roman" panose="02020603050405020304" pitchFamily="18" charset="0"/>
                        </a:rPr>
                        <a:t>３番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cs typeface="Times New Roman" panose="02020603050405020304" pitchFamily="18" charset="0"/>
                        </a:rPr>
                        <a:t>４番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4106021"/>
                  </a:ext>
                </a:extLst>
              </a:tr>
              <a:tr h="288716">
                <a:tc>
                  <a:txBody>
                    <a:bodyPr/>
                    <a:lstStyle/>
                    <a:p>
                      <a:pPr algn="l">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Ａ </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オリエンテーション</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の開催</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PR</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が不十分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游明朝" panose="02020400000000000000" pitchFamily="18" charset="-128"/>
                          <a:cs typeface="Times New Roman" panose="02020603050405020304" pitchFamily="18" charset="0"/>
                        </a:rPr>
                        <a:t>8</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Meiryo UI" panose="020B0604030504040204" pitchFamily="50" charset="-128"/>
                          <a:ea typeface="游明朝" panose="02020400000000000000" pitchFamily="18" charset="-128"/>
                          <a:cs typeface="Times New Roman" panose="02020603050405020304" pitchFamily="18" charset="0"/>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116562"/>
                  </a:ext>
                </a:extLst>
              </a:tr>
              <a:tr h="297494">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Ｂ市民後見人活動のやりがい、魅力が十分伝えられていない</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游明朝" panose="02020400000000000000" pitchFamily="18" charset="-128"/>
                          <a:cs typeface="Times New Roman" panose="02020603050405020304" pitchFamily="18" charset="0"/>
                        </a:rPr>
                        <a:t>6</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游明朝" panose="02020400000000000000" pitchFamily="18" charset="-128"/>
                          <a:cs typeface="Times New Roman" panose="02020603050405020304" pitchFamily="18" charset="0"/>
                        </a:rPr>
                        <a:t>11</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587525"/>
                  </a:ext>
                </a:extLst>
              </a:tr>
              <a:tr h="269832">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Ｃ責任の重さから考えて市民が担うには困難と感じられる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Meiryo UI" panose="020B0604030504040204" pitchFamily="50" charset="-128"/>
                          <a:ea typeface="游明朝" panose="02020400000000000000" pitchFamily="18" charset="-128"/>
                          <a:cs typeface="Times New Roman" panose="02020603050405020304" pitchFamily="18" charset="0"/>
                        </a:rPr>
                        <a:t>7</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Meiryo UI" panose="020B0604030504040204" pitchFamily="50" charset="-128"/>
                          <a:ea typeface="游明朝" panose="02020400000000000000" pitchFamily="18" charset="-128"/>
                          <a:cs typeface="Times New Roman" panose="02020603050405020304" pitchFamily="18" charset="0"/>
                        </a:rPr>
                        <a:t>5</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游明朝" panose="02020400000000000000" pitchFamily="18" charset="-128"/>
                          <a:cs typeface="Times New Roman" panose="02020603050405020304" pitchFamily="18" charset="0"/>
                        </a:rPr>
                        <a:t>2</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623955"/>
                  </a:ext>
                </a:extLst>
              </a:tr>
              <a:tr h="296098">
                <a:tc>
                  <a:txBody>
                    <a:bodyPr/>
                    <a:lstStyle/>
                    <a:p>
                      <a:pPr algn="l">
                        <a:spcAft>
                          <a:spcPts val="0"/>
                        </a:spcAft>
                      </a:pPr>
                      <a:r>
                        <a:rPr lang="en-US" sz="1050" kern="100" dirty="0">
                          <a:effectLst/>
                          <a:latin typeface="Meiryo UI" panose="020B0604030504040204" pitchFamily="50" charset="-128"/>
                          <a:ea typeface="游明朝" panose="02020400000000000000" pitchFamily="18" charset="-128"/>
                          <a:cs typeface="Times New Roman" panose="02020603050405020304" pitchFamily="18" charset="0"/>
                        </a:rPr>
                        <a:t>D</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市民後見人の制度に問題がある（年齢制限、単独受任等）</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游明朝" panose="02020400000000000000" pitchFamily="18" charset="-128"/>
                          <a:cs typeface="Times New Roman" panose="02020603050405020304" pitchFamily="18" charset="0"/>
                        </a:rPr>
                        <a:t>4</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游明朝" panose="02020400000000000000" pitchFamily="18" charset="-128"/>
                          <a:cs typeface="Times New Roman" panose="02020603050405020304" pitchFamily="18" charset="0"/>
                        </a:rPr>
                        <a:t>2</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游明朝" panose="02020400000000000000" pitchFamily="18" charset="-128"/>
                          <a:cs typeface="Times New Roman" panose="02020603050405020304" pitchFamily="18" charset="0"/>
                        </a:rPr>
                        <a:t>6</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917887"/>
                  </a:ext>
                </a:extLst>
              </a:tr>
            </a:tbl>
          </a:graphicData>
        </a:graphic>
      </p:graphicFrame>
      <p:sp>
        <p:nvSpPr>
          <p:cNvPr id="9" name="テキスト ボックス 8"/>
          <p:cNvSpPr txBox="1"/>
          <p:nvPr/>
        </p:nvSpPr>
        <p:spPr>
          <a:xfrm>
            <a:off x="8086729" y="43544"/>
            <a:ext cx="1057271" cy="369332"/>
          </a:xfrm>
          <a:prstGeom prst="rect">
            <a:avLst/>
          </a:prstGeom>
          <a:noFill/>
          <a:ln>
            <a:solidFill>
              <a:schemeClr val="tx1"/>
            </a:solidFill>
          </a:ln>
        </p:spPr>
        <p:txBody>
          <a:bodyPr wrap="square" rtlCol="0">
            <a:spAutoFit/>
          </a:bodyPr>
          <a:lstStyle/>
          <a:p>
            <a:pPr algn="ctr"/>
            <a:r>
              <a:rPr kumimoji="1" lang="ja-JP" altLang="en-US" dirty="0" smtClean="0">
                <a:latin typeface="メイリオ" panose="020B0604030504040204" pitchFamily="50" charset="-128"/>
                <a:ea typeface="メイリオ" panose="020B0604030504040204" pitchFamily="50" charset="-128"/>
              </a:rPr>
              <a:t>資料</a:t>
            </a:r>
            <a:r>
              <a:rPr kumimoji="1" lang="en-US" altLang="ja-JP" dirty="0">
                <a:latin typeface="メイリオ" panose="020B0604030504040204" pitchFamily="50" charset="-128"/>
                <a:ea typeface="メイリオ" panose="020B0604030504040204" pitchFamily="50" charset="-128"/>
              </a:rPr>
              <a:t>1</a:t>
            </a:r>
            <a:r>
              <a:rPr kumimoji="1" lang="en-US" altLang="ja-JP" dirty="0" smtClean="0">
                <a:latin typeface="メイリオ" panose="020B0604030504040204" pitchFamily="50" charset="-128"/>
                <a:ea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endParaRPr>
          </a:p>
        </p:txBody>
      </p:sp>
      <p:sp>
        <p:nvSpPr>
          <p:cNvPr id="12" name="円形吹き出し 11"/>
          <p:cNvSpPr/>
          <p:nvPr/>
        </p:nvSpPr>
        <p:spPr>
          <a:xfrm>
            <a:off x="8708917" y="6482064"/>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0399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57200"/>
          </a:xfrm>
          <a:ln w="28575" cmpd="thickThin">
            <a:prstDash val="solid"/>
          </a:ln>
        </p:spPr>
        <p:style>
          <a:lnRef idx="2">
            <a:schemeClr val="dk1"/>
          </a:lnRef>
          <a:fillRef idx="1">
            <a:schemeClr val="lt1"/>
          </a:fillRef>
          <a:effectRef idx="0">
            <a:schemeClr val="dk1"/>
          </a:effectRef>
          <a:fontRef idx="minor">
            <a:schemeClr val="dk1"/>
          </a:fontRef>
        </p:style>
        <p:txBody>
          <a:bodyPr>
            <a:normAutofit/>
          </a:bodyPr>
          <a:lstStyle/>
          <a:p>
            <a:r>
              <a:rPr lang="ja-JP" altLang="en-US" sz="2000" dirty="0" smtClean="0">
                <a:latin typeface="Meiryo UI" panose="020B0604030504040204" pitchFamily="50" charset="-128"/>
                <a:ea typeface="Meiryo UI" panose="020B0604030504040204" pitchFamily="50" charset="-128"/>
              </a:rPr>
              <a:t>府内市町村</a:t>
            </a:r>
            <a:r>
              <a:rPr lang="ja-JP" altLang="en-US" sz="2000" dirty="0">
                <a:latin typeface="Meiryo UI" panose="020B0604030504040204" pitchFamily="50" charset="-128"/>
                <a:ea typeface="Meiryo UI" panose="020B0604030504040204" pitchFamily="50" charset="-128"/>
              </a:rPr>
              <a:t>アンケート</a:t>
            </a:r>
            <a:r>
              <a:rPr lang="ja-JP" altLang="en-US" sz="2000" dirty="0" smtClean="0">
                <a:latin typeface="Meiryo UI" panose="020B0604030504040204" pitchFamily="50" charset="-128"/>
                <a:ea typeface="Meiryo UI" panose="020B0604030504040204" pitchFamily="50" charset="-128"/>
              </a:rPr>
              <a:t>結果について</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抜粋）（市民後見人の養成等事業）</a:t>
            </a:r>
            <a:endParaRPr kumimoji="1" lang="ja-JP" altLang="en-US" sz="2000" dirty="0">
              <a:latin typeface="Meiryo UI" panose="020B0604030504040204" pitchFamily="50" charset="-128"/>
              <a:ea typeface="Meiryo UI" panose="020B0604030504040204" pitchFamily="50" charset="-128"/>
            </a:endParaRPr>
          </a:p>
        </p:txBody>
      </p:sp>
      <p:sp>
        <p:nvSpPr>
          <p:cNvPr id="6" name="サブタイトル 5"/>
          <p:cNvSpPr>
            <a:spLocks noGrp="1"/>
          </p:cNvSpPr>
          <p:nvPr>
            <p:ph type="subTitle" idx="1"/>
          </p:nvPr>
        </p:nvSpPr>
        <p:spPr>
          <a:xfrm>
            <a:off x="0" y="514350"/>
            <a:ext cx="9144000" cy="6486525"/>
          </a:xfrm>
        </p:spPr>
        <p:txBody>
          <a:bodyPr>
            <a:noAutofit/>
          </a:bodyPr>
          <a:lstStyle/>
          <a:p>
            <a:pPr algn="l">
              <a:lnSpc>
                <a:spcPts val="1200"/>
              </a:lnSpc>
            </a:pPr>
            <a:r>
              <a:rPr lang="ja-JP" altLang="en-US" sz="1400" dirty="0">
                <a:latin typeface="Meiryo UI" panose="020B0604030504040204" pitchFamily="50" charset="-128"/>
                <a:ea typeface="Meiryo UI" panose="020B0604030504040204" pitchFamily="50" charset="-128"/>
              </a:rPr>
              <a:t>２．市民後見人の養成等事業にかかる課題と対応</a:t>
            </a:r>
            <a:endParaRPr lang="en-US" altLang="ja-JP" sz="1400" dirty="0">
              <a:latin typeface="Meiryo UI" panose="020B0604030504040204" pitchFamily="50" charset="-128"/>
              <a:ea typeface="Meiryo UI" panose="020B0604030504040204" pitchFamily="50" charset="-128"/>
            </a:endParaRPr>
          </a:p>
          <a:p>
            <a:pPr algn="l">
              <a:lnSpc>
                <a:spcPts val="12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①市民</a:t>
            </a:r>
            <a:r>
              <a:rPr lang="ja-JP" altLang="en-US" sz="1400" dirty="0">
                <a:latin typeface="Meiryo UI" panose="020B0604030504040204" pitchFamily="50" charset="-128"/>
                <a:ea typeface="Meiryo UI" panose="020B0604030504040204" pitchFamily="50" charset="-128"/>
              </a:rPr>
              <a:t>後見人の</a:t>
            </a:r>
            <a:r>
              <a:rPr lang="ja-JP" altLang="en-US" sz="1400" dirty="0" smtClean="0">
                <a:latin typeface="Meiryo UI" panose="020B0604030504040204" pitchFamily="50" charset="-128"/>
                <a:ea typeface="Meiryo UI" panose="020B0604030504040204" pitchFamily="50" charset="-128"/>
              </a:rPr>
              <a:t>養成等</a:t>
            </a:r>
            <a:r>
              <a:rPr lang="ja-JP" altLang="en-US" sz="1400" dirty="0">
                <a:latin typeface="Meiryo UI" panose="020B0604030504040204" pitchFamily="50" charset="-128"/>
                <a:ea typeface="Meiryo UI" panose="020B0604030504040204" pitchFamily="50" charset="-128"/>
              </a:rPr>
              <a:t>事業への参加者が減少している</a:t>
            </a:r>
            <a:r>
              <a:rPr lang="ja-JP" altLang="en-US" sz="1400" dirty="0" smtClean="0">
                <a:latin typeface="Meiryo UI" panose="020B0604030504040204" pitchFamily="50" charset="-128"/>
                <a:ea typeface="Meiryo UI" panose="020B0604030504040204" pitchFamily="50" charset="-128"/>
              </a:rPr>
              <a:t>原因</a:t>
            </a:r>
            <a:endParaRPr lang="en-US" altLang="ja-JP" sz="1400" dirty="0" smtClean="0">
              <a:latin typeface="Meiryo UI" panose="020B0604030504040204" pitchFamily="50" charset="-128"/>
              <a:ea typeface="Meiryo UI" panose="020B0604030504040204" pitchFamily="50" charset="-128"/>
            </a:endParaRPr>
          </a:p>
          <a:p>
            <a:pPr algn="l">
              <a:lnSpc>
                <a:spcPts val="1200"/>
              </a:lnSpc>
            </a:pPr>
            <a:endParaRPr lang="en-US" altLang="ja-JP" sz="1000" dirty="0" smtClean="0">
              <a:latin typeface="Meiryo UI" panose="020B0604030504040204" pitchFamily="50" charset="-128"/>
              <a:ea typeface="Meiryo UI" panose="020B0604030504040204" pitchFamily="50" charset="-128"/>
            </a:endParaRPr>
          </a:p>
          <a:p>
            <a:pPr algn="l">
              <a:lnSpc>
                <a:spcPts val="1200"/>
              </a:lnSpc>
            </a:pPr>
            <a:endParaRPr lang="en-US" altLang="ja-JP" sz="1000" dirty="0">
              <a:latin typeface="Meiryo UI" panose="020B0604030504040204" pitchFamily="50" charset="-128"/>
              <a:ea typeface="Meiryo UI" panose="020B0604030504040204" pitchFamily="50" charset="-128"/>
            </a:endParaRPr>
          </a:p>
          <a:p>
            <a:pPr algn="l">
              <a:lnSpc>
                <a:spcPts val="1200"/>
              </a:lnSpc>
            </a:pPr>
            <a:endParaRPr lang="en-US" altLang="ja-JP" sz="1000" dirty="0" smtClean="0">
              <a:latin typeface="Meiryo UI" panose="020B0604030504040204" pitchFamily="50" charset="-128"/>
              <a:ea typeface="Meiryo UI" panose="020B0604030504040204" pitchFamily="50" charset="-128"/>
            </a:endParaRPr>
          </a:p>
          <a:p>
            <a:pPr algn="l">
              <a:lnSpc>
                <a:spcPts val="1200"/>
              </a:lnSpc>
            </a:pPr>
            <a:endParaRPr lang="en-US" altLang="ja-JP" sz="1000" dirty="0" smtClean="0">
              <a:latin typeface="Meiryo UI" panose="020B0604030504040204" pitchFamily="50" charset="-128"/>
              <a:ea typeface="Meiryo UI" panose="020B0604030504040204" pitchFamily="50" charset="-128"/>
            </a:endParaRPr>
          </a:p>
          <a:p>
            <a:pPr algn="l">
              <a:lnSpc>
                <a:spcPts val="1200"/>
              </a:lnSpc>
            </a:pPr>
            <a:r>
              <a:rPr lang="ja-JP" altLang="en-US" sz="1200" dirty="0" smtClean="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pPr algn="just">
              <a:lnSpc>
                <a:spcPts val="1200"/>
              </a:lnSpc>
              <a:spcAft>
                <a:spcPts val="0"/>
              </a:spcAft>
            </a:pPr>
            <a:r>
              <a:rPr lang="ja-JP" altLang="en-US" sz="1400" dirty="0" smtClean="0">
                <a:latin typeface="Meiryo UI" panose="020B0604030504040204" pitchFamily="50" charset="-128"/>
                <a:ea typeface="Meiryo UI" panose="020B0604030504040204" pitchFamily="50" charset="-128"/>
              </a:rPr>
              <a:t>　②市民後見人の養成等事業への参加者を増やすためには、どのようなことが必要か。</a:t>
            </a:r>
            <a:endParaRPr lang="en-US" altLang="ja-JP" sz="1400" dirty="0" smtClean="0">
              <a:latin typeface="Meiryo UI" panose="020B0604030504040204" pitchFamily="50" charset="-128"/>
              <a:ea typeface="Meiryo UI" panose="020B0604030504040204" pitchFamily="50" charset="-128"/>
            </a:endParaRPr>
          </a:p>
          <a:p>
            <a:pPr algn="just">
              <a:lnSpc>
                <a:spcPts val="1200"/>
              </a:lnSpc>
              <a:spcAft>
                <a:spcPts val="0"/>
              </a:spcAft>
            </a:pPr>
            <a:r>
              <a:rPr lang="ja-JP" altLang="en-US" sz="1200" dirty="0" smtClean="0">
                <a:latin typeface="Meiryo UI" panose="020B0604030504040204" pitchFamily="50" charset="-128"/>
                <a:ea typeface="Meiryo UI" panose="020B0604030504040204" pitchFamily="50" charset="-128"/>
              </a:rPr>
              <a:t>　　　市民後見人の養成にかかる</a:t>
            </a:r>
            <a:r>
              <a:rPr lang="en-US" altLang="ja-JP" sz="1200" dirty="0" smtClean="0">
                <a:latin typeface="Meiryo UI" panose="020B0604030504040204" pitchFamily="50" charset="-128"/>
                <a:ea typeface="Meiryo UI" panose="020B0604030504040204" pitchFamily="50" charset="-128"/>
              </a:rPr>
              <a:t>PR</a:t>
            </a:r>
            <a:r>
              <a:rPr lang="ja-JP" altLang="en-US" sz="1200" dirty="0" err="1" smtClean="0">
                <a:latin typeface="Meiryo UI" panose="020B0604030504040204" pitchFamily="50" charset="-128"/>
                <a:ea typeface="Meiryo UI" panose="020B0604030504040204" pitchFamily="50" charset="-128"/>
              </a:rPr>
              <a:t>だけで</a:t>
            </a:r>
            <a:r>
              <a:rPr lang="ja-JP" altLang="en-US" sz="1200" dirty="0" smtClean="0">
                <a:latin typeface="Meiryo UI" panose="020B0604030504040204" pitchFamily="50" charset="-128"/>
                <a:ea typeface="Meiryo UI" panose="020B0604030504040204" pitchFamily="50" charset="-128"/>
              </a:rPr>
              <a:t>なく、市民後見の活動等事業制度の見直しを理由に挙げているところが、</a:t>
            </a:r>
            <a:r>
              <a:rPr lang="ja-JP" altLang="en-US" sz="1200" dirty="0">
                <a:latin typeface="Meiryo UI" panose="020B0604030504040204" pitchFamily="50" charset="-128"/>
                <a:ea typeface="Meiryo UI" panose="020B0604030504040204" pitchFamily="50" charset="-128"/>
              </a:rPr>
              <a:t>第</a:t>
            </a:r>
            <a:r>
              <a:rPr lang="en-US" altLang="ja-JP" sz="1200" dirty="0" smtClean="0">
                <a:latin typeface="Meiryo UI" panose="020B0604030504040204" pitchFamily="50" charset="-128"/>
                <a:ea typeface="Meiryo UI" panose="020B0604030504040204" pitchFamily="50" charset="-128"/>
              </a:rPr>
              <a:t>1</a:t>
            </a:r>
            <a:r>
              <a:rPr lang="ja-JP" altLang="en-US" sz="1200" dirty="0" err="1"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順位合わせて</a:t>
            </a:r>
            <a:r>
              <a:rPr lang="en-US" altLang="ja-JP" sz="1200" dirty="0" smtClean="0">
                <a:latin typeface="Meiryo UI" panose="020B0604030504040204" pitchFamily="50" charset="-128"/>
                <a:ea typeface="Meiryo UI" panose="020B0604030504040204" pitchFamily="50" charset="-128"/>
              </a:rPr>
              <a:t>17</a:t>
            </a:r>
            <a:r>
              <a:rPr lang="ja-JP" altLang="en-US" sz="1200" dirty="0" smtClean="0">
                <a:latin typeface="Meiryo UI" panose="020B0604030504040204" pitchFamily="50" charset="-128"/>
                <a:ea typeface="Meiryo UI" panose="020B0604030504040204" pitchFamily="50" charset="-128"/>
              </a:rPr>
              <a:t>か所で</a:t>
            </a:r>
            <a:endParaRPr lang="en-US" altLang="ja-JP" sz="1200" dirty="0" smtClean="0">
              <a:latin typeface="Meiryo UI" panose="020B0604030504040204" pitchFamily="50" charset="-128"/>
              <a:ea typeface="Meiryo UI" panose="020B0604030504040204" pitchFamily="50" charset="-128"/>
            </a:endParaRPr>
          </a:p>
          <a:p>
            <a:pPr algn="just">
              <a:lnSpc>
                <a:spcPts val="1200"/>
              </a:lnSpc>
              <a:spcAft>
                <a:spcPts val="0"/>
              </a:spcAft>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あった。　</a:t>
            </a:r>
            <a:r>
              <a:rPr lang="ja-JP" altLang="en-US" sz="1200" dirty="0">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未実施</a:t>
            </a:r>
            <a:r>
              <a:rPr lang="ja-JP" altLang="en-US" sz="1000" dirty="0">
                <a:solidFill>
                  <a:prstClr val="black"/>
                </a:solidFill>
                <a:latin typeface="Meiryo UI" panose="020B0604030504040204" pitchFamily="50" charset="-128"/>
                <a:ea typeface="Meiryo UI" panose="020B0604030504040204" pitchFamily="50" charset="-128"/>
              </a:rPr>
              <a:t>市町村以外回答、良くあてはまる順に回答、</a:t>
            </a:r>
            <a:r>
              <a:rPr lang="ja-JP" altLang="en-US" sz="1000" dirty="0" smtClean="0">
                <a:solidFill>
                  <a:prstClr val="black"/>
                </a:solidFill>
                <a:latin typeface="Meiryo UI" panose="020B0604030504040204" pitchFamily="50" charset="-128"/>
                <a:ea typeface="Meiryo UI" panose="020B0604030504040204" pitchFamily="50" charset="-128"/>
              </a:rPr>
              <a:t>複数可）　　　　　　　　　　　　　</a:t>
            </a:r>
            <a:r>
              <a:rPr lang="ja-JP" altLang="en-US" sz="1200" dirty="0">
                <a:solidFill>
                  <a:prstClr val="black"/>
                </a:solidFill>
                <a:latin typeface="Meiryo UI" panose="020B0604030504040204" pitchFamily="50" charset="-128"/>
                <a:ea typeface="Meiryo UI" panose="020B0604030504040204" pitchFamily="50" charset="-128"/>
              </a:rPr>
              <a:t> ＜単位：件数＞</a:t>
            </a:r>
            <a:endParaRPr lang="en-US" altLang="ja-JP" sz="1200" dirty="0">
              <a:latin typeface="Meiryo UI" panose="020B0604030504040204" pitchFamily="50" charset="-128"/>
              <a:ea typeface="Meiryo UI" panose="020B0604030504040204" pitchFamily="50" charset="-128"/>
            </a:endParaRPr>
          </a:p>
          <a:p>
            <a:pPr algn="just">
              <a:lnSpc>
                <a:spcPts val="1200"/>
              </a:lnSpc>
              <a:spcAft>
                <a:spcPts val="0"/>
              </a:spcAft>
            </a:pPr>
            <a:r>
              <a:rPr lang="ja-JP" altLang="en-US" sz="1200" dirty="0" smtClean="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pPr algn="just">
              <a:lnSpc>
                <a:spcPts val="1200"/>
              </a:lnSpc>
              <a:spcAft>
                <a:spcPts val="0"/>
              </a:spcAft>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pPr algn="just">
              <a:lnSpc>
                <a:spcPts val="1200"/>
              </a:lnSpc>
              <a:spcAft>
                <a:spcPts val="0"/>
              </a:spcAft>
            </a:pPr>
            <a:r>
              <a:rPr lang="ja-JP" altLang="en-US" sz="1200" dirty="0" smtClean="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p:txBody>
      </p:sp>
      <p:sp>
        <p:nvSpPr>
          <p:cNvPr id="18" name="Rectangle 2"/>
          <p:cNvSpPr>
            <a:spLocks noChangeArrowheads="1"/>
          </p:cNvSpPr>
          <p:nvPr/>
        </p:nvSpPr>
        <p:spPr bwMode="auto">
          <a:xfrm>
            <a:off x="3178175" y="3947239"/>
            <a:ext cx="5389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2481731414"/>
              </p:ext>
            </p:extLst>
          </p:nvPr>
        </p:nvGraphicFramePr>
        <p:xfrm>
          <a:off x="1031241" y="3275064"/>
          <a:ext cx="5196796" cy="741574"/>
        </p:xfrm>
        <a:graphic>
          <a:graphicData uri="http://schemas.openxmlformats.org/drawingml/2006/table">
            <a:tbl>
              <a:tblPr firstRow="1" firstCol="1" bandRow="1"/>
              <a:tblGrid>
                <a:gridCol w="3460548">
                  <a:extLst>
                    <a:ext uri="{9D8B030D-6E8A-4147-A177-3AD203B41FA5}">
                      <a16:colId xmlns:a16="http://schemas.microsoft.com/office/drawing/2014/main" val="163897974"/>
                    </a:ext>
                  </a:extLst>
                </a:gridCol>
                <a:gridCol w="868124">
                  <a:extLst>
                    <a:ext uri="{9D8B030D-6E8A-4147-A177-3AD203B41FA5}">
                      <a16:colId xmlns:a16="http://schemas.microsoft.com/office/drawing/2014/main" val="425041885"/>
                    </a:ext>
                  </a:extLst>
                </a:gridCol>
                <a:gridCol w="868124">
                  <a:extLst>
                    <a:ext uri="{9D8B030D-6E8A-4147-A177-3AD203B41FA5}">
                      <a16:colId xmlns:a16="http://schemas.microsoft.com/office/drawing/2014/main" val="852986467"/>
                    </a:ext>
                  </a:extLst>
                </a:gridCol>
              </a:tblGrid>
              <a:tr h="207724">
                <a:tc>
                  <a:txBody>
                    <a:bodyPr/>
                    <a:lstStyle/>
                    <a:p>
                      <a:pPr algn="ctr"/>
                      <a:r>
                        <a:rPr kumimoji="1" lang="ja-JP" altLang="en-US" sz="1200" b="1" dirty="0" smtClean="0">
                          <a:latin typeface="Meiryo UI" panose="020B0604030504040204" pitchFamily="50" charset="-128"/>
                          <a:ea typeface="Meiryo UI" panose="020B0604030504040204" pitchFamily="50" charset="-128"/>
                        </a:rPr>
                        <a:t>回答項目</a:t>
                      </a:r>
                      <a:endParaRPr kumimoji="1" lang="ja-JP" altLang="en-US" sz="1200" b="1" dirty="0">
                        <a:latin typeface="Meiryo UI" panose="020B0604030504040204" pitchFamily="50" charset="-128"/>
                        <a:ea typeface="Meiryo UI" panose="020B0604030504040204" pitchFamily="50" charset="-12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cs typeface="Times New Roman" panose="02020603050405020304" pitchFamily="18" charset="0"/>
                        </a:rPr>
                        <a:t>１番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２番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30673367"/>
                  </a:ext>
                </a:extLst>
              </a:tr>
              <a:tr h="233627">
                <a:tc>
                  <a:txBody>
                    <a:bodyPr/>
                    <a:lstStyle/>
                    <a:p>
                      <a:pPr algn="just">
                        <a:spcAft>
                          <a:spcPts val="0"/>
                        </a:spcAft>
                      </a:pPr>
                      <a:r>
                        <a:rPr lang="ja-JP" sz="1000" kern="0" dirty="0">
                          <a:effectLst/>
                          <a:latin typeface="游明朝" panose="02020400000000000000" pitchFamily="18" charset="-128"/>
                          <a:ea typeface="Meiryo UI" panose="020B0604030504040204" pitchFamily="50" charset="-128"/>
                          <a:cs typeface="ＭＳ Ｐゴシック" panose="020B0600070205080204" pitchFamily="50" charset="-128"/>
                        </a:rPr>
                        <a:t>Ａ　ＰＲ方法・内容を工夫する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000" kern="0" dirty="0" smtClean="0">
                          <a:effectLst/>
                          <a:latin typeface="Meiryo UI" panose="020B0604030504040204" pitchFamily="50" charset="-128"/>
                          <a:ea typeface="游明朝" panose="02020400000000000000" pitchFamily="18" charset="-128"/>
                          <a:cs typeface="Times New Roman" panose="02020603050405020304" pitchFamily="18" charset="0"/>
                        </a:rPr>
                        <a:t>16</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0" dirty="0">
                          <a:effectLst/>
                          <a:latin typeface="Meiryo UI" panose="020B0604030504040204" pitchFamily="50" charset="-128"/>
                          <a:ea typeface="游明朝" panose="02020400000000000000" pitchFamily="18" charset="-128"/>
                          <a:cs typeface="ＭＳ Ｐゴシック" panose="020B0600070205080204" pitchFamily="50" charset="-128"/>
                        </a:rPr>
                        <a:t>2</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83490"/>
                  </a:ext>
                </a:extLst>
              </a:tr>
              <a:tr h="233627">
                <a:tc>
                  <a:txBody>
                    <a:bodyPr/>
                    <a:lstStyle/>
                    <a:p>
                      <a:pPr algn="just">
                        <a:spcAft>
                          <a:spcPts val="0"/>
                        </a:spcAft>
                      </a:pPr>
                      <a:r>
                        <a:rPr lang="ja-JP" sz="1000" kern="0" dirty="0">
                          <a:effectLst/>
                          <a:latin typeface="游明朝" panose="02020400000000000000" pitchFamily="18" charset="-128"/>
                          <a:ea typeface="Meiryo UI" panose="020B0604030504040204" pitchFamily="50" charset="-128"/>
                          <a:cs typeface="ＭＳ Ｐゴシック" panose="020B0600070205080204" pitchFamily="50" charset="-128"/>
                        </a:rPr>
                        <a:t>Ｂ　市民後見人養成等事業の制度変更を行い参加しやすくする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0" dirty="0">
                          <a:effectLst/>
                          <a:latin typeface="Meiryo UI" panose="020B0604030504040204" pitchFamily="50" charset="-128"/>
                          <a:ea typeface="游明朝" panose="02020400000000000000" pitchFamily="18" charset="-128"/>
                          <a:cs typeface="ＭＳ Ｐゴシック" panose="020B0600070205080204" pitchFamily="50" charset="-128"/>
                        </a:rPr>
                        <a:t>6</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Times New Roman" panose="02020603050405020304" pitchFamily="18" charset="0"/>
                        </a:rPr>
                        <a:t>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249454"/>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561385829"/>
              </p:ext>
            </p:extLst>
          </p:nvPr>
        </p:nvGraphicFramePr>
        <p:xfrm>
          <a:off x="300038" y="1096960"/>
          <a:ext cx="8472487" cy="1284680"/>
        </p:xfrm>
        <a:graphic>
          <a:graphicData uri="http://schemas.openxmlformats.org/drawingml/2006/table">
            <a:tbl>
              <a:tblPr firstRow="1" bandRow="1">
                <a:tableStyleId>{5940675A-B579-460E-94D1-54222C63F5DA}</a:tableStyleId>
              </a:tblPr>
              <a:tblGrid>
                <a:gridCol w="8472487">
                  <a:extLst>
                    <a:ext uri="{9D8B030D-6E8A-4147-A177-3AD203B41FA5}">
                      <a16:colId xmlns:a16="http://schemas.microsoft.com/office/drawing/2014/main" val="832669068"/>
                    </a:ext>
                  </a:extLst>
                </a:gridCol>
              </a:tblGrid>
              <a:tr h="294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その他記入欄の記載内容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一部抜粋</a:t>
                      </a:r>
                      <a:r>
                        <a:rPr lang="en-US" altLang="ja-JP" sz="1400" dirty="0" smtClean="0">
                          <a:latin typeface="Meiryo UI" panose="020B0604030504040204" pitchFamily="50" charset="-128"/>
                          <a:ea typeface="Meiryo UI" panose="020B0604030504040204" pitchFamily="50" charset="-128"/>
                        </a:rPr>
                        <a:t>〉</a:t>
                      </a:r>
                    </a:p>
                  </a:txBody>
                  <a:tcPr>
                    <a:solidFill>
                      <a:srgbClr val="FFFF00"/>
                    </a:solidFill>
                  </a:tcPr>
                </a:tc>
                <a:extLst>
                  <a:ext uri="{0D108BD9-81ED-4DB2-BD59-A6C34878D82A}">
                    <a16:rowId xmlns:a16="http://schemas.microsoft.com/office/drawing/2014/main" val="1251495903"/>
                  </a:ext>
                </a:extLst>
              </a:tr>
              <a:tr h="979880">
                <a:tc>
                  <a:txBody>
                    <a:bodyPr/>
                    <a:lstStyle/>
                    <a:p>
                      <a:pPr algn="l"/>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・市民後見人自体の認知度の低さ。</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　　 </a:t>
                      </a: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・受任件数の地域格差が大きい。　　</a:t>
                      </a:r>
                      <a:endPar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algn="l"/>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・市民後見人に合う事例が少ない。</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　　　</a:t>
                      </a: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・養成講座全受講が困難な可能性</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　　</a:t>
                      </a:r>
                      <a:endPar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algn="just">
                        <a:spcAft>
                          <a:spcPts val="0"/>
                        </a:spcAft>
                      </a:pP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・参加市の開始初年度は参加者が多いが、年数が経過すると一定知れ渡って参加者が減少していると思われ</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る</a:t>
                      </a: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　</a:t>
                      </a:r>
                      <a:endPar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algn="just">
                        <a:spcAft>
                          <a:spcPts val="0"/>
                        </a:spcAft>
                      </a:pP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・養成講座に係る交通費が自費の為、ハードルが高く感じられる。</a:t>
                      </a:r>
                      <a:endPar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endParaRPr>
                    </a:p>
                  </a:txBody>
                  <a:tcPr/>
                </a:tc>
                <a:extLst>
                  <a:ext uri="{0D108BD9-81ED-4DB2-BD59-A6C34878D82A}">
                    <a16:rowId xmlns:a16="http://schemas.microsoft.com/office/drawing/2014/main" val="400311035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82822649"/>
              </p:ext>
            </p:extLst>
          </p:nvPr>
        </p:nvGraphicFramePr>
        <p:xfrm>
          <a:off x="342900" y="4229101"/>
          <a:ext cx="8467724" cy="2628900"/>
        </p:xfrm>
        <a:graphic>
          <a:graphicData uri="http://schemas.openxmlformats.org/drawingml/2006/table">
            <a:tbl>
              <a:tblPr firstRow="1" bandRow="1">
                <a:tableStyleId>{5940675A-B579-460E-94D1-54222C63F5DA}</a:tableStyleId>
              </a:tblPr>
              <a:tblGrid>
                <a:gridCol w="8467724">
                  <a:extLst>
                    <a:ext uri="{9D8B030D-6E8A-4147-A177-3AD203B41FA5}">
                      <a16:colId xmlns:a16="http://schemas.microsoft.com/office/drawing/2014/main" val="832669068"/>
                    </a:ext>
                  </a:extLst>
                </a:gridCol>
              </a:tblGrid>
              <a:tr h="332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その他記入欄の記載内容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一部抜粋</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txBody>
                  <a:tcPr>
                    <a:solidFill>
                      <a:srgbClr val="FFFF00"/>
                    </a:solidFill>
                  </a:tcPr>
                </a:tc>
                <a:extLst>
                  <a:ext uri="{0D108BD9-81ED-4DB2-BD59-A6C34878D82A}">
                    <a16:rowId xmlns:a16="http://schemas.microsoft.com/office/drawing/2014/main" val="1251495903"/>
                  </a:ext>
                </a:extLst>
              </a:tr>
              <a:tr h="2296460">
                <a:tc>
                  <a:txBody>
                    <a:bodyPr/>
                    <a:lstStyle/>
                    <a:p>
                      <a:pPr algn="just">
                        <a:spcAft>
                          <a:spcPts val="0"/>
                        </a:spcAft>
                      </a:pPr>
                      <a:r>
                        <a:rPr lang="ja-JP" altLang="en-US" sz="1400" kern="0" dirty="0" smtClean="0">
                          <a:latin typeface="游明朝" panose="02020400000000000000" pitchFamily="18" charset="-128"/>
                          <a:ea typeface="Meiryo UI" panose="020B0604030504040204" pitchFamily="50" charset="-128"/>
                          <a:cs typeface="ＭＳ Ｐゴシック" panose="020B0600070205080204" pitchFamily="50" charset="-128"/>
                        </a:rPr>
                        <a:t>・やりがいや、やってよかったこと等をもっとアピールすること。</a:t>
                      </a:r>
                      <a:endParaRPr lang="en-US" altLang="ja-JP" sz="1400" kern="0" dirty="0" smtClean="0">
                        <a:latin typeface="游明朝" panose="02020400000000000000" pitchFamily="18" charset="-128"/>
                        <a:ea typeface="Meiryo UI" panose="020B0604030504040204" pitchFamily="50" charset="-128"/>
                        <a:cs typeface="ＭＳ Ｐゴシック" panose="020B0600070205080204" pitchFamily="50" charset="-128"/>
                      </a:endParaRPr>
                    </a:p>
                    <a:p>
                      <a:pPr algn="just">
                        <a:spcAft>
                          <a:spcPts val="0"/>
                        </a:spcAft>
                      </a:pPr>
                      <a:r>
                        <a:rPr lang="ja-JP" altLang="ja-JP" sz="1400" kern="0" dirty="0" smtClean="0">
                          <a:latin typeface="游明朝" panose="02020400000000000000" pitchFamily="18" charset="-128"/>
                          <a:ea typeface="Meiryo UI" panose="020B0604030504040204" pitchFamily="50" charset="-128"/>
                          <a:cs typeface="ＭＳ Ｐゴシック" panose="020B0600070205080204" pitchFamily="50" charset="-128"/>
                        </a:rPr>
                        <a:t>・広報誌掲載の回数増加、テレビや新聞等のメディア媒体で取り上げる</a:t>
                      </a:r>
                      <a:r>
                        <a:rPr lang="ja-JP" altLang="en-US" sz="1400" kern="0" dirty="0" smtClean="0">
                          <a:latin typeface="游明朝" panose="02020400000000000000" pitchFamily="18" charset="-128"/>
                          <a:ea typeface="Meiryo UI" panose="020B0604030504040204" pitchFamily="50" charset="-128"/>
                          <a:cs typeface="ＭＳ Ｐゴシック" panose="020B0600070205080204" pitchFamily="50" charset="-128"/>
                        </a:rPr>
                        <a:t>。</a:t>
                      </a:r>
                      <a:endParaRPr lang="ja-JP" altLang="ja-JP" sz="14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marL="266700" indent="-266700" algn="just">
                        <a:spcAft>
                          <a:spcPts val="0"/>
                        </a:spcAft>
                      </a:pP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・基礎講習、実務講習を１年通して受けなければならず、それを複数年でもいけるようにする。基礎講習が終了して</a:t>
                      </a:r>
                      <a:r>
                        <a:rPr lang="ja-JP" altLang="ja-JP" sz="1400" kern="100" dirty="0" err="1" smtClean="0">
                          <a:latin typeface="游明朝" panose="02020400000000000000" pitchFamily="18" charset="-128"/>
                          <a:ea typeface="Meiryo UI" panose="020B0604030504040204" pitchFamily="50" charset="-128"/>
                          <a:cs typeface="Times New Roman" panose="02020603050405020304" pitchFamily="18" charset="0"/>
                        </a:rPr>
                        <a:t>い</a:t>
                      </a:r>
                      <a:endPar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spcAft>
                          <a:spcPts val="0"/>
                        </a:spcAft>
                      </a:pP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る者で実務講習を受けれなかった人は次年度の基礎講習は免除など</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a:t>
                      </a:r>
                      <a:endParaRPr lang="ja-JP" altLang="ja-JP" sz="14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・法人で受任し、市民後見人が担当する方策の検討</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a:t>
                      </a:r>
                      <a:endParaRPr lang="ja-JP" altLang="ja-JP" sz="14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marL="266700" indent="-266700" algn="just">
                        <a:spcAft>
                          <a:spcPts val="0"/>
                        </a:spcAft>
                      </a:pP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・市民後見人の負担軽減やサポート体制の拡充等。</a:t>
                      </a:r>
                      <a:endParaRPr lang="ja-JP" altLang="ja-JP" sz="14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marL="266700" indent="-266700" algn="just">
                        <a:spcAft>
                          <a:spcPts val="0"/>
                        </a:spcAft>
                      </a:pP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・バンク登録後、受任するまで期間がある場合が多いので、研修内容の一部をバンク登録者研修で補うようにする。</a:t>
                      </a:r>
                      <a:endParaRPr lang="ja-JP" altLang="ja-JP" sz="14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a:t>
                      </a:r>
                      <a:r>
                        <a:rPr lang="ja-JP" altLang="ja-JP" sz="1400" kern="0" dirty="0" smtClean="0">
                          <a:latin typeface="游明朝" panose="02020400000000000000" pitchFamily="18" charset="-128"/>
                          <a:ea typeface="Meiryo UI" panose="020B0604030504040204" pitchFamily="50" charset="-128"/>
                          <a:cs typeface="ＭＳ Ｐゴシック" panose="020B0600070205080204" pitchFamily="50" charset="-128"/>
                        </a:rPr>
                        <a:t>府で市民後見人養成事業の特集記事を作成し、府内各市町村広報にて掲載する。</a:t>
                      </a:r>
                      <a:endParaRPr lang="ja-JP" altLang="ja-JP" sz="14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1400" kern="0" dirty="0" smtClean="0">
                          <a:latin typeface="游明朝" panose="02020400000000000000" pitchFamily="18" charset="-128"/>
                          <a:ea typeface="Meiryo UI" panose="020B0604030504040204" pitchFamily="50" charset="-128"/>
                          <a:cs typeface="ＭＳ Ｐゴシック" panose="020B0600070205080204" pitchFamily="50" charset="-128"/>
                        </a:rPr>
                        <a:t>・</a:t>
                      </a:r>
                      <a:r>
                        <a:rPr lang="ja-JP" altLang="ja-JP" sz="1400" kern="0" dirty="0" smtClean="0">
                          <a:latin typeface="游明朝" panose="02020400000000000000" pitchFamily="18" charset="-128"/>
                          <a:ea typeface="Meiryo UI" panose="020B0604030504040204" pitchFamily="50" charset="-128"/>
                          <a:cs typeface="ＭＳ Ｐゴシック" panose="020B0600070205080204" pitchFamily="50" charset="-128"/>
                        </a:rPr>
                        <a:t>養成講座の時間数の多さなど見直しできませんか。</a:t>
                      </a:r>
                      <a:endParaRPr lang="ja-JP" altLang="ja-JP" sz="14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400" kern="0" dirty="0" smtClean="0">
                          <a:ea typeface="Meiryo UI" panose="020B0604030504040204" pitchFamily="50" charset="-128"/>
                          <a:cs typeface="ＭＳ Ｐゴシック" panose="020B0600070205080204" pitchFamily="50" charset="-128"/>
                        </a:rPr>
                        <a:t>・市民後見人の事務量（裁判所への報告義務等）</a:t>
                      </a:r>
                      <a:r>
                        <a:rPr lang="ja-JP" altLang="ja-JP" sz="1400" kern="0" dirty="0" smtClean="0">
                          <a:latin typeface="游明朝" panose="02020400000000000000" pitchFamily="18" charset="-128"/>
                          <a:ea typeface="Meiryo UI" panose="020B0604030504040204" pitchFamily="50" charset="-128"/>
                          <a:cs typeface="ＭＳ Ｐゴシック" panose="020B0600070205080204" pitchFamily="50" charset="-128"/>
                        </a:rPr>
                        <a:t>が多すぎるのではないかと考える。</a:t>
                      </a:r>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03110350"/>
                  </a:ext>
                </a:extLst>
              </a:tr>
            </a:tbl>
          </a:graphicData>
        </a:graphic>
      </p:graphicFrame>
      <p:sp>
        <p:nvSpPr>
          <p:cNvPr id="9" name="円形吹き出し 8"/>
          <p:cNvSpPr/>
          <p:nvPr/>
        </p:nvSpPr>
        <p:spPr>
          <a:xfrm>
            <a:off x="8722364" y="31444"/>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97365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57200"/>
          </a:xfrm>
          <a:ln w="28575" cmpd="thickThin">
            <a:prstDash val="solid"/>
          </a:ln>
        </p:spPr>
        <p:style>
          <a:lnRef idx="2">
            <a:schemeClr val="dk1"/>
          </a:lnRef>
          <a:fillRef idx="1">
            <a:schemeClr val="lt1"/>
          </a:fillRef>
          <a:effectRef idx="0">
            <a:schemeClr val="dk1"/>
          </a:effectRef>
          <a:fontRef idx="minor">
            <a:schemeClr val="dk1"/>
          </a:fontRef>
        </p:style>
        <p:txBody>
          <a:bodyPr>
            <a:normAutofit/>
          </a:bodyPr>
          <a:lstStyle/>
          <a:p>
            <a:r>
              <a:rPr lang="ja-JP" altLang="en-US" sz="2000" dirty="0" smtClean="0">
                <a:latin typeface="Meiryo UI" panose="020B0604030504040204" pitchFamily="50" charset="-128"/>
                <a:ea typeface="Meiryo UI" panose="020B0604030504040204" pitchFamily="50" charset="-128"/>
              </a:rPr>
              <a:t>府内市町村</a:t>
            </a:r>
            <a:r>
              <a:rPr lang="ja-JP" altLang="en-US" sz="2000" dirty="0">
                <a:latin typeface="Meiryo UI" panose="020B0604030504040204" pitchFamily="50" charset="-128"/>
                <a:ea typeface="Meiryo UI" panose="020B0604030504040204" pitchFamily="50" charset="-128"/>
              </a:rPr>
              <a:t>アンケート</a:t>
            </a:r>
            <a:r>
              <a:rPr lang="ja-JP" altLang="en-US" sz="2000" dirty="0" smtClean="0">
                <a:latin typeface="Meiryo UI" panose="020B0604030504040204" pitchFamily="50" charset="-128"/>
                <a:ea typeface="Meiryo UI" panose="020B0604030504040204" pitchFamily="50" charset="-128"/>
              </a:rPr>
              <a:t>結果について</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抜粋）（市民後見人の養成等事業）</a:t>
            </a:r>
            <a:endParaRPr kumimoji="1" lang="ja-JP" altLang="en-US" sz="2000" dirty="0">
              <a:latin typeface="Meiryo UI" panose="020B0604030504040204" pitchFamily="50" charset="-128"/>
              <a:ea typeface="Meiryo UI" panose="020B0604030504040204" pitchFamily="50" charset="-128"/>
            </a:endParaRPr>
          </a:p>
        </p:txBody>
      </p:sp>
      <p:sp>
        <p:nvSpPr>
          <p:cNvPr id="18" name="Rectangle 2"/>
          <p:cNvSpPr>
            <a:spLocks noChangeArrowheads="1"/>
          </p:cNvSpPr>
          <p:nvPr/>
        </p:nvSpPr>
        <p:spPr bwMode="auto">
          <a:xfrm>
            <a:off x="3178175" y="3947239"/>
            <a:ext cx="5389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1"/>
          <p:cNvSpPr>
            <a:spLocks noGrp="1" noChangeArrowheads="1"/>
          </p:cNvSpPr>
          <p:nvPr>
            <p:ph type="subTitle" idx="1"/>
          </p:nvPr>
        </p:nvSpPr>
        <p:spPr bwMode="auto">
          <a:xfrm>
            <a:off x="0" y="514124"/>
            <a:ext cx="91440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lnSpc>
                <a:spcPct val="100000"/>
              </a:lnSpc>
            </a:pPr>
            <a:r>
              <a:rPr kumimoji="0" lang="ja-JP" altLang="en-US" sz="10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③</a:t>
            </a:r>
            <a:r>
              <a:rPr kumimoji="0"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市民後見人の受任状況の低迷にかかる原因。</a:t>
            </a:r>
            <a:r>
              <a:rPr lang="en-US" altLang="ja-JP"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未実施</a:t>
            </a:r>
            <a:r>
              <a:rPr lang="ja-JP" altLang="en-US" sz="1200" dirty="0">
                <a:latin typeface="Meiryo UI" panose="020B0604030504040204" pitchFamily="50" charset="-128"/>
                <a:ea typeface="Meiryo UI" panose="020B0604030504040204" pitchFamily="50" charset="-128"/>
              </a:rPr>
              <a:t>市町村以外回答、良くあてはまる順に回答、</a:t>
            </a:r>
            <a:r>
              <a:rPr lang="ja-JP" altLang="en-US" sz="1200" dirty="0" smtClean="0">
                <a:latin typeface="Meiryo UI" panose="020B0604030504040204" pitchFamily="50" charset="-128"/>
                <a:ea typeface="Meiryo UI" panose="020B0604030504040204" pitchFamily="50" charset="-128"/>
              </a:rPr>
              <a:t>複数可）</a:t>
            </a:r>
            <a:endParaRPr kumimoji="0" lang="ja-JP" altLang="en-US" sz="1200" b="0" i="0" u="none" strike="noStrike" cap="none" normalizeH="0" baseline="0" dirty="0" smtClean="0">
              <a:ln>
                <a:noFill/>
              </a:ln>
              <a:solidFill>
                <a:schemeClr val="tx1"/>
              </a:solidFill>
              <a:effectLst/>
            </a:endParaRPr>
          </a:p>
          <a:p>
            <a:pPr lvl="0" algn="l">
              <a:lnSpc>
                <a:spcPct val="100000"/>
              </a:lnSpc>
            </a:pPr>
            <a:r>
              <a:rPr kumimoji="0"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市民後見人の受任が増えない原因として、「ニーズの掘り起こしができていない」</a:t>
            </a: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が、最も多い理由であった。　</a:t>
            </a:r>
            <a:r>
              <a:rPr kumimoji="0"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dirty="0">
                <a:solidFill>
                  <a:prstClr val="black"/>
                </a:solidFill>
                <a:latin typeface="Meiryo UI" panose="020B0604030504040204" pitchFamily="50" charset="-128"/>
                <a:ea typeface="Meiryo UI" panose="020B0604030504040204" pitchFamily="50" charset="-128"/>
              </a:rPr>
              <a:t> ＜単位：件数＞</a:t>
            </a:r>
            <a:endParaRPr kumimoji="0"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dirty="0" smtClean="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dirty="0">
              <a:latin typeface="Meiryo UI" panose="020B0604030504040204" pitchFamily="50" charset="-128"/>
              <a:ea typeface="Meiryo UI" panose="020B0604030504040204" pitchFamily="50" charset="-128"/>
              <a:cs typeface="Times New Roman" panose="02020603050405020304" pitchFamily="18" charset="0"/>
            </a:endParaRPr>
          </a:p>
          <a:p>
            <a:pPr lvl="0" algn="l">
              <a:lnSpc>
                <a:spcPct val="100000"/>
              </a:lnSpc>
            </a:pPr>
            <a:r>
              <a:rPr lang="ja-JP" altLang="en-US" sz="1200" dirty="0" smtClean="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pPr lvl="0" algn="l">
              <a:lnSpc>
                <a:spcPct val="100000"/>
              </a:lnSpc>
            </a:pPr>
            <a:endParaRPr lang="en-US" altLang="ja-JP" sz="1200" dirty="0">
              <a:latin typeface="Meiryo UI" panose="020B0604030504040204" pitchFamily="50" charset="-128"/>
              <a:ea typeface="Meiryo UI" panose="020B0604030504040204" pitchFamily="50" charset="-128"/>
            </a:endParaRPr>
          </a:p>
          <a:p>
            <a:pPr lvl="0" algn="l">
              <a:lnSpc>
                <a:spcPct val="100000"/>
              </a:lnSpc>
            </a:pPr>
            <a:endParaRPr lang="en-US" altLang="ja-JP" sz="1400" dirty="0" smtClean="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l">
              <a:lnSpc>
                <a:spcPct val="100000"/>
              </a:lnSpc>
            </a:pP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④市民後見人の受任相当案件を増やす対策について（</a:t>
            </a:r>
            <a:r>
              <a:rPr lang="ja-JP" altLang="en-US" sz="1200" dirty="0" smtClean="0">
                <a:latin typeface="Meiryo UI" panose="020B0604030504040204" pitchFamily="50" charset="-128"/>
                <a:ea typeface="Meiryo UI" panose="020B0604030504040204" pitchFamily="50" charset="-128"/>
              </a:rPr>
              <a:t>未実施</a:t>
            </a:r>
            <a:r>
              <a:rPr lang="ja-JP" altLang="en-US" sz="1200" dirty="0">
                <a:latin typeface="Meiryo UI" panose="020B0604030504040204" pitchFamily="50" charset="-128"/>
                <a:ea typeface="Meiryo UI" panose="020B0604030504040204" pitchFamily="50" charset="-128"/>
              </a:rPr>
              <a:t>市町村以外回答、良くあてはまる順に回答、</a:t>
            </a:r>
            <a:r>
              <a:rPr lang="ja-JP" altLang="en-US" sz="1200" dirty="0" smtClean="0">
                <a:latin typeface="Meiryo UI" panose="020B0604030504040204" pitchFamily="50" charset="-128"/>
                <a:ea typeface="Meiryo UI" panose="020B0604030504040204" pitchFamily="50" charset="-128"/>
              </a:rPr>
              <a:t>複数可）</a:t>
            </a:r>
            <a:endParaRPr kumimoji="0" lang="en-US" altLang="ja-JP" sz="1200" dirty="0" smtClean="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　　　専門職等からの「リレー方式の促進」が</a:t>
            </a:r>
            <a:r>
              <a:rPr kumimoji="0" lang="en-US" altLang="ja-JP" sz="1200" dirty="0" smtClean="0">
                <a:latin typeface="Meiryo UI" panose="020B0604030504040204" pitchFamily="50" charset="-128"/>
                <a:ea typeface="Meiryo UI" panose="020B0604030504040204" pitchFamily="50" charset="-128"/>
                <a:cs typeface="Times New Roman" panose="02020603050405020304" pitchFamily="18" charset="0"/>
              </a:rPr>
              <a:t>10</a:t>
            </a: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件</a:t>
            </a:r>
            <a:r>
              <a:rPr kumimoji="0"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と最も多く、次に「日常生活自立支援事業からの移行を促進」となっている。また、「家庭裁判所と</a:t>
            </a:r>
            <a:endParaRPr kumimoji="0" lang="en-US" altLang="ja-JP" sz="1200" dirty="0" smtClean="0">
              <a:latin typeface="Meiryo UI" panose="020B0604030504040204" pitchFamily="50" charset="-128"/>
              <a:ea typeface="Meiryo UI" panose="020B0604030504040204" pitchFamily="50" charset="-128"/>
              <a:cs typeface="Times New Roman" panose="02020603050405020304" pitchFamily="18" charset="0"/>
            </a:endParaRPr>
          </a:p>
          <a:p>
            <a:pPr lvl="0" algn="l">
              <a:lnSpc>
                <a:spcPct val="100000"/>
              </a:lnSpc>
            </a:pP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　の意見交換の場を設置し意思疎通を図る」にも、計</a:t>
            </a:r>
            <a:r>
              <a:rPr kumimoji="0" lang="en-US" altLang="ja-JP" sz="1200" dirty="0" smtClean="0">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件の回答があった。　　　　　　　　　　　　　　　　　　　　　　　　　　</a:t>
            </a: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単位：件数＞</a:t>
            </a:r>
            <a:r>
              <a:rPr kumimoji="0"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200" dirty="0" smtClean="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200" dirty="0" smtClean="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ct val="100000"/>
              </a:lnSpc>
            </a:pPr>
            <a:r>
              <a:rPr kumimoji="0"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200" dirty="0" smtClean="0">
              <a:latin typeface="Meiryo UI" panose="020B0604030504040204" pitchFamily="50" charset="-128"/>
              <a:ea typeface="Meiryo UI" panose="020B0604030504040204" pitchFamily="50" charset="-128"/>
              <a:cs typeface="Times New Roman" panose="02020603050405020304" pitchFamily="18" charset="0"/>
            </a:endParaRPr>
          </a:p>
          <a:p>
            <a:pPr algn="l">
              <a:lnSpc>
                <a:spcPct val="100000"/>
              </a:lnSpc>
            </a:pPr>
            <a:r>
              <a:rPr kumimoji="0"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smtClean="0">
              <a:latin typeface="Meiryo UI" panose="020B0604030504040204" pitchFamily="50" charset="-128"/>
              <a:ea typeface="Meiryo UI" panose="020B0604030504040204" pitchFamily="50" charset="-128"/>
              <a:cs typeface="Times New Roman" panose="02020603050405020304" pitchFamily="18" charset="0"/>
            </a:endParaRPr>
          </a:p>
          <a:p>
            <a:pPr lvl="0" algn="l">
              <a:lnSpc>
                <a:spcPct val="100000"/>
              </a:lnSpc>
            </a:pPr>
            <a:endParaRPr kumimoji="0"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l">
              <a:lnSpc>
                <a:spcPct val="100000"/>
              </a:lnSpc>
            </a:pPr>
            <a:endParaRPr kumimoji="0"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a:p>
            <a:pPr lvl="0" algn="l">
              <a:lnSpc>
                <a:spcPct val="100000"/>
              </a:lnSpc>
            </a:pPr>
            <a:endParaRPr kumimoji="0"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837134679"/>
              </p:ext>
            </p:extLst>
          </p:nvPr>
        </p:nvGraphicFramePr>
        <p:xfrm>
          <a:off x="446542" y="1085850"/>
          <a:ext cx="7913687" cy="1127167"/>
        </p:xfrm>
        <a:graphic>
          <a:graphicData uri="http://schemas.openxmlformats.org/drawingml/2006/table">
            <a:tbl>
              <a:tblPr firstRow="1" firstCol="1" bandRow="1"/>
              <a:tblGrid>
                <a:gridCol w="6422513">
                  <a:extLst>
                    <a:ext uri="{9D8B030D-6E8A-4147-A177-3AD203B41FA5}">
                      <a16:colId xmlns:a16="http://schemas.microsoft.com/office/drawing/2014/main" val="3058574696"/>
                    </a:ext>
                  </a:extLst>
                </a:gridCol>
                <a:gridCol w="497058">
                  <a:extLst>
                    <a:ext uri="{9D8B030D-6E8A-4147-A177-3AD203B41FA5}">
                      <a16:colId xmlns:a16="http://schemas.microsoft.com/office/drawing/2014/main" val="764886843"/>
                    </a:ext>
                  </a:extLst>
                </a:gridCol>
                <a:gridCol w="497058">
                  <a:extLst>
                    <a:ext uri="{9D8B030D-6E8A-4147-A177-3AD203B41FA5}">
                      <a16:colId xmlns:a16="http://schemas.microsoft.com/office/drawing/2014/main" val="2761951842"/>
                    </a:ext>
                  </a:extLst>
                </a:gridCol>
                <a:gridCol w="497058">
                  <a:extLst>
                    <a:ext uri="{9D8B030D-6E8A-4147-A177-3AD203B41FA5}">
                      <a16:colId xmlns:a16="http://schemas.microsoft.com/office/drawing/2014/main" val="2184776495"/>
                    </a:ext>
                  </a:extLst>
                </a:gridCol>
              </a:tblGrid>
              <a:tr h="247292">
                <a:tc>
                  <a:txBody>
                    <a:bodyPr/>
                    <a:lstStyle/>
                    <a:p>
                      <a:pPr algn="ctr"/>
                      <a:r>
                        <a:rPr kumimoji="1" lang="ja-JP" altLang="en-US" sz="1200" b="1" dirty="0" smtClean="0">
                          <a:latin typeface="Meiryo UI" panose="020B0604030504040204" pitchFamily="50" charset="-128"/>
                          <a:ea typeface="Meiryo UI" panose="020B0604030504040204" pitchFamily="50" charset="-128"/>
                        </a:rPr>
                        <a:t>回答項目</a:t>
                      </a:r>
                      <a:endParaRPr kumimoji="1" lang="ja-JP" altLang="en-US" sz="1200" b="1" dirty="0">
                        <a:latin typeface="Meiryo UI" panose="020B0604030504040204" pitchFamily="50" charset="-128"/>
                        <a:ea typeface="Meiryo UI" panose="020B0604030504040204" pitchFamily="50" charset="-12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cs typeface="Times New Roman" panose="02020603050405020304" pitchFamily="18" charset="0"/>
                        </a:rPr>
                        <a:t>１番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２番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cs typeface="Times New Roman" panose="02020603050405020304" pitchFamily="18" charset="0"/>
                        </a:rPr>
                        <a:t>３番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05442180"/>
                  </a:ext>
                </a:extLst>
              </a:tr>
              <a:tr h="273620">
                <a:tc>
                  <a:txBody>
                    <a:bodyPr/>
                    <a:lstStyle/>
                    <a:p>
                      <a:pPr algn="just">
                        <a:spcAft>
                          <a:spcPts val="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Ａ市民後見人の受任相当案件の範囲が狭い</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10</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3</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2</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562483"/>
                  </a:ext>
                </a:extLst>
              </a:tr>
              <a:tr h="280168">
                <a:tc>
                  <a:txBody>
                    <a:bodyPr/>
                    <a:lstStyle/>
                    <a:p>
                      <a:pPr algn="just">
                        <a:spcAft>
                          <a:spcPts val="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Ｂニーズ（受任相当案件）の掘り起こしができていない</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11</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5</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133910"/>
                  </a:ext>
                </a:extLst>
              </a:tr>
              <a:tr h="299059">
                <a:tc>
                  <a:txBody>
                    <a:bodyPr/>
                    <a:lstStyle/>
                    <a:p>
                      <a:pPr algn="just">
                        <a:spcAft>
                          <a:spcPts val="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Ｃ地域の相談機関における相談対応で、成年後見が必要な案件かどうか適正な判断が出来ていない</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Meiryo UI" panose="020B0604030504040204" pitchFamily="50" charset="-128"/>
                          <a:ea typeface="游明朝" panose="02020400000000000000" pitchFamily="18" charset="-128"/>
                          <a:cs typeface="Times New Roman" panose="02020603050405020304" pitchFamily="18" charset="0"/>
                        </a:rPr>
                        <a:t>2</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6</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2</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110572"/>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012143025"/>
              </p:ext>
            </p:extLst>
          </p:nvPr>
        </p:nvGraphicFramePr>
        <p:xfrm>
          <a:off x="471486" y="3804127"/>
          <a:ext cx="7966657" cy="1782786"/>
        </p:xfrm>
        <a:graphic>
          <a:graphicData uri="http://schemas.openxmlformats.org/drawingml/2006/table">
            <a:tbl>
              <a:tblPr firstRow="1" firstCol="1" bandRow="1"/>
              <a:tblGrid>
                <a:gridCol w="4212809">
                  <a:extLst>
                    <a:ext uri="{9D8B030D-6E8A-4147-A177-3AD203B41FA5}">
                      <a16:colId xmlns:a16="http://schemas.microsoft.com/office/drawing/2014/main" val="3093128206"/>
                    </a:ext>
                  </a:extLst>
                </a:gridCol>
                <a:gridCol w="536264">
                  <a:extLst>
                    <a:ext uri="{9D8B030D-6E8A-4147-A177-3AD203B41FA5}">
                      <a16:colId xmlns:a16="http://schemas.microsoft.com/office/drawing/2014/main" val="2431475762"/>
                    </a:ext>
                  </a:extLst>
                </a:gridCol>
                <a:gridCol w="536264">
                  <a:extLst>
                    <a:ext uri="{9D8B030D-6E8A-4147-A177-3AD203B41FA5}">
                      <a16:colId xmlns:a16="http://schemas.microsoft.com/office/drawing/2014/main" val="458278137"/>
                    </a:ext>
                  </a:extLst>
                </a:gridCol>
                <a:gridCol w="536264">
                  <a:extLst>
                    <a:ext uri="{9D8B030D-6E8A-4147-A177-3AD203B41FA5}">
                      <a16:colId xmlns:a16="http://schemas.microsoft.com/office/drawing/2014/main" val="1236295620"/>
                    </a:ext>
                  </a:extLst>
                </a:gridCol>
                <a:gridCol w="536264">
                  <a:extLst>
                    <a:ext uri="{9D8B030D-6E8A-4147-A177-3AD203B41FA5}">
                      <a16:colId xmlns:a16="http://schemas.microsoft.com/office/drawing/2014/main" val="330292858"/>
                    </a:ext>
                  </a:extLst>
                </a:gridCol>
                <a:gridCol w="536264">
                  <a:extLst>
                    <a:ext uri="{9D8B030D-6E8A-4147-A177-3AD203B41FA5}">
                      <a16:colId xmlns:a16="http://schemas.microsoft.com/office/drawing/2014/main" val="2342394732"/>
                    </a:ext>
                  </a:extLst>
                </a:gridCol>
                <a:gridCol w="536264">
                  <a:extLst>
                    <a:ext uri="{9D8B030D-6E8A-4147-A177-3AD203B41FA5}">
                      <a16:colId xmlns:a16="http://schemas.microsoft.com/office/drawing/2014/main" val="2360339677"/>
                    </a:ext>
                  </a:extLst>
                </a:gridCol>
                <a:gridCol w="536264">
                  <a:extLst>
                    <a:ext uri="{9D8B030D-6E8A-4147-A177-3AD203B41FA5}">
                      <a16:colId xmlns:a16="http://schemas.microsoft.com/office/drawing/2014/main" val="223459824"/>
                    </a:ext>
                  </a:extLst>
                </a:gridCol>
              </a:tblGrid>
              <a:tr h="216670">
                <a:tc>
                  <a:txBody>
                    <a:bodyPr/>
                    <a:lstStyle/>
                    <a:p>
                      <a:pPr algn="ctr"/>
                      <a:r>
                        <a:rPr kumimoji="1" lang="ja-JP" altLang="en-US" sz="1200" b="1" dirty="0" smtClean="0">
                          <a:latin typeface="Meiryo UI" panose="020B0604030504040204" pitchFamily="50" charset="-128"/>
                          <a:ea typeface="Meiryo UI" panose="020B0604030504040204" pitchFamily="50" charset="-128"/>
                        </a:rPr>
                        <a:t>回答項目</a:t>
                      </a:r>
                      <a:endParaRPr kumimoji="1" lang="ja-JP" altLang="en-US" sz="1200" b="1" dirty="0">
                        <a:latin typeface="Meiryo UI" panose="020B0604030504040204" pitchFamily="50" charset="-128"/>
                        <a:ea typeface="Meiryo UI" panose="020B0604030504040204" pitchFamily="50" charset="-12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rPr>
                        <a:t>１番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100" dirty="0" smtClean="0">
                          <a:effectLst/>
                          <a:latin typeface="Meiryo UI" panose="020B0604030504040204" pitchFamily="50" charset="-128"/>
                          <a:ea typeface="Meiryo UI" panose="020B0604030504040204" pitchFamily="50" charset="-128"/>
                        </a:rPr>
                        <a:t>２番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rPr>
                        <a:t>３番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rPr>
                        <a:t>４番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rPr>
                        <a:t>５番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smtClean="0">
                          <a:effectLst/>
                          <a:latin typeface="Meiryo UI" panose="020B0604030504040204" pitchFamily="50" charset="-128"/>
                          <a:ea typeface="Meiryo UI" panose="020B0604030504040204" pitchFamily="50" charset="-128"/>
                        </a:rPr>
                        <a:t>６番</a:t>
                      </a:r>
                      <a:endParaRPr lang="ja-JP" altLang="ja-JP" sz="12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rPr>
                        <a:t>７番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884351742"/>
                  </a:ext>
                </a:extLst>
              </a:tr>
              <a:tr h="216670">
                <a:tc>
                  <a:txBody>
                    <a:bodyPr/>
                    <a:lstStyle/>
                    <a:p>
                      <a:pPr algn="just">
                        <a:spcAft>
                          <a:spcPts val="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Ａ市民後見人の受任相当案件の範囲を拡大する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3</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69002"/>
                  </a:ext>
                </a:extLst>
              </a:tr>
              <a:tr h="208446">
                <a:tc>
                  <a:txBody>
                    <a:bodyPr/>
                    <a:lstStyle/>
                    <a:p>
                      <a:pPr algn="just">
                        <a:spcAft>
                          <a:spcPts val="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Ｂ市町村長申立てを促進</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3</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3</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809941"/>
                  </a:ext>
                </a:extLst>
              </a:tr>
              <a:tr h="216670">
                <a:tc>
                  <a:txBody>
                    <a:bodyPr/>
                    <a:lstStyle/>
                    <a:p>
                      <a:pPr algn="just">
                        <a:spcAft>
                          <a:spcPts val="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Ｃ日常生活自立支援事業からの移行を促進</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4</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10</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719347"/>
                  </a:ext>
                </a:extLst>
              </a:tr>
              <a:tr h="216670">
                <a:tc>
                  <a:txBody>
                    <a:bodyPr/>
                    <a:lstStyle/>
                    <a:p>
                      <a:pPr algn="just">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D</a:t>
                      </a: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地域の相談機関から広く案件の引継ぎを受ける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4</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3</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2</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284637"/>
                  </a:ext>
                </a:extLst>
              </a:tr>
              <a:tr h="216670">
                <a:tc>
                  <a:txBody>
                    <a:bodyPr/>
                    <a:lstStyle/>
                    <a:p>
                      <a:pPr algn="just">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E</a:t>
                      </a: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近隣自治体を含めたもう少し広域のエリアから案件を発掘</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200165"/>
                  </a:ext>
                </a:extLst>
              </a:tr>
              <a:tr h="216670">
                <a:tc>
                  <a:txBody>
                    <a:bodyPr/>
                    <a:lstStyle/>
                    <a:p>
                      <a:pPr algn="just">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F</a:t>
                      </a: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リレー</a:t>
                      </a:r>
                      <a:r>
                        <a:rPr lang="ja-JP" sz="1200" kern="100" dirty="0" smtClean="0">
                          <a:effectLst/>
                          <a:latin typeface="游明朝" panose="02020400000000000000" pitchFamily="18" charset="-128"/>
                          <a:ea typeface="Meiryo UI" panose="020B0604030504040204" pitchFamily="50" charset="-128"/>
                          <a:cs typeface="Times New Roman" panose="02020603050405020304" pitchFamily="18" charset="0"/>
                        </a:rPr>
                        <a:t>方式の</a:t>
                      </a: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促進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10</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5</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2</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045631"/>
                  </a:ext>
                </a:extLst>
              </a:tr>
              <a:tr h="216670">
                <a:tc>
                  <a:txBody>
                    <a:bodyPr/>
                    <a:lstStyle/>
                    <a:p>
                      <a:pPr algn="just">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G</a:t>
                      </a: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家庭裁判所との意見交換の場を設置し意思疎通を図る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2</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3</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83992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296276441"/>
              </p:ext>
            </p:extLst>
          </p:nvPr>
        </p:nvGraphicFramePr>
        <p:xfrm>
          <a:off x="442913" y="2311399"/>
          <a:ext cx="7929562" cy="718983"/>
        </p:xfrm>
        <a:graphic>
          <a:graphicData uri="http://schemas.openxmlformats.org/drawingml/2006/table">
            <a:tbl>
              <a:tblPr firstRow="1" bandRow="1">
                <a:tableStyleId>{5C22544A-7EE6-4342-B048-85BDC9FD1C3A}</a:tableStyleId>
              </a:tblPr>
              <a:tblGrid>
                <a:gridCol w="7929562">
                  <a:extLst>
                    <a:ext uri="{9D8B030D-6E8A-4147-A177-3AD203B41FA5}">
                      <a16:colId xmlns:a16="http://schemas.microsoft.com/office/drawing/2014/main" val="2703303971"/>
                    </a:ext>
                  </a:extLst>
                </a:gridCol>
              </a:tblGrid>
              <a:tr h="258250">
                <a:tc>
                  <a: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その他記入欄の記載内容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一部抜粋</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428916461"/>
                  </a:ext>
                </a:extLst>
              </a:tr>
              <a:tr h="41418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・受任案件の範囲が狭いとは思わないが、実際行政が取り扱う案件は困難事案が多く、受任には至らない。</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57399"/>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526636894"/>
              </p:ext>
            </p:extLst>
          </p:nvPr>
        </p:nvGraphicFramePr>
        <p:xfrm>
          <a:off x="452438" y="5711825"/>
          <a:ext cx="7962900" cy="1043218"/>
        </p:xfrm>
        <a:graphic>
          <a:graphicData uri="http://schemas.openxmlformats.org/drawingml/2006/table">
            <a:tbl>
              <a:tblPr firstRow="1" bandRow="1">
                <a:tableStyleId>{5C22544A-7EE6-4342-B048-85BDC9FD1C3A}</a:tableStyleId>
              </a:tblPr>
              <a:tblGrid>
                <a:gridCol w="7962900">
                  <a:extLst>
                    <a:ext uri="{9D8B030D-6E8A-4147-A177-3AD203B41FA5}">
                      <a16:colId xmlns:a16="http://schemas.microsoft.com/office/drawing/2014/main" val="3075676081"/>
                    </a:ext>
                  </a:extLst>
                </a:gridCol>
              </a:tblGrid>
              <a:tr h="250595">
                <a:tc>
                  <a: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その他記入欄の記載内容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一部抜粋</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45093322"/>
                  </a:ext>
                </a:extLst>
              </a:tr>
              <a:tr h="738418">
                <a:tc>
                  <a: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ja-JP" sz="1400" b="0" i="0" u="none" strike="noStrike" kern="100" cap="none" spc="0" normalizeH="0" baseline="0" noProof="0" dirty="0" smtClean="0">
                          <a:ln>
                            <a:noFill/>
                          </a:ln>
                          <a:solidFill>
                            <a:prstClr val="black"/>
                          </a:solidFill>
                          <a:effectLst/>
                          <a:uLnTx/>
                          <a:uFillTx/>
                          <a:latin typeface="游明朝" panose="02020400000000000000" pitchFamily="18" charset="-128"/>
                          <a:ea typeface="Meiryo UI" panose="020B0604030504040204" pitchFamily="50" charset="-128"/>
                          <a:cs typeface="Times New Roman" panose="02020603050405020304" pitchFamily="18" charset="0"/>
                        </a:rPr>
                        <a:t>・市町村長申立の際、積極的に市民後見人受任可能と、家裁に意見書を添えること</a:t>
                      </a:r>
                      <a:r>
                        <a:rPr kumimoji="1" lang="ja-JP" altLang="en-US" sz="1400" b="0" i="0" u="none" strike="noStrike" kern="100" cap="none" spc="0" normalizeH="0" baseline="0" noProof="0" dirty="0" smtClean="0">
                          <a:ln>
                            <a:noFill/>
                          </a:ln>
                          <a:solidFill>
                            <a:prstClr val="black"/>
                          </a:solidFill>
                          <a:effectLst/>
                          <a:uLnTx/>
                          <a:uFillTx/>
                          <a:latin typeface="游明朝" panose="02020400000000000000" pitchFamily="18" charset="-128"/>
                          <a:ea typeface="Meiryo UI" panose="020B0604030504040204" pitchFamily="50" charset="-128"/>
                          <a:cs typeface="Times New Roman" panose="02020603050405020304" pitchFamily="18" charset="0"/>
                        </a:rPr>
                        <a:t>。</a:t>
                      </a:r>
                      <a:endParaRPr kumimoji="1" lang="en-US" altLang="ja-JP" sz="1400" b="0" i="0" u="none" strike="noStrike" kern="100" cap="none" spc="0" normalizeH="0" baseline="0" noProof="0" dirty="0" smtClean="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ja-JP" sz="1400" b="0" i="0" u="none" strike="noStrike" kern="100" cap="none" spc="0" normalizeH="0" baseline="0" noProof="0" dirty="0" smtClean="0">
                          <a:ln>
                            <a:noFill/>
                          </a:ln>
                          <a:solidFill>
                            <a:prstClr val="black"/>
                          </a:solidFill>
                          <a:effectLst/>
                          <a:uLnTx/>
                          <a:uFillTx/>
                          <a:latin typeface="游明朝" panose="02020400000000000000" pitchFamily="18" charset="-128"/>
                          <a:ea typeface="Meiryo UI" panose="020B0604030504040204" pitchFamily="50" charset="-128"/>
                          <a:cs typeface="Times New Roman" panose="02020603050405020304" pitchFamily="18" charset="0"/>
                        </a:rPr>
                        <a:t>・社協や専門職後見からケースを引き継ぐ方法が安心して受任できる。</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1522866"/>
                  </a:ext>
                </a:extLst>
              </a:tr>
            </a:tbl>
          </a:graphicData>
        </a:graphic>
      </p:graphicFrame>
      <p:sp>
        <p:nvSpPr>
          <p:cNvPr id="10" name="円形吹き出し 9"/>
          <p:cNvSpPr/>
          <p:nvPr/>
        </p:nvSpPr>
        <p:spPr>
          <a:xfrm>
            <a:off x="8722364" y="6469185"/>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80320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57200"/>
          </a:xfrm>
          <a:ln w="28575" cmpd="thickThin">
            <a:prstDash val="solid"/>
          </a:ln>
        </p:spPr>
        <p:style>
          <a:lnRef idx="2">
            <a:schemeClr val="dk1"/>
          </a:lnRef>
          <a:fillRef idx="1">
            <a:schemeClr val="lt1"/>
          </a:fillRef>
          <a:effectRef idx="0">
            <a:schemeClr val="dk1"/>
          </a:effectRef>
          <a:fontRef idx="minor">
            <a:schemeClr val="dk1"/>
          </a:fontRef>
        </p:style>
        <p:txBody>
          <a:bodyPr>
            <a:normAutofit/>
          </a:bodyPr>
          <a:lstStyle/>
          <a:p>
            <a:r>
              <a:rPr lang="ja-JP" altLang="en-US" sz="2000" dirty="0" smtClean="0">
                <a:latin typeface="Meiryo UI" panose="020B0604030504040204" pitchFamily="50" charset="-128"/>
                <a:ea typeface="Meiryo UI" panose="020B0604030504040204" pitchFamily="50" charset="-128"/>
              </a:rPr>
              <a:t>府内市町村</a:t>
            </a:r>
            <a:r>
              <a:rPr lang="ja-JP" altLang="en-US" sz="2000" dirty="0">
                <a:latin typeface="Meiryo UI" panose="020B0604030504040204" pitchFamily="50" charset="-128"/>
                <a:ea typeface="Meiryo UI" panose="020B0604030504040204" pitchFamily="50" charset="-128"/>
              </a:rPr>
              <a:t>アンケート</a:t>
            </a:r>
            <a:r>
              <a:rPr lang="ja-JP" altLang="en-US" sz="2000" dirty="0" smtClean="0">
                <a:latin typeface="Meiryo UI" panose="020B0604030504040204" pitchFamily="50" charset="-128"/>
                <a:ea typeface="Meiryo UI" panose="020B0604030504040204" pitchFamily="50" charset="-128"/>
              </a:rPr>
              <a:t>結果について</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抜粋）（市民後見人の養成等事業）</a:t>
            </a:r>
            <a:endParaRPr kumimoji="1" lang="ja-JP" altLang="en-US" sz="2000" dirty="0">
              <a:latin typeface="Meiryo UI" panose="020B0604030504040204" pitchFamily="50" charset="-128"/>
              <a:ea typeface="Meiryo UI" panose="020B0604030504040204" pitchFamily="50" charset="-128"/>
            </a:endParaRPr>
          </a:p>
        </p:txBody>
      </p:sp>
      <p:sp>
        <p:nvSpPr>
          <p:cNvPr id="18" name="Rectangle 2"/>
          <p:cNvSpPr>
            <a:spLocks noChangeArrowheads="1"/>
          </p:cNvSpPr>
          <p:nvPr/>
        </p:nvSpPr>
        <p:spPr bwMode="auto">
          <a:xfrm>
            <a:off x="3178175" y="3947239"/>
            <a:ext cx="5389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サブタイトル 2"/>
          <p:cNvSpPr>
            <a:spLocks noGrp="1"/>
          </p:cNvSpPr>
          <p:nvPr>
            <p:ph type="subTitle" idx="1"/>
          </p:nvPr>
        </p:nvSpPr>
        <p:spPr>
          <a:xfrm>
            <a:off x="0" y="466726"/>
            <a:ext cx="9144000" cy="6748462"/>
          </a:xfrm>
        </p:spPr>
        <p:txBody>
          <a:bodyPr>
            <a:normAutofit/>
          </a:bodyPr>
          <a:lstStyle/>
          <a:p>
            <a:pPr lvl="0" algn="l" eaLnBrk="0" fontAlgn="base" hangingPunct="0">
              <a:lnSpc>
                <a:spcPct val="100000"/>
              </a:lnSpc>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３．専門職、市民後見人以外の成年後見制度の担い手の確保策について</a:t>
            </a:r>
            <a:r>
              <a:rPr kumimoji="0" lang="ja-JP" altLang="en-US" sz="1000" dirty="0">
                <a:latin typeface="Meiryo UI" panose="020B0604030504040204" pitchFamily="50" charset="-128"/>
                <a:ea typeface="Meiryo UI" panose="020B0604030504040204" pitchFamily="50" charset="-128"/>
                <a:cs typeface="Times New Roman" panose="02020603050405020304" pitchFamily="18" charset="0"/>
              </a:rPr>
              <a:t>（全市町村回答）</a:t>
            </a:r>
            <a:endParaRPr kumimoji="0" lang="en-US" altLang="ja-JP" sz="1000" dirty="0">
              <a:latin typeface="Meiryo UI" panose="020B0604030504040204" pitchFamily="50" charset="-128"/>
              <a:ea typeface="Meiryo UI" panose="020B0604030504040204" pitchFamily="50" charset="-128"/>
              <a:cs typeface="Times New Roman" panose="02020603050405020304" pitchFamily="18" charset="0"/>
            </a:endParaRPr>
          </a:p>
          <a:p>
            <a:pPr lvl="0" algn="l" eaLnBrk="0" fontAlgn="base" hangingPunct="0">
              <a:lnSpc>
                <a:spcPct val="100000"/>
              </a:lnSpc>
              <a:spcBef>
                <a:spcPct val="0"/>
              </a:spcBef>
              <a:spcAft>
                <a:spcPct val="0"/>
              </a:spcAft>
            </a:pPr>
            <a:r>
              <a:rPr kumimoji="0"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200" dirty="0" smtClean="0">
              <a:latin typeface="Meiryo UI" panose="020B0604030504040204" pitchFamily="50" charset="-128"/>
              <a:ea typeface="Meiryo UI" panose="020B0604030504040204" pitchFamily="50" charset="-128"/>
              <a:cs typeface="Times New Roman" panose="02020603050405020304" pitchFamily="18" charset="0"/>
            </a:endParaRPr>
          </a:p>
          <a:p>
            <a:pPr lvl="0" algn="l" eaLnBrk="0" fontAlgn="base" hangingPunct="0">
              <a:lnSpc>
                <a:spcPct val="100000"/>
              </a:lnSpc>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〇検討している、若しくは、検討中　　　４か所</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algn="l" eaLnBrk="0" fontAlgn="base" hangingPunct="0">
              <a:lnSpc>
                <a:spcPct val="100000"/>
              </a:lnSpc>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〇検討していない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39</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か所</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algn="l">
              <a:lnSpc>
                <a:spcPct val="1000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smtClean="0">
              <a:latin typeface="Meiryo UI" panose="020B0604030504040204" pitchFamily="50" charset="-128"/>
              <a:ea typeface="Meiryo UI" panose="020B0604030504040204" pitchFamily="50" charset="-128"/>
            </a:endParaRPr>
          </a:p>
          <a:p>
            <a:pPr lvl="0" algn="l">
              <a:lnSpc>
                <a:spcPct val="100000"/>
              </a:lnSpc>
            </a:pPr>
            <a:endParaRPr kumimoji="0" lang="en-US" altLang="ja-JP" sz="1400" dirty="0">
              <a:latin typeface="Meiryo UI" panose="020B0604030504040204" pitchFamily="50" charset="-128"/>
              <a:ea typeface="Meiryo UI" panose="020B0604030504040204" pitchFamily="50" charset="-128"/>
            </a:endParaRPr>
          </a:p>
          <a:p>
            <a:pPr lvl="0" algn="l">
              <a:lnSpc>
                <a:spcPct val="100000"/>
              </a:lnSpc>
            </a:pPr>
            <a:endParaRPr kumimoji="0" lang="en-US" altLang="ja-JP" sz="1400" dirty="0" smtClean="0">
              <a:latin typeface="Meiryo UI" panose="020B0604030504040204" pitchFamily="50" charset="-128"/>
              <a:ea typeface="Meiryo UI" panose="020B0604030504040204" pitchFamily="50" charset="-128"/>
            </a:endParaRPr>
          </a:p>
          <a:p>
            <a:pPr lvl="0" algn="l">
              <a:lnSpc>
                <a:spcPct val="100000"/>
              </a:lnSpc>
            </a:pPr>
            <a:endParaRPr kumimoji="0" lang="en-US" altLang="ja-JP" sz="1400" dirty="0">
              <a:latin typeface="Meiryo UI" panose="020B0604030504040204" pitchFamily="50" charset="-128"/>
              <a:ea typeface="Meiryo UI" panose="020B0604030504040204" pitchFamily="50" charset="-128"/>
            </a:endParaRPr>
          </a:p>
          <a:p>
            <a:pPr lvl="0" algn="l">
              <a:lnSpc>
                <a:spcPct val="100000"/>
              </a:lnSpc>
            </a:pPr>
            <a:r>
              <a:rPr lang="ja-JP" altLang="en-US" sz="1400" dirty="0" smtClean="0">
                <a:latin typeface="Meiryo UI" panose="020B0604030504040204" pitchFamily="50" charset="-128"/>
                <a:ea typeface="Meiryo UI" panose="020B0604030504040204" pitchFamily="50" charset="-128"/>
              </a:rPr>
              <a:t>その他、自由記載欄</a:t>
            </a:r>
            <a:endParaRPr lang="en-US" altLang="ja-JP" sz="1400" dirty="0" smtClean="0">
              <a:latin typeface="Meiryo UI" panose="020B0604030504040204" pitchFamily="50" charset="-128"/>
              <a:ea typeface="Meiryo UI" panose="020B0604030504040204" pitchFamily="50" charset="-128"/>
            </a:endParaRPr>
          </a:p>
          <a:p>
            <a:pPr marL="266700" indent="-266700" algn="just">
              <a:spcAft>
                <a:spcPts val="0"/>
              </a:spcAft>
            </a:pP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　・受任者がまだいない市では受任後の体制作りが人員等の問題で課題だと感じています。市社協に委託して共同で実施して</a:t>
            </a:r>
            <a:endPar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spcAft>
                <a:spcPts val="0"/>
              </a:spcAft>
            </a:pPr>
            <a:r>
              <a:rPr lang="en-US" altLang="ja-JP" sz="1400" kern="100" dirty="0">
                <a:latin typeface="游明朝" panose="02020400000000000000" pitchFamily="18" charset="-128"/>
                <a:ea typeface="Meiryo UI" panose="020B0604030504040204" pitchFamily="50" charset="-128"/>
                <a:cs typeface="Times New Roman" panose="02020603050405020304" pitchFamily="18" charset="0"/>
              </a:rPr>
              <a:t> </a:t>
            </a:r>
            <a:r>
              <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   </a:t>
            </a: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いる市は、日常生活自立支援からの移行や、受任実績等を見てもうまく回っている印象があり、各市の市社協も参加して</a:t>
            </a:r>
            <a:endPar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spcAft>
                <a:spcPts val="0"/>
              </a:spcAft>
            </a:pPr>
            <a:r>
              <a:rPr lang="en-US" altLang="ja-JP" sz="1400" kern="100" dirty="0">
                <a:latin typeface="游明朝" panose="02020400000000000000" pitchFamily="18" charset="-128"/>
                <a:ea typeface="Meiryo UI" panose="020B0604030504040204" pitchFamily="50" charset="-128"/>
                <a:cs typeface="Times New Roman" panose="02020603050405020304" pitchFamily="18" charset="0"/>
              </a:rPr>
              <a:t> </a:t>
            </a:r>
            <a:r>
              <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   </a:t>
            </a: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もらえるような仕組みづくりができればいいのではと感じています。</a:t>
            </a:r>
            <a:endParaRPr lang="ja-JP" altLang="ja-JP" sz="14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marL="266700" indent="-266700" algn="just">
              <a:spcAft>
                <a:spcPts val="0"/>
              </a:spcAft>
            </a:pP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　・受任相当案件の確保が課題（市長申立てを促進しても受任相当案件があがってこない）。</a:t>
            </a:r>
            <a:endPar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spcAft>
                <a:spcPts val="0"/>
              </a:spcAft>
            </a:pPr>
            <a:r>
              <a:rPr lang="en-US" altLang="ja-JP" sz="1400" kern="100" dirty="0">
                <a:latin typeface="游明朝" panose="02020400000000000000" pitchFamily="18" charset="-128"/>
                <a:ea typeface="Meiryo UI" panose="020B0604030504040204" pitchFamily="50" charset="-128"/>
                <a:cs typeface="Times New Roman" panose="02020603050405020304" pitchFamily="18" charset="0"/>
              </a:rPr>
              <a:t> </a:t>
            </a:r>
            <a:r>
              <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   </a:t>
            </a: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受任相当案件が年</a:t>
            </a:r>
            <a:r>
              <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1</a:t>
            </a: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件確保できるかどうかという状態の中で、受任と養成のバランスが難しい。</a:t>
            </a:r>
            <a:endPar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spcAft>
                <a:spcPts val="0"/>
              </a:spcAft>
            </a:pP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　・（市民後見人の養成講座の）日時や場所などを工夫して、</a:t>
            </a:r>
            <a:r>
              <a:rPr lang="ja-JP" altLang="en-US" sz="1400" kern="100" dirty="0">
                <a:latin typeface="游明朝" panose="02020400000000000000" pitchFamily="18" charset="-128"/>
                <a:ea typeface="Meiryo UI" panose="020B0604030504040204" pitchFamily="50" charset="-128"/>
                <a:cs typeface="Times New Roman" panose="02020603050405020304" pitchFamily="18" charset="0"/>
              </a:rPr>
              <a:t>受講</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しやすい環境を整えること。</a:t>
            </a:r>
            <a:endParaRPr lang="ja-JP" altLang="ja-JP" sz="14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marL="266700" indent="-266700" algn="just">
              <a:spcAft>
                <a:spcPts val="0"/>
              </a:spcAft>
            </a:pP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　・</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アクティブシニアの活用として市民後見人活動は有効だと考えられますが、報酬がない場合、</a:t>
            </a:r>
            <a:endPar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spcAft>
                <a:spcPts val="0"/>
              </a:spcAft>
            </a:pPr>
            <a:r>
              <a:rPr kumimoji="1" lang="ja-JP" altLang="en-US" sz="1400" kern="100" dirty="0">
                <a:latin typeface="游明朝" panose="02020400000000000000" pitchFamily="18" charset="-128"/>
                <a:ea typeface="Meiryo UI" panose="020B0604030504040204" pitchFamily="50" charset="-128"/>
                <a:cs typeface="Times New Roman" panose="02020603050405020304" pitchFamily="18" charset="0"/>
              </a:rPr>
              <a:t>　</a:t>
            </a:r>
            <a:r>
              <a:rPr kumimoji="1"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　モチベーションの維持が難しいと思います。</a:t>
            </a:r>
            <a:endParaRPr lang="en-US" altLang="ja-JP" sz="1400" kern="100" dirty="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spcAft>
                <a:spcPts val="0"/>
              </a:spcAft>
            </a:pPr>
            <a:r>
              <a:rPr kumimoji="1"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　・今後、成年後見制度を利用する人が増え、専門職の後見人が不足することも予想されるが、</a:t>
            </a:r>
            <a:endParaRPr kumimoji="1"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spcAft>
                <a:spcPts val="0"/>
              </a:spcAft>
            </a:pPr>
            <a:r>
              <a:rPr lang="ja-JP" altLang="en-US" sz="1400" kern="100" dirty="0">
                <a:latin typeface="游明朝" panose="02020400000000000000" pitchFamily="18" charset="-128"/>
                <a:ea typeface="Meiryo UI" panose="020B0604030504040204" pitchFamily="50" charset="-128"/>
                <a:cs typeface="Times New Roman" panose="02020603050405020304" pitchFamily="18" charset="0"/>
              </a:rPr>
              <a:t>　 </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 </a:t>
            </a:r>
            <a:r>
              <a:rPr lang="ja-JP" altLang="en-US" sz="1400" kern="100" dirty="0" err="1" smtClean="0">
                <a:latin typeface="游明朝" panose="02020400000000000000" pitchFamily="18" charset="-128"/>
                <a:ea typeface="Meiryo UI" panose="020B0604030504040204" pitchFamily="50" charset="-128"/>
                <a:cs typeface="Times New Roman" panose="02020603050405020304" pitchFamily="18" charset="0"/>
              </a:rPr>
              <a:t>障がい</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者の後見については、専門性を必要とすること、長期にわたることも多いことなどから、</a:t>
            </a:r>
            <a:endParaRPr lang="en-US" altLang="ja-JP" sz="14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spcAft>
                <a:spcPts val="0"/>
              </a:spcAft>
            </a:pPr>
            <a:r>
              <a:rPr kumimoji="1"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　  個人ではなく</a:t>
            </a:r>
            <a:r>
              <a:rPr kumimoji="1" lang="ja-JP" altLang="en-US" sz="1400" kern="100" dirty="0">
                <a:latin typeface="游明朝" panose="02020400000000000000" pitchFamily="18" charset="-128"/>
                <a:ea typeface="Meiryo UI" panose="020B0604030504040204" pitchFamily="50" charset="-128"/>
                <a:cs typeface="Times New Roman" panose="02020603050405020304" pitchFamily="18" charset="0"/>
              </a:rPr>
              <a:t>組織</a:t>
            </a:r>
            <a:r>
              <a:rPr kumimoji="1"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としての市民後見人</a:t>
            </a:r>
            <a:r>
              <a:rPr kumimoji="1" lang="ja-JP" altLang="en-US" sz="1400" kern="100" dirty="0">
                <a:latin typeface="游明朝" panose="02020400000000000000" pitchFamily="18" charset="-128"/>
                <a:ea typeface="Meiryo UI" panose="020B0604030504040204" pitchFamily="50" charset="-128"/>
                <a:cs typeface="Times New Roman" panose="02020603050405020304" pitchFamily="18" charset="0"/>
              </a:rPr>
              <a:t>制度</a:t>
            </a:r>
            <a:r>
              <a:rPr kumimoji="1"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か確立されれば、参画しやすいのではと考える。</a:t>
            </a:r>
            <a:endParaRPr kumimoji="1" lang="ja-JP" altLang="en-US" sz="14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843" y="4419601"/>
            <a:ext cx="2167994" cy="2295524"/>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782769634"/>
              </p:ext>
            </p:extLst>
          </p:nvPr>
        </p:nvGraphicFramePr>
        <p:xfrm>
          <a:off x="238123" y="1454151"/>
          <a:ext cx="8705851" cy="1268984"/>
        </p:xfrm>
        <a:graphic>
          <a:graphicData uri="http://schemas.openxmlformats.org/drawingml/2006/table">
            <a:tbl>
              <a:tblPr firstRow="1" bandRow="1">
                <a:tableStyleId>{5C22544A-7EE6-4342-B048-85BDC9FD1C3A}</a:tableStyleId>
              </a:tblPr>
              <a:tblGrid>
                <a:gridCol w="8705851">
                  <a:extLst>
                    <a:ext uri="{9D8B030D-6E8A-4147-A177-3AD203B41FA5}">
                      <a16:colId xmlns:a16="http://schemas.microsoft.com/office/drawing/2014/main" val="2983811295"/>
                    </a:ext>
                  </a:extLst>
                </a:gridCol>
              </a:tblGrid>
              <a:tr h="288924">
                <a:tc>
                  <a: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検討していない理由記入欄の記載内容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一部抜粋</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8403497"/>
                  </a:ext>
                </a:extLst>
              </a:tr>
              <a:tr h="370840">
                <a:tc>
                  <a: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・法人後見を取り扱う法人が増えてきている。今後についても、法人後見を中心に進めていきたいと考えている。</a:t>
                      </a:r>
                      <a:endPar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ja-JP" sz="1400" b="0" i="0" u="none" strike="noStrike" kern="1200" cap="none" spc="0" normalizeH="0" baseline="0" noProof="0" dirty="0" smtClean="0">
                          <a:ln>
                            <a:noFill/>
                          </a:ln>
                          <a:solidFill>
                            <a:prstClr val="black"/>
                          </a:solidFill>
                          <a:effectLst/>
                          <a:uLnTx/>
                          <a:uFillTx/>
                          <a:latin typeface="+mn-lt"/>
                          <a:ea typeface="Meiryo UI" panose="020B0604030504040204" pitchFamily="50" charset="-128"/>
                          <a:cs typeface="Times New Roman" panose="02020603050405020304" pitchFamily="18" charset="0"/>
                        </a:rPr>
                        <a:t>・専門職で対応出来ているため。専門職後見が必要なケース、親族後見になるケースが多いため。</a:t>
                      </a:r>
                      <a:endParaRPr kumimoji="1" lang="en-US" altLang="ja-JP" sz="1400" b="0" i="0" u="none" strike="noStrike" kern="1200" cap="none" spc="0" normalizeH="0" baseline="0" noProof="0" dirty="0" smtClean="0">
                        <a:ln>
                          <a:noFill/>
                        </a:ln>
                        <a:solidFill>
                          <a:prstClr val="black"/>
                        </a:solidFill>
                        <a:effectLst/>
                        <a:uLnTx/>
                        <a:uFillTx/>
                        <a:latin typeface="+mn-lt"/>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・未受任のバンク登録者がいるため。　・まずは市民後見人の担い手確保に注力しているから。</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4106934"/>
                  </a:ext>
                </a:extLst>
              </a:tr>
            </a:tbl>
          </a:graphicData>
        </a:graphic>
      </p:graphicFrame>
      <p:sp>
        <p:nvSpPr>
          <p:cNvPr id="9" name="円形吹き出し 8"/>
          <p:cNvSpPr/>
          <p:nvPr/>
        </p:nvSpPr>
        <p:spPr>
          <a:xfrm>
            <a:off x="8708917" y="31444"/>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68962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57200"/>
          </a:xfrm>
          <a:ln w="28575" cmpd="thickThin">
            <a:prstDash val="solid"/>
          </a:ln>
        </p:spPr>
        <p:style>
          <a:lnRef idx="2">
            <a:schemeClr val="dk1"/>
          </a:lnRef>
          <a:fillRef idx="1">
            <a:schemeClr val="lt1"/>
          </a:fillRef>
          <a:effectRef idx="0">
            <a:schemeClr val="dk1"/>
          </a:effectRef>
          <a:fontRef idx="minor">
            <a:schemeClr val="dk1"/>
          </a:fontRef>
        </p:style>
        <p:txBody>
          <a:bodyPr>
            <a:normAutofit/>
          </a:bodyPr>
          <a:lstStyle/>
          <a:p>
            <a:r>
              <a:rPr lang="ja-JP" altLang="en-US" sz="2000" dirty="0" smtClean="0">
                <a:latin typeface="Meiryo UI" panose="020B0604030504040204" pitchFamily="50" charset="-128"/>
                <a:ea typeface="Meiryo UI" panose="020B0604030504040204" pitchFamily="50" charset="-128"/>
              </a:rPr>
              <a:t>府内市民後見人の活動状況</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抜粋）（市民後見人の養成等事業）</a:t>
            </a:r>
            <a:endParaRPr kumimoji="1" lang="ja-JP" altLang="en-US" sz="2000" dirty="0">
              <a:latin typeface="Meiryo UI" panose="020B0604030504040204" pitchFamily="50" charset="-128"/>
              <a:ea typeface="Meiryo UI" panose="020B0604030504040204" pitchFamily="50" charset="-128"/>
            </a:endParaRPr>
          </a:p>
        </p:txBody>
      </p:sp>
      <p:sp>
        <p:nvSpPr>
          <p:cNvPr id="18" name="Rectangle 2"/>
          <p:cNvSpPr>
            <a:spLocks noChangeArrowheads="1"/>
          </p:cNvSpPr>
          <p:nvPr/>
        </p:nvSpPr>
        <p:spPr bwMode="auto">
          <a:xfrm>
            <a:off x="3178175" y="3947239"/>
            <a:ext cx="5389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サブタイトル 2"/>
          <p:cNvSpPr>
            <a:spLocks noGrp="1"/>
          </p:cNvSpPr>
          <p:nvPr>
            <p:ph type="subTitle" idx="1"/>
          </p:nvPr>
        </p:nvSpPr>
        <p:spPr>
          <a:xfrm>
            <a:off x="0" y="1887992"/>
            <a:ext cx="9144000" cy="4970007"/>
          </a:xfrm>
        </p:spPr>
        <p:txBody>
          <a:bodyPr>
            <a:normAutofit/>
          </a:bodyPr>
          <a:lstStyle/>
          <a:p>
            <a:pPr marL="266700" indent="-266700" algn="just">
              <a:spcAft>
                <a:spcPts val="0"/>
              </a:spcAft>
            </a:pPr>
            <a:endParaRPr lang="en-US" altLang="ja-JP" sz="16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spcAft>
                <a:spcPts val="0"/>
              </a:spcAft>
            </a:pPr>
            <a:endParaRPr lang="en-US" altLang="ja-JP" sz="1600" kern="100" dirty="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spcAft>
                <a:spcPts val="0"/>
              </a:spcAft>
            </a:pPr>
            <a:endParaRPr lang="ja-JP" altLang="ja-JP" sz="1600" kern="100" dirty="0">
              <a:latin typeface="游明朝" panose="02020400000000000000" pitchFamily="18" charset="-128"/>
              <a:ea typeface="游明朝" panose="02020400000000000000" pitchFamily="18" charset="-128"/>
              <a:cs typeface="Times New Roman" panose="02020603050405020304" pitchFamily="18" charset="0"/>
            </a:endParaRPr>
          </a:p>
          <a:p>
            <a:pPr marL="266700" indent="-266700" algn="just">
              <a:spcAft>
                <a:spcPts val="0"/>
              </a:spcAft>
            </a:pPr>
            <a:r>
              <a:rPr lang="ja-JP" altLang="ja-JP" sz="1600" kern="100" dirty="0">
                <a:latin typeface="游明朝" panose="02020400000000000000" pitchFamily="18" charset="-128"/>
                <a:ea typeface="Meiryo UI" panose="020B0604030504040204" pitchFamily="50" charset="-128"/>
                <a:cs typeface="Times New Roman" panose="02020603050405020304" pitchFamily="18" charset="0"/>
              </a:rPr>
              <a:t>　</a:t>
            </a:r>
            <a:endParaRPr kumimoji="1" lang="ja-JP" altLang="en-US" sz="15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0" y="614362"/>
            <a:ext cx="9144000" cy="1384995"/>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概要</a:t>
            </a:r>
            <a:r>
              <a:rPr kumimoji="1" lang="en-US" altLang="ja-JP" dirty="0" smtClean="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社会福祉</a:t>
            </a:r>
            <a:r>
              <a:rPr kumimoji="1" lang="ja-JP" altLang="en-US" dirty="0" smtClean="0">
                <a:latin typeface="Meiryo UI" panose="020B0604030504040204" pitchFamily="50" charset="-128"/>
                <a:ea typeface="Meiryo UI" panose="020B0604030504040204" pitchFamily="50" charset="-128"/>
              </a:rPr>
              <a:t>法人大阪府社会福祉協議会において、受任後</a:t>
            </a:r>
            <a:r>
              <a:rPr kumimoji="1" lang="en-US" altLang="ja-JP" dirty="0" smtClean="0">
                <a:latin typeface="Meiryo UI" panose="020B0604030504040204" pitchFamily="50" charset="-128"/>
                <a:ea typeface="Meiryo UI" panose="020B0604030504040204" pitchFamily="50" charset="-128"/>
              </a:rPr>
              <a:t>3</a:t>
            </a:r>
            <a:r>
              <a:rPr kumimoji="1" lang="ja-JP" altLang="en-US" dirty="0" smtClean="0">
                <a:latin typeface="Meiryo UI" panose="020B0604030504040204" pitchFamily="50" charset="-128"/>
                <a:ea typeface="Meiryo UI" panose="020B0604030504040204" pitchFamily="50" charset="-128"/>
              </a:rPr>
              <a:t>か月以上の受任者</a:t>
            </a:r>
            <a:r>
              <a:rPr kumimoji="1" lang="en-US" altLang="ja-JP" dirty="0">
                <a:latin typeface="Meiryo UI" panose="020B0604030504040204" pitchFamily="50" charset="-128"/>
                <a:ea typeface="Meiryo UI" panose="020B0604030504040204" pitchFamily="50" charset="-128"/>
              </a:rPr>
              <a:t>43</a:t>
            </a:r>
            <a:r>
              <a:rPr kumimoji="1" lang="ja-JP" altLang="en-US" dirty="0" smtClean="0">
                <a:latin typeface="Meiryo UI" panose="020B0604030504040204" pitchFamily="50" charset="-128"/>
                <a:ea typeface="Meiryo UI" panose="020B0604030504040204" pitchFamily="50" charset="-128"/>
              </a:rPr>
              <a:t>人を対象としてアンケートを実施。</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・実施時期：</a:t>
            </a:r>
            <a:r>
              <a:rPr kumimoji="1" lang="en-US" altLang="ja-JP" sz="1200" dirty="0" smtClean="0">
                <a:latin typeface="Meiryo UI" panose="020B0604030504040204" pitchFamily="50" charset="-128"/>
                <a:ea typeface="Meiryo UI" panose="020B0604030504040204" pitchFamily="50" charset="-128"/>
              </a:rPr>
              <a:t>2019</a:t>
            </a:r>
            <a:r>
              <a:rPr kumimoji="1" lang="ja-JP" altLang="en-US" sz="1200" dirty="0" smtClean="0">
                <a:latin typeface="Meiryo UI" panose="020B0604030504040204" pitchFamily="50" charset="-128"/>
                <a:ea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rPr>
              <a:t>31</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対象者</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2019(</a:t>
            </a:r>
            <a:r>
              <a:rPr kumimoji="1" lang="ja-JP" altLang="en-US" sz="1200" dirty="0" smtClean="0">
                <a:latin typeface="Meiryo UI" panose="020B0604030504040204" pitchFamily="50" charset="-128"/>
                <a:ea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rPr>
              <a:t>31</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月末現在、大阪家庭裁判所から選任され活動している市民後見人の内、受任後</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か月以上の者（</a:t>
            </a:r>
            <a:r>
              <a:rPr kumimoji="1" lang="en-US" altLang="ja-JP" sz="1200" dirty="0" smtClean="0">
                <a:latin typeface="Meiryo UI" panose="020B0604030504040204" pitchFamily="50" charset="-128"/>
                <a:ea typeface="Meiryo UI" panose="020B0604030504040204" pitchFamily="50" charset="-128"/>
              </a:rPr>
              <a:t>43</a:t>
            </a:r>
            <a:r>
              <a:rPr kumimoji="1" lang="ja-JP" altLang="en-US" sz="1200" dirty="0" smtClean="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・調査内容：</a:t>
            </a:r>
            <a:r>
              <a:rPr kumimoji="1" lang="ja-JP" altLang="en-US" sz="1200" dirty="0">
                <a:latin typeface="Meiryo UI" panose="020B0604030504040204" pitchFamily="50" charset="-128"/>
                <a:ea typeface="Meiryo UI" panose="020B0604030504040204" pitchFamily="50" charset="-128"/>
              </a:rPr>
              <a:t>市民</a:t>
            </a:r>
            <a:r>
              <a:rPr kumimoji="1" lang="ja-JP" altLang="en-US" sz="1200" dirty="0" smtClean="0">
                <a:latin typeface="Meiryo UI" panose="020B0604030504040204" pitchFamily="50" charset="-128"/>
                <a:ea typeface="Meiryo UI" panose="020B0604030504040204" pitchFamily="50" charset="-128"/>
              </a:rPr>
              <a:t>後見人の基本属性、活動状況　等</a:t>
            </a:r>
            <a:endParaRPr kumimoji="1" lang="en-US" altLang="ja-JP" dirty="0" smtClean="0">
              <a:latin typeface="Meiryo UI" panose="020B0604030504040204" pitchFamily="50" charset="-128"/>
              <a:ea typeface="Meiryo UI" panose="020B0604030504040204" pitchFamily="50" charset="-128"/>
            </a:endParaRPr>
          </a:p>
        </p:txBody>
      </p:sp>
      <p:graphicFrame>
        <p:nvGraphicFramePr>
          <p:cNvPr id="12" name="グラフ 11"/>
          <p:cNvGraphicFramePr/>
          <p:nvPr>
            <p:extLst>
              <p:ext uri="{D42A27DB-BD31-4B8C-83A1-F6EECF244321}">
                <p14:modId xmlns:p14="http://schemas.microsoft.com/office/powerpoint/2010/main" val="3258012212"/>
              </p:ext>
            </p:extLst>
          </p:nvPr>
        </p:nvGraphicFramePr>
        <p:xfrm>
          <a:off x="569625" y="4242215"/>
          <a:ext cx="5711253" cy="2503359"/>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20"/>
          <p:cNvSpPr>
            <a:spLocks noChangeArrowheads="1"/>
          </p:cNvSpPr>
          <p:nvPr/>
        </p:nvSpPr>
        <p:spPr bwMode="auto">
          <a:xfrm>
            <a:off x="1977479" y="4302177"/>
            <a:ext cx="673100" cy="35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Arial" panose="020B0604020202020204" pitchFamily="34" charset="0"/>
              </a:rPr>
              <a:t>[図2-1]</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0" y="2209670"/>
            <a:ext cx="9398000"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ts val="2000"/>
              </a:lnSpc>
            </a:pPr>
            <a:endParaRPr lang="en-US" altLang="ja-JP" sz="1100" dirty="0">
              <a:latin typeface="Calibri" panose="020F0502020204030204" pitchFamily="34" charset="0"/>
              <a:ea typeface="Meiryo UI" panose="020B0604030504040204" pitchFamily="50" charset="-128"/>
              <a:cs typeface="Arial" panose="020B0604020202020204" pitchFamily="34" charset="0"/>
            </a:endParaRPr>
          </a:p>
          <a:p>
            <a:pPr>
              <a:lnSpc>
                <a:spcPts val="2000"/>
              </a:lnSpc>
            </a:pPr>
            <a:r>
              <a:rPr lang="ja-JP" altLang="en-US" sz="1400" b="1" dirty="0" smtClean="0">
                <a:latin typeface="Meiryo UI" panose="020B0604030504040204" pitchFamily="50" charset="-128"/>
                <a:ea typeface="Meiryo UI" panose="020B0604030504040204" pitchFamily="50" charset="-128"/>
              </a:rPr>
              <a:t>〇</a:t>
            </a:r>
            <a:r>
              <a:rPr lang="ja-JP" altLang="en-US" sz="1400" b="1" dirty="0">
                <a:latin typeface="Meiryo UI" panose="020B0604030504040204" pitchFamily="50" charset="-128"/>
                <a:ea typeface="Meiryo UI" panose="020B0604030504040204" pitchFamily="50" charset="-128"/>
              </a:rPr>
              <a:t>調査からみた市民後見人の活動状況</a:t>
            </a:r>
            <a:endParaRPr lang="en-US" altLang="ja-JP" sz="1400" b="1" dirty="0">
              <a:latin typeface="Meiryo UI" panose="020B0604030504040204" pitchFamily="50" charset="-128"/>
              <a:ea typeface="Meiryo UI" panose="020B0604030504040204" pitchFamily="50" charset="-128"/>
            </a:endParaRPr>
          </a:p>
          <a:p>
            <a:pPr marL="266700" indent="-266700" algn="just">
              <a:lnSpc>
                <a:spcPts val="2000"/>
              </a:lnSpc>
              <a:spcAft>
                <a:spcPts val="0"/>
              </a:spcAft>
            </a:pPr>
            <a:r>
              <a:rPr lang="ja-JP" altLang="ja-JP" sz="1400" kern="100" dirty="0">
                <a:latin typeface="游明朝" panose="02020400000000000000" pitchFamily="18" charset="-128"/>
                <a:ea typeface="Meiryo UI" panose="020B0604030504040204" pitchFamily="50" charset="-128"/>
                <a:cs typeface="Times New Roman" panose="02020603050405020304" pitchFamily="18" charset="0"/>
              </a:rPr>
              <a:t>　</a:t>
            </a:r>
            <a:r>
              <a:rPr lang="ja-JP" altLang="en-US" sz="1400" kern="100" dirty="0">
                <a:latin typeface="游明朝" panose="02020400000000000000" pitchFamily="18" charset="-128"/>
                <a:ea typeface="Meiryo UI" panose="020B0604030504040204" pitchFamily="50" charset="-128"/>
                <a:cs typeface="Times New Roman" panose="02020603050405020304" pitchFamily="18" charset="0"/>
              </a:rPr>
              <a:t>　１．訪問・面会状況</a:t>
            </a:r>
            <a:endParaRPr lang="en-US" altLang="ja-JP" sz="1400" kern="100" dirty="0">
              <a:latin typeface="游明朝" panose="02020400000000000000" pitchFamily="18" charset="-128"/>
              <a:ea typeface="Meiryo UI" panose="020B0604030504040204" pitchFamily="50" charset="-128"/>
              <a:cs typeface="Times New Roman" panose="02020603050405020304" pitchFamily="18" charset="0"/>
            </a:endParaRPr>
          </a:p>
          <a:p>
            <a:pPr defTabSz="914400">
              <a:lnSpc>
                <a:spcPts val="2000"/>
              </a:lnSpc>
            </a:pPr>
            <a:r>
              <a:rPr lang="ja-JP" altLang="en-US" sz="1400" dirty="0" smtClean="0">
                <a:latin typeface="Calibri" panose="020F0502020204030204" pitchFamily="34" charset="0"/>
                <a:ea typeface="Meiryo UI" panose="020B0604030504040204" pitchFamily="50" charset="-128"/>
                <a:cs typeface="Arial" panose="020B0604020202020204" pitchFamily="34" charset="0"/>
              </a:rPr>
              <a:t>　 </a:t>
            </a:r>
            <a:r>
              <a:rPr lang="ja-JP" altLang="ja-JP" sz="1400" dirty="0" smtClean="0">
                <a:latin typeface="Calibri" panose="020F0502020204030204" pitchFamily="34" charset="0"/>
                <a:ea typeface="Meiryo UI" panose="020B0604030504040204" pitchFamily="50" charset="-128"/>
                <a:cs typeface="Arial" panose="020B0604020202020204" pitchFamily="34" charset="0"/>
              </a:rPr>
              <a:t>大阪府</a:t>
            </a:r>
            <a:r>
              <a:rPr lang="ja-JP" altLang="ja-JP" sz="1400" dirty="0">
                <a:latin typeface="Calibri" panose="020F0502020204030204" pitchFamily="34" charset="0"/>
                <a:ea typeface="Meiryo UI" panose="020B0604030504040204" pitchFamily="50" charset="-128"/>
                <a:cs typeface="Arial" panose="020B0604020202020204" pitchFamily="34" charset="0"/>
              </a:rPr>
              <a:t>において、</a:t>
            </a:r>
            <a:r>
              <a:rPr lang="ja-JP" altLang="ja-JP" sz="1400" dirty="0" smtClean="0">
                <a:latin typeface="Calibri" panose="020F0502020204030204" pitchFamily="34" charset="0"/>
                <a:ea typeface="Meiryo UI" panose="020B0604030504040204" pitchFamily="50" charset="-128"/>
                <a:cs typeface="Arial" panose="020B0604020202020204" pitchFamily="34" charset="0"/>
              </a:rPr>
              <a:t>201</a:t>
            </a:r>
            <a:r>
              <a:rPr lang="en-US" altLang="ja-JP" sz="1400" dirty="0" smtClean="0">
                <a:latin typeface="Calibri" panose="020F0502020204030204" pitchFamily="34" charset="0"/>
                <a:ea typeface="Meiryo UI" panose="020B0604030504040204" pitchFamily="50" charset="-128"/>
                <a:cs typeface="Arial" panose="020B0604020202020204" pitchFamily="34" charset="0"/>
              </a:rPr>
              <a:t>9</a:t>
            </a:r>
            <a:r>
              <a:rPr lang="ja-JP" altLang="ja-JP" sz="1400" dirty="0" smtClean="0">
                <a:latin typeface="Calibri" panose="020F0502020204030204" pitchFamily="34" charset="0"/>
                <a:ea typeface="Meiryo UI" panose="020B0604030504040204" pitchFamily="50" charset="-128"/>
                <a:cs typeface="Arial" panose="020B0604020202020204" pitchFamily="34" charset="0"/>
              </a:rPr>
              <a:t>（平成</a:t>
            </a:r>
            <a:r>
              <a:rPr lang="en-US" altLang="ja-JP" sz="1400" dirty="0">
                <a:latin typeface="Calibri" panose="020F0502020204030204" pitchFamily="34" charset="0"/>
                <a:ea typeface="Meiryo UI" panose="020B0604030504040204" pitchFamily="50" charset="-128"/>
                <a:cs typeface="Arial" panose="020B0604020202020204" pitchFamily="34" charset="0"/>
              </a:rPr>
              <a:t>31</a:t>
            </a:r>
            <a:r>
              <a:rPr lang="ja-JP" altLang="ja-JP" sz="1400" dirty="0" smtClean="0">
                <a:latin typeface="Calibri" panose="020F0502020204030204" pitchFamily="34" charset="0"/>
                <a:ea typeface="Meiryo UI" panose="020B0604030504040204" pitchFamily="50" charset="-128"/>
                <a:cs typeface="Arial" panose="020B0604020202020204" pitchFamily="34" charset="0"/>
              </a:rPr>
              <a:t>）</a:t>
            </a:r>
            <a:r>
              <a:rPr lang="ja-JP" altLang="ja-JP" sz="1400" dirty="0">
                <a:latin typeface="Calibri" panose="020F0502020204030204" pitchFamily="34" charset="0"/>
                <a:ea typeface="Meiryo UI" panose="020B0604030504040204" pitchFamily="50" charset="-128"/>
                <a:cs typeface="Arial" panose="020B0604020202020204" pitchFamily="34" charset="0"/>
              </a:rPr>
              <a:t>年1月末現在、受任後３カ月以上の</a:t>
            </a:r>
            <a:r>
              <a:rPr lang="ja-JP" altLang="ja-JP" sz="1400" dirty="0" smtClean="0">
                <a:latin typeface="Calibri" panose="020F0502020204030204" pitchFamily="34" charset="0"/>
                <a:ea typeface="Meiryo UI" panose="020B0604030504040204" pitchFamily="50" charset="-128"/>
                <a:cs typeface="Arial" panose="020B0604020202020204" pitchFamily="34" charset="0"/>
              </a:rPr>
              <a:t>受任者</a:t>
            </a:r>
            <a:r>
              <a:rPr lang="en-US" altLang="ja-JP" sz="1400" dirty="0">
                <a:latin typeface="Calibri" panose="020F0502020204030204" pitchFamily="34" charset="0"/>
                <a:ea typeface="Meiryo UI" panose="020B0604030504040204" pitchFamily="50" charset="-128"/>
                <a:cs typeface="Arial" panose="020B0604020202020204" pitchFamily="34" charset="0"/>
              </a:rPr>
              <a:t>43</a:t>
            </a:r>
            <a:r>
              <a:rPr lang="ja-JP" altLang="ja-JP" sz="1400" dirty="0" smtClean="0">
                <a:latin typeface="Calibri" panose="020F0502020204030204" pitchFamily="34" charset="0"/>
                <a:ea typeface="Meiryo UI" panose="020B0604030504040204" pitchFamily="50" charset="-128"/>
                <a:cs typeface="Arial" panose="020B0604020202020204" pitchFamily="34" charset="0"/>
              </a:rPr>
              <a:t>人</a:t>
            </a:r>
            <a:r>
              <a:rPr lang="ja-JP" altLang="ja-JP" sz="1400" dirty="0">
                <a:latin typeface="Calibri" panose="020F0502020204030204" pitchFamily="34" charset="0"/>
                <a:ea typeface="Meiryo UI" panose="020B0604030504040204" pitchFamily="50" charset="-128"/>
                <a:cs typeface="Arial" panose="020B0604020202020204" pitchFamily="34" charset="0"/>
              </a:rPr>
              <a:t>を対象としてアンケート調査を実施</a:t>
            </a:r>
            <a:r>
              <a:rPr lang="ja-JP" altLang="ja-JP" sz="1400" dirty="0" smtClean="0">
                <a:latin typeface="Calibri" panose="020F0502020204030204" pitchFamily="34" charset="0"/>
                <a:ea typeface="Meiryo UI" panose="020B0604030504040204" pitchFamily="50" charset="-128"/>
                <a:cs typeface="Arial" panose="020B0604020202020204" pitchFamily="34" charset="0"/>
              </a:rPr>
              <a:t>した</a:t>
            </a:r>
            <a:endParaRPr lang="en-US" altLang="ja-JP" sz="1400" dirty="0">
              <a:latin typeface="Calibri" panose="020F0502020204030204" pitchFamily="34" charset="0"/>
              <a:ea typeface="Meiryo UI" panose="020B0604030504040204" pitchFamily="50" charset="-128"/>
              <a:cs typeface="Arial" panose="020B0604020202020204" pitchFamily="34" charset="0"/>
            </a:endParaRPr>
          </a:p>
          <a:p>
            <a:pPr defTabSz="914400">
              <a:lnSpc>
                <a:spcPts val="2000"/>
              </a:lnSpc>
            </a:pPr>
            <a:r>
              <a:rPr lang="ja-JP" altLang="ja-JP" sz="1400" dirty="0" smtClean="0">
                <a:latin typeface="Calibri" panose="020F0502020204030204" pitchFamily="34" charset="0"/>
                <a:ea typeface="Meiryo UI" panose="020B0604030504040204" pitchFamily="50" charset="-128"/>
                <a:cs typeface="Arial" panose="020B0604020202020204" pitchFamily="34" charset="0"/>
              </a:rPr>
              <a:t>ところ、</a:t>
            </a:r>
            <a:r>
              <a:rPr lang="en-US" altLang="ja-JP" sz="1400" dirty="0">
                <a:latin typeface="Calibri" panose="020F0502020204030204" pitchFamily="34" charset="0"/>
                <a:ea typeface="Meiryo UI" panose="020B0604030504040204" pitchFamily="50" charset="-128"/>
                <a:cs typeface="Arial" panose="020B0604020202020204" pitchFamily="34" charset="0"/>
              </a:rPr>
              <a:t>43</a:t>
            </a:r>
            <a:r>
              <a:rPr lang="ja-JP" altLang="ja-JP" sz="1400" dirty="0" smtClean="0">
                <a:latin typeface="Calibri" panose="020F0502020204030204" pitchFamily="34" charset="0"/>
                <a:ea typeface="Meiryo UI" panose="020B0604030504040204" pitchFamily="50" charset="-128"/>
                <a:cs typeface="Arial" panose="020B0604020202020204" pitchFamily="34" charset="0"/>
              </a:rPr>
              <a:t>人</a:t>
            </a:r>
            <a:r>
              <a:rPr lang="ja-JP" altLang="ja-JP" sz="1400" dirty="0">
                <a:latin typeface="Calibri" panose="020F0502020204030204" pitchFamily="34" charset="0"/>
                <a:ea typeface="Meiryo UI" panose="020B0604030504040204" pitchFamily="50" charset="-128"/>
                <a:cs typeface="Arial" panose="020B0604020202020204" pitchFamily="34" charset="0"/>
              </a:rPr>
              <a:t>から回答があった。その内容は以下のとおりである。</a:t>
            </a:r>
            <a:endParaRPr lang="ja-JP" altLang="ja-JP" sz="1000" dirty="0"/>
          </a:p>
          <a:p>
            <a:pPr marL="0" marR="0" lvl="0" indent="139700" algn="l" defTabSz="914400" rtl="0" eaLnBrk="0" fontAlgn="base" latinLnBrk="0" hangingPunct="0">
              <a:lnSpc>
                <a:spcPts val="2000"/>
              </a:lnSpc>
              <a:spcBef>
                <a:spcPct val="0"/>
              </a:spcBef>
              <a:spcAft>
                <a:spcPct val="0"/>
              </a:spcAft>
              <a:buClrTx/>
              <a:buSzTx/>
              <a:buFontTx/>
              <a:buNone/>
              <a:tabLst/>
            </a:pPr>
            <a:endParaRPr kumimoji="0"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endParaRPr>
          </a:p>
          <a:p>
            <a:pPr marL="0" marR="0" lvl="0" indent="139700" algn="l" defTabSz="914400" rtl="0" eaLnBrk="0" fontAlgn="base" latinLnBrk="0" hangingPunct="0">
              <a:lnSpc>
                <a:spcPts val="2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受任者が被後見人の居所に訪問して直接面接している頻度は、月に「４回以上５回未満」が最も多く22人(51.2%)、次</a:t>
            </a:r>
            <a:r>
              <a:rPr kumimoji="0" lang="ja-JP" altLang="ja-JP" sz="14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い</a:t>
            </a:r>
            <a:endParaRPr kumimoji="0"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endParaRPr>
          </a:p>
          <a:p>
            <a:pPr marL="0" marR="0" lvl="0" indent="139700" algn="l" defTabSz="914400" rtl="0" eaLnBrk="0" fontAlgn="base" latinLnBrk="0" hangingPunct="0">
              <a:lnSpc>
                <a:spcPts val="2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で「３回以上４回未満」が11人(25.6%)となっている。訪問頻度の平均は月に3.6回で、概ね週に1回程度の訪問が行われ</a:t>
            </a:r>
            <a:endParaRPr kumimoji="0"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endParaRPr>
          </a:p>
          <a:p>
            <a:pPr marL="0" marR="0" lvl="0" indent="139700" algn="l" defTabSz="914400" rtl="0" eaLnBrk="0" fontAlgn="base" latinLnBrk="0" hangingPunct="0">
              <a:lnSpc>
                <a:spcPts val="2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ている</a:t>
            </a:r>
            <a:r>
              <a:rPr kumimoji="0" lang="ja-JP"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 [図</a:t>
            </a:r>
            <a:r>
              <a:rPr lang="ja-JP" altLang="en-US" sz="1400" b="1" dirty="0">
                <a:latin typeface="Meiryo UI" panose="020B0604030504040204" pitchFamily="50" charset="-128"/>
                <a:ea typeface="Meiryo UI" panose="020B0604030504040204" pitchFamily="50" charset="-128"/>
                <a:cs typeface="Arial" panose="020B0604020202020204" pitchFamily="34" charset="0"/>
              </a:rPr>
              <a:t>２</a:t>
            </a:r>
            <a:r>
              <a:rPr kumimoji="0" lang="ja-JP"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‐1]</a:t>
            </a:r>
            <a:r>
              <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a:t>
            </a:r>
            <a:endPar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139700" algn="l" defTabSz="914400" rtl="0" eaLnBrk="0" fontAlgn="base" latinLnBrk="0" hangingPunct="0">
              <a:lnSpc>
                <a:spcPts val="2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　　　　　　</a:t>
            </a:r>
            <a:endPar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139700" algn="l" defTabSz="914400" rtl="0" eaLnBrk="0" fontAlgn="base" latinLnBrk="0" hangingPunct="0">
              <a:lnSpc>
                <a:spcPts val="2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円形吹き出し 12"/>
          <p:cNvSpPr/>
          <p:nvPr/>
        </p:nvSpPr>
        <p:spPr>
          <a:xfrm>
            <a:off x="8722364" y="6469185"/>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41965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57200"/>
          </a:xfrm>
          <a:ln w="28575" cmpd="thickThin">
            <a:prstDash val="solid"/>
          </a:ln>
        </p:spPr>
        <p:style>
          <a:lnRef idx="2">
            <a:schemeClr val="dk1"/>
          </a:lnRef>
          <a:fillRef idx="1">
            <a:schemeClr val="lt1"/>
          </a:fillRef>
          <a:effectRef idx="0">
            <a:schemeClr val="dk1"/>
          </a:effectRef>
          <a:fontRef idx="minor">
            <a:schemeClr val="dk1"/>
          </a:fontRef>
        </p:style>
        <p:txBody>
          <a:bodyPr>
            <a:normAutofit/>
          </a:bodyPr>
          <a:lstStyle/>
          <a:p>
            <a:r>
              <a:rPr lang="ja-JP" altLang="en-US" sz="2000" dirty="0" smtClean="0">
                <a:latin typeface="Meiryo UI" panose="020B0604030504040204" pitchFamily="50" charset="-128"/>
                <a:ea typeface="Meiryo UI" panose="020B0604030504040204" pitchFamily="50" charset="-128"/>
              </a:rPr>
              <a:t>府内市民後見人の活動状況</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抜粋）（市民後見人の養成等事業）</a:t>
            </a:r>
            <a:endParaRPr kumimoji="1" lang="ja-JP" altLang="en-US" sz="2000" dirty="0">
              <a:latin typeface="Meiryo UI" panose="020B0604030504040204" pitchFamily="50" charset="-128"/>
              <a:ea typeface="Meiryo UI" panose="020B0604030504040204" pitchFamily="50" charset="-128"/>
            </a:endParaRPr>
          </a:p>
        </p:txBody>
      </p:sp>
      <p:sp>
        <p:nvSpPr>
          <p:cNvPr id="18" name="Rectangle 2"/>
          <p:cNvSpPr>
            <a:spLocks noChangeArrowheads="1"/>
          </p:cNvSpPr>
          <p:nvPr/>
        </p:nvSpPr>
        <p:spPr bwMode="auto">
          <a:xfrm>
            <a:off x="3178175" y="3947239"/>
            <a:ext cx="5389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サブタイトル 2"/>
          <p:cNvSpPr>
            <a:spLocks noGrp="1"/>
          </p:cNvSpPr>
          <p:nvPr>
            <p:ph type="subTitle" idx="1"/>
          </p:nvPr>
        </p:nvSpPr>
        <p:spPr>
          <a:xfrm>
            <a:off x="0" y="262392"/>
            <a:ext cx="9144000" cy="4970007"/>
          </a:xfrm>
        </p:spPr>
        <p:txBody>
          <a:bodyPr>
            <a:normAutofit/>
          </a:bodyPr>
          <a:lstStyle/>
          <a:p>
            <a:pPr algn="l"/>
            <a:endParaRPr kumimoji="1" lang="en-US" altLang="ja-JP" sz="1500" dirty="0" smtClean="0">
              <a:latin typeface="Meiryo UI" panose="020B0604030504040204" pitchFamily="50" charset="-128"/>
              <a:ea typeface="Meiryo UI" panose="020B0604030504040204" pitchFamily="50" charset="-128"/>
            </a:endParaRPr>
          </a:p>
          <a:p>
            <a:pPr algn="l"/>
            <a:r>
              <a:rPr lang="ja-JP" altLang="en-US" sz="1500"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〇調査からみた市民後見人の活動状況</a:t>
            </a:r>
            <a:endParaRPr lang="en-US" altLang="ja-JP" sz="1600" b="1" dirty="0" smtClean="0">
              <a:latin typeface="Meiryo UI" panose="020B0604030504040204" pitchFamily="50" charset="-128"/>
              <a:ea typeface="Meiryo UI" panose="020B0604030504040204" pitchFamily="50" charset="-128"/>
            </a:endParaRPr>
          </a:p>
          <a:p>
            <a:pPr marL="266700" indent="-266700" algn="just">
              <a:spcAft>
                <a:spcPts val="0"/>
              </a:spcAft>
            </a:pPr>
            <a:r>
              <a:rPr lang="ja-JP" altLang="ja-JP" sz="1600" kern="100" dirty="0">
                <a:latin typeface="游明朝" panose="02020400000000000000" pitchFamily="18" charset="-128"/>
                <a:ea typeface="Meiryo UI" panose="020B0604030504040204" pitchFamily="50" charset="-128"/>
                <a:cs typeface="Times New Roman" panose="02020603050405020304" pitchFamily="18" charset="0"/>
              </a:rPr>
              <a:t>　</a:t>
            </a:r>
            <a:r>
              <a:rPr lang="ja-JP" altLang="en-US" sz="1600" kern="100" dirty="0">
                <a:latin typeface="游明朝" panose="02020400000000000000" pitchFamily="18" charset="-128"/>
                <a:ea typeface="Meiryo UI" panose="020B0604030504040204" pitchFamily="50" charset="-128"/>
                <a:cs typeface="Times New Roman" panose="02020603050405020304" pitchFamily="18" charset="0"/>
              </a:rPr>
              <a:t>　</a:t>
            </a:r>
            <a:endParaRPr lang="ja-JP" altLang="ja-JP" sz="1600" kern="100" dirty="0">
              <a:latin typeface="游明朝" panose="02020400000000000000" pitchFamily="18" charset="-128"/>
              <a:ea typeface="游明朝" panose="02020400000000000000" pitchFamily="18" charset="-128"/>
              <a:cs typeface="Times New Roman" panose="02020603050405020304" pitchFamily="18" charset="0"/>
            </a:endParaRPr>
          </a:p>
          <a:p>
            <a:pPr marL="266700" indent="-266700" algn="just">
              <a:spcAft>
                <a:spcPts val="0"/>
              </a:spcAft>
            </a:pPr>
            <a:r>
              <a:rPr lang="ja-JP" altLang="ja-JP" sz="1600" kern="100" dirty="0">
                <a:latin typeface="游明朝" panose="02020400000000000000" pitchFamily="18" charset="-128"/>
                <a:ea typeface="Meiryo UI" panose="020B0604030504040204" pitchFamily="50" charset="-128"/>
                <a:cs typeface="Times New Roman" panose="02020603050405020304" pitchFamily="18" charset="0"/>
              </a:rPr>
              <a:t>　</a:t>
            </a:r>
            <a:endParaRPr kumimoji="1" lang="ja-JP" altLang="en-US" sz="1500" dirty="0">
              <a:latin typeface="Meiryo UI" panose="020B0604030504040204" pitchFamily="50" charset="-128"/>
              <a:ea typeface="Meiryo UI" panose="020B0604030504040204" pitchFamily="50" charset="-128"/>
            </a:endParaRPr>
          </a:p>
        </p:txBody>
      </p:sp>
      <p:sp>
        <p:nvSpPr>
          <p:cNvPr id="15" name="Rectangle 12"/>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22"/>
          <p:cNvSpPr>
            <a:spLocks noChangeArrowheads="1"/>
          </p:cNvSpPr>
          <p:nvPr/>
        </p:nvSpPr>
        <p:spPr bwMode="auto">
          <a:xfrm>
            <a:off x="-150796" y="889782"/>
            <a:ext cx="5339490" cy="123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8528" rIns="91440" bIns="0" numCol="1" anchor="ctr"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defTabSz="914400">
              <a:lnSpc>
                <a:spcPts val="1800"/>
              </a:lnSpc>
            </a:pPr>
            <a:r>
              <a:rPr lang="ja-JP" altLang="en-US" sz="1600" b="1" kern="100" dirty="0">
                <a:latin typeface="游明朝" panose="02020400000000000000" pitchFamily="18" charset="-128"/>
                <a:ea typeface="Meiryo UI" panose="020B0604030504040204" pitchFamily="50" charset="-128"/>
                <a:cs typeface="Times New Roman" panose="02020603050405020304" pitchFamily="18" charset="0"/>
              </a:rPr>
              <a:t>２．後見</a:t>
            </a:r>
            <a:r>
              <a:rPr lang="ja-JP" altLang="en-US" sz="1600" b="1" kern="100" dirty="0" smtClean="0">
                <a:latin typeface="游明朝" panose="02020400000000000000" pitchFamily="18" charset="-128"/>
                <a:ea typeface="Meiryo UI" panose="020B0604030504040204" pitchFamily="50" charset="-128"/>
                <a:cs typeface="Times New Roman" panose="02020603050405020304" pitchFamily="18" charset="0"/>
              </a:rPr>
              <a:t>事務</a:t>
            </a:r>
            <a:endParaRPr lang="en-US" altLang="ja-JP" sz="1600" b="1" kern="100" dirty="0" smtClean="0">
              <a:latin typeface="游明朝" panose="02020400000000000000" pitchFamily="18" charset="-128"/>
              <a:ea typeface="Meiryo UI" panose="020B0604030504040204" pitchFamily="50" charset="-128"/>
              <a:cs typeface="Times New Roman" panose="02020603050405020304" pitchFamily="18" charset="0"/>
            </a:endParaRPr>
          </a:p>
          <a:p>
            <a:pPr lvl="1" defTabSz="914400">
              <a:lnSpc>
                <a:spcPts val="1800"/>
              </a:lnSpc>
            </a:pPr>
            <a:r>
              <a:rPr kumimoji="0" lang="ja-JP" altLang="en-US" sz="1400" b="1" i="0" u="none" strike="noStrike" cap="none" normalizeH="0" baseline="0" dirty="0" smtClean="0">
                <a:ln>
                  <a:noFill/>
                </a:ln>
                <a:solidFill>
                  <a:srgbClr val="000000"/>
                </a:solidFill>
                <a:effectLst/>
                <a:latin typeface="Calibri Light" panose="020F0302020204030204" pitchFamily="34" charset="0"/>
                <a:ea typeface="Meiryo UI" panose="020B0604030504040204" pitchFamily="50" charset="-128"/>
                <a:cs typeface="Times New Roman" panose="02020603050405020304" pitchFamily="18" charset="0"/>
              </a:rPr>
              <a:t>（１）</a:t>
            </a:r>
            <a:r>
              <a:rPr kumimoji="0" lang="ja-JP" altLang="ja-JP" sz="1400" b="1" i="0" u="none" strike="noStrike" cap="none" normalizeH="0" baseline="0" dirty="0" smtClean="0">
                <a:ln>
                  <a:noFill/>
                </a:ln>
                <a:solidFill>
                  <a:srgbClr val="000000"/>
                </a:solidFill>
                <a:effectLst/>
                <a:latin typeface="Calibri Light" panose="020F0302020204030204" pitchFamily="34" charset="0"/>
                <a:ea typeface="Meiryo UI" panose="020B0604030504040204" pitchFamily="50" charset="-128"/>
                <a:cs typeface="Times New Roman" panose="02020603050405020304" pitchFamily="18" charset="0"/>
              </a:rPr>
              <a:t>財産管理の状況</a:t>
            </a:r>
            <a:endParaRPr kumimoji="0" lang="en-US" altLang="ja-JP" sz="1400" b="1" i="0" u="none" strike="noStrike" cap="none" normalizeH="0" baseline="0" dirty="0" smtClean="0">
              <a:ln>
                <a:noFill/>
              </a:ln>
              <a:solidFill>
                <a:srgbClr val="000000"/>
              </a:solidFill>
              <a:effectLst/>
              <a:latin typeface="Calibri Light" panose="020F0302020204030204" pitchFamily="34" charset="0"/>
              <a:ea typeface="Meiryo UI" panose="020B0604030504040204" pitchFamily="50" charset="-128"/>
              <a:cs typeface="Times New Roman" panose="02020603050405020304" pitchFamily="18" charset="0"/>
            </a:endParaRPr>
          </a:p>
          <a:p>
            <a:pPr marL="457200" marR="0" lvl="1" indent="0" algn="l" defTabSz="914400" rtl="0" eaLnBrk="0" fontAlgn="base" latinLnBrk="0" hangingPunct="0">
              <a:lnSpc>
                <a:spcPts val="1800"/>
              </a:lnSpc>
              <a:spcBef>
                <a:spcPct val="0"/>
              </a:spcBef>
              <a:spcAft>
                <a:spcPct val="0"/>
              </a:spcAft>
              <a:buClrTx/>
              <a:buSzTx/>
              <a:tabLst/>
            </a:pPr>
            <a:r>
              <a:rPr lang="ja-JP" altLang="en-US" sz="1400" dirty="0">
                <a:solidFill>
                  <a:srgbClr val="000000"/>
                </a:solidFill>
                <a:latin typeface="Calibri Light" panose="020F0302020204030204" pitchFamily="34" charset="0"/>
                <a:ea typeface="Meiryo UI" panose="020B0604030504040204" pitchFamily="50" charset="-128"/>
                <a:cs typeface="Times New Roman" panose="02020603050405020304" pitchFamily="18" charset="0"/>
              </a:rPr>
              <a:t>　</a:t>
            </a:r>
            <a:r>
              <a:rPr lang="ja-JP" altLang="en-US" sz="1400" dirty="0" smtClean="0">
                <a:solidFill>
                  <a:srgbClr val="000000"/>
                </a:solidFill>
                <a:latin typeface="Calibri Light" panose="020F0302020204030204" pitchFamily="34" charset="0"/>
                <a:ea typeface="Meiryo UI" panose="020B0604030504040204" pitchFamily="50" charset="-128"/>
                <a:cs typeface="Times New Roman" panose="02020603050405020304" pitchFamily="18" charset="0"/>
              </a:rPr>
              <a:t>　</a:t>
            </a:r>
            <a:r>
              <a:rPr lang="en-US" altLang="ja-JP" sz="1400" dirty="0" smtClean="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a:t>
            </a:r>
            <a:r>
              <a:rPr kumimoji="0" lang="ja-JP" altLang="ja-JP" sz="110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市民後見人が行っている財産管理の状況については</a:t>
            </a:r>
            <a:r>
              <a:rPr kumimoji="0" lang="ja-JP" altLang="ja-JP" sz="11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[図2‐</a:t>
            </a:r>
            <a:r>
              <a:rPr lang="en-US" altLang="ja-JP" sz="1100" b="1" dirty="0" smtClean="0">
                <a:latin typeface="メイリオ" panose="020B0604030504040204" pitchFamily="50" charset="-128"/>
                <a:ea typeface="メイリオ" panose="020B0604030504040204" pitchFamily="50" charset="-128"/>
                <a:cs typeface="Arial" panose="020B0604020202020204" pitchFamily="34" charset="0"/>
              </a:rPr>
              <a:t>2</a:t>
            </a:r>
            <a:r>
              <a:rPr kumimoji="0" lang="ja-JP" altLang="ja-JP" sz="11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ja-JP" altLang="ja-JP" sz="110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に、</a:t>
            </a:r>
            <a:endParaRPr kumimoji="0" lang="en-US" altLang="ja-JP" sz="110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endParaRPr>
          </a:p>
          <a:p>
            <a:pPr marL="457200" marR="0" lvl="1" indent="0" algn="l" defTabSz="914400" rtl="0" eaLnBrk="0" fontAlgn="base" latinLnBrk="0" hangingPunct="0">
              <a:lnSpc>
                <a:spcPts val="1800"/>
              </a:lnSpc>
              <a:spcBef>
                <a:spcPct val="0"/>
              </a:spcBef>
              <a:spcAft>
                <a:spcPct val="0"/>
              </a:spcAft>
              <a:buClrTx/>
              <a:buSzTx/>
              <a:tabLst/>
            </a:pPr>
            <a:r>
              <a:rPr lang="ja-JP" altLang="en-US" sz="1100" dirty="0">
                <a:latin typeface="メイリオ" panose="020B0604030504040204" pitchFamily="50" charset="-128"/>
                <a:ea typeface="メイリオ" panose="020B0604030504040204" pitchFamily="50" charset="-128"/>
                <a:cs typeface="Arial" panose="020B0604020202020204" pitchFamily="34" charset="0"/>
              </a:rPr>
              <a:t>　</a:t>
            </a:r>
            <a:r>
              <a:rPr kumimoji="0" lang="ja-JP" altLang="ja-JP" sz="110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日常生活の維持に関する事項については</a:t>
            </a:r>
            <a:r>
              <a:rPr kumimoji="0" lang="ja-JP" altLang="ja-JP" sz="11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[図2‐</a:t>
            </a:r>
            <a:r>
              <a:rPr kumimoji="0" lang="en-US" altLang="ja-JP" sz="11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3</a:t>
            </a:r>
            <a:r>
              <a:rPr kumimoji="0" lang="ja-JP" altLang="ja-JP" sz="11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ja-JP" altLang="ja-JP" sz="110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に、住宅関係に</a:t>
            </a:r>
            <a:endParaRPr kumimoji="0" lang="en-US" altLang="ja-JP" sz="110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endParaRPr>
          </a:p>
          <a:p>
            <a:pPr marL="457200" marR="0" lvl="1" indent="0" algn="l" defTabSz="914400" rtl="0" eaLnBrk="0" fontAlgn="base" latinLnBrk="0" hangingPunct="0">
              <a:lnSpc>
                <a:spcPts val="1800"/>
              </a:lnSpc>
              <a:spcBef>
                <a:spcPct val="0"/>
              </a:spcBef>
              <a:spcAft>
                <a:spcPct val="0"/>
              </a:spcAft>
              <a:buClrTx/>
              <a:buSzTx/>
              <a:tabLst/>
            </a:pPr>
            <a:r>
              <a:rPr lang="ja-JP" altLang="en-US" sz="1100" dirty="0">
                <a:latin typeface="メイリオ" panose="020B0604030504040204" pitchFamily="50" charset="-128"/>
                <a:ea typeface="メイリオ" panose="020B0604030504040204" pitchFamily="50" charset="-128"/>
                <a:cs typeface="Arial" panose="020B0604020202020204" pitchFamily="34" charset="0"/>
              </a:rPr>
              <a:t>　</a:t>
            </a:r>
            <a:r>
              <a:rPr kumimoji="0" lang="ja-JP" altLang="ja-JP" sz="110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関わる事務は</a:t>
            </a:r>
            <a:r>
              <a:rPr kumimoji="0" lang="ja-JP" altLang="ja-JP" sz="11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[図2-</a:t>
            </a:r>
            <a:r>
              <a:rPr kumimoji="0" lang="en-US" altLang="ja-JP" sz="11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4</a:t>
            </a:r>
            <a:r>
              <a:rPr kumimoji="0" lang="ja-JP" altLang="ja-JP" sz="11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ja-JP" altLang="ja-JP" sz="110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のとおりである。</a:t>
            </a:r>
            <a:endParaRPr kumimoji="0" lang="ja-JP" altLang="ja-JP" sz="80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39700" algn="l" defTabSz="914400" rtl="0" eaLnBrk="0" fontAlgn="base" latinLnBrk="0" hangingPunct="0">
              <a:lnSpc>
                <a:spcPts val="18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6" name="グラフ 15"/>
          <p:cNvGraphicFramePr/>
          <p:nvPr>
            <p:extLst>
              <p:ext uri="{D42A27DB-BD31-4B8C-83A1-F6EECF244321}">
                <p14:modId xmlns:p14="http://schemas.microsoft.com/office/powerpoint/2010/main" val="2568745220"/>
              </p:ext>
            </p:extLst>
          </p:nvPr>
        </p:nvGraphicFramePr>
        <p:xfrm>
          <a:off x="-1" y="2150970"/>
          <a:ext cx="4484915" cy="47070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p:cNvGraphicFramePr/>
          <p:nvPr>
            <p:extLst>
              <p:ext uri="{D42A27DB-BD31-4B8C-83A1-F6EECF244321}">
                <p14:modId xmlns:p14="http://schemas.microsoft.com/office/powerpoint/2010/main" val="2361941534"/>
              </p:ext>
            </p:extLst>
          </p:nvPr>
        </p:nvGraphicFramePr>
        <p:xfrm>
          <a:off x="4572001" y="430306"/>
          <a:ext cx="4571999" cy="34424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p:nvPr>
            <p:extLst>
              <p:ext uri="{D42A27DB-BD31-4B8C-83A1-F6EECF244321}">
                <p14:modId xmlns:p14="http://schemas.microsoft.com/office/powerpoint/2010/main" val="2778121242"/>
              </p:ext>
            </p:extLst>
          </p:nvPr>
        </p:nvGraphicFramePr>
        <p:xfrm>
          <a:off x="3173507" y="3724275"/>
          <a:ext cx="6494928" cy="3133725"/>
        </p:xfrm>
        <a:graphic>
          <a:graphicData uri="http://schemas.openxmlformats.org/drawingml/2006/chart">
            <c:chart xmlns:c="http://schemas.openxmlformats.org/drawingml/2006/chart" xmlns:r="http://schemas.openxmlformats.org/officeDocument/2006/relationships" r:id="rId4"/>
          </a:graphicData>
        </a:graphic>
      </p:graphicFrame>
      <p:sp>
        <p:nvSpPr>
          <p:cNvPr id="20" name="正方形/長方形 4"/>
          <p:cNvSpPr>
            <a:spLocks noChangeArrowheads="1"/>
          </p:cNvSpPr>
          <p:nvPr/>
        </p:nvSpPr>
        <p:spPr bwMode="auto">
          <a:xfrm>
            <a:off x="662244" y="2226504"/>
            <a:ext cx="673100" cy="304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Arial" panose="020B0604020202020204" pitchFamily="34" charset="0"/>
              </a:rPr>
              <a:t>[図2-</a:t>
            </a:r>
            <a:r>
              <a:rPr kumimoji="0"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Arial" panose="020B0604020202020204" pitchFamily="34" charset="0"/>
              </a:rPr>
              <a:t>2</a:t>
            </a:r>
            <a:r>
              <a:rPr kumimoji="0" lang="ja-JP"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Arial" panose="020B0604020202020204" pitchFamily="34" charset="0"/>
              </a:rPr>
              <a:t>]</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1" name="正方形/長方形 10"/>
          <p:cNvSpPr>
            <a:spLocks noChangeArrowheads="1"/>
          </p:cNvSpPr>
          <p:nvPr/>
        </p:nvSpPr>
        <p:spPr bwMode="auto">
          <a:xfrm>
            <a:off x="4466505" y="3786710"/>
            <a:ext cx="673090" cy="304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Arial" panose="020B0604020202020204" pitchFamily="34" charset="0"/>
              </a:rPr>
              <a:t>[図2-</a:t>
            </a:r>
            <a:r>
              <a:rPr kumimoji="0"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Arial" panose="020B0604020202020204" pitchFamily="34" charset="0"/>
              </a:rPr>
              <a:t>4</a:t>
            </a:r>
            <a:r>
              <a:rPr kumimoji="0" lang="ja-JP"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Arial" panose="020B0604020202020204" pitchFamily="34" charset="0"/>
              </a:rPr>
              <a:t>]</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4" name="円形吹き出し 13"/>
          <p:cNvSpPr/>
          <p:nvPr/>
        </p:nvSpPr>
        <p:spPr>
          <a:xfrm>
            <a:off x="8722364" y="31444"/>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02492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p:nvPr>
            <p:extLst/>
          </p:nvPr>
        </p:nvGraphicFramePr>
        <p:xfrm>
          <a:off x="-308613" y="486890"/>
          <a:ext cx="6226614" cy="6481499"/>
        </p:xfrm>
        <a:graphic>
          <a:graphicData uri="http://schemas.openxmlformats.org/drawingml/2006/chart">
            <c:chart xmlns:c="http://schemas.openxmlformats.org/drawingml/2006/chart" xmlns:r="http://schemas.openxmlformats.org/officeDocument/2006/relationships" r:id="rId2"/>
          </a:graphicData>
        </a:graphic>
      </p:graphicFrame>
      <p:sp>
        <p:nvSpPr>
          <p:cNvPr id="3" name="サブタイトル 2"/>
          <p:cNvSpPr>
            <a:spLocks noGrp="1"/>
          </p:cNvSpPr>
          <p:nvPr>
            <p:ph type="subTitle" idx="1"/>
          </p:nvPr>
        </p:nvSpPr>
        <p:spPr>
          <a:xfrm>
            <a:off x="0" y="270816"/>
            <a:ext cx="9119889" cy="861961"/>
          </a:xfrm>
        </p:spPr>
        <p:txBody>
          <a:bodyPr>
            <a:noAutofit/>
          </a:bodyPr>
          <a:lstStyle/>
          <a:p>
            <a:pPr algn="l">
              <a:lnSpc>
                <a:spcPts val="1200"/>
              </a:lnSpc>
            </a:pPr>
            <a:endParaRPr kumimoji="1" lang="en-US" altLang="ja-JP" sz="1500" dirty="0" smtClean="0">
              <a:latin typeface="Meiryo UI" panose="020B0604030504040204" pitchFamily="50" charset="-128"/>
              <a:ea typeface="Meiryo UI" panose="020B0604030504040204" pitchFamily="50" charset="-128"/>
            </a:endParaRPr>
          </a:p>
          <a:p>
            <a:pPr algn="l">
              <a:lnSpc>
                <a:spcPts val="1200"/>
              </a:lnSpc>
            </a:pPr>
            <a:r>
              <a:rPr lang="ja-JP" altLang="en-US" sz="1400" b="1" kern="100" dirty="0" smtClean="0">
                <a:latin typeface="メイリオ" panose="020B0604030504040204" pitchFamily="50" charset="-128"/>
                <a:ea typeface="メイリオ" panose="020B0604030504040204" pitchFamily="50" charset="-128"/>
                <a:cs typeface="Times New Roman" panose="02020603050405020304" pitchFamily="18" charset="0"/>
              </a:rPr>
              <a:t>（２）身上監護の状況</a:t>
            </a:r>
            <a:endParaRPr lang="en-US" altLang="ja-JP" sz="1400" b="1"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266700" indent="-266700" algn="just">
              <a:lnSpc>
                <a:spcPts val="1200"/>
              </a:lnSpc>
              <a:spcAft>
                <a:spcPts val="0"/>
              </a:spcAft>
            </a:pPr>
            <a:r>
              <a:rPr lang="ja-JP" altLang="en-US" sz="1600" kern="100" dirty="0" smtClean="0">
                <a:latin typeface="游明朝" panose="02020400000000000000" pitchFamily="18" charset="-128"/>
                <a:ea typeface="Meiryo UI" panose="020B0604030504040204" pitchFamily="50" charset="-128"/>
                <a:cs typeface="Times New Roman" panose="02020603050405020304" pitchFamily="18" charset="0"/>
              </a:rPr>
              <a:t>　　　　</a:t>
            </a:r>
            <a:r>
              <a:rPr lang="ja-JP" altLang="ja-JP" sz="1300" dirty="0" smtClean="0">
                <a:latin typeface="Calibri" panose="020F0502020204030204" pitchFamily="34" charset="0"/>
                <a:ea typeface="Meiryo UI" panose="020B0604030504040204" pitchFamily="50" charset="-128"/>
                <a:cs typeface="Arial" panose="020B0604020202020204" pitchFamily="34" charset="0"/>
              </a:rPr>
              <a:t>介護</a:t>
            </a:r>
            <a:r>
              <a:rPr lang="ja-JP" altLang="ja-JP" sz="1300" dirty="0">
                <a:latin typeface="Calibri" panose="020F0502020204030204" pitchFamily="34" charset="0"/>
                <a:ea typeface="Meiryo UI" panose="020B0604030504040204" pitchFamily="50" charset="-128"/>
                <a:cs typeface="Arial" panose="020B0604020202020204" pitchFamily="34" charset="0"/>
              </a:rPr>
              <a:t>サービスとの関わりや施設における市民後見人の役割について</a:t>
            </a:r>
            <a:r>
              <a:rPr lang="ja-JP" altLang="ja-JP" sz="1300" dirty="0" smtClean="0">
                <a:latin typeface="Calibri" panose="020F0502020204030204" pitchFamily="34" charset="0"/>
                <a:ea typeface="Meiryo UI" panose="020B0604030504040204" pitchFamily="50" charset="-128"/>
                <a:cs typeface="Arial" panose="020B0604020202020204" pitchFamily="34" charset="0"/>
              </a:rPr>
              <a:t>は</a:t>
            </a:r>
            <a:r>
              <a:rPr lang="ja-JP" altLang="ja-JP" sz="1300" b="1" dirty="0" smtClean="0">
                <a:ea typeface="Calibri" panose="020F0502020204030204" pitchFamily="34" charset="0"/>
                <a:cs typeface="Arial" panose="020B0604020202020204" pitchFamily="34" charset="0"/>
              </a:rPr>
              <a:t> </a:t>
            </a:r>
            <a:r>
              <a:rPr lang="ja-JP" altLang="ja-JP" sz="1300" dirty="0">
                <a:ea typeface="Calibri" panose="020F0502020204030204" pitchFamily="34" charset="0"/>
                <a:cs typeface="Arial" panose="020B0604020202020204" pitchFamily="34" charset="0"/>
              </a:rPr>
              <a:t>[</a:t>
            </a:r>
            <a:r>
              <a:rPr lang="ja-JP" altLang="ja-JP" sz="1300" dirty="0">
                <a:latin typeface="Calibri" panose="020F0502020204030204" pitchFamily="34" charset="0"/>
                <a:ea typeface="Meiryo UI" panose="020B0604030504040204" pitchFamily="50" charset="-128"/>
                <a:cs typeface="Arial" panose="020B0604020202020204" pitchFamily="34" charset="0"/>
              </a:rPr>
              <a:t>図</a:t>
            </a:r>
            <a:r>
              <a:rPr lang="ja-JP" altLang="ja-JP" sz="1300" dirty="0">
                <a:ea typeface="Calibri" panose="020F0502020204030204" pitchFamily="34" charset="0"/>
                <a:cs typeface="Arial" panose="020B0604020202020204" pitchFamily="34" charset="0"/>
              </a:rPr>
              <a:t>2</a:t>
            </a:r>
            <a:r>
              <a:rPr lang="ja-JP" altLang="ja-JP" sz="1300" dirty="0" smtClean="0">
                <a:latin typeface="Calibri" panose="020F0502020204030204" pitchFamily="34" charset="0"/>
                <a:ea typeface="Meiryo UI" panose="020B0604030504040204" pitchFamily="50" charset="-128"/>
                <a:cs typeface="Arial" panose="020B0604020202020204" pitchFamily="34" charset="0"/>
              </a:rPr>
              <a:t>‐</a:t>
            </a:r>
            <a:r>
              <a:rPr lang="en-US" altLang="ja-JP" sz="1300" dirty="0" smtClean="0">
                <a:latin typeface="Calibri" panose="020F0502020204030204" pitchFamily="34" charset="0"/>
                <a:ea typeface="Meiryo UI" panose="020B0604030504040204" pitchFamily="50" charset="-128"/>
                <a:cs typeface="Arial" panose="020B0604020202020204" pitchFamily="34" charset="0"/>
              </a:rPr>
              <a:t>5</a:t>
            </a:r>
            <a:r>
              <a:rPr lang="ja-JP" altLang="ja-JP" sz="1300" dirty="0" smtClean="0">
                <a:ea typeface="Calibri" panose="020F0502020204030204" pitchFamily="34" charset="0"/>
                <a:cs typeface="Arial" panose="020B0604020202020204" pitchFamily="34" charset="0"/>
              </a:rPr>
              <a:t>] </a:t>
            </a:r>
            <a:r>
              <a:rPr lang="ja-JP" altLang="ja-JP" sz="1300" dirty="0">
                <a:ea typeface="Calibri" panose="020F0502020204030204" pitchFamily="34" charset="0"/>
                <a:cs typeface="Arial" panose="020B0604020202020204" pitchFamily="34" charset="0"/>
              </a:rPr>
              <a:t>[</a:t>
            </a:r>
            <a:r>
              <a:rPr lang="ja-JP" altLang="ja-JP" sz="1300" dirty="0">
                <a:latin typeface="Calibri" panose="020F0502020204030204" pitchFamily="34" charset="0"/>
                <a:ea typeface="Meiryo UI" panose="020B0604030504040204" pitchFamily="50" charset="-128"/>
                <a:cs typeface="Arial" panose="020B0604020202020204" pitchFamily="34" charset="0"/>
              </a:rPr>
              <a:t>図</a:t>
            </a:r>
            <a:r>
              <a:rPr lang="ja-JP" altLang="ja-JP" sz="1300" dirty="0">
                <a:ea typeface="Calibri" panose="020F0502020204030204" pitchFamily="34" charset="0"/>
                <a:cs typeface="Arial" panose="020B0604020202020204" pitchFamily="34" charset="0"/>
              </a:rPr>
              <a:t>2</a:t>
            </a:r>
            <a:r>
              <a:rPr lang="ja-JP" altLang="ja-JP" sz="1300" dirty="0" smtClean="0">
                <a:latin typeface="Calibri" panose="020F0502020204030204" pitchFamily="34" charset="0"/>
                <a:ea typeface="Meiryo UI" panose="020B0604030504040204" pitchFamily="50" charset="-128"/>
                <a:cs typeface="Arial" panose="020B0604020202020204" pitchFamily="34" charset="0"/>
              </a:rPr>
              <a:t>‐</a:t>
            </a:r>
            <a:r>
              <a:rPr lang="en-US" altLang="ja-JP" sz="1300" dirty="0" smtClean="0">
                <a:latin typeface="Calibri" panose="020F0502020204030204" pitchFamily="34" charset="0"/>
                <a:ea typeface="Meiryo UI" panose="020B0604030504040204" pitchFamily="50" charset="-128"/>
                <a:cs typeface="Arial" panose="020B0604020202020204" pitchFamily="34" charset="0"/>
              </a:rPr>
              <a:t>6</a:t>
            </a:r>
            <a:r>
              <a:rPr lang="ja-JP" altLang="ja-JP" sz="1300" dirty="0" smtClean="0">
                <a:ea typeface="Calibri" panose="020F0502020204030204" pitchFamily="34" charset="0"/>
                <a:cs typeface="Arial" panose="020B0604020202020204" pitchFamily="34" charset="0"/>
              </a:rPr>
              <a:t>]</a:t>
            </a:r>
            <a:r>
              <a:rPr lang="ja-JP" altLang="en-US" sz="1300" b="1" dirty="0" smtClean="0">
                <a:ea typeface="Calibri" panose="020F0502020204030204" pitchFamily="34" charset="0"/>
                <a:cs typeface="Arial" panose="020B0604020202020204" pitchFamily="34" charset="0"/>
              </a:rPr>
              <a:t>、</a:t>
            </a:r>
            <a:r>
              <a:rPr lang="ja-JP" altLang="en-US" sz="1300" dirty="0" smtClean="0">
                <a:latin typeface="Meiryo UI" panose="020B0604030504040204" pitchFamily="50" charset="-128"/>
                <a:ea typeface="Meiryo UI" panose="020B0604030504040204" pitchFamily="50" charset="-128"/>
                <a:cs typeface="Arial" panose="020B0604020202020204" pitchFamily="34" charset="0"/>
              </a:rPr>
              <a:t>医療に関する事務は</a:t>
            </a:r>
            <a:r>
              <a:rPr lang="en-US" altLang="ja-JP" sz="13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1300" dirty="0" smtClean="0">
                <a:latin typeface="Meiryo UI" panose="020B0604030504040204" pitchFamily="50" charset="-128"/>
                <a:ea typeface="Meiryo UI" panose="020B0604030504040204" pitchFamily="50" charset="-128"/>
                <a:cs typeface="Arial" panose="020B0604020202020204" pitchFamily="34" charset="0"/>
              </a:rPr>
              <a:t>図</a:t>
            </a:r>
            <a:r>
              <a:rPr lang="en-US" altLang="ja-JP" sz="1300" dirty="0" smtClean="0">
                <a:latin typeface="Meiryo UI" panose="020B0604030504040204" pitchFamily="50" charset="-128"/>
                <a:ea typeface="Meiryo UI" panose="020B0604030504040204" pitchFamily="50" charset="-128"/>
                <a:cs typeface="Arial" panose="020B0604020202020204" pitchFamily="34" charset="0"/>
              </a:rPr>
              <a:t>2-7]</a:t>
            </a:r>
            <a:r>
              <a:rPr lang="ja-JP" altLang="ja-JP" sz="1300" dirty="0" smtClean="0">
                <a:latin typeface="Meiryo UI" panose="020B0604030504040204" pitchFamily="50" charset="-128"/>
                <a:ea typeface="Meiryo UI" panose="020B0604030504040204" pitchFamily="50" charset="-128"/>
                <a:cs typeface="Arial" panose="020B0604020202020204" pitchFamily="34" charset="0"/>
              </a:rPr>
              <a:t>で</a:t>
            </a:r>
            <a:r>
              <a:rPr lang="ja-JP" altLang="ja-JP" sz="1300" dirty="0">
                <a:latin typeface="Calibri" panose="020F0502020204030204" pitchFamily="34" charset="0"/>
                <a:ea typeface="Meiryo UI" panose="020B0604030504040204" pitchFamily="50" charset="-128"/>
                <a:cs typeface="Arial" panose="020B0604020202020204" pitchFamily="34" charset="0"/>
              </a:rPr>
              <a:t>示した</a:t>
            </a:r>
            <a:r>
              <a:rPr lang="ja-JP" altLang="ja-JP" sz="1300" dirty="0" smtClean="0">
                <a:latin typeface="Calibri" panose="020F0502020204030204" pitchFamily="34" charset="0"/>
                <a:ea typeface="Meiryo UI" panose="020B0604030504040204" pitchFamily="50" charset="-128"/>
                <a:cs typeface="Arial" panose="020B0604020202020204" pitchFamily="34" charset="0"/>
              </a:rPr>
              <a:t>。</a:t>
            </a:r>
            <a:endParaRPr lang="en-US" altLang="ja-JP" sz="1300" dirty="0" smtClean="0">
              <a:latin typeface="Calibri" panose="020F0502020204030204" pitchFamily="34" charset="0"/>
              <a:ea typeface="Meiryo UI" panose="020B0604030504040204" pitchFamily="50" charset="-128"/>
              <a:cs typeface="Arial" panose="020B0604020202020204" pitchFamily="34" charset="0"/>
            </a:endParaRPr>
          </a:p>
          <a:p>
            <a:pPr marL="266700" indent="-266700" algn="just">
              <a:lnSpc>
                <a:spcPts val="1200"/>
              </a:lnSpc>
              <a:spcAft>
                <a:spcPts val="0"/>
              </a:spcAft>
            </a:pPr>
            <a:r>
              <a:rPr lang="ja-JP" altLang="en-US" sz="1600" kern="100" dirty="0">
                <a:latin typeface="Calibri" panose="020F0502020204030204" pitchFamily="34" charset="0"/>
                <a:ea typeface="Meiryo UI" panose="020B0604030504040204" pitchFamily="50" charset="-128"/>
                <a:cs typeface="Arial" panose="020B0604020202020204" pitchFamily="34" charset="0"/>
              </a:rPr>
              <a:t>　</a:t>
            </a:r>
            <a:endParaRPr lang="en-US" altLang="ja-JP" sz="16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lnSpc>
                <a:spcPts val="1200"/>
              </a:lnSpc>
              <a:spcAft>
                <a:spcPts val="0"/>
              </a:spcAft>
            </a:pPr>
            <a:endParaRPr lang="en-US" altLang="ja-JP" sz="1600" kern="100" dirty="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lnSpc>
                <a:spcPts val="1200"/>
              </a:lnSpc>
              <a:spcAft>
                <a:spcPts val="0"/>
              </a:spcAft>
            </a:pPr>
            <a:endParaRPr lang="ja-JP" altLang="ja-JP" sz="1600" kern="100" dirty="0">
              <a:latin typeface="游明朝" panose="02020400000000000000" pitchFamily="18" charset="-128"/>
              <a:ea typeface="游明朝" panose="02020400000000000000" pitchFamily="18" charset="-128"/>
              <a:cs typeface="Times New Roman" panose="02020603050405020304" pitchFamily="18" charset="0"/>
            </a:endParaRPr>
          </a:p>
          <a:p>
            <a:pPr marL="266700" indent="-266700" algn="just">
              <a:lnSpc>
                <a:spcPts val="1200"/>
              </a:lnSpc>
              <a:spcAft>
                <a:spcPts val="0"/>
              </a:spcAft>
            </a:pPr>
            <a:r>
              <a:rPr lang="ja-JP" altLang="ja-JP" sz="1600" kern="100" dirty="0">
                <a:latin typeface="游明朝" panose="02020400000000000000" pitchFamily="18" charset="-128"/>
                <a:ea typeface="Meiryo UI" panose="020B0604030504040204" pitchFamily="50" charset="-128"/>
                <a:cs typeface="Times New Roman" panose="02020603050405020304" pitchFamily="18" charset="0"/>
              </a:rPr>
              <a:t>　</a:t>
            </a:r>
            <a:endParaRPr kumimoji="1" lang="ja-JP" altLang="en-US" sz="150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0" y="0"/>
            <a:ext cx="9144000" cy="457200"/>
          </a:xfrm>
          <a:ln w="28575" cmpd="thickThin">
            <a:prstDash val="solid"/>
          </a:ln>
        </p:spPr>
        <p:style>
          <a:lnRef idx="2">
            <a:schemeClr val="dk1"/>
          </a:lnRef>
          <a:fillRef idx="1">
            <a:schemeClr val="lt1"/>
          </a:fillRef>
          <a:effectRef idx="0">
            <a:schemeClr val="dk1"/>
          </a:effectRef>
          <a:fontRef idx="minor">
            <a:schemeClr val="dk1"/>
          </a:fontRef>
        </p:style>
        <p:txBody>
          <a:bodyPr>
            <a:normAutofit/>
          </a:bodyPr>
          <a:lstStyle/>
          <a:p>
            <a:r>
              <a:rPr lang="ja-JP" altLang="en-US" sz="2000" dirty="0" smtClean="0">
                <a:latin typeface="Meiryo UI" panose="020B0604030504040204" pitchFamily="50" charset="-128"/>
                <a:ea typeface="Meiryo UI" panose="020B0604030504040204" pitchFamily="50" charset="-128"/>
              </a:rPr>
              <a:t>府内市民後見人の活動状況</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抜粋）（市民後見人の養成等事業）</a:t>
            </a:r>
            <a:endParaRPr kumimoji="1" lang="ja-JP" altLang="en-US" sz="2000" dirty="0">
              <a:latin typeface="Meiryo UI" panose="020B0604030504040204" pitchFamily="50" charset="-128"/>
              <a:ea typeface="Meiryo UI" panose="020B0604030504040204" pitchFamily="50" charset="-128"/>
            </a:endParaRPr>
          </a:p>
        </p:txBody>
      </p:sp>
      <p:sp>
        <p:nvSpPr>
          <p:cNvPr id="18" name="Rectangle 2"/>
          <p:cNvSpPr>
            <a:spLocks noChangeArrowheads="1"/>
          </p:cNvSpPr>
          <p:nvPr/>
        </p:nvSpPr>
        <p:spPr bwMode="auto">
          <a:xfrm>
            <a:off x="3735327" y="3866747"/>
            <a:ext cx="505966" cy="23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en-US" sz="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5" name="Rectangle 12"/>
          <p:cNvSpPr>
            <a:spLocks noChangeArrowheads="1"/>
          </p:cNvSpPr>
          <p:nvPr/>
        </p:nvSpPr>
        <p:spPr bwMode="auto">
          <a:xfrm>
            <a:off x="109997" y="2482448"/>
            <a:ext cx="167937" cy="23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800">
              <a:latin typeface="メイリオ" panose="020B0604030504040204" pitchFamily="50" charset="-128"/>
              <a:ea typeface="メイリオ" panose="020B0604030504040204" pitchFamily="50" charset="-128"/>
            </a:endParaRPr>
          </a:p>
        </p:txBody>
      </p:sp>
      <p:graphicFrame>
        <p:nvGraphicFramePr>
          <p:cNvPr id="10" name="グラフ 9"/>
          <p:cNvGraphicFramePr/>
          <p:nvPr>
            <p:extLst/>
          </p:nvPr>
        </p:nvGraphicFramePr>
        <p:xfrm>
          <a:off x="3129604" y="4069853"/>
          <a:ext cx="5938061" cy="2803431"/>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946865" y="1222827"/>
            <a:ext cx="721671" cy="300820"/>
          </a:xfrm>
          <a:prstGeom prst="rect">
            <a:avLst/>
          </a:prstGeom>
        </p:spPr>
        <p:txBody>
          <a:bodyPr wrap="none">
            <a:spAutoFit/>
          </a:bodyPr>
          <a:lstStyle/>
          <a:p>
            <a:pPr algn="ctr">
              <a:lnSpc>
                <a:spcPct val="107000"/>
              </a:lnSpc>
              <a:spcAft>
                <a:spcPts val="800"/>
              </a:spcAft>
            </a:pPr>
            <a:r>
              <a:rPr lang="ja-JP" altLang="ja-JP" sz="1100" b="1" dirty="0">
                <a:latin typeface="メイリオ" panose="020B0604030504040204" pitchFamily="50" charset="-128"/>
                <a:ea typeface="メイリオ" panose="020B0604030504040204" pitchFamily="50" charset="-128"/>
                <a:cs typeface="Arial" panose="020B0604020202020204" pitchFamily="34" charset="0"/>
              </a:rPr>
              <a:t>[図</a:t>
            </a:r>
            <a:r>
              <a:rPr lang="ja-JP" altLang="ja-JP" sz="1100" b="1" dirty="0" smtClean="0">
                <a:latin typeface="メイリオ" panose="020B0604030504040204" pitchFamily="50" charset="-128"/>
                <a:ea typeface="メイリオ" panose="020B0604030504040204" pitchFamily="50" charset="-128"/>
                <a:cs typeface="Arial" panose="020B0604020202020204" pitchFamily="34" charset="0"/>
              </a:rPr>
              <a:t>2-</a:t>
            </a:r>
            <a:r>
              <a:rPr lang="en-US" altLang="ja-JP" sz="1100" b="1" dirty="0" smtClean="0">
                <a:latin typeface="メイリオ" panose="020B0604030504040204" pitchFamily="50" charset="-128"/>
                <a:ea typeface="メイリオ" panose="020B0604030504040204" pitchFamily="50" charset="-128"/>
                <a:cs typeface="Arial" panose="020B0604020202020204" pitchFamily="34" charset="0"/>
              </a:rPr>
              <a:t>5</a:t>
            </a:r>
            <a:r>
              <a:rPr lang="ja-JP" altLang="ja-JP" sz="1100" b="1" dirty="0" smtClean="0">
                <a:latin typeface="メイリオ" panose="020B0604030504040204" pitchFamily="50" charset="-128"/>
                <a:ea typeface="メイリオ" panose="020B0604030504040204" pitchFamily="50" charset="-128"/>
                <a:cs typeface="Arial" panose="020B0604020202020204" pitchFamily="34" charset="0"/>
              </a:rPr>
              <a:t>]</a:t>
            </a:r>
            <a:endParaRPr lang="ja-JP" altLang="ja-JP" sz="1100" dirty="0">
              <a:effectLst/>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正方形/長方形 4"/>
          <p:cNvSpPr/>
          <p:nvPr/>
        </p:nvSpPr>
        <p:spPr>
          <a:xfrm>
            <a:off x="5341723" y="4318422"/>
            <a:ext cx="721671" cy="300820"/>
          </a:xfrm>
          <a:prstGeom prst="rect">
            <a:avLst/>
          </a:prstGeom>
        </p:spPr>
        <p:txBody>
          <a:bodyPr wrap="none">
            <a:spAutoFit/>
          </a:bodyPr>
          <a:lstStyle/>
          <a:p>
            <a:pPr algn="ctr">
              <a:lnSpc>
                <a:spcPct val="107000"/>
              </a:lnSpc>
              <a:spcAft>
                <a:spcPts val="800"/>
              </a:spcAft>
            </a:pPr>
            <a:r>
              <a:rPr lang="ja-JP" altLang="ja-JP" sz="1100" b="1" dirty="0">
                <a:latin typeface="メイリオ" panose="020B0604030504040204" pitchFamily="50" charset="-128"/>
                <a:ea typeface="メイリオ" panose="020B0604030504040204" pitchFamily="50" charset="-128"/>
                <a:cs typeface="Arial" panose="020B0604020202020204" pitchFamily="34" charset="0"/>
              </a:rPr>
              <a:t>[図</a:t>
            </a:r>
            <a:r>
              <a:rPr lang="ja-JP" altLang="ja-JP" sz="1100" b="1" dirty="0" smtClean="0">
                <a:latin typeface="メイリオ" panose="020B0604030504040204" pitchFamily="50" charset="-128"/>
                <a:ea typeface="メイリオ" panose="020B0604030504040204" pitchFamily="50" charset="-128"/>
                <a:cs typeface="Arial" panose="020B0604020202020204" pitchFamily="34" charset="0"/>
              </a:rPr>
              <a:t>2-</a:t>
            </a:r>
            <a:r>
              <a:rPr lang="en-US" altLang="ja-JP" sz="1100" b="1" dirty="0" smtClean="0">
                <a:latin typeface="メイリオ" panose="020B0604030504040204" pitchFamily="50" charset="-128"/>
                <a:ea typeface="メイリオ" panose="020B0604030504040204" pitchFamily="50" charset="-128"/>
                <a:cs typeface="Arial" panose="020B0604020202020204" pitchFamily="34" charset="0"/>
              </a:rPr>
              <a:t>7</a:t>
            </a:r>
            <a:r>
              <a:rPr lang="ja-JP" altLang="ja-JP" sz="1100" b="1" dirty="0" smtClean="0">
                <a:latin typeface="メイリオ" panose="020B0604030504040204" pitchFamily="50" charset="-128"/>
                <a:ea typeface="メイリオ" panose="020B0604030504040204" pitchFamily="50" charset="-128"/>
                <a:cs typeface="Arial" panose="020B0604020202020204" pitchFamily="34" charset="0"/>
              </a:rPr>
              <a:t>]</a:t>
            </a:r>
            <a:endParaRPr lang="ja-JP" altLang="ja-JP" sz="1100" dirty="0">
              <a:effectLst/>
              <a:latin typeface="メイリオ" panose="020B0604030504040204" pitchFamily="50" charset="-128"/>
              <a:ea typeface="メイリオ" panose="020B0604030504040204" pitchFamily="50" charset="-128"/>
              <a:cs typeface="Arial" panose="020B0604020202020204" pitchFamily="34" charset="0"/>
            </a:endParaRPr>
          </a:p>
        </p:txBody>
      </p:sp>
      <p:graphicFrame>
        <p:nvGraphicFramePr>
          <p:cNvPr id="12" name="グラフ 11"/>
          <p:cNvGraphicFramePr>
            <a:graphicFrameLocks/>
          </p:cNvGraphicFramePr>
          <p:nvPr>
            <p:extLst/>
          </p:nvPr>
        </p:nvGraphicFramePr>
        <p:xfrm>
          <a:off x="2297350" y="853774"/>
          <a:ext cx="7782772" cy="3517900"/>
        </p:xfrm>
        <a:graphic>
          <a:graphicData uri="http://schemas.openxmlformats.org/drawingml/2006/chart">
            <c:chart xmlns:c="http://schemas.openxmlformats.org/drawingml/2006/chart" xmlns:r="http://schemas.openxmlformats.org/officeDocument/2006/relationships" r:id="rId4"/>
          </a:graphicData>
        </a:graphic>
      </p:graphicFrame>
      <p:sp>
        <p:nvSpPr>
          <p:cNvPr id="11" name="円形吹き出し 10"/>
          <p:cNvSpPr/>
          <p:nvPr/>
        </p:nvSpPr>
        <p:spPr>
          <a:xfrm>
            <a:off x="8722364" y="6469185"/>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７</a:t>
            </a:r>
          </a:p>
        </p:txBody>
      </p:sp>
    </p:spTree>
    <p:extLst>
      <p:ext uri="{BB962C8B-B14F-4D97-AF65-F5344CB8AC3E}">
        <p14:creationId xmlns:p14="http://schemas.microsoft.com/office/powerpoint/2010/main" val="3338678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57200"/>
          </a:xfrm>
          <a:ln w="28575" cmpd="thickThin">
            <a:prstDash val="solid"/>
          </a:ln>
        </p:spPr>
        <p:style>
          <a:lnRef idx="2">
            <a:schemeClr val="dk1"/>
          </a:lnRef>
          <a:fillRef idx="1">
            <a:schemeClr val="lt1"/>
          </a:fillRef>
          <a:effectRef idx="0">
            <a:schemeClr val="dk1"/>
          </a:effectRef>
          <a:fontRef idx="minor">
            <a:schemeClr val="dk1"/>
          </a:fontRef>
        </p:style>
        <p:txBody>
          <a:bodyPr>
            <a:normAutofit/>
          </a:bodyPr>
          <a:lstStyle/>
          <a:p>
            <a:r>
              <a:rPr lang="ja-JP" altLang="en-US" sz="2000" dirty="0" smtClean="0">
                <a:latin typeface="Meiryo UI" panose="020B0604030504040204" pitchFamily="50" charset="-128"/>
                <a:ea typeface="Meiryo UI" panose="020B0604030504040204" pitchFamily="50" charset="-128"/>
              </a:rPr>
              <a:t>府内市民後見人の活動状況</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抜粋）（市民後見人の養成等事業）</a:t>
            </a:r>
            <a:endParaRPr kumimoji="1" lang="ja-JP" altLang="en-US" sz="2000" dirty="0">
              <a:latin typeface="Meiryo UI" panose="020B0604030504040204" pitchFamily="50" charset="-128"/>
              <a:ea typeface="Meiryo UI" panose="020B0604030504040204" pitchFamily="50" charset="-128"/>
            </a:endParaRPr>
          </a:p>
        </p:txBody>
      </p:sp>
      <p:sp>
        <p:nvSpPr>
          <p:cNvPr id="18" name="Rectangle 2"/>
          <p:cNvSpPr>
            <a:spLocks noChangeArrowheads="1"/>
          </p:cNvSpPr>
          <p:nvPr/>
        </p:nvSpPr>
        <p:spPr bwMode="auto">
          <a:xfrm>
            <a:off x="3178175" y="3947239"/>
            <a:ext cx="5389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サブタイトル 2"/>
          <p:cNvSpPr>
            <a:spLocks noGrp="1"/>
          </p:cNvSpPr>
          <p:nvPr>
            <p:ph type="subTitle" idx="1"/>
          </p:nvPr>
        </p:nvSpPr>
        <p:spPr>
          <a:xfrm>
            <a:off x="0" y="319646"/>
            <a:ext cx="9144000" cy="6708867"/>
          </a:xfrm>
        </p:spPr>
        <p:txBody>
          <a:bodyPr>
            <a:noAutofit/>
          </a:bodyPr>
          <a:lstStyle/>
          <a:p>
            <a:pPr algn="l">
              <a:lnSpc>
                <a:spcPts val="2000"/>
              </a:lnSpc>
            </a:pPr>
            <a:endParaRPr kumimoji="1" lang="en-US" altLang="ja-JP" sz="1500" dirty="0" smtClean="0">
              <a:latin typeface="Meiryo UI" panose="020B0604030504040204" pitchFamily="50" charset="-128"/>
              <a:ea typeface="Meiryo UI" panose="020B0604030504040204" pitchFamily="50" charset="-128"/>
            </a:endParaRPr>
          </a:p>
          <a:p>
            <a:pPr algn="l">
              <a:lnSpc>
                <a:spcPts val="2000"/>
              </a:lnSpc>
            </a:pPr>
            <a:r>
              <a:rPr lang="ja-JP" altLang="en-US" sz="1600"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〇調査からみた市民後見人の活動状況</a:t>
            </a:r>
            <a:endParaRPr lang="en-US" altLang="ja-JP" sz="1600" b="1" dirty="0" smtClean="0">
              <a:latin typeface="Meiryo UI" panose="020B0604030504040204" pitchFamily="50" charset="-128"/>
              <a:ea typeface="Meiryo UI" panose="020B0604030504040204" pitchFamily="50" charset="-128"/>
            </a:endParaRPr>
          </a:p>
          <a:p>
            <a:pPr algn="l">
              <a:lnSpc>
                <a:spcPts val="2000"/>
              </a:lnSpc>
              <a:spcAft>
                <a:spcPts val="800"/>
              </a:spcAft>
            </a:pPr>
            <a:r>
              <a:rPr lang="ja-JP" altLang="ja-JP" sz="1600" kern="100" dirty="0" smtClean="0">
                <a:latin typeface="游明朝" panose="02020400000000000000" pitchFamily="18" charset="-128"/>
                <a:ea typeface="Meiryo UI" panose="020B0604030504040204" pitchFamily="50" charset="-128"/>
                <a:cs typeface="Times New Roman" panose="02020603050405020304" pitchFamily="18" charset="0"/>
              </a:rPr>
              <a:t>　</a:t>
            </a:r>
            <a:r>
              <a:rPr lang="ja-JP" altLang="en-US" sz="1500" kern="100" dirty="0" smtClean="0">
                <a:latin typeface="游明朝" panose="02020400000000000000" pitchFamily="18" charset="-128"/>
                <a:ea typeface="Meiryo UI" panose="020B0604030504040204" pitchFamily="50" charset="-128"/>
                <a:cs typeface="Times New Roman" panose="02020603050405020304" pitchFamily="18" charset="0"/>
              </a:rPr>
              <a:t>３．</a:t>
            </a:r>
            <a:r>
              <a:rPr lang="ja-JP" altLang="ja-JP" sz="1500" dirty="0">
                <a:latin typeface="Calibri" panose="020F0502020204030204" pitchFamily="34" charset="0"/>
                <a:ea typeface="Meiryo UI" panose="020B0604030504040204" pitchFamily="50" charset="-128"/>
                <a:cs typeface="Arial" panose="020B0604020202020204" pitchFamily="34" charset="0"/>
              </a:rPr>
              <a:t>市民後見人として活動することによって地域（入所施設等）に新たな変化や広がりをもたらしたと</a:t>
            </a:r>
            <a:r>
              <a:rPr lang="ja-JP" altLang="ja-JP" sz="1500" dirty="0" smtClean="0">
                <a:latin typeface="Calibri" panose="020F0502020204030204" pitchFamily="34" charset="0"/>
                <a:ea typeface="Meiryo UI" panose="020B0604030504040204" pitchFamily="50" charset="-128"/>
                <a:cs typeface="Arial" panose="020B0604020202020204" pitchFamily="34" charset="0"/>
              </a:rPr>
              <a:t>思</a:t>
            </a:r>
            <a:r>
              <a:rPr lang="ja-JP" altLang="en-US" sz="1500" dirty="0" smtClean="0">
                <a:latin typeface="Calibri" panose="020F0502020204030204" pitchFamily="34" charset="0"/>
                <a:ea typeface="Meiryo UI" panose="020B0604030504040204" pitchFamily="50" charset="-128"/>
                <a:cs typeface="Arial" panose="020B0604020202020204" pitchFamily="34" charset="0"/>
              </a:rPr>
              <a:t>わ</a:t>
            </a:r>
            <a:r>
              <a:rPr lang="ja-JP" altLang="ja-JP" sz="1500" dirty="0" smtClean="0">
                <a:latin typeface="Calibri" panose="020F0502020204030204" pitchFamily="34" charset="0"/>
                <a:ea typeface="Meiryo UI" panose="020B0604030504040204" pitchFamily="50" charset="-128"/>
                <a:cs typeface="Arial" panose="020B0604020202020204" pitchFamily="34" charset="0"/>
              </a:rPr>
              <a:t>れ</a:t>
            </a:r>
            <a:r>
              <a:rPr lang="ja-JP" altLang="en-US" sz="1500" dirty="0" smtClean="0">
                <a:latin typeface="Calibri" panose="020F0502020204030204" pitchFamily="34" charset="0"/>
                <a:ea typeface="Meiryo UI" panose="020B0604030504040204" pitchFamily="50" charset="-128"/>
                <a:cs typeface="Arial" panose="020B0604020202020204" pitchFamily="34" charset="0"/>
              </a:rPr>
              <a:t>る</a:t>
            </a:r>
            <a:r>
              <a:rPr lang="en-US" altLang="ja-JP" sz="1500" dirty="0">
                <a:latin typeface="Calibri" panose="020F0502020204030204" pitchFamily="34" charset="0"/>
                <a:ea typeface="Meiryo UI" panose="020B0604030504040204" pitchFamily="50" charset="-128"/>
                <a:cs typeface="Arial" panose="020B0604020202020204" pitchFamily="34" charset="0"/>
              </a:rPr>
              <a:t/>
            </a:r>
            <a:br>
              <a:rPr lang="en-US" altLang="ja-JP" sz="1500" dirty="0">
                <a:latin typeface="Calibri" panose="020F0502020204030204" pitchFamily="34" charset="0"/>
                <a:ea typeface="Meiryo UI" panose="020B0604030504040204" pitchFamily="50" charset="-128"/>
                <a:cs typeface="Arial" panose="020B0604020202020204" pitchFamily="34" charset="0"/>
              </a:rPr>
            </a:br>
            <a:r>
              <a:rPr lang="ja-JP" altLang="en-US" sz="1500" dirty="0" smtClean="0">
                <a:latin typeface="Calibri" panose="020F0502020204030204" pitchFamily="34" charset="0"/>
                <a:ea typeface="Meiryo UI" panose="020B0604030504040204" pitchFamily="50" charset="-128"/>
                <a:cs typeface="Arial" panose="020B0604020202020204" pitchFamily="34" charset="0"/>
              </a:rPr>
              <a:t>　　　</a:t>
            </a:r>
            <a:r>
              <a:rPr lang="ja-JP" altLang="ja-JP" sz="1500" dirty="0" smtClean="0">
                <a:latin typeface="Calibri" panose="020F0502020204030204" pitchFamily="34" charset="0"/>
                <a:ea typeface="Meiryo UI" panose="020B0604030504040204" pitchFamily="50" charset="-128"/>
                <a:cs typeface="Arial" panose="020B0604020202020204" pitchFamily="34" charset="0"/>
              </a:rPr>
              <a:t>又は思われた</a:t>
            </a:r>
            <a:r>
              <a:rPr lang="ja-JP" altLang="en-US" sz="1500" dirty="0" smtClean="0">
                <a:latin typeface="Calibri" panose="020F0502020204030204" pitchFamily="34" charset="0"/>
                <a:ea typeface="Meiryo UI" panose="020B0604030504040204" pitchFamily="50" charset="-128"/>
                <a:cs typeface="Arial" panose="020B0604020202020204" pitchFamily="34" charset="0"/>
              </a:rPr>
              <a:t>活動</a:t>
            </a:r>
            <a:r>
              <a:rPr lang="ja-JP" altLang="ja-JP" sz="1500" dirty="0" smtClean="0">
                <a:latin typeface="Calibri" panose="020F0502020204030204" pitchFamily="34" charset="0"/>
                <a:ea typeface="Meiryo UI" panose="020B0604030504040204" pitchFamily="50" charset="-128"/>
                <a:cs typeface="Arial" panose="020B0604020202020204" pitchFamily="34" charset="0"/>
              </a:rPr>
              <a:t>。</a:t>
            </a:r>
            <a:r>
              <a:rPr lang="ja-JP" altLang="en-US" sz="1500" dirty="0" smtClean="0">
                <a:latin typeface="Calibri" panose="020F0502020204030204" pitchFamily="34" charset="0"/>
                <a:ea typeface="Meiryo UI" panose="020B0604030504040204" pitchFamily="50" charset="-128"/>
                <a:cs typeface="Arial" panose="020B0604020202020204" pitchFamily="34" charset="0"/>
              </a:rPr>
              <a:t>（自由記載）</a:t>
            </a:r>
            <a:endParaRPr lang="en-US" altLang="ja-JP" sz="1500" dirty="0" smtClean="0">
              <a:latin typeface="Calibri" panose="020F0502020204030204" pitchFamily="34" charset="0"/>
              <a:ea typeface="Meiryo UI" panose="020B0604030504040204" pitchFamily="50" charset="-128"/>
              <a:cs typeface="Arial" panose="020B0604020202020204" pitchFamily="34" charset="0"/>
            </a:endParaRPr>
          </a:p>
          <a:p>
            <a:pPr marL="209550" indent="-69850" algn="l">
              <a:lnSpc>
                <a:spcPts val="2000"/>
              </a:lnSpc>
              <a:spcAft>
                <a:spcPts val="800"/>
              </a:spcAft>
            </a:pPr>
            <a:r>
              <a:rPr lang="ja-JP" altLang="ja-JP" sz="1300" dirty="0" smtClean="0">
                <a:latin typeface="メイリオ" panose="020B0604030504040204" pitchFamily="50" charset="-128"/>
                <a:ea typeface="メイリオ" panose="020B0604030504040204" pitchFamily="50" charset="-128"/>
                <a:cs typeface="Arial" panose="020B0604020202020204" pitchFamily="34" charset="0"/>
              </a:rPr>
              <a:t>・</a:t>
            </a:r>
            <a:r>
              <a:rPr lang="ja-JP" altLang="ja-JP" sz="1300" dirty="0">
                <a:latin typeface="メイリオ" panose="020B0604030504040204" pitchFamily="50" charset="-128"/>
                <a:ea typeface="メイリオ" panose="020B0604030504040204" pitchFamily="50" charset="-128"/>
                <a:cs typeface="Arial" panose="020B0604020202020204" pitchFamily="34" charset="0"/>
              </a:rPr>
              <a:t>入所施設に後見人（専門職）が何人かいるが、面会に来る事がないそうで、市民後見人の面会の多さに驚かれた</a:t>
            </a:r>
            <a:r>
              <a:rPr lang="ja-JP" altLang="ja-JP" sz="1300" dirty="0" smtClean="0">
                <a:latin typeface="メイリオ" panose="020B0604030504040204" pitchFamily="50" charset="-128"/>
                <a:ea typeface="メイリオ" panose="020B0604030504040204" pitchFamily="50" charset="-128"/>
                <a:cs typeface="Arial" panose="020B0604020202020204" pitchFamily="34" charset="0"/>
              </a:rPr>
              <a:t>。</a:t>
            </a:r>
            <a:r>
              <a:rPr lang="ja-JP" altLang="en-US" sz="1300" dirty="0" smtClean="0">
                <a:latin typeface="メイリオ" panose="020B0604030504040204" pitchFamily="50" charset="-128"/>
                <a:ea typeface="メイリオ" panose="020B0604030504040204" pitchFamily="50" charset="-128"/>
                <a:cs typeface="Arial" panose="020B0604020202020204" pitchFamily="34" charset="0"/>
              </a:rPr>
              <a:t>　</a:t>
            </a:r>
            <a:r>
              <a:rPr lang="ja-JP" altLang="en-US" sz="1300" dirty="0">
                <a:latin typeface="メイリオ" panose="020B0604030504040204" pitchFamily="50" charset="-128"/>
                <a:ea typeface="メイリオ" panose="020B0604030504040204" pitchFamily="50" charset="-128"/>
                <a:cs typeface="Arial" panose="020B0604020202020204" pitchFamily="34" charset="0"/>
              </a:rPr>
              <a:t>　</a:t>
            </a:r>
            <a:r>
              <a:rPr lang="ja-JP" altLang="en-US" sz="1300" dirty="0" smtClean="0">
                <a:latin typeface="メイリオ" panose="020B0604030504040204" pitchFamily="50" charset="-128"/>
                <a:ea typeface="メイリオ" panose="020B0604030504040204" pitchFamily="50" charset="-128"/>
                <a:cs typeface="Arial" panose="020B0604020202020204" pitchFamily="34" charset="0"/>
              </a:rPr>
              <a:t>　</a:t>
            </a:r>
            <a:r>
              <a:rPr lang="ja-JP" altLang="en-US" sz="1300" dirty="0">
                <a:latin typeface="メイリオ" panose="020B0604030504040204" pitchFamily="50" charset="-128"/>
                <a:ea typeface="メイリオ" panose="020B0604030504040204" pitchFamily="50" charset="-128"/>
                <a:cs typeface="Arial" panose="020B0604020202020204" pitchFamily="34" charset="0"/>
              </a:rPr>
              <a:t>　</a:t>
            </a:r>
            <a:r>
              <a:rPr lang="ja-JP" altLang="en-US" sz="1300" dirty="0" smtClean="0">
                <a:latin typeface="メイリオ" panose="020B0604030504040204" pitchFamily="50" charset="-128"/>
                <a:ea typeface="メイリオ" panose="020B0604030504040204" pitchFamily="50" charset="-128"/>
                <a:cs typeface="Arial" panose="020B0604020202020204" pitchFamily="34" charset="0"/>
              </a:rPr>
              <a:t>　</a:t>
            </a:r>
            <a:r>
              <a:rPr lang="ja-JP" altLang="ja-JP" sz="1300" dirty="0" smtClean="0">
                <a:latin typeface="メイリオ" panose="020B0604030504040204" pitchFamily="50" charset="-128"/>
                <a:ea typeface="メイリオ" panose="020B0604030504040204" pitchFamily="50" charset="-128"/>
                <a:cs typeface="Arial" panose="020B0604020202020204" pitchFamily="34" charset="0"/>
              </a:rPr>
              <a:t>郵便</a:t>
            </a:r>
            <a:r>
              <a:rPr lang="ja-JP" altLang="en-US" sz="1300" dirty="0" smtClean="0">
                <a:latin typeface="メイリオ" panose="020B0604030504040204" pitchFamily="50" charset="-128"/>
                <a:ea typeface="メイリオ" panose="020B0604030504040204" pitchFamily="50" charset="-128"/>
                <a:cs typeface="Arial" panose="020B0604020202020204" pitchFamily="34" charset="0"/>
              </a:rPr>
              <a:t>　</a:t>
            </a:r>
            <a:r>
              <a:rPr lang="ja-JP" altLang="ja-JP" sz="1300" dirty="0" smtClean="0">
                <a:latin typeface="メイリオ" panose="020B0604030504040204" pitchFamily="50" charset="-128"/>
                <a:ea typeface="メイリオ" panose="020B0604030504040204" pitchFamily="50" charset="-128"/>
                <a:cs typeface="Arial" panose="020B0604020202020204" pitchFamily="34" charset="0"/>
              </a:rPr>
              <a:t>局</a:t>
            </a:r>
            <a:r>
              <a:rPr lang="ja-JP" altLang="ja-JP" sz="1300" dirty="0">
                <a:latin typeface="メイリオ" panose="020B0604030504040204" pitchFamily="50" charset="-128"/>
                <a:ea typeface="メイリオ" panose="020B0604030504040204" pitchFamily="50" charset="-128"/>
                <a:cs typeface="Arial" panose="020B0604020202020204" pitchFamily="34" charset="0"/>
              </a:rPr>
              <a:t>、銀行、病院院長、電気屋さんetc,　市民後見人（私のこと）が身近な人が受任して</a:t>
            </a:r>
            <a:r>
              <a:rPr lang="ja-JP" altLang="ja-JP" sz="1300" dirty="0" smtClean="0">
                <a:latin typeface="メイリオ" panose="020B0604030504040204" pitchFamily="50" charset="-128"/>
                <a:ea typeface="メイリオ" panose="020B0604030504040204" pitchFamily="50" charset="-128"/>
                <a:cs typeface="Arial" panose="020B0604020202020204" pitchFamily="34" charset="0"/>
              </a:rPr>
              <a:t>いる</a:t>
            </a:r>
            <a:r>
              <a:rPr lang="ja-JP" altLang="ja-JP" sz="1300" dirty="0">
                <a:latin typeface="メイリオ" panose="020B0604030504040204" pitchFamily="50" charset="-128"/>
                <a:ea typeface="メイリオ" panose="020B0604030504040204" pitchFamily="50" charset="-128"/>
                <a:cs typeface="Arial" panose="020B0604020202020204" pitchFamily="34" charset="0"/>
              </a:rPr>
              <a:t>ことに驚かれ、新聞、TVでの話ではなくなったようです</a:t>
            </a:r>
            <a:r>
              <a:rPr lang="ja-JP" altLang="ja-JP" sz="1300" dirty="0" smtClean="0">
                <a:latin typeface="メイリオ" panose="020B0604030504040204" pitchFamily="50" charset="-128"/>
                <a:ea typeface="メイリオ" panose="020B0604030504040204" pitchFamily="50" charset="-128"/>
                <a:cs typeface="Arial" panose="020B0604020202020204" pitchFamily="34" charset="0"/>
              </a:rPr>
              <a:t>。</a:t>
            </a:r>
            <a:endParaRPr lang="en-US" altLang="ja-JP" sz="1300" dirty="0" smtClean="0">
              <a:latin typeface="メイリオ" panose="020B0604030504040204" pitchFamily="50" charset="-128"/>
              <a:ea typeface="メイリオ" panose="020B0604030504040204" pitchFamily="50" charset="-128"/>
              <a:cs typeface="Arial" panose="020B0604020202020204" pitchFamily="34" charset="0"/>
            </a:endParaRPr>
          </a:p>
          <a:p>
            <a:pPr indent="139700" algn="l">
              <a:lnSpc>
                <a:spcPts val="2000"/>
              </a:lnSpc>
              <a:spcAft>
                <a:spcPts val="800"/>
              </a:spcAft>
            </a:pPr>
            <a:r>
              <a:rPr lang="ja-JP" altLang="ja-JP" sz="1300" dirty="0" smtClean="0">
                <a:latin typeface="メイリオ" panose="020B0604030504040204" pitchFamily="50" charset="-128"/>
                <a:ea typeface="メイリオ" panose="020B0604030504040204" pitchFamily="50" charset="-128"/>
                <a:cs typeface="Arial" panose="020B0604020202020204" pitchFamily="34" charset="0"/>
              </a:rPr>
              <a:t>・</a:t>
            </a:r>
            <a:r>
              <a:rPr lang="ja-JP" altLang="ja-JP" sz="1300" dirty="0">
                <a:latin typeface="メイリオ" panose="020B0604030504040204" pitchFamily="50" charset="-128"/>
                <a:ea typeface="メイリオ" panose="020B0604030504040204" pitchFamily="50" charset="-128"/>
                <a:cs typeface="Arial" panose="020B0604020202020204" pitchFamily="34" charset="0"/>
              </a:rPr>
              <a:t>週一の訪問により、施設職員ともなじみになり、施設内で本人への注目度は高まったように思える</a:t>
            </a:r>
            <a:r>
              <a:rPr lang="ja-JP" altLang="ja-JP" sz="1300" dirty="0" smtClean="0">
                <a:latin typeface="メイリオ" panose="020B0604030504040204" pitchFamily="50" charset="-128"/>
                <a:ea typeface="メイリオ" panose="020B0604030504040204" pitchFamily="50" charset="-128"/>
                <a:cs typeface="Arial" panose="020B0604020202020204" pitchFamily="34" charset="0"/>
              </a:rPr>
              <a:t>。</a:t>
            </a:r>
            <a:endParaRPr lang="en-US" altLang="ja-JP" sz="1300" dirty="0" smtClean="0">
              <a:latin typeface="メイリオ" panose="020B0604030504040204" pitchFamily="50" charset="-128"/>
              <a:ea typeface="メイリオ" panose="020B0604030504040204" pitchFamily="50" charset="-128"/>
              <a:cs typeface="Arial" panose="020B0604020202020204" pitchFamily="34" charset="0"/>
            </a:endParaRPr>
          </a:p>
          <a:p>
            <a:pPr marL="209550" indent="-69850" algn="l">
              <a:lnSpc>
                <a:spcPts val="2000"/>
              </a:lnSpc>
              <a:spcAft>
                <a:spcPts val="800"/>
              </a:spcAft>
            </a:pPr>
            <a:r>
              <a:rPr lang="ja-JP" altLang="ja-JP" sz="1300" dirty="0" smtClean="0">
                <a:latin typeface="メイリオ" panose="020B0604030504040204" pitchFamily="50" charset="-128"/>
                <a:ea typeface="メイリオ" panose="020B0604030504040204" pitchFamily="50" charset="-128"/>
                <a:cs typeface="Arial" panose="020B0604020202020204" pitchFamily="34" charset="0"/>
              </a:rPr>
              <a:t>・</a:t>
            </a:r>
            <a:r>
              <a:rPr lang="ja-JP" altLang="ja-JP" sz="1300" dirty="0">
                <a:latin typeface="メイリオ" panose="020B0604030504040204" pitchFamily="50" charset="-128"/>
                <a:ea typeface="メイリオ" panose="020B0604030504040204" pitchFamily="50" charset="-128"/>
                <a:cs typeface="Arial" panose="020B0604020202020204" pitchFamily="34" charset="0"/>
              </a:rPr>
              <a:t>自宅、病院、施設の週に一度の訪問で、市民後見人という活動（ボランティア）が有るという事を知っていただけた。</a:t>
            </a:r>
          </a:p>
          <a:p>
            <a:pPr marL="209550" indent="-69850" algn="l">
              <a:lnSpc>
                <a:spcPts val="2000"/>
              </a:lnSpc>
              <a:spcAft>
                <a:spcPts val="800"/>
              </a:spcAft>
            </a:pPr>
            <a:r>
              <a:rPr lang="ja-JP" altLang="ja-JP" sz="1300" dirty="0" smtClean="0">
                <a:latin typeface="メイリオ" panose="020B0604030504040204" pitchFamily="50" charset="-128"/>
                <a:ea typeface="メイリオ" panose="020B0604030504040204" pitchFamily="50" charset="-128"/>
                <a:cs typeface="Arial" panose="020B0604020202020204" pitchFamily="34" charset="0"/>
              </a:rPr>
              <a:t>・</a:t>
            </a:r>
            <a:r>
              <a:rPr lang="ja-JP" altLang="ja-JP" sz="1300" dirty="0">
                <a:latin typeface="メイリオ" panose="020B0604030504040204" pitchFamily="50" charset="-128"/>
                <a:ea typeface="メイリオ" panose="020B0604030504040204" pitchFamily="50" charset="-128"/>
                <a:cs typeface="Arial" panose="020B0604020202020204" pitchFamily="34" charset="0"/>
              </a:rPr>
              <a:t>地域ケア会議への参加や、岸和田市は年に１度認知症のケア報告会をしているため、その時に市民後見人の見守りを報告していただいたこと。</a:t>
            </a:r>
          </a:p>
          <a:p>
            <a:pPr marL="209550" indent="-69850" algn="l">
              <a:lnSpc>
                <a:spcPts val="2000"/>
              </a:lnSpc>
              <a:spcAft>
                <a:spcPts val="800"/>
              </a:spcAft>
            </a:pPr>
            <a:r>
              <a:rPr lang="ja-JP" altLang="ja-JP" sz="1300" dirty="0" smtClean="0">
                <a:latin typeface="メイリオ" panose="020B0604030504040204" pitchFamily="50" charset="-128"/>
                <a:ea typeface="メイリオ" panose="020B0604030504040204" pitchFamily="50" charset="-128"/>
                <a:cs typeface="Arial" panose="020B0604020202020204" pitchFamily="34" charset="0"/>
              </a:rPr>
              <a:t>・</a:t>
            </a:r>
            <a:r>
              <a:rPr lang="ja-JP" altLang="ja-JP" sz="1300" dirty="0">
                <a:latin typeface="メイリオ" panose="020B0604030504040204" pitchFamily="50" charset="-128"/>
                <a:ea typeface="メイリオ" panose="020B0604030504040204" pitchFamily="50" charset="-128"/>
                <a:cs typeface="Arial" panose="020B0604020202020204" pitchFamily="34" charset="0"/>
              </a:rPr>
              <a:t>施設、市民後見人の存在を知ってもらうことができた。職員の方も、担当者会議等を通じて、アドバイスをもらったり、こちらからの提案等に関しても一緒に検討してくださるようになった。</a:t>
            </a:r>
          </a:p>
          <a:p>
            <a:pPr marL="209550" indent="-69850" algn="l">
              <a:lnSpc>
                <a:spcPts val="2000"/>
              </a:lnSpc>
              <a:spcAft>
                <a:spcPts val="800"/>
              </a:spcAft>
            </a:pPr>
            <a:endParaRPr lang="ja-JP" altLang="ja-JP" sz="1600" dirty="0" smtClean="0">
              <a:latin typeface="Calibri" panose="020F0502020204030204" pitchFamily="34" charset="0"/>
              <a:ea typeface="Meiryo UI" panose="020B0604030504040204" pitchFamily="50" charset="-128"/>
              <a:cs typeface="Arial" panose="020B0604020202020204" pitchFamily="34" charset="0"/>
            </a:endParaRPr>
          </a:p>
          <a:p>
            <a:pPr algn="l">
              <a:lnSpc>
                <a:spcPts val="2000"/>
              </a:lnSpc>
              <a:spcAft>
                <a:spcPts val="800"/>
              </a:spcAft>
            </a:pPr>
            <a:endParaRPr lang="ja-JP" altLang="ja-JP" sz="1600" dirty="0">
              <a:latin typeface="Calibri" panose="020F0502020204030204" pitchFamily="34" charset="0"/>
              <a:ea typeface="Meiryo UI" panose="020B0604030504040204" pitchFamily="50" charset="-128"/>
              <a:cs typeface="Arial" panose="020B0604020202020204" pitchFamily="34" charset="0"/>
            </a:endParaRPr>
          </a:p>
          <a:p>
            <a:pPr marL="266700" indent="-266700" algn="just">
              <a:lnSpc>
                <a:spcPts val="2000"/>
              </a:lnSpc>
              <a:spcAft>
                <a:spcPts val="0"/>
              </a:spcAft>
            </a:pPr>
            <a:r>
              <a:rPr lang="ja-JP" altLang="en-US" sz="1600" kern="100" dirty="0" smtClean="0">
                <a:latin typeface="游明朝" panose="02020400000000000000" pitchFamily="18" charset="-128"/>
                <a:ea typeface="Meiryo UI" panose="020B0604030504040204" pitchFamily="50" charset="-128"/>
                <a:cs typeface="Times New Roman" panose="02020603050405020304" pitchFamily="18" charset="0"/>
              </a:rPr>
              <a:t>　　</a:t>
            </a:r>
            <a:endParaRPr lang="en-US" altLang="ja-JP" sz="16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lnSpc>
                <a:spcPts val="2000"/>
              </a:lnSpc>
              <a:spcAft>
                <a:spcPts val="0"/>
              </a:spcAft>
            </a:pPr>
            <a:endParaRPr lang="en-US" altLang="ja-JP" sz="1600" kern="100" dirty="0" smtClean="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lnSpc>
                <a:spcPts val="2000"/>
              </a:lnSpc>
              <a:spcAft>
                <a:spcPts val="0"/>
              </a:spcAft>
            </a:pPr>
            <a:endParaRPr lang="en-US" altLang="ja-JP" sz="1600" kern="100" dirty="0">
              <a:latin typeface="游明朝" panose="02020400000000000000" pitchFamily="18" charset="-128"/>
              <a:ea typeface="Meiryo UI" panose="020B0604030504040204" pitchFamily="50" charset="-128"/>
              <a:cs typeface="Times New Roman" panose="02020603050405020304" pitchFamily="18" charset="0"/>
            </a:endParaRPr>
          </a:p>
          <a:p>
            <a:pPr marL="266700" indent="-266700" algn="just">
              <a:lnSpc>
                <a:spcPts val="2000"/>
              </a:lnSpc>
              <a:spcAft>
                <a:spcPts val="0"/>
              </a:spcAft>
            </a:pPr>
            <a:endParaRPr lang="ja-JP" altLang="ja-JP" sz="1600" kern="100" dirty="0">
              <a:latin typeface="游明朝" panose="02020400000000000000" pitchFamily="18" charset="-128"/>
              <a:ea typeface="游明朝" panose="02020400000000000000" pitchFamily="18" charset="-128"/>
              <a:cs typeface="Times New Roman" panose="02020603050405020304" pitchFamily="18" charset="0"/>
            </a:endParaRPr>
          </a:p>
          <a:p>
            <a:pPr marL="266700" indent="-266700" algn="just">
              <a:lnSpc>
                <a:spcPts val="2000"/>
              </a:lnSpc>
              <a:spcAft>
                <a:spcPts val="0"/>
              </a:spcAft>
            </a:pPr>
            <a:r>
              <a:rPr lang="ja-JP" altLang="ja-JP" sz="1600" kern="100" dirty="0">
                <a:latin typeface="游明朝" panose="02020400000000000000" pitchFamily="18" charset="-128"/>
                <a:ea typeface="Meiryo UI" panose="020B0604030504040204" pitchFamily="50" charset="-128"/>
                <a:cs typeface="Times New Roman" panose="02020603050405020304" pitchFamily="18" charset="0"/>
              </a:rPr>
              <a:t>　</a:t>
            </a:r>
            <a:endParaRPr kumimoji="1" lang="ja-JP" altLang="en-US" sz="1500" dirty="0">
              <a:latin typeface="Meiryo UI" panose="020B0604030504040204" pitchFamily="50" charset="-128"/>
              <a:ea typeface="Meiryo UI" panose="020B0604030504040204" pitchFamily="50" charset="-128"/>
            </a:endParaRPr>
          </a:p>
        </p:txBody>
      </p:sp>
      <p:sp>
        <p:nvSpPr>
          <p:cNvPr id="15" name="Rectangle 12"/>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 name="Rectangle 2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smtClean="0">
                <a:ln>
                  <a:noFill/>
                </a:ln>
                <a:solidFill>
                  <a:schemeClr val="tx1"/>
                </a:solidFill>
                <a:effectLst/>
                <a:latin typeface="Arial" panose="020B0604020202020204" pitchFamily="34" charset="0"/>
              </a:rPr>
              <a:t/>
            </a:r>
            <a:br>
              <a:rPr kumimoji="0" lang="ja-JP" altLang="ja-JP" sz="1800" b="0" i="0" u="none" strike="noStrike" cap="none" normalizeH="0" baseline="0" smtClean="0">
                <a:ln>
                  <a:noFill/>
                </a:ln>
                <a:solidFill>
                  <a:schemeClr val="tx1"/>
                </a:solidFill>
                <a:effectLst/>
                <a:latin typeface="Arial" panose="020B0604020202020204" pitchFamily="34" charset="0"/>
              </a:rPr>
            </a:br>
            <a:endParaRPr kumimoji="0" lang="ja-JP" altLang="ja-JP"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3" name="Rectangle 26"/>
          <p:cNvSpPr>
            <a:spLocks noChangeArrowheads="1"/>
          </p:cNvSpPr>
          <p:nvPr/>
        </p:nvSpPr>
        <p:spPr bwMode="auto">
          <a:xfrm>
            <a:off x="0" y="457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smtClean="0">
              <a:ln>
                <a:noFill/>
              </a:ln>
              <a:solidFill>
                <a:schemeClr val="tx1"/>
              </a:solidFill>
              <a:effectLst/>
            </a:endParaRPr>
          </a:p>
          <a:p>
            <a:pPr marL="0" marR="0" lvl="0" indent="1397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4" name="Rectangle 31"/>
          <p:cNvSpPr>
            <a:spLocks noChangeArrowheads="1"/>
          </p:cNvSpPr>
          <p:nvPr/>
        </p:nvSpPr>
        <p:spPr bwMode="auto">
          <a:xfrm>
            <a:off x="0" y="852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79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7940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smtClean="0">
              <a:ln>
                <a:noFill/>
              </a:ln>
              <a:solidFill>
                <a:schemeClr val="tx1"/>
              </a:solidFill>
              <a:effectLst/>
            </a:endParaRPr>
          </a:p>
          <a:p>
            <a:pPr marL="0" marR="0" lvl="0" indent="27940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smtClean="0">
                <a:ln>
                  <a:noFill/>
                </a:ln>
                <a:solidFill>
                  <a:schemeClr val="tx1"/>
                </a:solidFill>
                <a:effectLst/>
                <a:latin typeface="Arial" panose="020B0604020202020204" pitchFamily="34" charset="0"/>
              </a:rPr>
              <a:t/>
            </a:r>
            <a:br>
              <a:rPr kumimoji="0" lang="ja-JP" altLang="ja-JP" sz="1800" b="0" i="0" u="none" strike="noStrike" cap="none" normalizeH="0" baseline="0" smtClean="0">
                <a:ln>
                  <a:noFill/>
                </a:ln>
                <a:solidFill>
                  <a:schemeClr val="tx1"/>
                </a:solidFill>
                <a:effectLst/>
                <a:latin typeface="Arial" panose="020B0604020202020204" pitchFamily="34" charset="0"/>
              </a:rPr>
            </a:br>
            <a:endParaRPr kumimoji="0" lang="ja-JP" altLang="ja-JP" sz="1800" b="0" i="0" u="none" strike="noStrike" cap="none" normalizeH="0" baseline="0" smtClean="0">
              <a:ln>
                <a:noFill/>
              </a:ln>
              <a:solidFill>
                <a:schemeClr val="tx1"/>
              </a:solidFill>
              <a:effectLst/>
              <a:latin typeface="Arial" panose="020B0604020202020204" pitchFamily="34" charset="0"/>
            </a:endParaRPr>
          </a:p>
          <a:p>
            <a:pPr marL="0" marR="0" lvl="0" indent="2794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7" name="Rectangle 35"/>
          <p:cNvSpPr>
            <a:spLocks noChangeArrowheads="1"/>
          </p:cNvSpPr>
          <p:nvPr/>
        </p:nvSpPr>
        <p:spPr bwMode="auto">
          <a:xfrm>
            <a:off x="0" y="14982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Rectangle 38"/>
          <p:cNvSpPr>
            <a:spLocks noChangeArrowheads="1"/>
          </p:cNvSpPr>
          <p:nvPr/>
        </p:nvSpPr>
        <p:spPr bwMode="auto">
          <a:xfrm>
            <a:off x="0" y="14982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5" name="Rectangle 50"/>
          <p:cNvSpPr>
            <a:spLocks noChangeArrowheads="1"/>
          </p:cNvSpPr>
          <p:nvPr/>
        </p:nvSpPr>
        <p:spPr bwMode="auto">
          <a:xfrm>
            <a:off x="0" y="2405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
            </a:r>
            <a:br>
              <a:rPr kumimoji="0" lang="ja-JP" altLang="ja-JP" sz="1100" b="0" i="0" u="none" strike="noStrike" cap="none" normalizeH="0" baseline="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br>
            <a:endParaRPr kumimoji="0" lang="ja-JP" altLang="ja-JP" sz="800" b="0" i="0" u="none" strike="noStrike" cap="none" normalizeH="0" baseline="0" smtClean="0">
              <a:ln>
                <a:noFill/>
              </a:ln>
              <a:solidFill>
                <a:schemeClr val="tx1"/>
              </a:solidFill>
              <a:effectLst/>
            </a:endParaRPr>
          </a:p>
          <a:p>
            <a:pPr marL="0" marR="0" lvl="0" indent="1397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pic>
        <p:nvPicPr>
          <p:cNvPr id="47" name="図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2271" y="4928544"/>
            <a:ext cx="3074987" cy="1975680"/>
          </a:xfrm>
          <a:prstGeom prst="rect">
            <a:avLst/>
          </a:prstGeom>
        </p:spPr>
      </p:pic>
      <p:sp>
        <p:nvSpPr>
          <p:cNvPr id="46" name="円形吹き出し 45"/>
          <p:cNvSpPr/>
          <p:nvPr/>
        </p:nvSpPr>
        <p:spPr>
          <a:xfrm>
            <a:off x="8721122" y="31444"/>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47418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922</Words>
  <Application>Microsoft Office PowerPoint</Application>
  <PresentationFormat>画面に合わせる (4:3)</PresentationFormat>
  <Paragraphs>317</Paragraphs>
  <Slides>8</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Meiryo UI</vt:lpstr>
      <vt:lpstr>ＭＳ Ｐゴシック</vt:lpstr>
      <vt:lpstr>メイリオ</vt:lpstr>
      <vt:lpstr>游ゴシック</vt:lpstr>
      <vt:lpstr>游ゴシック Light</vt:lpstr>
      <vt:lpstr>游明朝</vt:lpstr>
      <vt:lpstr>Arial</vt:lpstr>
      <vt:lpstr>Calibri</vt:lpstr>
      <vt:lpstr>Calibri Light</vt:lpstr>
      <vt:lpstr>Times New Roman</vt:lpstr>
      <vt:lpstr>Office テーマ</vt:lpstr>
      <vt:lpstr>　　府内市町村アンケート結果について(抜粋）（市民後見人の養成等事業）</vt:lpstr>
      <vt:lpstr>府内市町村アンケート結果について(抜粋）（市民後見人の養成等事業）</vt:lpstr>
      <vt:lpstr>府内市町村アンケート結果について(抜粋）（市民後見人の養成等事業）</vt:lpstr>
      <vt:lpstr>府内市町村アンケート結果について(抜粋）（市民後見人の養成等事業）</vt:lpstr>
      <vt:lpstr>府内市民後見人の活動状況(抜粋）（市民後見人の養成等事業）</vt:lpstr>
      <vt:lpstr>府内市民後見人の活動状況(抜粋）（市民後見人の養成等事業）</vt:lpstr>
      <vt:lpstr>府内市民後見人の活動状況(抜粋）（市民後見人の養成等事業）</vt:lpstr>
      <vt:lpstr>府内市民後見人の活動状況(抜粋）（市民後見人の養成等事業）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2019-12-02T09:58:59Z</dcterms:created>
  <dcterms:modified xsi:type="dcterms:W3CDTF">2019-12-02T09:59:08Z</dcterms:modified>
</cp:coreProperties>
</file>