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2" r:id="rId2"/>
    <p:sldMasterId id="2147483684" r:id="rId3"/>
  </p:sldMasterIdLst>
  <p:notesMasterIdLst>
    <p:notesMasterId r:id="rId19"/>
  </p:notesMasterIdLst>
  <p:handoutMasterIdLst>
    <p:handoutMasterId r:id="rId20"/>
  </p:handoutMasterIdLst>
  <p:sldIdLst>
    <p:sldId id="265" r:id="rId4"/>
    <p:sldId id="257" r:id="rId5"/>
    <p:sldId id="259" r:id="rId6"/>
    <p:sldId id="260" r:id="rId7"/>
    <p:sldId id="261" r:id="rId8"/>
    <p:sldId id="262" r:id="rId9"/>
    <p:sldId id="263" r:id="rId10"/>
    <p:sldId id="264" r:id="rId11"/>
    <p:sldId id="267" r:id="rId12"/>
    <p:sldId id="268" r:id="rId13"/>
    <p:sldId id="269" r:id="rId14"/>
    <p:sldId id="270" r:id="rId15"/>
    <p:sldId id="271" r:id="rId16"/>
    <p:sldId id="272" r:id="rId17"/>
    <p:sldId id="273" r:id="rId1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0" d="100"/>
          <a:sy n="70" d="100"/>
        </p:scale>
        <p:origin x="1206" y="60"/>
      </p:cViewPr>
      <p:guideLst/>
    </p:cSldViewPr>
  </p:slideViewPr>
  <p:notesTextViewPr>
    <p:cViewPr>
      <p:scale>
        <a:sx n="1" d="1"/>
        <a:sy n="1" d="1"/>
      </p:scale>
      <p:origin x="0" y="0"/>
    </p:cViewPr>
  </p:notesTextViewPr>
  <p:notesViewPr>
    <p:cSldViewPr snapToGrid="0">
      <p:cViewPr varScale="1">
        <p:scale>
          <a:sx n="54" d="100"/>
          <a:sy n="54" d="100"/>
        </p:scale>
        <p:origin x="76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F696C28-FEC2-44E0-A8D0-E9B58A47C790}" type="datetimeFigureOut">
              <a:rPr kumimoji="1" lang="ja-JP" altLang="en-US" smtClean="0"/>
              <a:t>2019/8/21</a:t>
            </a:fld>
            <a:endParaRPr kumimoji="1" lang="ja-JP" altLang="en-US" dirty="0"/>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DC597514-D2AD-4FFD-983B-68CC949A57A3}" type="slidenum">
              <a:rPr kumimoji="1" lang="ja-JP" altLang="en-US" smtClean="0"/>
              <a:t>‹#›</a:t>
            </a:fld>
            <a:endParaRPr kumimoji="1" lang="ja-JP" altLang="en-US" dirty="0"/>
          </a:p>
        </p:txBody>
      </p:sp>
    </p:spTree>
    <p:extLst>
      <p:ext uri="{BB962C8B-B14F-4D97-AF65-F5344CB8AC3E}">
        <p14:creationId xmlns:p14="http://schemas.microsoft.com/office/powerpoint/2010/main" val="651800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71A9998-77BF-441E-B1E7-2382825E0F34}" type="datetimeFigureOut">
              <a:rPr kumimoji="1" lang="ja-JP" altLang="en-US" smtClean="0"/>
              <a:t>2019/8/21</a:t>
            </a:fld>
            <a:endParaRPr kumimoji="1" lang="ja-JP" altLang="en-US" dirty="0"/>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210EFE1D-DAE8-4379-A8E3-BDE05CCA94B1}" type="slidenum">
              <a:rPr kumimoji="1" lang="ja-JP" altLang="en-US" smtClean="0"/>
              <a:t>‹#›</a:t>
            </a:fld>
            <a:endParaRPr kumimoji="1" lang="ja-JP" altLang="en-US" dirty="0"/>
          </a:p>
        </p:txBody>
      </p:sp>
    </p:spTree>
    <p:extLst>
      <p:ext uri="{BB962C8B-B14F-4D97-AF65-F5344CB8AC3E}">
        <p14:creationId xmlns:p14="http://schemas.microsoft.com/office/powerpoint/2010/main" val="3031387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930E87-039A-4DD1-9ED0-38A81EBE6920}" type="slidenum">
              <a:rPr kumimoji="1" lang="ja-JP" altLang="en-US" smtClean="0"/>
              <a:t>5</a:t>
            </a:fld>
            <a:endParaRPr kumimoji="1" lang="ja-JP" altLang="en-US"/>
          </a:p>
        </p:txBody>
      </p:sp>
    </p:spTree>
    <p:extLst>
      <p:ext uri="{BB962C8B-B14F-4D97-AF65-F5344CB8AC3E}">
        <p14:creationId xmlns:p14="http://schemas.microsoft.com/office/powerpoint/2010/main" val="770203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F451943-14D9-4EF1-A127-6DB3F32533B6}" type="slidenum">
              <a:rPr kumimoji="1" lang="ja-JP" altLang="en-US" smtClean="0"/>
              <a:pPr/>
              <a:t>14</a:t>
            </a:fld>
            <a:endParaRPr kumimoji="1" lang="ja-JP" altLang="en-US" dirty="0"/>
          </a:p>
        </p:txBody>
      </p:sp>
    </p:spTree>
    <p:extLst>
      <p:ext uri="{BB962C8B-B14F-4D97-AF65-F5344CB8AC3E}">
        <p14:creationId xmlns:p14="http://schemas.microsoft.com/office/powerpoint/2010/main" val="25539311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F451943-14D9-4EF1-A127-6DB3F32533B6}" type="slidenum">
              <a:rPr kumimoji="1" lang="ja-JP" altLang="en-US" smtClean="0"/>
              <a:pPr/>
              <a:t>15</a:t>
            </a:fld>
            <a:endParaRPr kumimoji="1" lang="ja-JP" altLang="en-US" dirty="0"/>
          </a:p>
        </p:txBody>
      </p:sp>
    </p:spTree>
    <p:extLst>
      <p:ext uri="{BB962C8B-B14F-4D97-AF65-F5344CB8AC3E}">
        <p14:creationId xmlns:p14="http://schemas.microsoft.com/office/powerpoint/2010/main" val="4005780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930E87-039A-4DD1-9ED0-38A81EBE6920}" type="slidenum">
              <a:rPr kumimoji="1" lang="ja-JP" altLang="en-US" smtClean="0"/>
              <a:t>6</a:t>
            </a:fld>
            <a:endParaRPr kumimoji="1" lang="ja-JP" altLang="en-US"/>
          </a:p>
        </p:txBody>
      </p:sp>
    </p:spTree>
    <p:extLst>
      <p:ext uri="{BB962C8B-B14F-4D97-AF65-F5344CB8AC3E}">
        <p14:creationId xmlns:p14="http://schemas.microsoft.com/office/powerpoint/2010/main" val="871965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930E87-039A-4DD1-9ED0-38A81EBE6920}"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819130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930E87-039A-4DD1-9ED0-38A81EBE6920}" type="slidenum">
              <a:rPr kumimoji="1" lang="ja-JP" altLang="en-US" smtClean="0"/>
              <a:t>8</a:t>
            </a:fld>
            <a:endParaRPr kumimoji="1" lang="ja-JP" altLang="en-US" dirty="0"/>
          </a:p>
        </p:txBody>
      </p:sp>
    </p:spTree>
    <p:extLst>
      <p:ext uri="{BB962C8B-B14F-4D97-AF65-F5344CB8AC3E}">
        <p14:creationId xmlns:p14="http://schemas.microsoft.com/office/powerpoint/2010/main" val="670521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451943-14D9-4EF1-A127-6DB3F32533B6}"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520471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451943-14D9-4EF1-A127-6DB3F32533B6}"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08559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451943-14D9-4EF1-A127-6DB3F32533B6}"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547966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451943-14D9-4EF1-A127-6DB3F32533B6}"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611810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F451943-14D9-4EF1-A127-6DB3F32533B6}" type="slidenum">
              <a:rPr kumimoji="1" lang="ja-JP" altLang="en-US" smtClean="0"/>
              <a:pPr/>
              <a:t>13</a:t>
            </a:fld>
            <a:endParaRPr kumimoji="1" lang="ja-JP" altLang="en-US" dirty="0"/>
          </a:p>
        </p:txBody>
      </p:sp>
    </p:spTree>
    <p:extLst>
      <p:ext uri="{BB962C8B-B14F-4D97-AF65-F5344CB8AC3E}">
        <p14:creationId xmlns:p14="http://schemas.microsoft.com/office/powerpoint/2010/main" val="1363176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7A45DAE-D96E-4C6F-8AA3-E074696367BD}" type="datetime1">
              <a:rPr kumimoji="1" lang="ja-JP" altLang="en-US" smtClean="0"/>
              <a:t>2019/8/21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7A4A324-549D-40CC-9AC6-F4D01559132D}" type="slidenum">
              <a:rPr kumimoji="1" lang="ja-JP" altLang="en-US" smtClean="0"/>
              <a:t>‹#›</a:t>
            </a:fld>
            <a:endParaRPr kumimoji="1" lang="ja-JP" altLang="en-US" dirty="0"/>
          </a:p>
        </p:txBody>
      </p:sp>
    </p:spTree>
    <p:extLst>
      <p:ext uri="{BB962C8B-B14F-4D97-AF65-F5344CB8AC3E}">
        <p14:creationId xmlns:p14="http://schemas.microsoft.com/office/powerpoint/2010/main" val="3049199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F2A1DE7-8188-4905-A149-8745C66C539A}" type="datetime1">
              <a:rPr kumimoji="1" lang="ja-JP" altLang="en-US" smtClean="0"/>
              <a:t>2019/8/21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7A4A324-549D-40CC-9AC6-F4D01559132D}" type="slidenum">
              <a:rPr kumimoji="1" lang="ja-JP" altLang="en-US" smtClean="0"/>
              <a:t>‹#›</a:t>
            </a:fld>
            <a:endParaRPr kumimoji="1" lang="ja-JP" altLang="en-US" dirty="0"/>
          </a:p>
        </p:txBody>
      </p:sp>
    </p:spTree>
    <p:extLst>
      <p:ext uri="{BB962C8B-B14F-4D97-AF65-F5344CB8AC3E}">
        <p14:creationId xmlns:p14="http://schemas.microsoft.com/office/powerpoint/2010/main" val="4258486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8B0310F-35DA-4CD6-8E9B-8C079AB0E462}" type="datetime1">
              <a:rPr kumimoji="1" lang="ja-JP" altLang="en-US" smtClean="0"/>
              <a:t>2019/8/21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7A4A324-549D-40CC-9AC6-F4D01559132D}" type="slidenum">
              <a:rPr kumimoji="1" lang="ja-JP" altLang="en-US" smtClean="0"/>
              <a:t>‹#›</a:t>
            </a:fld>
            <a:endParaRPr kumimoji="1" lang="ja-JP" altLang="en-US" dirty="0"/>
          </a:p>
        </p:txBody>
      </p:sp>
    </p:spTree>
    <p:extLst>
      <p:ext uri="{BB962C8B-B14F-4D97-AF65-F5344CB8AC3E}">
        <p14:creationId xmlns:p14="http://schemas.microsoft.com/office/powerpoint/2010/main" val="3824167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EFCC425-5C4F-42CC-ACF3-6B20BEDED7F6}" type="datetime1">
              <a:rPr kumimoji="1" lang="ja-JP" altLang="en-US" smtClean="0"/>
              <a:t>2019/8/21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40D831A-5F1D-4296-93A2-8E737981C3A6}" type="slidenum">
              <a:rPr kumimoji="1" lang="ja-JP" altLang="en-US" smtClean="0"/>
              <a:t>‹#›</a:t>
            </a:fld>
            <a:endParaRPr kumimoji="1" lang="ja-JP" altLang="en-US" dirty="0"/>
          </a:p>
        </p:txBody>
      </p:sp>
    </p:spTree>
    <p:extLst>
      <p:ext uri="{BB962C8B-B14F-4D97-AF65-F5344CB8AC3E}">
        <p14:creationId xmlns:p14="http://schemas.microsoft.com/office/powerpoint/2010/main" val="3676655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4CE43B8-4DD6-4900-9C5D-45487BE14BA3}" type="datetime1">
              <a:rPr kumimoji="1" lang="ja-JP" altLang="en-US" smtClean="0"/>
              <a:t>2019/8/21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40D831A-5F1D-4296-93A2-8E737981C3A6}" type="slidenum">
              <a:rPr kumimoji="1" lang="ja-JP" altLang="en-US" smtClean="0"/>
              <a:t>‹#›</a:t>
            </a:fld>
            <a:endParaRPr kumimoji="1" lang="ja-JP" altLang="en-US" dirty="0"/>
          </a:p>
        </p:txBody>
      </p:sp>
    </p:spTree>
    <p:extLst>
      <p:ext uri="{BB962C8B-B14F-4D97-AF65-F5344CB8AC3E}">
        <p14:creationId xmlns:p14="http://schemas.microsoft.com/office/powerpoint/2010/main" val="3077651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680D53B-DC89-4670-B32D-A5DCFE23076E}" type="datetime1">
              <a:rPr kumimoji="1" lang="ja-JP" altLang="en-US" smtClean="0"/>
              <a:t>2019/8/21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40D831A-5F1D-4296-93A2-8E737981C3A6}" type="slidenum">
              <a:rPr kumimoji="1" lang="ja-JP" altLang="en-US" smtClean="0"/>
              <a:t>‹#›</a:t>
            </a:fld>
            <a:endParaRPr kumimoji="1" lang="ja-JP" altLang="en-US" dirty="0"/>
          </a:p>
        </p:txBody>
      </p:sp>
    </p:spTree>
    <p:extLst>
      <p:ext uri="{BB962C8B-B14F-4D97-AF65-F5344CB8AC3E}">
        <p14:creationId xmlns:p14="http://schemas.microsoft.com/office/powerpoint/2010/main" val="1386771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3EBC852-7C23-47A1-AC36-4A41E58ECC62}" type="datetime1">
              <a:rPr kumimoji="1" lang="ja-JP" altLang="en-US" smtClean="0"/>
              <a:t>2019/8/21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40D831A-5F1D-4296-93A2-8E737981C3A6}" type="slidenum">
              <a:rPr kumimoji="1" lang="ja-JP" altLang="en-US" smtClean="0"/>
              <a:t>‹#›</a:t>
            </a:fld>
            <a:endParaRPr kumimoji="1" lang="ja-JP" altLang="en-US" dirty="0"/>
          </a:p>
        </p:txBody>
      </p:sp>
    </p:spTree>
    <p:extLst>
      <p:ext uri="{BB962C8B-B14F-4D97-AF65-F5344CB8AC3E}">
        <p14:creationId xmlns:p14="http://schemas.microsoft.com/office/powerpoint/2010/main" val="941083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8CD400D-0E79-45FA-AFAD-B57244DAA4CC}" type="datetime1">
              <a:rPr kumimoji="1" lang="ja-JP" altLang="en-US" smtClean="0"/>
              <a:t>2019/8/21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140D831A-5F1D-4296-93A2-8E737981C3A6}" type="slidenum">
              <a:rPr kumimoji="1" lang="ja-JP" altLang="en-US" smtClean="0"/>
              <a:t>‹#›</a:t>
            </a:fld>
            <a:endParaRPr kumimoji="1" lang="ja-JP" altLang="en-US" dirty="0"/>
          </a:p>
        </p:txBody>
      </p:sp>
    </p:spTree>
    <p:extLst>
      <p:ext uri="{BB962C8B-B14F-4D97-AF65-F5344CB8AC3E}">
        <p14:creationId xmlns:p14="http://schemas.microsoft.com/office/powerpoint/2010/main" val="664694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4DCA686-61DE-42F7-8052-BF726FB66853}" type="datetime1">
              <a:rPr kumimoji="1" lang="ja-JP" altLang="en-US" smtClean="0"/>
              <a:t>2019/8/21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140D831A-5F1D-4296-93A2-8E737981C3A6}" type="slidenum">
              <a:rPr kumimoji="1" lang="ja-JP" altLang="en-US" smtClean="0"/>
              <a:t>‹#›</a:t>
            </a:fld>
            <a:endParaRPr kumimoji="1" lang="ja-JP" altLang="en-US" dirty="0"/>
          </a:p>
        </p:txBody>
      </p:sp>
    </p:spTree>
    <p:extLst>
      <p:ext uri="{BB962C8B-B14F-4D97-AF65-F5344CB8AC3E}">
        <p14:creationId xmlns:p14="http://schemas.microsoft.com/office/powerpoint/2010/main" val="4192165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0596CF0-DA1E-4723-8FD5-230C711FAF2A}" type="datetime1">
              <a:rPr kumimoji="1" lang="ja-JP" altLang="en-US" smtClean="0"/>
              <a:t>2019/8/21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140D831A-5F1D-4296-93A2-8E737981C3A6}" type="slidenum">
              <a:rPr kumimoji="1" lang="ja-JP" altLang="en-US" smtClean="0"/>
              <a:t>‹#›</a:t>
            </a:fld>
            <a:endParaRPr kumimoji="1" lang="ja-JP" altLang="en-US" dirty="0"/>
          </a:p>
        </p:txBody>
      </p:sp>
    </p:spTree>
    <p:extLst>
      <p:ext uri="{BB962C8B-B14F-4D97-AF65-F5344CB8AC3E}">
        <p14:creationId xmlns:p14="http://schemas.microsoft.com/office/powerpoint/2010/main" val="11716346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F1AFE99-BF36-4E19-A43D-8BF7317AE33F}" type="datetime1">
              <a:rPr kumimoji="1" lang="ja-JP" altLang="en-US" smtClean="0"/>
              <a:t>2019/8/21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40D831A-5F1D-4296-93A2-8E737981C3A6}" type="slidenum">
              <a:rPr kumimoji="1" lang="ja-JP" altLang="en-US" smtClean="0"/>
              <a:t>‹#›</a:t>
            </a:fld>
            <a:endParaRPr kumimoji="1" lang="ja-JP" altLang="en-US" dirty="0"/>
          </a:p>
        </p:txBody>
      </p:sp>
    </p:spTree>
    <p:extLst>
      <p:ext uri="{BB962C8B-B14F-4D97-AF65-F5344CB8AC3E}">
        <p14:creationId xmlns:p14="http://schemas.microsoft.com/office/powerpoint/2010/main" val="423924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B5841FB-FDD9-4462-AF36-9AC3BA2A445D}" type="datetime1">
              <a:rPr kumimoji="1" lang="ja-JP" altLang="en-US" smtClean="0"/>
              <a:t>2019/8/21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7A4A324-549D-40CC-9AC6-F4D01559132D}" type="slidenum">
              <a:rPr kumimoji="1" lang="ja-JP" altLang="en-US" smtClean="0"/>
              <a:t>‹#›</a:t>
            </a:fld>
            <a:endParaRPr kumimoji="1" lang="ja-JP" altLang="en-US" dirty="0"/>
          </a:p>
        </p:txBody>
      </p:sp>
    </p:spTree>
    <p:extLst>
      <p:ext uri="{BB962C8B-B14F-4D97-AF65-F5344CB8AC3E}">
        <p14:creationId xmlns:p14="http://schemas.microsoft.com/office/powerpoint/2010/main" val="18984007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D283FF3-937F-4B81-B997-8CE099B5AD28}" type="datetime1">
              <a:rPr kumimoji="1" lang="ja-JP" altLang="en-US" smtClean="0"/>
              <a:t>2019/8/21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40D831A-5F1D-4296-93A2-8E737981C3A6}" type="slidenum">
              <a:rPr kumimoji="1" lang="ja-JP" altLang="en-US" smtClean="0"/>
              <a:t>‹#›</a:t>
            </a:fld>
            <a:endParaRPr kumimoji="1" lang="ja-JP" altLang="en-US" dirty="0"/>
          </a:p>
        </p:txBody>
      </p:sp>
    </p:spTree>
    <p:extLst>
      <p:ext uri="{BB962C8B-B14F-4D97-AF65-F5344CB8AC3E}">
        <p14:creationId xmlns:p14="http://schemas.microsoft.com/office/powerpoint/2010/main" val="1648800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2101D4-DAAE-4F65-81A1-41B559DA9736}" type="datetime1">
              <a:rPr kumimoji="1" lang="ja-JP" altLang="en-US" smtClean="0"/>
              <a:t>2019/8/21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40D831A-5F1D-4296-93A2-8E737981C3A6}" type="slidenum">
              <a:rPr kumimoji="1" lang="ja-JP" altLang="en-US" smtClean="0"/>
              <a:t>‹#›</a:t>
            </a:fld>
            <a:endParaRPr kumimoji="1" lang="ja-JP" altLang="en-US" dirty="0"/>
          </a:p>
        </p:txBody>
      </p:sp>
    </p:spTree>
    <p:extLst>
      <p:ext uri="{BB962C8B-B14F-4D97-AF65-F5344CB8AC3E}">
        <p14:creationId xmlns:p14="http://schemas.microsoft.com/office/powerpoint/2010/main" val="37308037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9FF0655-76A3-438D-B24B-5285BFBF0AE9}" type="datetime1">
              <a:rPr kumimoji="1" lang="ja-JP" altLang="en-US" smtClean="0"/>
              <a:t>2019/8/21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40D831A-5F1D-4296-93A2-8E737981C3A6}" type="slidenum">
              <a:rPr kumimoji="1" lang="ja-JP" altLang="en-US" smtClean="0"/>
              <a:t>‹#›</a:t>
            </a:fld>
            <a:endParaRPr kumimoji="1" lang="ja-JP" altLang="en-US" dirty="0"/>
          </a:p>
        </p:txBody>
      </p:sp>
    </p:spTree>
    <p:extLst>
      <p:ext uri="{BB962C8B-B14F-4D97-AF65-F5344CB8AC3E}">
        <p14:creationId xmlns:p14="http://schemas.microsoft.com/office/powerpoint/2010/main" val="23467430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A76DE6D-3BA7-4530-93B3-9CC36A957E82}" type="datetimeFigureOut">
              <a:rPr kumimoji="1" lang="ja-JP" altLang="en-US" smtClean="0"/>
              <a:pPr/>
              <a:t>2019/8/21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23123953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76DE6D-3BA7-4530-93B3-9CC36A957E82}" type="datetimeFigureOut">
              <a:rPr kumimoji="1" lang="ja-JP" altLang="en-US" smtClean="0"/>
              <a:pPr/>
              <a:t>2019/8/21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26399949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A76DE6D-3BA7-4530-93B3-9CC36A957E82}" type="datetimeFigureOut">
              <a:rPr kumimoji="1" lang="ja-JP" altLang="en-US" smtClean="0"/>
              <a:pPr/>
              <a:t>2019/8/21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8774148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A76DE6D-3BA7-4530-93B3-9CC36A957E82}" type="datetimeFigureOut">
              <a:rPr kumimoji="1" lang="ja-JP" altLang="en-US" smtClean="0"/>
              <a:pPr/>
              <a:t>2019/8/21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7087289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A76DE6D-3BA7-4530-93B3-9CC36A957E82}" type="datetimeFigureOut">
              <a:rPr kumimoji="1" lang="ja-JP" altLang="en-US" smtClean="0"/>
              <a:pPr/>
              <a:t>2019/8/21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14030797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A76DE6D-3BA7-4530-93B3-9CC36A957E82}" type="datetimeFigureOut">
              <a:rPr kumimoji="1" lang="ja-JP" altLang="en-US" smtClean="0"/>
              <a:pPr/>
              <a:t>2019/8/21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26324548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76DE6D-3BA7-4530-93B3-9CC36A957E82}" type="datetimeFigureOut">
              <a:rPr kumimoji="1" lang="ja-JP" altLang="en-US" smtClean="0"/>
              <a:pPr/>
              <a:t>2019/8/21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1179308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18F976E-94F8-4B71-94AA-4DF4B6E1124B}" type="datetime1">
              <a:rPr kumimoji="1" lang="ja-JP" altLang="en-US" smtClean="0"/>
              <a:t>2019/8/21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7A4A324-549D-40CC-9AC6-F4D01559132D}" type="slidenum">
              <a:rPr kumimoji="1" lang="ja-JP" altLang="en-US" smtClean="0"/>
              <a:t>‹#›</a:t>
            </a:fld>
            <a:endParaRPr kumimoji="1" lang="ja-JP" altLang="en-US" dirty="0"/>
          </a:p>
        </p:txBody>
      </p:sp>
    </p:spTree>
    <p:extLst>
      <p:ext uri="{BB962C8B-B14F-4D97-AF65-F5344CB8AC3E}">
        <p14:creationId xmlns:p14="http://schemas.microsoft.com/office/powerpoint/2010/main" val="27938201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76DE6D-3BA7-4530-93B3-9CC36A957E82}" type="datetimeFigureOut">
              <a:rPr kumimoji="1" lang="ja-JP" altLang="en-US" smtClean="0"/>
              <a:pPr/>
              <a:t>2019/8/21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3577913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76DE6D-3BA7-4530-93B3-9CC36A957E82}" type="datetimeFigureOut">
              <a:rPr kumimoji="1" lang="ja-JP" altLang="en-US" smtClean="0"/>
              <a:pPr/>
              <a:t>2019/8/21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24784506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76DE6D-3BA7-4530-93B3-9CC36A957E82}" type="datetimeFigureOut">
              <a:rPr kumimoji="1" lang="ja-JP" altLang="en-US" smtClean="0"/>
              <a:pPr/>
              <a:t>2019/8/21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35184534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76DE6D-3BA7-4530-93B3-9CC36A957E82}" type="datetimeFigureOut">
              <a:rPr kumimoji="1" lang="ja-JP" altLang="en-US" smtClean="0"/>
              <a:pPr/>
              <a:t>2019/8/21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3496108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B2FC651-587D-44C9-AA38-24BDF043CADC}" type="datetime1">
              <a:rPr kumimoji="1" lang="ja-JP" altLang="en-US" smtClean="0"/>
              <a:t>2019/8/21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7A4A324-549D-40CC-9AC6-F4D01559132D}" type="slidenum">
              <a:rPr kumimoji="1" lang="ja-JP" altLang="en-US" smtClean="0"/>
              <a:t>‹#›</a:t>
            </a:fld>
            <a:endParaRPr kumimoji="1" lang="ja-JP" altLang="en-US" dirty="0"/>
          </a:p>
        </p:txBody>
      </p:sp>
    </p:spTree>
    <p:extLst>
      <p:ext uri="{BB962C8B-B14F-4D97-AF65-F5344CB8AC3E}">
        <p14:creationId xmlns:p14="http://schemas.microsoft.com/office/powerpoint/2010/main" val="512767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2B98CF2-273D-415C-8F8F-92F46C2FE09F}" type="datetime1">
              <a:rPr kumimoji="1" lang="ja-JP" altLang="en-US" smtClean="0"/>
              <a:t>2019/8/21</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7A4A324-549D-40CC-9AC6-F4D01559132D}" type="slidenum">
              <a:rPr kumimoji="1" lang="ja-JP" altLang="en-US" smtClean="0"/>
              <a:t>‹#›</a:t>
            </a:fld>
            <a:endParaRPr kumimoji="1" lang="ja-JP" altLang="en-US" dirty="0"/>
          </a:p>
        </p:txBody>
      </p:sp>
    </p:spTree>
    <p:extLst>
      <p:ext uri="{BB962C8B-B14F-4D97-AF65-F5344CB8AC3E}">
        <p14:creationId xmlns:p14="http://schemas.microsoft.com/office/powerpoint/2010/main" val="3379567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524236C-B982-429D-9246-B4D573C74EF6}" type="datetime1">
              <a:rPr kumimoji="1" lang="ja-JP" altLang="en-US" smtClean="0"/>
              <a:t>2019/8/21</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7A4A324-549D-40CC-9AC6-F4D01559132D}" type="slidenum">
              <a:rPr kumimoji="1" lang="ja-JP" altLang="en-US" smtClean="0"/>
              <a:t>‹#›</a:t>
            </a:fld>
            <a:endParaRPr kumimoji="1" lang="ja-JP" altLang="en-US" dirty="0"/>
          </a:p>
        </p:txBody>
      </p:sp>
    </p:spTree>
    <p:extLst>
      <p:ext uri="{BB962C8B-B14F-4D97-AF65-F5344CB8AC3E}">
        <p14:creationId xmlns:p14="http://schemas.microsoft.com/office/powerpoint/2010/main" val="4218983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2F524A-88AA-494C-831E-4B792A68EBA4}" type="datetime1">
              <a:rPr kumimoji="1" lang="ja-JP" altLang="en-US" smtClean="0"/>
              <a:t>2019/8/21</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7A4A324-549D-40CC-9AC6-F4D01559132D}" type="slidenum">
              <a:rPr kumimoji="1" lang="ja-JP" altLang="en-US" smtClean="0"/>
              <a:t>‹#›</a:t>
            </a:fld>
            <a:endParaRPr kumimoji="1" lang="ja-JP" altLang="en-US" dirty="0"/>
          </a:p>
        </p:txBody>
      </p:sp>
    </p:spTree>
    <p:extLst>
      <p:ext uri="{BB962C8B-B14F-4D97-AF65-F5344CB8AC3E}">
        <p14:creationId xmlns:p14="http://schemas.microsoft.com/office/powerpoint/2010/main" val="1700345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295ABCC-7F89-43B2-A2C0-B1739F938685}" type="datetime1">
              <a:rPr kumimoji="1" lang="ja-JP" altLang="en-US" smtClean="0"/>
              <a:t>2019/8/21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7A4A324-549D-40CC-9AC6-F4D01559132D}" type="slidenum">
              <a:rPr kumimoji="1" lang="ja-JP" altLang="en-US" smtClean="0"/>
              <a:t>‹#›</a:t>
            </a:fld>
            <a:endParaRPr kumimoji="1" lang="ja-JP" altLang="en-US" dirty="0"/>
          </a:p>
        </p:txBody>
      </p:sp>
    </p:spTree>
    <p:extLst>
      <p:ext uri="{BB962C8B-B14F-4D97-AF65-F5344CB8AC3E}">
        <p14:creationId xmlns:p14="http://schemas.microsoft.com/office/powerpoint/2010/main" val="1864079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03FBAAF-2321-4211-B2D0-247609F163E2}" type="datetime1">
              <a:rPr kumimoji="1" lang="ja-JP" altLang="en-US" smtClean="0"/>
              <a:t>2019/8/21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7A4A324-549D-40CC-9AC6-F4D01559132D}" type="slidenum">
              <a:rPr kumimoji="1" lang="ja-JP" altLang="en-US" smtClean="0"/>
              <a:t>‹#›</a:t>
            </a:fld>
            <a:endParaRPr kumimoji="1" lang="ja-JP" altLang="en-US" dirty="0"/>
          </a:p>
        </p:txBody>
      </p:sp>
    </p:spTree>
    <p:extLst>
      <p:ext uri="{BB962C8B-B14F-4D97-AF65-F5344CB8AC3E}">
        <p14:creationId xmlns:p14="http://schemas.microsoft.com/office/powerpoint/2010/main" val="2870317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345727-9BA9-438E-A4D1-6ADEAEF4ED9F}" type="datetime1">
              <a:rPr kumimoji="1" lang="ja-JP" altLang="en-US" smtClean="0"/>
              <a:t>2019/8/21</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4A324-549D-40CC-9AC6-F4D01559132D}" type="slidenum">
              <a:rPr kumimoji="1" lang="ja-JP" altLang="en-US" smtClean="0"/>
              <a:t>‹#›</a:t>
            </a:fld>
            <a:endParaRPr kumimoji="1" lang="ja-JP" altLang="en-US" dirty="0"/>
          </a:p>
        </p:txBody>
      </p:sp>
    </p:spTree>
    <p:extLst>
      <p:ext uri="{BB962C8B-B14F-4D97-AF65-F5344CB8AC3E}">
        <p14:creationId xmlns:p14="http://schemas.microsoft.com/office/powerpoint/2010/main" val="13103212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A0DCF0-A8C4-42F4-BDAA-81D8B8005C65}" type="datetime1">
              <a:rPr kumimoji="1" lang="ja-JP" altLang="en-US" smtClean="0"/>
              <a:t>2019/8/21</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0D831A-5F1D-4296-93A2-8E737981C3A6}" type="slidenum">
              <a:rPr kumimoji="1" lang="ja-JP" altLang="en-US" smtClean="0"/>
              <a:t>‹#›</a:t>
            </a:fld>
            <a:endParaRPr kumimoji="1" lang="ja-JP" altLang="en-US" dirty="0"/>
          </a:p>
        </p:txBody>
      </p:sp>
    </p:spTree>
    <p:extLst>
      <p:ext uri="{BB962C8B-B14F-4D97-AF65-F5344CB8AC3E}">
        <p14:creationId xmlns:p14="http://schemas.microsoft.com/office/powerpoint/2010/main" val="6687887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76DE6D-3BA7-4530-93B3-9CC36A957E82}" type="datetimeFigureOut">
              <a:rPr kumimoji="1" lang="ja-JP" altLang="en-US" smtClean="0"/>
              <a:pPr/>
              <a:t>2019/8/21</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22056203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7136780" y="470647"/>
            <a:ext cx="919319" cy="29238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300" dirty="0" smtClean="0">
                <a:latin typeface="HG丸ｺﾞｼｯｸM-PRO" panose="020F0600000000000000" pitchFamily="50" charset="-128"/>
                <a:ea typeface="HG丸ｺﾞｼｯｸM-PRO" panose="020F0600000000000000" pitchFamily="50" charset="-128"/>
              </a:rPr>
              <a:t>資料　３</a:t>
            </a:r>
            <a:endParaRPr kumimoji="1" lang="en-US" altLang="ja-JP" sz="1300" dirty="0">
              <a:latin typeface="HG丸ｺﾞｼｯｸM-PRO" panose="020F0600000000000000" pitchFamily="50" charset="-128"/>
              <a:ea typeface="HG丸ｺﾞｼｯｸM-PRO" panose="020F0600000000000000" pitchFamily="50" charset="-128"/>
            </a:endParaRPr>
          </a:p>
        </p:txBody>
      </p:sp>
      <p:sp>
        <p:nvSpPr>
          <p:cNvPr id="5" name="コンテンツ プレースホルダー 4"/>
          <p:cNvSpPr>
            <a:spLocks noGrp="1"/>
          </p:cNvSpPr>
          <p:nvPr>
            <p:ph idx="1"/>
          </p:nvPr>
        </p:nvSpPr>
        <p:spPr>
          <a:xfrm>
            <a:off x="0" y="978460"/>
            <a:ext cx="9144000" cy="5879540"/>
          </a:xfrm>
        </p:spPr>
        <p:txBody>
          <a:bodyPr>
            <a:normAutofit/>
          </a:bodyPr>
          <a:lstStyle/>
          <a:p>
            <a:pPr marL="0" indent="0" algn="ctr">
              <a:buNone/>
            </a:pPr>
            <a:r>
              <a:rPr lang="ja-JP" altLang="en-US" dirty="0">
                <a:latin typeface="Meiryo UI" panose="020B0604030504040204" pitchFamily="50" charset="-128"/>
                <a:ea typeface="Meiryo UI" panose="020B0604030504040204" pitchFamily="50" charset="-128"/>
              </a:rPr>
              <a:t>市民後見人の養成と活動支援の</a:t>
            </a:r>
            <a:r>
              <a:rPr lang="ja-JP" altLang="en-US" dirty="0" smtClean="0">
                <a:latin typeface="Meiryo UI" panose="020B0604030504040204" pitchFamily="50" charset="-128"/>
                <a:ea typeface="Meiryo UI" panose="020B0604030504040204" pitchFamily="50" charset="-128"/>
              </a:rPr>
              <a:t>状況　</a:t>
            </a:r>
            <a:r>
              <a:rPr kumimoji="1" lang="ja-JP" altLang="en-US" dirty="0" smtClean="0">
                <a:latin typeface="Meiryo UI" panose="020B0604030504040204" pitchFamily="50" charset="-128"/>
                <a:ea typeface="Meiryo UI" panose="020B0604030504040204" pitchFamily="50" charset="-128"/>
              </a:rPr>
              <a:t>資料編</a:t>
            </a:r>
            <a:endParaRPr kumimoji="1" lang="en-US" altLang="ja-JP" dirty="0" smtClean="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〇目　次</a:t>
            </a:r>
            <a:endParaRPr lang="en-US" altLang="ja-JP" sz="2000" dirty="0" smtClean="0">
              <a:latin typeface="Meiryo UI" panose="020B0604030504040204" pitchFamily="50" charset="-128"/>
              <a:ea typeface="Meiryo UI" panose="020B0604030504040204" pitchFamily="50" charset="-128"/>
            </a:endParaRPr>
          </a:p>
          <a:p>
            <a:pPr marL="0" indent="0">
              <a:buNone/>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a:t>
            </a:r>
            <a:r>
              <a:rPr kumimoji="1" lang="ja-JP" altLang="en-US" sz="1500" dirty="0" smtClean="0">
                <a:latin typeface="Meiryo UI" panose="020B0604030504040204" pitchFamily="50" charset="-128"/>
                <a:ea typeface="Meiryo UI" panose="020B0604030504040204" pitchFamily="50" charset="-128"/>
              </a:rPr>
              <a:t>１．市民後見人による後見活動の対象（大阪府の場合）・・・・・・・・・・１</a:t>
            </a:r>
            <a:endParaRPr kumimoji="1" lang="en-US" altLang="ja-JP" sz="1500" dirty="0" smtClean="0">
              <a:latin typeface="Meiryo UI" panose="020B0604030504040204" pitchFamily="50" charset="-128"/>
              <a:ea typeface="Meiryo UI" panose="020B0604030504040204" pitchFamily="50" charset="-128"/>
            </a:endParaRPr>
          </a:p>
          <a:p>
            <a:pPr marL="0" indent="0">
              <a:buNone/>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２</a:t>
            </a:r>
            <a:r>
              <a:rPr lang="en-US" altLang="ja-JP" sz="1500" dirty="0" smtClean="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　「市民後見人」の活動方針・・・・・・・・・・・・・・・・・・・・・・・・・・・・・・・・１</a:t>
            </a:r>
            <a:endParaRPr lang="en-US" altLang="ja-JP" sz="1500" dirty="0" smtClean="0">
              <a:latin typeface="Meiryo UI" panose="020B0604030504040204" pitchFamily="50" charset="-128"/>
              <a:ea typeface="Meiryo UI" panose="020B0604030504040204" pitchFamily="50" charset="-128"/>
            </a:endParaRPr>
          </a:p>
          <a:p>
            <a:pPr marL="0" indent="0">
              <a:buNone/>
            </a:pPr>
            <a:r>
              <a:rPr kumimoji="1" lang="ja-JP" altLang="en-US" sz="1500" dirty="0">
                <a:latin typeface="Meiryo UI" panose="020B0604030504040204" pitchFamily="50" charset="-128"/>
                <a:ea typeface="Meiryo UI" panose="020B0604030504040204" pitchFamily="50" charset="-128"/>
              </a:rPr>
              <a:t>　</a:t>
            </a:r>
            <a:r>
              <a:rPr kumimoji="1" lang="ja-JP" altLang="en-US" sz="1500" dirty="0" smtClean="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３．実施体制①全体スキーム・・・・・・・・・・・・・・・・・・・・・・・・・・・・・・・・・２</a:t>
            </a:r>
            <a:endParaRPr lang="en-US" altLang="ja-JP" sz="1500" dirty="0" smtClean="0">
              <a:latin typeface="Meiryo UI" panose="020B0604030504040204" pitchFamily="50" charset="-128"/>
              <a:ea typeface="Meiryo UI" panose="020B0604030504040204" pitchFamily="50" charset="-128"/>
            </a:endParaRPr>
          </a:p>
          <a:p>
            <a:pPr marL="0" indent="0">
              <a:buNone/>
            </a:pPr>
            <a:r>
              <a:rPr kumimoji="1" lang="ja-JP" altLang="en-US" sz="1500" dirty="0">
                <a:latin typeface="Meiryo UI" panose="020B0604030504040204" pitchFamily="50" charset="-128"/>
                <a:ea typeface="Meiryo UI" panose="020B0604030504040204" pitchFamily="50" charset="-128"/>
              </a:rPr>
              <a:t>　</a:t>
            </a:r>
            <a:r>
              <a:rPr kumimoji="1" lang="ja-JP" altLang="en-US" sz="1500" dirty="0" smtClean="0">
                <a:latin typeface="Meiryo UI" panose="020B0604030504040204" pitchFamily="50" charset="-128"/>
                <a:ea typeface="Meiryo UI" panose="020B0604030504040204" pitchFamily="50" charset="-128"/>
              </a:rPr>
              <a:t>　　　　　　　　 　　　　 　       ②「養成研修」の実施 ・・・・・・・・・・・・・・・・・・・・・・・・・・・３</a:t>
            </a:r>
            <a:endParaRPr kumimoji="1" lang="en-US" altLang="ja-JP" sz="1500" dirty="0" smtClean="0">
              <a:latin typeface="Meiryo UI" panose="020B0604030504040204" pitchFamily="50" charset="-128"/>
              <a:ea typeface="Meiryo UI" panose="020B0604030504040204" pitchFamily="50" charset="-128"/>
            </a:endParaRPr>
          </a:p>
          <a:p>
            <a:pPr marL="0" indent="0">
              <a:buNone/>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③「活動支援」の実施 ・・・・・・・・・・・・・・・・・・・・・・・・・・・４</a:t>
            </a:r>
            <a:endParaRPr lang="en-US" altLang="ja-JP" sz="1500" dirty="0" smtClean="0">
              <a:latin typeface="Meiryo UI" panose="020B0604030504040204" pitchFamily="50" charset="-128"/>
              <a:ea typeface="Meiryo UI" panose="020B0604030504040204" pitchFamily="50" charset="-128"/>
            </a:endParaRPr>
          </a:p>
          <a:p>
            <a:pPr marL="0" indent="0">
              <a:buNone/>
            </a:pPr>
            <a:r>
              <a:rPr kumimoji="1" lang="ja-JP" altLang="en-US" sz="1500" dirty="0">
                <a:latin typeface="Meiryo UI" panose="020B0604030504040204" pitchFamily="50" charset="-128"/>
                <a:ea typeface="Meiryo UI" panose="020B0604030504040204" pitchFamily="50" charset="-128"/>
              </a:rPr>
              <a:t>　</a:t>
            </a:r>
            <a:r>
              <a:rPr kumimoji="1" lang="ja-JP" altLang="en-US" sz="1500" dirty="0" smtClean="0">
                <a:latin typeface="Meiryo UI" panose="020B0604030504040204" pitchFamily="50" charset="-128"/>
                <a:ea typeface="Meiryo UI" panose="020B0604030504040204" pitchFamily="50" charset="-128"/>
              </a:rPr>
              <a:t>　　　　　　　　　　　　　　　　　 ④養成等の取組みポイント（メリット）・・・・・・・・・・・・・・・５</a:t>
            </a:r>
            <a:endParaRPr kumimoji="1" lang="en-US" altLang="ja-JP" sz="1500" dirty="0" smtClean="0">
              <a:latin typeface="Meiryo UI" panose="020B0604030504040204" pitchFamily="50" charset="-128"/>
              <a:ea typeface="Meiryo UI" panose="020B0604030504040204" pitchFamily="50" charset="-128"/>
            </a:endParaRPr>
          </a:p>
          <a:p>
            <a:pPr marL="0" indent="0">
              <a:buNone/>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４．事業実施に係る財源支援 ・・・・・・・・・・・・・・・・・・・・・・・・・・・・・・・５</a:t>
            </a:r>
            <a:endParaRPr lang="en-US" altLang="ja-JP" sz="1500" dirty="0" smtClean="0">
              <a:latin typeface="Meiryo UI" panose="020B0604030504040204" pitchFamily="50" charset="-128"/>
              <a:ea typeface="Meiryo UI" panose="020B0604030504040204" pitchFamily="50" charset="-128"/>
            </a:endParaRPr>
          </a:p>
          <a:p>
            <a:pPr marL="0" indent="0">
              <a:buNone/>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５．これまでの取組み実績①事業実績・・・・・・・・・・・・・・・・・・・・・・・・・６</a:t>
            </a:r>
            <a:endParaRPr lang="en-US" altLang="ja-JP" sz="1500" dirty="0" smtClean="0">
              <a:latin typeface="Meiryo UI" panose="020B0604030504040204" pitchFamily="50" charset="-128"/>
              <a:ea typeface="Meiryo UI" panose="020B0604030504040204" pitchFamily="50" charset="-128"/>
            </a:endParaRPr>
          </a:p>
          <a:p>
            <a:pPr marL="0" indent="0">
              <a:buNone/>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②実施市町村の受任状況・・・・・・・・・・・・・７</a:t>
            </a:r>
            <a:endParaRPr lang="en-US" altLang="ja-JP" sz="1500" dirty="0" smtClean="0">
              <a:latin typeface="Meiryo UI" panose="020B0604030504040204" pitchFamily="50" charset="-128"/>
              <a:ea typeface="Meiryo UI" panose="020B0604030504040204" pitchFamily="50" charset="-128"/>
            </a:endParaRPr>
          </a:p>
          <a:p>
            <a:pPr marL="0" indent="0">
              <a:buNone/>
            </a:pPr>
            <a:r>
              <a:rPr kumimoji="1" lang="ja-JP" altLang="en-US" sz="1500" dirty="0">
                <a:latin typeface="Meiryo UI" panose="020B0604030504040204" pitchFamily="50" charset="-128"/>
                <a:ea typeface="Meiryo UI" panose="020B0604030504040204" pitchFamily="50" charset="-128"/>
              </a:rPr>
              <a:t>　</a:t>
            </a:r>
            <a:r>
              <a:rPr kumimoji="1" lang="ja-JP" altLang="en-US" sz="1500" dirty="0" smtClean="0">
                <a:latin typeface="Meiryo UI" panose="020B0604030504040204" pitchFamily="50" charset="-128"/>
                <a:ea typeface="Meiryo UI" panose="020B0604030504040204" pitchFamily="50" charset="-128"/>
              </a:rPr>
              <a:t>　　　　　　　　　６．府内市町村アンケート調査結果について</a:t>
            </a:r>
            <a:r>
              <a:rPr kumimoji="1" lang="en-US" altLang="ja-JP" sz="1500" dirty="0" smtClean="0">
                <a:latin typeface="Meiryo UI" panose="020B0604030504040204" pitchFamily="50" charset="-128"/>
                <a:ea typeface="Meiryo UI" panose="020B0604030504040204" pitchFamily="50" charset="-128"/>
              </a:rPr>
              <a:t>(</a:t>
            </a:r>
            <a:r>
              <a:rPr kumimoji="1" lang="ja-JP" altLang="en-US" sz="1500" dirty="0" smtClean="0">
                <a:latin typeface="Meiryo UI" panose="020B0604030504040204" pitchFamily="50" charset="-128"/>
                <a:ea typeface="Meiryo UI" panose="020B0604030504040204" pitchFamily="50" charset="-128"/>
              </a:rPr>
              <a:t>市民後見人の養成等の実施）・・・８</a:t>
            </a:r>
            <a:endParaRPr kumimoji="1" lang="en-US" altLang="ja-JP" sz="1500" dirty="0" smtClean="0">
              <a:latin typeface="Meiryo UI" panose="020B0604030504040204" pitchFamily="50" charset="-128"/>
              <a:ea typeface="Meiryo UI" panose="020B0604030504040204" pitchFamily="50" charset="-128"/>
            </a:endParaRPr>
          </a:p>
          <a:p>
            <a:pPr marL="0" indent="0">
              <a:buNone/>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平成</a:t>
            </a:r>
            <a:r>
              <a:rPr lang="en-US" altLang="ja-JP" sz="1000" dirty="0" smtClean="0">
                <a:latin typeface="Meiryo UI" panose="020B0604030504040204" pitchFamily="50" charset="-128"/>
                <a:ea typeface="Meiryo UI" panose="020B0604030504040204" pitchFamily="50" charset="-128"/>
              </a:rPr>
              <a:t>29</a:t>
            </a:r>
            <a:r>
              <a:rPr lang="ja-JP" altLang="en-US" sz="1000" dirty="0" smtClean="0">
                <a:latin typeface="Meiryo UI" panose="020B0604030504040204" pitchFamily="50" charset="-128"/>
                <a:ea typeface="Meiryo UI" panose="020B0604030504040204" pitchFamily="50" charset="-128"/>
              </a:rPr>
              <a:t>年度大阪府地域福祉推進審議会地域福祉支援計画推進分科会市民後見人の普及促進のあり方検討部会　資料より抜粋</a:t>
            </a:r>
            <a:endParaRPr kumimoji="1" lang="en-US" altLang="ja-JP" sz="1000" dirty="0" smtClean="0">
              <a:latin typeface="Meiryo UI" panose="020B0604030504040204" pitchFamily="50" charset="-128"/>
              <a:ea typeface="Meiryo UI" panose="020B0604030504040204" pitchFamily="50" charset="-128"/>
            </a:endParaRPr>
          </a:p>
          <a:p>
            <a:pPr marL="0" indent="0">
              <a:buNone/>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rPr>
              <a:t>　　　　　　　</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79290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額縁 11"/>
          <p:cNvSpPr/>
          <p:nvPr/>
        </p:nvSpPr>
        <p:spPr>
          <a:xfrm>
            <a:off x="0" y="10716"/>
            <a:ext cx="9144000" cy="344884"/>
          </a:xfrm>
          <a:prstGeom prst="bevel">
            <a:avLst/>
          </a:prstGeom>
          <a:ln w="19050"/>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府内市町村アンケート調査結果について（市民後見人の養成等の実施）</a:t>
            </a:r>
          </a:p>
        </p:txBody>
      </p:sp>
      <p:sp>
        <p:nvSpPr>
          <p:cNvPr id="26" name="テキスト ボックス 25"/>
          <p:cNvSpPr txBox="1"/>
          <p:nvPr/>
        </p:nvSpPr>
        <p:spPr>
          <a:xfrm>
            <a:off x="-6796" y="369768"/>
            <a:ext cx="8931287" cy="1708160"/>
          </a:xfrm>
          <a:prstGeom prst="rect">
            <a:avLst/>
          </a:prstGeom>
          <a:noFill/>
        </p:spPr>
        <p:txBody>
          <a:bodyPr wrap="square" rtlCol="0">
            <a:spAutoFit/>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❸</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事業実施に至っていない理由（契機等</a:t>
            </a:r>
            <a:r>
              <a:rPr kumimoji="1" lang="ja-JP" altLang="en-US" sz="12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＜未実施市町村のみ回答＞ </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◆（キ）組織体制の整備が困難：</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81</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◆（カ）予算の確保が困難：８件（</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◆（ア）成年後見制度に対するニーズ把握できていない：</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◆（ウ）</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市民</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後見人に対するニーズが少ない（無い）：</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◆（エ）</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成年</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後見制度に係る受け皿が足りている：</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ケ</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）他の手法（法人後見）を検討（実施）：３件（</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9" name="表 28"/>
          <p:cNvGraphicFramePr>
            <a:graphicFrameLocks noGrp="1"/>
          </p:cNvGraphicFramePr>
          <p:nvPr>
            <p:extLst/>
          </p:nvPr>
        </p:nvGraphicFramePr>
        <p:xfrm>
          <a:off x="434924" y="3547101"/>
          <a:ext cx="8460000" cy="3230880"/>
        </p:xfrm>
        <a:graphic>
          <a:graphicData uri="http://schemas.openxmlformats.org/drawingml/2006/table">
            <a:tbl>
              <a:tblPr firstRow="1" bandRow="1">
                <a:tableStyleId>{5940675A-B579-460E-94D1-54222C63F5DA}</a:tableStyleId>
              </a:tblPr>
              <a:tblGrid>
                <a:gridCol w="8460000">
                  <a:extLst>
                    <a:ext uri="{9D8B030D-6E8A-4147-A177-3AD203B41FA5}">
                      <a16:colId xmlns:a16="http://schemas.microsoft.com/office/drawing/2014/main" val="20000"/>
                    </a:ext>
                  </a:extLst>
                </a:gridCol>
              </a:tblGrid>
              <a:tr h="186699">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050" b="1"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「理由等」欄記載内容　</a:t>
                      </a:r>
                      <a:r>
                        <a:rPr kumimoji="1" lang="en-US" altLang="ja-JP"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主な意見を一部抜粋</a:t>
                      </a:r>
                      <a:endParaRPr kumimoji="1" lang="en-US" altLang="ja-JP"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00B0F0"/>
                    </a:solidFill>
                  </a:tcPr>
                </a:tc>
                <a:extLst>
                  <a:ext uri="{0D108BD9-81ED-4DB2-BD59-A6C34878D82A}">
                    <a16:rowId xmlns:a16="http://schemas.microsoft.com/office/drawing/2014/main" val="10000"/>
                  </a:ext>
                </a:extLst>
              </a:tr>
              <a:tr h="2879554">
                <a:tc>
                  <a:txBody>
                    <a:bodyPr/>
                    <a:lstStyle/>
                    <a:p>
                      <a:pPr algn="l" fontAlgn="ctr">
                        <a:lnSpc>
                          <a:spcPts val="1500"/>
                        </a:lnSpc>
                      </a:pPr>
                      <a:r>
                        <a:rPr kumimoji="1" lang="ja-JP" altLang="en-US"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a:t>
                      </a:r>
                      <a:r>
                        <a:rPr kumimoji="1" lang="en-US" altLang="ja-JP"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smtClean="0">
                          <a:solidFill>
                            <a:srgbClr val="000000"/>
                          </a:solidFill>
                          <a:latin typeface="Meiryo UI" pitchFamily="50" charset="-128"/>
                          <a:ea typeface="Meiryo UI" pitchFamily="50" charset="-128"/>
                          <a:cs typeface="Meiryo UI" pitchFamily="50" charset="-128"/>
                        </a:rPr>
                        <a:t> 成年後見制度に対するニーズ把握ができていない＞</a:t>
                      </a:r>
                    </a:p>
                    <a:p>
                      <a:pPr algn="l">
                        <a:lnSpc>
                          <a:spcPts val="1500"/>
                        </a:lnSpc>
                      </a:pP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日々の窓口相談の中で、成年後見制度への需要を一定把握</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しており、市長申立て等により成年後見制度につなげることはあるが、その中で</a:t>
                      </a:r>
                      <a:r>
                        <a:rPr kumimoji="1" lang="ja-JP" altLang="en-US" sz="1050"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a:t>
                      </a:r>
                      <a:endParaRPr kumimoji="1" lang="en-US" altLang="ja-JP" sz="1050"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制度に対する需要を感じることはあまりない</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pPr>
                      <a:r>
                        <a:rPr kumimoji="1" lang="en-US" altLang="ja-JP"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●個々のケース対応等を通じて、後見制度の必要性を感じる場面も多く、ニーズ自体は一定数あるものと考えられる。しかし、親族申立等を含めた町内全</a:t>
                      </a:r>
                      <a:endParaRPr kumimoji="1" lang="en-US" altLang="ja-JP"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pP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体の申立件数については、不明。市町村長申立も年間数件であり、</a:t>
                      </a:r>
                      <a:r>
                        <a:rPr kumimoji="1" lang="ja-JP" altLang="en-US" sz="1050"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現時点では後見人不足を目の当たりにすることはない</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l" fontAlgn="ctr">
                        <a:lnSpc>
                          <a:spcPts val="1500"/>
                        </a:lnSpc>
                      </a:pPr>
                      <a:r>
                        <a:rPr kumimoji="1" lang="ja-JP" altLang="en-US"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a:t>
                      </a:r>
                      <a:r>
                        <a:rPr kumimoji="1" lang="en-US" altLang="ja-JP"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smtClean="0">
                          <a:solidFill>
                            <a:srgbClr val="000000"/>
                          </a:solidFill>
                          <a:latin typeface="Meiryo UI" pitchFamily="50" charset="-128"/>
                          <a:ea typeface="Meiryo UI" pitchFamily="50" charset="-128"/>
                          <a:cs typeface="Meiryo UI" pitchFamily="50" charset="-128"/>
                        </a:rPr>
                        <a:t>成年後見制度にかかる受け皿が足りている</a:t>
                      </a:r>
                      <a:r>
                        <a:rPr kumimoji="1" lang="ja-JP" altLang="en-US"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pP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者については、専門職が後見人として担い手となっており</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受け皿が不足していると感じない</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ため。</a:t>
                      </a:r>
                      <a:endParaRPr kumimoji="1" lang="en-US" altLang="ja-JP"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pPr>
                      <a:r>
                        <a:rPr kumimoji="1" lang="ja-JP" altLang="en-US"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a:t>
                      </a:r>
                      <a:r>
                        <a:rPr kumimoji="1" lang="en-US" altLang="ja-JP"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smtClean="0">
                          <a:solidFill>
                            <a:srgbClr val="000000"/>
                          </a:solidFill>
                          <a:latin typeface="Meiryo UI" pitchFamily="50" charset="-128"/>
                          <a:ea typeface="Meiryo UI" pitchFamily="50" charset="-128"/>
                          <a:cs typeface="Meiryo UI" pitchFamily="50" charset="-128"/>
                        </a:rPr>
                        <a:t>事業スキーム（無報酬のボランティア・単独受任等）に賛同できない＞</a:t>
                      </a:r>
                    </a:p>
                    <a:p>
                      <a:pPr algn="l">
                        <a:lnSpc>
                          <a:spcPts val="1500"/>
                        </a:lnSpc>
                      </a:pP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知的</a:t>
                      </a:r>
                      <a:r>
                        <a:rPr kumimoji="1" lang="ja-JP" altLang="en-US" sz="1050" u="sng"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者、精神障がい者に対しては、</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コミュニケーションや意思確認等に</a:t>
                      </a:r>
                      <a:r>
                        <a:rPr kumimoji="1" lang="ja-JP" altLang="en-US" sz="1050"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専門的知識が必要な場合が多く、市民後見人には負担が大きい</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業務内容を考えると、ボランティアにそぐわない</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と考える。</a:t>
                      </a:r>
                    </a:p>
                    <a:p>
                      <a:pPr algn="l">
                        <a:lnSpc>
                          <a:spcPts val="1500"/>
                        </a:lnSpc>
                      </a:pPr>
                      <a:r>
                        <a:rPr kumimoji="1" lang="ja-JP" altLang="en-US"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ケ</a:t>
                      </a:r>
                      <a:r>
                        <a:rPr kumimoji="1" lang="en-US" altLang="ja-JP"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法人後見を検討（実施）＞</a:t>
                      </a:r>
                      <a:endParaRPr kumimoji="1" lang="en-US" altLang="ja-JP"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pP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専門性の確保という点から、市民後見人よりもまずは法人後見について、検討を進めていくことが先決</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と考えている。</a:t>
                      </a:r>
                      <a:endParaRPr kumimoji="1" lang="en-US" altLang="ja-JP"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pPr>
                      <a:r>
                        <a:rPr kumimoji="1" lang="en-US" altLang="ja-JP"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社会福祉協議会による法人後見を利用できるようになると日常生活自立支援事業からの移行がスムーズにできる</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ため。</a:t>
                      </a:r>
                    </a:p>
                    <a:p>
                      <a:pPr algn="l">
                        <a:lnSpc>
                          <a:spcPts val="1500"/>
                        </a:lnSpc>
                      </a:pPr>
                      <a:r>
                        <a:rPr kumimoji="1" lang="ja-JP" altLang="en-US"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a:t>
                      </a:r>
                      <a:r>
                        <a:rPr kumimoji="1" lang="en-US" altLang="ja-JP"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endParaRPr kumimoji="1" lang="en-US" altLang="ja-JP" sz="105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pP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市民後見人の周知ができておらず、また、養成方法等についても課題</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がある。</a:t>
                      </a:r>
                      <a:endParaRPr kumimoji="1" lang="en-US" altLang="ja-JP"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8" name="表 17"/>
          <p:cNvGraphicFramePr>
            <a:graphicFrameLocks noGrp="1"/>
          </p:cNvGraphicFramePr>
          <p:nvPr>
            <p:extLst/>
          </p:nvPr>
        </p:nvGraphicFramePr>
        <p:xfrm>
          <a:off x="428625" y="2289268"/>
          <a:ext cx="8459998" cy="1157748"/>
        </p:xfrm>
        <a:graphic>
          <a:graphicData uri="http://schemas.openxmlformats.org/drawingml/2006/table">
            <a:tbl>
              <a:tblPr/>
              <a:tblGrid>
                <a:gridCol w="400050">
                  <a:extLst>
                    <a:ext uri="{9D8B030D-6E8A-4147-A177-3AD203B41FA5}">
                      <a16:colId xmlns:a16="http://schemas.microsoft.com/office/drawing/2014/main" val="20000"/>
                    </a:ext>
                  </a:extLst>
                </a:gridCol>
                <a:gridCol w="666750">
                  <a:extLst>
                    <a:ext uri="{9D8B030D-6E8A-4147-A177-3AD203B41FA5}">
                      <a16:colId xmlns:a16="http://schemas.microsoft.com/office/drawing/2014/main" val="20001"/>
                    </a:ext>
                  </a:extLst>
                </a:gridCol>
                <a:gridCol w="654097">
                  <a:extLst>
                    <a:ext uri="{9D8B030D-6E8A-4147-A177-3AD203B41FA5}">
                      <a16:colId xmlns:a16="http://schemas.microsoft.com/office/drawing/2014/main" val="20002"/>
                    </a:ext>
                  </a:extLst>
                </a:gridCol>
                <a:gridCol w="696242">
                  <a:extLst>
                    <a:ext uri="{9D8B030D-6E8A-4147-A177-3AD203B41FA5}">
                      <a16:colId xmlns:a16="http://schemas.microsoft.com/office/drawing/2014/main" val="20003"/>
                    </a:ext>
                  </a:extLst>
                </a:gridCol>
                <a:gridCol w="707061">
                  <a:extLst>
                    <a:ext uri="{9D8B030D-6E8A-4147-A177-3AD203B41FA5}">
                      <a16:colId xmlns:a16="http://schemas.microsoft.com/office/drawing/2014/main" val="20004"/>
                    </a:ext>
                  </a:extLst>
                </a:gridCol>
                <a:gridCol w="819150">
                  <a:extLst>
                    <a:ext uri="{9D8B030D-6E8A-4147-A177-3AD203B41FA5}">
                      <a16:colId xmlns:a16="http://schemas.microsoft.com/office/drawing/2014/main" val="20005"/>
                    </a:ext>
                  </a:extLst>
                </a:gridCol>
                <a:gridCol w="638175">
                  <a:extLst>
                    <a:ext uri="{9D8B030D-6E8A-4147-A177-3AD203B41FA5}">
                      <a16:colId xmlns:a16="http://schemas.microsoft.com/office/drawing/2014/main" val="20006"/>
                    </a:ext>
                  </a:extLst>
                </a:gridCol>
                <a:gridCol w="666750">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gridCol w="380003">
                  <a:extLst>
                    <a:ext uri="{9D8B030D-6E8A-4147-A177-3AD203B41FA5}">
                      <a16:colId xmlns:a16="http://schemas.microsoft.com/office/drawing/2014/main" val="20009"/>
                    </a:ext>
                  </a:extLst>
                </a:gridCol>
                <a:gridCol w="764778">
                  <a:extLst>
                    <a:ext uri="{9D8B030D-6E8A-4147-A177-3AD203B41FA5}">
                      <a16:colId xmlns:a16="http://schemas.microsoft.com/office/drawing/2014/main" val="20010"/>
                    </a:ext>
                  </a:extLst>
                </a:gridCol>
                <a:gridCol w="684019">
                  <a:extLst>
                    <a:ext uri="{9D8B030D-6E8A-4147-A177-3AD203B41FA5}">
                      <a16:colId xmlns:a16="http://schemas.microsoft.com/office/drawing/2014/main" val="20011"/>
                    </a:ext>
                  </a:extLst>
                </a:gridCol>
                <a:gridCol w="697123">
                  <a:extLst>
                    <a:ext uri="{9D8B030D-6E8A-4147-A177-3AD203B41FA5}">
                      <a16:colId xmlns:a16="http://schemas.microsoft.com/office/drawing/2014/main" val="20012"/>
                    </a:ext>
                  </a:extLst>
                </a:gridCol>
              </a:tblGrid>
              <a:tr h="232680">
                <a:tc rowSpan="2">
                  <a:txBody>
                    <a:bodyPr/>
                    <a:lstStyle/>
                    <a:p>
                      <a:pPr algn="ctr" fontAlgn="ctr"/>
                      <a:r>
                        <a:rPr lang="ja-JP" altLang="en-US" sz="900" b="1" i="0" u="none" strike="noStrike" dirty="0">
                          <a:solidFill>
                            <a:srgbClr val="000000"/>
                          </a:solidFill>
                          <a:latin typeface="Meiryo UI" pitchFamily="50" charset="-128"/>
                          <a:ea typeface="Meiryo UI" pitchFamily="50" charset="-128"/>
                          <a:cs typeface="Meiryo UI" pitchFamily="50" charset="-128"/>
                        </a:rPr>
                        <a:t>　</a:t>
                      </a:r>
                    </a:p>
                  </a:txBody>
                  <a:tcPr marL="0" marR="0" marT="0" marB="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solidFill>
                      <a:schemeClr val="accent6">
                        <a:lumMod val="60000"/>
                        <a:lumOff val="40000"/>
                      </a:schemeClr>
                    </a:solidFill>
                  </a:tcPr>
                </a:tc>
                <a:tc rowSpan="2">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ア</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　成年</a:t>
                      </a:r>
                      <a:r>
                        <a:rPr lang="ja-JP" altLang="en-US" sz="850" b="0" i="0" u="none" strike="noStrike" dirty="0" smtClean="0">
                          <a:solidFill>
                            <a:srgbClr val="000000"/>
                          </a:solidFill>
                          <a:latin typeface="Meiryo UI" pitchFamily="50" charset="-128"/>
                          <a:ea typeface="Meiryo UI" pitchFamily="50" charset="-128"/>
                          <a:cs typeface="Meiryo UI" pitchFamily="50" charset="-128"/>
                        </a:rPr>
                        <a:t>後見制度</a:t>
                      </a:r>
                      <a:r>
                        <a:rPr lang="ja-JP" altLang="en-US" sz="850" b="0" i="0" u="none" strike="noStrike" dirty="0">
                          <a:solidFill>
                            <a:srgbClr val="000000"/>
                          </a:solidFill>
                          <a:latin typeface="Meiryo UI" pitchFamily="50" charset="-128"/>
                          <a:ea typeface="Meiryo UI" pitchFamily="50" charset="-128"/>
                          <a:cs typeface="Meiryo UI" pitchFamily="50" charset="-128"/>
                        </a:rPr>
                        <a:t>に</a:t>
                      </a:r>
                      <a:r>
                        <a:rPr lang="ja-JP" altLang="en-US" sz="850" b="0" i="0" u="none" strike="noStrike" dirty="0" smtClean="0">
                          <a:solidFill>
                            <a:srgbClr val="000000"/>
                          </a:solidFill>
                          <a:latin typeface="Meiryo UI" pitchFamily="50" charset="-128"/>
                          <a:ea typeface="Meiryo UI" pitchFamily="50" charset="-128"/>
                          <a:cs typeface="Meiryo UI" pitchFamily="50" charset="-128"/>
                        </a:rPr>
                        <a:t>対するニーズ</a:t>
                      </a:r>
                      <a:r>
                        <a:rPr lang="ja-JP" altLang="en-US" sz="850" b="0" i="0" u="none" strike="noStrike" dirty="0">
                          <a:solidFill>
                            <a:srgbClr val="000000"/>
                          </a:solidFill>
                          <a:latin typeface="Meiryo UI" pitchFamily="50" charset="-128"/>
                          <a:ea typeface="Meiryo UI" pitchFamily="50" charset="-128"/>
                          <a:cs typeface="Meiryo UI" pitchFamily="50" charset="-128"/>
                        </a:rPr>
                        <a:t>把握が</a:t>
                      </a:r>
                      <a:r>
                        <a:rPr lang="ja-JP" altLang="en-US" sz="850" b="0" i="0" u="none" strike="noStrike" dirty="0" smtClean="0">
                          <a:solidFill>
                            <a:srgbClr val="000000"/>
                          </a:solidFill>
                          <a:latin typeface="Meiryo UI" pitchFamily="50" charset="-128"/>
                          <a:ea typeface="Meiryo UI" pitchFamily="50" charset="-128"/>
                          <a:cs typeface="Meiryo UI" pitchFamily="50" charset="-128"/>
                        </a:rPr>
                        <a:t>できて</a:t>
                      </a:r>
                      <a:r>
                        <a:rPr lang="ja-JP" altLang="en-US" sz="850" b="0" i="0" u="none" strike="noStrike" dirty="0">
                          <a:solidFill>
                            <a:srgbClr val="000000"/>
                          </a:solidFill>
                          <a:latin typeface="Meiryo UI" pitchFamily="50" charset="-128"/>
                          <a:ea typeface="Meiryo UI" pitchFamily="50" charset="-128"/>
                          <a:cs typeface="Meiryo UI" pitchFamily="50" charset="-128"/>
                        </a:rPr>
                        <a:t>いない</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rowSpan="2">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イ</a:t>
                      </a:r>
                      <a:r>
                        <a:rPr lang="en-US" altLang="ja-JP" sz="850" b="0" i="0" u="none" strike="noStrike" dirty="0" smtClean="0">
                          <a:solidFill>
                            <a:srgbClr val="000000"/>
                          </a:solidFill>
                          <a:latin typeface="Meiryo UI" pitchFamily="50" charset="-128"/>
                          <a:ea typeface="Meiryo UI" pitchFamily="50" charset="-128"/>
                          <a:cs typeface="Meiryo UI" pitchFamily="50" charset="-128"/>
                        </a:rPr>
                        <a:t>)</a:t>
                      </a:r>
                      <a:r>
                        <a:rPr lang="ja-JP" altLang="en-US" sz="850" b="0" i="0" u="none" strike="noStrike" dirty="0" smtClean="0">
                          <a:solidFill>
                            <a:srgbClr val="000000"/>
                          </a:solidFill>
                          <a:latin typeface="Meiryo UI" pitchFamily="50" charset="-128"/>
                          <a:ea typeface="Meiryo UI" pitchFamily="50" charset="-128"/>
                          <a:cs typeface="Meiryo UI" pitchFamily="50" charset="-128"/>
                        </a:rPr>
                        <a:t>　成年後見制度</a:t>
                      </a:r>
                      <a:r>
                        <a:rPr lang="ja-JP" altLang="en-US" sz="850" b="0" i="0" u="none" strike="noStrike" dirty="0">
                          <a:solidFill>
                            <a:srgbClr val="000000"/>
                          </a:solidFill>
                          <a:latin typeface="Meiryo UI" pitchFamily="50" charset="-128"/>
                          <a:ea typeface="Meiryo UI" pitchFamily="50" charset="-128"/>
                          <a:cs typeface="Meiryo UI" pitchFamily="50" charset="-128"/>
                        </a:rPr>
                        <a:t>に</a:t>
                      </a:r>
                      <a:r>
                        <a:rPr lang="ja-JP" altLang="en-US" sz="850" b="0" i="0" u="none" strike="noStrike" dirty="0" smtClean="0">
                          <a:solidFill>
                            <a:srgbClr val="000000"/>
                          </a:solidFill>
                          <a:latin typeface="Meiryo UI" pitchFamily="50" charset="-128"/>
                          <a:ea typeface="Meiryo UI" pitchFamily="50" charset="-128"/>
                          <a:cs typeface="Meiryo UI" pitchFamily="50" charset="-128"/>
                        </a:rPr>
                        <a:t>対するニーズ</a:t>
                      </a:r>
                      <a:r>
                        <a:rPr lang="ja-JP" altLang="en-US" sz="850" b="0" i="0" u="none" strike="noStrike" dirty="0">
                          <a:solidFill>
                            <a:srgbClr val="000000"/>
                          </a:solidFill>
                          <a:latin typeface="Meiryo UI" pitchFamily="50" charset="-128"/>
                          <a:ea typeface="Meiryo UI" pitchFamily="50" charset="-128"/>
                          <a:cs typeface="Meiryo UI" pitchFamily="50" charset="-128"/>
                        </a:rPr>
                        <a:t>が少ない（無い）こと</a:t>
                      </a:r>
                      <a:r>
                        <a:rPr lang="ja-JP" altLang="en-US" sz="850" b="0" i="0" u="none" strike="noStrike" dirty="0" smtClean="0">
                          <a:solidFill>
                            <a:srgbClr val="000000"/>
                          </a:solidFill>
                          <a:latin typeface="Meiryo UI" pitchFamily="50" charset="-128"/>
                          <a:ea typeface="Meiryo UI" pitchFamily="50" charset="-128"/>
                          <a:cs typeface="Meiryo UI" pitchFamily="50" charset="-128"/>
                        </a:rPr>
                        <a:t>を把握</a:t>
                      </a:r>
                      <a:endParaRPr lang="ja-JP" altLang="en-US" sz="8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rowSpan="2">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ウ</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　市民</a:t>
                      </a:r>
                      <a:r>
                        <a:rPr lang="ja-JP" altLang="en-US" sz="850" b="0" i="0" u="none" strike="noStrike" dirty="0" smtClean="0">
                          <a:solidFill>
                            <a:srgbClr val="000000"/>
                          </a:solidFill>
                          <a:latin typeface="Meiryo UI" pitchFamily="50" charset="-128"/>
                          <a:ea typeface="Meiryo UI" pitchFamily="50" charset="-128"/>
                          <a:cs typeface="Meiryo UI" pitchFamily="50" charset="-128"/>
                        </a:rPr>
                        <a:t>後見</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人</a:t>
                      </a:r>
                      <a:r>
                        <a:rPr lang="ja-JP" altLang="en-US" sz="850" b="0" i="0" u="none" strike="noStrike" dirty="0">
                          <a:solidFill>
                            <a:srgbClr val="000000"/>
                          </a:solidFill>
                          <a:latin typeface="Meiryo UI" pitchFamily="50" charset="-128"/>
                          <a:ea typeface="Meiryo UI" pitchFamily="50" charset="-128"/>
                          <a:cs typeface="Meiryo UI" pitchFamily="50" charset="-128"/>
                        </a:rPr>
                        <a:t>に対する</a:t>
                      </a:r>
                      <a:r>
                        <a:rPr lang="ja-JP" altLang="en-US" sz="850" b="0" i="0" u="none" strike="noStrike" dirty="0" smtClean="0">
                          <a:solidFill>
                            <a:srgbClr val="000000"/>
                          </a:solidFill>
                          <a:latin typeface="Meiryo UI" pitchFamily="50" charset="-128"/>
                          <a:ea typeface="Meiryo UI" pitchFamily="50" charset="-128"/>
                          <a:cs typeface="Meiryo UI" pitchFamily="50" charset="-128"/>
                        </a:rPr>
                        <a:t>ニ</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a:t>
                      </a:r>
                      <a:r>
                        <a:rPr lang="ja-JP" altLang="en-US" sz="850" b="0" i="0" u="none" strike="noStrike" dirty="0" err="1" smtClean="0">
                          <a:solidFill>
                            <a:srgbClr val="000000"/>
                          </a:solidFill>
                          <a:latin typeface="Meiryo UI" pitchFamily="50" charset="-128"/>
                          <a:ea typeface="Meiryo UI" pitchFamily="50" charset="-128"/>
                          <a:cs typeface="Meiryo UI" pitchFamily="50" charset="-128"/>
                        </a:rPr>
                        <a:t>ー</a:t>
                      </a:r>
                      <a:r>
                        <a:rPr lang="ja-JP" altLang="en-US" sz="850" b="0" i="0" u="none" strike="noStrike" dirty="0">
                          <a:solidFill>
                            <a:srgbClr val="000000"/>
                          </a:solidFill>
                          <a:latin typeface="Meiryo UI" pitchFamily="50" charset="-128"/>
                          <a:ea typeface="Meiryo UI" pitchFamily="50" charset="-128"/>
                          <a:cs typeface="Meiryo UI" pitchFamily="50" charset="-128"/>
                        </a:rPr>
                        <a:t>ズが少ない（無い）こと</a:t>
                      </a:r>
                      <a:r>
                        <a:rPr lang="ja-JP" altLang="en-US" sz="850" b="0" i="0" u="none" strike="noStrike" dirty="0" smtClean="0">
                          <a:solidFill>
                            <a:srgbClr val="000000"/>
                          </a:solidFill>
                          <a:latin typeface="Meiryo UI" pitchFamily="50" charset="-128"/>
                          <a:ea typeface="Meiryo UI" pitchFamily="50" charset="-128"/>
                          <a:cs typeface="Meiryo UI" pitchFamily="50" charset="-128"/>
                        </a:rPr>
                        <a:t>を</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把握</a:t>
                      </a:r>
                      <a:endParaRPr lang="ja-JP" altLang="en-US" sz="8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rowSpan="2">
                  <a:txBody>
                    <a:bodyPr/>
                    <a:lstStyle/>
                    <a:p>
                      <a:pPr algn="l" fontAlgn="ctr"/>
                      <a:r>
                        <a:rPr lang="ja-JP" altLang="en-US" sz="850" b="0" i="0" u="none" strike="noStrike" dirty="0">
                          <a:solidFill>
                            <a:srgbClr val="000000"/>
                          </a:solidFill>
                          <a:latin typeface="Meiryo UI" pitchFamily="50" charset="-128"/>
                          <a:ea typeface="Meiryo UI" pitchFamily="50" charset="-128"/>
                          <a:cs typeface="Meiryo UI" pitchFamily="50" charset="-128"/>
                        </a:rPr>
                        <a:t>　</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エ</a:t>
                      </a:r>
                      <a:r>
                        <a:rPr lang="en-US" altLang="ja-JP" sz="850" b="0" i="0" u="none" strike="noStrike" dirty="0" smtClean="0">
                          <a:solidFill>
                            <a:srgbClr val="000000"/>
                          </a:solidFill>
                          <a:latin typeface="Meiryo UI" pitchFamily="50" charset="-128"/>
                          <a:ea typeface="Meiryo UI" pitchFamily="50" charset="-128"/>
                          <a:cs typeface="Meiryo UI" pitchFamily="50" charset="-128"/>
                        </a:rPr>
                        <a:t>)</a:t>
                      </a:r>
                      <a:r>
                        <a:rPr lang="ja-JP" altLang="en-US" sz="850" b="0" i="0" u="none" strike="noStrike" dirty="0" smtClean="0">
                          <a:solidFill>
                            <a:srgbClr val="000000"/>
                          </a:solidFill>
                          <a:latin typeface="Meiryo UI" pitchFamily="50" charset="-128"/>
                          <a:ea typeface="Meiryo UI" pitchFamily="50" charset="-128"/>
                          <a:cs typeface="Meiryo UI" pitchFamily="50" charset="-128"/>
                        </a:rPr>
                        <a:t>　成年</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後見制度</a:t>
                      </a:r>
                      <a:r>
                        <a:rPr lang="ja-JP" altLang="en-US" sz="850" b="0" i="0" u="none" strike="noStrike" dirty="0">
                          <a:solidFill>
                            <a:srgbClr val="000000"/>
                          </a:solidFill>
                          <a:latin typeface="Meiryo UI" pitchFamily="50" charset="-128"/>
                          <a:ea typeface="Meiryo UI" pitchFamily="50" charset="-128"/>
                          <a:cs typeface="Meiryo UI" pitchFamily="50" charset="-128"/>
                        </a:rPr>
                        <a:t>に</a:t>
                      </a:r>
                      <a:r>
                        <a:rPr lang="ja-JP" altLang="en-US" sz="850" b="0" i="0" u="none" strike="noStrike" dirty="0" err="1" smtClean="0">
                          <a:solidFill>
                            <a:srgbClr val="000000"/>
                          </a:solidFill>
                          <a:latin typeface="Meiryo UI" pitchFamily="50" charset="-128"/>
                          <a:ea typeface="Meiryo UI" pitchFamily="50" charset="-128"/>
                          <a:cs typeface="Meiryo UI" pitchFamily="50" charset="-128"/>
                        </a:rPr>
                        <a:t>か</a:t>
                      </a:r>
                      <a:r>
                        <a:rPr lang="ja-JP" altLang="en-US" sz="850" b="0" i="0" u="none" strike="noStrike" dirty="0" smtClean="0">
                          <a:solidFill>
                            <a:srgbClr val="000000"/>
                          </a:solidFill>
                          <a:latin typeface="Meiryo UI" pitchFamily="50" charset="-128"/>
                          <a:ea typeface="Meiryo UI" pitchFamily="50" charset="-128"/>
                          <a:cs typeface="Meiryo UI" pitchFamily="50" charset="-128"/>
                        </a:rPr>
                        <a:t>　</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かる受け皿が　　</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足りている</a:t>
                      </a:r>
                      <a:endParaRPr lang="ja-JP" altLang="en-US" sz="8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rowSpan="2">
                  <a:txBody>
                    <a:bodyPr/>
                    <a:lstStyle/>
                    <a:p>
                      <a:pPr algn="l" fontAlgn="ctr"/>
                      <a:r>
                        <a:rPr lang="ja-JP" altLang="en-US" sz="850" b="0" i="0" u="none" strike="noStrike" dirty="0">
                          <a:solidFill>
                            <a:srgbClr val="000000"/>
                          </a:solidFill>
                          <a:latin typeface="Meiryo UI" pitchFamily="50" charset="-128"/>
                          <a:ea typeface="Meiryo UI" pitchFamily="50" charset="-128"/>
                          <a:cs typeface="Meiryo UI" pitchFamily="50" charset="-128"/>
                        </a:rPr>
                        <a:t>　</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オ</a:t>
                      </a:r>
                      <a:r>
                        <a:rPr lang="en-US" altLang="ja-JP" sz="850" b="0" i="0" u="none" strike="noStrike" dirty="0" smtClean="0">
                          <a:solidFill>
                            <a:srgbClr val="000000"/>
                          </a:solidFill>
                          <a:latin typeface="Meiryo UI" pitchFamily="50" charset="-128"/>
                          <a:ea typeface="Meiryo UI" pitchFamily="50" charset="-128"/>
                          <a:cs typeface="Meiryo UI" pitchFamily="50" charset="-128"/>
                        </a:rPr>
                        <a:t>)</a:t>
                      </a:r>
                      <a:r>
                        <a:rPr lang="ja-JP" altLang="en-US" sz="850" b="0" i="0" u="none" strike="noStrike" dirty="0" smtClean="0">
                          <a:solidFill>
                            <a:srgbClr val="000000"/>
                          </a:solidFill>
                          <a:latin typeface="Meiryo UI" pitchFamily="50" charset="-128"/>
                          <a:ea typeface="Meiryo UI" pitchFamily="50" charset="-128"/>
                          <a:cs typeface="Meiryo UI" pitchFamily="50" charset="-128"/>
                        </a:rPr>
                        <a:t>事業スキーム</a:t>
                      </a:r>
                      <a:r>
                        <a:rPr lang="ja-JP" altLang="en-US" sz="850" b="0" i="0" u="none" strike="noStrike" dirty="0">
                          <a:solidFill>
                            <a:srgbClr val="000000"/>
                          </a:solidFill>
                          <a:latin typeface="Meiryo UI" pitchFamily="50" charset="-128"/>
                          <a:ea typeface="Meiryo UI" pitchFamily="50" charset="-128"/>
                          <a:cs typeface="Meiryo UI" pitchFamily="50" charset="-128"/>
                        </a:rPr>
                        <a:t>（無報酬</a:t>
                      </a:r>
                      <a:r>
                        <a:rPr lang="ja-JP" altLang="en-US" sz="850" b="0" i="0" u="none" strike="noStrike" dirty="0" smtClean="0">
                          <a:solidFill>
                            <a:srgbClr val="000000"/>
                          </a:solidFill>
                          <a:latin typeface="Meiryo UI" pitchFamily="50" charset="-128"/>
                          <a:ea typeface="Meiryo UI" pitchFamily="50" charset="-128"/>
                          <a:cs typeface="Meiryo UI" pitchFamily="50" charset="-128"/>
                        </a:rPr>
                        <a:t>のボラ</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ンティア</a:t>
                      </a:r>
                      <a:r>
                        <a:rPr lang="ja-JP" altLang="en-US"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smtClean="0">
                          <a:solidFill>
                            <a:srgbClr val="000000"/>
                          </a:solidFill>
                          <a:latin typeface="Meiryo UI" pitchFamily="50" charset="-128"/>
                          <a:ea typeface="Meiryo UI" pitchFamily="50" charset="-128"/>
                          <a:cs typeface="Meiryo UI" pitchFamily="50" charset="-128"/>
                        </a:rPr>
                        <a:t>単独受</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任</a:t>
                      </a:r>
                      <a:r>
                        <a:rPr lang="ja-JP" altLang="en-US" sz="850" b="0" i="0" u="none" strike="noStrike" dirty="0">
                          <a:solidFill>
                            <a:srgbClr val="000000"/>
                          </a:solidFill>
                          <a:latin typeface="Meiryo UI" pitchFamily="50" charset="-128"/>
                          <a:ea typeface="Meiryo UI" pitchFamily="50" charset="-128"/>
                          <a:cs typeface="Meiryo UI" pitchFamily="50" charset="-128"/>
                        </a:rPr>
                        <a:t>等）に賛同</a:t>
                      </a:r>
                      <a:r>
                        <a:rPr lang="ja-JP" altLang="en-US" sz="850" b="0" i="0" u="none" strike="noStrike" dirty="0" smtClean="0">
                          <a:solidFill>
                            <a:srgbClr val="000000"/>
                          </a:solidFill>
                          <a:latin typeface="Meiryo UI" pitchFamily="50" charset="-128"/>
                          <a:ea typeface="Meiryo UI" pitchFamily="50" charset="-128"/>
                          <a:cs typeface="Meiryo UI" pitchFamily="50" charset="-128"/>
                        </a:rPr>
                        <a:t>で</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き</a:t>
                      </a:r>
                      <a:r>
                        <a:rPr lang="ja-JP" altLang="en-US" sz="850" b="0" i="0" u="none" strike="noStrike" dirty="0">
                          <a:solidFill>
                            <a:srgbClr val="000000"/>
                          </a:solidFill>
                          <a:latin typeface="Meiryo UI" pitchFamily="50" charset="-128"/>
                          <a:ea typeface="Meiryo UI" pitchFamily="50" charset="-128"/>
                          <a:cs typeface="Meiryo UI" pitchFamily="50" charset="-128"/>
                        </a:rPr>
                        <a:t>ない</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rowSpan="2">
                  <a:txBody>
                    <a:bodyPr/>
                    <a:lstStyle/>
                    <a:p>
                      <a:pPr algn="l" fontAlgn="ctr"/>
                      <a:r>
                        <a:rPr lang="ja-JP" altLang="en-US" sz="850" b="0" i="0" u="none" strike="noStrike" dirty="0">
                          <a:solidFill>
                            <a:srgbClr val="000000"/>
                          </a:solidFill>
                          <a:latin typeface="Meiryo UI" pitchFamily="50" charset="-128"/>
                          <a:ea typeface="Meiryo UI" pitchFamily="50" charset="-128"/>
                          <a:cs typeface="Meiryo UI" pitchFamily="50" charset="-128"/>
                        </a:rPr>
                        <a:t>　</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カ</a:t>
                      </a:r>
                      <a:r>
                        <a:rPr lang="en-US" altLang="ja-JP" sz="850" b="0" i="0" u="none" strike="noStrike" dirty="0" smtClean="0">
                          <a:solidFill>
                            <a:srgbClr val="000000"/>
                          </a:solidFill>
                          <a:latin typeface="Meiryo UI" pitchFamily="50" charset="-128"/>
                          <a:ea typeface="Meiryo UI" pitchFamily="50" charset="-128"/>
                          <a:cs typeface="Meiryo UI" pitchFamily="50" charset="-128"/>
                        </a:rPr>
                        <a:t>)</a:t>
                      </a:r>
                      <a:r>
                        <a:rPr lang="ja-JP" altLang="en-US" sz="850" b="0" i="0" u="none" strike="noStrike" dirty="0" smtClean="0">
                          <a:solidFill>
                            <a:srgbClr val="000000"/>
                          </a:solidFill>
                          <a:latin typeface="Meiryo UI" pitchFamily="50" charset="-128"/>
                          <a:ea typeface="Meiryo UI" pitchFamily="50" charset="-128"/>
                          <a:cs typeface="Meiryo UI" pitchFamily="50" charset="-128"/>
                        </a:rPr>
                        <a:t>予算の</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確保</a:t>
                      </a:r>
                      <a:r>
                        <a:rPr lang="ja-JP" altLang="en-US" sz="850" b="0" i="0" u="none" strike="noStrike" dirty="0">
                          <a:solidFill>
                            <a:srgbClr val="000000"/>
                          </a:solidFill>
                          <a:latin typeface="Meiryo UI" pitchFamily="50" charset="-128"/>
                          <a:ea typeface="Meiryo UI" pitchFamily="50" charset="-128"/>
                          <a:cs typeface="Meiryo UI" pitchFamily="50" charset="-128"/>
                        </a:rPr>
                        <a:t>が困難</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rowSpan="2">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キ</a:t>
                      </a:r>
                      <a:r>
                        <a:rPr lang="en-US" altLang="ja-JP" sz="850" b="0" i="0" u="none" strike="noStrike" dirty="0" smtClean="0">
                          <a:solidFill>
                            <a:srgbClr val="000000"/>
                          </a:solidFill>
                          <a:latin typeface="Meiryo UI" pitchFamily="50" charset="-128"/>
                          <a:ea typeface="Meiryo UI" pitchFamily="50" charset="-128"/>
                          <a:cs typeface="Meiryo UI" pitchFamily="50" charset="-128"/>
                        </a:rPr>
                        <a:t>)</a:t>
                      </a:r>
                      <a:r>
                        <a:rPr lang="ja-JP" altLang="en-US" sz="850" b="0" i="0" u="none" strike="noStrike" dirty="0" smtClean="0">
                          <a:solidFill>
                            <a:srgbClr val="000000"/>
                          </a:solidFill>
                          <a:latin typeface="Meiryo UI" pitchFamily="50" charset="-128"/>
                          <a:ea typeface="Meiryo UI" pitchFamily="50" charset="-128"/>
                          <a:cs typeface="Meiryo UI" pitchFamily="50" charset="-128"/>
                        </a:rPr>
                        <a:t>組織体制</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a:t>
                      </a:r>
                      <a:r>
                        <a:rPr lang="ja-JP" altLang="en-US" sz="850" b="0" i="0" u="none" strike="noStrike" dirty="0">
                          <a:solidFill>
                            <a:srgbClr val="000000"/>
                          </a:solidFill>
                          <a:latin typeface="Meiryo UI" pitchFamily="50" charset="-128"/>
                          <a:ea typeface="Meiryo UI" pitchFamily="50" charset="-128"/>
                          <a:cs typeface="Meiryo UI" pitchFamily="50" charset="-128"/>
                        </a:rPr>
                        <a:t>人員</a:t>
                      </a:r>
                      <a:r>
                        <a:rPr lang="ja-JP" altLang="en-US" sz="850" b="0" i="0" u="none" strike="noStrike" dirty="0" smtClean="0">
                          <a:solidFill>
                            <a:srgbClr val="000000"/>
                          </a:solidFill>
                          <a:latin typeface="Meiryo UI" pitchFamily="50" charset="-128"/>
                          <a:ea typeface="Meiryo UI" pitchFamily="50" charset="-128"/>
                          <a:cs typeface="Meiryo UI" pitchFamily="50" charset="-128"/>
                        </a:rPr>
                        <a:t>配置</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等</a:t>
                      </a:r>
                      <a:r>
                        <a:rPr lang="ja-JP" altLang="en-US" sz="850" b="0" i="0" u="none" strike="noStrike" dirty="0">
                          <a:solidFill>
                            <a:srgbClr val="000000"/>
                          </a:solidFill>
                          <a:latin typeface="Meiryo UI" pitchFamily="50" charset="-128"/>
                          <a:ea typeface="Meiryo UI" pitchFamily="50" charset="-128"/>
                          <a:cs typeface="Meiryo UI" pitchFamily="50" charset="-128"/>
                        </a:rPr>
                        <a:t>）の</a:t>
                      </a:r>
                      <a:r>
                        <a:rPr lang="ja-JP" altLang="en-US" sz="850" b="0" i="0" u="none" strike="noStrike" dirty="0" smtClean="0">
                          <a:solidFill>
                            <a:srgbClr val="000000"/>
                          </a:solidFill>
                          <a:latin typeface="Meiryo UI" pitchFamily="50" charset="-128"/>
                          <a:ea typeface="Meiryo UI" pitchFamily="50" charset="-128"/>
                          <a:cs typeface="Meiryo UI" pitchFamily="50" charset="-128"/>
                        </a:rPr>
                        <a:t>整備</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が困難</a:t>
                      </a:r>
                      <a:endParaRPr lang="ja-JP" altLang="en-US" sz="8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rowSpan="2">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ク</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　社協</a:t>
                      </a:r>
                      <a:r>
                        <a:rPr lang="ja-JP" altLang="en-US" sz="850" b="0" i="0" u="none" strike="noStrike" dirty="0" smtClean="0">
                          <a:solidFill>
                            <a:srgbClr val="000000"/>
                          </a:solidFill>
                          <a:latin typeface="Meiryo UI" pitchFamily="50" charset="-128"/>
                          <a:ea typeface="Meiryo UI" pitchFamily="50" charset="-128"/>
                          <a:cs typeface="Meiryo UI" pitchFamily="50" charset="-128"/>
                        </a:rPr>
                        <a:t>等関</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係</a:t>
                      </a:r>
                      <a:r>
                        <a:rPr lang="ja-JP" altLang="en-US" sz="850" b="0" i="0" u="none" strike="noStrike" dirty="0">
                          <a:solidFill>
                            <a:srgbClr val="000000"/>
                          </a:solidFill>
                          <a:latin typeface="Meiryo UI" pitchFamily="50" charset="-128"/>
                          <a:ea typeface="Meiryo UI" pitchFamily="50" charset="-128"/>
                          <a:cs typeface="Meiryo UI" pitchFamily="50" charset="-128"/>
                        </a:rPr>
                        <a:t>機関との</a:t>
                      </a:r>
                      <a:r>
                        <a:rPr lang="ja-JP" altLang="en-US" sz="850" b="0" i="0" u="none" strike="noStrike" dirty="0" smtClean="0">
                          <a:solidFill>
                            <a:srgbClr val="000000"/>
                          </a:solidFill>
                          <a:latin typeface="Meiryo UI" pitchFamily="50" charset="-128"/>
                          <a:ea typeface="Meiryo UI" pitchFamily="50" charset="-128"/>
                          <a:cs typeface="Meiryo UI" pitchFamily="50" charset="-128"/>
                        </a:rPr>
                        <a:t>調</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整</a:t>
                      </a:r>
                      <a:r>
                        <a:rPr lang="ja-JP" altLang="en-US" sz="850" b="0" i="0" u="none" strike="noStrike" dirty="0">
                          <a:solidFill>
                            <a:srgbClr val="000000"/>
                          </a:solidFill>
                          <a:latin typeface="Meiryo UI" pitchFamily="50" charset="-128"/>
                          <a:ea typeface="Meiryo UI" pitchFamily="50" charset="-128"/>
                          <a:cs typeface="Meiryo UI" pitchFamily="50" charset="-128"/>
                        </a:rPr>
                        <a:t>が困難</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gridSpan="3">
                  <a:txBody>
                    <a:bodyPr/>
                    <a:lstStyle/>
                    <a:p>
                      <a:pPr algn="ctr"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ケ</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　他の手法を検討（</a:t>
                      </a:r>
                      <a:r>
                        <a:rPr lang="ja-JP" altLang="en-US" sz="850" b="0" i="0" u="none" strike="noStrike" dirty="0" smtClean="0">
                          <a:solidFill>
                            <a:srgbClr val="000000"/>
                          </a:solidFill>
                          <a:latin typeface="Meiryo UI" pitchFamily="50" charset="-128"/>
                          <a:ea typeface="Meiryo UI" pitchFamily="50" charset="-128"/>
                          <a:cs typeface="Meiryo UI" pitchFamily="50" charset="-128"/>
                        </a:rPr>
                        <a:t>実施）</a:t>
                      </a:r>
                      <a:endParaRPr lang="ja-JP" altLang="en-US" sz="8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h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コ</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　その他（</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「理由</a:t>
                      </a:r>
                      <a:r>
                        <a:rPr lang="ja-JP" altLang="en-US" sz="850" b="0" i="0" u="none" strike="noStrike" dirty="0" smtClean="0">
                          <a:solidFill>
                            <a:srgbClr val="000000"/>
                          </a:solidFill>
                          <a:latin typeface="Meiryo UI" pitchFamily="50" charset="-128"/>
                          <a:ea typeface="Meiryo UI" pitchFamily="50" charset="-128"/>
                          <a:cs typeface="Meiryo UI" pitchFamily="50" charset="-128"/>
                        </a:rPr>
                        <a:t>等</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欄</a:t>
                      </a:r>
                      <a:r>
                        <a:rPr lang="ja-JP" altLang="en-US" sz="850" b="0" i="0" u="none" strike="noStrike" dirty="0">
                          <a:solidFill>
                            <a:srgbClr val="000000"/>
                          </a:solidFill>
                          <a:latin typeface="Meiryo UI" pitchFamily="50" charset="-128"/>
                          <a:ea typeface="Meiryo UI" pitchFamily="50" charset="-128"/>
                          <a:cs typeface="Meiryo UI" pitchFamily="50" charset="-128"/>
                        </a:rPr>
                        <a:t>」に</a:t>
                      </a:r>
                      <a:r>
                        <a:rPr lang="ja-JP" altLang="en-US" sz="850" b="0" i="0" u="none" strike="noStrike" dirty="0" smtClean="0">
                          <a:solidFill>
                            <a:srgbClr val="000000"/>
                          </a:solidFill>
                          <a:latin typeface="Meiryo UI" pitchFamily="50" charset="-128"/>
                          <a:ea typeface="Meiryo UI" pitchFamily="50" charset="-128"/>
                          <a:cs typeface="Meiryo UI" pitchFamily="50" charset="-128"/>
                        </a:rPr>
                        <a:t>記載）</a:t>
                      </a:r>
                      <a:endParaRPr lang="ja-JP" altLang="en-US" sz="8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30697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850" b="0"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en-US" sz="850" b="0" i="0" u="none" strike="noStrike" dirty="0">
                          <a:solidFill>
                            <a:srgbClr val="000000"/>
                          </a:solidFill>
                          <a:latin typeface="Meiryo UI" pitchFamily="50" charset="-128"/>
                          <a:ea typeface="Meiryo UI" pitchFamily="50" charset="-128"/>
                          <a:cs typeface="Meiryo UI" pitchFamily="50" charset="-128"/>
                        </a:rPr>
                        <a:t>　(a)</a:t>
                      </a:r>
                      <a:r>
                        <a:rPr lang="ja-JP" altLang="en-US" sz="850" b="0" i="0" u="none" strike="noStrike" dirty="0">
                          <a:solidFill>
                            <a:srgbClr val="000000"/>
                          </a:solidFill>
                          <a:latin typeface="Meiryo UI" pitchFamily="50" charset="-128"/>
                          <a:ea typeface="Meiryo UI" pitchFamily="50" charset="-128"/>
                          <a:cs typeface="Meiryo UI" pitchFamily="50" charset="-128"/>
                        </a:rPr>
                        <a:t>法人</a:t>
                      </a:r>
                      <a:r>
                        <a:rPr lang="ja-JP" altLang="en-US" sz="850" b="0" i="0" u="none" strike="noStrike" dirty="0" smtClean="0">
                          <a:solidFill>
                            <a:srgbClr val="000000"/>
                          </a:solidFill>
                          <a:latin typeface="Meiryo UI" pitchFamily="50" charset="-128"/>
                          <a:ea typeface="Meiryo UI" pitchFamily="50" charset="-128"/>
                          <a:cs typeface="Meiryo UI" pitchFamily="50" charset="-128"/>
                        </a:rPr>
                        <a:t>後見</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を検討</a:t>
                      </a:r>
                      <a:r>
                        <a:rPr lang="en-US" altLang="ja-JP" sz="850" b="0" i="0" u="none" strike="noStrike" dirty="0" smtClean="0">
                          <a:solidFill>
                            <a:srgbClr val="000000"/>
                          </a:solidFill>
                          <a:latin typeface="Meiryo UI" pitchFamily="50" charset="-128"/>
                          <a:ea typeface="Meiryo UI" pitchFamily="50" charset="-128"/>
                          <a:cs typeface="Meiryo UI" pitchFamily="50" charset="-128"/>
                        </a:rPr>
                        <a:t>(</a:t>
                      </a:r>
                      <a:r>
                        <a:rPr lang="ja-JP" altLang="en-US" sz="850" b="0" i="0" u="none" strike="noStrike" dirty="0" smtClean="0">
                          <a:solidFill>
                            <a:srgbClr val="000000"/>
                          </a:solidFill>
                          <a:latin typeface="Meiryo UI" pitchFamily="50" charset="-128"/>
                          <a:ea typeface="Meiryo UI" pitchFamily="50" charset="-128"/>
                          <a:cs typeface="Meiryo UI" pitchFamily="50" charset="-128"/>
                        </a:rPr>
                        <a:t>実施</a:t>
                      </a:r>
                      <a:r>
                        <a:rPr lang="en-US" altLang="ja-JP" sz="850" b="0" i="0" u="none" strike="noStrike" dirty="0" smtClean="0">
                          <a:solidFill>
                            <a:srgbClr val="000000"/>
                          </a:solidFill>
                          <a:latin typeface="Meiryo UI" pitchFamily="50" charset="-128"/>
                          <a:ea typeface="Meiryo UI" pitchFamily="50" charset="-128"/>
                          <a:cs typeface="Meiryo UI" pitchFamily="50" charset="-128"/>
                        </a:rPr>
                        <a:t>)</a:t>
                      </a:r>
                      <a:endParaRPr lang="ja-JP" altLang="en-US" sz="8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(b)</a:t>
                      </a:r>
                      <a:r>
                        <a:rPr lang="ja-JP" altLang="en-US" sz="850" b="0" i="0" u="none" strike="noStrike" dirty="0" smtClean="0">
                          <a:solidFill>
                            <a:srgbClr val="000000"/>
                          </a:solidFill>
                          <a:latin typeface="Meiryo UI" pitchFamily="50" charset="-128"/>
                          <a:ea typeface="Meiryo UI" pitchFamily="50" charset="-128"/>
                          <a:cs typeface="Meiryo UI" pitchFamily="50" charset="-128"/>
                        </a:rPr>
                        <a:t>その他</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「理由等欄</a:t>
                      </a:r>
                      <a:r>
                        <a:rPr lang="ja-JP" altLang="en-US" sz="850" b="0" i="0" u="none" strike="noStrike" dirty="0" smtClean="0">
                          <a:solidFill>
                            <a:srgbClr val="000000"/>
                          </a:solidFill>
                          <a:latin typeface="Meiryo UI" pitchFamily="50" charset="-128"/>
                          <a:ea typeface="Meiryo UI" pitchFamily="50" charset="-128"/>
                          <a:cs typeface="Meiryo UI" pitchFamily="50" charset="-128"/>
                        </a:rPr>
                        <a:t>」に</a:t>
                      </a:r>
                      <a:r>
                        <a:rPr lang="ja-JP" altLang="en-US" sz="850" b="0" i="0" u="none" strike="noStrike" dirty="0">
                          <a:solidFill>
                            <a:srgbClr val="000000"/>
                          </a:solidFill>
                          <a:latin typeface="Meiryo UI" pitchFamily="50" charset="-128"/>
                          <a:ea typeface="Meiryo UI" pitchFamily="50" charset="-128"/>
                          <a:cs typeface="Meiryo UI" pitchFamily="50" charset="-128"/>
                        </a:rPr>
                        <a:t>記載）</a:t>
                      </a: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235728">
                <a:tc>
                  <a:txBody>
                    <a:bodyPr/>
                    <a:lstStyle/>
                    <a:p>
                      <a:pPr algn="ctr" fontAlgn="ctr"/>
                      <a:r>
                        <a:rPr lang="ja-JP" altLang="en-US" sz="900" b="1" i="0" u="none" strike="noStrike" dirty="0">
                          <a:solidFill>
                            <a:srgbClr val="000000"/>
                          </a:solidFill>
                          <a:latin typeface="Meiryo UI" pitchFamily="50" charset="-128"/>
                          <a:ea typeface="Meiryo UI" pitchFamily="50" charset="-128"/>
                          <a:cs typeface="Meiryo UI" pitchFamily="50" charset="-128"/>
                        </a:rPr>
                        <a:t>件数</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smtClean="0">
                          <a:solidFill>
                            <a:srgbClr val="000000"/>
                          </a:solidFill>
                          <a:latin typeface="Meiryo UI" pitchFamily="50" charset="-128"/>
                          <a:ea typeface="Meiryo UI" pitchFamily="50" charset="-128"/>
                          <a:cs typeface="Meiryo UI" pitchFamily="50" charset="-128"/>
                        </a:rPr>
                        <a:t>5</a:t>
                      </a:r>
                      <a:endParaRPr lang="en-US" altLang="ja-JP"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smtClean="0">
                          <a:solidFill>
                            <a:srgbClr val="000000"/>
                          </a:solidFill>
                          <a:latin typeface="Meiryo UI" pitchFamily="50" charset="-128"/>
                          <a:ea typeface="Meiryo UI" pitchFamily="50" charset="-128"/>
                          <a:cs typeface="Meiryo UI" pitchFamily="50" charset="-128"/>
                        </a:rPr>
                        <a:t>17</a:t>
                      </a:r>
                      <a:endParaRPr lang="en-US" altLang="ja-JP"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3</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3</a:t>
                      </a: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2</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2"/>
                  </a:ext>
                </a:extLst>
              </a:tr>
              <a:tr h="206548">
                <a:tc>
                  <a:txBody>
                    <a:bodyPr/>
                    <a:lstStyle/>
                    <a:p>
                      <a:pPr algn="ctr" fontAlgn="ctr"/>
                      <a:r>
                        <a:rPr lang="ja-JP" altLang="en-US" sz="900" b="1" i="0" u="none" strike="noStrike" dirty="0" smtClean="0">
                          <a:solidFill>
                            <a:srgbClr val="000000"/>
                          </a:solidFill>
                          <a:latin typeface="Meiryo UI" pitchFamily="50" charset="-128"/>
                          <a:ea typeface="Meiryo UI" pitchFamily="50" charset="-128"/>
                          <a:cs typeface="Meiryo UI" pitchFamily="50" charset="-128"/>
                        </a:rPr>
                        <a:t>割合</a:t>
                      </a:r>
                      <a:r>
                        <a:rPr lang="en-US" altLang="ja-JP" sz="900" b="1" i="0" u="none" strike="noStrike" dirty="0" smtClean="0">
                          <a:solidFill>
                            <a:srgbClr val="000000"/>
                          </a:solidFill>
                          <a:latin typeface="Meiryo UI" pitchFamily="50" charset="-128"/>
                          <a:ea typeface="Meiryo UI" pitchFamily="50" charset="-128"/>
                          <a:cs typeface="Meiryo UI" pitchFamily="50" charset="-128"/>
                        </a:rPr>
                        <a:t>(※1)</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1050" b="1" i="0" u="none" strike="noStrike" dirty="0">
                          <a:solidFill>
                            <a:schemeClr val="bg1"/>
                          </a:solidFill>
                          <a:latin typeface="Meiryo UI" pitchFamily="50" charset="-128"/>
                          <a:ea typeface="Meiryo UI" pitchFamily="50" charset="-128"/>
                          <a:cs typeface="Meiryo UI" pitchFamily="50" charset="-128"/>
                        </a:rPr>
                        <a:t>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chemeClr val="tx1"/>
                      </a:solidFill>
                      <a:prstDash val="solid"/>
                      <a:round/>
                      <a:headEnd type="none" w="med" len="med"/>
                      <a:tailEnd type="none" w="med" len="med"/>
                    </a:lnB>
                    <a:pattFill prst="pct20">
                      <a:fgClr>
                        <a:srgbClr val="000000"/>
                      </a:fgClr>
                      <a:bgClr>
                        <a:srgbClr val="FF0000"/>
                      </a:bgClr>
                    </a:patt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50" b="1" i="0" u="none" strike="noStrike" dirty="0" smtClean="0">
                          <a:solidFill>
                            <a:schemeClr val="bg1"/>
                          </a:solidFill>
                          <a:latin typeface="Meiryo UI" pitchFamily="50" charset="-128"/>
                          <a:ea typeface="Meiryo UI" pitchFamily="50" charset="-128"/>
                          <a:cs typeface="Meiryo UI" pitchFamily="50" charset="-128"/>
                        </a:rPr>
                        <a:t>24%</a:t>
                      </a:r>
                      <a:endParaRPr lang="en-US" altLang="ja-JP" sz="105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chemeClr val="tx1"/>
                      </a:solidFill>
                      <a:prstDash val="solid"/>
                      <a:round/>
                      <a:headEnd type="none" w="med" len="med"/>
                      <a:tailEnd type="none" w="med" len="med"/>
                    </a:lnB>
                    <a:pattFill prst="pct20">
                      <a:fgClr>
                        <a:srgbClr val="000000"/>
                      </a:fgClr>
                      <a:bgClr>
                        <a:srgbClr val="FF0000"/>
                      </a:bgClr>
                    </a:pattFill>
                  </a:tcPr>
                </a:tc>
                <a:tc>
                  <a:txBody>
                    <a:bodyPr/>
                    <a:lstStyle/>
                    <a:p>
                      <a:pPr algn="ctr" fontAlgn="ctr"/>
                      <a:r>
                        <a:rPr lang="en-US" altLang="ja-JP" sz="1050" b="1" i="0" u="none" strike="noStrike" dirty="0">
                          <a:solidFill>
                            <a:schemeClr val="bg1"/>
                          </a:solidFill>
                          <a:latin typeface="Meiryo UI" pitchFamily="50" charset="-128"/>
                          <a:ea typeface="Meiryo UI" pitchFamily="50" charset="-128"/>
                          <a:cs typeface="Meiryo UI" pitchFamily="50" charset="-128"/>
                        </a:rPr>
                        <a:t>19%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chemeClr val="tx1"/>
                      </a:solidFill>
                      <a:prstDash val="solid"/>
                      <a:round/>
                      <a:headEnd type="none" w="med" len="med"/>
                      <a:tailEnd type="none" w="med" len="med"/>
                    </a:lnB>
                    <a:pattFill prst="pct20">
                      <a:fgClr>
                        <a:srgbClr val="000000"/>
                      </a:fgClr>
                      <a:bgClr>
                        <a:srgbClr val="FF0000"/>
                      </a:bgClr>
                    </a:patt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50" b="1" i="0" u="none" strike="noStrike" dirty="0">
                          <a:solidFill>
                            <a:schemeClr val="bg1"/>
                          </a:solidFill>
                          <a:latin typeface="Meiryo UI" pitchFamily="50" charset="-128"/>
                          <a:ea typeface="Meiryo UI" pitchFamily="50" charset="-128"/>
                          <a:cs typeface="Meiryo UI" pitchFamily="50" charset="-128"/>
                        </a:rPr>
                        <a:t>38%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chemeClr val="tx1"/>
                      </a:solidFill>
                      <a:prstDash val="solid"/>
                      <a:round/>
                      <a:headEnd type="none" w="med" len="med"/>
                      <a:tailEnd type="none" w="med" len="med"/>
                    </a:lnB>
                    <a:pattFill prst="pct20">
                      <a:fgClr>
                        <a:srgbClr val="000000"/>
                      </a:fgClr>
                      <a:bgClr>
                        <a:srgbClr val="FF0000"/>
                      </a:bgClr>
                    </a:pattFill>
                  </a:tcPr>
                </a:tc>
                <a:tc>
                  <a:txBody>
                    <a:bodyPr/>
                    <a:lstStyle/>
                    <a:p>
                      <a:pPr algn="ctr" fontAlgn="ctr"/>
                      <a:r>
                        <a:rPr lang="en-US" altLang="ja-JP" sz="1050" b="1" i="0" u="none" strike="noStrike" dirty="0" smtClean="0">
                          <a:solidFill>
                            <a:schemeClr val="bg1"/>
                          </a:solidFill>
                          <a:latin typeface="Meiryo UI" pitchFamily="50" charset="-128"/>
                          <a:ea typeface="Meiryo UI" pitchFamily="50" charset="-128"/>
                          <a:cs typeface="Meiryo UI" pitchFamily="50" charset="-128"/>
                        </a:rPr>
                        <a:t>81%</a:t>
                      </a:r>
                      <a:endParaRPr lang="en-US" altLang="ja-JP" sz="105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chemeClr val="tx1"/>
                      </a:solidFill>
                      <a:prstDash val="solid"/>
                      <a:round/>
                      <a:headEnd type="none" w="med" len="med"/>
                      <a:tailEnd type="none" w="med" len="med"/>
                    </a:lnB>
                    <a:pattFill prst="pct20">
                      <a:fgClr>
                        <a:srgbClr val="000000"/>
                      </a:fgClr>
                      <a:bgClr>
                        <a:srgbClr val="FF0000"/>
                      </a:bgClr>
                    </a:patt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24%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14%</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1050" b="1" i="0" u="none" strike="noStrike" dirty="0">
                          <a:solidFill>
                            <a:schemeClr val="bg1"/>
                          </a:solidFill>
                          <a:latin typeface="Meiryo UI" pitchFamily="50" charset="-128"/>
                          <a:ea typeface="Meiryo UI" pitchFamily="50" charset="-128"/>
                          <a:cs typeface="Meiryo UI" pitchFamily="50" charset="-128"/>
                        </a:rPr>
                        <a:t>14%</a:t>
                      </a: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chemeClr val="tx1"/>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50" b="1" i="0" u="none" strike="noStrike" dirty="0" smtClean="0">
                          <a:solidFill>
                            <a:srgbClr val="000000"/>
                          </a:solidFill>
                          <a:latin typeface="Meiryo UI" pitchFamily="50" charset="-128"/>
                          <a:ea typeface="Meiryo UI" pitchFamily="50" charset="-128"/>
                          <a:cs typeface="Meiryo UI" pitchFamily="50" charset="-128"/>
                        </a:rPr>
                        <a:t>10%</a:t>
                      </a:r>
                      <a:endParaRPr lang="en-US" altLang="ja-JP"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chemeClr val="tx1"/>
                      </a:solidFill>
                      <a:prstDash val="solid"/>
                      <a:round/>
                      <a:headEnd type="none" w="med" len="med"/>
                      <a:tailEnd type="none" w="med" len="med"/>
                    </a:lnB>
                    <a:pattFill prst="pct20">
                      <a:fgClr>
                        <a:srgbClr val="000000"/>
                      </a:fgClr>
                      <a:bgClr>
                        <a:srgbClr val="FFFFFF"/>
                      </a:bgClr>
                    </a:pattFill>
                  </a:tcPr>
                </a:tc>
                <a:extLst>
                  <a:ext uri="{0D108BD9-81ED-4DB2-BD59-A6C34878D82A}">
                    <a16:rowId xmlns:a16="http://schemas.microsoft.com/office/drawing/2014/main" val="10003"/>
                  </a:ext>
                </a:extLst>
              </a:tr>
            </a:tbl>
          </a:graphicData>
        </a:graphic>
      </p:graphicFrame>
      <p:sp>
        <p:nvSpPr>
          <p:cNvPr id="19" name="テキスト ボックス 18"/>
          <p:cNvSpPr txBox="1"/>
          <p:nvPr/>
        </p:nvSpPr>
        <p:spPr>
          <a:xfrm>
            <a:off x="332842" y="2022489"/>
            <a:ext cx="8784000" cy="274242"/>
          </a:xfrm>
          <a:prstGeom prst="rect">
            <a:avLst/>
          </a:prstGeom>
          <a:noFill/>
        </p:spPr>
        <p:txBody>
          <a:bodyPr wrap="square" rtlCol="0">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1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図表③：事業実施に至っていない理由（契機等）</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（複数回答可）</a:t>
            </a:r>
            <a:r>
              <a:rPr kumimoji="1" lang="en-US" altLang="ja-JP" sz="11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1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i="0" u="none" strike="noStrike" kern="1200" cap="none" spc="-1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b="0" i="0" u="none" strike="noStrike" kern="1200" cap="none" spc="-1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該当市町村数／未実施市町村数</a:t>
            </a:r>
            <a:r>
              <a:rPr kumimoji="1" lang="en-US" altLang="ja-JP" sz="1050" b="0" i="0" u="none" strike="noStrike" kern="1200" cap="none" spc="-1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050" b="0" i="0" u="none" strike="noStrike" kern="1200" cap="none" spc="-1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r>
              <a:rPr kumimoji="1" lang="en-US" altLang="ja-JP" sz="1050" b="0" i="0" u="none" strike="noStrike" kern="1200" cap="none" spc="-1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2"/>
          <p:cNvSpPr txBox="1">
            <a:spLocks/>
          </p:cNvSpPr>
          <p:nvPr/>
        </p:nvSpPr>
        <p:spPr>
          <a:xfrm>
            <a:off x="8754035" y="0"/>
            <a:ext cx="389965" cy="282388"/>
          </a:xfrm>
          <a:prstGeom prst="rect">
            <a:avLst/>
          </a:prstGeom>
          <a:solidFill>
            <a:srgbClr val="FFC000"/>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400" b="1" dirty="0" smtClean="0"/>
              <a:t>９ </a:t>
            </a:r>
            <a:endParaRPr kumimoji="1" lang="en-US" altLang="ja-JP" sz="1400" b="1" dirty="0" smtClean="0"/>
          </a:p>
        </p:txBody>
      </p:sp>
    </p:spTree>
    <p:extLst>
      <p:ext uri="{BB962C8B-B14F-4D97-AF65-F5344CB8AC3E}">
        <p14:creationId xmlns:p14="http://schemas.microsoft.com/office/powerpoint/2010/main" val="2917622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額縁 11"/>
          <p:cNvSpPr/>
          <p:nvPr/>
        </p:nvSpPr>
        <p:spPr>
          <a:xfrm>
            <a:off x="0" y="10716"/>
            <a:ext cx="9144000" cy="344884"/>
          </a:xfrm>
          <a:prstGeom prst="bevel">
            <a:avLst/>
          </a:prstGeom>
          <a:ln w="19050"/>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府内市町村アンケート調査結果について（市民後見人の養成等の実施）</a:t>
            </a:r>
          </a:p>
        </p:txBody>
      </p:sp>
      <p:sp>
        <p:nvSpPr>
          <p:cNvPr id="11" name="角丸四角形 10"/>
          <p:cNvSpPr/>
          <p:nvPr/>
        </p:nvSpPr>
        <p:spPr>
          <a:xfrm>
            <a:off x="9525" y="422084"/>
            <a:ext cx="5508000" cy="216000"/>
          </a:xfrm>
          <a:prstGeom prst="roundRect">
            <a:avLst/>
          </a:prstGeom>
          <a:solidFill>
            <a:srgbClr val="FF0000"/>
          </a:solidFill>
        </p:spPr>
        <p:style>
          <a:lnRef idx="0">
            <a:schemeClr val="accent6"/>
          </a:lnRef>
          <a:fillRef idx="3">
            <a:schemeClr val="accent6"/>
          </a:fillRef>
          <a:effectRef idx="3">
            <a:schemeClr val="accent6"/>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a:t>
            </a:r>
            <a:r>
              <a:rPr kumimoji="1" lang="ja-JP" altLang="en-US" sz="1200" b="1" i="0" u="none" strike="noStrike" kern="1200" cap="none" spc="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問２</a:t>
            </a:r>
            <a:r>
              <a:rPr kumimoji="1" lang="en-US" altLang="ja-JP" sz="1200" b="1" i="0" u="none" strike="noStrike" kern="1200" cap="none" spc="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a:t>
            </a:r>
            <a:r>
              <a:rPr kumimoji="1" lang="ja-JP" altLang="en-US" sz="1200" b="1" i="0" u="none" strike="noStrike" kern="1200" cap="none" spc="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　市民後見人の養成等実施による効果・メリット　</a:t>
            </a:r>
            <a:r>
              <a:rPr kumimoji="1" lang="ja-JP" altLang="en-US" sz="1050" b="1" i="0" u="none" strike="noStrike" kern="1200" cap="none" spc="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＜実施済み市町村のみ</a:t>
            </a:r>
            <a:r>
              <a:rPr kumimoji="1" lang="ja-JP" altLang="en-US" sz="105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回答＞    </a:t>
            </a:r>
            <a:endParaRPr kumimoji="1" lang="ja-JP" altLang="en-US" sz="12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endParaRPr>
          </a:p>
        </p:txBody>
      </p:sp>
      <p:sp>
        <p:nvSpPr>
          <p:cNvPr id="13" name="テキスト ボックス 12"/>
          <p:cNvSpPr txBox="1"/>
          <p:nvPr/>
        </p:nvSpPr>
        <p:spPr>
          <a:xfrm>
            <a:off x="12254" y="645993"/>
            <a:ext cx="8931287" cy="526811"/>
          </a:xfrm>
          <a:prstGeom prst="rect">
            <a:avLst/>
          </a:prstGeom>
          <a:noFill/>
        </p:spPr>
        <p:txBody>
          <a:bodyPr wrap="square" rtlCol="0">
            <a:spAutoFit/>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 （ア）</a:t>
            </a:r>
            <a:r>
              <a:rPr kumimoji="1" lang="ja-JP" altLang="en-US" sz="12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被後見人への手厚い身上監護が可能</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70</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 （イ）</a:t>
            </a:r>
            <a:r>
              <a:rPr kumimoji="1" lang="ja-JP" altLang="en-US" sz="12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成年後見制度の円滑な運営の推進（今後増加する成年後見制度にかかるニーズへの対応に期待）：</a:t>
            </a:r>
            <a:r>
              <a:rPr kumimoji="1" lang="en-US" altLang="ja-JP" sz="12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13</a:t>
            </a:r>
            <a:r>
              <a:rPr kumimoji="1" lang="ja-JP" altLang="en-US" sz="12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件（</a:t>
            </a:r>
            <a:r>
              <a:rPr kumimoji="1" lang="en-US" altLang="ja-JP" sz="12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65</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nvPr>
        </p:nvGraphicFramePr>
        <p:xfrm>
          <a:off x="346074" y="1436486"/>
          <a:ext cx="8640000" cy="773313"/>
        </p:xfrm>
        <a:graphic>
          <a:graphicData uri="http://schemas.openxmlformats.org/drawingml/2006/table">
            <a:tbl>
              <a:tblPr/>
              <a:tblGrid>
                <a:gridCol w="709088">
                  <a:extLst>
                    <a:ext uri="{9D8B030D-6E8A-4147-A177-3AD203B41FA5}">
                      <a16:colId xmlns:a16="http://schemas.microsoft.com/office/drawing/2014/main" val="20000"/>
                    </a:ext>
                  </a:extLst>
                </a:gridCol>
                <a:gridCol w="1287988">
                  <a:extLst>
                    <a:ext uri="{9D8B030D-6E8A-4147-A177-3AD203B41FA5}">
                      <a16:colId xmlns:a16="http://schemas.microsoft.com/office/drawing/2014/main" val="20001"/>
                    </a:ext>
                  </a:extLst>
                </a:gridCol>
                <a:gridCol w="1989366">
                  <a:extLst>
                    <a:ext uri="{9D8B030D-6E8A-4147-A177-3AD203B41FA5}">
                      <a16:colId xmlns:a16="http://schemas.microsoft.com/office/drawing/2014/main" val="20002"/>
                    </a:ext>
                  </a:extLst>
                </a:gridCol>
                <a:gridCol w="1329905">
                  <a:extLst>
                    <a:ext uri="{9D8B030D-6E8A-4147-A177-3AD203B41FA5}">
                      <a16:colId xmlns:a16="http://schemas.microsoft.com/office/drawing/2014/main" val="20003"/>
                    </a:ext>
                  </a:extLst>
                </a:gridCol>
                <a:gridCol w="1882607">
                  <a:extLst>
                    <a:ext uri="{9D8B030D-6E8A-4147-A177-3AD203B41FA5}">
                      <a16:colId xmlns:a16="http://schemas.microsoft.com/office/drawing/2014/main" val="20004"/>
                    </a:ext>
                  </a:extLst>
                </a:gridCol>
                <a:gridCol w="1441046">
                  <a:extLst>
                    <a:ext uri="{9D8B030D-6E8A-4147-A177-3AD203B41FA5}">
                      <a16:colId xmlns:a16="http://schemas.microsoft.com/office/drawing/2014/main" val="20005"/>
                    </a:ext>
                  </a:extLst>
                </a:gridCol>
              </a:tblGrid>
              <a:tr h="343389">
                <a:tc>
                  <a:txBody>
                    <a:bodyPr/>
                    <a:lstStyle/>
                    <a:p>
                      <a:pPr algn="ctr" fontAlgn="ctr"/>
                      <a:r>
                        <a:rPr lang="ja-JP" altLang="en-US" sz="900" b="1" i="0" u="none" strike="noStrike" dirty="0">
                          <a:solidFill>
                            <a:srgbClr val="000000"/>
                          </a:solidFill>
                          <a:latin typeface="Meiryo UI" pitchFamily="50" charset="-128"/>
                          <a:ea typeface="Meiryo UI" pitchFamily="50" charset="-128"/>
                          <a:cs typeface="Meiryo UI" pitchFamily="50" charset="-128"/>
                        </a:rPr>
                        <a:t>　</a:t>
                      </a: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solidFill>
                      <a:srgbClr val="FAC090"/>
                    </a:solidFill>
                  </a:tcPr>
                </a:tc>
                <a:tc>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ア</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　被後見人</a:t>
                      </a:r>
                      <a:r>
                        <a:rPr lang="ja-JP" altLang="en-US" sz="850" b="0" i="0" u="none" strike="noStrike" dirty="0" smtClean="0">
                          <a:solidFill>
                            <a:srgbClr val="000000"/>
                          </a:solidFill>
                          <a:latin typeface="Meiryo UI" pitchFamily="50" charset="-128"/>
                          <a:ea typeface="Meiryo UI" pitchFamily="50" charset="-128"/>
                          <a:cs typeface="Meiryo UI" pitchFamily="50" charset="-128"/>
                        </a:rPr>
                        <a:t>への手厚い</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身上監護</a:t>
                      </a:r>
                      <a:r>
                        <a:rPr lang="ja-JP" altLang="en-US" sz="850" b="0" i="0" u="none" strike="noStrike" dirty="0">
                          <a:solidFill>
                            <a:srgbClr val="000000"/>
                          </a:solidFill>
                          <a:latin typeface="Meiryo UI" pitchFamily="50" charset="-128"/>
                          <a:ea typeface="Meiryo UI" pitchFamily="50" charset="-128"/>
                          <a:cs typeface="Meiryo UI" pitchFamily="50" charset="-128"/>
                        </a:rPr>
                        <a:t>が可能</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イ</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　成年後見制度の円滑</a:t>
                      </a:r>
                      <a:r>
                        <a:rPr lang="ja-JP" altLang="en-US" sz="850" b="0" i="0" u="none" strike="noStrike" dirty="0" smtClean="0">
                          <a:solidFill>
                            <a:srgbClr val="000000"/>
                          </a:solidFill>
                          <a:latin typeface="Meiryo UI" pitchFamily="50" charset="-128"/>
                          <a:ea typeface="Meiryo UI" pitchFamily="50" charset="-128"/>
                          <a:cs typeface="Meiryo UI" pitchFamily="50" charset="-128"/>
                        </a:rPr>
                        <a:t>な運営の推進</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a:t>
                      </a:r>
                      <a:r>
                        <a:rPr lang="ja-JP" altLang="en-US" sz="850" b="0" i="0" u="none" strike="noStrike" dirty="0">
                          <a:solidFill>
                            <a:srgbClr val="000000"/>
                          </a:solidFill>
                          <a:latin typeface="Meiryo UI" pitchFamily="50" charset="-128"/>
                          <a:ea typeface="Meiryo UI" pitchFamily="50" charset="-128"/>
                          <a:cs typeface="Meiryo UI" pitchFamily="50" charset="-128"/>
                        </a:rPr>
                        <a:t>今後</a:t>
                      </a:r>
                      <a:r>
                        <a:rPr lang="ja-JP" altLang="en-US" sz="850" b="0" i="0" u="none" strike="noStrike" dirty="0" smtClean="0">
                          <a:solidFill>
                            <a:srgbClr val="000000"/>
                          </a:solidFill>
                          <a:latin typeface="Meiryo UI" pitchFamily="50" charset="-128"/>
                          <a:ea typeface="Meiryo UI" pitchFamily="50" charset="-128"/>
                          <a:cs typeface="Meiryo UI" pitchFamily="50" charset="-128"/>
                        </a:rPr>
                        <a:t>増加するニーズへの</a:t>
                      </a:r>
                      <a:r>
                        <a:rPr lang="ja-JP" altLang="en-US" sz="850" b="0" i="0" u="none" strike="noStrike" dirty="0">
                          <a:solidFill>
                            <a:srgbClr val="000000"/>
                          </a:solidFill>
                          <a:latin typeface="Meiryo UI" pitchFamily="50" charset="-128"/>
                          <a:ea typeface="Meiryo UI" pitchFamily="50" charset="-128"/>
                          <a:cs typeface="Meiryo UI" pitchFamily="50" charset="-128"/>
                        </a:rPr>
                        <a:t>対応に期待）</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ウ</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　事業に</a:t>
                      </a:r>
                      <a:r>
                        <a:rPr lang="ja-JP" altLang="en-US" sz="850" b="0" i="0" u="none" strike="noStrike" dirty="0" smtClean="0">
                          <a:solidFill>
                            <a:srgbClr val="000000"/>
                          </a:solidFill>
                          <a:latin typeface="Meiryo UI" pitchFamily="50" charset="-128"/>
                          <a:ea typeface="Meiryo UI" pitchFamily="50" charset="-128"/>
                          <a:cs typeface="Meiryo UI" pitchFamily="50" charset="-128"/>
                        </a:rPr>
                        <a:t>かかる費用対　</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効果が高い</a:t>
                      </a:r>
                      <a:endParaRPr lang="ja-JP" altLang="en-US" sz="8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エ</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　権利擁護に</a:t>
                      </a:r>
                      <a:r>
                        <a:rPr lang="ja-JP" altLang="en-US" sz="850" b="0" i="0" u="none" strike="noStrike" dirty="0" smtClean="0">
                          <a:solidFill>
                            <a:srgbClr val="000000"/>
                          </a:solidFill>
                          <a:latin typeface="Meiryo UI" pitchFamily="50" charset="-128"/>
                          <a:ea typeface="Meiryo UI" pitchFamily="50" charset="-128"/>
                          <a:cs typeface="Meiryo UI" pitchFamily="50" charset="-128"/>
                        </a:rPr>
                        <a:t>かかるスキル・ノウハウの</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習得に</a:t>
                      </a:r>
                      <a:r>
                        <a:rPr lang="ja-JP" altLang="en-US" sz="850" b="0" i="0" u="none" strike="noStrike" dirty="0">
                          <a:solidFill>
                            <a:srgbClr val="000000"/>
                          </a:solidFill>
                          <a:latin typeface="Meiryo UI" pitchFamily="50" charset="-128"/>
                          <a:ea typeface="Meiryo UI" pitchFamily="50" charset="-128"/>
                          <a:cs typeface="Meiryo UI" pitchFamily="50" charset="-128"/>
                        </a:rPr>
                        <a:t>よる職員</a:t>
                      </a:r>
                      <a:r>
                        <a:rPr lang="ja-JP" altLang="en-US" sz="850" b="0" i="0" u="none" strike="noStrike" dirty="0" smtClean="0">
                          <a:solidFill>
                            <a:srgbClr val="000000"/>
                          </a:solidFill>
                          <a:latin typeface="Meiryo UI" pitchFamily="50" charset="-128"/>
                          <a:ea typeface="Meiryo UI" pitchFamily="50" charset="-128"/>
                          <a:cs typeface="Meiryo UI" pitchFamily="50" charset="-128"/>
                        </a:rPr>
                        <a:t>の資質向上に</a:t>
                      </a:r>
                      <a:r>
                        <a:rPr lang="ja-JP" altLang="en-US" sz="850" b="0" i="0" u="none" strike="noStrike" dirty="0">
                          <a:solidFill>
                            <a:srgbClr val="000000"/>
                          </a:solidFill>
                          <a:latin typeface="Meiryo UI" pitchFamily="50" charset="-128"/>
                          <a:ea typeface="Meiryo UI" pitchFamily="50" charset="-128"/>
                          <a:cs typeface="Meiryo UI" pitchFamily="50" charset="-128"/>
                        </a:rPr>
                        <a:t>寄与</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オ</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　</a:t>
                      </a:r>
                      <a:r>
                        <a:rPr lang="ja-JP" altLang="en-US" sz="850" b="0" i="0" u="none" strike="noStrike" dirty="0" smtClean="0">
                          <a:solidFill>
                            <a:srgbClr val="000000"/>
                          </a:solidFill>
                          <a:latin typeface="Meiryo UI" pitchFamily="50" charset="-128"/>
                          <a:ea typeface="Meiryo UI" pitchFamily="50" charset="-128"/>
                          <a:cs typeface="Meiryo UI" pitchFamily="50" charset="-128"/>
                        </a:rPr>
                        <a:t>その他</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「理由等欄」</a:t>
                      </a:r>
                      <a:r>
                        <a:rPr lang="ja-JP" altLang="en-US" sz="850" b="0" i="0" u="none" strike="noStrike" dirty="0" smtClean="0">
                          <a:solidFill>
                            <a:srgbClr val="000000"/>
                          </a:solidFill>
                          <a:latin typeface="Meiryo UI" pitchFamily="50" charset="-128"/>
                          <a:ea typeface="Meiryo UI" pitchFamily="50" charset="-128"/>
                          <a:cs typeface="Meiryo UI" pitchFamily="50" charset="-128"/>
                        </a:rPr>
                        <a:t>に記載</a:t>
                      </a:r>
                      <a:r>
                        <a:rPr lang="ja-JP" altLang="en-US" sz="850" b="0" i="0" u="none" strike="noStrike" dirty="0">
                          <a:solidFill>
                            <a:srgbClr val="000000"/>
                          </a:solidFill>
                          <a:latin typeface="Meiryo UI" pitchFamily="50" charset="-128"/>
                          <a:ea typeface="Meiryo UI" pitchFamily="50" charset="-128"/>
                          <a:cs typeface="Meiryo UI" pitchFamily="50" charset="-128"/>
                        </a:rPr>
                        <a:t>）</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214962">
                <a:tc>
                  <a:txBody>
                    <a:bodyPr/>
                    <a:lstStyle/>
                    <a:p>
                      <a:pPr algn="ctr" fontAlgn="ctr"/>
                      <a:r>
                        <a:rPr lang="ja-JP" altLang="en-US" sz="900" b="1" i="0" u="none" strike="noStrike" dirty="0">
                          <a:solidFill>
                            <a:srgbClr val="000000"/>
                          </a:solidFill>
                          <a:latin typeface="Meiryo UI" pitchFamily="50" charset="-128"/>
                          <a:ea typeface="Meiryo UI" pitchFamily="50" charset="-128"/>
                          <a:cs typeface="Meiryo UI" pitchFamily="50" charset="-128"/>
                        </a:rPr>
                        <a:t>件数</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13</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3</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3</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extLst>
                  <a:ext uri="{0D108BD9-81ED-4DB2-BD59-A6C34878D82A}">
                    <a16:rowId xmlns:a16="http://schemas.microsoft.com/office/drawing/2014/main" val="10001"/>
                  </a:ext>
                </a:extLst>
              </a:tr>
              <a:tr h="214962">
                <a:tc>
                  <a:txBody>
                    <a:bodyPr/>
                    <a:lstStyle/>
                    <a:p>
                      <a:pPr algn="ctr" fontAlgn="ctr"/>
                      <a:r>
                        <a:rPr lang="ja-JP" altLang="en-US" sz="900" b="1" i="0" u="none" strike="noStrike" dirty="0" smtClean="0">
                          <a:solidFill>
                            <a:srgbClr val="000000"/>
                          </a:solidFill>
                          <a:latin typeface="Meiryo UI" pitchFamily="50" charset="-128"/>
                          <a:ea typeface="Meiryo UI" pitchFamily="50" charset="-128"/>
                          <a:cs typeface="Meiryo UI" pitchFamily="50" charset="-128"/>
                        </a:rPr>
                        <a:t>割合</a:t>
                      </a:r>
                      <a:r>
                        <a:rPr lang="en-US" altLang="ja-JP" sz="900" b="1" i="0" u="none" strike="noStrike" dirty="0" smtClean="0">
                          <a:solidFill>
                            <a:srgbClr val="000000"/>
                          </a:solidFill>
                          <a:latin typeface="Meiryo UI" pitchFamily="50" charset="-128"/>
                          <a:ea typeface="Meiryo UI" pitchFamily="50" charset="-128"/>
                          <a:cs typeface="Meiryo UI" pitchFamily="50" charset="-128"/>
                        </a:rPr>
                        <a:t>(※1)</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70%</a:t>
                      </a:r>
                    </a:p>
                  </a:txBody>
                  <a:tcPr marL="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0000"/>
                      </a:bgClr>
                    </a:patt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65%</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0000"/>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15%</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15%</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extLst>
                  <a:ext uri="{0D108BD9-81ED-4DB2-BD59-A6C34878D82A}">
                    <a16:rowId xmlns:a16="http://schemas.microsoft.com/office/drawing/2014/main" val="10002"/>
                  </a:ext>
                </a:extLst>
              </a:tr>
            </a:tbl>
          </a:graphicData>
        </a:graphic>
      </p:graphicFrame>
      <p:sp>
        <p:nvSpPr>
          <p:cNvPr id="15" name="テキスト ボックス 14"/>
          <p:cNvSpPr txBox="1"/>
          <p:nvPr/>
        </p:nvSpPr>
        <p:spPr>
          <a:xfrm>
            <a:off x="237591" y="1155714"/>
            <a:ext cx="8568000" cy="272960"/>
          </a:xfrm>
          <a:prstGeom prst="rect">
            <a:avLst/>
          </a:prstGeom>
          <a:noFill/>
        </p:spPr>
        <p:txBody>
          <a:bodyPr wrap="square" rtlCol="0">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05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図表④：市民後見人の養成等実施による効果・メリット</a:t>
            </a:r>
            <a:r>
              <a:rPr kumimoji="1" lang="ja-JP" altLang="en-US" sz="1050" b="0" i="0" u="none" strike="noStrike" kern="1200" cap="none" spc="-1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複数回答可）</a:t>
            </a:r>
            <a:r>
              <a:rPr kumimoji="1" lang="en-US" altLang="ja-JP" sz="105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i="0" u="none" strike="noStrike" kern="1200" cap="none" spc="-1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b="0" i="0" u="none" strike="noStrike" kern="1200" cap="none" spc="-1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該当</a:t>
            </a:r>
            <a:r>
              <a:rPr kumimoji="1" lang="ja-JP" altLang="en-US" sz="105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市町村数／実施済み市町村数</a:t>
            </a:r>
            <a:r>
              <a:rPr kumimoji="1" lang="en-US" altLang="ja-JP" sz="1050" b="0" i="0" u="none" strike="noStrike" kern="1200" cap="none" spc="-1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05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a:t>
            </a:r>
            <a:r>
              <a:rPr kumimoji="1" lang="en-US" altLang="ja-JP" sz="1050" b="0" i="0" u="none" strike="noStrike" kern="1200" cap="none" spc="-1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i="0" u="none" strike="noStrike" kern="1200" cap="none" spc="-1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表 17"/>
          <p:cNvGraphicFramePr>
            <a:graphicFrameLocks noGrp="1"/>
          </p:cNvGraphicFramePr>
          <p:nvPr>
            <p:extLst/>
          </p:nvPr>
        </p:nvGraphicFramePr>
        <p:xfrm>
          <a:off x="345450" y="2285394"/>
          <a:ext cx="8640000" cy="1402080"/>
        </p:xfrm>
        <a:graphic>
          <a:graphicData uri="http://schemas.openxmlformats.org/drawingml/2006/table">
            <a:tbl>
              <a:tblPr firstRow="1" bandRow="1">
                <a:tableStyleId>{5940675A-B579-460E-94D1-54222C63F5DA}</a:tableStyleId>
              </a:tblPr>
              <a:tblGrid>
                <a:gridCol w="8640000">
                  <a:extLst>
                    <a:ext uri="{9D8B030D-6E8A-4147-A177-3AD203B41FA5}">
                      <a16:colId xmlns:a16="http://schemas.microsoft.com/office/drawing/2014/main" val="20000"/>
                    </a:ext>
                  </a:extLst>
                </a:gridCol>
              </a:tblGrid>
              <a:tr h="266038">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050" b="1" kern="0"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理由等欄記載内容　</a:t>
                      </a:r>
                      <a:r>
                        <a:rPr kumimoji="1" lang="en-US" altLang="ja-JP" sz="1050" b="1" kern="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kern="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主な意見を一部抜粋</a:t>
                      </a:r>
                      <a:endParaRPr kumimoji="1" lang="en-US" altLang="ja-JP" sz="1050" b="1" kern="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00B0F0"/>
                    </a:solidFill>
                  </a:tcPr>
                </a:tc>
                <a:extLst>
                  <a:ext uri="{0D108BD9-81ED-4DB2-BD59-A6C34878D82A}">
                    <a16:rowId xmlns:a16="http://schemas.microsoft.com/office/drawing/2014/main" val="10000"/>
                  </a:ext>
                </a:extLst>
              </a:tr>
              <a:tr h="1065962">
                <a:tc>
                  <a:txBody>
                    <a:bodyPr/>
                    <a:lstStyle/>
                    <a:p>
                      <a:pPr>
                        <a:lnSpc>
                          <a:spcPts val="1600"/>
                        </a:lnSpc>
                        <a:spcAft>
                          <a:spcPts val="1000"/>
                        </a:spcAft>
                      </a:pPr>
                      <a:r>
                        <a:rPr lang="ja-JP" altLang="en-US" sz="1050" b="1" kern="0" spc="0" dirty="0" smtClean="0">
                          <a:latin typeface="Meiryo UI" pitchFamily="50" charset="-128"/>
                          <a:ea typeface="Meiryo UI" pitchFamily="50" charset="-128"/>
                          <a:cs typeface="Meiryo UI" pitchFamily="50" charset="-128"/>
                        </a:rPr>
                        <a:t>＜</a:t>
                      </a:r>
                      <a:r>
                        <a:rPr lang="en-US" altLang="ja-JP" sz="1050" b="1" kern="0" spc="0" dirty="0" smtClean="0">
                          <a:latin typeface="Meiryo UI" pitchFamily="50" charset="-128"/>
                          <a:ea typeface="Meiryo UI" pitchFamily="50" charset="-128"/>
                          <a:cs typeface="Meiryo UI" pitchFamily="50" charset="-128"/>
                        </a:rPr>
                        <a:t>(</a:t>
                      </a:r>
                      <a:r>
                        <a:rPr lang="ja-JP" altLang="en-US" sz="1050" b="1" kern="0" spc="0" dirty="0" smtClean="0">
                          <a:latin typeface="Meiryo UI" pitchFamily="50" charset="-128"/>
                          <a:ea typeface="Meiryo UI" pitchFamily="50" charset="-128"/>
                          <a:cs typeface="Meiryo UI" pitchFamily="50" charset="-128"/>
                        </a:rPr>
                        <a:t>ア</a:t>
                      </a:r>
                      <a:r>
                        <a:rPr lang="en-US" altLang="ja-JP" sz="1050" b="1" kern="0" spc="0" dirty="0" smtClean="0">
                          <a:latin typeface="Meiryo UI" pitchFamily="50" charset="-128"/>
                          <a:ea typeface="Meiryo UI" pitchFamily="50" charset="-128"/>
                          <a:cs typeface="Meiryo UI" pitchFamily="50" charset="-128"/>
                        </a:rPr>
                        <a:t>)</a:t>
                      </a:r>
                      <a:r>
                        <a:rPr lang="ja-JP" altLang="en-US" sz="1050" b="1" kern="0" spc="0" dirty="0" smtClean="0">
                          <a:latin typeface="Meiryo UI" pitchFamily="50" charset="-128"/>
                          <a:ea typeface="Meiryo UI" pitchFamily="50" charset="-128"/>
                          <a:cs typeface="Meiryo UI" pitchFamily="50" charset="-128"/>
                        </a:rPr>
                        <a:t>被後見人への手厚い身上監護が可能／</a:t>
                      </a:r>
                      <a:r>
                        <a:rPr lang="en-US" altLang="ja-JP" sz="1050" b="1" kern="0" spc="0" dirty="0" smtClean="0">
                          <a:latin typeface="Meiryo UI" pitchFamily="50" charset="-128"/>
                          <a:ea typeface="Meiryo UI" pitchFamily="50" charset="-128"/>
                          <a:cs typeface="Meiryo UI" pitchFamily="50" charset="-128"/>
                        </a:rPr>
                        <a:t>(</a:t>
                      </a:r>
                      <a:r>
                        <a:rPr lang="ja-JP" altLang="en-US" sz="1050" b="1" kern="0" spc="0" dirty="0" smtClean="0">
                          <a:latin typeface="Meiryo UI" pitchFamily="50" charset="-128"/>
                          <a:ea typeface="Meiryo UI" pitchFamily="50" charset="-128"/>
                          <a:cs typeface="Meiryo UI" pitchFamily="50" charset="-128"/>
                        </a:rPr>
                        <a:t>イ</a:t>
                      </a:r>
                      <a:r>
                        <a:rPr lang="en-US" altLang="ja-JP" sz="1050" b="1" kern="0" spc="0" dirty="0" smtClean="0">
                          <a:latin typeface="Meiryo UI" pitchFamily="50" charset="-128"/>
                          <a:ea typeface="Meiryo UI" pitchFamily="50" charset="-128"/>
                          <a:cs typeface="Meiryo UI" pitchFamily="50" charset="-128"/>
                        </a:rPr>
                        <a:t>)</a:t>
                      </a:r>
                      <a:r>
                        <a:rPr lang="ja-JP" altLang="en-US" sz="1050" b="1" kern="0" spc="0" dirty="0" smtClean="0">
                          <a:latin typeface="Meiryo UI" pitchFamily="50" charset="-128"/>
                          <a:ea typeface="Meiryo UI" pitchFamily="50" charset="-128"/>
                          <a:cs typeface="Meiryo UI" pitchFamily="50" charset="-128"/>
                        </a:rPr>
                        <a:t>成年後見制度の円滑な運営の推進＞</a:t>
                      </a:r>
                      <a:r>
                        <a:rPr lang="en-US" altLang="ja-JP" sz="1050" b="1" kern="0" spc="0" dirty="0" smtClean="0">
                          <a:latin typeface="Meiryo UI" pitchFamily="50" charset="-128"/>
                          <a:ea typeface="Meiryo UI" pitchFamily="50" charset="-128"/>
                          <a:cs typeface="Meiryo UI" pitchFamily="50" charset="-128"/>
                        </a:rPr>
                        <a:t/>
                      </a:r>
                      <a:br>
                        <a:rPr lang="en-US" altLang="ja-JP" sz="1050" b="1" kern="0" spc="0" dirty="0" smtClean="0">
                          <a:latin typeface="Meiryo UI" pitchFamily="50" charset="-128"/>
                          <a:ea typeface="Meiryo UI" pitchFamily="50" charset="-128"/>
                          <a:cs typeface="Meiryo UI" pitchFamily="50" charset="-128"/>
                        </a:rPr>
                      </a:br>
                      <a:r>
                        <a:rPr lang="ja-JP" altLang="en-US" sz="1050" kern="0" spc="0" dirty="0" smtClean="0">
                          <a:latin typeface="Meiryo UI" pitchFamily="50" charset="-128"/>
                          <a:ea typeface="Meiryo UI" pitchFamily="50" charset="-128"/>
                          <a:cs typeface="Meiryo UI" pitchFamily="50" charset="-128"/>
                        </a:rPr>
                        <a:t>　　●</a:t>
                      </a:r>
                      <a:r>
                        <a:rPr lang="ja-JP" altLang="ja-JP" sz="1050" kern="0" spc="0" dirty="0" smtClean="0">
                          <a:latin typeface="Meiryo UI" pitchFamily="50" charset="-128"/>
                          <a:ea typeface="Meiryo UI" pitchFamily="50" charset="-128"/>
                          <a:cs typeface="Meiryo UI" pitchFamily="50" charset="-128"/>
                        </a:rPr>
                        <a:t>地域における支え合い活動の延長線上に位置づけられることか</a:t>
                      </a:r>
                      <a:r>
                        <a:rPr lang="ja-JP" altLang="en-US" sz="1050" kern="0" spc="0" dirty="0" smtClean="0">
                          <a:latin typeface="Meiryo UI" pitchFamily="50" charset="-128"/>
                          <a:ea typeface="Meiryo UI" pitchFamily="50" charset="-128"/>
                          <a:cs typeface="Meiryo UI" pitchFamily="50" charset="-128"/>
                        </a:rPr>
                        <a:t>ら</a:t>
                      </a:r>
                      <a:r>
                        <a:rPr lang="ja-JP" altLang="ja-JP" sz="1050" kern="0" spc="0" dirty="0" smtClean="0">
                          <a:latin typeface="Meiryo UI" pitchFamily="50" charset="-128"/>
                          <a:ea typeface="Meiryo UI" pitchFamily="50" charset="-128"/>
                          <a:cs typeface="Meiryo UI" pitchFamily="50" charset="-128"/>
                        </a:rPr>
                        <a:t>、地域福祉の担い手を養成することにつながるため。</a:t>
                      </a:r>
                      <a:r>
                        <a:rPr lang="en-US" altLang="ja-JP" sz="1050" kern="0" spc="0" dirty="0" smtClean="0">
                          <a:latin typeface="Meiryo UI" pitchFamily="50" charset="-128"/>
                          <a:ea typeface="Meiryo UI" pitchFamily="50" charset="-128"/>
                          <a:cs typeface="Meiryo UI" pitchFamily="50" charset="-128"/>
                        </a:rPr>
                        <a:t/>
                      </a:r>
                      <a:br>
                        <a:rPr lang="en-US" altLang="ja-JP" sz="1050" kern="0" spc="0" dirty="0" smtClean="0">
                          <a:latin typeface="Meiryo UI" pitchFamily="50" charset="-128"/>
                          <a:ea typeface="Meiryo UI" pitchFamily="50" charset="-128"/>
                          <a:cs typeface="Meiryo UI" pitchFamily="50" charset="-128"/>
                        </a:rPr>
                      </a:br>
                      <a:r>
                        <a:rPr lang="ja-JP" altLang="en-US" sz="1050" b="1" kern="0" spc="0" dirty="0" smtClean="0">
                          <a:latin typeface="Meiryo UI" pitchFamily="50" charset="-128"/>
                          <a:ea typeface="Meiryo UI" pitchFamily="50" charset="-128"/>
                          <a:cs typeface="Meiryo UI" pitchFamily="50" charset="-128"/>
                        </a:rPr>
                        <a:t>＜</a:t>
                      </a:r>
                      <a:r>
                        <a:rPr lang="en-US" altLang="ja-JP" sz="1050" b="1" kern="0" spc="0" baseline="0" dirty="0" smtClean="0">
                          <a:solidFill>
                            <a:srgbClr val="000000"/>
                          </a:solidFill>
                          <a:latin typeface="Meiryo UI" pitchFamily="50" charset="-128"/>
                          <a:ea typeface="Meiryo UI" pitchFamily="50" charset="-128"/>
                          <a:cs typeface="Meiryo UI" pitchFamily="50" charset="-128"/>
                        </a:rPr>
                        <a:t>(</a:t>
                      </a:r>
                      <a:r>
                        <a:rPr lang="ja-JP" altLang="en-US" sz="1050" b="1" kern="0" spc="0" baseline="0" dirty="0" smtClean="0">
                          <a:solidFill>
                            <a:srgbClr val="000000"/>
                          </a:solidFill>
                          <a:latin typeface="Meiryo UI" pitchFamily="50" charset="-128"/>
                          <a:ea typeface="Meiryo UI" pitchFamily="50" charset="-128"/>
                          <a:cs typeface="Meiryo UI" pitchFamily="50" charset="-128"/>
                        </a:rPr>
                        <a:t>オ</a:t>
                      </a:r>
                      <a:r>
                        <a:rPr lang="en-US" altLang="ja-JP" sz="1050" b="1" kern="0" spc="0" baseline="0" dirty="0" smtClean="0">
                          <a:solidFill>
                            <a:srgbClr val="000000"/>
                          </a:solidFill>
                          <a:latin typeface="Meiryo UI" pitchFamily="50" charset="-128"/>
                          <a:ea typeface="Meiryo UI" pitchFamily="50" charset="-128"/>
                          <a:cs typeface="Meiryo UI" pitchFamily="50" charset="-128"/>
                        </a:rPr>
                        <a:t>)</a:t>
                      </a:r>
                      <a:r>
                        <a:rPr lang="ja-JP" altLang="en-US" sz="1050" b="1" kern="0" spc="0" baseline="0" dirty="0" smtClean="0">
                          <a:solidFill>
                            <a:srgbClr val="000000"/>
                          </a:solidFill>
                          <a:latin typeface="Meiryo UI" pitchFamily="50" charset="-128"/>
                          <a:ea typeface="Meiryo UI" pitchFamily="50" charset="-128"/>
                          <a:cs typeface="Meiryo UI" pitchFamily="50" charset="-128"/>
                        </a:rPr>
                        <a:t>「その他」＞</a:t>
                      </a:r>
                      <a:r>
                        <a:rPr lang="en-US" altLang="ja-JP" sz="1050" b="1" kern="0" spc="0" baseline="0" dirty="0" smtClean="0">
                          <a:solidFill>
                            <a:srgbClr val="000000"/>
                          </a:solidFill>
                          <a:latin typeface="Meiryo UI" pitchFamily="50" charset="-128"/>
                          <a:ea typeface="Meiryo UI" pitchFamily="50" charset="-128"/>
                          <a:cs typeface="Meiryo UI" pitchFamily="50" charset="-128"/>
                        </a:rPr>
                        <a:t/>
                      </a:r>
                      <a:br>
                        <a:rPr lang="en-US" altLang="ja-JP" sz="1050" b="1" kern="0" spc="0" baseline="0" dirty="0" smtClean="0">
                          <a:solidFill>
                            <a:srgbClr val="000000"/>
                          </a:solidFill>
                          <a:latin typeface="Meiryo UI" pitchFamily="50" charset="-128"/>
                          <a:ea typeface="Meiryo UI" pitchFamily="50" charset="-128"/>
                          <a:cs typeface="Meiryo UI" pitchFamily="50" charset="-128"/>
                        </a:rPr>
                      </a:br>
                      <a:r>
                        <a:rPr lang="ja-JP" altLang="en-US" sz="1050" kern="0" spc="0" baseline="0" dirty="0" smtClean="0">
                          <a:solidFill>
                            <a:srgbClr val="000000"/>
                          </a:solidFill>
                          <a:latin typeface="Meiryo UI" pitchFamily="50" charset="-128"/>
                          <a:ea typeface="Meiryo UI" pitchFamily="50" charset="-128"/>
                          <a:cs typeface="Meiryo UI" pitchFamily="50" charset="-128"/>
                        </a:rPr>
                        <a:t>　　●</a:t>
                      </a:r>
                      <a:r>
                        <a:rPr lang="ja-JP" altLang="ja-JP" sz="1050" kern="0" spc="0" dirty="0" smtClean="0">
                          <a:latin typeface="Meiryo UI" pitchFamily="50" charset="-128"/>
                          <a:ea typeface="Meiryo UI" pitchFamily="50" charset="-128"/>
                          <a:cs typeface="Meiryo UI" pitchFamily="50" charset="-128"/>
                        </a:rPr>
                        <a:t>養成講座を受講した人が</a:t>
                      </a:r>
                      <a:r>
                        <a:rPr lang="ja-JP" altLang="ja-JP" sz="1050" u="sng" kern="0" spc="0" dirty="0" smtClean="0">
                          <a:latin typeface="Meiryo UI" pitchFamily="50" charset="-128"/>
                          <a:ea typeface="Meiryo UI" pitchFamily="50" charset="-128"/>
                          <a:cs typeface="Meiryo UI" pitchFamily="50" charset="-128"/>
                        </a:rPr>
                        <a:t>後見の知識習得のみならず、地域の支えあいの担い手になることを期待</a:t>
                      </a:r>
                      <a:r>
                        <a:rPr lang="ja-JP" altLang="en-US" sz="1050" u="sng" kern="0" spc="0" dirty="0" smtClean="0">
                          <a:latin typeface="Meiryo UI" pitchFamily="50" charset="-128"/>
                          <a:ea typeface="Meiryo UI" pitchFamily="50" charset="-128"/>
                          <a:cs typeface="Meiryo UI" pitchFamily="50" charset="-128"/>
                        </a:rPr>
                        <a:t>。</a:t>
                      </a:r>
                      <a:r>
                        <a:rPr lang="en-US" altLang="ja-JP" sz="1050" u="sng" kern="0" spc="0" dirty="0" smtClean="0">
                          <a:latin typeface="Meiryo UI" pitchFamily="50" charset="-128"/>
                          <a:ea typeface="Meiryo UI" pitchFamily="50" charset="-128"/>
                          <a:cs typeface="Meiryo UI" pitchFamily="50" charset="-128"/>
                        </a:rPr>
                        <a:t/>
                      </a:r>
                      <a:br>
                        <a:rPr lang="en-US" altLang="ja-JP" sz="1050" u="sng" kern="0" spc="0" dirty="0" smtClean="0">
                          <a:latin typeface="Meiryo UI" pitchFamily="50" charset="-128"/>
                          <a:ea typeface="Meiryo UI" pitchFamily="50" charset="-128"/>
                          <a:cs typeface="Meiryo UI" pitchFamily="50" charset="-128"/>
                        </a:rPr>
                      </a:br>
                      <a:r>
                        <a:rPr lang="ja-JP" altLang="en-US" sz="1050" u="none" kern="0" spc="0" dirty="0" smtClean="0">
                          <a:latin typeface="Meiryo UI" pitchFamily="50" charset="-128"/>
                          <a:ea typeface="Meiryo UI" pitchFamily="50" charset="-128"/>
                          <a:cs typeface="Meiryo UI" pitchFamily="50" charset="-128"/>
                        </a:rPr>
                        <a:t>　　●</a:t>
                      </a:r>
                      <a:r>
                        <a:rPr lang="ja-JP" altLang="en-US" sz="1050" u="sng" kern="0" spc="0" dirty="0" smtClean="0">
                          <a:latin typeface="Meiryo UI" pitchFamily="50" charset="-128"/>
                          <a:ea typeface="Meiryo UI" pitchFamily="50" charset="-128"/>
                          <a:cs typeface="Meiryo UI" pitchFamily="50" charset="-128"/>
                        </a:rPr>
                        <a:t>市民後見人以外の場でも活躍できる地域福祉人材の発掘</a:t>
                      </a:r>
                      <a:r>
                        <a:rPr lang="ja-JP" altLang="en-US" sz="1050" u="none" kern="0" spc="0" dirty="0" smtClean="0">
                          <a:latin typeface="Meiryo UI" pitchFamily="50" charset="-128"/>
                          <a:ea typeface="Meiryo UI" pitchFamily="50" charset="-128"/>
                          <a:cs typeface="Meiryo UI" pitchFamily="50" charset="-128"/>
                        </a:rPr>
                        <a:t>。</a:t>
                      </a:r>
                      <a:endParaRPr lang="en-US" altLang="ja-JP" sz="1050" u="none" kern="0" spc="0" dirty="0" smtClean="0">
                        <a:latin typeface="Meiryo UI" pitchFamily="50" charset="-128"/>
                        <a:ea typeface="Meiryo UI" pitchFamily="50" charset="-128"/>
                        <a:cs typeface="Meiryo UI"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7" name="角丸四角形 16"/>
          <p:cNvSpPr/>
          <p:nvPr/>
        </p:nvSpPr>
        <p:spPr>
          <a:xfrm>
            <a:off x="9525" y="3787584"/>
            <a:ext cx="3240000" cy="216000"/>
          </a:xfrm>
          <a:prstGeom prst="roundRect">
            <a:avLst/>
          </a:prstGeom>
          <a:solidFill>
            <a:srgbClr val="FF0000"/>
          </a:solidFill>
        </p:spPr>
        <p:style>
          <a:lnRef idx="0">
            <a:schemeClr val="accent6"/>
          </a:lnRef>
          <a:fillRef idx="3">
            <a:schemeClr val="accent6"/>
          </a:fillRef>
          <a:effectRef idx="3">
            <a:schemeClr val="accent6"/>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a:t>
            </a:r>
            <a:r>
              <a:rPr kumimoji="1" lang="ja-JP" altLang="en-US" sz="1200" b="1" i="0" u="none" strike="noStrike" kern="1200" cap="none" spc="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問３</a:t>
            </a:r>
            <a:r>
              <a:rPr kumimoji="1" lang="en-US" altLang="ja-JP" sz="1200" b="1" i="0" u="none" strike="noStrike" kern="1200" cap="none" spc="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a:t>
            </a:r>
            <a:r>
              <a:rPr kumimoji="1" lang="ja-JP" altLang="en-US" sz="1200" b="1" i="0" u="none" strike="noStrike" kern="1200" cap="none" spc="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　市民後見人の養成等実施による課題</a:t>
            </a:r>
            <a:endParaRPr kumimoji="1" lang="ja-JP" altLang="en-US" sz="12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endParaRPr>
          </a:p>
        </p:txBody>
      </p:sp>
      <p:sp>
        <p:nvSpPr>
          <p:cNvPr id="23" name="テキスト ボックス 22"/>
          <p:cNvSpPr txBox="1"/>
          <p:nvPr/>
        </p:nvSpPr>
        <p:spPr>
          <a:xfrm>
            <a:off x="19050" y="4014668"/>
            <a:ext cx="8931287" cy="2631490"/>
          </a:xfrm>
          <a:prstGeom prst="rect">
            <a:avLst/>
          </a:prstGeom>
          <a:noFill/>
        </p:spPr>
        <p:txBody>
          <a:bodyPr wrap="square" rtlCol="0">
            <a:spAutoFit/>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❶</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市民後見人の養成等（担い手確保）にかかる課題等　</a:t>
            </a:r>
            <a:endPar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1"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＜実施済み市町村＞</a:t>
            </a:r>
            <a:endParaRPr kumimoji="1" lang="en-US" altLang="ja-JP" sz="1200" b="1"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 （イ）オリエンテーション・養成研修への参加者が少ない（いない）：</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70</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内訳</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ａ</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）時間の制約：</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）年齢制限：</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d</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）責任の重さ：</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 （</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エ）</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担当者</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の業務</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負担：</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55</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内訳</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ａ）研修への</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参加：</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（ア）受講生募集等にかかる周知・</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1"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＜未実施市町村＞</a:t>
            </a:r>
            <a:endParaRPr kumimoji="1" lang="en-US" altLang="ja-JP" sz="1200" b="1"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 （</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エ）担当者の業務</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負担：</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81</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内訳</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ａ）研修への</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参加</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67</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）研修内容の</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企画：</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 （</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オ）財政負担（予算確保が困難</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スライド番号プレースホルダー 2"/>
          <p:cNvSpPr txBox="1">
            <a:spLocks/>
          </p:cNvSpPr>
          <p:nvPr/>
        </p:nvSpPr>
        <p:spPr>
          <a:xfrm>
            <a:off x="8754035" y="6575612"/>
            <a:ext cx="389965" cy="282388"/>
          </a:xfrm>
          <a:prstGeom prst="rect">
            <a:avLst/>
          </a:prstGeom>
          <a:solidFill>
            <a:srgbClr val="FFC000"/>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en-US" altLang="ja-JP" sz="1400" b="1" dirty="0"/>
              <a:t>10</a:t>
            </a:r>
            <a:r>
              <a:rPr kumimoji="1" lang="ja-JP" altLang="en-US" sz="1400" b="1" dirty="0" smtClean="0"/>
              <a:t> </a:t>
            </a:r>
            <a:endParaRPr kumimoji="1" lang="en-US" altLang="ja-JP" sz="1400" b="1" dirty="0" smtClean="0"/>
          </a:p>
        </p:txBody>
      </p:sp>
    </p:spTree>
    <p:extLst>
      <p:ext uri="{BB962C8B-B14F-4D97-AF65-F5344CB8AC3E}">
        <p14:creationId xmlns:p14="http://schemas.microsoft.com/office/powerpoint/2010/main" val="30449159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額縁 11"/>
          <p:cNvSpPr/>
          <p:nvPr/>
        </p:nvSpPr>
        <p:spPr>
          <a:xfrm>
            <a:off x="0" y="10716"/>
            <a:ext cx="9144000" cy="344884"/>
          </a:xfrm>
          <a:prstGeom prst="bevel">
            <a:avLst/>
          </a:prstGeom>
          <a:ln w="19050"/>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府内市町村アンケート調査結果について（市民後見人の養成等の実施）</a:t>
            </a:r>
          </a:p>
        </p:txBody>
      </p:sp>
      <p:graphicFrame>
        <p:nvGraphicFramePr>
          <p:cNvPr id="29" name="表 28"/>
          <p:cNvGraphicFramePr>
            <a:graphicFrameLocks noGrp="1"/>
          </p:cNvGraphicFramePr>
          <p:nvPr>
            <p:extLst/>
          </p:nvPr>
        </p:nvGraphicFramePr>
        <p:xfrm>
          <a:off x="251242" y="3971006"/>
          <a:ext cx="8802000" cy="2733040"/>
        </p:xfrm>
        <a:graphic>
          <a:graphicData uri="http://schemas.openxmlformats.org/drawingml/2006/table">
            <a:tbl>
              <a:tblPr firstRow="1" bandRow="1">
                <a:tableStyleId>{5940675A-B579-460E-94D1-54222C63F5DA}</a:tableStyleId>
              </a:tblPr>
              <a:tblGrid>
                <a:gridCol w="8802000">
                  <a:extLst>
                    <a:ext uri="{9D8B030D-6E8A-4147-A177-3AD203B41FA5}">
                      <a16:colId xmlns:a16="http://schemas.microsoft.com/office/drawing/2014/main" val="20000"/>
                    </a:ext>
                  </a:extLst>
                </a:gridCol>
              </a:tblGrid>
              <a:tr h="274502">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050" b="1"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理由等欄記載内容　</a:t>
                      </a:r>
                      <a:r>
                        <a:rPr kumimoji="1" lang="en-US" altLang="ja-JP"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主な意見を一部抜粋</a:t>
                      </a:r>
                      <a:endParaRPr kumimoji="1" lang="en-US" altLang="ja-JP"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00B0F0"/>
                    </a:solidFill>
                  </a:tcPr>
                </a:tc>
                <a:extLst>
                  <a:ext uri="{0D108BD9-81ED-4DB2-BD59-A6C34878D82A}">
                    <a16:rowId xmlns:a16="http://schemas.microsoft.com/office/drawing/2014/main" val="10000"/>
                  </a:ext>
                </a:extLst>
              </a:tr>
              <a:tr h="2383892">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ウ</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オリエンテーション・養成研修内容等＞</a:t>
                      </a:r>
                      <a:endPar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市民後見人として</a:t>
                      </a: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どこまでの水準を求め、養成すべきかのノウハウ等の不足。</a:t>
                      </a:r>
                      <a:endParaRPr 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エ</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担当者の業務負担＞</a:t>
                      </a:r>
                      <a:endPar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担当者が全研修に参加し、知識を得ることが望ましいと思うが</a:t>
                      </a: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研修実施日が毎回土曜日のため、負担が大きい。</a:t>
                      </a:r>
                      <a:endParaRPr lang="en-US" altLang="ja-JP" sz="1050" u="none"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ケース対応など</a:t>
                      </a:r>
                      <a:r>
                        <a:rPr lang="ja-JP"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他の業務と重なって研修に参加できない場合がある</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対応</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二人の担当者</a:t>
                      </a: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が</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業務</a:t>
                      </a: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を担い、</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一方の参加が無理でも他方の担当者が参加する。</a:t>
                      </a:r>
                      <a:endParaRPr 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a:t>
                      </a:r>
                      <a:r>
                        <a:rPr lang="ja-JP" sz="105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となりが大切な場面が多いことから、担当者も実際に市民後見人活動（研修や専門相談他）に参加しなければならないが、</a:t>
                      </a:r>
                      <a:r>
                        <a:rPr lang="ja-JP" sz="1050" u="sng"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他の業務もあり負担が大きい</a:t>
                      </a:r>
                      <a:r>
                        <a:rPr 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キ</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その他＞</a:t>
                      </a:r>
                      <a:endPar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施設実習にかかる実習先施設の確保・日程調整等。</a:t>
                      </a:r>
                      <a:r>
                        <a:rPr lang="en-US"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業務量の増加及び社会福祉協議会との調整難等。</a:t>
                      </a:r>
                      <a:endParaRPr lang="en-US" altLang="ja-JP" sz="105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spcAft>
                          <a:spcPts val="0"/>
                        </a:spcAft>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バンク登録者は増加しているが、</a:t>
                      </a:r>
                      <a:r>
                        <a:rPr lang="ja-JP"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受任してもらえるようなケースが市長申立では出てきていない。また親族申立や本人申立のケース把握も困難</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である。</a:t>
                      </a:r>
                      <a:endParaRPr lang="ja-JP"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spcAft>
                          <a:spcPts val="0"/>
                        </a:spcAft>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対応</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社協の日常生活自立支援事業からの移行ケースが望ましいと考えられるため、担当者より情報収集を行っている</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spcAft>
                          <a:spcPts val="0"/>
                        </a:spcAft>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受講生がどの程度いるのかが不透明。</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また、民生委員や福祉委員等への声かけ</a:t>
                      </a: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も</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考えられるが、</a:t>
                      </a:r>
                      <a:r>
                        <a:rPr lang="ja-JP"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民生委員等にこれ以上の負担を強いるのは困難。</a:t>
                      </a:r>
                      <a:endParaRPr lang="en-US"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テキスト ボックス 8"/>
          <p:cNvSpPr txBox="1"/>
          <p:nvPr/>
        </p:nvSpPr>
        <p:spPr>
          <a:xfrm>
            <a:off x="132817" y="469264"/>
            <a:ext cx="8784000" cy="272960"/>
          </a:xfrm>
          <a:prstGeom prst="rect">
            <a:avLst/>
          </a:prstGeom>
          <a:noFill/>
        </p:spPr>
        <p:txBody>
          <a:bodyPr wrap="square" rtlCol="0">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1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図表⑤：</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市民後見人の養成等（担い手確保）にかかる課題等</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複数回答可）</a:t>
            </a:r>
            <a:r>
              <a:rPr kumimoji="1" lang="en-US" altLang="ja-JP" sz="11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10" name="表 9"/>
          <p:cNvGraphicFramePr>
            <a:graphicFrameLocks noGrp="1"/>
          </p:cNvGraphicFramePr>
          <p:nvPr>
            <p:extLst/>
          </p:nvPr>
        </p:nvGraphicFramePr>
        <p:xfrm>
          <a:off x="247659" y="971550"/>
          <a:ext cx="8801087" cy="2882654"/>
        </p:xfrm>
        <a:graphic>
          <a:graphicData uri="http://schemas.openxmlformats.org/drawingml/2006/table">
            <a:tbl>
              <a:tblPr/>
              <a:tblGrid>
                <a:gridCol w="255667">
                  <a:extLst>
                    <a:ext uri="{9D8B030D-6E8A-4147-A177-3AD203B41FA5}">
                      <a16:colId xmlns:a16="http://schemas.microsoft.com/office/drawing/2014/main" val="20000"/>
                    </a:ext>
                  </a:extLst>
                </a:gridCol>
                <a:gridCol w="288352">
                  <a:extLst>
                    <a:ext uri="{9D8B030D-6E8A-4147-A177-3AD203B41FA5}">
                      <a16:colId xmlns:a16="http://schemas.microsoft.com/office/drawing/2014/main" val="20001"/>
                    </a:ext>
                  </a:extLst>
                </a:gridCol>
                <a:gridCol w="345033">
                  <a:extLst>
                    <a:ext uri="{9D8B030D-6E8A-4147-A177-3AD203B41FA5}">
                      <a16:colId xmlns:a16="http://schemas.microsoft.com/office/drawing/2014/main" val="20002"/>
                    </a:ext>
                  </a:extLst>
                </a:gridCol>
                <a:gridCol w="253533">
                  <a:extLst>
                    <a:ext uri="{9D8B030D-6E8A-4147-A177-3AD203B41FA5}">
                      <a16:colId xmlns:a16="http://schemas.microsoft.com/office/drawing/2014/main" val="20003"/>
                    </a:ext>
                  </a:extLst>
                </a:gridCol>
                <a:gridCol w="269311">
                  <a:extLst>
                    <a:ext uri="{9D8B030D-6E8A-4147-A177-3AD203B41FA5}">
                      <a16:colId xmlns:a16="http://schemas.microsoft.com/office/drawing/2014/main" val="20004"/>
                    </a:ext>
                  </a:extLst>
                </a:gridCol>
                <a:gridCol w="269311">
                  <a:extLst>
                    <a:ext uri="{9D8B030D-6E8A-4147-A177-3AD203B41FA5}">
                      <a16:colId xmlns:a16="http://schemas.microsoft.com/office/drawing/2014/main" val="20005"/>
                    </a:ext>
                  </a:extLst>
                </a:gridCol>
                <a:gridCol w="292191">
                  <a:extLst>
                    <a:ext uri="{9D8B030D-6E8A-4147-A177-3AD203B41FA5}">
                      <a16:colId xmlns:a16="http://schemas.microsoft.com/office/drawing/2014/main" val="20006"/>
                    </a:ext>
                  </a:extLst>
                </a:gridCol>
                <a:gridCol w="292191">
                  <a:extLst>
                    <a:ext uri="{9D8B030D-6E8A-4147-A177-3AD203B41FA5}">
                      <a16:colId xmlns:a16="http://schemas.microsoft.com/office/drawing/2014/main" val="20007"/>
                    </a:ext>
                  </a:extLst>
                </a:gridCol>
                <a:gridCol w="292191">
                  <a:extLst>
                    <a:ext uri="{9D8B030D-6E8A-4147-A177-3AD203B41FA5}">
                      <a16:colId xmlns:a16="http://schemas.microsoft.com/office/drawing/2014/main" val="20008"/>
                    </a:ext>
                  </a:extLst>
                </a:gridCol>
                <a:gridCol w="547858">
                  <a:extLst>
                    <a:ext uri="{9D8B030D-6E8A-4147-A177-3AD203B41FA5}">
                      <a16:colId xmlns:a16="http://schemas.microsoft.com/office/drawing/2014/main" val="20009"/>
                    </a:ext>
                  </a:extLst>
                </a:gridCol>
                <a:gridCol w="423204">
                  <a:extLst>
                    <a:ext uri="{9D8B030D-6E8A-4147-A177-3AD203B41FA5}">
                      <a16:colId xmlns:a16="http://schemas.microsoft.com/office/drawing/2014/main" val="20010"/>
                    </a:ext>
                  </a:extLst>
                </a:gridCol>
                <a:gridCol w="269311">
                  <a:extLst>
                    <a:ext uri="{9D8B030D-6E8A-4147-A177-3AD203B41FA5}">
                      <a16:colId xmlns:a16="http://schemas.microsoft.com/office/drawing/2014/main" val="20011"/>
                    </a:ext>
                  </a:extLst>
                </a:gridCol>
                <a:gridCol w="269311">
                  <a:extLst>
                    <a:ext uri="{9D8B030D-6E8A-4147-A177-3AD203B41FA5}">
                      <a16:colId xmlns:a16="http://schemas.microsoft.com/office/drawing/2014/main" val="20012"/>
                    </a:ext>
                  </a:extLst>
                </a:gridCol>
                <a:gridCol w="328715">
                  <a:extLst>
                    <a:ext uri="{9D8B030D-6E8A-4147-A177-3AD203B41FA5}">
                      <a16:colId xmlns:a16="http://schemas.microsoft.com/office/drawing/2014/main" val="20013"/>
                    </a:ext>
                  </a:extLst>
                </a:gridCol>
                <a:gridCol w="269311">
                  <a:extLst>
                    <a:ext uri="{9D8B030D-6E8A-4147-A177-3AD203B41FA5}">
                      <a16:colId xmlns:a16="http://schemas.microsoft.com/office/drawing/2014/main" val="20014"/>
                    </a:ext>
                  </a:extLst>
                </a:gridCol>
                <a:gridCol w="269311">
                  <a:extLst>
                    <a:ext uri="{9D8B030D-6E8A-4147-A177-3AD203B41FA5}">
                      <a16:colId xmlns:a16="http://schemas.microsoft.com/office/drawing/2014/main" val="20015"/>
                    </a:ext>
                  </a:extLst>
                </a:gridCol>
                <a:gridCol w="269311">
                  <a:extLst>
                    <a:ext uri="{9D8B030D-6E8A-4147-A177-3AD203B41FA5}">
                      <a16:colId xmlns:a16="http://schemas.microsoft.com/office/drawing/2014/main" val="20016"/>
                    </a:ext>
                  </a:extLst>
                </a:gridCol>
                <a:gridCol w="346256">
                  <a:extLst>
                    <a:ext uri="{9D8B030D-6E8A-4147-A177-3AD203B41FA5}">
                      <a16:colId xmlns:a16="http://schemas.microsoft.com/office/drawing/2014/main" val="20017"/>
                    </a:ext>
                  </a:extLst>
                </a:gridCol>
                <a:gridCol w="269311">
                  <a:extLst>
                    <a:ext uri="{9D8B030D-6E8A-4147-A177-3AD203B41FA5}">
                      <a16:colId xmlns:a16="http://schemas.microsoft.com/office/drawing/2014/main" val="20018"/>
                    </a:ext>
                  </a:extLst>
                </a:gridCol>
                <a:gridCol w="269311">
                  <a:extLst>
                    <a:ext uri="{9D8B030D-6E8A-4147-A177-3AD203B41FA5}">
                      <a16:colId xmlns:a16="http://schemas.microsoft.com/office/drawing/2014/main" val="20019"/>
                    </a:ext>
                  </a:extLst>
                </a:gridCol>
                <a:gridCol w="269311">
                  <a:extLst>
                    <a:ext uri="{9D8B030D-6E8A-4147-A177-3AD203B41FA5}">
                      <a16:colId xmlns:a16="http://schemas.microsoft.com/office/drawing/2014/main" val="20020"/>
                    </a:ext>
                  </a:extLst>
                </a:gridCol>
                <a:gridCol w="410043">
                  <a:extLst>
                    <a:ext uri="{9D8B030D-6E8A-4147-A177-3AD203B41FA5}">
                      <a16:colId xmlns:a16="http://schemas.microsoft.com/office/drawing/2014/main" val="20021"/>
                    </a:ext>
                  </a:extLst>
                </a:gridCol>
                <a:gridCol w="359419">
                  <a:extLst>
                    <a:ext uri="{9D8B030D-6E8A-4147-A177-3AD203B41FA5}">
                      <a16:colId xmlns:a16="http://schemas.microsoft.com/office/drawing/2014/main" val="20022"/>
                    </a:ext>
                  </a:extLst>
                </a:gridCol>
                <a:gridCol w="269311">
                  <a:extLst>
                    <a:ext uri="{9D8B030D-6E8A-4147-A177-3AD203B41FA5}">
                      <a16:colId xmlns:a16="http://schemas.microsoft.com/office/drawing/2014/main" val="20023"/>
                    </a:ext>
                  </a:extLst>
                </a:gridCol>
                <a:gridCol w="692517">
                  <a:extLst>
                    <a:ext uri="{9D8B030D-6E8A-4147-A177-3AD203B41FA5}">
                      <a16:colId xmlns:a16="http://schemas.microsoft.com/office/drawing/2014/main" val="20024"/>
                    </a:ext>
                  </a:extLst>
                </a:gridCol>
                <a:gridCol w="421249">
                  <a:extLst>
                    <a:ext uri="{9D8B030D-6E8A-4147-A177-3AD203B41FA5}">
                      <a16:colId xmlns:a16="http://schemas.microsoft.com/office/drawing/2014/main" val="20025"/>
                    </a:ext>
                  </a:extLst>
                </a:gridCol>
                <a:gridCol w="290247">
                  <a:extLst>
                    <a:ext uri="{9D8B030D-6E8A-4147-A177-3AD203B41FA5}">
                      <a16:colId xmlns:a16="http://schemas.microsoft.com/office/drawing/2014/main" val="20026"/>
                    </a:ext>
                  </a:extLst>
                </a:gridCol>
              </a:tblGrid>
              <a:tr h="270860">
                <a:tc rowSpan="2" gridSpan="2">
                  <a:txBody>
                    <a:bodyPr/>
                    <a:lstStyle/>
                    <a:p>
                      <a:pPr algn="ctr" fontAlgn="ctr"/>
                      <a:r>
                        <a:rPr lang="ja-JP" altLang="en-US" sz="900" b="1" i="0" u="none" strike="noStrike" dirty="0">
                          <a:solidFill>
                            <a:srgbClr val="000000"/>
                          </a:solidFill>
                          <a:latin typeface="Meiryo UI" pitchFamily="50" charset="-128"/>
                          <a:ea typeface="Meiryo UI" pitchFamily="50" charset="-128"/>
                          <a:cs typeface="Meiryo UI" pitchFamily="50" charset="-128"/>
                        </a:rPr>
                        <a:t>　</a:t>
                      </a: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solidFill>
                      <a:srgbClr val="FAC090"/>
                    </a:solidFill>
                  </a:tcPr>
                </a:tc>
                <a:tc rowSpan="2" hMerge="1">
                  <a:txBody>
                    <a:bodyPr/>
                    <a:lstStyle/>
                    <a:p>
                      <a:endParaRPr kumimoji="1" lang="ja-JP" altLang="en-US"/>
                    </a:p>
                  </a:txBody>
                  <a:tcPr/>
                </a:tc>
                <a:tc rowSpan="2">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a:t>
                      </a:r>
                      <a:r>
                        <a:rPr lang="ja-JP" altLang="en-US" sz="870" b="0" i="0" u="none" strike="noStrike" dirty="0">
                          <a:solidFill>
                            <a:srgbClr val="000000"/>
                          </a:solidFill>
                          <a:latin typeface="Meiryo UI" pitchFamily="50" charset="-128"/>
                          <a:ea typeface="Meiryo UI" pitchFamily="50" charset="-128"/>
                          <a:cs typeface="Meiryo UI" pitchFamily="50" charset="-128"/>
                        </a:rPr>
                        <a:t>ア</a:t>
                      </a:r>
                      <a:r>
                        <a:rPr lang="en-US" altLang="ja-JP" sz="870" b="0" i="0" u="none" strike="noStrike" dirty="0">
                          <a:solidFill>
                            <a:srgbClr val="000000"/>
                          </a:solidFill>
                          <a:latin typeface="Meiryo UI" pitchFamily="50" charset="-128"/>
                          <a:ea typeface="Meiryo UI" pitchFamily="50" charset="-128"/>
                          <a:cs typeface="Meiryo UI" pitchFamily="50" charset="-128"/>
                        </a:rPr>
                        <a:t>)</a:t>
                      </a:r>
                      <a:r>
                        <a:rPr lang="ja-JP" altLang="en-US" sz="870" b="0" i="0" u="none" strike="noStrike" dirty="0">
                          <a:solidFill>
                            <a:srgbClr val="000000"/>
                          </a:solidFill>
                          <a:latin typeface="Meiryo UI" pitchFamily="50" charset="-128"/>
                          <a:ea typeface="Meiryo UI" pitchFamily="50" charset="-128"/>
                          <a:cs typeface="Meiryo UI" pitchFamily="50" charset="-128"/>
                        </a:rPr>
                        <a:t>　</a:t>
                      </a:r>
                      <a:r>
                        <a:rPr lang="ja-JP" altLang="en-US" sz="870" b="0" i="0" u="none" strike="noStrike" dirty="0" smtClean="0">
                          <a:solidFill>
                            <a:srgbClr val="000000"/>
                          </a:solidFill>
                          <a:latin typeface="Meiryo UI" pitchFamily="50" charset="-128"/>
                          <a:ea typeface="Meiryo UI" pitchFamily="50" charset="-128"/>
                          <a:cs typeface="Meiryo UI" pitchFamily="50" charset="-128"/>
                        </a:rPr>
                        <a:t>受講生</a:t>
                      </a:r>
                      <a:r>
                        <a:rPr lang="ja-JP" altLang="en-US" sz="870" b="0" i="0" u="none" strike="noStrike" dirty="0">
                          <a:solidFill>
                            <a:srgbClr val="000000"/>
                          </a:solidFill>
                          <a:latin typeface="Meiryo UI" pitchFamily="50" charset="-128"/>
                          <a:ea typeface="Meiryo UI" pitchFamily="50" charset="-128"/>
                          <a:cs typeface="Meiryo UI" pitchFamily="50" charset="-128"/>
                        </a:rPr>
                        <a:t>募集等にかかる周知・</a:t>
                      </a:r>
                      <a:r>
                        <a:rPr lang="en-US" altLang="ja-JP" sz="870" b="0" i="0" u="none" strike="noStrike" dirty="0">
                          <a:solidFill>
                            <a:srgbClr val="000000"/>
                          </a:solidFill>
                          <a:latin typeface="Meiryo UI" pitchFamily="50" charset="-128"/>
                          <a:ea typeface="Meiryo UI" pitchFamily="50" charset="-128"/>
                          <a:cs typeface="Meiryo UI" pitchFamily="50" charset="-128"/>
                        </a:rPr>
                        <a:t>PR</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9">
                  <a:txBody>
                    <a:bodyPr/>
                    <a:lstStyle/>
                    <a:p>
                      <a:pPr algn="ctr" fontAlgn="ctr"/>
                      <a:r>
                        <a:rPr lang="en-US" altLang="ja-JP" sz="870" b="0" i="0" u="none" strike="noStrike" dirty="0">
                          <a:solidFill>
                            <a:srgbClr val="000000"/>
                          </a:solidFill>
                          <a:latin typeface="Meiryo UI" pitchFamily="50" charset="-128"/>
                          <a:ea typeface="Meiryo UI" pitchFamily="50" charset="-128"/>
                          <a:cs typeface="Meiryo UI" pitchFamily="50" charset="-128"/>
                        </a:rPr>
                        <a:t>(</a:t>
                      </a:r>
                      <a:r>
                        <a:rPr lang="ja-JP" altLang="en-US" sz="870" b="0" i="0" u="none" strike="noStrike" dirty="0">
                          <a:solidFill>
                            <a:srgbClr val="000000"/>
                          </a:solidFill>
                          <a:latin typeface="Meiryo UI" pitchFamily="50" charset="-128"/>
                          <a:ea typeface="Meiryo UI" pitchFamily="50" charset="-128"/>
                          <a:cs typeface="Meiryo UI" pitchFamily="50" charset="-128"/>
                        </a:rPr>
                        <a:t>イ</a:t>
                      </a:r>
                      <a:r>
                        <a:rPr lang="en-US" altLang="ja-JP" sz="870" b="0" i="0" u="none" strike="noStrike" dirty="0" smtClean="0">
                          <a:solidFill>
                            <a:srgbClr val="000000"/>
                          </a:solidFill>
                          <a:latin typeface="Meiryo UI" pitchFamily="50" charset="-128"/>
                          <a:ea typeface="Meiryo UI" pitchFamily="50" charset="-128"/>
                          <a:cs typeface="Meiryo UI" pitchFamily="50" charset="-128"/>
                        </a:rPr>
                        <a:t>)</a:t>
                      </a:r>
                      <a:r>
                        <a:rPr lang="ja-JP" altLang="en-US" sz="870" b="0" i="0" u="none" strike="noStrike" dirty="0" smtClean="0">
                          <a:solidFill>
                            <a:srgbClr val="000000"/>
                          </a:solidFill>
                          <a:latin typeface="Meiryo UI" pitchFamily="50" charset="-128"/>
                          <a:ea typeface="Meiryo UI" pitchFamily="50" charset="-128"/>
                          <a:cs typeface="Meiryo UI" pitchFamily="50" charset="-128"/>
                        </a:rPr>
                        <a:t>オリエンテーション</a:t>
                      </a:r>
                      <a:r>
                        <a:rPr lang="ja-JP" altLang="en-US" sz="870" b="0" i="0" u="none" strike="noStrike" dirty="0">
                          <a:solidFill>
                            <a:srgbClr val="000000"/>
                          </a:solidFill>
                          <a:latin typeface="Meiryo UI" pitchFamily="50" charset="-128"/>
                          <a:ea typeface="Meiryo UI" pitchFamily="50" charset="-128"/>
                          <a:cs typeface="Meiryo UI" pitchFamily="50" charset="-128"/>
                        </a:rPr>
                        <a:t>・養成研修への参加者が少ない（</a:t>
                      </a:r>
                      <a:r>
                        <a:rPr lang="ja-JP" altLang="en-US" sz="870" b="0" i="0" u="none" strike="noStrike" dirty="0" smtClean="0">
                          <a:solidFill>
                            <a:srgbClr val="000000"/>
                          </a:solidFill>
                          <a:latin typeface="Meiryo UI" pitchFamily="50" charset="-128"/>
                          <a:ea typeface="Meiryo UI" pitchFamily="50" charset="-128"/>
                          <a:cs typeface="Meiryo UI" pitchFamily="50" charset="-128"/>
                        </a:rPr>
                        <a:t>いない）</a:t>
                      </a:r>
                      <a:endParaRPr lang="ja-JP" altLang="en-US" sz="87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accent6">
                        <a:lumMod val="60000"/>
                        <a:lumOff val="40000"/>
                      </a:schemeClr>
                    </a:solidFill>
                  </a:tcPr>
                </a:tc>
                <a:tc hMerge="1">
                  <a:txBody>
                    <a:bodyPr/>
                    <a:lstStyle/>
                    <a:p>
                      <a:pPr algn="ctr" fontAlgn="ctr"/>
                      <a:endParaRPr lang="ja-JP" altLang="en-US" sz="900" b="0" i="0" u="none" strike="noStrike">
                        <a:solidFill>
                          <a:srgbClr val="000000"/>
                        </a:solidFill>
                        <a:latin typeface="Meiryo UI"/>
                      </a:endParaRPr>
                    </a:p>
                  </a:txBody>
                  <a:tcPr marL="0" marR="0" marT="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ctr" fontAlgn="ctr"/>
                      <a:endParaRPr lang="ja-JP" altLang="en-US" sz="900" b="0" i="0" u="none" strike="noStrike" dirty="0">
                        <a:solidFill>
                          <a:srgbClr val="000000"/>
                        </a:solidFill>
                        <a:latin typeface="Meiryo UI"/>
                      </a:endParaRPr>
                    </a:p>
                  </a:txBody>
                  <a:tcPr marL="0" marR="0" marT="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ctr" fontAlgn="ctr"/>
                      <a:endParaRPr lang="ja-JP" altLang="en-US" sz="900" b="0" i="0" u="none" strike="noStrike" dirty="0">
                        <a:solidFill>
                          <a:srgbClr val="000000"/>
                        </a:solidFill>
                        <a:latin typeface="Meiryo UI"/>
                      </a:endParaRPr>
                    </a:p>
                  </a:txBody>
                  <a:tcPr marL="0" marR="0" marT="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ctr" fontAlgn="ctr"/>
                      <a:endParaRPr lang="ja-JP" altLang="en-US" sz="900" b="0" i="0" u="none" strike="noStrike" dirty="0">
                        <a:solidFill>
                          <a:srgbClr val="000000"/>
                        </a:solidFill>
                        <a:latin typeface="Meiryo UI"/>
                      </a:endParaRPr>
                    </a:p>
                  </a:txBody>
                  <a:tcPr marL="0" marR="0" marT="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ctr" fontAlgn="ctr"/>
                      <a:endParaRPr lang="ja-JP" altLang="en-US" sz="900" b="0" i="0" u="none" strike="noStrike" dirty="0">
                        <a:solidFill>
                          <a:srgbClr val="000000"/>
                        </a:solidFill>
                        <a:latin typeface="Meiryo UI"/>
                      </a:endParaRPr>
                    </a:p>
                  </a:txBody>
                  <a:tcPr marL="0" marR="0" marT="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ctr" fontAlgn="ctr"/>
                      <a:endParaRPr lang="ja-JP" altLang="en-US" sz="900" b="0" i="0" u="none" strike="noStrike" dirty="0">
                        <a:solidFill>
                          <a:srgbClr val="000000"/>
                        </a:solidFill>
                        <a:latin typeface="Meiryo UI"/>
                      </a:endParaRPr>
                    </a:p>
                  </a:txBody>
                  <a:tcPr marL="0" marR="0" marT="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ctr" fontAlgn="ctr"/>
                      <a:endParaRPr lang="ja-JP" altLang="en-US" sz="900" b="0" i="0" u="none" strike="noStrike" dirty="0">
                        <a:solidFill>
                          <a:srgbClr val="000000"/>
                        </a:solidFill>
                        <a:latin typeface="Meiryo UI"/>
                      </a:endParaRPr>
                    </a:p>
                  </a:txBody>
                  <a:tcPr marL="0" marR="0" marT="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ctr" fontAlgn="ctr"/>
                      <a:endParaRPr lang="ja-JP" altLang="en-US" sz="900" b="0" i="0" u="none" strike="noStrike" dirty="0">
                        <a:solidFill>
                          <a:srgbClr val="000000"/>
                        </a:solidFill>
                        <a:latin typeface="Meiryo UI"/>
                      </a:endParaRPr>
                    </a:p>
                  </a:txBody>
                  <a:tcPr marL="0" marR="0" marT="0"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gridSpan="6">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a:t>
                      </a:r>
                      <a:r>
                        <a:rPr lang="ja-JP" altLang="en-US" sz="870" b="0" i="0" u="none" strike="noStrike" dirty="0">
                          <a:solidFill>
                            <a:srgbClr val="000000"/>
                          </a:solidFill>
                          <a:latin typeface="Meiryo UI" pitchFamily="50" charset="-128"/>
                          <a:ea typeface="Meiryo UI" pitchFamily="50" charset="-128"/>
                          <a:cs typeface="Meiryo UI" pitchFamily="50" charset="-128"/>
                        </a:rPr>
                        <a:t>ウ</a:t>
                      </a:r>
                      <a:r>
                        <a:rPr lang="en-US" altLang="ja-JP" sz="870" b="0" i="0" u="none" strike="noStrike" dirty="0" smtClean="0">
                          <a:solidFill>
                            <a:srgbClr val="000000"/>
                          </a:solidFill>
                          <a:latin typeface="Meiryo UI" pitchFamily="50" charset="-128"/>
                          <a:ea typeface="Meiryo UI" pitchFamily="50" charset="-128"/>
                          <a:cs typeface="Meiryo UI" pitchFamily="50" charset="-128"/>
                        </a:rPr>
                        <a:t>)</a:t>
                      </a:r>
                      <a:r>
                        <a:rPr lang="ja-JP" altLang="en-US" sz="870" b="0" i="0" u="none" strike="noStrike" dirty="0" smtClean="0">
                          <a:solidFill>
                            <a:srgbClr val="000000"/>
                          </a:solidFill>
                          <a:latin typeface="Meiryo UI" pitchFamily="50" charset="-128"/>
                          <a:ea typeface="Meiryo UI" pitchFamily="50" charset="-128"/>
                          <a:cs typeface="Meiryo UI" pitchFamily="50" charset="-128"/>
                        </a:rPr>
                        <a:t>オリエンテーション</a:t>
                      </a:r>
                      <a:r>
                        <a:rPr lang="ja-JP" altLang="en-US" sz="870" b="0" i="0" u="none" strike="noStrike" dirty="0">
                          <a:solidFill>
                            <a:srgbClr val="000000"/>
                          </a:solidFill>
                          <a:latin typeface="Meiryo UI" pitchFamily="50" charset="-128"/>
                          <a:ea typeface="Meiryo UI" pitchFamily="50" charset="-128"/>
                          <a:cs typeface="Meiryo UI" pitchFamily="50" charset="-128"/>
                        </a:rPr>
                        <a:t>・養成研修内容</a:t>
                      </a:r>
                      <a:r>
                        <a:rPr lang="ja-JP" altLang="en-US" sz="870" b="0" i="0" u="none" strike="noStrike" dirty="0" smtClean="0">
                          <a:solidFill>
                            <a:srgbClr val="000000"/>
                          </a:solidFill>
                          <a:latin typeface="Meiryo UI" pitchFamily="50" charset="-128"/>
                          <a:ea typeface="Meiryo UI" pitchFamily="50" charset="-128"/>
                          <a:cs typeface="Meiryo UI" pitchFamily="50" charset="-128"/>
                        </a:rPr>
                        <a:t>等</a:t>
                      </a:r>
                      <a:endParaRPr lang="ja-JP" altLang="en-US" sz="87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900" b="0" i="0" u="none" strike="noStrike" dirty="0">
                        <a:solidFill>
                          <a:srgbClr val="000000"/>
                        </a:solidFill>
                        <a:latin typeface="Meiryo UI"/>
                      </a:endParaRPr>
                    </a:p>
                  </a:txBody>
                  <a:tcPr marL="0" marR="0" marT="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l" fontAlgn="ctr"/>
                      <a:endParaRPr lang="ja-JP" altLang="en-US" sz="900" b="0" i="0" u="none" strike="noStrike" dirty="0">
                        <a:solidFill>
                          <a:srgbClr val="000000"/>
                        </a:solidFill>
                        <a:latin typeface="Meiryo UI"/>
                      </a:endParaRPr>
                    </a:p>
                  </a:txBody>
                  <a:tcPr marL="0" marR="0" marT="0"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4">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a:t>
                      </a:r>
                      <a:r>
                        <a:rPr lang="ja-JP" altLang="en-US" sz="870" b="0" i="0" u="none" strike="noStrike" dirty="0">
                          <a:solidFill>
                            <a:srgbClr val="000000"/>
                          </a:solidFill>
                          <a:latin typeface="Meiryo UI" pitchFamily="50" charset="-128"/>
                          <a:ea typeface="Meiryo UI" pitchFamily="50" charset="-128"/>
                          <a:cs typeface="Meiryo UI" pitchFamily="50" charset="-128"/>
                        </a:rPr>
                        <a:t>エ</a:t>
                      </a:r>
                      <a:r>
                        <a:rPr lang="en-US" altLang="ja-JP" sz="870" b="0" i="0" u="none" strike="noStrike" dirty="0" smtClean="0">
                          <a:solidFill>
                            <a:srgbClr val="000000"/>
                          </a:solidFill>
                          <a:latin typeface="Meiryo UI" pitchFamily="50" charset="-128"/>
                          <a:ea typeface="Meiryo UI" pitchFamily="50" charset="-128"/>
                          <a:cs typeface="Meiryo UI" pitchFamily="50" charset="-128"/>
                        </a:rPr>
                        <a:t>)</a:t>
                      </a:r>
                      <a:r>
                        <a:rPr lang="ja-JP" altLang="en-US" sz="870" b="0" i="0" u="none" strike="noStrike" dirty="0" smtClean="0">
                          <a:solidFill>
                            <a:srgbClr val="000000"/>
                          </a:solidFill>
                          <a:latin typeface="Meiryo UI" pitchFamily="50" charset="-128"/>
                          <a:ea typeface="Meiryo UI" pitchFamily="50" charset="-128"/>
                          <a:cs typeface="Meiryo UI" pitchFamily="50" charset="-128"/>
                        </a:rPr>
                        <a:t>担当者</a:t>
                      </a:r>
                      <a:r>
                        <a:rPr lang="ja-JP" altLang="en-US" sz="870" b="0" i="0" u="none" strike="noStrike" dirty="0">
                          <a:solidFill>
                            <a:srgbClr val="000000"/>
                          </a:solidFill>
                          <a:latin typeface="Meiryo UI" pitchFamily="50" charset="-128"/>
                          <a:ea typeface="Meiryo UI" pitchFamily="50" charset="-128"/>
                          <a:cs typeface="Meiryo UI" pitchFamily="50" charset="-128"/>
                        </a:rPr>
                        <a:t>の</a:t>
                      </a:r>
                      <a:r>
                        <a:rPr lang="ja-JP" altLang="en-US" sz="870" b="0" i="0" u="none" strike="noStrike" dirty="0" smtClean="0">
                          <a:solidFill>
                            <a:srgbClr val="000000"/>
                          </a:solidFill>
                          <a:latin typeface="Meiryo UI" pitchFamily="50" charset="-128"/>
                          <a:ea typeface="Meiryo UI" pitchFamily="50" charset="-128"/>
                          <a:cs typeface="Meiryo UI" pitchFamily="50" charset="-128"/>
                        </a:rPr>
                        <a:t>業務負担</a:t>
                      </a:r>
                      <a:endParaRPr lang="ja-JP" altLang="en-US" sz="87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900" b="0" i="0" u="none" strike="noStrike" dirty="0">
                        <a:solidFill>
                          <a:srgbClr val="000000"/>
                        </a:solidFill>
                        <a:latin typeface="Meiryo UI"/>
                      </a:endParaRPr>
                    </a:p>
                  </a:txBody>
                  <a:tcPr marL="0" marR="0" marT="0"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a:t>
                      </a:r>
                      <a:r>
                        <a:rPr lang="ja-JP" altLang="en-US" sz="870" b="0" i="0" u="none" strike="noStrike" dirty="0">
                          <a:solidFill>
                            <a:srgbClr val="000000"/>
                          </a:solidFill>
                          <a:latin typeface="Meiryo UI" pitchFamily="50" charset="-128"/>
                          <a:ea typeface="Meiryo UI" pitchFamily="50" charset="-128"/>
                          <a:cs typeface="Meiryo UI" pitchFamily="50" charset="-128"/>
                        </a:rPr>
                        <a:t>オ</a:t>
                      </a:r>
                      <a:r>
                        <a:rPr lang="en-US" altLang="ja-JP" sz="870" b="0" i="0" u="none" strike="noStrike" dirty="0">
                          <a:solidFill>
                            <a:srgbClr val="000000"/>
                          </a:solidFill>
                          <a:latin typeface="Meiryo UI" pitchFamily="50" charset="-128"/>
                          <a:ea typeface="Meiryo UI" pitchFamily="50" charset="-128"/>
                          <a:cs typeface="Meiryo UI" pitchFamily="50" charset="-128"/>
                        </a:rPr>
                        <a:t>)</a:t>
                      </a:r>
                      <a:r>
                        <a:rPr lang="ja-JP" altLang="en-US" sz="870" b="0" i="0" u="none" strike="noStrike" dirty="0">
                          <a:solidFill>
                            <a:srgbClr val="000000"/>
                          </a:solidFill>
                          <a:latin typeface="Meiryo UI" pitchFamily="50" charset="-128"/>
                          <a:ea typeface="Meiryo UI" pitchFamily="50" charset="-128"/>
                          <a:cs typeface="Meiryo UI" pitchFamily="50" charset="-128"/>
                        </a:rPr>
                        <a:t>　</a:t>
                      </a:r>
                      <a:r>
                        <a:rPr lang="ja-JP" altLang="en-US" sz="870" b="0" i="0" u="none" strike="noStrike" dirty="0" smtClean="0">
                          <a:solidFill>
                            <a:srgbClr val="000000"/>
                          </a:solidFill>
                          <a:latin typeface="Meiryo UI" pitchFamily="50" charset="-128"/>
                          <a:ea typeface="Meiryo UI" pitchFamily="50" charset="-128"/>
                          <a:cs typeface="Meiryo UI" pitchFamily="50" charset="-128"/>
                        </a:rPr>
                        <a:t>財政</a:t>
                      </a:r>
                      <a:endParaRPr lang="en-US" altLang="ja-JP" sz="87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70" b="0" i="0" u="none" strike="noStrike" dirty="0" smtClean="0">
                          <a:solidFill>
                            <a:srgbClr val="000000"/>
                          </a:solidFill>
                          <a:latin typeface="Meiryo UI" pitchFamily="50" charset="-128"/>
                          <a:ea typeface="Meiryo UI" pitchFamily="50" charset="-128"/>
                          <a:cs typeface="Meiryo UI" pitchFamily="50" charset="-128"/>
                        </a:rPr>
                        <a:t>負担</a:t>
                      </a:r>
                      <a:r>
                        <a:rPr lang="ja-JP" altLang="en-US" sz="870" b="0" i="0" u="none" strike="noStrike" dirty="0">
                          <a:solidFill>
                            <a:srgbClr val="000000"/>
                          </a:solidFill>
                          <a:latin typeface="Meiryo UI" pitchFamily="50" charset="-128"/>
                          <a:ea typeface="Meiryo UI" pitchFamily="50" charset="-128"/>
                          <a:cs typeface="Meiryo UI" pitchFamily="50" charset="-128"/>
                        </a:rPr>
                        <a:t>（予算確保が困難）</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3">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a:t>
                      </a:r>
                      <a:r>
                        <a:rPr lang="ja-JP" altLang="en-US" sz="870" b="0" i="0" u="none" strike="noStrike" dirty="0">
                          <a:solidFill>
                            <a:srgbClr val="000000"/>
                          </a:solidFill>
                          <a:latin typeface="Meiryo UI" pitchFamily="50" charset="-128"/>
                          <a:ea typeface="Meiryo UI" pitchFamily="50" charset="-128"/>
                          <a:cs typeface="Meiryo UI" pitchFamily="50" charset="-128"/>
                        </a:rPr>
                        <a:t>カ</a:t>
                      </a:r>
                      <a:r>
                        <a:rPr lang="en-US" altLang="ja-JP" sz="870" b="0" i="0" u="none" strike="noStrike" dirty="0">
                          <a:solidFill>
                            <a:srgbClr val="000000"/>
                          </a:solidFill>
                          <a:latin typeface="Meiryo UI" pitchFamily="50" charset="-128"/>
                          <a:ea typeface="Meiryo UI" pitchFamily="50" charset="-128"/>
                          <a:cs typeface="Meiryo UI" pitchFamily="50" charset="-128"/>
                        </a:rPr>
                        <a:t>)</a:t>
                      </a:r>
                      <a:r>
                        <a:rPr lang="ja-JP" altLang="en-US" sz="870" b="0" i="0" u="none" strike="noStrike" dirty="0">
                          <a:solidFill>
                            <a:srgbClr val="000000"/>
                          </a:solidFill>
                          <a:latin typeface="Meiryo UI" pitchFamily="50" charset="-128"/>
                          <a:ea typeface="Meiryo UI" pitchFamily="50" charset="-128"/>
                          <a:cs typeface="Meiryo UI" pitchFamily="50" charset="-128"/>
                        </a:rPr>
                        <a:t>　柔軟な事業</a:t>
                      </a:r>
                      <a:r>
                        <a:rPr lang="ja-JP" altLang="en-US" sz="870" b="0" i="0" u="none" strike="noStrike" dirty="0" smtClean="0">
                          <a:solidFill>
                            <a:srgbClr val="000000"/>
                          </a:solidFill>
                          <a:latin typeface="Meiryo UI" pitchFamily="50" charset="-128"/>
                          <a:ea typeface="Meiryo UI" pitchFamily="50" charset="-128"/>
                          <a:cs typeface="Meiryo UI" pitchFamily="50" charset="-128"/>
                        </a:rPr>
                        <a:t>実施</a:t>
                      </a:r>
                      <a:endParaRPr lang="ja-JP" altLang="en-US" sz="87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hMerge="1">
                  <a:txBody>
                    <a:bodyPr/>
                    <a:lstStyle/>
                    <a:p>
                      <a:pPr algn="ctr" fontAlgn="ctr"/>
                      <a:endParaRPr lang="ja-JP" altLang="en-US" sz="900" b="0" i="0" u="none" strike="noStrike" dirty="0">
                        <a:solidFill>
                          <a:srgbClr val="000000"/>
                        </a:solidFill>
                        <a:latin typeface="Meiryo UI"/>
                      </a:endParaRPr>
                    </a:p>
                  </a:txBody>
                  <a:tcPr marL="0" marR="0" marT="0"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ctr" fontAlgn="ctr"/>
                      <a:endParaRPr lang="ja-JP" altLang="en-US" sz="900" b="0" i="0" u="none" strike="noStrike" dirty="0">
                        <a:solidFill>
                          <a:srgbClr val="000000"/>
                        </a:solidFill>
                        <a:latin typeface="Meiryo UI"/>
                      </a:endParaRPr>
                    </a:p>
                  </a:txBody>
                  <a:tcPr marL="0" marR="0" marT="0"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a:t>
                      </a:r>
                      <a:r>
                        <a:rPr lang="ja-JP" altLang="en-US" sz="870" b="0" i="0" u="none" strike="noStrike" dirty="0">
                          <a:solidFill>
                            <a:srgbClr val="000000"/>
                          </a:solidFill>
                          <a:latin typeface="Meiryo UI" pitchFamily="50" charset="-128"/>
                          <a:ea typeface="Meiryo UI" pitchFamily="50" charset="-128"/>
                          <a:cs typeface="Meiryo UI" pitchFamily="50" charset="-128"/>
                        </a:rPr>
                        <a:t>キ</a:t>
                      </a:r>
                      <a:r>
                        <a:rPr lang="en-US" altLang="ja-JP" sz="870" b="0" i="0" u="none" strike="noStrike" dirty="0" smtClean="0">
                          <a:solidFill>
                            <a:srgbClr val="000000"/>
                          </a:solidFill>
                          <a:latin typeface="Meiryo UI" pitchFamily="50" charset="-128"/>
                          <a:ea typeface="Meiryo UI" pitchFamily="50" charset="-128"/>
                          <a:cs typeface="Meiryo UI" pitchFamily="50" charset="-128"/>
                        </a:rPr>
                        <a:t>)</a:t>
                      </a:r>
                      <a:r>
                        <a:rPr lang="ja-JP" altLang="en-US" sz="87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87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817104">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70" b="0"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fontAlgn="ctr"/>
                      <a:r>
                        <a:rPr lang="en-US" sz="870" b="0" i="0" u="none" strike="noStrike" dirty="0">
                          <a:solidFill>
                            <a:srgbClr val="000000"/>
                          </a:solidFill>
                          <a:latin typeface="Meiryo UI" pitchFamily="50" charset="-128"/>
                          <a:ea typeface="Meiryo UI" pitchFamily="50" charset="-128"/>
                          <a:cs typeface="Meiryo UI" pitchFamily="50" charset="-128"/>
                        </a:rPr>
                        <a:t>(a)</a:t>
                      </a:r>
                      <a:r>
                        <a:rPr lang="ja-JP" altLang="en-US" sz="870" b="0" i="0" u="none" strike="noStrike" dirty="0">
                          <a:solidFill>
                            <a:srgbClr val="000000"/>
                          </a:solidFill>
                          <a:latin typeface="Meiryo UI" pitchFamily="50" charset="-128"/>
                          <a:ea typeface="Meiryo UI" pitchFamily="50" charset="-128"/>
                          <a:cs typeface="Meiryo UI" pitchFamily="50" charset="-128"/>
                        </a:rPr>
                        <a:t>時間の制約</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870" b="0" i="0" u="none" strike="noStrike" dirty="0">
                          <a:solidFill>
                            <a:srgbClr val="000000"/>
                          </a:solidFill>
                          <a:latin typeface="Meiryo UI" pitchFamily="50" charset="-128"/>
                          <a:ea typeface="Meiryo UI" pitchFamily="50" charset="-128"/>
                          <a:cs typeface="Meiryo UI" pitchFamily="50" charset="-128"/>
                        </a:rPr>
                        <a:t>(b)</a:t>
                      </a:r>
                      <a:r>
                        <a:rPr lang="ja-JP" altLang="en-US" sz="870" b="0" i="0" u="none" strike="noStrike" dirty="0">
                          <a:solidFill>
                            <a:srgbClr val="000000"/>
                          </a:solidFill>
                          <a:latin typeface="Meiryo UI" pitchFamily="50" charset="-128"/>
                          <a:ea typeface="Meiryo UI" pitchFamily="50" charset="-128"/>
                          <a:cs typeface="Meiryo UI" pitchFamily="50" charset="-128"/>
                        </a:rPr>
                        <a:t>年齢制限</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(c)</a:t>
                      </a:r>
                      <a:r>
                        <a:rPr lang="ja-JP" altLang="en-US" sz="870" b="0" i="0" u="none" strike="noStrike" dirty="0">
                          <a:solidFill>
                            <a:srgbClr val="000000"/>
                          </a:solidFill>
                          <a:latin typeface="Meiryo UI" pitchFamily="50" charset="-128"/>
                          <a:ea typeface="Meiryo UI" pitchFamily="50" charset="-128"/>
                          <a:cs typeface="Meiryo UI" pitchFamily="50" charset="-128"/>
                        </a:rPr>
                        <a:t>業務量の多さ</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870" b="0" i="0" u="none" strike="noStrike" dirty="0">
                          <a:solidFill>
                            <a:srgbClr val="000000"/>
                          </a:solidFill>
                          <a:latin typeface="Meiryo UI" pitchFamily="50" charset="-128"/>
                          <a:ea typeface="Meiryo UI" pitchFamily="50" charset="-128"/>
                          <a:cs typeface="Meiryo UI" pitchFamily="50" charset="-128"/>
                        </a:rPr>
                        <a:t>(d)</a:t>
                      </a:r>
                      <a:r>
                        <a:rPr lang="ja-JP" altLang="en-US" sz="870" b="0" i="0" u="none" strike="noStrike" dirty="0">
                          <a:solidFill>
                            <a:srgbClr val="000000"/>
                          </a:solidFill>
                          <a:latin typeface="Meiryo UI" pitchFamily="50" charset="-128"/>
                          <a:ea typeface="Meiryo UI" pitchFamily="50" charset="-128"/>
                          <a:cs typeface="Meiryo UI" pitchFamily="50" charset="-128"/>
                        </a:rPr>
                        <a:t>責任の重さ</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870" b="0" i="0" u="none" strike="noStrike" dirty="0">
                          <a:solidFill>
                            <a:srgbClr val="000000"/>
                          </a:solidFill>
                          <a:latin typeface="Meiryo UI" pitchFamily="50" charset="-128"/>
                          <a:ea typeface="Meiryo UI" pitchFamily="50" charset="-128"/>
                          <a:cs typeface="Meiryo UI" pitchFamily="50" charset="-128"/>
                        </a:rPr>
                        <a:t>(e)</a:t>
                      </a:r>
                      <a:r>
                        <a:rPr lang="ja-JP" altLang="en-US" sz="870" b="0" i="0" u="none" strike="noStrike" dirty="0" smtClean="0">
                          <a:solidFill>
                            <a:srgbClr val="000000"/>
                          </a:solidFill>
                          <a:latin typeface="Meiryo UI" pitchFamily="50" charset="-128"/>
                          <a:ea typeface="Meiryo UI" pitchFamily="50" charset="-128"/>
                          <a:cs typeface="Meiryo UI" pitchFamily="50" charset="-128"/>
                        </a:rPr>
                        <a:t>単独</a:t>
                      </a:r>
                      <a:r>
                        <a:rPr lang="ja-JP" altLang="en-US" sz="870" b="0" i="0" u="none" strike="noStrike" dirty="0">
                          <a:solidFill>
                            <a:srgbClr val="000000"/>
                          </a:solidFill>
                          <a:latin typeface="Meiryo UI" pitchFamily="50" charset="-128"/>
                          <a:ea typeface="Meiryo UI" pitchFamily="50" charset="-128"/>
                          <a:cs typeface="Meiryo UI" pitchFamily="50" charset="-128"/>
                        </a:rPr>
                        <a:t>受任への不安</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(f)</a:t>
                      </a:r>
                      <a:r>
                        <a:rPr lang="ja-JP" altLang="en-US" sz="870" b="0" i="0" u="none" strike="noStrike" dirty="0">
                          <a:solidFill>
                            <a:srgbClr val="000000"/>
                          </a:solidFill>
                          <a:latin typeface="Meiryo UI" pitchFamily="50" charset="-128"/>
                          <a:ea typeface="Meiryo UI" pitchFamily="50" charset="-128"/>
                          <a:cs typeface="Meiryo UI" pitchFamily="50" charset="-128"/>
                        </a:rPr>
                        <a:t>活動方針に理解が</a:t>
                      </a:r>
                      <a:r>
                        <a:rPr lang="ja-JP" altLang="en-US" sz="870" b="0" i="0" u="none" strike="noStrike" dirty="0" smtClean="0">
                          <a:solidFill>
                            <a:srgbClr val="000000"/>
                          </a:solidFill>
                          <a:latin typeface="Meiryo UI" pitchFamily="50" charset="-128"/>
                          <a:ea typeface="Meiryo UI" pitchFamily="50" charset="-128"/>
                          <a:cs typeface="Meiryo UI" pitchFamily="50" charset="-128"/>
                        </a:rPr>
                        <a:t>得られない</a:t>
                      </a:r>
                      <a:r>
                        <a:rPr lang="en-US" altLang="ja-JP" sz="870" b="0" i="0" u="none" strike="noStrike" dirty="0" smtClean="0">
                          <a:solidFill>
                            <a:srgbClr val="000000"/>
                          </a:solidFill>
                          <a:latin typeface="Meiryo UI" pitchFamily="50" charset="-128"/>
                          <a:ea typeface="Meiryo UI" pitchFamily="50" charset="-128"/>
                          <a:cs typeface="Meiryo UI" pitchFamily="50" charset="-128"/>
                        </a:rPr>
                        <a:t>(</a:t>
                      </a:r>
                      <a:r>
                        <a:rPr lang="ja-JP" altLang="en-US" sz="870" b="0" i="0" u="none" strike="noStrike" dirty="0" smtClean="0">
                          <a:solidFill>
                            <a:srgbClr val="000000"/>
                          </a:solidFill>
                          <a:latin typeface="Meiryo UI" pitchFamily="50" charset="-128"/>
                          <a:ea typeface="Meiryo UI" pitchFamily="50" charset="-128"/>
                          <a:cs typeface="Meiryo UI" pitchFamily="50" charset="-128"/>
                        </a:rPr>
                        <a:t>無報酬</a:t>
                      </a:r>
                      <a:r>
                        <a:rPr lang="en-US" altLang="ja-JP" sz="870" b="0" i="0" u="none" strike="noStrike" dirty="0" smtClean="0">
                          <a:solidFill>
                            <a:srgbClr val="000000"/>
                          </a:solidFill>
                          <a:latin typeface="Meiryo UI" pitchFamily="50" charset="-128"/>
                          <a:ea typeface="Meiryo UI" pitchFamily="50" charset="-128"/>
                          <a:cs typeface="Meiryo UI" pitchFamily="50" charset="-128"/>
                        </a:rPr>
                        <a:t>)</a:t>
                      </a:r>
                      <a:endParaRPr lang="ja-JP" altLang="en-US" sz="87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(g)</a:t>
                      </a:r>
                      <a:r>
                        <a:rPr lang="ja-JP" altLang="en-US" sz="870" b="0" i="0" u="none" strike="noStrike" dirty="0" smtClean="0">
                          <a:solidFill>
                            <a:srgbClr val="000000"/>
                          </a:solidFill>
                          <a:latin typeface="Meiryo UI" pitchFamily="50" charset="-128"/>
                          <a:ea typeface="Meiryo UI" pitchFamily="50" charset="-128"/>
                          <a:cs typeface="Meiryo UI" pitchFamily="50" charset="-128"/>
                        </a:rPr>
                        <a:t>開催 </a:t>
                      </a:r>
                      <a:endParaRPr lang="en-US" altLang="ja-JP" sz="87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en-US" altLang="ja-JP" sz="870" b="0" i="0" u="none" strike="noStrike" dirty="0" smtClean="0">
                          <a:solidFill>
                            <a:srgbClr val="000000"/>
                          </a:solidFill>
                          <a:latin typeface="Meiryo UI" pitchFamily="50" charset="-128"/>
                          <a:ea typeface="Meiryo UI" pitchFamily="50" charset="-128"/>
                          <a:cs typeface="Meiryo UI" pitchFamily="50" charset="-128"/>
                        </a:rPr>
                        <a:t> </a:t>
                      </a:r>
                      <a:r>
                        <a:rPr lang="ja-JP" altLang="en-US" sz="870" b="0" i="0" u="none" strike="noStrike" dirty="0" smtClean="0">
                          <a:solidFill>
                            <a:srgbClr val="000000"/>
                          </a:solidFill>
                          <a:latin typeface="Meiryo UI" pitchFamily="50" charset="-128"/>
                          <a:ea typeface="Meiryo UI" pitchFamily="50" charset="-128"/>
                          <a:cs typeface="Meiryo UI" pitchFamily="50" charset="-128"/>
                        </a:rPr>
                        <a:t>場所・</a:t>
                      </a:r>
                      <a:endParaRPr lang="en-US" altLang="ja-JP" sz="87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70" b="0" i="0" u="none" strike="noStrike" dirty="0" smtClean="0">
                          <a:solidFill>
                            <a:srgbClr val="000000"/>
                          </a:solidFill>
                          <a:latin typeface="Meiryo UI" pitchFamily="50" charset="-128"/>
                          <a:ea typeface="Meiryo UI" pitchFamily="50" charset="-128"/>
                          <a:cs typeface="Meiryo UI" pitchFamily="50" charset="-128"/>
                        </a:rPr>
                        <a:t> 時間</a:t>
                      </a:r>
                      <a:endParaRPr lang="ja-JP" altLang="en-US" sz="87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870" b="0" i="0" u="none" strike="noStrike" dirty="0">
                          <a:solidFill>
                            <a:srgbClr val="000000"/>
                          </a:solidFill>
                          <a:latin typeface="Meiryo UI" pitchFamily="50" charset="-128"/>
                          <a:ea typeface="Meiryo UI" pitchFamily="50" charset="-128"/>
                          <a:cs typeface="Meiryo UI" pitchFamily="50" charset="-128"/>
                        </a:rPr>
                        <a:t>(h)</a:t>
                      </a:r>
                      <a:r>
                        <a:rPr lang="ja-JP" altLang="en-US" sz="87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87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70" b="0"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fontAlgn="ctr"/>
                      <a:r>
                        <a:rPr lang="en-US" sz="870" b="0" i="0" u="none" strike="noStrike" dirty="0">
                          <a:solidFill>
                            <a:srgbClr val="000000"/>
                          </a:solidFill>
                          <a:latin typeface="Meiryo UI" pitchFamily="50" charset="-128"/>
                          <a:ea typeface="Meiryo UI" pitchFamily="50" charset="-128"/>
                          <a:cs typeface="Meiryo UI" pitchFamily="50" charset="-128"/>
                        </a:rPr>
                        <a:t>(a)</a:t>
                      </a:r>
                      <a:r>
                        <a:rPr lang="ja-JP" altLang="en-US" sz="870" b="0" i="0" u="none" strike="noStrike" dirty="0">
                          <a:solidFill>
                            <a:srgbClr val="000000"/>
                          </a:solidFill>
                          <a:latin typeface="Meiryo UI" pitchFamily="50" charset="-128"/>
                          <a:ea typeface="Meiryo UI" pitchFamily="50" charset="-128"/>
                          <a:cs typeface="Meiryo UI" pitchFamily="50" charset="-128"/>
                        </a:rPr>
                        <a:t>研修内容が多い</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(b)</a:t>
                      </a:r>
                      <a:r>
                        <a:rPr lang="ja-JP" altLang="en-US" sz="870" b="0" i="0" u="none" strike="noStrike" dirty="0">
                          <a:solidFill>
                            <a:srgbClr val="000000"/>
                          </a:solidFill>
                          <a:latin typeface="Meiryo UI" pitchFamily="50" charset="-128"/>
                          <a:ea typeface="Meiryo UI" pitchFamily="50" charset="-128"/>
                          <a:cs typeface="Meiryo UI" pitchFamily="50" charset="-128"/>
                        </a:rPr>
                        <a:t>研修内容が少ない</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(c)</a:t>
                      </a:r>
                      <a:r>
                        <a:rPr lang="ja-JP" altLang="en-US" sz="870" b="0" i="0" u="none" strike="noStrike" dirty="0">
                          <a:solidFill>
                            <a:srgbClr val="000000"/>
                          </a:solidFill>
                          <a:latin typeface="Meiryo UI" pitchFamily="50" charset="-128"/>
                          <a:ea typeface="Meiryo UI" pitchFamily="50" charset="-128"/>
                          <a:cs typeface="Meiryo UI" pitchFamily="50" charset="-128"/>
                        </a:rPr>
                        <a:t>研修時間が少ない</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70" b="0" i="0" u="none" strike="noStrike" dirty="0">
                          <a:solidFill>
                            <a:srgbClr val="000000"/>
                          </a:solidFill>
                          <a:latin typeface="Meiryo UI" pitchFamily="50" charset="-128"/>
                          <a:ea typeface="Meiryo UI" pitchFamily="50" charset="-128"/>
                          <a:cs typeface="Meiryo UI" pitchFamily="50" charset="-128"/>
                        </a:rPr>
                        <a:t>　</a:t>
                      </a:r>
                      <a:r>
                        <a:rPr lang="en-US" altLang="ja-JP" sz="870" b="0" i="0" u="none" strike="noStrike" dirty="0">
                          <a:solidFill>
                            <a:srgbClr val="000000"/>
                          </a:solidFill>
                          <a:latin typeface="Meiryo UI" pitchFamily="50" charset="-128"/>
                          <a:ea typeface="Meiryo UI" pitchFamily="50" charset="-128"/>
                          <a:cs typeface="Meiryo UI" pitchFamily="50" charset="-128"/>
                        </a:rPr>
                        <a:t>(d)</a:t>
                      </a:r>
                      <a:r>
                        <a:rPr lang="ja-JP" altLang="en-US" sz="870" b="0" i="0" u="none" strike="noStrike" dirty="0">
                          <a:solidFill>
                            <a:srgbClr val="000000"/>
                          </a:solidFill>
                          <a:latin typeface="Meiryo UI" pitchFamily="50" charset="-128"/>
                          <a:ea typeface="Meiryo UI" pitchFamily="50" charset="-128"/>
                          <a:cs typeface="Meiryo UI" pitchFamily="50" charset="-128"/>
                        </a:rPr>
                        <a:t>研修時間が多い</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(e)</a:t>
                      </a:r>
                      <a:r>
                        <a:rPr lang="ja-JP" altLang="en-US" sz="87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87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70" b="0"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fontAlgn="ctr"/>
                      <a:r>
                        <a:rPr lang="en-US" sz="870" b="0" i="0" u="none" strike="noStrike" dirty="0">
                          <a:solidFill>
                            <a:srgbClr val="000000"/>
                          </a:solidFill>
                          <a:latin typeface="Meiryo UI" pitchFamily="50" charset="-128"/>
                          <a:ea typeface="Meiryo UI" pitchFamily="50" charset="-128"/>
                          <a:cs typeface="Meiryo UI" pitchFamily="50" charset="-128"/>
                        </a:rPr>
                        <a:t>(a)</a:t>
                      </a:r>
                      <a:r>
                        <a:rPr lang="ja-JP" altLang="en-US" sz="870" b="0" i="0" u="none" strike="noStrike" dirty="0">
                          <a:solidFill>
                            <a:srgbClr val="000000"/>
                          </a:solidFill>
                          <a:latin typeface="Meiryo UI" pitchFamily="50" charset="-128"/>
                          <a:ea typeface="Meiryo UI" pitchFamily="50" charset="-128"/>
                          <a:cs typeface="Meiryo UI" pitchFamily="50" charset="-128"/>
                        </a:rPr>
                        <a:t>研修への参加</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(b)</a:t>
                      </a:r>
                      <a:r>
                        <a:rPr lang="ja-JP" altLang="en-US" sz="870" b="0" i="0" u="none" strike="noStrike" dirty="0">
                          <a:solidFill>
                            <a:srgbClr val="000000"/>
                          </a:solidFill>
                          <a:latin typeface="Meiryo UI" pitchFamily="50" charset="-128"/>
                          <a:ea typeface="Meiryo UI" pitchFamily="50" charset="-128"/>
                          <a:cs typeface="Meiryo UI" pitchFamily="50" charset="-128"/>
                        </a:rPr>
                        <a:t>研修内容の企画</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(c)</a:t>
                      </a:r>
                      <a:r>
                        <a:rPr lang="ja-JP" altLang="en-US" sz="87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87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fontAlgn="ctr"/>
                      <a:r>
                        <a:rPr lang="ja-JP" altLang="en-US" sz="870" b="0"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(a)</a:t>
                      </a:r>
                      <a:r>
                        <a:rPr lang="ja-JP" altLang="en-US" sz="870" b="0" i="0" u="none" strike="noStrike" dirty="0">
                          <a:solidFill>
                            <a:srgbClr val="000000"/>
                          </a:solidFill>
                          <a:latin typeface="Meiryo UI" pitchFamily="50" charset="-128"/>
                          <a:ea typeface="Meiryo UI" pitchFamily="50" charset="-128"/>
                          <a:cs typeface="Meiryo UI" pitchFamily="50" charset="-128"/>
                        </a:rPr>
                        <a:t>バンク登録者数や受任状況に合わせた柔軟な実施が困難</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870" b="0" i="0" u="none" strike="noStrike" dirty="0">
                          <a:solidFill>
                            <a:srgbClr val="000000"/>
                          </a:solidFill>
                          <a:latin typeface="Meiryo UI" pitchFamily="50" charset="-128"/>
                          <a:ea typeface="Meiryo UI" pitchFamily="50" charset="-128"/>
                          <a:cs typeface="Meiryo UI" pitchFamily="50" charset="-128"/>
                        </a:rPr>
                        <a:t>(b)</a:t>
                      </a:r>
                      <a:r>
                        <a:rPr lang="ja-JP" altLang="en-US" sz="87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87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10001"/>
                  </a:ext>
                </a:extLst>
              </a:tr>
              <a:tr h="288000">
                <a:tc rowSpan="2">
                  <a:txBody>
                    <a:bodyPr/>
                    <a:lstStyle/>
                    <a:p>
                      <a:pPr algn="ctr" fontAlgn="ctr"/>
                      <a:r>
                        <a:rPr lang="ja-JP" altLang="en-US" sz="900" b="1" i="0" u="none" strike="noStrike" dirty="0" smtClean="0">
                          <a:solidFill>
                            <a:srgbClr val="000000"/>
                          </a:solidFill>
                          <a:latin typeface="Meiryo UI" pitchFamily="50" charset="-128"/>
                          <a:ea typeface="Meiryo UI" pitchFamily="50" charset="-128"/>
                          <a:cs typeface="Meiryo UI" pitchFamily="50" charset="-128"/>
                        </a:rPr>
                        <a:t>❶</a:t>
                      </a:r>
                      <a:endParaRPr lang="en-US" altLang="ja-JP" sz="900" b="1" i="0" u="none" strike="noStrike" dirty="0" smtClean="0">
                        <a:solidFill>
                          <a:srgbClr val="000000"/>
                        </a:solidFill>
                        <a:latin typeface="Meiryo UI" pitchFamily="50" charset="-128"/>
                        <a:ea typeface="Meiryo UI" pitchFamily="50" charset="-128"/>
                        <a:cs typeface="Meiryo UI" pitchFamily="50" charset="-128"/>
                      </a:endParaRPr>
                    </a:p>
                    <a:p>
                      <a:pPr algn="ctr" fontAlgn="ctr"/>
                      <a:r>
                        <a:rPr lang="ja-JP" altLang="en-US" sz="900" b="1" i="0" u="none" strike="noStrike" dirty="0" smtClean="0">
                          <a:solidFill>
                            <a:srgbClr val="000000"/>
                          </a:solidFill>
                          <a:latin typeface="Meiryo UI" pitchFamily="50" charset="-128"/>
                          <a:ea typeface="Meiryo UI" pitchFamily="50" charset="-128"/>
                          <a:cs typeface="Meiryo UI" pitchFamily="50" charset="-128"/>
                        </a:rPr>
                        <a:t>実施</a:t>
                      </a:r>
                      <a:r>
                        <a:rPr lang="ja-JP" altLang="en-US" sz="900" b="1" i="0" u="none" strike="noStrike" dirty="0">
                          <a:solidFill>
                            <a:srgbClr val="000000"/>
                          </a:solidFill>
                          <a:latin typeface="Meiryo UI" pitchFamily="50" charset="-128"/>
                          <a:ea typeface="Meiryo UI" pitchFamily="50" charset="-128"/>
                          <a:cs typeface="Meiryo UI" pitchFamily="50" charset="-128"/>
                        </a:rPr>
                        <a:t/>
                      </a:r>
                      <a:br>
                        <a:rPr lang="ja-JP" altLang="en-US" sz="900" b="1" i="0" u="none" strike="noStrike" dirty="0">
                          <a:solidFill>
                            <a:srgbClr val="000000"/>
                          </a:solidFill>
                          <a:latin typeface="Meiryo UI" pitchFamily="50" charset="-128"/>
                          <a:ea typeface="Meiryo UI" pitchFamily="50" charset="-128"/>
                          <a:cs typeface="Meiryo UI" pitchFamily="50" charset="-128"/>
                        </a:rPr>
                      </a:br>
                      <a:r>
                        <a:rPr lang="ja-JP" altLang="en-US" sz="900" b="1" i="0" u="none" strike="noStrike" dirty="0">
                          <a:solidFill>
                            <a:srgbClr val="000000"/>
                          </a:solidFill>
                          <a:latin typeface="Meiryo UI" pitchFamily="50" charset="-128"/>
                          <a:ea typeface="Meiryo UI" pitchFamily="50" charset="-128"/>
                          <a:cs typeface="Meiryo UI" pitchFamily="50" charset="-128"/>
                        </a:rPr>
                        <a:t>済み</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C090"/>
                    </a:solidFill>
                  </a:tcPr>
                </a:tc>
                <a:tc>
                  <a:txBody>
                    <a:bodyPr/>
                    <a:lstStyle/>
                    <a:p>
                      <a:pPr algn="ctr" fontAlgn="ctr"/>
                      <a:r>
                        <a:rPr lang="ja-JP" altLang="en-US" sz="900" b="1" i="0" u="none" strike="noStrike" dirty="0">
                          <a:solidFill>
                            <a:srgbClr val="000000"/>
                          </a:solidFill>
                          <a:latin typeface="Meiryo UI" pitchFamily="50" charset="-128"/>
                          <a:ea typeface="Meiryo UI" pitchFamily="50" charset="-128"/>
                          <a:cs typeface="Meiryo UI" pitchFamily="50" charset="-128"/>
                        </a:rPr>
                        <a:t>件数</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14</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2</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5</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5</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11</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2</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3</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7</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2"/>
                  </a:ext>
                </a:extLst>
              </a:tr>
              <a:tr h="310230">
                <a:tc vMerge="1">
                  <a:txBody>
                    <a:bodyPr/>
                    <a:lstStyle/>
                    <a:p>
                      <a:endParaRPr kumimoji="1" lang="ja-JP" altLang="en-US"/>
                    </a:p>
                  </a:txBody>
                  <a:tcPr/>
                </a:tc>
                <a:tc>
                  <a:txBody>
                    <a:bodyPr/>
                    <a:lstStyle/>
                    <a:p>
                      <a:pPr algn="ctr" fontAlgn="ctr"/>
                      <a:r>
                        <a:rPr lang="ja-JP" altLang="en-US" sz="900" b="1" i="0" u="none" strike="noStrike" dirty="0" smtClean="0">
                          <a:solidFill>
                            <a:srgbClr val="000000"/>
                          </a:solidFill>
                          <a:latin typeface="Meiryo UI" pitchFamily="50" charset="-128"/>
                          <a:ea typeface="Meiryo UI" pitchFamily="50" charset="-128"/>
                          <a:cs typeface="Meiryo UI" pitchFamily="50" charset="-128"/>
                        </a:rPr>
                        <a:t>割合</a:t>
                      </a:r>
                      <a:endParaRPr lang="en-US" altLang="ja-JP" sz="900" b="1" i="0" u="none" strike="noStrike" dirty="0" smtClean="0">
                        <a:solidFill>
                          <a:srgbClr val="000000"/>
                        </a:solidFill>
                        <a:latin typeface="Meiryo UI" pitchFamily="50" charset="-128"/>
                        <a:ea typeface="Meiryo UI" pitchFamily="50" charset="-128"/>
                        <a:cs typeface="Meiryo UI" pitchFamily="50" charset="-128"/>
                      </a:endParaRPr>
                    </a:p>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※1</a:t>
                      </a:r>
                      <a:endParaRPr lang="ja-JP" altLang="en-US"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70%</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40%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35%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35%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10%</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25%</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25%</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55%</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50%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15%</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35%</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35%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5%</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extLst>
                  <a:ext uri="{0D108BD9-81ED-4DB2-BD59-A6C34878D82A}">
                    <a16:rowId xmlns:a16="http://schemas.microsoft.com/office/drawing/2014/main" val="10003"/>
                  </a:ext>
                </a:extLst>
              </a:tr>
              <a:tr h="288000">
                <a:tc rowSpan="2">
                  <a:txBody>
                    <a:bodyPr/>
                    <a:lstStyle/>
                    <a:p>
                      <a:pPr algn="ctr" fontAlgn="ctr"/>
                      <a:r>
                        <a:rPr lang="ja-JP" altLang="en-US" sz="900" b="1" i="0" u="none" strike="noStrike" dirty="0">
                          <a:solidFill>
                            <a:srgbClr val="000000"/>
                          </a:solidFill>
                          <a:latin typeface="Meiryo UI" pitchFamily="50" charset="-128"/>
                          <a:ea typeface="Meiryo UI" pitchFamily="50" charset="-128"/>
                          <a:cs typeface="Meiryo UI" pitchFamily="50" charset="-128"/>
                        </a:rPr>
                        <a:t>❷未実施</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C090"/>
                    </a:solidFill>
                  </a:tcPr>
                </a:tc>
                <a:tc>
                  <a:txBody>
                    <a:bodyPr/>
                    <a:lstStyle/>
                    <a:p>
                      <a:pPr algn="ctr" fontAlgn="ctr"/>
                      <a:r>
                        <a:rPr lang="ja-JP" altLang="en-US" sz="900" b="1" i="0" u="none" strike="noStrike" dirty="0">
                          <a:solidFill>
                            <a:srgbClr val="000000"/>
                          </a:solidFill>
                          <a:latin typeface="Meiryo UI" pitchFamily="50" charset="-128"/>
                          <a:ea typeface="Meiryo UI" pitchFamily="50" charset="-128"/>
                          <a:cs typeface="Meiryo UI" pitchFamily="50" charset="-128"/>
                        </a:rPr>
                        <a:t>件数</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5</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2</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1</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4</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5</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5</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17</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14</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13</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13</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5</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4"/>
                  </a:ext>
                </a:extLst>
              </a:tr>
              <a:tr h="310230">
                <a:tc vMerge="1">
                  <a:txBody>
                    <a:bodyPr/>
                    <a:lstStyle/>
                    <a:p>
                      <a:endParaRPr kumimoji="1" lang="ja-JP" altLang="en-US"/>
                    </a:p>
                  </a:txBody>
                  <a:tcPr/>
                </a:tc>
                <a:tc>
                  <a:txBody>
                    <a:bodyPr/>
                    <a:lstStyle/>
                    <a:p>
                      <a:pPr algn="ctr" fontAlgn="ctr"/>
                      <a:r>
                        <a:rPr lang="ja-JP" altLang="en-US" sz="900" b="1" i="0" u="none" strike="noStrike" dirty="0" smtClean="0">
                          <a:solidFill>
                            <a:srgbClr val="000000"/>
                          </a:solidFill>
                          <a:latin typeface="Meiryo UI" pitchFamily="50" charset="-128"/>
                          <a:ea typeface="Meiryo UI" pitchFamily="50" charset="-128"/>
                          <a:cs typeface="Meiryo UI" pitchFamily="50" charset="-128"/>
                        </a:rPr>
                        <a:t>割合</a:t>
                      </a:r>
                      <a:endParaRPr lang="en-US" altLang="ja-JP" sz="900" b="1" i="0" u="none" strike="noStrike" dirty="0" smtClean="0">
                        <a:solidFill>
                          <a:srgbClr val="000000"/>
                        </a:solidFill>
                        <a:latin typeface="Meiryo UI" pitchFamily="50" charset="-128"/>
                        <a:ea typeface="Meiryo UI" pitchFamily="50" charset="-128"/>
                        <a:cs typeface="Meiryo UI" pitchFamily="50" charset="-128"/>
                      </a:endParaRPr>
                    </a:p>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※2</a:t>
                      </a:r>
                      <a:endParaRPr lang="ja-JP" altLang="en-US"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24%</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10%</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5%</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19%</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24</a:t>
                      </a:r>
                      <a:r>
                        <a:rPr lang="en-US" altLang="ja-JP" sz="900" b="1" i="0" u="none" strike="noStrike" dirty="0">
                          <a:solidFill>
                            <a:srgbClr val="000000"/>
                          </a:solidFill>
                          <a:latin typeface="Meiryo UI" pitchFamily="50" charset="-128"/>
                          <a:ea typeface="Meiryo UI" pitchFamily="50" charset="-128"/>
                          <a:cs typeface="Meiryo UI" pitchFamily="50" charset="-128"/>
                        </a:rPr>
                        <a: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24%</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5%</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81%</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67%</a:t>
                      </a:r>
                      <a:endParaRPr lang="en-US" altLang="ja-JP"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62</a:t>
                      </a:r>
                      <a:r>
                        <a:rPr lang="en-US" altLang="ja-JP" sz="900" b="1" i="0" u="none" strike="noStrike" dirty="0">
                          <a:solidFill>
                            <a:schemeClr val="bg1"/>
                          </a:solidFill>
                          <a:latin typeface="Meiryo UI" pitchFamily="50" charset="-128"/>
                          <a:ea typeface="Meiryo UI" pitchFamily="50" charset="-128"/>
                          <a:cs typeface="Meiryo UI" pitchFamily="50" charset="-128"/>
                        </a:rPr>
                        <a: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5%</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62%</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24%</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10%</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extLst>
                  <a:ext uri="{0D108BD9-81ED-4DB2-BD59-A6C34878D82A}">
                    <a16:rowId xmlns:a16="http://schemas.microsoft.com/office/drawing/2014/main" val="10005"/>
                  </a:ext>
                </a:extLst>
              </a:tr>
              <a:tr h="288000">
                <a:tc rowSpan="2">
                  <a:txBody>
                    <a:bodyPr/>
                    <a:lstStyle/>
                    <a:p>
                      <a:pPr algn="ctr" fontAlgn="ctr"/>
                      <a:r>
                        <a:rPr lang="ja-JP" altLang="en-US" sz="900" b="1" i="0" u="none" strike="noStrike" dirty="0" smtClean="0">
                          <a:solidFill>
                            <a:srgbClr val="000000"/>
                          </a:solidFill>
                          <a:latin typeface="Meiryo UI" pitchFamily="50" charset="-128"/>
                          <a:ea typeface="Meiryo UI" pitchFamily="50" charset="-128"/>
                          <a:cs typeface="Meiryo UI" pitchFamily="50" charset="-128"/>
                        </a:rPr>
                        <a:t>❸</a:t>
                      </a:r>
                      <a:endParaRPr lang="en-US" altLang="ja-JP" sz="900" b="1" i="0" u="none" strike="noStrike" dirty="0" smtClean="0">
                        <a:solidFill>
                          <a:srgbClr val="000000"/>
                        </a:solidFill>
                        <a:latin typeface="Meiryo UI" pitchFamily="50" charset="-128"/>
                        <a:ea typeface="Meiryo UI" pitchFamily="50" charset="-128"/>
                        <a:cs typeface="Meiryo UI" pitchFamily="50" charset="-128"/>
                      </a:endParaRPr>
                    </a:p>
                    <a:p>
                      <a:pPr algn="ctr" fontAlgn="ctr"/>
                      <a:r>
                        <a:rPr lang="ja-JP" altLang="en-US" sz="900" b="1" i="0" u="none" strike="noStrike" dirty="0" smtClean="0">
                          <a:solidFill>
                            <a:srgbClr val="000000"/>
                          </a:solidFill>
                          <a:latin typeface="Meiryo UI" pitchFamily="50" charset="-128"/>
                          <a:ea typeface="Meiryo UI" pitchFamily="50" charset="-128"/>
                          <a:cs typeface="Meiryo UI" pitchFamily="50" charset="-128"/>
                        </a:rPr>
                        <a:t>合計</a:t>
                      </a:r>
                      <a:endParaRPr lang="ja-JP" altLang="en-US"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C090"/>
                    </a:solidFill>
                  </a:tcPr>
                </a:tc>
                <a:tc>
                  <a:txBody>
                    <a:bodyPr/>
                    <a:lstStyle/>
                    <a:p>
                      <a:pPr algn="ctr" fontAlgn="ctr"/>
                      <a:r>
                        <a:rPr lang="ja-JP" altLang="en-US" sz="900" b="1" i="0" u="none" strike="noStrike" dirty="0">
                          <a:solidFill>
                            <a:srgbClr val="000000"/>
                          </a:solidFill>
                          <a:latin typeface="Meiryo UI" pitchFamily="50" charset="-128"/>
                          <a:ea typeface="Meiryo UI" pitchFamily="50" charset="-128"/>
                          <a:cs typeface="Meiryo UI" pitchFamily="50" charset="-128"/>
                        </a:rPr>
                        <a:t>件数</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19</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10</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8</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8</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12</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3</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10</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8</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28</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24</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15</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16</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12</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12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3</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6"/>
                  </a:ext>
                </a:extLst>
              </a:tr>
              <a:tr h="310230">
                <a:tc vMerge="1">
                  <a:txBody>
                    <a:bodyPr/>
                    <a:lstStyle/>
                    <a:p>
                      <a:endParaRPr kumimoji="1" lang="ja-JP" altLang="en-US"/>
                    </a:p>
                  </a:txBody>
                  <a:tcPr/>
                </a:tc>
                <a:tc>
                  <a:txBody>
                    <a:bodyPr/>
                    <a:lstStyle/>
                    <a:p>
                      <a:pPr algn="ctr" fontAlgn="ctr"/>
                      <a:r>
                        <a:rPr lang="ja-JP" altLang="en-US" sz="900" b="1" i="0" u="none" strike="noStrike" dirty="0" smtClean="0">
                          <a:solidFill>
                            <a:srgbClr val="000000"/>
                          </a:solidFill>
                          <a:latin typeface="Meiryo UI" pitchFamily="50" charset="-128"/>
                          <a:ea typeface="Meiryo UI" pitchFamily="50" charset="-128"/>
                          <a:cs typeface="Meiryo UI" pitchFamily="50" charset="-128"/>
                        </a:rPr>
                        <a:t>割合</a:t>
                      </a:r>
                      <a:endParaRPr lang="en-US" altLang="ja-JP" sz="900" b="1" i="0" u="none" strike="noStrike" dirty="0" smtClean="0">
                        <a:solidFill>
                          <a:srgbClr val="000000"/>
                        </a:solidFill>
                        <a:latin typeface="Meiryo UI" pitchFamily="50" charset="-128"/>
                        <a:ea typeface="Meiryo UI" pitchFamily="50" charset="-128"/>
                        <a:cs typeface="Meiryo UI" pitchFamily="50" charset="-128"/>
                      </a:endParaRPr>
                    </a:p>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※3</a:t>
                      </a:r>
                      <a:endParaRPr lang="ja-JP" altLang="en-US"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37%</a:t>
                      </a:r>
                    </a:p>
                  </a:txBody>
                  <a:tcPr marL="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46%</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24%</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20%</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20%</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29%</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7%</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5%</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24%</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20%</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68%</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59%</a:t>
                      </a:r>
                      <a:endParaRPr lang="en-US" altLang="ja-JP"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37%</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7%</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39%</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29%</a:t>
                      </a:r>
                    </a:p>
                  </a:txBody>
                  <a:tcPr marL="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29%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900" b="1" i="0" u="none" strike="noStrike" dirty="0">
                          <a:solidFill>
                            <a:srgbClr val="000000"/>
                          </a:solidFill>
                          <a:latin typeface="Meiryo UI" pitchFamily="50" charset="-128"/>
                          <a:ea typeface="Meiryo UI" pitchFamily="50" charset="-128"/>
                          <a:cs typeface="Meiryo UI" pitchFamily="50" charset="-128"/>
                        </a:rPr>
                        <a:t>7%</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extLst>
                  <a:ext uri="{0D108BD9-81ED-4DB2-BD59-A6C34878D82A}">
                    <a16:rowId xmlns:a16="http://schemas.microsoft.com/office/drawing/2014/main" val="10007"/>
                  </a:ext>
                </a:extLst>
              </a:tr>
            </a:tbl>
          </a:graphicData>
        </a:graphic>
      </p:graphicFrame>
      <p:sp>
        <p:nvSpPr>
          <p:cNvPr id="11" name="テキスト ボックス 10"/>
          <p:cNvSpPr txBox="1"/>
          <p:nvPr/>
        </p:nvSpPr>
        <p:spPr>
          <a:xfrm>
            <a:off x="180000" y="704124"/>
            <a:ext cx="8784000" cy="246221"/>
          </a:xfrm>
          <a:prstGeom prst="rect">
            <a:avLst/>
          </a:prstGeom>
          <a:noFill/>
        </p:spPr>
        <p:txBody>
          <a:bodyPr wrap="square" rtlCol="0">
            <a:spAutoFit/>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（参考）</a:t>
            </a:r>
            <a:r>
              <a:rPr kumimoji="1" lang="en-US" altLang="ja-JP"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：該当市町村数</a:t>
            </a:r>
            <a:r>
              <a:rPr kumimoji="1" lang="en-US" altLang="ja-JP"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実施済み市町村</a:t>
            </a:r>
            <a:r>
              <a:rPr kumimoji="1" lang="en-US" altLang="ja-JP"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a:t>
            </a:r>
            <a:r>
              <a:rPr kumimoji="1" lang="en-US" altLang="ja-JP"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：該当市町村数</a:t>
            </a:r>
            <a:r>
              <a:rPr kumimoji="1" lang="en-US" altLang="ja-JP"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未実施市町村数（</a:t>
            </a:r>
            <a:r>
              <a:rPr kumimoji="1" lang="en-US" altLang="ja-JP"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　</a:t>
            </a:r>
            <a:r>
              <a:rPr kumimoji="1" lang="en-US" altLang="ja-JP"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：該当市町村数</a:t>
            </a:r>
            <a:r>
              <a:rPr kumimoji="1" lang="en-US" altLang="ja-JP"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全市町村数（</a:t>
            </a:r>
            <a:r>
              <a:rPr kumimoji="1" lang="en-US" altLang="ja-JP"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9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スライド番号プレースホルダー 2"/>
          <p:cNvSpPr txBox="1">
            <a:spLocks/>
          </p:cNvSpPr>
          <p:nvPr/>
        </p:nvSpPr>
        <p:spPr>
          <a:xfrm>
            <a:off x="8754035" y="0"/>
            <a:ext cx="389965" cy="282388"/>
          </a:xfrm>
          <a:prstGeom prst="rect">
            <a:avLst/>
          </a:prstGeom>
          <a:solidFill>
            <a:srgbClr val="FFC000"/>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en-US" altLang="ja-JP" sz="1400" b="1" dirty="0" smtClean="0"/>
              <a:t>11</a:t>
            </a:r>
            <a:r>
              <a:rPr kumimoji="1" lang="ja-JP" altLang="en-US" sz="1400" b="1" dirty="0" smtClean="0"/>
              <a:t> </a:t>
            </a:r>
            <a:endParaRPr kumimoji="1" lang="en-US" altLang="ja-JP" sz="1400" b="1" dirty="0" smtClean="0"/>
          </a:p>
        </p:txBody>
      </p:sp>
    </p:spTree>
    <p:extLst>
      <p:ext uri="{BB962C8B-B14F-4D97-AF65-F5344CB8AC3E}">
        <p14:creationId xmlns:p14="http://schemas.microsoft.com/office/powerpoint/2010/main" val="22781645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額縁 11"/>
          <p:cNvSpPr/>
          <p:nvPr/>
        </p:nvSpPr>
        <p:spPr>
          <a:xfrm>
            <a:off x="0" y="10716"/>
            <a:ext cx="9144000" cy="344884"/>
          </a:xfrm>
          <a:prstGeom prst="bevel">
            <a:avLst/>
          </a:prstGeom>
          <a:ln w="19050"/>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府内市町村アンケート調査結果について（市民後見人の養成等の実施）</a:t>
            </a:r>
          </a:p>
        </p:txBody>
      </p:sp>
      <p:graphicFrame>
        <p:nvGraphicFramePr>
          <p:cNvPr id="10" name="表 9"/>
          <p:cNvGraphicFramePr>
            <a:graphicFrameLocks noGrp="1"/>
          </p:cNvGraphicFramePr>
          <p:nvPr>
            <p:extLst/>
          </p:nvPr>
        </p:nvGraphicFramePr>
        <p:xfrm>
          <a:off x="327442" y="3132806"/>
          <a:ext cx="8640000" cy="3710940"/>
        </p:xfrm>
        <a:graphic>
          <a:graphicData uri="http://schemas.openxmlformats.org/drawingml/2006/table">
            <a:tbl>
              <a:tblPr firstRow="1" bandRow="1">
                <a:tableStyleId>{5940675A-B579-460E-94D1-54222C63F5DA}</a:tableStyleId>
              </a:tblPr>
              <a:tblGrid>
                <a:gridCol w="8640000">
                  <a:extLst>
                    <a:ext uri="{9D8B030D-6E8A-4147-A177-3AD203B41FA5}">
                      <a16:colId xmlns:a16="http://schemas.microsoft.com/office/drawing/2014/main" val="20000"/>
                    </a:ext>
                  </a:extLst>
                </a:gridCol>
              </a:tblGrid>
              <a:tr h="242385">
                <a:tc>
                  <a:txBody>
                    <a:bodyPr/>
                    <a:lstStyle/>
                    <a:p>
                      <a:pPr marL="0" marR="0" indent="0" algn="l" defTabSz="914400" rtl="0" eaLnBrk="1" fontAlgn="auto" latinLnBrk="0" hangingPunct="1">
                        <a:lnSpc>
                          <a:spcPts val="1450"/>
                        </a:lnSpc>
                        <a:spcBef>
                          <a:spcPts val="0"/>
                        </a:spcBef>
                        <a:spcAft>
                          <a:spcPts val="0"/>
                        </a:spcAft>
                        <a:buClrTx/>
                        <a:buSzTx/>
                        <a:buFontTx/>
                        <a:buNone/>
                        <a:tabLst/>
                        <a:defRPr/>
                      </a:pPr>
                      <a:r>
                        <a:rPr kumimoji="1" lang="ja-JP" altLang="en-US" sz="1050" b="1"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理由等欄記載内容　</a:t>
                      </a:r>
                      <a:r>
                        <a:rPr kumimoji="1" lang="en-US" altLang="ja-JP"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主な意見を一部抜粋</a:t>
                      </a:r>
                      <a:endParaRPr kumimoji="1" lang="en-US" altLang="ja-JP"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00B0F0"/>
                    </a:solidFill>
                  </a:tcPr>
                </a:tc>
                <a:extLst>
                  <a:ext uri="{0D108BD9-81ED-4DB2-BD59-A6C34878D82A}">
                    <a16:rowId xmlns:a16="http://schemas.microsoft.com/office/drawing/2014/main" val="10000"/>
                  </a:ext>
                </a:extLst>
              </a:tr>
              <a:tr h="3130385">
                <a:tc>
                  <a:txBody>
                    <a:bodyPr/>
                    <a:lstStyle/>
                    <a:p>
                      <a:pPr algn="l">
                        <a:lnSpc>
                          <a:spcPts val="1450"/>
                        </a:lnSpc>
                        <a:spcAft>
                          <a:spcPts val="0"/>
                        </a:spcAft>
                      </a:pP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50" b="1"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a:t>
                      </a:r>
                      <a:r>
                        <a:rPr 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ニーズ（受任相当案件）はあるが、受任が進まない＞</a:t>
                      </a:r>
                      <a:endPar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450"/>
                        </a:lnSpc>
                        <a:spcAft>
                          <a:spcPts val="0"/>
                        </a:spcAft>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a:t>
                      </a:r>
                      <a:r>
                        <a:rPr lang="ja-JP" sz="105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・予算の不足。バンク登録者のマッチングの課題（お住まいとの距離、登録者の資質や各自の事情等）。もともと資産の少ない被後見人から実費の</a:t>
                      </a:r>
                      <a:r>
                        <a:rPr 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費用請</a:t>
                      </a:r>
                      <a:endParaRPr lang="en-US"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450"/>
                        </a:lnSpc>
                        <a:spcAft>
                          <a:spcPts val="0"/>
                        </a:spcAft>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求が</a:t>
                      </a:r>
                      <a:r>
                        <a:rPr lang="ja-JP" sz="105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できていない部分がある</a:t>
                      </a:r>
                      <a:r>
                        <a:rPr 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450"/>
                        </a:lnSpc>
                        <a:spcAft>
                          <a:spcPts val="0"/>
                        </a:spcAft>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ニーズは一定ある（日常生活自立支援事業からの移行ケースなど）と思われるが、社協との定期的なケース検討会議の場を持てておらず、受任相当案件を</a:t>
                      </a:r>
                      <a:endParaRPr lang="en-US"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450"/>
                        </a:lnSpc>
                        <a:spcAft>
                          <a:spcPts val="0"/>
                        </a:spcAft>
                      </a:pPr>
                      <a:r>
                        <a:rPr lang="ja-JP" altLang="en-US" sz="1050" u="none"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市長申立てにつなげられていないため。</a:t>
                      </a:r>
                      <a:endParaRPr lang="ja-JP" altLang="ja-JP" sz="1050"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450"/>
                        </a:lnSpc>
                        <a:spcAft>
                          <a:spcPts val="0"/>
                        </a:spcAft>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対応</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定期的に社協とケース検討の場を設けるよう調整を行う。</a:t>
                      </a:r>
                      <a:endParaRPr lang="en-US"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450"/>
                        </a:lnSpc>
                        <a:spcAft>
                          <a:spcPts val="0"/>
                        </a:spcAft>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養成事業を市で行っているため、人事異動で担当職員が変わることで</a:t>
                      </a:r>
                      <a:r>
                        <a:rPr lang="ja-JP"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ノウハウの蓄積に時間を要す。市長申立は積極的に行っているが、虐待や財産の問題</a:t>
                      </a:r>
                      <a:endParaRPr lang="en-US"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450"/>
                        </a:lnSpc>
                        <a:spcAft>
                          <a:spcPts val="0"/>
                        </a:spcAft>
                      </a:pPr>
                      <a:r>
                        <a:rPr lang="ja-JP" altLang="en-US" sz="1050" u="none"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があり受任してもらえるケースがほとんどない。</a:t>
                      </a:r>
                      <a:endParaRPr lang="ja-JP" altLang="ja-JP" sz="1050"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450"/>
                        </a:lnSpc>
                        <a:spcAft>
                          <a:spcPts val="0"/>
                        </a:spcAft>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対応</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異動してきた職員は後見の研修等を積極的に受講し、スキル習得に努めている。</a:t>
                      </a:r>
                      <a:r>
                        <a:rPr lang="en-US" sz="105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05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50" b="1"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エ</a:t>
                      </a:r>
                      <a:r>
                        <a:rPr 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その他＞</a:t>
                      </a:r>
                      <a:endPar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450"/>
                        </a:lnSpc>
                        <a:spcAft>
                          <a:spcPts val="0"/>
                        </a:spcAft>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ボランティア</a:t>
                      </a:r>
                      <a:r>
                        <a:rPr lang="ja-JP" sz="1050" u="sng"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としての立場を強調されているが、実際は裁判所に登録された公人であり、責任が重い</a:t>
                      </a:r>
                      <a:r>
                        <a:rPr 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450"/>
                        </a:lnSpc>
                        <a:spcAft>
                          <a:spcPts val="0"/>
                        </a:spcAft>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市民後見人が受任できる案件についてのボリュームが自治体として把握できないので、</a:t>
                      </a:r>
                      <a:r>
                        <a:rPr lang="ja-JP"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事業として継続していく見込みが立てられない。</a:t>
                      </a:r>
                      <a:endParaRPr lang="ja-JP" altLang="ja-JP" sz="1050"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450"/>
                        </a:lnSpc>
                        <a:spcAft>
                          <a:spcPts val="0"/>
                        </a:spcAft>
                      </a:pPr>
                      <a:r>
                        <a:rPr lang="en-US"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対応</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これまでの市民後見人の活動内容を、自治体規模に合わせて計画を立てるにも母数が少なく、信頼性が高い計画にならない。家裁での審判内容</a:t>
                      </a:r>
                      <a:endParaRPr lang="en-US"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450"/>
                        </a:lnSpc>
                        <a:spcAft>
                          <a:spcPts val="0"/>
                        </a:spcAft>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を自治体</a:t>
                      </a:r>
                      <a:r>
                        <a:rPr lang="en-US"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ごとに開示していただくなどの工夫が必要。</a:t>
                      </a:r>
                      <a:endParaRPr lang="en-US"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450"/>
                        </a:lnSpc>
                        <a:spcAft>
                          <a:spcPts val="0"/>
                        </a:spcAft>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市長申立て案件から市民後見相当案件を家裁に申立てしているが、</a:t>
                      </a:r>
                      <a:r>
                        <a:rPr lang="ja-JP"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市長申立て案件は家財の処分、債務の整理等が必要であがってくるケースが多く、市民</a:t>
                      </a:r>
                      <a:endParaRPr lang="en-US"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450"/>
                        </a:lnSpc>
                        <a:spcAft>
                          <a:spcPts val="0"/>
                        </a:spcAft>
                      </a:pPr>
                      <a:r>
                        <a:rPr lang="ja-JP" altLang="en-US" sz="1050" u="none"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後見人相当案件がなかなかあがってこない</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ため。</a:t>
                      </a:r>
                      <a:endParaRPr lang="ja-JP"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450"/>
                        </a:lnSpc>
                        <a:spcAft>
                          <a:spcPts val="0"/>
                        </a:spcAft>
                      </a:pP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対応</a:t>
                      </a:r>
                      <a:r>
                        <a:rPr lang="en-US" altLang="ja-JP" sz="1050" b="1"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当初の法律的な問題の部分を専門職に受けてもらい、それが解決したら市民後見人へ引継ぐ</a:t>
                      </a:r>
                      <a:r>
                        <a:rPr lang="ja-JP" altLang="ja-JP" sz="1050" u="sng"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リレー方式をご検討いただきたい</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50"/>
                        </a:lnSpc>
                        <a:spcBef>
                          <a:spcPts val="0"/>
                        </a:spcBef>
                        <a:spcAft>
                          <a:spcPts val="0"/>
                        </a:spcAft>
                        <a:buClrTx/>
                        <a:buSzTx/>
                        <a:buFontTx/>
                        <a:buNone/>
                        <a:tabLst/>
                        <a:defRPr/>
                      </a:pPr>
                      <a:r>
                        <a:rPr lang="en-US"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日々の窓口相談の中で、受任相当案件を把握することは少なく、需要を感じることはあまりない。ただ、深いニーズの掘り起こしはできていない可能性がある。</a:t>
                      </a:r>
                      <a:endParaRPr lang="ja-JP"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3" name="テキスト ボックス 12"/>
          <p:cNvSpPr txBox="1"/>
          <p:nvPr/>
        </p:nvSpPr>
        <p:spPr>
          <a:xfrm>
            <a:off x="218542" y="1108089"/>
            <a:ext cx="8784000" cy="274242"/>
          </a:xfrm>
          <a:prstGeom prst="rect">
            <a:avLst/>
          </a:prstGeom>
          <a:noFill/>
        </p:spPr>
        <p:txBody>
          <a:bodyPr wrap="square" rtlCol="0">
            <a:spAutoFit/>
          </a:bodyPr>
          <a:lstStyle/>
          <a:p>
            <a:pPr>
              <a:lnSpc>
                <a:spcPts val="1600"/>
              </a:lnSpc>
            </a:pPr>
            <a:r>
              <a:rPr lang="en-US" altLang="ja-JP" sz="1100" b="1"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spc="-10" dirty="0" smtClean="0">
                <a:latin typeface="Meiryo UI" panose="020B0604030504040204" pitchFamily="50" charset="-128"/>
                <a:ea typeface="Meiryo UI" panose="020B0604030504040204" pitchFamily="50" charset="-128"/>
                <a:cs typeface="Meiryo UI" panose="020B0604030504040204" pitchFamily="50" charset="-128"/>
              </a:rPr>
              <a:t>図表⑥：</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市民後見人の受任促進・活用にかかる</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課題</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複数回答可）</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spc="-10" dirty="0" smtClean="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14" name="表 13"/>
          <p:cNvGraphicFramePr>
            <a:graphicFrameLocks noGrp="1"/>
          </p:cNvGraphicFramePr>
          <p:nvPr>
            <p:extLst/>
          </p:nvPr>
        </p:nvGraphicFramePr>
        <p:xfrm>
          <a:off x="328894" y="1361622"/>
          <a:ext cx="8640000" cy="1548002"/>
        </p:xfrm>
        <a:graphic>
          <a:graphicData uri="http://schemas.openxmlformats.org/drawingml/2006/table">
            <a:tbl>
              <a:tblPr/>
              <a:tblGrid>
                <a:gridCol w="537881">
                  <a:extLst>
                    <a:ext uri="{9D8B030D-6E8A-4147-A177-3AD203B41FA5}">
                      <a16:colId xmlns:a16="http://schemas.microsoft.com/office/drawing/2014/main" val="20000"/>
                    </a:ext>
                  </a:extLst>
                </a:gridCol>
                <a:gridCol w="561975">
                  <a:extLst>
                    <a:ext uri="{9D8B030D-6E8A-4147-A177-3AD203B41FA5}">
                      <a16:colId xmlns:a16="http://schemas.microsoft.com/office/drawing/2014/main" val="20001"/>
                    </a:ext>
                  </a:extLst>
                </a:gridCol>
                <a:gridCol w="1504950">
                  <a:extLst>
                    <a:ext uri="{9D8B030D-6E8A-4147-A177-3AD203B41FA5}">
                      <a16:colId xmlns:a16="http://schemas.microsoft.com/office/drawing/2014/main" val="20002"/>
                    </a:ext>
                  </a:extLst>
                </a:gridCol>
                <a:gridCol w="904875">
                  <a:extLst>
                    <a:ext uri="{9D8B030D-6E8A-4147-A177-3AD203B41FA5}">
                      <a16:colId xmlns:a16="http://schemas.microsoft.com/office/drawing/2014/main" val="20003"/>
                    </a:ext>
                  </a:extLst>
                </a:gridCol>
                <a:gridCol w="1533525">
                  <a:extLst>
                    <a:ext uri="{9D8B030D-6E8A-4147-A177-3AD203B41FA5}">
                      <a16:colId xmlns:a16="http://schemas.microsoft.com/office/drawing/2014/main" val="20004"/>
                    </a:ext>
                  </a:extLst>
                </a:gridCol>
                <a:gridCol w="1123950">
                  <a:extLst>
                    <a:ext uri="{9D8B030D-6E8A-4147-A177-3AD203B41FA5}">
                      <a16:colId xmlns:a16="http://schemas.microsoft.com/office/drawing/2014/main" val="20005"/>
                    </a:ext>
                  </a:extLst>
                </a:gridCol>
                <a:gridCol w="1392844">
                  <a:extLst>
                    <a:ext uri="{9D8B030D-6E8A-4147-A177-3AD203B41FA5}">
                      <a16:colId xmlns:a16="http://schemas.microsoft.com/office/drawing/2014/main" val="20006"/>
                    </a:ext>
                  </a:extLst>
                </a:gridCol>
                <a:gridCol w="1080000">
                  <a:extLst>
                    <a:ext uri="{9D8B030D-6E8A-4147-A177-3AD203B41FA5}">
                      <a16:colId xmlns:a16="http://schemas.microsoft.com/office/drawing/2014/main" val="20007"/>
                    </a:ext>
                  </a:extLst>
                </a:gridCol>
              </a:tblGrid>
              <a:tr h="229402">
                <a:tc rowSpan="2" gridSpan="2">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solidFill>
                      <a:srgbClr val="FABF8F"/>
                    </a:solidFill>
                  </a:tcPr>
                </a:tc>
                <a:tc rowSpan="2" hMerge="1">
                  <a:txBody>
                    <a:bodyPr/>
                    <a:lstStyle/>
                    <a:p>
                      <a:endParaRPr kumimoji="1" lang="ja-JP" altLang="en-US"/>
                    </a:p>
                  </a:txBody>
                  <a:tcPr/>
                </a:tc>
                <a:tc rowSpan="2">
                  <a:txBody>
                    <a:bodyPr/>
                    <a:lstStyle/>
                    <a:p>
                      <a:pPr algn="l"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ア</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ニーズ（受任相当案件）</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が少ない</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（ない）</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3">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ニーズ（受任相当案件）はあるが、受任が進まない</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l"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ウ</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庁内における連携不足（市民後見人にかかる知識・事案の共有等）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rowSpan="2">
                  <a:txBody>
                    <a:bodyPr/>
                    <a:lstStyle/>
                    <a:p>
                      <a:pPr algn="l"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エ</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その他</a:t>
                      </a:r>
                      <a:endPar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「理由等欄」</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に</a:t>
                      </a:r>
                      <a:endPar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記載</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288010">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受任相当案件に係る市町村長申立ての優先順位が低い</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(b)</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その他（</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「理由等欄」に記載）</a:t>
                      </a:r>
                    </a:p>
                  </a:txBody>
                  <a:tcPr marL="0" marR="0" marT="0" marB="0" anchor="ctr">
                    <a:lnL w="6350" cap="flat" cmpd="sng" algn="ctr">
                      <a:solidFill>
                        <a:srgbClr val="000000"/>
                      </a:solidFill>
                      <a:prstDash val="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171765">
                <a:tc rowSpan="2">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❶実施</a:t>
                      </a:r>
                      <a:b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済み</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BF8F"/>
                    </a:solidFill>
                  </a:tcPr>
                </a:tc>
                <a:tc>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件数</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endPar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endPar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2"/>
                  </a:ext>
                </a:extLst>
              </a:tr>
              <a:tr h="171765">
                <a:tc vMerge="1">
                  <a:txBody>
                    <a:bodyPr/>
                    <a:lstStyle/>
                    <a:p>
                      <a:endParaRPr kumimoji="1" lang="ja-JP" altLang="en-US"/>
                    </a:p>
                  </a:txBody>
                  <a:tcPr/>
                </a:tc>
                <a:tc>
                  <a:txBody>
                    <a:bodyPr/>
                    <a:lstStyle/>
                    <a:p>
                      <a:pPr algn="ctr" fontAlgn="ctr"/>
                      <a:r>
                        <a:rPr lang="ja-JP" altLang="en-US"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割合</a:t>
                      </a:r>
                      <a:r>
                        <a:rPr lang="en-US" altLang="ja-JP"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endPar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9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80%</a:t>
                      </a:r>
                      <a:endParaRPr lang="en-US" altLang="ja-JP" sz="9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a:t>
                      </a:r>
                      <a:endPar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20%</a:t>
                      </a: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FF0000"/>
                      </a:fgClr>
                      <a:bgClr>
                        <a:schemeClr val="bg1"/>
                      </a:bgClr>
                    </a:patt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FF0000"/>
                      </a:fgClr>
                      <a:bgClr>
                        <a:schemeClr val="bg1"/>
                      </a:bgClr>
                    </a:patt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extLst>
                  <a:ext uri="{0D108BD9-81ED-4DB2-BD59-A6C34878D82A}">
                    <a16:rowId xmlns:a16="http://schemas.microsoft.com/office/drawing/2014/main" val="10003"/>
                  </a:ext>
                </a:extLst>
              </a:tr>
              <a:tr h="171765">
                <a:tc rowSpan="2">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❷未実施</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BF8F"/>
                    </a:solidFill>
                  </a:tcPr>
                </a:tc>
                <a:tc>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件数</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no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4"/>
                  </a:ext>
                </a:extLst>
              </a:tr>
              <a:tr h="171765">
                <a:tc vMerge="1">
                  <a:txBody>
                    <a:bodyPr/>
                    <a:lstStyle/>
                    <a:p>
                      <a:endParaRPr kumimoji="1" lang="ja-JP" altLang="en-US"/>
                    </a:p>
                  </a:txBody>
                  <a:tcPr/>
                </a:tc>
                <a:tc>
                  <a:txBody>
                    <a:bodyPr/>
                    <a:lstStyle/>
                    <a:p>
                      <a:pPr algn="ctr" fontAlgn="ctr"/>
                      <a:r>
                        <a:rPr lang="ja-JP" altLang="en-US"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割合</a:t>
                      </a:r>
                      <a:r>
                        <a:rPr lang="en-US" altLang="ja-JP"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endPar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71%</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FF0000"/>
                      </a:fgClr>
                      <a:bgClr>
                        <a:schemeClr val="bg1"/>
                      </a:bgClr>
                    </a:patt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FF0000"/>
                      </a:fgClr>
                      <a:bgClr>
                        <a:schemeClr val="bg1"/>
                      </a:bgClr>
                    </a:patt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extLst>
                  <a:ext uri="{0D108BD9-81ED-4DB2-BD59-A6C34878D82A}">
                    <a16:rowId xmlns:a16="http://schemas.microsoft.com/office/drawing/2014/main" val="10005"/>
                  </a:ext>
                </a:extLst>
              </a:tr>
              <a:tr h="171765">
                <a:tc rowSpan="2">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❸合計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BF8F"/>
                    </a:solidFill>
                  </a:tcPr>
                </a:tc>
                <a:tc>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件数</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noFill/>
                  </a:tcPr>
                </a:tc>
                <a:tc>
                  <a:txBody>
                    <a:bodyPr/>
                    <a:lstStyle/>
                    <a:p>
                      <a:pPr algn="ctr" fontAlgn="ctr"/>
                      <a:r>
                        <a:rPr lang="en-US" altLang="ja-JP"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31</a:t>
                      </a:r>
                      <a:endPar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a:t>
                      </a:r>
                      <a:endPar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6"/>
                  </a:ext>
                </a:extLst>
              </a:tr>
              <a:tr h="171765">
                <a:tc vMerge="1">
                  <a:txBody>
                    <a:bodyPr/>
                    <a:lstStyle/>
                    <a:p>
                      <a:endParaRPr kumimoji="1" lang="ja-JP" altLang="en-US"/>
                    </a:p>
                  </a:txBody>
                  <a:tcPr/>
                </a:tc>
                <a:tc>
                  <a:txBody>
                    <a:bodyPr/>
                    <a:lstStyle/>
                    <a:p>
                      <a:pPr algn="ctr" fontAlgn="ctr"/>
                      <a:r>
                        <a:rPr lang="ja-JP" altLang="en-US"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割合</a:t>
                      </a:r>
                      <a:r>
                        <a:rPr lang="en-US" altLang="ja-JP"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endPar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b="1"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76%</a:t>
                      </a:r>
                      <a:endParaRPr lang="en-US" altLang="ja-JP" sz="9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a:t>
                      </a:r>
                      <a:endPar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FF0000"/>
                      </a:fgClr>
                      <a:bgClr>
                        <a:schemeClr val="bg1"/>
                      </a:bgClr>
                    </a:patt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FF0000"/>
                      </a:fgClr>
                      <a:bgClr>
                        <a:schemeClr val="bg1"/>
                      </a:bgClr>
                    </a:patt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extLst>
                  <a:ext uri="{0D108BD9-81ED-4DB2-BD59-A6C34878D82A}">
                    <a16:rowId xmlns:a16="http://schemas.microsoft.com/office/drawing/2014/main" val="10007"/>
                  </a:ext>
                </a:extLst>
              </a:tr>
            </a:tbl>
          </a:graphicData>
        </a:graphic>
      </p:graphicFrame>
      <p:sp>
        <p:nvSpPr>
          <p:cNvPr id="17" name="テキスト ボックス 16"/>
          <p:cNvSpPr txBox="1"/>
          <p:nvPr/>
        </p:nvSpPr>
        <p:spPr>
          <a:xfrm>
            <a:off x="12254" y="350718"/>
            <a:ext cx="8931287" cy="784830"/>
          </a:xfrm>
          <a:prstGeom prst="rect">
            <a:avLst/>
          </a:prstGeom>
          <a:noFill/>
        </p:spPr>
        <p:txBody>
          <a:bodyPr wrap="square" rtlCol="0">
            <a:spAutoFit/>
          </a:bodyPr>
          <a:lstStyle/>
          <a:p>
            <a:pPr>
              <a:lnSpc>
                <a:spcPts val="18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❷　</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市民後見人の受任促進・</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活用に</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かかる課題　</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kern="1100" spc="-9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  　◆ （ア）ニーズ</a:t>
            </a:r>
            <a:r>
              <a:rPr lang="ja-JP" altLang="en-US" sz="1200" kern="1100" spc="-90" dirty="0">
                <a:latin typeface="Meiryo UI" panose="020B0604030504040204" pitchFamily="50" charset="-128"/>
                <a:ea typeface="Meiryo UI" panose="020B0604030504040204" pitchFamily="50" charset="-128"/>
                <a:cs typeface="Meiryo UI" panose="020B0604030504040204" pitchFamily="50" charset="-128"/>
              </a:rPr>
              <a:t>（受任相当案件）が少ない（ない</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rPr>
              <a:t>76%</a:t>
            </a:r>
            <a:r>
              <a:rPr lang="ja-JP" altLang="en-US" sz="1200" kern="1100" spc="-9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＜全市町村合計＞</a:t>
            </a:r>
            <a:endPar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kern="1100" spc="-9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内訳</a:t>
            </a:r>
            <a:r>
              <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　実施済み市町村：</a:t>
            </a:r>
            <a:r>
              <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rPr>
              <a:t>16</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1200" kern="1100" spc="-90" dirty="0">
                <a:latin typeface="Meiryo UI" panose="020B0604030504040204" pitchFamily="50" charset="-128"/>
                <a:ea typeface="Meiryo UI" panose="020B0604030504040204" pitchFamily="50" charset="-128"/>
                <a:cs typeface="Meiryo UI" panose="020B0604030504040204" pitchFamily="50" charset="-128"/>
              </a:rPr>
              <a:t>80</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％）、未実施市町村：</a:t>
            </a:r>
            <a:r>
              <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rPr>
              <a:t>71</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189525" y="2885349"/>
            <a:ext cx="8784000" cy="246221"/>
          </a:xfrm>
          <a:prstGeom prst="rect">
            <a:avLst/>
          </a:prstGeom>
          <a:noFill/>
        </p:spPr>
        <p:txBody>
          <a:bodyPr wrap="square" rtlCol="0">
            <a:spAutoFit/>
          </a:bodyPr>
          <a:lstStyle/>
          <a:p>
            <a:pPr>
              <a:lnSpc>
                <a:spcPts val="1200"/>
              </a:lnSpc>
            </a:pP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（参考）</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：該当市町村数</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実施済み市町村</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(20</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市町</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spc="-1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：該当市町村数</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未実施市町村数（</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21</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：該当市町村数</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全市町村数（</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41</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市町村）</a:t>
            </a:r>
            <a:endPar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2"/>
          <p:cNvSpPr txBox="1">
            <a:spLocks/>
          </p:cNvSpPr>
          <p:nvPr/>
        </p:nvSpPr>
        <p:spPr>
          <a:xfrm>
            <a:off x="8754035" y="6556562"/>
            <a:ext cx="389965" cy="282388"/>
          </a:xfrm>
          <a:prstGeom prst="rect">
            <a:avLst/>
          </a:prstGeom>
          <a:solidFill>
            <a:srgbClr val="FFC000"/>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en-US" altLang="ja-JP" sz="1400" b="1" dirty="0"/>
              <a:t>12</a:t>
            </a:r>
            <a:r>
              <a:rPr kumimoji="1" lang="ja-JP" altLang="en-US" sz="1400" b="1" dirty="0" smtClean="0"/>
              <a:t> </a:t>
            </a:r>
            <a:endParaRPr kumimoji="1" lang="en-US" altLang="ja-JP" sz="1400" b="1" dirty="0" smtClean="0"/>
          </a:p>
        </p:txBody>
      </p:sp>
    </p:spTree>
    <p:extLst>
      <p:ext uri="{BB962C8B-B14F-4D97-AF65-F5344CB8AC3E}">
        <p14:creationId xmlns:p14="http://schemas.microsoft.com/office/powerpoint/2010/main" val="36629778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額縁 11"/>
          <p:cNvSpPr/>
          <p:nvPr/>
        </p:nvSpPr>
        <p:spPr>
          <a:xfrm>
            <a:off x="0" y="10716"/>
            <a:ext cx="9144000" cy="344884"/>
          </a:xfrm>
          <a:prstGeom prst="bevel">
            <a:avLst/>
          </a:prstGeom>
          <a:ln w="19050"/>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府内市町村アンケート調査結果について（市民後見人の養成等の実施）</a:t>
            </a:r>
          </a:p>
        </p:txBody>
      </p:sp>
      <p:graphicFrame>
        <p:nvGraphicFramePr>
          <p:cNvPr id="10" name="表 9"/>
          <p:cNvGraphicFramePr>
            <a:graphicFrameLocks noGrp="1"/>
          </p:cNvGraphicFramePr>
          <p:nvPr>
            <p:extLst/>
          </p:nvPr>
        </p:nvGraphicFramePr>
        <p:xfrm>
          <a:off x="346492" y="3847181"/>
          <a:ext cx="8640000" cy="2996617"/>
        </p:xfrm>
        <a:graphic>
          <a:graphicData uri="http://schemas.openxmlformats.org/drawingml/2006/table">
            <a:tbl>
              <a:tblPr firstRow="1" bandRow="1">
                <a:tableStyleId>{5940675A-B579-460E-94D1-54222C63F5DA}</a:tableStyleId>
              </a:tblPr>
              <a:tblGrid>
                <a:gridCol w="8640000">
                  <a:extLst>
                    <a:ext uri="{9D8B030D-6E8A-4147-A177-3AD203B41FA5}">
                      <a16:colId xmlns:a16="http://schemas.microsoft.com/office/drawing/2014/main" val="20000"/>
                    </a:ext>
                  </a:extLst>
                </a:gridCol>
              </a:tblGrid>
              <a:tr h="124744">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050" b="1"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理由等欄記載内容　</a:t>
                      </a:r>
                      <a:r>
                        <a:rPr kumimoji="1" lang="en-US" altLang="ja-JP"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主な意見を一部抜粋</a:t>
                      </a:r>
                      <a:endParaRPr kumimoji="1" lang="en-US" altLang="ja-JP"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00B0F0"/>
                    </a:solidFill>
                  </a:tcPr>
                </a:tc>
                <a:extLst>
                  <a:ext uri="{0D108BD9-81ED-4DB2-BD59-A6C34878D82A}">
                    <a16:rowId xmlns:a16="http://schemas.microsoft.com/office/drawing/2014/main" val="10000"/>
                  </a:ext>
                </a:extLst>
              </a:tr>
              <a:tr h="2714677">
                <a:tc>
                  <a:txBody>
                    <a:bodyPr/>
                    <a:lstStyle/>
                    <a:p>
                      <a:pPr algn="l">
                        <a:lnSpc>
                          <a:spcPts val="1500"/>
                        </a:lnSpc>
                        <a:spcAft>
                          <a:spcPts val="0"/>
                        </a:spcAft>
                      </a:pP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ア</a:t>
                      </a:r>
                      <a:r>
                        <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市民後見人への日常的支援＞</a:t>
                      </a:r>
                      <a:endPar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受任後の支援体制が市だけでは担当者不在などの時には相談対応が困難である。</a:t>
                      </a: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対応</a:t>
                      </a:r>
                      <a:r>
                        <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担当係内で情報共有して、理解を求めている。</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27</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年度より権利擁護人材育成事業となったため、市にとってこれまでの国庫補助に比べると条件が悪くなっている。</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財政面での支援が必要不可欠</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である。</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●市民後見人の養成等は</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取り組めば際限なく、目標設定等がない中でどこまで業務上取り組めばよいか見えない</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イ</a:t>
                      </a:r>
                      <a:r>
                        <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専門的支援のバックアップ体制＞</a:t>
                      </a:r>
                      <a:endPar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●市民後見人から業務について</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各種相談を受けても、職員では対応できないため、専門家のバックアップ体制が必要と考えるが、新たな雇用、委託等含めて体</a:t>
                      </a:r>
                      <a:endParaRPr lang="en-US" altLang="ja-JP" sz="1050"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u="none"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制整備が困難。</a:t>
                      </a:r>
                      <a:endParaRPr lang="en-US" altLang="ja-JP" sz="1050"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u="none"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●専門的支援を担う機関を町内の団体のみで構築することは困難である。</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オ</a:t>
                      </a:r>
                      <a:r>
                        <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その他＞</a:t>
                      </a:r>
                      <a:endPar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無報酬を見直すべきではないか。</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後見人の報告等を簡素化するべき</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ではないか。</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日々市民後見人の不安に寄り添っているのは市職員</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である。また、専門相談の際に使用する</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資料の準備・印刷は市が担っていることに加え、家庭裁判所へ</a:t>
                      </a:r>
                      <a:endParaRPr lang="en-US" altLang="ja-JP" sz="1050"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u="none"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の提出書類も市職員がまとめており、業務負担が大きい。</a:t>
                      </a:r>
                      <a:endParaRPr lang="en-US" altLang="ja-JP" sz="1050"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●同地域の人間による後見活動であるため、個人情報等の拡散のおそれ。</a:t>
                      </a:r>
                      <a:endParaRPr lang="ja-JP"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1" name="テキスト ボックス 10"/>
          <p:cNvSpPr txBox="1"/>
          <p:nvPr/>
        </p:nvSpPr>
        <p:spPr>
          <a:xfrm>
            <a:off x="12254" y="369768"/>
            <a:ext cx="8931287" cy="1477328"/>
          </a:xfrm>
          <a:prstGeom prst="rect">
            <a:avLst/>
          </a:prstGeom>
          <a:noFill/>
        </p:spPr>
        <p:txBody>
          <a:bodyPr wrap="square" rtlCol="0">
            <a:spAutoFit/>
          </a:bodyPr>
          <a:lstStyle/>
          <a:p>
            <a:pPr>
              <a:lnSpc>
                <a:spcPts val="18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❸　</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市民後見人への活動支援にかかる</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課題</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en-US" altLang="ja-JP" sz="1200" b="1" kern="1100" spc="-9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◆（ア）市民</a:t>
            </a:r>
            <a:r>
              <a:rPr lang="ja-JP" altLang="en-US" sz="1200" kern="1100" spc="-90" dirty="0">
                <a:latin typeface="Meiryo UI" panose="020B0604030504040204" pitchFamily="50" charset="-128"/>
                <a:ea typeface="Meiryo UI" panose="020B0604030504040204" pitchFamily="50" charset="-128"/>
                <a:cs typeface="Meiryo UI" panose="020B0604030504040204" pitchFamily="50" charset="-128"/>
              </a:rPr>
              <a:t>後見人への日常的</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支援：</a:t>
            </a:r>
            <a:r>
              <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rPr>
              <a:t>35</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1200" kern="1100" spc="-90" dirty="0">
                <a:latin typeface="Meiryo UI" panose="020B0604030504040204" pitchFamily="50" charset="-128"/>
                <a:ea typeface="Meiryo UI" panose="020B0604030504040204" pitchFamily="50" charset="-128"/>
                <a:cs typeface="Meiryo UI" panose="020B0604030504040204" pitchFamily="50" charset="-128"/>
              </a:rPr>
              <a:t>85</a:t>
            </a:r>
            <a:r>
              <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100" spc="-90" dirty="0">
                <a:latin typeface="Meiryo UI" panose="020B0604030504040204" pitchFamily="50" charset="-128"/>
                <a:ea typeface="Meiryo UI" panose="020B0604030504040204" pitchFamily="50" charset="-128"/>
                <a:cs typeface="Meiryo UI" panose="020B0604030504040204" pitchFamily="50" charset="-128"/>
              </a:rPr>
              <a:t> ＜全市町村＞</a:t>
            </a:r>
            <a:endPar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kern="1100" spc="-9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内訳</a:t>
            </a:r>
            <a:r>
              <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100" spc="-90" dirty="0">
                <a:latin typeface="Meiryo UI" panose="020B0604030504040204" pitchFamily="50" charset="-128"/>
                <a:ea typeface="Meiryo UI" panose="020B0604030504040204" pitchFamily="50" charset="-128"/>
                <a:cs typeface="Meiryo UI" panose="020B0604030504040204" pitchFamily="50" charset="-128"/>
              </a:rPr>
              <a:t>ａ</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）体制整備：</a:t>
            </a:r>
            <a:r>
              <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1200" kern="1100" spc="-90" dirty="0">
                <a:latin typeface="Meiryo UI" panose="020B0604030504040204" pitchFamily="50" charset="-128"/>
                <a:ea typeface="Meiryo UI" panose="020B0604030504040204" pitchFamily="50" charset="-128"/>
                <a:cs typeface="Meiryo UI" panose="020B0604030504040204" pitchFamily="50" charset="-128"/>
              </a:rPr>
              <a:t>61</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100" spc="-9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100" spc="-9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）支援スキル：</a:t>
            </a:r>
            <a:r>
              <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100" spc="-90" dirty="0">
                <a:latin typeface="Meiryo UI" panose="020B0604030504040204" pitchFamily="50" charset="-128"/>
                <a:ea typeface="Meiryo UI" panose="020B0604030504040204" pitchFamily="50" charset="-128"/>
                <a:cs typeface="Meiryo UI" panose="020B0604030504040204" pitchFamily="50" charset="-128"/>
              </a:rPr>
              <a:t>65</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100" spc="-9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100" spc="-90" dirty="0">
                <a:latin typeface="Meiryo UI" panose="020B0604030504040204" pitchFamily="50" charset="-128"/>
                <a:ea typeface="Meiryo UI" panose="020B0604030504040204" pitchFamily="50" charset="-128"/>
                <a:cs typeface="Meiryo UI" panose="020B0604030504040204" pitchFamily="50" charset="-128"/>
              </a:rPr>
              <a:t>c</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）業務量：</a:t>
            </a:r>
            <a:r>
              <a:rPr lang="en-US" altLang="ja-JP" sz="1200" kern="1100" spc="-9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1200" kern="1100" spc="-90" dirty="0">
                <a:latin typeface="Meiryo UI" panose="020B0604030504040204" pitchFamily="50" charset="-128"/>
                <a:ea typeface="Meiryo UI" panose="020B0604030504040204" pitchFamily="50" charset="-128"/>
                <a:cs typeface="Meiryo UI" panose="020B0604030504040204" pitchFamily="50" charset="-128"/>
              </a:rPr>
              <a:t>59</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100" spc="-9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kern="1100" spc="-9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kern="1100" spc="-9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100" spc="-9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エ</a:t>
            </a:r>
            <a:r>
              <a:rPr lang="en-US" altLang="ja-JP" sz="1200" dirty="0" smtClean="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後見</a:t>
            </a:r>
            <a:r>
              <a:rPr lang="ja-JP" altLang="en-US" sz="1200" dirty="0">
                <a:solidFill>
                  <a:srgbClr val="000000"/>
                </a:solidFill>
                <a:latin typeface="Meiryo UI" pitchFamily="50" charset="-128"/>
                <a:ea typeface="Meiryo UI" pitchFamily="50" charset="-128"/>
                <a:cs typeface="Meiryo UI" pitchFamily="50" charset="-128"/>
              </a:rPr>
              <a:t>活動における責任の所在が</a:t>
            </a:r>
            <a:r>
              <a:rPr lang="ja-JP" altLang="en-US" sz="1200" dirty="0" smtClean="0">
                <a:solidFill>
                  <a:srgbClr val="000000"/>
                </a:solidFill>
                <a:latin typeface="Meiryo UI" pitchFamily="50" charset="-128"/>
                <a:ea typeface="Meiryo UI" pitchFamily="50" charset="-128"/>
                <a:cs typeface="Meiryo UI" pitchFamily="50" charset="-128"/>
              </a:rPr>
              <a:t>あいまい：</a:t>
            </a:r>
            <a:r>
              <a:rPr lang="en-US" altLang="ja-JP" sz="1200" dirty="0" smtClean="0">
                <a:solidFill>
                  <a:srgbClr val="000000"/>
                </a:solidFill>
                <a:latin typeface="Meiryo UI" pitchFamily="50" charset="-128"/>
                <a:ea typeface="Meiryo UI" pitchFamily="50" charset="-128"/>
                <a:cs typeface="Meiryo UI" pitchFamily="50" charset="-128"/>
              </a:rPr>
              <a:t>11</a:t>
            </a:r>
            <a:r>
              <a:rPr lang="ja-JP" altLang="en-US" sz="1200" dirty="0" smtClean="0">
                <a:solidFill>
                  <a:srgbClr val="000000"/>
                </a:solidFill>
                <a:latin typeface="Meiryo UI" pitchFamily="50" charset="-128"/>
                <a:ea typeface="Meiryo UI" pitchFamily="50" charset="-128"/>
                <a:cs typeface="Meiryo UI" pitchFamily="50" charset="-128"/>
              </a:rPr>
              <a:t>件（</a:t>
            </a:r>
            <a:r>
              <a:rPr lang="en-US" altLang="ja-JP" sz="1200" dirty="0">
                <a:solidFill>
                  <a:srgbClr val="000000"/>
                </a:solidFill>
                <a:latin typeface="Meiryo UI" pitchFamily="50" charset="-128"/>
                <a:ea typeface="Meiryo UI" pitchFamily="50" charset="-128"/>
                <a:cs typeface="Meiryo UI" pitchFamily="50" charset="-128"/>
              </a:rPr>
              <a:t>52</a:t>
            </a:r>
            <a:r>
              <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rgbClr val="000000"/>
                </a:solidFill>
                <a:latin typeface="Meiryo UI" pitchFamily="50" charset="-128"/>
                <a:ea typeface="Meiryo UI" pitchFamily="50" charset="-128"/>
                <a:cs typeface="Meiryo UI" pitchFamily="50" charset="-128"/>
              </a:rPr>
              <a:t> ＜未実施市町村＞</a:t>
            </a:r>
            <a:endPar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kern="1100" spc="-9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  ◆（ウ）不正</a:t>
            </a:r>
            <a:r>
              <a:rPr lang="ja-JP" altLang="en-US" sz="1200" kern="1100" spc="-90" dirty="0">
                <a:latin typeface="Meiryo UI" panose="020B0604030504040204" pitchFamily="50" charset="-128"/>
                <a:ea typeface="Meiryo UI" panose="020B0604030504040204" pitchFamily="50" charset="-128"/>
                <a:cs typeface="Meiryo UI" panose="020B0604030504040204" pitchFamily="50" charset="-128"/>
              </a:rPr>
              <a:t>等への</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不安：８件（</a:t>
            </a:r>
            <a:r>
              <a:rPr lang="en-US" altLang="ja-JP" sz="1200" kern="1100" spc="-90" dirty="0" smtClean="0">
                <a:latin typeface="Meiryo UI" panose="020B0604030504040204" pitchFamily="50" charset="-128"/>
                <a:ea typeface="Meiryo UI" panose="020B0604030504040204" pitchFamily="50" charset="-128"/>
                <a:cs typeface="Meiryo UI" panose="020B0604030504040204" pitchFamily="50" charset="-128"/>
              </a:rPr>
              <a:t>38</a:t>
            </a:r>
            <a:r>
              <a:rPr lang="ja-JP" altLang="en-US" sz="1200" kern="1100" spc="-9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100" spc="-90" dirty="0">
                <a:latin typeface="Meiryo UI" panose="020B0604030504040204" pitchFamily="50" charset="-128"/>
                <a:ea typeface="Meiryo UI" panose="020B0604030504040204" pitchFamily="50" charset="-128"/>
                <a:cs typeface="Meiryo UI" panose="020B0604030504040204" pitchFamily="50" charset="-128"/>
              </a:rPr>
              <a:t> ＜未実施市町村＞</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228067" y="1631964"/>
            <a:ext cx="8784000" cy="297517"/>
          </a:xfrm>
          <a:prstGeom prst="rect">
            <a:avLst/>
          </a:prstGeom>
          <a:noFill/>
        </p:spPr>
        <p:txBody>
          <a:bodyPr wrap="square" rtlCol="0">
            <a:spAutoFit/>
          </a:bodyPr>
          <a:lstStyle/>
          <a:p>
            <a:pPr>
              <a:lnSpc>
                <a:spcPts val="1600"/>
              </a:lnSpc>
            </a:pPr>
            <a:r>
              <a:rPr lang="en-US" altLang="ja-JP" sz="1100" b="1"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spc="-10" dirty="0" smtClean="0">
                <a:latin typeface="Meiryo UI" panose="020B0604030504040204" pitchFamily="50" charset="-128"/>
                <a:ea typeface="Meiryo UI" panose="020B0604030504040204" pitchFamily="50" charset="-128"/>
                <a:cs typeface="Meiryo UI" panose="020B0604030504040204" pitchFamily="50" charset="-128"/>
              </a:rPr>
              <a:t>図表</a:t>
            </a:r>
            <a:r>
              <a:rPr lang="ja-JP" altLang="en-US" sz="1100" b="1" spc="-10" dirty="0">
                <a:latin typeface="Meiryo UI" panose="020B0604030504040204" pitchFamily="50" charset="-128"/>
                <a:ea typeface="Meiryo UI" panose="020B0604030504040204" pitchFamily="50" charset="-128"/>
                <a:cs typeface="Meiryo UI" panose="020B0604030504040204" pitchFamily="50" charset="-128"/>
              </a:rPr>
              <a:t>⑦</a:t>
            </a:r>
            <a:r>
              <a:rPr lang="ja-JP" altLang="en-US" sz="1100" b="1"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市民後見人への活動支援にかかる</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課題</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（複数回答可）</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spc="-10" dirty="0" smtClean="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2" name="表 1"/>
          <p:cNvGraphicFramePr>
            <a:graphicFrameLocks noGrp="1"/>
          </p:cNvGraphicFramePr>
          <p:nvPr>
            <p:extLst/>
          </p:nvPr>
        </p:nvGraphicFramePr>
        <p:xfrm>
          <a:off x="338634" y="1887570"/>
          <a:ext cx="8640000" cy="1737510"/>
        </p:xfrm>
        <a:graphic>
          <a:graphicData uri="http://schemas.openxmlformats.org/drawingml/2006/table">
            <a:tbl>
              <a:tblPr/>
              <a:tblGrid>
                <a:gridCol w="621900">
                  <a:extLst>
                    <a:ext uri="{9D8B030D-6E8A-4147-A177-3AD203B41FA5}">
                      <a16:colId xmlns:a16="http://schemas.microsoft.com/office/drawing/2014/main" val="20000"/>
                    </a:ext>
                  </a:extLst>
                </a:gridCol>
                <a:gridCol w="569994">
                  <a:extLst>
                    <a:ext uri="{9D8B030D-6E8A-4147-A177-3AD203B41FA5}">
                      <a16:colId xmlns:a16="http://schemas.microsoft.com/office/drawing/2014/main" val="20001"/>
                    </a:ext>
                  </a:extLst>
                </a:gridCol>
                <a:gridCol w="543381">
                  <a:extLst>
                    <a:ext uri="{9D8B030D-6E8A-4147-A177-3AD203B41FA5}">
                      <a16:colId xmlns:a16="http://schemas.microsoft.com/office/drawing/2014/main" val="20002"/>
                    </a:ext>
                  </a:extLst>
                </a:gridCol>
                <a:gridCol w="684573">
                  <a:extLst>
                    <a:ext uri="{9D8B030D-6E8A-4147-A177-3AD203B41FA5}">
                      <a16:colId xmlns:a16="http://schemas.microsoft.com/office/drawing/2014/main" val="20003"/>
                    </a:ext>
                  </a:extLst>
                </a:gridCol>
                <a:gridCol w="684573">
                  <a:extLst>
                    <a:ext uri="{9D8B030D-6E8A-4147-A177-3AD203B41FA5}">
                      <a16:colId xmlns:a16="http://schemas.microsoft.com/office/drawing/2014/main" val="20004"/>
                    </a:ext>
                  </a:extLst>
                </a:gridCol>
                <a:gridCol w="684573">
                  <a:extLst>
                    <a:ext uri="{9D8B030D-6E8A-4147-A177-3AD203B41FA5}">
                      <a16:colId xmlns:a16="http://schemas.microsoft.com/office/drawing/2014/main" val="20005"/>
                    </a:ext>
                  </a:extLst>
                </a:gridCol>
                <a:gridCol w="753678">
                  <a:extLst>
                    <a:ext uri="{9D8B030D-6E8A-4147-A177-3AD203B41FA5}">
                      <a16:colId xmlns:a16="http://schemas.microsoft.com/office/drawing/2014/main" val="20006"/>
                    </a:ext>
                  </a:extLst>
                </a:gridCol>
                <a:gridCol w="800008">
                  <a:extLst>
                    <a:ext uri="{9D8B030D-6E8A-4147-A177-3AD203B41FA5}">
                      <a16:colId xmlns:a16="http://schemas.microsoft.com/office/drawing/2014/main" val="20007"/>
                    </a:ext>
                  </a:extLst>
                </a:gridCol>
                <a:gridCol w="890936">
                  <a:extLst>
                    <a:ext uri="{9D8B030D-6E8A-4147-A177-3AD203B41FA5}">
                      <a16:colId xmlns:a16="http://schemas.microsoft.com/office/drawing/2014/main" val="20008"/>
                    </a:ext>
                  </a:extLst>
                </a:gridCol>
                <a:gridCol w="757724">
                  <a:extLst>
                    <a:ext uri="{9D8B030D-6E8A-4147-A177-3AD203B41FA5}">
                      <a16:colId xmlns:a16="http://schemas.microsoft.com/office/drawing/2014/main" val="20009"/>
                    </a:ext>
                  </a:extLst>
                </a:gridCol>
                <a:gridCol w="824330">
                  <a:extLst>
                    <a:ext uri="{9D8B030D-6E8A-4147-A177-3AD203B41FA5}">
                      <a16:colId xmlns:a16="http://schemas.microsoft.com/office/drawing/2014/main" val="20010"/>
                    </a:ext>
                  </a:extLst>
                </a:gridCol>
                <a:gridCol w="824330">
                  <a:extLst>
                    <a:ext uri="{9D8B030D-6E8A-4147-A177-3AD203B41FA5}">
                      <a16:colId xmlns:a16="http://schemas.microsoft.com/office/drawing/2014/main" val="20011"/>
                    </a:ext>
                  </a:extLst>
                </a:gridCol>
              </a:tblGrid>
              <a:tr h="246030">
                <a:tc rowSpan="2" gridSpan="2">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solidFill>
                      <a:srgbClr val="FABF8F"/>
                    </a:solidFill>
                  </a:tcPr>
                </a:tc>
                <a:tc rowSpan="2" hMerge="1">
                  <a:txBody>
                    <a:bodyPr/>
                    <a:lstStyle/>
                    <a:p>
                      <a:endParaRPr kumimoji="1" lang="ja-JP" altLang="en-US"/>
                    </a:p>
                  </a:txBody>
                  <a:tcPr/>
                </a:tc>
                <a:tc gridSpan="6">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ア</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市民後見人への日常的</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l"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l"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a:noFill/>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専門的支援のバックアップ体制（</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「理由等欄</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記載）</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rowSpan="2">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ウ</a:t>
                      </a: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不正等</a:t>
                      </a:r>
                      <a:endPar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900" b="0" i="0" u="none" strike="noStrike" dirty="0" err="1"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へ</a:t>
                      </a:r>
                      <a:r>
                        <a:rPr lang="ja-JP" altLang="en-US" sz="900" b="0" i="0" u="none" strike="noStrike" dirty="0" err="1">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不安</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rowSpan="2">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エ</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後見活動における責任の所在があいまい</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rowSpan="2">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オ</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その他</a:t>
                      </a:r>
                      <a:endPar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「理由等欄」に記載）</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409197">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体制整備</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(b)</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支援スキル</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(c)</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業務量</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(d)</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財政負担</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(e) </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その他</a:t>
                      </a:r>
                      <a:endPar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「理由等欄」に記載）</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180000">
                <a:tc rowSpan="2">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❶実施</a:t>
                      </a:r>
                      <a:b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済み</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BF8F"/>
                    </a:solidFill>
                  </a:tcPr>
                </a:tc>
                <a:tc>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件数</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2"/>
                  </a:ext>
                </a:extLst>
              </a:tr>
              <a:tr h="180000">
                <a:tc vMerge="1">
                  <a:txBody>
                    <a:bodyPr/>
                    <a:lstStyle/>
                    <a:p>
                      <a:endParaRPr kumimoji="1" lang="ja-JP" altLang="en-US"/>
                    </a:p>
                  </a:txBody>
                  <a:tcPr/>
                </a:tc>
                <a:tc>
                  <a:txBody>
                    <a:bodyPr/>
                    <a:lstStyle/>
                    <a:p>
                      <a:pPr algn="ctr" fontAlgn="ctr"/>
                      <a:r>
                        <a:rPr lang="ja-JP" altLang="en-US"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割合</a:t>
                      </a:r>
                      <a:r>
                        <a:rPr lang="en-US" altLang="ja-JP"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pattFill prst="pct20">
                      <a:fgClr>
                        <a:schemeClr val="tx1"/>
                      </a:fgClr>
                      <a:bgClr>
                        <a:schemeClr val="accent6">
                          <a:lumMod val="60000"/>
                          <a:lumOff val="40000"/>
                        </a:schemeClr>
                      </a:bgClr>
                    </a:pattFill>
                  </a:tcPr>
                </a:tc>
                <a:extLst>
                  <a:ext uri="{0D108BD9-81ED-4DB2-BD59-A6C34878D82A}">
                    <a16:rowId xmlns:a16="http://schemas.microsoft.com/office/drawing/2014/main" val="10003"/>
                  </a:ext>
                </a:extLst>
              </a:tr>
              <a:tr h="180000">
                <a:tc rowSpan="2">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❷未実施</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BF8F"/>
                    </a:solidFill>
                  </a:tcPr>
                </a:tc>
                <a:tc>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件数</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4"/>
                  </a:ext>
                </a:extLst>
              </a:tr>
              <a:tr h="180000">
                <a:tc vMerge="1">
                  <a:txBody>
                    <a:bodyPr/>
                    <a:lstStyle/>
                    <a:p>
                      <a:endParaRPr kumimoji="1" lang="ja-JP" altLang="en-US"/>
                    </a:p>
                  </a:txBody>
                  <a:tcPr/>
                </a:tc>
                <a:tc>
                  <a:txBody>
                    <a:bodyPr/>
                    <a:lstStyle/>
                    <a:p>
                      <a:pPr algn="ctr" fontAlgn="ctr"/>
                      <a:r>
                        <a:rPr lang="ja-JP" altLang="en-US"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割合</a:t>
                      </a:r>
                      <a:r>
                        <a:rPr lang="en-US" altLang="ja-JP"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endPar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76%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76%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67%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38%</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52%</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extLst>
                  <a:ext uri="{0D108BD9-81ED-4DB2-BD59-A6C34878D82A}">
                    <a16:rowId xmlns:a16="http://schemas.microsoft.com/office/drawing/2014/main" val="10005"/>
                  </a:ext>
                </a:extLst>
              </a:tr>
              <a:tr h="180000">
                <a:tc rowSpan="2">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❸合計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BF8F"/>
                    </a:solidFill>
                  </a:tcPr>
                </a:tc>
                <a:tc>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件数</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FFFFF"/>
                    </a:solid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9</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6"/>
                  </a:ext>
                </a:extLst>
              </a:tr>
              <a:tr h="180000">
                <a:tc vMerge="1">
                  <a:txBody>
                    <a:bodyPr/>
                    <a:lstStyle/>
                    <a:p>
                      <a:endParaRPr kumimoji="1" lang="ja-JP" altLang="en-US"/>
                    </a:p>
                  </a:txBody>
                  <a:tcPr/>
                </a:tc>
                <a:tc>
                  <a:txBody>
                    <a:bodyPr/>
                    <a:lstStyle/>
                    <a:p>
                      <a:pPr algn="ctr" fontAlgn="ctr"/>
                      <a:r>
                        <a:rPr lang="ja-JP" altLang="en-US"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割合</a:t>
                      </a:r>
                      <a:r>
                        <a:rPr lang="en-US" altLang="ja-JP" sz="9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endParaRPr lang="ja-JP" altLang="en-US" sz="9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61%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61%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rgbClr val="FF0000"/>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0" marR="0" marT="0" marB="0" anchor="ctr">
                    <a:lnL w="6350" cap="flat" cmpd="sng" algn="ctr">
                      <a:solidFill>
                        <a:srgbClr val="000000"/>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20%</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41%</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pattFill prst="pct20">
                      <a:fgClr>
                        <a:schemeClr val="tx1"/>
                      </a:fgClr>
                      <a:bgClr>
                        <a:schemeClr val="accent6">
                          <a:lumMod val="60000"/>
                          <a:lumOff val="40000"/>
                        </a:schemeClr>
                      </a:bgClr>
                    </a:pattFill>
                  </a:tcPr>
                </a:tc>
                <a:extLst>
                  <a:ext uri="{0D108BD9-81ED-4DB2-BD59-A6C34878D82A}">
                    <a16:rowId xmlns:a16="http://schemas.microsoft.com/office/drawing/2014/main" val="10007"/>
                  </a:ext>
                </a:extLst>
              </a:tr>
            </a:tbl>
          </a:graphicData>
        </a:graphic>
      </p:graphicFrame>
      <p:sp>
        <p:nvSpPr>
          <p:cNvPr id="9" name="テキスト ボックス 8"/>
          <p:cNvSpPr txBox="1"/>
          <p:nvPr/>
        </p:nvSpPr>
        <p:spPr>
          <a:xfrm>
            <a:off x="322875" y="3628299"/>
            <a:ext cx="8784000" cy="230641"/>
          </a:xfrm>
          <a:prstGeom prst="rect">
            <a:avLst/>
          </a:prstGeom>
          <a:noFill/>
        </p:spPr>
        <p:txBody>
          <a:bodyPr wrap="square" rtlCol="0">
            <a:spAutoFit/>
          </a:bodyPr>
          <a:lstStyle/>
          <a:p>
            <a:pPr>
              <a:lnSpc>
                <a:spcPts val="1200"/>
              </a:lnSpc>
            </a:pP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（参考）</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：該当市町村数</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実施済み市町村</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(20</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市町</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：該当市町村数</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未実施市町村数（</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21</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：該当市町村数</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全市町村数（</a:t>
            </a:r>
            <a:r>
              <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rPr>
              <a:t>41</a:t>
            </a:r>
            <a:r>
              <a:rPr lang="ja-JP" altLang="en-US" sz="900" spc="-10" dirty="0" smtClean="0">
                <a:latin typeface="Meiryo UI" panose="020B0604030504040204" pitchFamily="50" charset="-128"/>
                <a:ea typeface="Meiryo UI" panose="020B0604030504040204" pitchFamily="50" charset="-128"/>
                <a:cs typeface="Meiryo UI" panose="020B0604030504040204" pitchFamily="50" charset="-128"/>
              </a:rPr>
              <a:t>市町村）</a:t>
            </a:r>
            <a:endParaRPr lang="en-US" altLang="ja-JP" sz="900" spc="-1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スライド番号プレースホルダー 2"/>
          <p:cNvSpPr txBox="1">
            <a:spLocks/>
          </p:cNvSpPr>
          <p:nvPr/>
        </p:nvSpPr>
        <p:spPr>
          <a:xfrm>
            <a:off x="8754035" y="0"/>
            <a:ext cx="389965" cy="282388"/>
          </a:xfrm>
          <a:prstGeom prst="rect">
            <a:avLst/>
          </a:prstGeom>
          <a:solidFill>
            <a:srgbClr val="FFC000"/>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en-US" altLang="ja-JP" sz="1400" b="1" dirty="0"/>
              <a:t>13</a:t>
            </a:r>
            <a:r>
              <a:rPr kumimoji="1" lang="ja-JP" altLang="en-US" sz="1400" b="1" dirty="0" smtClean="0"/>
              <a:t> </a:t>
            </a:r>
            <a:endParaRPr kumimoji="1" lang="en-US" altLang="ja-JP" sz="1400" b="1" dirty="0" smtClean="0"/>
          </a:p>
        </p:txBody>
      </p:sp>
    </p:spTree>
    <p:extLst>
      <p:ext uri="{BB962C8B-B14F-4D97-AF65-F5344CB8AC3E}">
        <p14:creationId xmlns:p14="http://schemas.microsoft.com/office/powerpoint/2010/main" val="39359328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額縁 11"/>
          <p:cNvSpPr/>
          <p:nvPr/>
        </p:nvSpPr>
        <p:spPr>
          <a:xfrm>
            <a:off x="0" y="10716"/>
            <a:ext cx="9144000" cy="344884"/>
          </a:xfrm>
          <a:prstGeom prst="bevel">
            <a:avLst/>
          </a:prstGeom>
          <a:ln w="19050"/>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府内市町村アンケート調査結果について（市民後見人の養成等の実施）</a:t>
            </a:r>
          </a:p>
        </p:txBody>
      </p:sp>
      <p:graphicFrame>
        <p:nvGraphicFramePr>
          <p:cNvPr id="10" name="表 9"/>
          <p:cNvGraphicFramePr>
            <a:graphicFrameLocks noGrp="1"/>
          </p:cNvGraphicFramePr>
          <p:nvPr>
            <p:extLst/>
          </p:nvPr>
        </p:nvGraphicFramePr>
        <p:xfrm>
          <a:off x="232192" y="894431"/>
          <a:ext cx="8661450" cy="3710940"/>
        </p:xfrm>
        <a:graphic>
          <a:graphicData uri="http://schemas.openxmlformats.org/drawingml/2006/table">
            <a:tbl>
              <a:tblPr firstRow="1" bandRow="1">
                <a:tableStyleId>{5940675A-B579-460E-94D1-54222C63F5DA}</a:tableStyleId>
              </a:tblPr>
              <a:tblGrid>
                <a:gridCol w="8661450">
                  <a:extLst>
                    <a:ext uri="{9D8B030D-6E8A-4147-A177-3AD203B41FA5}">
                      <a16:colId xmlns:a16="http://schemas.microsoft.com/office/drawing/2014/main" val="20000"/>
                    </a:ext>
                  </a:extLst>
                </a:gridCol>
              </a:tblGrid>
              <a:tr h="210469">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050" b="1"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回答欄記載内容（自由記載）　</a:t>
                      </a:r>
                      <a:r>
                        <a:rPr kumimoji="1" lang="en-US" altLang="ja-JP"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主な意見を一部抜粋</a:t>
                      </a:r>
                      <a:endParaRPr kumimoji="1" lang="en-US" altLang="ja-JP"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rgbClr val="00B0F0"/>
                    </a:solidFill>
                  </a:tcPr>
                </a:tc>
                <a:extLst>
                  <a:ext uri="{0D108BD9-81ED-4DB2-BD59-A6C34878D82A}">
                    <a16:rowId xmlns:a16="http://schemas.microsoft.com/office/drawing/2014/main" val="10000"/>
                  </a:ext>
                </a:extLst>
              </a:tr>
              <a:tr h="3139805">
                <a:tc>
                  <a:txBody>
                    <a:bodyPr/>
                    <a:lstStyle/>
                    <a:p>
                      <a:pPr algn="l">
                        <a:lnSpc>
                          <a:spcPts val="1500"/>
                        </a:lnSpc>
                        <a:spcAft>
                          <a:spcPts val="0"/>
                        </a:spcAft>
                      </a:pP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＜担い手確保＞</a:t>
                      </a: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バンク登録者等を構成員とした</a:t>
                      </a:r>
                      <a:r>
                        <a:rPr lang="en-US" altLang="ja-JP"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NPO</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法人等による法人後見を実施し、その活動をバンク登録者への研修に活用し、モチベーション・スキルの維持を図る</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など。</a:t>
                      </a: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●他方、市民後見人を法人後見の構成員とすることには不安もある。</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市民後見単独と法人後見どちらが被後見人本人のためになるのかの判断や、法人構成</a:t>
                      </a:r>
                      <a:endParaRPr lang="en-US" altLang="ja-JP" sz="1050"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u="none"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員である市民後見人の責任の所在はどうなるのか</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、また、</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家裁からの信頼性の低い法人の後見が成立するのか疑問</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（たとえば法人の構成員から優秀な人が</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単独後見をすることで抜けていくケース等）。</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＜受任促進＞</a:t>
                      </a:r>
                      <a:endPar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●原則、</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預貯金</a:t>
                      </a:r>
                      <a:r>
                        <a:rPr lang="en-US" altLang="ja-JP"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100</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万円未満の方を市民後見人の受任可能対象と捉えているが、もう少し上限を引き上げてもいい</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のかと考えている。</a:t>
                      </a: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●社会福祉士が受任される案件について、被後見人の状態や状況が落ち着かれたら、</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リレー方式で市民後見人へと引き継ぐ</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のはどうか。</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●市民後見人に受任してもらえるケースの幅を広げてもらえるよう、</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所有財産の基準等を緩和したり、専門職と二人体制にする等を考慮してほしい。</a:t>
                      </a:r>
                      <a:endParaRPr lang="en-US" altLang="ja-JP" sz="1050"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●市民後見人として</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経験を積むまで、単独受任ではなく、専門職の後見人と協働で被後見人を支援できる体制</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＜バンク登録者等へのモチベーション等＞</a:t>
                      </a:r>
                      <a:endPar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●バンク登録者向け研修にて「実際に受任した市民後見人経験者の体験談を聞き、質疑応答を通じて業務の実際についてイメージを掴んでもらう」機会を作る。</a:t>
                      </a: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バンク登録者同士の研修会、交流会等の実施に加え、バンク登録者自らが施設見学や研修会等の企画等を実施</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●年に１回、バンク登録者の研修を実施。昨年度は阪南市泉南市と合同で実施し、町内では３名しかいないが近隣の登録者と交流できたことでモチベーションの</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向上もおこなえた（</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他市のバンク登録者研修会へ参加できる仕組み</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）。またサポーター養成講座や民生委員の勉強会などで啓発を行い促進につなげている。　</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●受任者の活動報告会の開催。</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spcAft>
                          <a:spcPts val="0"/>
                        </a:spcAft>
                      </a:pP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＜予算措置＞</a:t>
                      </a:r>
                    </a:p>
                    <a:p>
                      <a:pPr algn="l">
                        <a:lnSpc>
                          <a:spcPts val="15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●府社協をはじめ関係団体等の実施する研修会の企画運営補助等。</a:t>
                      </a: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4" name="角丸四角形 13"/>
          <p:cNvSpPr/>
          <p:nvPr/>
        </p:nvSpPr>
        <p:spPr>
          <a:xfrm>
            <a:off x="19050" y="396684"/>
            <a:ext cx="8532000" cy="216000"/>
          </a:xfrm>
          <a:prstGeom prst="roundRect">
            <a:avLst/>
          </a:prstGeom>
          <a:solidFill>
            <a:srgbClr val="FF0000"/>
          </a:solidFill>
        </p:spPr>
        <p:style>
          <a:lnRef idx="0">
            <a:schemeClr val="accent6"/>
          </a:lnRef>
          <a:fillRef idx="3">
            <a:schemeClr val="accent6"/>
          </a:fillRef>
          <a:effectRef idx="3">
            <a:schemeClr val="accent6"/>
          </a:effectRef>
          <a:fontRef idx="minor">
            <a:schemeClr val="lt1"/>
          </a:fontRef>
        </p:style>
        <p:txBody>
          <a:bodyPr rtlCol="0" anchor="ctr"/>
          <a:lstStyle/>
          <a:p>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問４</a:t>
            </a:r>
            <a:r>
              <a:rPr lang="en-US" altLang="ja-JP" sz="1200" b="1" dirty="0" smtClean="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❶　養成研修の修了後、受任に至っていないバンク登録者のモチベーション維持や活用促進に</a:t>
            </a:r>
            <a:r>
              <a:rPr lang="ja-JP" altLang="en-US" sz="1200" b="1" dirty="0" smtClean="0">
                <a:latin typeface="Meiryo UI" pitchFamily="50" charset="-128"/>
                <a:ea typeface="Meiryo UI" pitchFamily="50" charset="-128"/>
                <a:cs typeface="Meiryo UI" pitchFamily="50" charset="-128"/>
              </a:rPr>
              <a:t>ついて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実施市町村のみ回答＞ </a:t>
            </a:r>
            <a:r>
              <a:rPr lang="ja-JP" altLang="en-US" sz="1200" b="1" dirty="0" smtClean="0">
                <a:latin typeface="Meiryo UI" pitchFamily="50" charset="-128"/>
                <a:ea typeface="Meiryo UI" pitchFamily="50" charset="-128"/>
                <a:cs typeface="Meiryo UI" pitchFamily="50" charset="-128"/>
              </a:rPr>
              <a:t>　</a:t>
            </a:r>
            <a:endParaRPr kumimoji="1" lang="ja-JP" altLang="en-US" sz="1200" b="1" dirty="0">
              <a:latin typeface="Meiryo UI" pitchFamily="50" charset="-128"/>
              <a:ea typeface="Meiryo UI" pitchFamily="50" charset="-128"/>
              <a:cs typeface="Meiryo UI" pitchFamily="50" charset="-128"/>
            </a:endParaRPr>
          </a:p>
        </p:txBody>
      </p:sp>
      <p:sp>
        <p:nvSpPr>
          <p:cNvPr id="18" name="テキスト ボックス 17"/>
          <p:cNvSpPr txBox="1"/>
          <p:nvPr/>
        </p:nvSpPr>
        <p:spPr>
          <a:xfrm>
            <a:off x="123292" y="606439"/>
            <a:ext cx="8784000" cy="323165"/>
          </a:xfrm>
          <a:prstGeom prst="rect">
            <a:avLst/>
          </a:prstGeom>
          <a:noFill/>
        </p:spPr>
        <p:txBody>
          <a:bodyPr wrap="square" rtlCol="0">
            <a:spAutoFit/>
          </a:bodyPr>
          <a:lstStyle/>
          <a:p>
            <a:pPr>
              <a:lnSpc>
                <a:spcPts val="1800"/>
              </a:lnSpc>
            </a:pPr>
            <a:r>
              <a:rPr lang="en-US" altLang="ja-JP" sz="1100" b="1"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spc="-10" dirty="0" smtClean="0">
                <a:latin typeface="Meiryo UI" panose="020B0604030504040204" pitchFamily="50" charset="-128"/>
                <a:ea typeface="Meiryo UI" panose="020B0604030504040204" pitchFamily="50" charset="-128"/>
                <a:cs typeface="Meiryo UI" panose="020B0604030504040204" pitchFamily="50" charset="-128"/>
              </a:rPr>
              <a:t>図表⑧：バンク登録者のモチベーション維持・活用促進にかかる方策等　</a:t>
            </a:r>
            <a:r>
              <a:rPr lang="en-US" altLang="ja-JP" sz="1050"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spc="-10" dirty="0">
                <a:latin typeface="Meiryo UI" panose="020B0604030504040204" pitchFamily="50" charset="-128"/>
                <a:ea typeface="Meiryo UI" panose="020B0604030504040204" pitchFamily="50" charset="-128"/>
                <a:cs typeface="Meiryo UI" panose="020B0604030504040204" pitchFamily="50" charset="-128"/>
              </a:rPr>
              <a:t>具体的なアイディアや改善策</a:t>
            </a:r>
            <a:r>
              <a:rPr lang="ja-JP" altLang="en-US" sz="1050" spc="-10" dirty="0" smtClean="0">
                <a:latin typeface="Meiryo UI" panose="020B0604030504040204" pitchFamily="50" charset="-128"/>
                <a:ea typeface="Meiryo UI" panose="020B0604030504040204" pitchFamily="50" charset="-128"/>
                <a:cs typeface="Meiryo UI" panose="020B0604030504040204" pitchFamily="50" charset="-128"/>
              </a:rPr>
              <a:t>などについて記載</a:t>
            </a:r>
            <a:r>
              <a:rPr lang="en-US" altLang="ja-JP" sz="1100" b="1"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spc="-1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spc="-1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0" name="表 19"/>
          <p:cNvGraphicFramePr>
            <a:graphicFrameLocks noGrp="1"/>
          </p:cNvGraphicFramePr>
          <p:nvPr>
            <p:extLst/>
          </p:nvPr>
        </p:nvGraphicFramePr>
        <p:xfrm>
          <a:off x="236317" y="5142581"/>
          <a:ext cx="8661450" cy="1717040"/>
        </p:xfrm>
        <a:graphic>
          <a:graphicData uri="http://schemas.openxmlformats.org/drawingml/2006/table">
            <a:tbl>
              <a:tblPr firstRow="1" bandRow="1">
                <a:tableStyleId>{5940675A-B579-460E-94D1-54222C63F5DA}</a:tableStyleId>
              </a:tblPr>
              <a:tblGrid>
                <a:gridCol w="8661450">
                  <a:extLst>
                    <a:ext uri="{9D8B030D-6E8A-4147-A177-3AD203B41FA5}">
                      <a16:colId xmlns:a16="http://schemas.microsoft.com/office/drawing/2014/main" val="20000"/>
                    </a:ext>
                  </a:extLst>
                </a:gridCol>
              </a:tblGrid>
              <a:tr h="134269">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050" b="1"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回答欄記載内容（自由記載）　</a:t>
                      </a:r>
                      <a:r>
                        <a:rPr kumimoji="1" lang="en-US" altLang="ja-JP"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主な意見を一部抜粋</a:t>
                      </a:r>
                      <a:endParaRPr kumimoji="1" lang="en-US" altLang="ja-JP"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00B0F0"/>
                    </a:solidFill>
                  </a:tcPr>
                </a:tc>
                <a:extLst>
                  <a:ext uri="{0D108BD9-81ED-4DB2-BD59-A6C34878D82A}">
                    <a16:rowId xmlns:a16="http://schemas.microsoft.com/office/drawing/2014/main" val="10000"/>
                  </a:ext>
                </a:extLst>
              </a:tr>
              <a:tr h="1310590">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＜市町村へのバックアップ体制等＞</a:t>
                      </a:r>
                      <a:endPar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●予算措置、金銭面の補助、</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市民後見人へのバックアップ体制の充実</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。（市町村ごとではなく府内統一のバックアップ機関を都道府県が設置する等）</a:t>
                      </a: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	</a:t>
                      </a:r>
                    </a:p>
                    <a:p>
                      <a:pPr algn="l">
                        <a:lnSpc>
                          <a:spcPts val="16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●郡部においては、市民後見人への</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バックアップ体制の構築が課題であり、広域での対応をお願いしたい</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spcAft>
                          <a:spcPts val="0"/>
                        </a:spcAft>
                      </a:pP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＜担い手確保＞</a:t>
                      </a:r>
                      <a:endParaRPr lang="en-US" altLang="ja-JP" sz="105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●まずは、</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社会福祉協議会による法人後見を実施し、市民後見人をサポートできる体制を作る</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ようにする。</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spcAft>
                          <a:spcPts val="0"/>
                        </a:spcAft>
                      </a:pPr>
                      <a:r>
                        <a:rPr lang="ja-JP" altLang="en-US" sz="1050" b="1" kern="100" dirty="0" smtClean="0">
                          <a:effectLst/>
                          <a:latin typeface="Meiryo UI" panose="020B0604030504040204" pitchFamily="50" charset="-128"/>
                          <a:ea typeface="Meiryo UI" panose="020B0604030504040204" pitchFamily="50" charset="-128"/>
                          <a:cs typeface="Meiryo UI" panose="020B0604030504040204" pitchFamily="50" charset="-128"/>
                        </a:rPr>
                        <a:t>＜その他＞</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kern="100" dirty="0" smtClean="0">
                          <a:effectLst/>
                          <a:latin typeface="Meiryo UI" panose="020B0604030504040204" pitchFamily="50" charset="-128"/>
                          <a:ea typeface="Meiryo UI" panose="020B0604030504040204" pitchFamily="50" charset="-128"/>
                          <a:cs typeface="Meiryo UI" panose="020B0604030504040204" pitchFamily="50" charset="-128"/>
                        </a:rPr>
                        <a:t>不正に対する保険等の事業展開</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。受任相当案件がなくても市民後見人を養成すれば、継続的なフォーローアップが必要。</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2" name="テキスト ボックス 21"/>
          <p:cNvSpPr txBox="1"/>
          <p:nvPr/>
        </p:nvSpPr>
        <p:spPr>
          <a:xfrm>
            <a:off x="123292" y="4873639"/>
            <a:ext cx="8784000" cy="297517"/>
          </a:xfrm>
          <a:prstGeom prst="rect">
            <a:avLst/>
          </a:prstGeom>
          <a:noFill/>
        </p:spPr>
        <p:txBody>
          <a:bodyPr wrap="square" rtlCol="0">
            <a:spAutoFit/>
          </a:bodyPr>
          <a:lstStyle/>
          <a:p>
            <a:pPr>
              <a:lnSpc>
                <a:spcPts val="1600"/>
              </a:lnSpc>
            </a:pPr>
            <a:r>
              <a:rPr lang="en-US" altLang="ja-JP" sz="1100" b="1"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spc="-10" dirty="0" smtClean="0">
                <a:latin typeface="Meiryo UI" panose="020B0604030504040204" pitchFamily="50" charset="-128"/>
                <a:ea typeface="Meiryo UI" panose="020B0604030504040204" pitchFamily="50" charset="-128"/>
                <a:cs typeface="Meiryo UI" panose="020B0604030504040204" pitchFamily="50" charset="-128"/>
              </a:rPr>
              <a:t>図表⑨：参画しやすい条件や仕組みなど　</a:t>
            </a:r>
            <a:r>
              <a:rPr lang="en-US" altLang="ja-JP" sz="1100" spc="-1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spc="-1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spc="-10" dirty="0">
                <a:latin typeface="Meiryo UI" panose="020B0604030504040204" pitchFamily="50" charset="-128"/>
                <a:ea typeface="Meiryo UI" panose="020B0604030504040204" pitchFamily="50" charset="-128"/>
                <a:cs typeface="Meiryo UI" panose="020B0604030504040204" pitchFamily="50" charset="-128"/>
              </a:rPr>
              <a:t>具体的なアイディアや改善策などに</a:t>
            </a:r>
            <a:r>
              <a:rPr lang="ja-JP" altLang="en-US" sz="1050" spc="-10" dirty="0" smtClean="0">
                <a:latin typeface="Meiryo UI" panose="020B0604030504040204" pitchFamily="50" charset="-128"/>
                <a:ea typeface="Meiryo UI" panose="020B0604030504040204" pitchFamily="50" charset="-128"/>
                <a:cs typeface="Meiryo UI" panose="020B0604030504040204" pitchFamily="50" charset="-128"/>
              </a:rPr>
              <a:t>ついて記載</a:t>
            </a:r>
            <a:r>
              <a:rPr lang="en-US" altLang="ja-JP" sz="1100" b="1" spc="-1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1" spc="-1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19050" y="4682934"/>
            <a:ext cx="6912000" cy="199021"/>
          </a:xfrm>
          <a:prstGeom prst="roundRect">
            <a:avLst/>
          </a:prstGeom>
          <a:solidFill>
            <a:srgbClr val="FF0000"/>
          </a:solidFill>
        </p:spPr>
        <p:style>
          <a:lnRef idx="0">
            <a:schemeClr val="accent6"/>
          </a:lnRef>
          <a:fillRef idx="3">
            <a:schemeClr val="accent6"/>
          </a:fillRef>
          <a:effectRef idx="3">
            <a:schemeClr val="accent6"/>
          </a:effectRef>
          <a:fontRef idx="minor">
            <a:schemeClr val="lt1"/>
          </a:fontRef>
        </p:style>
        <p:txBody>
          <a:bodyPr rtlCol="0" anchor="ctr"/>
          <a:lstStyle/>
          <a:p>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問４</a:t>
            </a:r>
            <a:r>
              <a:rPr lang="en-US" altLang="ja-JP" sz="1200" b="1" dirty="0" smtClean="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❷　市民後見人の養成等について、参画しやすい条件や仕組みに</a:t>
            </a:r>
            <a:r>
              <a:rPr lang="ja-JP" altLang="en-US" sz="1200" b="1" dirty="0" smtClean="0">
                <a:latin typeface="Meiryo UI" pitchFamily="50" charset="-128"/>
                <a:ea typeface="Meiryo UI" pitchFamily="50" charset="-128"/>
                <a:cs typeface="Meiryo UI" pitchFamily="50" charset="-128"/>
              </a:rPr>
              <a:t>ついて　</a:t>
            </a:r>
            <a:r>
              <a:rPr lang="ja-JP" altLang="en-US" sz="1100" dirty="0" smtClean="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未実施市町村のみ回答</a:t>
            </a:r>
            <a:r>
              <a:rPr lang="ja-JP" altLang="en-US" sz="1100" dirty="0" smtClean="0">
                <a:latin typeface="Meiryo UI" pitchFamily="50" charset="-128"/>
                <a:ea typeface="Meiryo UI" pitchFamily="50" charset="-128"/>
                <a:cs typeface="Meiryo UI" pitchFamily="50" charset="-128"/>
              </a:rPr>
              <a:t>＞</a:t>
            </a:r>
            <a:endParaRPr lang="ja-JP" altLang="en-US" sz="1100" dirty="0">
              <a:latin typeface="Meiryo UI" pitchFamily="50" charset="-128"/>
              <a:ea typeface="Meiryo UI" pitchFamily="50" charset="-128"/>
              <a:cs typeface="Meiryo UI" pitchFamily="50" charset="-128"/>
            </a:endParaRPr>
          </a:p>
        </p:txBody>
      </p:sp>
      <p:sp>
        <p:nvSpPr>
          <p:cNvPr id="15" name="スライド番号プレースホルダー 2"/>
          <p:cNvSpPr txBox="1">
            <a:spLocks/>
          </p:cNvSpPr>
          <p:nvPr/>
        </p:nvSpPr>
        <p:spPr>
          <a:xfrm>
            <a:off x="8754035" y="6572250"/>
            <a:ext cx="389965" cy="282388"/>
          </a:xfrm>
          <a:prstGeom prst="rect">
            <a:avLst/>
          </a:prstGeom>
          <a:solidFill>
            <a:srgbClr val="FFC000"/>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en-US" altLang="ja-JP" sz="1400" b="1" dirty="0"/>
              <a:t>14</a:t>
            </a:r>
            <a:r>
              <a:rPr kumimoji="1" lang="ja-JP" altLang="en-US" sz="1400" b="1" dirty="0" smtClean="0"/>
              <a:t> </a:t>
            </a:r>
            <a:endParaRPr kumimoji="1" lang="en-US" altLang="ja-JP" sz="1400" b="1" dirty="0" smtClean="0"/>
          </a:p>
        </p:txBody>
      </p:sp>
    </p:spTree>
    <p:extLst>
      <p:ext uri="{BB962C8B-B14F-4D97-AF65-F5344CB8AC3E}">
        <p14:creationId xmlns:p14="http://schemas.microsoft.com/office/powerpoint/2010/main" val="3345364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ホームベース 13"/>
          <p:cNvSpPr/>
          <p:nvPr/>
        </p:nvSpPr>
        <p:spPr>
          <a:xfrm>
            <a:off x="-10176" y="847962"/>
            <a:ext cx="5090176" cy="337623"/>
          </a:xfrm>
          <a:prstGeom prst="homePlate">
            <a:avLst/>
          </a:prstGeom>
          <a:no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nSpc>
                <a:spcPts val="1900"/>
              </a:lnSpc>
              <a:defRPr/>
            </a:pPr>
            <a:r>
              <a:rPr kumimoji="0" lang="en-US" altLang="ja-JP" sz="1500" b="1" kern="0"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500" b="1" kern="0" dirty="0">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sz="1500" b="1" kern="0" dirty="0" smtClean="0">
                <a:latin typeface="Meiryo UI" panose="020B0604030504040204" pitchFamily="50" charset="-128"/>
                <a:ea typeface="Meiryo UI" panose="020B0604030504040204" pitchFamily="50" charset="-128"/>
                <a:cs typeface="Meiryo UI" panose="020B0604030504040204" pitchFamily="50" charset="-128"/>
              </a:rPr>
              <a:t>．市民後見人による後見活動の対象（大阪府の場合）</a:t>
            </a:r>
            <a:endParaRPr kumimoji="0" lang="ja-JP" altLang="en-US" sz="1500" b="1" kern="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831057781"/>
              </p:ext>
            </p:extLst>
          </p:nvPr>
        </p:nvGraphicFramePr>
        <p:xfrm>
          <a:off x="456338" y="1690512"/>
          <a:ext cx="8236148" cy="2181860"/>
        </p:xfrm>
        <a:graphic>
          <a:graphicData uri="http://schemas.openxmlformats.org/drawingml/2006/table">
            <a:tbl>
              <a:tblPr firstRow="1" bandRow="1">
                <a:tableStyleId>{5940675A-B579-460E-94D1-54222C63F5DA}</a:tableStyleId>
              </a:tblPr>
              <a:tblGrid>
                <a:gridCol w="3329756">
                  <a:extLst>
                    <a:ext uri="{9D8B030D-6E8A-4147-A177-3AD203B41FA5}">
                      <a16:colId xmlns:a16="http://schemas.microsoft.com/office/drawing/2014/main" val="20000"/>
                    </a:ext>
                  </a:extLst>
                </a:gridCol>
                <a:gridCol w="4906392">
                  <a:extLst>
                    <a:ext uri="{9D8B030D-6E8A-4147-A177-3AD203B41FA5}">
                      <a16:colId xmlns:a16="http://schemas.microsoft.com/office/drawing/2014/main" val="20001"/>
                    </a:ext>
                  </a:extLst>
                </a:gridCol>
              </a:tblGrid>
              <a:tr h="135757">
                <a:tc>
                  <a:txBody>
                    <a:bodyPr/>
                    <a:lstStyle/>
                    <a:p>
                      <a:pPr algn="ct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要援護者の状況</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990000"/>
                    </a:solidFill>
                  </a:tcPr>
                </a:tc>
                <a:tc>
                  <a:txBody>
                    <a:bodyPr/>
                    <a:lstStyle/>
                    <a:p>
                      <a:pPr algn="ct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具体的な要件</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990000"/>
                    </a:solidFill>
                  </a:tcPr>
                </a:tc>
                <a:extLst>
                  <a:ext uri="{0D108BD9-81ED-4DB2-BD59-A6C34878D82A}">
                    <a16:rowId xmlns:a16="http://schemas.microsoft.com/office/drawing/2014/main" val="10000"/>
                  </a:ext>
                </a:extLst>
              </a:tr>
              <a:tr h="135757">
                <a:tc>
                  <a:txBody>
                    <a:bodyPr/>
                    <a:lstStyle/>
                    <a:p>
                      <a:pPr>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●身寄りがいない又は身寄りがあったとしても疎遠の者</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a:txBody>
                    <a:bodyPr/>
                    <a:lstStyle/>
                    <a:p>
                      <a:pPr>
                        <a:lnSpc>
                          <a:spcPts val="1300"/>
                        </a:lnSpc>
                      </a:pPr>
                      <a:r>
                        <a:rPr kumimoji="1" lang="ja-JP" altLang="en-US" sz="1100" dirty="0" smtClean="0">
                          <a:latin typeface="Meiryo UI" panose="020B0604030504040204" pitchFamily="50" charset="-128"/>
                          <a:ea typeface="Meiryo UI" panose="020B0604030504040204" pitchFamily="50" charset="-128"/>
                        </a:rPr>
                        <a:t>▸単身高齢者又は親族が遠くにおり、支援を受ける環境にない</a:t>
                      </a:r>
                      <a:endParaRPr kumimoji="1" lang="en-US" altLang="ja-JP" sz="1100" dirty="0" smtClean="0">
                        <a:latin typeface="Meiryo UI" panose="020B0604030504040204" pitchFamily="50" charset="-128"/>
                        <a:ea typeface="Meiryo UI" panose="020B0604030504040204" pitchFamily="50" charset="-128"/>
                      </a:endParaRPr>
                    </a:p>
                    <a:p>
                      <a:pPr>
                        <a:lnSpc>
                          <a:spcPts val="1300"/>
                        </a:lnSpc>
                      </a:pPr>
                      <a:r>
                        <a:rPr kumimoji="1" lang="ja-JP" altLang="en-US" sz="1100" dirty="0" smtClean="0">
                          <a:latin typeface="Meiryo UI" panose="020B0604030504040204" pitchFamily="50" charset="-128"/>
                          <a:ea typeface="Meiryo UI" panose="020B0604030504040204" pitchFamily="50" charset="-128"/>
                        </a:rPr>
                        <a:t>＊なお、同居家族等がいる場合、本人だけではなく同居家族を視野に入れた支援が必要となり、本人の意思を尊重した支援だけでは対応が困難な事案もあり、専門性が求められるため市民後見人は不向き</a:t>
                      </a:r>
                      <a:endParaRPr kumimoji="1" lang="ja-JP" altLang="en-US" sz="1100" dirty="0">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0">
                <a:tc>
                  <a:txBody>
                    <a:bodyPr/>
                    <a:lstStyle/>
                    <a:p>
                      <a:pPr>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●高額の資産を有しないが、後見事務費を支弁できる</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a:txBody>
                    <a:bodyPr/>
                    <a:lstStyle/>
                    <a:p>
                      <a:pPr>
                        <a:lnSpc>
                          <a:spcPts val="1300"/>
                        </a:lnSpc>
                      </a:pPr>
                      <a:r>
                        <a:rPr kumimoji="1" lang="ja-JP" altLang="en-US" sz="1100" dirty="0" smtClean="0">
                          <a:latin typeface="Meiryo UI" panose="020B0604030504040204" pitchFamily="50" charset="-128"/>
                          <a:ea typeface="Meiryo UI" panose="020B0604030504040204" pitchFamily="50" charset="-128"/>
                        </a:rPr>
                        <a:t>▸後見事務費（交通費・通信費・事務費）を支弁することができる</a:t>
                      </a:r>
                      <a:endParaRPr kumimoji="1" lang="en-US" altLang="ja-JP" sz="1100" dirty="0" smtClean="0">
                        <a:latin typeface="Meiryo UI" panose="020B0604030504040204" pitchFamily="50" charset="-128"/>
                        <a:ea typeface="Meiryo UI" panose="020B0604030504040204" pitchFamily="50" charset="-128"/>
                      </a:endParaRPr>
                    </a:p>
                    <a:p>
                      <a:pPr>
                        <a:lnSpc>
                          <a:spcPts val="1300"/>
                        </a:lnSpc>
                      </a:pPr>
                      <a:r>
                        <a:rPr kumimoji="1" lang="ja-JP" altLang="en-US" sz="1100" dirty="0" smtClean="0">
                          <a:latin typeface="Meiryo UI" panose="020B0604030504040204" pitchFamily="50" charset="-128"/>
                          <a:ea typeface="Meiryo UI" panose="020B0604030504040204" pitchFamily="50" charset="-128"/>
                        </a:rPr>
                        <a:t>（月</a:t>
                      </a:r>
                      <a:r>
                        <a:rPr kumimoji="1" lang="en-US" altLang="ja-JP" sz="1100" dirty="0" smtClean="0">
                          <a:latin typeface="Meiryo UI" panose="020B0604030504040204" pitchFamily="50" charset="-128"/>
                          <a:ea typeface="Meiryo UI" panose="020B0604030504040204" pitchFamily="50" charset="-128"/>
                        </a:rPr>
                        <a:t>2,000</a:t>
                      </a:r>
                      <a:r>
                        <a:rPr kumimoji="1" lang="ja-JP" altLang="en-US" sz="1100" dirty="0" smtClean="0">
                          <a:latin typeface="Meiryo UI" panose="020B0604030504040204" pitchFamily="50" charset="-128"/>
                          <a:ea typeface="Meiryo UI" panose="020B0604030504040204" pitchFamily="50" charset="-128"/>
                        </a:rPr>
                        <a:t>円～</a:t>
                      </a:r>
                      <a:r>
                        <a:rPr kumimoji="1" lang="en-US" altLang="ja-JP" sz="1100" dirty="0" smtClean="0">
                          <a:latin typeface="Meiryo UI" panose="020B0604030504040204" pitchFamily="50" charset="-128"/>
                          <a:ea typeface="Meiryo UI" panose="020B0604030504040204" pitchFamily="50" charset="-128"/>
                        </a:rPr>
                        <a:t>3,000</a:t>
                      </a:r>
                      <a:r>
                        <a:rPr kumimoji="1" lang="ja-JP" altLang="en-US" sz="1100" dirty="0" smtClean="0">
                          <a:latin typeface="Meiryo UI" panose="020B0604030504040204" pitchFamily="50" charset="-128"/>
                          <a:ea typeface="Meiryo UI" panose="020B0604030504040204" pitchFamily="50" charset="-128"/>
                        </a:rPr>
                        <a:t>円）</a:t>
                      </a:r>
                      <a:endParaRPr kumimoji="1" lang="en-US" altLang="ja-JP" sz="1100" dirty="0" smtClean="0">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0">
                <a:tc>
                  <a:txBody>
                    <a:bodyPr/>
                    <a:lstStyle/>
                    <a:p>
                      <a:pPr>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●専門職に委ねるほどの複雑な支援を要しない者</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a:txBody>
                    <a:bodyPr/>
                    <a:lstStyle/>
                    <a:p>
                      <a:pPr>
                        <a:lnSpc>
                          <a:spcPts val="1300"/>
                        </a:lnSpc>
                      </a:pPr>
                      <a:r>
                        <a:rPr kumimoji="1" lang="ja-JP" altLang="en-US" sz="1100" dirty="0" smtClean="0">
                          <a:latin typeface="Meiryo UI" panose="020B0604030504040204" pitchFamily="50" charset="-128"/>
                          <a:ea typeface="Meiryo UI" panose="020B0604030504040204" pitchFamily="50" charset="-128"/>
                        </a:rPr>
                        <a:t>▸急迫した虐待や権利侵害、親族間の係争がない</a:t>
                      </a:r>
                      <a:endParaRPr kumimoji="1" lang="en-US" altLang="ja-JP" sz="1100" dirty="0" smtClean="0">
                        <a:latin typeface="Meiryo UI" panose="020B0604030504040204" pitchFamily="50" charset="-128"/>
                        <a:ea typeface="Meiryo UI" panose="020B0604030504040204" pitchFamily="50" charset="-128"/>
                      </a:endParaRPr>
                    </a:p>
                    <a:p>
                      <a:pPr>
                        <a:lnSpc>
                          <a:spcPts val="1300"/>
                        </a:lnSpc>
                      </a:pPr>
                      <a:r>
                        <a:rPr kumimoji="1" lang="ja-JP" altLang="en-US" sz="1100" dirty="0" smtClean="0">
                          <a:latin typeface="Meiryo UI" panose="020B0604030504040204" pitchFamily="50" charset="-128"/>
                          <a:ea typeface="Meiryo UI" panose="020B0604030504040204" pitchFamily="50" charset="-128"/>
                        </a:rPr>
                        <a:t>▸不動産の処分、相続や遺産分割などの対応を要しない</a:t>
                      </a:r>
                      <a:endParaRPr kumimoji="1" lang="en-US" altLang="ja-JP" sz="1100" dirty="0" smtClean="0">
                        <a:latin typeface="Meiryo UI" panose="020B0604030504040204" pitchFamily="50" charset="-128"/>
                        <a:ea typeface="Meiryo UI" panose="020B0604030504040204" pitchFamily="50" charset="-128"/>
                      </a:endParaRPr>
                    </a:p>
                    <a:p>
                      <a:pPr>
                        <a:lnSpc>
                          <a:spcPts val="1300"/>
                        </a:lnSpc>
                      </a:pPr>
                      <a:r>
                        <a:rPr kumimoji="1" lang="ja-JP" altLang="en-US" sz="1100" dirty="0" smtClean="0">
                          <a:latin typeface="Meiryo UI" panose="020B0604030504040204" pitchFamily="50" charset="-128"/>
                          <a:ea typeface="Meiryo UI" panose="020B0604030504040204" pitchFamily="50" charset="-128"/>
                        </a:rPr>
                        <a:t>▸福祉的援助について緊急性がない。また、緊急に居所を確保する必要がない</a:t>
                      </a:r>
                      <a:endParaRPr kumimoji="1" lang="en-US" altLang="ja-JP" sz="1100" dirty="0" smtClean="0">
                        <a:latin typeface="Meiryo UI" panose="020B0604030504040204" pitchFamily="50" charset="-128"/>
                        <a:ea typeface="Meiryo UI" panose="020B0604030504040204" pitchFamily="50" charset="-128"/>
                      </a:endParaRPr>
                    </a:p>
                    <a:p>
                      <a:pPr>
                        <a:lnSpc>
                          <a:spcPts val="1300"/>
                        </a:lnSpc>
                      </a:pPr>
                      <a:r>
                        <a:rPr kumimoji="1" lang="ja-JP" altLang="en-US" sz="1100" dirty="0" smtClean="0">
                          <a:latin typeface="Meiryo UI" panose="020B0604030504040204" pitchFamily="50" charset="-128"/>
                          <a:ea typeface="Meiryo UI" panose="020B0604030504040204" pitchFamily="50" charset="-128"/>
                        </a:rPr>
                        <a:t>▸本人に自虐や他害の行為はない</a:t>
                      </a:r>
                      <a:endParaRPr kumimoji="1" lang="en-US" altLang="ja-JP" sz="1100" dirty="0" smtClean="0">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bl>
          </a:graphicData>
        </a:graphic>
      </p:graphicFrame>
      <p:sp>
        <p:nvSpPr>
          <p:cNvPr id="18" name="テキスト ボックス 17"/>
          <p:cNvSpPr txBox="1"/>
          <p:nvPr/>
        </p:nvSpPr>
        <p:spPr>
          <a:xfrm>
            <a:off x="147222" y="1130173"/>
            <a:ext cx="8411914" cy="592470"/>
          </a:xfrm>
          <a:prstGeom prst="rect">
            <a:avLst/>
          </a:prstGeom>
          <a:noFill/>
        </p:spPr>
        <p:txBody>
          <a:bodyPr wrap="square" rtlCol="0">
            <a:spAutoFit/>
          </a:bodyPr>
          <a:lstStyle/>
          <a:p>
            <a:pPr>
              <a:lnSpc>
                <a:spcPts val="13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◇以下の要件の全てに該当した場合、市民後見人が受任できる可能性が高いと考えられる。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◇加えて、「コミュニケーション」の程度、機関（地域包括支援センター等）による支援状況、負債の状況等、あらゆる項目を総合的に勘案した上で、市民後</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見人の受任が可能かどうか、まずは実施主体の市町村において、市町村長申立てを行う際に、判断し、家裁に意見書を提出する。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169987" y="104775"/>
            <a:ext cx="8820000" cy="668338"/>
          </a:xfrm>
          <a:prstGeom prst="rect">
            <a:avLst/>
          </a:prstGeom>
          <a:gradFill>
            <a:gsLst>
              <a:gs pos="0">
                <a:schemeClr val="accent5">
                  <a:lumMod val="40000"/>
                  <a:lumOff val="60000"/>
                </a:schemeClr>
              </a:gs>
              <a:gs pos="80000">
                <a:schemeClr val="accent1">
                  <a:shade val="93000"/>
                  <a:satMod val="130000"/>
                </a:schemeClr>
              </a:gs>
              <a:gs pos="100000">
                <a:schemeClr val="accent1">
                  <a:shade val="94000"/>
                  <a:satMod val="135000"/>
                </a:schemeClr>
              </a:gs>
            </a:gsLst>
          </a:gradFill>
          <a:ln>
            <a:noFill/>
          </a:ln>
        </p:spPr>
        <p:style>
          <a:lnRef idx="1">
            <a:schemeClr val="accent1"/>
          </a:lnRef>
          <a:fillRef idx="3">
            <a:schemeClr val="accent1"/>
          </a:fillRef>
          <a:effectRef idx="2">
            <a:schemeClr val="accent1"/>
          </a:effectRef>
          <a:fontRef idx="minor">
            <a:schemeClr val="lt1"/>
          </a:fontRef>
        </p:style>
        <p:txBody>
          <a:bodyPr anchor="ctr"/>
          <a:lstStyle/>
          <a:p>
            <a:pPr>
              <a:defRPr/>
            </a:pPr>
            <a:r>
              <a:rPr kumimoji="0" lang="ja-JP" altLang="en-US" sz="20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市民後見人の養成と活動支援の</a:t>
            </a:r>
            <a:r>
              <a:rPr lang="ja-JP" altLang="en-US" sz="2000" b="1" kern="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現状</a:t>
            </a:r>
            <a:endParaRPr lang="en-US" altLang="ja-JP" sz="20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0" name="直線コネクタ 19"/>
          <p:cNvCxnSpPr/>
          <p:nvPr/>
        </p:nvCxnSpPr>
        <p:spPr>
          <a:xfrm flipV="1">
            <a:off x="251520" y="639763"/>
            <a:ext cx="8676000" cy="635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ホームベース 10"/>
          <p:cNvSpPr/>
          <p:nvPr/>
        </p:nvSpPr>
        <p:spPr>
          <a:xfrm>
            <a:off x="0" y="4113319"/>
            <a:ext cx="5090176" cy="337623"/>
          </a:xfrm>
          <a:prstGeom prst="homePlate">
            <a:avLst/>
          </a:prstGeom>
          <a:no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nSpc>
                <a:spcPts val="1900"/>
              </a:lnSpc>
              <a:defRPr/>
            </a:pPr>
            <a:r>
              <a:rPr kumimoji="0" lang="en-US" altLang="ja-JP" sz="1500" b="1" kern="0"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500" b="1" kern="0" dirty="0">
                <a:latin typeface="Meiryo UI" panose="020B0604030504040204" pitchFamily="50" charset="-128"/>
                <a:ea typeface="Meiryo UI" panose="020B0604030504040204" pitchFamily="50" charset="-128"/>
                <a:cs typeface="Meiryo UI" panose="020B0604030504040204" pitchFamily="50" charset="-128"/>
              </a:rPr>
              <a:t>２．「市民後見人」の活動方針</a:t>
            </a:r>
          </a:p>
        </p:txBody>
      </p:sp>
      <p:sp>
        <p:nvSpPr>
          <p:cNvPr id="21" name="テキスト ボックス 20"/>
          <p:cNvSpPr txBox="1"/>
          <p:nvPr/>
        </p:nvSpPr>
        <p:spPr>
          <a:xfrm>
            <a:off x="212713" y="4364395"/>
            <a:ext cx="8931287" cy="900246"/>
          </a:xfrm>
          <a:prstGeom prst="rect">
            <a:avLst/>
          </a:prstGeom>
          <a:noFill/>
        </p:spPr>
        <p:txBody>
          <a:bodyPr wrap="square" rtlCol="0">
            <a:spAutoFit/>
          </a:bodyPr>
          <a:lstStyle/>
          <a:p>
            <a:pPr>
              <a:lnSpc>
                <a:spcPts val="2100"/>
              </a:lnSpc>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大阪府において養成する市民後見人は、行政が深く関与する仕組みの中で、地域における支え合いの「共助」の理念により</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次</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の</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300" dirty="0" err="1" smtClean="0">
                <a:latin typeface="Meiryo UI" panose="020B0604030504040204" pitchFamily="50" charset="-128"/>
                <a:ea typeface="Meiryo UI" panose="020B0604030504040204" pitchFamily="50" charset="-128"/>
                <a:cs typeface="Meiryo UI" panose="020B0604030504040204" pitchFamily="50" charset="-128"/>
              </a:rPr>
              <a:t>つの</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活動方針に基づき、被後見人に寄り添った後見活動に取り組んでいる</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en-US" altLang="ja-JP" sz="1400" b="1" spc="-1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400" b="1" spc="-10" dirty="0" err="1">
                <a:latin typeface="Meiryo UI" panose="020B0604030504040204" pitchFamily="50" charset="-128"/>
                <a:ea typeface="Meiryo UI" panose="020B0604030504040204" pitchFamily="50" charset="-128"/>
                <a:cs typeface="Meiryo UI" panose="020B0604030504040204" pitchFamily="50" charset="-128"/>
              </a:rPr>
              <a:t>つの</a:t>
            </a:r>
            <a:r>
              <a:rPr lang="ja-JP" altLang="en-US" sz="1400" b="1" spc="-10" dirty="0">
                <a:latin typeface="Meiryo UI" panose="020B0604030504040204" pitchFamily="50" charset="-128"/>
                <a:ea typeface="Meiryo UI" panose="020B0604030504040204" pitchFamily="50" charset="-128"/>
                <a:cs typeface="Meiryo UI" panose="020B0604030504040204" pitchFamily="50" charset="-128"/>
              </a:rPr>
              <a:t>活動方針</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1300456108"/>
              </p:ext>
            </p:extLst>
          </p:nvPr>
        </p:nvGraphicFramePr>
        <p:xfrm>
          <a:off x="415997" y="5198462"/>
          <a:ext cx="8236148" cy="1264920"/>
        </p:xfrm>
        <a:graphic>
          <a:graphicData uri="http://schemas.openxmlformats.org/drawingml/2006/table">
            <a:tbl>
              <a:tblPr firstRow="1" bandRow="1">
                <a:tableStyleId>{5940675A-B579-460E-94D1-54222C63F5DA}</a:tableStyleId>
              </a:tblPr>
              <a:tblGrid>
                <a:gridCol w="1174948">
                  <a:extLst>
                    <a:ext uri="{9D8B030D-6E8A-4147-A177-3AD203B41FA5}">
                      <a16:colId xmlns:a16="http://schemas.microsoft.com/office/drawing/2014/main" val="20000"/>
                    </a:ext>
                  </a:extLst>
                </a:gridCol>
                <a:gridCol w="7061200">
                  <a:extLst>
                    <a:ext uri="{9D8B030D-6E8A-4147-A177-3AD203B41FA5}">
                      <a16:colId xmlns:a16="http://schemas.microsoft.com/office/drawing/2014/main" val="20001"/>
                    </a:ext>
                  </a:extLst>
                </a:gridCol>
              </a:tblGrid>
              <a:tr h="260796">
                <a:tc>
                  <a:txBody>
                    <a:bodyPr/>
                    <a:lstStyle/>
                    <a:p>
                      <a:pP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●市民としての　</a:t>
                      </a:r>
                      <a:endParaRPr kumimoji="1" lang="en-US" altLang="ja-JP" sz="1100" b="1" dirty="0" smtClean="0">
                        <a:solidFill>
                          <a:schemeClr val="bg1"/>
                        </a:solidFill>
                        <a:latin typeface="Meiryo UI" panose="020B0604030504040204" pitchFamily="50" charset="-128"/>
                        <a:ea typeface="Meiryo UI" panose="020B0604030504040204" pitchFamily="50" charset="-128"/>
                      </a:endParaRPr>
                    </a:p>
                    <a:p>
                      <a:pP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　特性を活かす</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990000"/>
                    </a:solidFill>
                  </a:tcPr>
                </a:tc>
                <a:tc>
                  <a:txBody>
                    <a:bodyPr/>
                    <a:lstStyle/>
                    <a:p>
                      <a:pPr>
                        <a:lnSpc>
                          <a:spcPts val="1300"/>
                        </a:lnSpc>
                      </a:pPr>
                      <a:r>
                        <a:rPr kumimoji="1" lang="ja-JP" altLang="en-US" sz="1100" dirty="0" smtClean="0">
                          <a:latin typeface="Meiryo UI" panose="020B0604030504040204" pitchFamily="50" charset="-128"/>
                          <a:ea typeface="Meiryo UI" panose="020B0604030504040204" pitchFamily="50" charset="-128"/>
                        </a:rPr>
                        <a:t>▸専門職にはない市民感覚や市民目線で地域住民の権利擁護に寄与　▸概ね</a:t>
                      </a:r>
                      <a:r>
                        <a:rPr kumimoji="1" lang="en-US" altLang="ja-JP" sz="1100" dirty="0" smtClean="0">
                          <a:latin typeface="Meiryo UI" panose="020B0604030504040204" pitchFamily="50" charset="-128"/>
                          <a:ea typeface="Meiryo UI" panose="020B0604030504040204" pitchFamily="50" charset="-128"/>
                        </a:rPr>
                        <a:t>30</a:t>
                      </a:r>
                      <a:r>
                        <a:rPr kumimoji="1" lang="ja-JP" altLang="en-US" sz="1100" dirty="0" smtClean="0">
                          <a:latin typeface="Meiryo UI" panose="020B0604030504040204" pitchFamily="50" charset="-128"/>
                          <a:ea typeface="Meiryo UI" panose="020B0604030504040204" pitchFamily="50" charset="-128"/>
                        </a:rPr>
                        <a:t>分以内で訪問できる距離で活動を実施</a:t>
                      </a:r>
                      <a:endParaRPr kumimoji="1" lang="en-US" altLang="ja-JP" sz="1100" dirty="0" smtClean="0">
                        <a:latin typeface="Meiryo UI" panose="020B0604030504040204" pitchFamily="50" charset="-128"/>
                        <a:ea typeface="Meiryo UI" panose="020B0604030504040204" pitchFamily="50" charset="-128"/>
                      </a:endParaRPr>
                    </a:p>
                    <a:p>
                      <a:pPr>
                        <a:lnSpc>
                          <a:spcPts val="1300"/>
                        </a:lnSpc>
                      </a:pPr>
                      <a:r>
                        <a:rPr kumimoji="1" lang="ja-JP" altLang="en-US" sz="1100" dirty="0" smtClean="0">
                          <a:latin typeface="Meiryo UI" panose="020B0604030504040204" pitchFamily="50" charset="-128"/>
                          <a:ea typeface="Meiryo UI" panose="020B0604030504040204" pitchFamily="50" charset="-128"/>
                        </a:rPr>
                        <a:t>▸週</a:t>
                      </a:r>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回程度の訪問で本人との関係づくり、変化察知、サービス内容をチェック</a:t>
                      </a:r>
                      <a:endParaRPr kumimoji="1" lang="ja-JP" altLang="en-US" sz="1100" dirty="0">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0">
                <a:tc>
                  <a:txBody>
                    <a:bodyPr/>
                    <a:lstStyle/>
                    <a:p>
                      <a:pP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●報酬を前提と</a:t>
                      </a:r>
                      <a:endParaRPr kumimoji="1" lang="en-US" altLang="ja-JP" sz="1100" b="1" dirty="0" smtClean="0">
                        <a:solidFill>
                          <a:schemeClr val="bg1"/>
                        </a:solidFill>
                        <a:latin typeface="Meiryo UI" panose="020B0604030504040204" pitchFamily="50" charset="-128"/>
                        <a:ea typeface="Meiryo UI" panose="020B0604030504040204" pitchFamily="50" charset="-128"/>
                      </a:endParaRPr>
                    </a:p>
                    <a:p>
                      <a:pP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　しない</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990000"/>
                    </a:solidFill>
                  </a:tcPr>
                </a:tc>
                <a:tc>
                  <a:txBody>
                    <a:bodyPr/>
                    <a:lstStyle/>
                    <a:p>
                      <a:pPr>
                        <a:lnSpc>
                          <a:spcPts val="1300"/>
                        </a:lnSpc>
                      </a:pPr>
                      <a:r>
                        <a:rPr kumimoji="1" lang="ja-JP" altLang="en-US" sz="1100" dirty="0" smtClean="0">
                          <a:latin typeface="Meiryo UI" panose="020B0604030504040204" pitchFamily="50" charset="-128"/>
                          <a:ea typeface="Meiryo UI" panose="020B0604030504040204" pitchFamily="50" charset="-128"/>
                        </a:rPr>
                        <a:t>▸市民後見人ごとに報酬額が異なり、不公平感を生じさせることのないように無報酬とする</a:t>
                      </a:r>
                      <a:endParaRPr kumimoji="1" lang="en-US" altLang="ja-JP" sz="1100" dirty="0" smtClean="0">
                        <a:latin typeface="Meiryo UI" panose="020B0604030504040204" pitchFamily="50" charset="-128"/>
                        <a:ea typeface="Meiryo UI" panose="020B0604030504040204" pitchFamily="50" charset="-128"/>
                      </a:endParaRPr>
                    </a:p>
                    <a:p>
                      <a:pPr>
                        <a:lnSpc>
                          <a:spcPts val="1300"/>
                        </a:lnSpc>
                      </a:pPr>
                      <a:r>
                        <a:rPr kumimoji="1" lang="ja-JP" altLang="en-US" sz="1100" dirty="0" smtClean="0">
                          <a:latin typeface="Meiryo UI" panose="020B0604030504040204" pitchFamily="50" charset="-128"/>
                          <a:ea typeface="Meiryo UI" panose="020B0604030504040204" pitchFamily="50" charset="-128"/>
                        </a:rPr>
                        <a:t>▸但し、交通費や通信費等の後見事務費は被後見人の財産から支弁</a:t>
                      </a:r>
                      <a:endParaRPr kumimoji="1" lang="en-US" altLang="ja-JP" sz="1100" dirty="0" smtClean="0">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0">
                <a:tc>
                  <a:txBody>
                    <a:bodyPr/>
                    <a:lstStyle/>
                    <a:p>
                      <a:pP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●単独で後見人</a:t>
                      </a:r>
                      <a:endParaRPr kumimoji="1" lang="en-US" altLang="ja-JP" sz="1100" b="1" dirty="0" smtClean="0">
                        <a:solidFill>
                          <a:schemeClr val="bg1"/>
                        </a:solidFill>
                        <a:latin typeface="Meiryo UI" panose="020B0604030504040204" pitchFamily="50" charset="-128"/>
                        <a:ea typeface="Meiryo UI" panose="020B0604030504040204" pitchFamily="50" charset="-128"/>
                      </a:endParaRPr>
                    </a:p>
                    <a:p>
                      <a:pP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　を受任する</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990000"/>
                    </a:solidFill>
                  </a:tcPr>
                </a:tc>
                <a:tc>
                  <a:txBody>
                    <a:bodyPr/>
                    <a:lstStyle/>
                    <a:p>
                      <a:pPr>
                        <a:lnSpc>
                          <a:spcPts val="1300"/>
                        </a:lnSpc>
                      </a:pPr>
                      <a:r>
                        <a:rPr kumimoji="1" lang="ja-JP" altLang="en-US" sz="1100" dirty="0" smtClean="0">
                          <a:latin typeface="Meiryo UI" panose="020B0604030504040204" pitchFamily="50" charset="-128"/>
                          <a:ea typeface="Meiryo UI" panose="020B0604030504040204" pitchFamily="50" charset="-128"/>
                        </a:rPr>
                        <a:t>▸単独で後見人を受任し、活動できる仕組みとして、受任後も日常的に相談できる窓口設置や専門職による相談体制、</a:t>
                      </a:r>
                      <a:endParaRPr kumimoji="1" lang="en-US" altLang="ja-JP" sz="1100" dirty="0" smtClean="0">
                        <a:latin typeface="Meiryo UI" panose="020B0604030504040204" pitchFamily="50" charset="-128"/>
                        <a:ea typeface="Meiryo UI" panose="020B0604030504040204" pitchFamily="50" charset="-128"/>
                      </a:endParaRPr>
                    </a:p>
                    <a:p>
                      <a:pPr>
                        <a:lnSpc>
                          <a:spcPts val="1300"/>
                        </a:lnSpc>
                      </a:pPr>
                      <a:r>
                        <a:rPr kumimoji="1" lang="ja-JP" altLang="en-US" sz="1100" dirty="0" smtClean="0">
                          <a:latin typeface="Meiryo UI" panose="020B0604030504040204" pitchFamily="50" charset="-128"/>
                          <a:ea typeface="Meiryo UI" panose="020B0604030504040204" pitchFamily="50" charset="-128"/>
                        </a:rPr>
                        <a:t>　マニュアル整備など、関係機関が全面的に市民後見人をバックアップ</a:t>
                      </a:r>
                      <a:endParaRPr kumimoji="1" lang="ja-JP" altLang="en-US" sz="1100" dirty="0">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13" name="スライド番号プレースホルダー 2"/>
          <p:cNvSpPr txBox="1">
            <a:spLocks/>
          </p:cNvSpPr>
          <p:nvPr/>
        </p:nvSpPr>
        <p:spPr>
          <a:xfrm>
            <a:off x="8754035" y="0"/>
            <a:ext cx="389965" cy="282388"/>
          </a:xfrm>
          <a:prstGeom prst="rect">
            <a:avLst/>
          </a:prstGeom>
          <a:solidFill>
            <a:srgbClr val="FFC000"/>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en-US" altLang="ja-JP" sz="1400" b="1" dirty="0" smtClean="0"/>
              <a:t>1</a:t>
            </a:r>
            <a:r>
              <a:rPr kumimoji="1" lang="ja-JP" altLang="en-US" sz="1400" b="1" dirty="0" smtClean="0"/>
              <a:t> </a:t>
            </a:r>
            <a:endParaRPr kumimoji="1" lang="en-US" altLang="ja-JP" sz="1400" b="1" dirty="0" smtClean="0"/>
          </a:p>
        </p:txBody>
      </p:sp>
    </p:spTree>
    <p:extLst>
      <p:ext uri="{BB962C8B-B14F-4D97-AF65-F5344CB8AC3E}">
        <p14:creationId xmlns:p14="http://schemas.microsoft.com/office/powerpoint/2010/main" val="3843771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169987" y="104775"/>
            <a:ext cx="8820000" cy="668338"/>
          </a:xfrm>
          <a:prstGeom prst="rect">
            <a:avLst/>
          </a:prstGeom>
          <a:gradFill>
            <a:gsLst>
              <a:gs pos="0">
                <a:schemeClr val="accent5">
                  <a:lumMod val="40000"/>
                  <a:lumOff val="60000"/>
                </a:schemeClr>
              </a:gs>
              <a:gs pos="80000">
                <a:schemeClr val="accent1">
                  <a:shade val="93000"/>
                  <a:satMod val="130000"/>
                </a:schemeClr>
              </a:gs>
              <a:gs pos="100000">
                <a:schemeClr val="accent1">
                  <a:shade val="94000"/>
                  <a:satMod val="135000"/>
                </a:schemeClr>
              </a:gs>
            </a:gsLst>
          </a:gradFill>
          <a:ln>
            <a:noFill/>
          </a:ln>
        </p:spPr>
        <p:style>
          <a:lnRef idx="1">
            <a:schemeClr val="accent1"/>
          </a:lnRef>
          <a:fillRef idx="3">
            <a:schemeClr val="accent1"/>
          </a:fillRef>
          <a:effectRef idx="2">
            <a:schemeClr val="accent1"/>
          </a:effectRef>
          <a:fontRef idx="minor">
            <a:schemeClr val="lt1"/>
          </a:fontRef>
        </p:style>
        <p:txBody>
          <a:bodyPr anchor="ctr"/>
          <a:lstStyle/>
          <a:p>
            <a:pPr>
              <a:defRPr/>
            </a:pPr>
            <a:r>
              <a:rPr kumimoji="0" lang="ja-JP" altLang="en-US" sz="20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市民後見人の養成と活動支援の</a:t>
            </a:r>
            <a:r>
              <a:rPr lang="ja-JP" altLang="en-US" sz="2000" b="1" kern="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現状</a:t>
            </a:r>
            <a:endParaRPr lang="en-US" altLang="ja-JP" sz="20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9" name="直線コネクタ 48"/>
          <p:cNvCxnSpPr/>
          <p:nvPr/>
        </p:nvCxnSpPr>
        <p:spPr>
          <a:xfrm flipV="1">
            <a:off x="251520" y="639763"/>
            <a:ext cx="8676000" cy="635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4" name="ホームベース 13"/>
          <p:cNvSpPr/>
          <p:nvPr/>
        </p:nvSpPr>
        <p:spPr>
          <a:xfrm>
            <a:off x="-10176" y="873362"/>
            <a:ext cx="5090176" cy="337623"/>
          </a:xfrm>
          <a:prstGeom prst="homePlate">
            <a:avLst/>
          </a:prstGeom>
          <a:no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nSpc>
                <a:spcPts val="1900"/>
              </a:lnSpc>
              <a:defRPr/>
            </a:pPr>
            <a:r>
              <a:rPr kumimoji="0" lang="en-US" altLang="ja-JP" sz="150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kern="0" dirty="0">
                <a:latin typeface="Meiryo UI" panose="020B0604030504040204" pitchFamily="50" charset="-128"/>
                <a:ea typeface="Meiryo UI" panose="020B0604030504040204" pitchFamily="50" charset="-128"/>
                <a:cs typeface="Meiryo UI" panose="020B0604030504040204" pitchFamily="50" charset="-128"/>
              </a:rPr>
              <a:t>３</a:t>
            </a:r>
            <a:r>
              <a:rPr kumimoji="0" lang="ja-JP" altLang="en-US" sz="1500" b="1" kern="0" dirty="0" smtClean="0">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500" b="1" kern="0" dirty="0">
                <a:latin typeface="Meiryo UI" panose="020B0604030504040204" pitchFamily="50" charset="-128"/>
                <a:ea typeface="Meiryo UI" panose="020B0604030504040204" pitchFamily="50" charset="-128"/>
                <a:cs typeface="Meiryo UI" panose="020B0604030504040204" pitchFamily="50" charset="-128"/>
              </a:rPr>
              <a:t>実施体制</a:t>
            </a:r>
          </a:p>
        </p:txBody>
      </p:sp>
      <p:sp>
        <p:nvSpPr>
          <p:cNvPr id="8" name="テキスト ボックス 7"/>
          <p:cNvSpPr txBox="1"/>
          <p:nvPr/>
        </p:nvSpPr>
        <p:spPr>
          <a:xfrm>
            <a:off x="92852" y="1127907"/>
            <a:ext cx="9152748" cy="1977464"/>
          </a:xfrm>
          <a:prstGeom prst="rect">
            <a:avLst/>
          </a:prstGeom>
          <a:noFill/>
        </p:spPr>
        <p:txBody>
          <a:bodyPr wrap="square" rtlCol="0">
            <a:spAutoFit/>
          </a:bodyPr>
          <a:lstStyle/>
          <a:p>
            <a:pPr>
              <a:lnSpc>
                <a:spcPts val="2100"/>
              </a:lnSpc>
            </a:pPr>
            <a:r>
              <a:rPr lang="ja-JP" altLang="en-US" sz="1300" b="1" spc="-20" dirty="0">
                <a:latin typeface="Meiryo UI" panose="020B0604030504040204" pitchFamily="50" charset="-128"/>
                <a:ea typeface="Meiryo UI" panose="020B0604030504040204" pitchFamily="50" charset="-128"/>
                <a:cs typeface="Meiryo UI" panose="020B0604030504040204" pitchFamily="50" charset="-128"/>
              </a:rPr>
              <a:t>｟➀全体スキーム｠</a:t>
            </a:r>
            <a:endParaRPr lang="en-US" altLang="ja-JP" sz="1300" b="1"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ここでは、大阪府における事業実施スキームを検証する。大阪府では、事業実施にあたり</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、大阪府社会福祉協議会へ</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、実施市町村が</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委託することにより、コスト面・事務負担の軽減や、専門性の高い研修や相談体制の充実など、市民後見人と被後見人、双方の立場に</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立った効率的な取組みを進めている。このスキームは、自治体の規模や財政力等に影響されることなく、どの自治体でも市民後見人の養</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成等に取り組むことができるよう、工夫されたものである。</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また、市民後見人の養成と活動しやすい環境づくりに向けて、関係機関（行政・支援機関・専門職団体・家庭裁判所等）が密な連</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携を図りながら取組みを進める等、大阪市・堺市とともに大阪独自の手法を確立している。なお、具体的なスキームは以下のとおりである。</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61036" y="3073400"/>
            <a:ext cx="8600303" cy="3708400"/>
          </a:xfrm>
          <a:prstGeom prst="rect">
            <a:avLst/>
          </a:prstGeom>
          <a:solidFill>
            <a:srgbClr val="FFFFCC"/>
          </a:solidFill>
          <a:ln w="28575">
            <a:solidFill>
              <a:srgbClr val="99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2" name="テキスト ボックス 11"/>
          <p:cNvSpPr txBox="1"/>
          <p:nvPr/>
        </p:nvSpPr>
        <p:spPr>
          <a:xfrm>
            <a:off x="282042" y="3084826"/>
            <a:ext cx="5852926" cy="297517"/>
          </a:xfrm>
          <a:prstGeom prst="rect">
            <a:avLst/>
          </a:prstGeom>
          <a:noFill/>
        </p:spPr>
        <p:txBody>
          <a:bodyPr wrap="square" rtlCol="0">
            <a:spAutoFit/>
          </a:bodyPr>
          <a:lstStyle/>
          <a:p>
            <a:pPr>
              <a:lnSpc>
                <a:spcPts val="1600"/>
              </a:lnSpc>
            </a:pPr>
            <a:r>
              <a:rPr lang="en-US" altLang="ja-JP" sz="1200" b="1" spc="-1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10" dirty="0">
                <a:latin typeface="Meiryo UI" panose="020B0604030504040204" pitchFamily="50" charset="-128"/>
                <a:ea typeface="Meiryo UI" panose="020B0604030504040204" pitchFamily="50" charset="-128"/>
                <a:cs typeface="Meiryo UI" panose="020B0604030504040204" pitchFamily="50" charset="-128"/>
              </a:rPr>
              <a:t>図表⑤：大阪府域における市民後見人の養成等の全体スキーム</a:t>
            </a:r>
            <a:r>
              <a:rPr lang="en-US" altLang="ja-JP" sz="1200" b="1" spc="-1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3" name="角丸四角形 2"/>
          <p:cNvSpPr/>
          <p:nvPr/>
        </p:nvSpPr>
        <p:spPr>
          <a:xfrm>
            <a:off x="463550" y="3386584"/>
            <a:ext cx="4108450" cy="575816"/>
          </a:xfrm>
          <a:prstGeom prst="roundRect">
            <a:avLst>
              <a:gd name="adj" fmla="val 12696"/>
            </a:avLst>
          </a:prstGeom>
          <a:solidFill>
            <a:srgbClr val="0070C0"/>
          </a:solidFill>
          <a:ln w="19050">
            <a:noFill/>
          </a:ln>
          <a:effectLst/>
          <a:scene3d>
            <a:camera prst="orthographicFront">
              <a:rot lat="0" lon="0" rev="0"/>
            </a:camera>
            <a:lightRig rig="contrasting" dir="t">
              <a:rot lat="0" lon="0" rev="7800000"/>
            </a:lightRig>
          </a:scene3d>
          <a:sp3d>
            <a:bevelT w="139700" h="139700"/>
          </a:sp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ltLang="ja-JP" sz="1100" b="1" dirty="0">
              <a:solidFill>
                <a:schemeClr val="bg1"/>
              </a:solidFill>
              <a:latin typeface="Meiryo UI" panose="020B0604030504040204" pitchFamily="50" charset="-128"/>
              <a:ea typeface="Meiryo UI" panose="020B0604030504040204" pitchFamily="50" charset="-128"/>
            </a:endParaRPr>
          </a:p>
          <a:p>
            <a:pPr algn="ctr"/>
            <a:endParaRPr lang="en-US" altLang="ja-JP" sz="1100" b="1" dirty="0">
              <a:solidFill>
                <a:schemeClr val="bg1"/>
              </a:solidFill>
              <a:latin typeface="Meiryo UI" panose="020B0604030504040204" pitchFamily="50" charset="-128"/>
              <a:ea typeface="Meiryo UI" panose="020B0604030504040204" pitchFamily="50" charset="-128"/>
            </a:endParaRPr>
          </a:p>
          <a:p>
            <a:pPr algn="ctr"/>
            <a:endParaRPr lang="en-US" altLang="ja-JP" sz="1100" b="1" dirty="0">
              <a:solidFill>
                <a:schemeClr val="bg1"/>
              </a:solidFill>
              <a:latin typeface="Meiryo UI" panose="020B0604030504040204" pitchFamily="50" charset="-128"/>
              <a:ea typeface="Meiryo UI" panose="020B0604030504040204" pitchFamily="50" charset="-128"/>
            </a:endParaRPr>
          </a:p>
          <a:p>
            <a:pPr algn="ctr"/>
            <a:r>
              <a:rPr lang="ja-JP" altLang="en-US" sz="1100" b="1" dirty="0">
                <a:solidFill>
                  <a:schemeClr val="bg1"/>
                </a:solidFill>
                <a:latin typeface="Meiryo UI" panose="020B0604030504040204" pitchFamily="50" charset="-128"/>
                <a:ea typeface="Meiryo UI" panose="020B0604030504040204" pitchFamily="50" charset="-128"/>
              </a:rPr>
              <a:t>大阪府（実施市町村等のバックアップ）</a:t>
            </a:r>
            <a:endParaRPr lang="en-US" altLang="ja-JP" sz="1100" b="1" dirty="0">
              <a:solidFill>
                <a:schemeClr val="bg1"/>
              </a:solidFill>
              <a:latin typeface="Meiryo UI" panose="020B0604030504040204" pitchFamily="50" charset="-128"/>
              <a:ea typeface="Meiryo UI" panose="020B0604030504040204" pitchFamily="50" charset="-128"/>
            </a:endParaRPr>
          </a:p>
          <a:p>
            <a:pPr algn="ctr"/>
            <a:endParaRPr lang="en-US" altLang="ja-JP" sz="1100" b="1" dirty="0">
              <a:solidFill>
                <a:schemeClr val="bg1"/>
              </a:solidFill>
              <a:latin typeface="Meiryo UI" panose="020B0604030504040204" pitchFamily="50" charset="-128"/>
              <a:ea typeface="Meiryo UI" panose="020B0604030504040204" pitchFamily="50" charset="-128"/>
            </a:endParaRPr>
          </a:p>
          <a:p>
            <a:pPr algn="ctr"/>
            <a:endParaRPr lang="en-US" altLang="ja-JP" sz="1100" b="1" dirty="0">
              <a:solidFill>
                <a:schemeClr val="bg1"/>
              </a:solidFill>
              <a:latin typeface="Meiryo UI" panose="020B0604030504040204" pitchFamily="50" charset="-128"/>
              <a:ea typeface="Meiryo UI" panose="020B0604030504040204" pitchFamily="50" charset="-128"/>
            </a:endParaRPr>
          </a:p>
          <a:p>
            <a:pPr algn="ctr"/>
            <a:endParaRPr lang="en-US" altLang="ja-JP" sz="1100" b="1" dirty="0">
              <a:solidFill>
                <a:schemeClr val="bg1"/>
              </a:solidFill>
              <a:latin typeface="Meiryo UI" panose="020B0604030504040204" pitchFamily="50" charset="-128"/>
              <a:ea typeface="Meiryo UI" panose="020B0604030504040204" pitchFamily="50" charset="-128"/>
            </a:endParaRPr>
          </a:p>
          <a:p>
            <a:pPr algn="ctr"/>
            <a:endParaRPr lang="en-US" altLang="ja-JP" sz="1100" b="1" dirty="0">
              <a:solidFill>
                <a:schemeClr val="bg1"/>
              </a:solidFill>
              <a:latin typeface="Meiryo UI" panose="020B0604030504040204" pitchFamily="50" charset="-128"/>
              <a:ea typeface="Meiryo UI" panose="020B0604030504040204" pitchFamily="50" charset="-128"/>
            </a:endParaRPr>
          </a:p>
          <a:p>
            <a:pPr algn="ctr"/>
            <a:endParaRPr lang="ja-JP" altLang="en-US" sz="1100" b="1" dirty="0">
              <a:solidFill>
                <a:schemeClr val="bg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759768" y="3615556"/>
            <a:ext cx="3609032" cy="245244"/>
          </a:xfrm>
          <a:prstGeom prst="rect">
            <a:avLst/>
          </a:prstGeom>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100"/>
              </a:lnSpc>
            </a:pPr>
            <a:r>
              <a:rPr lang="ja-JP" altLang="en-US" sz="1000" b="1" dirty="0">
                <a:latin typeface="Meiryo UI" panose="020B0604030504040204" pitchFamily="50" charset="-128"/>
                <a:ea typeface="Meiryo UI" panose="020B0604030504040204" pitchFamily="50" charset="-128"/>
              </a:rPr>
              <a:t>▸関係機関との総合調整　　▸財政支援（養成及び活動支援）　</a:t>
            </a:r>
          </a:p>
        </p:txBody>
      </p:sp>
      <p:sp>
        <p:nvSpPr>
          <p:cNvPr id="2" name="正方形/長方形 1"/>
          <p:cNvSpPr/>
          <p:nvPr/>
        </p:nvSpPr>
        <p:spPr>
          <a:xfrm>
            <a:off x="495302" y="4230228"/>
            <a:ext cx="4050495" cy="549536"/>
          </a:xfrm>
          <a:prstGeom prst="rect">
            <a:avLst/>
          </a:prstGeom>
          <a:solidFill>
            <a:srgbClr val="00B050"/>
          </a:solidFill>
          <a:ln w="190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実施市町村（実施主体）＊</a:t>
            </a:r>
            <a:r>
              <a:rPr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市町</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（政令市除く）</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4741416" y="3162300"/>
            <a:ext cx="4023940" cy="3530600"/>
          </a:xfrm>
          <a:prstGeom prst="roundRect">
            <a:avLst>
              <a:gd name="adj" fmla="val 4369"/>
            </a:avLst>
          </a:prstGeom>
        </p:spPr>
        <p:style>
          <a:lnRef idx="1">
            <a:schemeClr val="accent1"/>
          </a:lnRef>
          <a:fillRef idx="2">
            <a:schemeClr val="accent1"/>
          </a:fillRef>
          <a:effectRef idx="1">
            <a:schemeClr val="accent1"/>
          </a:effectRef>
          <a:fontRef idx="minor">
            <a:schemeClr val="dk1"/>
          </a:fontRef>
        </p:style>
        <p:txBody>
          <a:bodyPr rtlCol="0" anchor="ct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2733700" y="5741640"/>
            <a:ext cx="1838300" cy="951260"/>
          </a:xfrm>
          <a:prstGeom prst="rect">
            <a:avLst/>
          </a:prstGeom>
          <a:solidFill>
            <a:srgbClr val="00B050"/>
          </a:solidFill>
          <a:ln w="190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大阪府社会福祉協議会</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（市町村から受託）</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514152" y="5741640"/>
            <a:ext cx="1902048" cy="951260"/>
          </a:xfrm>
          <a:prstGeom prst="rect">
            <a:avLst/>
          </a:prstGeom>
          <a:solidFill>
            <a:srgbClr val="FF6600"/>
          </a:solidFill>
          <a:ln w="190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大阪家庭裁判所</a:t>
            </a:r>
          </a:p>
        </p:txBody>
      </p:sp>
      <p:sp>
        <p:nvSpPr>
          <p:cNvPr id="7" name="角丸四角形 6"/>
          <p:cNvSpPr/>
          <p:nvPr/>
        </p:nvSpPr>
        <p:spPr>
          <a:xfrm>
            <a:off x="1331640" y="5042892"/>
            <a:ext cx="1084560" cy="432048"/>
          </a:xfrm>
          <a:prstGeom prst="roundRect">
            <a:avLst/>
          </a:prstGeom>
          <a:solidFill>
            <a:srgbClr val="00B0F0"/>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本人</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（被後見人）</a:t>
            </a:r>
          </a:p>
        </p:txBody>
      </p:sp>
      <p:sp>
        <p:nvSpPr>
          <p:cNvPr id="15" name="角丸四角形 14"/>
          <p:cNvSpPr/>
          <p:nvPr/>
        </p:nvSpPr>
        <p:spPr>
          <a:xfrm>
            <a:off x="2733702" y="5042892"/>
            <a:ext cx="1020737" cy="432048"/>
          </a:xfrm>
          <a:prstGeom prst="roundRect">
            <a:avLst/>
          </a:prstGeom>
          <a:solidFill>
            <a:srgbClr val="00B0F0"/>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市民後見人</a:t>
            </a:r>
          </a:p>
        </p:txBody>
      </p:sp>
      <p:sp>
        <p:nvSpPr>
          <p:cNvPr id="16" name="二等辺三角形 15"/>
          <p:cNvSpPr/>
          <p:nvPr/>
        </p:nvSpPr>
        <p:spPr>
          <a:xfrm flipV="1">
            <a:off x="1812454" y="3988173"/>
            <a:ext cx="1440160" cy="190129"/>
          </a:xfrm>
          <a:prstGeom prst="triangl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18" name="下矢印 17"/>
          <p:cNvSpPr/>
          <p:nvPr/>
        </p:nvSpPr>
        <p:spPr>
          <a:xfrm flipV="1">
            <a:off x="4343401" y="4831184"/>
            <a:ext cx="215095" cy="871116"/>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20" name="下矢印 19"/>
          <p:cNvSpPr/>
          <p:nvPr/>
        </p:nvSpPr>
        <p:spPr>
          <a:xfrm flipV="1">
            <a:off x="817142" y="4831184"/>
            <a:ext cx="215095" cy="871116"/>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21" name="下矢印 20"/>
          <p:cNvSpPr/>
          <p:nvPr/>
        </p:nvSpPr>
        <p:spPr>
          <a:xfrm flipV="1">
            <a:off x="2865017" y="5476056"/>
            <a:ext cx="221084" cy="238944"/>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22" name="正方形/長方形 21"/>
          <p:cNvSpPr/>
          <p:nvPr/>
        </p:nvSpPr>
        <p:spPr>
          <a:xfrm>
            <a:off x="2769544" y="6283920"/>
            <a:ext cx="1749277" cy="321444"/>
          </a:xfrm>
          <a:prstGeom prst="rect">
            <a:avLst/>
          </a:prstGeom>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gn="ctr">
              <a:lnSpc>
                <a:spcPts val="1200"/>
              </a:lnSpc>
            </a:pPr>
            <a:r>
              <a:rPr lang="ja-JP" altLang="en-US" sz="1000" b="1" dirty="0">
                <a:latin typeface="Meiryo UI" panose="020B0604030504040204" pitchFamily="50" charset="-128"/>
                <a:ea typeface="Meiryo UI" panose="020B0604030504040204" pitchFamily="50" charset="-128"/>
              </a:rPr>
              <a:t>⑥受任調整会議</a:t>
            </a:r>
            <a:endParaRPr lang="en-US" altLang="ja-JP" sz="1000" b="1" dirty="0">
              <a:latin typeface="Meiryo UI" panose="020B0604030504040204" pitchFamily="50" charset="-128"/>
              <a:ea typeface="Meiryo UI" panose="020B0604030504040204" pitchFamily="50" charset="-128"/>
            </a:endParaRPr>
          </a:p>
          <a:p>
            <a:pPr algn="ctr">
              <a:lnSpc>
                <a:spcPts val="1200"/>
              </a:lnSpc>
            </a:pPr>
            <a:r>
              <a:rPr lang="ja-JP" altLang="en-US" sz="1000" b="1" dirty="0">
                <a:latin typeface="Meiryo UI" panose="020B0604030504040204" pitchFamily="50" charset="-128"/>
                <a:ea typeface="Meiryo UI" panose="020B0604030504040204" pitchFamily="50" charset="-128"/>
              </a:rPr>
              <a:t>（学識経験者・専門職）　</a:t>
            </a:r>
          </a:p>
        </p:txBody>
      </p:sp>
      <p:sp>
        <p:nvSpPr>
          <p:cNvPr id="23" name="正方形/長方形 22"/>
          <p:cNvSpPr/>
          <p:nvPr/>
        </p:nvSpPr>
        <p:spPr>
          <a:xfrm>
            <a:off x="759768" y="4471020"/>
            <a:ext cx="3609032" cy="245244"/>
          </a:xfrm>
          <a:prstGeom prst="rect">
            <a:avLst/>
          </a:prstGeom>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100"/>
              </a:lnSpc>
            </a:pPr>
            <a:r>
              <a:rPr lang="ja-JP" altLang="en-US" sz="1000" b="1" dirty="0">
                <a:latin typeface="Meiryo UI" panose="020B0604030504040204" pitchFamily="50" charset="-128"/>
                <a:ea typeface="Meiryo UI" panose="020B0604030504040204" pitchFamily="50" charset="-128"/>
              </a:rPr>
              <a:t>▸市民後見人の養成・活動支援等  ▸首長申立ての推進　</a:t>
            </a:r>
          </a:p>
        </p:txBody>
      </p:sp>
      <p:sp>
        <p:nvSpPr>
          <p:cNvPr id="25" name="正方形/長方形 24"/>
          <p:cNvSpPr/>
          <p:nvPr/>
        </p:nvSpPr>
        <p:spPr>
          <a:xfrm>
            <a:off x="581969" y="6084788"/>
            <a:ext cx="1749277" cy="533276"/>
          </a:xfrm>
          <a:prstGeom prst="rect">
            <a:avLst/>
          </a:prstGeom>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200"/>
              </a:lnSpc>
            </a:pPr>
            <a:r>
              <a:rPr lang="ja-JP" altLang="en-US" sz="1000" b="1" dirty="0">
                <a:latin typeface="Meiryo UI" panose="020B0604030504040204" pitchFamily="50" charset="-128"/>
                <a:ea typeface="Meiryo UI" panose="020B0604030504040204" pitchFamily="50" charset="-128"/>
              </a:rPr>
              <a:t>▸後見等の申立てに係る審問及び審判（市民後見人の選任等）</a:t>
            </a:r>
          </a:p>
        </p:txBody>
      </p:sp>
      <p:sp>
        <p:nvSpPr>
          <p:cNvPr id="26" name="下矢印 25"/>
          <p:cNvSpPr/>
          <p:nvPr/>
        </p:nvSpPr>
        <p:spPr>
          <a:xfrm rot="16200000" flipV="1">
            <a:off x="2450283" y="5139755"/>
            <a:ext cx="221084" cy="238944"/>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27" name="下矢印 26"/>
          <p:cNvSpPr/>
          <p:nvPr/>
        </p:nvSpPr>
        <p:spPr>
          <a:xfrm rot="3000000" flipV="1">
            <a:off x="2447394" y="5409602"/>
            <a:ext cx="233783" cy="404044"/>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28" name="下矢印 27"/>
          <p:cNvSpPr/>
          <p:nvPr/>
        </p:nvSpPr>
        <p:spPr>
          <a:xfrm>
            <a:off x="3169817" y="4784452"/>
            <a:ext cx="221084" cy="238944"/>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29" name="下矢印 28"/>
          <p:cNvSpPr/>
          <p:nvPr/>
        </p:nvSpPr>
        <p:spPr>
          <a:xfrm>
            <a:off x="4089401" y="4819724"/>
            <a:ext cx="215095" cy="871116"/>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30" name="下矢印 29"/>
          <p:cNvSpPr/>
          <p:nvPr/>
        </p:nvSpPr>
        <p:spPr>
          <a:xfrm>
            <a:off x="560762" y="4819724"/>
            <a:ext cx="215095" cy="871116"/>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31" name="テキスト ボックス 30"/>
          <p:cNvSpPr txBox="1"/>
          <p:nvPr/>
        </p:nvSpPr>
        <p:spPr>
          <a:xfrm>
            <a:off x="2327052" y="3962774"/>
            <a:ext cx="393948" cy="246221"/>
          </a:xfrm>
          <a:prstGeom prst="rect">
            <a:avLst/>
          </a:prstGeom>
          <a:noFill/>
        </p:spPr>
        <p:txBody>
          <a:bodyPr wrap="square" rtlCol="0">
            <a:spAutoFit/>
          </a:bodyPr>
          <a:lstStyle/>
          <a:p>
            <a:pPr algn="ctr">
              <a:lnSpc>
                <a:spcPts val="12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①</a:t>
            </a:r>
          </a:p>
        </p:txBody>
      </p:sp>
      <p:sp>
        <p:nvSpPr>
          <p:cNvPr id="32" name="テキスト ボックス 31"/>
          <p:cNvSpPr txBox="1"/>
          <p:nvPr/>
        </p:nvSpPr>
        <p:spPr>
          <a:xfrm>
            <a:off x="4012828" y="5071881"/>
            <a:ext cx="393948" cy="246221"/>
          </a:xfrm>
          <a:prstGeom prst="rect">
            <a:avLst/>
          </a:prstGeom>
          <a:noFill/>
        </p:spPr>
        <p:txBody>
          <a:bodyPr wrap="square" rtlCol="0">
            <a:spAutoFit/>
          </a:bodyPr>
          <a:lstStyle/>
          <a:p>
            <a:pPr algn="ctr">
              <a:lnSpc>
                <a:spcPts val="12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②</a:t>
            </a:r>
          </a:p>
        </p:txBody>
      </p:sp>
      <p:sp>
        <p:nvSpPr>
          <p:cNvPr id="33" name="テキスト ボックス 32"/>
          <p:cNvSpPr txBox="1"/>
          <p:nvPr/>
        </p:nvSpPr>
        <p:spPr>
          <a:xfrm>
            <a:off x="4266828" y="5076678"/>
            <a:ext cx="393948" cy="246221"/>
          </a:xfrm>
          <a:prstGeom prst="rect">
            <a:avLst/>
          </a:prstGeom>
          <a:noFill/>
        </p:spPr>
        <p:txBody>
          <a:bodyPr wrap="square" rtlCol="0">
            <a:spAutoFit/>
          </a:bodyPr>
          <a:lstStyle/>
          <a:p>
            <a:pPr algn="ctr">
              <a:lnSpc>
                <a:spcPts val="12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⑪</a:t>
            </a:r>
          </a:p>
        </p:txBody>
      </p:sp>
      <p:sp>
        <p:nvSpPr>
          <p:cNvPr id="34" name="テキスト ボックス 33"/>
          <p:cNvSpPr txBox="1"/>
          <p:nvPr/>
        </p:nvSpPr>
        <p:spPr>
          <a:xfrm>
            <a:off x="484436" y="5076678"/>
            <a:ext cx="393948" cy="246221"/>
          </a:xfrm>
          <a:prstGeom prst="rect">
            <a:avLst/>
          </a:prstGeom>
          <a:noFill/>
        </p:spPr>
        <p:txBody>
          <a:bodyPr wrap="square" rtlCol="0">
            <a:spAutoFit/>
          </a:bodyPr>
          <a:lstStyle/>
          <a:p>
            <a:pPr algn="ctr">
              <a:lnSpc>
                <a:spcPts val="12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⑦</a:t>
            </a:r>
          </a:p>
        </p:txBody>
      </p:sp>
      <p:sp>
        <p:nvSpPr>
          <p:cNvPr id="35" name="テキスト ボックス 34"/>
          <p:cNvSpPr txBox="1"/>
          <p:nvPr/>
        </p:nvSpPr>
        <p:spPr>
          <a:xfrm>
            <a:off x="742876" y="5076678"/>
            <a:ext cx="393948" cy="246221"/>
          </a:xfrm>
          <a:prstGeom prst="rect">
            <a:avLst/>
          </a:prstGeom>
          <a:noFill/>
        </p:spPr>
        <p:txBody>
          <a:bodyPr wrap="square" rtlCol="0">
            <a:spAutoFit/>
          </a:bodyPr>
          <a:lstStyle/>
          <a:p>
            <a:pPr algn="ctr">
              <a:lnSpc>
                <a:spcPts val="12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④</a:t>
            </a:r>
          </a:p>
        </p:txBody>
      </p:sp>
      <p:sp>
        <p:nvSpPr>
          <p:cNvPr id="36" name="テキスト ボックス 35"/>
          <p:cNvSpPr txBox="1"/>
          <p:nvPr/>
        </p:nvSpPr>
        <p:spPr>
          <a:xfrm>
            <a:off x="3258840" y="4750546"/>
            <a:ext cx="393948" cy="246221"/>
          </a:xfrm>
          <a:prstGeom prst="rect">
            <a:avLst/>
          </a:prstGeom>
          <a:noFill/>
        </p:spPr>
        <p:txBody>
          <a:bodyPr wrap="square" rtlCol="0">
            <a:spAutoFit/>
          </a:bodyPr>
          <a:lstStyle/>
          <a:p>
            <a:pPr algn="ctr">
              <a:lnSpc>
                <a:spcPts val="12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⑩</a:t>
            </a:r>
          </a:p>
        </p:txBody>
      </p:sp>
      <p:sp>
        <p:nvSpPr>
          <p:cNvPr id="37" name="テキスト ボックス 36"/>
          <p:cNvSpPr txBox="1"/>
          <p:nvPr/>
        </p:nvSpPr>
        <p:spPr>
          <a:xfrm>
            <a:off x="2958356" y="5499737"/>
            <a:ext cx="393948" cy="246221"/>
          </a:xfrm>
          <a:prstGeom prst="rect">
            <a:avLst/>
          </a:prstGeom>
          <a:noFill/>
        </p:spPr>
        <p:txBody>
          <a:bodyPr wrap="square" rtlCol="0">
            <a:spAutoFit/>
          </a:bodyPr>
          <a:lstStyle/>
          <a:p>
            <a:pPr algn="ctr">
              <a:lnSpc>
                <a:spcPts val="12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③</a:t>
            </a:r>
          </a:p>
        </p:txBody>
      </p:sp>
      <p:sp>
        <p:nvSpPr>
          <p:cNvPr id="38" name="テキスト ボックス 37"/>
          <p:cNvSpPr txBox="1"/>
          <p:nvPr/>
        </p:nvSpPr>
        <p:spPr>
          <a:xfrm>
            <a:off x="2390552" y="4945362"/>
            <a:ext cx="393948" cy="246221"/>
          </a:xfrm>
          <a:prstGeom prst="rect">
            <a:avLst/>
          </a:prstGeom>
          <a:noFill/>
        </p:spPr>
        <p:txBody>
          <a:bodyPr wrap="square" rtlCol="0">
            <a:spAutoFit/>
          </a:bodyPr>
          <a:lstStyle/>
          <a:p>
            <a:pPr algn="ctr">
              <a:lnSpc>
                <a:spcPts val="12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⑨</a:t>
            </a:r>
          </a:p>
        </p:txBody>
      </p:sp>
      <p:sp>
        <p:nvSpPr>
          <p:cNvPr id="39" name="テキスト ボックス 38"/>
          <p:cNvSpPr txBox="1"/>
          <p:nvPr/>
        </p:nvSpPr>
        <p:spPr>
          <a:xfrm>
            <a:off x="2390552" y="5664837"/>
            <a:ext cx="393948" cy="246221"/>
          </a:xfrm>
          <a:prstGeom prst="rect">
            <a:avLst/>
          </a:prstGeom>
          <a:noFill/>
        </p:spPr>
        <p:txBody>
          <a:bodyPr wrap="square" rtlCol="0">
            <a:spAutoFit/>
          </a:bodyPr>
          <a:lstStyle/>
          <a:p>
            <a:pPr algn="ctr">
              <a:lnSpc>
                <a:spcPts val="12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⑧</a:t>
            </a:r>
          </a:p>
        </p:txBody>
      </p:sp>
      <p:sp>
        <p:nvSpPr>
          <p:cNvPr id="40" name="下矢印 39"/>
          <p:cNvSpPr/>
          <p:nvPr/>
        </p:nvSpPr>
        <p:spPr>
          <a:xfrm>
            <a:off x="3810001" y="4822552"/>
            <a:ext cx="215095" cy="871116"/>
          </a:xfrm>
          <a:prstGeom prst="downArrow">
            <a:avLst/>
          </a:prstGeom>
          <a:ln>
            <a:prstDash val="dash"/>
          </a:ln>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41" name="テキスト ボックス 40"/>
          <p:cNvSpPr txBox="1"/>
          <p:nvPr/>
        </p:nvSpPr>
        <p:spPr>
          <a:xfrm>
            <a:off x="3733428" y="5011209"/>
            <a:ext cx="393948" cy="246221"/>
          </a:xfrm>
          <a:prstGeom prst="rect">
            <a:avLst/>
          </a:prstGeom>
          <a:noFill/>
        </p:spPr>
        <p:txBody>
          <a:bodyPr wrap="square" rtlCol="0">
            <a:spAutoFit/>
          </a:bodyPr>
          <a:lstStyle/>
          <a:p>
            <a:pPr algn="ctr">
              <a:lnSpc>
                <a:spcPts val="12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⑤</a:t>
            </a:r>
          </a:p>
        </p:txBody>
      </p:sp>
      <p:sp>
        <p:nvSpPr>
          <p:cNvPr id="43" name="テキスト ボックス 42"/>
          <p:cNvSpPr txBox="1"/>
          <p:nvPr/>
        </p:nvSpPr>
        <p:spPr>
          <a:xfrm>
            <a:off x="4745732" y="3170687"/>
            <a:ext cx="1169020" cy="284693"/>
          </a:xfrm>
          <a:prstGeom prst="rect">
            <a:avLst/>
          </a:prstGeom>
          <a:noFill/>
        </p:spPr>
        <p:txBody>
          <a:bodyPr wrap="square" rtlCol="0">
            <a:spAutoFit/>
          </a:bodyPr>
          <a:lstStyle/>
          <a:p>
            <a:pPr>
              <a:lnSpc>
                <a:spcPts val="1500"/>
              </a:lnSpc>
            </a:pP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全体の流れ</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4733032" y="3361186"/>
            <a:ext cx="4006924" cy="3362459"/>
          </a:xfrm>
          <a:prstGeom prst="rect">
            <a:avLst/>
          </a:prstGeom>
          <a:noFill/>
        </p:spPr>
        <p:txBody>
          <a:bodyPr wrap="square" rtlCol="0">
            <a:spAutoFit/>
          </a:bodyPr>
          <a:lstStyle/>
          <a:p>
            <a:pPr>
              <a:lnSpc>
                <a:spcPts val="15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■大阪府が実施市町村へ財政支援を行うとともに、関係機関との連携</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や調整等を実施（①）</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■府からの財源等を基に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spc="-20" dirty="0">
                <a:latin typeface="Meiryo UI" panose="020B0604030504040204" pitchFamily="50" charset="-128"/>
                <a:ea typeface="Meiryo UI" panose="020B0604030504040204" pitchFamily="50" charset="-128"/>
                <a:cs typeface="Meiryo UI" panose="020B0604030504040204" pitchFamily="50" charset="-128"/>
              </a:rPr>
              <a:t>大阪府社会福祉協議会</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へ</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市民後見人の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養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成及び</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活動支援を委託（②）</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spc="-70" dirty="0">
                <a:latin typeface="Meiryo UI" panose="020B0604030504040204" pitchFamily="50" charset="-128"/>
                <a:ea typeface="Meiryo UI" panose="020B0604030504040204" pitchFamily="50" charset="-128"/>
                <a:cs typeface="Meiryo UI" panose="020B0604030504040204" pitchFamily="50" charset="-128"/>
              </a:rPr>
              <a:t>■養成研修</a:t>
            </a:r>
            <a:r>
              <a:rPr lang="en-US" altLang="ja-JP" sz="1050" spc="-7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spc="-70" dirty="0">
                <a:latin typeface="Meiryo UI" panose="020B0604030504040204" pitchFamily="50" charset="-128"/>
                <a:ea typeface="Meiryo UI" panose="020B0604030504040204" pitchFamily="50" charset="-128"/>
                <a:cs typeface="Meiryo UI" panose="020B0604030504040204" pitchFamily="50" charset="-128"/>
              </a:rPr>
              <a:t>基礎・実務</a:t>
            </a:r>
            <a:r>
              <a:rPr lang="en-US" altLang="ja-JP" sz="1050" spc="-7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spc="-70" dirty="0">
                <a:latin typeface="Meiryo UI" panose="020B0604030504040204" pitchFamily="50" charset="-128"/>
                <a:ea typeface="Meiryo UI" panose="020B0604030504040204" pitchFamily="50" charset="-128"/>
                <a:cs typeface="Meiryo UI" panose="020B0604030504040204" pitchFamily="50" charset="-128"/>
              </a:rPr>
              <a:t>を実施し修了者を市民後見人バンクへ登録（③）</a:t>
            </a:r>
            <a:endParaRPr lang="en-US" altLang="ja-JP" sz="1050" spc="-7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■大阪家裁が実施市町村へ市民後見人候補者を推薦依頼（④）</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■市民後見人候補者の選考に向けた助言・アドバイスを依頼（⑤）</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■受任調整会議</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学識経験者・弁護士・司法書士・社会福祉士</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催し、市民後見人受任の適否、候補者選考の助言等を実施（⑥）</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■市町村は大阪家裁へ市民後見人候補者を推薦（⑦）</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■大阪家裁が市民後見人を選任（⑧）</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■市民後見人は後見活動（財産管理・身上監護）を実施（⑨）</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■市町村は受任者の日常的な相談やバンク登録者支援を実施</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spc="-20" dirty="0">
                <a:latin typeface="Meiryo UI" panose="020B0604030504040204" pitchFamily="50" charset="-128"/>
                <a:ea typeface="Meiryo UI" panose="020B0604030504040204" pitchFamily="50" charset="-128"/>
                <a:cs typeface="Meiryo UI" panose="020B0604030504040204" pitchFamily="50" charset="-128"/>
              </a:rPr>
              <a:t>大阪府社会福祉協議会</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バンク登録者・受任者研修や専門相談（専門</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職）を実施（⑩活動支援）</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spc="-20" dirty="0">
                <a:latin typeface="Meiryo UI" panose="020B0604030504040204" pitchFamily="50" charset="-128"/>
                <a:ea typeface="Meiryo UI" panose="020B0604030504040204" pitchFamily="50" charset="-128"/>
                <a:cs typeface="Meiryo UI" panose="020B0604030504040204" pitchFamily="50" charset="-128"/>
              </a:rPr>
              <a:t>大阪府社会福祉協議会</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委託元の実施市町村へ実績を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報告</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⑪</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＊なお、政令市</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大阪市・堺市</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は各市社協へ府と同業務を委託実施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下矢印 44"/>
          <p:cNvSpPr/>
          <p:nvPr/>
        </p:nvSpPr>
        <p:spPr>
          <a:xfrm flipV="1">
            <a:off x="3385717" y="5474816"/>
            <a:ext cx="221084" cy="238944"/>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46" name="テキスト ボックス 45"/>
          <p:cNvSpPr txBox="1"/>
          <p:nvPr/>
        </p:nvSpPr>
        <p:spPr>
          <a:xfrm>
            <a:off x="3479056" y="5498497"/>
            <a:ext cx="393948" cy="246221"/>
          </a:xfrm>
          <a:prstGeom prst="rect">
            <a:avLst/>
          </a:prstGeom>
          <a:noFill/>
        </p:spPr>
        <p:txBody>
          <a:bodyPr wrap="square" rtlCol="0">
            <a:spAutoFit/>
          </a:bodyPr>
          <a:lstStyle/>
          <a:p>
            <a:pPr algn="ctr">
              <a:lnSpc>
                <a:spcPts val="12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⑩</a:t>
            </a:r>
          </a:p>
        </p:txBody>
      </p:sp>
      <p:sp>
        <p:nvSpPr>
          <p:cNvPr id="10" name="スライド番号プレースホルダー 9"/>
          <p:cNvSpPr>
            <a:spLocks noGrp="1"/>
          </p:cNvSpPr>
          <p:nvPr>
            <p:ph type="sldNum" sz="quarter" idx="12"/>
          </p:nvPr>
        </p:nvSpPr>
        <p:spPr/>
        <p:txBody>
          <a:bodyPr/>
          <a:lstStyle/>
          <a:p>
            <a:fld id="{67A4A324-549D-40CC-9AC6-F4D01559132D}" type="slidenum">
              <a:rPr kumimoji="1" lang="ja-JP" altLang="en-US" smtClean="0"/>
              <a:t>3</a:t>
            </a:fld>
            <a:endParaRPr kumimoji="1" lang="ja-JP" altLang="en-US" dirty="0"/>
          </a:p>
        </p:txBody>
      </p:sp>
      <p:sp>
        <p:nvSpPr>
          <p:cNvPr id="50" name="スライド番号プレースホルダー 2"/>
          <p:cNvSpPr txBox="1">
            <a:spLocks/>
          </p:cNvSpPr>
          <p:nvPr/>
        </p:nvSpPr>
        <p:spPr>
          <a:xfrm>
            <a:off x="8754034" y="6575612"/>
            <a:ext cx="389965" cy="282388"/>
          </a:xfrm>
          <a:prstGeom prst="rect">
            <a:avLst/>
          </a:prstGeom>
          <a:solidFill>
            <a:srgbClr val="FFC000"/>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en-US" altLang="ja-JP" sz="1400" b="1" dirty="0" smtClean="0"/>
              <a:t>2</a:t>
            </a:r>
            <a:r>
              <a:rPr kumimoji="1" lang="ja-JP" altLang="en-US" sz="1400" b="1" dirty="0" smtClean="0"/>
              <a:t> </a:t>
            </a:r>
            <a:endParaRPr kumimoji="1" lang="en-US" altLang="ja-JP" sz="1400" b="1" dirty="0" smtClean="0"/>
          </a:p>
        </p:txBody>
      </p:sp>
    </p:spTree>
    <p:extLst>
      <p:ext uri="{BB962C8B-B14F-4D97-AF65-F5344CB8AC3E}">
        <p14:creationId xmlns:p14="http://schemas.microsoft.com/office/powerpoint/2010/main" val="564029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92852" y="874938"/>
            <a:ext cx="9114648" cy="2246769"/>
          </a:xfrm>
          <a:prstGeom prst="rect">
            <a:avLst/>
          </a:prstGeom>
          <a:noFill/>
        </p:spPr>
        <p:txBody>
          <a:bodyPr wrap="square" rtlCol="0">
            <a:spAutoFit/>
          </a:bodyPr>
          <a:lstStyle/>
          <a:p>
            <a:pPr>
              <a:lnSpc>
                <a:spcPts val="2100"/>
              </a:lnSpc>
            </a:pPr>
            <a:r>
              <a:rPr lang="ja-JP" altLang="en-US" sz="1300" b="1" spc="-20" dirty="0">
                <a:latin typeface="Meiryo UI" panose="020B0604030504040204" pitchFamily="50" charset="-128"/>
                <a:ea typeface="Meiryo UI" panose="020B0604030504040204" pitchFamily="50" charset="-128"/>
                <a:cs typeface="Meiryo UI" panose="020B0604030504040204" pitchFamily="50" charset="-128"/>
              </a:rPr>
              <a:t>｟②「養成研修」の実施｠</a:t>
            </a:r>
            <a:endParaRPr lang="en-US" altLang="ja-JP" sz="1300" b="1"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ここでは、府民が“後見人”として活動するために必要なスキル・ノウハウを身に付ける「養成研修」について検証する。大阪府では、実施</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市町村が大阪府社会福祉協議会へ委託し、養成研修のカリキュラムや開催運営等に取り組んでいる。</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養成研修は、国が提示するカリキュラムに基づき、</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月より</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か月間にわたり、弁護士・司法書士・社会福祉士・税理士等の専門職を</a:t>
            </a:r>
            <a:r>
              <a:rPr lang="ja-JP" altLang="en-US" sz="1300" spc="-20" dirty="0" err="1">
                <a:latin typeface="Meiryo UI" panose="020B0604030504040204" pitchFamily="50" charset="-128"/>
                <a:ea typeface="Meiryo UI" panose="020B0604030504040204" pitchFamily="50" charset="-128"/>
                <a:cs typeface="Meiryo UI" panose="020B0604030504040204" pitchFamily="50" charset="-128"/>
              </a:rPr>
              <a:t>は</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じめ、学識経験者、大阪家裁、福祉・医療関係者等の協力を得て、基礎講習（</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日間）と実務講習</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日間</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、施設実習を含む）</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を実施している。また、基礎講習に先立ち、</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月より、社会貢献への意欲と熱意のある方、市民後見人に少しでも関心のある方を対象に、</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オリエンテーション</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令和元</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回開催）を開催している。大阪府の場合、国が提示するカリキュラムを基に、テーマや研修時間を拡充</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し、市民後見人のスキルアップを図っている（</a:t>
            </a:r>
            <a:r>
              <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：基礎</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講習</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19</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時間</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日間）、実務</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講習</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31.5</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時間（</a:t>
            </a:r>
            <a:r>
              <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日間</a:t>
            </a:r>
            <a:r>
              <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施設実習</a:t>
            </a:r>
            <a:r>
              <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日）</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261036" y="3115693"/>
            <a:ext cx="8631445" cy="1368000"/>
          </a:xfrm>
          <a:prstGeom prst="rect">
            <a:avLst/>
          </a:prstGeom>
          <a:solidFill>
            <a:schemeClr val="accent1">
              <a:lumMod val="20000"/>
              <a:lumOff val="80000"/>
            </a:schemeClr>
          </a:solidFill>
          <a:ln w="28575">
            <a:solidFill>
              <a:schemeClr val="accent5">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8" name="テキスト ボックス 47"/>
          <p:cNvSpPr txBox="1"/>
          <p:nvPr/>
        </p:nvSpPr>
        <p:spPr>
          <a:xfrm>
            <a:off x="282041" y="3127118"/>
            <a:ext cx="3472396" cy="297517"/>
          </a:xfrm>
          <a:prstGeom prst="rect">
            <a:avLst/>
          </a:prstGeom>
          <a:noFill/>
        </p:spPr>
        <p:txBody>
          <a:bodyPr wrap="square" rtlCol="0">
            <a:spAutoFit/>
          </a:bodyPr>
          <a:lstStyle/>
          <a:p>
            <a:pPr>
              <a:lnSpc>
                <a:spcPts val="1600"/>
              </a:lnSpc>
            </a:pPr>
            <a:r>
              <a:rPr lang="en-US" altLang="ja-JP" sz="1200" b="1"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10" dirty="0">
                <a:latin typeface="Meiryo UI" panose="020B0604030504040204" pitchFamily="50" charset="-128"/>
                <a:ea typeface="Meiryo UI" panose="020B0604030504040204" pitchFamily="50" charset="-128"/>
                <a:cs typeface="Meiryo UI" panose="020B0604030504040204" pitchFamily="50" charset="-128"/>
              </a:rPr>
              <a:t>市民後見人」の要件（</a:t>
            </a:r>
            <a:r>
              <a:rPr lang="en-US" altLang="ja-JP" sz="1200" b="1" spc="-10" dirty="0" smtClean="0">
                <a:latin typeface="Meiryo UI" panose="020B0604030504040204" pitchFamily="50" charset="-128"/>
                <a:ea typeface="Meiryo UI" panose="020B0604030504040204" pitchFamily="50" charset="-128"/>
                <a:cs typeface="Meiryo UI" panose="020B0604030504040204" pitchFamily="50" charset="-128"/>
              </a:rPr>
              <a:t>H31</a:t>
            </a:r>
            <a:r>
              <a:rPr lang="ja-JP" altLang="en-US" sz="1200" b="1" spc="-1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b="1" spc="-1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b="1" spc="-1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49" name="表 48"/>
          <p:cNvGraphicFramePr>
            <a:graphicFrameLocks noGrp="1"/>
          </p:cNvGraphicFramePr>
          <p:nvPr>
            <p:extLst>
              <p:ext uri="{D42A27DB-BD31-4B8C-83A1-F6EECF244321}">
                <p14:modId xmlns:p14="http://schemas.microsoft.com/office/powerpoint/2010/main" val="1615426700"/>
              </p:ext>
            </p:extLst>
          </p:nvPr>
        </p:nvGraphicFramePr>
        <p:xfrm>
          <a:off x="396472" y="3423652"/>
          <a:ext cx="8424000" cy="640080"/>
        </p:xfrm>
        <a:graphic>
          <a:graphicData uri="http://schemas.openxmlformats.org/drawingml/2006/table">
            <a:tbl>
              <a:tblPr firstRow="1" bandRow="1">
                <a:tableStyleId>{5940675A-B579-460E-94D1-54222C63F5DA}</a:tableStyleId>
              </a:tblPr>
              <a:tblGrid>
                <a:gridCol w="1524116">
                  <a:extLst>
                    <a:ext uri="{9D8B030D-6E8A-4147-A177-3AD203B41FA5}">
                      <a16:colId xmlns:a16="http://schemas.microsoft.com/office/drawing/2014/main" val="20000"/>
                    </a:ext>
                  </a:extLst>
                </a:gridCol>
                <a:gridCol w="6899884">
                  <a:extLst>
                    <a:ext uri="{9D8B030D-6E8A-4147-A177-3AD203B41FA5}">
                      <a16:colId xmlns:a16="http://schemas.microsoft.com/office/drawing/2014/main" val="20001"/>
                    </a:ext>
                  </a:extLst>
                </a:gridCol>
              </a:tblGrid>
              <a:tr h="135757">
                <a:tc>
                  <a:txBody>
                    <a:bodyPr/>
                    <a:lstStyle/>
                    <a:p>
                      <a:pPr>
                        <a:lnSpc>
                          <a:spcPts val="1200"/>
                        </a:lnSpc>
                      </a:pPr>
                      <a:r>
                        <a:rPr kumimoji="1" lang="ja-JP" altLang="en-US" sz="1050" b="1" dirty="0" smtClean="0">
                          <a:solidFill>
                            <a:schemeClr val="bg1"/>
                          </a:solidFill>
                          <a:latin typeface="Meiryo UI" panose="020B0604030504040204" pitchFamily="50" charset="-128"/>
                          <a:ea typeface="Meiryo UI" panose="020B0604030504040204" pitchFamily="50" charset="-128"/>
                        </a:rPr>
                        <a:t>●実施市町村在住・</a:t>
                      </a:r>
                      <a:endParaRPr kumimoji="1" lang="en-US" altLang="ja-JP" sz="1050" b="1" dirty="0" smtClean="0">
                        <a:solidFill>
                          <a:schemeClr val="bg1"/>
                        </a:solidFill>
                        <a:latin typeface="Meiryo UI" panose="020B0604030504040204" pitchFamily="50" charset="-128"/>
                        <a:ea typeface="Meiryo UI" panose="020B0604030504040204" pitchFamily="50" charset="-128"/>
                      </a:endParaRPr>
                    </a:p>
                    <a:p>
                      <a:pPr>
                        <a:lnSpc>
                          <a:spcPts val="1200"/>
                        </a:lnSpc>
                      </a:pPr>
                      <a:r>
                        <a:rPr kumimoji="1" lang="ja-JP" altLang="en-US" sz="1050" b="1" dirty="0" smtClean="0">
                          <a:solidFill>
                            <a:schemeClr val="bg1"/>
                          </a:solidFill>
                          <a:latin typeface="Meiryo UI" panose="020B0604030504040204" pitchFamily="50" charset="-128"/>
                          <a:ea typeface="Meiryo UI" panose="020B0604030504040204" pitchFamily="50" charset="-128"/>
                        </a:rPr>
                        <a:t>　在勤者（計</a:t>
                      </a:r>
                      <a:r>
                        <a:rPr kumimoji="1" lang="en-US" altLang="ja-JP" sz="1050" b="1" dirty="0" smtClean="0">
                          <a:solidFill>
                            <a:schemeClr val="bg1"/>
                          </a:solidFill>
                          <a:latin typeface="Meiryo UI" panose="020B0604030504040204" pitchFamily="50" charset="-128"/>
                          <a:ea typeface="Meiryo UI" panose="020B0604030504040204" pitchFamily="50" charset="-128"/>
                        </a:rPr>
                        <a:t>21</a:t>
                      </a:r>
                      <a:r>
                        <a:rPr kumimoji="1" lang="ja-JP" altLang="en-US" sz="1050" b="1" dirty="0" smtClean="0">
                          <a:solidFill>
                            <a:schemeClr val="bg1"/>
                          </a:solidFill>
                          <a:latin typeface="Meiryo UI" panose="020B0604030504040204" pitchFamily="50" charset="-128"/>
                          <a:ea typeface="Meiryo UI" panose="020B0604030504040204" pitchFamily="50" charset="-128"/>
                        </a:rPr>
                        <a:t>市町）</a:t>
                      </a:r>
                      <a:endParaRPr kumimoji="1" lang="ja-JP" altLang="en-US" sz="1050" b="1"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0070C0"/>
                    </a:solidFill>
                  </a:tcPr>
                </a:tc>
                <a:tc>
                  <a:txBody>
                    <a:bodyPr/>
                    <a:lstStyle/>
                    <a:p>
                      <a:pPr>
                        <a:lnSpc>
                          <a:spcPts val="1200"/>
                        </a:lnSpc>
                      </a:pPr>
                      <a:r>
                        <a:rPr kumimoji="1" lang="ja-JP" altLang="en-US" sz="1050" dirty="0" smtClean="0">
                          <a:solidFill>
                            <a:schemeClr val="tx1"/>
                          </a:solidFill>
                          <a:latin typeface="Meiryo UI" panose="020B0604030504040204" pitchFamily="50" charset="-128"/>
                          <a:ea typeface="Meiryo UI" panose="020B0604030504040204" pitchFamily="50" charset="-128"/>
                        </a:rPr>
                        <a:t>▸豊中市</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▸池田市</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▸高槻市</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▸枚方市</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▸茨木市▸八尾市</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▸東大阪市</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▸富田林市</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▸河内長野市</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▸羽曳野市</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endParaRPr kumimoji="1" lang="en-US" altLang="ja-JP" sz="1050" baseline="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50" dirty="0" smtClean="0">
                          <a:solidFill>
                            <a:schemeClr val="tx1"/>
                          </a:solidFill>
                          <a:latin typeface="Meiryo UI" panose="020B0604030504040204" pitchFamily="50" charset="-128"/>
                          <a:ea typeface="Meiryo UI" panose="020B0604030504040204" pitchFamily="50" charset="-128"/>
                        </a:rPr>
                        <a:t>▸大阪狭山市</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▸岸和田市</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▸貝塚市</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▸泉佐野市</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▸泉南市</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▸阪南市</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▸忠岡町</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▸田尻町</a:t>
                      </a:r>
                      <a:r>
                        <a:rPr kumimoji="1" lang="ja-JP" altLang="en-US" sz="1050" baseline="0"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▸岬町　▸熊取町　▸門真市</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0">
                <a:tc>
                  <a:txBody>
                    <a:bodyPr/>
                    <a:lstStyle/>
                    <a:p>
                      <a:pPr>
                        <a:lnSpc>
                          <a:spcPts val="1200"/>
                        </a:lnSpc>
                      </a:pPr>
                      <a:r>
                        <a:rPr kumimoji="1" lang="ja-JP" altLang="en-US" sz="1050" b="1" dirty="0" smtClean="0">
                          <a:solidFill>
                            <a:schemeClr val="bg1"/>
                          </a:solidFill>
                          <a:latin typeface="Meiryo UI" panose="020B0604030504040204" pitchFamily="50" charset="-128"/>
                          <a:ea typeface="Meiryo UI" panose="020B0604030504040204" pitchFamily="50" charset="-128"/>
                        </a:rPr>
                        <a:t>●年齢</a:t>
                      </a:r>
                      <a:endParaRPr kumimoji="1" lang="ja-JP" altLang="en-US" sz="1050" b="1"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0070C0"/>
                    </a:solidFill>
                  </a:tcPr>
                </a:tc>
                <a:tc>
                  <a:txBody>
                    <a:bodyPr/>
                    <a:lstStyle/>
                    <a:p>
                      <a:pPr>
                        <a:lnSpc>
                          <a:spcPts val="1200"/>
                        </a:lnSpc>
                      </a:pPr>
                      <a:r>
                        <a:rPr kumimoji="1" lang="ja-JP" altLang="en-US" sz="1050" dirty="0" smtClean="0">
                          <a:solidFill>
                            <a:schemeClr val="tx1"/>
                          </a:solidFill>
                          <a:latin typeface="Meiryo UI" panose="020B0604030504040204" pitchFamily="50" charset="-128"/>
                          <a:ea typeface="Meiryo UI" panose="020B0604030504040204" pitchFamily="50" charset="-128"/>
                        </a:rPr>
                        <a:t>▸平成</a:t>
                      </a:r>
                      <a:r>
                        <a:rPr kumimoji="1" lang="en-US" altLang="ja-JP" sz="1050" dirty="0" smtClean="0">
                          <a:solidFill>
                            <a:schemeClr val="tx1"/>
                          </a:solidFill>
                          <a:latin typeface="Meiryo UI" panose="020B0604030504040204" pitchFamily="50" charset="-128"/>
                          <a:ea typeface="Meiryo UI" panose="020B0604030504040204" pitchFamily="50" charset="-128"/>
                        </a:rPr>
                        <a:t>31</a:t>
                      </a:r>
                      <a:r>
                        <a:rPr kumimoji="1" lang="ja-JP" altLang="en-US" sz="1050" dirty="0" smtClean="0">
                          <a:solidFill>
                            <a:schemeClr val="tx1"/>
                          </a:solidFill>
                          <a:latin typeface="Meiryo UI" panose="020B0604030504040204" pitchFamily="50" charset="-128"/>
                          <a:ea typeface="Meiryo UI" panose="020B0604030504040204" pitchFamily="50" charset="-128"/>
                        </a:rPr>
                        <a:t>年</a:t>
                      </a:r>
                      <a:r>
                        <a:rPr kumimoji="1" lang="en-US" altLang="ja-JP" sz="1050" dirty="0" smtClean="0">
                          <a:solidFill>
                            <a:schemeClr val="tx1"/>
                          </a:solidFill>
                          <a:latin typeface="Meiryo UI" panose="020B0604030504040204" pitchFamily="50" charset="-128"/>
                          <a:ea typeface="Meiryo UI" panose="020B0604030504040204" pitchFamily="50" charset="-128"/>
                        </a:rPr>
                        <a:t>4</a:t>
                      </a:r>
                      <a:r>
                        <a:rPr kumimoji="1" lang="ja-JP" altLang="en-US" sz="1050" dirty="0" smtClean="0">
                          <a:solidFill>
                            <a:schemeClr val="tx1"/>
                          </a:solidFill>
                          <a:latin typeface="Meiryo UI" panose="020B0604030504040204" pitchFamily="50" charset="-128"/>
                          <a:ea typeface="Meiryo UI" panose="020B0604030504040204" pitchFamily="50" charset="-128"/>
                        </a:rPr>
                        <a:t>月</a:t>
                      </a:r>
                      <a:r>
                        <a:rPr kumimoji="1" lang="en-US" altLang="ja-JP" sz="1050" dirty="0" smtClean="0">
                          <a:solidFill>
                            <a:schemeClr val="tx1"/>
                          </a:solidFill>
                          <a:latin typeface="Meiryo UI" panose="020B0604030504040204" pitchFamily="50" charset="-128"/>
                          <a:ea typeface="Meiryo UI" panose="020B0604030504040204" pitchFamily="50" charset="-128"/>
                        </a:rPr>
                        <a:t>1</a:t>
                      </a:r>
                      <a:r>
                        <a:rPr kumimoji="1" lang="ja-JP" altLang="en-US" sz="1050" dirty="0" smtClean="0">
                          <a:solidFill>
                            <a:schemeClr val="tx1"/>
                          </a:solidFill>
                          <a:latin typeface="Meiryo UI" panose="020B0604030504040204" pitchFamily="50" charset="-128"/>
                          <a:ea typeface="Meiryo UI" panose="020B0604030504040204" pitchFamily="50" charset="-128"/>
                        </a:rPr>
                        <a:t>日の年齢が満</a:t>
                      </a:r>
                      <a:r>
                        <a:rPr kumimoji="1" lang="en-US" altLang="ja-JP" sz="1050" dirty="0" smtClean="0">
                          <a:solidFill>
                            <a:schemeClr val="tx1"/>
                          </a:solidFill>
                          <a:latin typeface="Meiryo UI" panose="020B0604030504040204" pitchFamily="50" charset="-128"/>
                          <a:ea typeface="Meiryo UI" panose="020B0604030504040204" pitchFamily="50" charset="-128"/>
                        </a:rPr>
                        <a:t>25</a:t>
                      </a:r>
                      <a:r>
                        <a:rPr kumimoji="1" lang="ja-JP" altLang="en-US" sz="1050" dirty="0" smtClean="0">
                          <a:solidFill>
                            <a:schemeClr val="tx1"/>
                          </a:solidFill>
                          <a:latin typeface="Meiryo UI" panose="020B0604030504040204" pitchFamily="50" charset="-128"/>
                          <a:ea typeface="Meiryo UI" panose="020B0604030504040204" pitchFamily="50" charset="-128"/>
                        </a:rPr>
                        <a:t>歳以上</a:t>
                      </a:r>
                      <a:r>
                        <a:rPr kumimoji="1" lang="en-US" altLang="ja-JP" sz="1050" dirty="0" smtClean="0">
                          <a:solidFill>
                            <a:schemeClr val="tx1"/>
                          </a:solidFill>
                          <a:latin typeface="Meiryo UI" panose="020B0604030504040204" pitchFamily="50" charset="-128"/>
                          <a:ea typeface="Meiryo UI" panose="020B0604030504040204" pitchFamily="50" charset="-128"/>
                        </a:rPr>
                        <a:t>70</a:t>
                      </a:r>
                      <a:r>
                        <a:rPr kumimoji="1" lang="ja-JP" altLang="en-US" sz="1050" dirty="0" smtClean="0">
                          <a:solidFill>
                            <a:schemeClr val="tx1"/>
                          </a:solidFill>
                          <a:latin typeface="Meiryo UI" panose="020B0604030504040204" pitchFamily="50" charset="-128"/>
                          <a:ea typeface="Meiryo UI" panose="020B0604030504040204" pitchFamily="50" charset="-128"/>
                        </a:rPr>
                        <a:t>歳未満の方</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50" name="テキスト ボックス 49"/>
          <p:cNvSpPr txBox="1"/>
          <p:nvPr/>
        </p:nvSpPr>
        <p:spPr>
          <a:xfrm>
            <a:off x="94804" y="4462638"/>
            <a:ext cx="9188896" cy="1169551"/>
          </a:xfrm>
          <a:prstGeom prst="rect">
            <a:avLst/>
          </a:prstGeom>
          <a:noFill/>
        </p:spPr>
        <p:txBody>
          <a:bodyPr wrap="square" rtlCol="0">
            <a:spAutoFit/>
          </a:bodyPr>
          <a:lstStyle/>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基礎講習では、市民後見人として活動するにあたり基本的な知識を学習する場であり、実務講習では、基礎講習を踏まえた実践的</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な講義内容となっている。また、施設実習（高齢者・障がい者）</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を</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日間</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、体験し、対象者や施設との関わり方を習得する。</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なお、受講者については、基礎講習や実務講習の修了時に、選考委員（企画委員と兼務）等が行う選考面接において、受講状況</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や後見活動への意欲等を確認し、市民後見人バンクに登録する。</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399728" y="4054020"/>
            <a:ext cx="8411914" cy="374461"/>
          </a:xfrm>
          <a:prstGeom prst="rect">
            <a:avLst/>
          </a:prstGeom>
          <a:noFill/>
        </p:spPr>
        <p:txBody>
          <a:bodyPr wrap="square" rtlCol="0">
            <a:spAutoFit/>
          </a:bodyPr>
          <a:lstStyle/>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＊対象外：①後見人養成研修を実施する団体所属の方、又は親族以外の方の後見活動中の方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②大阪市・堺市在住・在勤の方（大阪市・堺市が実施する市民後見人養成講座を受講すること）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正方形/長方形 50"/>
          <p:cNvSpPr/>
          <p:nvPr/>
        </p:nvSpPr>
        <p:spPr>
          <a:xfrm>
            <a:off x="261034" y="5627464"/>
            <a:ext cx="8641666" cy="1154336"/>
          </a:xfrm>
          <a:prstGeom prst="rect">
            <a:avLst/>
          </a:prstGeom>
          <a:solidFill>
            <a:srgbClr val="FFFFCC"/>
          </a:solidFill>
          <a:ln w="28575">
            <a:solidFill>
              <a:srgbClr val="99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2" name="テキスト ボックス 51"/>
          <p:cNvSpPr txBox="1"/>
          <p:nvPr/>
        </p:nvSpPr>
        <p:spPr>
          <a:xfrm>
            <a:off x="282042" y="5638890"/>
            <a:ext cx="5852926" cy="297517"/>
          </a:xfrm>
          <a:prstGeom prst="rect">
            <a:avLst/>
          </a:prstGeom>
          <a:noFill/>
        </p:spPr>
        <p:txBody>
          <a:bodyPr wrap="square" rtlCol="0">
            <a:spAutoFit/>
          </a:bodyPr>
          <a:lstStyle/>
          <a:p>
            <a:pPr>
              <a:lnSpc>
                <a:spcPts val="1600"/>
              </a:lnSpc>
            </a:pPr>
            <a:r>
              <a:rPr lang="en-US" altLang="ja-JP" sz="1200" b="1"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10" dirty="0" smtClean="0">
                <a:latin typeface="Meiryo UI" panose="020B0604030504040204" pitchFamily="50" charset="-128"/>
                <a:ea typeface="Meiryo UI" panose="020B0604030504040204" pitchFamily="50" charset="-128"/>
                <a:cs typeface="Meiryo UI" panose="020B0604030504040204" pitchFamily="50" charset="-128"/>
              </a:rPr>
              <a:t>養成</a:t>
            </a:r>
            <a:r>
              <a:rPr lang="ja-JP" altLang="en-US" sz="1200" b="1" spc="-10" dirty="0">
                <a:latin typeface="Meiryo UI" panose="020B0604030504040204" pitchFamily="50" charset="-128"/>
                <a:ea typeface="Meiryo UI" panose="020B0604030504040204" pitchFamily="50" charset="-128"/>
                <a:cs typeface="Meiryo UI" panose="020B0604030504040204" pitchFamily="50" charset="-128"/>
              </a:rPr>
              <a:t>研修の主なカリキュラム（</a:t>
            </a:r>
            <a:r>
              <a:rPr lang="en-US" altLang="ja-JP" sz="1200" b="1" spc="-1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200" b="1" spc="-1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b="1" spc="-1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b="1" spc="-1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19" name="表 18"/>
          <p:cNvGraphicFramePr>
            <a:graphicFrameLocks noGrp="1"/>
          </p:cNvGraphicFramePr>
          <p:nvPr>
            <p:extLst>
              <p:ext uri="{D42A27DB-BD31-4B8C-83A1-F6EECF244321}">
                <p14:modId xmlns:p14="http://schemas.microsoft.com/office/powerpoint/2010/main" val="323714351"/>
              </p:ext>
            </p:extLst>
          </p:nvPr>
        </p:nvGraphicFramePr>
        <p:xfrm>
          <a:off x="450652" y="5914008"/>
          <a:ext cx="8248848" cy="792480"/>
        </p:xfrm>
        <a:graphic>
          <a:graphicData uri="http://schemas.openxmlformats.org/drawingml/2006/table">
            <a:tbl>
              <a:tblPr firstRow="1" bandRow="1">
                <a:tableStyleId>{5940675A-B579-460E-94D1-54222C63F5DA}</a:tableStyleId>
              </a:tblPr>
              <a:tblGrid>
                <a:gridCol w="4193356">
                  <a:extLst>
                    <a:ext uri="{9D8B030D-6E8A-4147-A177-3AD203B41FA5}">
                      <a16:colId xmlns:a16="http://schemas.microsoft.com/office/drawing/2014/main" val="20000"/>
                    </a:ext>
                  </a:extLst>
                </a:gridCol>
                <a:gridCol w="4055492">
                  <a:extLst>
                    <a:ext uri="{9D8B030D-6E8A-4147-A177-3AD203B41FA5}">
                      <a16:colId xmlns:a16="http://schemas.microsoft.com/office/drawing/2014/main" val="20001"/>
                    </a:ext>
                  </a:extLst>
                </a:gridCol>
              </a:tblGrid>
              <a:tr h="0">
                <a:tc>
                  <a:txBody>
                    <a:bodyPr/>
                    <a:lstStyle/>
                    <a:p>
                      <a:pPr algn="ctr">
                        <a:lnSpc>
                          <a:spcPts val="1200"/>
                        </a:lnSpc>
                      </a:pP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❶基礎講習（</a:t>
                      </a:r>
                      <a:r>
                        <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日間）　　　</a:t>
                      </a:r>
                      <a:endParaRPr kumimoji="1"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200"/>
                        </a:lnSpc>
                      </a:pP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❷実務講習（</a:t>
                      </a:r>
                      <a:r>
                        <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日間</a:t>
                      </a:r>
                      <a:r>
                        <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施設実習</a:t>
                      </a:r>
                      <a:r>
                        <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日間）　</a:t>
                      </a:r>
                      <a:endParaRPr kumimoji="1"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48992">
                <a:tc>
                  <a:txBody>
                    <a:bodyPr/>
                    <a:lstStyle/>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▸社会福祉の動向と市民後見人の役割　▸成年後見制度の概要</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▸権利擁護の基本的な考え方　▸申立てのながれと家裁の役割</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▸地域福祉の理念と福祉サービス　▸後見人の職務　▸対象者の理解　等</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▸年金制度　▸税務申告制度　▸後見人サポート体制</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▸対象者の理解（認知症、障がい者）▸各市町における福祉制度</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▸後見業務（財産管理、家裁への報告等）　等</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53" name="テキスト ボックス 52"/>
          <p:cNvSpPr txBox="1"/>
          <p:nvPr/>
        </p:nvSpPr>
        <p:spPr>
          <a:xfrm>
            <a:off x="3792934" y="5672104"/>
            <a:ext cx="4163442" cy="246221"/>
          </a:xfrm>
          <a:prstGeom prst="rect">
            <a:avLst/>
          </a:prstGeom>
          <a:noFill/>
        </p:spPr>
        <p:txBody>
          <a:bodyPr wrap="square" rtlCol="0">
            <a:spAutoFit/>
          </a:bodyPr>
          <a:lstStyle/>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＊❶❷ともに座学及びグループワークにおいて実施、主に土曜日中心</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69987" y="104775"/>
            <a:ext cx="8820000" cy="668338"/>
          </a:xfrm>
          <a:prstGeom prst="rect">
            <a:avLst/>
          </a:prstGeom>
          <a:gradFill>
            <a:gsLst>
              <a:gs pos="0">
                <a:schemeClr val="accent5">
                  <a:lumMod val="40000"/>
                  <a:lumOff val="60000"/>
                </a:schemeClr>
              </a:gs>
              <a:gs pos="80000">
                <a:schemeClr val="accent1">
                  <a:shade val="93000"/>
                  <a:satMod val="130000"/>
                </a:schemeClr>
              </a:gs>
              <a:gs pos="100000">
                <a:schemeClr val="accent1">
                  <a:shade val="94000"/>
                  <a:satMod val="135000"/>
                </a:schemeClr>
              </a:gs>
            </a:gsLst>
          </a:gradFill>
          <a:ln>
            <a:noFill/>
          </a:ln>
        </p:spPr>
        <p:style>
          <a:lnRef idx="1">
            <a:schemeClr val="accent1"/>
          </a:lnRef>
          <a:fillRef idx="3">
            <a:schemeClr val="accent1"/>
          </a:fillRef>
          <a:effectRef idx="2">
            <a:schemeClr val="accent1"/>
          </a:effectRef>
          <a:fontRef idx="minor">
            <a:schemeClr val="lt1"/>
          </a:fontRef>
        </p:style>
        <p:txBody>
          <a:bodyPr anchor="ctr"/>
          <a:lstStyle/>
          <a:p>
            <a:pPr lvl="0">
              <a:defRPr/>
            </a:pPr>
            <a:r>
              <a:rPr kumimoji="0" lang="ja-JP" altLang="en-US" sz="20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市民後見人の養成と活動支援の現状</a:t>
            </a:r>
            <a:endParaRPr kumimoji="0" lang="en-US" altLang="ja-JP" sz="20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p:nvPr/>
        </p:nvCxnSpPr>
        <p:spPr>
          <a:xfrm flipV="1">
            <a:off x="251520" y="639763"/>
            <a:ext cx="8676000" cy="635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20" name="スライド番号プレースホルダー 2"/>
          <p:cNvSpPr txBox="1">
            <a:spLocks/>
          </p:cNvSpPr>
          <p:nvPr/>
        </p:nvSpPr>
        <p:spPr>
          <a:xfrm>
            <a:off x="8754035" y="0"/>
            <a:ext cx="389965" cy="282388"/>
          </a:xfrm>
          <a:prstGeom prst="rect">
            <a:avLst/>
          </a:prstGeom>
          <a:solidFill>
            <a:srgbClr val="FFC000"/>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en-US" altLang="ja-JP" sz="1400" b="1" dirty="0" smtClean="0"/>
              <a:t>3</a:t>
            </a:r>
            <a:r>
              <a:rPr kumimoji="1" lang="ja-JP" altLang="en-US" sz="1400" b="1" dirty="0" smtClean="0"/>
              <a:t> </a:t>
            </a:r>
            <a:endParaRPr kumimoji="1" lang="en-US" altLang="ja-JP" sz="1400" b="1" dirty="0" smtClean="0"/>
          </a:p>
        </p:txBody>
      </p:sp>
    </p:spTree>
    <p:extLst>
      <p:ext uri="{BB962C8B-B14F-4D97-AF65-F5344CB8AC3E}">
        <p14:creationId xmlns:p14="http://schemas.microsoft.com/office/powerpoint/2010/main" val="3522641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69987" y="104775"/>
            <a:ext cx="8820000" cy="668338"/>
          </a:xfrm>
          <a:prstGeom prst="rect">
            <a:avLst/>
          </a:prstGeom>
          <a:gradFill>
            <a:gsLst>
              <a:gs pos="0">
                <a:schemeClr val="accent5">
                  <a:lumMod val="40000"/>
                  <a:lumOff val="60000"/>
                </a:schemeClr>
              </a:gs>
              <a:gs pos="80000">
                <a:schemeClr val="accent1">
                  <a:shade val="93000"/>
                  <a:satMod val="130000"/>
                </a:schemeClr>
              </a:gs>
              <a:gs pos="100000">
                <a:schemeClr val="accent1">
                  <a:shade val="94000"/>
                  <a:satMod val="135000"/>
                </a:schemeClr>
              </a:gs>
            </a:gsLst>
          </a:gradFill>
          <a:ln>
            <a:noFill/>
          </a:ln>
        </p:spPr>
        <p:style>
          <a:lnRef idx="1">
            <a:schemeClr val="accent1"/>
          </a:lnRef>
          <a:fillRef idx="3">
            <a:schemeClr val="accent1"/>
          </a:fillRef>
          <a:effectRef idx="2">
            <a:schemeClr val="accent1"/>
          </a:effectRef>
          <a:fontRef idx="minor">
            <a:schemeClr val="lt1"/>
          </a:fontRef>
        </p:style>
        <p:txBody>
          <a:bodyPr anchor="ctr"/>
          <a:lstStyle/>
          <a:p>
            <a:pPr lvl="0">
              <a:defRPr/>
            </a:pPr>
            <a:r>
              <a:rPr kumimoji="0" lang="ja-JP" altLang="en-US" sz="20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市民後見人の養成と活動支援の現状</a:t>
            </a:r>
            <a:endParaRPr kumimoji="0" lang="en-US" altLang="ja-JP" sz="20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flipV="1">
            <a:off x="251520" y="639763"/>
            <a:ext cx="8676000" cy="635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92852" y="874936"/>
            <a:ext cx="9051148" cy="3862596"/>
          </a:xfrm>
          <a:prstGeom prst="rect">
            <a:avLst/>
          </a:prstGeom>
          <a:noFill/>
        </p:spPr>
        <p:txBody>
          <a:bodyPr wrap="square" rtlCol="0">
            <a:spAutoFit/>
          </a:bodyPr>
          <a:lstStyle/>
          <a:p>
            <a:pPr>
              <a:lnSpc>
                <a:spcPts val="2100"/>
              </a:lnSpc>
            </a:pPr>
            <a:r>
              <a:rPr lang="ja-JP" altLang="en-US" sz="1300" b="1" spc="-20" dirty="0">
                <a:latin typeface="Meiryo UI" panose="020B0604030504040204" pitchFamily="50" charset="-128"/>
                <a:ea typeface="Meiryo UI" panose="020B0604030504040204" pitchFamily="50" charset="-128"/>
                <a:cs typeface="Meiryo UI" panose="020B0604030504040204" pitchFamily="50" charset="-128"/>
              </a:rPr>
              <a:t>｟③「活動支援」</a:t>
            </a:r>
            <a:r>
              <a:rPr lang="ja-JP" altLang="en-US" sz="1300" b="1" spc="-2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300" b="1" spc="-20" dirty="0">
                <a:latin typeface="Meiryo UI" panose="020B0604030504040204" pitchFamily="50" charset="-128"/>
                <a:ea typeface="Meiryo UI" panose="020B0604030504040204" pitchFamily="50" charset="-128"/>
                <a:cs typeface="Meiryo UI" panose="020B0604030504040204" pitchFamily="50" charset="-128"/>
              </a:rPr>
              <a:t>実施</a:t>
            </a:r>
            <a:r>
              <a:rPr lang="ja-JP" altLang="en-US" sz="1300" b="1" spc="-2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b="1"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大阪府では、養成研修修了後、受講者が市民後見人として円滑に後見活動に取り組むことができるよう、関係機関等とともに、様々</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なバックアップ支援を行っている。</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大阪府の場合</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、単独</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後見として活動に取り組むことを旨としており、実施市町村やその受託先である市町村</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社会</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福祉協議会において</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日常的</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な相談窓口を設け、市民後見人受任後の不安や悩み、後見活動の中でのアクシデント等に対し、</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気軽</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に相談できる体制を</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して</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いる。また、市民後見人は、定期的に家庭裁判所へ後見活動を報告することが求められており、専門</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職</a:t>
            </a:r>
            <a:r>
              <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弁護士</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・司法書士・</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社会福</a:t>
            </a:r>
            <a:endPar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祉士</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書類の作成方法をアドバイスするとともに記載内容等を通じて、適正な後見活動が行われて</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いるか</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等の確認を行う（専門相談）</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　さらに</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、法的な問題や身上監護面で課題が生じた時など、突発的な案件についても、随時、専門</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相談</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を実施し、その支援に</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取り組んで</a:t>
            </a:r>
            <a:endPar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いる</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一方、バンク登録を行ったとしてもすぐに受任できるものではないが、いつでも受任できる体制を整え、必要なスキル・ノウハウの習得を深</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めるため、定期的にバンク登録者向けの研修会（年</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回）を実施している。こうした取組みを通じて、バンク登録者のモチベーションの維</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持・向上を図っている。</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このように活動支援では、市民後見人の活動を、専門職をはじめ、様々な関係機関が連携しながら、全面的にサポートしている。そし</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て、この充実した支援体制があるからこそ、大阪家庭裁判所から、“市民後見人の選任”という信頼を得てきたものと考えている。</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261036" y="4720952"/>
            <a:ext cx="8631445" cy="2060848"/>
          </a:xfrm>
          <a:prstGeom prst="rect">
            <a:avLst/>
          </a:prstGeom>
          <a:solidFill>
            <a:schemeClr val="accent1">
              <a:lumMod val="20000"/>
              <a:lumOff val="80000"/>
            </a:schemeClr>
          </a:solidFill>
          <a:ln w="28575">
            <a:solidFill>
              <a:schemeClr val="accent5">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8" name="テキスト ボックス 47"/>
          <p:cNvSpPr txBox="1"/>
          <p:nvPr/>
        </p:nvSpPr>
        <p:spPr>
          <a:xfrm>
            <a:off x="282042" y="4732377"/>
            <a:ext cx="5658111" cy="297517"/>
          </a:xfrm>
          <a:prstGeom prst="rect">
            <a:avLst/>
          </a:prstGeom>
          <a:noFill/>
        </p:spPr>
        <p:txBody>
          <a:bodyPr wrap="square" rtlCol="0">
            <a:spAutoFit/>
          </a:bodyPr>
          <a:lstStyle/>
          <a:p>
            <a:pPr>
              <a:lnSpc>
                <a:spcPts val="1600"/>
              </a:lnSpc>
            </a:pPr>
            <a:r>
              <a:rPr lang="en-US" altLang="ja-JP" sz="1200" b="1"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10" dirty="0">
                <a:latin typeface="Meiryo UI" panose="020B0604030504040204" pitchFamily="50" charset="-128"/>
                <a:ea typeface="Meiryo UI" panose="020B0604030504040204" pitchFamily="50" charset="-128"/>
                <a:cs typeface="Meiryo UI" panose="020B0604030504040204" pitchFamily="50" charset="-128"/>
              </a:rPr>
              <a:t>市民後見人」のサポート体制（相談支援）</a:t>
            </a:r>
            <a:r>
              <a:rPr lang="en-US" altLang="ja-JP" sz="1200" b="1" spc="-1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49" name="表 48"/>
          <p:cNvGraphicFramePr>
            <a:graphicFrameLocks noGrp="1"/>
          </p:cNvGraphicFramePr>
          <p:nvPr>
            <p:extLst>
              <p:ext uri="{D42A27DB-BD31-4B8C-83A1-F6EECF244321}">
                <p14:modId xmlns:p14="http://schemas.microsoft.com/office/powerpoint/2010/main" val="2543502018"/>
              </p:ext>
            </p:extLst>
          </p:nvPr>
        </p:nvGraphicFramePr>
        <p:xfrm>
          <a:off x="412552" y="5034384"/>
          <a:ext cx="8407920" cy="1645920"/>
        </p:xfrm>
        <a:graphic>
          <a:graphicData uri="http://schemas.openxmlformats.org/drawingml/2006/table">
            <a:tbl>
              <a:tblPr firstRow="1" bandRow="1">
                <a:tableStyleId>{5940675A-B579-460E-94D1-54222C63F5DA}</a:tableStyleId>
              </a:tblPr>
              <a:tblGrid>
                <a:gridCol w="1047948">
                  <a:extLst>
                    <a:ext uri="{9D8B030D-6E8A-4147-A177-3AD203B41FA5}">
                      <a16:colId xmlns:a16="http://schemas.microsoft.com/office/drawing/2014/main" val="20000"/>
                    </a:ext>
                  </a:extLst>
                </a:gridCol>
                <a:gridCol w="2391420">
                  <a:extLst>
                    <a:ext uri="{9D8B030D-6E8A-4147-A177-3AD203B41FA5}">
                      <a16:colId xmlns:a16="http://schemas.microsoft.com/office/drawing/2014/main" val="20001"/>
                    </a:ext>
                  </a:extLst>
                </a:gridCol>
                <a:gridCol w="4968552">
                  <a:extLst>
                    <a:ext uri="{9D8B030D-6E8A-4147-A177-3AD203B41FA5}">
                      <a16:colId xmlns:a16="http://schemas.microsoft.com/office/drawing/2014/main" val="20002"/>
                    </a:ext>
                  </a:extLst>
                </a:gridCol>
              </a:tblGrid>
              <a:tr h="135757">
                <a:tc>
                  <a:txBody>
                    <a:bodyPr/>
                    <a:lstStyle/>
                    <a:p>
                      <a:pPr algn="ctr">
                        <a:lnSpc>
                          <a:spcPts val="1200"/>
                        </a:lnSpc>
                      </a:pPr>
                      <a:endParaRPr kumimoji="1" lang="ja-JP" altLang="en-US" sz="1050" b="1"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70C0"/>
                    </a:solidFill>
                  </a:tcPr>
                </a:tc>
                <a:tc>
                  <a:txBody>
                    <a:bodyPr/>
                    <a:lstStyle/>
                    <a:p>
                      <a:pPr algn="ctr">
                        <a:lnSpc>
                          <a:spcPts val="1200"/>
                        </a:lnSpc>
                      </a:pPr>
                      <a:r>
                        <a:rPr kumimoji="1" lang="ja-JP" altLang="en-US" sz="1050" b="1" dirty="0" smtClean="0">
                          <a:solidFill>
                            <a:schemeClr val="bg1"/>
                          </a:solidFill>
                          <a:latin typeface="Meiryo UI" panose="020B0604030504040204" pitchFamily="50" charset="-128"/>
                          <a:ea typeface="Meiryo UI" panose="020B0604030504040204" pitchFamily="50" charset="-128"/>
                        </a:rPr>
                        <a:t>日常的な相談</a:t>
                      </a:r>
                      <a:endParaRPr kumimoji="1" lang="ja-JP" altLang="en-US" sz="1050" b="1"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70C0"/>
                    </a:solidFill>
                  </a:tcPr>
                </a:tc>
                <a:tc>
                  <a:txBody>
                    <a:bodyPr/>
                    <a:lstStyle/>
                    <a:p>
                      <a:pPr algn="ctr">
                        <a:lnSpc>
                          <a:spcPts val="1200"/>
                        </a:lnSpc>
                      </a:pPr>
                      <a:r>
                        <a:rPr kumimoji="1" lang="ja-JP" altLang="en-US" sz="1050" b="1" dirty="0" smtClean="0">
                          <a:solidFill>
                            <a:schemeClr val="bg1"/>
                          </a:solidFill>
                          <a:latin typeface="Meiryo UI" panose="020B0604030504040204" pitchFamily="50" charset="-128"/>
                          <a:ea typeface="Meiryo UI" panose="020B0604030504040204" pitchFamily="50" charset="-128"/>
                        </a:rPr>
                        <a:t>専門相談（市民後見人と専門職の一対一の相談）</a:t>
                      </a:r>
                      <a:endParaRPr kumimoji="1" lang="ja-JP" altLang="en-US" sz="1050" b="1"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0">
                <a:tc>
                  <a:txBody>
                    <a:bodyPr/>
                    <a:lstStyle/>
                    <a:p>
                      <a:pPr>
                        <a:lnSpc>
                          <a:spcPts val="1200"/>
                        </a:lnSpc>
                      </a:pPr>
                      <a:r>
                        <a:rPr kumimoji="1" lang="ja-JP" altLang="en-US" sz="1050" b="1" dirty="0" smtClean="0">
                          <a:solidFill>
                            <a:schemeClr val="tx1"/>
                          </a:solidFill>
                          <a:latin typeface="Meiryo UI" panose="020B0604030504040204" pitchFamily="50" charset="-128"/>
                          <a:ea typeface="Meiryo UI" panose="020B0604030504040204" pitchFamily="50" charset="-128"/>
                        </a:rPr>
                        <a:t>実施自治体等</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FFFF99"/>
                    </a:solidFill>
                  </a:tcPr>
                </a:tc>
                <a:tc>
                  <a:txBody>
                    <a:bodyPr/>
                    <a:lstStyle/>
                    <a:p>
                      <a:pPr>
                        <a:lnSpc>
                          <a:spcPts val="1200"/>
                        </a:lnSpc>
                      </a:pPr>
                      <a:r>
                        <a:rPr kumimoji="1" lang="ja-JP" altLang="en-US" sz="1050" b="0" dirty="0" smtClean="0">
                          <a:solidFill>
                            <a:schemeClr val="tx1"/>
                          </a:solidFill>
                          <a:latin typeface="Meiryo UI" panose="020B0604030504040204" pitchFamily="50" charset="-128"/>
                          <a:ea typeface="Meiryo UI" panose="020B0604030504040204" pitchFamily="50" charset="-128"/>
                        </a:rPr>
                        <a:t>▸実施市町村又は実施市町村より委託を受けている市町村社会福祉協議会</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pPr>
                        <a:lnSpc>
                          <a:spcPts val="1200"/>
                        </a:lnSpc>
                      </a:pPr>
                      <a:r>
                        <a:rPr kumimoji="1" lang="ja-JP" altLang="en-US" sz="1050" dirty="0" smtClean="0">
                          <a:latin typeface="Meiryo UI" panose="020B0604030504040204" pitchFamily="50" charset="-128"/>
                          <a:ea typeface="Meiryo UI" panose="020B0604030504040204" pitchFamily="50" charset="-128"/>
                        </a:rPr>
                        <a:t>▸</a:t>
                      </a:r>
                      <a:r>
                        <a:rPr lang="ja-JP" altLang="en-US" sz="1050" spc="-20" dirty="0" smtClean="0">
                          <a:latin typeface="Meiryo UI" panose="020B0604030504040204" pitchFamily="50" charset="-128"/>
                          <a:ea typeface="Meiryo UI" panose="020B0604030504040204" pitchFamily="50" charset="-128"/>
                          <a:cs typeface="Meiryo UI" panose="020B0604030504040204" pitchFamily="50" charset="-128"/>
                        </a:rPr>
                        <a:t>大阪府社会福祉協議会</a:t>
                      </a:r>
                      <a:r>
                        <a:rPr kumimoji="1" lang="ja-JP" altLang="en-US" sz="1050" dirty="0" smtClean="0">
                          <a:latin typeface="Meiryo UI" panose="020B0604030504040204" pitchFamily="50" charset="-128"/>
                          <a:ea typeface="Meiryo UI" panose="020B0604030504040204" pitchFamily="50" charset="-128"/>
                        </a:rPr>
                        <a:t>が関係機関等と調整</a:t>
                      </a:r>
                      <a:endParaRPr kumimoji="1" lang="en-US" altLang="ja-JP" sz="1050" dirty="0" smtClean="0">
                        <a:latin typeface="Meiryo UI" panose="020B0604030504040204" pitchFamily="50" charset="-128"/>
                        <a:ea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rPr>
                        <a:t>（市民後見人と専門職をつなぐコーディネートを実施）</a:t>
                      </a:r>
                      <a:endParaRPr kumimoji="1" lang="en-US" altLang="ja-JP" sz="1050" dirty="0" smtClean="0">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1"/>
                  </a:ext>
                </a:extLst>
              </a:tr>
              <a:tr h="852161">
                <a:tc>
                  <a:txBody>
                    <a:bodyPr/>
                    <a:lstStyle/>
                    <a:p>
                      <a:pPr>
                        <a:lnSpc>
                          <a:spcPts val="1200"/>
                        </a:lnSpc>
                      </a:pPr>
                      <a:r>
                        <a:rPr kumimoji="1" lang="ja-JP" altLang="en-US" sz="1050" b="1" dirty="0" smtClean="0">
                          <a:solidFill>
                            <a:schemeClr val="tx1"/>
                          </a:solidFill>
                          <a:latin typeface="Meiryo UI" panose="020B0604030504040204" pitchFamily="50" charset="-128"/>
                          <a:ea typeface="Meiryo UI" panose="020B0604030504040204" pitchFamily="50" charset="-128"/>
                        </a:rPr>
                        <a:t>相談手法</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FFFF99"/>
                    </a:solidFill>
                  </a:tcPr>
                </a:tc>
                <a:tc>
                  <a:txBody>
                    <a:bodyPr/>
                    <a:lstStyle/>
                    <a:p>
                      <a:pPr>
                        <a:lnSpc>
                          <a:spcPts val="1200"/>
                        </a:lnSpc>
                      </a:pPr>
                      <a:r>
                        <a:rPr kumimoji="1" lang="ja-JP" altLang="en-US" sz="1050" b="0" dirty="0" smtClean="0">
                          <a:solidFill>
                            <a:schemeClr val="tx1"/>
                          </a:solidFill>
                          <a:latin typeface="Meiryo UI" panose="020B0604030504040204" pitchFamily="50" charset="-128"/>
                          <a:ea typeface="Meiryo UI" panose="020B0604030504040204" pitchFamily="50" charset="-128"/>
                        </a:rPr>
                        <a:t>▸電話相談</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50" b="0" dirty="0" smtClean="0">
                          <a:solidFill>
                            <a:schemeClr val="tx1"/>
                          </a:solidFill>
                          <a:latin typeface="Meiryo UI" panose="020B0604030504040204" pitchFamily="50" charset="-128"/>
                          <a:ea typeface="Meiryo UI" panose="020B0604030504040204" pitchFamily="50" charset="-128"/>
                        </a:rPr>
                        <a:t>（覚えのない請求が届いた）</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50" b="0" dirty="0" smtClean="0">
                          <a:solidFill>
                            <a:schemeClr val="tx1"/>
                          </a:solidFill>
                          <a:latin typeface="Meiryo UI" panose="020B0604030504040204" pitchFamily="50" charset="-128"/>
                          <a:ea typeface="Meiryo UI" panose="020B0604030504040204" pitchFamily="50" charset="-128"/>
                        </a:rPr>
                        <a:t>▸面談による相談</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50" b="0" dirty="0" smtClean="0">
                          <a:solidFill>
                            <a:schemeClr val="tx1"/>
                          </a:solidFill>
                          <a:latin typeface="Meiryo UI" panose="020B0604030504040204" pitchFamily="50" charset="-128"/>
                          <a:ea typeface="Meiryo UI" panose="020B0604030504040204" pitchFamily="50" charset="-128"/>
                        </a:rPr>
                        <a:t>　</a:t>
                      </a:r>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後見事務費の確認をしてほしい）</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50" b="0" dirty="0" smtClean="0">
                          <a:solidFill>
                            <a:schemeClr val="tx1"/>
                          </a:solidFill>
                          <a:latin typeface="Meiryo UI" panose="020B0604030504040204" pitchFamily="50" charset="-128"/>
                          <a:ea typeface="Meiryo UI" panose="020B0604030504040204" pitchFamily="50" charset="-128"/>
                        </a:rPr>
                        <a:t>▸緊急相談</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50" b="0" dirty="0" smtClean="0">
                          <a:solidFill>
                            <a:schemeClr val="tx1"/>
                          </a:solidFill>
                          <a:latin typeface="Meiryo UI" panose="020B0604030504040204" pitchFamily="50" charset="-128"/>
                          <a:ea typeface="Meiryo UI" panose="020B0604030504040204" pitchFamily="50" charset="-128"/>
                        </a:rPr>
                        <a:t>（被後見人の容態が急変した）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pPr>
                        <a:lnSpc>
                          <a:spcPts val="1200"/>
                        </a:lnSpc>
                      </a:pP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定例相談</a:t>
                      </a:r>
                      <a:r>
                        <a:rPr kumimoji="1" lang="en-US" altLang="ja-JP" sz="1050" dirty="0" smtClean="0">
                          <a:latin typeface="Meiryo UI" panose="020B0604030504040204" pitchFamily="50" charset="-128"/>
                          <a:ea typeface="Meiryo UI" panose="020B0604030504040204" pitchFamily="50" charset="-128"/>
                        </a:rPr>
                        <a:t>]</a:t>
                      </a:r>
                    </a:p>
                    <a:p>
                      <a:pPr>
                        <a:lnSpc>
                          <a:spcPts val="1200"/>
                        </a:lnSpc>
                      </a:pPr>
                      <a:r>
                        <a:rPr kumimoji="1" lang="ja-JP" altLang="en-US" sz="1050" dirty="0" smtClean="0">
                          <a:latin typeface="Meiryo UI" panose="020B0604030504040204" pitchFamily="50" charset="-128"/>
                          <a:ea typeface="Meiryo UI" panose="020B0604030504040204" pitchFamily="50" charset="-128"/>
                        </a:rPr>
                        <a:t>❶受任直後（今後</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か月の動き方等）❷受任</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か月後（家裁への報告書類の確認）</a:t>
                      </a:r>
                      <a:endParaRPr kumimoji="1" lang="en-US" altLang="ja-JP" sz="1050" dirty="0" smtClean="0">
                        <a:latin typeface="Meiryo UI" panose="020B0604030504040204" pitchFamily="50" charset="-128"/>
                        <a:ea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rPr>
                        <a:t>❸受任</a:t>
                      </a:r>
                      <a:r>
                        <a:rPr kumimoji="1" lang="en-US" altLang="ja-JP" sz="1050" dirty="0" smtClean="0">
                          <a:latin typeface="Meiryo UI" panose="020B0604030504040204" pitchFamily="50" charset="-128"/>
                          <a:ea typeface="Meiryo UI" panose="020B0604030504040204" pitchFamily="50" charset="-128"/>
                        </a:rPr>
                        <a:t>3</a:t>
                      </a:r>
                      <a:r>
                        <a:rPr kumimoji="1" lang="ja-JP" altLang="en-US" sz="1050" dirty="0" smtClean="0">
                          <a:latin typeface="Meiryo UI" panose="020B0604030504040204" pitchFamily="50" charset="-128"/>
                          <a:ea typeface="Meiryo UI" panose="020B0604030504040204" pitchFamily="50" charset="-128"/>
                        </a:rPr>
                        <a:t>か月後、受任</a:t>
                      </a:r>
                      <a:r>
                        <a:rPr kumimoji="1" lang="en-US" altLang="ja-JP" sz="1050" dirty="0" smtClean="0">
                          <a:latin typeface="Meiryo UI" panose="020B0604030504040204" pitchFamily="50" charset="-128"/>
                          <a:ea typeface="Meiryo UI" panose="020B0604030504040204" pitchFamily="50" charset="-128"/>
                        </a:rPr>
                        <a:t>6</a:t>
                      </a:r>
                      <a:r>
                        <a:rPr kumimoji="1" lang="ja-JP" altLang="en-US" sz="1050" dirty="0" smtClean="0">
                          <a:latin typeface="Meiryo UI" panose="020B0604030504040204" pitchFamily="50" charset="-128"/>
                          <a:ea typeface="Meiryo UI" panose="020B0604030504040204" pitchFamily="50" charset="-128"/>
                        </a:rPr>
                        <a:t>か月後（家裁への報告書類の確認等）</a:t>
                      </a:r>
                      <a:endParaRPr kumimoji="1" lang="en-US" altLang="ja-JP" sz="1050" dirty="0" smtClean="0">
                        <a:latin typeface="Meiryo UI" panose="020B0604030504040204" pitchFamily="50" charset="-128"/>
                        <a:ea typeface="Meiryo UI" panose="020B0604030504040204" pitchFamily="50" charset="-128"/>
                      </a:endParaRPr>
                    </a:p>
                    <a:p>
                      <a:pPr>
                        <a:lnSpc>
                          <a:spcPts val="1200"/>
                        </a:lnSpc>
                      </a:pP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随時相談</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＊週</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回開催</a:t>
                      </a:r>
                      <a:endParaRPr kumimoji="1" lang="en-US" altLang="ja-JP" sz="1050" dirty="0" smtClean="0">
                        <a:latin typeface="Meiryo UI" panose="020B0604030504040204" pitchFamily="50" charset="-128"/>
                        <a:ea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rPr>
                        <a:t>▸法的な問題（借金の督促状が届いた。どのように対応したらよいか等）</a:t>
                      </a:r>
                      <a:endParaRPr kumimoji="1" lang="en-US" altLang="ja-JP" sz="1050" dirty="0" smtClean="0">
                        <a:latin typeface="Meiryo UI" panose="020B0604030504040204" pitchFamily="50" charset="-128"/>
                        <a:ea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rPr>
                        <a:t>▸身上監護面（施設入所をどのように進めればよいか等）</a:t>
                      </a:r>
                      <a:endParaRPr kumimoji="1" lang="en-US" altLang="ja-JP" sz="1050" dirty="0" smtClean="0">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11" name="スライド番号プレースホルダー 2"/>
          <p:cNvSpPr txBox="1">
            <a:spLocks/>
          </p:cNvSpPr>
          <p:nvPr/>
        </p:nvSpPr>
        <p:spPr>
          <a:xfrm>
            <a:off x="8754035" y="6575612"/>
            <a:ext cx="389965" cy="282388"/>
          </a:xfrm>
          <a:prstGeom prst="rect">
            <a:avLst/>
          </a:prstGeom>
          <a:solidFill>
            <a:srgbClr val="FFC000"/>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en-US" altLang="ja-JP" sz="1400" b="1" dirty="0" smtClean="0"/>
              <a:t>4</a:t>
            </a:r>
            <a:r>
              <a:rPr kumimoji="1" lang="ja-JP" altLang="en-US" sz="1400" b="1" dirty="0" smtClean="0"/>
              <a:t> </a:t>
            </a:r>
            <a:endParaRPr kumimoji="1" lang="en-US" altLang="ja-JP" sz="1400" b="1" dirty="0" smtClean="0"/>
          </a:p>
        </p:txBody>
      </p:sp>
    </p:spTree>
    <p:extLst>
      <p:ext uri="{BB962C8B-B14F-4D97-AF65-F5344CB8AC3E}">
        <p14:creationId xmlns:p14="http://schemas.microsoft.com/office/powerpoint/2010/main" val="2046480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92852" y="874936"/>
            <a:ext cx="9101948" cy="900246"/>
          </a:xfrm>
          <a:prstGeom prst="rect">
            <a:avLst/>
          </a:prstGeom>
          <a:noFill/>
        </p:spPr>
        <p:txBody>
          <a:bodyPr wrap="square" rtlCol="0">
            <a:spAutoFit/>
          </a:bodyPr>
          <a:lstStyle/>
          <a:p>
            <a:pPr>
              <a:lnSpc>
                <a:spcPts val="2100"/>
              </a:lnSpc>
            </a:pPr>
            <a:r>
              <a:rPr lang="ja-JP" altLang="en-US" sz="1300" b="1" spc="-20" dirty="0">
                <a:latin typeface="Meiryo UI" panose="020B0604030504040204" pitchFamily="50" charset="-128"/>
                <a:ea typeface="Meiryo UI" panose="020B0604030504040204" pitchFamily="50" charset="-128"/>
                <a:cs typeface="Meiryo UI" panose="020B0604030504040204" pitchFamily="50" charset="-128"/>
              </a:rPr>
              <a:t>｟④養成等の取組みポイント（メリット）｠</a:t>
            </a:r>
            <a:endParaRPr lang="en-US" altLang="ja-JP" sz="1300" b="1"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大阪府では、これまで検証してきたとおり、府内全域（大阪市・堺市を含む）が同一の活動理念、手法により、市民後見人の養成等</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に取り組んでいる点が大きな特徴である。この方式で取り組むメリットを以下のとおり整理した。</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261036" y="5432648"/>
            <a:ext cx="8631445" cy="1374552"/>
          </a:xfrm>
          <a:prstGeom prst="rect">
            <a:avLst/>
          </a:prstGeom>
          <a:solidFill>
            <a:schemeClr val="accent1">
              <a:lumMod val="20000"/>
              <a:lumOff val="80000"/>
            </a:schemeClr>
          </a:solidFill>
          <a:ln w="28575">
            <a:solidFill>
              <a:schemeClr val="accent5">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8" name="テキスト ボックス 47"/>
          <p:cNvSpPr txBox="1"/>
          <p:nvPr/>
        </p:nvSpPr>
        <p:spPr>
          <a:xfrm>
            <a:off x="282042" y="5444073"/>
            <a:ext cx="5658111" cy="297517"/>
          </a:xfrm>
          <a:prstGeom prst="rect">
            <a:avLst/>
          </a:prstGeom>
          <a:noFill/>
        </p:spPr>
        <p:txBody>
          <a:bodyPr wrap="square" rtlCol="0">
            <a:spAutoFit/>
          </a:bodyPr>
          <a:lstStyle/>
          <a:p>
            <a:pPr>
              <a:lnSpc>
                <a:spcPts val="1600"/>
              </a:lnSpc>
            </a:pPr>
            <a:r>
              <a:rPr lang="en-US" altLang="ja-JP" sz="1200" b="1" spc="-1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200" b="1" spc="-10" dirty="0" smtClean="0">
                <a:latin typeface="Meiryo UI" panose="020B0604030504040204" pitchFamily="50" charset="-128"/>
                <a:ea typeface="Meiryo UI" panose="020B0604030504040204" pitchFamily="50" charset="-128"/>
                <a:cs typeface="Meiryo UI" panose="020B0604030504040204" pitchFamily="50" charset="-128"/>
              </a:rPr>
              <a:t>年度大阪府</a:t>
            </a:r>
            <a:r>
              <a:rPr lang="ja-JP" altLang="en-US" sz="1200" b="1" spc="-10" dirty="0">
                <a:latin typeface="Meiryo UI" panose="020B0604030504040204" pitchFamily="50" charset="-128"/>
                <a:ea typeface="Meiryo UI" panose="020B0604030504040204" pitchFamily="50" charset="-128"/>
                <a:cs typeface="Meiryo UI" panose="020B0604030504040204" pitchFamily="50" charset="-128"/>
              </a:rPr>
              <a:t>における「市民後見人の養成等」に係る財源（厚生労働省）</a:t>
            </a:r>
            <a:r>
              <a:rPr lang="en-US" altLang="ja-JP" sz="1200" b="1" spc="-1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49" name="表 48"/>
          <p:cNvGraphicFramePr>
            <a:graphicFrameLocks noGrp="1"/>
          </p:cNvGraphicFramePr>
          <p:nvPr>
            <p:extLst>
              <p:ext uri="{D42A27DB-BD31-4B8C-83A1-F6EECF244321}">
                <p14:modId xmlns:p14="http://schemas.microsoft.com/office/powerpoint/2010/main" val="1635924229"/>
              </p:ext>
            </p:extLst>
          </p:nvPr>
        </p:nvGraphicFramePr>
        <p:xfrm>
          <a:off x="412552" y="5780448"/>
          <a:ext cx="8286948" cy="754822"/>
        </p:xfrm>
        <a:graphic>
          <a:graphicData uri="http://schemas.openxmlformats.org/drawingml/2006/table">
            <a:tbl>
              <a:tblPr firstRow="1" bandRow="1">
                <a:tableStyleId>{5940675A-B579-460E-94D1-54222C63F5DA}</a:tableStyleId>
              </a:tblPr>
              <a:tblGrid>
                <a:gridCol w="2419548">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4495800">
                  <a:extLst>
                    <a:ext uri="{9D8B030D-6E8A-4147-A177-3AD203B41FA5}">
                      <a16:colId xmlns:a16="http://schemas.microsoft.com/office/drawing/2014/main" val="20002"/>
                    </a:ext>
                  </a:extLst>
                </a:gridCol>
              </a:tblGrid>
              <a:tr h="289990">
                <a:tc>
                  <a:txBody>
                    <a:bodyPr/>
                    <a:lstStyle/>
                    <a:p>
                      <a:pPr algn="ctr">
                        <a:lnSpc>
                          <a:spcPts val="1200"/>
                        </a:lnSpc>
                      </a:pPr>
                      <a:r>
                        <a:rPr kumimoji="1" lang="ja-JP" altLang="en-US" sz="1050" b="1" dirty="0" smtClean="0">
                          <a:solidFill>
                            <a:schemeClr val="bg1"/>
                          </a:solidFill>
                          <a:latin typeface="Meiryo UI" panose="020B0604030504040204" pitchFamily="50" charset="-128"/>
                          <a:ea typeface="Meiryo UI" panose="020B0604030504040204" pitchFamily="50" charset="-128"/>
                        </a:rPr>
                        <a:t>事業名</a:t>
                      </a:r>
                      <a:endParaRPr kumimoji="1" lang="ja-JP" altLang="en-US" sz="1050" b="1" dirty="0">
                        <a:solidFill>
                          <a:schemeClr val="bg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70C0"/>
                    </a:solidFill>
                  </a:tcPr>
                </a:tc>
                <a:tc>
                  <a:txBody>
                    <a:bodyPr/>
                    <a:lstStyle/>
                    <a:p>
                      <a:pPr algn="ctr">
                        <a:lnSpc>
                          <a:spcPts val="1200"/>
                        </a:lnSpc>
                      </a:pPr>
                      <a:r>
                        <a:rPr kumimoji="1" lang="ja-JP" altLang="en-US" sz="1050" b="1" dirty="0" smtClean="0">
                          <a:solidFill>
                            <a:schemeClr val="bg1"/>
                          </a:solidFill>
                          <a:latin typeface="Meiryo UI" panose="020B0604030504040204" pitchFamily="50" charset="-128"/>
                          <a:ea typeface="Meiryo UI" panose="020B0604030504040204" pitchFamily="50" charset="-128"/>
                        </a:rPr>
                        <a:t>負担割合</a:t>
                      </a:r>
                      <a:endParaRPr kumimoji="1" lang="ja-JP" altLang="en-US" sz="1050" b="1" dirty="0">
                        <a:solidFill>
                          <a:schemeClr val="bg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70C0"/>
                    </a:solidFill>
                  </a:tcPr>
                </a:tc>
                <a:tc>
                  <a:txBody>
                    <a:bodyPr/>
                    <a:lstStyle/>
                    <a:p>
                      <a:pPr algn="ctr">
                        <a:lnSpc>
                          <a:spcPts val="1200"/>
                        </a:lnSpc>
                      </a:pPr>
                      <a:r>
                        <a:rPr kumimoji="1" lang="ja-JP" altLang="en-US" sz="1050" b="1" dirty="0" smtClean="0">
                          <a:solidFill>
                            <a:schemeClr val="bg1"/>
                          </a:solidFill>
                          <a:latin typeface="Meiryo UI" panose="020B0604030504040204" pitchFamily="50" charset="-128"/>
                          <a:ea typeface="Meiryo UI" panose="020B0604030504040204" pitchFamily="50" charset="-128"/>
                        </a:rPr>
                        <a:t>事業内容</a:t>
                      </a:r>
                      <a:endParaRPr kumimoji="1" lang="ja-JP" altLang="en-US" sz="1050" b="1" dirty="0">
                        <a:solidFill>
                          <a:schemeClr val="bg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464832">
                <a:tc>
                  <a:txBody>
                    <a:bodyPr/>
                    <a:lstStyle/>
                    <a:p>
                      <a:pPr>
                        <a:lnSpc>
                          <a:spcPts val="1200"/>
                        </a:lnSpc>
                      </a:pPr>
                      <a:r>
                        <a:rPr kumimoji="1" lang="ja-JP" altLang="en-US" sz="1050" b="1" dirty="0" smtClean="0">
                          <a:solidFill>
                            <a:schemeClr val="tx1"/>
                          </a:solidFill>
                          <a:latin typeface="Meiryo UI" panose="020B0604030504040204" pitchFamily="50" charset="-128"/>
                          <a:ea typeface="Meiryo UI" panose="020B0604030504040204" pitchFamily="50" charset="-128"/>
                        </a:rPr>
                        <a:t>❷権利擁護人材育成事業</a:t>
                      </a:r>
                      <a:r>
                        <a:rPr kumimoji="1" lang="en-US" altLang="ja-JP" sz="1050" b="1" dirty="0" smtClean="0">
                          <a:solidFill>
                            <a:schemeClr val="tx1"/>
                          </a:solidFill>
                          <a:latin typeface="Meiryo UI" panose="020B0604030504040204" pitchFamily="50" charset="-128"/>
                          <a:ea typeface="Meiryo UI" panose="020B0604030504040204" pitchFamily="50" charset="-128"/>
                        </a:rPr>
                        <a:t>[H27-]</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FFFF99"/>
                    </a:solidFill>
                  </a:tcPr>
                </a:tc>
                <a:tc>
                  <a:txBody>
                    <a:bodyPr/>
                    <a:lstStyle/>
                    <a:p>
                      <a:pPr>
                        <a:lnSpc>
                          <a:spcPts val="1200"/>
                        </a:lnSpc>
                      </a:pPr>
                      <a:r>
                        <a:rPr kumimoji="1" lang="ja-JP" altLang="en-US" sz="1050" b="0" dirty="0" smtClean="0">
                          <a:latin typeface="Meiryo UI" panose="020B0604030504040204" pitchFamily="50" charset="-128"/>
                          <a:ea typeface="Meiryo UI" panose="020B0604030504040204" pitchFamily="50" charset="-128"/>
                        </a:rPr>
                        <a:t>▸府</a:t>
                      </a:r>
                      <a:r>
                        <a:rPr kumimoji="1" lang="en-US" altLang="ja-JP" sz="1050" b="0" dirty="0" smtClean="0">
                          <a:latin typeface="Meiryo UI" panose="020B0604030504040204" pitchFamily="50" charset="-128"/>
                          <a:ea typeface="Meiryo UI" panose="020B0604030504040204" pitchFamily="50" charset="-128"/>
                        </a:rPr>
                        <a:t>3/4</a:t>
                      </a:r>
                      <a:r>
                        <a:rPr kumimoji="1" lang="ja-JP" altLang="en-US" sz="1050" b="0" dirty="0" err="1" smtClean="0">
                          <a:latin typeface="Meiryo UI" panose="020B0604030504040204" pitchFamily="50" charset="-128"/>
                          <a:ea typeface="Meiryo UI" panose="020B0604030504040204" pitchFamily="50" charset="-128"/>
                        </a:rPr>
                        <a:t>、</a:t>
                      </a:r>
                      <a:r>
                        <a:rPr kumimoji="1" lang="ja-JP" altLang="en-US" sz="1050" b="0" dirty="0" smtClean="0">
                          <a:latin typeface="Meiryo UI" panose="020B0604030504040204" pitchFamily="50" charset="-128"/>
                          <a:ea typeface="Meiryo UI" panose="020B0604030504040204" pitchFamily="50" charset="-128"/>
                        </a:rPr>
                        <a:t>市町村</a:t>
                      </a:r>
                      <a:r>
                        <a:rPr kumimoji="1" lang="en-US" altLang="ja-JP" sz="1050" b="0" dirty="0" smtClean="0">
                          <a:latin typeface="Meiryo UI" panose="020B0604030504040204" pitchFamily="50" charset="-128"/>
                          <a:ea typeface="Meiryo UI" panose="020B0604030504040204" pitchFamily="50" charset="-128"/>
                        </a:rPr>
                        <a:t>1/4</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pPr>
                        <a:lnSpc>
                          <a:spcPts val="1200"/>
                        </a:lnSpc>
                      </a:pPr>
                      <a:r>
                        <a:rPr kumimoji="1" lang="ja-JP" altLang="en-US" sz="1050" b="0" dirty="0" smtClean="0">
                          <a:latin typeface="Meiryo UI" panose="020B0604030504040204" pitchFamily="50" charset="-128"/>
                          <a:ea typeface="Meiryo UI" panose="020B0604030504040204" pitchFamily="50" charset="-128"/>
                        </a:rPr>
                        <a:t>▸認知症高齢者等の権利擁護の人材育成として、市民後見人の養成等を推進　</a:t>
                      </a:r>
                      <a:endParaRPr kumimoji="1" lang="en-US" altLang="ja-JP" sz="1050" b="0" dirty="0" smtClean="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2"/>
                  </a:ext>
                </a:extLst>
              </a:tr>
            </a:tbl>
          </a:graphicData>
        </a:graphic>
      </p:graphicFrame>
      <p:sp>
        <p:nvSpPr>
          <p:cNvPr id="9" name="正方形/長方形 8"/>
          <p:cNvSpPr/>
          <p:nvPr/>
        </p:nvSpPr>
        <p:spPr>
          <a:xfrm>
            <a:off x="261036" y="1815356"/>
            <a:ext cx="8600303" cy="2121644"/>
          </a:xfrm>
          <a:prstGeom prst="rect">
            <a:avLst/>
          </a:prstGeom>
          <a:solidFill>
            <a:srgbClr val="FFFFCC"/>
          </a:solidFill>
          <a:ln w="28575">
            <a:solidFill>
              <a:srgbClr val="99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2" name="テキスト ボックス 11"/>
          <p:cNvSpPr txBox="1"/>
          <p:nvPr/>
        </p:nvSpPr>
        <p:spPr>
          <a:xfrm>
            <a:off x="282042" y="1826782"/>
            <a:ext cx="5852926" cy="297517"/>
          </a:xfrm>
          <a:prstGeom prst="rect">
            <a:avLst/>
          </a:prstGeom>
          <a:noFill/>
        </p:spPr>
        <p:txBody>
          <a:bodyPr wrap="square" rtlCol="0">
            <a:spAutoFit/>
          </a:bodyPr>
          <a:lstStyle/>
          <a:p>
            <a:pPr>
              <a:lnSpc>
                <a:spcPts val="1600"/>
              </a:lnSpc>
            </a:pPr>
            <a:r>
              <a:rPr lang="en-US" altLang="ja-JP" sz="1200" b="1" spc="-1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spc="-10" dirty="0" err="1">
                <a:latin typeface="Meiryo UI" panose="020B0604030504040204" pitchFamily="50" charset="-128"/>
                <a:ea typeface="Meiryo UI" panose="020B0604030504040204" pitchFamily="50" charset="-128"/>
                <a:cs typeface="Meiryo UI" panose="020B0604030504040204" pitchFamily="50" charset="-128"/>
              </a:rPr>
              <a:t>つの</a:t>
            </a:r>
            <a:r>
              <a:rPr lang="ja-JP" altLang="en-US" sz="1200" b="1" spc="-10" dirty="0">
                <a:latin typeface="Meiryo UI" panose="020B0604030504040204" pitchFamily="50" charset="-128"/>
                <a:ea typeface="Meiryo UI" panose="020B0604030504040204" pitchFamily="50" charset="-128"/>
                <a:cs typeface="Meiryo UI" panose="020B0604030504040204" pitchFamily="50" charset="-128"/>
              </a:rPr>
              <a:t>ポイント（メリット）</a:t>
            </a:r>
            <a:r>
              <a:rPr lang="en-US" altLang="ja-JP" sz="1200" b="1" spc="-1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13" name="表 12"/>
          <p:cNvGraphicFramePr>
            <a:graphicFrameLocks noGrp="1"/>
          </p:cNvGraphicFramePr>
          <p:nvPr>
            <p:extLst>
              <p:ext uri="{D42A27DB-BD31-4B8C-83A1-F6EECF244321}">
                <p14:modId xmlns:p14="http://schemas.microsoft.com/office/powerpoint/2010/main" val="177740531"/>
              </p:ext>
            </p:extLst>
          </p:nvPr>
        </p:nvGraphicFramePr>
        <p:xfrm>
          <a:off x="429444" y="2139504"/>
          <a:ext cx="8236148" cy="1686560"/>
        </p:xfrm>
        <a:graphic>
          <a:graphicData uri="http://schemas.openxmlformats.org/drawingml/2006/table">
            <a:tbl>
              <a:tblPr firstRow="1" bandRow="1">
                <a:tableStyleId>{5940675A-B579-460E-94D1-54222C63F5DA}</a:tableStyleId>
              </a:tblPr>
              <a:tblGrid>
                <a:gridCol w="3431356">
                  <a:extLst>
                    <a:ext uri="{9D8B030D-6E8A-4147-A177-3AD203B41FA5}">
                      <a16:colId xmlns:a16="http://schemas.microsoft.com/office/drawing/2014/main" val="20000"/>
                    </a:ext>
                  </a:extLst>
                </a:gridCol>
                <a:gridCol w="4804792">
                  <a:extLst>
                    <a:ext uri="{9D8B030D-6E8A-4147-A177-3AD203B41FA5}">
                      <a16:colId xmlns:a16="http://schemas.microsoft.com/office/drawing/2014/main" val="20001"/>
                    </a:ext>
                  </a:extLst>
                </a:gridCol>
              </a:tblGrid>
              <a:tr h="260796">
                <a:tc>
                  <a:txBody>
                    <a:bodyPr/>
                    <a:lstStyle/>
                    <a:p>
                      <a:pP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●市町村の規模に関係なく、事業への参画が可能になる</a:t>
                      </a:r>
                      <a:endParaRPr kumimoji="1" lang="en-US" altLang="ja-JP" sz="1100" b="1" dirty="0" smtClean="0">
                        <a:solidFill>
                          <a:schemeClr val="bg1"/>
                        </a:solidFill>
                        <a:latin typeface="Meiryo UI" panose="020B0604030504040204" pitchFamily="50" charset="-128"/>
                        <a:ea typeface="Meiryo UI" panose="020B0604030504040204" pitchFamily="50" charset="-128"/>
                      </a:endParaRPr>
                    </a:p>
                    <a:p>
                      <a:pP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　（コスト削減、省力化、スケールメリットの創出）</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00B050"/>
                    </a:solidFill>
                  </a:tcPr>
                </a:tc>
                <a:tc>
                  <a:txBody>
                    <a:bodyPr/>
                    <a:lstStyle/>
                    <a:p>
                      <a:pPr>
                        <a:lnSpc>
                          <a:spcPts val="1300"/>
                        </a:lnSpc>
                      </a:pPr>
                      <a:r>
                        <a:rPr kumimoji="1" lang="ja-JP" altLang="en-US" sz="1100" dirty="0" smtClean="0">
                          <a:latin typeface="Meiryo UI" panose="020B0604030504040204" pitchFamily="50" charset="-128"/>
                          <a:ea typeface="Meiryo UI" panose="020B0604030504040204" pitchFamily="50" charset="-128"/>
                        </a:rPr>
                        <a:t>▸各市町村が一括で</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大阪府社会福祉協議会</a:t>
                      </a:r>
                      <a:r>
                        <a:rPr kumimoji="1" lang="ja-JP" altLang="en-US" sz="1100" dirty="0" smtClean="0">
                          <a:latin typeface="Meiryo UI" panose="020B0604030504040204" pitchFamily="50" charset="-128"/>
                          <a:ea typeface="Meiryo UI" panose="020B0604030504040204" pitchFamily="50" charset="-128"/>
                        </a:rPr>
                        <a:t>へ委託する合同実施は、コスト面、</a:t>
                      </a:r>
                      <a:endParaRPr kumimoji="1" lang="en-US" altLang="ja-JP" sz="1100" dirty="0" smtClean="0">
                        <a:latin typeface="Meiryo UI" panose="020B0604030504040204" pitchFamily="50" charset="-128"/>
                        <a:ea typeface="Meiryo UI" panose="020B0604030504040204" pitchFamily="50" charset="-128"/>
                      </a:endParaRPr>
                    </a:p>
                    <a:p>
                      <a:pPr>
                        <a:lnSpc>
                          <a:spcPts val="1300"/>
                        </a:lnSpc>
                      </a:pPr>
                      <a:r>
                        <a:rPr kumimoji="1" lang="ja-JP" altLang="en-US" sz="1100" dirty="0" smtClean="0">
                          <a:latin typeface="Meiryo UI" panose="020B0604030504040204" pitchFamily="50" charset="-128"/>
                          <a:ea typeface="Meiryo UI" panose="020B0604030504040204" pitchFamily="50" charset="-128"/>
                        </a:rPr>
                        <a:t>　事務量においても効率・効果的に取り組むことができ、スケールメリットが生まれる</a:t>
                      </a:r>
                      <a:endParaRPr kumimoji="1" lang="en-US" altLang="ja-JP" sz="1100" dirty="0" smtClean="0">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0">
                <a:tc>
                  <a:txBody>
                    <a:bodyPr/>
                    <a:lstStyle/>
                    <a:p>
                      <a:pP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●質の高い市民後見人の養成が可能になる</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00B050"/>
                    </a:solidFill>
                  </a:tcPr>
                </a:tc>
                <a:tc>
                  <a:txBody>
                    <a:bodyPr/>
                    <a:lstStyle/>
                    <a:p>
                      <a:pPr>
                        <a:lnSpc>
                          <a:spcPts val="1300"/>
                        </a:lnSpc>
                      </a:pPr>
                      <a:r>
                        <a:rPr kumimoji="1" lang="ja-JP" altLang="en-US" sz="1100" dirty="0" smtClean="0">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研修内容・時間の充実に加え、府内共通</a:t>
                      </a:r>
                      <a:r>
                        <a:rPr kumimoji="1" lang="ja-JP" altLang="en-US" sz="1100" dirty="0" smtClean="0">
                          <a:latin typeface="Meiryo UI" panose="020B0604030504040204" pitchFamily="50" charset="-128"/>
                          <a:ea typeface="Meiryo UI" panose="020B0604030504040204" pitchFamily="50" charset="-128"/>
                        </a:rPr>
                        <a:t>のマニュアル、手順書を活用することで、　</a:t>
                      </a:r>
                      <a:endParaRPr kumimoji="1" lang="en-US" altLang="ja-JP" sz="1100" dirty="0" smtClean="0">
                        <a:latin typeface="Meiryo UI" panose="020B0604030504040204" pitchFamily="50" charset="-128"/>
                        <a:ea typeface="Meiryo UI" panose="020B0604030504040204" pitchFamily="50" charset="-128"/>
                      </a:endParaRPr>
                    </a:p>
                    <a:p>
                      <a:pPr>
                        <a:lnSpc>
                          <a:spcPts val="1300"/>
                        </a:lnSpc>
                      </a:pPr>
                      <a:r>
                        <a:rPr kumimoji="1" lang="ja-JP" altLang="en-US" sz="1100" dirty="0" smtClean="0">
                          <a:latin typeface="Meiryo UI" panose="020B0604030504040204" pitchFamily="50" charset="-128"/>
                          <a:ea typeface="Meiryo UI" panose="020B0604030504040204" pitchFamily="50" charset="-128"/>
                        </a:rPr>
                        <a:t>　専門職等、支援機関の意思統一が形成され、支援内容のバラつきを抑制できる</a:t>
                      </a:r>
                      <a:endParaRPr kumimoji="1" lang="en-US" altLang="ja-JP" sz="1100" dirty="0" smtClean="0">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0">
                <a:tc>
                  <a:txBody>
                    <a:bodyPr/>
                    <a:lstStyle/>
                    <a:p>
                      <a:pP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●府内どこでも市民後見人のサービスを受けることができ、</a:t>
                      </a:r>
                      <a:endParaRPr kumimoji="1" lang="en-US" altLang="ja-JP" sz="1100" b="1" dirty="0" smtClean="0">
                        <a:solidFill>
                          <a:schemeClr val="bg1"/>
                        </a:solidFill>
                        <a:latin typeface="Meiryo UI" panose="020B0604030504040204" pitchFamily="50" charset="-128"/>
                        <a:ea typeface="Meiryo UI" panose="020B0604030504040204" pitchFamily="50" charset="-128"/>
                      </a:endParaRPr>
                    </a:p>
                    <a:p>
                      <a:pP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　かつ、市民後見人として活動することも可能になる</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00B050"/>
                    </a:solidFill>
                  </a:tcPr>
                </a:tc>
                <a:tc>
                  <a:txBody>
                    <a:bodyPr/>
                    <a:lstStyle/>
                    <a:p>
                      <a:pPr>
                        <a:lnSpc>
                          <a:spcPts val="1300"/>
                        </a:lnSpc>
                      </a:pPr>
                      <a:r>
                        <a:rPr kumimoji="1" lang="ja-JP" altLang="en-US" sz="1100" dirty="0" smtClean="0">
                          <a:latin typeface="Meiryo UI" panose="020B0604030504040204" pitchFamily="50" charset="-128"/>
                          <a:ea typeface="Meiryo UI" panose="020B0604030504040204" pitchFamily="50" charset="-128"/>
                        </a:rPr>
                        <a:t>▸被後見人や市民後見人の転居先が事業実施市町村間であれば、引き続き、</a:t>
                      </a:r>
                      <a:endParaRPr kumimoji="1" lang="en-US" altLang="ja-JP" sz="1100" dirty="0" smtClean="0">
                        <a:latin typeface="Meiryo UI" panose="020B0604030504040204" pitchFamily="50" charset="-128"/>
                        <a:ea typeface="Meiryo UI" panose="020B0604030504040204" pitchFamily="50" charset="-128"/>
                      </a:endParaRPr>
                    </a:p>
                    <a:p>
                      <a:pPr>
                        <a:lnSpc>
                          <a:spcPts val="1300"/>
                        </a:lnSpc>
                      </a:pPr>
                      <a:r>
                        <a:rPr kumimoji="1" lang="ja-JP" altLang="en-US" sz="1100" dirty="0" smtClean="0">
                          <a:latin typeface="Meiryo UI" panose="020B0604030504040204" pitchFamily="50" charset="-128"/>
                          <a:ea typeface="Meiryo UI" panose="020B0604030504040204" pitchFamily="50" charset="-128"/>
                        </a:rPr>
                        <a:t>　サービス享受やサービス活動の提供に取り組むことができる</a:t>
                      </a:r>
                      <a:endParaRPr kumimoji="1" lang="en-US" altLang="ja-JP" sz="1100" dirty="0" smtClean="0">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0">
                <a:tc>
                  <a:txBody>
                    <a:bodyPr/>
                    <a:lstStyle/>
                    <a:p>
                      <a:pP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●市民後見人に対する家庭裁判所の理解・信頼を得る</a:t>
                      </a:r>
                      <a:endParaRPr kumimoji="1" lang="en-US" altLang="ja-JP" sz="1100" b="1" dirty="0" smtClean="0">
                        <a:solidFill>
                          <a:schemeClr val="bg1"/>
                        </a:solidFill>
                        <a:latin typeface="Meiryo UI" panose="020B0604030504040204" pitchFamily="50" charset="-128"/>
                        <a:ea typeface="Meiryo UI" panose="020B0604030504040204" pitchFamily="50" charset="-128"/>
                      </a:endParaRPr>
                    </a:p>
                    <a:p>
                      <a:pP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　ことが可能になる</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00B050"/>
                    </a:solidFill>
                  </a:tcPr>
                </a:tc>
                <a:tc>
                  <a:txBody>
                    <a:bodyPr/>
                    <a:lstStyle/>
                    <a:p>
                      <a:pPr>
                        <a:lnSpc>
                          <a:spcPts val="1300"/>
                        </a:lnSpc>
                      </a:pPr>
                      <a:r>
                        <a:rPr kumimoji="1" lang="ja-JP" altLang="en-US" sz="1100" dirty="0" smtClean="0">
                          <a:latin typeface="Meiryo UI" panose="020B0604030504040204" pitchFamily="50" charset="-128"/>
                          <a:ea typeface="Meiryo UI" panose="020B0604030504040204" pitchFamily="50" charset="-128"/>
                        </a:rPr>
                        <a:t>▸府内全域が同一の理念、基準、手法に基づき、大阪府がバックアップして実施する</a:t>
                      </a:r>
                      <a:endParaRPr kumimoji="1" lang="en-US" altLang="ja-JP" sz="1100" dirty="0" smtClean="0">
                        <a:latin typeface="Meiryo UI" panose="020B0604030504040204" pitchFamily="50" charset="-128"/>
                        <a:ea typeface="Meiryo UI" panose="020B0604030504040204" pitchFamily="50" charset="-128"/>
                      </a:endParaRPr>
                    </a:p>
                    <a:p>
                      <a:pPr>
                        <a:lnSpc>
                          <a:spcPts val="1300"/>
                        </a:lnSpc>
                      </a:pPr>
                      <a:r>
                        <a:rPr kumimoji="1" lang="ja-JP" altLang="en-US" sz="1100" dirty="0" smtClean="0">
                          <a:latin typeface="Meiryo UI" panose="020B0604030504040204" pitchFamily="50" charset="-128"/>
                          <a:ea typeface="Meiryo UI" panose="020B0604030504040204" pitchFamily="50" charset="-128"/>
                        </a:rPr>
                        <a:t>　ことにより、家庭裁判所の理解・信頼が得やすくなる</a:t>
                      </a:r>
                      <a:endParaRPr kumimoji="1" lang="ja-JP" altLang="en-US" sz="1100" dirty="0">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7" name="ホームベース 16"/>
          <p:cNvSpPr/>
          <p:nvPr/>
        </p:nvSpPr>
        <p:spPr>
          <a:xfrm>
            <a:off x="-10176" y="4013935"/>
            <a:ext cx="5090176" cy="337623"/>
          </a:xfrm>
          <a:prstGeom prst="homePlate">
            <a:avLst/>
          </a:prstGeom>
          <a:no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nSpc>
                <a:spcPts val="1900"/>
              </a:lnSpc>
              <a:defRPr/>
            </a:pPr>
            <a:r>
              <a:rPr kumimoji="0" lang="en-US" altLang="ja-JP" sz="150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kern="0" dirty="0">
                <a:latin typeface="Meiryo UI" panose="020B0604030504040204" pitchFamily="50" charset="-128"/>
                <a:ea typeface="Meiryo UI" panose="020B0604030504040204" pitchFamily="50" charset="-128"/>
                <a:cs typeface="Meiryo UI" panose="020B0604030504040204" pitchFamily="50" charset="-128"/>
              </a:rPr>
              <a:t>４</a:t>
            </a:r>
            <a:r>
              <a:rPr kumimoji="0" lang="ja-JP" altLang="en-US" sz="1500" b="1" kern="0" dirty="0" smtClean="0">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500" b="1" kern="0" dirty="0">
                <a:latin typeface="Meiryo UI" panose="020B0604030504040204" pitchFamily="50" charset="-128"/>
                <a:ea typeface="Meiryo UI" panose="020B0604030504040204" pitchFamily="50" charset="-128"/>
                <a:cs typeface="Meiryo UI" panose="020B0604030504040204" pitchFamily="50" charset="-128"/>
              </a:rPr>
              <a:t>事業実施に係る財源支援</a:t>
            </a:r>
          </a:p>
        </p:txBody>
      </p:sp>
      <p:sp>
        <p:nvSpPr>
          <p:cNvPr id="18" name="テキスト ボックス 17"/>
          <p:cNvSpPr txBox="1"/>
          <p:nvPr/>
        </p:nvSpPr>
        <p:spPr>
          <a:xfrm>
            <a:off x="92852" y="4268482"/>
            <a:ext cx="9089248" cy="1169551"/>
          </a:xfrm>
          <a:prstGeom prst="rect">
            <a:avLst/>
          </a:prstGeom>
          <a:noFill/>
        </p:spPr>
        <p:txBody>
          <a:bodyPr wrap="square" rtlCol="0">
            <a:spAutoFit/>
          </a:bodyPr>
          <a:lstStyle/>
          <a:p>
            <a:pPr>
              <a:lnSpc>
                <a:spcPts val="2100"/>
              </a:lnSpc>
            </a:pPr>
            <a:r>
              <a:rPr lang="ja-JP" altLang="en-US" sz="1300" b="1" spc="-20" dirty="0">
                <a:latin typeface="Meiryo UI" panose="020B0604030504040204" pitchFamily="50" charset="-128"/>
                <a:ea typeface="Meiryo UI" panose="020B0604030504040204" pitchFamily="50" charset="-128"/>
                <a:cs typeface="Meiryo UI" panose="020B0604030504040204" pitchFamily="50" charset="-128"/>
              </a:rPr>
              <a:t>｟➀市民後見人の養成等に係る財源｠</a:t>
            </a:r>
            <a:endParaRPr lang="en-US" altLang="ja-JP" sz="1300" b="1"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大阪府では、国庫補助事業を活用して、市民後見人の養成等に取り組んできた。平成</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年度から平成</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年度まで、厚生労働省</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の「市民後見推進事業」を、平成</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年度より、「地域医療介護総合確保基金（財源負担：国</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300" spc="-2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府</a:t>
            </a:r>
            <a:r>
              <a:rPr lang="en-US" altLang="ja-JP" sz="1300" spc="-2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）」の事業メニューである</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　「権利擁護人材育成事業」を活用し、実施市町村の財源確保を図ってきた。</a:t>
            </a:r>
            <a:endParaRPr lang="en-US" altLang="ja-JP" sz="1300" spc="-2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69987" y="104775"/>
            <a:ext cx="8820000" cy="668338"/>
          </a:xfrm>
          <a:prstGeom prst="rect">
            <a:avLst/>
          </a:prstGeom>
          <a:gradFill>
            <a:gsLst>
              <a:gs pos="0">
                <a:schemeClr val="accent5">
                  <a:lumMod val="40000"/>
                  <a:lumOff val="60000"/>
                </a:schemeClr>
              </a:gs>
              <a:gs pos="80000">
                <a:schemeClr val="accent1">
                  <a:shade val="93000"/>
                  <a:satMod val="130000"/>
                </a:schemeClr>
              </a:gs>
              <a:gs pos="100000">
                <a:schemeClr val="accent1">
                  <a:shade val="94000"/>
                  <a:satMod val="135000"/>
                </a:schemeClr>
              </a:gs>
            </a:gsLst>
          </a:gradFill>
          <a:ln>
            <a:noFill/>
          </a:ln>
        </p:spPr>
        <p:style>
          <a:lnRef idx="1">
            <a:schemeClr val="accent1"/>
          </a:lnRef>
          <a:fillRef idx="3">
            <a:schemeClr val="accent1"/>
          </a:fillRef>
          <a:effectRef idx="2">
            <a:schemeClr val="accent1"/>
          </a:effectRef>
          <a:fontRef idx="minor">
            <a:schemeClr val="lt1"/>
          </a:fontRef>
        </p:style>
        <p:txBody>
          <a:bodyPr anchor="ctr"/>
          <a:lstStyle/>
          <a:p>
            <a:pPr lvl="0">
              <a:defRPr/>
            </a:pPr>
            <a:r>
              <a:rPr kumimoji="0" lang="ja-JP" altLang="en-US" sz="20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市民後見人の養成と活動支援の現状</a:t>
            </a:r>
            <a:endParaRPr kumimoji="0" lang="en-US" altLang="ja-JP" sz="20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 name="直線コネクタ 15"/>
          <p:cNvCxnSpPr/>
          <p:nvPr/>
        </p:nvCxnSpPr>
        <p:spPr>
          <a:xfrm flipV="1">
            <a:off x="251520" y="639763"/>
            <a:ext cx="8676000" cy="635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9" name="スライド番号プレースホルダー 2"/>
          <p:cNvSpPr txBox="1">
            <a:spLocks/>
          </p:cNvSpPr>
          <p:nvPr/>
        </p:nvSpPr>
        <p:spPr>
          <a:xfrm>
            <a:off x="8754035" y="0"/>
            <a:ext cx="389965" cy="282388"/>
          </a:xfrm>
          <a:prstGeom prst="rect">
            <a:avLst/>
          </a:prstGeom>
          <a:solidFill>
            <a:srgbClr val="FFC000"/>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en-US" altLang="ja-JP" sz="1400" b="1" dirty="0" smtClean="0"/>
              <a:t>5</a:t>
            </a:r>
            <a:r>
              <a:rPr kumimoji="1" lang="ja-JP" altLang="en-US" sz="1400" b="1" dirty="0" smtClean="0"/>
              <a:t> </a:t>
            </a:r>
            <a:endParaRPr kumimoji="1" lang="en-US" altLang="ja-JP" sz="1400" b="1" dirty="0" smtClean="0"/>
          </a:p>
        </p:txBody>
      </p:sp>
    </p:spTree>
    <p:extLst>
      <p:ext uri="{BB962C8B-B14F-4D97-AF65-F5344CB8AC3E}">
        <p14:creationId xmlns:p14="http://schemas.microsoft.com/office/powerpoint/2010/main" val="109675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69987" y="104775"/>
            <a:ext cx="8820000" cy="523875"/>
          </a:xfrm>
          <a:prstGeom prst="rect">
            <a:avLst/>
          </a:prstGeom>
          <a:gradFill>
            <a:gsLst>
              <a:gs pos="0">
                <a:schemeClr val="accent5">
                  <a:lumMod val="40000"/>
                  <a:lumOff val="60000"/>
                </a:schemeClr>
              </a:gs>
              <a:gs pos="80000">
                <a:schemeClr val="accent1">
                  <a:shade val="93000"/>
                  <a:satMod val="130000"/>
                </a:schemeClr>
              </a:gs>
              <a:gs pos="100000">
                <a:schemeClr val="accent1">
                  <a:shade val="94000"/>
                  <a:satMod val="135000"/>
                </a:schemeClr>
              </a:gs>
            </a:gsLst>
          </a:gradFill>
          <a:ln>
            <a:noFill/>
          </a:ln>
        </p:spPr>
        <p:style>
          <a:lnRef idx="1">
            <a:schemeClr val="accent1"/>
          </a:lnRef>
          <a:fillRef idx="3">
            <a:schemeClr val="accent1"/>
          </a:fillRef>
          <a:effectRef idx="2">
            <a:schemeClr val="accent1"/>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市民後見人の養成と活動支援の現状</a:t>
            </a:r>
            <a:endParaRPr kumimoji="0" lang="en-US" altLang="ja-JP" sz="20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ホームベース 16"/>
          <p:cNvSpPr/>
          <p:nvPr/>
        </p:nvSpPr>
        <p:spPr>
          <a:xfrm>
            <a:off x="0" y="741462"/>
            <a:ext cx="5090176" cy="337623"/>
          </a:xfrm>
          <a:prstGeom prst="homePlate">
            <a:avLst/>
          </a:prstGeom>
          <a:no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l" defTabSz="914400" rtl="0" eaLnBrk="1" fontAlgn="auto" latinLnBrk="0" hangingPunct="1">
              <a:lnSpc>
                <a:spcPts val="1900"/>
              </a:lnSpc>
              <a:spcBef>
                <a:spcPts val="0"/>
              </a:spcBef>
              <a:spcAft>
                <a:spcPts val="0"/>
              </a:spcAft>
              <a:buClrTx/>
              <a:buSzTx/>
              <a:buFontTx/>
              <a:buNone/>
              <a:tabLst/>
              <a:defRPr/>
            </a:pPr>
            <a:r>
              <a:rPr kumimoji="0"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5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kumimoji="0" lang="ja-JP" altLang="en-US" sz="1500" b="1"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これまでの取組み実績</a:t>
            </a:r>
          </a:p>
        </p:txBody>
      </p:sp>
      <p:sp>
        <p:nvSpPr>
          <p:cNvPr id="18" name="テキスト ボックス 17"/>
          <p:cNvSpPr txBox="1"/>
          <p:nvPr/>
        </p:nvSpPr>
        <p:spPr>
          <a:xfrm>
            <a:off x="29352" y="970609"/>
            <a:ext cx="9114648" cy="1438855"/>
          </a:xfrm>
          <a:prstGeom prst="rect">
            <a:avLst/>
          </a:prstGeom>
          <a:noFill/>
        </p:spPr>
        <p:txBody>
          <a:bodyPr wrap="square" rtlCol="0">
            <a:spAutoFit/>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200" b="1" i="0" u="none" strike="noStrike" kern="1200" cap="none" spc="-2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｟➀事業実績｠</a:t>
            </a:r>
            <a:endParaRPr kumimoji="1" lang="en-US" altLang="ja-JP" sz="1200" b="1" i="0" u="none" strike="noStrike" kern="1200" cap="none" spc="-2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200" b="0" i="0" u="none" strike="noStrike" kern="1200" cap="none" spc="-2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大阪府では、これまで検証してきた取組み手法により、平成</a:t>
            </a:r>
            <a:r>
              <a:rPr kumimoji="1" lang="en-US" altLang="ja-JP" sz="1200" b="0" i="0" u="none" strike="noStrike" kern="1200" cap="none" spc="-2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200" b="0" i="0" u="none" strike="noStrike" kern="1200" cap="none" spc="-2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年度より、およそ</a:t>
            </a:r>
            <a:r>
              <a:rPr kumimoji="1" lang="en-US" altLang="ja-JP" sz="1200" b="0" i="0" u="none" strike="noStrike" kern="1200" cap="none" spc="-2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b="0" i="0" u="none" strike="noStrike" kern="1200" cap="none" spc="-2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年間にわたり市民後見人の養成等に取り組んできた。</a:t>
            </a:r>
            <a:endParaRPr kumimoji="1" lang="en-US" altLang="ja-JP" sz="1200" b="0" i="0" u="none" strike="noStrike" kern="1200" cap="none" spc="-2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200" b="0" i="0" u="none" strike="noStrike" kern="1200" cap="none" spc="-2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その事業実績をみると、実施市町数は、年々、少しずつ増加して</a:t>
            </a:r>
            <a:r>
              <a:rPr kumimoji="1" lang="ja-JP" altLang="en-US" sz="1200" b="0" i="0" u="none" strike="noStrike" kern="1200" cap="none" spc="-2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いるが</a:t>
            </a:r>
            <a:r>
              <a:rPr kumimoji="1" lang="ja-JP" altLang="en-US" sz="1200" b="0" i="0" u="none" strike="noStrike" kern="1200" cap="none" spc="-2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、オリエンテーション参加者、養成研修の受講者、バンク登録者等は大きく増　</a:t>
            </a:r>
            <a:endParaRPr kumimoji="1" lang="en-US" altLang="ja-JP" sz="1200" b="0" i="0" u="none" strike="noStrike" kern="1200" cap="none" spc="-2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200" spc="-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2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加することなく、増減を繰り返している状況である。この背景には、「市民後見人の取組みが府民に知られていない」「市民後見人の受任者が少ない」等、府民への浸透が未だ進んでいないことが要因にあるのではないかと考えられる。</a:t>
            </a:r>
            <a:endParaRPr kumimoji="1" lang="en-US" altLang="ja-JP" sz="1200" b="0" i="0" u="none" strike="noStrike" kern="1200" cap="none" spc="-2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0" y="2336304"/>
            <a:ext cx="5852926" cy="297517"/>
          </a:xfrm>
          <a:prstGeom prst="rect">
            <a:avLst/>
          </a:prstGeom>
          <a:noFill/>
        </p:spPr>
        <p:txBody>
          <a:bodyPr wrap="square" rtlCol="0">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実績及び財源について（</a:t>
            </a:r>
            <a:r>
              <a:rPr kumimoji="1" lang="en-US" altLang="ja-JP" sz="12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2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2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2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＊政令市含む</a:t>
            </a:r>
            <a:endParaRPr kumimoji="1" lang="en-US" altLang="ja-JP" sz="12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flipV="1">
            <a:off x="251520" y="639763"/>
            <a:ext cx="8676000" cy="635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graphicFrame>
        <p:nvGraphicFramePr>
          <p:cNvPr id="15" name="表 14"/>
          <p:cNvGraphicFramePr>
            <a:graphicFrameLocks noGrp="1"/>
          </p:cNvGraphicFramePr>
          <p:nvPr>
            <p:extLst>
              <p:ext uri="{D42A27DB-BD31-4B8C-83A1-F6EECF244321}">
                <p14:modId xmlns:p14="http://schemas.microsoft.com/office/powerpoint/2010/main" val="3901141810"/>
              </p:ext>
            </p:extLst>
          </p:nvPr>
        </p:nvGraphicFramePr>
        <p:xfrm>
          <a:off x="0" y="2588140"/>
          <a:ext cx="9144002" cy="3954617"/>
        </p:xfrm>
        <a:graphic>
          <a:graphicData uri="http://schemas.openxmlformats.org/drawingml/2006/table">
            <a:tbl>
              <a:tblPr firstRow="1" bandRow="1">
                <a:tableStyleId>{5940675A-B579-460E-94D1-54222C63F5DA}</a:tableStyleId>
              </a:tblPr>
              <a:tblGrid>
                <a:gridCol w="251829">
                  <a:extLst>
                    <a:ext uri="{9D8B030D-6E8A-4147-A177-3AD203B41FA5}">
                      <a16:colId xmlns:a16="http://schemas.microsoft.com/office/drawing/2014/main" val="20000"/>
                    </a:ext>
                  </a:extLst>
                </a:gridCol>
                <a:gridCol w="1983369">
                  <a:extLst>
                    <a:ext uri="{9D8B030D-6E8A-4147-A177-3AD203B41FA5}">
                      <a16:colId xmlns:a16="http://schemas.microsoft.com/office/drawing/2014/main" val="20001"/>
                    </a:ext>
                  </a:extLst>
                </a:gridCol>
                <a:gridCol w="843517">
                  <a:extLst>
                    <a:ext uri="{9D8B030D-6E8A-4147-A177-3AD203B41FA5}">
                      <a16:colId xmlns:a16="http://schemas.microsoft.com/office/drawing/2014/main" val="1684249592"/>
                    </a:ext>
                  </a:extLst>
                </a:gridCol>
                <a:gridCol w="845585">
                  <a:extLst>
                    <a:ext uri="{9D8B030D-6E8A-4147-A177-3AD203B41FA5}">
                      <a16:colId xmlns:a16="http://schemas.microsoft.com/office/drawing/2014/main" val="2440687217"/>
                    </a:ext>
                  </a:extLst>
                </a:gridCol>
                <a:gridCol w="801281">
                  <a:extLst>
                    <a:ext uri="{9D8B030D-6E8A-4147-A177-3AD203B41FA5}">
                      <a16:colId xmlns:a16="http://schemas.microsoft.com/office/drawing/2014/main" val="20002"/>
                    </a:ext>
                  </a:extLst>
                </a:gridCol>
                <a:gridCol w="864422">
                  <a:extLst>
                    <a:ext uri="{9D8B030D-6E8A-4147-A177-3AD203B41FA5}">
                      <a16:colId xmlns:a16="http://schemas.microsoft.com/office/drawing/2014/main" val="20003"/>
                    </a:ext>
                  </a:extLst>
                </a:gridCol>
                <a:gridCol w="829847">
                  <a:extLst>
                    <a:ext uri="{9D8B030D-6E8A-4147-A177-3AD203B41FA5}">
                      <a16:colId xmlns:a16="http://schemas.microsoft.com/office/drawing/2014/main" val="20004"/>
                    </a:ext>
                  </a:extLst>
                </a:gridCol>
                <a:gridCol w="933450">
                  <a:extLst>
                    <a:ext uri="{9D8B030D-6E8A-4147-A177-3AD203B41FA5}">
                      <a16:colId xmlns:a16="http://schemas.microsoft.com/office/drawing/2014/main" val="20005"/>
                    </a:ext>
                  </a:extLst>
                </a:gridCol>
                <a:gridCol w="886934">
                  <a:extLst>
                    <a:ext uri="{9D8B030D-6E8A-4147-A177-3AD203B41FA5}">
                      <a16:colId xmlns:a16="http://schemas.microsoft.com/office/drawing/2014/main" val="20006"/>
                    </a:ext>
                  </a:extLst>
                </a:gridCol>
                <a:gridCol w="903768">
                  <a:extLst>
                    <a:ext uri="{9D8B030D-6E8A-4147-A177-3AD203B41FA5}">
                      <a16:colId xmlns:a16="http://schemas.microsoft.com/office/drawing/2014/main" val="20007"/>
                    </a:ext>
                  </a:extLst>
                </a:gridCol>
              </a:tblGrid>
              <a:tr h="311046">
                <a:tc>
                  <a:txBody>
                    <a:bodyPr/>
                    <a:lstStyle/>
                    <a:p>
                      <a:pPr>
                        <a:lnSpc>
                          <a:spcPts val="1200"/>
                        </a:lnSpc>
                      </a:pP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0000"/>
                    </a:solidFill>
                  </a:tcPr>
                </a:tc>
                <a:tc>
                  <a:txBody>
                    <a:bodyPr/>
                    <a:lstStyle/>
                    <a:p>
                      <a:pPr>
                        <a:lnSpc>
                          <a:spcPts val="1200"/>
                        </a:lnSpc>
                      </a:pP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0000"/>
                    </a:solidFill>
                  </a:tcPr>
                </a:tc>
                <a:tc>
                  <a:txBody>
                    <a:bodyPr/>
                    <a:lstStyle/>
                    <a:p>
                      <a:pPr algn="ctr">
                        <a:lnSpc>
                          <a:spcPts val="1200"/>
                        </a:lnSpc>
                      </a:pPr>
                      <a:r>
                        <a:rPr kumimoji="1" lang="en-US" altLang="ja-JP" sz="1100" b="1" dirty="0" smtClean="0">
                          <a:solidFill>
                            <a:schemeClr val="bg1"/>
                          </a:solidFill>
                          <a:latin typeface="Meiryo UI" panose="020B0604030504040204" pitchFamily="50" charset="-128"/>
                          <a:ea typeface="Meiryo UI" panose="020B0604030504040204" pitchFamily="50" charset="-128"/>
                        </a:rPr>
                        <a:t>H23</a:t>
                      </a:r>
                      <a:r>
                        <a:rPr kumimoji="1" lang="ja-JP" altLang="en-US" sz="1100" b="1" dirty="0" smtClean="0">
                          <a:solidFill>
                            <a:schemeClr val="bg1"/>
                          </a:solidFill>
                          <a:latin typeface="Meiryo UI" panose="020B0604030504040204" pitchFamily="50" charset="-128"/>
                          <a:ea typeface="Meiryo UI" panose="020B0604030504040204" pitchFamily="50" charset="-128"/>
                        </a:rPr>
                        <a:t>年度</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0000"/>
                    </a:solidFill>
                  </a:tcPr>
                </a:tc>
                <a:tc>
                  <a:txBody>
                    <a:bodyPr/>
                    <a:lstStyle/>
                    <a:p>
                      <a:pPr algn="ctr">
                        <a:lnSpc>
                          <a:spcPts val="1200"/>
                        </a:lnSpc>
                      </a:pPr>
                      <a:r>
                        <a:rPr kumimoji="1" lang="en-US" altLang="ja-JP" sz="1100" b="1" dirty="0" smtClean="0">
                          <a:solidFill>
                            <a:schemeClr val="bg1"/>
                          </a:solidFill>
                          <a:latin typeface="Meiryo UI" panose="020B0604030504040204" pitchFamily="50" charset="-128"/>
                          <a:ea typeface="Meiryo UI" panose="020B0604030504040204" pitchFamily="50" charset="-128"/>
                        </a:rPr>
                        <a:t>H24</a:t>
                      </a:r>
                      <a:r>
                        <a:rPr kumimoji="1" lang="ja-JP" altLang="en-US" sz="1100" b="1" dirty="0" smtClean="0">
                          <a:solidFill>
                            <a:schemeClr val="bg1"/>
                          </a:solidFill>
                          <a:latin typeface="Meiryo UI" panose="020B0604030504040204" pitchFamily="50" charset="-128"/>
                          <a:ea typeface="Meiryo UI" panose="020B0604030504040204" pitchFamily="50" charset="-128"/>
                        </a:rPr>
                        <a:t>年度</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0000"/>
                    </a:solidFill>
                  </a:tcPr>
                </a:tc>
                <a:tc>
                  <a:txBody>
                    <a:bodyPr/>
                    <a:lstStyle/>
                    <a:p>
                      <a:pPr algn="ctr">
                        <a:lnSpc>
                          <a:spcPts val="1200"/>
                        </a:lnSpc>
                      </a:pPr>
                      <a:r>
                        <a:rPr kumimoji="1" lang="en-US" altLang="ja-JP" sz="1100" b="1" dirty="0" smtClean="0">
                          <a:solidFill>
                            <a:schemeClr val="bg1"/>
                          </a:solidFill>
                          <a:latin typeface="Meiryo UI" panose="020B0604030504040204" pitchFamily="50" charset="-128"/>
                          <a:ea typeface="Meiryo UI" panose="020B0604030504040204" pitchFamily="50" charset="-128"/>
                        </a:rPr>
                        <a:t>H25</a:t>
                      </a:r>
                      <a:r>
                        <a:rPr kumimoji="1" lang="ja-JP" altLang="en-US" sz="1100" b="1" dirty="0" smtClean="0">
                          <a:solidFill>
                            <a:schemeClr val="bg1"/>
                          </a:solidFill>
                          <a:latin typeface="Meiryo UI" panose="020B0604030504040204" pitchFamily="50" charset="-128"/>
                          <a:ea typeface="Meiryo UI" panose="020B0604030504040204" pitchFamily="50" charset="-128"/>
                        </a:rPr>
                        <a:t>年度</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0000"/>
                    </a:solidFill>
                  </a:tcPr>
                </a:tc>
                <a:tc>
                  <a:txBody>
                    <a:bodyPr/>
                    <a:lstStyle/>
                    <a:p>
                      <a:pPr algn="ctr">
                        <a:lnSpc>
                          <a:spcPts val="1200"/>
                        </a:lnSpc>
                      </a:pPr>
                      <a:r>
                        <a:rPr kumimoji="1" lang="en-US" altLang="ja-JP" sz="1100" b="1" dirty="0" smtClean="0">
                          <a:solidFill>
                            <a:schemeClr val="bg1"/>
                          </a:solidFill>
                          <a:latin typeface="Meiryo UI" panose="020B0604030504040204" pitchFamily="50" charset="-128"/>
                          <a:ea typeface="Meiryo UI" panose="020B0604030504040204" pitchFamily="50" charset="-128"/>
                        </a:rPr>
                        <a:t>H26</a:t>
                      </a:r>
                      <a:r>
                        <a:rPr kumimoji="1" lang="ja-JP" altLang="en-US" sz="1100" b="1" dirty="0" smtClean="0">
                          <a:solidFill>
                            <a:schemeClr val="bg1"/>
                          </a:solidFill>
                          <a:latin typeface="Meiryo UI" panose="020B0604030504040204" pitchFamily="50" charset="-128"/>
                          <a:ea typeface="Meiryo UI" panose="020B0604030504040204" pitchFamily="50" charset="-128"/>
                        </a:rPr>
                        <a:t>年度</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0000"/>
                    </a:solidFill>
                  </a:tcPr>
                </a:tc>
                <a:tc>
                  <a:txBody>
                    <a:bodyPr/>
                    <a:lstStyle/>
                    <a:p>
                      <a:pPr algn="ctr">
                        <a:lnSpc>
                          <a:spcPts val="1200"/>
                        </a:lnSpc>
                      </a:pPr>
                      <a:r>
                        <a:rPr kumimoji="1" lang="en-US" altLang="ja-JP" sz="1100" b="1" dirty="0" smtClean="0">
                          <a:solidFill>
                            <a:schemeClr val="bg1"/>
                          </a:solidFill>
                          <a:latin typeface="Meiryo UI" panose="020B0604030504040204" pitchFamily="50" charset="-128"/>
                          <a:ea typeface="Meiryo UI" panose="020B0604030504040204" pitchFamily="50" charset="-128"/>
                        </a:rPr>
                        <a:t>H27</a:t>
                      </a:r>
                      <a:r>
                        <a:rPr kumimoji="1" lang="ja-JP" altLang="en-US" sz="1100" b="1" dirty="0" smtClean="0">
                          <a:solidFill>
                            <a:schemeClr val="bg1"/>
                          </a:solidFill>
                          <a:latin typeface="Meiryo UI" panose="020B0604030504040204" pitchFamily="50" charset="-128"/>
                          <a:ea typeface="Meiryo UI" panose="020B0604030504040204" pitchFamily="50" charset="-128"/>
                        </a:rPr>
                        <a:t>年度</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0000"/>
                    </a:solidFill>
                  </a:tcPr>
                </a:tc>
                <a:tc>
                  <a:txBody>
                    <a:bodyPr/>
                    <a:lstStyle/>
                    <a:p>
                      <a:pPr algn="ctr">
                        <a:lnSpc>
                          <a:spcPts val="1200"/>
                        </a:lnSpc>
                      </a:pPr>
                      <a:r>
                        <a:rPr kumimoji="1" lang="en-US" altLang="ja-JP" sz="1100" b="1" dirty="0" smtClean="0">
                          <a:solidFill>
                            <a:schemeClr val="bg1"/>
                          </a:solidFill>
                          <a:latin typeface="Meiryo UI" panose="020B0604030504040204" pitchFamily="50" charset="-128"/>
                          <a:ea typeface="Meiryo UI" panose="020B0604030504040204" pitchFamily="50" charset="-128"/>
                        </a:rPr>
                        <a:t>H28</a:t>
                      </a:r>
                      <a:r>
                        <a:rPr kumimoji="1" lang="ja-JP" altLang="en-US" sz="1100" b="1" dirty="0" smtClean="0">
                          <a:solidFill>
                            <a:schemeClr val="bg1"/>
                          </a:solidFill>
                          <a:latin typeface="Meiryo UI" panose="020B0604030504040204" pitchFamily="50" charset="-128"/>
                          <a:ea typeface="Meiryo UI" panose="020B0604030504040204" pitchFamily="50" charset="-128"/>
                        </a:rPr>
                        <a:t>年度</a:t>
                      </a:r>
                      <a:endParaRPr kumimoji="1" lang="en-US" altLang="ja-JP" sz="1100" b="1" dirty="0" smtClean="0">
                        <a:solidFill>
                          <a:schemeClr val="bg1"/>
                        </a:solidFill>
                        <a:latin typeface="Meiryo UI" panose="020B0604030504040204" pitchFamily="50" charset="-128"/>
                        <a:ea typeface="Meiryo UI" panose="020B0604030504040204" pitchFamily="50" charset="-128"/>
                      </a:endParaRPr>
                    </a:p>
                  </a:txBody>
                  <a:tcP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0000"/>
                    </a:solidFill>
                  </a:tcPr>
                </a:tc>
                <a:tc>
                  <a:txBody>
                    <a:bodyPr/>
                    <a:lstStyle/>
                    <a:p>
                      <a:pPr algn="ctr">
                        <a:lnSpc>
                          <a:spcPts val="1200"/>
                        </a:lnSpc>
                      </a:pPr>
                      <a:r>
                        <a:rPr kumimoji="1" lang="en-US" altLang="ja-JP" sz="1100" b="1" dirty="0" smtClean="0">
                          <a:solidFill>
                            <a:schemeClr val="bg1"/>
                          </a:solidFill>
                          <a:latin typeface="Meiryo UI" panose="020B0604030504040204" pitchFamily="50" charset="-128"/>
                          <a:ea typeface="Meiryo UI" panose="020B0604030504040204" pitchFamily="50" charset="-128"/>
                        </a:rPr>
                        <a:t>H29</a:t>
                      </a:r>
                      <a:r>
                        <a:rPr kumimoji="1" lang="ja-JP" altLang="en-US" sz="1100" b="1" dirty="0" smtClean="0">
                          <a:solidFill>
                            <a:schemeClr val="bg1"/>
                          </a:solidFill>
                          <a:latin typeface="Meiryo UI" panose="020B0604030504040204" pitchFamily="50" charset="-128"/>
                          <a:ea typeface="Meiryo UI" panose="020B0604030504040204" pitchFamily="50" charset="-128"/>
                        </a:rPr>
                        <a:t>年度</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0000"/>
                    </a:solidFill>
                  </a:tcPr>
                </a:tc>
                <a:tc>
                  <a:txBody>
                    <a:bodyPr/>
                    <a:lstStyle/>
                    <a:p>
                      <a:pPr algn="ctr">
                        <a:lnSpc>
                          <a:spcPts val="1200"/>
                        </a:lnSpc>
                      </a:pPr>
                      <a:r>
                        <a:rPr kumimoji="1" lang="en-US" altLang="ja-JP" sz="1100" b="1" dirty="0" smtClean="0">
                          <a:solidFill>
                            <a:schemeClr val="bg1"/>
                          </a:solidFill>
                          <a:latin typeface="Meiryo UI" panose="020B0604030504040204" pitchFamily="50" charset="-128"/>
                          <a:ea typeface="Meiryo UI" panose="020B0604030504040204" pitchFamily="50" charset="-128"/>
                        </a:rPr>
                        <a:t>H30</a:t>
                      </a:r>
                      <a:r>
                        <a:rPr kumimoji="1" lang="ja-JP" altLang="en-US" sz="1100" b="1" dirty="0" smtClean="0">
                          <a:solidFill>
                            <a:schemeClr val="bg1"/>
                          </a:solidFill>
                          <a:latin typeface="Meiryo UI" panose="020B0604030504040204" pitchFamily="50" charset="-128"/>
                          <a:ea typeface="Meiryo UI" panose="020B0604030504040204" pitchFamily="50" charset="-128"/>
                        </a:rPr>
                        <a:t>年度</a:t>
                      </a:r>
                      <a:endParaRPr kumimoji="1" lang="en-US" altLang="ja-JP" sz="1100" b="1" dirty="0" smtClean="0">
                        <a:solidFill>
                          <a:schemeClr val="bg1"/>
                        </a:solidFill>
                        <a:latin typeface="Meiryo UI" panose="020B0604030504040204" pitchFamily="50" charset="-128"/>
                        <a:ea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0000"/>
                    </a:solidFill>
                  </a:tcPr>
                </a:tc>
                <a:extLst>
                  <a:ext uri="{0D108BD9-81ED-4DB2-BD59-A6C34878D82A}">
                    <a16:rowId xmlns:a16="http://schemas.microsoft.com/office/drawing/2014/main" val="10000"/>
                  </a:ext>
                </a:extLst>
              </a:tr>
              <a:tr h="191413">
                <a:tc rowSpan="10">
                  <a:txBody>
                    <a:bodyPr/>
                    <a:lstStyle/>
                    <a:p>
                      <a:pPr algn="ctr">
                        <a:lnSpc>
                          <a:spcPts val="1200"/>
                        </a:lnSpc>
                      </a:pPr>
                      <a:r>
                        <a:rPr kumimoji="1" lang="ja-JP" altLang="en-US" sz="1100" b="1" dirty="0" smtClean="0">
                          <a:latin typeface="Meiryo UI" panose="020B0604030504040204" pitchFamily="50" charset="-128"/>
                          <a:ea typeface="Meiryo UI" panose="020B0604030504040204" pitchFamily="50" charset="-128"/>
                        </a:rPr>
                        <a:t>実施体制</a:t>
                      </a:r>
                      <a:endParaRPr kumimoji="1" lang="ja-JP" altLang="en-US" sz="1100" b="1" dirty="0">
                        <a:latin typeface="Meiryo UI" panose="020B0604030504040204" pitchFamily="50" charset="-128"/>
                        <a:ea typeface="Meiryo UI" panose="020B0604030504040204" pitchFamily="50" charset="-128"/>
                      </a:endParaRPr>
                    </a:p>
                  </a:txBody>
                  <a:tcPr anchor="ct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rPr>
                        <a:t>実施市町数</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9050" cap="flat" cmpd="sng" algn="ctr">
                      <a:solidFill>
                        <a:schemeClr val="tx1"/>
                      </a:solidFill>
                      <a:prstDash val="solid"/>
                      <a:round/>
                      <a:headEnd type="none" w="med" len="med"/>
                      <a:tailEnd type="none" w="med" len="med"/>
                    </a:lnT>
                    <a:solidFill>
                      <a:srgbClr val="FFFF66"/>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2</a:t>
                      </a:r>
                      <a:r>
                        <a:rPr kumimoji="1" lang="ja-JP" altLang="en-US" sz="1000" dirty="0" smtClean="0">
                          <a:solidFill>
                            <a:schemeClr val="tx1"/>
                          </a:solidFill>
                          <a:latin typeface="Meiryo UI" panose="020B0604030504040204" pitchFamily="50" charset="-128"/>
                          <a:ea typeface="Meiryo UI" panose="020B0604030504040204" pitchFamily="50" charset="-128"/>
                        </a:rPr>
                        <a:t>市</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9050" cap="flat" cmpd="sng" algn="ctr">
                      <a:solidFill>
                        <a:schemeClr val="tx1"/>
                      </a:solidFill>
                      <a:prstDash val="solid"/>
                      <a:round/>
                      <a:headEnd type="none" w="med" len="med"/>
                      <a:tailEnd type="none" w="med" len="med"/>
                    </a:lnT>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10</a:t>
                      </a:r>
                      <a:r>
                        <a:rPr kumimoji="1" lang="ja-JP" altLang="en-US" sz="1000" dirty="0" smtClean="0">
                          <a:solidFill>
                            <a:schemeClr val="tx1"/>
                          </a:solidFill>
                          <a:latin typeface="Meiryo UI" panose="020B0604030504040204" pitchFamily="50" charset="-128"/>
                          <a:ea typeface="Meiryo UI" panose="020B0604030504040204" pitchFamily="50" charset="-128"/>
                        </a:rPr>
                        <a:t>市町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9050" cap="flat" cmpd="sng" algn="ctr">
                      <a:solidFill>
                        <a:schemeClr val="tx1"/>
                      </a:solidFill>
                      <a:prstDash val="solid"/>
                      <a:round/>
                      <a:headEnd type="none" w="med" len="med"/>
                      <a:tailEnd type="none" w="med" len="med"/>
                    </a:lnT>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15</a:t>
                      </a:r>
                      <a:r>
                        <a:rPr kumimoji="1" lang="ja-JP" altLang="en-US" sz="1000" dirty="0" smtClean="0">
                          <a:solidFill>
                            <a:schemeClr val="tx1"/>
                          </a:solidFill>
                          <a:latin typeface="Meiryo UI" panose="020B0604030504040204" pitchFamily="50" charset="-128"/>
                          <a:ea typeface="Meiryo UI" panose="020B0604030504040204" pitchFamily="50" charset="-128"/>
                        </a:rPr>
                        <a:t>市町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9050" cap="flat" cmpd="sng" algn="ctr">
                      <a:solidFill>
                        <a:schemeClr val="tx1"/>
                      </a:solidFill>
                      <a:prstDash val="solid"/>
                      <a:round/>
                      <a:headEnd type="none" w="med" len="med"/>
                      <a:tailEnd type="none" w="med" len="med"/>
                    </a:lnT>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17</a:t>
                      </a:r>
                      <a:r>
                        <a:rPr kumimoji="1" lang="ja-JP" altLang="en-US" sz="1000" dirty="0" smtClean="0">
                          <a:solidFill>
                            <a:schemeClr val="tx1"/>
                          </a:solidFill>
                          <a:latin typeface="Meiryo UI" panose="020B0604030504040204" pitchFamily="50" charset="-128"/>
                          <a:ea typeface="Meiryo UI" panose="020B0604030504040204" pitchFamily="50" charset="-128"/>
                        </a:rPr>
                        <a:t>市町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9050" cap="flat" cmpd="sng" algn="ctr">
                      <a:solidFill>
                        <a:schemeClr val="tx1"/>
                      </a:solidFill>
                      <a:prstDash val="solid"/>
                      <a:round/>
                      <a:headEnd type="none" w="med" len="med"/>
                      <a:tailEnd type="none" w="med" len="med"/>
                    </a:lnT>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19</a:t>
                      </a:r>
                      <a:r>
                        <a:rPr kumimoji="1" lang="ja-JP" altLang="en-US" sz="1000" dirty="0" smtClean="0">
                          <a:solidFill>
                            <a:schemeClr val="tx1"/>
                          </a:solidFill>
                          <a:latin typeface="Meiryo UI" panose="020B0604030504040204" pitchFamily="50" charset="-128"/>
                          <a:ea typeface="Meiryo UI" panose="020B0604030504040204" pitchFamily="50" charset="-128"/>
                        </a:rPr>
                        <a:t>市町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9050" cap="flat" cmpd="sng" algn="ctr">
                      <a:solidFill>
                        <a:schemeClr val="tx1"/>
                      </a:solidFill>
                      <a:prstDash val="solid"/>
                      <a:round/>
                      <a:headEnd type="none" w="med" len="med"/>
                      <a:tailEnd type="none" w="med" len="med"/>
                    </a:lnT>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21</a:t>
                      </a:r>
                      <a:r>
                        <a:rPr kumimoji="1" lang="ja-JP" altLang="en-US" sz="1000" dirty="0" smtClean="0">
                          <a:solidFill>
                            <a:schemeClr val="tx1"/>
                          </a:solidFill>
                          <a:latin typeface="Meiryo UI" panose="020B0604030504040204" pitchFamily="50" charset="-128"/>
                          <a:ea typeface="Meiryo UI" panose="020B0604030504040204" pitchFamily="50" charset="-128"/>
                        </a:rPr>
                        <a:t>市町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9050" cap="flat" cmpd="sng" algn="ctr">
                      <a:solidFill>
                        <a:schemeClr val="tx1"/>
                      </a:solidFill>
                      <a:prstDash val="solid"/>
                      <a:round/>
                      <a:headEnd type="none" w="med" len="med"/>
                      <a:tailEnd type="none" w="med" len="med"/>
                    </a:lnT>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22</a:t>
                      </a:r>
                      <a:r>
                        <a:rPr kumimoji="1" lang="ja-JP" altLang="en-US" sz="1000" dirty="0" smtClean="0">
                          <a:solidFill>
                            <a:schemeClr val="tx1"/>
                          </a:solidFill>
                          <a:latin typeface="Meiryo UI" panose="020B0604030504040204" pitchFamily="50" charset="-128"/>
                          <a:ea typeface="Meiryo UI" panose="020B0604030504040204" pitchFamily="50" charset="-128"/>
                        </a:rPr>
                        <a:t>市町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9050" cap="flat" cmpd="sng" algn="ctr">
                      <a:solidFill>
                        <a:schemeClr val="tx1"/>
                      </a:solidFill>
                      <a:prstDash val="solid"/>
                      <a:round/>
                      <a:headEnd type="none" w="med" len="med"/>
                      <a:tailEnd type="none" w="med" len="med"/>
                    </a:lnT>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23</a:t>
                      </a:r>
                      <a:r>
                        <a:rPr kumimoji="1" lang="ja-JP" altLang="en-US" sz="1000" dirty="0" smtClean="0">
                          <a:solidFill>
                            <a:schemeClr val="tx1"/>
                          </a:solidFill>
                          <a:latin typeface="Meiryo UI" panose="020B0604030504040204" pitchFamily="50" charset="-128"/>
                          <a:ea typeface="Meiryo UI" panose="020B0604030504040204" pitchFamily="50" charset="-128"/>
                        </a:rPr>
                        <a:t>市町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1"/>
                  </a:ext>
                </a:extLst>
              </a:tr>
              <a:tr h="191413">
                <a:tc vMerge="1">
                  <a:txBody>
                    <a:bodyPr/>
                    <a:lstStyle/>
                    <a:p>
                      <a:pPr>
                        <a:lnSpc>
                          <a:spcPts val="1300"/>
                        </a:lnSpc>
                      </a:pPr>
                      <a:endParaRPr kumimoji="1" lang="ja-JP" altLang="en-US" sz="1100" dirty="0">
                        <a:latin typeface="Meiryo UI" panose="020B0604030504040204" pitchFamily="50" charset="-128"/>
                        <a:ea typeface="Meiryo UI" panose="020B0604030504040204" pitchFamily="50" charset="-128"/>
                      </a:endParaRPr>
                    </a:p>
                  </a:txBody>
                  <a:tcPr>
                    <a:lnB w="12700" cap="flat" cmpd="sng" algn="ctr">
                      <a:solidFill>
                        <a:schemeClr val="tx1"/>
                      </a:solidFill>
                      <a:prstDash val="dot"/>
                      <a:round/>
                      <a:headEnd type="none" w="med" len="med"/>
                      <a:tailEnd type="none" w="med" len="med"/>
                    </a:lnB>
                    <a:solidFill>
                      <a:srgbClr val="FFFF66"/>
                    </a:solidFill>
                  </a:tcPr>
                </a:tc>
                <a:tc>
                  <a:txBody>
                    <a:bodyPr/>
                    <a:lstStyle/>
                    <a:p>
                      <a:pP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rPr>
                        <a:t>オリエンテーション参加者数</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rgbClr val="FFFF66"/>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395</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514</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745</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574</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603</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552</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466</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400</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val="10002"/>
                  </a:ext>
                </a:extLst>
              </a:tr>
              <a:tr h="172791">
                <a:tc vMerge="1">
                  <a:txBody>
                    <a:bodyPr/>
                    <a:lstStyle/>
                    <a:p>
                      <a:pPr marL="0" marR="0" indent="0" algn="l" defTabSz="914400" rtl="0" eaLnBrk="1" fontAlgn="auto" latinLnBrk="0" hangingPunct="1">
                        <a:lnSpc>
                          <a:spcPts val="13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（１市町あたりの人数）</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(197.5</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(51.4</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(49.6</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(33.8</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(31.7</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(26.3</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(21.2</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(17.4</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91413">
                <a:tc vMerge="1">
                  <a:txBody>
                    <a:bodyPr/>
                    <a:lstStyle/>
                    <a:p>
                      <a:pPr>
                        <a:lnSpc>
                          <a:spcPts val="1300"/>
                        </a:lnSpc>
                      </a:pPr>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66"/>
                    </a:solidFill>
                  </a:tcPr>
                </a:tc>
                <a:tc>
                  <a:txBody>
                    <a:bodyPr/>
                    <a:lstStyle/>
                    <a:p>
                      <a:pP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rPr>
                        <a:t>基礎講座受講者数</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66"/>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102</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133</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211</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173</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160</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170</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108</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98</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val="10004"/>
                  </a:ext>
                </a:extLst>
              </a:tr>
              <a:tr h="0">
                <a:tc vMerge="1">
                  <a:txBody>
                    <a:bodyPr/>
                    <a:lstStyle/>
                    <a:p>
                      <a:pPr marL="0" marR="0" indent="0" algn="l" defTabSz="914400" rtl="0" eaLnBrk="1" fontAlgn="auto" latinLnBrk="0" hangingPunct="1">
                        <a:lnSpc>
                          <a:spcPts val="1300"/>
                        </a:lnSpc>
                        <a:spcBef>
                          <a:spcPts val="0"/>
                        </a:spcBef>
                        <a:spcAft>
                          <a:spcPts val="0"/>
                        </a:spcAft>
                        <a:buClrTx/>
                        <a:buSzTx/>
                        <a:buFontTx/>
                        <a:buNone/>
                        <a:tabLst/>
                        <a:defRPr/>
                      </a:pPr>
                      <a:endParaRPr kumimoji="1" lang="ja-JP" altLang="en-US" sz="1100" dirty="0" smtClean="0">
                        <a:latin typeface="Meiryo UI" panose="020B0604030504040204" pitchFamily="50" charset="-128"/>
                        <a:ea typeface="Meiryo UI" panose="020B0604030504040204" pitchFamily="50" charset="-128"/>
                      </a:endParaRPr>
                    </a:p>
                  </a:txBody>
                  <a:tcP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（１市町あたりの人数）</a:t>
                      </a: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(51</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(13.3</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(14.1</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(10.2</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(8.4</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(8.1</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(4.9</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(4.3</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91413">
                <a:tc vMerge="1">
                  <a:txBody>
                    <a:bodyPr/>
                    <a:lstStyle/>
                    <a:p>
                      <a:pPr>
                        <a:lnSpc>
                          <a:spcPts val="1300"/>
                        </a:lnSpc>
                      </a:pPr>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66"/>
                    </a:solidFill>
                  </a:tcPr>
                </a:tc>
                <a:tc>
                  <a:txBody>
                    <a:bodyPr/>
                    <a:lstStyle/>
                    <a:p>
                      <a:pP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rPr>
                        <a:t>実務講習受講者数</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66"/>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65</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89</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150</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117</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117</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112</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80</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71</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val="10006"/>
                  </a:ext>
                </a:extLst>
              </a:tr>
              <a:tr h="0">
                <a:tc vMerge="1">
                  <a:txBody>
                    <a:bodyPr/>
                    <a:lstStyle/>
                    <a:p>
                      <a:pPr marL="0" marR="0" indent="0" algn="l" defTabSz="914400" rtl="0" eaLnBrk="1" fontAlgn="auto" latinLnBrk="0" hangingPunct="1">
                        <a:lnSpc>
                          <a:spcPts val="1300"/>
                        </a:lnSpc>
                        <a:spcBef>
                          <a:spcPts val="0"/>
                        </a:spcBef>
                        <a:spcAft>
                          <a:spcPts val="0"/>
                        </a:spcAft>
                        <a:buClrTx/>
                        <a:buSzTx/>
                        <a:buFontTx/>
                        <a:buNone/>
                        <a:tabLst/>
                        <a:defRPr/>
                      </a:pPr>
                      <a:endParaRPr kumimoji="1" lang="ja-JP" altLang="en-US" sz="1100" dirty="0" smtClean="0">
                        <a:latin typeface="Meiryo UI" panose="020B0604030504040204" pitchFamily="50" charset="-128"/>
                        <a:ea typeface="Meiryo UI" panose="020B0604030504040204" pitchFamily="50" charset="-128"/>
                      </a:endParaRPr>
                    </a:p>
                  </a:txBody>
                  <a:tcPr>
                    <a:lnT w="12700" cap="flat" cmpd="sng" algn="ctr">
                      <a:solidFill>
                        <a:schemeClr val="tx1"/>
                      </a:solidFill>
                      <a:prstDash val="dot"/>
                      <a:round/>
                      <a:headEnd type="none" w="med" len="med"/>
                      <a:tailEnd type="none" w="med" len="med"/>
                    </a:lnT>
                    <a:solidFill>
                      <a:srgbClr val="FFFF66"/>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（１市町あたりの人数）</a:t>
                      </a:r>
                    </a:p>
                  </a:txBody>
                  <a:tcPr anchor="ctr">
                    <a:lnT w="12700" cap="flat" cmpd="sng" algn="ctr">
                      <a:solidFill>
                        <a:schemeClr val="tx1"/>
                      </a:solidFill>
                      <a:prstDash val="dot"/>
                      <a:round/>
                      <a:headEnd type="none" w="med" len="med"/>
                      <a:tailEnd type="none" w="med" len="med"/>
                    </a:lnT>
                    <a:solidFill>
                      <a:srgbClr val="FFFF66"/>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(32.5</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(8.9</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(10.0</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(6.9</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(6.2</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(5.3</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(3.6</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(3.1</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solidFill>
                      <a:schemeClr val="bg1"/>
                    </a:solidFill>
                  </a:tcPr>
                </a:tc>
                <a:extLst>
                  <a:ext uri="{0D108BD9-81ED-4DB2-BD59-A6C34878D82A}">
                    <a16:rowId xmlns:a16="http://schemas.microsoft.com/office/drawing/2014/main" val="10007"/>
                  </a:ext>
                </a:extLst>
              </a:tr>
              <a:tr h="191413">
                <a:tc vMerge="1">
                  <a:txBody>
                    <a:bodyPr/>
                    <a:lstStyle/>
                    <a:p>
                      <a:pPr>
                        <a:lnSpc>
                          <a:spcPts val="1300"/>
                        </a:lnSpc>
                      </a:pPr>
                      <a:endParaRPr kumimoji="1" lang="ja-JP" altLang="en-US" sz="1100" dirty="0">
                        <a:latin typeface="Meiryo UI" panose="020B0604030504040204" pitchFamily="50" charset="-128"/>
                        <a:ea typeface="Meiryo UI" panose="020B0604030504040204" pitchFamily="50" charset="-128"/>
                      </a:endParaRPr>
                    </a:p>
                  </a:txBody>
                  <a:tcPr>
                    <a:lnB w="12700" cap="flat" cmpd="sng" algn="ctr">
                      <a:solidFill>
                        <a:schemeClr val="tx1"/>
                      </a:solidFill>
                      <a:prstDash val="dot"/>
                      <a:round/>
                      <a:headEnd type="none" w="med" len="med"/>
                      <a:tailEnd type="none" w="med" len="med"/>
                    </a:lnB>
                    <a:solidFill>
                      <a:srgbClr val="FFFF66"/>
                    </a:solidFill>
                  </a:tcPr>
                </a:tc>
                <a:tc>
                  <a:txBody>
                    <a:bodyPr/>
                    <a:lstStyle/>
                    <a:p>
                      <a:pP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rPr>
                        <a:t>バンク登録者数</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rgbClr val="FFFF66"/>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57</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78</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114</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92</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108</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100</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74</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dot"/>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58</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val="10008"/>
                  </a:ext>
                </a:extLst>
              </a:tr>
              <a:tr h="0">
                <a:tc vMerge="1">
                  <a:txBody>
                    <a:bodyPr/>
                    <a:lstStyle/>
                    <a:p>
                      <a:pPr marL="0" marR="0" indent="0" algn="l" defTabSz="914400" rtl="0" eaLnBrk="1" fontAlgn="auto" latinLnBrk="0" hangingPunct="1">
                        <a:lnSpc>
                          <a:spcPts val="13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（１市町あたりの人数）</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(28.5</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(7.8</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(7.6</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(5.4</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(5.7</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spc="-50" baseline="0" dirty="0" smtClean="0">
                          <a:solidFill>
                            <a:schemeClr val="tx1"/>
                          </a:solidFill>
                          <a:latin typeface="Meiryo UI" panose="020B0604030504040204" pitchFamily="50" charset="-128"/>
                          <a:ea typeface="Meiryo UI" panose="020B0604030504040204" pitchFamily="50" charset="-128"/>
                        </a:rPr>
                        <a:t>(4.8</a:t>
                      </a:r>
                      <a:r>
                        <a:rPr kumimoji="1" lang="ja-JP" altLang="en-US" sz="1000" spc="-50" baseline="0" dirty="0" smtClean="0">
                          <a:solidFill>
                            <a:schemeClr val="tx1"/>
                          </a:solidFill>
                          <a:latin typeface="Meiryo UI" panose="020B0604030504040204" pitchFamily="50" charset="-128"/>
                          <a:ea typeface="Meiryo UI" panose="020B0604030504040204" pitchFamily="50" charset="-128"/>
                        </a:rPr>
                        <a:t>人</a:t>
                      </a:r>
                      <a:r>
                        <a:rPr kumimoji="1" lang="en-US" altLang="ja-JP" sz="1000" spc="-50" baseline="0" dirty="0" smtClean="0">
                          <a:solidFill>
                            <a:schemeClr val="tx1"/>
                          </a:solidFill>
                          <a:latin typeface="Meiryo UI" panose="020B0604030504040204" pitchFamily="50" charset="-128"/>
                          <a:ea typeface="Meiryo UI" panose="020B0604030504040204" pitchFamily="50" charset="-128"/>
                        </a:rPr>
                        <a:t>)</a:t>
                      </a:r>
                      <a:endParaRPr kumimoji="1" lang="ja-JP" altLang="en-US" sz="1000" spc="-50" baseline="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(3.4</a:t>
                      </a:r>
                      <a:r>
                        <a:rPr kumimoji="1" lang="ja-JP" altLang="en-US" sz="1000" dirty="0" smtClean="0">
                          <a:solidFill>
                            <a:schemeClr val="tx1"/>
                          </a:solidFill>
                          <a:latin typeface="Meiryo UI" panose="020B0604030504040204" pitchFamily="50" charset="-128"/>
                          <a:ea typeface="Meiryo UI" panose="020B0604030504040204" pitchFamily="50" charset="-128"/>
                        </a:rPr>
                        <a:t>人</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spc="-50" baseline="0" dirty="0" smtClean="0">
                          <a:solidFill>
                            <a:schemeClr val="tx1"/>
                          </a:solidFill>
                          <a:latin typeface="Meiryo UI" panose="020B0604030504040204" pitchFamily="50" charset="-128"/>
                          <a:ea typeface="Meiryo UI" panose="020B0604030504040204" pitchFamily="50" charset="-128"/>
                        </a:rPr>
                        <a:t>(2.5</a:t>
                      </a:r>
                      <a:r>
                        <a:rPr kumimoji="1" lang="ja-JP" altLang="en-US" sz="1000" spc="-50" baseline="0" dirty="0" smtClean="0">
                          <a:solidFill>
                            <a:schemeClr val="tx1"/>
                          </a:solidFill>
                          <a:latin typeface="Meiryo UI" panose="020B0604030504040204" pitchFamily="50" charset="-128"/>
                          <a:ea typeface="Meiryo UI" panose="020B0604030504040204" pitchFamily="50" charset="-128"/>
                        </a:rPr>
                        <a:t>人</a:t>
                      </a:r>
                      <a:r>
                        <a:rPr kumimoji="1" lang="en-US" altLang="ja-JP" sz="1000" spc="-50" baseline="0" dirty="0" smtClean="0">
                          <a:solidFill>
                            <a:schemeClr val="tx1"/>
                          </a:solidFill>
                          <a:latin typeface="Meiryo UI" panose="020B0604030504040204" pitchFamily="50" charset="-128"/>
                          <a:ea typeface="Meiryo UI" panose="020B0604030504040204" pitchFamily="50" charset="-128"/>
                        </a:rPr>
                        <a:t>)</a:t>
                      </a:r>
                      <a:endParaRPr kumimoji="1" lang="ja-JP" altLang="en-US" sz="1000" spc="-50" baseline="0" dirty="0">
                        <a:solidFill>
                          <a:schemeClr val="tx1"/>
                        </a:solidFill>
                        <a:latin typeface="Meiryo UI" panose="020B0604030504040204" pitchFamily="50" charset="-128"/>
                        <a:ea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430679">
                <a:tc vMerge="1">
                  <a:txBody>
                    <a:bodyPr/>
                    <a:lstStyle/>
                    <a:p>
                      <a:pPr>
                        <a:lnSpc>
                          <a:spcPts val="1300"/>
                        </a:lnSpc>
                      </a:pPr>
                      <a:endParaRPr kumimoji="1" lang="ja-JP" altLang="en-US" sz="11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rPr>
                        <a:t>市民後見人受任者</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12</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10</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43</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32</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32</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30</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42</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32</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algn="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rPr>
                        <a:t>累計　</a:t>
                      </a:r>
                      <a:r>
                        <a:rPr kumimoji="1" lang="en-US" altLang="ja-JP" sz="1000" dirty="0" smtClean="0">
                          <a:solidFill>
                            <a:schemeClr val="tx1"/>
                          </a:solidFill>
                          <a:latin typeface="Meiryo UI" panose="020B0604030504040204" pitchFamily="50" charset="-128"/>
                          <a:ea typeface="Meiryo UI" panose="020B0604030504040204" pitchFamily="50" charset="-128"/>
                        </a:rPr>
                        <a:t>211</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11046">
                <a:tc rowSpan="3">
                  <a:txBody>
                    <a:bodyPr/>
                    <a:lstStyle/>
                    <a:p>
                      <a:pPr algn="ctr">
                        <a:lnSpc>
                          <a:spcPts val="1200"/>
                        </a:lnSpc>
                      </a:pPr>
                      <a:r>
                        <a:rPr kumimoji="1" lang="ja-JP" altLang="en-US" sz="1100" b="1" dirty="0" smtClean="0">
                          <a:latin typeface="Meiryo UI" panose="020B0604030504040204" pitchFamily="50" charset="-128"/>
                          <a:ea typeface="Meiryo UI" panose="020B0604030504040204" pitchFamily="50" charset="-128"/>
                        </a:rPr>
                        <a:t>事業財源</a:t>
                      </a:r>
                      <a:endParaRPr kumimoji="1" lang="ja-JP" altLang="en-US" sz="1100" b="1"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66"/>
                    </a:solidFill>
                  </a:tcPr>
                </a:tc>
                <a:tc>
                  <a:txBody>
                    <a:bodyPr/>
                    <a:lstStyle/>
                    <a:p>
                      <a:pP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rPr>
                        <a:t>市民後見推進事業</a:t>
                      </a:r>
                      <a:r>
                        <a:rPr kumimoji="1" lang="en-US" altLang="ja-JP" sz="1000" dirty="0" smtClean="0">
                          <a:solidFill>
                            <a:schemeClr val="tx1"/>
                          </a:solidFill>
                          <a:latin typeface="Meiryo UI" panose="020B0604030504040204" pitchFamily="50" charset="-128"/>
                          <a:ea typeface="Meiryo UI" panose="020B0604030504040204" pitchFamily="50" charset="-128"/>
                        </a:rPr>
                        <a:t>[H23-H26]</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r">
                        <a:lnSpc>
                          <a:spcPts val="1200"/>
                        </a:lnSpc>
                      </a:pPr>
                      <a:r>
                        <a:rPr kumimoji="1" lang="en-US" altLang="ja-JP" sz="1000" spc="-140" baseline="0" dirty="0" smtClean="0">
                          <a:solidFill>
                            <a:schemeClr val="tx1"/>
                          </a:solidFill>
                          <a:latin typeface="Meiryo UI" panose="020B0604030504040204" pitchFamily="50" charset="-128"/>
                          <a:ea typeface="Meiryo UI" panose="020B0604030504040204" pitchFamily="50" charset="-128"/>
                        </a:rPr>
                        <a:t>3,370</a:t>
                      </a:r>
                      <a:r>
                        <a:rPr kumimoji="1" lang="ja-JP" altLang="en-US" sz="1000" spc="-140" baseline="0" dirty="0" smtClean="0">
                          <a:solidFill>
                            <a:schemeClr val="tx1"/>
                          </a:solidFill>
                          <a:latin typeface="Meiryo UI" panose="020B0604030504040204" pitchFamily="50" charset="-128"/>
                          <a:ea typeface="Meiryo UI" panose="020B0604030504040204" pitchFamily="50" charset="-128"/>
                        </a:rPr>
                        <a:t>千円</a:t>
                      </a:r>
                      <a:endParaRPr kumimoji="1" lang="ja-JP" altLang="en-US" sz="1000" spc="-140" baseline="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a:lnSpc>
                          <a:spcPts val="1200"/>
                        </a:lnSpc>
                      </a:pPr>
                      <a:r>
                        <a:rPr kumimoji="1" lang="en-US" altLang="ja-JP" sz="1000" spc="-140" baseline="0" dirty="0" smtClean="0">
                          <a:solidFill>
                            <a:schemeClr val="tx1"/>
                          </a:solidFill>
                          <a:latin typeface="Meiryo UI" panose="020B0604030504040204" pitchFamily="50" charset="-128"/>
                          <a:ea typeface="Meiryo UI" panose="020B0604030504040204" pitchFamily="50" charset="-128"/>
                        </a:rPr>
                        <a:t>8,436</a:t>
                      </a:r>
                      <a:r>
                        <a:rPr kumimoji="1" lang="ja-JP" altLang="en-US" sz="1000" spc="-140" baseline="0" dirty="0" smtClean="0">
                          <a:solidFill>
                            <a:schemeClr val="tx1"/>
                          </a:solidFill>
                          <a:latin typeface="Meiryo UI" panose="020B0604030504040204" pitchFamily="50" charset="-128"/>
                          <a:ea typeface="Meiryo UI" panose="020B0604030504040204" pitchFamily="50" charset="-128"/>
                        </a:rPr>
                        <a:t>千円</a:t>
                      </a:r>
                      <a:endParaRPr kumimoji="1" lang="ja-JP" altLang="en-US" sz="1000" spc="-140" baseline="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a:lnSpc>
                          <a:spcPts val="1200"/>
                        </a:lnSpc>
                      </a:pPr>
                      <a:r>
                        <a:rPr kumimoji="1" lang="en-US" altLang="ja-JP" sz="1000" spc="-140" baseline="0" dirty="0" smtClean="0">
                          <a:solidFill>
                            <a:schemeClr val="tx1"/>
                          </a:solidFill>
                          <a:latin typeface="Meiryo UI" panose="020B0604030504040204" pitchFamily="50" charset="-128"/>
                          <a:ea typeface="Meiryo UI" panose="020B0604030504040204" pitchFamily="50" charset="-128"/>
                        </a:rPr>
                        <a:t>17,247</a:t>
                      </a:r>
                      <a:r>
                        <a:rPr kumimoji="1" lang="ja-JP" altLang="en-US" sz="1000" spc="-140" baseline="0" dirty="0" smtClean="0">
                          <a:solidFill>
                            <a:schemeClr val="tx1"/>
                          </a:solidFill>
                          <a:latin typeface="Meiryo UI" panose="020B0604030504040204" pitchFamily="50" charset="-128"/>
                          <a:ea typeface="Meiryo UI" panose="020B0604030504040204" pitchFamily="50" charset="-128"/>
                        </a:rPr>
                        <a:t>千円</a:t>
                      </a:r>
                      <a:endParaRPr kumimoji="1" lang="ja-JP" altLang="en-US" sz="1000" spc="-140" baseline="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a:lnSpc>
                          <a:spcPts val="1200"/>
                        </a:lnSpc>
                      </a:pPr>
                      <a:r>
                        <a:rPr kumimoji="1" lang="en-US" altLang="ja-JP" sz="1000" spc="-140" baseline="0" dirty="0" smtClean="0">
                          <a:solidFill>
                            <a:schemeClr val="tx1"/>
                          </a:solidFill>
                          <a:latin typeface="Meiryo UI" panose="020B0604030504040204" pitchFamily="50" charset="-128"/>
                          <a:ea typeface="Meiryo UI" panose="020B0604030504040204" pitchFamily="50" charset="-128"/>
                        </a:rPr>
                        <a:t>22,024</a:t>
                      </a:r>
                      <a:r>
                        <a:rPr kumimoji="1" lang="ja-JP" altLang="en-US" sz="1000" spc="-140" baseline="0" dirty="0" smtClean="0">
                          <a:solidFill>
                            <a:schemeClr val="tx1"/>
                          </a:solidFill>
                          <a:latin typeface="Meiryo UI" panose="020B0604030504040204" pitchFamily="50" charset="-128"/>
                          <a:ea typeface="Meiryo UI" panose="020B0604030504040204" pitchFamily="50" charset="-128"/>
                        </a:rPr>
                        <a:t>千円</a:t>
                      </a:r>
                      <a:endParaRPr kumimoji="1" lang="ja-JP" altLang="en-US" sz="1000" spc="-140" baseline="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311046">
                <a:tc vMerge="1">
                  <a:txBody>
                    <a:bodyPr/>
                    <a:lstStyle/>
                    <a:p>
                      <a:pPr>
                        <a:lnSpc>
                          <a:spcPts val="1300"/>
                        </a:lnSpc>
                      </a:pPr>
                      <a:endParaRPr kumimoji="1" lang="ja-JP" altLang="en-US" sz="11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rPr>
                        <a:t>高齢者権利擁護推進事業</a:t>
                      </a:r>
                      <a:r>
                        <a:rPr kumimoji="1" lang="en-US" altLang="ja-JP" sz="1000" dirty="0" smtClean="0">
                          <a:solidFill>
                            <a:schemeClr val="tx1"/>
                          </a:solidFill>
                          <a:latin typeface="Meiryo UI" panose="020B0604030504040204" pitchFamily="50" charset="-128"/>
                          <a:ea typeface="Meiryo UI" panose="020B0604030504040204" pitchFamily="50" charset="-128"/>
                        </a:rPr>
                        <a:t>[H23-H25]</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457</a:t>
                      </a:r>
                      <a:r>
                        <a:rPr kumimoji="1" lang="ja-JP" altLang="en-US" sz="1000" dirty="0" smtClean="0">
                          <a:solidFill>
                            <a:schemeClr val="tx1"/>
                          </a:solidFill>
                          <a:latin typeface="Meiryo UI" panose="020B0604030504040204" pitchFamily="50" charset="-128"/>
                          <a:ea typeface="Meiryo UI" panose="020B0604030504040204" pitchFamily="50" charset="-128"/>
                        </a:rPr>
                        <a:t>千円</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457</a:t>
                      </a:r>
                      <a:r>
                        <a:rPr kumimoji="1" lang="ja-JP" altLang="en-US" sz="1000" dirty="0" smtClean="0">
                          <a:solidFill>
                            <a:schemeClr val="tx1"/>
                          </a:solidFill>
                          <a:latin typeface="Meiryo UI" panose="020B0604030504040204" pitchFamily="50" charset="-128"/>
                          <a:ea typeface="Meiryo UI" panose="020B0604030504040204" pitchFamily="50" charset="-128"/>
                        </a:rPr>
                        <a:t>千円</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330</a:t>
                      </a:r>
                      <a:r>
                        <a:rPr kumimoji="1" lang="ja-JP" altLang="en-US" sz="1000" dirty="0" smtClean="0">
                          <a:solidFill>
                            <a:schemeClr val="tx1"/>
                          </a:solidFill>
                          <a:latin typeface="Meiryo UI" panose="020B0604030504040204" pitchFamily="50" charset="-128"/>
                          <a:ea typeface="Meiryo UI" panose="020B0604030504040204" pitchFamily="50" charset="-128"/>
                        </a:rPr>
                        <a:t>千円</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311046">
                <a:tc vMerge="1">
                  <a:txBody>
                    <a:bodyPr/>
                    <a:lstStyle/>
                    <a:p>
                      <a:pPr>
                        <a:lnSpc>
                          <a:spcPts val="1300"/>
                        </a:lnSpc>
                      </a:pPr>
                      <a:endParaRPr kumimoji="1" lang="ja-JP" altLang="en-US" sz="11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66"/>
                    </a:solidFill>
                  </a:tcPr>
                </a:tc>
                <a:tc>
                  <a:txBody>
                    <a:bodyPr/>
                    <a:lstStyle/>
                    <a:p>
                      <a:pP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rPr>
                        <a:t>権利擁護人材育成事業</a:t>
                      </a:r>
                      <a:r>
                        <a:rPr kumimoji="1" lang="en-US" altLang="ja-JP" sz="1000" dirty="0" smtClean="0">
                          <a:solidFill>
                            <a:schemeClr val="tx1"/>
                          </a:solidFill>
                          <a:latin typeface="Meiryo UI" panose="020B0604030504040204" pitchFamily="50" charset="-128"/>
                          <a:ea typeface="Meiryo UI" panose="020B0604030504040204" pitchFamily="50" charset="-128"/>
                        </a:rPr>
                        <a:t>[H27-]</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66"/>
                    </a:solidFill>
                  </a:tcPr>
                </a:tc>
                <a:tc>
                  <a:txBody>
                    <a:bodyPr/>
                    <a:lstStyle/>
                    <a:p>
                      <a:pPr algn="r">
                        <a:lnSpc>
                          <a:spcPts val="1200"/>
                        </a:lnSpc>
                      </a:pP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spc="-50" baseline="0" dirty="0" smtClean="0">
                          <a:solidFill>
                            <a:schemeClr val="tx1"/>
                          </a:solidFill>
                          <a:latin typeface="Meiryo UI" panose="020B0604030504040204" pitchFamily="50" charset="-128"/>
                          <a:ea typeface="Meiryo UI" panose="020B0604030504040204" pitchFamily="50" charset="-128"/>
                        </a:rPr>
                        <a:t>54,616</a:t>
                      </a:r>
                      <a:r>
                        <a:rPr kumimoji="1" lang="ja-JP" altLang="en-US" sz="1000" spc="-50" baseline="0" dirty="0" smtClean="0">
                          <a:solidFill>
                            <a:schemeClr val="tx1"/>
                          </a:solidFill>
                          <a:latin typeface="Meiryo UI" panose="020B0604030504040204" pitchFamily="50" charset="-128"/>
                          <a:ea typeface="Meiryo UI" panose="020B0604030504040204" pitchFamily="50" charset="-128"/>
                        </a:rPr>
                        <a:t>千円</a:t>
                      </a:r>
                      <a:endParaRPr kumimoji="1" lang="ja-JP" altLang="en-US" sz="1000" spc="-50" baseline="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25,792</a:t>
                      </a:r>
                      <a:r>
                        <a:rPr kumimoji="1" lang="ja-JP" altLang="en-US" sz="1000" dirty="0" smtClean="0">
                          <a:solidFill>
                            <a:schemeClr val="tx1"/>
                          </a:solidFill>
                          <a:latin typeface="Meiryo UI" panose="020B0604030504040204" pitchFamily="50" charset="-128"/>
                          <a:ea typeface="Meiryo UI" panose="020B0604030504040204" pitchFamily="50" charset="-128"/>
                        </a:rPr>
                        <a:t>千円</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spc="-50" baseline="0" dirty="0" smtClean="0">
                          <a:solidFill>
                            <a:schemeClr val="tx1"/>
                          </a:solidFill>
                          <a:latin typeface="Meiryo UI" panose="020B0604030504040204" pitchFamily="50" charset="-128"/>
                          <a:ea typeface="Meiryo UI" panose="020B0604030504040204" pitchFamily="50" charset="-128"/>
                        </a:rPr>
                        <a:t>26,800</a:t>
                      </a:r>
                      <a:r>
                        <a:rPr kumimoji="1" lang="ja-JP" altLang="en-US" sz="1000" spc="-50" baseline="0" dirty="0" smtClean="0">
                          <a:solidFill>
                            <a:schemeClr val="tx1"/>
                          </a:solidFill>
                          <a:latin typeface="Meiryo UI" panose="020B0604030504040204" pitchFamily="50" charset="-128"/>
                          <a:ea typeface="Meiryo UI" panose="020B0604030504040204" pitchFamily="50" charset="-128"/>
                        </a:rPr>
                        <a:t>千円</a:t>
                      </a:r>
                      <a:endParaRPr kumimoji="1" lang="ja-JP" altLang="en-US" sz="1000" spc="-50" baseline="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a:lnSpc>
                          <a:spcPts val="1200"/>
                        </a:lnSpc>
                      </a:pPr>
                      <a:r>
                        <a:rPr kumimoji="1" lang="en-US" altLang="ja-JP" sz="1000" dirty="0" smtClean="0">
                          <a:solidFill>
                            <a:schemeClr val="tx1"/>
                          </a:solidFill>
                          <a:latin typeface="Meiryo UI" panose="020B0604030504040204" pitchFamily="50" charset="-128"/>
                          <a:ea typeface="Meiryo UI" panose="020B0604030504040204" pitchFamily="50" charset="-128"/>
                        </a:rPr>
                        <a:t>22,587</a:t>
                      </a:r>
                      <a:r>
                        <a:rPr kumimoji="1" lang="ja-JP" altLang="en-US" sz="1000" dirty="0" smtClean="0">
                          <a:solidFill>
                            <a:schemeClr val="tx1"/>
                          </a:solidFill>
                          <a:latin typeface="Meiryo UI" panose="020B0604030504040204" pitchFamily="50" charset="-128"/>
                          <a:ea typeface="Meiryo UI" panose="020B0604030504040204" pitchFamily="50" charset="-128"/>
                        </a:rPr>
                        <a:t>千円</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16" name="テキスト ボックス 15"/>
          <p:cNvSpPr txBox="1"/>
          <p:nvPr/>
        </p:nvSpPr>
        <p:spPr>
          <a:xfrm>
            <a:off x="1127944" y="1062003"/>
            <a:ext cx="8280920" cy="233397"/>
          </a:xfrm>
          <a:prstGeom prst="rect">
            <a:avLst/>
          </a:prstGeom>
          <a:noFill/>
        </p:spPr>
        <p:txBody>
          <a:bodyPr wrap="square" rtlCol="0">
            <a:spAutoFit/>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：事業財源については、大阪府が把握している額を記載。実施市町</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おける一般財源等、独自の負担額は含んでいない。</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1" y="6581001"/>
            <a:ext cx="7906871" cy="276999"/>
          </a:xfrm>
          <a:prstGeom prst="rect">
            <a:avLst/>
          </a:prstGeom>
          <a:noFill/>
        </p:spPr>
        <p:txBody>
          <a:bodyPr wrap="square" rtlCol="0">
            <a:spAutoFit/>
          </a:bodyPr>
          <a:lstStyle/>
          <a:p>
            <a:r>
              <a:rPr kumimoji="1" lang="en-US" altLang="ja-JP" sz="1200" dirty="0" smtClean="0"/>
              <a:t>※</a:t>
            </a:r>
            <a:r>
              <a:rPr kumimoji="1" lang="ja-JP" altLang="en-US" sz="1200" dirty="0"/>
              <a:t>　</a:t>
            </a:r>
            <a:r>
              <a:rPr kumimoji="1" lang="ja-JP" altLang="en-US" sz="1200" dirty="0" smtClean="0"/>
              <a:t>大阪市</a:t>
            </a:r>
            <a:r>
              <a:rPr kumimoji="1" lang="en-US" altLang="ja-JP" sz="1200" dirty="0" smtClean="0"/>
              <a:t>(</a:t>
            </a:r>
            <a:r>
              <a:rPr kumimoji="1" lang="ja-JP" altLang="en-US" sz="1200" dirty="0" smtClean="0"/>
              <a:t>平成</a:t>
            </a:r>
            <a:r>
              <a:rPr kumimoji="1" lang="en-US" altLang="ja-JP" sz="1200" dirty="0" smtClean="0"/>
              <a:t>19</a:t>
            </a:r>
            <a:r>
              <a:rPr kumimoji="1" lang="ja-JP" altLang="en-US" sz="1200" dirty="0" smtClean="0"/>
              <a:t>年度～</a:t>
            </a:r>
            <a:r>
              <a:rPr kumimoji="1" lang="en-US" altLang="ja-JP" sz="1200" dirty="0" smtClean="0"/>
              <a:t>22</a:t>
            </a:r>
            <a:r>
              <a:rPr kumimoji="1" lang="ja-JP" altLang="en-US" sz="1200" dirty="0" smtClean="0"/>
              <a:t>年度）の選任確定累計数　</a:t>
            </a:r>
            <a:r>
              <a:rPr kumimoji="1" lang="en-US" altLang="ja-JP" sz="1200" dirty="0" smtClean="0"/>
              <a:t>50</a:t>
            </a:r>
            <a:r>
              <a:rPr kumimoji="1" lang="ja-JP" altLang="en-US" sz="1200" dirty="0" smtClean="0"/>
              <a:t>人　、</a:t>
            </a:r>
            <a:r>
              <a:rPr kumimoji="1" lang="en-US" altLang="ja-JP" sz="1200" dirty="0" smtClean="0"/>
              <a:t>H23</a:t>
            </a:r>
            <a:r>
              <a:rPr kumimoji="1" lang="ja-JP" altLang="en-US" sz="1200" dirty="0" smtClean="0"/>
              <a:t>～</a:t>
            </a:r>
            <a:r>
              <a:rPr kumimoji="1" lang="en-US" altLang="ja-JP" sz="1200" dirty="0" smtClean="0"/>
              <a:t>26</a:t>
            </a:r>
            <a:r>
              <a:rPr kumimoji="1" lang="ja-JP" altLang="en-US" sz="1200" dirty="0" smtClean="0"/>
              <a:t>年度の財源には政令市は含まない。</a:t>
            </a:r>
            <a:endParaRPr kumimoji="1" lang="ja-JP" altLang="en-US" sz="1200" dirty="0"/>
          </a:p>
        </p:txBody>
      </p:sp>
      <p:sp>
        <p:nvSpPr>
          <p:cNvPr id="11" name="スライド番号プレースホルダー 2"/>
          <p:cNvSpPr txBox="1">
            <a:spLocks/>
          </p:cNvSpPr>
          <p:nvPr/>
        </p:nvSpPr>
        <p:spPr>
          <a:xfrm>
            <a:off x="8754034" y="6575612"/>
            <a:ext cx="389965" cy="282388"/>
          </a:xfrm>
          <a:prstGeom prst="rect">
            <a:avLst/>
          </a:prstGeom>
          <a:solidFill>
            <a:srgbClr val="FFC000"/>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en-US" altLang="ja-JP" sz="1400" b="1" dirty="0"/>
              <a:t>6</a:t>
            </a:r>
            <a:r>
              <a:rPr kumimoji="1" lang="ja-JP" altLang="en-US" sz="1400" b="1" dirty="0" smtClean="0"/>
              <a:t> </a:t>
            </a:r>
            <a:endParaRPr kumimoji="1" lang="en-US" altLang="ja-JP" sz="1400" b="1" dirty="0" smtClean="0"/>
          </a:p>
        </p:txBody>
      </p:sp>
    </p:spTree>
    <p:extLst>
      <p:ext uri="{BB962C8B-B14F-4D97-AF65-F5344CB8AC3E}">
        <p14:creationId xmlns:p14="http://schemas.microsoft.com/office/powerpoint/2010/main" val="1689502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0" y="764705"/>
            <a:ext cx="9144000" cy="2246769"/>
          </a:xfrm>
          <a:prstGeom prst="rect">
            <a:avLst/>
          </a:prstGeom>
          <a:noFill/>
        </p:spPr>
        <p:txBody>
          <a:bodyPr wrap="square" rtlCol="0">
            <a:spAutoFit/>
          </a:bodyPr>
          <a:lstStyle/>
          <a:p>
            <a:pPr>
              <a:lnSpc>
                <a:spcPts val="2100"/>
              </a:lnSpc>
            </a:pPr>
            <a:r>
              <a:rPr lang="ja-JP" altLang="en-US" sz="1300" b="1" spc="-20" dirty="0" smtClean="0">
                <a:latin typeface="Meiryo UI" panose="020B0604030504040204" pitchFamily="50" charset="-128"/>
                <a:ea typeface="Meiryo UI" panose="020B0604030504040204" pitchFamily="50" charset="-128"/>
                <a:cs typeface="Meiryo UI" panose="020B0604030504040204" pitchFamily="50" charset="-128"/>
              </a:rPr>
              <a:t>｟②実施市町村の受任状況｠</a:t>
            </a:r>
            <a:endParaRPr lang="en-US" altLang="ja-JP" sz="1300" b="1" spc="-2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　実施市町村では、バンク登録者の中から市民後見人</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候補者を検討する場合、利益相反関係の有無や地理的な条件（被後見人の居所からの距離等）等を考慮</a:t>
            </a:r>
            <a:r>
              <a:rPr lang="ja-JP" altLang="en-US" sz="1300" spc="-2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上、</a:t>
            </a:r>
            <a:r>
              <a:rPr kumimoji="1"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受任調整会議や大阪家庭裁判</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所の審判を経て、市民後見人として活動することになる。</a:t>
            </a:r>
            <a:endPar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　しかしながら、バンク登録者</a:t>
            </a:r>
            <a:r>
              <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rPr>
              <a:t>496</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人に対して、受任者が</a:t>
            </a:r>
            <a:r>
              <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rPr>
              <a:t>135</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人という状況である。また、事業実施から数年が経過する市町村においても、受任者が全く生まれていない現状もある。</a:t>
            </a:r>
            <a:endPar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　こうした実態を踏まえ、実施市町村では、受任促進に向けて、地域包括支援センターや市町村社会福祉協議会等と連携し、市民後見人のニーズ等の掘り起こしを行う等の取組みを進めている。第</a:t>
            </a:r>
            <a:r>
              <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300" spc="-20" dirty="0" smtClean="0">
                <a:latin typeface="Meiryo UI" panose="020B0604030504040204" pitchFamily="50" charset="-128"/>
                <a:ea typeface="Meiryo UI" panose="020B0604030504040204" pitchFamily="50" charset="-128"/>
                <a:cs typeface="Meiryo UI" panose="020B0604030504040204" pitchFamily="50" charset="-128"/>
              </a:rPr>
              <a:t>章では、本章での取組み状況や実績を踏まえ、効果を検証し、課題を整理する。</a:t>
            </a:r>
            <a:endParaRPr lang="en-US" altLang="ja-JP" sz="1300" spc="-2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163257" y="2873864"/>
            <a:ext cx="7083960" cy="297517"/>
          </a:xfrm>
          <a:prstGeom prst="rect">
            <a:avLst/>
          </a:prstGeom>
          <a:noFill/>
        </p:spPr>
        <p:txBody>
          <a:bodyPr wrap="square" rtlCol="0">
            <a:spAutoFit/>
          </a:bodyPr>
          <a:lstStyle/>
          <a:p>
            <a:pPr>
              <a:lnSpc>
                <a:spcPts val="1600"/>
              </a:lnSpc>
            </a:pPr>
            <a:r>
              <a:rPr lang="en-US" altLang="ja-JP" sz="1200" b="1" spc="-1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10" dirty="0" smtClean="0">
                <a:latin typeface="Meiryo UI" panose="020B0604030504040204" pitchFamily="50" charset="-128"/>
                <a:ea typeface="Meiryo UI" panose="020B0604030504040204" pitchFamily="50" charset="-128"/>
                <a:cs typeface="Meiryo UI" panose="020B0604030504040204" pitchFamily="50" charset="-128"/>
              </a:rPr>
              <a:t>実施市町村における現在の活動状況について（</a:t>
            </a:r>
            <a:r>
              <a:rPr lang="en-US" altLang="ja-JP" sz="1200" b="1" spc="-10" dirty="0" smtClean="0">
                <a:latin typeface="Meiryo UI" panose="020B0604030504040204" pitchFamily="50" charset="-128"/>
                <a:ea typeface="Meiryo UI" panose="020B0604030504040204" pitchFamily="50" charset="-128"/>
                <a:cs typeface="Meiryo UI" panose="020B0604030504040204" pitchFamily="50" charset="-128"/>
              </a:rPr>
              <a:t>H31</a:t>
            </a:r>
            <a:r>
              <a:rPr lang="ja-JP" altLang="en-US" sz="1200" b="1" spc="-1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spc="-1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200" b="1" spc="-1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b="1" spc="-1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200" b="1" spc="-10" dirty="0" smtClean="0">
                <a:latin typeface="Meiryo UI" panose="020B0604030504040204" pitchFamily="50" charset="-128"/>
                <a:ea typeface="Meiryo UI" panose="020B0604030504040204" pitchFamily="50" charset="-128"/>
                <a:cs typeface="Meiryo UI" panose="020B0604030504040204" pitchFamily="50" charset="-128"/>
              </a:rPr>
              <a:t>日現在）</a:t>
            </a:r>
            <a:r>
              <a:rPr lang="en-US" altLang="ja-JP" sz="1200" b="1" spc="-10" dirty="0" smtClean="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2" name="表 1"/>
          <p:cNvGraphicFramePr>
            <a:graphicFrameLocks noGrp="1"/>
          </p:cNvGraphicFramePr>
          <p:nvPr>
            <p:extLst>
              <p:ext uri="{D42A27DB-BD31-4B8C-83A1-F6EECF244321}">
                <p14:modId xmlns:p14="http://schemas.microsoft.com/office/powerpoint/2010/main" val="3663726956"/>
              </p:ext>
            </p:extLst>
          </p:nvPr>
        </p:nvGraphicFramePr>
        <p:xfrm>
          <a:off x="0" y="3201708"/>
          <a:ext cx="9144000" cy="3656292"/>
        </p:xfrm>
        <a:graphic>
          <a:graphicData uri="http://schemas.openxmlformats.org/drawingml/2006/table">
            <a:tbl>
              <a:tblPr firstRow="1" bandRow="1">
                <a:tableStyleId>{5940675A-B579-460E-94D1-54222C63F5DA}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gridCol w="1524000">
                  <a:extLst>
                    <a:ext uri="{9D8B030D-6E8A-4147-A177-3AD203B41FA5}">
                      <a16:colId xmlns:a16="http://schemas.microsoft.com/office/drawing/2014/main" val="20005"/>
                    </a:ext>
                  </a:extLst>
                </a:gridCol>
              </a:tblGrid>
              <a:tr h="252251">
                <a:tc>
                  <a:txBody>
                    <a:bodyPr/>
                    <a:lstStyle/>
                    <a:p>
                      <a:pPr algn="ct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実施市町村</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0070C0"/>
                    </a:solidFill>
                  </a:tcPr>
                </a:tc>
                <a:tc>
                  <a:txBody>
                    <a:bodyPr/>
                    <a:lstStyle/>
                    <a:p>
                      <a:pPr algn="ct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バンク登録者</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0070C0"/>
                    </a:solidFill>
                  </a:tcPr>
                </a:tc>
                <a:tc>
                  <a:txBody>
                    <a:bodyPr/>
                    <a:lstStyle/>
                    <a:p>
                      <a:pPr algn="ct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受任者</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0070C0"/>
                    </a:solidFill>
                  </a:tcPr>
                </a:tc>
                <a:tc>
                  <a:txBody>
                    <a:bodyPr/>
                    <a:lstStyle/>
                    <a:p>
                      <a:pPr algn="ct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実施市町村</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0070C0"/>
                    </a:solidFill>
                  </a:tcPr>
                </a:tc>
                <a:tc>
                  <a:txBody>
                    <a:bodyPr/>
                    <a:lstStyle/>
                    <a:p>
                      <a:pPr algn="ct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バンク登録者</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0070C0"/>
                    </a:solidFill>
                  </a:tcPr>
                </a:tc>
                <a:tc>
                  <a:txBody>
                    <a:bodyPr/>
                    <a:lstStyle/>
                    <a:p>
                      <a:pPr algn="ct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rPr>
                        <a:t>受任者</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lnT w="19050" cap="flat" cmpd="sng" algn="ctr">
                      <a:solidFill>
                        <a:schemeClr val="tx1"/>
                      </a:solidFill>
                      <a:prstDash val="solid"/>
                      <a:round/>
                      <a:headEnd type="none" w="med" len="med"/>
                      <a:tailEnd type="none" w="med" len="med"/>
                    </a:lnT>
                    <a:solidFill>
                      <a:srgbClr val="0070C0"/>
                    </a:solidFill>
                  </a:tcPr>
                </a:tc>
                <a:extLst>
                  <a:ext uri="{0D108BD9-81ED-4DB2-BD59-A6C34878D82A}">
                    <a16:rowId xmlns:a16="http://schemas.microsoft.com/office/drawing/2014/main" val="10000"/>
                  </a:ext>
                </a:extLst>
              </a:tr>
              <a:tr h="255191">
                <a:tc>
                  <a:txBody>
                    <a:bodyPr/>
                    <a:lstStyle/>
                    <a:p>
                      <a:pPr algn="ctr">
                        <a:spcAft>
                          <a:spcPts val="0"/>
                        </a:spcAft>
                      </a:pPr>
                      <a:r>
                        <a:rPr lang="ja-JP" altLang="en-US" sz="1050" kern="100" dirty="0" smtClean="0">
                          <a:effectLst/>
                          <a:latin typeface="+mn-ea"/>
                          <a:ea typeface="+mn-ea"/>
                          <a:cs typeface="Times New Roman" panose="02020603050405020304" pitchFamily="18" charset="0"/>
                        </a:rPr>
                        <a:t>大阪市</a:t>
                      </a:r>
                      <a:endParaRPr lang="en-US" altLang="ja-JP" sz="1050" kern="100" dirty="0" smtClean="0">
                        <a:effectLst/>
                        <a:latin typeface="+mn-ea"/>
                        <a:ea typeface="+mn-ea"/>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FFFF66"/>
                    </a:solidFill>
                  </a:tcPr>
                </a:tc>
                <a:tc>
                  <a:txBody>
                    <a:bodyPr/>
                    <a:lstStyle/>
                    <a:p>
                      <a:pPr algn="ctr">
                        <a:spcAft>
                          <a:spcPts val="0"/>
                        </a:spcAft>
                      </a:pPr>
                      <a:r>
                        <a:rPr lang="en-US" alt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196</a:t>
                      </a:r>
                    </a:p>
                  </a:txBody>
                  <a:tcPr marL="324000" marR="62865" marT="0" marB="0" anchor="ctr">
                    <a:lnL w="19050" cap="flat" cmpd="sng" algn="ctr">
                      <a:solidFill>
                        <a:schemeClr val="tx1"/>
                      </a:solidFill>
                      <a:prstDash val="solid"/>
                      <a:round/>
                      <a:headEnd type="none" w="med" len="med"/>
                      <a:tailEnd type="none" w="med" len="med"/>
                    </a:lnL>
                    <a:solidFill>
                      <a:schemeClr val="bg1"/>
                    </a:solidFill>
                  </a:tcPr>
                </a:tc>
                <a:tc>
                  <a:txBody>
                    <a:bodyPr/>
                    <a:lstStyle/>
                    <a:p>
                      <a:pPr algn="ctr">
                        <a:spcAft>
                          <a:spcPts val="0"/>
                        </a:spcAft>
                      </a:pPr>
                      <a:r>
                        <a:rPr lang="en-US" alt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78</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R w="19050" cap="flat" cmpd="sng" algn="ctr">
                      <a:solidFill>
                        <a:schemeClr val="tx1"/>
                      </a:solidFill>
                      <a:prstDash val="solid"/>
                      <a:round/>
                      <a:headEnd type="none" w="med" len="med"/>
                      <a:tailEnd type="none" w="med" len="med"/>
                    </a:lnR>
                    <a:solidFill>
                      <a:schemeClr val="bg1"/>
                    </a:solidFill>
                  </a:tcPr>
                </a:tc>
                <a:tc>
                  <a:txBody>
                    <a:bodyPr/>
                    <a:lstStyle/>
                    <a:p>
                      <a:pPr algn="ctr">
                        <a:spcAft>
                          <a:spcPts val="0"/>
                        </a:spcAft>
                      </a:pPr>
                      <a:r>
                        <a:rPr lang="ja-JP" sz="1050" kern="100" dirty="0">
                          <a:effectLst/>
                        </a:rPr>
                        <a:t>羽曳野市</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11</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solidFill>
                      <a:schemeClr val="bg1"/>
                    </a:solidFill>
                  </a:tcPr>
                </a:tc>
                <a:extLst>
                  <a:ext uri="{0D108BD9-81ED-4DB2-BD59-A6C34878D82A}">
                    <a16:rowId xmlns:a16="http://schemas.microsoft.com/office/drawing/2014/main" val="10001"/>
                  </a:ext>
                </a:extLst>
              </a:tr>
              <a:tr h="296791">
                <a:tc>
                  <a:txBody>
                    <a:bodyPr/>
                    <a:lstStyle/>
                    <a:p>
                      <a:pPr algn="ctr">
                        <a:spcAft>
                          <a:spcPts val="0"/>
                        </a:spcAft>
                      </a:pPr>
                      <a:r>
                        <a:rPr lang="ja-JP" altLang="en-US" sz="1050" kern="100" dirty="0" smtClean="0">
                          <a:effectLst/>
                          <a:latin typeface="+mn-ea"/>
                          <a:ea typeface="+mn-ea"/>
                          <a:cs typeface="Times New Roman" panose="02020603050405020304" pitchFamily="18" charset="0"/>
                        </a:rPr>
                        <a:t>堺市</a:t>
                      </a:r>
                      <a:endParaRPr lang="ja-JP" sz="1050" kern="100" dirty="0">
                        <a:effectLst/>
                        <a:latin typeface="+mn-ea"/>
                        <a:ea typeface="+mn-ea"/>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FFFF6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75</a:t>
                      </a:r>
                      <a:endParaRPr lang="ja-JP" alt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solidFill>
                      <a:schemeClr val="bg1"/>
                    </a:solidFill>
                  </a:tcPr>
                </a:tc>
                <a:tc>
                  <a:txBody>
                    <a:bodyPr/>
                    <a:lstStyle/>
                    <a:p>
                      <a:pPr algn="ctr">
                        <a:spcAft>
                          <a:spcPts val="0"/>
                        </a:spcAft>
                      </a:pPr>
                      <a:r>
                        <a:rPr lang="en-US" alt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18</a:t>
                      </a:r>
                    </a:p>
                  </a:txBody>
                  <a:tcPr marL="324000" marR="62865" marT="0" marB="0" anchor="ctr">
                    <a:lnR w="19050" cap="flat" cmpd="sng" algn="ctr">
                      <a:solidFill>
                        <a:schemeClr val="tx1"/>
                      </a:solidFill>
                      <a:prstDash val="solid"/>
                      <a:round/>
                      <a:headEnd type="none" w="med" len="med"/>
                      <a:tailEnd type="none" w="med" len="med"/>
                    </a:lnR>
                    <a:solidFill>
                      <a:schemeClr val="bg1"/>
                    </a:solidFill>
                  </a:tcPr>
                </a:tc>
                <a:tc>
                  <a:txBody>
                    <a:bodyPr/>
                    <a:lstStyle/>
                    <a:p>
                      <a:pPr algn="ctr">
                        <a:spcAft>
                          <a:spcPts val="0"/>
                        </a:spcAft>
                      </a:pPr>
                      <a:r>
                        <a:rPr lang="ja-JP" sz="1050" kern="100" dirty="0">
                          <a:effectLst/>
                        </a:rPr>
                        <a:t>大阪狭山市</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FFFF66"/>
                    </a:solidFill>
                  </a:tcPr>
                </a:tc>
                <a:tc>
                  <a:txBody>
                    <a:bodyPr/>
                    <a:lstStyle/>
                    <a:p>
                      <a:pPr algn="ctr">
                        <a:spcAft>
                          <a:spcPts val="0"/>
                        </a:spcAft>
                      </a:pPr>
                      <a:r>
                        <a:rPr lang="en-US" sz="1050" kern="100">
                          <a:effectLst/>
                          <a:latin typeface="Meiryo UI" panose="020B0604030504040204" pitchFamily="50" charset="-128"/>
                          <a:ea typeface="Meiryo UI" panose="020B0604030504040204" pitchFamily="50" charset="-128"/>
                        </a:rPr>
                        <a:t>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solidFill>
                      <a:schemeClr val="bg1"/>
                    </a:solidFill>
                  </a:tcPr>
                </a:tc>
                <a:extLst>
                  <a:ext uri="{0D108BD9-81ED-4DB2-BD59-A6C34878D82A}">
                    <a16:rowId xmlns:a16="http://schemas.microsoft.com/office/drawing/2014/main" val="786096534"/>
                  </a:ext>
                </a:extLst>
              </a:tr>
              <a:tr h="276582">
                <a:tc>
                  <a:txBody>
                    <a:bodyPr/>
                    <a:lstStyle/>
                    <a:p>
                      <a:pPr algn="ctr">
                        <a:spcAft>
                          <a:spcPts val="0"/>
                        </a:spcAft>
                      </a:pPr>
                      <a:r>
                        <a:rPr lang="ja-JP" sz="1050" kern="100" dirty="0">
                          <a:effectLst/>
                        </a:rPr>
                        <a:t>池田市</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5</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R w="19050" cap="flat" cmpd="sng" algn="ctr">
                      <a:solidFill>
                        <a:schemeClr val="tx1"/>
                      </a:solidFill>
                      <a:prstDash val="solid"/>
                      <a:round/>
                      <a:headEnd type="none" w="med" len="med"/>
                      <a:tailEnd type="none" w="med" len="med"/>
                    </a:lnR>
                    <a:solidFill>
                      <a:schemeClr val="bg1"/>
                    </a:solidFill>
                  </a:tcPr>
                </a:tc>
                <a:tc>
                  <a:txBody>
                    <a:bodyPr/>
                    <a:lstStyle/>
                    <a:p>
                      <a:pPr algn="ctr">
                        <a:spcAft>
                          <a:spcPts val="0"/>
                        </a:spcAft>
                      </a:pPr>
                      <a:r>
                        <a:rPr lang="ja-JP" sz="1050" kern="100" dirty="0">
                          <a:effectLst/>
                        </a:rPr>
                        <a:t>岸和田市</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19</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8</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solidFill>
                      <a:schemeClr val="bg1"/>
                    </a:solidFill>
                  </a:tcPr>
                </a:tc>
                <a:extLst>
                  <a:ext uri="{0D108BD9-81ED-4DB2-BD59-A6C34878D82A}">
                    <a16:rowId xmlns:a16="http://schemas.microsoft.com/office/drawing/2014/main" val="10002"/>
                  </a:ext>
                </a:extLst>
              </a:tr>
              <a:tr h="257657">
                <a:tc>
                  <a:txBody>
                    <a:bodyPr/>
                    <a:lstStyle/>
                    <a:p>
                      <a:pPr algn="ctr">
                        <a:spcAft>
                          <a:spcPts val="0"/>
                        </a:spcAft>
                      </a:pPr>
                      <a:r>
                        <a:rPr lang="ja-JP" sz="1050" kern="100">
                          <a:effectLst/>
                        </a:rPr>
                        <a:t>豊中市</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26</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7</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1050" kern="100" dirty="0">
                          <a:effectLst/>
                        </a:rPr>
                        <a:t>貝塚市</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8</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solidFill>
                      <a:schemeClr val="bg1"/>
                    </a:solidFill>
                  </a:tcPr>
                </a:tc>
                <a:extLst>
                  <a:ext uri="{0D108BD9-81ED-4DB2-BD59-A6C34878D82A}">
                    <a16:rowId xmlns:a16="http://schemas.microsoft.com/office/drawing/2014/main" val="10003"/>
                  </a:ext>
                </a:extLst>
              </a:tr>
              <a:tr h="279073">
                <a:tc>
                  <a:txBody>
                    <a:bodyPr/>
                    <a:lstStyle/>
                    <a:p>
                      <a:pPr algn="ctr">
                        <a:spcAft>
                          <a:spcPts val="0"/>
                        </a:spcAft>
                      </a:pPr>
                      <a:r>
                        <a:rPr lang="ja-JP" sz="1050" kern="100">
                          <a:effectLst/>
                        </a:rPr>
                        <a:t>高槻市</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20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1050" kern="100" dirty="0">
                          <a:effectLst/>
                        </a:rPr>
                        <a:t>泉佐野市</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14</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solidFill>
                      <a:schemeClr val="bg1"/>
                    </a:solidFill>
                  </a:tcPr>
                </a:tc>
                <a:extLst>
                  <a:ext uri="{0D108BD9-81ED-4DB2-BD59-A6C34878D82A}">
                    <a16:rowId xmlns:a16="http://schemas.microsoft.com/office/drawing/2014/main" val="10004"/>
                  </a:ext>
                </a:extLst>
              </a:tr>
              <a:tr h="273595">
                <a:tc>
                  <a:txBody>
                    <a:bodyPr/>
                    <a:lstStyle/>
                    <a:p>
                      <a:pPr algn="ctr">
                        <a:spcAft>
                          <a:spcPts val="0"/>
                        </a:spcAft>
                      </a:pPr>
                      <a:r>
                        <a:rPr lang="ja-JP" sz="1050" kern="100">
                          <a:effectLst/>
                        </a:rPr>
                        <a:t>茨木市</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11</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1</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1050" kern="100" dirty="0">
                          <a:effectLst/>
                        </a:rPr>
                        <a:t>泉南市</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12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4</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solidFill>
                      <a:schemeClr val="bg1"/>
                    </a:solidFill>
                  </a:tcPr>
                </a:tc>
                <a:extLst>
                  <a:ext uri="{0D108BD9-81ED-4DB2-BD59-A6C34878D82A}">
                    <a16:rowId xmlns:a16="http://schemas.microsoft.com/office/drawing/2014/main" val="10005"/>
                  </a:ext>
                </a:extLst>
              </a:tr>
              <a:tr h="308458">
                <a:tc>
                  <a:txBody>
                    <a:bodyPr/>
                    <a:lstStyle/>
                    <a:p>
                      <a:pPr algn="ctr">
                        <a:spcAft>
                          <a:spcPts val="0"/>
                        </a:spcAft>
                      </a:pPr>
                      <a:r>
                        <a:rPr lang="ja-JP" sz="1050" kern="100">
                          <a:effectLst/>
                        </a:rPr>
                        <a:t>枚方市</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17</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spcAft>
                          <a:spcPts val="0"/>
                        </a:spcAft>
                      </a:pPr>
                      <a:r>
                        <a:rPr lang="ja-JP" sz="1050" kern="100" dirty="0">
                          <a:effectLst/>
                        </a:rPr>
                        <a:t>阪南市</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5</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solidFill>
                      <a:schemeClr val="bg1"/>
                    </a:solidFill>
                  </a:tcPr>
                </a:tc>
                <a:extLst>
                  <a:ext uri="{0D108BD9-81ED-4DB2-BD59-A6C34878D82A}">
                    <a16:rowId xmlns:a16="http://schemas.microsoft.com/office/drawing/2014/main" val="10006"/>
                  </a:ext>
                </a:extLst>
              </a:tr>
              <a:tr h="289533">
                <a:tc>
                  <a:txBody>
                    <a:bodyPr/>
                    <a:lstStyle/>
                    <a:p>
                      <a:pPr algn="ctr">
                        <a:spcAft>
                          <a:spcPts val="0"/>
                        </a:spcAft>
                      </a:pPr>
                      <a:r>
                        <a:rPr lang="ja-JP" sz="1050" kern="100">
                          <a:effectLst/>
                        </a:rPr>
                        <a:t>門真市</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1050" kern="100" dirty="0">
                          <a:effectLst/>
                        </a:rPr>
                        <a:t>忠岡町</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1</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smtClean="0">
                          <a:effectLst/>
                          <a:latin typeface="Meiryo UI" panose="020B0604030504040204" pitchFamily="50" charset="-128"/>
                          <a:ea typeface="Meiryo UI" panose="020B0604030504040204" pitchFamily="50" charset="-128"/>
                        </a:rPr>
                        <a:t>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84134">
                <a:tc>
                  <a:txBody>
                    <a:bodyPr/>
                    <a:lstStyle/>
                    <a:p>
                      <a:pPr algn="ctr">
                        <a:spcAft>
                          <a:spcPts val="0"/>
                        </a:spcAft>
                      </a:pPr>
                      <a:r>
                        <a:rPr lang="ja-JP" sz="1050" kern="100" dirty="0">
                          <a:effectLst/>
                        </a:rPr>
                        <a:t>東大阪市</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25</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1050" kern="100" dirty="0">
                          <a:effectLst/>
                        </a:rPr>
                        <a:t>田尻町</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1</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０</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80376">
                <a:tc>
                  <a:txBody>
                    <a:bodyPr/>
                    <a:lstStyle/>
                    <a:p>
                      <a:pPr algn="ctr">
                        <a:spcAft>
                          <a:spcPts val="0"/>
                        </a:spcAft>
                      </a:pPr>
                      <a:r>
                        <a:rPr lang="ja-JP" sz="1050" kern="100">
                          <a:effectLst/>
                        </a:rPr>
                        <a:t>八尾市</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19</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5</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1050" kern="100" dirty="0">
                          <a:effectLst/>
                        </a:rPr>
                        <a:t>熊取町</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5</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smtClean="0">
                          <a:effectLst/>
                          <a:latin typeface="Meiryo UI" panose="020B0604030504040204" pitchFamily="50" charset="-128"/>
                          <a:ea typeface="Meiryo UI" panose="020B0604030504040204" pitchFamily="50" charset="-128"/>
                        </a:rPr>
                        <a:t>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9"/>
                  </a:ext>
                </a:extLst>
              </a:tr>
              <a:tr h="307691">
                <a:tc>
                  <a:txBody>
                    <a:bodyPr/>
                    <a:lstStyle/>
                    <a:p>
                      <a:pPr algn="ctr">
                        <a:spcAft>
                          <a:spcPts val="0"/>
                        </a:spcAft>
                      </a:pPr>
                      <a:r>
                        <a:rPr lang="ja-JP" sz="1050" kern="100">
                          <a:effectLst/>
                        </a:rPr>
                        <a:t>富田林市</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9</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1050" kern="100" dirty="0">
                          <a:effectLst/>
                        </a:rPr>
                        <a:t>岬町</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4</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spcAft>
                          <a:spcPts val="0"/>
                        </a:spcAft>
                      </a:pP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２</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10"/>
                  </a:ext>
                </a:extLst>
              </a:tr>
              <a:tr h="290671">
                <a:tc>
                  <a:txBody>
                    <a:bodyPr/>
                    <a:lstStyle/>
                    <a:p>
                      <a:pPr algn="ctr">
                        <a:spcAft>
                          <a:spcPts val="0"/>
                        </a:spcAft>
                      </a:pPr>
                      <a:r>
                        <a:rPr lang="ja-JP" sz="1050" kern="100">
                          <a:effectLst/>
                        </a:rPr>
                        <a:t>河内長野市</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66"/>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8</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1050" kern="100" dirty="0">
                          <a:effectLst/>
                        </a:rPr>
                        <a:t>合計</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24000" marR="62865" marT="0" marB="0" anchor="ctr">
                    <a:lnT w="19050" cap="flat" cmpd="sng" algn="ctr">
                      <a:solidFill>
                        <a:schemeClr val="tx1"/>
                      </a:solidFill>
                      <a:prstDash val="solid"/>
                      <a:round/>
                      <a:headEnd type="none" w="med" len="med"/>
                      <a:tailEnd type="none" w="med" len="med"/>
                    </a:lnT>
                  </a:tcPr>
                </a:tc>
                <a:tc>
                  <a:txBody>
                    <a:bodyPr/>
                    <a:lstStyle/>
                    <a:p>
                      <a:pPr algn="ctr">
                        <a:spcAft>
                          <a:spcPts val="0"/>
                        </a:spcAft>
                      </a:pPr>
                      <a:r>
                        <a:rPr lang="en-US" alt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496</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24000" marR="62865" marT="0" marB="0" anchor="ctr">
                    <a:lnT w="19050" cap="flat" cmpd="sng" algn="ctr">
                      <a:solidFill>
                        <a:schemeClr val="tx1"/>
                      </a:solidFill>
                      <a:prstDash val="solid"/>
                      <a:round/>
                      <a:headEnd type="none" w="med" len="med"/>
                      <a:tailEnd type="none" w="med" len="med"/>
                    </a:lnT>
                  </a:tcPr>
                </a:tc>
                <a:tc>
                  <a:txBody>
                    <a:bodyPr/>
                    <a:lstStyle/>
                    <a:p>
                      <a:pPr algn="ctr">
                        <a:spcAft>
                          <a:spcPts val="0"/>
                        </a:spcAft>
                      </a:pPr>
                      <a:r>
                        <a:rPr lang="en-US" altLang="ja-JP" sz="1050" kern="100" dirty="0" smtClean="0">
                          <a:effectLst/>
                          <a:latin typeface="Meiryo UI" panose="020B0604030504040204" pitchFamily="50" charset="-128"/>
                          <a:ea typeface="Meiryo UI" panose="020B0604030504040204" pitchFamily="50" charset="-128"/>
                          <a:cs typeface="+mn-cs"/>
                        </a:rPr>
                        <a:t>135</a:t>
                      </a:r>
                    </a:p>
                  </a:txBody>
                  <a:tcPr marL="324000" marR="62865" marT="0" marB="0" anchor="ctr">
                    <a:lnT w="190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84617042"/>
                  </a:ext>
                </a:extLst>
              </a:tr>
            </a:tbl>
          </a:graphicData>
        </a:graphic>
      </p:graphicFrame>
      <p:sp>
        <p:nvSpPr>
          <p:cNvPr id="16" name="正方形/長方形 15"/>
          <p:cNvSpPr/>
          <p:nvPr/>
        </p:nvSpPr>
        <p:spPr>
          <a:xfrm>
            <a:off x="169987" y="104775"/>
            <a:ext cx="8820000" cy="668338"/>
          </a:xfrm>
          <a:prstGeom prst="rect">
            <a:avLst/>
          </a:prstGeom>
          <a:gradFill>
            <a:gsLst>
              <a:gs pos="0">
                <a:schemeClr val="accent5">
                  <a:lumMod val="40000"/>
                  <a:lumOff val="60000"/>
                </a:schemeClr>
              </a:gs>
              <a:gs pos="80000">
                <a:schemeClr val="accent1">
                  <a:shade val="93000"/>
                  <a:satMod val="130000"/>
                </a:schemeClr>
              </a:gs>
              <a:gs pos="100000">
                <a:schemeClr val="accent1">
                  <a:shade val="94000"/>
                  <a:satMod val="135000"/>
                </a:schemeClr>
              </a:gs>
            </a:gsLst>
          </a:gradFill>
          <a:ln>
            <a:noFill/>
          </a:ln>
        </p:spPr>
        <p:style>
          <a:lnRef idx="1">
            <a:schemeClr val="accent1"/>
          </a:lnRef>
          <a:fillRef idx="3">
            <a:schemeClr val="accent1"/>
          </a:fillRef>
          <a:effectRef idx="2">
            <a:schemeClr val="accent1"/>
          </a:effectRef>
          <a:fontRef idx="minor">
            <a:schemeClr val="lt1"/>
          </a:fontRef>
        </p:style>
        <p:txBody>
          <a:bodyPr anchor="ctr"/>
          <a:lstStyle/>
          <a:p>
            <a:pPr lvl="0">
              <a:defRPr/>
            </a:pPr>
            <a:r>
              <a:rPr kumimoji="0" lang="ja-JP" altLang="en-US" sz="2000" b="1" kern="0" noProof="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000" b="1" kern="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市民後見人の養成と活動支援の現状</a:t>
            </a:r>
            <a:endParaRPr kumimoji="0" lang="en-US" altLang="ja-JP" sz="2000" b="1" kern="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flipV="1">
            <a:off x="251520" y="639763"/>
            <a:ext cx="8676000" cy="635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8" name="スライド番号プレースホルダー 2"/>
          <p:cNvSpPr txBox="1">
            <a:spLocks/>
          </p:cNvSpPr>
          <p:nvPr/>
        </p:nvSpPr>
        <p:spPr>
          <a:xfrm>
            <a:off x="8754035" y="0"/>
            <a:ext cx="389965" cy="282388"/>
          </a:xfrm>
          <a:prstGeom prst="rect">
            <a:avLst/>
          </a:prstGeom>
          <a:solidFill>
            <a:srgbClr val="FFC000"/>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en-US" altLang="ja-JP" sz="1400" b="1" dirty="0" smtClean="0"/>
              <a:t>7</a:t>
            </a:r>
            <a:r>
              <a:rPr kumimoji="1" lang="ja-JP" altLang="en-US" sz="1400" b="1" dirty="0" smtClean="0"/>
              <a:t> </a:t>
            </a:r>
            <a:endParaRPr kumimoji="1" lang="en-US" altLang="ja-JP" sz="1400" b="1" dirty="0" smtClean="0"/>
          </a:p>
        </p:txBody>
      </p:sp>
    </p:spTree>
    <p:extLst>
      <p:ext uri="{BB962C8B-B14F-4D97-AF65-F5344CB8AC3E}">
        <p14:creationId xmlns:p14="http://schemas.microsoft.com/office/powerpoint/2010/main" val="28273784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額縁 11"/>
          <p:cNvSpPr/>
          <p:nvPr/>
        </p:nvSpPr>
        <p:spPr>
          <a:xfrm>
            <a:off x="0" y="10716"/>
            <a:ext cx="9144000" cy="344884"/>
          </a:xfrm>
          <a:prstGeom prst="bevel">
            <a:avLst/>
          </a:prstGeom>
          <a:ln w="19050"/>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府内市町村アンケート調査結果について（市民後見人の養成等の実施）</a:t>
            </a:r>
          </a:p>
        </p:txBody>
      </p:sp>
      <p:sp>
        <p:nvSpPr>
          <p:cNvPr id="35" name="テキスト ボックス 34"/>
          <p:cNvSpPr txBox="1"/>
          <p:nvPr/>
        </p:nvSpPr>
        <p:spPr>
          <a:xfrm>
            <a:off x="101600" y="424261"/>
            <a:ext cx="8966200" cy="1080000"/>
          </a:xfrm>
          <a:prstGeom prst="rect">
            <a:avLst/>
          </a:prstGeom>
          <a:solidFill>
            <a:schemeClr val="accent6">
              <a:lumMod val="20000"/>
              <a:lumOff val="80000"/>
            </a:schemeClr>
          </a:solidFill>
          <a:ln>
            <a:solidFill>
              <a:schemeClr val="tx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概要</a:t>
            </a:r>
            <a:r>
              <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大阪府では、市民後見人の養成等の実施状況や課題等を把握するため、府内</a:t>
            </a:r>
            <a:r>
              <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r>
              <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政令市除く</a:t>
            </a:r>
            <a:r>
              <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に対し、以下のとおり、</a:t>
            </a: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アンケート調査を実施。</a:t>
            </a: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304800" y="853604"/>
            <a:ext cx="8572499" cy="576000"/>
          </a:xfrm>
          <a:prstGeom prst="round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●実施時期：平成</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日（金）に各市町村担当課へメール依頼（〆切は</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日（月））　</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●回答自治体：</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％）＊各自治体が把握している範囲内で行政としての考え方を記述</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●調査内容：市町村</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における市民後見人の養成等の実施状況や課題、その他参画しやすい条件や仕組み等について</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0" y="1587309"/>
            <a:ext cx="3240000" cy="216000"/>
          </a:xfrm>
          <a:prstGeom prst="roundRect">
            <a:avLst/>
          </a:prstGeom>
          <a:solidFill>
            <a:srgbClr val="FF0000"/>
          </a:solidFill>
        </p:spPr>
        <p:style>
          <a:lnRef idx="0">
            <a:schemeClr val="accent6"/>
          </a:lnRef>
          <a:fillRef idx="3">
            <a:schemeClr val="accent6"/>
          </a:fillRef>
          <a:effectRef idx="3">
            <a:schemeClr val="accent6"/>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a:t>
            </a:r>
            <a:r>
              <a:rPr kumimoji="1" lang="ja-JP" altLang="en-US" sz="1200" b="1" i="0" u="none" strike="noStrike" kern="1200" cap="none" spc="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問１</a:t>
            </a:r>
            <a:r>
              <a:rPr kumimoji="1" lang="en-US" altLang="ja-JP" sz="1200" b="1" i="0" u="none" strike="noStrike" kern="1200" cap="none" spc="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a:t>
            </a:r>
            <a:r>
              <a:rPr kumimoji="1" lang="ja-JP" altLang="en-US" sz="1200" b="1" i="0" u="none" strike="noStrike" kern="1200" cap="none" spc="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　市民</a:t>
            </a:r>
            <a:r>
              <a:rPr kumimoji="1" lang="ja-JP" altLang="en-US" sz="12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後見人の養成等実施状況</a:t>
            </a:r>
          </a:p>
        </p:txBody>
      </p:sp>
      <p:sp>
        <p:nvSpPr>
          <p:cNvPr id="22" name="テキスト ボックス 21"/>
          <p:cNvSpPr txBox="1"/>
          <p:nvPr/>
        </p:nvSpPr>
        <p:spPr>
          <a:xfrm>
            <a:off x="9525" y="1804868"/>
            <a:ext cx="8931287" cy="784830"/>
          </a:xfrm>
          <a:prstGeom prst="rect">
            <a:avLst/>
          </a:prstGeom>
          <a:noFill/>
        </p:spPr>
        <p:txBody>
          <a:bodyPr wrap="square" rtlCol="0">
            <a:spAutoFit/>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❶</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市民後見人養成研修の実施</a:t>
            </a:r>
            <a:r>
              <a:rPr kumimoji="1" lang="ja-JP" altLang="en-US" sz="12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状況</a:t>
            </a:r>
            <a:endPar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1"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◆（ア）実施済み：</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　</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(49</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◆（イ）</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未実施：</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事業の実施に向けて検討中」は３市町村</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12254" y="3611443"/>
            <a:ext cx="8931287" cy="1015663"/>
          </a:xfrm>
          <a:prstGeom prst="rect">
            <a:avLst/>
          </a:prstGeom>
          <a:noFill/>
        </p:spPr>
        <p:txBody>
          <a:bodyPr wrap="square" rtlCol="0">
            <a:spAutoFit/>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❷　</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事業実施に至った理由（契機等</a:t>
            </a:r>
            <a:r>
              <a:rPr kumimoji="1" lang="ja-JP" altLang="en-US" sz="12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＜実施済み市町</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村</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のみ回答＞</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◆（エ）市民後見人の養成等の事業スキーム（無報酬のボランティア・単独受任</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賛同：</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55</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◆（ア）成年後見制度に対するニーズが多い： </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８件（</a:t>
            </a:r>
            <a:r>
              <a:rPr kumimoji="1" lang="en-US" altLang="ja-JP"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◆（オ）予算</a:t>
            </a:r>
            <a:r>
              <a:rPr kumimoji="1" lang="ja-JP" altLang="en-US" sz="1200" b="0" i="0" u="none" strike="noStrike" kern="1100" cap="none" spc="-9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が確保できた</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ため ：８件（</a:t>
            </a:r>
            <a:r>
              <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100" cap="none" spc="-9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9" name="表 28"/>
          <p:cNvGraphicFramePr>
            <a:graphicFrameLocks noGrp="1"/>
          </p:cNvGraphicFramePr>
          <p:nvPr>
            <p:extLst/>
          </p:nvPr>
        </p:nvGraphicFramePr>
        <p:xfrm>
          <a:off x="450799" y="5715000"/>
          <a:ext cx="8384400" cy="1008380"/>
        </p:xfrm>
        <a:graphic>
          <a:graphicData uri="http://schemas.openxmlformats.org/drawingml/2006/table">
            <a:tbl>
              <a:tblPr firstRow="1" bandRow="1">
                <a:tableStyleId>{5940675A-B579-460E-94D1-54222C63F5DA}</a:tableStyleId>
              </a:tblPr>
              <a:tblGrid>
                <a:gridCol w="8384400">
                  <a:extLst>
                    <a:ext uri="{9D8B030D-6E8A-4147-A177-3AD203B41FA5}">
                      <a16:colId xmlns:a16="http://schemas.microsoft.com/office/drawing/2014/main" val="20000"/>
                    </a:ext>
                  </a:extLst>
                </a:gridCol>
              </a:tblGrid>
              <a:tr h="208932">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b="1"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「理由等」欄記載内容　</a:t>
                      </a:r>
                      <a:r>
                        <a:rPr kumimoji="1" lang="en-US" altLang="ja-JP"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「（ク）その他」主な意見を一部抜粋</a:t>
                      </a:r>
                      <a:endParaRPr kumimoji="1" lang="en-US" altLang="ja-JP" sz="1050" b="1"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00B0F0"/>
                    </a:solidFill>
                  </a:tcPr>
                </a:tc>
                <a:extLst>
                  <a:ext uri="{0D108BD9-81ED-4DB2-BD59-A6C34878D82A}">
                    <a16:rowId xmlns:a16="http://schemas.microsoft.com/office/drawing/2014/main" val="10000"/>
                  </a:ext>
                </a:extLst>
              </a:tr>
              <a:tr h="714993">
                <a:tc>
                  <a:txBody>
                    <a:bodyPr/>
                    <a:lstStyle/>
                    <a:p>
                      <a:pPr marR="0" algn="l" rtl="0">
                        <a:lnSpc>
                          <a:spcPts val="1300"/>
                        </a:lnSpc>
                      </a:pPr>
                      <a:r>
                        <a:rPr lang="ja-JP" altLang="en-US" sz="1050" b="1" baseline="0" dirty="0" smtClean="0">
                          <a:solidFill>
                            <a:srgbClr val="000000"/>
                          </a:solidFill>
                          <a:latin typeface="Meiryo UI"/>
                          <a:ea typeface="Meiryo UI"/>
                        </a:rPr>
                        <a:t>＜ニーズへの対応＞</a:t>
                      </a:r>
                      <a:endParaRPr lang="en-US" altLang="ja-JP" sz="1050" b="1" baseline="0" dirty="0" smtClean="0">
                        <a:solidFill>
                          <a:srgbClr val="000000"/>
                        </a:solidFill>
                        <a:latin typeface="Meiryo UI"/>
                        <a:ea typeface="Meiryo UI"/>
                      </a:endParaRPr>
                    </a:p>
                    <a:p>
                      <a:pPr marR="0" algn="l" rtl="0">
                        <a:lnSpc>
                          <a:spcPts val="1300"/>
                        </a:lnSpc>
                      </a:pPr>
                      <a:r>
                        <a:rPr lang="ja-JP" altLang="en-US" sz="1050" b="1" baseline="0" dirty="0" smtClean="0">
                          <a:solidFill>
                            <a:srgbClr val="000000"/>
                          </a:solidFill>
                          <a:latin typeface="Meiryo UI"/>
                          <a:ea typeface="Meiryo UI"/>
                        </a:rPr>
                        <a:t>　</a:t>
                      </a:r>
                      <a:r>
                        <a:rPr lang="ja-JP" altLang="en-US" sz="1050" baseline="0" dirty="0" smtClean="0">
                          <a:solidFill>
                            <a:srgbClr val="000000"/>
                          </a:solidFill>
                          <a:latin typeface="Meiryo UI"/>
                          <a:ea typeface="Meiryo UI"/>
                        </a:rPr>
                        <a:t>●超高齢化社会を迎えるにあたり将来的にニーズが出てくることが想定されるため。　●市民からの問い合わせ、要望があった。</a:t>
                      </a:r>
                      <a:endParaRPr lang="en-US" altLang="ja-JP" sz="1050" baseline="0" dirty="0" smtClean="0">
                        <a:solidFill>
                          <a:srgbClr val="000000"/>
                        </a:solidFill>
                        <a:latin typeface="Meiryo UI"/>
                        <a:ea typeface="Meiryo UI"/>
                      </a:endParaRPr>
                    </a:p>
                    <a:p>
                      <a:pPr marR="0" algn="l" rtl="0">
                        <a:lnSpc>
                          <a:spcPts val="1300"/>
                        </a:lnSpc>
                      </a:pPr>
                      <a:r>
                        <a:rPr lang="ja-JP" altLang="en-US" sz="1050" b="1" baseline="0" dirty="0" smtClean="0">
                          <a:solidFill>
                            <a:srgbClr val="000000"/>
                          </a:solidFill>
                          <a:latin typeface="Meiryo UI"/>
                          <a:ea typeface="Meiryo UI"/>
                        </a:rPr>
                        <a:t>＜実施に向けての調整等＞</a:t>
                      </a:r>
                      <a:endParaRPr lang="en-US" altLang="ja-JP" sz="1050" b="1" baseline="0" dirty="0" smtClean="0">
                        <a:solidFill>
                          <a:srgbClr val="000000"/>
                        </a:solidFill>
                        <a:latin typeface="Meiryo UI"/>
                        <a:ea typeface="Meiryo UI"/>
                      </a:endParaRPr>
                    </a:p>
                    <a:p>
                      <a:pPr marR="0" algn="l" rtl="0">
                        <a:lnSpc>
                          <a:spcPts val="1300"/>
                        </a:lnSpc>
                      </a:pPr>
                      <a:r>
                        <a:rPr lang="ja-JP" altLang="en-US" sz="1050" baseline="0" dirty="0" smtClean="0">
                          <a:solidFill>
                            <a:srgbClr val="000000"/>
                          </a:solidFill>
                          <a:latin typeface="Meiryo UI"/>
                          <a:ea typeface="Meiryo UI"/>
                        </a:rPr>
                        <a:t>　●当時は補助金が充実していたため。　●関連課で事業の必要性についての合意形成ができたため。　●大阪後見支援センターへ委託ができるため。</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0" name="表 19"/>
          <p:cNvGraphicFramePr>
            <a:graphicFrameLocks noGrp="1"/>
          </p:cNvGraphicFramePr>
          <p:nvPr>
            <p:extLst/>
          </p:nvPr>
        </p:nvGraphicFramePr>
        <p:xfrm>
          <a:off x="404269" y="2810171"/>
          <a:ext cx="5072606" cy="720000"/>
        </p:xfrm>
        <a:graphic>
          <a:graphicData uri="http://schemas.openxmlformats.org/drawingml/2006/table">
            <a:tbl>
              <a:tblPr/>
              <a:tblGrid>
                <a:gridCol w="843506">
                  <a:extLst>
                    <a:ext uri="{9D8B030D-6E8A-4147-A177-3AD203B41FA5}">
                      <a16:colId xmlns:a16="http://schemas.microsoft.com/office/drawing/2014/main" val="20000"/>
                    </a:ext>
                  </a:extLst>
                </a:gridCol>
                <a:gridCol w="1057275">
                  <a:extLst>
                    <a:ext uri="{9D8B030D-6E8A-4147-A177-3AD203B41FA5}">
                      <a16:colId xmlns:a16="http://schemas.microsoft.com/office/drawing/2014/main" val="20001"/>
                    </a:ext>
                  </a:extLst>
                </a:gridCol>
                <a:gridCol w="1114425">
                  <a:extLst>
                    <a:ext uri="{9D8B030D-6E8A-4147-A177-3AD203B41FA5}">
                      <a16:colId xmlns:a16="http://schemas.microsoft.com/office/drawing/2014/main" val="20002"/>
                    </a:ext>
                  </a:extLst>
                </a:gridCol>
                <a:gridCol w="1076325">
                  <a:extLst>
                    <a:ext uri="{9D8B030D-6E8A-4147-A177-3AD203B41FA5}">
                      <a16:colId xmlns:a16="http://schemas.microsoft.com/office/drawing/2014/main" val="20003"/>
                    </a:ext>
                  </a:extLst>
                </a:gridCol>
                <a:gridCol w="981075">
                  <a:extLst>
                    <a:ext uri="{9D8B030D-6E8A-4147-A177-3AD203B41FA5}">
                      <a16:colId xmlns:a16="http://schemas.microsoft.com/office/drawing/2014/main" val="20004"/>
                    </a:ext>
                  </a:extLst>
                </a:gridCol>
              </a:tblGrid>
              <a:tr h="180000">
                <a:tc rowSpan="2">
                  <a:txBody>
                    <a:bodyPr/>
                    <a:lstStyle/>
                    <a:p>
                      <a:pPr algn="ctr" fontAlgn="ctr"/>
                      <a:r>
                        <a:rPr lang="ja-JP" altLang="en-US" sz="900" b="1" i="0" u="none" strike="noStrike" dirty="0">
                          <a:solidFill>
                            <a:srgbClr val="000000"/>
                          </a:solidFill>
                          <a:latin typeface="Meiryo UI" pitchFamily="50" charset="-128"/>
                          <a:ea typeface="Meiryo UI" pitchFamily="50" charset="-128"/>
                          <a:cs typeface="Meiryo UI" pitchFamily="50" charset="-128"/>
                        </a:rPr>
                        <a:t>　</a:t>
                      </a: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solidFill>
                      <a:schemeClr val="accent6">
                        <a:lumMod val="60000"/>
                        <a:lumOff val="40000"/>
                      </a:schemeClr>
                    </a:solidFill>
                  </a:tcPr>
                </a:tc>
                <a:tc>
                  <a:txBody>
                    <a:bodyPr/>
                    <a:lstStyle/>
                    <a:p>
                      <a:pPr algn="ctr" fontAlgn="ctr"/>
                      <a:r>
                        <a:rPr lang="en-US" altLang="ja-JP" sz="900" b="0" i="0" u="none" strike="noStrike" dirty="0" smtClean="0">
                          <a:solidFill>
                            <a:schemeClr val="tx1"/>
                          </a:solidFill>
                          <a:latin typeface="Meiryo UI" pitchFamily="50" charset="-128"/>
                          <a:ea typeface="Meiryo UI" pitchFamily="50" charset="-128"/>
                          <a:cs typeface="Meiryo UI" pitchFamily="50" charset="-128"/>
                        </a:rPr>
                        <a:t>(</a:t>
                      </a:r>
                      <a:r>
                        <a:rPr lang="ja-JP" altLang="en-US" sz="900" b="0" i="0" u="none" strike="noStrike" dirty="0" smtClean="0">
                          <a:solidFill>
                            <a:schemeClr val="tx1"/>
                          </a:solidFill>
                          <a:latin typeface="Meiryo UI" pitchFamily="50" charset="-128"/>
                          <a:ea typeface="Meiryo UI" pitchFamily="50" charset="-128"/>
                          <a:cs typeface="Meiryo UI" pitchFamily="50" charset="-128"/>
                        </a:rPr>
                        <a:t>ア</a:t>
                      </a:r>
                      <a:r>
                        <a:rPr lang="en-US" altLang="ja-JP" sz="900" b="0" i="0" u="none" strike="noStrike" dirty="0" smtClean="0">
                          <a:solidFill>
                            <a:schemeClr val="tx1"/>
                          </a:solidFill>
                          <a:latin typeface="Meiryo UI" pitchFamily="50" charset="-128"/>
                          <a:ea typeface="Meiryo UI" pitchFamily="50" charset="-128"/>
                          <a:cs typeface="Meiryo UI" pitchFamily="50" charset="-128"/>
                        </a:rPr>
                        <a:t>)</a:t>
                      </a:r>
                      <a:r>
                        <a:rPr lang="ja-JP" altLang="en-US" sz="900" b="0" i="0" u="none" strike="noStrike" dirty="0" smtClean="0">
                          <a:solidFill>
                            <a:schemeClr val="tx1"/>
                          </a:solidFill>
                          <a:latin typeface="Meiryo UI" pitchFamily="50" charset="-128"/>
                          <a:ea typeface="Meiryo UI" pitchFamily="50" charset="-128"/>
                          <a:cs typeface="Meiryo UI" pitchFamily="50" charset="-128"/>
                        </a:rPr>
                        <a:t>　実施済み</a:t>
                      </a:r>
                      <a:endParaRPr lang="ja-JP" altLang="en-US" sz="900" b="0" i="0" u="none" strike="noStrike" dirty="0">
                        <a:solidFill>
                          <a:schemeClr val="tx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gridSpan="3">
                  <a:txBody>
                    <a:bodyPr/>
                    <a:lstStyle/>
                    <a:p>
                      <a:pPr algn="ctr" fontAlgn="ctr"/>
                      <a:r>
                        <a:rPr lang="en-US" altLang="ja-JP" sz="900" b="0" i="0" u="none" strike="noStrike" dirty="0" smtClean="0">
                          <a:solidFill>
                            <a:schemeClr val="tx1"/>
                          </a:solidFill>
                          <a:latin typeface="Meiryo UI" pitchFamily="50" charset="-128"/>
                          <a:ea typeface="Meiryo UI" pitchFamily="50" charset="-128"/>
                          <a:cs typeface="Meiryo UI" pitchFamily="50" charset="-128"/>
                        </a:rPr>
                        <a:t>(</a:t>
                      </a:r>
                      <a:r>
                        <a:rPr lang="ja-JP" altLang="en-US" sz="900" b="0" i="0" u="none" strike="noStrike" dirty="0" smtClean="0">
                          <a:solidFill>
                            <a:schemeClr val="tx1"/>
                          </a:solidFill>
                          <a:latin typeface="Meiryo UI" pitchFamily="50" charset="-128"/>
                          <a:ea typeface="Meiryo UI" pitchFamily="50" charset="-128"/>
                          <a:cs typeface="Meiryo UI" pitchFamily="50" charset="-128"/>
                        </a:rPr>
                        <a:t>イ</a:t>
                      </a:r>
                      <a:r>
                        <a:rPr lang="en-US" altLang="ja-JP" sz="900" b="0" i="0" u="none" strike="noStrike" dirty="0" smtClean="0">
                          <a:solidFill>
                            <a:schemeClr val="tx1"/>
                          </a:solidFill>
                          <a:latin typeface="Meiryo UI" pitchFamily="50" charset="-128"/>
                          <a:ea typeface="Meiryo UI" pitchFamily="50" charset="-128"/>
                          <a:cs typeface="Meiryo UI" pitchFamily="50" charset="-128"/>
                        </a:rPr>
                        <a:t>)</a:t>
                      </a:r>
                      <a:r>
                        <a:rPr lang="ja-JP" altLang="en-US" sz="900" b="0" i="0" u="none" strike="noStrike" dirty="0" smtClean="0">
                          <a:solidFill>
                            <a:schemeClr val="tx1"/>
                          </a:solidFill>
                          <a:latin typeface="Meiryo UI" pitchFamily="50" charset="-128"/>
                          <a:ea typeface="Meiryo UI" pitchFamily="50" charset="-128"/>
                          <a:cs typeface="Meiryo UI" pitchFamily="50" charset="-128"/>
                        </a:rPr>
                        <a:t>　未実施</a:t>
                      </a:r>
                      <a:endParaRPr lang="ja-JP" altLang="en-US" sz="900" b="0" i="0" u="none" strike="noStrike" dirty="0">
                        <a:solidFill>
                          <a:schemeClr val="tx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80000">
                <a:tc vMerge="1">
                  <a:txBody>
                    <a:bodyPr/>
                    <a:lstStyle/>
                    <a:p>
                      <a:endParaRPr kumimoji="1" lang="ja-JP" altLang="en-US"/>
                    </a:p>
                  </a:txBody>
                  <a:tcPr/>
                </a:tc>
                <a:tc>
                  <a:txBody>
                    <a:bodyPr/>
                    <a:lstStyle/>
                    <a:p>
                      <a:pPr algn="ctr" fontAlgn="ctr"/>
                      <a:r>
                        <a:rPr lang="ja-JP" altLang="en-US" sz="900" b="0" i="0" u="none" strike="noStrike" dirty="0">
                          <a:solidFill>
                            <a:schemeClr val="tx1"/>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900" b="0" i="0" u="none" strike="noStrike" dirty="0">
                          <a:solidFill>
                            <a:schemeClr val="tx1"/>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900" b="0" i="0" u="none" strike="noStrike" dirty="0" smtClean="0">
                          <a:solidFill>
                            <a:schemeClr val="tx1"/>
                          </a:solidFill>
                          <a:latin typeface="Meiryo UI" pitchFamily="50" charset="-128"/>
                          <a:ea typeface="Meiryo UI" pitchFamily="50" charset="-128"/>
                          <a:cs typeface="Meiryo UI" pitchFamily="50" charset="-128"/>
                        </a:rPr>
                        <a:t>①検討中</a:t>
                      </a:r>
                      <a:endParaRPr lang="ja-JP" altLang="en-US" sz="900" b="0" i="0" u="none"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900" b="0" i="0" u="none" strike="noStrike" dirty="0" smtClean="0">
                          <a:solidFill>
                            <a:schemeClr val="tx1"/>
                          </a:solidFill>
                          <a:latin typeface="Meiryo UI" pitchFamily="50" charset="-128"/>
                          <a:ea typeface="Meiryo UI" pitchFamily="50" charset="-128"/>
                          <a:cs typeface="Meiryo UI" pitchFamily="50" charset="-128"/>
                        </a:rPr>
                        <a:t>②予定</a:t>
                      </a:r>
                      <a:r>
                        <a:rPr lang="ja-JP" altLang="en-US" sz="900" b="0" i="0" u="none" strike="noStrike" dirty="0">
                          <a:solidFill>
                            <a:schemeClr val="tx1"/>
                          </a:solidFill>
                          <a:latin typeface="Meiryo UI" pitchFamily="50" charset="-128"/>
                          <a:ea typeface="Meiryo UI" pitchFamily="50" charset="-128"/>
                          <a:cs typeface="Meiryo UI" pitchFamily="50" charset="-128"/>
                        </a:rPr>
                        <a:t>なし</a:t>
                      </a:r>
                    </a:p>
                  </a:txBody>
                  <a:tcPr marL="0" marR="0" marT="0" marB="0" anchor="ctr">
                    <a:lnL w="6350" cap="flat" cmpd="sng" algn="ctr">
                      <a:solidFill>
                        <a:srgbClr val="000000"/>
                      </a:solidFill>
                      <a:prstDash val="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1"/>
                  </a:ext>
                </a:extLst>
              </a:tr>
              <a:tr h="180000">
                <a:tc>
                  <a:txBody>
                    <a:bodyPr/>
                    <a:lstStyle/>
                    <a:p>
                      <a:pPr algn="ctr" fontAlgn="ctr"/>
                      <a:r>
                        <a:rPr lang="ja-JP" altLang="en-US" sz="900" b="1" i="0" u="none" strike="noStrike" dirty="0">
                          <a:solidFill>
                            <a:srgbClr val="000000"/>
                          </a:solidFill>
                          <a:latin typeface="Meiryo UI" pitchFamily="50" charset="-128"/>
                          <a:ea typeface="Meiryo UI" pitchFamily="50" charset="-128"/>
                          <a:cs typeface="Meiryo UI" pitchFamily="50" charset="-128"/>
                        </a:rPr>
                        <a:t>件数</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1050" b="1" i="0" u="none" strike="noStrike" dirty="0">
                          <a:solidFill>
                            <a:schemeClr val="tx1"/>
                          </a:solidFill>
                          <a:latin typeface="Meiryo UI" pitchFamily="50" charset="-128"/>
                          <a:ea typeface="Meiryo UI" pitchFamily="50" charset="-128"/>
                          <a:cs typeface="Meiryo UI" pitchFamily="50" charset="-128"/>
                        </a:rPr>
                        <a:t>20</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1050" b="1" i="0" u="none" strike="noStrike" dirty="0">
                          <a:solidFill>
                            <a:schemeClr val="tx1"/>
                          </a:solidFill>
                          <a:latin typeface="Meiryo UI" pitchFamily="50" charset="-128"/>
                          <a:ea typeface="Meiryo UI" pitchFamily="50" charset="-128"/>
                          <a:cs typeface="Meiryo UI" pitchFamily="50" charset="-128"/>
                        </a:rPr>
                        <a:t>21</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1050" b="1" i="0" u="none" strike="noStrike" dirty="0" smtClean="0">
                          <a:solidFill>
                            <a:schemeClr val="tx1"/>
                          </a:solidFill>
                          <a:latin typeface="Meiryo UI" pitchFamily="50" charset="-128"/>
                          <a:ea typeface="Meiryo UI" pitchFamily="50" charset="-128"/>
                          <a:cs typeface="Meiryo UI" pitchFamily="50" charset="-128"/>
                        </a:rPr>
                        <a:t>3</a:t>
                      </a:r>
                      <a:r>
                        <a:rPr lang="ja-JP" altLang="en-US" sz="1050" b="0" i="0" u="none" strike="noStrike" dirty="0" smtClean="0">
                          <a:solidFill>
                            <a:schemeClr val="tx1"/>
                          </a:solidFill>
                          <a:latin typeface="Meiryo UI" pitchFamily="50" charset="-128"/>
                          <a:ea typeface="Meiryo UI" pitchFamily="50" charset="-128"/>
                          <a:cs typeface="Meiryo UI" pitchFamily="50" charset="-128"/>
                        </a:rPr>
                        <a:t>（</a:t>
                      </a:r>
                      <a:r>
                        <a:rPr lang="en-US" altLang="ja-JP" sz="1050" b="0" i="0" u="none" strike="noStrike" dirty="0" smtClean="0">
                          <a:solidFill>
                            <a:schemeClr val="tx1"/>
                          </a:solidFill>
                          <a:latin typeface="Meiryo UI" pitchFamily="50" charset="-128"/>
                          <a:ea typeface="Meiryo UI" pitchFamily="50" charset="-128"/>
                          <a:cs typeface="Meiryo UI" pitchFamily="50" charset="-128"/>
                        </a:rPr>
                        <a:t>※2</a:t>
                      </a:r>
                      <a:r>
                        <a:rPr lang="ja-JP" altLang="en-US" sz="1050" b="0" i="0" u="none" strike="noStrike" dirty="0" smtClean="0">
                          <a:solidFill>
                            <a:schemeClr val="tx1"/>
                          </a:solidFill>
                          <a:latin typeface="Meiryo UI" pitchFamily="50" charset="-128"/>
                          <a:ea typeface="Meiryo UI" pitchFamily="50" charset="-128"/>
                          <a:cs typeface="Meiryo UI" pitchFamily="50" charset="-128"/>
                        </a:rPr>
                        <a:t>）</a:t>
                      </a:r>
                      <a:endParaRPr lang="en-US" altLang="ja-JP" sz="1050" b="0" i="0" u="none"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a:solidFill>
                            <a:schemeClr val="tx1"/>
                          </a:solidFill>
                          <a:latin typeface="Meiryo UI" pitchFamily="50" charset="-128"/>
                          <a:ea typeface="Meiryo UI" pitchFamily="50" charset="-128"/>
                          <a:cs typeface="Meiryo UI" pitchFamily="50" charset="-128"/>
                        </a:rPr>
                        <a:t>18</a:t>
                      </a:r>
                    </a:p>
                  </a:txBody>
                  <a:tcPr marL="0" marR="0" marT="0" marB="0" anchor="ctr">
                    <a:lnL w="6350" cap="flat" cmpd="sng" algn="ctr">
                      <a:solidFill>
                        <a:srgbClr val="000000"/>
                      </a:solidFill>
                      <a:prstDash val="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2"/>
                  </a:ext>
                </a:extLst>
              </a:tr>
              <a:tr h="180000">
                <a:tc>
                  <a:txBody>
                    <a:bodyPr/>
                    <a:lstStyle/>
                    <a:p>
                      <a:pPr algn="ctr" fontAlgn="ctr"/>
                      <a:r>
                        <a:rPr lang="ja-JP" altLang="en-US" sz="900" b="1" i="0" u="none" strike="noStrike" dirty="0" smtClean="0">
                          <a:solidFill>
                            <a:srgbClr val="000000"/>
                          </a:solidFill>
                          <a:latin typeface="Meiryo UI" pitchFamily="50" charset="-128"/>
                          <a:ea typeface="Meiryo UI" pitchFamily="50" charset="-128"/>
                          <a:cs typeface="Meiryo UI" pitchFamily="50" charset="-128"/>
                        </a:rPr>
                        <a:t>割合</a:t>
                      </a:r>
                      <a:r>
                        <a:rPr lang="en-US" altLang="ja-JP" sz="900" b="1" i="0" u="none" strike="noStrike" dirty="0" smtClean="0">
                          <a:solidFill>
                            <a:srgbClr val="000000"/>
                          </a:solidFill>
                          <a:latin typeface="Meiryo UI" pitchFamily="50" charset="-128"/>
                          <a:ea typeface="Meiryo UI" pitchFamily="50" charset="-128"/>
                          <a:cs typeface="Meiryo UI" pitchFamily="50" charset="-128"/>
                        </a:rPr>
                        <a:t>(※1)</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1050" b="1" i="0" u="none" strike="noStrike" dirty="0">
                          <a:solidFill>
                            <a:schemeClr val="bg1"/>
                          </a:solidFill>
                          <a:latin typeface="Meiryo UI" pitchFamily="50" charset="-128"/>
                          <a:ea typeface="Meiryo UI" pitchFamily="50" charset="-128"/>
                          <a:cs typeface="Meiryo UI" pitchFamily="50" charset="-128"/>
                        </a:rPr>
                        <a:t>49</a:t>
                      </a:r>
                      <a:r>
                        <a:rPr lang="en-US" altLang="ja-JP" sz="1050" b="1" i="0" u="none" strike="noStrike" dirty="0" smtClean="0">
                          <a:solidFill>
                            <a:schemeClr val="bg1"/>
                          </a:solidFill>
                          <a:latin typeface="Meiryo UI" pitchFamily="50" charset="-128"/>
                          <a:ea typeface="Meiryo UI" pitchFamily="50" charset="-128"/>
                          <a:cs typeface="Meiryo UI" pitchFamily="50" charset="-128"/>
                        </a:rPr>
                        <a:t>%</a:t>
                      </a:r>
                      <a:endParaRPr lang="en-US" altLang="ja-JP" sz="105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10">
                      <a:fgClr>
                        <a:schemeClr val="accent1"/>
                      </a:fgClr>
                      <a:bgClr>
                        <a:srgbClr val="FF0000"/>
                      </a:bgClr>
                    </a:pattFill>
                  </a:tcPr>
                </a:tc>
                <a:tc>
                  <a:txBody>
                    <a:bodyPr/>
                    <a:lstStyle/>
                    <a:p>
                      <a:pPr algn="ctr" fontAlgn="ctr"/>
                      <a:r>
                        <a:rPr lang="en-US" altLang="ja-JP" sz="1050" b="1" i="0" u="none" strike="noStrike" dirty="0">
                          <a:solidFill>
                            <a:schemeClr val="bg1"/>
                          </a:solidFill>
                          <a:latin typeface="Meiryo UI" pitchFamily="50" charset="-128"/>
                          <a:ea typeface="Meiryo UI" pitchFamily="50" charset="-128"/>
                          <a:cs typeface="Meiryo UI" pitchFamily="50" charset="-128"/>
                        </a:rPr>
                        <a:t>51%</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10">
                      <a:fgClr>
                        <a:schemeClr val="accent1"/>
                      </a:fgClr>
                      <a:bgClr>
                        <a:srgbClr val="FF0000"/>
                      </a:bgClr>
                    </a:pattFill>
                  </a:tcPr>
                </a:tc>
                <a:tc>
                  <a:txBody>
                    <a:bodyPr/>
                    <a:lstStyle/>
                    <a:p>
                      <a:pPr algn="ctr" fontAlgn="ctr"/>
                      <a:r>
                        <a:rPr lang="en-US" altLang="ja-JP" sz="1050" b="1" i="0" u="none" strike="noStrike" dirty="0" smtClean="0">
                          <a:solidFill>
                            <a:schemeClr val="tx1"/>
                          </a:solidFill>
                          <a:latin typeface="Meiryo UI" pitchFamily="50" charset="-128"/>
                          <a:ea typeface="Meiryo UI" pitchFamily="50" charset="-128"/>
                          <a:cs typeface="Meiryo UI" pitchFamily="50" charset="-128"/>
                        </a:rPr>
                        <a:t>7</a:t>
                      </a:r>
                      <a:r>
                        <a:rPr lang="ja-JP" altLang="en-US" sz="1050" b="1" i="0" u="none" strike="noStrike" dirty="0" smtClean="0">
                          <a:solidFill>
                            <a:schemeClr val="tx1"/>
                          </a:solidFill>
                          <a:latin typeface="Meiryo UI" pitchFamily="50" charset="-128"/>
                          <a:ea typeface="Meiryo UI" pitchFamily="50" charset="-128"/>
                          <a:cs typeface="Meiryo UI" pitchFamily="50" charset="-128"/>
                        </a:rPr>
                        <a:t>％</a:t>
                      </a:r>
                      <a:endParaRPr lang="en-US" altLang="ja-JP" sz="1050" b="1" i="0" u="none" strike="noStrike" dirty="0" smtClean="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10">
                      <a:fgClr>
                        <a:schemeClr val="accent1"/>
                      </a:fgClr>
                      <a:bgClr>
                        <a:schemeClr val="bg1"/>
                      </a:bgClr>
                    </a:pattFill>
                  </a:tcPr>
                </a:tc>
                <a:tc>
                  <a:txBody>
                    <a:bodyPr/>
                    <a:lstStyle/>
                    <a:p>
                      <a:pPr algn="ctr" fontAlgn="ctr"/>
                      <a:r>
                        <a:rPr lang="en-US" altLang="ja-JP" sz="1050" b="1" i="0" u="none" strike="noStrike" dirty="0" smtClean="0">
                          <a:solidFill>
                            <a:schemeClr val="tx1"/>
                          </a:solidFill>
                          <a:latin typeface="Meiryo UI" pitchFamily="50" charset="-128"/>
                          <a:ea typeface="Meiryo UI" pitchFamily="50" charset="-128"/>
                          <a:cs typeface="Meiryo UI" pitchFamily="50" charset="-128"/>
                        </a:rPr>
                        <a:t>44</a:t>
                      </a:r>
                      <a:r>
                        <a:rPr lang="ja-JP" altLang="en-US" sz="1050" b="1" i="0" u="none" strike="noStrike" dirty="0" smtClean="0">
                          <a:solidFill>
                            <a:schemeClr val="tx1"/>
                          </a:solidFill>
                          <a:latin typeface="Meiryo UI" pitchFamily="50" charset="-128"/>
                          <a:ea typeface="Meiryo UI" pitchFamily="50" charset="-128"/>
                          <a:cs typeface="Meiryo UI" pitchFamily="50" charset="-128"/>
                        </a:rPr>
                        <a:t>％</a:t>
                      </a:r>
                      <a:endParaRPr lang="ja-JP" altLang="en-US" sz="1050" b="1" i="0" u="none"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10">
                      <a:fgClr>
                        <a:schemeClr val="accent1"/>
                      </a:fgClr>
                      <a:bgClr>
                        <a:schemeClr val="bg1"/>
                      </a:bgClr>
                    </a:pattFill>
                  </a:tcPr>
                </a:tc>
                <a:extLst>
                  <a:ext uri="{0D108BD9-81ED-4DB2-BD59-A6C34878D82A}">
                    <a16:rowId xmlns:a16="http://schemas.microsoft.com/office/drawing/2014/main" val="10003"/>
                  </a:ext>
                </a:extLst>
              </a:tr>
            </a:tbl>
          </a:graphicData>
        </a:graphic>
      </p:graphicFrame>
      <p:sp>
        <p:nvSpPr>
          <p:cNvPr id="21" name="テキスト ボックス 20"/>
          <p:cNvSpPr txBox="1"/>
          <p:nvPr/>
        </p:nvSpPr>
        <p:spPr>
          <a:xfrm>
            <a:off x="294742" y="2549539"/>
            <a:ext cx="7128000" cy="271677"/>
          </a:xfrm>
          <a:prstGeom prst="rect">
            <a:avLst/>
          </a:prstGeom>
          <a:noFill/>
        </p:spPr>
        <p:txBody>
          <a:bodyPr wrap="square" rtlCol="0">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1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図表①：市民後見人の養成研修の実施状況</a:t>
            </a:r>
            <a:r>
              <a:rPr kumimoji="1" lang="en-US" altLang="ja-JP" sz="11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24" name="表 23"/>
          <p:cNvGraphicFramePr>
            <a:graphicFrameLocks noGrp="1"/>
          </p:cNvGraphicFramePr>
          <p:nvPr>
            <p:extLst/>
          </p:nvPr>
        </p:nvGraphicFramePr>
        <p:xfrm>
          <a:off x="444504" y="4796156"/>
          <a:ext cx="8385171" cy="820887"/>
        </p:xfrm>
        <a:graphic>
          <a:graphicData uri="http://schemas.openxmlformats.org/drawingml/2006/table">
            <a:tbl>
              <a:tblPr/>
              <a:tblGrid>
                <a:gridCol w="669921">
                  <a:extLst>
                    <a:ext uri="{9D8B030D-6E8A-4147-A177-3AD203B41FA5}">
                      <a16:colId xmlns:a16="http://schemas.microsoft.com/office/drawing/2014/main" val="20000"/>
                    </a:ext>
                  </a:extLst>
                </a:gridCol>
                <a:gridCol w="946156">
                  <a:extLst>
                    <a:ext uri="{9D8B030D-6E8A-4147-A177-3AD203B41FA5}">
                      <a16:colId xmlns:a16="http://schemas.microsoft.com/office/drawing/2014/main" val="20001"/>
                    </a:ext>
                  </a:extLst>
                </a:gridCol>
                <a:gridCol w="930269">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1343025">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gridCol w="942975">
                  <a:extLst>
                    <a:ext uri="{9D8B030D-6E8A-4147-A177-3AD203B41FA5}">
                      <a16:colId xmlns:a16="http://schemas.microsoft.com/office/drawing/2014/main" val="20007"/>
                    </a:ext>
                  </a:extLst>
                </a:gridCol>
                <a:gridCol w="1000125">
                  <a:extLst>
                    <a:ext uri="{9D8B030D-6E8A-4147-A177-3AD203B41FA5}">
                      <a16:colId xmlns:a16="http://schemas.microsoft.com/office/drawing/2014/main" val="20008"/>
                    </a:ext>
                  </a:extLst>
                </a:gridCol>
              </a:tblGrid>
              <a:tr h="460887">
                <a:tc>
                  <a:txBody>
                    <a:bodyPr/>
                    <a:lstStyle/>
                    <a:p>
                      <a:pPr algn="ctr" fontAlgn="ctr"/>
                      <a:r>
                        <a:rPr lang="ja-JP" altLang="en-US" sz="900" b="1" i="0" u="none" strike="noStrike" dirty="0">
                          <a:solidFill>
                            <a:srgbClr val="000000"/>
                          </a:solidFill>
                          <a:latin typeface="Meiryo UI" pitchFamily="50" charset="-128"/>
                          <a:ea typeface="Meiryo UI" pitchFamily="50" charset="-128"/>
                          <a:cs typeface="Meiryo UI" pitchFamily="50" charset="-128"/>
                        </a:rPr>
                        <a:t>　</a:t>
                      </a: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solidFill>
                      <a:srgbClr val="FAC090"/>
                    </a:solidFill>
                  </a:tcPr>
                </a:tc>
                <a:tc>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ア</a:t>
                      </a:r>
                      <a:r>
                        <a:rPr lang="en-US" altLang="ja-JP" sz="850" b="0" i="0" u="none" strike="noStrike" dirty="0" smtClean="0">
                          <a:solidFill>
                            <a:srgbClr val="000000"/>
                          </a:solidFill>
                          <a:latin typeface="Meiryo UI" pitchFamily="50" charset="-128"/>
                          <a:ea typeface="Meiryo UI" pitchFamily="50" charset="-128"/>
                          <a:cs typeface="Meiryo UI" pitchFamily="50" charset="-128"/>
                        </a:rPr>
                        <a:t>)</a:t>
                      </a:r>
                      <a:r>
                        <a:rPr lang="ja-JP" altLang="en-US" sz="850" b="0" i="0" u="none" strike="noStrike" dirty="0" smtClean="0">
                          <a:solidFill>
                            <a:srgbClr val="000000"/>
                          </a:solidFill>
                          <a:latin typeface="Meiryo UI" pitchFamily="50" charset="-128"/>
                          <a:ea typeface="Meiryo UI" pitchFamily="50" charset="-128"/>
                          <a:cs typeface="Meiryo UI" pitchFamily="50" charset="-128"/>
                        </a:rPr>
                        <a:t>成年</a:t>
                      </a:r>
                      <a:r>
                        <a:rPr lang="ja-JP" altLang="en-US" sz="850" b="0" i="0" u="none" strike="noStrike" dirty="0">
                          <a:solidFill>
                            <a:srgbClr val="000000"/>
                          </a:solidFill>
                          <a:latin typeface="Meiryo UI" pitchFamily="50" charset="-128"/>
                          <a:ea typeface="Meiryo UI" pitchFamily="50" charset="-128"/>
                          <a:cs typeface="Meiryo UI" pitchFamily="50" charset="-128"/>
                        </a:rPr>
                        <a:t>後見</a:t>
                      </a:r>
                      <a:r>
                        <a:rPr lang="ja-JP" altLang="en-US" sz="850" b="0" i="0" u="none" strike="noStrike" dirty="0" smtClean="0">
                          <a:solidFill>
                            <a:srgbClr val="000000"/>
                          </a:solidFill>
                          <a:latin typeface="Meiryo UI" pitchFamily="50" charset="-128"/>
                          <a:ea typeface="Meiryo UI" pitchFamily="50" charset="-128"/>
                          <a:cs typeface="Meiryo UI" pitchFamily="50" charset="-128"/>
                        </a:rPr>
                        <a:t>制度に</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対する</a:t>
                      </a:r>
                      <a:r>
                        <a:rPr lang="ja-JP" altLang="en-US" sz="850" b="0" i="0" u="none" strike="noStrike" dirty="0">
                          <a:solidFill>
                            <a:srgbClr val="000000"/>
                          </a:solidFill>
                          <a:latin typeface="Meiryo UI" pitchFamily="50" charset="-128"/>
                          <a:ea typeface="Meiryo UI" pitchFamily="50" charset="-128"/>
                          <a:cs typeface="Meiryo UI" pitchFamily="50" charset="-128"/>
                        </a:rPr>
                        <a:t>ニーズ</a:t>
                      </a:r>
                      <a:r>
                        <a:rPr lang="ja-JP" altLang="en-US" sz="850" b="0" i="0" u="none" strike="noStrike" dirty="0" smtClean="0">
                          <a:solidFill>
                            <a:srgbClr val="000000"/>
                          </a:solidFill>
                          <a:latin typeface="Meiryo UI" pitchFamily="50" charset="-128"/>
                          <a:ea typeface="Meiryo UI" pitchFamily="50" charset="-128"/>
                          <a:cs typeface="Meiryo UI" pitchFamily="50" charset="-128"/>
                        </a:rPr>
                        <a:t>が多い</a:t>
                      </a:r>
                      <a:endParaRPr lang="ja-JP" altLang="en-US" sz="8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イ</a:t>
                      </a:r>
                      <a:r>
                        <a:rPr lang="en-US" altLang="ja-JP" sz="850" b="0" i="0" u="none" strike="noStrike" dirty="0" smtClean="0">
                          <a:solidFill>
                            <a:srgbClr val="000000"/>
                          </a:solidFill>
                          <a:latin typeface="Meiryo UI" pitchFamily="50" charset="-128"/>
                          <a:ea typeface="Meiryo UI" pitchFamily="50" charset="-128"/>
                          <a:cs typeface="Meiryo UI" pitchFamily="50" charset="-128"/>
                        </a:rPr>
                        <a:t>)</a:t>
                      </a:r>
                      <a:r>
                        <a:rPr lang="ja-JP" altLang="en-US" sz="850" b="0" i="0" u="none" strike="noStrike" dirty="0" smtClean="0">
                          <a:solidFill>
                            <a:srgbClr val="000000"/>
                          </a:solidFill>
                          <a:latin typeface="Meiryo UI" pitchFamily="50" charset="-128"/>
                          <a:ea typeface="Meiryo UI" pitchFamily="50" charset="-128"/>
                          <a:cs typeface="Meiryo UI" pitchFamily="50" charset="-128"/>
                        </a:rPr>
                        <a:t>市民</a:t>
                      </a:r>
                      <a:r>
                        <a:rPr lang="ja-JP" altLang="en-US" sz="850" b="0" i="0" u="none" strike="noStrike" dirty="0">
                          <a:solidFill>
                            <a:srgbClr val="000000"/>
                          </a:solidFill>
                          <a:latin typeface="Meiryo UI" pitchFamily="50" charset="-128"/>
                          <a:ea typeface="Meiryo UI" pitchFamily="50" charset="-128"/>
                          <a:cs typeface="Meiryo UI" pitchFamily="50" charset="-128"/>
                        </a:rPr>
                        <a:t>後見人</a:t>
                      </a:r>
                      <a:r>
                        <a:rPr lang="ja-JP" altLang="en-US" sz="850" b="0" i="0" u="none" strike="noStrike" dirty="0" smtClean="0">
                          <a:solidFill>
                            <a:srgbClr val="000000"/>
                          </a:solidFill>
                          <a:latin typeface="Meiryo UI" pitchFamily="50" charset="-128"/>
                          <a:ea typeface="Meiryo UI" pitchFamily="50" charset="-128"/>
                          <a:cs typeface="Meiryo UI" pitchFamily="50" charset="-128"/>
                        </a:rPr>
                        <a:t>に</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対する</a:t>
                      </a:r>
                      <a:r>
                        <a:rPr lang="ja-JP" altLang="en-US" sz="850" b="0" i="0" u="none" strike="noStrike" dirty="0">
                          <a:solidFill>
                            <a:srgbClr val="000000"/>
                          </a:solidFill>
                          <a:latin typeface="Meiryo UI" pitchFamily="50" charset="-128"/>
                          <a:ea typeface="Meiryo UI" pitchFamily="50" charset="-128"/>
                          <a:cs typeface="Meiryo UI" pitchFamily="50" charset="-128"/>
                        </a:rPr>
                        <a:t>ニーズが多い</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ウ</a:t>
                      </a:r>
                      <a:r>
                        <a:rPr lang="en-US" altLang="ja-JP" sz="850" b="0" i="0" u="none" strike="noStrike" dirty="0" smtClean="0">
                          <a:solidFill>
                            <a:srgbClr val="000000"/>
                          </a:solidFill>
                          <a:latin typeface="Meiryo UI" pitchFamily="50" charset="-128"/>
                          <a:ea typeface="Meiryo UI" pitchFamily="50" charset="-128"/>
                          <a:cs typeface="Meiryo UI" pitchFamily="50" charset="-128"/>
                        </a:rPr>
                        <a:t>)</a:t>
                      </a:r>
                      <a:r>
                        <a:rPr lang="ja-JP" altLang="en-US" sz="850" b="0" i="0" u="none" strike="noStrike" dirty="0" smtClean="0">
                          <a:solidFill>
                            <a:srgbClr val="000000"/>
                          </a:solidFill>
                          <a:latin typeface="Meiryo UI" pitchFamily="50" charset="-128"/>
                          <a:ea typeface="Meiryo UI" pitchFamily="50" charset="-128"/>
                          <a:cs typeface="Meiryo UI" pitchFamily="50" charset="-128"/>
                        </a:rPr>
                        <a:t>成年</a:t>
                      </a:r>
                      <a:r>
                        <a:rPr lang="ja-JP" altLang="en-US" sz="850" b="0" i="0" u="none" strike="noStrike" dirty="0">
                          <a:solidFill>
                            <a:srgbClr val="000000"/>
                          </a:solidFill>
                          <a:latin typeface="Meiryo UI" pitchFamily="50" charset="-128"/>
                          <a:ea typeface="Meiryo UI" pitchFamily="50" charset="-128"/>
                          <a:cs typeface="Meiryo UI" pitchFamily="50" charset="-128"/>
                        </a:rPr>
                        <a:t>後見制度</a:t>
                      </a:r>
                      <a:r>
                        <a:rPr lang="ja-JP" altLang="en-US" sz="850" b="0" i="0" u="none" strike="noStrike" dirty="0" smtClean="0">
                          <a:solidFill>
                            <a:srgbClr val="000000"/>
                          </a:solidFill>
                          <a:latin typeface="Meiryo UI" pitchFamily="50" charset="-128"/>
                          <a:ea typeface="Meiryo UI" pitchFamily="50" charset="-128"/>
                          <a:cs typeface="Meiryo UI" pitchFamily="50" charset="-128"/>
                        </a:rPr>
                        <a:t>に</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かかる</a:t>
                      </a:r>
                      <a:r>
                        <a:rPr lang="ja-JP" altLang="en-US" sz="850" b="0" i="0" u="none" strike="noStrike" dirty="0">
                          <a:solidFill>
                            <a:srgbClr val="000000"/>
                          </a:solidFill>
                          <a:latin typeface="Meiryo UI" pitchFamily="50" charset="-128"/>
                          <a:ea typeface="Meiryo UI" pitchFamily="50" charset="-128"/>
                          <a:cs typeface="Meiryo UI" pitchFamily="50" charset="-128"/>
                        </a:rPr>
                        <a:t>受け皿が</a:t>
                      </a:r>
                      <a:r>
                        <a:rPr lang="ja-JP" altLang="en-US" sz="850" b="0" i="0" u="none" strike="noStrike" dirty="0" smtClean="0">
                          <a:solidFill>
                            <a:srgbClr val="000000"/>
                          </a:solidFill>
                          <a:latin typeface="Meiryo UI" pitchFamily="50" charset="-128"/>
                          <a:ea typeface="Meiryo UI" pitchFamily="50" charset="-128"/>
                          <a:cs typeface="Meiryo UI" pitchFamily="50" charset="-128"/>
                        </a:rPr>
                        <a:t>足りて</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ない</a:t>
                      </a:r>
                      <a:endParaRPr lang="ja-JP" altLang="en-US" sz="8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エ</a:t>
                      </a:r>
                      <a:r>
                        <a:rPr lang="en-US" altLang="ja-JP" sz="850" b="0" i="0" u="none" strike="noStrike" dirty="0" smtClean="0">
                          <a:solidFill>
                            <a:srgbClr val="000000"/>
                          </a:solidFill>
                          <a:latin typeface="Meiryo UI" pitchFamily="50" charset="-128"/>
                          <a:ea typeface="Meiryo UI" pitchFamily="50" charset="-128"/>
                          <a:cs typeface="Meiryo UI" pitchFamily="50" charset="-128"/>
                        </a:rPr>
                        <a:t>)</a:t>
                      </a:r>
                      <a:r>
                        <a:rPr lang="ja-JP" altLang="en-US" sz="850" b="0" i="0" u="none" strike="noStrike" dirty="0" smtClean="0">
                          <a:solidFill>
                            <a:srgbClr val="000000"/>
                          </a:solidFill>
                          <a:latin typeface="Meiryo UI" pitchFamily="50" charset="-128"/>
                          <a:ea typeface="Meiryo UI" pitchFamily="50" charset="-128"/>
                          <a:cs typeface="Meiryo UI" pitchFamily="50" charset="-128"/>
                        </a:rPr>
                        <a:t>市民</a:t>
                      </a:r>
                      <a:r>
                        <a:rPr lang="ja-JP" altLang="en-US" sz="850" b="0" i="0" u="none" strike="noStrike" dirty="0">
                          <a:solidFill>
                            <a:srgbClr val="000000"/>
                          </a:solidFill>
                          <a:latin typeface="Meiryo UI" pitchFamily="50" charset="-128"/>
                          <a:ea typeface="Meiryo UI" pitchFamily="50" charset="-128"/>
                          <a:cs typeface="Meiryo UI" pitchFamily="50" charset="-128"/>
                        </a:rPr>
                        <a:t>後見人の養成等</a:t>
                      </a:r>
                      <a:r>
                        <a:rPr lang="ja-JP" altLang="en-US" sz="850" b="0" i="0" u="none" strike="noStrike" dirty="0" smtClean="0">
                          <a:solidFill>
                            <a:srgbClr val="000000"/>
                          </a:solidFill>
                          <a:latin typeface="Meiryo UI" pitchFamily="50" charset="-128"/>
                          <a:ea typeface="Meiryo UI" pitchFamily="50" charset="-128"/>
                          <a:cs typeface="Meiryo UI" pitchFamily="50" charset="-128"/>
                        </a:rPr>
                        <a:t>の</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事業スキーム（</a:t>
                      </a:r>
                      <a:r>
                        <a:rPr lang="ja-JP" altLang="en-US" sz="850" b="0" i="0" u="none" strike="noStrike" dirty="0">
                          <a:solidFill>
                            <a:srgbClr val="000000"/>
                          </a:solidFill>
                          <a:latin typeface="Meiryo UI" pitchFamily="50" charset="-128"/>
                          <a:ea typeface="Meiryo UI" pitchFamily="50" charset="-128"/>
                          <a:cs typeface="Meiryo UI" pitchFamily="50" charset="-128"/>
                        </a:rPr>
                        <a:t>無報酬の</a:t>
                      </a:r>
                      <a:r>
                        <a:rPr lang="ja-JP" altLang="en-US" sz="850" b="0" i="0" u="none" strike="noStrike" dirty="0" smtClean="0">
                          <a:solidFill>
                            <a:srgbClr val="000000"/>
                          </a:solidFill>
                          <a:latin typeface="Meiryo UI" pitchFamily="50" charset="-128"/>
                          <a:ea typeface="Meiryo UI" pitchFamily="50" charset="-128"/>
                          <a:cs typeface="Meiryo UI" pitchFamily="50" charset="-128"/>
                        </a:rPr>
                        <a:t>ボラ</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ンティア</a:t>
                      </a:r>
                      <a:r>
                        <a:rPr lang="ja-JP" altLang="en-US" sz="850" b="0" i="0" u="none" strike="noStrike" dirty="0">
                          <a:solidFill>
                            <a:srgbClr val="000000"/>
                          </a:solidFill>
                          <a:latin typeface="Meiryo UI" pitchFamily="50" charset="-128"/>
                          <a:ea typeface="Meiryo UI" pitchFamily="50" charset="-128"/>
                          <a:cs typeface="Meiryo UI" pitchFamily="50" charset="-128"/>
                        </a:rPr>
                        <a:t>・単独受任）に賛同</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オ</a:t>
                      </a:r>
                      <a:r>
                        <a:rPr lang="en-US" altLang="ja-JP" sz="850" b="0" i="0" u="none" strike="noStrike" dirty="0" smtClean="0">
                          <a:solidFill>
                            <a:srgbClr val="000000"/>
                          </a:solidFill>
                          <a:latin typeface="Meiryo UI" pitchFamily="50" charset="-128"/>
                          <a:ea typeface="Meiryo UI" pitchFamily="50" charset="-128"/>
                          <a:cs typeface="Meiryo UI" pitchFamily="50" charset="-128"/>
                        </a:rPr>
                        <a:t>)</a:t>
                      </a:r>
                      <a:r>
                        <a:rPr lang="ja-JP" altLang="en-US" sz="850" b="0" i="0" u="none" strike="noStrike" dirty="0" smtClean="0">
                          <a:solidFill>
                            <a:srgbClr val="000000"/>
                          </a:solidFill>
                          <a:latin typeface="Meiryo UI" pitchFamily="50" charset="-128"/>
                          <a:ea typeface="Meiryo UI" pitchFamily="50" charset="-128"/>
                          <a:cs typeface="Meiryo UI" pitchFamily="50" charset="-128"/>
                        </a:rPr>
                        <a:t>予算が</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確保できた</a:t>
                      </a:r>
                      <a:r>
                        <a:rPr lang="ja-JP" altLang="en-US" sz="850" b="0" i="0" u="none" strike="noStrike" dirty="0">
                          <a:solidFill>
                            <a:srgbClr val="000000"/>
                          </a:solidFill>
                          <a:latin typeface="Meiryo UI" pitchFamily="50" charset="-128"/>
                          <a:ea typeface="Meiryo UI" pitchFamily="50" charset="-128"/>
                          <a:cs typeface="Meiryo UI" pitchFamily="50" charset="-128"/>
                        </a:rPr>
                        <a:t>ため</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カ</a:t>
                      </a:r>
                      <a:r>
                        <a:rPr lang="en-US" altLang="ja-JP" sz="850" b="0" i="0" u="none" strike="noStrike" dirty="0" smtClean="0">
                          <a:solidFill>
                            <a:srgbClr val="000000"/>
                          </a:solidFill>
                          <a:latin typeface="Meiryo UI" pitchFamily="50" charset="-128"/>
                          <a:ea typeface="Meiryo UI" pitchFamily="50" charset="-128"/>
                          <a:cs typeface="Meiryo UI" pitchFamily="50" charset="-128"/>
                        </a:rPr>
                        <a:t>)</a:t>
                      </a:r>
                      <a:r>
                        <a:rPr lang="ja-JP" altLang="en-US" sz="850" b="0" i="0" u="none" strike="noStrike" dirty="0" smtClean="0">
                          <a:solidFill>
                            <a:srgbClr val="000000"/>
                          </a:solidFill>
                          <a:latin typeface="Meiryo UI" pitchFamily="50" charset="-128"/>
                          <a:ea typeface="Meiryo UI" pitchFamily="50" charset="-128"/>
                          <a:cs typeface="Meiryo UI" pitchFamily="50" charset="-128"/>
                        </a:rPr>
                        <a:t>組織体制</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（人員配置等）</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en-US" altLang="ja-JP" sz="850" b="0" i="0" u="none" strike="noStrike" dirty="0" smtClean="0">
                          <a:solidFill>
                            <a:srgbClr val="000000"/>
                          </a:solidFill>
                          <a:latin typeface="Meiryo UI" pitchFamily="50" charset="-128"/>
                          <a:ea typeface="Meiryo UI" pitchFamily="50" charset="-128"/>
                          <a:cs typeface="Meiryo UI" pitchFamily="50" charset="-128"/>
                        </a:rPr>
                        <a:t>  </a:t>
                      </a:r>
                      <a:r>
                        <a:rPr lang="ja-JP" altLang="en-US" sz="850" b="0" i="0" u="none" strike="noStrike" dirty="0" smtClean="0">
                          <a:solidFill>
                            <a:srgbClr val="000000"/>
                          </a:solidFill>
                          <a:latin typeface="Meiryo UI" pitchFamily="50" charset="-128"/>
                          <a:ea typeface="Meiryo UI" pitchFamily="50" charset="-128"/>
                          <a:cs typeface="Meiryo UI" pitchFamily="50" charset="-128"/>
                        </a:rPr>
                        <a:t>の整備</a:t>
                      </a:r>
                      <a:r>
                        <a:rPr lang="ja-JP" altLang="en-US" sz="850" b="0" i="0" u="none" strike="noStrike" dirty="0">
                          <a:solidFill>
                            <a:srgbClr val="000000"/>
                          </a:solidFill>
                          <a:latin typeface="Meiryo UI" pitchFamily="50" charset="-128"/>
                          <a:ea typeface="Meiryo UI" pitchFamily="50" charset="-128"/>
                          <a:cs typeface="Meiryo UI" pitchFamily="50" charset="-128"/>
                        </a:rPr>
                        <a:t>が</a:t>
                      </a:r>
                      <a:r>
                        <a:rPr lang="ja-JP" altLang="en-US" sz="850" b="0" i="0" u="none" strike="noStrike" dirty="0" smtClean="0">
                          <a:solidFill>
                            <a:srgbClr val="000000"/>
                          </a:solidFill>
                          <a:latin typeface="Meiryo UI" pitchFamily="50" charset="-128"/>
                          <a:ea typeface="Meiryo UI" pitchFamily="50" charset="-128"/>
                          <a:cs typeface="Meiryo UI" pitchFamily="50" charset="-128"/>
                        </a:rPr>
                        <a:t>できた</a:t>
                      </a:r>
                      <a:endParaRPr lang="ja-JP" altLang="en-US" sz="8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a:t>
                      </a:r>
                      <a:r>
                        <a:rPr lang="en-US" altLang="ja-JP" sz="850" b="0" i="0" u="none" strike="noStrike" dirty="0" smtClean="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キ</a:t>
                      </a:r>
                      <a:r>
                        <a:rPr lang="en-US" altLang="ja-JP" sz="850" b="0" i="0" u="none" strike="noStrike" dirty="0" smtClean="0">
                          <a:solidFill>
                            <a:srgbClr val="000000"/>
                          </a:solidFill>
                          <a:latin typeface="Meiryo UI" pitchFamily="50" charset="-128"/>
                          <a:ea typeface="Meiryo UI" pitchFamily="50" charset="-128"/>
                          <a:cs typeface="Meiryo UI" pitchFamily="50" charset="-128"/>
                        </a:rPr>
                        <a:t>)</a:t>
                      </a:r>
                      <a:r>
                        <a:rPr lang="ja-JP" altLang="en-US" sz="850" b="0" i="0" u="none" strike="noStrike" dirty="0" smtClean="0">
                          <a:solidFill>
                            <a:srgbClr val="000000"/>
                          </a:solidFill>
                          <a:latin typeface="Meiryo UI" pitchFamily="50" charset="-128"/>
                          <a:ea typeface="Meiryo UI" pitchFamily="50" charset="-128"/>
                          <a:cs typeface="Meiryo UI" pitchFamily="50" charset="-128"/>
                        </a:rPr>
                        <a:t>社協</a:t>
                      </a:r>
                      <a:r>
                        <a:rPr lang="ja-JP" altLang="en-US" sz="850" b="0" i="0" u="none" strike="noStrike" dirty="0">
                          <a:solidFill>
                            <a:srgbClr val="000000"/>
                          </a:solidFill>
                          <a:latin typeface="Meiryo UI" pitchFamily="50" charset="-128"/>
                          <a:ea typeface="Meiryo UI" pitchFamily="50" charset="-128"/>
                          <a:cs typeface="Meiryo UI" pitchFamily="50" charset="-128"/>
                        </a:rPr>
                        <a:t>等</a:t>
                      </a:r>
                      <a:r>
                        <a:rPr lang="ja-JP" altLang="en-US" sz="850" b="0" i="0" u="none" strike="noStrike" dirty="0" smtClean="0">
                          <a:solidFill>
                            <a:srgbClr val="000000"/>
                          </a:solidFill>
                          <a:latin typeface="Meiryo UI" pitchFamily="50" charset="-128"/>
                          <a:ea typeface="Meiryo UI" pitchFamily="50" charset="-128"/>
                          <a:cs typeface="Meiryo UI" pitchFamily="50" charset="-128"/>
                        </a:rPr>
                        <a:t>関係</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機関と</a:t>
                      </a:r>
                      <a:r>
                        <a:rPr lang="ja-JP" altLang="en-US" sz="850" b="0" i="0" u="none" strike="noStrike" dirty="0">
                          <a:solidFill>
                            <a:srgbClr val="000000"/>
                          </a:solidFill>
                          <a:latin typeface="Meiryo UI" pitchFamily="50" charset="-128"/>
                          <a:ea typeface="Meiryo UI" pitchFamily="50" charset="-128"/>
                          <a:cs typeface="Meiryo UI" pitchFamily="50" charset="-128"/>
                        </a:rPr>
                        <a:t>の調整</a:t>
                      </a:r>
                      <a:r>
                        <a:rPr lang="ja-JP" altLang="en-US" sz="850" b="0" i="0" u="none" strike="noStrike" dirty="0" smtClean="0">
                          <a:solidFill>
                            <a:srgbClr val="000000"/>
                          </a:solidFill>
                          <a:latin typeface="Meiryo UI" pitchFamily="50" charset="-128"/>
                          <a:ea typeface="Meiryo UI" pitchFamily="50" charset="-128"/>
                          <a:cs typeface="Meiryo UI" pitchFamily="50" charset="-128"/>
                        </a:rPr>
                        <a:t>が</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できた</a:t>
                      </a:r>
                      <a:endParaRPr lang="ja-JP" altLang="en-US" sz="8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ク</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　</a:t>
                      </a:r>
                      <a:r>
                        <a:rPr lang="ja-JP" altLang="en-US" sz="850" b="0" i="0" u="none" strike="noStrike" dirty="0" smtClean="0">
                          <a:solidFill>
                            <a:srgbClr val="000000"/>
                          </a:solidFill>
                          <a:latin typeface="Meiryo UI" pitchFamily="50" charset="-128"/>
                          <a:ea typeface="Meiryo UI" pitchFamily="50" charset="-128"/>
                          <a:cs typeface="Meiryo UI" pitchFamily="50" charset="-128"/>
                        </a:rPr>
                        <a:t>その他</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a:t>
                      </a:r>
                      <a:r>
                        <a:rPr lang="en-US" altLang="ja-JP" sz="850" b="0" i="0" u="none" strike="noStrike" dirty="0">
                          <a:solidFill>
                            <a:srgbClr val="000000"/>
                          </a:solidFill>
                          <a:latin typeface="Meiryo UI" pitchFamily="50" charset="-128"/>
                          <a:ea typeface="Meiryo UI" pitchFamily="50" charset="-128"/>
                          <a:cs typeface="Meiryo UI" pitchFamily="50" charset="-128"/>
                        </a:rPr>
                        <a:t>※</a:t>
                      </a:r>
                      <a:r>
                        <a:rPr lang="ja-JP" altLang="en-US" sz="850" b="0" i="0" u="none" strike="noStrike" dirty="0">
                          <a:solidFill>
                            <a:srgbClr val="000000"/>
                          </a:solidFill>
                          <a:latin typeface="Meiryo UI" pitchFamily="50" charset="-128"/>
                          <a:ea typeface="Meiryo UI" pitchFamily="50" charset="-128"/>
                          <a:cs typeface="Meiryo UI" pitchFamily="50" charset="-128"/>
                        </a:rPr>
                        <a:t>「理由等欄」</a:t>
                      </a:r>
                      <a:r>
                        <a:rPr lang="ja-JP" altLang="en-US" sz="850" b="0" i="0" u="none" strike="noStrike" dirty="0" smtClean="0">
                          <a:solidFill>
                            <a:srgbClr val="000000"/>
                          </a:solidFill>
                          <a:latin typeface="Meiryo UI" pitchFamily="50" charset="-128"/>
                          <a:ea typeface="Meiryo UI" pitchFamily="50" charset="-128"/>
                          <a:cs typeface="Meiryo UI" pitchFamily="50" charset="-128"/>
                        </a:rPr>
                        <a:t>に</a:t>
                      </a:r>
                      <a:endParaRPr lang="en-US" altLang="ja-JP" sz="85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850" b="0" i="0" u="none" strike="noStrike" dirty="0" smtClean="0">
                          <a:solidFill>
                            <a:srgbClr val="000000"/>
                          </a:solidFill>
                          <a:latin typeface="Meiryo UI" pitchFamily="50" charset="-128"/>
                          <a:ea typeface="Meiryo UI" pitchFamily="50" charset="-128"/>
                          <a:cs typeface="Meiryo UI" pitchFamily="50" charset="-128"/>
                        </a:rPr>
                        <a:t>　記載</a:t>
                      </a:r>
                      <a:r>
                        <a:rPr lang="ja-JP" altLang="en-US" sz="850" b="0" i="0" u="none" strike="noStrike" dirty="0">
                          <a:solidFill>
                            <a:srgbClr val="000000"/>
                          </a:solidFill>
                          <a:latin typeface="Meiryo UI" pitchFamily="50" charset="-128"/>
                          <a:ea typeface="Meiryo UI" pitchFamily="50" charset="-128"/>
                          <a:cs typeface="Meiryo UI" pitchFamily="50" charset="-128"/>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180000">
                <a:tc>
                  <a:txBody>
                    <a:bodyPr/>
                    <a:lstStyle/>
                    <a:p>
                      <a:pPr algn="ctr" fontAlgn="ctr"/>
                      <a:r>
                        <a:rPr lang="ja-JP" altLang="en-US" sz="900" b="1" i="0" u="none" strike="noStrike" dirty="0">
                          <a:solidFill>
                            <a:srgbClr val="000000"/>
                          </a:solidFill>
                          <a:latin typeface="Meiryo UI" pitchFamily="50" charset="-128"/>
                          <a:ea typeface="Meiryo UI" pitchFamily="50" charset="-128"/>
                          <a:cs typeface="Meiryo UI" pitchFamily="50" charset="-128"/>
                        </a:rPr>
                        <a:t>件数</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60000"/>
                        <a:lumOff val="40000"/>
                      </a:schemeClr>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8</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smtClean="0">
                          <a:solidFill>
                            <a:srgbClr val="000000"/>
                          </a:solidFill>
                          <a:latin typeface="Meiryo UI" pitchFamily="50" charset="-128"/>
                          <a:ea typeface="Meiryo UI" pitchFamily="50" charset="-128"/>
                          <a:cs typeface="Meiryo UI" pitchFamily="50" charset="-128"/>
                        </a:rPr>
                        <a:t>6</a:t>
                      </a:r>
                      <a:endParaRPr lang="en-US" altLang="ja-JP"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1"/>
                  </a:ext>
                </a:extLst>
              </a:tr>
              <a:tr h="180000">
                <a:tc>
                  <a:txBody>
                    <a:bodyPr/>
                    <a:lstStyle/>
                    <a:p>
                      <a:pPr algn="ctr" fontAlgn="ctr"/>
                      <a:r>
                        <a:rPr lang="ja-JP" altLang="en-US" sz="900" b="1" i="0" u="none" strike="noStrike" dirty="0" smtClean="0">
                          <a:solidFill>
                            <a:srgbClr val="000000"/>
                          </a:solidFill>
                          <a:latin typeface="Meiryo UI" pitchFamily="50" charset="-128"/>
                          <a:ea typeface="Meiryo UI" pitchFamily="50" charset="-128"/>
                          <a:cs typeface="Meiryo UI" pitchFamily="50" charset="-128"/>
                        </a:rPr>
                        <a:t>割合</a:t>
                      </a:r>
                      <a:r>
                        <a:rPr lang="en-US" altLang="ja-JP" sz="900" b="1" i="0" u="none" strike="noStrike" dirty="0" smtClean="0">
                          <a:solidFill>
                            <a:srgbClr val="000000"/>
                          </a:solidFill>
                          <a:latin typeface="Meiryo UI" pitchFamily="50" charset="-128"/>
                          <a:ea typeface="Meiryo UI" pitchFamily="50" charset="-128"/>
                          <a:cs typeface="Meiryo UI" pitchFamily="50" charset="-128"/>
                        </a:rPr>
                        <a:t>(※1)</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1050" b="1" i="0" u="none" strike="noStrike" dirty="0">
                          <a:solidFill>
                            <a:schemeClr val="bg1"/>
                          </a:solidFill>
                          <a:latin typeface="Meiryo UI" pitchFamily="50" charset="-128"/>
                          <a:ea typeface="Meiryo UI" pitchFamily="50" charset="-128"/>
                          <a:cs typeface="Meiryo UI" pitchFamily="50" charset="-128"/>
                        </a:rPr>
                        <a:t>40%</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0000"/>
                      </a:bgClr>
                    </a:patt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50" b="1" i="0" u="none" strike="noStrike" dirty="0">
                          <a:solidFill>
                            <a:schemeClr val="bg1"/>
                          </a:solidFill>
                          <a:latin typeface="Meiryo UI" pitchFamily="50" charset="-128"/>
                          <a:ea typeface="Meiryo UI" pitchFamily="50" charset="-128"/>
                          <a:cs typeface="Meiryo UI" pitchFamily="50" charset="-128"/>
                        </a:rPr>
                        <a:t>55%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0000"/>
                      </a:bgClr>
                    </a:pattFill>
                  </a:tcPr>
                </a:tc>
                <a:tc>
                  <a:txBody>
                    <a:bodyPr/>
                    <a:lstStyle/>
                    <a:p>
                      <a:pPr algn="ctr" fontAlgn="ctr"/>
                      <a:r>
                        <a:rPr lang="en-US" altLang="ja-JP" sz="1050" b="1" i="0" u="none" strike="noStrike" dirty="0">
                          <a:solidFill>
                            <a:schemeClr val="bg1"/>
                          </a:solidFill>
                          <a:latin typeface="Meiryo UI" pitchFamily="50" charset="-128"/>
                          <a:ea typeface="Meiryo UI" pitchFamily="50" charset="-128"/>
                          <a:cs typeface="Meiryo UI" pitchFamily="50" charset="-128"/>
                        </a:rPr>
                        <a:t>40%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0000"/>
                      </a:bgClr>
                    </a:patt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50" b="1" i="0" u="none" strike="noStrike" dirty="0" smtClean="0">
                          <a:solidFill>
                            <a:srgbClr val="000000"/>
                          </a:solidFill>
                          <a:latin typeface="Meiryo UI" pitchFamily="50" charset="-128"/>
                          <a:ea typeface="Meiryo UI" pitchFamily="50" charset="-128"/>
                          <a:cs typeface="Meiryo UI" pitchFamily="50" charset="-128"/>
                        </a:rPr>
                        <a:t>30%</a:t>
                      </a:r>
                      <a:endParaRPr lang="en-US" altLang="ja-JP"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tc>
                  <a:txBody>
                    <a:bodyPr/>
                    <a:lstStyle/>
                    <a:p>
                      <a:pPr algn="ctr" fontAlgn="ctr"/>
                      <a:r>
                        <a:rPr lang="en-US" altLang="ja-JP" sz="1050" b="1" i="0" u="none" strike="noStrike" dirty="0">
                          <a:solidFill>
                            <a:srgbClr val="000000"/>
                          </a:solidFill>
                          <a:latin typeface="Meiryo UI" pitchFamily="50" charset="-128"/>
                          <a:ea typeface="Meiryo UI" pitchFamily="50" charset="-128"/>
                          <a:cs typeface="Meiryo UI" pitchFamily="50" charset="-128"/>
                        </a:rPr>
                        <a:t>35%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pattFill prst="pct20">
                      <a:fgClr>
                        <a:srgbClr val="000000"/>
                      </a:fgClr>
                      <a:bgClr>
                        <a:srgbClr val="FFFFFF"/>
                      </a:bgClr>
                    </a:pattFill>
                  </a:tcPr>
                </a:tc>
                <a:extLst>
                  <a:ext uri="{0D108BD9-81ED-4DB2-BD59-A6C34878D82A}">
                    <a16:rowId xmlns:a16="http://schemas.microsoft.com/office/drawing/2014/main" val="10002"/>
                  </a:ext>
                </a:extLst>
              </a:tr>
            </a:tbl>
          </a:graphicData>
        </a:graphic>
      </p:graphicFrame>
      <p:sp>
        <p:nvSpPr>
          <p:cNvPr id="27" name="テキスト ボックス 26"/>
          <p:cNvSpPr txBox="1"/>
          <p:nvPr/>
        </p:nvSpPr>
        <p:spPr>
          <a:xfrm>
            <a:off x="332842" y="4527564"/>
            <a:ext cx="8784000" cy="290913"/>
          </a:xfrm>
          <a:prstGeom prst="rect">
            <a:avLst/>
          </a:prstGeom>
          <a:noFill/>
        </p:spPr>
        <p:txBody>
          <a:bodyPr wrap="square" rtlCol="0">
            <a:spAutoFit/>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1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図表②：事業実施に至った理由（契機等）</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（複数回答可）</a:t>
            </a:r>
            <a:r>
              <a:rPr kumimoji="1" lang="en-US" altLang="ja-JP" sz="11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1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(※1)</a:t>
            </a:r>
            <a:r>
              <a:rPr kumimoji="1" lang="ja-JP" altLang="en-US" sz="1100" b="0" i="0" u="none" strike="noStrike" kern="1200" cap="none" spc="-1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該当市町村数</a:t>
            </a:r>
            <a:r>
              <a:rPr kumimoji="1" lang="ja-JP" altLang="en-US" sz="11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／実施済み市町村</a:t>
            </a:r>
            <a:r>
              <a:rPr kumimoji="1" lang="en-US" altLang="ja-JP" sz="11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1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a:t>
            </a:r>
            <a:r>
              <a:rPr kumimoji="1" lang="en-US" altLang="ja-JP" sz="11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5433576" y="2754541"/>
            <a:ext cx="2700000" cy="216000"/>
          </a:xfrm>
          <a:prstGeom prst="rect">
            <a:avLst/>
          </a:prstGeom>
          <a:noFill/>
        </p:spPr>
        <p:txBody>
          <a:bodyPr wrap="square" rtlCol="0">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0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該当市町村数／全市町村数</a:t>
            </a:r>
            <a:r>
              <a:rPr kumimoji="1" lang="en-US" altLang="ja-JP" sz="10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0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r>
              <a:rPr kumimoji="1" lang="en-US" altLang="ja-JP" sz="10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実施予定は「未定が</a:t>
            </a:r>
            <a:r>
              <a:rPr kumimoji="1" lang="en-US" altLang="ja-JP" sz="10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0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年度が</a:t>
            </a:r>
            <a:r>
              <a:rPr kumimoji="1" lang="en-US" altLang="ja-JP" sz="10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000" b="1" i="0" u="none" strike="noStrike" kern="1200" cap="none" spc="-1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スライド番号プレースホルダー 2"/>
          <p:cNvSpPr txBox="1">
            <a:spLocks/>
          </p:cNvSpPr>
          <p:nvPr/>
        </p:nvSpPr>
        <p:spPr>
          <a:xfrm>
            <a:off x="8754035" y="6556562"/>
            <a:ext cx="389965" cy="282388"/>
          </a:xfrm>
          <a:prstGeom prst="rect">
            <a:avLst/>
          </a:prstGeom>
          <a:solidFill>
            <a:srgbClr val="FFC000"/>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400" b="1" dirty="0"/>
              <a:t>８</a:t>
            </a:r>
            <a:r>
              <a:rPr kumimoji="1" lang="ja-JP" altLang="en-US" sz="1400" b="1" dirty="0" smtClean="0"/>
              <a:t> </a:t>
            </a:r>
            <a:endParaRPr kumimoji="1" lang="en-US" altLang="ja-JP" sz="1400" b="1" dirty="0" smtClean="0"/>
          </a:p>
        </p:txBody>
      </p:sp>
    </p:spTree>
    <p:extLst>
      <p:ext uri="{BB962C8B-B14F-4D97-AF65-F5344CB8AC3E}">
        <p14:creationId xmlns:p14="http://schemas.microsoft.com/office/powerpoint/2010/main" val="17091604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3161</Words>
  <Application>Microsoft Office PowerPoint</Application>
  <PresentationFormat>画面に合わせる (4:3)</PresentationFormat>
  <Paragraphs>1088</Paragraphs>
  <Slides>15</Slides>
  <Notes>11</Notes>
  <HiddenSlides>0</HiddenSlides>
  <MMClips>0</MMClips>
  <ScaleCrop>false</ScaleCrop>
  <HeadingPairs>
    <vt:vector size="6" baseType="variant">
      <vt:variant>
        <vt:lpstr>使用されているフォント</vt:lpstr>
      </vt:variant>
      <vt:variant>
        <vt:i4>10</vt:i4>
      </vt:variant>
      <vt:variant>
        <vt:lpstr>テーマ</vt:lpstr>
      </vt:variant>
      <vt:variant>
        <vt:i4>3</vt:i4>
      </vt:variant>
      <vt:variant>
        <vt:lpstr>スライド タイトル</vt:lpstr>
      </vt:variant>
      <vt:variant>
        <vt:i4>15</vt:i4>
      </vt:variant>
    </vt:vector>
  </HeadingPairs>
  <TitlesOfParts>
    <vt:vector size="28" baseType="lpstr">
      <vt:lpstr>HG丸ｺﾞｼｯｸM-PRO</vt:lpstr>
      <vt:lpstr>Meiryo UI</vt:lpstr>
      <vt:lpstr>ＭＳ Ｐゴシック</vt:lpstr>
      <vt:lpstr>游ゴシック</vt:lpstr>
      <vt:lpstr>游ゴシック Light</vt:lpstr>
      <vt:lpstr>游明朝</vt:lpstr>
      <vt:lpstr>Arial</vt:lpstr>
      <vt:lpstr>Calibri</vt:lpstr>
      <vt:lpstr>Calibri Light</vt:lpstr>
      <vt:lpstr>Times New Roman</vt:lpstr>
      <vt:lpstr>Office テーマ</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2019-08-21T01:41:35Z</dcterms:created>
  <dcterms:modified xsi:type="dcterms:W3CDTF">2019-08-21T01:41:41Z</dcterms:modified>
</cp:coreProperties>
</file>