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 id="2147483720" r:id="rId2"/>
    <p:sldMasterId id="2147483756" r:id="rId3"/>
  </p:sldMasterIdLst>
  <p:notesMasterIdLst>
    <p:notesMasterId r:id="rId17"/>
  </p:notesMasterIdLst>
  <p:sldIdLst>
    <p:sldId id="256" r:id="rId4"/>
    <p:sldId id="322" r:id="rId5"/>
    <p:sldId id="307" r:id="rId6"/>
    <p:sldId id="302" r:id="rId7"/>
    <p:sldId id="308" r:id="rId8"/>
    <p:sldId id="306" r:id="rId9"/>
    <p:sldId id="269" r:id="rId10"/>
    <p:sldId id="315" r:id="rId11"/>
    <p:sldId id="318" r:id="rId12"/>
    <p:sldId id="281" r:id="rId13"/>
    <p:sldId id="320" r:id="rId14"/>
    <p:sldId id="319" r:id="rId15"/>
    <p:sldId id="323" r:id="rId1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00" autoAdjust="0"/>
    <p:restoredTop sz="94660"/>
  </p:normalViewPr>
  <p:slideViewPr>
    <p:cSldViewPr snapToGrid="0">
      <p:cViewPr varScale="1">
        <p:scale>
          <a:sx n="70" d="100"/>
          <a:sy n="70" d="100"/>
        </p:scale>
        <p:origin x="16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F18F304-CB75-4A68-A65C-E054D521B516}" type="datetimeFigureOut">
              <a:rPr kumimoji="1" lang="ja-JP" altLang="en-US" smtClean="0"/>
              <a:t>2019/8/21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63A714D-D9E9-4CB9-8B80-F9951262E67A}" type="slidenum">
              <a:rPr kumimoji="1" lang="ja-JP" altLang="en-US" smtClean="0"/>
              <a:t>‹#›</a:t>
            </a:fld>
            <a:endParaRPr kumimoji="1" lang="ja-JP" altLang="en-US"/>
          </a:p>
        </p:txBody>
      </p:sp>
    </p:spTree>
    <p:extLst>
      <p:ext uri="{BB962C8B-B14F-4D97-AF65-F5344CB8AC3E}">
        <p14:creationId xmlns:p14="http://schemas.microsoft.com/office/powerpoint/2010/main" val="2257407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51943-14D9-4EF1-A127-6DB3F32533B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84972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601287E-1F89-4EBC-8F90-32C2D0246126}" type="datetime1">
              <a:rPr kumimoji="1" lang="ja-JP" altLang="en-US" smtClean="0"/>
              <a:t>2019/8/21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1199159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EB2073-DB72-48DF-9FFF-88B149C0957F}" type="datetime1">
              <a:rPr kumimoji="1" lang="ja-JP" altLang="en-US" smtClean="0"/>
              <a:t>2019/8/21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2872294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4B41069-40E1-4630-84AD-64D53EF6475C}" type="datetime1">
              <a:rPr kumimoji="1" lang="ja-JP" altLang="en-US" smtClean="0"/>
              <a:t>2019/8/21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4077843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A0EC2BC-55B8-4948-9FAD-A7335CA6AA1F}" type="datetime1">
              <a:rPr lang="ja-JP" altLang="en-US" smtClean="0"/>
              <a:t>2019/8/21</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solidFill>
                  <a:schemeClr val="tx1"/>
                </a:solidFill>
              </a:defRPr>
            </a:lvl1pPr>
          </a:lstStyle>
          <a:p>
            <a:pPr>
              <a:defRPr/>
            </a:pPr>
            <a:fld id="{93F361CF-C84B-441D-82FC-89C26219EB1B}" type="slidenum">
              <a:rPr lang="en-US" altLang="ja-JP" smtClean="0"/>
              <a:pPr>
                <a:defRPr/>
              </a:pPr>
              <a:t>‹#›</a:t>
            </a:fld>
            <a:endParaRPr lang="en-US" altLang="ja-JP" dirty="0"/>
          </a:p>
        </p:txBody>
      </p:sp>
    </p:spTree>
    <p:extLst>
      <p:ext uri="{BB962C8B-B14F-4D97-AF65-F5344CB8AC3E}">
        <p14:creationId xmlns:p14="http://schemas.microsoft.com/office/powerpoint/2010/main" val="315058676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2329BD9-1132-4433-AA93-C5C887BEC84A}" type="datetime1">
              <a:rPr lang="ja-JP" altLang="en-US" smtClean="0"/>
              <a:t>2019/8/21</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a:xfrm>
            <a:off x="7915275" y="6492875"/>
            <a:ext cx="1228725" cy="365125"/>
          </a:xfrm>
        </p:spPr>
        <p:txBody>
          <a:bodyPr/>
          <a:lstStyle>
            <a:lvl1pPr>
              <a:defRPr sz="1800">
                <a:solidFill>
                  <a:schemeClr val="tx1"/>
                </a:solidFill>
                <a:latin typeface="+mn-ea"/>
                <a:ea typeface="+mn-ea"/>
              </a:defRPr>
            </a:lvl1pPr>
          </a:lstStyle>
          <a:p>
            <a:pPr>
              <a:defRPr/>
            </a:pPr>
            <a:fld id="{4BE35AD6-42F8-475F-9CFB-51FAFA1C98EC}" type="slidenum">
              <a:rPr lang="en-US" altLang="ja-JP" smtClean="0"/>
              <a:pPr>
                <a:defRPr/>
              </a:pPr>
              <a:t>‹#›</a:t>
            </a:fld>
            <a:endParaRPr lang="en-US" altLang="ja-JP" dirty="0"/>
          </a:p>
        </p:txBody>
      </p:sp>
    </p:spTree>
    <p:extLst>
      <p:ext uri="{BB962C8B-B14F-4D97-AF65-F5344CB8AC3E}">
        <p14:creationId xmlns:p14="http://schemas.microsoft.com/office/powerpoint/2010/main" val="33560053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8723B21-C106-4D92-8FCE-AFA50476E54B}" type="datetime1">
              <a:rPr lang="ja-JP" altLang="en-US" smtClean="0"/>
              <a:t>2019/8/21</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E2C1CCBE-CD83-4DC5-BD33-D359DE155E0C}" type="slidenum">
              <a:rPr lang="en-US" altLang="ja-JP"/>
              <a:pPr>
                <a:defRPr/>
              </a:pPr>
              <a:t>‹#›</a:t>
            </a:fld>
            <a:endParaRPr lang="en-US" altLang="ja-JP" dirty="0"/>
          </a:p>
        </p:txBody>
      </p:sp>
    </p:spTree>
    <p:extLst>
      <p:ext uri="{BB962C8B-B14F-4D97-AF65-F5344CB8AC3E}">
        <p14:creationId xmlns:p14="http://schemas.microsoft.com/office/powerpoint/2010/main" val="48348746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53000B2B-8CF3-4A90-B403-D58A9D107459}" type="datetime1">
              <a:rPr lang="ja-JP" altLang="en-US" smtClean="0"/>
              <a:t>2019/8/21</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B6788CCD-FE3F-4B49-9026-BAA347ED9492}" type="slidenum">
              <a:rPr lang="en-US" altLang="ja-JP"/>
              <a:pPr>
                <a:defRPr/>
              </a:pPr>
              <a:t>‹#›</a:t>
            </a:fld>
            <a:endParaRPr lang="en-US" altLang="ja-JP" dirty="0"/>
          </a:p>
        </p:txBody>
      </p:sp>
    </p:spTree>
    <p:extLst>
      <p:ext uri="{BB962C8B-B14F-4D97-AF65-F5344CB8AC3E}">
        <p14:creationId xmlns:p14="http://schemas.microsoft.com/office/powerpoint/2010/main" val="152342013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8B8B0A71-DE69-41F3-AABE-3926F658B9D1}" type="datetime1">
              <a:rPr lang="ja-JP" altLang="en-US" smtClean="0"/>
              <a:t>2019/8/21</a:t>
            </a:fld>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51A8D970-3AB2-4465-BDAA-B0C8A15789B2}" type="slidenum">
              <a:rPr lang="en-US" altLang="ja-JP"/>
              <a:pPr>
                <a:defRPr/>
              </a:pPr>
              <a:t>‹#›</a:t>
            </a:fld>
            <a:endParaRPr lang="en-US" altLang="ja-JP" dirty="0"/>
          </a:p>
        </p:txBody>
      </p:sp>
    </p:spTree>
    <p:extLst>
      <p:ext uri="{BB962C8B-B14F-4D97-AF65-F5344CB8AC3E}">
        <p14:creationId xmlns:p14="http://schemas.microsoft.com/office/powerpoint/2010/main" val="389733588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30ABE85-9EF7-4157-BC18-20E523E4E550}" type="datetime1">
              <a:rPr lang="ja-JP" altLang="en-US" smtClean="0"/>
              <a:t>2019/8/21</a:t>
            </a:fld>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p:cNvSpPr>
            <a:spLocks noGrp="1"/>
          </p:cNvSpPr>
          <p:nvPr>
            <p:ph type="sldNum" sz="quarter" idx="12"/>
          </p:nvPr>
        </p:nvSpPr>
        <p:spPr/>
        <p:txBody>
          <a:bodyPr/>
          <a:lstStyle>
            <a:lvl1pPr>
              <a:defRPr/>
            </a:lvl1pPr>
          </a:lstStyle>
          <a:p>
            <a:pPr>
              <a:defRPr/>
            </a:pPr>
            <a:fld id="{D47DFBCB-2899-4C8B-A9B3-D705F97A251B}" type="slidenum">
              <a:rPr lang="en-US" altLang="ja-JP"/>
              <a:pPr>
                <a:defRPr/>
              </a:pPr>
              <a:t>‹#›</a:t>
            </a:fld>
            <a:endParaRPr lang="en-US" altLang="ja-JP" dirty="0"/>
          </a:p>
        </p:txBody>
      </p:sp>
    </p:spTree>
    <p:extLst>
      <p:ext uri="{BB962C8B-B14F-4D97-AF65-F5344CB8AC3E}">
        <p14:creationId xmlns:p14="http://schemas.microsoft.com/office/powerpoint/2010/main" val="191296999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89E8C442-4A7E-48DB-AB93-F3E8A8D013A2}" type="datetime1">
              <a:rPr lang="ja-JP" altLang="en-US" smtClean="0"/>
              <a:t>2019/8/21</a:t>
            </a:fld>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p:cNvSpPr>
            <a:spLocks noGrp="1"/>
          </p:cNvSpPr>
          <p:nvPr>
            <p:ph type="sldNum" sz="quarter" idx="12"/>
          </p:nvPr>
        </p:nvSpPr>
        <p:spPr/>
        <p:txBody>
          <a:bodyPr/>
          <a:lstStyle>
            <a:lvl1pPr>
              <a:defRPr/>
            </a:lvl1pPr>
          </a:lstStyle>
          <a:p>
            <a:pPr>
              <a:defRPr/>
            </a:pPr>
            <a:fld id="{43647FE6-5347-42DA-A3BC-810F73BA02B7}" type="slidenum">
              <a:rPr lang="en-US" altLang="ja-JP"/>
              <a:pPr>
                <a:defRPr/>
              </a:pPr>
              <a:t>‹#›</a:t>
            </a:fld>
            <a:endParaRPr lang="en-US" altLang="ja-JP" dirty="0"/>
          </a:p>
        </p:txBody>
      </p:sp>
    </p:spTree>
    <p:extLst>
      <p:ext uri="{BB962C8B-B14F-4D97-AF65-F5344CB8AC3E}">
        <p14:creationId xmlns:p14="http://schemas.microsoft.com/office/powerpoint/2010/main" val="320427594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ACF15E2-109E-4FBF-AA21-B7EBE0F8AE0B}" type="datetime1">
              <a:rPr lang="ja-JP" altLang="en-US" smtClean="0"/>
              <a:t>2019/8/21</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01BC86F1-A351-4390-A6B5-A9B1DF00D396}" type="slidenum">
              <a:rPr lang="en-US" altLang="ja-JP"/>
              <a:pPr>
                <a:defRPr/>
              </a:pPr>
              <a:t>‹#›</a:t>
            </a:fld>
            <a:endParaRPr lang="en-US" altLang="ja-JP" dirty="0"/>
          </a:p>
        </p:txBody>
      </p:sp>
    </p:spTree>
    <p:extLst>
      <p:ext uri="{BB962C8B-B14F-4D97-AF65-F5344CB8AC3E}">
        <p14:creationId xmlns:p14="http://schemas.microsoft.com/office/powerpoint/2010/main" val="28248905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A6D60E-678E-4FAD-9BB7-7333028E4D3E}" type="datetime1">
              <a:rPr kumimoji="1" lang="ja-JP" altLang="en-US" smtClean="0"/>
              <a:t>2019/8/21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15657655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CD6F2420-7F38-4225-AFA7-3CA1A819140C}" type="datetime1">
              <a:rPr lang="ja-JP" altLang="en-US" smtClean="0"/>
              <a:t>2019/8/21</a:t>
            </a:fld>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B0D4C377-C7AA-4AAA-B078-F535F9D9BC39}" type="slidenum">
              <a:rPr lang="en-US" altLang="ja-JP"/>
              <a:pPr>
                <a:defRPr/>
              </a:pPr>
              <a:t>‹#›</a:t>
            </a:fld>
            <a:endParaRPr lang="en-US" altLang="ja-JP" dirty="0"/>
          </a:p>
        </p:txBody>
      </p:sp>
    </p:spTree>
    <p:extLst>
      <p:ext uri="{BB962C8B-B14F-4D97-AF65-F5344CB8AC3E}">
        <p14:creationId xmlns:p14="http://schemas.microsoft.com/office/powerpoint/2010/main" val="157516478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14C4443F-6234-47E9-A766-C6EC8C0F12B9}" type="datetime1">
              <a:rPr lang="ja-JP" altLang="en-US" smtClean="0"/>
              <a:t>2019/8/21</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BB4C57A9-CAC8-466D-ADB6-1A7C4CC50532}" type="slidenum">
              <a:rPr lang="en-US" altLang="ja-JP"/>
              <a:pPr>
                <a:defRPr/>
              </a:pPr>
              <a:t>‹#›</a:t>
            </a:fld>
            <a:endParaRPr lang="en-US" altLang="ja-JP" dirty="0"/>
          </a:p>
        </p:txBody>
      </p:sp>
    </p:spTree>
    <p:extLst>
      <p:ext uri="{BB962C8B-B14F-4D97-AF65-F5344CB8AC3E}">
        <p14:creationId xmlns:p14="http://schemas.microsoft.com/office/powerpoint/2010/main" val="52392596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A758EEB-618B-45F2-AEA7-3918F3C77B11}" type="datetime1">
              <a:rPr lang="ja-JP" altLang="en-US" smtClean="0"/>
              <a:t>2019/8/21</a:t>
            </a:fld>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4998D0D2-9FDA-4D36-9A21-834CFA12DB8F}" type="slidenum">
              <a:rPr lang="en-US" altLang="ja-JP"/>
              <a:pPr>
                <a:defRPr/>
              </a:pPr>
              <a:t>‹#›</a:t>
            </a:fld>
            <a:endParaRPr lang="en-US" altLang="ja-JP" dirty="0"/>
          </a:p>
        </p:txBody>
      </p:sp>
    </p:spTree>
    <p:extLst>
      <p:ext uri="{BB962C8B-B14F-4D97-AF65-F5344CB8AC3E}">
        <p14:creationId xmlns:p14="http://schemas.microsoft.com/office/powerpoint/2010/main" val="168692301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E7EC203-05CD-48AF-AADD-747A723C67AA}" type="datetime1">
              <a:rPr kumimoji="1" lang="ja-JP" altLang="en-US" smtClean="0"/>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6210857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32FEDE-2479-416F-8F58-7077E688E1C2}" type="datetime1">
              <a:rPr kumimoji="1" lang="ja-JP" altLang="en-US" smtClean="0"/>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8110249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8FBB7C-1997-4F91-A7DA-B7461BE044EF}" type="datetime1">
              <a:rPr kumimoji="1" lang="ja-JP" altLang="en-US" smtClean="0"/>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4379250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7012A91-7C69-4720-94A5-08D5FAE96F53}" type="datetime1">
              <a:rPr kumimoji="1" lang="ja-JP" altLang="en-US" smtClean="0"/>
              <a:t>2019/8/21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7495755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74A7A48-BC88-41D3-B1EF-5DD3437DEE5D}" type="datetime1">
              <a:rPr kumimoji="1" lang="ja-JP" altLang="en-US" smtClean="0"/>
              <a:t>2019/8/21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5236865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77B774-5CCE-4531-9313-8E99C0F7CE96}" type="datetime1">
              <a:rPr kumimoji="1" lang="ja-JP" altLang="en-US" smtClean="0"/>
              <a:t>2019/8/21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3070826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0819962-95E2-459D-ABB5-E9CA20EE2A33}" type="datetime1">
              <a:rPr kumimoji="1" lang="ja-JP" altLang="en-US" smtClean="0"/>
              <a:t>2019/8/21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1481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D9EEF55-C9EE-4B3D-A7E9-940210304630}" type="datetime1">
              <a:rPr kumimoji="1" lang="ja-JP" altLang="en-US" smtClean="0"/>
              <a:t>2019/8/21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34010991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3EDDF3D-967A-437A-ABE6-996F70E2BBAD}" type="datetime1">
              <a:rPr kumimoji="1" lang="ja-JP" altLang="en-US" smtClean="0"/>
              <a:t>2019/8/21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741898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2379BFA-ADA0-4306-A20D-7D4C602E620B}" type="datetime1">
              <a:rPr kumimoji="1" lang="ja-JP" altLang="en-US" smtClean="0"/>
              <a:t>2019/8/21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9509413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1B4E98-3227-4293-917A-A41CCC31AD65}" type="datetime1">
              <a:rPr kumimoji="1" lang="ja-JP" altLang="en-US" smtClean="0"/>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2549627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48954D2-87DC-4480-A344-08E92FF754A8}" type="datetime1">
              <a:rPr kumimoji="1" lang="ja-JP" altLang="en-US" smtClean="0"/>
              <a:t>2019/8/21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180668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4B3210A-DC58-4F55-A5DB-82BF66334C99}" type="datetime1">
              <a:rPr kumimoji="1" lang="ja-JP" altLang="en-US" smtClean="0"/>
              <a:t>2019/8/21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3030806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62EE9A3-44EA-46F6-81E3-6DC1C3AC0C3A}" type="datetime1">
              <a:rPr kumimoji="1" lang="ja-JP" altLang="en-US" smtClean="0"/>
              <a:t>2019/8/21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3695345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BA2D89D-8F55-41FD-B928-8443EAAE476C}" type="datetime1">
              <a:rPr kumimoji="1" lang="ja-JP" altLang="en-US" smtClean="0"/>
              <a:t>2019/8/21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99971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34197F-49A2-4A5D-983D-11F0B62FAF9D}" type="datetime1">
              <a:rPr kumimoji="1" lang="ja-JP" altLang="en-US" smtClean="0"/>
              <a:t>2019/8/21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2728934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8A7F056-004E-479F-B1AA-F9996D8BADA3}" type="datetime1">
              <a:rPr kumimoji="1" lang="ja-JP" altLang="en-US" smtClean="0"/>
              <a:t>2019/8/21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471336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137F3E-D950-4AE0-93E4-4D9F08CD734D}" type="datetime1">
              <a:rPr kumimoji="1" lang="ja-JP" altLang="en-US" smtClean="0"/>
              <a:t>2019/8/21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2050596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F913FD-797E-4B8B-9B32-A4FC2E54FB2F}" type="datetime1">
              <a:rPr kumimoji="1" lang="ja-JP" altLang="en-US" smtClean="0"/>
              <a:t>2019/8/21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D34A5-514F-4F62-884E-DE2BA690D6B0}" type="slidenum">
              <a:rPr kumimoji="1" lang="ja-JP" altLang="en-US" smtClean="0"/>
              <a:t>‹#›</a:t>
            </a:fld>
            <a:endParaRPr kumimoji="1" lang="ja-JP" altLang="en-US"/>
          </a:p>
        </p:txBody>
      </p:sp>
    </p:spTree>
    <p:extLst>
      <p:ext uri="{BB962C8B-B14F-4D97-AF65-F5344CB8AC3E}">
        <p14:creationId xmlns:p14="http://schemas.microsoft.com/office/powerpoint/2010/main" val="21619435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002C885-2D1A-4BE7-B78F-A936F8440E85}" type="datetime1">
              <a:rPr lang="ja-JP" altLang="en-US" smtClean="0"/>
              <a:t>2019/8/21</a:t>
            </a:fld>
            <a:endParaRPr lang="en-US" altLang="ja-JP"/>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600">
                <a:solidFill>
                  <a:schemeClr val="tx1">
                    <a:tint val="75000"/>
                  </a:schemeClr>
                </a:solidFill>
                <a:latin typeface="+mj-ea"/>
                <a:ea typeface="+mj-ea"/>
              </a:defRPr>
            </a:lvl1pPr>
          </a:lstStyle>
          <a:p>
            <a:pPr>
              <a:defRPr/>
            </a:pPr>
            <a:fld id="{C852E956-5906-4E8A-A21E-19C55A9E9128}" type="slidenum">
              <a:rPr lang="en-US" altLang="ja-JP"/>
              <a:pPr>
                <a:defRPr/>
              </a:pPr>
              <a:t>‹#›</a:t>
            </a:fld>
            <a:endParaRPr lang="en-US" altLang="ja-JP" dirty="0"/>
          </a:p>
        </p:txBody>
      </p:sp>
    </p:spTree>
    <p:extLst>
      <p:ext uri="{BB962C8B-B14F-4D97-AF65-F5344CB8AC3E}">
        <p14:creationId xmlns:p14="http://schemas.microsoft.com/office/powerpoint/2010/main" val="104740250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2568D92-F024-4B7E-89E0-3688076D0EEE}" type="datetime1">
              <a:rPr kumimoji="1" lang="ja-JP" altLang="en-US" smtClean="0"/>
              <a:t>2019/8/21</a:t>
            </a:fld>
            <a:endParaRPr kumimoji="1" lang="ja-JP" altLang="en-US" dirty="0"/>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17070234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3.bp.blogspot.com/-RXtO68jwci4/VuI93lVwWjI/AAAAAAAA4us/66gH32IK32gDnjBmkaoWXIy5Y_tcAmVsw/s800/roujin_family.pn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699023"/>
            <a:ext cx="6858000" cy="1470808"/>
          </a:xfrm>
        </p:spPr>
        <p:txBody>
          <a:bodyPr>
            <a:normAutofit/>
          </a:bodyPr>
          <a:lstStyle/>
          <a:p>
            <a:r>
              <a:rPr lang="ja-JP" altLang="en-US" sz="2700" dirty="0" smtClean="0">
                <a:latin typeface="Meiryo UI" panose="020B0604030504040204" pitchFamily="50" charset="-128"/>
                <a:ea typeface="Meiryo UI" panose="020B0604030504040204" pitchFamily="50" charset="-128"/>
              </a:rPr>
              <a:t>第</a:t>
            </a:r>
            <a:r>
              <a:rPr lang="en-US" altLang="ja-JP" sz="2700" dirty="0" smtClean="0">
                <a:latin typeface="Meiryo UI" panose="020B0604030504040204" pitchFamily="50" charset="-128"/>
                <a:ea typeface="Meiryo UI" panose="020B0604030504040204" pitchFamily="50" charset="-128"/>
              </a:rPr>
              <a:t>1</a:t>
            </a:r>
            <a:r>
              <a:rPr lang="ja-JP" altLang="en-US" sz="2700" dirty="0" smtClean="0">
                <a:latin typeface="Meiryo UI" panose="020B0604030504040204" pitchFamily="50" charset="-128"/>
                <a:ea typeface="Meiryo UI" panose="020B0604030504040204" pitchFamily="50" charset="-128"/>
              </a:rPr>
              <a:t>回大阪府</a:t>
            </a:r>
            <a:r>
              <a:rPr lang="ja-JP" altLang="en-US" sz="2700" dirty="0">
                <a:latin typeface="Meiryo UI" panose="020B0604030504040204" pitchFamily="50" charset="-128"/>
                <a:ea typeface="Meiryo UI" panose="020B0604030504040204" pitchFamily="50" charset="-128"/>
              </a:rPr>
              <a:t>成年後見制度利用促進研究会</a:t>
            </a:r>
            <a:r>
              <a:rPr lang="en-US" altLang="ja-JP" sz="2700" dirty="0">
                <a:latin typeface="Meiryo UI" panose="020B0604030504040204" pitchFamily="50" charset="-128"/>
                <a:ea typeface="Meiryo UI" panose="020B0604030504040204" pitchFamily="50" charset="-128"/>
              </a:rPr>
              <a:t/>
            </a:r>
            <a:br>
              <a:rPr lang="en-US" altLang="ja-JP" sz="2700" dirty="0">
                <a:latin typeface="Meiryo UI" panose="020B0604030504040204" pitchFamily="50" charset="-128"/>
                <a:ea typeface="Meiryo UI" panose="020B0604030504040204" pitchFamily="50" charset="-128"/>
              </a:rPr>
            </a:br>
            <a:r>
              <a:rPr lang="ja-JP" altLang="en-US" sz="2700" dirty="0">
                <a:latin typeface="Meiryo UI" panose="020B0604030504040204" pitchFamily="50" charset="-128"/>
                <a:ea typeface="Meiryo UI" panose="020B0604030504040204" pitchFamily="50" charset="-128"/>
              </a:rPr>
              <a:t>論点整理</a:t>
            </a:r>
            <a:r>
              <a:rPr lang="en-US" altLang="ja-JP" sz="2700" dirty="0">
                <a:latin typeface="Meiryo UI" panose="020B0604030504040204" pitchFamily="50" charset="-128"/>
                <a:ea typeface="Meiryo UI" panose="020B0604030504040204" pitchFamily="50" charset="-128"/>
              </a:rPr>
              <a:t/>
            </a:r>
            <a:br>
              <a:rPr lang="en-US" altLang="ja-JP" sz="2700" dirty="0">
                <a:latin typeface="Meiryo UI" panose="020B0604030504040204" pitchFamily="50" charset="-128"/>
                <a:ea typeface="Meiryo UI" panose="020B0604030504040204" pitchFamily="50" charset="-128"/>
              </a:rPr>
            </a:br>
            <a:endParaRPr lang="ja-JP" altLang="en-US" sz="27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174898" y="4148885"/>
            <a:ext cx="6858000" cy="1241822"/>
          </a:xfrm>
        </p:spPr>
        <p:txBody>
          <a:bodyPr>
            <a:normAutofit lnSpcReduction="10000"/>
          </a:bodyPr>
          <a:lstStyle/>
          <a:p>
            <a:endParaRPr kumimoji="1"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令和元年</a:t>
            </a:r>
            <a:r>
              <a:rPr kumimoji="1" lang="ja-JP" altLang="en-US" dirty="0" smtClean="0">
                <a:latin typeface="Meiryo UI" panose="020B0604030504040204" pitchFamily="50" charset="-128"/>
                <a:ea typeface="Meiryo UI" panose="020B0604030504040204" pitchFamily="50" charset="-128"/>
              </a:rPr>
              <a:t>６月</a:t>
            </a:r>
            <a:r>
              <a:rPr lang="ja-JP" altLang="en-US" dirty="0" smtClean="0">
                <a:latin typeface="Meiryo UI" panose="020B0604030504040204" pitchFamily="50" charset="-128"/>
                <a:ea typeface="Meiryo UI" panose="020B0604030504040204" pitchFamily="50" charset="-128"/>
              </a:rPr>
              <a:t>１</a:t>
            </a:r>
            <a:r>
              <a:rPr lang="ja-JP" altLang="en-US" dirty="0">
                <a:latin typeface="Meiryo UI" panose="020B0604030504040204" pitchFamily="50" charset="-128"/>
                <a:ea typeface="Meiryo UI" panose="020B0604030504040204" pitchFamily="50" charset="-128"/>
              </a:rPr>
              <a:t>１</a:t>
            </a:r>
            <a:r>
              <a:rPr kumimoji="1" lang="ja-JP" altLang="en-US" dirty="0" smtClean="0">
                <a:latin typeface="Meiryo UI" panose="020B0604030504040204" pitchFamily="50" charset="-128"/>
                <a:ea typeface="Meiryo UI" panose="020B0604030504040204" pitchFamily="50" charset="-128"/>
              </a:rPr>
              <a:t>日</a:t>
            </a:r>
            <a:endParaRPr kumimoji="1"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大阪府成年後見制度利用促進研究会</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7434329" y="550692"/>
            <a:ext cx="1133341" cy="338554"/>
          </a:xfrm>
          <a:prstGeom prst="rect">
            <a:avLst/>
          </a:prstGeom>
          <a:noFill/>
          <a:ln>
            <a:solidFill>
              <a:schemeClr val="tx1"/>
            </a:solidFill>
          </a:ln>
        </p:spPr>
        <p:txBody>
          <a:bodyPr wrap="square" rtlCol="0">
            <a:spAutoFit/>
          </a:bodyPr>
          <a:lstStyle/>
          <a:p>
            <a:pPr algn="ctr"/>
            <a:r>
              <a:rPr kumimoji="1" lang="ja-JP" altLang="en-US" sz="1600" b="1" dirty="0" smtClean="0">
                <a:latin typeface="HG丸ｺﾞｼｯｸM-PRO" panose="020F0600000000000000" pitchFamily="50" charset="-128"/>
                <a:ea typeface="HG丸ｺﾞｼｯｸM-PRO" panose="020F0600000000000000" pitchFamily="50" charset="-128"/>
              </a:rPr>
              <a:t>資料２</a:t>
            </a:r>
            <a:endParaRPr kumimoji="1" lang="en-US" altLang="ja-JP" sz="1600"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49670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42047" y="457200"/>
            <a:ext cx="8515350" cy="6024282"/>
          </a:xfrm>
        </p:spPr>
        <p:txBody>
          <a:bodyPr>
            <a:normAutofit/>
          </a:bodyPr>
          <a:lstStyle/>
          <a:p>
            <a:pPr marL="0" lvl="0" indent="0">
              <a:buNone/>
            </a:pPr>
            <a:r>
              <a:rPr lang="ja-JP" altLang="en-US" sz="1700" dirty="0">
                <a:solidFill>
                  <a:prstClr val="black"/>
                </a:solidFill>
                <a:latin typeface="Meiryo UI" panose="020B0604030504040204" pitchFamily="50" charset="-128"/>
                <a:ea typeface="Meiryo UI" panose="020B0604030504040204" pitchFamily="50" charset="-128"/>
              </a:rPr>
              <a:t>　</a:t>
            </a:r>
            <a:r>
              <a:rPr lang="ja-JP" altLang="en-US" sz="1700" b="1" u="sng" dirty="0" smtClean="0">
                <a:solidFill>
                  <a:prstClr val="black"/>
                </a:solidFill>
                <a:latin typeface="Meiryo UI" panose="020B0604030504040204" pitchFamily="50" charset="-128"/>
                <a:ea typeface="Meiryo UI" panose="020B0604030504040204" pitchFamily="50" charset="-128"/>
              </a:rPr>
              <a:t>□中核</a:t>
            </a:r>
            <a:r>
              <a:rPr lang="ja-JP" altLang="en-US" sz="1700" b="1" u="sng" dirty="0">
                <a:solidFill>
                  <a:prstClr val="black"/>
                </a:solidFill>
                <a:latin typeface="Meiryo UI" panose="020B0604030504040204" pitchFamily="50" charset="-128"/>
                <a:ea typeface="Meiryo UI" panose="020B0604030504040204" pitchFamily="50" charset="-128"/>
              </a:rPr>
              <a:t>機関</a:t>
            </a:r>
            <a:r>
              <a:rPr lang="ja-JP" altLang="en-US" sz="1700" b="1" u="sng" dirty="0" smtClean="0">
                <a:solidFill>
                  <a:prstClr val="black"/>
                </a:solidFill>
                <a:latin typeface="Meiryo UI" panose="020B0604030504040204" pitchFamily="50" charset="-128"/>
                <a:ea typeface="Meiryo UI" panose="020B0604030504040204" pitchFamily="50" charset="-128"/>
              </a:rPr>
              <a:t>設置の方法</a:t>
            </a:r>
            <a:endParaRPr lang="en-US" altLang="ja-JP" sz="1700" b="1" u="sng" dirty="0" smtClean="0">
              <a:solidFill>
                <a:prstClr val="black"/>
              </a:solidFill>
              <a:latin typeface="Meiryo UI" panose="020B0604030504040204" pitchFamily="50" charset="-128"/>
              <a:ea typeface="Meiryo UI" panose="020B0604030504040204" pitchFamily="50" charset="-128"/>
            </a:endParaRPr>
          </a:p>
          <a:p>
            <a:pPr marL="0" lvl="0" indent="0">
              <a:buNone/>
            </a:pPr>
            <a:r>
              <a:rPr lang="ja-JP" altLang="en-US" sz="1400" dirty="0" smtClean="0">
                <a:solidFill>
                  <a:prstClr val="black"/>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①単独自治体直営での実施</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0" lvl="0" indent="0">
              <a:buNone/>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　　②広域自治体直営での実施・・・例）共同で事務局を開設。</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0" lvl="0" indent="0">
              <a:buNone/>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　　③単独自治体委託での実施・・・例）社会福祉協議会などに委託。</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0" lvl="0" indent="0">
              <a:buNone/>
            </a:pPr>
            <a:r>
              <a:rPr lang="ja-JP" altLang="en-US" sz="1400" dirty="0" smtClean="0">
                <a:solidFill>
                  <a:prstClr val="black"/>
                </a:solidFill>
                <a:latin typeface="Meiryo UI" panose="020B0604030504040204" pitchFamily="50" charset="-128"/>
                <a:ea typeface="Meiryo UI" panose="020B0604030504040204" pitchFamily="50" charset="-128"/>
              </a:rPr>
              <a:t>　　　④広域自治体委託での実施</a:t>
            </a:r>
            <a:endParaRPr lang="en-US" altLang="ja-JP" sz="1400" dirty="0">
              <a:solidFill>
                <a:prstClr val="black"/>
              </a:solidFill>
              <a:latin typeface="Meiryo UI" panose="020B0604030504040204" pitchFamily="50" charset="-128"/>
              <a:ea typeface="Meiryo UI" panose="020B0604030504040204" pitchFamily="50" charset="-128"/>
            </a:endParaRPr>
          </a:p>
          <a:p>
            <a:pPr marL="0" lvl="0" indent="0">
              <a:buNone/>
            </a:pPr>
            <a:r>
              <a:rPr lang="ja-JP" altLang="en-US" sz="1400" dirty="0" smtClean="0">
                <a:solidFill>
                  <a:prstClr val="black"/>
                </a:solidFill>
                <a:latin typeface="Meiryo UI" panose="020B0604030504040204" pitchFamily="50" charset="-128"/>
                <a:ea typeface="Meiryo UI" panose="020B0604030504040204" pitchFamily="50" charset="-128"/>
              </a:rPr>
              <a:t>　　　　例</a:t>
            </a:r>
            <a:r>
              <a:rPr lang="en-US" altLang="ja-JP" sz="1400" dirty="0" smtClean="0">
                <a:solidFill>
                  <a:prstClr val="black"/>
                </a:solidFill>
                <a:latin typeface="Meiryo UI" panose="020B0604030504040204" pitchFamily="50" charset="-128"/>
                <a:ea typeface="Meiryo UI" panose="020B0604030504040204" pitchFamily="50" charset="-128"/>
              </a:rPr>
              <a:t>A</a:t>
            </a:r>
            <a:r>
              <a:rPr lang="ja-JP" altLang="en-US" sz="1400" dirty="0" smtClean="0">
                <a:solidFill>
                  <a:prstClr val="black"/>
                </a:solidFill>
                <a:latin typeface="Meiryo UI" panose="020B0604030504040204" pitchFamily="50" charset="-128"/>
                <a:ea typeface="Meiryo UI" panose="020B0604030504040204" pitchFamily="50" charset="-128"/>
              </a:rPr>
              <a:t>　既存機関（市社協）を核に、個別に委託契約を締結（長野県上伊那成年後見センター）</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0" lvl="0" indent="0">
              <a:buNone/>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　　　例</a:t>
            </a:r>
            <a:r>
              <a:rPr lang="en-US" altLang="ja-JP" sz="1400" dirty="0" smtClean="0">
                <a:solidFill>
                  <a:prstClr val="black"/>
                </a:solidFill>
                <a:latin typeface="Meiryo UI" panose="020B0604030504040204" pitchFamily="50" charset="-128"/>
                <a:ea typeface="Meiryo UI" panose="020B0604030504040204" pitchFamily="50" charset="-128"/>
              </a:rPr>
              <a:t>B</a:t>
            </a:r>
            <a:r>
              <a:rPr lang="ja-JP" altLang="en-US" sz="1400" dirty="0" smtClean="0">
                <a:solidFill>
                  <a:prstClr val="black"/>
                </a:solidFill>
                <a:latin typeface="Meiryo UI" panose="020B0604030504040204" pitchFamily="50" charset="-128"/>
                <a:ea typeface="Meiryo UI" panose="020B0604030504040204" pitchFamily="50" charset="-128"/>
              </a:rPr>
              <a:t>　新規</a:t>
            </a:r>
            <a:r>
              <a:rPr lang="en-US" altLang="ja-JP" sz="1400" dirty="0" smtClean="0">
                <a:solidFill>
                  <a:prstClr val="black"/>
                </a:solidFill>
                <a:latin typeface="Meiryo UI" panose="020B0604030504040204" pitchFamily="50" charset="-128"/>
                <a:ea typeface="Meiryo UI" panose="020B0604030504040204" pitchFamily="50" charset="-128"/>
              </a:rPr>
              <a:t>NPO</a:t>
            </a:r>
            <a:r>
              <a:rPr lang="ja-JP" altLang="en-US" sz="1400" dirty="0" smtClean="0">
                <a:solidFill>
                  <a:prstClr val="black"/>
                </a:solidFill>
                <a:latin typeface="Meiryo UI" panose="020B0604030504040204" pitchFamily="50" charset="-128"/>
                <a:ea typeface="Meiryo UI" panose="020B0604030504040204" pitchFamily="50" charset="-128"/>
              </a:rPr>
              <a:t>に、共同設置市町村が協定書を締結した上で、委託契約を締結（愛知県尾張東部成年後</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0" lvl="0" indent="0">
              <a:buNone/>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　　　見センター）</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0" lvl="0" indent="0">
              <a:buNone/>
            </a:pPr>
            <a:r>
              <a:rPr lang="ja-JP" altLang="en-US" sz="17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参考：例</a:t>
            </a:r>
            <a:r>
              <a:rPr lang="en-US" altLang="ja-JP" sz="1200" dirty="0" smtClean="0">
                <a:solidFill>
                  <a:prstClr val="black"/>
                </a:solidFill>
                <a:latin typeface="Meiryo UI" panose="020B0604030504040204" pitchFamily="50" charset="-128"/>
                <a:ea typeface="Meiryo UI" panose="020B0604030504040204" pitchFamily="50" charset="-128"/>
              </a:rPr>
              <a:t>A</a:t>
            </a:r>
            <a:r>
              <a:rPr lang="ja-JP" altLang="en-US" sz="1200" dirty="0" smtClean="0">
                <a:solidFill>
                  <a:prstClr val="black"/>
                </a:solidFill>
                <a:latin typeface="Meiryo UI" panose="020B0604030504040204" pitchFamily="50" charset="-128"/>
                <a:ea typeface="Meiryo UI" panose="020B0604030504040204" pitchFamily="50" charset="-128"/>
              </a:rPr>
              <a:t>のイメージ図</a:t>
            </a:r>
            <a:endParaRPr lang="en-US" altLang="ja-JP" sz="12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smtClean="0">
              <a:solidFill>
                <a:prstClr val="black"/>
              </a:solidFill>
              <a:latin typeface="Meiryo UI" panose="020B0604030504040204" pitchFamily="50" charset="-128"/>
              <a:ea typeface="Meiryo UI" panose="020B0604030504040204" pitchFamily="50" charset="-128"/>
            </a:endParaRPr>
          </a:p>
          <a:p>
            <a:pPr marL="0" lvl="0" indent="0">
              <a:buNone/>
            </a:pPr>
            <a:r>
              <a:rPr lang="ja-JP" altLang="en-US" sz="1700" dirty="0">
                <a:solidFill>
                  <a:prstClr val="black"/>
                </a:solidFill>
                <a:latin typeface="Meiryo UI" panose="020B0604030504040204" pitchFamily="50" charset="-128"/>
                <a:ea typeface="Meiryo UI" panose="020B0604030504040204" pitchFamily="50" charset="-128"/>
              </a:rPr>
              <a:t>　</a:t>
            </a:r>
            <a:r>
              <a:rPr lang="ja-JP" altLang="en-US" sz="1700" dirty="0" smtClean="0">
                <a:solidFill>
                  <a:prstClr val="black"/>
                </a:solidFill>
                <a:latin typeface="Meiryo UI" panose="020B0604030504040204" pitchFamily="50" charset="-128"/>
                <a:ea typeface="Meiryo UI" panose="020B0604030504040204" pitchFamily="50" charset="-128"/>
              </a:rPr>
              <a:t>　　</a:t>
            </a:r>
            <a:endParaRPr lang="en-US" altLang="ja-JP" sz="1700" dirty="0">
              <a:solidFill>
                <a:prstClr val="black"/>
              </a:solidFill>
              <a:latin typeface="Meiryo UI" panose="020B0604030504040204" pitchFamily="50" charset="-128"/>
              <a:ea typeface="Meiryo UI" panose="020B0604030504040204" pitchFamily="50" charset="-128"/>
            </a:endParaRPr>
          </a:p>
          <a:p>
            <a:pPr marL="0" lvl="0" indent="0">
              <a:buNone/>
            </a:pPr>
            <a:r>
              <a:rPr lang="ja-JP" altLang="en-US" sz="17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例</a:t>
            </a:r>
            <a:r>
              <a:rPr lang="en-US" altLang="ja-JP" sz="1200" b="1" dirty="0" smtClean="0">
                <a:solidFill>
                  <a:prstClr val="black"/>
                </a:solidFill>
                <a:latin typeface="Meiryo UI" panose="020B0604030504040204" pitchFamily="50" charset="-128"/>
                <a:ea typeface="Meiryo UI" panose="020B0604030504040204" pitchFamily="50" charset="-128"/>
              </a:rPr>
              <a:t>B</a:t>
            </a:r>
            <a:r>
              <a:rPr lang="ja-JP" altLang="en-US" sz="1200" b="1" dirty="0" smtClean="0">
                <a:solidFill>
                  <a:prstClr val="black"/>
                </a:solidFill>
                <a:latin typeface="Meiryo UI" panose="020B0604030504040204" pitchFamily="50" charset="-128"/>
                <a:ea typeface="Meiryo UI" panose="020B0604030504040204" pitchFamily="50" charset="-128"/>
              </a:rPr>
              <a:t>の</a:t>
            </a:r>
            <a:r>
              <a:rPr lang="ja-JP" altLang="en-US" sz="1200" dirty="0" smtClean="0">
                <a:solidFill>
                  <a:prstClr val="black"/>
                </a:solidFill>
                <a:latin typeface="Meiryo UI" panose="020B0604030504040204" pitchFamily="50" charset="-128"/>
                <a:ea typeface="Meiryo UI" panose="020B0604030504040204" pitchFamily="50" charset="-128"/>
              </a:rPr>
              <a:t>イメージ図</a:t>
            </a:r>
            <a:endParaRPr lang="en-US" altLang="ja-JP" sz="12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700" dirty="0">
              <a:solidFill>
                <a:prstClr val="black"/>
              </a:solidFill>
              <a:latin typeface="Meiryo UI" panose="020B0604030504040204" pitchFamily="50" charset="-128"/>
              <a:ea typeface="Meiryo UI" panose="020B0604030504040204" pitchFamily="50" charset="-128"/>
            </a:endParaRPr>
          </a:p>
          <a:p>
            <a:pPr marL="0" indent="0">
              <a:buNone/>
            </a:pPr>
            <a:endParaRPr kumimoji="1" lang="ja-JP" altLang="en-US" dirty="0"/>
          </a:p>
        </p:txBody>
      </p:sp>
      <p:sp>
        <p:nvSpPr>
          <p:cNvPr id="2" name="角丸四角形 1"/>
          <p:cNvSpPr/>
          <p:nvPr/>
        </p:nvSpPr>
        <p:spPr>
          <a:xfrm>
            <a:off x="3523131" y="3738282"/>
            <a:ext cx="2084294" cy="349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latin typeface="ＭＳ ゴシック" panose="020B0609070205080204" pitchFamily="49" charset="-128"/>
                <a:ea typeface="ＭＳ ゴシック" panose="020B0609070205080204" pitchFamily="49" charset="-128"/>
              </a:rPr>
              <a:t>後見センター</a:t>
            </a:r>
            <a:endParaRPr kumimoji="1" lang="ja-JP" altLang="en-US" sz="1100" b="1" dirty="0">
              <a:latin typeface="ＭＳ ゴシック" panose="020B0609070205080204" pitchFamily="49" charset="-128"/>
              <a:ea typeface="ＭＳ ゴシック" panose="020B0609070205080204" pitchFamily="49" charset="-128"/>
            </a:endParaRPr>
          </a:p>
        </p:txBody>
      </p:sp>
      <p:sp>
        <p:nvSpPr>
          <p:cNvPr id="5" name="角丸四角形 4"/>
          <p:cNvSpPr/>
          <p:nvPr/>
        </p:nvSpPr>
        <p:spPr>
          <a:xfrm>
            <a:off x="2891115" y="3240743"/>
            <a:ext cx="605119" cy="2527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A</a:t>
            </a:r>
            <a:r>
              <a:rPr kumimoji="1" lang="ja-JP" altLang="en-US" b="1" dirty="0"/>
              <a:t>市</a:t>
            </a:r>
          </a:p>
        </p:txBody>
      </p:sp>
      <p:sp>
        <p:nvSpPr>
          <p:cNvPr id="6" name="角丸四角形 5"/>
          <p:cNvSpPr/>
          <p:nvPr/>
        </p:nvSpPr>
        <p:spPr>
          <a:xfrm>
            <a:off x="2891116" y="4401669"/>
            <a:ext cx="591671" cy="291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D</a:t>
            </a:r>
            <a:r>
              <a:rPr kumimoji="1" lang="ja-JP" altLang="en-US" b="1" dirty="0" smtClean="0"/>
              <a:t>市</a:t>
            </a:r>
            <a:endParaRPr kumimoji="1" lang="ja-JP" altLang="en-US" b="1" dirty="0"/>
          </a:p>
        </p:txBody>
      </p:sp>
      <p:sp>
        <p:nvSpPr>
          <p:cNvPr id="7" name="角丸四角形 6"/>
          <p:cNvSpPr/>
          <p:nvPr/>
        </p:nvSpPr>
        <p:spPr>
          <a:xfrm rot="10800000" flipV="1">
            <a:off x="4294094" y="4437528"/>
            <a:ext cx="560294" cy="2823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E</a:t>
            </a:r>
            <a:r>
              <a:rPr kumimoji="1" lang="ja-JP" altLang="en-US" b="1" dirty="0" smtClean="0"/>
              <a:t>町</a:t>
            </a:r>
            <a:endParaRPr kumimoji="1" lang="ja-JP" altLang="en-US" b="1" dirty="0"/>
          </a:p>
        </p:txBody>
      </p:sp>
      <p:sp>
        <p:nvSpPr>
          <p:cNvPr id="8" name="角丸四角形 7"/>
          <p:cNvSpPr/>
          <p:nvPr/>
        </p:nvSpPr>
        <p:spPr>
          <a:xfrm>
            <a:off x="4146177" y="3193576"/>
            <a:ext cx="609028" cy="2443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B</a:t>
            </a:r>
            <a:r>
              <a:rPr kumimoji="1" lang="ja-JP" altLang="en-US" b="1" dirty="0" smtClean="0"/>
              <a:t>市</a:t>
            </a:r>
            <a:endParaRPr kumimoji="1" lang="ja-JP" altLang="en-US" b="1" dirty="0"/>
          </a:p>
        </p:txBody>
      </p:sp>
      <p:sp>
        <p:nvSpPr>
          <p:cNvPr id="9" name="角丸四角形 8"/>
          <p:cNvSpPr/>
          <p:nvPr/>
        </p:nvSpPr>
        <p:spPr>
          <a:xfrm>
            <a:off x="5674656" y="3240742"/>
            <a:ext cx="632013" cy="2420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C</a:t>
            </a:r>
            <a:r>
              <a:rPr kumimoji="1" lang="ja-JP" altLang="en-US" b="1" dirty="0" smtClean="0"/>
              <a:t>市</a:t>
            </a:r>
            <a:endParaRPr kumimoji="1" lang="ja-JP" altLang="en-US" b="1" dirty="0"/>
          </a:p>
        </p:txBody>
      </p:sp>
      <p:sp>
        <p:nvSpPr>
          <p:cNvPr id="10" name="角丸四角形 9"/>
          <p:cNvSpPr/>
          <p:nvPr/>
        </p:nvSpPr>
        <p:spPr>
          <a:xfrm>
            <a:off x="5567080" y="4424082"/>
            <a:ext cx="605119" cy="2554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F</a:t>
            </a:r>
            <a:r>
              <a:rPr kumimoji="1" lang="ja-JP" altLang="en-US" b="1" dirty="0" smtClean="0"/>
              <a:t>町</a:t>
            </a:r>
            <a:endParaRPr kumimoji="1" lang="ja-JP" altLang="en-US" b="1" dirty="0"/>
          </a:p>
        </p:txBody>
      </p:sp>
      <p:sp>
        <p:nvSpPr>
          <p:cNvPr id="12" name="右矢印 11"/>
          <p:cNvSpPr/>
          <p:nvPr/>
        </p:nvSpPr>
        <p:spPr>
          <a:xfrm rot="2049707">
            <a:off x="3244961" y="3572132"/>
            <a:ext cx="269200" cy="17270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rot="16200000" flipH="1">
            <a:off x="4390463" y="3469341"/>
            <a:ext cx="275665" cy="22187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2336981" flipH="1" flipV="1">
            <a:off x="5470278" y="4145027"/>
            <a:ext cx="373093" cy="19010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rot="19573125" flipH="1" flipV="1">
            <a:off x="5444876" y="3513183"/>
            <a:ext cx="376518" cy="15639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rot="8236250" flipH="1">
            <a:off x="3250327" y="4133238"/>
            <a:ext cx="317008" cy="16482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rot="5400000" flipH="1">
            <a:off x="4388222" y="4173070"/>
            <a:ext cx="345142" cy="224117"/>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2958353" y="3630706"/>
            <a:ext cx="430306" cy="2151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委託</a:t>
            </a:r>
            <a:endParaRPr kumimoji="1" lang="ja-JP" altLang="en-US" sz="800" dirty="0">
              <a:solidFill>
                <a:schemeClr val="tx1"/>
              </a:solidFill>
            </a:endParaRPr>
          </a:p>
        </p:txBody>
      </p:sp>
      <p:sp>
        <p:nvSpPr>
          <p:cNvPr id="19" name="角丸四角形 18"/>
          <p:cNvSpPr/>
          <p:nvPr/>
        </p:nvSpPr>
        <p:spPr>
          <a:xfrm>
            <a:off x="2949388" y="4025154"/>
            <a:ext cx="430306" cy="2151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委託</a:t>
            </a:r>
            <a:endParaRPr kumimoji="1" lang="ja-JP" altLang="en-US" sz="800" dirty="0">
              <a:solidFill>
                <a:schemeClr val="tx1"/>
              </a:solidFill>
            </a:endParaRPr>
          </a:p>
        </p:txBody>
      </p:sp>
      <p:sp>
        <p:nvSpPr>
          <p:cNvPr id="20" name="角丸四角形 19"/>
          <p:cNvSpPr/>
          <p:nvPr/>
        </p:nvSpPr>
        <p:spPr>
          <a:xfrm>
            <a:off x="4096870" y="4217893"/>
            <a:ext cx="430306" cy="2151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委託</a:t>
            </a:r>
            <a:endParaRPr kumimoji="1" lang="ja-JP" altLang="en-US" sz="800" dirty="0">
              <a:solidFill>
                <a:schemeClr val="tx1"/>
              </a:solidFill>
            </a:endParaRPr>
          </a:p>
        </p:txBody>
      </p:sp>
      <p:sp>
        <p:nvSpPr>
          <p:cNvPr id="21" name="角丸四角形 20"/>
          <p:cNvSpPr/>
          <p:nvPr/>
        </p:nvSpPr>
        <p:spPr>
          <a:xfrm>
            <a:off x="4083423" y="3442447"/>
            <a:ext cx="430306" cy="23756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委託</a:t>
            </a:r>
            <a:endParaRPr kumimoji="1" lang="ja-JP" altLang="en-US" sz="800" dirty="0">
              <a:solidFill>
                <a:schemeClr val="tx1"/>
              </a:solidFill>
            </a:endParaRPr>
          </a:p>
        </p:txBody>
      </p:sp>
      <p:sp>
        <p:nvSpPr>
          <p:cNvPr id="22" name="角丸四角形 21"/>
          <p:cNvSpPr/>
          <p:nvPr/>
        </p:nvSpPr>
        <p:spPr>
          <a:xfrm>
            <a:off x="5818094" y="3545541"/>
            <a:ext cx="430306" cy="2151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委託</a:t>
            </a:r>
            <a:endParaRPr kumimoji="1" lang="ja-JP" altLang="en-US" sz="800" dirty="0">
              <a:solidFill>
                <a:schemeClr val="tx1"/>
              </a:solidFill>
            </a:endParaRPr>
          </a:p>
        </p:txBody>
      </p:sp>
      <p:sp>
        <p:nvSpPr>
          <p:cNvPr id="23" name="角丸四角形 22"/>
          <p:cNvSpPr/>
          <p:nvPr/>
        </p:nvSpPr>
        <p:spPr>
          <a:xfrm>
            <a:off x="5858435" y="4110318"/>
            <a:ext cx="430306" cy="2151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委託</a:t>
            </a:r>
            <a:endParaRPr kumimoji="1" lang="ja-JP" altLang="en-US" sz="800" dirty="0">
              <a:solidFill>
                <a:schemeClr val="tx1"/>
              </a:solidFill>
            </a:endParaRPr>
          </a:p>
        </p:txBody>
      </p:sp>
      <p:sp>
        <p:nvSpPr>
          <p:cNvPr id="24" name="正方形/長方形 23"/>
          <p:cNvSpPr/>
          <p:nvPr/>
        </p:nvSpPr>
        <p:spPr>
          <a:xfrm>
            <a:off x="2393577" y="4854388"/>
            <a:ext cx="2944906" cy="1089211"/>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2693894" y="4984374"/>
            <a:ext cx="618564" cy="3048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A</a:t>
            </a:r>
            <a:r>
              <a:rPr kumimoji="1" lang="ja-JP" altLang="en-US" b="1" dirty="0"/>
              <a:t>市</a:t>
            </a:r>
          </a:p>
        </p:txBody>
      </p:sp>
      <p:sp>
        <p:nvSpPr>
          <p:cNvPr id="28" name="角丸四角形 27"/>
          <p:cNvSpPr/>
          <p:nvPr/>
        </p:nvSpPr>
        <p:spPr>
          <a:xfrm>
            <a:off x="3567953" y="4984374"/>
            <a:ext cx="578223" cy="2779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B</a:t>
            </a:r>
            <a:r>
              <a:rPr kumimoji="1" lang="ja-JP" altLang="en-US" b="1" dirty="0" smtClean="0"/>
              <a:t>市</a:t>
            </a:r>
            <a:endParaRPr kumimoji="1" lang="ja-JP" altLang="en-US" b="1" dirty="0"/>
          </a:p>
        </p:txBody>
      </p:sp>
      <p:sp>
        <p:nvSpPr>
          <p:cNvPr id="29" name="角丸四角形 28"/>
          <p:cNvSpPr/>
          <p:nvPr/>
        </p:nvSpPr>
        <p:spPr>
          <a:xfrm>
            <a:off x="4401668" y="4984374"/>
            <a:ext cx="632013" cy="2779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C</a:t>
            </a:r>
            <a:r>
              <a:rPr kumimoji="1" lang="ja-JP" altLang="en-US" b="1" dirty="0" smtClean="0"/>
              <a:t>市</a:t>
            </a:r>
            <a:endParaRPr kumimoji="1" lang="ja-JP" altLang="en-US" b="1" dirty="0"/>
          </a:p>
        </p:txBody>
      </p:sp>
      <p:sp>
        <p:nvSpPr>
          <p:cNvPr id="30" name="角丸四角形 29"/>
          <p:cNvSpPr/>
          <p:nvPr/>
        </p:nvSpPr>
        <p:spPr>
          <a:xfrm>
            <a:off x="2720787" y="5455022"/>
            <a:ext cx="591671" cy="291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D</a:t>
            </a:r>
            <a:r>
              <a:rPr kumimoji="1" lang="ja-JP" altLang="en-US" b="1" dirty="0" smtClean="0"/>
              <a:t>市</a:t>
            </a:r>
            <a:endParaRPr kumimoji="1" lang="ja-JP" altLang="en-US" b="1" dirty="0"/>
          </a:p>
        </p:txBody>
      </p:sp>
      <p:sp>
        <p:nvSpPr>
          <p:cNvPr id="32" name="角丸四角形 31"/>
          <p:cNvSpPr/>
          <p:nvPr/>
        </p:nvSpPr>
        <p:spPr>
          <a:xfrm rot="10800000" flipV="1">
            <a:off x="3585882" y="5477434"/>
            <a:ext cx="560294" cy="2823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E</a:t>
            </a:r>
            <a:r>
              <a:rPr kumimoji="1" lang="ja-JP" altLang="en-US" b="1" dirty="0" smtClean="0"/>
              <a:t>町</a:t>
            </a:r>
            <a:endParaRPr kumimoji="1" lang="ja-JP" altLang="en-US" b="1" dirty="0"/>
          </a:p>
        </p:txBody>
      </p:sp>
      <p:sp>
        <p:nvSpPr>
          <p:cNvPr id="33" name="角丸四角形 32"/>
          <p:cNvSpPr/>
          <p:nvPr/>
        </p:nvSpPr>
        <p:spPr>
          <a:xfrm>
            <a:off x="4401669" y="5477436"/>
            <a:ext cx="605119" cy="2554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F</a:t>
            </a:r>
            <a:r>
              <a:rPr kumimoji="1" lang="ja-JP" altLang="en-US" b="1" dirty="0" smtClean="0"/>
              <a:t>町</a:t>
            </a:r>
            <a:endParaRPr kumimoji="1" lang="ja-JP" altLang="en-US" b="1" dirty="0"/>
          </a:p>
        </p:txBody>
      </p:sp>
      <p:sp>
        <p:nvSpPr>
          <p:cNvPr id="34" name="角丸四角形 33"/>
          <p:cNvSpPr/>
          <p:nvPr/>
        </p:nvSpPr>
        <p:spPr>
          <a:xfrm>
            <a:off x="5907742" y="5289177"/>
            <a:ext cx="2084294" cy="349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latin typeface="ＭＳ ゴシック" panose="020B0609070205080204" pitchFamily="49" charset="-128"/>
                <a:ea typeface="ＭＳ ゴシック" panose="020B0609070205080204" pitchFamily="49" charset="-128"/>
              </a:rPr>
              <a:t>後見センター</a:t>
            </a:r>
            <a:endParaRPr kumimoji="1" lang="ja-JP" altLang="en-US" sz="1100" b="1" dirty="0">
              <a:latin typeface="ＭＳ ゴシック" panose="020B0609070205080204" pitchFamily="49" charset="-128"/>
              <a:ea typeface="ＭＳ ゴシック" panose="020B0609070205080204" pitchFamily="49" charset="-128"/>
            </a:endParaRPr>
          </a:p>
        </p:txBody>
      </p:sp>
      <p:sp>
        <p:nvSpPr>
          <p:cNvPr id="36" name="右矢印 35"/>
          <p:cNvSpPr/>
          <p:nvPr/>
        </p:nvSpPr>
        <p:spPr>
          <a:xfrm>
            <a:off x="5351929" y="5330178"/>
            <a:ext cx="481015" cy="21001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2138082" y="4975412"/>
            <a:ext cx="470647" cy="5782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協定書</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3227294" y="5849471"/>
            <a:ext cx="1452282" cy="276999"/>
          </a:xfrm>
          <a:prstGeom prst="rect">
            <a:avLst/>
          </a:prstGeom>
          <a:solidFill>
            <a:schemeClr val="bg1"/>
          </a:solidFill>
          <a:ln>
            <a:solidFill>
              <a:schemeClr val="tx1"/>
            </a:solidFill>
          </a:ln>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幹事市町持ち回り</a:t>
            </a:r>
            <a:endParaRPr kumimoji="1" lang="ja-JP" altLang="en-US" sz="1200" dirty="0">
              <a:latin typeface="Meiryo UI" panose="020B0604030504040204" pitchFamily="50" charset="-128"/>
              <a:ea typeface="Meiryo UI" panose="020B0604030504040204" pitchFamily="50" charset="-128"/>
            </a:endParaRPr>
          </a:p>
        </p:txBody>
      </p:sp>
      <p:sp>
        <p:nvSpPr>
          <p:cNvPr id="11" name="スライド番号プレースホルダー 10"/>
          <p:cNvSpPr>
            <a:spLocks noGrp="1"/>
          </p:cNvSpPr>
          <p:nvPr>
            <p:ph type="sldNum" sz="quarter" idx="12"/>
          </p:nvPr>
        </p:nvSpPr>
        <p:spPr>
          <a:xfrm>
            <a:off x="7086600" y="6492875"/>
            <a:ext cx="2057400" cy="365125"/>
          </a:xfrm>
        </p:spPr>
        <p:txBody>
          <a:bodyPr/>
          <a:lstStyle/>
          <a:p>
            <a:r>
              <a:rPr kumimoji="1" lang="en-US" altLang="ja-JP" dirty="0" smtClean="0"/>
              <a:t>9</a:t>
            </a:r>
            <a:endParaRPr kumimoji="1" lang="ja-JP" altLang="en-US" dirty="0"/>
          </a:p>
        </p:txBody>
      </p:sp>
      <p:sp>
        <p:nvSpPr>
          <p:cNvPr id="35" name="タイトル 1"/>
          <p:cNvSpPr txBox="1">
            <a:spLocks/>
          </p:cNvSpPr>
          <p:nvPr/>
        </p:nvSpPr>
        <p:spPr>
          <a:xfrm>
            <a:off x="0" y="0"/>
            <a:ext cx="9144000" cy="426784"/>
          </a:xfrm>
          <a:prstGeom prst="rect">
            <a:avLst/>
          </a:prstGeom>
          <a:solidFill>
            <a:schemeClr val="bg1"/>
          </a:solidFill>
          <a:ln w="12700">
            <a:solidFill>
              <a:schemeClr val="tx2"/>
            </a:solidFill>
          </a:ln>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１中核機関の機能①事務局機能（協議会等の体制整備） ❷中核機関の</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設置　　　　　　　　</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事例</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endParaRPr lang="ja-JP" altLang="en-US" sz="20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4215361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スライド番号プレースホルダー 3"/>
          <p:cNvSpPr txBox="1">
            <a:spLocks/>
          </p:cNvSpPr>
          <p:nvPr/>
        </p:nvSpPr>
        <p:spPr>
          <a:xfrm>
            <a:off x="8733104" y="5692275"/>
            <a:ext cx="366378" cy="273844"/>
          </a:xfrm>
          <a:prstGeom prst="rect">
            <a:avLst/>
          </a:prstGeom>
        </p:spPr>
        <p:txBody>
          <a:bodyPr vert="horz" lIns="68560" tIns="34280" rIns="68560" bIns="34280" rtlCol="0" anchor="ctr"/>
          <a:lstStyle>
            <a:defPPr>
              <a:defRPr lang="ja-JP"/>
            </a:defPPr>
            <a:lvl1pPr marL="0" algn="r" defTabSz="914125" rtl="0" eaLnBrk="1" fontAlgn="auto" latinLnBrk="0" hangingPunct="1">
              <a:spcBef>
                <a:spcPts val="0"/>
              </a:spcBef>
              <a:spcAft>
                <a:spcPts val="0"/>
              </a:spcAft>
              <a:defRPr kumimoji="1" sz="1200" kern="1200">
                <a:solidFill>
                  <a:schemeClr val="tx1">
                    <a:tint val="75000"/>
                  </a:schemeClr>
                </a:solidFill>
                <a:latin typeface="+mn-lt"/>
                <a:ea typeface="+mn-ea"/>
                <a:cs typeface="+mn-cs"/>
              </a:defRPr>
            </a:lvl1pPr>
            <a:lvl2pPr marL="456787" algn="l" defTabSz="913575" rtl="0" eaLnBrk="1" latinLnBrk="0" hangingPunct="1">
              <a:defRPr kumimoji="1" sz="1800" kern="1200">
                <a:solidFill>
                  <a:schemeClr val="tx1"/>
                </a:solidFill>
                <a:latin typeface="+mn-lt"/>
                <a:ea typeface="+mn-ea"/>
                <a:cs typeface="+mn-cs"/>
              </a:defRPr>
            </a:lvl2pPr>
            <a:lvl3pPr marL="913575" algn="l" defTabSz="913575" rtl="0" eaLnBrk="1" latinLnBrk="0" hangingPunct="1">
              <a:defRPr kumimoji="1" sz="1800" kern="1200">
                <a:solidFill>
                  <a:schemeClr val="tx1"/>
                </a:solidFill>
                <a:latin typeface="+mn-lt"/>
                <a:ea typeface="+mn-ea"/>
                <a:cs typeface="+mn-cs"/>
              </a:defRPr>
            </a:lvl3pPr>
            <a:lvl4pPr marL="1370365" algn="l" defTabSz="913575" rtl="0" eaLnBrk="1" latinLnBrk="0" hangingPunct="1">
              <a:defRPr kumimoji="1" sz="1800" kern="1200">
                <a:solidFill>
                  <a:schemeClr val="tx1"/>
                </a:solidFill>
                <a:latin typeface="+mn-lt"/>
                <a:ea typeface="+mn-ea"/>
                <a:cs typeface="+mn-cs"/>
              </a:defRPr>
            </a:lvl4pPr>
            <a:lvl5pPr marL="1827152" algn="l" defTabSz="913575" rtl="0" eaLnBrk="1" latinLnBrk="0" hangingPunct="1">
              <a:defRPr kumimoji="1" sz="1800" kern="1200">
                <a:solidFill>
                  <a:schemeClr val="tx1"/>
                </a:solidFill>
                <a:latin typeface="+mn-lt"/>
                <a:ea typeface="+mn-ea"/>
                <a:cs typeface="+mn-cs"/>
              </a:defRPr>
            </a:lvl5pPr>
            <a:lvl6pPr marL="2283940" algn="l" defTabSz="913575" rtl="0" eaLnBrk="1" latinLnBrk="0" hangingPunct="1">
              <a:defRPr kumimoji="1" sz="1800" kern="1200">
                <a:solidFill>
                  <a:schemeClr val="tx1"/>
                </a:solidFill>
                <a:latin typeface="+mn-lt"/>
                <a:ea typeface="+mn-ea"/>
                <a:cs typeface="+mn-cs"/>
              </a:defRPr>
            </a:lvl6pPr>
            <a:lvl7pPr marL="2740728" algn="l" defTabSz="913575" rtl="0" eaLnBrk="1" latinLnBrk="0" hangingPunct="1">
              <a:defRPr kumimoji="1" sz="1800" kern="1200">
                <a:solidFill>
                  <a:schemeClr val="tx1"/>
                </a:solidFill>
                <a:latin typeface="+mn-lt"/>
                <a:ea typeface="+mn-ea"/>
                <a:cs typeface="+mn-cs"/>
              </a:defRPr>
            </a:lvl7pPr>
            <a:lvl8pPr marL="3197515" algn="l" defTabSz="913575" rtl="0" eaLnBrk="1" latinLnBrk="0" hangingPunct="1">
              <a:defRPr kumimoji="1" sz="1800" kern="1200">
                <a:solidFill>
                  <a:schemeClr val="tx1"/>
                </a:solidFill>
                <a:latin typeface="+mn-lt"/>
                <a:ea typeface="+mn-ea"/>
                <a:cs typeface="+mn-cs"/>
              </a:defRPr>
            </a:lvl8pPr>
            <a:lvl9pPr marL="3654302" algn="l" defTabSz="913575" rtl="0" eaLnBrk="1" latinLnBrk="0" hangingPunct="1">
              <a:defRPr kumimoji="1" sz="1800" kern="1200">
                <a:solidFill>
                  <a:schemeClr val="tx1"/>
                </a:solidFill>
                <a:latin typeface="+mn-lt"/>
                <a:ea typeface="+mn-ea"/>
                <a:cs typeface="+mn-cs"/>
              </a:defRPr>
            </a:lvl9pPr>
          </a:lstStyle>
          <a:p>
            <a:pPr marL="0" marR="0" lvl="0" indent="0" algn="r" defTabSz="914125"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 name="タイトル 6"/>
          <p:cNvSpPr>
            <a:spLocks noGrp="1"/>
          </p:cNvSpPr>
          <p:nvPr>
            <p:ph type="title"/>
          </p:nvPr>
        </p:nvSpPr>
        <p:spPr>
          <a:xfrm>
            <a:off x="-94129" y="470646"/>
            <a:ext cx="9359153" cy="3739045"/>
          </a:xfrm>
        </p:spPr>
        <p:txBody>
          <a:bodyPr>
            <a:noAutofit/>
          </a:bodyPr>
          <a:lstStyle/>
          <a:p>
            <a:r>
              <a:rPr lang="ja-JP" altLang="en-US" sz="2000" b="1" dirty="0" smtClean="0">
                <a:latin typeface="Meiryo UI" panose="020B0604030504040204" pitchFamily="50" charset="-128"/>
                <a:ea typeface="Meiryo UI" panose="020B0604030504040204" pitchFamily="50" charset="-128"/>
              </a:rPr>
              <a:t>➢広報機能とは</a:t>
            </a:r>
            <a:r>
              <a:rPr lang="ja-JP" altLang="en-US" sz="18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成年後見制度利用促進基本計画より</a:t>
            </a:r>
            <a:r>
              <a:rPr lang="en-US" altLang="ja-JP" sz="1800" b="1" dirty="0" smtClean="0">
                <a:latin typeface="Meiryo UI" panose="020B0604030504040204" pitchFamily="50" charset="-128"/>
                <a:ea typeface="Meiryo UI" panose="020B0604030504040204" pitchFamily="50" charset="-128"/>
              </a:rPr>
              <a:t/>
            </a:r>
            <a:br>
              <a:rPr lang="en-US" altLang="ja-JP" sz="1800" b="1" dirty="0" smtClean="0">
                <a:latin typeface="Meiryo UI" panose="020B0604030504040204" pitchFamily="50" charset="-128"/>
                <a:ea typeface="Meiryo UI" panose="020B0604030504040204" pitchFamily="50" charset="-128"/>
              </a:rPr>
            </a:br>
            <a:r>
              <a:rPr lang="ja-JP" altLang="en-US" sz="1800" b="1"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〇地域連携ネットワークに参加する司法、行政、福祉・医療・地域などの関係者は、成年後見制度　</a:t>
            </a:r>
            <a:r>
              <a:rPr lang="en-US" altLang="ja-JP" sz="1800" dirty="0" smtClean="0">
                <a:latin typeface="Meiryo UI" panose="020B0604030504040204" pitchFamily="50" charset="-128"/>
                <a:ea typeface="Meiryo UI" panose="020B0604030504040204" pitchFamily="50" charset="-128"/>
              </a:rPr>
              <a:t/>
            </a:r>
            <a:br>
              <a:rPr lang="en-US" altLang="ja-JP" sz="1800" dirty="0" smtClean="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が本人の生活を守り権利を擁護する重要な手段であることの認識を共有し、利用する本人への啓</a:t>
            </a:r>
            <a:r>
              <a:rPr lang="en-US" altLang="ja-JP" sz="1800" dirty="0" smtClean="0">
                <a:latin typeface="Meiryo UI" panose="020B0604030504040204" pitchFamily="50" charset="-128"/>
                <a:ea typeface="Meiryo UI" panose="020B0604030504040204" pitchFamily="50" charset="-128"/>
              </a:rPr>
              <a:t/>
            </a:r>
            <a:br>
              <a:rPr lang="en-US" altLang="ja-JP" sz="1800" dirty="0" smtClean="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発活動とともに、そうした声を挙げることのできない人を発見し支援につなげることの重要性や、制度</a:t>
            </a:r>
            <a:r>
              <a:rPr lang="en-US" altLang="ja-JP" sz="1800" dirty="0" smtClean="0">
                <a:latin typeface="Meiryo UI" panose="020B0604030504040204" pitchFamily="50" charset="-128"/>
                <a:ea typeface="Meiryo UI" panose="020B0604030504040204" pitchFamily="50" charset="-128"/>
              </a:rPr>
              <a:t/>
            </a:r>
            <a:br>
              <a:rPr lang="en-US" altLang="ja-JP" sz="1800" dirty="0" smtClean="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の活用が有効なケースなどを具体的に周知啓発していくよう努める。</a:t>
            </a:r>
            <a:r>
              <a:rPr lang="en-US" altLang="ja-JP" sz="1800" dirty="0" smtClean="0">
                <a:latin typeface="Meiryo UI" panose="020B0604030504040204" pitchFamily="50" charset="-128"/>
                <a:ea typeface="Meiryo UI" panose="020B0604030504040204" pitchFamily="50" charset="-128"/>
              </a:rPr>
              <a:t/>
            </a:r>
            <a:br>
              <a:rPr lang="en-US" altLang="ja-JP" sz="1800" dirty="0" smtClean="0">
                <a:latin typeface="Meiryo UI" panose="020B0604030504040204" pitchFamily="50" charset="-128"/>
                <a:ea typeface="Meiryo UI" panose="020B0604030504040204" pitchFamily="50" charset="-128"/>
              </a:rPr>
            </a:br>
            <a:r>
              <a:rPr lang="ja-JP" altLang="en-US" sz="1800" dirty="0" smtClean="0">
                <a:latin typeface="Meiryo UI" panose="020B0604030504040204" pitchFamily="50" charset="-128"/>
                <a:ea typeface="Meiryo UI" panose="020B0604030504040204" pitchFamily="50" charset="-128"/>
              </a:rPr>
              <a:t>　〇中核機関は、地域における効果的な広域活動推進のため、広報を行う各団体・機関（弁護士</a:t>
            </a:r>
            <a:r>
              <a:rPr lang="en-US" altLang="ja-JP" sz="1800" dirty="0" smtClean="0">
                <a:latin typeface="Meiryo UI" panose="020B0604030504040204" pitchFamily="50" charset="-128"/>
                <a:ea typeface="Meiryo UI" panose="020B0604030504040204" pitchFamily="50" charset="-128"/>
              </a:rPr>
              <a:t/>
            </a:r>
            <a:br>
              <a:rPr lang="en-US" altLang="ja-JP" sz="1800" dirty="0" smtClean="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会・司法書士会・社会福祉士会、市役所・町村役場の各窓口、福祉事業者、医療機関、金融</a:t>
            </a:r>
            <a:r>
              <a:rPr lang="en-US" altLang="ja-JP" sz="1800" dirty="0" smtClean="0">
                <a:latin typeface="Meiryo UI" panose="020B0604030504040204" pitchFamily="50" charset="-128"/>
                <a:ea typeface="Meiryo UI" panose="020B0604030504040204" pitchFamily="50" charset="-128"/>
              </a:rPr>
              <a:t/>
            </a:r>
            <a:br>
              <a:rPr lang="en-US" altLang="ja-JP" sz="1800" dirty="0" smtClean="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機関、民生委員、自治体等）と連携しながら、パンフレット作成・配布、研修・セミナー企画等の</a:t>
            </a:r>
            <a:r>
              <a:rPr lang="en-US" altLang="ja-JP" sz="1800" dirty="0" smtClean="0">
                <a:latin typeface="Meiryo UI" panose="020B0604030504040204" pitchFamily="50" charset="-128"/>
                <a:ea typeface="Meiryo UI" panose="020B0604030504040204" pitchFamily="50" charset="-128"/>
              </a:rPr>
              <a:t/>
            </a:r>
            <a:br>
              <a:rPr lang="en-US" altLang="ja-JP" sz="1800" dirty="0" smtClean="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広報活動が、地域において活発に行われるよう配慮する。</a:t>
            </a:r>
            <a:r>
              <a:rPr lang="en-US" altLang="ja-JP" sz="1800" b="1" dirty="0" smtClean="0">
                <a:latin typeface="Meiryo UI" panose="020B0604030504040204" pitchFamily="50" charset="-128"/>
                <a:ea typeface="Meiryo UI" panose="020B0604030504040204" pitchFamily="50" charset="-128"/>
              </a:rPr>
              <a:t/>
            </a:r>
            <a:br>
              <a:rPr lang="en-US" altLang="ja-JP" sz="1800" b="1" dirty="0" smtClean="0">
                <a:latin typeface="Meiryo UI" panose="020B0604030504040204" pitchFamily="50" charset="-128"/>
                <a:ea typeface="Meiryo UI" panose="020B0604030504040204" pitchFamily="50" charset="-128"/>
              </a:rPr>
            </a:br>
            <a:r>
              <a:rPr lang="en-US" altLang="ja-JP" sz="1800" b="1" dirty="0" smtClean="0">
                <a:latin typeface="Meiryo UI" panose="020B0604030504040204" pitchFamily="50" charset="-128"/>
                <a:ea typeface="Meiryo UI" panose="020B0604030504040204" pitchFamily="50" charset="-128"/>
              </a:rPr>
              <a:t/>
            </a:r>
            <a:br>
              <a:rPr lang="en-US" altLang="ja-JP" sz="1800" b="1" dirty="0" smtClean="0">
                <a:latin typeface="Meiryo UI" panose="020B0604030504040204" pitchFamily="50" charset="-128"/>
                <a:ea typeface="Meiryo UI" panose="020B0604030504040204" pitchFamily="50" charset="-128"/>
              </a:rPr>
            </a:br>
            <a:r>
              <a:rPr lang="ja-JP" altLang="en-US" sz="1800" b="1" dirty="0" smtClean="0">
                <a:latin typeface="Meiryo UI" panose="020B0604030504040204" pitchFamily="50" charset="-128"/>
                <a:ea typeface="Meiryo UI" panose="020B060403050404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理想は、地域</a:t>
            </a:r>
            <a:r>
              <a:rPr lang="ja-JP" altLang="en-US" sz="1800" dirty="0">
                <a:latin typeface="ＭＳ Ｐゴシック" panose="020B0600070205080204" pitchFamily="50" charset="-128"/>
                <a:ea typeface="ＭＳ Ｐゴシック" panose="020B0600070205080204" pitchFamily="50" charset="-128"/>
              </a:rPr>
              <a:t>のスーパー・商店、金融機関、企業をはじめ、住民のあらゆる方</a:t>
            </a:r>
            <a:r>
              <a:rPr lang="ja-JP" altLang="en-US" sz="1800" dirty="0" smtClean="0">
                <a:latin typeface="ＭＳ Ｐゴシック" panose="020B0600070205080204" pitchFamily="50" charset="-128"/>
                <a:ea typeface="ＭＳ Ｐゴシック" panose="020B0600070205080204" pitchFamily="50" charset="-128"/>
              </a:rPr>
              <a:t>が中核機関</a:t>
            </a:r>
            <a:r>
              <a:rPr lang="en-US" altLang="ja-JP" sz="1800" dirty="0" smtClean="0">
                <a:latin typeface="ＭＳ Ｐゴシック" panose="020B0600070205080204" pitchFamily="50" charset="-128"/>
                <a:ea typeface="ＭＳ Ｐゴシック" panose="020B0600070205080204" pitchFamily="50" charset="-128"/>
              </a:rPr>
              <a:t/>
            </a:r>
            <a:br>
              <a:rPr lang="en-US" altLang="ja-JP" sz="1800" dirty="0" smtClean="0">
                <a:latin typeface="ＭＳ Ｐゴシック" panose="020B0600070205080204" pitchFamily="50" charset="-128"/>
                <a:ea typeface="ＭＳ Ｐゴシック" panose="020B0600070205080204" pitchFamily="50" charset="-128"/>
              </a:rPr>
            </a:b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を</a:t>
            </a:r>
            <a:r>
              <a:rPr lang="ja-JP" altLang="en-US" sz="1800" dirty="0">
                <a:latin typeface="ＭＳ Ｐゴシック" panose="020B0600070205080204" pitchFamily="50" charset="-128"/>
                <a:ea typeface="ＭＳ Ｐゴシック" panose="020B0600070205080204" pitchFamily="50" charset="-128"/>
              </a:rPr>
              <a:t>知って</a:t>
            </a:r>
            <a:r>
              <a:rPr lang="ja-JP" altLang="en-US" sz="1800" dirty="0" smtClean="0">
                <a:latin typeface="ＭＳ Ｐゴシック" panose="020B0600070205080204" pitchFamily="50" charset="-128"/>
                <a:ea typeface="ＭＳ Ｐゴシック" panose="020B0600070205080204" pitchFamily="50" charset="-128"/>
              </a:rPr>
              <a:t>いて権利</a:t>
            </a:r>
            <a:r>
              <a:rPr lang="ja-JP" altLang="en-US" sz="1800" dirty="0">
                <a:latin typeface="ＭＳ Ｐゴシック" panose="020B0600070205080204" pitchFamily="50" charset="-128"/>
                <a:ea typeface="ＭＳ Ｐゴシック" panose="020B0600070205080204" pitchFamily="50" charset="-128"/>
              </a:rPr>
              <a:t>擁護支援のニーズを早期にキャッチできるようにする</a:t>
            </a:r>
            <a:r>
              <a:rPr lang="ja-JP" altLang="en-US" sz="1800" dirty="0" smtClean="0">
                <a:latin typeface="ＭＳ Ｐゴシック" panose="020B0600070205080204" pitchFamily="50" charset="-128"/>
                <a:ea typeface="ＭＳ Ｐゴシック" panose="020B0600070205080204" pitchFamily="50" charset="-128"/>
              </a:rPr>
              <a:t>こと。</a:t>
            </a:r>
            <a:r>
              <a:rPr lang="en-US" altLang="ja-JP" sz="1800" dirty="0" smtClean="0">
                <a:latin typeface="ＭＳ Ｐゴシック" panose="020B0600070205080204" pitchFamily="50" charset="-128"/>
                <a:ea typeface="ＭＳ Ｐゴシック" panose="020B0600070205080204" pitchFamily="50" charset="-128"/>
              </a:rPr>
              <a:t/>
            </a:r>
            <a:br>
              <a:rPr lang="en-US" altLang="ja-JP" sz="1800" dirty="0" smtClean="0">
                <a:latin typeface="ＭＳ Ｐゴシック" panose="020B0600070205080204" pitchFamily="50" charset="-128"/>
                <a:ea typeface="ＭＳ Ｐゴシック" panose="020B0600070205080204" pitchFamily="50" charset="-128"/>
              </a:rPr>
            </a:b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どこに住んでいても、必要な人に必要な支援を行う。</a:t>
            </a:r>
            <a:r>
              <a:rPr lang="en-US" altLang="ja-JP" sz="1800" dirty="0" smtClean="0">
                <a:latin typeface="ＭＳ Ｐゴシック" panose="020B0600070205080204" pitchFamily="50" charset="-128"/>
                <a:ea typeface="ＭＳ Ｐゴシック" panose="020B0600070205080204" pitchFamily="50" charset="-128"/>
              </a:rPr>
              <a:t/>
            </a:r>
            <a:br>
              <a:rPr lang="en-US" altLang="ja-JP" sz="1800" dirty="0" smtClean="0">
                <a:latin typeface="ＭＳ Ｐゴシック" panose="020B0600070205080204" pitchFamily="50" charset="-128"/>
                <a:ea typeface="ＭＳ Ｐゴシック" panose="020B0600070205080204" pitchFamily="50" charset="-128"/>
              </a:rPr>
            </a:br>
            <a:r>
              <a:rPr lang="ja-JP" altLang="en-US" sz="1800" dirty="0">
                <a:latin typeface="ＭＳ Ｐゴシック" panose="020B0600070205080204" pitchFamily="50" charset="-128"/>
                <a:ea typeface="ＭＳ Ｐゴシック" panose="020B0600070205080204" pitchFamily="50" charset="-128"/>
              </a:rPr>
              <a:t>　</a:t>
            </a:r>
            <a:r>
              <a:rPr lang="ja-JP" altLang="en-US" sz="1800" dirty="0" smtClean="0">
                <a:latin typeface="ＭＳ Ｐゴシック" panose="020B0600070205080204" pitchFamily="50" charset="-128"/>
                <a:ea typeface="ＭＳ Ｐゴシック" panose="020B0600070205080204" pitchFamily="50" charset="-128"/>
              </a:rPr>
              <a:t>　　そもそも知らなければ制度は使われない。</a:t>
            </a:r>
            <a:r>
              <a:rPr lang="en-US" altLang="ja-JP" sz="1800" dirty="0" smtClean="0">
                <a:latin typeface="ＭＳ Ｐゴシック" panose="020B0600070205080204" pitchFamily="50" charset="-128"/>
                <a:ea typeface="ＭＳ Ｐゴシック" panose="020B0600070205080204" pitchFamily="50" charset="-128"/>
              </a:rPr>
              <a:t/>
            </a:r>
            <a:br>
              <a:rPr lang="en-US" altLang="ja-JP" sz="1800" dirty="0" smtClean="0">
                <a:latin typeface="ＭＳ Ｐゴシック" panose="020B0600070205080204" pitchFamily="50" charset="-128"/>
                <a:ea typeface="ＭＳ Ｐゴシック" panose="020B0600070205080204" pitchFamily="50" charset="-128"/>
              </a:rPr>
            </a:br>
            <a:endParaRPr lang="ja-JP" altLang="en-US" sz="1800" dirty="0">
              <a:latin typeface="Meiryo UI" panose="020B0604030504040204" pitchFamily="50" charset="-128"/>
              <a:ea typeface="Meiryo UI" panose="020B0604030504040204" pitchFamily="50" charset="-128"/>
            </a:endParaRPr>
          </a:p>
        </p:txBody>
      </p:sp>
      <p:sp>
        <p:nvSpPr>
          <p:cNvPr id="11" name="スライド番号プレースホルダー 10"/>
          <p:cNvSpPr>
            <a:spLocks noGrp="1"/>
          </p:cNvSpPr>
          <p:nvPr>
            <p:ph type="sldNum" sz="quarter" idx="12"/>
          </p:nvPr>
        </p:nvSpPr>
        <p:spPr>
          <a:xfrm>
            <a:off x="7086600" y="6492875"/>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tint val="75000"/>
                  </a:prstClr>
                </a:solidFill>
                <a:effectLst/>
                <a:uLnTx/>
                <a:uFillTx/>
                <a:latin typeface="Calibri" panose="020F0502020204030204"/>
                <a:ea typeface="游ゴシック" panose="020B0400000000000000" pitchFamily="50" charset="-128"/>
                <a:cs typeface="+mn-cs"/>
              </a:rPr>
              <a:t>10</a:t>
            </a:r>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51" name="タイトル 1"/>
          <p:cNvSpPr txBox="1">
            <a:spLocks/>
          </p:cNvSpPr>
          <p:nvPr/>
        </p:nvSpPr>
        <p:spPr>
          <a:xfrm>
            <a:off x="0" y="13447"/>
            <a:ext cx="9144000" cy="426784"/>
          </a:xfrm>
          <a:prstGeom prst="rect">
            <a:avLst/>
          </a:prstGeom>
          <a:solidFill>
            <a:schemeClr val="bg1"/>
          </a:solidFill>
          <a:ln w="12700">
            <a:solidFill>
              <a:schemeClr val="tx2"/>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２</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中核機関の機能　②広報機能　　　　　　　　　　　　　　　　　　　　　　　　　</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制　度</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endParaRPr lang="ja-JP" altLang="en-US" sz="2000" dirty="0">
              <a:ln w="0"/>
              <a:solidFill>
                <a:schemeClr val="accent1"/>
              </a:solidFill>
              <a:effectLst>
                <a:outerShdw blurRad="38100" dist="25400" dir="5400000" algn="ctr" rotWithShape="0">
                  <a:srgbClr val="6E747A">
                    <a:alpha val="43000"/>
                  </a:srgbClr>
                </a:outerShdw>
              </a:effectLst>
            </a:endParaRPr>
          </a:p>
        </p:txBody>
      </p:sp>
      <p:sp>
        <p:nvSpPr>
          <p:cNvPr id="55" name="角丸四角形 54"/>
          <p:cNvSpPr/>
          <p:nvPr/>
        </p:nvSpPr>
        <p:spPr>
          <a:xfrm>
            <a:off x="260247" y="4071666"/>
            <a:ext cx="8511139" cy="2587925"/>
          </a:xfrm>
          <a:prstGeom prst="roundRect">
            <a:avLst/>
          </a:prstGeom>
          <a:noFill/>
          <a:ln w="762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9" name="テキスト ボックス 58"/>
          <p:cNvSpPr txBox="1"/>
          <p:nvPr/>
        </p:nvSpPr>
        <p:spPr>
          <a:xfrm>
            <a:off x="770840" y="4125994"/>
            <a:ext cx="1868844" cy="323165"/>
          </a:xfrm>
          <a:prstGeom prst="rect">
            <a:avLst/>
          </a:prstGeom>
          <a:noFill/>
        </p:spPr>
        <p:txBody>
          <a:bodyPr wrap="square" rtlCol="0">
            <a:spAutoFit/>
          </a:bodyPr>
          <a:lstStyle/>
          <a:p>
            <a:pPr algn="ctr"/>
            <a:r>
              <a:rPr lang="ja-JP" altLang="en-US" sz="1500" b="1" dirty="0">
                <a:solidFill>
                  <a:srgbClr val="FF0000"/>
                </a:solidFill>
              </a:rPr>
              <a:t>この地域だけ</a:t>
            </a:r>
            <a:r>
              <a:rPr lang="en-US" altLang="ja-JP" sz="1500" b="1" dirty="0">
                <a:solidFill>
                  <a:srgbClr val="FF0000"/>
                </a:solidFill>
              </a:rPr>
              <a:t>!?</a:t>
            </a:r>
            <a:endParaRPr lang="ja-JP" altLang="en-US" sz="1500" b="1" dirty="0">
              <a:solidFill>
                <a:srgbClr val="FF0000"/>
              </a:solidFill>
            </a:endParaRPr>
          </a:p>
        </p:txBody>
      </p:sp>
      <p:sp>
        <p:nvSpPr>
          <p:cNvPr id="60" name="楕円 59"/>
          <p:cNvSpPr/>
          <p:nvPr/>
        </p:nvSpPr>
        <p:spPr>
          <a:xfrm>
            <a:off x="767298" y="4365688"/>
            <a:ext cx="2907555" cy="2155881"/>
          </a:xfrm>
          <a:prstGeom prst="ellipse">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ja-JP" altLang="en-US" sz="1350"/>
          </a:p>
        </p:txBody>
      </p:sp>
      <p:pic>
        <p:nvPicPr>
          <p:cNvPr id="67" name="Picture 2" descr="http://2.bp.blogspot.com/-ZutWWMGHrFI/T0NQ4UxCeUI/AAAAAAAAEXQ/2yMbzeE4if8/s1600/ojiisan_stand.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73761" y="4183841"/>
            <a:ext cx="583508" cy="1438208"/>
          </a:xfrm>
          <a:prstGeom prst="rect">
            <a:avLst/>
          </a:prstGeom>
          <a:noFill/>
        </p:spPr>
      </p:pic>
      <p:pic>
        <p:nvPicPr>
          <p:cNvPr id="68" name="Picture 2" descr="http://2.bp.blogspot.com/-ZutWWMGHrFI/T0NQ4UxCeUI/AAAAAAAAEXQ/2yMbzeE4if8/s1600/ojiisan_stand.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86459" y="4624590"/>
            <a:ext cx="493767" cy="1217018"/>
          </a:xfrm>
          <a:prstGeom prst="rect">
            <a:avLst/>
          </a:prstGeom>
          <a:noFill/>
        </p:spPr>
      </p:pic>
      <p:pic>
        <p:nvPicPr>
          <p:cNvPr id="80" name="Picture 2" descr="http://2.bp.blogspot.com/-ZutWWMGHrFI/T0NQ4UxCeUI/AAAAAAAAEXQ/2yMbzeE4if8/s1600/ojiisan_stand.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38883" y="5142175"/>
            <a:ext cx="442008" cy="1089444"/>
          </a:xfrm>
          <a:prstGeom prst="rect">
            <a:avLst/>
          </a:prstGeom>
          <a:noFill/>
        </p:spPr>
      </p:pic>
      <p:pic>
        <p:nvPicPr>
          <p:cNvPr id="81" name="図 80"/>
          <p:cNvPicPr>
            <a:picLocks noChangeAspect="1"/>
          </p:cNvPicPr>
          <p:nvPr/>
        </p:nvPicPr>
        <p:blipFill>
          <a:blip r:embed="rId3"/>
          <a:stretch>
            <a:fillRect/>
          </a:stretch>
        </p:blipFill>
        <p:spPr>
          <a:xfrm>
            <a:off x="3962683" y="4862002"/>
            <a:ext cx="1006132" cy="1219555"/>
          </a:xfrm>
          <a:prstGeom prst="rect">
            <a:avLst/>
          </a:prstGeom>
        </p:spPr>
      </p:pic>
      <p:pic>
        <p:nvPicPr>
          <p:cNvPr id="82" name="図 81"/>
          <p:cNvPicPr>
            <a:picLocks noChangeAspect="1"/>
          </p:cNvPicPr>
          <p:nvPr/>
        </p:nvPicPr>
        <p:blipFill>
          <a:blip r:embed="rId3"/>
          <a:stretch>
            <a:fillRect/>
          </a:stretch>
        </p:blipFill>
        <p:spPr>
          <a:xfrm>
            <a:off x="4946095" y="4206394"/>
            <a:ext cx="885362" cy="1073167"/>
          </a:xfrm>
          <a:prstGeom prst="rect">
            <a:avLst/>
          </a:prstGeom>
        </p:spPr>
      </p:pic>
      <p:pic>
        <p:nvPicPr>
          <p:cNvPr id="83" name="図 82"/>
          <p:cNvPicPr>
            <a:picLocks noChangeAspect="1"/>
          </p:cNvPicPr>
          <p:nvPr/>
        </p:nvPicPr>
        <p:blipFill>
          <a:blip r:embed="rId3"/>
          <a:stretch>
            <a:fillRect/>
          </a:stretch>
        </p:blipFill>
        <p:spPr>
          <a:xfrm>
            <a:off x="5601702" y="5379588"/>
            <a:ext cx="988879" cy="1198642"/>
          </a:xfrm>
          <a:prstGeom prst="rect">
            <a:avLst/>
          </a:prstGeom>
        </p:spPr>
      </p:pic>
      <p:pic>
        <p:nvPicPr>
          <p:cNvPr id="84" name="図 83"/>
          <p:cNvPicPr>
            <a:picLocks noChangeAspect="1"/>
          </p:cNvPicPr>
          <p:nvPr/>
        </p:nvPicPr>
        <p:blipFill>
          <a:blip r:embed="rId3"/>
          <a:stretch>
            <a:fillRect/>
          </a:stretch>
        </p:blipFill>
        <p:spPr>
          <a:xfrm>
            <a:off x="6947423" y="4378924"/>
            <a:ext cx="785566" cy="952202"/>
          </a:xfrm>
          <a:prstGeom prst="rect">
            <a:avLst/>
          </a:prstGeom>
        </p:spPr>
      </p:pic>
      <p:pic>
        <p:nvPicPr>
          <p:cNvPr id="85" name="図 84"/>
          <p:cNvPicPr>
            <a:picLocks noChangeAspect="1"/>
          </p:cNvPicPr>
          <p:nvPr/>
        </p:nvPicPr>
        <p:blipFill>
          <a:blip r:embed="rId3"/>
          <a:stretch>
            <a:fillRect/>
          </a:stretch>
        </p:blipFill>
        <p:spPr>
          <a:xfrm>
            <a:off x="7344238" y="5414093"/>
            <a:ext cx="970603" cy="1176489"/>
          </a:xfrm>
          <a:prstGeom prst="rect">
            <a:avLst/>
          </a:prstGeom>
        </p:spPr>
      </p:pic>
    </p:spTree>
    <p:extLst>
      <p:ext uri="{BB962C8B-B14F-4D97-AF65-F5344CB8AC3E}">
        <p14:creationId xmlns:p14="http://schemas.microsoft.com/office/powerpoint/2010/main" val="24057546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 y="467471"/>
            <a:ext cx="9143999" cy="2773270"/>
          </a:xfrm>
        </p:spPr>
        <p:txBody>
          <a:bodyPr>
            <a:normAutofit fontScale="85000" lnSpcReduction="20000"/>
          </a:bodyPr>
          <a:lstStyle/>
          <a:p>
            <a:pPr marL="0" indent="0">
              <a:buNone/>
            </a:pPr>
            <a:r>
              <a:rPr lang="ja-JP" altLang="en-US" sz="2200" b="1" u="sng" dirty="0" smtClean="0">
                <a:latin typeface="Meiryo UI" panose="020B0604030504040204" pitchFamily="50" charset="-128"/>
                <a:ea typeface="Meiryo UI" panose="020B0604030504040204" pitchFamily="50" charset="-128"/>
              </a:rPr>
              <a:t>□地域で支援が必要な人を、相談窓口へつなげられる仕組みづくり</a:t>
            </a:r>
            <a:endParaRPr lang="en-US" altLang="ja-JP" sz="2200" b="1" u="sng" dirty="0" smtClean="0">
              <a:latin typeface="Meiryo UI" panose="020B0604030504040204" pitchFamily="50" charset="-128"/>
              <a:ea typeface="Meiryo UI" panose="020B0604030504040204" pitchFamily="50" charset="-128"/>
            </a:endParaRPr>
          </a:p>
          <a:p>
            <a:pPr marL="0" indent="0">
              <a:buNone/>
            </a:pPr>
            <a:r>
              <a:rPr lang="ja-JP" altLang="en-US" sz="1900" dirty="0">
                <a:latin typeface="Meiryo UI" panose="020B0604030504040204" pitchFamily="50" charset="-128"/>
                <a:ea typeface="Meiryo UI" panose="020B0604030504040204" pitchFamily="50" charset="-128"/>
              </a:rPr>
              <a:t>➢ </a:t>
            </a:r>
            <a:r>
              <a:rPr lang="ja-JP" altLang="en-US" sz="1900" dirty="0" smtClean="0">
                <a:latin typeface="Meiryo UI" panose="020B0604030504040204" pitchFamily="50" charset="-128"/>
                <a:ea typeface="Meiryo UI" panose="020B0604030504040204" pitchFamily="50" charset="-128"/>
              </a:rPr>
              <a:t>事例　</a:t>
            </a:r>
            <a:endParaRPr lang="en-US" altLang="ja-JP" sz="1900" dirty="0" smtClean="0">
              <a:latin typeface="Meiryo UI" panose="020B0604030504040204" pitchFamily="50" charset="-128"/>
              <a:ea typeface="Meiryo UI" panose="020B0604030504040204" pitchFamily="50" charset="-128"/>
            </a:endParaRPr>
          </a:p>
          <a:p>
            <a:pPr marL="0" indent="0">
              <a:buNone/>
            </a:pPr>
            <a:r>
              <a:rPr lang="ja-JP" altLang="en-US" sz="1900" dirty="0">
                <a:latin typeface="Meiryo UI" panose="020B0604030504040204" pitchFamily="50" charset="-128"/>
                <a:ea typeface="Meiryo UI" panose="020B0604030504040204" pitchFamily="50" charset="-128"/>
              </a:rPr>
              <a:t>　</a:t>
            </a:r>
            <a:r>
              <a:rPr lang="en-US" altLang="ja-JP" sz="1900" dirty="0" smtClean="0">
                <a:latin typeface="Meiryo UI" panose="020B0604030504040204" pitchFamily="50" charset="-128"/>
                <a:ea typeface="Meiryo UI" panose="020B0604030504040204" pitchFamily="50" charset="-128"/>
              </a:rPr>
              <a:t>【</a:t>
            </a:r>
            <a:r>
              <a:rPr lang="ja-JP" altLang="en-US" sz="1900" dirty="0" smtClean="0">
                <a:latin typeface="Meiryo UI" panose="020B0604030504040204" pitchFamily="50" charset="-128"/>
                <a:ea typeface="Meiryo UI" panose="020B0604030504040204" pitchFamily="50" charset="-128"/>
              </a:rPr>
              <a:t>制度全般の周知</a:t>
            </a:r>
            <a:r>
              <a:rPr lang="en-US" altLang="ja-JP" sz="1900" dirty="0" smtClean="0">
                <a:latin typeface="Meiryo UI" panose="020B0604030504040204" pitchFamily="50" charset="-128"/>
                <a:ea typeface="Meiryo UI" panose="020B0604030504040204" pitchFamily="50" charset="-128"/>
              </a:rPr>
              <a:t>】</a:t>
            </a:r>
            <a:r>
              <a:rPr lang="ja-JP" altLang="en-US" sz="1900" dirty="0" smtClean="0">
                <a:latin typeface="Meiryo UI" panose="020B0604030504040204" pitchFamily="50" charset="-128"/>
                <a:ea typeface="Meiryo UI" panose="020B0604030504040204" pitchFamily="50" charset="-128"/>
              </a:rPr>
              <a:t>　</a:t>
            </a:r>
            <a:endParaRPr lang="en-US" altLang="ja-JP" sz="1900" dirty="0" smtClean="0">
              <a:latin typeface="Meiryo UI" panose="020B0604030504040204" pitchFamily="50" charset="-128"/>
              <a:ea typeface="Meiryo UI" panose="020B0604030504040204" pitchFamily="50" charset="-128"/>
            </a:endParaRPr>
          </a:p>
          <a:p>
            <a:pPr marL="0" indent="0">
              <a:buNone/>
            </a:pPr>
            <a:r>
              <a:rPr lang="ja-JP" altLang="en-US" sz="1900" dirty="0">
                <a:latin typeface="Meiryo UI" panose="020B0604030504040204" pitchFamily="50" charset="-128"/>
                <a:ea typeface="Meiryo UI" panose="020B0604030504040204" pitchFamily="50" charset="-128"/>
              </a:rPr>
              <a:t>　</a:t>
            </a:r>
            <a:r>
              <a:rPr lang="ja-JP" altLang="en-US" sz="1900" dirty="0" smtClean="0">
                <a:latin typeface="Meiryo UI" panose="020B0604030504040204" pitchFamily="50" charset="-128"/>
                <a:ea typeface="Meiryo UI" panose="020B0604030504040204" pitchFamily="50" charset="-128"/>
              </a:rPr>
              <a:t>　市町村広報への</a:t>
            </a:r>
            <a:r>
              <a:rPr lang="ja-JP" altLang="en-US" sz="1900" dirty="0">
                <a:latin typeface="Meiryo UI" panose="020B0604030504040204" pitchFamily="50" charset="-128"/>
                <a:ea typeface="Meiryo UI" panose="020B0604030504040204" pitchFamily="50" charset="-128"/>
              </a:rPr>
              <a:t>掲載、 </a:t>
            </a:r>
            <a:r>
              <a:rPr lang="ja-JP" altLang="en-US" sz="1900" dirty="0" smtClean="0">
                <a:latin typeface="Meiryo UI" panose="020B0604030504040204" pitchFamily="50" charset="-128"/>
                <a:ea typeface="Meiryo UI" panose="020B0604030504040204" pitchFamily="50" charset="-128"/>
              </a:rPr>
              <a:t>ホームページへの掲載、</a:t>
            </a:r>
            <a:r>
              <a:rPr lang="ja-JP" altLang="en-US" sz="1900" dirty="0">
                <a:latin typeface="Meiryo UI" panose="020B0604030504040204" pitchFamily="50" charset="-128"/>
                <a:ea typeface="Meiryo UI" panose="020B0604030504040204" pitchFamily="50" charset="-128"/>
              </a:rPr>
              <a:t>パンフレット、リーフレットの作成・</a:t>
            </a:r>
            <a:r>
              <a:rPr lang="ja-JP" altLang="en-US" sz="1900" dirty="0" smtClean="0">
                <a:latin typeface="Meiryo UI" panose="020B0604030504040204" pitchFamily="50" charset="-128"/>
                <a:ea typeface="Meiryo UI" panose="020B0604030504040204" pitchFamily="50" charset="-128"/>
              </a:rPr>
              <a:t>配布、</a:t>
            </a:r>
            <a:endParaRPr lang="en-US" altLang="ja-JP" sz="1900" dirty="0" smtClean="0">
              <a:latin typeface="Meiryo UI" panose="020B0604030504040204" pitchFamily="50" charset="-128"/>
              <a:ea typeface="Meiryo UI" panose="020B0604030504040204" pitchFamily="50" charset="-128"/>
            </a:endParaRPr>
          </a:p>
          <a:p>
            <a:pPr marL="0" indent="0">
              <a:buNone/>
            </a:pPr>
            <a:r>
              <a:rPr lang="ja-JP" altLang="en-US" sz="1900" dirty="0">
                <a:latin typeface="Meiryo UI" panose="020B0604030504040204" pitchFamily="50" charset="-128"/>
                <a:ea typeface="Meiryo UI" panose="020B0604030504040204" pitchFamily="50" charset="-128"/>
              </a:rPr>
              <a:t>　</a:t>
            </a:r>
            <a:r>
              <a:rPr lang="ja-JP" altLang="en-US" sz="1900" dirty="0" smtClean="0">
                <a:latin typeface="Meiryo UI" panose="020B0604030504040204" pitchFamily="50" charset="-128"/>
                <a:ea typeface="Meiryo UI" panose="020B0604030504040204" pitchFamily="50" charset="-128"/>
              </a:rPr>
              <a:t>　市</a:t>
            </a:r>
            <a:r>
              <a:rPr lang="ja-JP" altLang="en-US" sz="1900" dirty="0">
                <a:latin typeface="Meiryo UI" panose="020B0604030504040204" pitchFamily="50" charset="-128"/>
                <a:ea typeface="Meiryo UI" panose="020B0604030504040204" pitchFamily="50" charset="-128"/>
              </a:rPr>
              <a:t>職員</a:t>
            </a:r>
            <a:r>
              <a:rPr lang="ja-JP" altLang="en-US" sz="1900" dirty="0" smtClean="0">
                <a:latin typeface="Meiryo UI" panose="020B0604030504040204" pitchFamily="50" charset="-128"/>
                <a:ea typeface="Meiryo UI" panose="020B0604030504040204" pitchFamily="50" charset="-128"/>
              </a:rPr>
              <a:t>の出前講座（施設、自治会、関係事業の協議会、高齢者向け教養講座、当事者団体等）</a:t>
            </a:r>
            <a:endParaRPr lang="en-US" altLang="ja-JP" sz="1900" dirty="0" smtClean="0">
              <a:latin typeface="Meiryo UI" panose="020B0604030504040204" pitchFamily="50" charset="-128"/>
              <a:ea typeface="Meiryo UI" panose="020B0604030504040204" pitchFamily="50" charset="-128"/>
            </a:endParaRPr>
          </a:p>
          <a:p>
            <a:pPr marL="0" indent="0">
              <a:buNone/>
            </a:pPr>
            <a:r>
              <a:rPr lang="ja-JP" altLang="en-US" sz="1900" dirty="0">
                <a:latin typeface="Meiryo UI" panose="020B0604030504040204" pitchFamily="50" charset="-128"/>
                <a:ea typeface="Meiryo UI" panose="020B0604030504040204" pitchFamily="50" charset="-128"/>
              </a:rPr>
              <a:t>　</a:t>
            </a:r>
            <a:r>
              <a:rPr lang="en-US" altLang="ja-JP" sz="1900" dirty="0" smtClean="0">
                <a:latin typeface="Meiryo UI" panose="020B0604030504040204" pitchFamily="50" charset="-128"/>
                <a:ea typeface="Meiryo UI" panose="020B0604030504040204" pitchFamily="50" charset="-128"/>
              </a:rPr>
              <a:t>【</a:t>
            </a:r>
            <a:r>
              <a:rPr lang="ja-JP" altLang="en-US" sz="1900" dirty="0" smtClean="0">
                <a:latin typeface="Meiryo UI" panose="020B0604030504040204" pitchFamily="50" charset="-128"/>
                <a:ea typeface="Meiryo UI" panose="020B0604030504040204" pitchFamily="50" charset="-128"/>
              </a:rPr>
              <a:t>特定（市民後見人）の周知</a:t>
            </a:r>
            <a:r>
              <a:rPr lang="en-US" altLang="ja-JP" sz="1900" dirty="0" smtClean="0">
                <a:latin typeface="Meiryo UI" panose="020B0604030504040204" pitchFamily="50" charset="-128"/>
                <a:ea typeface="Meiryo UI" panose="020B0604030504040204" pitchFamily="50" charset="-128"/>
              </a:rPr>
              <a:t>】</a:t>
            </a:r>
          </a:p>
          <a:p>
            <a:pPr marL="0" indent="0">
              <a:buNone/>
            </a:pPr>
            <a:r>
              <a:rPr lang="ja-JP" altLang="en-US" sz="1900" dirty="0">
                <a:latin typeface="Meiryo UI" panose="020B0604030504040204" pitchFamily="50" charset="-128"/>
                <a:ea typeface="Meiryo UI" panose="020B0604030504040204" pitchFamily="50" charset="-128"/>
              </a:rPr>
              <a:t>　</a:t>
            </a:r>
            <a:r>
              <a:rPr lang="ja-JP" altLang="en-US" sz="1900" dirty="0" smtClean="0">
                <a:latin typeface="Meiryo UI" panose="020B0604030504040204" pitchFamily="50" charset="-128"/>
                <a:ea typeface="Meiryo UI" panose="020B0604030504040204" pitchFamily="50" charset="-128"/>
              </a:rPr>
              <a:t>　オリエンテーション案内の報道提供、チラシ</a:t>
            </a:r>
            <a:r>
              <a:rPr lang="ja-JP" altLang="en-US" sz="1900" dirty="0">
                <a:latin typeface="Meiryo UI" panose="020B0604030504040204" pitchFamily="50" charset="-128"/>
                <a:ea typeface="Meiryo UI" panose="020B0604030504040204" pitchFamily="50" charset="-128"/>
              </a:rPr>
              <a:t>の</a:t>
            </a:r>
            <a:r>
              <a:rPr lang="ja-JP" altLang="en-US" sz="1900" dirty="0" smtClean="0">
                <a:latin typeface="Meiryo UI" panose="020B0604030504040204" pitchFamily="50" charset="-128"/>
                <a:ea typeface="Meiryo UI" panose="020B0604030504040204" pitchFamily="50" charset="-128"/>
              </a:rPr>
              <a:t>作成・配布</a:t>
            </a:r>
            <a:endParaRPr lang="en-US" altLang="ja-JP" sz="1900" dirty="0">
              <a:latin typeface="Meiryo UI" panose="020B0604030504040204" pitchFamily="50" charset="-128"/>
              <a:ea typeface="Meiryo UI" panose="020B0604030504040204" pitchFamily="50" charset="-128"/>
            </a:endParaRPr>
          </a:p>
          <a:p>
            <a:pPr marL="0" indent="0">
              <a:buNone/>
            </a:pPr>
            <a:r>
              <a:rPr lang="ja-JP" altLang="en-US" sz="1900" dirty="0" smtClean="0">
                <a:latin typeface="Meiryo UI" panose="020B0604030504040204" pitchFamily="50" charset="-128"/>
                <a:ea typeface="Meiryo UI" panose="020B0604030504040204" pitchFamily="50" charset="-128"/>
              </a:rPr>
              <a:t>➢取組案</a:t>
            </a:r>
            <a:endParaRPr lang="en-US" altLang="ja-JP" sz="1900" dirty="0" smtClean="0">
              <a:latin typeface="Meiryo UI" panose="020B0604030504040204" pitchFamily="50" charset="-128"/>
              <a:ea typeface="Meiryo UI" panose="020B0604030504040204" pitchFamily="50" charset="-128"/>
            </a:endParaRPr>
          </a:p>
          <a:p>
            <a:pPr marL="0" indent="0">
              <a:buNone/>
            </a:pPr>
            <a:r>
              <a:rPr lang="ja-JP" altLang="en-US" sz="1900" dirty="0" smtClean="0">
                <a:latin typeface="Meiryo UI" panose="020B0604030504040204" pitchFamily="50" charset="-128"/>
                <a:ea typeface="Meiryo UI" panose="020B0604030504040204" pitchFamily="50" charset="-128"/>
              </a:rPr>
              <a:t>　　府内全体で、効果的な広報活動を実施。　</a:t>
            </a:r>
            <a:endParaRPr lang="en-US" altLang="ja-JP" sz="19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r>
              <a:rPr lang="en-US" altLang="ja-JP" dirty="0" smtClean="0"/>
              <a:t>11</a:t>
            </a:r>
            <a:endParaRPr lang="ja-JP" altLang="en-US" dirty="0"/>
          </a:p>
        </p:txBody>
      </p:sp>
      <p:sp>
        <p:nvSpPr>
          <p:cNvPr id="5" name="タイトル 1"/>
          <p:cNvSpPr txBox="1">
            <a:spLocks/>
          </p:cNvSpPr>
          <p:nvPr/>
        </p:nvSpPr>
        <p:spPr>
          <a:xfrm>
            <a:off x="0" y="13447"/>
            <a:ext cx="9144000" cy="416859"/>
          </a:xfrm>
          <a:prstGeom prst="rect">
            <a:avLst/>
          </a:prstGeom>
          <a:solidFill>
            <a:schemeClr val="bg1"/>
          </a:solidFill>
          <a:ln w="12700">
            <a:solidFill>
              <a:schemeClr val="tx2"/>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２　中核機関の機能　</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②広報機能　　　　　　　　　　　　　　　　　　　　　</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事例及び意見</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endParaRPr lang="ja-JP" altLang="en-US" sz="2000" dirty="0">
              <a:ln w="0"/>
              <a:solidFill>
                <a:schemeClr val="accent1"/>
              </a:solidFill>
              <a:effectLst>
                <a:outerShdw blurRad="38100" dist="25400" dir="5400000" algn="ctr" rotWithShape="0">
                  <a:srgbClr val="6E747A">
                    <a:alpha val="43000"/>
                  </a:srgbClr>
                </a:outerShdw>
              </a:effectLst>
            </a:endParaRPr>
          </a:p>
        </p:txBody>
      </p:sp>
      <p:graphicFrame>
        <p:nvGraphicFramePr>
          <p:cNvPr id="7" name="コンテンツ プレースホルダ 3"/>
          <p:cNvGraphicFramePr>
            <a:graphicFrameLocks/>
          </p:cNvGraphicFramePr>
          <p:nvPr>
            <p:extLst>
              <p:ext uri="{D42A27DB-BD31-4B8C-83A1-F6EECF244321}">
                <p14:modId xmlns:p14="http://schemas.microsoft.com/office/powerpoint/2010/main" val="1803692059"/>
              </p:ext>
            </p:extLst>
          </p:nvPr>
        </p:nvGraphicFramePr>
        <p:xfrm>
          <a:off x="148715" y="3226848"/>
          <a:ext cx="8632214" cy="3631152"/>
        </p:xfrm>
        <a:graphic>
          <a:graphicData uri="http://schemas.openxmlformats.org/drawingml/2006/table">
            <a:tbl>
              <a:tblPr firstRow="1" bandRow="1">
                <a:tableStyleId>{5940675A-B579-460E-94D1-54222C63F5DA}</a:tableStyleId>
              </a:tblPr>
              <a:tblGrid>
                <a:gridCol w="1393117">
                  <a:extLst>
                    <a:ext uri="{9D8B030D-6E8A-4147-A177-3AD203B41FA5}">
                      <a16:colId xmlns:a16="http://schemas.microsoft.com/office/drawing/2014/main" val="20000"/>
                    </a:ext>
                  </a:extLst>
                </a:gridCol>
                <a:gridCol w="1510650">
                  <a:extLst>
                    <a:ext uri="{9D8B030D-6E8A-4147-A177-3AD203B41FA5}">
                      <a16:colId xmlns:a16="http://schemas.microsoft.com/office/drawing/2014/main" val="20001"/>
                    </a:ext>
                  </a:extLst>
                </a:gridCol>
                <a:gridCol w="4172590">
                  <a:extLst>
                    <a:ext uri="{9D8B030D-6E8A-4147-A177-3AD203B41FA5}">
                      <a16:colId xmlns:a16="http://schemas.microsoft.com/office/drawing/2014/main" val="20002"/>
                    </a:ext>
                  </a:extLst>
                </a:gridCol>
                <a:gridCol w="1555857">
                  <a:extLst>
                    <a:ext uri="{9D8B030D-6E8A-4147-A177-3AD203B41FA5}">
                      <a16:colId xmlns:a16="http://schemas.microsoft.com/office/drawing/2014/main" val="1448266249"/>
                    </a:ext>
                  </a:extLst>
                </a:gridCol>
              </a:tblGrid>
              <a:tr h="308884">
                <a:tc>
                  <a:txBody>
                    <a:bodyPr/>
                    <a:lstStyle/>
                    <a:p>
                      <a:pPr algn="ctr">
                        <a:lnSpc>
                          <a:spcPts val="1500"/>
                        </a:lnSpc>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ターゲット</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00B05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目的</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00B050"/>
                    </a:solidFill>
                  </a:tcPr>
                </a:tc>
                <a:tc>
                  <a:txBody>
                    <a:bodyPr/>
                    <a:lstStyle/>
                    <a:p>
                      <a:pPr algn="ctr">
                        <a:lnSpc>
                          <a:spcPts val="1500"/>
                        </a:lnSpc>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具体的案</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00B050"/>
                    </a:solidFill>
                  </a:tcPr>
                </a:tc>
                <a:tc>
                  <a:txBody>
                    <a:bodyPr/>
                    <a:lstStyle/>
                    <a:p>
                      <a:pPr algn="ctr">
                        <a:lnSpc>
                          <a:spcPts val="1500"/>
                        </a:lnSpc>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役割分担</a:t>
                      </a:r>
                      <a:endParaRPr kumimoji="1" lang="ja-JP" altLang="en-US" sz="1200" b="1" baseline="0" dirty="0">
                        <a:solidFill>
                          <a:schemeClr val="bg1"/>
                        </a:solidFill>
                        <a:latin typeface="Meiryo UI" panose="020B0604030504040204" pitchFamily="50" charset="-128"/>
                        <a:ea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0"/>
                  </a:ext>
                </a:extLst>
              </a:tr>
              <a:tr h="678659">
                <a:tc>
                  <a:txBody>
                    <a:bodyPr/>
                    <a:lstStyle/>
                    <a:p>
                      <a:pPr>
                        <a:lnSpc>
                          <a:spcPts val="1500"/>
                        </a:lnSpc>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❶　府民</a:t>
                      </a:r>
                      <a:endParaRPr kumimoji="1" lang="en-US" altLang="ja-JP" sz="1200" b="1" baseline="0" dirty="0" smtClean="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00B050"/>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aseline="0" dirty="0" smtClean="0">
                          <a:latin typeface="Meiryo UI" panose="020B0604030504040204" pitchFamily="50" charset="-128"/>
                          <a:ea typeface="Meiryo UI" panose="020B0604030504040204" pitchFamily="50" charset="-128"/>
                        </a:rPr>
                        <a:t>●広く制度の理解促進</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aseline="0" dirty="0" smtClean="0">
                          <a:latin typeface="Meiryo UI" panose="020B0604030504040204" pitchFamily="50" charset="-128"/>
                          <a:ea typeface="Meiryo UI" panose="020B0604030504040204" pitchFamily="50" charset="-128"/>
                        </a:rPr>
                        <a:t>●行政機関の府民向けホームページでの窓口紹介</a:t>
                      </a:r>
                      <a:endParaRPr kumimoji="1" lang="en-US" altLang="ja-JP" sz="1200" baseline="0" dirty="0" smtClean="0">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aseline="0" dirty="0" smtClean="0">
                          <a:latin typeface="Meiryo UI" panose="020B0604030504040204" pitchFamily="50" charset="-128"/>
                          <a:ea typeface="Meiryo UI" panose="020B0604030504040204" pitchFamily="50" charset="-128"/>
                        </a:rPr>
                        <a:t>●ライフステージに併せた啓発（年金受給時等）</a:t>
                      </a:r>
                      <a:endParaRPr kumimoji="1" lang="en-US" altLang="ja-JP" sz="1200" b="0" u="none" baseline="0" dirty="0" smtClean="0">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u="none" baseline="0" dirty="0" smtClean="0">
                          <a:latin typeface="Meiryo UI" panose="020B0604030504040204" pitchFamily="50" charset="-128"/>
                          <a:ea typeface="Meiryo UI" panose="020B0604030504040204" pitchFamily="50" charset="-128"/>
                        </a:rPr>
                        <a:t>●住民向け権利擁護関係講座の開催</a:t>
                      </a:r>
                      <a:endParaRPr kumimoji="1" lang="en-US" altLang="ja-JP" sz="1200" b="0" u="none" baseline="0" dirty="0" smtClean="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aseline="0" dirty="0" smtClean="0">
                          <a:latin typeface="Meiryo UI" panose="020B0604030504040204" pitchFamily="50" charset="-128"/>
                          <a:ea typeface="Meiryo UI" panose="020B0604030504040204" pitchFamily="50" charset="-128"/>
                        </a:rPr>
                        <a:t>大阪府、市町村</a:t>
                      </a:r>
                      <a:endParaRPr kumimoji="1" lang="en-US" altLang="ja-JP" sz="1200" baseline="0" dirty="0" smtClean="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692490">
                <a:tc>
                  <a:txBody>
                    <a:bodyPr/>
                    <a:lstStyle/>
                    <a:p>
                      <a:pPr>
                        <a:lnSpc>
                          <a:spcPts val="1500"/>
                        </a:lnSpc>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❷　市町村担当者</a:t>
                      </a:r>
                      <a:endParaRPr kumimoji="1" lang="en-US" altLang="ja-JP" sz="1200" b="1" baseline="0" dirty="0" smtClean="0">
                        <a:solidFill>
                          <a:schemeClr val="bg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00B050"/>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aseline="0" dirty="0" smtClean="0">
                          <a:latin typeface="Meiryo UI" panose="020B0604030504040204" pitchFamily="50" charset="-128"/>
                          <a:ea typeface="Meiryo UI" panose="020B0604030504040204" pitchFamily="50" charset="-128"/>
                        </a:rPr>
                        <a:t>●制度の適切な活用</a:t>
                      </a:r>
                      <a:endParaRPr kumimoji="1" lang="en-US" altLang="ja-JP" sz="1200" baseline="0" dirty="0" smtClean="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u="none" baseline="0" dirty="0" smtClean="0">
                          <a:latin typeface="Meiryo UI" panose="020B0604030504040204" pitchFamily="50" charset="-128"/>
                          <a:ea typeface="Meiryo UI" panose="020B0604030504040204" pitchFamily="50" charset="-128"/>
                        </a:rPr>
                        <a:t>●市町村窓口担当研修、会議等での周知啓発</a:t>
                      </a:r>
                      <a:endParaRPr kumimoji="1" lang="en-US" altLang="ja-JP" sz="1200" b="0" u="none" baseline="0" dirty="0" smtClean="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aseline="0" dirty="0" smtClean="0">
                          <a:latin typeface="Meiryo UI" panose="020B0604030504040204" pitchFamily="50" charset="-128"/>
                          <a:ea typeface="Meiryo UI" panose="020B0604030504040204" pitchFamily="50" charset="-128"/>
                        </a:rPr>
                        <a:t>府社協、市町村</a:t>
                      </a:r>
                      <a:endParaRPr kumimoji="1" lang="en-US" altLang="ja-JP" sz="1200" baseline="0" dirty="0" smtClean="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915939">
                <a:tc>
                  <a:txBody>
                    <a:bodyPr/>
                    <a:lstStyle/>
                    <a:p>
                      <a:pPr>
                        <a:lnSpc>
                          <a:spcPts val="1500"/>
                        </a:lnSpc>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❸</a:t>
                      </a:r>
                      <a:endParaRPr kumimoji="1" lang="en-US" altLang="ja-JP" sz="1200" b="1" baseline="0" dirty="0" smtClean="0">
                        <a:solidFill>
                          <a:schemeClr val="bg1"/>
                        </a:solidFill>
                        <a:latin typeface="Meiryo UI" panose="020B0604030504040204" pitchFamily="50" charset="-128"/>
                        <a:ea typeface="Meiryo UI" panose="020B0604030504040204" pitchFamily="50" charset="-128"/>
                      </a:endParaRPr>
                    </a:p>
                    <a:p>
                      <a:pPr>
                        <a:lnSpc>
                          <a:spcPts val="1500"/>
                        </a:lnSpc>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介護支援専門員</a:t>
                      </a:r>
                      <a:endParaRPr kumimoji="1" lang="en-US" altLang="ja-JP" sz="1200" b="1" baseline="0" dirty="0" smtClean="0">
                        <a:solidFill>
                          <a:schemeClr val="bg1"/>
                        </a:solidFill>
                        <a:latin typeface="Meiryo UI" panose="020B0604030504040204" pitchFamily="50" charset="-128"/>
                        <a:ea typeface="Meiryo UI" panose="020B0604030504040204" pitchFamily="50" charset="-128"/>
                      </a:endParaRPr>
                    </a:p>
                    <a:p>
                      <a:pPr>
                        <a:lnSpc>
                          <a:spcPts val="1500"/>
                        </a:lnSpc>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相談支援専門員 等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00B050"/>
                    </a:solidFill>
                  </a:tcPr>
                </a:tc>
                <a:tc rowSpan="3">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aseline="0" dirty="0" smtClean="0">
                          <a:latin typeface="Meiryo UI" panose="020B0604030504040204" pitchFamily="50" charset="-128"/>
                          <a:ea typeface="Meiryo UI" panose="020B0604030504040204" pitchFamily="50" charset="-128"/>
                        </a:rPr>
                        <a:t>●連携のための理解促進</a:t>
                      </a:r>
                      <a:endParaRPr kumimoji="1" lang="en-US" altLang="ja-JP" sz="1200" baseline="0" dirty="0" smtClean="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u="none" baseline="0" dirty="0" smtClean="0">
                          <a:latin typeface="Meiryo UI" panose="020B0604030504040204" pitchFamily="50" charset="-128"/>
                          <a:ea typeface="Meiryo UI" panose="020B0604030504040204" pitchFamily="50" charset="-128"/>
                        </a:rPr>
                        <a:t>●資格取得等に係る講習会等での講師派遣</a:t>
                      </a:r>
                      <a:endParaRPr kumimoji="1" lang="en-US" altLang="ja-JP" sz="1200" b="0" u="none" baseline="0" dirty="0" smtClean="0">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u="none" baseline="0" dirty="0" smtClean="0">
                          <a:solidFill>
                            <a:schemeClr val="tx1"/>
                          </a:solidFill>
                          <a:latin typeface="Meiryo UI" panose="020B0604030504040204" pitchFamily="50" charset="-128"/>
                          <a:ea typeface="Meiryo UI" panose="020B0604030504040204" pitchFamily="50" charset="-128"/>
                        </a:rPr>
                        <a:t>●事業所指導の際に、制度周知</a:t>
                      </a:r>
                      <a:endParaRPr kumimoji="1" lang="en-US" altLang="ja-JP" sz="1200" b="0" u="none" baseline="0" dirty="0" smtClean="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baseline="0" dirty="0" smtClean="0">
                          <a:solidFill>
                            <a:schemeClr val="tx1"/>
                          </a:solidFill>
                          <a:latin typeface="Meiryo UI" panose="020B0604030504040204" pitchFamily="50" charset="-128"/>
                          <a:ea typeface="Meiryo UI" panose="020B0604030504040204" pitchFamily="50" charset="-128"/>
                        </a:rPr>
                        <a:t>大阪府、市町村、</a:t>
                      </a:r>
                      <a:endParaRPr kumimoji="1" lang="en-US" altLang="ja-JP" sz="1200" b="0" baseline="0" dirty="0" smtClean="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baseline="0" dirty="0" smtClean="0">
                          <a:solidFill>
                            <a:schemeClr val="tx1"/>
                          </a:solidFill>
                          <a:latin typeface="Meiryo UI" panose="020B0604030504040204" pitchFamily="50" charset="-128"/>
                          <a:ea typeface="Meiryo UI" panose="020B0604030504040204" pitchFamily="50" charset="-128"/>
                        </a:rPr>
                        <a:t>専門職団体</a:t>
                      </a:r>
                      <a:endParaRPr kumimoji="1" lang="en-US" altLang="ja-JP" sz="1200" b="0" baseline="0" dirty="0" smtClean="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4"/>
                  </a:ext>
                </a:extLst>
              </a:tr>
              <a:tr h="517590">
                <a:tc>
                  <a:txBody>
                    <a:bodyPr/>
                    <a:lstStyle/>
                    <a:p>
                      <a:pPr>
                        <a:lnSpc>
                          <a:spcPts val="1500"/>
                        </a:lnSpc>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❹　福祉サービス提供事業者</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00B050"/>
                    </a:solidFill>
                  </a:tcPr>
                </a:tc>
                <a:tc vMerge="1">
                  <a:txBody>
                    <a:bodyPr/>
                    <a:lstStyle/>
                    <a:p>
                      <a:pPr marL="0" marR="0" indent="0" algn="l" defTabSz="914400" rtl="0" eaLnBrk="1" fontAlgn="auto" latinLnBrk="0" hangingPunct="1">
                        <a:lnSpc>
                          <a:spcPts val="1500"/>
                        </a:lnSpc>
                        <a:spcBef>
                          <a:spcPts val="0"/>
                        </a:spcBef>
                        <a:spcAft>
                          <a:spcPts val="0"/>
                        </a:spcAft>
                        <a:buClrTx/>
                        <a:buSzTx/>
                        <a:buFontTx/>
                        <a:buNone/>
                        <a:tabLst/>
                        <a:defRPr/>
                      </a:pPr>
                      <a:endParaRPr kumimoji="1" lang="en-US" altLang="ja-JP" sz="1200" baseline="0" dirty="0" smtClean="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rowSpan="2">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baseline="0" dirty="0" smtClean="0">
                          <a:solidFill>
                            <a:schemeClr val="tx1"/>
                          </a:solidFill>
                          <a:latin typeface="Meiryo UI" panose="020B0604030504040204" pitchFamily="50" charset="-128"/>
                          <a:ea typeface="Meiryo UI" panose="020B0604030504040204" pitchFamily="50" charset="-128"/>
                        </a:rPr>
                        <a:t>●</a:t>
                      </a:r>
                      <a:r>
                        <a:rPr kumimoji="1" lang="ja-JP" altLang="en-US" sz="1200" b="0" u="none" baseline="0" dirty="0" smtClean="0">
                          <a:latin typeface="Meiryo UI" panose="020B0604030504040204" pitchFamily="50" charset="-128"/>
                          <a:ea typeface="Meiryo UI" panose="020B0604030504040204" pitchFamily="50" charset="-128"/>
                        </a:rPr>
                        <a:t>施設職員向け研修、会議等での周知啓発</a:t>
                      </a:r>
                      <a:endParaRPr kumimoji="1" lang="en-US" altLang="ja-JP" sz="1200" b="0" baseline="0" dirty="0" smtClean="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baseline="0" dirty="0" smtClean="0">
                          <a:solidFill>
                            <a:schemeClr val="tx1"/>
                          </a:solidFill>
                          <a:latin typeface="Meiryo UI" panose="020B0604030504040204" pitchFamily="50" charset="-128"/>
                          <a:ea typeface="Meiryo UI" panose="020B0604030504040204" pitchFamily="50" charset="-128"/>
                        </a:rPr>
                        <a:t>●窓口啓発用チラシの配布</a:t>
                      </a:r>
                      <a:endParaRPr kumimoji="1" lang="en-US" altLang="ja-JP" sz="1200" b="0" baseline="0" dirty="0" smtClean="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baseline="0" dirty="0" smtClean="0">
                          <a:solidFill>
                            <a:schemeClr val="tx1"/>
                          </a:solidFill>
                          <a:latin typeface="Meiryo UI" panose="020B0604030504040204" pitchFamily="50" charset="-128"/>
                          <a:ea typeface="Meiryo UI" panose="020B0604030504040204" pitchFamily="50" charset="-128"/>
                        </a:rPr>
                        <a:t>●業界団体向け制度研修</a:t>
                      </a:r>
                      <a:endParaRPr kumimoji="1" lang="en-US" altLang="ja-JP" sz="1200" b="0" baseline="0" dirty="0" smtClean="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rowSpan="2">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baseline="0" dirty="0" smtClean="0">
                          <a:solidFill>
                            <a:schemeClr val="tx1"/>
                          </a:solidFill>
                          <a:latin typeface="Meiryo UI" panose="020B0604030504040204" pitchFamily="50" charset="-128"/>
                          <a:ea typeface="Meiryo UI" panose="020B0604030504040204" pitchFamily="50" charset="-128"/>
                        </a:rPr>
                        <a:t>大阪府、市町村</a:t>
                      </a:r>
                      <a:endParaRPr kumimoji="1" lang="en-US" altLang="ja-JP" sz="1200" b="0" baseline="0" dirty="0" smtClean="0">
                        <a:solidFill>
                          <a:schemeClr val="tx1"/>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baseline="0" dirty="0" smtClean="0">
                          <a:solidFill>
                            <a:schemeClr val="tx1"/>
                          </a:solidFill>
                          <a:latin typeface="Meiryo UI" panose="020B0604030504040204" pitchFamily="50" charset="-128"/>
                          <a:ea typeface="Meiryo UI" panose="020B0604030504040204" pitchFamily="50" charset="-128"/>
                        </a:rPr>
                        <a:t>専門職団体</a:t>
                      </a:r>
                      <a:endParaRPr kumimoji="1" lang="en-US" altLang="ja-JP" sz="1200" b="0" baseline="0" dirty="0" smtClean="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5"/>
                  </a:ext>
                </a:extLst>
              </a:tr>
              <a:tr h="517590">
                <a:tc>
                  <a:txBody>
                    <a:bodyPr/>
                    <a:lstStyle/>
                    <a:p>
                      <a:pPr>
                        <a:lnSpc>
                          <a:spcPts val="1500"/>
                        </a:lnSpc>
                      </a:pPr>
                      <a:r>
                        <a:rPr kumimoji="1" lang="ja-JP" altLang="en-US" sz="1200" b="1" baseline="0" dirty="0" smtClean="0">
                          <a:solidFill>
                            <a:schemeClr val="bg1"/>
                          </a:solidFill>
                          <a:latin typeface="Meiryo UI" panose="020B0604030504040204" pitchFamily="50" charset="-128"/>
                          <a:ea typeface="Meiryo UI" panose="020B0604030504040204" pitchFamily="50" charset="-128"/>
                        </a:rPr>
                        <a:t>❺医療機関、金融機関等</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rgbClr val="00B050"/>
                    </a:solidFill>
                  </a:tcPr>
                </a:tc>
                <a:tc vMerge="1">
                  <a:txBody>
                    <a:bodyPr/>
                    <a:lstStyle/>
                    <a:p>
                      <a:pPr marL="0" marR="0" indent="0" algn="l" defTabSz="914400" rtl="0" eaLnBrk="1" fontAlgn="auto" latinLnBrk="0" hangingPunct="1">
                        <a:lnSpc>
                          <a:spcPts val="1500"/>
                        </a:lnSpc>
                        <a:spcBef>
                          <a:spcPts val="0"/>
                        </a:spcBef>
                        <a:spcAft>
                          <a:spcPts val="0"/>
                        </a:spcAft>
                        <a:buClrTx/>
                        <a:buSzTx/>
                        <a:buFontTx/>
                        <a:buNone/>
                        <a:tabLst/>
                        <a:defRPr/>
                      </a:pPr>
                      <a:endParaRPr kumimoji="1" lang="en-US" altLang="ja-JP" sz="1050" baseline="0" dirty="0" smtClean="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vMerge="1">
                  <a:txBody>
                    <a:bodyPr/>
                    <a:lstStyle/>
                    <a:p>
                      <a:pPr marL="0" marR="0" indent="0" algn="l" defTabSz="914400" rtl="0" eaLnBrk="1" fontAlgn="auto" latinLnBrk="0" hangingPunct="1">
                        <a:lnSpc>
                          <a:spcPts val="1500"/>
                        </a:lnSpc>
                        <a:spcBef>
                          <a:spcPts val="0"/>
                        </a:spcBef>
                        <a:spcAft>
                          <a:spcPts val="0"/>
                        </a:spcAft>
                        <a:buClrTx/>
                        <a:buSzTx/>
                        <a:buFontTx/>
                        <a:buNone/>
                        <a:tabLst/>
                        <a:defRPr/>
                      </a:pPr>
                      <a:endParaRPr kumimoji="1" lang="en-US" altLang="ja-JP" sz="1050" b="0" baseline="0" dirty="0" smtClean="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solidFill>
                  </a:tcPr>
                </a:tc>
                <a:tc v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82369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443754"/>
            <a:ext cx="9144000" cy="672352"/>
          </a:xfrm>
        </p:spPr>
        <p:txBody>
          <a:bodyPr>
            <a:normAutofit fontScale="92500" lnSpcReduction="10000"/>
          </a:bodyPr>
          <a:lstStyle/>
          <a:p>
            <a:pPr marL="0" indent="0">
              <a:buNone/>
            </a:pPr>
            <a:r>
              <a:rPr lang="ja-JP" altLang="en-US" sz="1800" dirty="0" smtClean="0">
                <a:latin typeface="Meiryo UI" panose="020B0604030504040204" pitchFamily="50" charset="-128"/>
                <a:ea typeface="Meiryo UI" panose="020B0604030504040204" pitchFamily="50" charset="-128"/>
              </a:rPr>
              <a:t>□現状の補助制度について</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　➢市民後見人養成等事業に関する検討事項</a:t>
            </a:r>
            <a:endParaRPr lang="en-US" altLang="ja-JP" sz="1800" dirty="0" smtClean="0">
              <a:latin typeface="Meiryo UI" panose="020B0604030504040204" pitchFamily="50" charset="-128"/>
              <a:ea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0" y="0"/>
            <a:ext cx="9144000" cy="426784"/>
          </a:xfrm>
          <a:prstGeom prst="rect">
            <a:avLst/>
          </a:prstGeom>
          <a:solidFill>
            <a:schemeClr val="bg1"/>
          </a:solidFill>
          <a:ln w="12700">
            <a:solidFill>
              <a:schemeClr val="tx2"/>
            </a:solidFill>
          </a:ln>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4-2</a:t>
            </a:r>
            <a:r>
              <a:rPr lang="ja-JP" altLang="en-US"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中核機関の機能　</a:t>
            </a:r>
            <a:r>
              <a:rPr lang="ja-JP" altLang="en-US" sz="18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③成年後見制度利用促進機能</a:t>
            </a:r>
            <a:r>
              <a:rPr lang="en-US" altLang="ja-JP" sz="18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(b)</a:t>
            </a:r>
            <a:r>
              <a:rPr lang="ja-JP" altLang="en-US" sz="18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人材育成（市民後見人養成等</a:t>
            </a:r>
            <a:r>
              <a:rPr lang="ja-JP" altLang="en-US" sz="18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r>
              <a:rPr lang="en-US" altLang="ja-JP" sz="18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18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課題</a:t>
            </a:r>
            <a:r>
              <a:rPr lang="en-US" altLang="ja-JP" sz="18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18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r>
              <a:rPr lang="ja-JP" altLang="en-US" sz="18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r>
              <a:rPr lang="ja-JP" altLang="en-US" sz="20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endParaRPr lang="ja-JP" altLang="en-US" sz="2000" dirty="0">
              <a:ln w="0"/>
              <a:solidFill>
                <a:schemeClr val="accent1"/>
              </a:solidFill>
              <a:effectLst>
                <a:outerShdw blurRad="38100" dist="25400" dir="5400000" algn="ctr" rotWithShape="0">
                  <a:srgbClr val="6E747A">
                    <a:alpha val="43000"/>
                  </a:srgbClr>
                </a:outerShdw>
              </a:effectLst>
            </a:endParaRPr>
          </a:p>
        </p:txBody>
      </p:sp>
      <p:graphicFrame>
        <p:nvGraphicFramePr>
          <p:cNvPr id="5" name="表 4"/>
          <p:cNvGraphicFramePr>
            <a:graphicFrameLocks noGrp="1"/>
          </p:cNvGraphicFramePr>
          <p:nvPr>
            <p:extLst>
              <p:ext uri="{D42A27DB-BD31-4B8C-83A1-F6EECF244321}">
                <p14:modId xmlns:p14="http://schemas.microsoft.com/office/powerpoint/2010/main" val="3026191496"/>
              </p:ext>
            </p:extLst>
          </p:nvPr>
        </p:nvGraphicFramePr>
        <p:xfrm>
          <a:off x="0" y="1025569"/>
          <a:ext cx="9144000" cy="5573888"/>
        </p:xfrm>
        <a:graphic>
          <a:graphicData uri="http://schemas.openxmlformats.org/drawingml/2006/table">
            <a:tbl>
              <a:tblPr firstRow="1" firstCol="1" bandRow="1">
                <a:tableStyleId>{5C22544A-7EE6-4342-B048-85BDC9FD1C3A}</a:tableStyleId>
              </a:tblPr>
              <a:tblGrid>
                <a:gridCol w="2485066">
                  <a:extLst>
                    <a:ext uri="{9D8B030D-6E8A-4147-A177-3AD203B41FA5}">
                      <a16:colId xmlns:a16="http://schemas.microsoft.com/office/drawing/2014/main" val="3603842897"/>
                    </a:ext>
                  </a:extLst>
                </a:gridCol>
                <a:gridCol w="6658934">
                  <a:extLst>
                    <a:ext uri="{9D8B030D-6E8A-4147-A177-3AD203B41FA5}">
                      <a16:colId xmlns:a16="http://schemas.microsoft.com/office/drawing/2014/main" val="3787840104"/>
                    </a:ext>
                  </a:extLst>
                </a:gridCol>
              </a:tblGrid>
              <a:tr h="305896">
                <a:tc>
                  <a:txBody>
                    <a:bodyPr/>
                    <a:lstStyle/>
                    <a:p>
                      <a:pPr algn="ctr">
                        <a:lnSpc>
                          <a:spcPct val="115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課題（検討事項）</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185" marR="53185" marT="0" marB="0"/>
                </a:tc>
                <a:tc>
                  <a:txBody>
                    <a:bodyPr/>
                    <a:lstStyle/>
                    <a:p>
                      <a:pPr algn="ctr">
                        <a:lnSpc>
                          <a:spcPct val="115000"/>
                        </a:lnSpc>
                        <a:spcAft>
                          <a:spcPts val="0"/>
                        </a:spcAft>
                      </a:pPr>
                      <a:r>
                        <a:rPr lang="ja-JP" sz="1200" kern="100" dirty="0">
                          <a:solidFill>
                            <a:schemeClr val="tx1"/>
                          </a:solidFill>
                          <a:effectLst/>
                          <a:latin typeface="Meiryo UI" panose="020B0604030504040204" pitchFamily="50" charset="-128"/>
                          <a:ea typeface="Meiryo UI" panose="020B0604030504040204" pitchFamily="50" charset="-128"/>
                        </a:rPr>
                        <a:t>考えられる対応策</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185" marR="53185" marT="0" marB="0"/>
                </a:tc>
                <a:extLst>
                  <a:ext uri="{0D108BD9-81ED-4DB2-BD59-A6C34878D82A}">
                    <a16:rowId xmlns:a16="http://schemas.microsoft.com/office/drawing/2014/main" val="2041410889"/>
                  </a:ext>
                </a:extLst>
              </a:tr>
              <a:tr h="731913">
                <a:tc>
                  <a:txBody>
                    <a:bodyPr/>
                    <a:lstStyle/>
                    <a:p>
                      <a:pPr indent="152400" algn="just">
                        <a:lnSpc>
                          <a:spcPct val="1150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rPr>
                        <a:t>１．</a:t>
                      </a:r>
                      <a:r>
                        <a:rPr lang="ja-JP" sz="1200" b="0" kern="100" dirty="0" smtClean="0">
                          <a:solidFill>
                            <a:schemeClr val="tx1"/>
                          </a:solidFill>
                          <a:effectLst/>
                          <a:latin typeface="Meiryo UI" panose="020B0604030504040204" pitchFamily="50" charset="-128"/>
                          <a:ea typeface="Meiryo UI" panose="020B0604030504040204" pitchFamily="50" charset="-128"/>
                        </a:rPr>
                        <a:t>成果</a:t>
                      </a:r>
                      <a:r>
                        <a:rPr lang="ja-JP" sz="1200" b="0" kern="100" dirty="0">
                          <a:solidFill>
                            <a:schemeClr val="tx1"/>
                          </a:solidFill>
                          <a:effectLst/>
                          <a:latin typeface="Meiryo UI" panose="020B0604030504040204" pitchFamily="50" charset="-128"/>
                          <a:ea typeface="Meiryo UI" panose="020B0604030504040204" pitchFamily="50" charset="-128"/>
                        </a:rPr>
                        <a:t>指標として、どのような</a:t>
                      </a:r>
                      <a:r>
                        <a:rPr lang="ja-JP" sz="1200" b="0" kern="100" dirty="0" err="1" smtClean="0">
                          <a:solidFill>
                            <a:schemeClr val="tx1"/>
                          </a:solidFill>
                          <a:effectLst/>
                          <a:latin typeface="Meiryo UI" panose="020B0604030504040204" pitchFamily="50" charset="-128"/>
                          <a:ea typeface="Meiryo UI" panose="020B0604030504040204" pitchFamily="50" charset="-128"/>
                        </a:rPr>
                        <a:t>も</a:t>
                      </a:r>
                      <a:endParaRPr lang="en-US" altLang="ja-JP" sz="1200" b="0" kern="100" dirty="0" smtClean="0">
                        <a:solidFill>
                          <a:schemeClr val="tx1"/>
                        </a:solidFill>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sz="1200" b="0" kern="100" dirty="0" err="1" smtClean="0">
                          <a:solidFill>
                            <a:schemeClr val="tx1"/>
                          </a:solidFill>
                          <a:effectLst/>
                          <a:latin typeface="Meiryo UI" panose="020B0604030504040204" pitchFamily="50" charset="-128"/>
                          <a:ea typeface="Meiryo UI" panose="020B0604030504040204" pitchFamily="50" charset="-128"/>
                        </a:rPr>
                        <a:t>のが</a:t>
                      </a:r>
                      <a:r>
                        <a:rPr lang="ja-JP" sz="1200" b="0" kern="100" dirty="0">
                          <a:solidFill>
                            <a:schemeClr val="tx1"/>
                          </a:solidFill>
                          <a:effectLst/>
                          <a:latin typeface="Meiryo UI" panose="020B0604030504040204" pitchFamily="50" charset="-128"/>
                          <a:ea typeface="Meiryo UI" panose="020B0604030504040204" pitchFamily="50" charset="-128"/>
                        </a:rPr>
                        <a:t>想定されるか。</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185" marR="53185" marT="0" marB="0"/>
                </a:tc>
                <a:tc>
                  <a:txBody>
                    <a:bodyPr/>
                    <a:lstStyle/>
                    <a:p>
                      <a:pPr indent="1524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・バンク登録者の社会貢献活動</a:t>
                      </a:r>
                      <a:r>
                        <a:rPr lang="ja-JP" sz="1200" kern="100" dirty="0" smtClean="0">
                          <a:effectLst/>
                          <a:latin typeface="Meiryo UI" panose="020B0604030504040204" pitchFamily="50" charset="-128"/>
                          <a:ea typeface="Meiryo UI" panose="020B0604030504040204" pitchFamily="50" charset="-128"/>
                        </a:rPr>
                        <a:t>件数</a:t>
                      </a:r>
                      <a:endParaRPr lang="en-US" altLang="ja-JP" sz="1200" kern="100" dirty="0" smtClean="0">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altLang="en-US" sz="1200" kern="100" dirty="0" smtClean="0">
                          <a:effectLst/>
                          <a:latin typeface="Meiryo UI" panose="020B0604030504040204" pitchFamily="50" charset="-128"/>
                          <a:ea typeface="Meiryo UI" panose="020B0604030504040204" pitchFamily="50" charset="-128"/>
                        </a:rPr>
                        <a:t>・受任件数</a:t>
                      </a:r>
                      <a:endParaRPr lang="en-US" altLang="ja-JP" sz="1200" kern="100" dirty="0" smtClean="0">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altLang="en-US" sz="1200" kern="100" dirty="0" smtClean="0">
                          <a:effectLst/>
                          <a:latin typeface="Meiryo UI" panose="020B0604030504040204" pitchFamily="50" charset="-128"/>
                          <a:ea typeface="Meiryo UI" panose="020B0604030504040204" pitchFamily="50" charset="-128"/>
                        </a:rPr>
                        <a:t>・市民後見人の活動状況（訪問回数、本人の意見、事務作業量）</a:t>
                      </a:r>
                      <a:endParaRPr lang="ja-JP" sz="1200" kern="100" dirty="0">
                        <a:effectLst/>
                        <a:latin typeface="Meiryo UI" panose="020B0604030504040204" pitchFamily="50" charset="-128"/>
                        <a:ea typeface="Meiryo UI" panose="020B0604030504040204" pitchFamily="50" charset="-128"/>
                      </a:endParaRPr>
                    </a:p>
                  </a:txBody>
                  <a:tcPr marL="53185" marR="53185" marT="0" marB="0"/>
                </a:tc>
                <a:extLst>
                  <a:ext uri="{0D108BD9-81ED-4DB2-BD59-A6C34878D82A}">
                    <a16:rowId xmlns:a16="http://schemas.microsoft.com/office/drawing/2014/main" val="2970515139"/>
                  </a:ext>
                </a:extLst>
              </a:tr>
              <a:tr h="1001555">
                <a:tc>
                  <a:txBody>
                    <a:bodyPr/>
                    <a:lstStyle/>
                    <a:p>
                      <a:pPr indent="152400" algn="just">
                        <a:lnSpc>
                          <a:spcPct val="1150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rPr>
                        <a:t>２．</a:t>
                      </a:r>
                      <a:r>
                        <a:rPr lang="ja-JP" sz="1200" b="0" kern="100" dirty="0" smtClean="0">
                          <a:solidFill>
                            <a:schemeClr val="tx1"/>
                          </a:solidFill>
                          <a:effectLst/>
                          <a:latin typeface="Meiryo UI" panose="020B0604030504040204" pitchFamily="50" charset="-128"/>
                          <a:ea typeface="Meiryo UI" panose="020B0604030504040204" pitchFamily="50" charset="-128"/>
                        </a:rPr>
                        <a:t>養成者数</a:t>
                      </a:r>
                      <a:r>
                        <a:rPr lang="ja-JP" sz="1200" b="0" kern="100" dirty="0">
                          <a:solidFill>
                            <a:schemeClr val="tx1"/>
                          </a:solidFill>
                          <a:effectLst/>
                          <a:latin typeface="Meiryo UI" panose="020B0604030504040204" pitchFamily="50" charset="-128"/>
                          <a:ea typeface="Meiryo UI" panose="020B0604030504040204" pitchFamily="50" charset="-128"/>
                        </a:rPr>
                        <a:t>を増やすにはどう</a:t>
                      </a:r>
                      <a:r>
                        <a:rPr lang="ja-JP" sz="1200" b="0" kern="100" dirty="0" smtClean="0">
                          <a:solidFill>
                            <a:schemeClr val="tx1"/>
                          </a:solidFill>
                          <a:effectLst/>
                          <a:latin typeface="Meiryo UI" panose="020B0604030504040204" pitchFamily="50" charset="-128"/>
                          <a:ea typeface="Meiryo UI" panose="020B0604030504040204" pitchFamily="50" charset="-128"/>
                        </a:rPr>
                        <a:t>すれ</a:t>
                      </a:r>
                      <a:endParaRPr lang="en-US" altLang="ja-JP" sz="1200" b="0" kern="100" dirty="0" smtClean="0">
                        <a:solidFill>
                          <a:schemeClr val="tx1"/>
                        </a:solidFill>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sz="1200" b="0" kern="100" dirty="0" smtClean="0">
                          <a:solidFill>
                            <a:schemeClr val="tx1"/>
                          </a:solidFill>
                          <a:effectLst/>
                          <a:latin typeface="Meiryo UI" panose="020B0604030504040204" pitchFamily="50" charset="-128"/>
                          <a:ea typeface="Meiryo UI" panose="020B0604030504040204" pitchFamily="50" charset="-128"/>
                        </a:rPr>
                        <a:t>ばよいか</a:t>
                      </a:r>
                      <a:endParaRPr lang="ja-JP" sz="1200" b="0" kern="100" dirty="0">
                        <a:solidFill>
                          <a:schemeClr val="tx1"/>
                        </a:solidFill>
                        <a:effectLst/>
                        <a:latin typeface="Meiryo UI" panose="020B0604030504040204" pitchFamily="50" charset="-128"/>
                        <a:ea typeface="Meiryo UI" panose="020B0604030504040204" pitchFamily="50" charset="-128"/>
                      </a:endParaRPr>
                    </a:p>
                  </a:txBody>
                  <a:tcPr marL="53185" marR="53185" marT="0" marB="0"/>
                </a:tc>
                <a:tc>
                  <a:txBody>
                    <a:bodyPr/>
                    <a:lstStyle/>
                    <a:p>
                      <a:pPr marL="294005" indent="-3048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　</a:t>
                      </a:r>
                      <a:r>
                        <a:rPr lang="en-US" altLang="ja-JP" sz="1200" kern="100" dirty="0" smtClean="0">
                          <a:effectLst/>
                          <a:latin typeface="Meiryo UI" panose="020B0604030504040204" pitchFamily="50" charset="-128"/>
                          <a:ea typeface="Meiryo UI" panose="020B0604030504040204" pitchFamily="50" charset="-128"/>
                        </a:rPr>
                        <a:t> </a:t>
                      </a:r>
                      <a:r>
                        <a:rPr lang="ja-JP" sz="1200" kern="100" dirty="0" smtClean="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オリエンテーション、養成研修について、大阪府、大阪市、堺市で内容の共通化を図り、相互利用を可能</a:t>
                      </a:r>
                      <a:r>
                        <a:rPr lang="ja-JP" sz="1200" kern="100" dirty="0" smtClean="0">
                          <a:effectLst/>
                          <a:latin typeface="Meiryo UI" panose="020B0604030504040204" pitchFamily="50" charset="-128"/>
                          <a:ea typeface="Meiryo UI" panose="020B0604030504040204" pitchFamily="50" charset="-128"/>
                        </a:rPr>
                        <a:t>と</a:t>
                      </a:r>
                      <a:endParaRPr lang="en-US" altLang="ja-JP" sz="1200" kern="100" dirty="0" smtClean="0">
                        <a:effectLst/>
                        <a:latin typeface="Meiryo UI" panose="020B0604030504040204" pitchFamily="50" charset="-128"/>
                        <a:ea typeface="Meiryo UI" panose="020B0604030504040204" pitchFamily="50" charset="-128"/>
                      </a:endParaRPr>
                    </a:p>
                    <a:p>
                      <a:pPr marL="294005" indent="-304800" algn="just">
                        <a:lnSpc>
                          <a:spcPct val="115000"/>
                        </a:lnSpc>
                        <a:spcAft>
                          <a:spcPts val="0"/>
                        </a:spcAft>
                      </a:pPr>
                      <a:r>
                        <a:rPr lang="ja-JP" altLang="en-US" sz="1200" kern="100" dirty="0" smtClean="0">
                          <a:effectLst/>
                          <a:latin typeface="Meiryo UI" panose="020B0604030504040204" pitchFamily="50" charset="-128"/>
                          <a:ea typeface="Meiryo UI" panose="020B0604030504040204" pitchFamily="50" charset="-128"/>
                        </a:rPr>
                        <a:t>　</a:t>
                      </a:r>
                      <a:r>
                        <a:rPr lang="ja-JP" sz="1200" kern="100" dirty="0" smtClean="0">
                          <a:effectLst/>
                          <a:latin typeface="Meiryo UI" panose="020B0604030504040204" pitchFamily="50" charset="-128"/>
                          <a:ea typeface="Meiryo UI" panose="020B0604030504040204" pitchFamily="50" charset="-128"/>
                        </a:rPr>
                        <a:t>する</a:t>
                      </a:r>
                      <a:r>
                        <a:rPr lang="ja-JP" sz="1200" kern="100" dirty="0">
                          <a:effectLst/>
                          <a:latin typeface="Meiryo UI" panose="020B0604030504040204" pitchFamily="50" charset="-128"/>
                          <a:ea typeface="Meiryo UI" panose="020B0604030504040204" pitchFamily="50" charset="-128"/>
                        </a:rPr>
                        <a:t>仕組みの創設（被養成者への便宜</a:t>
                      </a:r>
                      <a:r>
                        <a:rPr lang="ja-JP" sz="1200" kern="100" dirty="0" smtClean="0">
                          <a:effectLst/>
                          <a:latin typeface="Meiryo UI" panose="020B0604030504040204" pitchFamily="50" charset="-128"/>
                          <a:ea typeface="Meiryo UI" panose="020B0604030504040204" pitchFamily="50" charset="-128"/>
                        </a:rPr>
                        <a:t>）</a:t>
                      </a:r>
                      <a:endParaRPr lang="en-US" altLang="ja-JP" sz="1200" kern="100" dirty="0" smtClean="0">
                        <a:effectLst/>
                        <a:latin typeface="Meiryo UI" panose="020B0604030504040204" pitchFamily="50" charset="-128"/>
                        <a:ea typeface="Meiryo UI" panose="020B0604030504040204" pitchFamily="50" charset="-128"/>
                      </a:endParaRPr>
                    </a:p>
                    <a:p>
                      <a:pPr marL="294005" indent="-3048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　</a:t>
                      </a:r>
                      <a:r>
                        <a:rPr lang="en-US" altLang="ja-JP" sz="1200" kern="100" dirty="0" smtClean="0">
                          <a:effectLst/>
                          <a:latin typeface="Meiryo UI" panose="020B0604030504040204" pitchFamily="50" charset="-128"/>
                          <a:ea typeface="Meiryo UI" panose="020B0604030504040204" pitchFamily="50" charset="-128"/>
                        </a:rPr>
                        <a:t> </a:t>
                      </a:r>
                      <a:r>
                        <a:rPr lang="ja-JP" sz="1200" kern="100" dirty="0" smtClean="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ＰＲ方法や</a:t>
                      </a:r>
                      <a:r>
                        <a:rPr lang="ja-JP" sz="1200" kern="100" dirty="0" smtClean="0">
                          <a:effectLst/>
                          <a:latin typeface="Meiryo UI" panose="020B0604030504040204" pitchFamily="50" charset="-128"/>
                          <a:ea typeface="Meiryo UI" panose="020B0604030504040204" pitchFamily="50" charset="-128"/>
                        </a:rPr>
                        <a:t>内容</a:t>
                      </a:r>
                      <a:r>
                        <a:rPr lang="ja-JP" altLang="en-US" sz="1200" kern="100" dirty="0" smtClean="0">
                          <a:effectLst/>
                          <a:latin typeface="Meiryo UI" panose="020B0604030504040204" pitchFamily="50" charset="-128"/>
                          <a:ea typeface="Meiryo UI" panose="020B0604030504040204" pitchFamily="50" charset="-128"/>
                        </a:rPr>
                        <a:t>の</a:t>
                      </a:r>
                      <a:r>
                        <a:rPr lang="ja-JP" sz="1200" kern="100" dirty="0" smtClean="0">
                          <a:effectLst/>
                          <a:latin typeface="Meiryo UI" panose="020B0604030504040204" pitchFamily="50" charset="-128"/>
                          <a:ea typeface="Meiryo UI" panose="020B0604030504040204" pitchFamily="50" charset="-128"/>
                        </a:rPr>
                        <a:t>工夫</a:t>
                      </a:r>
                      <a:endParaRPr lang="en-US" altLang="ja-JP" sz="1200" kern="100" dirty="0" smtClean="0">
                        <a:effectLst/>
                        <a:latin typeface="Meiryo UI" panose="020B0604030504040204" pitchFamily="50" charset="-128"/>
                        <a:ea typeface="Meiryo UI" panose="020B0604030504040204" pitchFamily="50" charset="-128"/>
                      </a:endParaRPr>
                    </a:p>
                    <a:p>
                      <a:pPr marL="294005" indent="-3048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　</a:t>
                      </a:r>
                      <a:r>
                        <a:rPr lang="en-US" altLang="ja-JP" sz="1200" kern="100" dirty="0" smtClean="0">
                          <a:effectLst/>
                          <a:latin typeface="Meiryo UI" panose="020B0604030504040204" pitchFamily="50" charset="-128"/>
                          <a:ea typeface="Meiryo UI" panose="020B0604030504040204" pitchFamily="50" charset="-128"/>
                        </a:rPr>
                        <a:t> </a:t>
                      </a:r>
                      <a:r>
                        <a:rPr lang="ja-JP" sz="1200" kern="100" dirty="0" smtClean="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制度的な</a:t>
                      </a:r>
                      <a:r>
                        <a:rPr lang="ja-JP" sz="1200" kern="100" dirty="0" smtClean="0">
                          <a:effectLst/>
                          <a:latin typeface="Meiryo UI" panose="020B0604030504040204" pitchFamily="50" charset="-128"/>
                          <a:ea typeface="Meiryo UI" panose="020B0604030504040204" pitchFamily="50" charset="-128"/>
                        </a:rPr>
                        <a:t>改善点はないか</a:t>
                      </a:r>
                      <a:endParaRPr lang="ja-JP" sz="1200" kern="100" dirty="0">
                        <a:effectLst/>
                        <a:latin typeface="Meiryo UI" panose="020B0604030504040204" pitchFamily="50" charset="-128"/>
                        <a:ea typeface="Meiryo UI" panose="020B0604030504040204" pitchFamily="50" charset="-128"/>
                      </a:endParaRPr>
                    </a:p>
                  </a:txBody>
                  <a:tcPr marL="53185" marR="53185" marT="0" marB="0"/>
                </a:tc>
                <a:extLst>
                  <a:ext uri="{0D108BD9-81ED-4DB2-BD59-A6C34878D82A}">
                    <a16:rowId xmlns:a16="http://schemas.microsoft.com/office/drawing/2014/main" val="1165548705"/>
                  </a:ext>
                </a:extLst>
              </a:tr>
              <a:tr h="761691">
                <a:tc>
                  <a:txBody>
                    <a:bodyPr/>
                    <a:lstStyle/>
                    <a:p>
                      <a:pPr indent="152400" algn="just">
                        <a:lnSpc>
                          <a:spcPct val="1150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rPr>
                        <a:t>３．</a:t>
                      </a:r>
                      <a:r>
                        <a:rPr lang="ja-JP" sz="1200" b="0" kern="100" dirty="0" smtClean="0">
                          <a:solidFill>
                            <a:schemeClr val="tx1"/>
                          </a:solidFill>
                          <a:effectLst/>
                          <a:latin typeface="Meiryo UI" panose="020B0604030504040204" pitchFamily="50" charset="-128"/>
                          <a:ea typeface="Meiryo UI" panose="020B0604030504040204" pitchFamily="50" charset="-128"/>
                        </a:rPr>
                        <a:t>バンク</a:t>
                      </a:r>
                      <a:r>
                        <a:rPr lang="ja-JP" sz="1200" b="0" kern="100" dirty="0">
                          <a:solidFill>
                            <a:schemeClr val="tx1"/>
                          </a:solidFill>
                          <a:effectLst/>
                          <a:latin typeface="Meiryo UI" panose="020B0604030504040204" pitchFamily="50" charset="-128"/>
                          <a:ea typeface="Meiryo UI" panose="020B0604030504040204" pitchFamily="50" charset="-128"/>
                        </a:rPr>
                        <a:t>登録者の活用策として</a:t>
                      </a:r>
                      <a:r>
                        <a:rPr lang="ja-JP" sz="1200" b="0" kern="100" dirty="0" smtClean="0">
                          <a:solidFill>
                            <a:schemeClr val="tx1"/>
                          </a:solidFill>
                          <a:effectLst/>
                          <a:latin typeface="Meiryo UI" panose="020B0604030504040204" pitchFamily="50" charset="-128"/>
                          <a:ea typeface="Meiryo UI" panose="020B0604030504040204" pitchFamily="50" charset="-128"/>
                        </a:rPr>
                        <a:t>、</a:t>
                      </a:r>
                      <a:r>
                        <a:rPr lang="ja-JP" altLang="en-US" sz="1200" b="0" kern="100" dirty="0" smtClean="0">
                          <a:solidFill>
                            <a:schemeClr val="tx1"/>
                          </a:solidFill>
                          <a:effectLst/>
                          <a:latin typeface="Meiryo UI" panose="020B0604030504040204" pitchFamily="50" charset="-128"/>
                          <a:ea typeface="Meiryo UI" panose="020B0604030504040204" pitchFamily="50" charset="-128"/>
                        </a:rPr>
                        <a:t>　　</a:t>
                      </a:r>
                      <a:endParaRPr lang="en-US" altLang="ja-JP" sz="1200" b="0" kern="100" dirty="0" smtClean="0">
                        <a:solidFill>
                          <a:schemeClr val="tx1"/>
                        </a:solidFill>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sz="1200" b="0" kern="100" dirty="0" smtClean="0">
                          <a:solidFill>
                            <a:schemeClr val="tx1"/>
                          </a:solidFill>
                          <a:effectLst/>
                          <a:latin typeface="Meiryo UI" panose="020B0604030504040204" pitchFamily="50" charset="-128"/>
                          <a:ea typeface="Meiryo UI" panose="020B0604030504040204" pitchFamily="50" charset="-128"/>
                        </a:rPr>
                        <a:t>どの</a:t>
                      </a:r>
                      <a:r>
                        <a:rPr lang="ja-JP" sz="1200" b="0" kern="100" dirty="0">
                          <a:solidFill>
                            <a:schemeClr val="tx1"/>
                          </a:solidFill>
                          <a:effectLst/>
                          <a:latin typeface="Meiryo UI" panose="020B0604030504040204" pitchFamily="50" charset="-128"/>
                          <a:ea typeface="Meiryo UI" panose="020B0604030504040204" pitchFamily="50" charset="-128"/>
                        </a:rPr>
                        <a:t>ようなことが考えられるか</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185" marR="53185" marT="0" marB="0"/>
                </a:tc>
                <a:tc>
                  <a:txBody>
                    <a:bodyPr/>
                    <a:lstStyle/>
                    <a:p>
                      <a:pPr indent="1524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・日常生活自立支援事業の生活支援員</a:t>
                      </a:r>
                    </a:p>
                    <a:p>
                      <a:pPr indent="1524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・法人後見の</a:t>
                      </a:r>
                      <a:r>
                        <a:rPr lang="ja-JP" sz="1200" kern="100" dirty="0" smtClean="0">
                          <a:effectLst/>
                          <a:latin typeface="Meiryo UI" panose="020B0604030504040204" pitchFamily="50" charset="-128"/>
                          <a:ea typeface="Meiryo UI" panose="020B0604030504040204" pitchFamily="50" charset="-128"/>
                        </a:rPr>
                        <a:t>従業者</a:t>
                      </a:r>
                      <a:endParaRPr lang="en-US" altLang="ja-JP" sz="1200" kern="100" dirty="0" smtClean="0">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・施設ボランティアに従事</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185" marR="53185" marT="0" marB="0"/>
                </a:tc>
                <a:extLst>
                  <a:ext uri="{0D108BD9-81ED-4DB2-BD59-A6C34878D82A}">
                    <a16:rowId xmlns:a16="http://schemas.microsoft.com/office/drawing/2014/main" val="1049325722"/>
                  </a:ext>
                </a:extLst>
              </a:tr>
              <a:tr h="1238914">
                <a:tc>
                  <a:txBody>
                    <a:bodyPr/>
                    <a:lstStyle/>
                    <a:p>
                      <a:pPr indent="152400" algn="just">
                        <a:lnSpc>
                          <a:spcPct val="1150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rPr>
                        <a:t>４．</a:t>
                      </a:r>
                      <a:r>
                        <a:rPr lang="ja-JP" sz="1200" b="0" kern="100" dirty="0" smtClean="0">
                          <a:solidFill>
                            <a:schemeClr val="tx1"/>
                          </a:solidFill>
                          <a:effectLst/>
                          <a:latin typeface="Meiryo UI" panose="020B0604030504040204" pitchFamily="50" charset="-128"/>
                          <a:ea typeface="Meiryo UI" panose="020B0604030504040204" pitchFamily="50" charset="-128"/>
                        </a:rPr>
                        <a:t>受任</a:t>
                      </a:r>
                      <a:r>
                        <a:rPr lang="ja-JP" sz="1200" b="0" kern="100" dirty="0">
                          <a:solidFill>
                            <a:schemeClr val="tx1"/>
                          </a:solidFill>
                          <a:effectLst/>
                          <a:latin typeface="Meiryo UI" panose="020B0604030504040204" pitchFamily="50" charset="-128"/>
                          <a:ea typeface="Meiryo UI" panose="020B0604030504040204" pitchFamily="50" charset="-128"/>
                        </a:rPr>
                        <a:t>件数を増やすためには</a:t>
                      </a:r>
                      <a:r>
                        <a:rPr lang="ja-JP" sz="1200" b="0" kern="100" dirty="0" smtClean="0">
                          <a:solidFill>
                            <a:schemeClr val="tx1"/>
                          </a:solidFill>
                          <a:effectLst/>
                          <a:latin typeface="Meiryo UI" panose="020B0604030504040204" pitchFamily="50" charset="-128"/>
                          <a:ea typeface="Meiryo UI" panose="020B0604030504040204" pitchFamily="50" charset="-128"/>
                        </a:rPr>
                        <a:t>どう</a:t>
                      </a:r>
                      <a:endParaRPr lang="en-US" altLang="ja-JP" sz="1200" b="0" kern="100" dirty="0" smtClean="0">
                        <a:solidFill>
                          <a:schemeClr val="tx1"/>
                        </a:solidFill>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sz="1200" b="0" kern="100" dirty="0" smtClean="0">
                          <a:solidFill>
                            <a:schemeClr val="tx1"/>
                          </a:solidFill>
                          <a:effectLst/>
                          <a:latin typeface="Meiryo UI" panose="020B0604030504040204" pitchFamily="50" charset="-128"/>
                          <a:ea typeface="Meiryo UI" panose="020B0604030504040204" pitchFamily="50" charset="-128"/>
                        </a:rPr>
                        <a:t>すれば</a:t>
                      </a:r>
                      <a:r>
                        <a:rPr lang="ja-JP" sz="1200" b="0" kern="100" dirty="0">
                          <a:solidFill>
                            <a:schemeClr val="tx1"/>
                          </a:solidFill>
                          <a:effectLst/>
                          <a:latin typeface="Meiryo UI" panose="020B0604030504040204" pitchFamily="50" charset="-128"/>
                          <a:ea typeface="Meiryo UI" panose="020B0604030504040204" pitchFamily="50" charset="-128"/>
                        </a:rPr>
                        <a:t>よい</a:t>
                      </a:r>
                      <a:r>
                        <a:rPr lang="ja-JP" sz="1200" b="0" kern="100" dirty="0" smtClean="0">
                          <a:solidFill>
                            <a:schemeClr val="tx1"/>
                          </a:solidFill>
                          <a:effectLst/>
                          <a:latin typeface="Meiryo UI" panose="020B0604030504040204" pitchFamily="50" charset="-128"/>
                          <a:ea typeface="Meiryo UI" panose="020B0604030504040204" pitchFamily="50" charset="-128"/>
                        </a:rPr>
                        <a:t>か</a:t>
                      </a:r>
                      <a:endParaRPr lang="ja-JP" sz="1200" b="0" kern="100" dirty="0">
                        <a:solidFill>
                          <a:schemeClr val="tx1"/>
                        </a:solidFill>
                        <a:effectLst/>
                        <a:latin typeface="Meiryo UI" panose="020B0604030504040204" pitchFamily="50" charset="-128"/>
                        <a:ea typeface="Meiryo UI" panose="020B0604030504040204" pitchFamily="50" charset="-128"/>
                      </a:endParaRPr>
                    </a:p>
                  </a:txBody>
                  <a:tcPr marL="53185" marR="53185" marT="0" marB="0"/>
                </a:tc>
                <a:tc>
                  <a:txBody>
                    <a:bodyPr/>
                    <a:lstStyle/>
                    <a:p>
                      <a:pPr indent="1524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・市町村長申立の活性化</a:t>
                      </a:r>
                      <a:r>
                        <a:rPr lang="ja-JP" sz="1200" kern="100" dirty="0" smtClean="0">
                          <a:effectLst/>
                          <a:latin typeface="Meiryo UI" panose="020B0604030504040204" pitchFamily="50" charset="-128"/>
                          <a:ea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rPr>
                        <a:t>窓口職員への研修の充実</a:t>
                      </a:r>
                      <a:r>
                        <a:rPr lang="ja-JP" sz="1200" kern="100" dirty="0" smtClean="0">
                          <a:effectLst/>
                          <a:latin typeface="Meiryo UI" panose="020B0604030504040204" pitchFamily="50" charset="-128"/>
                          <a:ea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・日常生活自立支援事業からの移行（課題について関係者</a:t>
                      </a:r>
                      <a:r>
                        <a:rPr lang="ja-JP" sz="1200" kern="100" dirty="0" smtClean="0">
                          <a:effectLst/>
                          <a:latin typeface="Meiryo UI" panose="020B0604030504040204" pitchFamily="50" charset="-128"/>
                          <a:ea typeface="Meiryo UI" panose="020B0604030504040204" pitchFamily="50" charset="-128"/>
                        </a:rPr>
                        <a:t>ヒア</a:t>
                      </a:r>
                      <a:r>
                        <a:rPr lang="ja-JP" altLang="en-US" sz="1200" kern="100" dirty="0" smtClean="0">
                          <a:effectLst/>
                          <a:latin typeface="Meiryo UI" panose="020B0604030504040204" pitchFamily="50" charset="-128"/>
                          <a:ea typeface="Meiryo UI" panose="020B0604030504040204" pitchFamily="50" charset="-128"/>
                        </a:rPr>
                        <a:t>リング</a:t>
                      </a:r>
                      <a:r>
                        <a:rPr lang="ja-JP" sz="1200" kern="100" dirty="0" smtClean="0">
                          <a:effectLst/>
                          <a:latin typeface="Meiryo UI" panose="020B0604030504040204" pitchFamily="50" charset="-128"/>
                          <a:ea typeface="Meiryo UI" panose="020B0604030504040204" pitchFamily="50" charset="-128"/>
                        </a:rPr>
                        <a:t>、アンケート</a:t>
                      </a:r>
                      <a:r>
                        <a:rPr lang="ja-JP" altLang="en-US" sz="1200" kern="100" dirty="0" smtClean="0">
                          <a:effectLst/>
                          <a:latin typeface="Meiryo UI" panose="020B0604030504040204" pitchFamily="50" charset="-128"/>
                          <a:ea typeface="Meiryo UI" panose="020B0604030504040204" pitchFamily="50" charset="-128"/>
                        </a:rPr>
                        <a:t>調査</a:t>
                      </a:r>
                      <a:r>
                        <a:rPr lang="ja-JP" sz="1200" kern="100" dirty="0" smtClean="0">
                          <a:effectLst/>
                          <a:latin typeface="Meiryo UI" panose="020B0604030504040204" pitchFamily="50" charset="-128"/>
                          <a:ea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・リレー方式の</a:t>
                      </a:r>
                      <a:r>
                        <a:rPr lang="ja-JP" sz="1200" kern="100" dirty="0" smtClean="0">
                          <a:effectLst/>
                          <a:latin typeface="Meiryo UI" panose="020B0604030504040204" pitchFamily="50" charset="-128"/>
                          <a:ea typeface="Meiryo UI" panose="020B0604030504040204" pitchFamily="50" charset="-128"/>
                        </a:rPr>
                        <a:t>活用</a:t>
                      </a:r>
                      <a:r>
                        <a:rPr lang="ja-JP" altLang="en-US" sz="1200" kern="100" dirty="0" smtClean="0">
                          <a:effectLst/>
                          <a:latin typeface="Meiryo UI" panose="020B0604030504040204" pitchFamily="50" charset="-128"/>
                          <a:ea typeface="Meiryo UI" panose="020B0604030504040204" pitchFamily="50" charset="-128"/>
                        </a:rPr>
                        <a:t>　</a:t>
                      </a:r>
                      <a:r>
                        <a:rPr lang="ja-JP" sz="1200" kern="100" dirty="0">
                          <a:effectLst/>
                          <a:latin typeface="Meiryo UI" panose="020B0604030504040204" pitchFamily="50" charset="-128"/>
                          <a:ea typeface="Meiryo UI" panose="020B0604030504040204" pitchFamily="50" charset="-128"/>
                        </a:rPr>
                        <a:t>　　・市民</a:t>
                      </a:r>
                      <a:r>
                        <a:rPr lang="ja-JP" sz="1200" kern="100" dirty="0" smtClean="0">
                          <a:effectLst/>
                          <a:latin typeface="Meiryo UI" panose="020B0604030504040204" pitchFamily="50" charset="-128"/>
                          <a:ea typeface="Meiryo UI" panose="020B0604030504040204" pitchFamily="50" charset="-128"/>
                        </a:rPr>
                        <a:t>後見</a:t>
                      </a:r>
                      <a:r>
                        <a:rPr lang="ja-JP" altLang="en-US" sz="1200" kern="100" dirty="0" smtClean="0">
                          <a:effectLst/>
                          <a:latin typeface="Meiryo UI" panose="020B0604030504040204" pitchFamily="50" charset="-128"/>
                          <a:ea typeface="Meiryo UI" panose="020B0604030504040204" pitchFamily="50" charset="-128"/>
                        </a:rPr>
                        <a:t>人</a:t>
                      </a:r>
                      <a:r>
                        <a:rPr lang="ja-JP" sz="1200" kern="100" dirty="0" smtClean="0">
                          <a:effectLst/>
                          <a:latin typeface="Meiryo UI" panose="020B0604030504040204" pitchFamily="50" charset="-128"/>
                          <a:ea typeface="Meiryo UI" panose="020B0604030504040204" pitchFamily="50" charset="-128"/>
                        </a:rPr>
                        <a:t>を</a:t>
                      </a:r>
                      <a:r>
                        <a:rPr lang="ja-JP" altLang="en-US" sz="1200" kern="100" dirty="0" smtClean="0">
                          <a:effectLst/>
                          <a:latin typeface="Meiryo UI" panose="020B0604030504040204" pitchFamily="50" charset="-128"/>
                          <a:ea typeface="Meiryo UI" panose="020B0604030504040204" pitchFamily="50" charset="-128"/>
                        </a:rPr>
                        <a:t>候補者に想定する場合の</a:t>
                      </a:r>
                      <a:r>
                        <a:rPr lang="ja-JP" sz="1200" kern="100" dirty="0" smtClean="0">
                          <a:effectLst/>
                          <a:latin typeface="Meiryo UI" panose="020B0604030504040204" pitchFamily="50" charset="-128"/>
                          <a:ea typeface="Meiryo UI" panose="020B0604030504040204" pitchFamily="50" charset="-128"/>
                        </a:rPr>
                        <a:t>チェックシート</a:t>
                      </a:r>
                      <a:r>
                        <a:rPr lang="ja-JP" altLang="en-US" sz="1200" kern="100" dirty="0" smtClean="0">
                          <a:effectLst/>
                          <a:latin typeface="Meiryo UI" panose="020B0604030504040204" pitchFamily="50" charset="-128"/>
                          <a:ea typeface="Meiryo UI" panose="020B0604030504040204" pitchFamily="50" charset="-128"/>
                        </a:rPr>
                        <a:t>作成の見直し</a:t>
                      </a:r>
                      <a:endParaRPr lang="en-US" altLang="ja-JP" sz="1200" kern="100" dirty="0" smtClean="0">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sz="1200" kern="100" dirty="0" smtClean="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他事例</a:t>
                      </a:r>
                      <a:r>
                        <a:rPr lang="ja-JP" sz="1200" kern="100" dirty="0" smtClean="0">
                          <a:effectLst/>
                          <a:latin typeface="Meiryo UI" panose="020B0604030504040204" pitchFamily="50" charset="-128"/>
                          <a:ea typeface="Meiryo UI" panose="020B0604030504040204" pitchFamily="50" charset="-128"/>
                        </a:rPr>
                        <a:t>の</a:t>
                      </a:r>
                      <a:r>
                        <a:rPr lang="ja-JP" altLang="en-US" sz="1200" kern="100" dirty="0" smtClean="0">
                          <a:effectLst/>
                          <a:latin typeface="Meiryo UI" panose="020B0604030504040204" pitchFamily="50" charset="-128"/>
                          <a:ea typeface="Meiryo UI" panose="020B0604030504040204" pitchFamily="50" charset="-128"/>
                        </a:rPr>
                        <a:t>研究</a:t>
                      </a:r>
                      <a:r>
                        <a:rPr lang="ja-JP" sz="1200" kern="100" dirty="0" smtClean="0">
                          <a:effectLst/>
                          <a:latin typeface="Meiryo UI" panose="020B0604030504040204" pitchFamily="50" charset="-128"/>
                          <a:ea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rPr>
                        <a:t>大阪市　等</a:t>
                      </a:r>
                      <a:r>
                        <a:rPr lang="ja-JP" sz="1200" kern="100" dirty="0" smtClean="0">
                          <a:effectLst/>
                          <a:latin typeface="Meiryo UI" panose="020B0604030504040204" pitchFamily="50" charset="-128"/>
                          <a:ea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・制度的な改善点はない</a:t>
                      </a:r>
                      <a:r>
                        <a:rPr lang="ja-JP" sz="1200" kern="100" dirty="0" smtClean="0">
                          <a:effectLst/>
                          <a:latin typeface="Meiryo UI" panose="020B0604030504040204" pitchFamily="50" charset="-128"/>
                          <a:ea typeface="Meiryo UI" panose="020B0604030504040204" pitchFamily="50" charset="-128"/>
                        </a:rPr>
                        <a:t>か</a:t>
                      </a:r>
                      <a:endParaRPr lang="ja-JP" sz="1200" kern="100" dirty="0">
                        <a:effectLst/>
                        <a:latin typeface="Meiryo UI" panose="020B0604030504040204" pitchFamily="50" charset="-128"/>
                        <a:ea typeface="Meiryo UI" panose="020B0604030504040204" pitchFamily="50" charset="-128"/>
                      </a:endParaRPr>
                    </a:p>
                  </a:txBody>
                  <a:tcPr marL="53185" marR="53185" marT="0" marB="0"/>
                </a:tc>
                <a:extLst>
                  <a:ext uri="{0D108BD9-81ED-4DB2-BD59-A6C34878D82A}">
                    <a16:rowId xmlns:a16="http://schemas.microsoft.com/office/drawing/2014/main" val="2852281406"/>
                  </a:ext>
                </a:extLst>
              </a:tr>
              <a:tr h="873508">
                <a:tc>
                  <a:txBody>
                    <a:bodyPr/>
                    <a:lstStyle/>
                    <a:p>
                      <a:pPr indent="152400" algn="just">
                        <a:lnSpc>
                          <a:spcPct val="1150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rPr>
                        <a:t>５．</a:t>
                      </a:r>
                      <a:r>
                        <a:rPr lang="ja-JP" sz="1200" b="0" kern="100" dirty="0" smtClean="0">
                          <a:solidFill>
                            <a:schemeClr val="tx1"/>
                          </a:solidFill>
                          <a:effectLst/>
                          <a:latin typeface="Meiryo UI" panose="020B0604030504040204" pitchFamily="50" charset="-128"/>
                          <a:ea typeface="Meiryo UI" panose="020B0604030504040204" pitchFamily="50" charset="-128"/>
                        </a:rPr>
                        <a:t>市民</a:t>
                      </a:r>
                      <a:r>
                        <a:rPr lang="ja-JP" sz="1200" b="0" kern="100" dirty="0">
                          <a:solidFill>
                            <a:schemeClr val="tx1"/>
                          </a:solidFill>
                          <a:effectLst/>
                          <a:latin typeface="Meiryo UI" panose="020B0604030504040204" pitchFamily="50" charset="-128"/>
                          <a:ea typeface="Meiryo UI" panose="020B0604030504040204" pitchFamily="50" charset="-128"/>
                        </a:rPr>
                        <a:t>後見人養成等事業に</a:t>
                      </a:r>
                      <a:r>
                        <a:rPr lang="ja-JP" sz="1200" b="0" kern="100" dirty="0" smtClean="0">
                          <a:solidFill>
                            <a:schemeClr val="tx1"/>
                          </a:solidFill>
                          <a:effectLst/>
                          <a:latin typeface="Meiryo UI" panose="020B0604030504040204" pitchFamily="50" charset="-128"/>
                          <a:ea typeface="Meiryo UI" panose="020B0604030504040204" pitchFamily="50" charset="-128"/>
                        </a:rPr>
                        <a:t>取</a:t>
                      </a:r>
                      <a:r>
                        <a:rPr lang="ja-JP" altLang="en-US" sz="1200" b="0" kern="100" dirty="0" smtClean="0">
                          <a:solidFill>
                            <a:schemeClr val="tx1"/>
                          </a:solidFill>
                          <a:effectLst/>
                          <a:latin typeface="Meiryo UI" panose="020B0604030504040204" pitchFamily="50" charset="-128"/>
                          <a:ea typeface="Meiryo UI" panose="020B0604030504040204" pitchFamily="50" charset="-128"/>
                        </a:rPr>
                        <a:t>　</a:t>
                      </a:r>
                      <a:endParaRPr lang="en-US" altLang="ja-JP" sz="1200" b="0" kern="100" dirty="0" smtClean="0">
                        <a:solidFill>
                          <a:schemeClr val="tx1"/>
                        </a:solidFill>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sz="1200" b="0" kern="100" dirty="0" smtClean="0">
                          <a:solidFill>
                            <a:schemeClr val="tx1"/>
                          </a:solidFill>
                          <a:effectLst/>
                          <a:latin typeface="Meiryo UI" panose="020B0604030504040204" pitchFamily="50" charset="-128"/>
                          <a:ea typeface="Meiryo UI" panose="020B0604030504040204" pitchFamily="50" charset="-128"/>
                        </a:rPr>
                        <a:t>組む</a:t>
                      </a:r>
                      <a:r>
                        <a:rPr lang="ja-JP" sz="1200" b="0" kern="100" dirty="0">
                          <a:solidFill>
                            <a:schemeClr val="tx1"/>
                          </a:solidFill>
                          <a:effectLst/>
                          <a:latin typeface="Meiryo UI" panose="020B0604030504040204" pitchFamily="50" charset="-128"/>
                          <a:ea typeface="Meiryo UI" panose="020B0604030504040204" pitchFamily="50" charset="-128"/>
                        </a:rPr>
                        <a:t>市町村を増やすにはどう</a:t>
                      </a:r>
                      <a:r>
                        <a:rPr lang="ja-JP" sz="1200" b="0" kern="100" dirty="0" smtClean="0">
                          <a:solidFill>
                            <a:schemeClr val="tx1"/>
                          </a:solidFill>
                          <a:effectLst/>
                          <a:latin typeface="Meiryo UI" panose="020B0604030504040204" pitchFamily="50" charset="-128"/>
                          <a:ea typeface="Meiryo UI" panose="020B0604030504040204" pitchFamily="50" charset="-128"/>
                        </a:rPr>
                        <a:t>すれば</a:t>
                      </a:r>
                      <a:endParaRPr lang="en-US" altLang="ja-JP" sz="1200" b="0" kern="100" dirty="0" smtClean="0">
                        <a:solidFill>
                          <a:schemeClr val="tx1"/>
                        </a:solidFill>
                        <a:effectLst/>
                        <a:latin typeface="Meiryo UI" panose="020B0604030504040204" pitchFamily="50" charset="-128"/>
                        <a:ea typeface="Meiryo UI" panose="020B0604030504040204" pitchFamily="50" charset="-128"/>
                      </a:endParaRPr>
                    </a:p>
                    <a:p>
                      <a:pPr indent="152400" algn="just">
                        <a:lnSpc>
                          <a:spcPct val="115000"/>
                        </a:lnSpc>
                        <a:spcAft>
                          <a:spcPts val="0"/>
                        </a:spcAft>
                      </a:pPr>
                      <a:r>
                        <a:rPr lang="ja-JP" sz="1200" b="0" kern="100" dirty="0" smtClean="0">
                          <a:solidFill>
                            <a:schemeClr val="tx1"/>
                          </a:solidFill>
                          <a:effectLst/>
                          <a:latin typeface="Meiryo UI" panose="020B0604030504040204" pitchFamily="50" charset="-128"/>
                          <a:ea typeface="Meiryo UI" panose="020B0604030504040204" pitchFamily="50" charset="-128"/>
                        </a:rPr>
                        <a:t>よい</a:t>
                      </a:r>
                      <a:r>
                        <a:rPr lang="ja-JP" sz="1200" b="0" kern="100" dirty="0">
                          <a:solidFill>
                            <a:schemeClr val="tx1"/>
                          </a:solidFill>
                          <a:effectLst/>
                          <a:latin typeface="Meiryo UI" panose="020B0604030504040204" pitchFamily="50" charset="-128"/>
                          <a:ea typeface="Meiryo UI" panose="020B0604030504040204" pitchFamily="50" charset="-128"/>
                        </a:rPr>
                        <a:t>か</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185" marR="53185" marT="0" marB="0"/>
                </a:tc>
                <a:tc>
                  <a:txBody>
                    <a:bodyPr/>
                    <a:lstStyle/>
                    <a:p>
                      <a:pPr indent="1524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・市町村の事務的負担を軽減できないか（参画しやすくする）</a:t>
                      </a:r>
                    </a:p>
                    <a:p>
                      <a:pPr indent="152400"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・市町村の経済的負担を軽減できないか（事業費の節減）</a:t>
                      </a:r>
                    </a:p>
                    <a:p>
                      <a:pPr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　</a:t>
                      </a:r>
                      <a:r>
                        <a:rPr lang="en-US" altLang="ja-JP" sz="1200" kern="100" dirty="0" smtClean="0">
                          <a:effectLst/>
                          <a:latin typeface="Meiryo UI" panose="020B0604030504040204" pitchFamily="50" charset="-128"/>
                          <a:ea typeface="Meiryo UI" panose="020B0604030504040204" pitchFamily="50" charset="-128"/>
                        </a:rPr>
                        <a:t> </a:t>
                      </a:r>
                      <a:r>
                        <a:rPr lang="ja-JP" sz="1200" kern="100" dirty="0" smtClean="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直接または間接の事業効果を明確に示すことができないか</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3185" marR="53185" marT="0" marB="0"/>
                </a:tc>
                <a:extLst>
                  <a:ext uri="{0D108BD9-81ED-4DB2-BD59-A6C34878D82A}">
                    <a16:rowId xmlns:a16="http://schemas.microsoft.com/office/drawing/2014/main" val="2049283799"/>
                  </a:ext>
                </a:extLst>
              </a:tr>
              <a:tr h="660411">
                <a:tc>
                  <a:txBody>
                    <a:bodyPr/>
                    <a:lstStyle/>
                    <a:p>
                      <a:pPr algn="just">
                        <a:lnSpc>
                          <a:spcPct val="115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　</a:t>
                      </a:r>
                      <a:r>
                        <a:rPr lang="ja-JP" altLang="en-US" sz="1200" b="0" kern="100" dirty="0" smtClean="0">
                          <a:solidFill>
                            <a:schemeClr val="tx1"/>
                          </a:solidFill>
                          <a:effectLst/>
                          <a:latin typeface="Meiryo UI" panose="020B0604030504040204" pitchFamily="50" charset="-128"/>
                          <a:ea typeface="Meiryo UI" panose="020B0604030504040204" pitchFamily="50" charset="-128"/>
                        </a:rPr>
                        <a:t>６．</a:t>
                      </a:r>
                      <a:r>
                        <a:rPr lang="ja-JP" sz="1200" b="0" kern="100" dirty="0" smtClean="0">
                          <a:solidFill>
                            <a:schemeClr val="tx1"/>
                          </a:solidFill>
                          <a:effectLst/>
                          <a:latin typeface="Meiryo UI" panose="020B0604030504040204" pitchFamily="50" charset="-128"/>
                          <a:ea typeface="Meiryo UI" panose="020B0604030504040204" pitchFamily="50" charset="-128"/>
                        </a:rPr>
                        <a:t>市民</a:t>
                      </a:r>
                      <a:r>
                        <a:rPr lang="ja-JP" sz="1200" b="0" kern="100" dirty="0">
                          <a:solidFill>
                            <a:schemeClr val="tx1"/>
                          </a:solidFill>
                          <a:effectLst/>
                          <a:latin typeface="Meiryo UI" panose="020B0604030504040204" pitchFamily="50" charset="-128"/>
                          <a:ea typeface="Meiryo UI" panose="020B0604030504040204" pitchFamily="50" charset="-128"/>
                        </a:rPr>
                        <a:t>後見人養成等以外の</a:t>
                      </a:r>
                      <a:r>
                        <a:rPr lang="ja-JP" sz="1200" b="0" kern="100" dirty="0" smtClean="0">
                          <a:solidFill>
                            <a:schemeClr val="tx1"/>
                          </a:solidFill>
                          <a:effectLst/>
                          <a:latin typeface="Meiryo UI" panose="020B0604030504040204" pitchFamily="50" charset="-128"/>
                          <a:ea typeface="Meiryo UI" panose="020B0604030504040204" pitchFamily="50" charset="-128"/>
                        </a:rPr>
                        <a:t>人材</a:t>
                      </a:r>
                      <a:r>
                        <a:rPr lang="ja-JP" altLang="en-US" sz="1200" b="0" kern="100" dirty="0" smtClean="0">
                          <a:solidFill>
                            <a:schemeClr val="tx1"/>
                          </a:solidFill>
                          <a:effectLst/>
                          <a:latin typeface="Meiryo UI" panose="020B0604030504040204" pitchFamily="50" charset="-128"/>
                          <a:ea typeface="Meiryo UI" panose="020B0604030504040204" pitchFamily="50" charset="-128"/>
                        </a:rPr>
                        <a:t>　</a:t>
                      </a:r>
                      <a:endParaRPr lang="en-US" altLang="ja-JP" sz="1200" b="0" kern="100" dirty="0" smtClean="0">
                        <a:solidFill>
                          <a:schemeClr val="tx1"/>
                        </a:solidFill>
                        <a:effectLst/>
                        <a:latin typeface="Meiryo UI" panose="020B0604030504040204" pitchFamily="50" charset="-128"/>
                        <a:ea typeface="Meiryo UI" panose="020B0604030504040204" pitchFamily="50" charset="-128"/>
                      </a:endParaRPr>
                    </a:p>
                    <a:p>
                      <a:pPr algn="just">
                        <a:lnSpc>
                          <a:spcPct val="1150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rPr>
                        <a:t>　</a:t>
                      </a:r>
                      <a:r>
                        <a:rPr lang="ja-JP" sz="1200" b="0" kern="100" dirty="0" smtClean="0">
                          <a:solidFill>
                            <a:schemeClr val="tx1"/>
                          </a:solidFill>
                          <a:effectLst/>
                          <a:latin typeface="Meiryo UI" panose="020B0604030504040204" pitchFamily="50" charset="-128"/>
                          <a:ea typeface="Meiryo UI" panose="020B0604030504040204" pitchFamily="50" charset="-128"/>
                        </a:rPr>
                        <a:t>育成</a:t>
                      </a:r>
                      <a:r>
                        <a:rPr lang="ja-JP" sz="1200" b="0" kern="100" dirty="0">
                          <a:solidFill>
                            <a:schemeClr val="tx1"/>
                          </a:solidFill>
                          <a:effectLst/>
                          <a:latin typeface="Meiryo UI" panose="020B0604030504040204" pitchFamily="50" charset="-128"/>
                          <a:ea typeface="Meiryo UI" panose="020B0604030504040204" pitchFamily="50" charset="-128"/>
                        </a:rPr>
                        <a:t>として、力を入れるべきものは</a:t>
                      </a:r>
                      <a:r>
                        <a:rPr lang="ja-JP" sz="1200" b="0" kern="100" dirty="0" smtClean="0">
                          <a:solidFill>
                            <a:schemeClr val="tx1"/>
                          </a:solidFill>
                          <a:effectLst/>
                          <a:latin typeface="Meiryo UI" panose="020B0604030504040204" pitchFamily="50" charset="-128"/>
                          <a:ea typeface="Meiryo UI" panose="020B0604030504040204" pitchFamily="50" charset="-128"/>
                        </a:rPr>
                        <a:t>何</a:t>
                      </a:r>
                      <a:endParaRPr lang="en-US" altLang="ja-JP" sz="1200" b="0" kern="100" dirty="0" smtClean="0">
                        <a:solidFill>
                          <a:schemeClr val="tx1"/>
                        </a:solidFill>
                        <a:effectLst/>
                        <a:latin typeface="Meiryo UI" panose="020B0604030504040204" pitchFamily="50" charset="-128"/>
                        <a:ea typeface="Meiryo UI" panose="020B0604030504040204" pitchFamily="50" charset="-128"/>
                      </a:endParaRPr>
                    </a:p>
                    <a:p>
                      <a:pPr algn="just">
                        <a:lnSpc>
                          <a:spcPct val="1150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rPr>
                        <a:t>　</a:t>
                      </a:r>
                      <a:r>
                        <a:rPr lang="ja-JP" sz="1200" b="0" kern="100" dirty="0" smtClean="0">
                          <a:solidFill>
                            <a:schemeClr val="tx1"/>
                          </a:solidFill>
                          <a:effectLst/>
                          <a:latin typeface="Meiryo UI" panose="020B0604030504040204" pitchFamily="50" charset="-128"/>
                          <a:ea typeface="Meiryo UI" panose="020B0604030504040204" pitchFamily="50" charset="-128"/>
                        </a:rPr>
                        <a:t>か</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185" marR="53185" marT="0" marB="0"/>
                </a:tc>
                <a:tc>
                  <a:txBody>
                    <a:bodyPr/>
                    <a:lstStyle/>
                    <a:p>
                      <a:pPr algn="just">
                        <a:lnSpc>
                          <a:spcPct val="115000"/>
                        </a:lnSpc>
                        <a:spcAft>
                          <a:spcPts val="0"/>
                        </a:spcAft>
                      </a:pPr>
                      <a:r>
                        <a:rPr lang="ja-JP" sz="1200" kern="100" dirty="0">
                          <a:effectLst/>
                          <a:latin typeface="Meiryo UI" panose="020B0604030504040204" pitchFamily="50" charset="-128"/>
                          <a:ea typeface="Meiryo UI" panose="020B0604030504040204" pitchFamily="50" charset="-128"/>
                        </a:rPr>
                        <a:t>　</a:t>
                      </a:r>
                      <a:r>
                        <a:rPr lang="en-US" altLang="ja-JP" sz="1200" kern="100" dirty="0" smtClean="0">
                          <a:effectLst/>
                          <a:latin typeface="Meiryo UI" panose="020B0604030504040204" pitchFamily="50" charset="-128"/>
                          <a:ea typeface="Meiryo UI" panose="020B0604030504040204" pitchFamily="50" charset="-128"/>
                        </a:rPr>
                        <a:t> </a:t>
                      </a:r>
                      <a:r>
                        <a:rPr lang="ja-JP" sz="1200" kern="100" dirty="0" smtClean="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法人後見サポーター</a:t>
                      </a:r>
                      <a:r>
                        <a:rPr lang="ja-JP" sz="1200" kern="100" dirty="0" smtClean="0">
                          <a:effectLst/>
                          <a:latin typeface="Meiryo UI" panose="020B0604030504040204" pitchFamily="50" charset="-128"/>
                          <a:ea typeface="Meiryo UI" panose="020B0604030504040204" pitchFamily="50" charset="-128"/>
                        </a:rPr>
                        <a:t>な</a:t>
                      </a:r>
                      <a:r>
                        <a:rPr lang="ja-JP" altLang="en-US" sz="1200" kern="100" dirty="0" smtClean="0">
                          <a:effectLst/>
                          <a:latin typeface="Meiryo UI" panose="020B0604030504040204" pitchFamily="50" charset="-128"/>
                          <a:ea typeface="Meiryo UI" panose="020B0604030504040204" pitchFamily="50" charset="-128"/>
                        </a:rPr>
                        <a:t>ど</a:t>
                      </a:r>
                      <a:endParaRPr lang="ja-JP" sz="1200" kern="100" dirty="0">
                        <a:effectLst/>
                        <a:latin typeface="Meiryo UI" panose="020B0604030504040204" pitchFamily="50" charset="-128"/>
                        <a:ea typeface="Meiryo UI" panose="020B0604030504040204" pitchFamily="50" charset="-128"/>
                      </a:endParaRPr>
                    </a:p>
                  </a:txBody>
                  <a:tcPr marL="53185" marR="53185" marT="0" marB="0"/>
                </a:tc>
                <a:extLst>
                  <a:ext uri="{0D108BD9-81ED-4DB2-BD59-A6C34878D82A}">
                    <a16:rowId xmlns:a16="http://schemas.microsoft.com/office/drawing/2014/main" val="2097817554"/>
                  </a:ext>
                </a:extLst>
              </a:tr>
            </a:tbl>
          </a:graphicData>
        </a:graphic>
      </p:graphicFrame>
      <p:sp>
        <p:nvSpPr>
          <p:cNvPr id="2" name="スライド番号プレースホルダー 1"/>
          <p:cNvSpPr>
            <a:spLocks noGrp="1"/>
          </p:cNvSpPr>
          <p:nvPr>
            <p:ph type="sldNum" sz="quarter" idx="12"/>
          </p:nvPr>
        </p:nvSpPr>
        <p:spPr>
          <a:xfrm>
            <a:off x="8444753" y="6602505"/>
            <a:ext cx="699247" cy="403412"/>
          </a:xfrm>
        </p:spPr>
        <p:txBody>
          <a:bodyPr/>
          <a:lstStyle/>
          <a:p>
            <a:r>
              <a:rPr kumimoji="1" lang="en-US" altLang="ja-JP" smtClean="0"/>
              <a:t>12</a:t>
            </a:r>
            <a:endParaRPr kumimoji="1" lang="en-US" altLang="ja-JP" dirty="0" smtClean="0"/>
          </a:p>
          <a:p>
            <a:endParaRPr kumimoji="1" lang="ja-JP" altLang="en-US" dirty="0"/>
          </a:p>
        </p:txBody>
      </p:sp>
    </p:spTree>
    <p:extLst>
      <p:ext uri="{BB962C8B-B14F-4D97-AF65-F5344CB8AC3E}">
        <p14:creationId xmlns:p14="http://schemas.microsoft.com/office/powerpoint/2010/main" val="3371015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0" y="-1"/>
            <a:ext cx="9144000" cy="385763"/>
          </a:xfrm>
          <a:prstGeom prst="rect">
            <a:avLst/>
          </a:prstGeom>
          <a:solidFill>
            <a:schemeClr val="accent5">
              <a:lumMod val="40000"/>
              <a:lumOff val="60000"/>
            </a:schemeClr>
          </a:solidFill>
          <a:ln>
            <a:noFill/>
          </a:ln>
          <a:effectLst/>
          <a:extLst/>
        </p:spPr>
        <p:txBody>
          <a:bodyPr wrap="none" lIns="68576" tIns="34288" rIns="68576" bIns="34288" anchor="ct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eiryo UI" pitchFamily="50" charset="-128"/>
              </a:rPr>
              <a:t>成年後見制度利用促進に向けたあり方について　＜</a:t>
            </a:r>
            <a:r>
              <a:rPr kumimoji="1" lang="ja-JP" altLang="en-US" sz="1200" b="1"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eiryo UI" pitchFamily="50" charset="-128"/>
              </a:rPr>
              <a:t>検討項目案一覧＞</a:t>
            </a:r>
            <a:endParaRPr kumimoji="1" lang="en-US" altLang="ja-JP" sz="1200" b="1"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eiryo UI" pitchFamily="50" charset="-128"/>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57478622"/>
              </p:ext>
            </p:extLst>
          </p:nvPr>
        </p:nvGraphicFramePr>
        <p:xfrm>
          <a:off x="0" y="497544"/>
          <a:ext cx="4517409" cy="5943597"/>
        </p:xfrm>
        <a:graphic>
          <a:graphicData uri="http://schemas.openxmlformats.org/drawingml/2006/table">
            <a:tbl>
              <a:tblPr firstRow="1" bandRow="1">
                <a:tableStyleId>{5940675A-B579-460E-94D1-54222C63F5DA}</a:tableStyleId>
              </a:tblPr>
              <a:tblGrid>
                <a:gridCol w="1283424">
                  <a:extLst>
                    <a:ext uri="{9D8B030D-6E8A-4147-A177-3AD203B41FA5}">
                      <a16:colId xmlns:a16="http://schemas.microsoft.com/office/drawing/2014/main" val="20000"/>
                    </a:ext>
                  </a:extLst>
                </a:gridCol>
                <a:gridCol w="2568185">
                  <a:extLst>
                    <a:ext uri="{9D8B030D-6E8A-4147-A177-3AD203B41FA5}">
                      <a16:colId xmlns:a16="http://schemas.microsoft.com/office/drawing/2014/main" val="450232123"/>
                    </a:ext>
                  </a:extLst>
                </a:gridCol>
                <a:gridCol w="665800">
                  <a:extLst>
                    <a:ext uri="{9D8B030D-6E8A-4147-A177-3AD203B41FA5}">
                      <a16:colId xmlns:a16="http://schemas.microsoft.com/office/drawing/2014/main" val="3514935185"/>
                    </a:ext>
                  </a:extLst>
                </a:gridCol>
              </a:tblGrid>
              <a:tr h="287133">
                <a:tc>
                  <a:txBody>
                    <a:bodyPr/>
                    <a:lstStyle/>
                    <a:p>
                      <a:pPr algn="ctr">
                        <a:lnSpc>
                          <a:spcPts val="1200"/>
                        </a:lnSpc>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検討項目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検討の方向性・対応策（案）</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備考</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384225">
                <a:tc gridSpan="3">
                  <a:txBody>
                    <a:bodyPr/>
                    <a:lstStyle/>
                    <a:p>
                      <a:pPr algn="l">
                        <a:lnSpc>
                          <a:spcPts val="1200"/>
                        </a:lnSpc>
                      </a:pPr>
                      <a:r>
                        <a:rPr lang="ja-JP" altLang="en-US" sz="800" b="1"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中核機関の機能　①事務局機能（協議会等の体制整備）</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23996346"/>
                  </a:ext>
                </a:extLst>
              </a:tr>
              <a:tr h="485160">
                <a:tc>
                  <a:txBody>
                    <a:bodyPr/>
                    <a:lstStyle/>
                    <a:p>
                      <a:pPr algn="l">
                        <a:lnSpc>
                          <a:spcPts val="1200"/>
                        </a:lnSpc>
                      </a:pPr>
                      <a:r>
                        <a:rPr lang="ja-JP" altLang="en-US" sz="800" b="0"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❶　</a:t>
                      </a:r>
                      <a:r>
                        <a:rPr lang="ja-JP" altLang="en-US" sz="800" b="1"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協議会の役割</a:t>
                      </a:r>
                      <a:endParaRPr lang="ja-JP" altLang="en-US" sz="80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地域連携ネットワークでの協議会の役割の確認</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200"/>
                        </a:lnSpc>
                        <a:spcBef>
                          <a:spcPts val="0"/>
                        </a:spcBef>
                        <a:spcAft>
                          <a:spcPts val="0"/>
                        </a:spcAft>
                        <a:buClrTx/>
                        <a:buSzTx/>
                        <a:buFontTx/>
                        <a:buNone/>
                        <a:tabLst/>
                        <a:defRPr/>
                      </a:pPr>
                      <a:r>
                        <a:rPr lang="ja-JP" altLang="en-US"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協議会に参加する構成メンバーについて検討</a:t>
                      </a:r>
                      <a:endParaRPr lang="en-US" altLang="ja-JP"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en-US" altLang="ja-JP" sz="1200" dirty="0" smtClean="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85160">
                <a:tc>
                  <a:txBody>
                    <a:bodyPr/>
                    <a:lstStyle/>
                    <a:p>
                      <a:pPr algn="l">
                        <a:lnSpc>
                          <a:spcPts val="1200"/>
                        </a:lnSpc>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❷　中核機関の設置</a:t>
                      </a:r>
                      <a:endParaRPr lang="ja-JP" altLang="en-US" sz="800" b="1" i="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中核機関の広域設置の手法、組織体制について検討</a:t>
                      </a:r>
                      <a:endParaRPr lang="en-US" altLang="ja-JP"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5649196"/>
                  </a:ext>
                </a:extLst>
              </a:tr>
              <a:tr h="343208">
                <a:tc gridSpan="3">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中核機関の機能　②広報機能</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63819506"/>
                  </a:ext>
                </a:extLst>
              </a:tr>
              <a:tr h="652688">
                <a:tc>
                  <a:txBody>
                    <a:bodyPr/>
                    <a:lstStyle/>
                    <a:p>
                      <a:pPr algn="l">
                        <a:lnSpc>
                          <a:spcPts val="1200"/>
                        </a:lnSpc>
                      </a:pPr>
                      <a:r>
                        <a:rPr lang="ja-JP" altLang="en-US"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広報・啓発</a:t>
                      </a:r>
                      <a:endParaRPr lang="en-US" altLang="ja-JP"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支援の必要な人を窓口につなげる効果的・効率的な広報・啓発の実施</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効果的な広報・啓発活動への参加協力について検討</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430583"/>
                  </a:ext>
                </a:extLst>
              </a:tr>
              <a:tr h="339755">
                <a:tc gridSpan="3">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中核機関の機能　②相談機能</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marL="68580" marR="68580" marT="34290" marB="34290" anchor="ctr"/>
                </a:tc>
                <a:extLst>
                  <a:ext uri="{0D108BD9-81ED-4DB2-BD59-A6C34878D82A}">
                    <a16:rowId xmlns:a16="http://schemas.microsoft.com/office/drawing/2014/main" val="2475062589"/>
                  </a:ext>
                </a:extLst>
              </a:tr>
              <a:tr h="683184">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a:t>
                      </a: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実施主体の体制整備</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市町村、中核機関、相談窓口が、どのような体制を整</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備すべきかの</a:t>
                      </a: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地域の既存相談機関との連携方法</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2290094"/>
                  </a:ext>
                </a:extLst>
              </a:tr>
              <a:tr h="485160">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❷　関係者への研修</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中核機関職員、地域の相談機関等、どの様な研修を</a:t>
                      </a:r>
                      <a:r>
                        <a:rPr lang="ja-JP" altLang="en-US" sz="8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べき（回数、実施方法、内容　等）</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7791203"/>
                  </a:ext>
                </a:extLst>
              </a:tr>
              <a:tr h="48516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❸　困難事例への支援機能</a:t>
                      </a:r>
                      <a:endParaRPr lang="ja-JP" altLang="en-US" sz="800" b="1" i="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市町村や中核機関または、チームに対する支援の仕組</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みについて</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7162560"/>
                  </a:ext>
                </a:extLst>
              </a:tr>
              <a:tr h="485160">
                <a:tc>
                  <a:txBody>
                    <a:bodyPr/>
                    <a:lstStyle/>
                    <a:p>
                      <a:pPr algn="l">
                        <a:lnSpc>
                          <a:spcPts val="1200"/>
                        </a:lnSpc>
                      </a:pPr>
                      <a:r>
                        <a:rPr lang="ja-JP" altLang="en-US" sz="800" b="0"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➍　</a:t>
                      </a:r>
                      <a:r>
                        <a:rPr lang="ja-JP" altLang="en-US" sz="800" b="1"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親族、本人に対する申立支援</a:t>
                      </a:r>
                      <a:endParaRPr lang="ja-JP" altLang="en-US" sz="800" b="1"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実施体制、実施内容はどのようなものか</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市町村、中核機関、相談窓口の役割分担</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7232952"/>
                  </a:ext>
                </a:extLst>
              </a:tr>
              <a:tr h="342444">
                <a:tc gridSpan="3">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altLang="ja-JP"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lang="ja-JP" altLang="en-US"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中核機関の機能　③成年後見制度利用促進機能　</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後見人候補者推薦</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7817009"/>
                  </a:ext>
                </a:extLst>
              </a:tr>
              <a:tr h="485160">
                <a:tc>
                  <a:txBody>
                    <a:bodyPr/>
                    <a:lstStyle/>
                    <a:p>
                      <a:pPr algn="l">
                        <a:lnSpc>
                          <a:spcPts val="1200"/>
                        </a:lnSpc>
                      </a:pPr>
                      <a:r>
                        <a:rPr lang="ja-JP" altLang="en-US"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適正な推薦の仕組みづくり</a:t>
                      </a:r>
                      <a:endParaRPr lang="en-US" altLang="ja-JP"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的確な推薦ができる仕組みの検討</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受任調整のあり方</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0052796"/>
                  </a:ext>
                </a:extLst>
              </a:tr>
            </a:tbl>
          </a:graphicData>
        </a:graphic>
      </p:graphicFrame>
      <p:sp>
        <p:nvSpPr>
          <p:cNvPr id="2" name="スライド番号プレースホルダー 1"/>
          <p:cNvSpPr>
            <a:spLocks noGrp="1"/>
          </p:cNvSpPr>
          <p:nvPr>
            <p:ph type="sldNum" sz="quarter" idx="12"/>
          </p:nvPr>
        </p:nvSpPr>
        <p:spPr>
          <a:xfrm>
            <a:off x="7023847"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tint val="75000"/>
                  </a:prstClr>
                </a:solidFill>
                <a:effectLst/>
                <a:uLnTx/>
                <a:uFillTx/>
                <a:latin typeface="Calibri"/>
                <a:ea typeface="ＭＳ Ｐゴシック" panose="020B0600070205080204" pitchFamily="50" charset="-128"/>
                <a:cs typeface="+mn-cs"/>
              </a:rPr>
              <a:t>１</a:t>
            </a:r>
            <a:endParaRPr kumimoji="1" lang="ja-JP" altLang="en-US" sz="9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graphicFrame>
        <p:nvGraphicFramePr>
          <p:cNvPr id="11" name="表 10"/>
          <p:cNvGraphicFramePr>
            <a:graphicFrameLocks noGrp="1"/>
          </p:cNvGraphicFramePr>
          <p:nvPr>
            <p:extLst>
              <p:ext uri="{D42A27DB-BD31-4B8C-83A1-F6EECF244321}">
                <p14:modId xmlns:p14="http://schemas.microsoft.com/office/powerpoint/2010/main" val="888119568"/>
              </p:ext>
            </p:extLst>
          </p:nvPr>
        </p:nvGraphicFramePr>
        <p:xfrm>
          <a:off x="4586250" y="497539"/>
          <a:ext cx="4557750" cy="5928476"/>
        </p:xfrm>
        <a:graphic>
          <a:graphicData uri="http://schemas.openxmlformats.org/drawingml/2006/table">
            <a:tbl>
              <a:tblPr firstRow="1" bandRow="1">
                <a:tableStyleId>{5940675A-B579-460E-94D1-54222C63F5DA}</a:tableStyleId>
              </a:tblPr>
              <a:tblGrid>
                <a:gridCol w="1281694">
                  <a:extLst>
                    <a:ext uri="{9D8B030D-6E8A-4147-A177-3AD203B41FA5}">
                      <a16:colId xmlns:a16="http://schemas.microsoft.com/office/drawing/2014/main" val="20000"/>
                    </a:ext>
                  </a:extLst>
                </a:gridCol>
                <a:gridCol w="2656027">
                  <a:extLst>
                    <a:ext uri="{9D8B030D-6E8A-4147-A177-3AD203B41FA5}">
                      <a16:colId xmlns:a16="http://schemas.microsoft.com/office/drawing/2014/main" val="2027616437"/>
                    </a:ext>
                  </a:extLst>
                </a:gridCol>
                <a:gridCol w="620029">
                  <a:extLst>
                    <a:ext uri="{9D8B030D-6E8A-4147-A177-3AD203B41FA5}">
                      <a16:colId xmlns:a16="http://schemas.microsoft.com/office/drawing/2014/main" val="3514935185"/>
                    </a:ext>
                  </a:extLst>
                </a:gridCol>
              </a:tblGrid>
              <a:tr h="282390">
                <a:tc>
                  <a:txBody>
                    <a:bodyPr/>
                    <a:lstStyle/>
                    <a:p>
                      <a:pPr algn="ctr">
                        <a:lnSpc>
                          <a:spcPts val="1200"/>
                        </a:lnSpc>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検討項目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検討の方向性・対応策（案）</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備考</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389965">
                <a:tc gridSpan="3">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中核機関の機能　③成年後見制度利用促進機能　</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人材育成（市民後見人養成等）</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663819506"/>
                  </a:ext>
                </a:extLst>
              </a:tr>
              <a:tr h="874059">
                <a:tc>
                  <a:txBody>
                    <a:bodyPr/>
                    <a:lstStyle/>
                    <a:p>
                      <a:pPr algn="l">
                        <a:lnSpc>
                          <a:spcPts val="1200"/>
                        </a:lnSpc>
                      </a:pPr>
                      <a:r>
                        <a:rPr lang="ja-JP" altLang="en-US" sz="8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事業の効率化と改善</a:t>
                      </a:r>
                      <a:r>
                        <a:rPr lang="ja-JP" altLang="en-US" sz="8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800" i="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市民後見人養成等事業に関する課題について</a:t>
                      </a:r>
                      <a:endParaRPr lang="en-US" altLang="ja-JP"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pPr>
                      <a:r>
                        <a:rPr lang="ja-JP" altLang="en-US"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今後の補助制度のあり方について</a:t>
                      </a:r>
                      <a:endParaRPr lang="en-US" altLang="ja-JP"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ja-JP" altLang="en-US" sz="1200" dirty="0"/>
                    </a:p>
                  </a:txBody>
                  <a:tcPr marL="68580" marR="68580" marT="34290" marB="34290" anchor="ctr"/>
                </a:tc>
                <a:extLst>
                  <a:ext uri="{0D108BD9-81ED-4DB2-BD59-A6C34878D82A}">
                    <a16:rowId xmlns:a16="http://schemas.microsoft.com/office/drawing/2014/main" val="1452996826"/>
                  </a:ext>
                </a:extLst>
              </a:tr>
              <a:tr h="376518">
                <a:tc gridSpan="3">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altLang="ja-JP"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中核機関の機能　③成年後見制度利用促進機能　</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人材育成（法人後見）</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430583"/>
                  </a:ext>
                </a:extLst>
              </a:tr>
              <a:tr h="833718">
                <a:tc>
                  <a:txBody>
                    <a:bodyPr/>
                    <a:lstStyle/>
                    <a:p>
                      <a:pPr algn="l">
                        <a:lnSpc>
                          <a:spcPts val="1200"/>
                        </a:lnSpc>
                      </a:pPr>
                      <a:r>
                        <a:rPr lang="ja-JP" altLang="en-US"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法人後見の活性化</a:t>
                      </a:r>
                      <a:endParaRPr lang="en-US" altLang="ja-JP"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法人後見に参画する法人の活性化のために、どのようなこと</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をすべきか</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法人後見を実施するための体制等の整備手順の確認</a:t>
                      </a:r>
                      <a:endParaRPr lang="en-US" altLang="ja-JP"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kumimoji="1" lang="ja-JP" altLang="en-US" dirty="0"/>
                    </a:p>
                  </a:txBody>
                  <a:tcPr marL="68580" marR="68580" marT="34290" marB="34290" anchor="ctr"/>
                </a:tc>
                <a:extLst>
                  <a:ext uri="{0D108BD9-81ED-4DB2-BD59-A6C34878D82A}">
                    <a16:rowId xmlns:a16="http://schemas.microsoft.com/office/drawing/2014/main" val="2475062589"/>
                  </a:ext>
                </a:extLst>
              </a:tr>
              <a:tr h="348211">
                <a:tc gridSpan="3">
                  <a:txBody>
                    <a:bodyPr/>
                    <a:lstStyle/>
                    <a:p>
                      <a:pPr algn="l">
                        <a:lnSpc>
                          <a:spcPts val="1200"/>
                        </a:lnSpc>
                      </a:pPr>
                      <a:r>
                        <a:rPr lang="ja-JP" altLang="en-US" sz="80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　</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中核機関の機能　④後見人支援機能</a:t>
                      </a:r>
                      <a:endParaRPr lang="ja-JP" altLang="en-US" sz="80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683984"/>
                  </a:ext>
                </a:extLst>
              </a:tr>
              <a:tr h="989396">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a:t>
                      </a: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親族・市民後見人等への日常的な対応</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市町村、中核機関、相談窓口が、どのような体制を</a:t>
                      </a:r>
                      <a:r>
                        <a:rPr lang="ja-JP" altLang="en-US" sz="8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整備す</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a:t>
                      </a: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かの検討</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地域の既存後見人支援機関との連携方法</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70868"/>
                  </a:ext>
                </a:extLst>
              </a:tr>
              <a:tr h="989396">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❷　地域連携ネットワークを利用した見守り体制づくり</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中核機関職員、地域の相談機関等、どの様な研修をすべ</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き（回数、実施方法、内容　等）</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どのような機関と、どのように連携するのか</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6514978"/>
                  </a:ext>
                </a:extLst>
              </a:tr>
              <a:tr h="844823">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❸　専門職の協力を得られる仕組みづくり</a:t>
                      </a:r>
                      <a:endParaRPr lang="ja-JP" altLang="en-US" sz="800" b="1" i="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専門的見地が必要なときの支援体制</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9763636"/>
                  </a:ext>
                </a:extLst>
              </a:tr>
            </a:tbl>
          </a:graphicData>
        </a:graphic>
      </p:graphicFrame>
    </p:spTree>
    <p:extLst>
      <p:ext uri="{BB962C8B-B14F-4D97-AF65-F5344CB8AC3E}">
        <p14:creationId xmlns:p14="http://schemas.microsoft.com/office/powerpoint/2010/main" val="3852662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65826"/>
            <a:ext cx="9211377" cy="2725947"/>
          </a:xfrm>
        </p:spPr>
        <p:txBody>
          <a:bodyPr>
            <a:normAutofit fontScale="90000"/>
          </a:bodyPr>
          <a:lstStyle/>
          <a:p>
            <a:pPr algn="l"/>
            <a:r>
              <a:rPr kumimoji="1" lang="ja-JP" altLang="en-US" sz="2400" dirty="0" smtClean="0">
                <a:latin typeface="Meiryo UI" panose="020B0604030504040204" pitchFamily="50" charset="-128"/>
                <a:ea typeface="Meiryo UI" panose="020B0604030504040204" pitchFamily="50" charset="-128"/>
              </a:rPr>
              <a:t>➢「協議会」</a:t>
            </a:r>
            <a:r>
              <a:rPr lang="ja-JP" altLang="en-US" sz="2400" dirty="0">
                <a:latin typeface="Meiryo UI" panose="020B0604030504040204" pitchFamily="50" charset="-128"/>
                <a:ea typeface="Meiryo UI" panose="020B0604030504040204" pitchFamily="50" charset="-128"/>
              </a:rPr>
              <a:t>等</a:t>
            </a:r>
            <a:r>
              <a:rPr lang="ja-JP" altLang="en-US" sz="2400" dirty="0" smtClean="0">
                <a:latin typeface="Meiryo UI" panose="020B0604030504040204" pitchFamily="50" charset="-128"/>
                <a:ea typeface="Meiryo UI" panose="020B0604030504040204" pitchFamily="50" charset="-128"/>
              </a:rPr>
              <a:t>の体制づくり　</a:t>
            </a:r>
            <a:r>
              <a:rPr lang="ja-JP" altLang="en-US" sz="1300" dirty="0">
                <a:latin typeface="Meiryo UI" panose="020B0604030504040204" pitchFamily="50" charset="-128"/>
                <a:ea typeface="Meiryo UI" panose="020B0604030504040204" pitchFamily="50" charset="-128"/>
              </a:rPr>
              <a:t>成年後見制度利用促進基本計画より</a:t>
            </a:r>
            <a:r>
              <a:rPr lang="en-US" altLang="ja-JP" sz="3600" b="1" dirty="0">
                <a:latin typeface="Meiryo UI" panose="020B0604030504040204" pitchFamily="50" charset="-128"/>
                <a:ea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rPr>
            </a:br>
            <a:r>
              <a:rPr lang="ja-JP" altLang="en-US" sz="2400" dirty="0" smtClean="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〇</a:t>
            </a:r>
            <a:r>
              <a:rPr lang="ja-JP" altLang="en-US" sz="2000" dirty="0" smtClean="0">
                <a:solidFill>
                  <a:prstClr val="black"/>
                </a:solidFill>
                <a:latin typeface="Meiryo UI" panose="020B0604030504040204" pitchFamily="50" charset="-128"/>
                <a:ea typeface="Meiryo UI" panose="020B0604030504040204" pitchFamily="50" charset="-128"/>
              </a:rPr>
              <a:t>後見</a:t>
            </a:r>
            <a:r>
              <a:rPr lang="ja-JP" altLang="en-US" sz="2000" dirty="0">
                <a:solidFill>
                  <a:prstClr val="black"/>
                </a:solidFill>
                <a:latin typeface="Meiryo UI" panose="020B0604030504040204" pitchFamily="50" charset="-128"/>
                <a:ea typeface="Meiryo UI" panose="020B0604030504040204" pitchFamily="50" charset="-128"/>
              </a:rPr>
              <a:t>等開始の前後を問わず</a:t>
            </a:r>
            <a:r>
              <a:rPr lang="ja-JP" altLang="en-US" sz="2000" dirty="0" smtClean="0">
                <a:solidFill>
                  <a:prstClr val="black"/>
                </a:solidFill>
                <a:latin typeface="Meiryo UI" panose="020B0604030504040204" pitchFamily="50" charset="-128"/>
                <a:ea typeface="Meiryo UI" panose="020B0604030504040204" pitchFamily="50" charset="-128"/>
              </a:rPr>
              <a:t>、成年後見制度に関する専門相談への対応や、後見等の運用方</a:t>
            </a:r>
            <a:r>
              <a:rPr lang="en-US" altLang="ja-JP" sz="2000" dirty="0" smtClean="0">
                <a:solidFill>
                  <a:prstClr val="black"/>
                </a:solidFill>
                <a:latin typeface="Meiryo UI" panose="020B0604030504040204" pitchFamily="50" charset="-128"/>
                <a:ea typeface="Meiryo UI" panose="020B0604030504040204" pitchFamily="50" charset="-128"/>
              </a:rPr>
              <a:t/>
            </a:r>
            <a:br>
              <a:rPr lang="en-US" altLang="ja-JP" sz="2000" dirty="0" smtClean="0">
                <a:solidFill>
                  <a:prstClr val="black"/>
                </a:solidFill>
                <a:latin typeface="Meiryo UI" panose="020B0604030504040204" pitchFamily="50" charset="-128"/>
                <a:ea typeface="Meiryo UI" panose="020B0604030504040204" pitchFamily="50" charset="-128"/>
              </a:rPr>
            </a:b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　針等についての家庭裁判所との情報交換・調整等に適切に対応するため、個々のケースに対応</a:t>
            </a:r>
            <a:r>
              <a:rPr lang="en-US" altLang="ja-JP" sz="2000" dirty="0" smtClean="0">
                <a:solidFill>
                  <a:prstClr val="black"/>
                </a:solidFill>
                <a:latin typeface="Meiryo UI" panose="020B0604030504040204" pitchFamily="50" charset="-128"/>
                <a:ea typeface="Meiryo UI" panose="020B0604030504040204" pitchFamily="50" charset="-128"/>
              </a:rPr>
              <a:t/>
            </a:r>
            <a:br>
              <a:rPr lang="en-US" altLang="ja-JP" sz="2000" dirty="0" smtClean="0">
                <a:solidFill>
                  <a:prstClr val="black"/>
                </a:solidFill>
                <a:latin typeface="Meiryo UI" panose="020B0604030504040204" pitchFamily="50" charset="-128"/>
                <a:ea typeface="Meiryo UI" panose="020B0604030504040204" pitchFamily="50" charset="-128"/>
              </a:rPr>
            </a:b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　する「チーム」での対応に加え、地域</a:t>
            </a:r>
            <a:r>
              <a:rPr lang="ja-JP" altLang="en-US" sz="2000" dirty="0">
                <a:solidFill>
                  <a:prstClr val="black"/>
                </a:solidFill>
                <a:latin typeface="Meiryo UI" panose="020B0604030504040204" pitchFamily="50" charset="-128"/>
                <a:ea typeface="Meiryo UI" panose="020B0604030504040204" pitchFamily="50" charset="-128"/>
              </a:rPr>
              <a:t>において</a:t>
            </a:r>
            <a:r>
              <a:rPr lang="ja-JP" altLang="en-US" sz="2000" dirty="0" smtClean="0">
                <a:solidFill>
                  <a:prstClr val="black"/>
                </a:solidFill>
                <a:latin typeface="Meiryo UI" panose="020B0604030504040204" pitchFamily="50" charset="-128"/>
                <a:ea typeface="Meiryo UI" panose="020B0604030504040204" pitchFamily="50" charset="-128"/>
              </a:rPr>
              <a:t>、法律・福祉の専門</a:t>
            </a:r>
            <a:r>
              <a:rPr lang="ja-JP" altLang="en-US" sz="2000" dirty="0">
                <a:solidFill>
                  <a:prstClr val="black"/>
                </a:solidFill>
                <a:latin typeface="Meiryo UI" panose="020B0604030504040204" pitchFamily="50" charset="-128"/>
                <a:ea typeface="Meiryo UI" panose="020B0604030504040204" pitchFamily="50" charset="-128"/>
              </a:rPr>
              <a:t>職団体や関係</a:t>
            </a:r>
            <a:r>
              <a:rPr lang="ja-JP" altLang="en-US" sz="2000" dirty="0" smtClean="0">
                <a:solidFill>
                  <a:prstClr val="black"/>
                </a:solidFill>
                <a:latin typeface="Meiryo UI" panose="020B0604030504040204" pitchFamily="50" charset="-128"/>
                <a:ea typeface="Meiryo UI" panose="020B0604030504040204" pitchFamily="50" charset="-128"/>
              </a:rPr>
              <a:t>機関がこれらのチ</a:t>
            </a:r>
            <a:r>
              <a:rPr lang="en-US" altLang="ja-JP" sz="2000" dirty="0" smtClean="0">
                <a:solidFill>
                  <a:prstClr val="black"/>
                </a:solidFill>
                <a:latin typeface="Meiryo UI" panose="020B0604030504040204" pitchFamily="50" charset="-128"/>
                <a:ea typeface="Meiryo UI" panose="020B0604030504040204" pitchFamily="50" charset="-128"/>
              </a:rPr>
              <a:t/>
            </a:r>
            <a:br>
              <a:rPr lang="en-US" altLang="ja-JP" sz="2000" dirty="0" smtClean="0">
                <a:solidFill>
                  <a:prstClr val="black"/>
                </a:solidFill>
                <a:latin typeface="Meiryo UI" panose="020B0604030504040204" pitchFamily="50" charset="-128"/>
                <a:ea typeface="Meiryo UI" panose="020B0604030504040204" pitchFamily="50" charset="-128"/>
              </a:rPr>
            </a:b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　</a:t>
            </a:r>
            <a:r>
              <a:rPr lang="ja-JP" altLang="en-US" sz="2000" dirty="0" err="1" smtClean="0">
                <a:solidFill>
                  <a:prstClr val="black"/>
                </a:solidFill>
                <a:latin typeface="Meiryo UI" panose="020B0604030504040204" pitchFamily="50" charset="-128"/>
                <a:ea typeface="Meiryo UI" panose="020B0604030504040204" pitchFamily="50" charset="-128"/>
              </a:rPr>
              <a:t>ー</a:t>
            </a:r>
            <a:r>
              <a:rPr lang="ja-JP" altLang="en-US" sz="2000" dirty="0" smtClean="0">
                <a:solidFill>
                  <a:prstClr val="black"/>
                </a:solidFill>
                <a:latin typeface="Meiryo UI" panose="020B0604030504040204" pitchFamily="50" charset="-128"/>
                <a:ea typeface="Meiryo UI" panose="020B0604030504040204" pitchFamily="50" charset="-128"/>
              </a:rPr>
              <a:t>ムを支援する体制を構築する。</a:t>
            </a:r>
            <a:r>
              <a:rPr lang="en-US" altLang="ja-JP" sz="2000" dirty="0" smtClean="0">
                <a:solidFill>
                  <a:prstClr val="black"/>
                </a:solidFill>
                <a:latin typeface="Meiryo UI" panose="020B0604030504040204" pitchFamily="50" charset="-128"/>
                <a:ea typeface="Meiryo UI" panose="020B0604030504040204" pitchFamily="50" charset="-128"/>
              </a:rPr>
              <a:t/>
            </a:r>
            <a:br>
              <a:rPr lang="en-US" altLang="ja-JP" sz="2000" dirty="0" smtClean="0">
                <a:solidFill>
                  <a:prstClr val="black"/>
                </a:solidFill>
                <a:latin typeface="Meiryo UI" panose="020B0604030504040204" pitchFamily="50" charset="-128"/>
                <a:ea typeface="Meiryo UI" panose="020B0604030504040204" pitchFamily="50" charset="-128"/>
              </a:rPr>
            </a:b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〇このため、各地域</a:t>
            </a:r>
            <a:r>
              <a:rPr lang="ja-JP" altLang="en-US" sz="2000" dirty="0">
                <a:solidFill>
                  <a:prstClr val="black"/>
                </a:solidFill>
                <a:latin typeface="Meiryo UI" panose="020B0604030504040204" pitchFamily="50" charset="-128"/>
                <a:ea typeface="Meiryo UI" panose="020B0604030504040204" pitchFamily="50" charset="-128"/>
              </a:rPr>
              <a:t>において各種専門職団体・関係</a:t>
            </a:r>
            <a:r>
              <a:rPr lang="ja-JP" altLang="en-US" sz="2000" dirty="0" smtClean="0">
                <a:solidFill>
                  <a:prstClr val="black"/>
                </a:solidFill>
                <a:latin typeface="Meiryo UI" panose="020B0604030504040204" pitchFamily="50" charset="-128"/>
                <a:ea typeface="Meiryo UI" panose="020B0604030504040204" pitchFamily="50" charset="-128"/>
              </a:rPr>
              <a:t>機関の協力</a:t>
            </a:r>
            <a:r>
              <a:rPr lang="ja-JP" altLang="en-US" sz="2000" dirty="0">
                <a:solidFill>
                  <a:prstClr val="black"/>
                </a:solidFill>
                <a:latin typeface="Meiryo UI" panose="020B0604030504040204" pitchFamily="50" charset="-128"/>
                <a:ea typeface="Meiryo UI" panose="020B0604030504040204" pitchFamily="50" charset="-128"/>
              </a:rPr>
              <a:t>・連携強化を協議</a:t>
            </a:r>
            <a:r>
              <a:rPr lang="ja-JP" altLang="en-US" sz="2000" dirty="0" smtClean="0">
                <a:solidFill>
                  <a:prstClr val="black"/>
                </a:solidFill>
                <a:latin typeface="Meiryo UI" panose="020B0604030504040204" pitchFamily="50" charset="-128"/>
                <a:ea typeface="Meiryo UI" panose="020B0604030504040204" pitchFamily="50" charset="-128"/>
              </a:rPr>
              <a:t>する協議会等</a:t>
            </a:r>
            <a:r>
              <a:rPr lang="en-US" altLang="ja-JP" sz="2000" dirty="0" smtClean="0">
                <a:solidFill>
                  <a:prstClr val="black"/>
                </a:solidFill>
                <a:latin typeface="Meiryo UI" panose="020B0604030504040204" pitchFamily="50" charset="-128"/>
                <a:ea typeface="Meiryo UI" panose="020B0604030504040204" pitchFamily="50" charset="-128"/>
              </a:rPr>
              <a:t/>
            </a:r>
            <a:br>
              <a:rPr lang="en-US" altLang="ja-JP" sz="2000" dirty="0" smtClean="0">
                <a:solidFill>
                  <a:prstClr val="black"/>
                </a:solidFill>
                <a:latin typeface="Meiryo UI" panose="020B0604030504040204" pitchFamily="50" charset="-128"/>
                <a:ea typeface="Meiryo UI" panose="020B0604030504040204" pitchFamily="50" charset="-128"/>
              </a:rPr>
            </a:b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　を設置し、個別の協力活動の実施、ケース会議の開催や、多職種間での更なる連携強化策等</a:t>
            </a:r>
            <a:r>
              <a:rPr lang="en-US" altLang="ja-JP" sz="2000" dirty="0" smtClean="0">
                <a:solidFill>
                  <a:prstClr val="black"/>
                </a:solidFill>
                <a:latin typeface="Meiryo UI" panose="020B0604030504040204" pitchFamily="50" charset="-128"/>
                <a:ea typeface="Meiryo UI" panose="020B0604030504040204" pitchFamily="50" charset="-128"/>
              </a:rPr>
              <a:t/>
            </a:r>
            <a:br>
              <a:rPr lang="en-US" altLang="ja-JP" sz="2000" dirty="0" smtClean="0">
                <a:solidFill>
                  <a:prstClr val="black"/>
                </a:solidFill>
                <a:latin typeface="Meiryo UI" panose="020B0604030504040204" pitchFamily="50" charset="-128"/>
                <a:ea typeface="Meiryo UI" panose="020B0604030504040204" pitchFamily="50" charset="-128"/>
              </a:rPr>
            </a:br>
            <a:r>
              <a:rPr lang="ja-JP" altLang="en-US" sz="2000" dirty="0">
                <a:solidFill>
                  <a:prstClr val="black"/>
                </a:solidFill>
                <a:latin typeface="Meiryo UI" panose="020B0604030504040204" pitchFamily="50" charset="-128"/>
                <a:ea typeface="Meiryo UI" panose="020B0604030504040204" pitchFamily="50" charset="-128"/>
              </a:rPr>
              <a:t>　</a:t>
            </a:r>
            <a:r>
              <a:rPr lang="ja-JP" altLang="en-US" sz="2000" dirty="0" smtClean="0">
                <a:solidFill>
                  <a:prstClr val="black"/>
                </a:solidFill>
                <a:latin typeface="Meiryo UI" panose="020B0604030504040204" pitchFamily="50" charset="-128"/>
                <a:ea typeface="Meiryo UI" panose="020B0604030504040204" pitchFamily="50" charset="-128"/>
              </a:rPr>
              <a:t>　の地域</a:t>
            </a:r>
            <a:r>
              <a:rPr lang="ja-JP" altLang="en-US" sz="2000" dirty="0">
                <a:solidFill>
                  <a:prstClr val="black"/>
                </a:solidFill>
                <a:latin typeface="Meiryo UI" panose="020B0604030504040204" pitchFamily="50" charset="-128"/>
                <a:ea typeface="Meiryo UI" panose="020B0604030504040204" pitchFamily="50" charset="-128"/>
              </a:rPr>
              <a:t>課題の検討・調整・解決などを行う</a:t>
            </a:r>
            <a:r>
              <a:rPr lang="ja-JP" altLang="en-US" sz="2000" dirty="0" smtClean="0">
                <a:solidFill>
                  <a:prstClr val="black"/>
                </a:solidFill>
                <a:latin typeface="Meiryo UI" panose="020B0604030504040204" pitchFamily="50" charset="-128"/>
                <a:ea typeface="Meiryo UI" panose="020B0604030504040204" pitchFamily="50" charset="-128"/>
              </a:rPr>
              <a:t>。</a:t>
            </a:r>
            <a:r>
              <a:rPr lang="en-US" altLang="ja-JP" sz="2000" dirty="0" smtClean="0">
                <a:solidFill>
                  <a:prstClr val="black"/>
                </a:solidFill>
                <a:latin typeface="Meiryo UI" panose="020B0604030504040204" pitchFamily="50" charset="-128"/>
                <a:ea typeface="Meiryo UI" panose="020B0604030504040204" pitchFamily="50" charset="-128"/>
              </a:rPr>
              <a:t/>
            </a:r>
            <a:br>
              <a:rPr lang="en-US" altLang="ja-JP" sz="2000" dirty="0" smtClean="0">
                <a:solidFill>
                  <a:prstClr val="black"/>
                </a:solidFill>
                <a:latin typeface="Meiryo UI" panose="020B0604030504040204" pitchFamily="50" charset="-128"/>
                <a:ea typeface="Meiryo UI" panose="020B0604030504040204" pitchFamily="50" charset="-128"/>
              </a:rPr>
            </a:br>
            <a:endParaRPr kumimoji="1" lang="ja-JP" altLang="en-US" sz="2000" dirty="0">
              <a:latin typeface="ＭＳ Ｐゴシック" panose="020B0600070205080204" pitchFamily="50" charset="-128"/>
              <a:ea typeface="ＭＳ Ｐゴシック" panose="020B0600070205080204" pitchFamily="50" charset="-128"/>
            </a:endParaRPr>
          </a:p>
        </p:txBody>
      </p:sp>
      <p:grpSp>
        <p:nvGrpSpPr>
          <p:cNvPr id="53" name="グループ化 52"/>
          <p:cNvGrpSpPr/>
          <p:nvPr/>
        </p:nvGrpSpPr>
        <p:grpSpPr>
          <a:xfrm>
            <a:off x="152400" y="3417193"/>
            <a:ext cx="8788400" cy="2884079"/>
            <a:chOff x="-33918" y="1642240"/>
            <a:chExt cx="9237760" cy="4380584"/>
          </a:xfrm>
        </p:grpSpPr>
        <p:sp>
          <p:nvSpPr>
            <p:cNvPr id="3" name="円/楕円 8"/>
            <p:cNvSpPr/>
            <p:nvPr/>
          </p:nvSpPr>
          <p:spPr>
            <a:xfrm>
              <a:off x="1175364" y="2045505"/>
              <a:ext cx="6725480" cy="3820085"/>
            </a:xfrm>
            <a:prstGeom prst="ellipse">
              <a:avLst/>
            </a:prstGeom>
            <a:solidFill>
              <a:schemeClr val="accent2">
                <a:lumMod val="20000"/>
                <a:lumOff val="8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 name="角丸四角形 3"/>
            <p:cNvSpPr/>
            <p:nvPr/>
          </p:nvSpPr>
          <p:spPr>
            <a:xfrm>
              <a:off x="6989612" y="2310722"/>
              <a:ext cx="1919516" cy="678550"/>
            </a:xfrm>
            <a:prstGeom prst="roundRect">
              <a:avLst/>
            </a:prstGeom>
            <a:solidFill>
              <a:schemeClr val="accent2">
                <a:lumMod val="60000"/>
                <a:lumOff val="40000"/>
              </a:schemeClr>
            </a:solidFill>
            <a:ln w="28575"/>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家庭裁判所</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 name="角丸四角形 4"/>
            <p:cNvSpPr/>
            <p:nvPr/>
          </p:nvSpPr>
          <p:spPr>
            <a:xfrm>
              <a:off x="2104415" y="1642240"/>
              <a:ext cx="2649640" cy="72522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協 議 会</a:t>
              </a:r>
              <a:endParaRPr kumimoji="1" lang="ja-JP" altLang="en-US" sz="2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角丸四角形 5"/>
            <p:cNvSpPr/>
            <p:nvPr/>
          </p:nvSpPr>
          <p:spPr>
            <a:xfrm>
              <a:off x="5074438" y="1750196"/>
              <a:ext cx="1459532" cy="591554"/>
            </a:xfrm>
            <a:prstGeom prst="roundRect">
              <a:avLst/>
            </a:prstGeom>
            <a:solidFill>
              <a:srgbClr val="66FF66"/>
            </a:solidFill>
            <a:ln w="38100">
              <a:solidFill>
                <a:srgbClr val="66FF33"/>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中核</a:t>
              </a:r>
              <a:r>
                <a:rPr kumimoji="1" lang="ja-JP" altLang="en-US" sz="1600" dirty="0">
                  <a:solidFill>
                    <a:prstClr val="black"/>
                  </a:solidFill>
                  <a:latin typeface="ＭＳ Ｐゴシック" panose="020B0600070205080204" pitchFamily="50" charset="-128"/>
                  <a:ea typeface="ＭＳ Ｐゴシック" panose="020B0600070205080204" pitchFamily="50" charset="-128"/>
                </a:rPr>
                <a:t>機関</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 name="角丸四角形 6"/>
            <p:cNvSpPr/>
            <p:nvPr/>
          </p:nvSpPr>
          <p:spPr>
            <a:xfrm>
              <a:off x="7662369" y="3164781"/>
              <a:ext cx="1541473" cy="437237"/>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医療・福祉関係団体</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 name="角丸四角形 7"/>
            <p:cNvSpPr/>
            <p:nvPr/>
          </p:nvSpPr>
          <p:spPr>
            <a:xfrm>
              <a:off x="186297" y="2247961"/>
              <a:ext cx="1739031" cy="715670"/>
            </a:xfrm>
            <a:prstGeom prst="roundRect">
              <a:avLst/>
            </a:prstGeom>
            <a:solidFill>
              <a:schemeClr val="accent4">
                <a:lumMod val="20000"/>
                <a:lumOff val="80000"/>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専門職団体</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角丸四角形 8"/>
            <p:cNvSpPr/>
            <p:nvPr/>
          </p:nvSpPr>
          <p:spPr>
            <a:xfrm>
              <a:off x="362872" y="4709478"/>
              <a:ext cx="1655151" cy="624239"/>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民生委員・自治会等</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地域関係団体</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 name="角丸四角形 9"/>
            <p:cNvSpPr/>
            <p:nvPr/>
          </p:nvSpPr>
          <p:spPr>
            <a:xfrm>
              <a:off x="7368514" y="4280723"/>
              <a:ext cx="1434829" cy="72010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基幹型相談支援</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センター</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 name="角丸四角形 10"/>
            <p:cNvSpPr/>
            <p:nvPr/>
          </p:nvSpPr>
          <p:spPr>
            <a:xfrm>
              <a:off x="3904733" y="5592821"/>
              <a:ext cx="1432663" cy="430003"/>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社会福祉協議会</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 name="角丸四角形 11"/>
            <p:cNvSpPr/>
            <p:nvPr/>
          </p:nvSpPr>
          <p:spPr>
            <a:xfrm>
              <a:off x="-33918" y="4017174"/>
              <a:ext cx="1472292" cy="407875"/>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民間団体・ＮＰＯ等</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 name="角丸四角形 12"/>
            <p:cNvSpPr/>
            <p:nvPr/>
          </p:nvSpPr>
          <p:spPr>
            <a:xfrm>
              <a:off x="1650127" y="5447186"/>
              <a:ext cx="1336078" cy="492968"/>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金融</a:t>
              </a:r>
              <a:r>
                <a:rPr kumimoji="1" lang="ja-JP" altLang="en-US"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機関団体</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1" name="左右矢印 50"/>
            <p:cNvSpPr/>
            <p:nvPr/>
          </p:nvSpPr>
          <p:spPr>
            <a:xfrm rot="1592217">
              <a:off x="6571332" y="1986674"/>
              <a:ext cx="468747" cy="350843"/>
            </a:xfrm>
            <a:prstGeom prst="leftRightArrow">
              <a:avLst/>
            </a:prstGeom>
            <a:solidFill>
              <a:schemeClr val="accent2">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57" name="テキスト ボックス 56"/>
          <p:cNvSpPr txBox="1"/>
          <p:nvPr/>
        </p:nvSpPr>
        <p:spPr>
          <a:xfrm>
            <a:off x="7050897" y="2929568"/>
            <a:ext cx="2093103" cy="461665"/>
          </a:xfrm>
          <a:prstGeom prst="rect">
            <a:avLst/>
          </a:prstGeom>
          <a:noFill/>
        </p:spPr>
        <p:txBody>
          <a:bodyPr wrap="square" rtlCol="0">
            <a:spAutoFit/>
          </a:bodyPr>
          <a:lstStyle/>
          <a:p>
            <a:pPr lvl="0" algn="ctr" defTabSz="914400" fontAlgn="base">
              <a:spcBef>
                <a:spcPct val="0"/>
              </a:spcBef>
              <a:spcAft>
                <a:spcPct val="0"/>
              </a:spcAft>
              <a:defRPr/>
            </a:pPr>
            <a:r>
              <a:rPr kumimoji="1" lang="en-US" altLang="ja-JP" sz="1200" dirty="0">
                <a:solidFill>
                  <a:prstClr val="black"/>
                </a:solidFill>
                <a:latin typeface="Arial" charset="0"/>
              </a:rPr>
              <a:t>※</a:t>
            </a:r>
            <a:r>
              <a:rPr kumimoji="1" lang="ja-JP" altLang="en-US" sz="1200" dirty="0">
                <a:solidFill>
                  <a:prstClr val="black"/>
                </a:solidFill>
                <a:latin typeface="Arial" charset="0"/>
              </a:rPr>
              <a:t>国資料を基に地域福祉課において作成</a:t>
            </a:r>
            <a:endPar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endParaRPr>
          </a:p>
        </p:txBody>
      </p:sp>
      <p:sp>
        <p:nvSpPr>
          <p:cNvPr id="58" name="テキスト ボックス 57"/>
          <p:cNvSpPr txBox="1"/>
          <p:nvPr/>
        </p:nvSpPr>
        <p:spPr>
          <a:xfrm>
            <a:off x="0" y="6334780"/>
            <a:ext cx="9178975" cy="523220"/>
          </a:xfrm>
          <a:prstGeom prst="rect">
            <a:avLst/>
          </a:prstGeom>
          <a:noFill/>
        </p:spPr>
        <p:txBody>
          <a:bodyPr wrap="square" rtlCol="0">
            <a:spAutoFit/>
          </a:bodyPr>
          <a:lstStyle/>
          <a:p>
            <a:pPr marL="539750" marR="0" lvl="0" indent="-539750" algn="l" defTabSz="914400" rtl="0" eaLnBrk="1" fontAlgn="base" latinLnBrk="0" hangingPunct="1">
              <a:lnSpc>
                <a:spcPct val="100000"/>
              </a:lnSpc>
              <a:spcBef>
                <a:spcPct val="0"/>
              </a:spcBef>
              <a:spcAft>
                <a:spcPct val="0"/>
              </a:spcAft>
              <a:buClrTx/>
              <a:buSzTx/>
              <a:buFontTx/>
              <a:buNone/>
              <a:tabLst/>
              <a:defRPr/>
            </a:pPr>
            <a:r>
              <a:rPr kumimoji="1" lang="en-US" altLang="ja-JP" sz="1200" b="1" dirty="0" smtClean="0">
                <a:solidFill>
                  <a:prstClr val="black"/>
                </a:solidFill>
                <a:latin typeface="Meiryo UI" panose="020B0604030504040204" pitchFamily="50" charset="-128"/>
                <a:ea typeface="Meiryo UI" panose="020B0604030504040204" pitchFamily="50" charset="-128"/>
              </a:rPr>
              <a:t>《</a:t>
            </a:r>
            <a:r>
              <a:rPr kumimoji="1" lang="ja-JP" altLang="en-US" sz="1200" b="1" dirty="0" smtClean="0">
                <a:solidFill>
                  <a:prstClr val="black"/>
                </a:solidFill>
                <a:latin typeface="Meiryo UI" panose="020B0604030504040204" pitchFamily="50" charset="-128"/>
                <a:ea typeface="Meiryo UI" panose="020B0604030504040204" pitchFamily="50" charset="-128"/>
              </a:rPr>
              <a:t>地域連携ネットワークの役割</a:t>
            </a:r>
            <a:r>
              <a:rPr kumimoji="1" lang="en-US" altLang="ja-JP" sz="12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➢権利擁護支援の必要な人の発見・支援➢早期の段階からの相談・対応体制の整備</a:t>
            </a:r>
            <a:endParaRPr kumimoji="1" lang="en-US" altLang="ja-JP" sz="1200" b="1" dirty="0" smtClean="0">
              <a:solidFill>
                <a:prstClr val="black"/>
              </a:solidFill>
              <a:latin typeface="Meiryo UI" panose="020B0604030504040204" pitchFamily="50" charset="-128"/>
              <a:ea typeface="Meiryo UI" panose="020B0604030504040204" pitchFamily="50" charset="-128"/>
            </a:endParaRPr>
          </a:p>
          <a:p>
            <a:pPr marL="539750" marR="0" lvl="0" indent="-539750" algn="l" defTabSz="914400" rtl="0" eaLnBrk="1" fontAlgn="base" latinLnBrk="0" hangingPunct="1">
              <a:lnSpc>
                <a:spcPct val="100000"/>
              </a:lnSpc>
              <a:spcBef>
                <a:spcPct val="0"/>
              </a:spcBef>
              <a:spcAft>
                <a:spcPct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➢意思決定支援・身上保護を重視した成年後見制度の運用に資する支援体制の構築</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endPar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9" name="角丸四角形 58"/>
          <p:cNvSpPr/>
          <p:nvPr/>
        </p:nvSpPr>
        <p:spPr>
          <a:xfrm>
            <a:off x="5861941" y="5897589"/>
            <a:ext cx="1693424" cy="362392"/>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障害者自立支援協議会</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スライド番号プレースホルダー 1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smtClean="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rPr>
              <a:t>2</a:t>
            </a:r>
            <a:endParaRPr kumimoji="1" lang="ja-JP" altLang="en-US" sz="12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 name="タイトル 1"/>
          <p:cNvSpPr txBox="1">
            <a:spLocks/>
          </p:cNvSpPr>
          <p:nvPr/>
        </p:nvSpPr>
        <p:spPr>
          <a:xfrm>
            <a:off x="0" y="0"/>
            <a:ext cx="9144000" cy="426784"/>
          </a:xfrm>
          <a:prstGeom prst="rect">
            <a:avLst/>
          </a:prstGeom>
          <a:solidFill>
            <a:sysClr val="window" lastClr="FFFFFF"/>
          </a:solidFill>
          <a:ln w="12700">
            <a:solidFill>
              <a:schemeClr val="tx2"/>
            </a:solidFill>
          </a:ln>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300" b="0" i="0" u="none" strike="noStrike" kern="1200" cap="none" spc="0" normalizeH="0" baseline="0" noProof="0" dirty="0" smtClean="0">
                <a:ln w="0"/>
                <a:solidFill>
                  <a:schemeClr val="tx2"/>
                </a:solidFill>
                <a:effectLst>
                  <a:outerShdw blurRad="38100" dist="25400" dir="5400000" algn="ctr" rotWithShape="0">
                    <a:srgbClr val="6E747A">
                      <a:alpha val="43000"/>
                    </a:srgbClr>
                  </a:outerShdw>
                </a:effectLst>
                <a:uLnTx/>
                <a:uFillTx/>
                <a:latin typeface="Meiryo UI" panose="020B0604030504040204" pitchFamily="50" charset="-128"/>
                <a:ea typeface="Meiryo UI" panose="020B0604030504040204" pitchFamily="50" charset="-128"/>
              </a:rPr>
              <a:t>　</a:t>
            </a:r>
            <a:r>
              <a:rPr kumimoji="1" lang="ja-JP" altLang="en-US" sz="2300" b="0" i="0" u="none" strike="noStrike" kern="1200" cap="none" spc="0" normalizeH="0" baseline="0" noProof="0" dirty="0" smtClean="0">
                <a:ln w="0"/>
                <a:solidFill>
                  <a:schemeClr val="tx2"/>
                </a:solidFill>
                <a:effectLst>
                  <a:outerShdw blurRad="38100" dist="25400" dir="5400000" algn="ctr" rotWithShape="0">
                    <a:srgbClr val="6E747A">
                      <a:alpha val="43000"/>
                    </a:srgbClr>
                  </a:outerShdw>
                </a:effectLst>
                <a:uLnTx/>
                <a:uFillTx/>
                <a:latin typeface="ＭＳ ゴシック" panose="020B0609070205080204" pitchFamily="49" charset="-128"/>
                <a:ea typeface="ＭＳ ゴシック" panose="020B0609070205080204" pitchFamily="49" charset="-128"/>
              </a:rPr>
              <a:t>１中核機関の機能①事務局機能（協議会等の体制整備）❶協議会の役割　　　　　　　　　　　　</a:t>
            </a:r>
            <a:r>
              <a:rPr kumimoji="1" lang="en-US" altLang="ja-JP" sz="2300" b="0" i="0" u="none" strike="noStrike" kern="1200" cap="none" spc="0" normalizeH="0" baseline="0" noProof="0" dirty="0" smtClean="0">
                <a:ln w="0"/>
                <a:solidFill>
                  <a:schemeClr val="tx2"/>
                </a:solidFill>
                <a:effectLst>
                  <a:outerShdw blurRad="38100" dist="25400" dir="5400000" algn="ctr" rotWithShape="0">
                    <a:srgbClr val="6E747A">
                      <a:alpha val="43000"/>
                    </a:srgbClr>
                  </a:outerShdw>
                </a:effectLst>
                <a:uLnTx/>
                <a:uFillTx/>
                <a:latin typeface="ＭＳ ゴシック" panose="020B0609070205080204" pitchFamily="49" charset="-128"/>
                <a:ea typeface="ＭＳ ゴシック" panose="020B0609070205080204" pitchFamily="49" charset="-128"/>
              </a:rPr>
              <a:t>【</a:t>
            </a:r>
            <a:r>
              <a:rPr kumimoji="1" lang="ja-JP" altLang="en-US" sz="2300" b="0" i="0" u="none" strike="noStrike" kern="1200" cap="none" spc="0" normalizeH="0" baseline="0" noProof="0" dirty="0" smtClean="0">
                <a:ln w="0"/>
                <a:solidFill>
                  <a:schemeClr val="tx2"/>
                </a:solidFill>
                <a:effectLst>
                  <a:outerShdw blurRad="38100" dist="25400" dir="5400000" algn="ctr" rotWithShape="0">
                    <a:srgbClr val="6E747A">
                      <a:alpha val="43000"/>
                    </a:srgbClr>
                  </a:outerShdw>
                </a:effectLst>
                <a:uLnTx/>
                <a:uFillTx/>
                <a:latin typeface="ＭＳ ゴシック" panose="020B0609070205080204" pitchFamily="49" charset="-128"/>
                <a:ea typeface="ＭＳ ゴシック" panose="020B0609070205080204" pitchFamily="49" charset="-128"/>
              </a:rPr>
              <a:t>制　度</a:t>
            </a:r>
            <a:r>
              <a:rPr kumimoji="1" lang="en-US" altLang="ja-JP" sz="2300" b="0" i="0" u="none" strike="noStrike" kern="1200" cap="none" spc="0" normalizeH="0" baseline="0" noProof="0" dirty="0" smtClean="0">
                <a:ln w="0"/>
                <a:solidFill>
                  <a:schemeClr val="tx2"/>
                </a:solidFill>
                <a:effectLst>
                  <a:outerShdw blurRad="38100" dist="25400" dir="5400000" algn="ctr" rotWithShape="0">
                    <a:srgbClr val="6E747A">
                      <a:alpha val="43000"/>
                    </a:srgbClr>
                  </a:outerShdw>
                </a:effectLst>
                <a:uLnTx/>
                <a:uFillTx/>
                <a:latin typeface="ＭＳ ゴシック" panose="020B0609070205080204" pitchFamily="49" charset="-128"/>
                <a:ea typeface="ＭＳ ゴシック" panose="020B0609070205080204" pitchFamily="49" charset="-128"/>
              </a:rPr>
              <a:t>】</a:t>
            </a:r>
            <a:r>
              <a:rPr kumimoji="1" lang="ja-JP" altLang="en-US" sz="2000" b="0" i="0" u="none" strike="noStrike" kern="1200" cap="none" spc="0" normalizeH="0" baseline="0" noProof="0" dirty="0" smtClean="0">
                <a:ln w="0"/>
                <a:solidFill>
                  <a:srgbClr val="5B9BD5"/>
                </a:solidFill>
                <a:effectLst>
                  <a:outerShdw blurRad="38100" dist="25400" dir="5400000" algn="ctr" rotWithShape="0">
                    <a:srgbClr val="6E747A">
                      <a:alpha val="43000"/>
                    </a:srgbClr>
                  </a:outerShdw>
                </a:effectLst>
                <a:uLnTx/>
                <a:uFillTx/>
                <a:latin typeface="Meiryo UI" panose="020B0604030504040204" pitchFamily="50" charset="-128"/>
                <a:ea typeface="Meiryo UI" panose="020B0604030504040204" pitchFamily="50" charset="-128"/>
                <a:cs typeface="+mj-cs"/>
              </a:rPr>
              <a:t>　</a:t>
            </a:r>
            <a:endParaRPr kumimoji="1" lang="ja-JP" altLang="en-US" sz="2000" b="0" i="0" u="none" strike="noStrike" kern="1200" cap="none" spc="0" normalizeH="0" baseline="0" noProof="0" dirty="0">
              <a:ln w="0"/>
              <a:solidFill>
                <a:srgbClr val="5B9BD5"/>
              </a:solidFill>
              <a:effectLst>
                <a:outerShdw blurRad="38100" dist="25400" dir="5400000" algn="ctr" rotWithShape="0">
                  <a:srgbClr val="6E747A">
                    <a:alpha val="43000"/>
                  </a:srgbClr>
                </a:outerShdw>
              </a:effectLst>
              <a:uLnTx/>
              <a:uFillTx/>
              <a:latin typeface="Calibri Light" panose="020F0302020204030204"/>
              <a:ea typeface="游ゴシック Light" panose="020B0300000000000000" pitchFamily="50" charset="-128"/>
              <a:cs typeface="+mj-cs"/>
            </a:endParaRPr>
          </a:p>
        </p:txBody>
      </p:sp>
      <p:sp>
        <p:nvSpPr>
          <p:cNvPr id="24" name="円/楕円 19"/>
          <p:cNvSpPr/>
          <p:nvPr/>
        </p:nvSpPr>
        <p:spPr>
          <a:xfrm>
            <a:off x="2526246" y="4327400"/>
            <a:ext cx="1424654" cy="1124493"/>
          </a:xfrm>
          <a:prstGeom prst="ellipse">
            <a:avLst/>
          </a:prstGeom>
          <a:solidFill>
            <a:schemeClr val="accent2">
              <a:lumMod val="60000"/>
              <a:lumOff val="4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22" name="角丸四角形 21"/>
          <p:cNvSpPr/>
          <p:nvPr/>
        </p:nvSpPr>
        <p:spPr>
          <a:xfrm>
            <a:off x="2794555" y="4140680"/>
            <a:ext cx="690517" cy="310550"/>
          </a:xfrm>
          <a:prstGeom prst="roundRect">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Ｐゴシック" panose="020B0600070205080204" pitchFamily="50" charset="-128"/>
                <a:ea typeface="ＭＳ Ｐゴシック" panose="020B0600070205080204" pitchFamily="50" charset="-128"/>
              </a:rPr>
              <a:t>チーム</a:t>
            </a:r>
          </a:p>
        </p:txBody>
      </p:sp>
      <p:grpSp>
        <p:nvGrpSpPr>
          <p:cNvPr id="25" name="グループ化 24"/>
          <p:cNvGrpSpPr/>
          <p:nvPr/>
        </p:nvGrpSpPr>
        <p:grpSpPr>
          <a:xfrm>
            <a:off x="2950233" y="4608759"/>
            <a:ext cx="634217" cy="446320"/>
            <a:chOff x="4232948" y="2443819"/>
            <a:chExt cx="840992" cy="403685"/>
          </a:xfrm>
        </p:grpSpPr>
        <p:grpSp>
          <p:nvGrpSpPr>
            <p:cNvPr id="26" name="グループ化 25"/>
            <p:cNvGrpSpPr/>
            <p:nvPr/>
          </p:nvGrpSpPr>
          <p:grpSpPr>
            <a:xfrm>
              <a:off x="4852314" y="2461943"/>
              <a:ext cx="221626" cy="381558"/>
              <a:chOff x="4852314" y="2461943"/>
              <a:chExt cx="221626" cy="381558"/>
            </a:xfrm>
          </p:grpSpPr>
          <p:sp>
            <p:nvSpPr>
              <p:cNvPr id="31" name="円/楕円 136"/>
              <p:cNvSpPr/>
              <p:nvPr/>
            </p:nvSpPr>
            <p:spPr>
              <a:xfrm>
                <a:off x="4852314" y="2461943"/>
                <a:ext cx="219790" cy="157984"/>
              </a:xfrm>
              <a:prstGeom prst="ellipse">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32" name="フローチャート: 手作業 31"/>
              <p:cNvSpPr/>
              <p:nvPr/>
            </p:nvSpPr>
            <p:spPr>
              <a:xfrm rot="10800000">
                <a:off x="4854215" y="2626725"/>
                <a:ext cx="219725" cy="216776"/>
              </a:xfrm>
              <a:prstGeom prst="flowChartManualOperation">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grpSp>
        <p:grpSp>
          <p:nvGrpSpPr>
            <p:cNvPr id="27" name="グループ化 26"/>
            <p:cNvGrpSpPr/>
            <p:nvPr/>
          </p:nvGrpSpPr>
          <p:grpSpPr>
            <a:xfrm>
              <a:off x="4232948" y="2443819"/>
              <a:ext cx="215558" cy="403685"/>
              <a:chOff x="4232948" y="2443819"/>
              <a:chExt cx="215558" cy="403685"/>
            </a:xfrm>
          </p:grpSpPr>
          <p:sp>
            <p:nvSpPr>
              <p:cNvPr id="29" name="円/楕円 133"/>
              <p:cNvSpPr/>
              <p:nvPr/>
            </p:nvSpPr>
            <p:spPr>
              <a:xfrm>
                <a:off x="4232948" y="2443819"/>
                <a:ext cx="215558" cy="157755"/>
              </a:xfrm>
              <a:prstGeom prst="ellipse">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30" name="フローチャート: 論理積ゲート 29"/>
              <p:cNvSpPr/>
              <p:nvPr/>
            </p:nvSpPr>
            <p:spPr>
              <a:xfrm rot="16200000">
                <a:off x="4224746" y="2628611"/>
                <a:ext cx="231962" cy="205823"/>
              </a:xfrm>
              <a:prstGeom prst="flowChartDelay">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grpSp>
        <p:sp>
          <p:nvSpPr>
            <p:cNvPr id="28" name="左右矢印 27"/>
            <p:cNvSpPr/>
            <p:nvPr/>
          </p:nvSpPr>
          <p:spPr>
            <a:xfrm>
              <a:off x="4518560" y="2644687"/>
              <a:ext cx="278288" cy="6726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grpSp>
      <p:sp>
        <p:nvSpPr>
          <p:cNvPr id="33" name="角丸四角形 32"/>
          <p:cNvSpPr/>
          <p:nvPr/>
        </p:nvSpPr>
        <p:spPr>
          <a:xfrm rot="10800000" flipV="1">
            <a:off x="2420749" y="5064129"/>
            <a:ext cx="1219598" cy="2842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prstClr val="black"/>
                </a:solidFill>
                <a:latin typeface="ＭＳ Ｐゴシック" panose="020B0600070205080204" pitchFamily="50" charset="-128"/>
                <a:ea typeface="ＭＳ Ｐゴシック" panose="020B0600070205080204" pitchFamily="50" charset="-128"/>
              </a:rPr>
              <a:t>本人</a:t>
            </a:r>
            <a:endParaRPr lang="en-US" altLang="ja-JP" sz="105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900" dirty="0">
                <a:solidFill>
                  <a:prstClr val="black"/>
                </a:solidFill>
                <a:latin typeface="ＭＳ Ｐゴシック" panose="020B0600070205080204" pitchFamily="50" charset="-128"/>
                <a:ea typeface="ＭＳ Ｐゴシック" panose="020B0600070205080204" pitchFamily="50" charset="-128"/>
              </a:rPr>
              <a:t>　　（認知症高齢者）</a:t>
            </a:r>
          </a:p>
        </p:txBody>
      </p:sp>
      <p:sp>
        <p:nvSpPr>
          <p:cNvPr id="36" name="角丸四角形 35"/>
          <p:cNvSpPr/>
          <p:nvPr/>
        </p:nvSpPr>
        <p:spPr>
          <a:xfrm>
            <a:off x="3339241" y="5071239"/>
            <a:ext cx="809808" cy="19087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prstClr val="black"/>
                </a:solidFill>
                <a:latin typeface="ＭＳ Ｐゴシック" panose="020B0600070205080204" pitchFamily="50" charset="-128"/>
                <a:ea typeface="ＭＳ Ｐゴシック" panose="020B0600070205080204" pitchFamily="50" charset="-128"/>
              </a:rPr>
              <a:t>後見人等</a:t>
            </a:r>
          </a:p>
        </p:txBody>
      </p:sp>
      <p:sp>
        <p:nvSpPr>
          <p:cNvPr id="37" name="右矢印 36"/>
          <p:cNvSpPr/>
          <p:nvPr/>
        </p:nvSpPr>
        <p:spPr>
          <a:xfrm rot="1691500">
            <a:off x="2122543" y="4208833"/>
            <a:ext cx="414556" cy="325097"/>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39" name="右矢印 38"/>
          <p:cNvSpPr/>
          <p:nvPr/>
        </p:nvSpPr>
        <p:spPr>
          <a:xfrm>
            <a:off x="1670881" y="4709181"/>
            <a:ext cx="359833" cy="229850"/>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40" name="右矢印 39"/>
          <p:cNvSpPr/>
          <p:nvPr/>
        </p:nvSpPr>
        <p:spPr>
          <a:xfrm>
            <a:off x="2222972" y="5175009"/>
            <a:ext cx="359833" cy="229850"/>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41" name="右矢印 40"/>
          <p:cNvSpPr/>
          <p:nvPr/>
        </p:nvSpPr>
        <p:spPr>
          <a:xfrm rot="18781395">
            <a:off x="2712775" y="5510719"/>
            <a:ext cx="352398" cy="277077"/>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42" name="角丸四角形 41"/>
          <p:cNvSpPr/>
          <p:nvPr/>
        </p:nvSpPr>
        <p:spPr>
          <a:xfrm>
            <a:off x="3129511" y="5419396"/>
            <a:ext cx="784803" cy="25882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ＭＳ Ｐゴシック" panose="020B0600070205080204" pitchFamily="50" charset="-128"/>
                <a:ea typeface="ＭＳ Ｐゴシック" panose="020B0600070205080204" pitchFamily="50" charset="-128"/>
              </a:rPr>
              <a:t>医療機関</a:t>
            </a:r>
          </a:p>
        </p:txBody>
      </p:sp>
      <p:sp>
        <p:nvSpPr>
          <p:cNvPr id="45" name="角丸四角形 44"/>
          <p:cNvSpPr/>
          <p:nvPr/>
        </p:nvSpPr>
        <p:spPr>
          <a:xfrm>
            <a:off x="3662963" y="4504413"/>
            <a:ext cx="1016316" cy="2434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ＭＳ Ｐゴシック" panose="020B0600070205080204" pitchFamily="50" charset="-128"/>
                <a:ea typeface="ＭＳ Ｐゴシック" panose="020B0600070205080204" pitchFamily="50" charset="-128"/>
              </a:rPr>
              <a:t>ケアマネジャー</a:t>
            </a:r>
          </a:p>
        </p:txBody>
      </p:sp>
      <p:sp>
        <p:nvSpPr>
          <p:cNvPr id="46" name="角丸四角形 45"/>
          <p:cNvSpPr/>
          <p:nvPr/>
        </p:nvSpPr>
        <p:spPr>
          <a:xfrm>
            <a:off x="2066780" y="4665451"/>
            <a:ext cx="795993" cy="42318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ＭＳ Ｐゴシック" panose="020B0600070205080204" pitchFamily="50" charset="-128"/>
                <a:ea typeface="ＭＳ Ｐゴシック" panose="020B0600070205080204" pitchFamily="50" charset="-128"/>
              </a:rPr>
              <a:t>介護</a:t>
            </a:r>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900" dirty="0">
                <a:solidFill>
                  <a:prstClr val="black"/>
                </a:solidFill>
                <a:latin typeface="ＭＳ Ｐゴシック" panose="020B0600070205080204" pitchFamily="50" charset="-128"/>
                <a:ea typeface="ＭＳ Ｐゴシック" panose="020B0600070205080204" pitchFamily="50" charset="-128"/>
              </a:rPr>
              <a:t>サービス事業者</a:t>
            </a:r>
          </a:p>
        </p:txBody>
      </p:sp>
      <p:sp>
        <p:nvSpPr>
          <p:cNvPr id="49" name="円/楕円 19"/>
          <p:cNvSpPr/>
          <p:nvPr/>
        </p:nvSpPr>
        <p:spPr>
          <a:xfrm>
            <a:off x="5059537" y="4341777"/>
            <a:ext cx="1444780" cy="1213634"/>
          </a:xfrm>
          <a:prstGeom prst="ellipse">
            <a:avLst/>
          </a:prstGeom>
          <a:solidFill>
            <a:schemeClr val="accent2">
              <a:lumMod val="60000"/>
              <a:lumOff val="4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54" name="角丸四角形 53"/>
          <p:cNvSpPr/>
          <p:nvPr/>
        </p:nvSpPr>
        <p:spPr>
          <a:xfrm>
            <a:off x="5469147" y="4172310"/>
            <a:ext cx="727974" cy="313426"/>
          </a:xfrm>
          <a:prstGeom prst="roundRect">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Ｐゴシック" panose="020B0600070205080204" pitchFamily="50" charset="-128"/>
                <a:ea typeface="ＭＳ Ｐゴシック" panose="020B0600070205080204" pitchFamily="50" charset="-128"/>
              </a:rPr>
              <a:t>チーム</a:t>
            </a:r>
          </a:p>
        </p:txBody>
      </p:sp>
      <p:grpSp>
        <p:nvGrpSpPr>
          <p:cNvPr id="66" name="グループ化 65"/>
          <p:cNvGrpSpPr/>
          <p:nvPr/>
        </p:nvGrpSpPr>
        <p:grpSpPr>
          <a:xfrm>
            <a:off x="5431765" y="4588631"/>
            <a:ext cx="634217" cy="446320"/>
            <a:chOff x="4232948" y="2443819"/>
            <a:chExt cx="840992" cy="403685"/>
          </a:xfrm>
        </p:grpSpPr>
        <p:grpSp>
          <p:nvGrpSpPr>
            <p:cNvPr id="67" name="グループ化 66"/>
            <p:cNvGrpSpPr/>
            <p:nvPr/>
          </p:nvGrpSpPr>
          <p:grpSpPr>
            <a:xfrm>
              <a:off x="4852314" y="2461943"/>
              <a:ext cx="221626" cy="381558"/>
              <a:chOff x="4852314" y="2461943"/>
              <a:chExt cx="221626" cy="381558"/>
            </a:xfrm>
          </p:grpSpPr>
          <p:sp>
            <p:nvSpPr>
              <p:cNvPr id="72" name="円/楕円 136"/>
              <p:cNvSpPr/>
              <p:nvPr/>
            </p:nvSpPr>
            <p:spPr>
              <a:xfrm>
                <a:off x="4852314" y="2461943"/>
                <a:ext cx="219790" cy="157984"/>
              </a:xfrm>
              <a:prstGeom prst="ellipse">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73" name="フローチャート: 手作業 72"/>
              <p:cNvSpPr/>
              <p:nvPr/>
            </p:nvSpPr>
            <p:spPr>
              <a:xfrm rot="10800000">
                <a:off x="4854215" y="2626725"/>
                <a:ext cx="219725" cy="216776"/>
              </a:xfrm>
              <a:prstGeom prst="flowChartManualOperation">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grpSp>
        <p:grpSp>
          <p:nvGrpSpPr>
            <p:cNvPr id="68" name="グループ化 67"/>
            <p:cNvGrpSpPr/>
            <p:nvPr/>
          </p:nvGrpSpPr>
          <p:grpSpPr>
            <a:xfrm>
              <a:off x="4232948" y="2443819"/>
              <a:ext cx="215558" cy="403685"/>
              <a:chOff x="4232948" y="2443819"/>
              <a:chExt cx="215558" cy="403685"/>
            </a:xfrm>
          </p:grpSpPr>
          <p:sp>
            <p:nvSpPr>
              <p:cNvPr id="70" name="円/楕円 133"/>
              <p:cNvSpPr/>
              <p:nvPr/>
            </p:nvSpPr>
            <p:spPr>
              <a:xfrm>
                <a:off x="4232948" y="2443819"/>
                <a:ext cx="215558" cy="157755"/>
              </a:xfrm>
              <a:prstGeom prst="ellipse">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71" name="フローチャート: 論理積ゲート 70"/>
              <p:cNvSpPr/>
              <p:nvPr/>
            </p:nvSpPr>
            <p:spPr>
              <a:xfrm rot="16200000">
                <a:off x="4224746" y="2628611"/>
                <a:ext cx="231962" cy="205823"/>
              </a:xfrm>
              <a:prstGeom prst="flowChartDelay">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grpSp>
        <p:sp>
          <p:nvSpPr>
            <p:cNvPr id="69" name="左右矢印 68"/>
            <p:cNvSpPr/>
            <p:nvPr/>
          </p:nvSpPr>
          <p:spPr>
            <a:xfrm>
              <a:off x="4518560" y="2644687"/>
              <a:ext cx="278288" cy="6726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grpSp>
      <p:sp>
        <p:nvSpPr>
          <p:cNvPr id="82" name="角丸四角形 81"/>
          <p:cNvSpPr/>
          <p:nvPr/>
        </p:nvSpPr>
        <p:spPr>
          <a:xfrm>
            <a:off x="4794587" y="5028061"/>
            <a:ext cx="1300601" cy="36332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prstClr val="black"/>
                </a:solidFill>
                <a:latin typeface="ＭＳ Ｐゴシック" panose="020B0600070205080204" pitchFamily="50" charset="-128"/>
                <a:ea typeface="ＭＳ Ｐゴシック" panose="020B0600070205080204" pitchFamily="50" charset="-128"/>
              </a:rPr>
              <a:t>本人</a:t>
            </a:r>
            <a:endParaRPr lang="en-US" altLang="ja-JP" sz="105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900" dirty="0">
                <a:solidFill>
                  <a:prstClr val="black"/>
                </a:solidFill>
                <a:latin typeface="ＭＳ Ｐゴシック" panose="020B0600070205080204" pitchFamily="50" charset="-128"/>
                <a:ea typeface="ＭＳ Ｐゴシック" panose="020B0600070205080204" pitchFamily="50" charset="-128"/>
              </a:rPr>
              <a:t>　（障害者）</a:t>
            </a:r>
          </a:p>
        </p:txBody>
      </p:sp>
      <p:sp>
        <p:nvSpPr>
          <p:cNvPr id="83" name="角丸四角形 82"/>
          <p:cNvSpPr/>
          <p:nvPr/>
        </p:nvSpPr>
        <p:spPr>
          <a:xfrm>
            <a:off x="5643255" y="5102138"/>
            <a:ext cx="809808" cy="13438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prstClr val="black"/>
                </a:solidFill>
                <a:latin typeface="ＭＳ Ｐゴシック" panose="020B0600070205080204" pitchFamily="50" charset="-128"/>
                <a:ea typeface="ＭＳ Ｐゴシック" panose="020B0600070205080204" pitchFamily="50" charset="-128"/>
              </a:rPr>
              <a:t>後見人等</a:t>
            </a:r>
          </a:p>
        </p:txBody>
      </p:sp>
      <p:sp>
        <p:nvSpPr>
          <p:cNvPr id="84" name="角丸四角形 83"/>
          <p:cNvSpPr/>
          <p:nvPr/>
        </p:nvSpPr>
        <p:spPr>
          <a:xfrm>
            <a:off x="5334998" y="5434642"/>
            <a:ext cx="784803" cy="2407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ＭＳ Ｐゴシック" panose="020B0600070205080204" pitchFamily="50" charset="-128"/>
                <a:ea typeface="ＭＳ Ｐゴシック" panose="020B0600070205080204" pitchFamily="50" charset="-128"/>
              </a:rPr>
              <a:t>医療機関</a:t>
            </a:r>
          </a:p>
        </p:txBody>
      </p:sp>
      <p:sp>
        <p:nvSpPr>
          <p:cNvPr id="85" name="角丸四角形 84"/>
          <p:cNvSpPr/>
          <p:nvPr/>
        </p:nvSpPr>
        <p:spPr>
          <a:xfrm>
            <a:off x="4156207" y="4876800"/>
            <a:ext cx="1105907" cy="1958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ＭＳ Ｐゴシック" panose="020B0600070205080204" pitchFamily="50" charset="-128"/>
                <a:ea typeface="ＭＳ Ｐゴシック" panose="020B0600070205080204" pitchFamily="50" charset="-128"/>
              </a:rPr>
              <a:t>相談支援専門員</a:t>
            </a:r>
          </a:p>
        </p:txBody>
      </p:sp>
      <p:sp>
        <p:nvSpPr>
          <p:cNvPr id="87" name="角丸四角形 86"/>
          <p:cNvSpPr/>
          <p:nvPr/>
        </p:nvSpPr>
        <p:spPr>
          <a:xfrm>
            <a:off x="6257260" y="4527662"/>
            <a:ext cx="804118" cy="44777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ＭＳ Ｐゴシック" panose="020B0600070205080204" pitchFamily="50" charset="-128"/>
                <a:ea typeface="ＭＳ Ｐゴシック" panose="020B0600070205080204" pitchFamily="50" charset="-128"/>
              </a:rPr>
              <a:t>障害福祉サービス事業者</a:t>
            </a:r>
          </a:p>
        </p:txBody>
      </p:sp>
      <p:sp>
        <p:nvSpPr>
          <p:cNvPr id="88" name="右矢印 87"/>
          <p:cNvSpPr/>
          <p:nvPr/>
        </p:nvSpPr>
        <p:spPr>
          <a:xfrm rot="10800000" flipV="1">
            <a:off x="7125977" y="4722772"/>
            <a:ext cx="418393" cy="283532"/>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89" name="右矢印 88"/>
          <p:cNvSpPr/>
          <p:nvPr/>
        </p:nvSpPr>
        <p:spPr>
          <a:xfrm rot="12823612">
            <a:off x="6411524" y="5293117"/>
            <a:ext cx="446479" cy="281666"/>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91" name="右矢印 90"/>
          <p:cNvSpPr/>
          <p:nvPr/>
        </p:nvSpPr>
        <p:spPr>
          <a:xfrm rot="16200000">
            <a:off x="4462007" y="5548933"/>
            <a:ext cx="387554" cy="384525"/>
          </a:xfrm>
          <a:prstGeom prst="rightArrow">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latin typeface="ＭＳ Ｐゴシック" panose="020B0600070205080204" pitchFamily="50" charset="-128"/>
              <a:ea typeface="ＭＳ Ｐゴシック" panose="020B0600070205080204" pitchFamily="50" charset="-128"/>
            </a:endParaRPr>
          </a:p>
        </p:txBody>
      </p:sp>
      <p:sp>
        <p:nvSpPr>
          <p:cNvPr id="60" name="テキスト ボックス 59"/>
          <p:cNvSpPr txBox="1"/>
          <p:nvPr/>
        </p:nvSpPr>
        <p:spPr>
          <a:xfrm>
            <a:off x="0" y="2782044"/>
            <a:ext cx="3132667" cy="584775"/>
          </a:xfrm>
          <a:prstGeom prst="rect">
            <a:avLst/>
          </a:prstGeom>
          <a:noFill/>
        </p:spPr>
        <p:txBody>
          <a:bodyPr wrap="square" rtlCol="0">
            <a:spAutoFit/>
          </a:bodyPr>
          <a:lstStyle/>
          <a:p>
            <a:pPr marL="539750" marR="0" lvl="0" indent="-53975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Arial" charset="0"/>
              <a:ea typeface="ＭＳ Ｐゴシック" pitchFamily="50" charset="-128"/>
              <a:cs typeface="+mn-cs"/>
            </a:endParaRPr>
          </a:p>
          <a:p>
            <a:pPr marL="539750" marR="0" lvl="0" indent="-539750" algn="l" defTabSz="914400" rtl="0" eaLnBrk="1" fontAlgn="base" latinLnBrk="0" hangingPunct="1">
              <a:lnSpc>
                <a:spcPct val="100000"/>
              </a:lnSpc>
              <a:spcBef>
                <a:spcPct val="0"/>
              </a:spcBef>
              <a:spcAft>
                <a:spcPct val="0"/>
              </a:spcAft>
              <a:buClrTx/>
              <a:buSzTx/>
              <a:buFontTx/>
              <a:buNone/>
              <a:tabLst/>
              <a:defRPr/>
            </a:pPr>
            <a:r>
              <a:rPr kumimoji="1" lang="ja-JP" altLang="en-US" sz="1600" i="0" u="none" strike="noStrike" kern="1200" cap="none" spc="0" normalizeH="0" baseline="0" noProof="0" dirty="0" smtClean="0">
                <a:ln>
                  <a:noFill/>
                </a:ln>
                <a:solidFill>
                  <a:prstClr val="black"/>
                </a:solidFill>
                <a:effectLst/>
                <a:uLnTx/>
                <a:uFillTx/>
                <a:latin typeface="Arial" charset="0"/>
                <a:ea typeface="ＭＳ Ｐゴシック" pitchFamily="50" charset="-128"/>
                <a:cs typeface="+mn-cs"/>
              </a:rPr>
              <a:t>エリア：自治体圏域～広域圏域　</a:t>
            </a:r>
            <a:r>
              <a:rPr kumimoji="1" lang="ja-JP" altLang="en-US" sz="1600" b="1" i="0" u="none" strike="noStrike" kern="1200" cap="none" spc="0" normalizeH="0" baseline="0" noProof="0" dirty="0" smtClean="0">
                <a:ln>
                  <a:noFill/>
                </a:ln>
                <a:solidFill>
                  <a:prstClr val="black"/>
                </a:solidFill>
                <a:effectLst/>
                <a:uLnTx/>
                <a:uFillTx/>
                <a:latin typeface="Arial" charset="0"/>
                <a:ea typeface="ＭＳ Ｐゴシック" pitchFamily="50" charset="-128"/>
                <a:cs typeface="+mn-cs"/>
              </a:rPr>
              <a:t>　　　　</a:t>
            </a:r>
            <a:endParaRPr kumimoji="1" lang="ja-JP" altLang="en-US" sz="160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61" name="角丸四角形 60"/>
          <p:cNvSpPr/>
          <p:nvPr/>
        </p:nvSpPr>
        <p:spPr>
          <a:xfrm>
            <a:off x="252083" y="4409244"/>
            <a:ext cx="1365033" cy="474098"/>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基幹地域</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包括支援センター</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20818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887506"/>
            <a:ext cx="9144000" cy="416859"/>
          </a:xfrm>
        </p:spPr>
        <p:txBody>
          <a:bodyPr>
            <a:normAutofit/>
          </a:bodyPr>
          <a:lstStyle/>
          <a:p>
            <a:pPr marL="0" lvl="0" indent="0">
              <a:buNone/>
            </a:pPr>
            <a:endParaRPr lang="en-US" altLang="ja-JP" sz="1400" b="1" u="sng"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400" b="1" u="sng"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400" b="1" u="sng"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400" b="1" u="sng"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a:solidFill>
                <a:prstClr val="black"/>
              </a:solidFill>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0" y="0"/>
            <a:ext cx="9144000" cy="426784"/>
          </a:xfrm>
          <a:prstGeom prst="rect">
            <a:avLst/>
          </a:prstGeom>
          <a:solidFill>
            <a:schemeClr val="bg1"/>
          </a:solidFill>
          <a:ln w="12700">
            <a:solidFill>
              <a:schemeClr val="tx2"/>
            </a:solidFill>
          </a:ln>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smtClean="0">
                <a:ln w="0"/>
                <a:solidFill>
                  <a:srgbClr val="5B9BD5"/>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r>
              <a:rPr lang="ja-JP" altLang="en-US" sz="2000" dirty="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１中核機関の機能①事務局機能（協議会等の体制整備</a:t>
            </a:r>
            <a:r>
              <a:rPr lang="ja-JP" altLang="en-US"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a:t>
            </a:r>
            <a:r>
              <a:rPr lang="ja-JP" altLang="en-US" sz="2000" dirty="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 ❶協議会の</a:t>
            </a:r>
            <a:r>
              <a:rPr lang="ja-JP" altLang="en-US"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役割　　　　　　　　　　　　</a:t>
            </a:r>
            <a:r>
              <a:rPr lang="en-US" altLang="ja-JP"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a:t>
            </a:r>
            <a:r>
              <a:rPr lang="ja-JP" altLang="en-US"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事　例</a:t>
            </a:r>
            <a:r>
              <a:rPr lang="en-US" altLang="ja-JP"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a:t>
            </a:r>
            <a:r>
              <a:rPr lang="ja-JP" altLang="en-US" sz="20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endParaRPr lang="ja-JP" altLang="en-US" sz="2000" dirty="0">
              <a:ln w="0"/>
              <a:solidFill>
                <a:schemeClr val="accent1"/>
              </a:solidFill>
              <a:effectLst>
                <a:outerShdw blurRad="38100" dist="25400" dir="5400000" algn="ctr" rotWithShape="0">
                  <a:srgbClr val="6E747A">
                    <a:alpha val="43000"/>
                  </a:srgbClr>
                </a:outerShdw>
              </a:effectLst>
            </a:endParaRPr>
          </a:p>
        </p:txBody>
      </p:sp>
      <p:sp>
        <p:nvSpPr>
          <p:cNvPr id="5" name="テキスト ボックス 4"/>
          <p:cNvSpPr txBox="1"/>
          <p:nvPr/>
        </p:nvSpPr>
        <p:spPr>
          <a:xfrm>
            <a:off x="94129" y="436781"/>
            <a:ext cx="9049871" cy="341632"/>
          </a:xfrm>
          <a:prstGeom prst="rect">
            <a:avLst/>
          </a:prstGeom>
          <a:noFill/>
          <a:ln>
            <a:noFill/>
          </a:ln>
        </p:spPr>
        <p:txBody>
          <a:bodyPr wrap="square" rtlCol="0">
            <a:spAutoFit/>
          </a:bodyPr>
          <a:lstStyle/>
          <a:p>
            <a:pPr lvl="0" defTabSz="914400">
              <a:lnSpc>
                <a:spcPct val="90000"/>
              </a:lnSpc>
              <a:spcBef>
                <a:spcPts val="1000"/>
              </a:spcBef>
            </a:pPr>
            <a:r>
              <a:rPr kumimoji="1" lang="ja-JP" altLang="en-US" sz="1600" dirty="0" smtClean="0">
                <a:solidFill>
                  <a:prstClr val="black"/>
                </a:solidFill>
                <a:latin typeface="Meiryo UI" panose="020B0604030504040204" pitchFamily="50" charset="-128"/>
                <a:ea typeface="Meiryo UI" panose="020B0604030504040204" pitchFamily="50" charset="-128"/>
              </a:rPr>
              <a:t>➢　先行</a:t>
            </a:r>
            <a:r>
              <a:rPr kumimoji="1" lang="ja-JP" altLang="en-US" sz="1600" dirty="0">
                <a:solidFill>
                  <a:prstClr val="black"/>
                </a:solidFill>
                <a:latin typeface="Meiryo UI" panose="020B0604030504040204" pitchFamily="50" charset="-128"/>
                <a:ea typeface="Meiryo UI" panose="020B0604030504040204" pitchFamily="50" charset="-128"/>
              </a:rPr>
              <a:t>事例　</a:t>
            </a:r>
            <a:r>
              <a:rPr kumimoji="1" lang="ja-JP" altLang="en-US" dirty="0" smtClean="0">
                <a:latin typeface="Meiryo UI" panose="020B0604030504040204" pitchFamily="50" charset="-128"/>
                <a:ea typeface="Meiryo UI" panose="020B0604030504040204" pitchFamily="50" charset="-128"/>
              </a:rPr>
              <a:t>　　</a:t>
            </a:r>
            <a:endParaRPr kumimoji="1" lang="ja-JP" altLang="en-US" dirty="0">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644027608"/>
              </p:ext>
            </p:extLst>
          </p:nvPr>
        </p:nvGraphicFramePr>
        <p:xfrm>
          <a:off x="0" y="727798"/>
          <a:ext cx="9144000" cy="6130202"/>
        </p:xfrm>
        <a:graphic>
          <a:graphicData uri="http://schemas.openxmlformats.org/drawingml/2006/table">
            <a:tbl>
              <a:tblPr firstRow="1" bandRow="1">
                <a:tableStyleId>{5C22544A-7EE6-4342-B048-85BDC9FD1C3A}</a:tableStyleId>
              </a:tblPr>
              <a:tblGrid>
                <a:gridCol w="1165824">
                  <a:extLst>
                    <a:ext uri="{9D8B030D-6E8A-4147-A177-3AD203B41FA5}">
                      <a16:colId xmlns:a16="http://schemas.microsoft.com/office/drawing/2014/main" val="3655200456"/>
                    </a:ext>
                  </a:extLst>
                </a:gridCol>
                <a:gridCol w="6292646">
                  <a:extLst>
                    <a:ext uri="{9D8B030D-6E8A-4147-A177-3AD203B41FA5}">
                      <a16:colId xmlns:a16="http://schemas.microsoft.com/office/drawing/2014/main" val="223808354"/>
                    </a:ext>
                  </a:extLst>
                </a:gridCol>
                <a:gridCol w="1685530">
                  <a:extLst>
                    <a:ext uri="{9D8B030D-6E8A-4147-A177-3AD203B41FA5}">
                      <a16:colId xmlns:a16="http://schemas.microsoft.com/office/drawing/2014/main" val="2221830911"/>
                    </a:ext>
                  </a:extLst>
                </a:gridCol>
              </a:tblGrid>
              <a:tr h="311365">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実施自治体名</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協議会に参加する地域団体等</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協議会の役割等</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32948443"/>
                  </a:ext>
                </a:extLst>
              </a:tr>
              <a:tr h="3150997">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大阪市</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（人口：</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約</a:t>
                      </a:r>
                      <a:r>
                        <a:rPr kumimoji="1" lang="en-US" altLang="ja-JP" sz="1100" dirty="0" smtClean="0">
                          <a:solidFill>
                            <a:schemeClr val="tx1"/>
                          </a:solidFill>
                          <a:latin typeface="Meiryo UI" panose="020B0604030504040204" pitchFamily="50" charset="-128"/>
                          <a:ea typeface="Meiryo UI" panose="020B0604030504040204" pitchFamily="50" charset="-128"/>
                        </a:rPr>
                        <a:t>2,725</a:t>
                      </a:r>
                      <a:r>
                        <a:rPr kumimoji="1" lang="ja-JP" altLang="en-US" sz="1100" dirty="0" smtClean="0">
                          <a:solidFill>
                            <a:schemeClr val="tx1"/>
                          </a:solidFill>
                          <a:latin typeface="Meiryo UI" panose="020B0604030504040204" pitchFamily="50" charset="-128"/>
                          <a:ea typeface="Meiryo UI" panose="020B0604030504040204" pitchFamily="50" charset="-128"/>
                        </a:rPr>
                        <a:t>千人）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協議会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総会</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（行政機関）地域包括支援センター、</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障がい</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者基幹相談支援センター、地域活動支援センター、大阪市消費者センター、大阪市こころの健康センター、区保健福祉センター</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専門職団体）大阪弁護士会、大阪社会福祉士会、大阪司法書士会、大阪府行政書士会、大阪府医師会、近畿税理士会</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（関係機関）大阪市社会福祉協議会、大阪市民生委員児童委員協議会、大阪市老人福祉施設連盟、大阪介護支援専門員協会</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（当事者団体）大阪市介護家族の会連絡会、大阪市手をつなぐ育成会、大阪府精神障がい者家族会連合会</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（民間団体）大阪銀行協会、大阪府信用金庫協会、大阪府信用組合協会、日本郵便株式会社、株式会社</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ゆうちょ</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銀行</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（オブザーバー）大阪家庭裁判所</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部会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①点検・評価部会：市促進計画の実施に関する進捗状況を点検・評価する。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②広報部会：成年後見制度を広く普及するための広報啓発物品の作成、相談会・説明会などの開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催方法、開催頻度及び内容を話し合う。</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③相談部会：申立及び本人・親族の申立支援を実施するための帳票作成及び相談窓口担当への研</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修の実施。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④制度利用促進部会：日常生活自立支援事業の適切な移行検討。</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⑤後見人支援部会：親族後見人が必要とする支援の具体的な内容の検討。</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rPr>
                        <a:t>総会：年</a:t>
                      </a:r>
                      <a:r>
                        <a:rPr kumimoji="1" lang="en-US" altLang="ja-JP" sz="1000" dirty="0" smtClean="0">
                          <a:solidFill>
                            <a:schemeClr val="tx1"/>
                          </a:solidFill>
                          <a:latin typeface="Meiryo UI" panose="020B0604030504040204" pitchFamily="50" charset="-128"/>
                          <a:ea typeface="Meiryo UI" panose="020B0604030504040204" pitchFamily="50" charset="-128"/>
                        </a:rPr>
                        <a:t>1</a:t>
                      </a:r>
                      <a:r>
                        <a:rPr kumimoji="1" lang="ja-JP" altLang="en-US" sz="1000" dirty="0" smtClean="0">
                          <a:solidFill>
                            <a:schemeClr val="tx1"/>
                          </a:solidFill>
                          <a:latin typeface="Meiryo UI" panose="020B0604030504040204" pitchFamily="50" charset="-128"/>
                          <a:ea typeface="Meiryo UI" panose="020B0604030504040204" pitchFamily="50" charset="-128"/>
                        </a:rPr>
                        <a:t>回</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総会は意思決定の場ではなく、市の状況報告、情報共有、意見交換を行う場。</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部会：各部会年</a:t>
                      </a:r>
                      <a:r>
                        <a:rPr kumimoji="1" lang="en-US" altLang="ja-JP" sz="1000" dirty="0" smtClean="0">
                          <a:solidFill>
                            <a:schemeClr val="tx1"/>
                          </a:solidFill>
                          <a:latin typeface="Meiryo UI" panose="020B0604030504040204" pitchFamily="50" charset="-128"/>
                          <a:ea typeface="Meiryo UI" panose="020B0604030504040204" pitchFamily="50" charset="-128"/>
                        </a:rPr>
                        <a:t>2</a:t>
                      </a:r>
                      <a:r>
                        <a:rPr kumimoji="1" lang="ja-JP" altLang="en-US" sz="1000" dirty="0" smtClean="0">
                          <a:solidFill>
                            <a:schemeClr val="tx1"/>
                          </a:solidFill>
                          <a:latin typeface="Meiryo UI" panose="020B0604030504040204" pitchFamily="50" charset="-128"/>
                          <a:ea typeface="Meiryo UI" panose="020B0604030504040204" pitchFamily="50" charset="-128"/>
                        </a:rPr>
                        <a:t>回</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総会での意見を検討し方針を考える。</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メンバー構成について</a:t>
                      </a:r>
                      <a:r>
                        <a:rPr kumimoji="1" lang="en-US" altLang="ja-JP" sz="1000" dirty="0" smtClean="0">
                          <a:solidFill>
                            <a:schemeClr val="tx1"/>
                          </a:solidFill>
                          <a:latin typeface="Meiryo UI" panose="020B0604030504040204" pitchFamily="50" charset="-128"/>
                          <a:ea typeface="Meiryo UI" panose="020B0604030504040204" pitchFamily="50" charset="-128"/>
                        </a:rPr>
                        <a:t>】</a:t>
                      </a:r>
                    </a:p>
                    <a:p>
                      <a:r>
                        <a:rPr kumimoji="1" lang="ja-JP" altLang="en-US" sz="1000" dirty="0" smtClean="0">
                          <a:solidFill>
                            <a:schemeClr val="tx1"/>
                          </a:solidFill>
                          <a:latin typeface="Meiryo UI" panose="020B0604030504040204" pitchFamily="50" charset="-128"/>
                          <a:ea typeface="Meiryo UI" panose="020B0604030504040204" pitchFamily="50" charset="-128"/>
                        </a:rPr>
                        <a:t>国の計画を基に、地域連携ネットワークのイメージに入っている所へ声をかけ、参加を呼びかけ。</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939809508"/>
                  </a:ext>
                </a:extLst>
              </a:tr>
              <a:tr h="1173901">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山形市</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（人口：</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約</a:t>
                      </a:r>
                      <a:r>
                        <a:rPr kumimoji="1" lang="en-US" altLang="ja-JP" sz="1100" dirty="0" smtClean="0">
                          <a:solidFill>
                            <a:schemeClr val="tx1"/>
                          </a:solidFill>
                          <a:latin typeface="Meiryo UI" panose="020B0604030504040204" pitchFamily="50" charset="-128"/>
                          <a:ea typeface="Meiryo UI" panose="020B0604030504040204" pitchFamily="50" charset="-128"/>
                        </a:rPr>
                        <a:t>249</a:t>
                      </a:r>
                      <a:r>
                        <a:rPr kumimoji="1" lang="ja-JP" altLang="en-US" sz="1100" dirty="0" smtClean="0">
                          <a:solidFill>
                            <a:schemeClr val="tx1"/>
                          </a:solidFill>
                          <a:latin typeface="Meiryo UI" panose="020B0604030504040204" pitchFamily="50" charset="-128"/>
                          <a:ea typeface="Meiryo UI" panose="020B0604030504040204" pitchFamily="50" charset="-128"/>
                        </a:rPr>
                        <a:t>千人）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（行政機関）</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障がい</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者福祉協会、地域包括支援センター、山形県</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（専門職団体等）学識経験者、弁護士会、司法書士会、社会福祉士会、病院関係者</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（関係機関）民生児童委員連合会、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NPO</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法人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任意後見実施）、障がい者自立支援協議会</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協議会：年</a:t>
                      </a:r>
                      <a:r>
                        <a:rPr kumimoji="1" lang="en-US" altLang="ja-JP" sz="1000" dirty="0" smtClean="0">
                          <a:solidFill>
                            <a:schemeClr val="tx1"/>
                          </a:solidFill>
                          <a:latin typeface="Meiryo UI" panose="020B0604030504040204" pitchFamily="50" charset="-128"/>
                          <a:ea typeface="Meiryo UI" panose="020B0604030504040204" pitchFamily="50" charset="-128"/>
                        </a:rPr>
                        <a:t>1~2</a:t>
                      </a:r>
                      <a:r>
                        <a:rPr kumimoji="1" lang="ja-JP" altLang="en-US" sz="1000" dirty="0" smtClean="0">
                          <a:solidFill>
                            <a:schemeClr val="tx1"/>
                          </a:solidFill>
                          <a:latin typeface="Meiryo UI" panose="020B0604030504040204" pitchFamily="50" charset="-128"/>
                          <a:ea typeface="Meiryo UI" panose="020B0604030504040204" pitchFamily="50" charset="-128"/>
                        </a:rPr>
                        <a:t>回</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チーム支援の強化等利用促進に関する検討、意見交換を行う場。</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メンバー構成について</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社協の運営委員会を母体とし、国のイメージを基に再構成。</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2394371326"/>
                  </a:ext>
                </a:extLst>
              </a:tr>
              <a:tr h="1493939">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香川県三豊市</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（人口：</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約</a:t>
                      </a:r>
                      <a:r>
                        <a:rPr kumimoji="1" lang="en-US" altLang="ja-JP" sz="1100" dirty="0" smtClean="0">
                          <a:solidFill>
                            <a:schemeClr val="tx1"/>
                          </a:solidFill>
                          <a:latin typeface="Meiryo UI" panose="020B0604030504040204" pitchFamily="50" charset="-128"/>
                          <a:ea typeface="Meiryo UI" panose="020B0604030504040204" pitchFamily="50" charset="-128"/>
                        </a:rPr>
                        <a:t>66</a:t>
                      </a:r>
                      <a:r>
                        <a:rPr kumimoji="1" lang="ja-JP" altLang="en-US" sz="1100" dirty="0" smtClean="0">
                          <a:solidFill>
                            <a:schemeClr val="tx1"/>
                          </a:solidFill>
                          <a:latin typeface="Meiryo UI" panose="020B0604030504040204" pitchFamily="50" charset="-128"/>
                          <a:ea typeface="Meiryo UI" panose="020B0604030504040204" pitchFamily="50" charset="-128"/>
                        </a:rPr>
                        <a:t>千人）</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地域ケア推進会議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（専門職団体）医師会</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（地域関係機関）民生委員児童委員協議会、自治会連合会、保健福祉事務所、市社協、高齢者施設（特養、老健、デイ）、ケアマネジャー</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（行政機関）警察、消防、シルバー人材センター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ここまでが基本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議題により、消費生活センター、弁護士　等</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成年後見制度にかかる計画の進捗状況、検討や評価については、別途審議会を開催。</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1000" dirty="0" smtClean="0">
                          <a:latin typeface="Meiryo UI" panose="020B0604030504040204" pitchFamily="50" charset="-128"/>
                          <a:ea typeface="Meiryo UI" panose="020B0604030504040204" pitchFamily="50" charset="-128"/>
                        </a:rPr>
                        <a:t>地域ケア推進会議：年</a:t>
                      </a: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回　　　　　　　　　　　地域での具体的な周知活動等について話し合う。</a:t>
                      </a:r>
                      <a:endParaRPr kumimoji="1" lang="en-US" altLang="ja-JP" sz="10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メンバー構成について</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　　　　既存の仕組みを利用。</a:t>
                      </a:r>
                      <a:endParaRPr kumimoji="1" lang="en-US" altLang="ja-JP" sz="10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99696106"/>
                  </a:ext>
                </a:extLst>
              </a:tr>
            </a:tbl>
          </a:graphicData>
        </a:graphic>
      </p:graphicFrame>
      <p:sp>
        <p:nvSpPr>
          <p:cNvPr id="2" name="スライド番号プレースホルダー 1"/>
          <p:cNvSpPr>
            <a:spLocks noGrp="1"/>
          </p:cNvSpPr>
          <p:nvPr>
            <p:ph type="sldNum" sz="quarter" idx="12"/>
          </p:nvPr>
        </p:nvSpPr>
        <p:spPr>
          <a:xfrm>
            <a:off x="7086600" y="6594755"/>
            <a:ext cx="2057400" cy="365125"/>
          </a:xfrm>
        </p:spPr>
        <p:txBody>
          <a:bodyPr/>
          <a:lstStyle/>
          <a:p>
            <a:r>
              <a:rPr kumimoji="1" lang="en-US" altLang="ja-JP" dirty="0" smtClean="0"/>
              <a:t>3</a:t>
            </a:r>
            <a:endParaRPr kumimoji="1" lang="ja-JP" altLang="en-US" dirty="0"/>
          </a:p>
        </p:txBody>
      </p:sp>
    </p:spTree>
    <p:extLst>
      <p:ext uri="{BB962C8B-B14F-4D97-AF65-F5344CB8AC3E}">
        <p14:creationId xmlns:p14="http://schemas.microsoft.com/office/powerpoint/2010/main" val="38656458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6600" y="6492875"/>
            <a:ext cx="2057400" cy="365125"/>
          </a:xfrm>
        </p:spPr>
        <p:txBody>
          <a:bodyPr/>
          <a:lstStyle/>
          <a:p>
            <a:r>
              <a:rPr kumimoji="1" lang="en-US" altLang="ja-JP" dirty="0"/>
              <a:t>4</a:t>
            </a:r>
            <a:endParaRPr kumimoji="1" lang="ja-JP" altLang="en-US" dirty="0"/>
          </a:p>
        </p:txBody>
      </p:sp>
      <p:sp>
        <p:nvSpPr>
          <p:cNvPr id="7" name="タイトル 1"/>
          <p:cNvSpPr txBox="1">
            <a:spLocks/>
          </p:cNvSpPr>
          <p:nvPr/>
        </p:nvSpPr>
        <p:spPr>
          <a:xfrm>
            <a:off x="0" y="0"/>
            <a:ext cx="9144000" cy="426784"/>
          </a:xfrm>
          <a:prstGeom prst="rect">
            <a:avLst/>
          </a:prstGeom>
          <a:solidFill>
            <a:schemeClr val="bg1"/>
          </a:solidFill>
          <a:ln w="12700">
            <a:solidFill>
              <a:schemeClr val="tx2"/>
            </a:solidFill>
          </a:ln>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１中核機関の機能①事務局機能（協議会等の体制整備</a:t>
            </a:r>
            <a:r>
              <a:rPr lang="ja-JP" altLang="en-US"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a:t>
            </a:r>
            <a:r>
              <a:rPr lang="ja-JP" altLang="en-US" sz="2000" dirty="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 ❶協議会の役割</a:t>
            </a:r>
            <a:r>
              <a:rPr lang="ja-JP" altLang="en-US"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　</a:t>
            </a:r>
            <a:r>
              <a:rPr lang="en-US" altLang="ja-JP"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a:t>
            </a:r>
            <a:r>
              <a:rPr lang="ja-JP" altLang="en-US"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事例：既存ネットワーク</a:t>
            </a:r>
            <a:r>
              <a:rPr lang="en-US" altLang="ja-JP"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a:t>
            </a:r>
            <a:r>
              <a:rPr lang="ja-JP" altLang="en-US" sz="20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endParaRPr lang="ja-JP" altLang="en-US" sz="2000" dirty="0">
              <a:ln w="0"/>
              <a:solidFill>
                <a:schemeClr val="accent1"/>
              </a:solidFill>
              <a:effectLst>
                <a:outerShdw blurRad="38100" dist="25400" dir="5400000" algn="ctr" rotWithShape="0">
                  <a:srgbClr val="6E747A">
                    <a:alpha val="43000"/>
                  </a:srgbClr>
                </a:outerShdw>
              </a:effectLst>
            </a:endParaRPr>
          </a:p>
        </p:txBody>
      </p:sp>
      <p:sp>
        <p:nvSpPr>
          <p:cNvPr id="10" name="テキスト ボックス 9"/>
          <p:cNvSpPr txBox="1"/>
          <p:nvPr/>
        </p:nvSpPr>
        <p:spPr>
          <a:xfrm>
            <a:off x="766483" y="1411941"/>
            <a:ext cx="1519518" cy="3046988"/>
          </a:xfrm>
          <a:prstGeom prst="rect">
            <a:avLst/>
          </a:prstGeom>
          <a:noFill/>
          <a:ln>
            <a:solidFill>
              <a:schemeClr val="tx1"/>
            </a:solidFill>
          </a:ln>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（庁内関係機関）</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高齢福祉担当</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介護保険担当</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人権関係担当</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err="1" smtClean="0">
                <a:latin typeface="Meiryo UI" panose="020B0604030504040204" pitchFamily="50" charset="-128"/>
                <a:ea typeface="Meiryo UI" panose="020B0604030504040204" pitchFamily="50" charset="-128"/>
              </a:rPr>
              <a:t>障がい</a:t>
            </a:r>
            <a:r>
              <a:rPr kumimoji="1" lang="ja-JP" altLang="en-US" sz="1200" dirty="0" smtClean="0">
                <a:latin typeface="Meiryo UI" panose="020B0604030504040204" pitchFamily="50" charset="-128"/>
                <a:ea typeface="Meiryo UI" panose="020B0604030504040204" pitchFamily="50" charset="-128"/>
              </a:rPr>
              <a:t>福祉担当</a:t>
            </a:r>
            <a:endParaRPr kumimoji="1" lang="ja-JP" altLang="en-US" sz="12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366683" y="605117"/>
            <a:ext cx="1882587" cy="3046988"/>
          </a:xfrm>
          <a:prstGeom prst="rect">
            <a:avLst/>
          </a:prstGeom>
          <a:noFill/>
          <a:ln>
            <a:solidFill>
              <a:schemeClr val="tx1"/>
            </a:solidFill>
          </a:ln>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（地域関係機関）</a:t>
            </a:r>
            <a:endParaRPr kumimoji="1" lang="en-US" altLang="ja-JP" sz="1200" dirty="0" smtClean="0">
              <a:latin typeface="Meiryo UI" panose="020B0604030504040204" pitchFamily="50" charset="-128"/>
              <a:ea typeface="Meiryo UI" panose="020B0604030504040204" pitchFamily="50" charset="-128"/>
            </a:endParaRPr>
          </a:p>
          <a:p>
            <a:pPr lvl="0" defTabSz="914400"/>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老人クラブ連合会</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ボランティア連絡会</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介護者家族会</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介護</a:t>
            </a:r>
            <a:r>
              <a:rPr kumimoji="1" lang="ja-JP" altLang="en-US" sz="1200" dirty="0">
                <a:solidFill>
                  <a:prstClr val="black"/>
                </a:solidFill>
                <a:latin typeface="Meiryo UI" panose="020B0604030504040204" pitchFamily="50" charset="-128"/>
                <a:ea typeface="Meiryo UI" panose="020B0604030504040204" pitchFamily="50" charset="-128"/>
              </a:rPr>
              <a:t>相談員</a:t>
            </a:r>
            <a:r>
              <a:rPr kumimoji="1" lang="ja-JP" altLang="en-US" sz="1200" dirty="0" smtClean="0">
                <a:solidFill>
                  <a:prstClr val="black"/>
                </a:solidFill>
                <a:latin typeface="Meiryo UI" panose="020B0604030504040204" pitchFamily="50" charset="-128"/>
                <a:ea typeface="Meiryo UI" panose="020B0604030504040204" pitchFamily="50" charset="-128"/>
              </a:rPr>
              <a:t>連絡会</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介護</a:t>
            </a:r>
            <a:r>
              <a:rPr kumimoji="1" lang="ja-JP" altLang="en-US" sz="1200" dirty="0">
                <a:solidFill>
                  <a:prstClr val="black"/>
                </a:solidFill>
                <a:latin typeface="Meiryo UI" panose="020B0604030504040204" pitchFamily="50" charset="-128"/>
                <a:ea typeface="Meiryo UI" panose="020B0604030504040204" pitchFamily="50" charset="-128"/>
              </a:rPr>
              <a:t>保険事業者</a:t>
            </a:r>
            <a:r>
              <a:rPr kumimoji="1" lang="ja-JP" altLang="en-US" sz="1200" dirty="0" smtClean="0">
                <a:solidFill>
                  <a:prstClr val="black"/>
                </a:solidFill>
                <a:latin typeface="Meiryo UI" panose="020B0604030504040204" pitchFamily="50" charset="-128"/>
                <a:ea typeface="Meiryo UI" panose="020B0604030504040204" pitchFamily="50" charset="-128"/>
              </a:rPr>
              <a:t>関係</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地域</a:t>
            </a:r>
            <a:r>
              <a:rPr kumimoji="1" lang="ja-JP" altLang="en-US" sz="1200" dirty="0">
                <a:solidFill>
                  <a:prstClr val="black"/>
                </a:solidFill>
                <a:latin typeface="Meiryo UI" panose="020B0604030504040204" pitchFamily="50" charset="-128"/>
                <a:ea typeface="Meiryo UI" panose="020B0604030504040204" pitchFamily="50" charset="-128"/>
              </a:rPr>
              <a:t>包括支援</a:t>
            </a:r>
            <a:r>
              <a:rPr kumimoji="1" lang="ja-JP" altLang="en-US" sz="1200" dirty="0" smtClean="0">
                <a:solidFill>
                  <a:prstClr val="black"/>
                </a:solidFill>
                <a:latin typeface="Meiryo UI" panose="020B0604030504040204" pitchFamily="50" charset="-128"/>
                <a:ea typeface="Meiryo UI" panose="020B0604030504040204" pitchFamily="50" charset="-128"/>
              </a:rPr>
              <a:t>センター</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人権</a:t>
            </a:r>
            <a:r>
              <a:rPr kumimoji="1" lang="ja-JP" altLang="en-US" sz="1200" dirty="0">
                <a:solidFill>
                  <a:prstClr val="black"/>
                </a:solidFill>
                <a:latin typeface="Meiryo UI" panose="020B0604030504040204" pitchFamily="50" charset="-128"/>
                <a:ea typeface="Meiryo UI" panose="020B0604030504040204" pitchFamily="50" charset="-128"/>
              </a:rPr>
              <a:t>擁護委員協</a:t>
            </a:r>
            <a:r>
              <a:rPr kumimoji="1" lang="ja-JP" altLang="en-US" sz="1200" dirty="0" smtClean="0">
                <a:solidFill>
                  <a:prstClr val="black"/>
                </a:solidFill>
                <a:latin typeface="Meiryo UI" panose="020B0604030504040204" pitchFamily="50" charset="-128"/>
                <a:ea typeface="Meiryo UI" panose="020B0604030504040204" pitchFamily="50" charset="-128"/>
              </a:rPr>
              <a:t>議会</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endParaRPr kumimoji="1" lang="en-US" altLang="ja-JP" sz="1200" dirty="0">
              <a:solidFill>
                <a:prstClr val="black"/>
              </a:solidFill>
              <a:latin typeface="Meiryo UI" panose="020B0604030504040204" pitchFamily="50" charset="-128"/>
              <a:ea typeface="Meiryo UI" panose="020B0604030504040204" pitchFamily="50" charset="-128"/>
            </a:endParaRPr>
          </a:p>
          <a:p>
            <a:pPr lvl="0" defTabSz="914400"/>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民生委員児童委員協議会</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社会</a:t>
            </a:r>
            <a:r>
              <a:rPr kumimoji="1" lang="ja-JP" altLang="en-US" sz="1200" dirty="0">
                <a:solidFill>
                  <a:prstClr val="black"/>
                </a:solidFill>
                <a:latin typeface="Meiryo UI" panose="020B0604030504040204" pitchFamily="50" charset="-128"/>
                <a:ea typeface="Meiryo UI" panose="020B0604030504040204" pitchFamily="50" charset="-128"/>
              </a:rPr>
              <a:t>福祉協</a:t>
            </a:r>
            <a:r>
              <a:rPr kumimoji="1" lang="ja-JP" altLang="en-US" sz="1200" dirty="0" smtClean="0">
                <a:solidFill>
                  <a:prstClr val="black"/>
                </a:solidFill>
                <a:latin typeface="Meiryo UI" panose="020B0604030504040204" pitchFamily="50" charset="-128"/>
                <a:ea typeface="Meiryo UI" panose="020B0604030504040204" pitchFamily="50" charset="-128"/>
              </a:rPr>
              <a:t>議会</a:t>
            </a:r>
            <a:endParaRPr kumimoji="1" lang="ja-JP" altLang="en-US" sz="12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4697507" y="1322295"/>
            <a:ext cx="1353671" cy="2308324"/>
          </a:xfrm>
          <a:prstGeom prst="rect">
            <a:avLst/>
          </a:prstGeom>
          <a:noFill/>
          <a:ln>
            <a:solidFill>
              <a:schemeClr val="tx1"/>
            </a:solidFill>
          </a:ln>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（専門機関）</a:t>
            </a:r>
            <a:endParaRPr kumimoji="1" lang="en-US" altLang="ja-JP" sz="1200" dirty="0" smtClean="0">
              <a:latin typeface="Meiryo UI" panose="020B0604030504040204" pitchFamily="50" charset="-128"/>
              <a:ea typeface="Meiryo UI" panose="020B0604030504040204" pitchFamily="50" charset="-128"/>
            </a:endParaRPr>
          </a:p>
          <a:p>
            <a:pPr lvl="0" defTabSz="914400"/>
            <a:r>
              <a:rPr kumimoji="1" lang="ja-JP" altLang="en-US" sz="1200" dirty="0">
                <a:solidFill>
                  <a:prstClr val="black"/>
                </a:solidFill>
                <a:latin typeface="Meiryo UI" panose="020B0604030504040204" pitchFamily="50" charset="-128"/>
                <a:ea typeface="Meiryo UI" panose="020B0604030504040204" pitchFamily="50" charset="-128"/>
              </a:rPr>
              <a:t>法務局</a:t>
            </a:r>
            <a:r>
              <a:rPr kumimoji="1" lang="ja-JP" altLang="en-US" sz="1200" dirty="0" smtClean="0">
                <a:solidFill>
                  <a:prstClr val="black"/>
                </a:solidFill>
                <a:latin typeface="Meiryo UI" panose="020B0604030504040204" pitchFamily="50" charset="-128"/>
                <a:ea typeface="Meiryo UI" panose="020B0604030504040204" pitchFamily="50" charset="-128"/>
              </a:rPr>
              <a:t>支局</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警察関係</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消防</a:t>
            </a:r>
            <a:r>
              <a:rPr kumimoji="1" lang="ja-JP" altLang="en-US" sz="1200" dirty="0">
                <a:solidFill>
                  <a:prstClr val="black"/>
                </a:solidFill>
                <a:latin typeface="Meiryo UI" panose="020B0604030504040204" pitchFamily="50" charset="-128"/>
                <a:ea typeface="Meiryo UI" panose="020B0604030504040204" pitchFamily="50" charset="-128"/>
              </a:rPr>
              <a:t>関係</a:t>
            </a:r>
            <a:r>
              <a:rPr kumimoji="1" lang="ja-JP" altLang="en-US" sz="1200" dirty="0" smtClean="0">
                <a:solidFill>
                  <a:prstClr val="black"/>
                </a:solidFill>
                <a:latin typeface="Meiryo UI" panose="020B0604030504040204" pitchFamily="50" charset="-128"/>
                <a:ea typeface="Meiryo UI" panose="020B0604030504040204" pitchFamily="50" charset="-128"/>
              </a:rPr>
              <a:t>、</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消費生活センター</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endParaRPr kumimoji="1" lang="en-US" altLang="ja-JP" sz="1200" dirty="0">
              <a:solidFill>
                <a:prstClr val="black"/>
              </a:solidFill>
              <a:latin typeface="Meiryo UI" panose="020B0604030504040204" pitchFamily="50" charset="-128"/>
              <a:ea typeface="Meiryo UI" panose="020B0604030504040204" pitchFamily="50" charset="-128"/>
            </a:endParaRPr>
          </a:p>
          <a:p>
            <a:pPr lvl="0" defTabSz="914400"/>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endParaRPr kumimoji="1" lang="en-US" altLang="ja-JP" sz="1200" dirty="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医師会</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lvl="0" defTabSz="914400"/>
            <a:r>
              <a:rPr kumimoji="1" lang="ja-JP" altLang="en-US" sz="1200" dirty="0" smtClean="0">
                <a:solidFill>
                  <a:prstClr val="black"/>
                </a:solidFill>
                <a:latin typeface="Meiryo UI" panose="020B0604030504040204" pitchFamily="50" charset="-128"/>
                <a:ea typeface="Meiryo UI" panose="020B0604030504040204" pitchFamily="50" charset="-128"/>
              </a:rPr>
              <a:t>保健所</a:t>
            </a:r>
            <a:endParaRPr kumimoji="1" lang="en-US" altLang="ja-JP" sz="1200" dirty="0">
              <a:solidFill>
                <a:prstClr val="black"/>
              </a:solidFill>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851645" y="5087471"/>
            <a:ext cx="1519518" cy="830997"/>
          </a:xfrm>
          <a:prstGeom prst="rect">
            <a:avLst/>
          </a:prstGeom>
          <a:noFill/>
          <a:ln>
            <a:solidFill>
              <a:schemeClr val="tx1"/>
            </a:solidFill>
          </a:ln>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（庁内関係機関）</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児童福祉</a:t>
            </a:r>
            <a:r>
              <a:rPr kumimoji="1" lang="ja-JP" altLang="en-US" sz="1200" dirty="0" smtClean="0">
                <a:latin typeface="Meiryo UI" panose="020B0604030504040204" pitchFamily="50" charset="-128"/>
                <a:ea typeface="Meiryo UI" panose="020B0604030504040204" pitchFamily="50" charset="-128"/>
              </a:rPr>
              <a:t>関係</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人権</a:t>
            </a:r>
            <a:r>
              <a:rPr kumimoji="1" lang="ja-JP" altLang="en-US" sz="1200" dirty="0">
                <a:latin typeface="Meiryo UI" panose="020B0604030504040204" pitchFamily="50" charset="-128"/>
                <a:ea typeface="Meiryo UI" panose="020B0604030504040204" pitchFamily="50" charset="-128"/>
              </a:rPr>
              <a:t>担当</a:t>
            </a:r>
            <a:endParaRPr kumimoji="1" lang="en-US" altLang="ja-JP" sz="1200" dirty="0" smtClean="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4473386" y="4137212"/>
            <a:ext cx="1519518" cy="1938992"/>
          </a:xfrm>
          <a:prstGeom prst="rect">
            <a:avLst/>
          </a:prstGeom>
          <a:noFill/>
          <a:ln>
            <a:solidFill>
              <a:schemeClr val="tx1"/>
            </a:solidFill>
          </a:ln>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専門機関</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教育</a:t>
            </a:r>
            <a:r>
              <a:rPr kumimoji="1" lang="ja-JP" altLang="en-US" sz="1200" dirty="0">
                <a:latin typeface="Meiryo UI" panose="020B0604030504040204" pitchFamily="50" charset="-128"/>
                <a:ea typeface="Meiryo UI" panose="020B0604030504040204" pitchFamily="50" charset="-128"/>
              </a:rPr>
              <a:t>・雇用</a:t>
            </a:r>
            <a:r>
              <a:rPr kumimoji="1" lang="ja-JP" altLang="en-US" sz="1200" dirty="0" smtClean="0">
                <a:latin typeface="Meiryo UI" panose="020B0604030504040204" pitchFamily="50" charset="-128"/>
                <a:ea typeface="Meiryo UI" panose="020B0604030504040204" pitchFamily="50" charset="-128"/>
              </a:rPr>
              <a:t>関係</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不動産関係</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学識経験者</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民生</a:t>
            </a:r>
            <a:r>
              <a:rPr kumimoji="1" lang="ja-JP" altLang="en-US" sz="1200" dirty="0">
                <a:latin typeface="Meiryo UI" panose="020B0604030504040204" pitchFamily="50" charset="-128"/>
                <a:ea typeface="Meiryo UI" panose="020B0604030504040204" pitchFamily="50" charset="-128"/>
              </a:rPr>
              <a:t>委員児童委員</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医療関係</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子ども家庭センター</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2501152" y="4141693"/>
            <a:ext cx="1519518" cy="1200329"/>
          </a:xfrm>
          <a:prstGeom prst="rect">
            <a:avLst/>
          </a:prstGeom>
          <a:noFill/>
          <a:ln>
            <a:solidFill>
              <a:schemeClr val="tx1"/>
            </a:solidFill>
          </a:ln>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地域関係機関</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相談</a:t>
            </a:r>
            <a:r>
              <a:rPr kumimoji="1" lang="ja-JP" altLang="en-US" sz="1200" dirty="0">
                <a:latin typeface="Meiryo UI" panose="020B0604030504040204" pitchFamily="50" charset="-128"/>
                <a:ea typeface="Meiryo UI" panose="020B0604030504040204" pitchFamily="50" charset="-128"/>
              </a:rPr>
              <a:t>支援事</a:t>
            </a:r>
            <a:r>
              <a:rPr kumimoji="1" lang="ja-JP" altLang="en-US" sz="1200" dirty="0" smtClean="0">
                <a:latin typeface="Meiryo UI" panose="020B0604030504040204" pitchFamily="50" charset="-128"/>
                <a:ea typeface="Meiryo UI" panose="020B0604030504040204" pitchFamily="50" charset="-128"/>
              </a:rPr>
              <a:t>業者</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err="1" smtClean="0">
                <a:latin typeface="Meiryo UI" panose="020B0604030504040204" pitchFamily="50" charset="-128"/>
                <a:ea typeface="Meiryo UI" panose="020B0604030504040204" pitchFamily="50" charset="-128"/>
              </a:rPr>
              <a:t>障</a:t>
            </a:r>
            <a:r>
              <a:rPr kumimoji="1" lang="ja-JP" altLang="en-US" sz="1200" dirty="0" err="1">
                <a:latin typeface="Meiryo UI" panose="020B0604030504040204" pitchFamily="50" charset="-128"/>
                <a:ea typeface="Meiryo UI" panose="020B0604030504040204" pitchFamily="50" charset="-128"/>
              </a:rPr>
              <a:t>がい</a:t>
            </a:r>
            <a:r>
              <a:rPr kumimoji="1" lang="ja-JP" altLang="en-US" sz="1200" dirty="0">
                <a:latin typeface="Meiryo UI" panose="020B0604030504040204" pitchFamily="50" charset="-128"/>
                <a:ea typeface="Meiryo UI" panose="020B0604030504040204" pitchFamily="50" charset="-128"/>
              </a:rPr>
              <a:t>福祉</a:t>
            </a:r>
            <a:r>
              <a:rPr kumimoji="1" lang="ja-JP" altLang="en-US" sz="1200" dirty="0" smtClean="0">
                <a:latin typeface="Meiryo UI" panose="020B0604030504040204" pitchFamily="50" charset="-128"/>
                <a:ea typeface="Meiryo UI" panose="020B0604030504040204" pitchFamily="50" charset="-128"/>
              </a:rPr>
              <a:t>サービス</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保健所</a:t>
            </a:r>
            <a:endParaRPr kumimoji="1" lang="en-US" altLang="ja-JP" sz="12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6705600" y="2429436"/>
            <a:ext cx="1353671" cy="461665"/>
          </a:xfrm>
          <a:prstGeom prst="rect">
            <a:avLst/>
          </a:prstGeom>
          <a:noFill/>
          <a:ln>
            <a:solidFill>
              <a:schemeClr val="tx1"/>
            </a:solidFill>
          </a:ln>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当事者</a:t>
            </a:r>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家族会</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連絡協</a:t>
            </a:r>
            <a:r>
              <a:rPr kumimoji="1" lang="ja-JP" altLang="en-US" sz="1200" dirty="0">
                <a:latin typeface="Meiryo UI" panose="020B0604030504040204" pitchFamily="50" charset="-128"/>
                <a:ea typeface="Meiryo UI" panose="020B0604030504040204" pitchFamily="50" charset="-128"/>
              </a:rPr>
              <a:t>議会</a:t>
            </a:r>
          </a:p>
        </p:txBody>
      </p:sp>
      <p:sp>
        <p:nvSpPr>
          <p:cNvPr id="22" name="テキスト ボックス 21"/>
          <p:cNvSpPr txBox="1"/>
          <p:nvPr/>
        </p:nvSpPr>
        <p:spPr>
          <a:xfrm>
            <a:off x="2608729" y="5446059"/>
            <a:ext cx="1353671" cy="646331"/>
          </a:xfrm>
          <a:prstGeom prst="rect">
            <a:avLst/>
          </a:prstGeom>
          <a:noFill/>
          <a:ln>
            <a:solidFill>
              <a:schemeClr val="tx1"/>
            </a:solidFill>
          </a:ln>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当事者・家族会</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本人</a:t>
            </a:r>
            <a:r>
              <a:rPr kumimoji="1" lang="ja-JP" altLang="en-US" sz="1200" dirty="0">
                <a:latin typeface="Meiryo UI" panose="020B0604030504040204" pitchFamily="50" charset="-128"/>
                <a:ea typeface="Meiryo UI" panose="020B0604030504040204" pitchFamily="50" charset="-128"/>
              </a:rPr>
              <a:t>、</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者関係団体</a:t>
            </a:r>
          </a:p>
        </p:txBody>
      </p:sp>
      <p:sp>
        <p:nvSpPr>
          <p:cNvPr id="24" name="角丸四角形 23"/>
          <p:cNvSpPr/>
          <p:nvPr/>
        </p:nvSpPr>
        <p:spPr>
          <a:xfrm>
            <a:off x="457200" y="524436"/>
            <a:ext cx="5836024" cy="3509681"/>
          </a:xfrm>
          <a:prstGeom prst="roundRect">
            <a:avLst/>
          </a:prstGeom>
          <a:noFill/>
          <a:ln w="285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282388" y="2904566"/>
            <a:ext cx="6158753" cy="3402105"/>
          </a:xfrm>
          <a:prstGeom prst="roundRect">
            <a:avLst/>
          </a:prstGeom>
          <a:noFill/>
          <a:ln w="571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flipV="1">
            <a:off x="389965" y="2487706"/>
            <a:ext cx="4074459" cy="1344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450976" y="927847"/>
            <a:ext cx="0" cy="1573306"/>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4450977" y="900953"/>
            <a:ext cx="3805517" cy="2689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flipV="1">
            <a:off x="8247529" y="905437"/>
            <a:ext cx="8965" cy="370690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V="1">
            <a:off x="389964" y="4612341"/>
            <a:ext cx="7866530" cy="2689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389965" y="2514600"/>
            <a:ext cx="0" cy="213808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8" name="角丸四角形 47"/>
          <p:cNvSpPr/>
          <p:nvPr/>
        </p:nvSpPr>
        <p:spPr>
          <a:xfrm>
            <a:off x="161365" y="779929"/>
            <a:ext cx="1896035" cy="564776"/>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高齢者虐待防止ネットワーク</a:t>
            </a:r>
            <a:endParaRPr kumimoji="1" lang="ja-JP" altLang="en-US" b="1" dirty="0"/>
          </a:p>
        </p:txBody>
      </p:sp>
      <p:sp>
        <p:nvSpPr>
          <p:cNvPr id="49" name="正方形/長方形 48"/>
          <p:cNvSpPr/>
          <p:nvPr/>
        </p:nvSpPr>
        <p:spPr>
          <a:xfrm>
            <a:off x="6454588" y="1277471"/>
            <a:ext cx="2218765" cy="564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err="1" smtClean="0"/>
              <a:t>障がい</a:t>
            </a:r>
            <a:r>
              <a:rPr kumimoji="1" lang="ja-JP" altLang="en-US" b="1" dirty="0" smtClean="0"/>
              <a:t>者虐待防止ネットワーク</a:t>
            </a:r>
            <a:endParaRPr kumimoji="1" lang="ja-JP" altLang="en-US" b="1" dirty="0"/>
          </a:p>
        </p:txBody>
      </p:sp>
      <p:sp>
        <p:nvSpPr>
          <p:cNvPr id="50" name="正方形/長方形 49"/>
          <p:cNvSpPr/>
          <p:nvPr/>
        </p:nvSpPr>
        <p:spPr>
          <a:xfrm>
            <a:off x="5634319" y="4693024"/>
            <a:ext cx="1842246" cy="551329"/>
          </a:xfrm>
          <a:prstGeom prst="rect">
            <a:avLst/>
          </a:prstGeom>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自立支援協議会</a:t>
            </a:r>
            <a:endParaRPr kumimoji="1" lang="ja-JP" altLang="en-US" b="1" dirty="0"/>
          </a:p>
        </p:txBody>
      </p:sp>
      <p:sp>
        <p:nvSpPr>
          <p:cNvPr id="69" name="楕円 68"/>
          <p:cNvSpPr/>
          <p:nvPr/>
        </p:nvSpPr>
        <p:spPr>
          <a:xfrm>
            <a:off x="510989" y="1788459"/>
            <a:ext cx="3684494" cy="67235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楕円 69"/>
          <p:cNvSpPr/>
          <p:nvPr/>
        </p:nvSpPr>
        <p:spPr>
          <a:xfrm>
            <a:off x="1048871" y="1680882"/>
            <a:ext cx="1559858" cy="2590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a:latin typeface="Meiryo UI" panose="020B0604030504040204" pitchFamily="50" charset="-128"/>
                <a:ea typeface="Meiryo UI" panose="020B0604030504040204" pitchFamily="50" charset="-128"/>
              </a:rPr>
              <a:t>地域ケア会議</a:t>
            </a:r>
          </a:p>
        </p:txBody>
      </p:sp>
    </p:spTree>
    <p:extLst>
      <p:ext uri="{BB962C8B-B14F-4D97-AF65-F5344CB8AC3E}">
        <p14:creationId xmlns:p14="http://schemas.microsoft.com/office/powerpoint/2010/main" val="1441712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497542"/>
            <a:ext cx="9144000" cy="6360458"/>
          </a:xfrm>
        </p:spPr>
        <p:txBody>
          <a:bodyPr>
            <a:normAutofit/>
          </a:bodyPr>
          <a:lstStyle/>
          <a:p>
            <a:pPr marL="0" lvl="0" indent="0">
              <a:buNone/>
            </a:pPr>
            <a:r>
              <a:rPr lang="ja-JP" altLang="en-US" sz="1800" dirty="0">
                <a:solidFill>
                  <a:prstClr val="black"/>
                </a:solidFill>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協議会の役割について</a:t>
            </a: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中核</a:t>
            </a:r>
            <a:r>
              <a:rPr lang="ja-JP" altLang="en-US" sz="1600" dirty="0">
                <a:latin typeface="Meiryo UI" panose="020B0604030504040204" pitchFamily="50" charset="-128"/>
                <a:ea typeface="Meiryo UI" panose="020B0604030504040204" pitchFamily="50" charset="-128"/>
              </a:rPr>
              <a:t>機関の運営の進捗</a:t>
            </a:r>
            <a:r>
              <a:rPr lang="ja-JP" altLang="en-US" sz="1600" dirty="0" smtClean="0">
                <a:latin typeface="Meiryo UI" panose="020B0604030504040204" pitchFamily="50" charset="-128"/>
                <a:ea typeface="Meiryo UI" panose="020B0604030504040204" pitchFamily="50" charset="-128"/>
              </a:rPr>
              <a:t>管理及び意見し、また、地域の関係者との成年後見制度に関する意識共有、</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情報交換や協力支援を</a:t>
            </a:r>
            <a:r>
              <a:rPr lang="ja-JP" altLang="en-US" sz="1600" dirty="0">
                <a:latin typeface="Meiryo UI" panose="020B0604030504040204" pitchFamily="50" charset="-128"/>
                <a:ea typeface="Meiryo UI" panose="020B0604030504040204" pitchFamily="50" charset="-128"/>
              </a:rPr>
              <a:t>行う</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smtClean="0">
                <a:latin typeface="Meiryo UI" panose="020B0604030504040204" pitchFamily="50" charset="-128"/>
                <a:ea typeface="Meiryo UI" panose="020B0604030504040204" pitchFamily="50" charset="-128"/>
              </a:rPr>
              <a:t>　□　協議会に参加する団体の役割等</a:t>
            </a:r>
            <a:endParaRPr lang="ja-JP" altLang="en-US" sz="1600" dirty="0">
              <a:latin typeface="Meiryo UI" panose="020B0604030504040204" pitchFamily="50" charset="-128"/>
              <a:ea typeface="Meiryo UI" panose="020B0604030504040204" pitchFamily="50" charset="-128"/>
            </a:endParaRPr>
          </a:p>
          <a:p>
            <a:pPr marL="0" lvl="0" indent="0">
              <a:buNone/>
            </a:pPr>
            <a:endParaRPr lang="en-US" altLang="ja-JP" sz="16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400" b="1" u="sng"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400" b="1" u="sng"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600" b="1" u="sng"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600" b="1" u="sng"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600" b="1" u="sng"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smtClean="0">
              <a:solidFill>
                <a:prstClr val="black"/>
              </a:solidFill>
              <a:latin typeface="Meiryo UI" panose="020B0604030504040204" pitchFamily="50" charset="-128"/>
              <a:ea typeface="Meiryo UI" panose="020B0604030504040204" pitchFamily="50" charset="-128"/>
            </a:endParaRPr>
          </a:p>
          <a:p>
            <a:pPr marL="0" lvl="0" indent="0">
              <a:buNone/>
            </a:pPr>
            <a:endParaRPr lang="en-US" altLang="ja-JP" sz="18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r>
              <a:rPr kumimoji="1" lang="en-US" altLang="ja-JP" dirty="0" smtClean="0"/>
              <a:t>5</a:t>
            </a:r>
            <a:endParaRPr kumimoji="1" lang="ja-JP" altLang="en-US" dirty="0"/>
          </a:p>
        </p:txBody>
      </p:sp>
      <p:sp>
        <p:nvSpPr>
          <p:cNvPr id="6" name="タイトル 1"/>
          <p:cNvSpPr txBox="1">
            <a:spLocks/>
          </p:cNvSpPr>
          <p:nvPr/>
        </p:nvSpPr>
        <p:spPr>
          <a:xfrm>
            <a:off x="0" y="0"/>
            <a:ext cx="9144000" cy="426784"/>
          </a:xfrm>
          <a:prstGeom prst="rect">
            <a:avLst/>
          </a:prstGeom>
          <a:solidFill>
            <a:schemeClr val="bg1"/>
          </a:solidFill>
          <a:ln w="12700">
            <a:solidFill>
              <a:schemeClr val="tx2"/>
            </a:solidFill>
          </a:ln>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１中核機関の機能①事務局機能（協議会等の体制整備</a:t>
            </a:r>
            <a:r>
              <a:rPr lang="ja-JP" altLang="en-US"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a:t>
            </a:r>
            <a:r>
              <a:rPr lang="ja-JP" altLang="en-US" sz="2000" dirty="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 ❶協議会の役割</a:t>
            </a:r>
            <a:r>
              <a:rPr lang="ja-JP" altLang="en-US"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　　　　　　　　　</a:t>
            </a:r>
            <a:r>
              <a:rPr lang="en-US" altLang="ja-JP"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a:t>
            </a:r>
            <a:r>
              <a:rPr lang="ja-JP" altLang="en-US" sz="2000" dirty="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意見</a:t>
            </a:r>
            <a:r>
              <a:rPr lang="ja-JP" altLang="en-US"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案</a:t>
            </a:r>
            <a:r>
              <a:rPr lang="en-US" altLang="ja-JP" sz="2000" dirty="0" smtClean="0">
                <a:ln w="0"/>
                <a:solidFill>
                  <a:schemeClr val="tx2"/>
                </a:solidFill>
                <a:effectLst>
                  <a:outerShdw blurRad="38100" dist="25400" dir="5400000" algn="ctr" rotWithShape="0">
                    <a:srgbClr val="6E747A">
                      <a:alpha val="43000"/>
                    </a:srgbClr>
                  </a:outerShdw>
                </a:effectLst>
                <a:latin typeface="ＭＳ ゴシック" panose="020B0609070205080204" pitchFamily="49" charset="-128"/>
                <a:ea typeface="ＭＳ ゴシック" panose="020B0609070205080204" pitchFamily="49" charset="-128"/>
              </a:rPr>
              <a:t>】</a:t>
            </a:r>
            <a:r>
              <a:rPr lang="ja-JP" altLang="en-US" sz="20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endParaRPr lang="ja-JP" altLang="en-US" sz="2000" dirty="0">
              <a:ln w="0"/>
              <a:solidFill>
                <a:schemeClr val="accent1"/>
              </a:solidFill>
              <a:effectLst>
                <a:outerShdw blurRad="38100" dist="25400" dir="5400000" algn="ctr" rotWithShape="0">
                  <a:srgbClr val="6E747A">
                    <a:alpha val="43000"/>
                  </a:srgbClr>
                </a:outerShdw>
              </a:effectLst>
            </a:endParaRPr>
          </a:p>
        </p:txBody>
      </p:sp>
      <p:graphicFrame>
        <p:nvGraphicFramePr>
          <p:cNvPr id="4" name="表 3"/>
          <p:cNvGraphicFramePr>
            <a:graphicFrameLocks noGrp="1"/>
          </p:cNvGraphicFramePr>
          <p:nvPr>
            <p:extLst>
              <p:ext uri="{D42A27DB-BD31-4B8C-83A1-F6EECF244321}">
                <p14:modId xmlns:p14="http://schemas.microsoft.com/office/powerpoint/2010/main" val="2511449973"/>
              </p:ext>
            </p:extLst>
          </p:nvPr>
        </p:nvGraphicFramePr>
        <p:xfrm>
          <a:off x="268940" y="2030506"/>
          <a:ext cx="8592670" cy="2748235"/>
        </p:xfrm>
        <a:graphic>
          <a:graphicData uri="http://schemas.openxmlformats.org/drawingml/2006/table">
            <a:tbl>
              <a:tblPr firstRow="1" bandRow="1">
                <a:tableStyleId>{5C22544A-7EE6-4342-B048-85BDC9FD1C3A}</a:tableStyleId>
              </a:tblPr>
              <a:tblGrid>
                <a:gridCol w="1757192">
                  <a:extLst>
                    <a:ext uri="{9D8B030D-6E8A-4147-A177-3AD203B41FA5}">
                      <a16:colId xmlns:a16="http://schemas.microsoft.com/office/drawing/2014/main" val="1252989206"/>
                    </a:ext>
                  </a:extLst>
                </a:gridCol>
                <a:gridCol w="2411397">
                  <a:extLst>
                    <a:ext uri="{9D8B030D-6E8A-4147-A177-3AD203B41FA5}">
                      <a16:colId xmlns:a16="http://schemas.microsoft.com/office/drawing/2014/main" val="2499912758"/>
                    </a:ext>
                  </a:extLst>
                </a:gridCol>
                <a:gridCol w="4424081">
                  <a:extLst>
                    <a:ext uri="{9D8B030D-6E8A-4147-A177-3AD203B41FA5}">
                      <a16:colId xmlns:a16="http://schemas.microsoft.com/office/drawing/2014/main" val="3019041549"/>
                    </a:ext>
                  </a:extLst>
                </a:gridCol>
              </a:tblGrid>
              <a:tr h="376518">
                <a:tc>
                  <a:txBody>
                    <a:bodyPr/>
                    <a:lstStyle/>
                    <a:p>
                      <a:r>
                        <a:rPr kumimoji="1" lang="ja-JP" altLang="en-US" dirty="0" smtClean="0"/>
                        <a:t>参加団体種別</a:t>
                      </a:r>
                      <a:endParaRPr kumimoji="1" lang="ja-JP" altLang="en-US" dirty="0"/>
                    </a:p>
                  </a:txBody>
                  <a:tcPr/>
                </a:tc>
                <a:tc>
                  <a:txBody>
                    <a:bodyPr/>
                    <a:lstStyle/>
                    <a:p>
                      <a:r>
                        <a:rPr kumimoji="1" lang="ja-JP" altLang="en-US" dirty="0" smtClean="0"/>
                        <a:t>役割等</a:t>
                      </a:r>
                      <a:endParaRPr kumimoji="1" lang="ja-JP" altLang="en-US" dirty="0"/>
                    </a:p>
                  </a:txBody>
                  <a:tcPr/>
                </a:tc>
                <a:tc>
                  <a:txBody>
                    <a:bodyPr/>
                    <a:lstStyle/>
                    <a:p>
                      <a:r>
                        <a:rPr kumimoji="1" lang="ja-JP" altLang="en-US" dirty="0" smtClean="0"/>
                        <a:t>具体的支援</a:t>
                      </a:r>
                      <a:endParaRPr kumimoji="1" lang="ja-JP" altLang="en-US" dirty="0"/>
                    </a:p>
                  </a:txBody>
                  <a:tcPr/>
                </a:tc>
                <a:extLst>
                  <a:ext uri="{0D108BD9-81ED-4DB2-BD59-A6C34878D82A}">
                    <a16:rowId xmlns:a16="http://schemas.microsoft.com/office/drawing/2014/main" val="3283362056"/>
                  </a:ext>
                </a:extLst>
              </a:tr>
              <a:tr h="497541">
                <a:tc>
                  <a:txBody>
                    <a:bodyPr/>
                    <a:lstStyle/>
                    <a:p>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●専門職団体</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・専門的立場からの助言や意見</a:t>
                      </a:r>
                      <a:endParaRPr kumimoji="1" lang="en-US" altLang="ja-JP" sz="1000" dirty="0" smtClean="0">
                        <a:latin typeface="Meiryo UI" panose="020B0604030504040204" pitchFamily="50" charset="-128"/>
                        <a:ea typeface="Meiryo UI" panose="020B0604030504040204" pitchFamily="50" charset="-128"/>
                      </a:endParaRPr>
                    </a:p>
                    <a:p>
                      <a:endParaRPr kumimoji="1" lang="ja-JP" altLang="en-US" sz="1000" dirty="0" smtClean="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・弁護士会（法的な意見）・司法書士会（財産管理等の意見）・社会福祉士会（福祉関係相談等）</a:t>
                      </a: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202703284"/>
                  </a:ext>
                </a:extLst>
              </a:tr>
              <a:tr h="475682">
                <a:tc>
                  <a:txBody>
                    <a:bodyPr/>
                    <a:lstStyle/>
                    <a:p>
                      <a:r>
                        <a:rPr lang="ja-JP" altLang="en-US" sz="1200" dirty="0" smtClean="0">
                          <a:latin typeface="Meiryo UI" panose="020B0604030504040204" pitchFamily="50" charset="-128"/>
                          <a:ea typeface="Meiryo UI" panose="020B0604030504040204" pitchFamily="50" charset="-128"/>
                        </a:rPr>
                        <a:t>●地域関係機関</a:t>
                      </a:r>
                      <a:endParaRPr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・地域住民に近い立場での助言や意見</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・医師会（地域医療との連携）・警察、消防（認知症高齢者等の所在の把握）・民生委員児童委員協議会、自治会、老人会（地域住民の把握）</a:t>
                      </a: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41281653"/>
                  </a:ext>
                </a:extLst>
              </a:tr>
              <a:tr h="475682">
                <a:tc>
                  <a:txBody>
                    <a:bodyPr/>
                    <a:lstStyle/>
                    <a:p>
                      <a:r>
                        <a:rPr lang="ja-JP" altLang="en-US" sz="1200" dirty="0" smtClean="0">
                          <a:latin typeface="Meiryo UI" panose="020B0604030504040204" pitchFamily="50" charset="-128"/>
                          <a:ea typeface="Meiryo UI" panose="020B0604030504040204" pitchFamily="50" charset="-128"/>
                        </a:rPr>
                        <a:t>●当事者団体</a:t>
                      </a:r>
                      <a:endParaRPr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・家族会等当事者からの助言や意見</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・介護家族の会（認知症等高齢者の状況）・</a:t>
                      </a:r>
                      <a:r>
                        <a:rPr kumimoji="1" lang="ja-JP" altLang="en-US" sz="1000" dirty="0" err="1" smtClean="0">
                          <a:latin typeface="Meiryo UI" panose="020B0604030504040204" pitchFamily="50" charset="-128"/>
                          <a:ea typeface="Meiryo UI" panose="020B0604030504040204" pitchFamily="50" charset="-128"/>
                        </a:rPr>
                        <a:t>精神障がい</a:t>
                      </a:r>
                      <a:r>
                        <a:rPr kumimoji="1" lang="ja-JP" altLang="en-US" sz="1000" dirty="0" smtClean="0">
                          <a:latin typeface="Meiryo UI" panose="020B0604030504040204" pitchFamily="50" charset="-128"/>
                          <a:ea typeface="Meiryo UI" panose="020B0604030504040204" pitchFamily="50" charset="-128"/>
                        </a:rPr>
                        <a:t>者家族会連合会（障がい者の状況）</a:t>
                      </a: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01217063"/>
                  </a:ext>
                </a:extLst>
              </a:tr>
              <a:tr h="447130">
                <a:tc>
                  <a:txBody>
                    <a:bodyPr/>
                    <a:lstStyle/>
                    <a:p>
                      <a:r>
                        <a:rPr lang="ja-JP" altLang="en-US" sz="1200" dirty="0" smtClean="0">
                          <a:latin typeface="Meiryo UI" panose="020B0604030504040204" pitchFamily="50" charset="-128"/>
                          <a:ea typeface="Meiryo UI" panose="020B0604030504040204" pitchFamily="50" charset="-128"/>
                        </a:rPr>
                        <a:t>●行政機関</a:t>
                      </a:r>
                      <a:endParaRPr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・相談窓口等による住民支援の立場からの意見</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・地域包括支援センター（高齢介護関係からの相談）・基幹相談支援センター、相談支援センター（</a:t>
                      </a:r>
                      <a:r>
                        <a:rPr kumimoji="1" lang="ja-JP" altLang="en-US" sz="1000" dirty="0" err="1" smtClean="0">
                          <a:latin typeface="Meiryo UI" panose="020B0604030504040204" pitchFamily="50" charset="-128"/>
                          <a:ea typeface="Meiryo UI" panose="020B0604030504040204" pitchFamily="50" charset="-128"/>
                        </a:rPr>
                        <a:t>障がい</a:t>
                      </a:r>
                      <a:r>
                        <a:rPr kumimoji="1" lang="ja-JP" altLang="en-US" sz="1000" dirty="0" smtClean="0">
                          <a:latin typeface="Meiryo UI" panose="020B0604030504040204" pitchFamily="50" charset="-128"/>
                          <a:ea typeface="Meiryo UI" panose="020B0604030504040204" pitchFamily="50" charset="-128"/>
                        </a:rPr>
                        <a:t>者サービスによる相談）</a:t>
                      </a: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70134007"/>
                  </a:ext>
                </a:extLst>
              </a:tr>
              <a:tr h="475682">
                <a:tc>
                  <a:txBody>
                    <a:bodyPr/>
                    <a:lstStyle/>
                    <a:p>
                      <a:r>
                        <a:rPr lang="ja-JP" altLang="en-US" sz="1200" dirty="0" smtClean="0">
                          <a:solidFill>
                            <a:prstClr val="black"/>
                          </a:solidFill>
                          <a:latin typeface="Meiryo UI" panose="020B0604030504040204" pitchFamily="50" charset="-128"/>
                          <a:ea typeface="Meiryo UI" panose="020B0604030504040204" pitchFamily="50" charset="-128"/>
                        </a:rPr>
                        <a:t>●金融機関</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・預金等財産に関し相談を受ける立場からの協力や支援</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・信用組合協会・銀行協会・信用金庫協会・株式会社</a:t>
                      </a:r>
                      <a:r>
                        <a:rPr kumimoji="1" lang="ja-JP" altLang="en-US" sz="1000" dirty="0" err="1" smtClean="0">
                          <a:latin typeface="Meiryo UI" panose="020B0604030504040204" pitchFamily="50" charset="-128"/>
                          <a:ea typeface="Meiryo UI" panose="020B0604030504040204" pitchFamily="50" charset="-128"/>
                        </a:rPr>
                        <a:t>ゆうちょ</a:t>
                      </a:r>
                      <a:r>
                        <a:rPr kumimoji="1" lang="ja-JP" altLang="en-US" sz="1000" dirty="0" smtClean="0">
                          <a:latin typeface="Meiryo UI" panose="020B0604030504040204" pitchFamily="50" charset="-128"/>
                          <a:ea typeface="Meiryo UI" panose="020B0604030504040204" pitchFamily="50" charset="-128"/>
                        </a:rPr>
                        <a:t>銀行（預金の引き出し等の相談から支援につなげられる）</a:t>
                      </a: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68577378"/>
                  </a:ext>
                </a:extLst>
              </a:tr>
            </a:tbl>
          </a:graphicData>
        </a:graphic>
      </p:graphicFrame>
      <p:pic>
        <p:nvPicPr>
          <p:cNvPr id="8" name="Picture 8" descr="老人を中心にした大家族のイラスト">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586" y="4962006"/>
            <a:ext cx="2504568" cy="1612032"/>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p:cNvPicPr>
            <a:picLocks noChangeAspect="1"/>
          </p:cNvPicPr>
          <p:nvPr/>
        </p:nvPicPr>
        <p:blipFill>
          <a:blip r:embed="rId4"/>
          <a:stretch>
            <a:fillRect/>
          </a:stretch>
        </p:blipFill>
        <p:spPr>
          <a:xfrm>
            <a:off x="4183710" y="4875107"/>
            <a:ext cx="2712955" cy="1841152"/>
          </a:xfrm>
          <a:prstGeom prst="rect">
            <a:avLst/>
          </a:prstGeom>
        </p:spPr>
      </p:pic>
    </p:spTree>
    <p:extLst>
      <p:ext uri="{BB962C8B-B14F-4D97-AF65-F5344CB8AC3E}">
        <p14:creationId xmlns:p14="http://schemas.microsoft.com/office/powerpoint/2010/main" val="1417283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0"/>
            <a:ext cx="9144000" cy="426784"/>
          </a:xfrm>
          <a:prstGeom prst="rect">
            <a:avLst/>
          </a:prstGeom>
          <a:solidFill>
            <a:schemeClr val="bg1"/>
          </a:solidFill>
          <a:ln w="12700">
            <a:solidFill>
              <a:schemeClr val="tx2"/>
            </a:solidFill>
          </a:ln>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１中核機関の機能①事務局機能（協議会等の体制整備） </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❷中核機関の設置　　　　　　　　　</a:t>
            </a:r>
            <a:r>
              <a:rPr lang="ja-JP" altLang="en-US"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制度</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endParaRPr lang="ja-JP" altLang="en-US" sz="2000" dirty="0">
              <a:ln w="0"/>
              <a:solidFill>
                <a:schemeClr val="accent1"/>
              </a:solidFill>
              <a:effectLst>
                <a:outerShdw blurRad="38100" dist="25400" dir="5400000" algn="ctr" rotWithShape="0">
                  <a:srgbClr val="6E747A">
                    <a:alpha val="43000"/>
                  </a:srgbClr>
                </a:outerShdw>
              </a:effectLst>
            </a:endParaRPr>
          </a:p>
        </p:txBody>
      </p:sp>
      <p:sp>
        <p:nvSpPr>
          <p:cNvPr id="10" name="テキスト ボックス 9"/>
          <p:cNvSpPr txBox="1"/>
          <p:nvPr/>
        </p:nvSpPr>
        <p:spPr>
          <a:xfrm>
            <a:off x="0" y="892661"/>
            <a:ext cx="9143999" cy="4431983"/>
          </a:xfrm>
          <a:prstGeom prst="rect">
            <a:avLst/>
          </a:prstGeom>
          <a:noFill/>
        </p:spPr>
        <p:txBody>
          <a:bodyPr wrap="square" rtlCol="0">
            <a:spAutoFit/>
          </a:bodyPr>
          <a:lstStyle/>
          <a:p>
            <a:pPr marL="355600" indent="-355600"/>
            <a:r>
              <a:rPr kumimoji="1" lang="ja-JP" altLang="en-US" dirty="0" smtClean="0">
                <a:latin typeface="Meiryo UI" panose="020B0604030504040204" pitchFamily="50" charset="-128"/>
                <a:ea typeface="Meiryo UI" panose="020B0604030504040204" pitchFamily="50" charset="-128"/>
              </a:rPr>
              <a:t>　■地域連携ネットワークの中核となる機関</a:t>
            </a:r>
            <a:endParaRPr kumimoji="1" lang="en-US" altLang="ja-JP" dirty="0" smtClean="0">
              <a:latin typeface="Meiryo UI" panose="020B0604030504040204" pitchFamily="50" charset="-128"/>
              <a:ea typeface="Meiryo UI" panose="020B0604030504040204" pitchFamily="50" charset="-128"/>
            </a:endParaRPr>
          </a:p>
          <a:p>
            <a:pPr marL="539750" indent="-539750"/>
            <a:r>
              <a:rPr kumimoji="1" lang="ja-JP" altLang="en-US" dirty="0" smtClean="0">
                <a:latin typeface="Meiryo UI" panose="020B0604030504040204" pitchFamily="50" charset="-128"/>
                <a:ea typeface="Meiryo UI" panose="020B0604030504040204" pitchFamily="50" charset="-128"/>
              </a:rPr>
              <a:t>　　〇各地域において、地域連携ネットワークを整備し、協議会等を適切に運営していくためには、その中核となる機関が必要になると考えられる。　</a:t>
            </a:r>
            <a:endParaRPr kumimoji="1" lang="en-US" altLang="ja-JP" dirty="0" smtClean="0">
              <a:latin typeface="Meiryo UI" panose="020B0604030504040204" pitchFamily="50" charset="-128"/>
              <a:ea typeface="Meiryo UI" panose="020B0604030504040204" pitchFamily="50" charset="-128"/>
            </a:endParaRPr>
          </a:p>
          <a:p>
            <a:pPr marL="539750" indent="-539750"/>
            <a:r>
              <a:rPr kumimoji="1" lang="ja-JP" altLang="en-US" dirty="0" smtClean="0">
                <a:latin typeface="Meiryo UI" panose="020B0604030504040204" pitchFamily="50" charset="-128"/>
                <a:ea typeface="Meiryo UI" panose="020B0604030504040204" pitchFamily="50" charset="-128"/>
              </a:rPr>
              <a:t>　　〇中核機関には、様々なケースに対応できる法律・福祉等の専門知識や、地域の専門職等から円滑に協力を得るノウハウ等が蓄積され、地域おける連携・対応強化の推進役としての役割が期待される。</a:t>
            </a:r>
            <a:endParaRPr kumimoji="1" lang="en-US" altLang="ja-JP" dirty="0" smtClean="0">
              <a:latin typeface="Meiryo UI" panose="020B0604030504040204" pitchFamily="50" charset="-128"/>
              <a:ea typeface="Meiryo UI" panose="020B0604030504040204" pitchFamily="50" charset="-128"/>
            </a:endParaRPr>
          </a:p>
          <a:p>
            <a:pPr marL="539750" indent="-539750"/>
            <a:r>
              <a:rPr kumimoji="1" lang="ja-JP" altLang="en-US" dirty="0" smtClean="0">
                <a:latin typeface="Meiryo UI" panose="020B0604030504040204" pitchFamily="50" charset="-128"/>
                <a:ea typeface="Meiryo UI" panose="020B0604030504040204" pitchFamily="50" charset="-128"/>
              </a:rPr>
              <a:t>　■担うべき具体的機能</a:t>
            </a:r>
            <a:endParaRPr kumimoji="1" lang="en-US" altLang="ja-JP" dirty="0">
              <a:latin typeface="Meiryo UI" panose="020B0604030504040204" pitchFamily="50" charset="-128"/>
              <a:ea typeface="Meiryo UI" panose="020B0604030504040204" pitchFamily="50" charset="-128"/>
            </a:endParaRPr>
          </a:p>
          <a:p>
            <a:pPr marL="539750" indent="-539750"/>
            <a:r>
              <a:rPr kumimoji="1" lang="ja-JP" altLang="en-US" dirty="0" smtClean="0">
                <a:latin typeface="Meiryo UI" panose="020B0604030504040204" pitchFamily="50" charset="-128"/>
                <a:ea typeface="Meiryo UI" panose="020B0604030504040204" pitchFamily="50" charset="-128"/>
              </a:rPr>
              <a:t>　　＝地域連携ネットワーク及び中核機関は、地域の権利擁護（４つの機能</a:t>
            </a: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１）</a:t>
            </a:r>
            <a:r>
              <a:rPr kumimoji="1" lang="ja-JP" altLang="en-US" dirty="0" smtClean="0">
                <a:latin typeface="Meiryo UI" panose="020B0604030504040204" pitchFamily="50" charset="-128"/>
                <a:ea typeface="Meiryo UI" panose="020B0604030504040204" pitchFamily="50" charset="-128"/>
              </a:rPr>
              <a:t>）について、段階的・計画的に整備されることが求められる。</a:t>
            </a:r>
            <a:endParaRPr kumimoji="1" lang="en-US" altLang="ja-JP" dirty="0" smtClean="0">
              <a:latin typeface="Meiryo UI" panose="020B0604030504040204" pitchFamily="50" charset="-128"/>
              <a:ea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rPr>
              <a:t>　　</a:t>
            </a:r>
            <a:r>
              <a:rPr kumimoji="1" lang="en-US" altLang="ja-JP" sz="1500" dirty="0" smtClean="0">
                <a:latin typeface="Meiryo UI" panose="020B0604030504040204" pitchFamily="50" charset="-128"/>
                <a:ea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rPr>
              <a:t>１：</a:t>
            </a:r>
            <a:r>
              <a:rPr kumimoji="1" lang="ja-JP" altLang="en-US" sz="1500" dirty="0">
                <a:latin typeface="Meiryo UI" panose="020B0604030504040204" pitchFamily="50" charset="-128"/>
                <a:ea typeface="Meiryo UI" panose="020B0604030504040204" pitchFamily="50" charset="-128"/>
              </a:rPr>
              <a:t>①広報機能②相談</a:t>
            </a:r>
            <a:r>
              <a:rPr kumimoji="1" lang="ja-JP" altLang="en-US" sz="1500" dirty="0" smtClean="0">
                <a:latin typeface="Meiryo UI" panose="020B0604030504040204" pitchFamily="50" charset="-128"/>
                <a:ea typeface="Meiryo UI" panose="020B0604030504040204" pitchFamily="50" charset="-128"/>
              </a:rPr>
              <a:t>機能③</a:t>
            </a:r>
            <a:r>
              <a:rPr kumimoji="1" lang="ja-JP" altLang="en-US" sz="1500" dirty="0">
                <a:latin typeface="Meiryo UI" panose="020B0604030504040204" pitchFamily="50" charset="-128"/>
                <a:ea typeface="Meiryo UI" panose="020B0604030504040204" pitchFamily="50" charset="-128"/>
              </a:rPr>
              <a:t>成年後見制度利用促進機能</a:t>
            </a:r>
            <a:r>
              <a:rPr kumimoji="1" lang="en-US" altLang="ja-JP" sz="1500" dirty="0">
                <a:latin typeface="Meiryo UI" panose="020B0604030504040204" pitchFamily="50" charset="-128"/>
                <a:ea typeface="Meiryo UI" panose="020B0604030504040204" pitchFamily="50" charset="-128"/>
              </a:rPr>
              <a:t>(a)</a:t>
            </a:r>
            <a:r>
              <a:rPr kumimoji="1" lang="ja-JP" altLang="en-US" sz="1500" dirty="0">
                <a:latin typeface="Meiryo UI" panose="020B0604030504040204" pitchFamily="50" charset="-128"/>
                <a:ea typeface="Meiryo UI" panose="020B0604030504040204" pitchFamily="50" charset="-128"/>
              </a:rPr>
              <a:t>受任調整等の支援</a:t>
            </a:r>
            <a:r>
              <a:rPr kumimoji="1" lang="en-US" altLang="ja-JP" sz="1500" dirty="0">
                <a:latin typeface="Meiryo UI" panose="020B0604030504040204" pitchFamily="50" charset="-128"/>
                <a:ea typeface="Meiryo UI" panose="020B0604030504040204" pitchFamily="50" charset="-128"/>
              </a:rPr>
              <a:t>(b)</a:t>
            </a:r>
            <a:r>
              <a:rPr kumimoji="1" lang="ja-JP" altLang="en-US" sz="1500" dirty="0">
                <a:latin typeface="Meiryo UI" panose="020B0604030504040204" pitchFamily="50" charset="-128"/>
                <a:ea typeface="Meiryo UI" panose="020B0604030504040204" pitchFamily="50" charset="-128"/>
              </a:rPr>
              <a:t>担い手の育成・</a:t>
            </a:r>
            <a:r>
              <a:rPr kumimoji="1" lang="ja-JP" altLang="en-US" sz="1500" dirty="0" smtClean="0">
                <a:latin typeface="Meiryo UI" panose="020B0604030504040204" pitchFamily="50" charset="-128"/>
                <a:ea typeface="Meiryo UI" panose="020B0604030504040204" pitchFamily="50" charset="-128"/>
              </a:rPr>
              <a:t>活動</a:t>
            </a:r>
            <a:endParaRPr kumimoji="1" lang="en-US" altLang="ja-JP" sz="1500" dirty="0" smtClean="0">
              <a:latin typeface="Meiryo UI" panose="020B0604030504040204" pitchFamily="50" charset="-128"/>
              <a:ea typeface="Meiryo UI" panose="020B0604030504040204" pitchFamily="50" charset="-128"/>
            </a:endParaRPr>
          </a:p>
          <a:p>
            <a:r>
              <a:rPr kumimoji="1" lang="ja-JP" altLang="en-US" sz="1500" dirty="0">
                <a:latin typeface="Meiryo UI" panose="020B0604030504040204" pitchFamily="50" charset="-128"/>
                <a:ea typeface="Meiryo UI" panose="020B0604030504040204" pitchFamily="50" charset="-128"/>
              </a:rPr>
              <a:t>　</a:t>
            </a:r>
            <a:r>
              <a:rPr kumimoji="1" lang="ja-JP" altLang="en-US" sz="1500" dirty="0" smtClean="0">
                <a:latin typeface="Meiryo UI" panose="020B0604030504040204" pitchFamily="50" charset="-128"/>
                <a:ea typeface="Meiryo UI" panose="020B0604030504040204" pitchFamily="50" charset="-128"/>
              </a:rPr>
              <a:t>　　　　　　の促進</a:t>
            </a:r>
            <a:r>
              <a:rPr kumimoji="1" lang="en-US" altLang="ja-JP" sz="1500" dirty="0" smtClean="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c)</a:t>
            </a:r>
            <a:r>
              <a:rPr kumimoji="1" lang="ja-JP" altLang="en-US" sz="1500" dirty="0">
                <a:latin typeface="Meiryo UI" panose="020B0604030504040204" pitchFamily="50" charset="-128"/>
                <a:ea typeface="Meiryo UI" panose="020B0604030504040204" pitchFamily="50" charset="-128"/>
              </a:rPr>
              <a:t>関係制度からのスムーズな移行④後見人支援機能</a:t>
            </a:r>
            <a:endParaRPr kumimoji="1" lang="en-US" altLang="ja-JP" sz="1500" dirty="0" smtClean="0">
              <a:latin typeface="Meiryo UI" panose="020B0604030504040204" pitchFamily="50" charset="-128"/>
              <a:ea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中核機関の役割は協議会の事務局、３つの判断</a:t>
            </a: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の進行管理、ネットワークの司令塔</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　</a:t>
            </a:r>
            <a:r>
              <a:rPr kumimoji="1" lang="en-US" altLang="ja-JP" sz="1500" dirty="0" smtClean="0">
                <a:latin typeface="Meiryo UI" panose="020B0604030504040204" pitchFamily="50" charset="-128"/>
                <a:ea typeface="Meiryo UI" panose="020B0604030504040204" pitchFamily="50" charset="-128"/>
              </a:rPr>
              <a:t>※2</a:t>
            </a:r>
            <a:r>
              <a:rPr kumimoji="1" lang="ja-JP" altLang="en-US" sz="1500" dirty="0" smtClean="0">
                <a:latin typeface="Meiryo UI" panose="020B0604030504040204" pitchFamily="50" charset="-128"/>
                <a:ea typeface="Meiryo UI" panose="020B0604030504040204" pitchFamily="50" charset="-128"/>
              </a:rPr>
              <a:t>：①権利擁護の支援の方針についての検討・専門的判断</a:t>
            </a:r>
            <a:endParaRPr kumimoji="1" lang="en-US" altLang="ja-JP" sz="1500" dirty="0" smtClean="0">
              <a:latin typeface="Meiryo UI" panose="020B0604030504040204" pitchFamily="50" charset="-128"/>
              <a:ea typeface="Meiryo UI" panose="020B0604030504040204" pitchFamily="50" charset="-128"/>
            </a:endParaRPr>
          </a:p>
          <a:p>
            <a:r>
              <a:rPr kumimoji="1" lang="ja-JP" altLang="en-US" sz="1500" dirty="0">
                <a:latin typeface="Meiryo UI" panose="020B0604030504040204" pitchFamily="50" charset="-128"/>
                <a:ea typeface="Meiryo UI" panose="020B0604030504040204" pitchFamily="50" charset="-128"/>
              </a:rPr>
              <a:t>　</a:t>
            </a:r>
            <a:r>
              <a:rPr kumimoji="1" lang="ja-JP" altLang="en-US" sz="1500" dirty="0" smtClean="0">
                <a:latin typeface="Meiryo UI" panose="020B0604030504040204" pitchFamily="50" charset="-128"/>
                <a:ea typeface="Meiryo UI" panose="020B0604030504040204" pitchFamily="50" charset="-128"/>
              </a:rPr>
              <a:t>　 　　　　②本人にふさわしい成年後見制度の利用に向けた検討・専門的判断</a:t>
            </a:r>
            <a:endParaRPr kumimoji="1" lang="en-US" altLang="ja-JP" sz="1500" dirty="0" smtClean="0">
              <a:latin typeface="Meiryo UI" panose="020B0604030504040204" pitchFamily="50" charset="-128"/>
              <a:ea typeface="Meiryo UI" panose="020B0604030504040204" pitchFamily="50" charset="-128"/>
            </a:endParaRPr>
          </a:p>
          <a:p>
            <a:r>
              <a:rPr kumimoji="1" lang="ja-JP" altLang="en-US" sz="1500" dirty="0">
                <a:latin typeface="Meiryo UI" panose="020B0604030504040204" pitchFamily="50" charset="-128"/>
                <a:ea typeface="Meiryo UI" panose="020B0604030504040204" pitchFamily="50" charset="-128"/>
              </a:rPr>
              <a:t>　</a:t>
            </a:r>
            <a:r>
              <a:rPr kumimoji="1" lang="ja-JP" altLang="en-US" sz="1500" dirty="0" smtClean="0">
                <a:latin typeface="Meiryo UI" panose="020B0604030504040204" pitchFamily="50" charset="-128"/>
                <a:ea typeface="Meiryo UI" panose="020B0604030504040204" pitchFamily="50" charset="-128"/>
              </a:rPr>
              <a:t>　　   　　③モニタリング・バックアップの検討・専門的判断</a:t>
            </a:r>
            <a:endParaRPr kumimoji="1" lang="en-US" altLang="ja-JP" sz="1500" dirty="0" smtClean="0">
              <a:latin typeface="Meiryo UI" panose="020B0604030504040204" pitchFamily="50" charset="-128"/>
              <a:ea typeface="Meiryo UI" panose="020B0604030504040204" pitchFamily="50" charset="-128"/>
            </a:endParaRPr>
          </a:p>
          <a:p>
            <a:r>
              <a:rPr kumimoji="1" lang="en-US" altLang="ja-JP" sz="1500" dirty="0" smtClean="0">
                <a:latin typeface="Meiryo UI" panose="020B0604030504040204" pitchFamily="50" charset="-128"/>
                <a:ea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rPr>
              <a:t>市町村事業又は委託可</a:t>
            </a:r>
            <a:endParaRPr kumimoji="1" lang="ja-JP" altLang="en-US" sz="1500" dirty="0">
              <a:latin typeface="Meiryo UI" panose="020B0604030504040204" pitchFamily="50" charset="-128"/>
              <a:ea typeface="Meiryo UI" panose="020B0604030504040204" pitchFamily="50" charset="-128"/>
            </a:endParaRPr>
          </a:p>
        </p:txBody>
      </p:sp>
      <p:sp>
        <p:nvSpPr>
          <p:cNvPr id="11" name="タイトル 1"/>
          <p:cNvSpPr>
            <a:spLocks noGrp="1"/>
          </p:cNvSpPr>
          <p:nvPr>
            <p:ph type="title"/>
          </p:nvPr>
        </p:nvSpPr>
        <p:spPr>
          <a:xfrm>
            <a:off x="-465827" y="500333"/>
            <a:ext cx="7886700" cy="517584"/>
          </a:xfrm>
        </p:spPr>
        <p:txBody>
          <a:bodyPr>
            <a:normAutofit/>
          </a:bodyPr>
          <a:lstStyle/>
          <a:p>
            <a:r>
              <a:rPr kumimoji="1" lang="ja-JP" altLang="en-US" sz="2500" dirty="0" smtClean="0">
                <a:latin typeface="Meiryo UI" panose="020B0604030504040204" pitchFamily="50" charset="-128"/>
                <a:ea typeface="Meiryo UI" panose="020B0604030504040204" pitchFamily="50" charset="-128"/>
              </a:rPr>
              <a:t>　</a:t>
            </a:r>
            <a:r>
              <a:rPr lang="ja-JP" altLang="en-US" sz="2500" dirty="0">
                <a:latin typeface="Meiryo UI" panose="020B0604030504040204" pitchFamily="50" charset="-128"/>
                <a:ea typeface="Meiryo UI" panose="020B0604030504040204" pitchFamily="50" charset="-128"/>
              </a:rPr>
              <a:t> </a:t>
            </a:r>
            <a:r>
              <a:rPr lang="ja-JP" altLang="en-US" sz="2500" dirty="0" smtClean="0">
                <a:latin typeface="Meiryo UI" panose="020B0604030504040204" pitchFamily="50" charset="-128"/>
                <a:ea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rPr>
              <a:t>➢ </a:t>
            </a:r>
            <a:r>
              <a:rPr kumimoji="1" lang="ja-JP" altLang="en-US" sz="2200" dirty="0" smtClean="0">
                <a:latin typeface="Meiryo UI" panose="020B0604030504040204" pitchFamily="50" charset="-128"/>
                <a:ea typeface="Meiryo UI" panose="020B0604030504040204" pitchFamily="50" charset="-128"/>
              </a:rPr>
              <a:t>「中核機関」とは</a:t>
            </a:r>
            <a:r>
              <a:rPr kumimoji="1" lang="ja-JP" altLang="en-US" sz="2500" dirty="0" smtClean="0">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成年後見制度利用促進基本計画</a:t>
            </a:r>
            <a:r>
              <a:rPr lang="ja-JP" altLang="en-US" sz="1200" dirty="0" smtClean="0">
                <a:solidFill>
                  <a:prstClr val="black"/>
                </a:solidFill>
                <a:latin typeface="Meiryo UI" panose="020B0604030504040204" pitchFamily="50" charset="-128"/>
                <a:ea typeface="Meiryo UI" panose="020B0604030504040204" pitchFamily="50" charset="-128"/>
              </a:rPr>
              <a:t>より</a:t>
            </a:r>
            <a:endParaRPr kumimoji="1" lang="ja-JP" altLang="en-US" sz="2500" dirty="0">
              <a:latin typeface="Meiryo UI" panose="020B0604030504040204" pitchFamily="50" charset="-128"/>
              <a:ea typeface="Meiryo UI" panose="020B0604030504040204" pitchFamily="50" charset="-128"/>
            </a:endParaRPr>
          </a:p>
        </p:txBody>
      </p:sp>
      <p:sp>
        <p:nvSpPr>
          <p:cNvPr id="12" name="角丸四角形 11"/>
          <p:cNvSpPr/>
          <p:nvPr/>
        </p:nvSpPr>
        <p:spPr>
          <a:xfrm>
            <a:off x="94129" y="5285964"/>
            <a:ext cx="8901954" cy="1464459"/>
          </a:xfrm>
          <a:prstGeom prst="roundRect">
            <a:avLst/>
          </a:prstGeom>
          <a:ln w="444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900" dirty="0" smtClean="0">
                <a:solidFill>
                  <a:srgbClr val="FF0000"/>
                </a:solidFill>
                <a:latin typeface="Meiryo UI" panose="020B0604030504040204" pitchFamily="50" charset="-128"/>
                <a:ea typeface="Meiryo UI" panose="020B0604030504040204" pitchFamily="50" charset="-128"/>
              </a:rPr>
              <a:t>国の考え</a:t>
            </a:r>
            <a:endParaRPr kumimoji="1" lang="en-US" altLang="ja-JP" sz="1900" dirty="0" smtClean="0">
              <a:solidFill>
                <a:srgbClr val="FF0000"/>
              </a:solidFill>
              <a:latin typeface="Meiryo UI" panose="020B0604030504040204" pitchFamily="50" charset="-128"/>
              <a:ea typeface="Meiryo UI" panose="020B0604030504040204" pitchFamily="50" charset="-128"/>
            </a:endParaRPr>
          </a:p>
          <a:p>
            <a:r>
              <a:rPr kumimoji="1" lang="ja-JP" altLang="en-US" sz="1900" dirty="0" smtClean="0">
                <a:solidFill>
                  <a:srgbClr val="FF0000"/>
                </a:solidFill>
                <a:latin typeface="Meiryo UI" panose="020B0604030504040204" pitchFamily="50" charset="-128"/>
                <a:ea typeface="Meiryo UI" panose="020B0604030504040204" pitchFamily="50" charset="-128"/>
              </a:rPr>
              <a:t>◎　人員配置要件など具体的な要件はありません。</a:t>
            </a:r>
            <a:endParaRPr kumimoji="1" lang="en-US" altLang="ja-JP" sz="1900" dirty="0" smtClean="0">
              <a:solidFill>
                <a:srgbClr val="FF0000"/>
              </a:solidFill>
              <a:latin typeface="Meiryo UI" panose="020B0604030504040204" pitchFamily="50" charset="-128"/>
              <a:ea typeface="Meiryo UI" panose="020B0604030504040204" pitchFamily="50" charset="-128"/>
            </a:endParaRPr>
          </a:p>
          <a:p>
            <a:pPr marL="355600" indent="-355600"/>
            <a:r>
              <a:rPr kumimoji="1" lang="ja-JP" altLang="en-US" sz="1900" dirty="0" smtClean="0">
                <a:solidFill>
                  <a:srgbClr val="FF0000"/>
                </a:solidFill>
                <a:latin typeface="Meiryo UI" panose="020B0604030504040204" pitchFamily="50" charset="-128"/>
                <a:ea typeface="Meiryo UI" panose="020B0604030504040204" pitchFamily="50" charset="-128"/>
              </a:rPr>
              <a:t>◎　「全国どこに住んでいても権利擁護支援が届くような体制を整える」との観点から、まずは一刻も早く中核機関等の体制整備を進めることが急務</a:t>
            </a:r>
            <a:endParaRPr kumimoji="1" lang="en-US" altLang="ja-JP" sz="1900" dirty="0" smtClean="0">
              <a:solidFill>
                <a:srgbClr val="FF0000"/>
              </a:solidFill>
              <a:latin typeface="Meiryo UI" panose="020B0604030504040204" pitchFamily="50" charset="-128"/>
              <a:ea typeface="Meiryo UI" panose="020B0604030504040204" pitchFamily="50" charset="-128"/>
            </a:endParaRPr>
          </a:p>
          <a:p>
            <a:r>
              <a:rPr kumimoji="1" lang="ja-JP" altLang="en-US" sz="1900" dirty="0" smtClean="0">
                <a:solidFill>
                  <a:srgbClr val="FF0000"/>
                </a:solidFill>
                <a:latin typeface="Meiryo UI" panose="020B0604030504040204" pitchFamily="50" charset="-128"/>
                <a:ea typeface="Meiryo UI" panose="020B0604030504040204" pitchFamily="50" charset="-128"/>
              </a:rPr>
              <a:t>＝　　「小さく生んで大きく育てる」という考え方</a:t>
            </a:r>
            <a:endParaRPr kumimoji="1" lang="ja-JP" altLang="en-US" sz="1900" dirty="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r>
              <a:rPr kumimoji="1" lang="en-US" altLang="ja-JP" dirty="0" smtClean="0"/>
              <a:t>6</a:t>
            </a:r>
            <a:endParaRPr kumimoji="1" lang="ja-JP" altLang="en-US" dirty="0"/>
          </a:p>
        </p:txBody>
      </p:sp>
    </p:spTree>
    <p:extLst>
      <p:ext uri="{BB962C8B-B14F-4D97-AF65-F5344CB8AC3E}">
        <p14:creationId xmlns:p14="http://schemas.microsoft.com/office/powerpoint/2010/main" val="2301373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62897"/>
            <a:ext cx="8485094" cy="418058"/>
          </a:xfrm>
        </p:spPr>
        <p:txBody>
          <a:bodyPr>
            <a:normAutofit/>
          </a:bodyPr>
          <a:lstStyle/>
          <a:p>
            <a:pPr algn="l"/>
            <a:r>
              <a:rPr kumimoji="1" lang="ja-JP" altLang="en-US" sz="1600" dirty="0" smtClean="0"/>
              <a:t>➢先行事例</a:t>
            </a:r>
            <a:endParaRPr kumimoji="1" lang="ja-JP" altLang="en-US" sz="1600" dirty="0"/>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dirty="0">
                <a:solidFill>
                  <a:prstClr val="black">
                    <a:tint val="75000"/>
                  </a:prstClr>
                </a:solidFill>
                <a:latin typeface="Arial" charset="0"/>
                <a:ea typeface="ＭＳ Ｐゴシック" pitchFamily="50" charset="-128"/>
              </a:rPr>
              <a:t>7</a:t>
            </a:r>
            <a:endParaRPr kumimoji="1" lang="ja-JP" altLang="en-US" sz="1200"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graphicFrame>
        <p:nvGraphicFramePr>
          <p:cNvPr id="5" name="表 4"/>
          <p:cNvGraphicFramePr>
            <a:graphicFrameLocks noGrp="1"/>
          </p:cNvGraphicFramePr>
          <p:nvPr>
            <p:extLst>
              <p:ext uri="{D42A27DB-BD31-4B8C-83A1-F6EECF244321}">
                <p14:modId xmlns:p14="http://schemas.microsoft.com/office/powerpoint/2010/main" val="3523937369"/>
              </p:ext>
            </p:extLst>
          </p:nvPr>
        </p:nvGraphicFramePr>
        <p:xfrm>
          <a:off x="-1" y="819427"/>
          <a:ext cx="9144001" cy="5719811"/>
        </p:xfrm>
        <a:graphic>
          <a:graphicData uri="http://schemas.openxmlformats.org/drawingml/2006/table">
            <a:tbl>
              <a:tblPr firstRow="1" bandRow="1">
                <a:tableStyleId>{5C22544A-7EE6-4342-B048-85BDC9FD1C3A}</a:tableStyleId>
              </a:tblPr>
              <a:tblGrid>
                <a:gridCol w="1196789">
                  <a:extLst>
                    <a:ext uri="{9D8B030D-6E8A-4147-A177-3AD203B41FA5}">
                      <a16:colId xmlns:a16="http://schemas.microsoft.com/office/drawing/2014/main" val="4247783860"/>
                    </a:ext>
                  </a:extLst>
                </a:gridCol>
                <a:gridCol w="1627093">
                  <a:extLst>
                    <a:ext uri="{9D8B030D-6E8A-4147-A177-3AD203B41FA5}">
                      <a16:colId xmlns:a16="http://schemas.microsoft.com/office/drawing/2014/main" val="311640629"/>
                    </a:ext>
                  </a:extLst>
                </a:gridCol>
                <a:gridCol w="1721225">
                  <a:extLst>
                    <a:ext uri="{9D8B030D-6E8A-4147-A177-3AD203B41FA5}">
                      <a16:colId xmlns:a16="http://schemas.microsoft.com/office/drawing/2014/main" val="619631258"/>
                    </a:ext>
                  </a:extLst>
                </a:gridCol>
                <a:gridCol w="564775">
                  <a:extLst>
                    <a:ext uri="{9D8B030D-6E8A-4147-A177-3AD203B41FA5}">
                      <a16:colId xmlns:a16="http://schemas.microsoft.com/office/drawing/2014/main" val="1418959157"/>
                    </a:ext>
                  </a:extLst>
                </a:gridCol>
                <a:gridCol w="1992621">
                  <a:extLst>
                    <a:ext uri="{9D8B030D-6E8A-4147-A177-3AD203B41FA5}">
                      <a16:colId xmlns:a16="http://schemas.microsoft.com/office/drawing/2014/main" val="2335205755"/>
                    </a:ext>
                  </a:extLst>
                </a:gridCol>
                <a:gridCol w="408300">
                  <a:extLst>
                    <a:ext uri="{9D8B030D-6E8A-4147-A177-3AD203B41FA5}">
                      <a16:colId xmlns:a16="http://schemas.microsoft.com/office/drawing/2014/main" val="792197931"/>
                    </a:ext>
                  </a:extLst>
                </a:gridCol>
                <a:gridCol w="408299">
                  <a:extLst>
                    <a:ext uri="{9D8B030D-6E8A-4147-A177-3AD203B41FA5}">
                      <a16:colId xmlns:a16="http://schemas.microsoft.com/office/drawing/2014/main" val="53383196"/>
                    </a:ext>
                  </a:extLst>
                </a:gridCol>
                <a:gridCol w="408300">
                  <a:extLst>
                    <a:ext uri="{9D8B030D-6E8A-4147-A177-3AD203B41FA5}">
                      <a16:colId xmlns:a16="http://schemas.microsoft.com/office/drawing/2014/main" val="2123456716"/>
                    </a:ext>
                  </a:extLst>
                </a:gridCol>
                <a:gridCol w="408299">
                  <a:extLst>
                    <a:ext uri="{9D8B030D-6E8A-4147-A177-3AD203B41FA5}">
                      <a16:colId xmlns:a16="http://schemas.microsoft.com/office/drawing/2014/main" val="3747479122"/>
                    </a:ext>
                  </a:extLst>
                </a:gridCol>
                <a:gridCol w="408300">
                  <a:extLst>
                    <a:ext uri="{9D8B030D-6E8A-4147-A177-3AD203B41FA5}">
                      <a16:colId xmlns:a16="http://schemas.microsoft.com/office/drawing/2014/main" val="1943059868"/>
                    </a:ext>
                  </a:extLst>
                </a:gridCol>
              </a:tblGrid>
              <a:tr h="259511">
                <a:tc rowSpan="2">
                  <a:txBody>
                    <a:bodyPr/>
                    <a:lstStyle/>
                    <a:p>
                      <a:pPr algn="ctr"/>
                      <a:r>
                        <a:rPr lang="ja-JP" altLang="en-US" sz="1200" dirty="0" smtClean="0">
                          <a:latin typeface="Meiryo UI" panose="020B0604030504040204" pitchFamily="50" charset="-128"/>
                          <a:ea typeface="Meiryo UI" panose="020B0604030504040204" pitchFamily="50" charset="-128"/>
                        </a:rPr>
                        <a:t>中核機関設置市町村名</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ja-JP" altLang="en-US" sz="1200" dirty="0" smtClean="0">
                          <a:latin typeface="Meiryo UI" panose="020B0604030504040204" pitchFamily="50" charset="-128"/>
                          <a:ea typeface="Meiryo UI" panose="020B0604030504040204" pitchFamily="50" charset="-128"/>
                        </a:rPr>
                        <a:t>機関名称</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ja-JP" altLang="en-US" sz="1200" dirty="0" smtClean="0">
                          <a:latin typeface="Meiryo UI" panose="020B0604030504040204" pitchFamily="50" charset="-128"/>
                          <a:ea typeface="Meiryo UI" panose="020B0604030504040204" pitchFamily="50" charset="-128"/>
                        </a:rPr>
                        <a:t>中核機関の人員体制及び予算額</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50000"/>
                        </a:lnSpc>
                      </a:pPr>
                      <a:r>
                        <a:rPr lang="ja-JP" altLang="en-US" sz="1200" dirty="0" smtClean="0">
                          <a:latin typeface="Meiryo UI" panose="020B0604030504040204" pitchFamily="50" charset="-128"/>
                          <a:ea typeface="Meiryo UI" panose="020B0604030504040204" pitchFamily="50" charset="-128"/>
                        </a:rPr>
                        <a:t>運営形態</a:t>
                      </a:r>
                      <a:endParaRPr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ja-JP" altLang="en-US" sz="1200" dirty="0" smtClean="0">
                          <a:latin typeface="Meiryo UI" panose="020B0604030504040204" pitchFamily="50" charset="-128"/>
                          <a:ea typeface="Meiryo UI" panose="020B0604030504040204" pitchFamily="50" charset="-128"/>
                        </a:rPr>
                        <a:t>協議会の実施回数</a:t>
                      </a:r>
                      <a:endParaRPr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（予定含む）</a:t>
                      </a:r>
                      <a:endParaRPr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及び他業務との関係</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ja-JP" altLang="en-US" sz="1200" dirty="0" smtClean="0">
                          <a:latin typeface="Meiryo UI" panose="020B0604030504040204" pitchFamily="50" charset="-128"/>
                          <a:ea typeface="Meiryo UI" panose="020B0604030504040204" pitchFamily="50" charset="-128"/>
                        </a:rPr>
                        <a:t>中核機関の業務実施状況</a:t>
                      </a:r>
                      <a:r>
                        <a:rPr lang="en-US" altLang="ja-JP" sz="1200" dirty="0" smtClean="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55528705"/>
                  </a:ext>
                </a:extLst>
              </a:tr>
              <a:tr h="25951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lang="ja-JP" altLang="en-US" sz="1200" dirty="0" smtClean="0">
                          <a:latin typeface="Meiryo UI" panose="020B0604030504040204" pitchFamily="50" charset="-128"/>
                          <a:ea typeface="Meiryo UI" panose="020B0604030504040204" pitchFamily="50" charset="-128"/>
                        </a:rPr>
                        <a:t>①</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②</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③</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④</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⑤</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0740165"/>
                  </a:ext>
                </a:extLst>
              </a:tr>
              <a:tr h="765078">
                <a:tc>
                  <a:txBody>
                    <a:bodyPr/>
                    <a:lstStyle/>
                    <a:p>
                      <a:r>
                        <a:rPr kumimoji="1" lang="ja-JP" altLang="en-US" sz="1200" dirty="0" smtClean="0">
                          <a:latin typeface="Meiryo UI" panose="020B0604030504040204" pitchFamily="50" charset="-128"/>
                          <a:ea typeface="Meiryo UI" panose="020B0604030504040204" pitchFamily="50" charset="-128"/>
                        </a:rPr>
                        <a:t>大阪市</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人口：</a:t>
                      </a:r>
                      <a:r>
                        <a:rPr kumimoji="1" lang="en-US" altLang="ja-JP" sz="1200" dirty="0" smtClean="0">
                          <a:latin typeface="Meiryo UI" panose="020B0604030504040204" pitchFamily="50" charset="-128"/>
                          <a:ea typeface="Meiryo UI" panose="020B0604030504040204" pitchFamily="50" charset="-128"/>
                        </a:rPr>
                        <a:t>2,725,006</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p>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大阪市成年後見支援センター</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大阪市社会福祉協議会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センター長</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担当者</a:t>
                      </a:r>
                      <a:r>
                        <a:rPr kumimoji="1" lang="en-US" altLang="ja-JP" sz="1200" dirty="0" smtClean="0">
                          <a:latin typeface="Meiryo UI" panose="020B0604030504040204" pitchFamily="50" charset="-128"/>
                          <a:ea typeface="Meiryo UI" panose="020B0604030504040204" pitchFamily="50" charset="-128"/>
                        </a:rPr>
                        <a:t>7</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予算：</a:t>
                      </a:r>
                      <a:r>
                        <a:rPr kumimoji="1" lang="en-US" altLang="ja-JP" sz="1200" dirty="0" smtClean="0">
                          <a:latin typeface="Meiryo UI" panose="020B0604030504040204" pitchFamily="50" charset="-128"/>
                          <a:ea typeface="Meiryo UI" panose="020B0604030504040204" pitchFamily="50" charset="-128"/>
                        </a:rPr>
                        <a:t>55,963</a:t>
                      </a:r>
                      <a:r>
                        <a:rPr kumimoji="1" lang="ja-JP" altLang="en-US" sz="1200" dirty="0" smtClean="0">
                          <a:latin typeface="Meiryo UI" panose="020B0604030504040204" pitchFamily="50" charset="-128"/>
                          <a:ea typeface="Meiryo UI" panose="020B0604030504040204" pitchFamily="50" charset="-128"/>
                        </a:rPr>
                        <a:t>千円（</a:t>
                      </a:r>
                      <a:r>
                        <a:rPr kumimoji="1" lang="en-US" altLang="ja-JP" sz="1200" dirty="0" smtClean="0">
                          <a:latin typeface="Meiryo UI" panose="020B0604030504040204" pitchFamily="50" charset="-128"/>
                          <a:ea typeface="Meiryo UI" panose="020B0604030504040204" pitchFamily="50" charset="-128"/>
                        </a:rPr>
                        <a:t>H30</a:t>
                      </a:r>
                      <a:r>
                        <a:rPr kumimoji="1" lang="ja-JP" altLang="en-US" sz="1200" dirty="0" smtClean="0">
                          <a:latin typeface="Meiryo UI" panose="020B0604030504040204" pitchFamily="50" charset="-128"/>
                          <a:ea typeface="Meiryo UI" panose="020B0604030504040204" pitchFamily="50" charset="-128"/>
                        </a:rPr>
                        <a:t>実績）</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単独</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開催回数：</a:t>
                      </a:r>
                      <a:endParaRPr kumimoji="1" lang="en-US" altLang="ja-JP" sz="10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　総会　年１回（無報酬）</a:t>
                      </a:r>
                      <a:endParaRPr kumimoji="1" lang="en-US" altLang="ja-JP" sz="10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　部会　年</a:t>
                      </a: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回程度（報酬有）</a:t>
                      </a:r>
                      <a:endParaRPr kumimoji="1" lang="en-US" altLang="ja-JP" sz="10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他の事業との兼務なし。</a:t>
                      </a:r>
                      <a:endParaRPr kumimoji="1" lang="en-US" altLang="ja-JP" sz="10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Meiryo UI" panose="020B0604030504040204" pitchFamily="50" charset="-128"/>
                          <a:ea typeface="Meiryo UI" panose="020B0604030504040204" pitchFamily="50" charset="-128"/>
                        </a:rPr>
                        <a:t>〇</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Meiryo UI" panose="020B0604030504040204" pitchFamily="50" charset="-128"/>
                          <a:ea typeface="Meiryo UI" panose="020B0604030504040204" pitchFamily="50" charset="-128"/>
                        </a:rPr>
                        <a:t>〇</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Meiryo UI" panose="020B0604030504040204" pitchFamily="50" charset="-128"/>
                          <a:ea typeface="Meiryo UI" panose="020B0604030504040204" pitchFamily="50" charset="-128"/>
                        </a:rPr>
                        <a:t>〇</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Meiryo UI" panose="020B0604030504040204" pitchFamily="50" charset="-128"/>
                          <a:ea typeface="Meiryo UI" panose="020B0604030504040204" pitchFamily="50" charset="-128"/>
                        </a:rPr>
                        <a:t>〇</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Meiryo UI" panose="020B0604030504040204" pitchFamily="50" charset="-128"/>
                          <a:ea typeface="Meiryo UI" panose="020B0604030504040204" pitchFamily="50" charset="-128"/>
                        </a:rPr>
                        <a:t>〇</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070901"/>
                  </a:ext>
                </a:extLst>
              </a:tr>
              <a:tr h="815605">
                <a:tc>
                  <a:txBody>
                    <a:bodyPr/>
                    <a:lstStyle/>
                    <a:p>
                      <a:r>
                        <a:rPr kumimoji="1" lang="ja-JP" altLang="en-US" sz="1200" dirty="0" smtClean="0">
                          <a:latin typeface="Meiryo UI" panose="020B0604030504040204" pitchFamily="50" charset="-128"/>
                          <a:ea typeface="Meiryo UI" panose="020B0604030504040204" pitchFamily="50" charset="-128"/>
                        </a:rPr>
                        <a:t>福島県いわき市</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人口：</a:t>
                      </a:r>
                      <a:r>
                        <a:rPr kumimoji="1" lang="en-US" altLang="ja-JP" sz="1200" dirty="0" smtClean="0">
                          <a:latin typeface="Meiryo UI" panose="020B0604030504040204" pitchFamily="50" charset="-128"/>
                          <a:ea typeface="Meiryo UI" panose="020B0604030504040204" pitchFamily="50" charset="-128"/>
                        </a:rPr>
                        <a:t>327,491</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いわき市権利擁護・成年後見センター</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市</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センター長</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担当者</a:t>
                      </a:r>
                      <a:r>
                        <a:rPr kumimoji="1" lang="en-US" altLang="ja-JP" sz="1200" dirty="0" smtClean="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予算</a:t>
                      </a:r>
                      <a:r>
                        <a:rPr kumimoji="1" lang="en-US" altLang="ja-JP" sz="1200" dirty="0" smtClean="0">
                          <a:latin typeface="Meiryo UI" panose="020B0604030504040204" pitchFamily="50" charset="-128"/>
                          <a:ea typeface="Meiryo UI" panose="020B0604030504040204" pitchFamily="50" charset="-128"/>
                        </a:rPr>
                        <a:t>14,833</a:t>
                      </a:r>
                      <a:r>
                        <a:rPr kumimoji="1" lang="ja-JP" altLang="en-US" sz="1200" dirty="0" smtClean="0">
                          <a:latin typeface="Meiryo UI" panose="020B0604030504040204" pitchFamily="50" charset="-128"/>
                          <a:ea typeface="Meiryo UI" panose="020B0604030504040204" pitchFamily="50" charset="-128"/>
                        </a:rPr>
                        <a:t>千円（</a:t>
                      </a:r>
                      <a:r>
                        <a:rPr kumimoji="1" lang="en-US" altLang="ja-JP" sz="1200" dirty="0" smtClean="0">
                          <a:latin typeface="Meiryo UI" panose="020B0604030504040204" pitchFamily="50" charset="-128"/>
                          <a:ea typeface="Meiryo UI" panose="020B0604030504040204" pitchFamily="50" charset="-128"/>
                        </a:rPr>
                        <a:t>H28</a:t>
                      </a:r>
                      <a:r>
                        <a:rPr kumimoji="1" lang="ja-JP" altLang="en-US" sz="1200" dirty="0" smtClean="0">
                          <a:latin typeface="Meiryo UI" panose="020B0604030504040204" pitchFamily="50" charset="-128"/>
                          <a:ea typeface="Meiryo UI" panose="020B0604030504040204" pitchFamily="50" charset="-128"/>
                        </a:rPr>
                        <a:t> 実績）</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単独</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直営</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開催回数：</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年２～３回</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（一部報酬有）</a:t>
                      </a:r>
                      <a:endParaRPr kumimoji="1" lang="en-US" altLang="ja-JP" sz="1000" dirty="0" smtClean="0">
                        <a:latin typeface="Meiryo UI" panose="020B0604030504040204" pitchFamily="50" charset="-128"/>
                        <a:ea typeface="Meiryo UI" panose="020B0604030504040204" pitchFamily="50" charset="-128"/>
                      </a:endParaRPr>
                    </a:p>
                    <a:p>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虐待対応と兼務</a:t>
                      </a:r>
                      <a:endParaRPr kumimoji="1" lang="en-US" altLang="ja-JP" sz="10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5344566"/>
                  </a:ext>
                </a:extLst>
              </a:tr>
              <a:tr h="863301">
                <a:tc>
                  <a:txBody>
                    <a:bodyPr/>
                    <a:lstStyle/>
                    <a:p>
                      <a:r>
                        <a:rPr kumimoji="1" lang="ja-JP" altLang="en-US" sz="1200" dirty="0" smtClean="0">
                          <a:latin typeface="Meiryo UI" panose="020B0604030504040204" pitchFamily="50" charset="-128"/>
                          <a:ea typeface="Meiryo UI" panose="020B0604030504040204" pitchFamily="50" charset="-128"/>
                        </a:rPr>
                        <a:t>香川県三豊市</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人口：</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66,346</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三豊市地域包括支援センター</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市</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包括職員</a:t>
                      </a:r>
                      <a:r>
                        <a:rPr kumimoji="1" lang="en-US" altLang="ja-JP" sz="1200" dirty="0" smtClean="0">
                          <a:latin typeface="Meiryo UI" panose="020B0604030504040204" pitchFamily="50" charset="-128"/>
                          <a:ea typeface="Meiryo UI" panose="020B0604030504040204" pitchFamily="50" charset="-128"/>
                        </a:rPr>
                        <a:t>19</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内後見関係　</a:t>
                      </a:r>
                      <a:r>
                        <a:rPr kumimoji="1" lang="en-US" altLang="ja-JP" sz="1200" dirty="0" smtClean="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常勤２名、非常勤兼務２名）</a:t>
                      </a:r>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単独</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直営</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開催回数</a:t>
                      </a:r>
                      <a:r>
                        <a:rPr kumimoji="1" lang="ja-JP" altLang="en-US" sz="1000" dirty="0" smtClean="0">
                          <a:latin typeface="Meiryo UI" panose="020B0604030504040204" pitchFamily="50" charset="-128"/>
                          <a:ea typeface="Meiryo UI" panose="020B0604030504040204" pitchFamily="50" charset="-128"/>
                          <a:sym typeface="Wingdings" panose="05000000000000000000" pitchFamily="2" charset="2"/>
                        </a:rPr>
                        <a:t>：</a:t>
                      </a:r>
                      <a:endParaRPr kumimoji="1" lang="en-US" altLang="ja-JP" sz="1000" dirty="0" smtClean="0">
                        <a:latin typeface="Meiryo UI" panose="020B0604030504040204" pitchFamily="50" charset="-128"/>
                        <a:ea typeface="Meiryo UI" panose="020B0604030504040204" pitchFamily="50" charset="-128"/>
                        <a:sym typeface="Wingdings" panose="05000000000000000000" pitchFamily="2" charset="2"/>
                      </a:endParaRPr>
                    </a:p>
                    <a:p>
                      <a:r>
                        <a:rPr kumimoji="1" lang="ja-JP" altLang="en-US" sz="1000" dirty="0" smtClean="0">
                          <a:latin typeface="Meiryo UI" panose="020B0604030504040204" pitchFamily="50" charset="-128"/>
                          <a:ea typeface="Meiryo UI" panose="020B0604030504040204" pitchFamily="50" charset="-128"/>
                          <a:sym typeface="Wingdings" panose="05000000000000000000" pitchFamily="2" charset="2"/>
                        </a:rPr>
                        <a:t>　</a:t>
                      </a:r>
                      <a:r>
                        <a:rPr kumimoji="1" lang="ja-JP" altLang="en-US" sz="1000" dirty="0" smtClean="0">
                          <a:latin typeface="Meiryo UI" panose="020B0604030504040204" pitchFamily="50" charset="-128"/>
                          <a:ea typeface="Meiryo UI" panose="020B0604030504040204" pitchFamily="50" charset="-128"/>
                        </a:rPr>
                        <a:t>審議会　年</a:t>
                      </a: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回</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ケア会議　年２回</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地域包括支援センター内に設置、日常生活自立支援事業や生活支援アドバイザーと兼務</a:t>
                      </a:r>
                      <a:endParaRPr kumimoji="1" lang="en-US" altLang="ja-JP" sz="10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665007"/>
                  </a:ext>
                </a:extLst>
              </a:tr>
              <a:tr h="873491">
                <a:tc>
                  <a:txBody>
                    <a:bodyPr/>
                    <a:lstStyle/>
                    <a:p>
                      <a:r>
                        <a:rPr kumimoji="1" lang="ja-JP" altLang="en-US" sz="1200" dirty="0" smtClean="0">
                          <a:latin typeface="Meiryo UI" panose="020B0604030504040204" pitchFamily="50" charset="-128"/>
                          <a:ea typeface="Meiryo UI" panose="020B0604030504040204" pitchFamily="50" charset="-128"/>
                        </a:rPr>
                        <a:t>大分県大分市</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人口）</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479,028</a:t>
                      </a:r>
                      <a:r>
                        <a:rPr kumimoji="1" lang="ja-JP" altLang="en-US" sz="1200" dirty="0" smtClean="0">
                          <a:latin typeface="Meiryo UI" panose="020B0604030504040204" pitchFamily="50" charset="-128"/>
                          <a:ea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大分市成年後見センター（</a:t>
                      </a:r>
                      <a:r>
                        <a:rPr kumimoji="1" lang="ja-JP" altLang="en-US" sz="1200" u="sng" dirty="0" smtClean="0">
                          <a:latin typeface="Meiryo UI" panose="020B0604030504040204" pitchFamily="50" charset="-128"/>
                          <a:ea typeface="Meiryo UI" panose="020B0604030504040204" pitchFamily="50" charset="-128"/>
                        </a:rPr>
                        <a:t>中核機関となる予定</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大分市社会福祉協議会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所長</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担当者</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予算</a:t>
                      </a:r>
                      <a:r>
                        <a:rPr kumimoji="1" lang="en-US" altLang="ja-JP" sz="1200" dirty="0" smtClean="0">
                          <a:latin typeface="Meiryo UI" panose="020B0604030504040204" pitchFamily="50" charset="-128"/>
                          <a:ea typeface="Meiryo UI" panose="020B0604030504040204" pitchFamily="50" charset="-128"/>
                        </a:rPr>
                        <a:t>18,720</a:t>
                      </a:r>
                      <a:r>
                        <a:rPr kumimoji="1" lang="ja-JP" altLang="en-US" sz="1200" dirty="0" smtClean="0">
                          <a:latin typeface="Meiryo UI" panose="020B0604030504040204" pitchFamily="50" charset="-128"/>
                          <a:ea typeface="Meiryo UI" panose="020B0604030504040204" pitchFamily="50" charset="-128"/>
                        </a:rPr>
                        <a:t>千円</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単独</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協議会は未設置</a:t>
                      </a:r>
                      <a:endParaRPr kumimoji="1" lang="en-US" altLang="ja-JP" sz="1000" dirty="0" smtClean="0">
                        <a:latin typeface="Meiryo UI" panose="020B0604030504040204" pitchFamily="50" charset="-128"/>
                        <a:ea typeface="Meiryo UI" panose="020B0604030504040204" pitchFamily="50" charset="-128"/>
                      </a:endParaRPr>
                    </a:p>
                    <a:p>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担当職員</a:t>
                      </a: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名は</a:t>
                      </a:r>
                      <a:r>
                        <a:rPr kumimoji="1" lang="ja-JP" altLang="en-US" sz="1000" dirty="0" err="1" smtClean="0">
                          <a:latin typeface="Meiryo UI" panose="020B0604030504040204" pitchFamily="50" charset="-128"/>
                          <a:ea typeface="Meiryo UI" panose="020B0604030504040204" pitchFamily="50" charset="-128"/>
                        </a:rPr>
                        <a:t>あんさぽ</a:t>
                      </a:r>
                      <a:r>
                        <a:rPr kumimoji="1" lang="ja-JP" altLang="en-US" sz="1000" dirty="0" smtClean="0">
                          <a:latin typeface="Meiryo UI" panose="020B0604030504040204" pitchFamily="50" charset="-128"/>
                          <a:ea typeface="Meiryo UI" panose="020B0604030504040204" pitchFamily="50" charset="-128"/>
                        </a:rPr>
                        <a:t>（日常生活自立支援事業）と兼務</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smtClean="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3788742"/>
                  </a:ext>
                </a:extLst>
              </a:tr>
              <a:tr h="1145891">
                <a:tc>
                  <a:txBody>
                    <a:bodyPr/>
                    <a:lstStyle/>
                    <a:p>
                      <a:r>
                        <a:rPr kumimoji="1" lang="ja-JP" altLang="en-US" sz="1200" dirty="0" smtClean="0">
                          <a:latin typeface="Meiryo UI" panose="020B0604030504040204" pitchFamily="50" charset="-128"/>
                          <a:ea typeface="Meiryo UI" panose="020B0604030504040204" pitchFamily="50" charset="-128"/>
                        </a:rPr>
                        <a:t>兵庫県姫路市</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人口）</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531,288</a:t>
                      </a:r>
                      <a:r>
                        <a:rPr kumimoji="1" lang="ja-JP" altLang="en-US" sz="1200" dirty="0" smtClean="0">
                          <a:latin typeface="Meiryo UI" panose="020B0604030504040204" pitchFamily="50" charset="-128"/>
                          <a:ea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姫路市成年後見支援センター</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姫路市社会福祉協議会</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予算：</a:t>
                      </a:r>
                      <a:r>
                        <a:rPr kumimoji="1" lang="en-US" altLang="ja-JP" sz="1200" dirty="0" smtClean="0">
                          <a:latin typeface="Meiryo UI" panose="020B0604030504040204" pitchFamily="50" charset="-128"/>
                          <a:ea typeface="Meiryo UI" panose="020B0604030504040204" pitchFamily="50" charset="-128"/>
                        </a:rPr>
                        <a:t>2,500</a:t>
                      </a:r>
                      <a:r>
                        <a:rPr kumimoji="1" lang="ja-JP" altLang="en-US" sz="1200" dirty="0" smtClean="0">
                          <a:latin typeface="Meiryo UI" panose="020B0604030504040204" pitchFamily="50" charset="-128"/>
                          <a:ea typeface="Meiryo UI" panose="020B0604030504040204" pitchFamily="50" charset="-128"/>
                        </a:rPr>
                        <a:t>万円</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センター長</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事務職</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専門職</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常勤、社会福祉士）</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単独</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開催回数：年３回</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「成年後見支援センターネットワーク会議」</a:t>
                      </a:r>
                      <a:endParaRPr kumimoji="1" lang="en-US" altLang="ja-JP" sz="1000" dirty="0" smtClean="0">
                        <a:latin typeface="Meiryo UI" panose="020B0604030504040204" pitchFamily="50" charset="-128"/>
                        <a:ea typeface="Meiryo UI" panose="020B0604030504040204" pitchFamily="50" charset="-128"/>
                      </a:endParaRPr>
                    </a:p>
                    <a:p>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他の事業との兼務なし。市社協の独自事業として法人後見を開始。</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3161636"/>
                  </a:ext>
                </a:extLst>
              </a:tr>
            </a:tbl>
          </a:graphicData>
        </a:graphic>
      </p:graphicFrame>
      <p:sp>
        <p:nvSpPr>
          <p:cNvPr id="7" name="タイトル 1"/>
          <p:cNvSpPr txBox="1">
            <a:spLocks/>
          </p:cNvSpPr>
          <p:nvPr/>
        </p:nvSpPr>
        <p:spPr>
          <a:xfrm>
            <a:off x="0" y="0"/>
            <a:ext cx="9144000" cy="426784"/>
          </a:xfrm>
          <a:prstGeom prst="rect">
            <a:avLst/>
          </a:prstGeom>
          <a:solidFill>
            <a:schemeClr val="bg1"/>
          </a:solidFill>
          <a:ln w="12700">
            <a:solidFill>
              <a:schemeClr val="tx2"/>
            </a:solidFill>
          </a:ln>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１中核機関の機能①事務局機能（協議会等の体制整備） ❷中核機関の</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設置　　</a:t>
            </a:r>
            <a:r>
              <a:rPr lang="ja-JP" altLang="en-US"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事例</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endParaRPr lang="ja-JP" altLang="en-US" sz="2000" dirty="0">
              <a:ln w="0"/>
              <a:solidFill>
                <a:schemeClr val="accent1"/>
              </a:solidFill>
              <a:effectLst>
                <a:outerShdw blurRad="38100" dist="25400" dir="5400000" algn="ctr" rotWithShape="0">
                  <a:srgbClr val="6E747A">
                    <a:alpha val="43000"/>
                  </a:srgbClr>
                </a:outerShdw>
              </a:effectLst>
            </a:endParaRPr>
          </a:p>
        </p:txBody>
      </p:sp>
      <p:sp>
        <p:nvSpPr>
          <p:cNvPr id="6" name="タイトル 1"/>
          <p:cNvSpPr txBox="1">
            <a:spLocks/>
          </p:cNvSpPr>
          <p:nvPr/>
        </p:nvSpPr>
        <p:spPr bwMode="auto">
          <a:xfrm>
            <a:off x="0" y="6549124"/>
            <a:ext cx="8485094" cy="41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algn="l" defTabSz="914400"/>
            <a:r>
              <a:rPr lang="en-US" altLang="ja-JP" sz="1200" dirty="0" smtClean="0"/>
              <a:t>※</a:t>
            </a:r>
            <a:r>
              <a:rPr lang="ja-JP" altLang="en-US" sz="1200" dirty="0" smtClean="0"/>
              <a:t>実施状況：①広報機能②相談機能③成年後見制度利用促進④後見人支援機能⑤協議会事務局</a:t>
            </a:r>
            <a:endParaRPr lang="ja-JP" altLang="en-US" sz="1200" dirty="0"/>
          </a:p>
        </p:txBody>
      </p:sp>
    </p:spTree>
    <p:extLst>
      <p:ext uri="{BB962C8B-B14F-4D97-AF65-F5344CB8AC3E}">
        <p14:creationId xmlns:p14="http://schemas.microsoft.com/office/powerpoint/2010/main" val="2139715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62897"/>
            <a:ext cx="8485094" cy="418058"/>
          </a:xfrm>
        </p:spPr>
        <p:txBody>
          <a:bodyPr>
            <a:normAutofit/>
          </a:bodyPr>
          <a:lstStyle/>
          <a:p>
            <a:pPr algn="l"/>
            <a:r>
              <a:rPr kumimoji="1" lang="ja-JP" altLang="en-US" sz="1600" dirty="0" smtClean="0"/>
              <a:t>➢先行事例</a:t>
            </a:r>
            <a:endParaRPr kumimoji="1" lang="ja-JP" altLang="en-US" sz="1600" dirty="0"/>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smtClean="0">
                <a:ln>
                  <a:noFill/>
                </a:ln>
                <a:solidFill>
                  <a:prstClr val="black">
                    <a:tint val="75000"/>
                  </a:prstClr>
                </a:solidFill>
                <a:effectLst/>
                <a:uLnTx/>
                <a:uFillTx/>
                <a:latin typeface="Arial" charset="0"/>
                <a:ea typeface="ＭＳ Ｐゴシック" pitchFamily="50" charset="-128"/>
                <a:cs typeface="+mn-cs"/>
              </a:rPr>
              <a:t>8</a:t>
            </a:r>
            <a:endParaRPr kumimoji="1" lang="ja-JP" altLang="en-US" sz="1200"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graphicFrame>
        <p:nvGraphicFramePr>
          <p:cNvPr id="5" name="表 4"/>
          <p:cNvGraphicFramePr>
            <a:graphicFrameLocks noGrp="1"/>
          </p:cNvGraphicFramePr>
          <p:nvPr>
            <p:extLst>
              <p:ext uri="{D42A27DB-BD31-4B8C-83A1-F6EECF244321}">
                <p14:modId xmlns:p14="http://schemas.microsoft.com/office/powerpoint/2010/main" val="4155951157"/>
              </p:ext>
            </p:extLst>
          </p:nvPr>
        </p:nvGraphicFramePr>
        <p:xfrm>
          <a:off x="-1" y="819427"/>
          <a:ext cx="9144001" cy="4480560"/>
        </p:xfrm>
        <a:graphic>
          <a:graphicData uri="http://schemas.openxmlformats.org/drawingml/2006/table">
            <a:tbl>
              <a:tblPr firstRow="1" bandRow="1">
                <a:tableStyleId>{5C22544A-7EE6-4342-B048-85BDC9FD1C3A}</a:tableStyleId>
              </a:tblPr>
              <a:tblGrid>
                <a:gridCol w="1196789">
                  <a:extLst>
                    <a:ext uri="{9D8B030D-6E8A-4147-A177-3AD203B41FA5}">
                      <a16:colId xmlns:a16="http://schemas.microsoft.com/office/drawing/2014/main" val="4247783860"/>
                    </a:ext>
                  </a:extLst>
                </a:gridCol>
                <a:gridCol w="1627093">
                  <a:extLst>
                    <a:ext uri="{9D8B030D-6E8A-4147-A177-3AD203B41FA5}">
                      <a16:colId xmlns:a16="http://schemas.microsoft.com/office/drawing/2014/main" val="311640629"/>
                    </a:ext>
                  </a:extLst>
                </a:gridCol>
                <a:gridCol w="1721225">
                  <a:extLst>
                    <a:ext uri="{9D8B030D-6E8A-4147-A177-3AD203B41FA5}">
                      <a16:colId xmlns:a16="http://schemas.microsoft.com/office/drawing/2014/main" val="619631258"/>
                    </a:ext>
                  </a:extLst>
                </a:gridCol>
                <a:gridCol w="564775">
                  <a:extLst>
                    <a:ext uri="{9D8B030D-6E8A-4147-A177-3AD203B41FA5}">
                      <a16:colId xmlns:a16="http://schemas.microsoft.com/office/drawing/2014/main" val="1418959157"/>
                    </a:ext>
                  </a:extLst>
                </a:gridCol>
                <a:gridCol w="1992621">
                  <a:extLst>
                    <a:ext uri="{9D8B030D-6E8A-4147-A177-3AD203B41FA5}">
                      <a16:colId xmlns:a16="http://schemas.microsoft.com/office/drawing/2014/main" val="2335205755"/>
                    </a:ext>
                  </a:extLst>
                </a:gridCol>
                <a:gridCol w="408300">
                  <a:extLst>
                    <a:ext uri="{9D8B030D-6E8A-4147-A177-3AD203B41FA5}">
                      <a16:colId xmlns:a16="http://schemas.microsoft.com/office/drawing/2014/main" val="792197931"/>
                    </a:ext>
                  </a:extLst>
                </a:gridCol>
                <a:gridCol w="408299">
                  <a:extLst>
                    <a:ext uri="{9D8B030D-6E8A-4147-A177-3AD203B41FA5}">
                      <a16:colId xmlns:a16="http://schemas.microsoft.com/office/drawing/2014/main" val="53383196"/>
                    </a:ext>
                  </a:extLst>
                </a:gridCol>
                <a:gridCol w="408300">
                  <a:extLst>
                    <a:ext uri="{9D8B030D-6E8A-4147-A177-3AD203B41FA5}">
                      <a16:colId xmlns:a16="http://schemas.microsoft.com/office/drawing/2014/main" val="2123456716"/>
                    </a:ext>
                  </a:extLst>
                </a:gridCol>
                <a:gridCol w="408299">
                  <a:extLst>
                    <a:ext uri="{9D8B030D-6E8A-4147-A177-3AD203B41FA5}">
                      <a16:colId xmlns:a16="http://schemas.microsoft.com/office/drawing/2014/main" val="3747479122"/>
                    </a:ext>
                  </a:extLst>
                </a:gridCol>
                <a:gridCol w="408300">
                  <a:extLst>
                    <a:ext uri="{9D8B030D-6E8A-4147-A177-3AD203B41FA5}">
                      <a16:colId xmlns:a16="http://schemas.microsoft.com/office/drawing/2014/main" val="1943059868"/>
                    </a:ext>
                  </a:extLst>
                </a:gridCol>
              </a:tblGrid>
              <a:tr h="259511">
                <a:tc rowSpan="2">
                  <a:txBody>
                    <a:bodyPr/>
                    <a:lstStyle/>
                    <a:p>
                      <a:pPr algn="ctr"/>
                      <a:r>
                        <a:rPr lang="ja-JP" altLang="en-US" sz="1200" dirty="0" smtClean="0">
                          <a:latin typeface="Meiryo UI" panose="020B0604030504040204" pitchFamily="50" charset="-128"/>
                          <a:ea typeface="Meiryo UI" panose="020B0604030504040204" pitchFamily="50" charset="-128"/>
                        </a:rPr>
                        <a:t>中核機関設置市町村名</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ja-JP" altLang="en-US" sz="1200" dirty="0" smtClean="0">
                          <a:latin typeface="Meiryo UI" panose="020B0604030504040204" pitchFamily="50" charset="-128"/>
                          <a:ea typeface="Meiryo UI" panose="020B0604030504040204" pitchFamily="50" charset="-128"/>
                        </a:rPr>
                        <a:t>機関名称</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ja-JP" altLang="en-US" sz="1200" dirty="0" smtClean="0">
                          <a:latin typeface="Meiryo UI" panose="020B0604030504040204" pitchFamily="50" charset="-128"/>
                          <a:ea typeface="Meiryo UI" panose="020B0604030504040204" pitchFamily="50" charset="-128"/>
                        </a:rPr>
                        <a:t>中核機関の人員体制及び予算額</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50000"/>
                        </a:lnSpc>
                      </a:pPr>
                      <a:r>
                        <a:rPr lang="ja-JP" altLang="en-US" sz="1200" dirty="0" smtClean="0">
                          <a:latin typeface="Meiryo UI" panose="020B0604030504040204" pitchFamily="50" charset="-128"/>
                          <a:ea typeface="Meiryo UI" panose="020B0604030504040204" pitchFamily="50" charset="-128"/>
                        </a:rPr>
                        <a:t>運営形態</a:t>
                      </a:r>
                      <a:endParaRPr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ja-JP" altLang="en-US" sz="1200" dirty="0" smtClean="0">
                          <a:latin typeface="Meiryo UI" panose="020B0604030504040204" pitchFamily="50" charset="-128"/>
                          <a:ea typeface="Meiryo UI" panose="020B0604030504040204" pitchFamily="50" charset="-128"/>
                        </a:rPr>
                        <a:t>協議会の実施回数</a:t>
                      </a:r>
                      <a:endParaRPr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（予定含む）</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eiryo UI" panose="020B0604030504040204" pitchFamily="50" charset="-128"/>
                          <a:ea typeface="Meiryo UI" panose="020B0604030504040204" pitchFamily="50" charset="-128"/>
                        </a:rPr>
                        <a:t>中核機関の業務実施状況</a:t>
                      </a:r>
                      <a:r>
                        <a:rPr lang="en-US" altLang="ja-JP" sz="1200" dirty="0" smtClean="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55528705"/>
                  </a:ext>
                </a:extLst>
              </a:tr>
              <a:tr h="25951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lang="ja-JP" altLang="en-US" sz="1200" dirty="0" smtClean="0">
                          <a:latin typeface="Meiryo UI" panose="020B0604030504040204" pitchFamily="50" charset="-128"/>
                          <a:ea typeface="Meiryo UI" panose="020B0604030504040204" pitchFamily="50" charset="-128"/>
                        </a:rPr>
                        <a:t>①</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②</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③</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④</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⑤</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0740165"/>
                  </a:ext>
                </a:extLst>
              </a:tr>
              <a:tr h="519021">
                <a:tc>
                  <a:txBody>
                    <a:bodyPr/>
                    <a:lstStyle/>
                    <a:p>
                      <a:r>
                        <a:rPr kumimoji="1" lang="ja-JP" altLang="en-US" sz="1200" dirty="0" smtClean="0">
                          <a:latin typeface="Meiryo UI" panose="020B0604030504040204" pitchFamily="50" charset="-128"/>
                          <a:ea typeface="Meiryo UI" panose="020B0604030504040204" pitchFamily="50" charset="-128"/>
                        </a:rPr>
                        <a:t>愛知県小牧市、岩倉市、大口町、扶桑町</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管内人口</a:t>
                      </a:r>
                      <a:r>
                        <a:rPr kumimoji="1" lang="en-US" altLang="ja-JP" sz="1200" dirty="0" smtClean="0">
                          <a:latin typeface="Meiryo UI" panose="020B0604030504040204" pitchFamily="50" charset="-128"/>
                          <a:ea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rPr>
                        <a:t>約</a:t>
                      </a: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万人</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尾張北部権利擁護支援センター（中核機関となる予定）</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latin typeface="Meiryo UI" panose="020B0604030504040204" pitchFamily="50" charset="-128"/>
                          <a:ea typeface="Meiryo UI" panose="020B0604030504040204" pitchFamily="50" charset="-128"/>
                        </a:rPr>
                        <a:t>NPO</a:t>
                      </a:r>
                      <a:r>
                        <a:rPr kumimoji="1" lang="ja-JP" altLang="en-US" sz="1200" dirty="0" smtClean="0">
                          <a:latin typeface="Meiryo UI" panose="020B0604030504040204" pitchFamily="50" charset="-128"/>
                          <a:ea typeface="Meiryo UI" panose="020B0604030504040204" pitchFamily="50" charset="-128"/>
                        </a:rPr>
                        <a:t>法人尾張北部権利擁護支援センター</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予算：</a:t>
                      </a:r>
                      <a:r>
                        <a:rPr kumimoji="1" lang="en-US" altLang="ja-JP" sz="1200" dirty="0" smtClean="0">
                          <a:latin typeface="Meiryo UI" panose="020B0604030504040204" pitchFamily="50" charset="-128"/>
                          <a:ea typeface="Meiryo UI" panose="020B0604030504040204" pitchFamily="50" charset="-128"/>
                        </a:rPr>
                        <a:t>19,500</a:t>
                      </a:r>
                      <a:r>
                        <a:rPr kumimoji="1" lang="ja-JP" altLang="en-US" sz="1200" dirty="0" smtClean="0">
                          <a:latin typeface="Meiryo UI" panose="020B0604030504040204" pitchFamily="50" charset="-128"/>
                          <a:ea typeface="Meiryo UI" panose="020B0604030504040204" pitchFamily="50" charset="-128"/>
                        </a:rPr>
                        <a:t>千円</a:t>
                      </a:r>
                      <a:r>
                        <a:rPr kumimoji="1" lang="en-US" altLang="ja-JP" sz="1200" dirty="0" smtClean="0">
                          <a:latin typeface="Meiryo UI" panose="020B0604030504040204" pitchFamily="50" charset="-128"/>
                          <a:ea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rPr>
                        <a:t>常勤</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名（社会福祉士）</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非常勤２名（内</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名社会福祉士）</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広域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000" dirty="0" smtClean="0">
                          <a:latin typeface="Meiryo UI" panose="020B0604030504040204" pitchFamily="50" charset="-128"/>
                          <a:ea typeface="Meiryo UI" panose="020B0604030504040204" pitchFamily="50" charset="-128"/>
                        </a:rPr>
                        <a:t>協議会は未設置</a:t>
                      </a:r>
                      <a:endParaRPr lang="en-US" altLang="ja-JP" sz="1000" dirty="0" smtClean="0">
                        <a:latin typeface="Meiryo UI" panose="020B0604030504040204" pitchFamily="50" charset="-128"/>
                        <a:ea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法人後見を実施。</a:t>
                      </a:r>
                      <a:endParaRPr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aseline="0" dirty="0" smtClean="0">
                          <a:solidFill>
                            <a:schemeClr val="tx1"/>
                          </a:solidFill>
                          <a:latin typeface="Meiryo UI" panose="020B0604030504040204" pitchFamily="50" charset="-128"/>
                          <a:ea typeface="Meiryo UI" panose="020B0604030504040204" pitchFamily="50" charset="-128"/>
                        </a:rPr>
                        <a:t>〇</a:t>
                      </a:r>
                      <a:endParaRPr kumimoji="1" lang="en-US" altLang="ja-JP" sz="1000" baseline="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smtClean="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070901"/>
                  </a:ext>
                </a:extLst>
              </a:tr>
              <a:tr h="565620">
                <a:tc>
                  <a:txBody>
                    <a:bodyPr/>
                    <a:lstStyle/>
                    <a:p>
                      <a:r>
                        <a:rPr kumimoji="1" lang="ja-JP" altLang="en-US" sz="1200" dirty="0" smtClean="0">
                          <a:latin typeface="Meiryo UI" panose="020B0604030504040204" pitchFamily="50" charset="-128"/>
                          <a:ea typeface="Meiryo UI" panose="020B0604030504040204" pitchFamily="50" charset="-128"/>
                        </a:rPr>
                        <a:t>三重県名張市、伊賀市</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人口：</a:t>
                      </a:r>
                      <a:r>
                        <a:rPr kumimoji="1" lang="en-US" altLang="ja-JP" sz="1200" dirty="0" smtClean="0">
                          <a:latin typeface="Meiryo UI" panose="020B0604030504040204" pitchFamily="50" charset="-128"/>
                          <a:ea typeface="Meiryo UI" panose="020B0604030504040204" pitchFamily="50" charset="-128"/>
                        </a:rPr>
                        <a:t>172,437</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伊賀地域福祉後見サポートセンター（中核機関となる予定）</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伊賀市社会福祉協議会</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予算：</a:t>
                      </a:r>
                      <a:r>
                        <a:rPr kumimoji="1" lang="en-US" altLang="ja-JP" sz="1200" dirty="0" smtClean="0">
                          <a:latin typeface="Meiryo UI" panose="020B0604030504040204" pitchFamily="50" charset="-128"/>
                          <a:ea typeface="Meiryo UI" panose="020B0604030504040204" pitchFamily="50" charset="-128"/>
                        </a:rPr>
                        <a:t>9,000</a:t>
                      </a:r>
                      <a:r>
                        <a:rPr kumimoji="1" lang="ja-JP" altLang="en-US" sz="1200" dirty="0" smtClean="0">
                          <a:latin typeface="Meiryo UI" panose="020B0604030504040204" pitchFamily="50" charset="-128"/>
                          <a:ea typeface="Meiryo UI" panose="020B0604030504040204" pitchFamily="50" charset="-128"/>
                        </a:rPr>
                        <a:t>千円）</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1.5</a:t>
                      </a:r>
                      <a:r>
                        <a:rPr kumimoji="1" lang="ja-JP" altLang="en-US" sz="1200" dirty="0" smtClean="0">
                          <a:latin typeface="Meiryo UI" panose="020B0604030504040204" pitchFamily="50" charset="-128"/>
                          <a:ea typeface="Meiryo UI" panose="020B0604030504040204" pitchFamily="50" charset="-128"/>
                        </a:rPr>
                        <a:t>人分</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広域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000" dirty="0" smtClean="0">
                          <a:latin typeface="Meiryo UI" panose="020B0604030504040204" pitchFamily="50" charset="-128"/>
                          <a:ea typeface="Meiryo UI" panose="020B0604030504040204" pitchFamily="50" charset="-128"/>
                        </a:rPr>
                        <a:t>協議会は各市設置。</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開催回数：年２～３回</a:t>
                      </a:r>
                      <a:endParaRPr lang="en-US" altLang="ja-JP" sz="1000" dirty="0" smtClean="0">
                        <a:latin typeface="Meiryo UI" panose="020B0604030504040204" pitchFamily="50" charset="-128"/>
                        <a:ea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後見サポートセンター業務は専任。市社協として別に法人後見を実施。</a:t>
                      </a:r>
                      <a:endParaRPr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△受任調整なし</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smtClean="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665007"/>
                  </a:ext>
                </a:extLst>
              </a:tr>
              <a:tr h="1145891">
                <a:tc>
                  <a:txBody>
                    <a:bodyPr/>
                    <a:lstStyle/>
                    <a:p>
                      <a:r>
                        <a:rPr kumimoji="1" lang="ja-JP" altLang="en-US" sz="1200" dirty="0" smtClean="0">
                          <a:latin typeface="Meiryo UI" panose="020B0604030504040204" pitchFamily="50" charset="-128"/>
                          <a:ea typeface="Meiryo UI" panose="020B0604030504040204" pitchFamily="50" charset="-128"/>
                        </a:rPr>
                        <a:t>長野県伊那市、駒ケ根市、辰野市、箕輪市、飯島町、南箕輪村、中川村、宮田村</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上伊那成年後見センター</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伊那市社会福祉協議会</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所長　１名（兼務）</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事業担当者</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名（社会福祉士）</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法人後見支援員</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広域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センターでの協議会は全体協議会。</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開催回数：平成</a:t>
                      </a:r>
                      <a:r>
                        <a:rPr kumimoji="1" lang="en-US" altLang="ja-JP" sz="1000" dirty="0" smtClean="0">
                          <a:latin typeface="Meiryo UI" panose="020B0604030504040204" pitchFamily="50" charset="-128"/>
                          <a:ea typeface="Meiryo UI" panose="020B0604030504040204" pitchFamily="50" charset="-128"/>
                        </a:rPr>
                        <a:t>31</a:t>
                      </a:r>
                      <a:r>
                        <a:rPr kumimoji="1" lang="ja-JP" altLang="en-US" sz="1000" dirty="0" smtClean="0">
                          <a:latin typeface="Meiryo UI" panose="020B0604030504040204" pitchFamily="50" charset="-128"/>
                          <a:ea typeface="Meiryo UI" panose="020B0604030504040204" pitchFamily="50" charset="-128"/>
                        </a:rPr>
                        <a:t>年度より実施</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各市町村で個別会議と市町村協議会を実施し専門職と連携。</a:t>
                      </a:r>
                      <a:endParaRPr kumimoji="1" lang="en-US" altLang="ja-JP" sz="1000" dirty="0" smtClean="0">
                        <a:latin typeface="Meiryo UI" panose="020B0604030504040204" pitchFamily="50" charset="-128"/>
                        <a:ea typeface="Meiryo UI" panose="020B0604030504040204" pitchFamily="50" charset="-128"/>
                      </a:endParaRPr>
                    </a:p>
                    <a:p>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法人後見と後見監督人を実施。</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〇</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pPr algn="ctr"/>
                      <a:r>
                        <a:rPr kumimoji="1" lang="en-US" altLang="ja-JP" sz="1000" dirty="0" smtClean="0">
                          <a:latin typeface="Meiryo UI" panose="020B0604030504040204" pitchFamily="50" charset="-128"/>
                          <a:ea typeface="Meiryo UI" panose="020B0604030504040204" pitchFamily="50" charset="-128"/>
                        </a:rPr>
                        <a:t>2</a:t>
                      </a:r>
                    </a:p>
                    <a:p>
                      <a:pPr algn="ctr"/>
                      <a:r>
                        <a:rPr kumimoji="1" lang="ja-JP" altLang="en-US" sz="1000" dirty="0" smtClean="0">
                          <a:latin typeface="Meiryo UI" panose="020B0604030504040204" pitchFamily="50" charset="-128"/>
                          <a:ea typeface="Meiryo UI" panose="020B0604030504040204" pitchFamily="50" charset="-128"/>
                        </a:rPr>
                        <a:t>次窓口</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△受任調整なし</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家裁</a:t>
                      </a:r>
                      <a:endParaRPr kumimoji="1" lang="en-US" altLang="ja-JP" sz="10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と</a:t>
                      </a:r>
                      <a:endParaRPr kumimoji="1" lang="en-US" altLang="ja-JP" sz="10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の連絡調整</a:t>
                      </a:r>
                      <a:endParaRPr kumimoji="1" lang="en-US" altLang="ja-JP" sz="10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smtClean="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3161636"/>
                  </a:ext>
                </a:extLst>
              </a:tr>
            </a:tbl>
          </a:graphicData>
        </a:graphic>
      </p:graphicFrame>
      <p:sp>
        <p:nvSpPr>
          <p:cNvPr id="7" name="タイトル 1"/>
          <p:cNvSpPr txBox="1">
            <a:spLocks/>
          </p:cNvSpPr>
          <p:nvPr/>
        </p:nvSpPr>
        <p:spPr>
          <a:xfrm>
            <a:off x="0" y="0"/>
            <a:ext cx="9144000" cy="426784"/>
          </a:xfrm>
          <a:prstGeom prst="rect">
            <a:avLst/>
          </a:prstGeom>
          <a:solidFill>
            <a:schemeClr val="bg1"/>
          </a:solidFill>
          <a:ln w="12700">
            <a:solidFill>
              <a:schemeClr val="tx2"/>
            </a:solidFill>
          </a:ln>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１中核機関の機能①事務局機能（協議会等の体制整備） ❷中核機関の</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設置　　　　　　　　　　　　</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事例</a:t>
            </a:r>
            <a:r>
              <a:rPr lang="en-US" altLang="ja-JP" sz="2000" dirty="0" smtClean="0">
                <a:ln w="0"/>
                <a:solidFill>
                  <a:schemeClr val="tx2"/>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a:t>
            </a:r>
            <a:r>
              <a:rPr lang="ja-JP" altLang="en-US" sz="2000" dirty="0" smtClean="0">
                <a:ln w="0"/>
                <a:solidFill>
                  <a:schemeClr val="accent1"/>
                </a:solidFill>
                <a:effectLst>
                  <a:outerShdw blurRad="38100" dist="25400" dir="5400000" algn="ctr" rotWithShape="0">
                    <a:srgbClr val="6E747A">
                      <a:alpha val="43000"/>
                    </a:srgbClr>
                  </a:outerShdw>
                </a:effectLst>
                <a:latin typeface="Meiryo UI" panose="020B0604030504040204" pitchFamily="50" charset="-128"/>
                <a:ea typeface="Meiryo UI" panose="020B0604030504040204" pitchFamily="50" charset="-128"/>
              </a:rPr>
              <a:t>　</a:t>
            </a:r>
            <a:endParaRPr lang="ja-JP" altLang="en-US" sz="2000" dirty="0">
              <a:ln w="0"/>
              <a:solidFill>
                <a:schemeClr val="accent1"/>
              </a:solidFill>
              <a:effectLst>
                <a:outerShdw blurRad="38100" dist="25400" dir="5400000" algn="ctr" rotWithShape="0">
                  <a:srgbClr val="6E747A">
                    <a:alpha val="43000"/>
                  </a:srgbClr>
                </a:outerShdw>
              </a:effectLst>
            </a:endParaRPr>
          </a:p>
        </p:txBody>
      </p:sp>
      <p:sp>
        <p:nvSpPr>
          <p:cNvPr id="6" name="タイトル 1"/>
          <p:cNvSpPr txBox="1">
            <a:spLocks/>
          </p:cNvSpPr>
          <p:nvPr/>
        </p:nvSpPr>
        <p:spPr bwMode="auto">
          <a:xfrm>
            <a:off x="112058" y="6439942"/>
            <a:ext cx="8485094" cy="41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algn="l" defTabSz="914400"/>
            <a:r>
              <a:rPr lang="en-US" altLang="ja-JP" sz="1200" dirty="0" smtClean="0"/>
              <a:t>※</a:t>
            </a:r>
            <a:r>
              <a:rPr lang="ja-JP" altLang="en-US" sz="1200" dirty="0" smtClean="0"/>
              <a:t>実施状況：①広報機能②相談機能③成年後見制度利用促進④後見人支援機能⑤協議会事務局</a:t>
            </a:r>
            <a:endParaRPr lang="ja-JP" altLang="en-US" sz="1200" dirty="0"/>
          </a:p>
        </p:txBody>
      </p:sp>
    </p:spTree>
    <p:extLst>
      <p:ext uri="{BB962C8B-B14F-4D97-AF65-F5344CB8AC3E}">
        <p14:creationId xmlns:p14="http://schemas.microsoft.com/office/powerpoint/2010/main" val="41403922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2254</Words>
  <Application>Microsoft Office PowerPoint</Application>
  <PresentationFormat>画面に合わせる (4:3)</PresentationFormat>
  <Paragraphs>607</Paragraphs>
  <Slides>13</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13</vt:i4>
      </vt:variant>
    </vt:vector>
  </HeadingPairs>
  <TitlesOfParts>
    <vt:vector size="27" baseType="lpstr">
      <vt:lpstr>HG丸ｺﾞｼｯｸM-PRO</vt:lpstr>
      <vt:lpstr>Meiryo UI</vt:lpstr>
      <vt:lpstr>ＭＳ Ｐゴシック</vt:lpstr>
      <vt:lpstr>ＭＳ ゴシック</vt:lpstr>
      <vt:lpstr>游ゴシック</vt:lpstr>
      <vt:lpstr>游ゴシック Light</vt:lpstr>
      <vt:lpstr>Arial</vt:lpstr>
      <vt:lpstr>Calibri</vt:lpstr>
      <vt:lpstr>Calibri Light</vt:lpstr>
      <vt:lpstr>Times New Roman</vt:lpstr>
      <vt:lpstr>Wingdings</vt:lpstr>
      <vt:lpstr>Office テーマ</vt:lpstr>
      <vt:lpstr>3_Office ​​テーマ</vt:lpstr>
      <vt:lpstr>6_Office ​​テーマ</vt:lpstr>
      <vt:lpstr>第1回大阪府成年後見制度利用促進研究会 論点整理 </vt:lpstr>
      <vt:lpstr>PowerPoint プレゼンテーション</vt:lpstr>
      <vt:lpstr>➢「協議会」等の体制づくり　成年後見制度利用促進基本計画より 　〇後見等開始の前後を問わず、成年後見制度に関する専門相談への対応や、後見等の運用方 　　針等についての家庭裁判所との情報交換・調整等に適切に対応するため、個々のケースに対応 　　する「チーム」での対応に加え、地域において、法律・福祉の専門職団体や関係機関がこれらのチ 　　ームを支援する体制を構築する。 　〇このため、各地域において各種専門職団体・関係機関の協力・連携強化を協議する協議会等 　　を設置し、個別の協力活動の実施、ケース会議の開催や、多職種間での更なる連携強化策等 　　の地域課題の検討・調整・解決などを行う。 </vt:lpstr>
      <vt:lpstr>PowerPoint プレゼンテーション</vt:lpstr>
      <vt:lpstr>PowerPoint プレゼンテーション</vt:lpstr>
      <vt:lpstr>PowerPoint プレゼンテーション</vt:lpstr>
      <vt:lpstr>　 　➢ 「中核機関」とは　　成年後見制度利用促進基本計画より</vt:lpstr>
      <vt:lpstr>➢先行事例</vt:lpstr>
      <vt:lpstr>➢先行事例</vt:lpstr>
      <vt:lpstr>PowerPoint プレゼンテーション</vt:lpstr>
      <vt:lpstr>➢広報機能とは　　成年後見制度利用促進基本計画より 　〇地域連携ネットワークに参加する司法、行政、福祉・医療・地域などの関係者は、成年後見制度　 　　が本人の生活を守り権利を擁護する重要な手段であることの認識を共有し、利用する本人への啓 　　発活動とともに、そうした声を挙げることのできない人を発見し支援につなげることの重要性や、制度 　　の活用が有効なケースなどを具体的に周知啓発していくよう努める。 　〇中核機関は、地域における効果的な広域活動推進のため、広報を行う各団体・機関（弁護士 　　会・司法書士会・社会福祉士会、市役所・町村役場の各窓口、福祉事業者、医療機関、金融 　　機関、民生委員、自治体等）と連携しながら、パンフレット作成・配布、研修・セミナー企画等の 　　広報活動が、地域において活発に行われるよう配慮する。  　　　理想は、地域のスーパー・商店、金融機関、企業をはじめ、住民のあらゆる方が中核機関 　　　を知っていて権利擁護支援のニーズを早期にキャッチできるようにすること。 　　　どこに住んでいても、必要な人に必要な支援を行う。 　　　そもそも知らなければ制度は使われない。 </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2019-08-21T01:39:14Z</dcterms:created>
  <dcterms:modified xsi:type="dcterms:W3CDTF">2019-08-21T01:39:19Z</dcterms:modified>
</cp:coreProperties>
</file>