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5"/>
  </p:notesMasterIdLst>
  <p:sldIdLst>
    <p:sldId id="395" r:id="rId2"/>
    <p:sldId id="397" r:id="rId3"/>
    <p:sldId id="283" r:id="rId4"/>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FE28F"/>
    <a:srgbClr val="00AC4E"/>
    <a:srgbClr val="CCFFCC"/>
    <a:srgbClr val="99FF66"/>
    <a:srgbClr val="99FF99"/>
    <a:srgbClr val="FFEEBD"/>
    <a:srgbClr val="FFFFFF"/>
    <a:srgbClr val="007E39"/>
    <a:srgbClr val="E267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76" autoAdjust="0"/>
    <p:restoredTop sz="94434" autoAdjust="0"/>
  </p:normalViewPr>
  <p:slideViewPr>
    <p:cSldViewPr snapToGrid="0">
      <p:cViewPr varScale="1">
        <p:scale>
          <a:sx n="74" d="100"/>
          <a:sy n="74" d="100"/>
        </p:scale>
        <p:origin x="1164" y="5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2949574" cy="498476"/>
          </a:xfrm>
          <a:prstGeom prst="rect">
            <a:avLst/>
          </a:prstGeom>
        </p:spPr>
        <p:txBody>
          <a:bodyPr vert="horz" lIns="91411" tIns="45707" rIns="91411" bIns="45707"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6039" y="2"/>
            <a:ext cx="2949574" cy="498476"/>
          </a:xfrm>
          <a:prstGeom prst="rect">
            <a:avLst/>
          </a:prstGeom>
        </p:spPr>
        <p:txBody>
          <a:bodyPr vert="horz" lIns="91411" tIns="45707" rIns="91411" bIns="45707" rtlCol="0"/>
          <a:lstStyle>
            <a:lvl1pPr algn="r">
              <a:defRPr sz="1100"/>
            </a:lvl1pPr>
          </a:lstStyle>
          <a:p>
            <a:fld id="{1BFA5588-ADFD-4748-B8CB-5A6C01508FD9}" type="datetimeFigureOut">
              <a:rPr kumimoji="1" lang="ja-JP" altLang="en-US" smtClean="0"/>
              <a:t>2021/3/29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11" tIns="45707" rIns="91411" bIns="45707" rtlCol="0" anchor="ctr"/>
          <a:lstStyle/>
          <a:p>
            <a:endParaRPr lang="ja-JP" altLang="en-US"/>
          </a:p>
        </p:txBody>
      </p:sp>
      <p:sp>
        <p:nvSpPr>
          <p:cNvPr id="5" name="ノート プレースホルダー 4"/>
          <p:cNvSpPr>
            <a:spLocks noGrp="1"/>
          </p:cNvSpPr>
          <p:nvPr>
            <p:ph type="body" sz="quarter" idx="3"/>
          </p:nvPr>
        </p:nvSpPr>
        <p:spPr>
          <a:xfrm>
            <a:off x="681040" y="4783141"/>
            <a:ext cx="5445126" cy="3913187"/>
          </a:xfrm>
          <a:prstGeom prst="rect">
            <a:avLst/>
          </a:prstGeom>
        </p:spPr>
        <p:txBody>
          <a:bodyPr vert="horz" lIns="91411" tIns="45707" rIns="91411" bIns="4570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865"/>
            <a:ext cx="2949574" cy="498476"/>
          </a:xfrm>
          <a:prstGeom prst="rect">
            <a:avLst/>
          </a:prstGeom>
        </p:spPr>
        <p:txBody>
          <a:bodyPr vert="horz" lIns="91411" tIns="45707" rIns="91411" bIns="45707"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6039" y="9440865"/>
            <a:ext cx="2949574" cy="498476"/>
          </a:xfrm>
          <a:prstGeom prst="rect">
            <a:avLst/>
          </a:prstGeom>
        </p:spPr>
        <p:txBody>
          <a:bodyPr vert="horz" lIns="91411" tIns="45707" rIns="91411" bIns="45707" rtlCol="0" anchor="b"/>
          <a:lstStyle>
            <a:lvl1pPr algn="r">
              <a:defRPr sz="1100"/>
            </a:lvl1pPr>
          </a:lstStyle>
          <a:p>
            <a:fld id="{546C6771-363C-4A78-B84C-71BE932C31F8}" type="slidenum">
              <a:rPr kumimoji="1" lang="ja-JP" altLang="en-US" smtClean="0"/>
              <a:t>‹#›</a:t>
            </a:fld>
            <a:endParaRPr kumimoji="1" lang="ja-JP" altLang="en-US"/>
          </a:p>
        </p:txBody>
      </p:sp>
    </p:spTree>
    <p:extLst>
      <p:ext uri="{BB962C8B-B14F-4D97-AF65-F5344CB8AC3E}">
        <p14:creationId xmlns:p14="http://schemas.microsoft.com/office/powerpoint/2010/main" val="574966714"/>
      </p:ext>
    </p:extLst>
  </p:cSld>
  <p:clrMap bg1="lt1" tx1="dk1" bg2="lt2" tx2="dk2" accent1="accent1" accent2="accent2" accent3="accent3" accent4="accent4" accent5="accent5" accent6="accent6" hlink="hlink" folHlink="folHlink"/>
  <p:notesStyle>
    <a:lvl1pPr marL="0" algn="l" defTabSz="684031" rtl="0" eaLnBrk="1" latinLnBrk="0" hangingPunct="1">
      <a:defRPr kumimoji="1" sz="898" kern="1200">
        <a:solidFill>
          <a:schemeClr val="tx1"/>
        </a:solidFill>
        <a:latin typeface="+mn-lt"/>
        <a:ea typeface="+mn-ea"/>
        <a:cs typeface="+mn-cs"/>
      </a:defRPr>
    </a:lvl1pPr>
    <a:lvl2pPr marL="342015" algn="l" defTabSz="684031" rtl="0" eaLnBrk="1" latinLnBrk="0" hangingPunct="1">
      <a:defRPr kumimoji="1" sz="898" kern="1200">
        <a:solidFill>
          <a:schemeClr val="tx1"/>
        </a:solidFill>
        <a:latin typeface="+mn-lt"/>
        <a:ea typeface="+mn-ea"/>
        <a:cs typeface="+mn-cs"/>
      </a:defRPr>
    </a:lvl2pPr>
    <a:lvl3pPr marL="684031" algn="l" defTabSz="684031" rtl="0" eaLnBrk="1" latinLnBrk="0" hangingPunct="1">
      <a:defRPr kumimoji="1" sz="898" kern="1200">
        <a:solidFill>
          <a:schemeClr val="tx1"/>
        </a:solidFill>
        <a:latin typeface="+mn-lt"/>
        <a:ea typeface="+mn-ea"/>
        <a:cs typeface="+mn-cs"/>
      </a:defRPr>
    </a:lvl3pPr>
    <a:lvl4pPr marL="1026046" algn="l" defTabSz="684031" rtl="0" eaLnBrk="1" latinLnBrk="0" hangingPunct="1">
      <a:defRPr kumimoji="1" sz="898" kern="1200">
        <a:solidFill>
          <a:schemeClr val="tx1"/>
        </a:solidFill>
        <a:latin typeface="+mn-lt"/>
        <a:ea typeface="+mn-ea"/>
        <a:cs typeface="+mn-cs"/>
      </a:defRPr>
    </a:lvl4pPr>
    <a:lvl5pPr marL="1368061" algn="l" defTabSz="684031" rtl="0" eaLnBrk="1" latinLnBrk="0" hangingPunct="1">
      <a:defRPr kumimoji="1" sz="898" kern="1200">
        <a:solidFill>
          <a:schemeClr val="tx1"/>
        </a:solidFill>
        <a:latin typeface="+mn-lt"/>
        <a:ea typeface="+mn-ea"/>
        <a:cs typeface="+mn-cs"/>
      </a:defRPr>
    </a:lvl5pPr>
    <a:lvl6pPr marL="1710076" algn="l" defTabSz="684031" rtl="0" eaLnBrk="1" latinLnBrk="0" hangingPunct="1">
      <a:defRPr kumimoji="1" sz="898" kern="1200">
        <a:solidFill>
          <a:schemeClr val="tx1"/>
        </a:solidFill>
        <a:latin typeface="+mn-lt"/>
        <a:ea typeface="+mn-ea"/>
        <a:cs typeface="+mn-cs"/>
      </a:defRPr>
    </a:lvl6pPr>
    <a:lvl7pPr marL="2052092" algn="l" defTabSz="684031" rtl="0" eaLnBrk="1" latinLnBrk="0" hangingPunct="1">
      <a:defRPr kumimoji="1" sz="898" kern="1200">
        <a:solidFill>
          <a:schemeClr val="tx1"/>
        </a:solidFill>
        <a:latin typeface="+mn-lt"/>
        <a:ea typeface="+mn-ea"/>
        <a:cs typeface="+mn-cs"/>
      </a:defRPr>
    </a:lvl7pPr>
    <a:lvl8pPr marL="2394107" algn="l" defTabSz="684031" rtl="0" eaLnBrk="1" latinLnBrk="0" hangingPunct="1">
      <a:defRPr kumimoji="1" sz="898" kern="1200">
        <a:solidFill>
          <a:schemeClr val="tx1"/>
        </a:solidFill>
        <a:latin typeface="+mn-lt"/>
        <a:ea typeface="+mn-ea"/>
        <a:cs typeface="+mn-cs"/>
      </a:defRPr>
    </a:lvl8pPr>
    <a:lvl9pPr marL="2736123" algn="l" defTabSz="684031" rtl="0" eaLnBrk="1" latinLnBrk="0" hangingPunct="1">
      <a:defRPr kumimoji="1" sz="89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81075" y="1243013"/>
            <a:ext cx="4845050" cy="3354387"/>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B8BC807D-4F6B-449D-8D02-C41327DA3A5E}" type="slidenum">
              <a:rPr kumimoji="1" lang="ja-JP" altLang="en-US" smtClean="0"/>
              <a:pPr/>
              <a:t>1</a:t>
            </a:fld>
            <a:endParaRPr kumimoji="1" lang="ja-JP" altLang="en-US"/>
          </a:p>
        </p:txBody>
      </p:sp>
    </p:spTree>
    <p:extLst>
      <p:ext uri="{BB962C8B-B14F-4D97-AF65-F5344CB8AC3E}">
        <p14:creationId xmlns:p14="http://schemas.microsoft.com/office/powerpoint/2010/main" val="2878461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81075" y="1243013"/>
            <a:ext cx="4845050" cy="3354387"/>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B8BC807D-4F6B-449D-8D02-C41327DA3A5E}" type="slidenum">
              <a:rPr kumimoji="1" lang="ja-JP" altLang="en-US" smtClean="0"/>
              <a:pPr/>
              <a:t>2</a:t>
            </a:fld>
            <a:endParaRPr kumimoji="1" lang="ja-JP" altLang="en-US"/>
          </a:p>
        </p:txBody>
      </p:sp>
    </p:spTree>
    <p:extLst>
      <p:ext uri="{BB962C8B-B14F-4D97-AF65-F5344CB8AC3E}">
        <p14:creationId xmlns:p14="http://schemas.microsoft.com/office/powerpoint/2010/main" val="3206996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D3327D6-F38F-4854-8994-63969E3C3F6D}" type="datetime1">
              <a:rPr kumimoji="1" lang="ja-JP" altLang="en-US" smtClean="0"/>
              <a:t>2021/3/29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1978891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A76BA7-60B3-4114-9602-5E67E4E52D38}" type="datetime1">
              <a:rPr kumimoji="1" lang="ja-JP" altLang="en-US" smtClean="0"/>
              <a:t>2021/3/29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3038319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5832573-66AD-42E2-ACAF-A90B4F24E876}" type="datetime1">
              <a:rPr kumimoji="1" lang="ja-JP" altLang="en-US" smtClean="0"/>
              <a:t>2021/3/29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383561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DB94CB-1668-4CB4-922E-07500A5017AA}" type="datetime1">
              <a:rPr kumimoji="1" lang="ja-JP" altLang="en-US" smtClean="0"/>
              <a:t>2021/3/29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2900682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9553C69-B3A0-4303-944F-37289A7D2E5C}" type="datetime1">
              <a:rPr kumimoji="1" lang="ja-JP" altLang="en-US" smtClean="0"/>
              <a:t>2021/3/29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3834691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F54BD03-D0F0-41E1-A03E-60F1CF88C632}" type="datetime1">
              <a:rPr kumimoji="1" lang="ja-JP" altLang="en-US" smtClean="0"/>
              <a:t>2021/3/29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3119993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A02712E-39EC-4A51-8A9D-22E2A5C70CC4}" type="datetime1">
              <a:rPr kumimoji="1" lang="ja-JP" altLang="en-US" smtClean="0"/>
              <a:t>2021/3/29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2337922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FF26852-BAAC-424B-875F-524504228033}" type="datetime1">
              <a:rPr kumimoji="1" lang="ja-JP" altLang="en-US" smtClean="0"/>
              <a:t>2021/3/29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951975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F8D2B0-A48F-40DC-AF38-64AA8760E3B2}" type="datetime1">
              <a:rPr kumimoji="1" lang="ja-JP" altLang="en-US" smtClean="0"/>
              <a:t>2021/3/29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406856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4EFAA1-96B6-4AAF-8A00-CE606B637906}" type="datetime1">
              <a:rPr kumimoji="1" lang="ja-JP" altLang="en-US" smtClean="0"/>
              <a:t>2021/3/29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1159962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34CBCA-3B5D-49C3-9C81-5A35A3E2C1A4}" type="datetime1">
              <a:rPr kumimoji="1" lang="ja-JP" altLang="en-US" smtClean="0"/>
              <a:t>2021/3/29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4280444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F9A9AB-13F5-465A-8332-54386A2B2594}" type="datetime1">
              <a:rPr kumimoji="1" lang="ja-JP" altLang="en-US" smtClean="0"/>
              <a:t>2021/3/29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356574281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7FCFB327-7222-4892-B4F0-2EFC2A3E169C}"/>
              </a:ext>
            </a:extLst>
          </p:cNvPr>
          <p:cNvSpPr/>
          <p:nvPr/>
        </p:nvSpPr>
        <p:spPr>
          <a:xfrm>
            <a:off x="0" y="7752"/>
            <a:ext cx="9921000" cy="462857"/>
          </a:xfrm>
          <a:prstGeom prst="rect">
            <a:avLst/>
          </a:prstGeom>
          <a:solidFill>
            <a:srgbClr val="002060"/>
          </a:solidFill>
          <a:ln w="12700" cap="flat" cmpd="sng" algn="ctr">
            <a:noFill/>
            <a:prstDash val="solid"/>
            <a:miter lim="800000"/>
          </a:ln>
          <a:effectLst/>
        </p:spPr>
        <p:txBody>
          <a:bodyPr rot="0" spcFirstLastPara="0" vert="horz" wrap="square" lIns="65314" tIns="90000" rIns="65314" bIns="0" numCol="1" spcCol="0" rtlCol="0" fromWordArt="0" anchor="ctr" anchorCtr="0" forceAA="0" compatLnSpc="1">
            <a:prstTxWarp prst="textNoShape">
              <a:avLst/>
            </a:prstTxWarp>
            <a:noAutofit/>
          </a:bodyPr>
          <a:lstStyle/>
          <a:p>
            <a:pPr algn="ctr" defTabSz="653169">
              <a:lnSpc>
                <a:spcPts val="1786"/>
              </a:lnSpc>
              <a:defRPr/>
            </a:pPr>
            <a:r>
              <a:rPr lang="ja-JP" altLang="en-US" sz="2000" b="1" dirty="0">
                <a:solidFill>
                  <a:schemeClr val="bg1"/>
                </a:solidFill>
                <a:latin typeface="BIZ UDゴシック" panose="020B0400000000000000" pitchFamily="49" charset="-128"/>
                <a:ea typeface="BIZ UDゴシック" panose="020B0400000000000000" pitchFamily="49" charset="-128"/>
              </a:rPr>
              <a:t>中間見直しに向けて</a:t>
            </a:r>
          </a:p>
        </p:txBody>
      </p:sp>
      <p:sp>
        <p:nvSpPr>
          <p:cNvPr id="24" name="角丸四角形 3">
            <a:extLst>
              <a:ext uri="{FF2B5EF4-FFF2-40B4-BE49-F238E27FC236}">
                <a16:creationId xmlns:a16="http://schemas.microsoft.com/office/drawing/2014/main" id="{870496E5-0FC5-48D1-AEC7-C99A1474F37E}"/>
              </a:ext>
            </a:extLst>
          </p:cNvPr>
          <p:cNvSpPr/>
          <p:nvPr/>
        </p:nvSpPr>
        <p:spPr>
          <a:xfrm>
            <a:off x="231818" y="489201"/>
            <a:ext cx="9442364" cy="839030"/>
          </a:xfrm>
          <a:prstGeom prst="roundRect">
            <a:avLst>
              <a:gd name="adj" fmla="val 0"/>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000"/>
              </a:lnSpc>
            </a:pPr>
            <a:r>
              <a:rPr kumimoji="1" lang="ja-JP" altLang="en-US" sz="1300" dirty="0">
                <a:solidFill>
                  <a:schemeClr val="tx1"/>
                </a:solidFill>
                <a:latin typeface="BIZ UDゴシック" panose="020B0400000000000000" pitchFamily="49" charset="-128"/>
                <a:ea typeface="BIZ UDゴシック" panose="020B0400000000000000" pitchFamily="49" charset="-128"/>
              </a:rPr>
              <a:t>▸第４期地域福祉支援計画は、計画期間（令和元年度から５年度）の中間年である令和３年度に、地域福祉を取り巻く状況の　</a:t>
            </a:r>
            <a:endParaRPr kumimoji="1" lang="en-US" altLang="ja-JP" sz="1300" dirty="0">
              <a:solidFill>
                <a:schemeClr val="tx1"/>
              </a:solidFill>
              <a:latin typeface="BIZ UDゴシック" panose="020B0400000000000000" pitchFamily="49" charset="-128"/>
              <a:ea typeface="BIZ UDゴシック" panose="020B0400000000000000" pitchFamily="49" charset="-128"/>
            </a:endParaRPr>
          </a:p>
          <a:p>
            <a:pPr>
              <a:lnSpc>
                <a:spcPts val="2000"/>
              </a:lnSpc>
            </a:pPr>
            <a:r>
              <a:rPr kumimoji="1" lang="ja-JP" altLang="en-US" sz="1300" dirty="0">
                <a:solidFill>
                  <a:schemeClr val="tx1"/>
                </a:solidFill>
                <a:latin typeface="BIZ UDゴシック" panose="020B0400000000000000" pitchFamily="49" charset="-128"/>
                <a:ea typeface="BIZ UDゴシック" panose="020B0400000000000000" pitchFamily="49" charset="-128"/>
              </a:rPr>
              <a:t> 変化や国動向等を踏まえて、点検・見直しを行う。中間見直しに向けて、現行計画の基本理念等に基づき設定した５つの方</a:t>
            </a:r>
            <a:endParaRPr kumimoji="1" lang="en-US" altLang="ja-JP" sz="1300" dirty="0">
              <a:solidFill>
                <a:schemeClr val="tx1"/>
              </a:solidFill>
              <a:latin typeface="BIZ UDゴシック" panose="020B0400000000000000" pitchFamily="49" charset="-128"/>
              <a:ea typeface="BIZ UDゴシック" panose="020B0400000000000000" pitchFamily="49" charset="-128"/>
            </a:endParaRPr>
          </a:p>
          <a:p>
            <a:pPr>
              <a:lnSpc>
                <a:spcPts val="2000"/>
              </a:lnSpc>
            </a:pPr>
            <a:r>
              <a:rPr kumimoji="1" lang="en-US" altLang="ja-JP" sz="1300" dirty="0">
                <a:solidFill>
                  <a:schemeClr val="tx1"/>
                </a:solidFill>
                <a:latin typeface="BIZ UDゴシック" panose="020B0400000000000000" pitchFamily="49" charset="-128"/>
                <a:ea typeface="BIZ UDゴシック" panose="020B0400000000000000" pitchFamily="49" charset="-128"/>
              </a:rPr>
              <a:t> </a:t>
            </a:r>
            <a:r>
              <a:rPr kumimoji="1" lang="ja-JP" altLang="en-US" sz="1300" dirty="0">
                <a:solidFill>
                  <a:schemeClr val="tx1"/>
                </a:solidFill>
                <a:latin typeface="BIZ UDゴシック" panose="020B0400000000000000" pitchFamily="49" charset="-128"/>
                <a:ea typeface="BIZ UDゴシック" panose="020B0400000000000000" pitchFamily="49" charset="-128"/>
              </a:rPr>
              <a:t>向性に沿って、重点取組（資料１・１頁参照）について、記述の見直しや新たな取組等について設定する。</a:t>
            </a:r>
          </a:p>
        </p:txBody>
      </p:sp>
      <p:sp>
        <p:nvSpPr>
          <p:cNvPr id="32" name="四角形吹き出し 31"/>
          <p:cNvSpPr/>
          <p:nvPr/>
        </p:nvSpPr>
        <p:spPr>
          <a:xfrm>
            <a:off x="8826924" y="81059"/>
            <a:ext cx="1008000" cy="432000"/>
          </a:xfrm>
          <a:prstGeom prst="wedgeRectCallout">
            <a:avLst>
              <a:gd name="adj1" fmla="val -19081"/>
              <a:gd name="adj2" fmla="val 25194"/>
            </a:avLst>
          </a:prstGeom>
          <a:solidFill>
            <a:srgbClr val="FFFFFF"/>
          </a:solidFill>
          <a:ln w="25400" cap="flat" cmpd="sng" algn="ctr">
            <a:solidFill>
              <a:schemeClr val="tx1"/>
            </a:solidFill>
            <a:prstDash val="solid"/>
          </a:ln>
          <a:effectLst/>
        </p:spPr>
        <p:txBody>
          <a:bodyPr rtlCol="0" anchor="ctr"/>
          <a:lstStyle>
            <a:defPPr>
              <a:defRPr lang="ja-JP"/>
            </a:defPPr>
            <a:lvl1pPr marL="0" algn="l" defTabSz="953079" rtl="0" eaLnBrk="1" latinLnBrk="0" hangingPunct="1">
              <a:defRPr kumimoji="1" sz="1900" kern="1200">
                <a:solidFill>
                  <a:schemeClr val="dk1"/>
                </a:solidFill>
                <a:latin typeface="+mn-lt"/>
                <a:ea typeface="+mn-ea"/>
                <a:cs typeface="+mn-cs"/>
              </a:defRPr>
            </a:lvl1pPr>
            <a:lvl2pPr marL="476540" algn="l" defTabSz="953079" rtl="0" eaLnBrk="1" latinLnBrk="0" hangingPunct="1">
              <a:defRPr kumimoji="1" sz="1900" kern="1200">
                <a:solidFill>
                  <a:schemeClr val="dk1"/>
                </a:solidFill>
                <a:latin typeface="+mn-lt"/>
                <a:ea typeface="+mn-ea"/>
                <a:cs typeface="+mn-cs"/>
              </a:defRPr>
            </a:lvl2pPr>
            <a:lvl3pPr marL="953079" algn="l" defTabSz="953079" rtl="0" eaLnBrk="1" latinLnBrk="0" hangingPunct="1">
              <a:defRPr kumimoji="1" sz="1900" kern="1200">
                <a:solidFill>
                  <a:schemeClr val="dk1"/>
                </a:solidFill>
                <a:latin typeface="+mn-lt"/>
                <a:ea typeface="+mn-ea"/>
                <a:cs typeface="+mn-cs"/>
              </a:defRPr>
            </a:lvl3pPr>
            <a:lvl4pPr marL="1429619" algn="l" defTabSz="953079" rtl="0" eaLnBrk="1" latinLnBrk="0" hangingPunct="1">
              <a:defRPr kumimoji="1" sz="1900" kern="1200">
                <a:solidFill>
                  <a:schemeClr val="dk1"/>
                </a:solidFill>
                <a:latin typeface="+mn-lt"/>
                <a:ea typeface="+mn-ea"/>
                <a:cs typeface="+mn-cs"/>
              </a:defRPr>
            </a:lvl4pPr>
            <a:lvl5pPr marL="1906158" algn="l" defTabSz="953079" rtl="0" eaLnBrk="1" latinLnBrk="0" hangingPunct="1">
              <a:defRPr kumimoji="1" sz="1900" kern="1200">
                <a:solidFill>
                  <a:schemeClr val="dk1"/>
                </a:solidFill>
                <a:latin typeface="+mn-lt"/>
                <a:ea typeface="+mn-ea"/>
                <a:cs typeface="+mn-cs"/>
              </a:defRPr>
            </a:lvl5pPr>
            <a:lvl6pPr marL="2382698" algn="l" defTabSz="953079" rtl="0" eaLnBrk="1" latinLnBrk="0" hangingPunct="1">
              <a:defRPr kumimoji="1" sz="1900" kern="1200">
                <a:solidFill>
                  <a:schemeClr val="dk1"/>
                </a:solidFill>
                <a:latin typeface="+mn-lt"/>
                <a:ea typeface="+mn-ea"/>
                <a:cs typeface="+mn-cs"/>
              </a:defRPr>
            </a:lvl6pPr>
            <a:lvl7pPr marL="2859237" algn="l" defTabSz="953079" rtl="0" eaLnBrk="1" latinLnBrk="0" hangingPunct="1">
              <a:defRPr kumimoji="1" sz="1900" kern="1200">
                <a:solidFill>
                  <a:schemeClr val="dk1"/>
                </a:solidFill>
                <a:latin typeface="+mn-lt"/>
                <a:ea typeface="+mn-ea"/>
                <a:cs typeface="+mn-cs"/>
              </a:defRPr>
            </a:lvl7pPr>
            <a:lvl8pPr marL="3335777" algn="l" defTabSz="953079" rtl="0" eaLnBrk="1" latinLnBrk="0" hangingPunct="1">
              <a:defRPr kumimoji="1" sz="1900" kern="1200">
                <a:solidFill>
                  <a:schemeClr val="dk1"/>
                </a:solidFill>
                <a:latin typeface="+mn-lt"/>
                <a:ea typeface="+mn-ea"/>
                <a:cs typeface="+mn-cs"/>
              </a:defRPr>
            </a:lvl8pPr>
            <a:lvl9pPr marL="3812316" algn="l" defTabSz="953079" rtl="0" eaLnBrk="1" latinLnBrk="0" hangingPunct="1">
              <a:defRPr kumimoji="1" sz="1900" kern="1200">
                <a:solidFill>
                  <a:schemeClr val="dk1"/>
                </a:solidFill>
                <a:latin typeface="+mn-lt"/>
                <a:ea typeface="+mn-ea"/>
                <a:cs typeface="+mn-cs"/>
              </a:defRPr>
            </a:lvl9pPr>
          </a:lstStyle>
          <a:p>
            <a:pPr marL="0" marR="0" lvl="0" indent="0" algn="ctr" defTabSz="953079"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資料２</a:t>
            </a:r>
          </a:p>
        </p:txBody>
      </p:sp>
      <p:sp>
        <p:nvSpPr>
          <p:cNvPr id="6" name="角丸四角形 5"/>
          <p:cNvSpPr/>
          <p:nvPr/>
        </p:nvSpPr>
        <p:spPr>
          <a:xfrm>
            <a:off x="231818" y="1717602"/>
            <a:ext cx="9495342" cy="5004000"/>
          </a:xfrm>
          <a:prstGeom prst="roundRect">
            <a:avLst>
              <a:gd name="adj" fmla="val 2130"/>
            </a:avLst>
          </a:prstGeom>
          <a:solidFill>
            <a:schemeClr val="accent1">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ts val="357"/>
              </a:lnSpc>
            </a:pPr>
            <a:endParaRPr kumimoji="1" lang="en-US" altLang="ja-JP" sz="1571" b="1" dirty="0">
              <a:solidFill>
                <a:schemeClr val="tx1"/>
              </a:solidFill>
              <a:latin typeface="BIZ UDゴシック" panose="020B0400000000000000" pitchFamily="49" charset="-128"/>
              <a:ea typeface="BIZ UDゴシック" panose="020B0400000000000000" pitchFamily="49" charset="-128"/>
            </a:endParaRPr>
          </a:p>
        </p:txBody>
      </p:sp>
      <p:sp>
        <p:nvSpPr>
          <p:cNvPr id="2" name="楕円 1"/>
          <p:cNvSpPr/>
          <p:nvPr/>
        </p:nvSpPr>
        <p:spPr>
          <a:xfrm>
            <a:off x="252745" y="2766661"/>
            <a:ext cx="564601" cy="650771"/>
          </a:xfrm>
          <a:prstGeom prst="ellipse">
            <a:avLst/>
          </a:prstGeom>
          <a:noFill/>
          <a:ln w="254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BIZ UDゴシック" panose="020B0400000000000000" pitchFamily="49" charset="-128"/>
                <a:ea typeface="BIZ UDゴシック" panose="020B0400000000000000" pitchFamily="49" charset="-128"/>
              </a:rPr>
              <a:t>１</a:t>
            </a:r>
          </a:p>
        </p:txBody>
      </p:sp>
      <p:sp>
        <p:nvSpPr>
          <p:cNvPr id="49" name="楕円 48"/>
          <p:cNvSpPr/>
          <p:nvPr/>
        </p:nvSpPr>
        <p:spPr>
          <a:xfrm>
            <a:off x="266178" y="4880853"/>
            <a:ext cx="564601" cy="650771"/>
          </a:xfrm>
          <a:prstGeom prst="ellipse">
            <a:avLst/>
          </a:prstGeom>
          <a:noFill/>
          <a:ln w="254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BIZ UDゴシック" panose="020B0400000000000000" pitchFamily="49" charset="-128"/>
                <a:ea typeface="BIZ UDゴシック" panose="020B0400000000000000" pitchFamily="49" charset="-128"/>
              </a:rPr>
              <a:t>２</a:t>
            </a:r>
          </a:p>
        </p:txBody>
      </p:sp>
      <p:sp>
        <p:nvSpPr>
          <p:cNvPr id="3" name="フローチャート: 抜出し 2"/>
          <p:cNvSpPr/>
          <p:nvPr/>
        </p:nvSpPr>
        <p:spPr>
          <a:xfrm rot="5400000">
            <a:off x="3578282" y="2960119"/>
            <a:ext cx="972000" cy="268826"/>
          </a:xfrm>
          <a:prstGeom prst="flowChartExtra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2">
              <a:latin typeface="BIZ UDゴシック" panose="020B0400000000000000" pitchFamily="49" charset="-128"/>
              <a:ea typeface="BIZ UDゴシック" panose="020B0400000000000000" pitchFamily="49" charset="-128"/>
            </a:endParaRPr>
          </a:p>
        </p:txBody>
      </p:sp>
      <p:sp>
        <p:nvSpPr>
          <p:cNvPr id="28" name="正方形/長方形 27">
            <a:extLst>
              <a:ext uri="{FF2B5EF4-FFF2-40B4-BE49-F238E27FC236}">
                <a16:creationId xmlns:a16="http://schemas.microsoft.com/office/drawing/2014/main" id="{AB9708F1-698A-41B7-A2E2-919FD3A679F5}"/>
              </a:ext>
            </a:extLst>
          </p:cNvPr>
          <p:cNvSpPr/>
          <p:nvPr/>
        </p:nvSpPr>
        <p:spPr>
          <a:xfrm>
            <a:off x="901105" y="2608532"/>
            <a:ext cx="2844000" cy="988600"/>
          </a:xfrm>
          <a:prstGeom prst="rect">
            <a:avLst/>
          </a:prstGeom>
          <a:solidFill>
            <a:schemeClr val="bg1"/>
          </a:solidFill>
          <a:effectLst/>
        </p:spPr>
        <p:style>
          <a:lnRef idx="2">
            <a:schemeClr val="accent1">
              <a:shade val="50000"/>
            </a:schemeClr>
          </a:lnRef>
          <a:fillRef idx="1">
            <a:schemeClr val="accent1"/>
          </a:fillRef>
          <a:effectRef idx="0">
            <a:schemeClr val="accent1"/>
          </a:effectRef>
          <a:fontRef idx="minor">
            <a:schemeClr val="lt1"/>
          </a:fontRef>
        </p:style>
        <p:txBody>
          <a:bodyPr lIns="25714" rIns="25714" rtlCol="0" anchor="ctr"/>
          <a:lstStyle/>
          <a:p>
            <a:pPr algn="ctr">
              <a:lnSpc>
                <a:spcPts val="2000"/>
              </a:lnSpc>
            </a:pPr>
            <a:r>
              <a:rPr kumimoji="1" lang="ja-JP" altLang="en-US" sz="1400" b="1" dirty="0">
                <a:solidFill>
                  <a:schemeClr val="tx1"/>
                </a:solidFill>
                <a:latin typeface="BIZ UDゴシック" panose="020B0400000000000000" pitchFamily="49" charset="-128"/>
                <a:ea typeface="BIZ UDゴシック" panose="020B0400000000000000" pitchFamily="49" charset="-128"/>
              </a:rPr>
              <a:t>市町村における</a:t>
            </a:r>
            <a:endParaRPr kumimoji="1" lang="en-US" altLang="ja-JP" sz="1400" b="1" dirty="0">
              <a:solidFill>
                <a:schemeClr val="tx1"/>
              </a:solidFill>
              <a:latin typeface="BIZ UDゴシック" panose="020B0400000000000000" pitchFamily="49" charset="-128"/>
              <a:ea typeface="BIZ UDゴシック" panose="020B0400000000000000" pitchFamily="49" charset="-128"/>
            </a:endParaRPr>
          </a:p>
          <a:p>
            <a:pPr algn="ctr">
              <a:lnSpc>
                <a:spcPts val="2000"/>
              </a:lnSpc>
            </a:pPr>
            <a:r>
              <a:rPr kumimoji="1" lang="ja-JP" altLang="en-US" sz="1400" b="1" dirty="0">
                <a:solidFill>
                  <a:schemeClr val="tx1"/>
                </a:solidFill>
                <a:latin typeface="BIZ UDゴシック" panose="020B0400000000000000" pitchFamily="49" charset="-128"/>
                <a:ea typeface="BIZ UDゴシック" panose="020B0400000000000000" pitchFamily="49" charset="-128"/>
              </a:rPr>
              <a:t>包括的な支援体制の構築</a:t>
            </a:r>
            <a:endParaRPr kumimoji="1" lang="en-US" altLang="ja-JP" sz="1400" b="1" dirty="0">
              <a:solidFill>
                <a:schemeClr val="tx1"/>
              </a:solidFill>
              <a:latin typeface="BIZ UDゴシック" panose="020B0400000000000000" pitchFamily="49" charset="-128"/>
              <a:ea typeface="BIZ UDゴシック" panose="020B0400000000000000" pitchFamily="49" charset="-128"/>
            </a:endParaRPr>
          </a:p>
        </p:txBody>
      </p:sp>
      <p:sp>
        <p:nvSpPr>
          <p:cNvPr id="29" name="正方形/長方形 28">
            <a:extLst>
              <a:ext uri="{FF2B5EF4-FFF2-40B4-BE49-F238E27FC236}">
                <a16:creationId xmlns:a16="http://schemas.microsoft.com/office/drawing/2014/main" id="{ACC057D7-9259-41B6-9452-FC8DFBEB60F7}"/>
              </a:ext>
            </a:extLst>
          </p:cNvPr>
          <p:cNvSpPr/>
          <p:nvPr/>
        </p:nvSpPr>
        <p:spPr>
          <a:xfrm>
            <a:off x="914539" y="4721882"/>
            <a:ext cx="2844000" cy="981814"/>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lIns="25714" rIns="25714" rtlCol="0" anchor="ctr"/>
          <a:lstStyle/>
          <a:p>
            <a:pPr algn="ctr">
              <a:lnSpc>
                <a:spcPts val="1700"/>
              </a:lnSpc>
            </a:pPr>
            <a:r>
              <a:rPr kumimoji="1" lang="ja-JP" altLang="en-US" sz="1400" b="1" dirty="0">
                <a:solidFill>
                  <a:schemeClr val="tx1"/>
                </a:solidFill>
                <a:latin typeface="BIZ UDゴシック" panose="020B0400000000000000" pitchFamily="49" charset="-128"/>
                <a:ea typeface="BIZ UDゴシック" panose="020B0400000000000000" pitchFamily="49" charset="-128"/>
              </a:rPr>
              <a:t>生活困窮者への支援や、</a:t>
            </a:r>
            <a:endParaRPr kumimoji="1" lang="en-US" altLang="ja-JP" sz="1400" b="1" dirty="0">
              <a:solidFill>
                <a:schemeClr val="tx1"/>
              </a:solidFill>
              <a:latin typeface="BIZ UDゴシック" panose="020B0400000000000000" pitchFamily="49" charset="-128"/>
              <a:ea typeface="BIZ UDゴシック" panose="020B0400000000000000" pitchFamily="49" charset="-128"/>
            </a:endParaRPr>
          </a:p>
          <a:p>
            <a:pPr algn="ctr">
              <a:lnSpc>
                <a:spcPts val="1700"/>
              </a:lnSpc>
            </a:pPr>
            <a:r>
              <a:rPr kumimoji="1" lang="ja-JP" altLang="en-US" sz="1400" b="1" dirty="0">
                <a:solidFill>
                  <a:schemeClr val="tx1"/>
                </a:solidFill>
                <a:latin typeface="BIZ UDゴシック" panose="020B0400000000000000" pitchFamily="49" charset="-128"/>
                <a:ea typeface="BIZ UDゴシック" panose="020B0400000000000000" pitchFamily="49" charset="-128"/>
              </a:rPr>
              <a:t>ひきこもり等対策等の充実</a:t>
            </a:r>
            <a:endParaRPr kumimoji="1" lang="en-US" altLang="ja-JP" sz="962" dirty="0">
              <a:latin typeface="BIZ UDゴシック" panose="020B0400000000000000" pitchFamily="49" charset="-128"/>
              <a:ea typeface="BIZ UDゴシック" panose="020B0400000000000000" pitchFamily="49" charset="-128"/>
            </a:endParaRPr>
          </a:p>
        </p:txBody>
      </p:sp>
      <p:sp>
        <p:nvSpPr>
          <p:cNvPr id="36" name="四角形: 角を丸くする 51">
            <a:extLst>
              <a:ext uri="{FF2B5EF4-FFF2-40B4-BE49-F238E27FC236}">
                <a16:creationId xmlns:a16="http://schemas.microsoft.com/office/drawing/2014/main" id="{0579D66F-BFBC-42E6-B7BF-708CDE202191}"/>
              </a:ext>
            </a:extLst>
          </p:cNvPr>
          <p:cNvSpPr/>
          <p:nvPr/>
        </p:nvSpPr>
        <p:spPr>
          <a:xfrm>
            <a:off x="4327171" y="4728419"/>
            <a:ext cx="5245756" cy="468000"/>
          </a:xfrm>
          <a:prstGeom prst="roundRect">
            <a:avLst>
              <a:gd name="adj" fmla="val 12932"/>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lIns="72000" tIns="72000" rIns="72000" bIns="72000" rtlCol="0" anchor="ctr"/>
          <a:lstStyle/>
          <a:p>
            <a:r>
              <a:rPr kumimoji="1" lang="ja-JP" altLang="en-US" sz="1300" b="1" dirty="0">
                <a:latin typeface="BIZ UDゴシック" panose="020B0400000000000000" pitchFamily="49" charset="-128"/>
                <a:ea typeface="BIZ UDゴシック" panose="020B0400000000000000" pitchFamily="49" charset="-128"/>
              </a:rPr>
              <a:t>◎「就職氷河期世代」への支援</a:t>
            </a:r>
            <a:endParaRPr kumimoji="1" lang="en-US" altLang="ja-JP" sz="1300" b="1" dirty="0">
              <a:latin typeface="BIZ UDゴシック" panose="020B0400000000000000" pitchFamily="49" charset="-128"/>
              <a:ea typeface="BIZ UDゴシック" panose="020B0400000000000000" pitchFamily="49" charset="-128"/>
            </a:endParaRPr>
          </a:p>
          <a:p>
            <a:pPr>
              <a:lnSpc>
                <a:spcPts val="500"/>
              </a:lnSpc>
            </a:pPr>
            <a:endParaRPr kumimoji="1" lang="en-US" altLang="ja-JP" sz="1050" dirty="0">
              <a:latin typeface="BIZ UDゴシック" panose="020B0400000000000000" pitchFamily="49" charset="-128"/>
              <a:ea typeface="BIZ UDゴシック" panose="020B0400000000000000" pitchFamily="49" charset="-128"/>
            </a:endParaRPr>
          </a:p>
        </p:txBody>
      </p:sp>
      <p:sp>
        <p:nvSpPr>
          <p:cNvPr id="41" name="四角形: 角を丸くする 51">
            <a:extLst>
              <a:ext uri="{FF2B5EF4-FFF2-40B4-BE49-F238E27FC236}">
                <a16:creationId xmlns:a16="http://schemas.microsoft.com/office/drawing/2014/main" id="{0579D66F-BFBC-42E6-B7BF-708CDE202191}"/>
              </a:ext>
            </a:extLst>
          </p:cNvPr>
          <p:cNvSpPr/>
          <p:nvPr/>
        </p:nvSpPr>
        <p:spPr>
          <a:xfrm>
            <a:off x="9025065" y="4636264"/>
            <a:ext cx="612000" cy="211091"/>
          </a:xfrm>
          <a:prstGeom prst="roundRect">
            <a:avLst>
              <a:gd name="adj" fmla="val 12932"/>
            </a:avLst>
          </a:prstGeom>
          <a:solidFill>
            <a:schemeClr val="bg1"/>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071" dirty="0">
                <a:latin typeface="BIZ UDゴシック" panose="020B0400000000000000" pitchFamily="49" charset="-128"/>
                <a:ea typeface="BIZ UDゴシック" panose="020B0400000000000000" pitchFamily="49" charset="-128"/>
              </a:rPr>
              <a:t>参考３</a:t>
            </a:r>
          </a:p>
        </p:txBody>
      </p:sp>
      <p:sp>
        <p:nvSpPr>
          <p:cNvPr id="53" name="四角形: 角を丸くする 49">
            <a:extLst>
              <a:ext uri="{FF2B5EF4-FFF2-40B4-BE49-F238E27FC236}">
                <a16:creationId xmlns:a16="http://schemas.microsoft.com/office/drawing/2014/main" id="{A9B9AEF6-C264-45CC-8DEC-2D2C37CAC10E}"/>
              </a:ext>
            </a:extLst>
          </p:cNvPr>
          <p:cNvSpPr/>
          <p:nvPr/>
        </p:nvSpPr>
        <p:spPr>
          <a:xfrm>
            <a:off x="4352927" y="2613841"/>
            <a:ext cx="5220000" cy="467628"/>
          </a:xfrm>
          <a:prstGeom prst="roundRect">
            <a:avLst>
              <a:gd name="adj" fmla="val 12978"/>
            </a:avLst>
          </a:prstGeom>
          <a:solidFill>
            <a:schemeClr val="bg1"/>
          </a:solidFill>
          <a:ln>
            <a:solidFill>
              <a:schemeClr val="accent1">
                <a:alpha val="98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lIns="72000" tIns="72000" rIns="72000" bIns="72000" rtlCol="0" anchor="ctr">
            <a:sp3d extrusionH="57150">
              <a:bevelT w="38100" h="38100" prst="slope"/>
            </a:sp3d>
          </a:bodyPr>
          <a:lstStyle/>
          <a:p>
            <a:pPr>
              <a:lnSpc>
                <a:spcPts val="1600"/>
              </a:lnSpc>
            </a:pPr>
            <a:r>
              <a:rPr kumimoji="1" lang="ja-JP" altLang="en-US" sz="1300" b="1" dirty="0">
                <a:latin typeface="BIZ UDゴシック" panose="020B0400000000000000" pitchFamily="49" charset="-128"/>
                <a:ea typeface="BIZ UDゴシック" panose="020B0400000000000000" pitchFamily="49" charset="-128"/>
              </a:rPr>
              <a:t>◎「</a:t>
            </a:r>
            <a:r>
              <a:rPr kumimoji="1" lang="zh-TW" altLang="en-US" sz="1300" b="1" dirty="0">
                <a:latin typeface="BIZ UDゴシック" panose="020B0400000000000000" pitchFamily="49" charset="-128"/>
                <a:ea typeface="BIZ UDゴシック" panose="020B0400000000000000" pitchFamily="49" charset="-128"/>
              </a:rPr>
              <a:t>重層的支援体制整備事業</a:t>
            </a:r>
            <a:r>
              <a:rPr kumimoji="1" lang="ja-JP" altLang="en-US" sz="1300" b="1" dirty="0">
                <a:latin typeface="BIZ UDゴシック" panose="020B0400000000000000" pitchFamily="49" charset="-128"/>
                <a:ea typeface="BIZ UDゴシック" panose="020B0400000000000000" pitchFamily="49" charset="-128"/>
              </a:rPr>
              <a:t>」の創設（Ｒ３年度～）</a:t>
            </a:r>
            <a:endParaRPr kumimoji="1" lang="en-US" altLang="ja-JP" sz="1050" dirty="0">
              <a:latin typeface="BIZ UDゴシック" panose="020B0400000000000000" pitchFamily="49" charset="-128"/>
              <a:ea typeface="BIZ UDゴシック" panose="020B0400000000000000" pitchFamily="49" charset="-128"/>
            </a:endParaRPr>
          </a:p>
        </p:txBody>
      </p:sp>
      <p:sp>
        <p:nvSpPr>
          <p:cNvPr id="54" name="四角形: 角を丸くする 49">
            <a:extLst>
              <a:ext uri="{FF2B5EF4-FFF2-40B4-BE49-F238E27FC236}">
                <a16:creationId xmlns:a16="http://schemas.microsoft.com/office/drawing/2014/main" id="{A9B9AEF6-C264-45CC-8DEC-2D2C37CAC10E}"/>
              </a:ext>
            </a:extLst>
          </p:cNvPr>
          <p:cNvSpPr/>
          <p:nvPr/>
        </p:nvSpPr>
        <p:spPr>
          <a:xfrm>
            <a:off x="9024924" y="2471585"/>
            <a:ext cx="612000" cy="211091"/>
          </a:xfrm>
          <a:prstGeom prst="roundRect">
            <a:avLst>
              <a:gd name="adj" fmla="val 12978"/>
            </a:avLst>
          </a:prstGeom>
          <a:solidFill>
            <a:schemeClr val="bg1"/>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071" dirty="0">
                <a:latin typeface="BIZ UDゴシック" panose="020B0400000000000000" pitchFamily="49" charset="-128"/>
                <a:ea typeface="BIZ UDゴシック" panose="020B0400000000000000" pitchFamily="49" charset="-128"/>
              </a:rPr>
              <a:t>参考２</a:t>
            </a:r>
          </a:p>
        </p:txBody>
      </p:sp>
      <p:sp>
        <p:nvSpPr>
          <p:cNvPr id="52" name="角丸四角形 51"/>
          <p:cNvSpPr/>
          <p:nvPr/>
        </p:nvSpPr>
        <p:spPr>
          <a:xfrm>
            <a:off x="810870" y="2464891"/>
            <a:ext cx="1656000" cy="280802"/>
          </a:xfrm>
          <a:prstGeom prst="roundRect">
            <a:avLst/>
          </a:prstGeom>
          <a:solidFill>
            <a:srgbClr val="007E39"/>
          </a:solidFill>
          <a:ln w="38100">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ja-JP" altLang="en-US" sz="1000" b="1" dirty="0">
                <a:solidFill>
                  <a:schemeClr val="bg1"/>
                </a:solidFill>
                <a:latin typeface="+mn-ea"/>
              </a:rPr>
              <a:t>（</a:t>
            </a:r>
            <a:r>
              <a:rPr lang="en-US" altLang="ja-JP" sz="1000" b="1" dirty="0">
                <a:solidFill>
                  <a:schemeClr val="bg1"/>
                </a:solidFill>
                <a:latin typeface="+mn-ea"/>
              </a:rPr>
              <a:t>1</a:t>
            </a:r>
            <a:r>
              <a:rPr lang="ja-JP" altLang="en-US" sz="1000" b="1" dirty="0">
                <a:solidFill>
                  <a:schemeClr val="bg1"/>
                </a:solidFill>
                <a:latin typeface="+mn-ea"/>
              </a:rPr>
              <a:t>）地域福祉の</a:t>
            </a:r>
            <a:endParaRPr lang="en-US" altLang="ja-JP" sz="1000" b="1" dirty="0">
              <a:solidFill>
                <a:schemeClr val="bg1"/>
              </a:solidFill>
              <a:latin typeface="+mn-ea"/>
            </a:endParaRPr>
          </a:p>
          <a:p>
            <a:pPr algn="ctr">
              <a:lnSpc>
                <a:spcPts val="1000"/>
              </a:lnSpc>
            </a:pPr>
            <a:r>
              <a:rPr lang="ja-JP" altLang="en-US" sz="1000" b="1" dirty="0">
                <a:solidFill>
                  <a:schemeClr val="bg1"/>
                </a:solidFill>
                <a:latin typeface="+mn-ea"/>
              </a:rPr>
              <a:t>セーフティネットの拡充</a:t>
            </a:r>
            <a:endParaRPr lang="en-US" altLang="ja-JP" sz="1000" b="1" dirty="0">
              <a:solidFill>
                <a:schemeClr val="bg1"/>
              </a:solidFill>
              <a:latin typeface="+mn-ea"/>
            </a:endParaRPr>
          </a:p>
        </p:txBody>
      </p:sp>
      <p:sp>
        <p:nvSpPr>
          <p:cNvPr id="57" name="角丸四角形 56"/>
          <p:cNvSpPr/>
          <p:nvPr/>
        </p:nvSpPr>
        <p:spPr>
          <a:xfrm>
            <a:off x="837230" y="4600051"/>
            <a:ext cx="1656000" cy="280802"/>
          </a:xfrm>
          <a:prstGeom prst="roundRect">
            <a:avLst/>
          </a:prstGeom>
          <a:solidFill>
            <a:srgbClr val="007E39"/>
          </a:solidFill>
          <a:ln w="38100">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ja-JP" altLang="en-US" sz="1000" b="1" dirty="0">
                <a:solidFill>
                  <a:schemeClr val="bg1"/>
                </a:solidFill>
                <a:latin typeface="+mn-ea"/>
              </a:rPr>
              <a:t>（</a:t>
            </a:r>
            <a:r>
              <a:rPr lang="en-US" altLang="ja-JP" sz="1000" b="1" dirty="0">
                <a:solidFill>
                  <a:schemeClr val="bg1"/>
                </a:solidFill>
                <a:latin typeface="+mn-ea"/>
              </a:rPr>
              <a:t>1</a:t>
            </a:r>
            <a:r>
              <a:rPr lang="ja-JP" altLang="en-US" sz="1000" b="1" dirty="0">
                <a:solidFill>
                  <a:schemeClr val="bg1"/>
                </a:solidFill>
                <a:latin typeface="+mn-ea"/>
              </a:rPr>
              <a:t>）地域福祉の</a:t>
            </a:r>
            <a:endParaRPr lang="en-US" altLang="ja-JP" sz="1000" b="1" dirty="0">
              <a:solidFill>
                <a:schemeClr val="bg1"/>
              </a:solidFill>
              <a:latin typeface="+mn-ea"/>
            </a:endParaRPr>
          </a:p>
          <a:p>
            <a:pPr algn="ctr">
              <a:lnSpc>
                <a:spcPts val="1000"/>
              </a:lnSpc>
            </a:pPr>
            <a:r>
              <a:rPr lang="ja-JP" altLang="en-US" sz="1000" b="1" dirty="0">
                <a:solidFill>
                  <a:schemeClr val="bg1"/>
                </a:solidFill>
                <a:latin typeface="+mn-ea"/>
              </a:rPr>
              <a:t>セーフティネットの拡充</a:t>
            </a:r>
            <a:endParaRPr lang="en-US" altLang="ja-JP" sz="1000" b="1" dirty="0">
              <a:solidFill>
                <a:schemeClr val="bg1"/>
              </a:solidFill>
              <a:latin typeface="+mn-ea"/>
            </a:endParaRPr>
          </a:p>
        </p:txBody>
      </p:sp>
      <p:sp>
        <p:nvSpPr>
          <p:cNvPr id="30" name="四角形: 角を丸くする 49">
            <a:extLst>
              <a:ext uri="{FF2B5EF4-FFF2-40B4-BE49-F238E27FC236}">
                <a16:creationId xmlns:a16="http://schemas.microsoft.com/office/drawing/2014/main" id="{A9B9AEF6-C264-45CC-8DEC-2D2C37CAC10E}"/>
              </a:ext>
            </a:extLst>
          </p:cNvPr>
          <p:cNvSpPr/>
          <p:nvPr/>
        </p:nvSpPr>
        <p:spPr>
          <a:xfrm>
            <a:off x="4327171" y="3117189"/>
            <a:ext cx="5220000" cy="1412313"/>
          </a:xfrm>
          <a:prstGeom prst="roundRect">
            <a:avLst>
              <a:gd name="adj" fmla="val 12978"/>
            </a:avLst>
          </a:prstGeom>
          <a:noFill/>
          <a:ln>
            <a:noFill/>
          </a:ln>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lIns="72000" tIns="72000" rIns="72000" bIns="72000" rtlCol="0" anchor="ctr">
            <a:sp3d extrusionH="57150">
              <a:bevelT w="38100" h="38100" prst="slope"/>
            </a:sp3d>
          </a:bodyPr>
          <a:lstStyle/>
          <a:p>
            <a:pPr>
              <a:lnSpc>
                <a:spcPts val="1800"/>
              </a:lnSpc>
            </a:pPr>
            <a:r>
              <a:rPr kumimoji="1" lang="ja-JP" altLang="en-US" sz="1200" dirty="0">
                <a:latin typeface="BIZ UDゴシック" panose="020B0400000000000000" pitchFamily="49" charset="-128"/>
                <a:ea typeface="BIZ UDゴシック" panose="020B0400000000000000" pitchFamily="49" charset="-128"/>
              </a:rPr>
              <a:t>▸令和３年度より、複合化・複雑化した支援ニーズに対応する包括的な支援体制を構築するため、「相談支援」「参加支援」「地域づくりに向けた支援」を一体的に実施する事業（任意事業）が創設される。</a:t>
            </a:r>
            <a:endParaRPr kumimoji="1" lang="en-US" altLang="ja-JP" sz="1200" dirty="0">
              <a:latin typeface="BIZ UDゴシック" panose="020B0400000000000000" pitchFamily="49" charset="-128"/>
              <a:ea typeface="BIZ UDゴシック" panose="020B0400000000000000" pitchFamily="49" charset="-128"/>
            </a:endParaRPr>
          </a:p>
          <a:p>
            <a:pPr>
              <a:lnSpc>
                <a:spcPts val="1800"/>
              </a:lnSpc>
            </a:pPr>
            <a:r>
              <a:rPr kumimoji="1" lang="ja-JP" altLang="en-US" sz="1200" dirty="0">
                <a:latin typeface="BIZ UDゴシック" panose="020B0400000000000000" pitchFamily="49" charset="-128"/>
                <a:ea typeface="BIZ UDゴシック" panose="020B0400000000000000" pitchFamily="49" charset="-128"/>
              </a:rPr>
              <a:t>▸令和３年度は、重層的支援体制整備事業の基本的な考え方や、体制構築の手法等について、市町村向け研修会等を開催し、事業の実施に向けて取組を促進する。</a:t>
            </a:r>
          </a:p>
        </p:txBody>
      </p:sp>
      <p:sp>
        <p:nvSpPr>
          <p:cNvPr id="35" name="フローチャート: 抜出し 34"/>
          <p:cNvSpPr/>
          <p:nvPr/>
        </p:nvSpPr>
        <p:spPr>
          <a:xfrm rot="5400000">
            <a:off x="3566045" y="5092039"/>
            <a:ext cx="972000" cy="268826"/>
          </a:xfrm>
          <a:prstGeom prst="flowChartExtra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2">
              <a:latin typeface="BIZ UDゴシック" panose="020B0400000000000000" pitchFamily="49" charset="-128"/>
              <a:ea typeface="BIZ UDゴシック" panose="020B0400000000000000" pitchFamily="49" charset="-128"/>
            </a:endParaRPr>
          </a:p>
        </p:txBody>
      </p:sp>
      <p:sp>
        <p:nvSpPr>
          <p:cNvPr id="31"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rPr>
              <a:t>1</a:t>
            </a:r>
          </a:p>
        </p:txBody>
      </p:sp>
      <p:sp>
        <p:nvSpPr>
          <p:cNvPr id="60" name="角丸四角形 451"/>
          <p:cNvSpPr>
            <a:spLocks noChangeArrowheads="1"/>
          </p:cNvSpPr>
          <p:nvPr/>
        </p:nvSpPr>
        <p:spPr bwMode="auto">
          <a:xfrm>
            <a:off x="914539" y="1872836"/>
            <a:ext cx="2830566" cy="324000"/>
          </a:xfrm>
          <a:prstGeom prst="roundRect">
            <a:avLst>
              <a:gd name="adj" fmla="val 16667"/>
            </a:avLst>
          </a:prstGeom>
          <a:solidFill>
            <a:srgbClr val="002060"/>
          </a:solidFill>
          <a:ln w="12700">
            <a:noFill/>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0" tIns="0" rIns="0" bIns="0" numCol="1" anchor="ctr" anchorCtr="0" compatLnSpc="1">
            <a:prstTxWarp prst="textNoShape">
              <a:avLst/>
            </a:prstTxWarp>
          </a:bodyPr>
          <a:lstStyle/>
          <a:p>
            <a:pPr algn="ctr" defTabSz="914418" eaLnBrk="0" fontAlgn="base" hangingPunct="0">
              <a:spcBef>
                <a:spcPct val="0"/>
              </a:spcBef>
              <a:spcAft>
                <a:spcPct val="0"/>
              </a:spcAft>
            </a:pPr>
            <a:r>
              <a:rPr lang="ja-JP" altLang="en-US" sz="1400" b="1" dirty="0">
                <a:solidFill>
                  <a:schemeClr val="bg1"/>
                </a:solidFill>
                <a:latin typeface="BIZ UDゴシック" panose="020B0400000000000000" pitchFamily="49" charset="-128"/>
                <a:ea typeface="BIZ UDゴシック" panose="020B0400000000000000" pitchFamily="49" charset="-128"/>
              </a:rPr>
              <a:t>重点取組等（第４期計画）</a:t>
            </a:r>
          </a:p>
        </p:txBody>
      </p:sp>
      <p:sp>
        <p:nvSpPr>
          <p:cNvPr id="61" name="角丸四角形 451"/>
          <p:cNvSpPr>
            <a:spLocks noChangeArrowheads="1"/>
          </p:cNvSpPr>
          <p:nvPr/>
        </p:nvSpPr>
        <p:spPr bwMode="auto">
          <a:xfrm>
            <a:off x="4327170" y="1872836"/>
            <a:ext cx="5181759" cy="324000"/>
          </a:xfrm>
          <a:prstGeom prst="roundRect">
            <a:avLst>
              <a:gd name="adj" fmla="val 16667"/>
            </a:avLst>
          </a:prstGeom>
          <a:solidFill>
            <a:srgbClr val="002060"/>
          </a:solidFill>
          <a:ln w="12700">
            <a:noFill/>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0" tIns="0" rIns="0" bIns="0" numCol="1" anchor="ctr" anchorCtr="0" compatLnSpc="1">
            <a:prstTxWarp prst="textNoShape">
              <a:avLst/>
            </a:prstTxWarp>
          </a:bodyPr>
          <a:lstStyle/>
          <a:p>
            <a:pPr algn="ctr" defTabSz="914418" eaLnBrk="0" fontAlgn="base" hangingPunct="0">
              <a:spcBef>
                <a:spcPct val="0"/>
              </a:spcBef>
              <a:spcAft>
                <a:spcPct val="0"/>
              </a:spcAft>
            </a:pPr>
            <a:r>
              <a:rPr lang="ja-JP" altLang="en-US" sz="1400" b="1" dirty="0">
                <a:solidFill>
                  <a:schemeClr val="bg1"/>
                </a:solidFill>
                <a:latin typeface="BIZ UDゴシック" panose="020B0400000000000000" pitchFamily="49" charset="-128"/>
                <a:ea typeface="BIZ UDゴシック" panose="020B0400000000000000" pitchFamily="49" charset="-128"/>
              </a:rPr>
              <a:t>現状・取組状況等</a:t>
            </a:r>
          </a:p>
        </p:txBody>
      </p:sp>
      <p:sp>
        <p:nvSpPr>
          <p:cNvPr id="25" name="四角形: 角を丸くする 49">
            <a:extLst>
              <a:ext uri="{FF2B5EF4-FFF2-40B4-BE49-F238E27FC236}">
                <a16:creationId xmlns:a16="http://schemas.microsoft.com/office/drawing/2014/main" id="{A9B9AEF6-C264-45CC-8DEC-2D2C37CAC10E}"/>
              </a:ext>
            </a:extLst>
          </p:cNvPr>
          <p:cNvSpPr/>
          <p:nvPr/>
        </p:nvSpPr>
        <p:spPr>
          <a:xfrm>
            <a:off x="4327170" y="5218875"/>
            <a:ext cx="5399990" cy="1470977"/>
          </a:xfrm>
          <a:prstGeom prst="roundRect">
            <a:avLst>
              <a:gd name="adj" fmla="val 12978"/>
            </a:avLst>
          </a:prstGeom>
          <a:noFill/>
          <a:ln>
            <a:noFill/>
          </a:ln>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lIns="72000" tIns="72000" rIns="72000" bIns="72000" rtlCol="0" anchor="ctr">
            <a:sp3d extrusionH="57150">
              <a:bevelT w="38100" h="38100" prst="slope"/>
            </a:sp3d>
          </a:bodyPr>
          <a:lstStyle/>
          <a:p>
            <a:pPr>
              <a:lnSpc>
                <a:spcPts val="1800"/>
              </a:lnSpc>
            </a:pPr>
            <a:r>
              <a:rPr kumimoji="1" lang="ja-JP" altLang="en-US" sz="1200" dirty="0">
                <a:solidFill>
                  <a:schemeClr val="tx1"/>
                </a:solidFill>
                <a:latin typeface="BIZ UDゴシック" panose="020B0400000000000000" pitchFamily="49" charset="-128"/>
                <a:ea typeface="BIZ UDゴシック" panose="020B0400000000000000" pitchFamily="49" charset="-128"/>
              </a:rPr>
              <a:t>▸</a:t>
            </a:r>
            <a:r>
              <a:rPr kumimoji="1" lang="ja-JP" altLang="en-US" sz="1200" spc="-50" dirty="0">
                <a:solidFill>
                  <a:schemeClr val="tx1"/>
                </a:solidFill>
                <a:latin typeface="BIZ UDゴシック" panose="020B0400000000000000" pitchFamily="49" charset="-128"/>
                <a:ea typeface="BIZ UDゴシック" panose="020B0400000000000000" pitchFamily="49" charset="-128"/>
              </a:rPr>
              <a:t>ひきこもりの状態にあるなど社会参加に向けた支援を必要とする方などを</a:t>
            </a:r>
            <a:endParaRPr kumimoji="1" lang="en-US" altLang="ja-JP" sz="1200" spc="-50" dirty="0">
              <a:solidFill>
                <a:schemeClr val="tx1"/>
              </a:solidFill>
              <a:latin typeface="BIZ UDゴシック" panose="020B0400000000000000" pitchFamily="49" charset="-128"/>
              <a:ea typeface="BIZ UDゴシック" panose="020B0400000000000000" pitchFamily="49" charset="-128"/>
            </a:endParaRPr>
          </a:p>
          <a:p>
            <a:pPr>
              <a:lnSpc>
                <a:spcPts val="1800"/>
              </a:lnSpc>
            </a:pPr>
            <a:r>
              <a:rPr kumimoji="1" lang="ja-JP" altLang="en-US" sz="1200" spc="-50" dirty="0">
                <a:solidFill>
                  <a:schemeClr val="tx1"/>
                </a:solidFill>
                <a:latin typeface="BIZ UDゴシック" panose="020B0400000000000000" pitchFamily="49" charset="-128"/>
                <a:ea typeface="BIZ UDゴシック" panose="020B0400000000000000" pitchFamily="49" charset="-128"/>
              </a:rPr>
              <a:t>対象に、労働及び福祉分野等の関係機関等の地域ネットワーク（都道府県・</a:t>
            </a:r>
            <a:endParaRPr kumimoji="1" lang="en-US" altLang="ja-JP" sz="1200" spc="-50" dirty="0">
              <a:solidFill>
                <a:schemeClr val="tx1"/>
              </a:solidFill>
              <a:latin typeface="BIZ UDゴシック" panose="020B0400000000000000" pitchFamily="49" charset="-128"/>
              <a:ea typeface="BIZ UDゴシック" panose="020B0400000000000000" pitchFamily="49" charset="-128"/>
            </a:endParaRPr>
          </a:p>
          <a:p>
            <a:pPr>
              <a:lnSpc>
                <a:spcPts val="1800"/>
              </a:lnSpc>
            </a:pPr>
            <a:r>
              <a:rPr kumimoji="1" lang="ja-JP" altLang="en-US" sz="1200" spc="-50" dirty="0">
                <a:solidFill>
                  <a:schemeClr val="tx1"/>
                </a:solidFill>
                <a:latin typeface="BIZ UDゴシック" panose="020B0400000000000000" pitchFamily="49" charset="-128"/>
                <a:ea typeface="BIZ UDゴシック" panose="020B0400000000000000" pitchFamily="49" charset="-128"/>
              </a:rPr>
              <a:t>市町村プラットフォーム）を構築し、就職や社会参加等に向けて取り組む。　</a:t>
            </a:r>
            <a:endParaRPr kumimoji="1" lang="en-US" altLang="ja-JP" sz="1200" spc="-50" dirty="0">
              <a:solidFill>
                <a:schemeClr val="tx1"/>
              </a:solidFill>
              <a:latin typeface="BIZ UDゴシック" panose="020B0400000000000000" pitchFamily="49" charset="-128"/>
              <a:ea typeface="BIZ UDゴシック" panose="020B0400000000000000" pitchFamily="49" charset="-128"/>
            </a:endParaRPr>
          </a:p>
          <a:p>
            <a:pPr>
              <a:lnSpc>
                <a:spcPts val="1800"/>
              </a:lnSpc>
            </a:pPr>
            <a:r>
              <a:rPr kumimoji="1" lang="ja-JP" altLang="en-US" sz="1200" spc="-50" dirty="0">
                <a:solidFill>
                  <a:schemeClr val="tx1"/>
                </a:solidFill>
                <a:latin typeface="BIZ UDゴシック" panose="020B0400000000000000" pitchFamily="49" charset="-128"/>
                <a:ea typeface="BIZ UDゴシック" panose="020B0400000000000000" pitchFamily="49" charset="-128"/>
              </a:rPr>
              <a:t>　</a:t>
            </a:r>
            <a:r>
              <a:rPr kumimoji="1" lang="en-US" altLang="ja-JP" sz="1050" spc="-50" dirty="0">
                <a:solidFill>
                  <a:schemeClr val="tx1"/>
                </a:solidFill>
                <a:latin typeface="BIZ UDゴシック" panose="020B0400000000000000" pitchFamily="49" charset="-128"/>
                <a:ea typeface="BIZ UDゴシック" panose="020B0400000000000000" pitchFamily="49" charset="-128"/>
              </a:rPr>
              <a:t>(</a:t>
            </a:r>
            <a:r>
              <a:rPr kumimoji="1" lang="ja-JP" altLang="en-US" sz="1050" spc="-50" dirty="0">
                <a:solidFill>
                  <a:schemeClr val="tx1"/>
                </a:solidFill>
                <a:latin typeface="BIZ UDゴシック" panose="020B0400000000000000" pitchFamily="49" charset="-128"/>
                <a:ea typeface="BIZ UDゴシック" panose="020B0400000000000000" pitchFamily="49" charset="-128"/>
              </a:rPr>
              <a:t>厚生労働省就職氷河期世代活躍支援プランに基づき、令和２年度～３年間実施</a:t>
            </a:r>
            <a:r>
              <a:rPr kumimoji="1" lang="en-US" altLang="ja-JP" sz="1050" spc="-50" dirty="0">
                <a:solidFill>
                  <a:schemeClr val="tx1"/>
                </a:solidFill>
                <a:latin typeface="BIZ UDゴシック" panose="020B0400000000000000" pitchFamily="49" charset="-128"/>
                <a:ea typeface="BIZ UDゴシック" panose="020B0400000000000000" pitchFamily="49" charset="-128"/>
              </a:rPr>
              <a:t>)</a:t>
            </a:r>
            <a:endParaRPr kumimoji="1" lang="ja-JP" altLang="en-US" sz="1050" spc="-50" dirty="0">
              <a:solidFill>
                <a:schemeClr val="tx1"/>
              </a:solidFill>
              <a:latin typeface="BIZ UDゴシック" panose="020B0400000000000000" pitchFamily="49" charset="-128"/>
              <a:ea typeface="BIZ UDゴシック" panose="020B0400000000000000" pitchFamily="49" charset="-128"/>
            </a:endParaRPr>
          </a:p>
          <a:p>
            <a:pPr>
              <a:lnSpc>
                <a:spcPts val="1800"/>
              </a:lnSpc>
            </a:pPr>
            <a:r>
              <a:rPr kumimoji="1" lang="ja-JP" altLang="en-US" sz="1200" dirty="0">
                <a:solidFill>
                  <a:schemeClr val="tx1"/>
                </a:solidFill>
                <a:latin typeface="BIZ UDゴシック" panose="020B0400000000000000" pitchFamily="49" charset="-128"/>
                <a:ea typeface="BIZ UDゴシック" panose="020B0400000000000000" pitchFamily="49" charset="-128"/>
              </a:rPr>
              <a:t>▸令和３年度は、学習会、調査及び研修会を実施し、市町村プラットフォームの構築と取組を促進する</a:t>
            </a:r>
            <a:r>
              <a:rPr kumimoji="1" lang="ja-JP" altLang="en-US" sz="1050" dirty="0">
                <a:solidFill>
                  <a:schemeClr val="tx1"/>
                </a:solidFill>
                <a:latin typeface="BIZ UDゴシック" panose="020B0400000000000000" pitchFamily="49" charset="-128"/>
                <a:ea typeface="BIZ UDゴシック" panose="020B0400000000000000" pitchFamily="49" charset="-128"/>
              </a:rPr>
              <a:t>。</a:t>
            </a:r>
            <a:r>
              <a:rPr kumimoji="1" lang="en-US" altLang="ja-JP" sz="1050" dirty="0">
                <a:solidFill>
                  <a:schemeClr val="tx1"/>
                </a:solidFill>
                <a:latin typeface="BIZ UDゴシック" panose="020B0400000000000000" pitchFamily="49" charset="-128"/>
                <a:ea typeface="BIZ UDゴシック" panose="020B0400000000000000" pitchFamily="49" charset="-128"/>
              </a:rPr>
              <a:t>(</a:t>
            </a:r>
            <a:r>
              <a:rPr kumimoji="1" lang="ja-JP" altLang="en-US" sz="1030" spc="-30" dirty="0">
                <a:solidFill>
                  <a:schemeClr val="tx1"/>
                </a:solidFill>
                <a:latin typeface="BIZ UDゴシック" panose="020B0400000000000000" pitchFamily="49" charset="-128"/>
                <a:ea typeface="BIZ UDゴシック" panose="020B0400000000000000" pitchFamily="49" charset="-128"/>
              </a:rPr>
              <a:t>大阪プラットフォームは令和元年度に設置済</a:t>
            </a:r>
            <a:r>
              <a:rPr kumimoji="1" lang="en-US" altLang="ja-JP" sz="1030" spc="-30" dirty="0">
                <a:solidFill>
                  <a:schemeClr val="tx1"/>
                </a:solidFill>
                <a:latin typeface="BIZ UDゴシック" panose="020B0400000000000000" pitchFamily="49" charset="-128"/>
                <a:ea typeface="BIZ UDゴシック" panose="020B0400000000000000" pitchFamily="49" charset="-128"/>
              </a:rPr>
              <a:t>)</a:t>
            </a:r>
            <a:endParaRPr kumimoji="1" lang="ja-JP" altLang="en-US" sz="1030" spc="-30" dirty="0">
              <a:solidFill>
                <a:schemeClr val="tx1"/>
              </a:solidFill>
              <a:latin typeface="BIZ UDゴシック" panose="020B0400000000000000" pitchFamily="49" charset="-128"/>
              <a:ea typeface="BIZ UDゴシック" panose="020B0400000000000000" pitchFamily="49" charset="-128"/>
            </a:endParaRPr>
          </a:p>
        </p:txBody>
      </p:sp>
      <p:sp>
        <p:nvSpPr>
          <p:cNvPr id="23" name="角丸四角形 3">
            <a:extLst>
              <a:ext uri="{FF2B5EF4-FFF2-40B4-BE49-F238E27FC236}">
                <a16:creationId xmlns:a16="http://schemas.microsoft.com/office/drawing/2014/main" id="{493A916E-8B69-4FAA-ADC1-3D5ECA0A675C}"/>
              </a:ext>
            </a:extLst>
          </p:cNvPr>
          <p:cNvSpPr/>
          <p:nvPr/>
        </p:nvSpPr>
        <p:spPr>
          <a:xfrm>
            <a:off x="0" y="1412694"/>
            <a:ext cx="9442364" cy="304908"/>
          </a:xfrm>
          <a:prstGeom prst="roundRect">
            <a:avLst>
              <a:gd name="adj" fmla="val 0"/>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000"/>
              </a:lnSpc>
            </a:pPr>
            <a:r>
              <a:rPr kumimoji="1" lang="ja-JP" altLang="en-US" sz="1300" b="1" dirty="0">
                <a:solidFill>
                  <a:schemeClr val="tx1"/>
                </a:solidFill>
                <a:latin typeface="BIZ UDゴシック" panose="020B0400000000000000" pitchFamily="49" charset="-128"/>
                <a:ea typeface="BIZ UDゴシック" panose="020B0400000000000000" pitchFamily="49" charset="-128"/>
              </a:rPr>
              <a:t>（１）地域福祉を取り巻く主な動向等</a:t>
            </a:r>
          </a:p>
        </p:txBody>
      </p:sp>
    </p:spTree>
    <p:extLst>
      <p:ext uri="{BB962C8B-B14F-4D97-AF65-F5344CB8AC3E}">
        <p14:creationId xmlns:p14="http://schemas.microsoft.com/office/powerpoint/2010/main" val="37583318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7FCFB327-7222-4892-B4F0-2EFC2A3E169C}"/>
              </a:ext>
            </a:extLst>
          </p:cNvPr>
          <p:cNvSpPr/>
          <p:nvPr/>
        </p:nvSpPr>
        <p:spPr>
          <a:xfrm>
            <a:off x="0" y="7752"/>
            <a:ext cx="9921000" cy="462857"/>
          </a:xfrm>
          <a:prstGeom prst="rect">
            <a:avLst/>
          </a:prstGeom>
          <a:solidFill>
            <a:srgbClr val="002060"/>
          </a:solidFill>
          <a:ln w="12700" cap="flat" cmpd="sng" algn="ctr">
            <a:noFill/>
            <a:prstDash val="solid"/>
            <a:miter lim="800000"/>
          </a:ln>
          <a:effectLst/>
        </p:spPr>
        <p:txBody>
          <a:bodyPr rot="0" spcFirstLastPara="0" vert="horz" wrap="square" lIns="65314" tIns="90000" rIns="65314" bIns="0" numCol="1" spcCol="0" rtlCol="0" fromWordArt="0" anchor="ctr" anchorCtr="0" forceAA="0" compatLnSpc="1">
            <a:prstTxWarp prst="textNoShape">
              <a:avLst/>
            </a:prstTxWarp>
            <a:noAutofit/>
          </a:bodyPr>
          <a:lstStyle/>
          <a:p>
            <a:pPr algn="ctr" defTabSz="653169">
              <a:lnSpc>
                <a:spcPts val="1786"/>
              </a:lnSpc>
              <a:defRPr/>
            </a:pPr>
            <a:r>
              <a:rPr lang="ja-JP" altLang="en-US" sz="2000" b="1" dirty="0">
                <a:solidFill>
                  <a:schemeClr val="bg1"/>
                </a:solidFill>
                <a:latin typeface="BIZ UDゴシック" panose="020B0400000000000000" pitchFamily="49" charset="-128"/>
                <a:ea typeface="BIZ UDゴシック" panose="020B0400000000000000" pitchFamily="49" charset="-128"/>
              </a:rPr>
              <a:t>中間見直しに向けて</a:t>
            </a:r>
          </a:p>
        </p:txBody>
      </p:sp>
      <p:sp>
        <p:nvSpPr>
          <p:cNvPr id="32" name="四角形吹き出し 31"/>
          <p:cNvSpPr/>
          <p:nvPr/>
        </p:nvSpPr>
        <p:spPr>
          <a:xfrm>
            <a:off x="8503160" y="203802"/>
            <a:ext cx="1224000" cy="504000"/>
          </a:xfrm>
          <a:prstGeom prst="wedgeRectCallout">
            <a:avLst>
              <a:gd name="adj1" fmla="val -19081"/>
              <a:gd name="adj2" fmla="val 25194"/>
            </a:avLst>
          </a:prstGeom>
          <a:solidFill>
            <a:srgbClr val="FFFFFF"/>
          </a:solidFill>
          <a:ln w="25400" cap="flat" cmpd="sng" algn="ctr">
            <a:solidFill>
              <a:schemeClr val="tx1"/>
            </a:solidFill>
            <a:prstDash val="solid"/>
          </a:ln>
          <a:effectLst/>
        </p:spPr>
        <p:txBody>
          <a:bodyPr rtlCol="0" anchor="ctr"/>
          <a:lstStyle>
            <a:defPPr>
              <a:defRPr lang="ja-JP"/>
            </a:defPPr>
            <a:lvl1pPr marL="0" algn="l" defTabSz="953079" rtl="0" eaLnBrk="1" latinLnBrk="0" hangingPunct="1">
              <a:defRPr kumimoji="1" sz="1900" kern="1200">
                <a:solidFill>
                  <a:schemeClr val="dk1"/>
                </a:solidFill>
                <a:latin typeface="+mn-lt"/>
                <a:ea typeface="+mn-ea"/>
                <a:cs typeface="+mn-cs"/>
              </a:defRPr>
            </a:lvl1pPr>
            <a:lvl2pPr marL="476540" algn="l" defTabSz="953079" rtl="0" eaLnBrk="1" latinLnBrk="0" hangingPunct="1">
              <a:defRPr kumimoji="1" sz="1900" kern="1200">
                <a:solidFill>
                  <a:schemeClr val="dk1"/>
                </a:solidFill>
                <a:latin typeface="+mn-lt"/>
                <a:ea typeface="+mn-ea"/>
                <a:cs typeface="+mn-cs"/>
              </a:defRPr>
            </a:lvl2pPr>
            <a:lvl3pPr marL="953079" algn="l" defTabSz="953079" rtl="0" eaLnBrk="1" latinLnBrk="0" hangingPunct="1">
              <a:defRPr kumimoji="1" sz="1900" kern="1200">
                <a:solidFill>
                  <a:schemeClr val="dk1"/>
                </a:solidFill>
                <a:latin typeface="+mn-lt"/>
                <a:ea typeface="+mn-ea"/>
                <a:cs typeface="+mn-cs"/>
              </a:defRPr>
            </a:lvl3pPr>
            <a:lvl4pPr marL="1429619" algn="l" defTabSz="953079" rtl="0" eaLnBrk="1" latinLnBrk="0" hangingPunct="1">
              <a:defRPr kumimoji="1" sz="1900" kern="1200">
                <a:solidFill>
                  <a:schemeClr val="dk1"/>
                </a:solidFill>
                <a:latin typeface="+mn-lt"/>
                <a:ea typeface="+mn-ea"/>
                <a:cs typeface="+mn-cs"/>
              </a:defRPr>
            </a:lvl4pPr>
            <a:lvl5pPr marL="1906158" algn="l" defTabSz="953079" rtl="0" eaLnBrk="1" latinLnBrk="0" hangingPunct="1">
              <a:defRPr kumimoji="1" sz="1900" kern="1200">
                <a:solidFill>
                  <a:schemeClr val="dk1"/>
                </a:solidFill>
                <a:latin typeface="+mn-lt"/>
                <a:ea typeface="+mn-ea"/>
                <a:cs typeface="+mn-cs"/>
              </a:defRPr>
            </a:lvl5pPr>
            <a:lvl6pPr marL="2382698" algn="l" defTabSz="953079" rtl="0" eaLnBrk="1" latinLnBrk="0" hangingPunct="1">
              <a:defRPr kumimoji="1" sz="1900" kern="1200">
                <a:solidFill>
                  <a:schemeClr val="dk1"/>
                </a:solidFill>
                <a:latin typeface="+mn-lt"/>
                <a:ea typeface="+mn-ea"/>
                <a:cs typeface="+mn-cs"/>
              </a:defRPr>
            </a:lvl6pPr>
            <a:lvl7pPr marL="2859237" algn="l" defTabSz="953079" rtl="0" eaLnBrk="1" latinLnBrk="0" hangingPunct="1">
              <a:defRPr kumimoji="1" sz="1900" kern="1200">
                <a:solidFill>
                  <a:schemeClr val="dk1"/>
                </a:solidFill>
                <a:latin typeface="+mn-lt"/>
                <a:ea typeface="+mn-ea"/>
                <a:cs typeface="+mn-cs"/>
              </a:defRPr>
            </a:lvl7pPr>
            <a:lvl8pPr marL="3335777" algn="l" defTabSz="953079" rtl="0" eaLnBrk="1" latinLnBrk="0" hangingPunct="1">
              <a:defRPr kumimoji="1" sz="1900" kern="1200">
                <a:solidFill>
                  <a:schemeClr val="dk1"/>
                </a:solidFill>
                <a:latin typeface="+mn-lt"/>
                <a:ea typeface="+mn-ea"/>
                <a:cs typeface="+mn-cs"/>
              </a:defRPr>
            </a:lvl8pPr>
            <a:lvl9pPr marL="3812316" algn="l" defTabSz="953079" rtl="0" eaLnBrk="1" latinLnBrk="0" hangingPunct="1">
              <a:defRPr kumimoji="1" sz="1900" kern="1200">
                <a:solidFill>
                  <a:schemeClr val="dk1"/>
                </a:solidFill>
                <a:latin typeface="+mn-lt"/>
                <a:ea typeface="+mn-ea"/>
                <a:cs typeface="+mn-cs"/>
              </a:defRPr>
            </a:lvl9pPr>
          </a:lstStyle>
          <a:p>
            <a:pPr marL="0" marR="0" lvl="0" indent="0" algn="ctr" defTabSz="953079"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資料２</a:t>
            </a:r>
          </a:p>
        </p:txBody>
      </p:sp>
      <p:sp>
        <p:nvSpPr>
          <p:cNvPr id="6" name="角丸四角形 5"/>
          <p:cNvSpPr/>
          <p:nvPr/>
        </p:nvSpPr>
        <p:spPr>
          <a:xfrm>
            <a:off x="231818" y="991673"/>
            <a:ext cx="9495342" cy="5293217"/>
          </a:xfrm>
          <a:prstGeom prst="roundRect">
            <a:avLst>
              <a:gd name="adj" fmla="val 2130"/>
            </a:avLst>
          </a:prstGeom>
          <a:solidFill>
            <a:schemeClr val="accent1">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ts val="357"/>
              </a:lnSpc>
            </a:pPr>
            <a:endParaRPr kumimoji="1" lang="en-US" altLang="ja-JP" sz="1571" b="1" dirty="0">
              <a:solidFill>
                <a:schemeClr val="tx1"/>
              </a:solidFill>
              <a:latin typeface="BIZ UDゴシック" panose="020B0400000000000000" pitchFamily="49" charset="-128"/>
              <a:ea typeface="BIZ UDゴシック" panose="020B0400000000000000" pitchFamily="49" charset="-128"/>
            </a:endParaRPr>
          </a:p>
        </p:txBody>
      </p:sp>
      <p:sp>
        <p:nvSpPr>
          <p:cNvPr id="3" name="フローチャート: 抜出し 2"/>
          <p:cNvSpPr/>
          <p:nvPr/>
        </p:nvSpPr>
        <p:spPr>
          <a:xfrm rot="5400000">
            <a:off x="3578282" y="2303790"/>
            <a:ext cx="972000" cy="268826"/>
          </a:xfrm>
          <a:prstGeom prst="flowChartExtra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2">
              <a:latin typeface="BIZ UDゴシック" panose="020B0400000000000000" pitchFamily="49" charset="-128"/>
              <a:ea typeface="BIZ UDゴシック" panose="020B0400000000000000" pitchFamily="49" charset="-128"/>
            </a:endParaRPr>
          </a:p>
        </p:txBody>
      </p:sp>
      <p:sp>
        <p:nvSpPr>
          <p:cNvPr id="53" name="四角形: 角を丸くする 49">
            <a:extLst>
              <a:ext uri="{FF2B5EF4-FFF2-40B4-BE49-F238E27FC236}">
                <a16:creationId xmlns:a16="http://schemas.microsoft.com/office/drawing/2014/main" id="{A9B9AEF6-C264-45CC-8DEC-2D2C37CAC10E}"/>
              </a:ext>
            </a:extLst>
          </p:cNvPr>
          <p:cNvSpPr/>
          <p:nvPr/>
        </p:nvSpPr>
        <p:spPr>
          <a:xfrm>
            <a:off x="4298479" y="1915169"/>
            <a:ext cx="5220000" cy="467628"/>
          </a:xfrm>
          <a:prstGeom prst="roundRect">
            <a:avLst>
              <a:gd name="adj" fmla="val 12978"/>
            </a:avLst>
          </a:prstGeom>
          <a:solidFill>
            <a:schemeClr val="bg1"/>
          </a:solidFill>
          <a:ln>
            <a:solidFill>
              <a:schemeClr val="accent1">
                <a:alpha val="98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lIns="72000" tIns="72000" rIns="72000" bIns="72000" rtlCol="0" anchor="ctr">
            <a:sp3d extrusionH="57150">
              <a:bevelT w="38100" h="38100" prst="slope"/>
            </a:sp3d>
          </a:bodyPr>
          <a:lstStyle/>
          <a:p>
            <a:pPr>
              <a:lnSpc>
                <a:spcPts val="1600"/>
              </a:lnSpc>
            </a:pPr>
            <a:r>
              <a:rPr kumimoji="1" lang="ja-JP" altLang="en-US" sz="1300" b="1" dirty="0">
                <a:latin typeface="BIZ UDゴシック" panose="020B0400000000000000" pitchFamily="49" charset="-128"/>
                <a:ea typeface="BIZ UDゴシック" panose="020B0400000000000000" pitchFamily="49" charset="-128"/>
              </a:rPr>
              <a:t>◎「地域における公益的な取組」としての法人後見活動支援</a:t>
            </a:r>
            <a:endParaRPr kumimoji="1" lang="en-US" altLang="ja-JP" sz="1050" dirty="0">
              <a:latin typeface="BIZ UDゴシック" panose="020B0400000000000000" pitchFamily="49" charset="-128"/>
              <a:ea typeface="BIZ UDゴシック" panose="020B0400000000000000" pitchFamily="49" charset="-128"/>
            </a:endParaRPr>
          </a:p>
        </p:txBody>
      </p:sp>
      <p:sp>
        <p:nvSpPr>
          <p:cNvPr id="54" name="四角形: 角を丸くする 49">
            <a:extLst>
              <a:ext uri="{FF2B5EF4-FFF2-40B4-BE49-F238E27FC236}">
                <a16:creationId xmlns:a16="http://schemas.microsoft.com/office/drawing/2014/main" id="{A9B9AEF6-C264-45CC-8DEC-2D2C37CAC10E}"/>
              </a:ext>
            </a:extLst>
          </p:cNvPr>
          <p:cNvSpPr/>
          <p:nvPr/>
        </p:nvSpPr>
        <p:spPr>
          <a:xfrm>
            <a:off x="9025065" y="1789075"/>
            <a:ext cx="612000" cy="211091"/>
          </a:xfrm>
          <a:prstGeom prst="roundRect">
            <a:avLst>
              <a:gd name="adj" fmla="val 12978"/>
            </a:avLst>
          </a:prstGeom>
          <a:solidFill>
            <a:schemeClr val="bg1"/>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071" dirty="0">
                <a:latin typeface="BIZ UDゴシック" panose="020B0400000000000000" pitchFamily="49" charset="-128"/>
                <a:ea typeface="BIZ UDゴシック" panose="020B0400000000000000" pitchFamily="49" charset="-128"/>
              </a:rPr>
              <a:t>参考４</a:t>
            </a:r>
          </a:p>
        </p:txBody>
      </p:sp>
      <p:sp>
        <p:nvSpPr>
          <p:cNvPr id="30" name="四角形: 角を丸くする 49">
            <a:extLst>
              <a:ext uri="{FF2B5EF4-FFF2-40B4-BE49-F238E27FC236}">
                <a16:creationId xmlns:a16="http://schemas.microsoft.com/office/drawing/2014/main" id="{A9B9AEF6-C264-45CC-8DEC-2D2C37CAC10E}"/>
              </a:ext>
            </a:extLst>
          </p:cNvPr>
          <p:cNvSpPr/>
          <p:nvPr/>
        </p:nvSpPr>
        <p:spPr>
          <a:xfrm>
            <a:off x="4288930" y="2385561"/>
            <a:ext cx="5220000" cy="1412313"/>
          </a:xfrm>
          <a:prstGeom prst="roundRect">
            <a:avLst>
              <a:gd name="adj" fmla="val 12978"/>
            </a:avLst>
          </a:prstGeom>
          <a:noFill/>
          <a:ln>
            <a:noFill/>
          </a:ln>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lIns="72000" tIns="72000" rIns="72000" bIns="72000" rtlCol="0" anchor="ctr">
            <a:sp3d extrusionH="57150">
              <a:bevelT w="38100" h="38100" prst="slope"/>
            </a:sp3d>
          </a:bodyPr>
          <a:lstStyle/>
          <a:p>
            <a:pPr>
              <a:lnSpc>
                <a:spcPts val="1800"/>
              </a:lnSpc>
            </a:pPr>
            <a:r>
              <a:rPr kumimoji="1" lang="ja-JP" altLang="en-US" sz="1200" dirty="0">
                <a:latin typeface="BIZ UDゴシック" panose="020B0400000000000000" pitchFamily="49" charset="-128"/>
                <a:ea typeface="BIZ UDゴシック" panose="020B0400000000000000" pitchFamily="49" charset="-128"/>
              </a:rPr>
              <a:t>▸社会福祉法人による「地域における公益的な取組」としての後見活動を広域的に支援するための体制整備について、令和２年度に「成年後見制度利用促進研究会」において検討。</a:t>
            </a:r>
          </a:p>
          <a:p>
            <a:pPr>
              <a:lnSpc>
                <a:spcPts val="1800"/>
              </a:lnSpc>
            </a:pPr>
            <a:r>
              <a:rPr kumimoji="1" lang="ja-JP" altLang="en-US" sz="1200" dirty="0">
                <a:latin typeface="BIZ UDゴシック" panose="020B0400000000000000" pitchFamily="49" charset="-128"/>
                <a:ea typeface="BIZ UDゴシック" panose="020B0400000000000000" pitchFamily="49" charset="-128"/>
              </a:rPr>
              <a:t>▶令和３年度から、社会福祉法人を対象に養成研修を開始し、新たな担い手の確保に努める。</a:t>
            </a:r>
          </a:p>
        </p:txBody>
      </p:sp>
      <p:sp>
        <p:nvSpPr>
          <p:cNvPr id="35" name="フローチャート: 抜出し 34"/>
          <p:cNvSpPr/>
          <p:nvPr/>
        </p:nvSpPr>
        <p:spPr>
          <a:xfrm rot="5400000">
            <a:off x="3566045" y="4409455"/>
            <a:ext cx="972000" cy="268826"/>
          </a:xfrm>
          <a:prstGeom prst="flowChartExtra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2">
              <a:latin typeface="BIZ UDゴシック" panose="020B0400000000000000" pitchFamily="49" charset="-128"/>
              <a:ea typeface="BIZ UDゴシック" panose="020B0400000000000000" pitchFamily="49" charset="-128"/>
            </a:endParaRPr>
          </a:p>
        </p:txBody>
      </p:sp>
      <p:sp>
        <p:nvSpPr>
          <p:cNvPr id="37" name="四角形: 角を丸くする 49">
            <a:extLst>
              <a:ext uri="{FF2B5EF4-FFF2-40B4-BE49-F238E27FC236}">
                <a16:creationId xmlns:a16="http://schemas.microsoft.com/office/drawing/2014/main" id="{A9B9AEF6-C264-45CC-8DEC-2D2C37CAC10E}"/>
              </a:ext>
            </a:extLst>
          </p:cNvPr>
          <p:cNvSpPr/>
          <p:nvPr/>
        </p:nvSpPr>
        <p:spPr>
          <a:xfrm>
            <a:off x="4298479" y="4581198"/>
            <a:ext cx="5220000" cy="1412313"/>
          </a:xfrm>
          <a:prstGeom prst="roundRect">
            <a:avLst>
              <a:gd name="adj" fmla="val 12978"/>
            </a:avLst>
          </a:prstGeom>
          <a:noFill/>
          <a:ln>
            <a:noFill/>
          </a:ln>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lIns="72000" tIns="72000" rIns="72000" bIns="72000" rtlCol="0" anchor="ctr">
            <a:sp3d extrusionH="57150">
              <a:bevelT w="38100" h="38100" prst="slope"/>
            </a:sp3d>
          </a:bodyPr>
          <a:lstStyle/>
          <a:p>
            <a:pPr>
              <a:lnSpc>
                <a:spcPts val="1800"/>
              </a:lnSpc>
            </a:pPr>
            <a:r>
              <a:rPr kumimoji="1" lang="ja-JP" altLang="en-US" sz="1200" dirty="0">
                <a:latin typeface="BIZ UDゴシック" panose="020B0400000000000000" pitchFamily="49" charset="-128"/>
                <a:ea typeface="BIZ UDゴシック" panose="020B0400000000000000" pitchFamily="49" charset="-128"/>
              </a:rPr>
              <a:t>▸コロナ禍において、高齢者や</a:t>
            </a:r>
            <a:r>
              <a:rPr kumimoji="1" lang="ja-JP" altLang="en-US" sz="1200" dirty="0" err="1">
                <a:latin typeface="BIZ UDゴシック" panose="020B0400000000000000" pitchFamily="49" charset="-128"/>
                <a:ea typeface="BIZ UDゴシック" panose="020B0400000000000000" pitchFamily="49" charset="-128"/>
              </a:rPr>
              <a:t>障がい</a:t>
            </a:r>
            <a:r>
              <a:rPr kumimoji="1" lang="ja-JP" altLang="en-US" sz="1200" dirty="0">
                <a:latin typeface="BIZ UDゴシック" panose="020B0400000000000000" pitchFamily="49" charset="-128"/>
                <a:ea typeface="BIZ UDゴシック" panose="020B0400000000000000" pitchFamily="49" charset="-128"/>
              </a:rPr>
              <a:t>者等の要支援者が孤立や不安を抱えないよう、社会福祉協議会が有する地域のネットワーク等を活用し、見守りや安否確認等を実施（外出自粛高齢者・障がい者等見守り支援事業交付金</a:t>
            </a:r>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Ｒ２年度限り）。</a:t>
            </a:r>
          </a:p>
          <a:p>
            <a:pPr>
              <a:lnSpc>
                <a:spcPts val="1800"/>
              </a:lnSpc>
            </a:pPr>
            <a:r>
              <a:rPr kumimoji="1" lang="ja-JP" altLang="en-US" sz="1200" dirty="0">
                <a:latin typeface="BIZ UDゴシック" panose="020B0400000000000000" pitchFamily="49" charset="-128"/>
                <a:ea typeface="BIZ UDゴシック" panose="020B0400000000000000" pitchFamily="49" charset="-128"/>
              </a:rPr>
              <a:t>▶今後は、ポストコロナに向けた新たな地域福祉活動への支援を検討。</a:t>
            </a:r>
          </a:p>
        </p:txBody>
      </p:sp>
      <p:sp>
        <p:nvSpPr>
          <p:cNvPr id="31" name="正方形/長方形 30">
            <a:extLst>
              <a:ext uri="{FF2B5EF4-FFF2-40B4-BE49-F238E27FC236}">
                <a16:creationId xmlns:a16="http://schemas.microsoft.com/office/drawing/2014/main" id="{9D8CF6B8-2704-4BB0-80A7-7FFD4D814C71}"/>
              </a:ext>
            </a:extLst>
          </p:cNvPr>
          <p:cNvSpPr/>
          <p:nvPr/>
        </p:nvSpPr>
        <p:spPr>
          <a:xfrm>
            <a:off x="914539" y="1911615"/>
            <a:ext cx="2844000" cy="981814"/>
          </a:xfrm>
          <a:prstGeom prst="rect">
            <a:avLst/>
          </a:prstGeom>
          <a:solidFill>
            <a:schemeClr val="bg1"/>
          </a:solidFill>
        </p:spPr>
        <p:style>
          <a:lnRef idx="1">
            <a:schemeClr val="accent2"/>
          </a:lnRef>
          <a:fillRef idx="2">
            <a:schemeClr val="accent2"/>
          </a:fillRef>
          <a:effectRef idx="1">
            <a:schemeClr val="accent2"/>
          </a:effectRef>
          <a:fontRef idx="minor">
            <a:schemeClr val="dk1"/>
          </a:fontRef>
        </p:style>
        <p:txBody>
          <a:bodyPr lIns="25714" rIns="25714" rtlCol="0" anchor="b"/>
          <a:lstStyle/>
          <a:p>
            <a:pPr algn="ctr">
              <a:lnSpc>
                <a:spcPts val="2000"/>
              </a:lnSpc>
            </a:pPr>
            <a:r>
              <a:rPr kumimoji="1" lang="zh-TW" altLang="en-US" sz="1400" b="1" dirty="0">
                <a:solidFill>
                  <a:schemeClr val="tx1"/>
                </a:solidFill>
                <a:latin typeface="BIZ UDゴシック" panose="020B0400000000000000" pitchFamily="49" charset="-128"/>
                <a:ea typeface="BIZ UDゴシック" panose="020B0400000000000000" pitchFamily="49" charset="-128"/>
              </a:rPr>
              <a:t>成年後見制度</a:t>
            </a:r>
            <a:r>
              <a:rPr kumimoji="1" lang="ja-JP" altLang="en-US" sz="1400" b="1" dirty="0">
                <a:solidFill>
                  <a:schemeClr val="tx1"/>
                </a:solidFill>
                <a:latin typeface="BIZ UDゴシック" panose="020B0400000000000000" pitchFamily="49" charset="-128"/>
                <a:ea typeface="BIZ UDゴシック" panose="020B0400000000000000" pitchFamily="49" charset="-128"/>
              </a:rPr>
              <a:t>の担い手確保</a:t>
            </a:r>
            <a:endParaRPr kumimoji="1" lang="en-US" altLang="ja-JP" sz="1400" b="1" dirty="0">
              <a:solidFill>
                <a:schemeClr val="tx1"/>
              </a:solidFill>
              <a:latin typeface="BIZ UDゴシック" panose="020B0400000000000000" pitchFamily="49" charset="-128"/>
              <a:ea typeface="BIZ UDゴシック" panose="020B0400000000000000" pitchFamily="49" charset="-128"/>
            </a:endParaRPr>
          </a:p>
          <a:p>
            <a:pPr algn="ctr">
              <a:lnSpc>
                <a:spcPts val="2000"/>
              </a:lnSpc>
            </a:pPr>
            <a:endParaRPr kumimoji="1" lang="en-US" altLang="ja-JP" sz="1400" b="1" dirty="0">
              <a:solidFill>
                <a:schemeClr val="tx1"/>
              </a:solidFill>
              <a:latin typeface="BIZ UDゴシック" panose="020B0400000000000000" pitchFamily="49" charset="-128"/>
              <a:ea typeface="BIZ UDゴシック" panose="020B0400000000000000" pitchFamily="49" charset="-128"/>
            </a:endParaRPr>
          </a:p>
        </p:txBody>
      </p:sp>
      <p:sp>
        <p:nvSpPr>
          <p:cNvPr id="33" name="正方形/長方形 32">
            <a:extLst>
              <a:ext uri="{FF2B5EF4-FFF2-40B4-BE49-F238E27FC236}">
                <a16:creationId xmlns:a16="http://schemas.microsoft.com/office/drawing/2014/main" id="{7D35BA57-7D08-4E79-8FC5-3D43B55F3C98}"/>
              </a:ext>
            </a:extLst>
          </p:cNvPr>
          <p:cNvSpPr/>
          <p:nvPr/>
        </p:nvSpPr>
        <p:spPr>
          <a:xfrm>
            <a:off x="914538" y="4072589"/>
            <a:ext cx="2844000" cy="977952"/>
          </a:xfrm>
          <a:prstGeom prst="rect">
            <a:avLst/>
          </a:prstGeom>
          <a:solidFill>
            <a:schemeClr val="bg1"/>
          </a:solidFill>
        </p:spPr>
        <p:style>
          <a:lnRef idx="1">
            <a:schemeClr val="accent1"/>
          </a:lnRef>
          <a:fillRef idx="2">
            <a:schemeClr val="accent1"/>
          </a:fillRef>
          <a:effectRef idx="1">
            <a:schemeClr val="accent1"/>
          </a:effectRef>
          <a:fontRef idx="minor">
            <a:schemeClr val="dk1"/>
          </a:fontRef>
        </p:style>
        <p:txBody>
          <a:bodyPr lIns="25714" rIns="25714" rtlCol="0" anchor="b"/>
          <a:lstStyle/>
          <a:p>
            <a:pPr algn="ctr">
              <a:lnSpc>
                <a:spcPts val="2000"/>
              </a:lnSpc>
            </a:pPr>
            <a:r>
              <a:rPr kumimoji="1" lang="ja-JP" altLang="en-US" sz="1400" b="1" dirty="0">
                <a:solidFill>
                  <a:schemeClr val="tx1"/>
                </a:solidFill>
                <a:latin typeface="BIZ UDゴシック" panose="020B0400000000000000" pitchFamily="49" charset="-128"/>
                <a:ea typeface="BIZ UDゴシック" panose="020B0400000000000000" pitchFamily="49" charset="-128"/>
              </a:rPr>
              <a:t>ウィズコロナ・ポストコロナに</a:t>
            </a:r>
            <a:endParaRPr kumimoji="1" lang="en-US" altLang="ja-JP" sz="1400" b="1" dirty="0">
              <a:solidFill>
                <a:schemeClr val="tx1"/>
              </a:solidFill>
              <a:latin typeface="BIZ UDゴシック" panose="020B0400000000000000" pitchFamily="49" charset="-128"/>
              <a:ea typeface="BIZ UDゴシック" panose="020B0400000000000000" pitchFamily="49" charset="-128"/>
            </a:endParaRPr>
          </a:p>
          <a:p>
            <a:pPr algn="ctr">
              <a:lnSpc>
                <a:spcPts val="2000"/>
              </a:lnSpc>
            </a:pPr>
            <a:r>
              <a:rPr kumimoji="1" lang="ja-JP" altLang="en-US" sz="1400" b="1" dirty="0">
                <a:solidFill>
                  <a:schemeClr val="tx1"/>
                </a:solidFill>
                <a:latin typeface="BIZ UDゴシック" panose="020B0400000000000000" pitchFamily="49" charset="-128"/>
                <a:ea typeface="BIZ UDゴシック" panose="020B0400000000000000" pitchFamily="49" charset="-128"/>
              </a:rPr>
              <a:t>おける地域福祉活動への支援</a:t>
            </a:r>
            <a:endParaRPr kumimoji="1" lang="en-US" altLang="ja-JP" sz="1700" dirty="0">
              <a:solidFill>
                <a:schemeClr val="tx1"/>
              </a:solidFill>
              <a:latin typeface="BIZ UDゴシック" panose="020B0400000000000000" pitchFamily="49" charset="-128"/>
              <a:ea typeface="BIZ UDゴシック" panose="020B0400000000000000" pitchFamily="49" charset="-128"/>
            </a:endParaRPr>
          </a:p>
        </p:txBody>
      </p:sp>
      <p:sp>
        <p:nvSpPr>
          <p:cNvPr id="34" name="楕円 33"/>
          <p:cNvSpPr/>
          <p:nvPr/>
        </p:nvSpPr>
        <p:spPr>
          <a:xfrm>
            <a:off x="266178" y="2075350"/>
            <a:ext cx="564601" cy="650771"/>
          </a:xfrm>
          <a:prstGeom prst="ellipse">
            <a:avLst/>
          </a:prstGeom>
          <a:noFill/>
          <a:ln w="254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BIZ UDゴシック" panose="020B0400000000000000" pitchFamily="49" charset="-128"/>
                <a:ea typeface="BIZ UDゴシック" panose="020B0400000000000000" pitchFamily="49" charset="-128"/>
              </a:rPr>
              <a:t>３</a:t>
            </a:r>
          </a:p>
        </p:txBody>
      </p:sp>
      <p:sp>
        <p:nvSpPr>
          <p:cNvPr id="38" name="楕円 37"/>
          <p:cNvSpPr/>
          <p:nvPr/>
        </p:nvSpPr>
        <p:spPr>
          <a:xfrm>
            <a:off x="266178" y="4126507"/>
            <a:ext cx="564601" cy="650771"/>
          </a:xfrm>
          <a:prstGeom prst="ellipse">
            <a:avLst/>
          </a:prstGeom>
          <a:noFill/>
          <a:ln w="254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BIZ UDゴシック" panose="020B0400000000000000" pitchFamily="49" charset="-128"/>
                <a:ea typeface="BIZ UDゴシック" panose="020B0400000000000000" pitchFamily="49" charset="-128"/>
              </a:rPr>
              <a:t>４</a:t>
            </a:r>
          </a:p>
        </p:txBody>
      </p:sp>
      <p:sp>
        <p:nvSpPr>
          <p:cNvPr id="42" name="角丸四角形 41"/>
          <p:cNvSpPr/>
          <p:nvPr/>
        </p:nvSpPr>
        <p:spPr>
          <a:xfrm>
            <a:off x="813065" y="1810188"/>
            <a:ext cx="1368000" cy="280802"/>
          </a:xfrm>
          <a:prstGeom prst="roundRect">
            <a:avLst/>
          </a:prstGeom>
          <a:solidFill>
            <a:srgbClr val="007E39"/>
          </a:solidFill>
          <a:ln w="38100">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000" b="1" dirty="0">
                <a:solidFill>
                  <a:schemeClr val="bg1"/>
                </a:solidFill>
                <a:latin typeface="+mn-ea"/>
              </a:rPr>
              <a:t>（２）地域における</a:t>
            </a:r>
            <a:endParaRPr lang="en-US" altLang="ja-JP" sz="1000" b="1" dirty="0">
              <a:solidFill>
                <a:schemeClr val="bg1"/>
              </a:solidFill>
              <a:latin typeface="+mn-ea"/>
            </a:endParaRPr>
          </a:p>
          <a:p>
            <a:pPr algn="ctr">
              <a:lnSpc>
                <a:spcPts val="1000"/>
              </a:lnSpc>
            </a:pPr>
            <a:r>
              <a:rPr lang="ja-JP" altLang="en-US" sz="1000" b="1" dirty="0">
                <a:solidFill>
                  <a:schemeClr val="bg1"/>
                </a:solidFill>
                <a:latin typeface="+mn-ea"/>
              </a:rPr>
              <a:t>権利擁護の推進</a:t>
            </a:r>
            <a:endParaRPr lang="en-US" altLang="ja-JP" sz="1000" b="1" dirty="0">
              <a:solidFill>
                <a:schemeClr val="bg1"/>
              </a:solidFill>
              <a:latin typeface="+mn-ea"/>
            </a:endParaRPr>
          </a:p>
        </p:txBody>
      </p:sp>
      <p:sp>
        <p:nvSpPr>
          <p:cNvPr id="43" name="角丸四角形 42"/>
          <p:cNvSpPr/>
          <p:nvPr/>
        </p:nvSpPr>
        <p:spPr>
          <a:xfrm>
            <a:off x="848390" y="3951294"/>
            <a:ext cx="1656000" cy="280802"/>
          </a:xfrm>
          <a:prstGeom prst="roundRect">
            <a:avLst/>
          </a:prstGeom>
          <a:solidFill>
            <a:srgbClr val="007E39"/>
          </a:solidFill>
          <a:ln w="38100">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ja-JP" altLang="en-US" sz="1000" b="1" dirty="0">
                <a:solidFill>
                  <a:schemeClr val="bg1"/>
                </a:solidFill>
                <a:latin typeface="+mn-ea"/>
              </a:rPr>
              <a:t>（</a:t>
            </a:r>
            <a:r>
              <a:rPr lang="en-US" altLang="ja-JP" sz="1000" b="1" dirty="0">
                <a:solidFill>
                  <a:schemeClr val="bg1"/>
                </a:solidFill>
                <a:latin typeface="+mn-ea"/>
              </a:rPr>
              <a:t>1</a:t>
            </a:r>
            <a:r>
              <a:rPr lang="ja-JP" altLang="en-US" sz="1000" b="1" dirty="0">
                <a:solidFill>
                  <a:schemeClr val="bg1"/>
                </a:solidFill>
                <a:latin typeface="+mn-ea"/>
              </a:rPr>
              <a:t>）地域福祉の</a:t>
            </a:r>
            <a:endParaRPr lang="en-US" altLang="ja-JP" sz="1000" b="1" dirty="0">
              <a:solidFill>
                <a:schemeClr val="bg1"/>
              </a:solidFill>
              <a:latin typeface="+mn-ea"/>
            </a:endParaRPr>
          </a:p>
          <a:p>
            <a:pPr algn="ctr">
              <a:lnSpc>
                <a:spcPts val="1000"/>
              </a:lnSpc>
            </a:pPr>
            <a:r>
              <a:rPr lang="ja-JP" altLang="en-US" sz="1000" b="1" dirty="0">
                <a:solidFill>
                  <a:schemeClr val="bg1"/>
                </a:solidFill>
                <a:latin typeface="+mn-ea"/>
              </a:rPr>
              <a:t>セーフティネットの拡充</a:t>
            </a:r>
            <a:endParaRPr lang="en-US" altLang="ja-JP" sz="1000" b="1" dirty="0">
              <a:solidFill>
                <a:schemeClr val="bg1"/>
              </a:solidFill>
              <a:latin typeface="+mn-ea"/>
            </a:endParaRPr>
          </a:p>
        </p:txBody>
      </p:sp>
      <p:sp>
        <p:nvSpPr>
          <p:cNvPr id="48" name="正方形/長方形 47"/>
          <p:cNvSpPr/>
          <p:nvPr/>
        </p:nvSpPr>
        <p:spPr>
          <a:xfrm>
            <a:off x="2722620" y="4115654"/>
            <a:ext cx="374683" cy="307777"/>
          </a:xfrm>
          <a:prstGeom prst="rect">
            <a:avLst/>
          </a:prstGeom>
          <a:solidFill>
            <a:srgbClr val="FF0000"/>
          </a:solidFill>
          <a:ln>
            <a:noFill/>
          </a:ln>
        </p:spPr>
        <p:txBody>
          <a:bodyPr wrap="square">
            <a:spAutoFit/>
          </a:bodyPr>
          <a:lstStyle/>
          <a:p>
            <a:r>
              <a:rPr lang="ja-JP" altLang="en-US" sz="1400" b="1" dirty="0">
                <a:solidFill>
                  <a:schemeClr val="bg1"/>
                </a:solidFill>
                <a:latin typeface="BIZ UDゴシック" panose="020B0400000000000000" pitchFamily="49" charset="-128"/>
                <a:ea typeface="BIZ UDゴシック" panose="020B0400000000000000" pitchFamily="49" charset="-128"/>
              </a:rPr>
              <a:t>新</a:t>
            </a:r>
          </a:p>
        </p:txBody>
      </p:sp>
      <p:sp>
        <p:nvSpPr>
          <p:cNvPr id="51" name="四角形: 角を丸くする 49">
            <a:extLst>
              <a:ext uri="{FF2B5EF4-FFF2-40B4-BE49-F238E27FC236}">
                <a16:creationId xmlns:a16="http://schemas.microsoft.com/office/drawing/2014/main" id="{A9B9AEF6-C264-45CC-8DEC-2D2C37CAC10E}"/>
              </a:ext>
            </a:extLst>
          </p:cNvPr>
          <p:cNvSpPr/>
          <p:nvPr/>
        </p:nvSpPr>
        <p:spPr>
          <a:xfrm>
            <a:off x="4298479" y="4099205"/>
            <a:ext cx="5220000" cy="467628"/>
          </a:xfrm>
          <a:prstGeom prst="roundRect">
            <a:avLst>
              <a:gd name="adj" fmla="val 12978"/>
            </a:avLst>
          </a:prstGeom>
          <a:solidFill>
            <a:schemeClr val="bg1"/>
          </a:solidFill>
          <a:ln>
            <a:solidFill>
              <a:schemeClr val="accent1">
                <a:alpha val="98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lIns="72000" tIns="72000" rIns="72000" bIns="72000" rtlCol="0" anchor="ctr">
            <a:sp3d extrusionH="57150">
              <a:bevelT w="38100" h="38100" prst="slope"/>
            </a:sp3d>
          </a:bodyPr>
          <a:lstStyle/>
          <a:p>
            <a:pPr>
              <a:lnSpc>
                <a:spcPts val="1600"/>
              </a:lnSpc>
            </a:pPr>
            <a:r>
              <a:rPr kumimoji="1" lang="ja-JP" altLang="en-US" sz="1300" b="1" dirty="0">
                <a:latin typeface="BIZ UDゴシック" panose="020B0400000000000000" pitchFamily="49" charset="-128"/>
                <a:ea typeface="BIZ UDゴシック" panose="020B0400000000000000" pitchFamily="49" charset="-128"/>
              </a:rPr>
              <a:t>◎ コロナ禍における高齢者・</a:t>
            </a:r>
            <a:r>
              <a:rPr kumimoji="1" lang="ja-JP" altLang="en-US" sz="1300" b="1" dirty="0" err="1">
                <a:latin typeface="BIZ UDゴシック" panose="020B0400000000000000" pitchFamily="49" charset="-128"/>
                <a:ea typeface="BIZ UDゴシック" panose="020B0400000000000000" pitchFamily="49" charset="-128"/>
              </a:rPr>
              <a:t>障がい</a:t>
            </a:r>
            <a:r>
              <a:rPr kumimoji="1" lang="ja-JP" altLang="en-US" sz="1300" b="1" dirty="0">
                <a:latin typeface="BIZ UDゴシック" panose="020B0400000000000000" pitchFamily="49" charset="-128"/>
                <a:ea typeface="BIZ UDゴシック" panose="020B0400000000000000" pitchFamily="49" charset="-128"/>
              </a:rPr>
              <a:t>者等への見守り支援</a:t>
            </a:r>
          </a:p>
        </p:txBody>
      </p:sp>
      <p:sp>
        <p:nvSpPr>
          <p:cNvPr id="41" name="四角形: 角を丸くする 51">
            <a:extLst>
              <a:ext uri="{FF2B5EF4-FFF2-40B4-BE49-F238E27FC236}">
                <a16:creationId xmlns:a16="http://schemas.microsoft.com/office/drawing/2014/main" id="{0579D66F-BFBC-42E6-B7BF-708CDE202191}"/>
              </a:ext>
            </a:extLst>
          </p:cNvPr>
          <p:cNvSpPr/>
          <p:nvPr/>
        </p:nvSpPr>
        <p:spPr>
          <a:xfrm>
            <a:off x="9025065" y="3945355"/>
            <a:ext cx="612000" cy="211091"/>
          </a:xfrm>
          <a:prstGeom prst="roundRect">
            <a:avLst>
              <a:gd name="adj" fmla="val 12932"/>
            </a:avLst>
          </a:prstGeom>
          <a:solidFill>
            <a:schemeClr val="bg1"/>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071" dirty="0">
                <a:latin typeface="BIZ UDゴシック" panose="020B0400000000000000" pitchFamily="49" charset="-128"/>
                <a:ea typeface="BIZ UDゴシック" panose="020B0400000000000000" pitchFamily="49" charset="-128"/>
              </a:rPr>
              <a:t>参考５</a:t>
            </a:r>
          </a:p>
        </p:txBody>
      </p:sp>
      <p:sp>
        <p:nvSpPr>
          <p:cNvPr id="29"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2</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63" name="角丸四角形 451"/>
          <p:cNvSpPr>
            <a:spLocks noChangeArrowheads="1"/>
          </p:cNvSpPr>
          <p:nvPr/>
        </p:nvSpPr>
        <p:spPr bwMode="auto">
          <a:xfrm>
            <a:off x="914539" y="1203627"/>
            <a:ext cx="2830566" cy="324000"/>
          </a:xfrm>
          <a:prstGeom prst="roundRect">
            <a:avLst>
              <a:gd name="adj" fmla="val 16667"/>
            </a:avLst>
          </a:prstGeom>
          <a:solidFill>
            <a:srgbClr val="002060"/>
          </a:solidFill>
          <a:ln w="12700">
            <a:noFill/>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0" tIns="0" rIns="0" bIns="0" numCol="1" anchor="ctr" anchorCtr="0" compatLnSpc="1">
            <a:prstTxWarp prst="textNoShape">
              <a:avLst/>
            </a:prstTxWarp>
          </a:bodyPr>
          <a:lstStyle/>
          <a:p>
            <a:pPr algn="ctr" defTabSz="914418" eaLnBrk="0" fontAlgn="base" hangingPunct="0">
              <a:spcBef>
                <a:spcPct val="0"/>
              </a:spcBef>
              <a:spcAft>
                <a:spcPct val="0"/>
              </a:spcAft>
            </a:pPr>
            <a:r>
              <a:rPr lang="ja-JP" altLang="en-US" sz="1400" b="1" dirty="0">
                <a:solidFill>
                  <a:schemeClr val="bg1"/>
                </a:solidFill>
                <a:latin typeface="BIZ UDゴシック" panose="020B0400000000000000" pitchFamily="49" charset="-128"/>
                <a:ea typeface="BIZ UDゴシック" panose="020B0400000000000000" pitchFamily="49" charset="-128"/>
              </a:rPr>
              <a:t>重点取組等（第４期計画）</a:t>
            </a:r>
          </a:p>
        </p:txBody>
      </p:sp>
      <p:sp>
        <p:nvSpPr>
          <p:cNvPr id="64" name="角丸四角形 451"/>
          <p:cNvSpPr>
            <a:spLocks noChangeArrowheads="1"/>
          </p:cNvSpPr>
          <p:nvPr/>
        </p:nvSpPr>
        <p:spPr bwMode="auto">
          <a:xfrm>
            <a:off x="4327170" y="1203627"/>
            <a:ext cx="5181759" cy="324000"/>
          </a:xfrm>
          <a:prstGeom prst="roundRect">
            <a:avLst>
              <a:gd name="adj" fmla="val 16667"/>
            </a:avLst>
          </a:prstGeom>
          <a:solidFill>
            <a:srgbClr val="002060"/>
          </a:solidFill>
          <a:ln w="12700">
            <a:noFill/>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0" tIns="0" rIns="0" bIns="0" numCol="1" anchor="ctr" anchorCtr="0" compatLnSpc="1">
            <a:prstTxWarp prst="textNoShape">
              <a:avLst/>
            </a:prstTxWarp>
          </a:bodyPr>
          <a:lstStyle/>
          <a:p>
            <a:pPr algn="ctr" defTabSz="914418" eaLnBrk="0" fontAlgn="base" hangingPunct="0">
              <a:spcBef>
                <a:spcPct val="0"/>
              </a:spcBef>
              <a:spcAft>
                <a:spcPct val="0"/>
              </a:spcAft>
            </a:pPr>
            <a:r>
              <a:rPr lang="ja-JP" altLang="en-US" sz="1400" b="1" dirty="0">
                <a:solidFill>
                  <a:schemeClr val="bg1"/>
                </a:solidFill>
                <a:latin typeface="BIZ UDゴシック" panose="020B0400000000000000" pitchFamily="49" charset="-128"/>
                <a:ea typeface="BIZ UDゴシック" panose="020B0400000000000000" pitchFamily="49" charset="-128"/>
              </a:rPr>
              <a:t>現状・取組状況等</a:t>
            </a:r>
          </a:p>
        </p:txBody>
      </p:sp>
    </p:spTree>
    <p:extLst>
      <p:ext uri="{BB962C8B-B14F-4D97-AF65-F5344CB8AC3E}">
        <p14:creationId xmlns:p14="http://schemas.microsoft.com/office/powerpoint/2010/main" val="41610019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0" name="表 89">
            <a:extLst>
              <a:ext uri="{FF2B5EF4-FFF2-40B4-BE49-F238E27FC236}">
                <a16:creationId xmlns:a16="http://schemas.microsoft.com/office/drawing/2014/main" id="{B2A24831-D81B-4657-B08D-A61D73461446}"/>
              </a:ext>
            </a:extLst>
          </p:cNvPr>
          <p:cNvGraphicFramePr>
            <a:graphicFrameLocks noGrp="1"/>
          </p:cNvGraphicFramePr>
          <p:nvPr>
            <p:extLst>
              <p:ext uri="{D42A27DB-BD31-4B8C-83A1-F6EECF244321}">
                <p14:modId xmlns:p14="http://schemas.microsoft.com/office/powerpoint/2010/main" val="3670782607"/>
              </p:ext>
            </p:extLst>
          </p:nvPr>
        </p:nvGraphicFramePr>
        <p:xfrm>
          <a:off x="181975" y="2240923"/>
          <a:ext cx="9033145" cy="4547409"/>
        </p:xfrm>
        <a:graphic>
          <a:graphicData uri="http://schemas.openxmlformats.org/drawingml/2006/table">
            <a:tbl>
              <a:tblPr firstRow="1" bandRow="1">
                <a:tableStyleId>{5940675A-B579-460E-94D1-54222C63F5DA}</a:tableStyleId>
              </a:tblPr>
              <a:tblGrid>
                <a:gridCol w="6012763">
                  <a:extLst>
                    <a:ext uri="{9D8B030D-6E8A-4147-A177-3AD203B41FA5}">
                      <a16:colId xmlns:a16="http://schemas.microsoft.com/office/drawing/2014/main" val="740451266"/>
                    </a:ext>
                  </a:extLst>
                </a:gridCol>
                <a:gridCol w="3020382">
                  <a:extLst>
                    <a:ext uri="{9D8B030D-6E8A-4147-A177-3AD203B41FA5}">
                      <a16:colId xmlns:a16="http://schemas.microsoft.com/office/drawing/2014/main" val="1218328730"/>
                    </a:ext>
                  </a:extLst>
                </a:gridCol>
              </a:tblGrid>
              <a:tr h="3071409">
                <a:tc>
                  <a:txBody>
                    <a:bodyPr/>
                    <a:lstStyle/>
                    <a:p>
                      <a:endParaRPr kumimoji="1" lang="ja-JP" altLang="en-US" sz="1300" dirty="0"/>
                    </a:p>
                  </a:txBody>
                  <a:tcPr marL="48986" marR="48986" marT="24493" marB="24493">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300" dirty="0"/>
                    </a:p>
                  </a:txBody>
                  <a:tcPr marL="48986" marR="48986" marT="24493" marB="24493">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3430660"/>
                  </a:ext>
                </a:extLst>
              </a:tr>
              <a:tr h="1476000">
                <a:tc>
                  <a:txBody>
                    <a:bodyPr/>
                    <a:lstStyle/>
                    <a:p>
                      <a:endParaRPr kumimoji="1" lang="ja-JP" altLang="en-US" sz="1300" dirty="0"/>
                    </a:p>
                  </a:txBody>
                  <a:tcPr marL="48986" marR="48986" marT="24493" marB="24493">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300" dirty="0"/>
                    </a:p>
                  </a:txBody>
                  <a:tcPr marL="48986" marR="48986" marT="24493" marB="24493">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2559708"/>
                  </a:ext>
                </a:extLst>
              </a:tr>
            </a:tbl>
          </a:graphicData>
        </a:graphic>
      </p:graphicFrame>
      <p:sp>
        <p:nvSpPr>
          <p:cNvPr id="75" name="ホームベース 74"/>
          <p:cNvSpPr/>
          <p:nvPr/>
        </p:nvSpPr>
        <p:spPr bwMode="gray">
          <a:xfrm>
            <a:off x="271888" y="2009852"/>
            <a:ext cx="2736000" cy="468000"/>
          </a:xfrm>
          <a:prstGeom prst="homePlate">
            <a:avLst>
              <a:gd name="adj" fmla="val 60489"/>
            </a:avLst>
          </a:prstGeom>
          <a:gradFill>
            <a:gsLst>
              <a:gs pos="50000">
                <a:schemeClr val="bg1">
                  <a:lumMod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rgbClr val="105D9C"/>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wrap="none" anchor="ctr"/>
          <a:lstStyle/>
          <a:p>
            <a:pPr algn="ctr" fontAlgn="ctr">
              <a:lnSpc>
                <a:spcPts val="1600"/>
              </a:lnSpc>
              <a:spcAft>
                <a:spcPts val="0"/>
              </a:spcAft>
            </a:pPr>
            <a:r>
              <a:rPr lang="ja-JP" altLang="en-US" sz="1100" b="1" dirty="0">
                <a:solidFill>
                  <a:schemeClr val="bg1"/>
                </a:solidFill>
                <a:highlight>
                  <a:srgbClr val="FF0000"/>
                </a:highlight>
                <a:latin typeface="BIZ UDPゴシック" panose="020B0400000000000000" pitchFamily="50" charset="-128"/>
                <a:ea typeface="BIZ UDPゴシック" panose="020B0400000000000000" pitchFamily="50" charset="-128"/>
                <a:cs typeface="ＭＳ Ｐゴシック" panose="020B0600070205080204" pitchFamily="50" charset="-128"/>
              </a:rPr>
              <a:t>（１） ウィズコロナ（緊急対策期）</a:t>
            </a:r>
            <a:endParaRPr lang="en-US" altLang="ja-JP" sz="1100" b="1" dirty="0">
              <a:solidFill>
                <a:schemeClr val="bg1"/>
              </a:solidFill>
              <a:highlight>
                <a:srgbClr val="FF0000"/>
              </a:highligh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lgn="ctr" fontAlgn="ctr">
              <a:lnSpc>
                <a:spcPts val="1600"/>
              </a:lnSpc>
              <a:spcAft>
                <a:spcPts val="0"/>
              </a:spcAft>
            </a:pPr>
            <a:r>
              <a:rPr lang="ja-JP" altLang="en-US" sz="1100" b="1" dirty="0">
                <a:solidFill>
                  <a:srgbClr val="00206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（感染防止対策期）</a:t>
            </a:r>
            <a:endParaRPr lang="ja-JP" sz="1100" b="1" dirty="0">
              <a:solidFill>
                <a:srgbClr val="00206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76" name="ホームベース 75"/>
          <p:cNvSpPr/>
          <p:nvPr/>
        </p:nvSpPr>
        <p:spPr bwMode="gray">
          <a:xfrm>
            <a:off x="3045859" y="2000374"/>
            <a:ext cx="3132637" cy="468000"/>
          </a:xfrm>
          <a:prstGeom prst="homePlate">
            <a:avLst>
              <a:gd name="adj" fmla="val 60489"/>
            </a:avLst>
          </a:prstGeom>
          <a:gradFill>
            <a:gsLst>
              <a:gs pos="50000">
                <a:schemeClr val="bg1">
                  <a:lumMod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rgbClr val="105D9C"/>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wrap="none" anchor="ctr"/>
          <a:lstStyle/>
          <a:p>
            <a:pPr algn="ctr" fontAlgn="ctr">
              <a:lnSpc>
                <a:spcPts val="1600"/>
              </a:lnSpc>
              <a:spcAft>
                <a:spcPts val="0"/>
              </a:spcAft>
            </a:pPr>
            <a:r>
              <a:rPr lang="ja-JP" altLang="en-US" sz="1100" b="1" dirty="0">
                <a:solidFill>
                  <a:schemeClr val="bg1"/>
                </a:solidFill>
                <a:highlight>
                  <a:srgbClr val="000080"/>
                </a:highlight>
                <a:latin typeface="BIZ UDPゴシック" panose="020B0400000000000000" pitchFamily="50" charset="-128"/>
                <a:ea typeface="BIZ UDPゴシック" panose="020B0400000000000000" pitchFamily="50" charset="-128"/>
                <a:cs typeface="ＭＳ Ｐゴシック" panose="020B0600070205080204" pitchFamily="50" charset="-128"/>
              </a:rPr>
              <a:t>（２）ウィズコロナ（反転攻勢準備期）</a:t>
            </a:r>
            <a:endParaRPr lang="en-US" altLang="ja-JP" sz="1100" b="1" dirty="0">
              <a:solidFill>
                <a:schemeClr val="bg1"/>
              </a:solidFill>
              <a:highlight>
                <a:srgbClr val="000080"/>
              </a:highligh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lgn="ctr" fontAlgn="ctr">
              <a:lnSpc>
                <a:spcPts val="1600"/>
              </a:lnSpc>
              <a:spcAft>
                <a:spcPts val="0"/>
              </a:spcAft>
            </a:pPr>
            <a:r>
              <a:rPr lang="ja-JP" altLang="en-US" sz="1100" b="1" dirty="0">
                <a:solidFill>
                  <a:srgbClr val="00206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（治療薬開発等による感染コントロール期）</a:t>
            </a:r>
            <a:endParaRPr lang="ja-JP" sz="1100" b="1" dirty="0">
              <a:solidFill>
                <a:srgbClr val="00206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77" name="ホームベース 76"/>
          <p:cNvSpPr/>
          <p:nvPr/>
        </p:nvSpPr>
        <p:spPr bwMode="gray">
          <a:xfrm>
            <a:off x="6189289" y="2009884"/>
            <a:ext cx="3025830" cy="468000"/>
          </a:xfrm>
          <a:prstGeom prst="homePlate">
            <a:avLst>
              <a:gd name="adj" fmla="val 60489"/>
            </a:avLst>
          </a:prstGeom>
          <a:gradFill>
            <a:gsLst>
              <a:gs pos="50000">
                <a:schemeClr val="bg1">
                  <a:lumMod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rgbClr val="105D9C"/>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wrap="none" anchor="ctr"/>
          <a:lstStyle/>
          <a:p>
            <a:pPr algn="ctr" fontAlgn="ctr">
              <a:lnSpc>
                <a:spcPts val="1600"/>
              </a:lnSpc>
              <a:spcAft>
                <a:spcPts val="0"/>
              </a:spcAft>
            </a:pPr>
            <a:r>
              <a:rPr lang="ja-JP" altLang="en-US" sz="1100" b="1" dirty="0">
                <a:solidFill>
                  <a:schemeClr val="bg1"/>
                </a:solidFill>
                <a:highlight>
                  <a:srgbClr val="33CC33"/>
                </a:highlight>
                <a:latin typeface="BIZ UDPゴシック" panose="020B0400000000000000" pitchFamily="50" charset="-128"/>
                <a:ea typeface="BIZ UDPゴシック" panose="020B0400000000000000" pitchFamily="50" charset="-128"/>
                <a:cs typeface="ＭＳ Ｐゴシック" panose="020B0600070205080204" pitchFamily="50" charset="-128"/>
              </a:rPr>
              <a:t>（３）ポストコロナ（反転攻勢期）</a:t>
            </a:r>
            <a:endParaRPr lang="en-US" altLang="ja-JP" sz="1100" b="1" dirty="0">
              <a:solidFill>
                <a:schemeClr val="bg1"/>
              </a:solidFill>
              <a:highlight>
                <a:srgbClr val="33CC33"/>
              </a:highligh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lgn="ctr" fontAlgn="ctr">
              <a:lnSpc>
                <a:spcPts val="1600"/>
              </a:lnSpc>
              <a:spcAft>
                <a:spcPts val="0"/>
              </a:spcAft>
            </a:pPr>
            <a:r>
              <a:rPr lang="ja-JP" altLang="en-US" sz="1100" b="1" dirty="0">
                <a:solidFill>
                  <a:schemeClr val="tx1"/>
                </a:solidFill>
                <a:latin typeface="BIZ UDPゴシック" panose="020B0400000000000000" pitchFamily="50" charset="-128"/>
                <a:ea typeface="BIZ UDPゴシック" panose="020B0400000000000000" pitchFamily="50" charset="-128"/>
                <a:cs typeface="ＭＳ Ｐゴシック" panose="020B0600070205080204" pitchFamily="50" charset="-128"/>
              </a:rPr>
              <a:t>（ワクチン開発等による感染終息期）</a:t>
            </a:r>
            <a:endParaRPr lang="ja-JP" sz="1100" b="1"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84" name="角丸四角形 3">
            <a:extLst>
              <a:ext uri="{FF2B5EF4-FFF2-40B4-BE49-F238E27FC236}">
                <a16:creationId xmlns:a16="http://schemas.microsoft.com/office/drawing/2014/main" id="{068625B2-33B1-4790-AA46-3228EE94C8A9}"/>
              </a:ext>
            </a:extLst>
          </p:cNvPr>
          <p:cNvSpPr/>
          <p:nvPr/>
        </p:nvSpPr>
        <p:spPr>
          <a:xfrm>
            <a:off x="0" y="514199"/>
            <a:ext cx="9442364" cy="304908"/>
          </a:xfrm>
          <a:prstGeom prst="roundRect">
            <a:avLst>
              <a:gd name="adj" fmla="val 0"/>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000"/>
              </a:lnSpc>
            </a:pPr>
            <a:r>
              <a:rPr kumimoji="1" lang="ja-JP" altLang="en-US" sz="1300" b="1" dirty="0">
                <a:solidFill>
                  <a:schemeClr val="tx1"/>
                </a:solidFill>
                <a:latin typeface="BIZ UDゴシック" panose="020B0400000000000000" pitchFamily="49" charset="-128"/>
                <a:ea typeface="BIZ UDゴシック" panose="020B0400000000000000" pitchFamily="49" charset="-128"/>
              </a:rPr>
              <a:t>（２）地域福祉におけるコロナの影響と主な取組について</a:t>
            </a:r>
          </a:p>
        </p:txBody>
      </p:sp>
      <p:sp>
        <p:nvSpPr>
          <p:cNvPr id="85" name="正方形/長方形 84">
            <a:extLst>
              <a:ext uri="{FF2B5EF4-FFF2-40B4-BE49-F238E27FC236}">
                <a16:creationId xmlns:a16="http://schemas.microsoft.com/office/drawing/2014/main" id="{5E1BB7FF-5FD0-461C-BF9C-05658C799A4B}"/>
              </a:ext>
            </a:extLst>
          </p:cNvPr>
          <p:cNvSpPr/>
          <p:nvPr/>
        </p:nvSpPr>
        <p:spPr>
          <a:xfrm>
            <a:off x="0" y="7752"/>
            <a:ext cx="9921000" cy="462857"/>
          </a:xfrm>
          <a:prstGeom prst="rect">
            <a:avLst/>
          </a:prstGeom>
          <a:solidFill>
            <a:srgbClr val="002060"/>
          </a:solidFill>
          <a:ln w="12700" cap="flat" cmpd="sng" algn="ctr">
            <a:noFill/>
            <a:prstDash val="solid"/>
            <a:miter lim="800000"/>
          </a:ln>
          <a:effectLst/>
        </p:spPr>
        <p:txBody>
          <a:bodyPr rot="0" spcFirstLastPara="0" vert="horz" wrap="square" lIns="65314" tIns="90000" rIns="65314" bIns="0" numCol="1" spcCol="0" rtlCol="0" fromWordArt="0" anchor="ctr" anchorCtr="0" forceAA="0" compatLnSpc="1">
            <a:prstTxWarp prst="textNoShape">
              <a:avLst/>
            </a:prstTxWarp>
            <a:noAutofit/>
          </a:bodyPr>
          <a:lstStyle/>
          <a:p>
            <a:pPr algn="ctr" defTabSz="653169">
              <a:lnSpc>
                <a:spcPts val="1786"/>
              </a:lnSpc>
              <a:defRPr/>
            </a:pPr>
            <a:r>
              <a:rPr lang="ja-JP" altLang="en-US" sz="2000" b="1" dirty="0">
                <a:solidFill>
                  <a:schemeClr val="bg1"/>
                </a:solidFill>
                <a:latin typeface="BIZ UDゴシック" panose="020B0400000000000000" pitchFamily="49" charset="-128"/>
                <a:ea typeface="BIZ UDゴシック" panose="020B0400000000000000" pitchFamily="49" charset="-128"/>
              </a:rPr>
              <a:t>中間見直しに向けて</a:t>
            </a:r>
          </a:p>
        </p:txBody>
      </p:sp>
      <p:sp>
        <p:nvSpPr>
          <p:cNvPr id="89" name="正方形/長方形 88">
            <a:extLst>
              <a:ext uri="{FF2B5EF4-FFF2-40B4-BE49-F238E27FC236}">
                <a16:creationId xmlns:a16="http://schemas.microsoft.com/office/drawing/2014/main" id="{82194AA1-3470-4BF8-A827-E1C8B70D7A0E}"/>
              </a:ext>
            </a:extLst>
          </p:cNvPr>
          <p:cNvSpPr/>
          <p:nvPr/>
        </p:nvSpPr>
        <p:spPr>
          <a:xfrm>
            <a:off x="9416880" y="2745254"/>
            <a:ext cx="338874" cy="3101561"/>
          </a:xfrm>
          <a:prstGeom prst="rect">
            <a:avLst/>
          </a:prstGeom>
          <a:solidFill>
            <a:srgbClr val="002060"/>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eaVert" wrap="square" lIns="0" tIns="0" rIns="0" bIns="0" rtlCol="0" anchor="ctr">
            <a:noAutofit/>
          </a:bodyPr>
          <a:lstStyle/>
          <a:p>
            <a:pPr algn="ctr"/>
            <a:r>
              <a:rPr kumimoji="1" lang="ja-JP" altLang="en-US" sz="1500" b="1" dirty="0">
                <a:solidFill>
                  <a:schemeClr val="bg1"/>
                </a:solidFill>
                <a:latin typeface="+mn-ea"/>
              </a:rPr>
              <a:t>地域共生社会の実現</a:t>
            </a:r>
            <a:endParaRPr kumimoji="1" lang="en-US" altLang="ja-JP" sz="1500" b="1" dirty="0">
              <a:solidFill>
                <a:schemeClr val="bg1"/>
              </a:solidFill>
              <a:latin typeface="+mn-ea"/>
            </a:endParaRPr>
          </a:p>
        </p:txBody>
      </p:sp>
      <p:sp>
        <p:nvSpPr>
          <p:cNvPr id="93" name="ホームベース 23">
            <a:extLst>
              <a:ext uri="{FF2B5EF4-FFF2-40B4-BE49-F238E27FC236}">
                <a16:creationId xmlns:a16="http://schemas.microsoft.com/office/drawing/2014/main" id="{6167FDCC-7BFD-458A-82B2-D0956B56E795}"/>
              </a:ext>
            </a:extLst>
          </p:cNvPr>
          <p:cNvSpPr/>
          <p:nvPr/>
        </p:nvSpPr>
        <p:spPr>
          <a:xfrm>
            <a:off x="106623" y="5383616"/>
            <a:ext cx="330529" cy="1332000"/>
          </a:xfrm>
          <a:prstGeom prst="homePlate">
            <a:avLst>
              <a:gd name="adj" fmla="val 0"/>
            </a:avLst>
          </a:prstGeom>
          <a:solidFill>
            <a:schemeClr val="accent4">
              <a:lumMod val="40000"/>
              <a:lumOff val="60000"/>
            </a:schemeClr>
          </a:solidFill>
          <a:ln>
            <a:solidFill>
              <a:srgbClr val="2E75B6"/>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BIZ UDゴシック" panose="020B0400000000000000" pitchFamily="49" charset="-128"/>
                <a:ea typeface="BIZ UDゴシック" panose="020B0400000000000000" pitchFamily="49" charset="-128"/>
              </a:rPr>
              <a:t>社会的孤立の防止</a:t>
            </a:r>
          </a:p>
        </p:txBody>
      </p:sp>
      <p:sp>
        <p:nvSpPr>
          <p:cNvPr id="102" name="角丸四角形 3">
            <a:extLst>
              <a:ext uri="{FF2B5EF4-FFF2-40B4-BE49-F238E27FC236}">
                <a16:creationId xmlns:a16="http://schemas.microsoft.com/office/drawing/2014/main" id="{D4811D76-7411-46C1-9146-4AD26F837B21}"/>
              </a:ext>
            </a:extLst>
          </p:cNvPr>
          <p:cNvSpPr/>
          <p:nvPr/>
        </p:nvSpPr>
        <p:spPr>
          <a:xfrm>
            <a:off x="240696" y="844308"/>
            <a:ext cx="8974423" cy="638835"/>
          </a:xfrm>
          <a:prstGeom prst="roundRect">
            <a:avLst>
              <a:gd name="adj" fmla="val 0"/>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800"/>
              </a:lnSpc>
            </a:pPr>
            <a:r>
              <a:rPr kumimoji="1" lang="ja-JP" altLang="en-US" sz="1200" dirty="0">
                <a:solidFill>
                  <a:schemeClr val="tx1"/>
                </a:solidFill>
                <a:latin typeface="BIZ UDゴシック" panose="020B0400000000000000" pitchFamily="49" charset="-128"/>
                <a:ea typeface="BIZ UDゴシック" panose="020B0400000000000000" pitchFamily="49" charset="-128"/>
              </a:rPr>
              <a:t>▸コロナの感染拡大により、非正規雇用を中心とした</a:t>
            </a:r>
            <a:r>
              <a:rPr kumimoji="1" lang="ja-JP" altLang="en-US" sz="1200" b="1" u="sng" dirty="0">
                <a:solidFill>
                  <a:schemeClr val="tx1"/>
                </a:solidFill>
                <a:latin typeface="BIZ UDゴシック" panose="020B0400000000000000" pitchFamily="49" charset="-128"/>
                <a:ea typeface="BIZ UDゴシック" panose="020B0400000000000000" pitchFamily="49" charset="-128"/>
              </a:rPr>
              <a:t>所得の減少、外出自粛等による地域とのつながりの喪失や虐待の増加</a:t>
            </a:r>
            <a:r>
              <a:rPr kumimoji="1" lang="ja-JP" altLang="en-US" sz="1200" b="1" u="sng" dirty="0" smtClean="0">
                <a:solidFill>
                  <a:schemeClr val="tx1"/>
                </a:solidFill>
                <a:latin typeface="BIZ UDゴシック" panose="020B0400000000000000" pitchFamily="49" charset="-128"/>
                <a:ea typeface="BIZ UDゴシック" panose="020B0400000000000000" pitchFamily="49" charset="-128"/>
              </a:rPr>
              <a:t>など、</a:t>
            </a:r>
            <a:r>
              <a:rPr kumimoji="1" lang="ja-JP" altLang="en-US" sz="1200" dirty="0" smtClean="0">
                <a:solidFill>
                  <a:schemeClr val="tx1"/>
                </a:solidFill>
                <a:latin typeface="BIZ UDゴシック" panose="020B0400000000000000" pitchFamily="49" charset="-128"/>
                <a:ea typeface="BIZ UDゴシック" panose="020B0400000000000000" pitchFamily="49" charset="-128"/>
              </a:rPr>
              <a:t>様々</a:t>
            </a:r>
            <a:r>
              <a:rPr kumimoji="1" lang="ja-JP" altLang="en-US" sz="1200" dirty="0">
                <a:solidFill>
                  <a:schemeClr val="tx1"/>
                </a:solidFill>
                <a:latin typeface="BIZ UDゴシック" panose="020B0400000000000000" pitchFamily="49" charset="-128"/>
                <a:ea typeface="BIZ UDゴシック" panose="020B0400000000000000" pitchFamily="49" charset="-128"/>
              </a:rPr>
              <a:t>な地域福祉課題が生じている。そのため、</a:t>
            </a:r>
            <a:r>
              <a:rPr kumimoji="1" lang="ja-JP" altLang="en-US" sz="1200" b="1" u="sng" dirty="0">
                <a:solidFill>
                  <a:schemeClr val="tx1"/>
                </a:solidFill>
                <a:latin typeface="BIZ UDゴシック" panose="020B0400000000000000" pitchFamily="49" charset="-128"/>
                <a:ea typeface="BIZ UDゴシック" panose="020B0400000000000000" pitchFamily="49" charset="-128"/>
              </a:rPr>
              <a:t>「新しい生活様式（３密の回避等）」を</a:t>
            </a:r>
            <a:r>
              <a:rPr kumimoji="1" lang="ja-JP" altLang="en-US" sz="1200" b="1" u="sng" dirty="0" smtClean="0">
                <a:solidFill>
                  <a:schemeClr val="tx1"/>
                </a:solidFill>
                <a:latin typeface="BIZ UDゴシック" panose="020B0400000000000000" pitchFamily="49" charset="-128"/>
                <a:ea typeface="BIZ UDゴシック" panose="020B0400000000000000" pitchFamily="49" charset="-128"/>
              </a:rPr>
              <a:t>踏まえて、</a:t>
            </a:r>
            <a:r>
              <a:rPr kumimoji="1" lang="en-US" altLang="ja-JP" sz="1200" b="1" u="sng" dirty="0" smtClean="0">
                <a:solidFill>
                  <a:schemeClr val="tx1"/>
                </a:solidFill>
                <a:latin typeface="BIZ UDゴシック" panose="020B0400000000000000" pitchFamily="49" charset="-128"/>
                <a:ea typeface="BIZ UDゴシック" panose="020B0400000000000000" pitchFamily="49" charset="-128"/>
              </a:rPr>
              <a:t>ICT</a:t>
            </a:r>
            <a:r>
              <a:rPr kumimoji="1" lang="ja-JP" altLang="en-US" sz="1200" b="1" u="sng" dirty="0">
                <a:solidFill>
                  <a:schemeClr val="tx1"/>
                </a:solidFill>
                <a:latin typeface="BIZ UDゴシック" panose="020B0400000000000000" pitchFamily="49" charset="-128"/>
                <a:ea typeface="BIZ UDゴシック" panose="020B0400000000000000" pitchFamily="49" charset="-128"/>
              </a:rPr>
              <a:t>を活用した非対面での「つながり」づくりなど、新たな手法による支援が展開</a:t>
            </a:r>
            <a:r>
              <a:rPr kumimoji="1" lang="ja-JP" altLang="en-US" sz="1200" dirty="0">
                <a:solidFill>
                  <a:schemeClr val="tx1"/>
                </a:solidFill>
                <a:latin typeface="BIZ UDゴシック" panose="020B0400000000000000" pitchFamily="49" charset="-128"/>
                <a:ea typeface="BIZ UDゴシック" panose="020B0400000000000000" pitchFamily="49" charset="-128"/>
              </a:rPr>
              <a:t>されている。</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a:lnSpc>
                <a:spcPts val="1800"/>
              </a:lnSpc>
            </a:pPr>
            <a:r>
              <a:rPr kumimoji="1" lang="ja-JP" altLang="en-US" sz="1200" dirty="0">
                <a:solidFill>
                  <a:schemeClr val="tx1"/>
                </a:solidFill>
                <a:latin typeface="BIZ UDゴシック" panose="020B0400000000000000" pitchFamily="49" charset="-128"/>
                <a:ea typeface="BIZ UDゴシック" panose="020B0400000000000000" pitchFamily="49" charset="-128"/>
              </a:rPr>
              <a:t>▶今後、</a:t>
            </a:r>
            <a:r>
              <a:rPr kumimoji="1" lang="ja-JP" altLang="en-US" sz="1200" b="1" u="sng" dirty="0">
                <a:solidFill>
                  <a:schemeClr val="tx1"/>
                </a:solidFill>
                <a:latin typeface="BIZ UDゴシック" panose="020B0400000000000000" pitchFamily="49" charset="-128"/>
                <a:ea typeface="BIZ UDゴシック" panose="020B0400000000000000" pitchFamily="49" charset="-128"/>
              </a:rPr>
              <a:t>新たな手法等</a:t>
            </a:r>
            <a:r>
              <a:rPr kumimoji="1" lang="ja-JP" altLang="en-US" sz="1200" b="1" u="sng" dirty="0" smtClean="0">
                <a:solidFill>
                  <a:schemeClr val="tx1"/>
                </a:solidFill>
                <a:latin typeface="BIZ UDゴシック" panose="020B0400000000000000" pitchFamily="49" charset="-128"/>
                <a:ea typeface="BIZ UDゴシック" panose="020B0400000000000000" pitchFamily="49" charset="-128"/>
              </a:rPr>
              <a:t>を取り入れた取組により、更なる地域</a:t>
            </a:r>
            <a:r>
              <a:rPr kumimoji="1" lang="ja-JP" altLang="en-US" sz="1200" b="1" u="sng" dirty="0">
                <a:solidFill>
                  <a:schemeClr val="tx1"/>
                </a:solidFill>
                <a:latin typeface="BIZ UDゴシック" panose="020B0400000000000000" pitchFamily="49" charset="-128"/>
                <a:ea typeface="BIZ UDゴシック" panose="020B0400000000000000" pitchFamily="49" charset="-128"/>
              </a:rPr>
              <a:t>福祉の</a:t>
            </a:r>
            <a:r>
              <a:rPr kumimoji="1" lang="ja-JP" altLang="en-US" sz="1200" b="1" u="sng" dirty="0" smtClean="0">
                <a:solidFill>
                  <a:schemeClr val="tx1"/>
                </a:solidFill>
                <a:latin typeface="BIZ UDゴシック" panose="020B0400000000000000" pitchFamily="49" charset="-128"/>
                <a:ea typeface="BIZ UDゴシック" panose="020B0400000000000000" pitchFamily="49" charset="-128"/>
              </a:rPr>
              <a:t>セーフティネット強化</a:t>
            </a:r>
            <a:r>
              <a:rPr kumimoji="1" lang="ja-JP" altLang="en-US" sz="1200" b="1" u="sng" dirty="0">
                <a:solidFill>
                  <a:schemeClr val="tx1"/>
                </a:solidFill>
                <a:latin typeface="BIZ UDゴシック" panose="020B0400000000000000" pitchFamily="49" charset="-128"/>
                <a:ea typeface="BIZ UDゴシック" panose="020B0400000000000000" pitchFamily="49" charset="-128"/>
              </a:rPr>
              <a:t>が求められている</a:t>
            </a:r>
            <a:r>
              <a:rPr kumimoji="1" lang="ja-JP" altLang="en-US" sz="1200" dirty="0">
                <a:solidFill>
                  <a:schemeClr val="tx1"/>
                </a:solidFill>
                <a:latin typeface="BIZ UDゴシック" panose="020B0400000000000000" pitchFamily="49" charset="-128"/>
                <a:ea typeface="BIZ UDゴシック" panose="020B0400000000000000" pitchFamily="49" charset="-128"/>
              </a:rPr>
              <a:t>。</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p:txBody>
      </p:sp>
      <p:sp>
        <p:nvSpPr>
          <p:cNvPr id="106" name="ホームベース 23">
            <a:extLst>
              <a:ext uri="{FF2B5EF4-FFF2-40B4-BE49-F238E27FC236}">
                <a16:creationId xmlns:a16="http://schemas.microsoft.com/office/drawing/2014/main" id="{B271548E-912A-46F8-B445-3C51595B0739}"/>
              </a:ext>
            </a:extLst>
          </p:cNvPr>
          <p:cNvSpPr/>
          <p:nvPr/>
        </p:nvSpPr>
        <p:spPr>
          <a:xfrm>
            <a:off x="106623" y="2927371"/>
            <a:ext cx="330529" cy="1982555"/>
          </a:xfrm>
          <a:prstGeom prst="homePlate">
            <a:avLst>
              <a:gd name="adj" fmla="val 0"/>
            </a:avLst>
          </a:prstGeom>
          <a:solidFill>
            <a:schemeClr val="accent4">
              <a:lumMod val="40000"/>
              <a:lumOff val="60000"/>
            </a:schemeClr>
          </a:solidFill>
          <a:ln>
            <a:solidFill>
              <a:srgbClr val="2E75B6"/>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BIZ UDゴシック" panose="020B0400000000000000" pitchFamily="49" charset="-128"/>
                <a:ea typeface="BIZ UDゴシック" panose="020B0400000000000000" pitchFamily="49" charset="-128"/>
              </a:rPr>
              <a:t>困窮者等のへの支援</a:t>
            </a:r>
          </a:p>
        </p:txBody>
      </p:sp>
      <p:sp>
        <p:nvSpPr>
          <p:cNvPr id="107" name="角丸四角形 3">
            <a:extLst>
              <a:ext uri="{FF2B5EF4-FFF2-40B4-BE49-F238E27FC236}">
                <a16:creationId xmlns:a16="http://schemas.microsoft.com/office/drawing/2014/main" id="{FC3E4452-4C7B-42A3-AFDE-ACAE7CD83C9D}"/>
              </a:ext>
            </a:extLst>
          </p:cNvPr>
          <p:cNvSpPr/>
          <p:nvPr/>
        </p:nvSpPr>
        <p:spPr>
          <a:xfrm>
            <a:off x="437152" y="3507569"/>
            <a:ext cx="6040921" cy="839030"/>
          </a:xfrm>
          <a:prstGeom prst="roundRect">
            <a:avLst>
              <a:gd name="adj" fmla="val 0"/>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600"/>
              </a:lnSpc>
            </a:pPr>
            <a:r>
              <a:rPr kumimoji="1" lang="ja-JP" altLang="en-US" sz="1100" b="1" dirty="0">
                <a:solidFill>
                  <a:schemeClr val="tx1"/>
                </a:solidFill>
                <a:latin typeface="BIZ UDゴシック" panose="020B0400000000000000" pitchFamily="49" charset="-128"/>
                <a:ea typeface="BIZ UDゴシック" panose="020B0400000000000000" pitchFamily="49" charset="-128"/>
              </a:rPr>
              <a:t>▶</a:t>
            </a:r>
            <a:r>
              <a:rPr kumimoji="1" lang="ja-JP" altLang="en-US" sz="1100" b="1" u="sng" dirty="0">
                <a:solidFill>
                  <a:schemeClr val="tx1"/>
                </a:solidFill>
                <a:latin typeface="BIZ UDゴシック" panose="020B0400000000000000" pitchFamily="49" charset="-128"/>
                <a:ea typeface="BIZ UDゴシック" panose="020B0400000000000000" pitchFamily="49" charset="-128"/>
              </a:rPr>
              <a:t>資金の貸付や給付金の支給など経済的支援</a:t>
            </a:r>
            <a:endParaRPr kumimoji="1" lang="en-US" altLang="ja-JP" sz="1100" b="1" u="sng" dirty="0">
              <a:solidFill>
                <a:schemeClr val="tx1"/>
              </a:solidFill>
              <a:latin typeface="BIZ UDゴシック" panose="020B0400000000000000" pitchFamily="49" charset="-128"/>
              <a:ea typeface="BIZ UDゴシック" panose="020B0400000000000000" pitchFamily="49" charset="-128"/>
            </a:endParaRPr>
          </a:p>
          <a:p>
            <a:pPr>
              <a:lnSpc>
                <a:spcPts val="500"/>
              </a:lnSpc>
            </a:pPr>
            <a:endParaRPr kumimoji="1" lang="en-US" altLang="ja-JP" sz="1100" b="1" dirty="0">
              <a:solidFill>
                <a:schemeClr val="tx1"/>
              </a:solidFill>
              <a:latin typeface="BIZ UDゴシック" panose="020B0400000000000000" pitchFamily="49" charset="-128"/>
              <a:ea typeface="BIZ UDゴシック" panose="020B0400000000000000" pitchFamily="49" charset="-128"/>
            </a:endParaRPr>
          </a:p>
          <a:p>
            <a:pPr>
              <a:lnSpc>
                <a:spcPts val="1600"/>
              </a:lnSpc>
            </a:pPr>
            <a:r>
              <a:rPr kumimoji="1" lang="ja-JP" altLang="en-US" sz="1050" b="1" dirty="0">
                <a:solidFill>
                  <a:schemeClr val="tx1"/>
                </a:solidFill>
                <a:latin typeface="BIZ UDゴシック" panose="020B0400000000000000" pitchFamily="49" charset="-128"/>
                <a:ea typeface="BIZ UDゴシック" panose="020B0400000000000000" pitchFamily="49" charset="-128"/>
              </a:rPr>
              <a:t>〇 </a:t>
            </a:r>
            <a:r>
              <a:rPr kumimoji="1" lang="zh-TW" altLang="en-US" sz="1050" b="1" dirty="0">
                <a:solidFill>
                  <a:schemeClr val="tx1"/>
                </a:solidFill>
                <a:latin typeface="BIZ UDゴシック" panose="020B0400000000000000" pitchFamily="49" charset="-128"/>
                <a:ea typeface="BIZ UDゴシック" panose="020B0400000000000000" pitchFamily="49" charset="-128"/>
              </a:rPr>
              <a:t>生活福祉資金</a:t>
            </a:r>
            <a:r>
              <a:rPr kumimoji="1" lang="ja-JP" altLang="en-US" sz="800" dirty="0">
                <a:solidFill>
                  <a:schemeClr val="tx1"/>
                </a:solidFill>
                <a:latin typeface="BIZ UDゴシック" panose="020B0400000000000000" pitchFamily="49" charset="-128"/>
                <a:ea typeface="BIZ UDゴシック" panose="020B0400000000000000" pitchFamily="49" charset="-128"/>
              </a:rPr>
              <a:t>（実施：府社協、市区町村社協）　</a:t>
            </a:r>
            <a:endParaRPr kumimoji="1" lang="en-US" altLang="zh-TW" sz="800" b="1" dirty="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ja-JP" altLang="en-US" sz="1050" dirty="0">
                <a:solidFill>
                  <a:schemeClr val="tx1"/>
                </a:solidFill>
                <a:latin typeface="BIZ UDゴシック" panose="020B0400000000000000" pitchFamily="49" charset="-128"/>
                <a:ea typeface="BIZ UDゴシック" panose="020B0400000000000000" pitchFamily="49" charset="-128"/>
              </a:rPr>
              <a:t>・コロナの影響を受け、休業等により収入の減少があり、緊急かつ一時的な生計維持</a:t>
            </a:r>
            <a:r>
              <a:rPr kumimoji="1" lang="ja-JP" altLang="en-US" sz="1050" dirty="0" smtClean="0">
                <a:solidFill>
                  <a:schemeClr val="tx1"/>
                </a:solidFill>
                <a:latin typeface="BIZ UDゴシック" panose="020B0400000000000000" pitchFamily="49" charset="-128"/>
                <a:ea typeface="BIZ UDゴシック" panose="020B0400000000000000" pitchFamily="49" charset="-128"/>
              </a:rPr>
              <a:t>の</a:t>
            </a:r>
            <a:endParaRPr kumimoji="1" lang="en-US" altLang="ja-JP" sz="1050" dirty="0" smtClean="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ja-JP" altLang="en-US" sz="1050" dirty="0">
                <a:solidFill>
                  <a:schemeClr val="tx1"/>
                </a:solidFill>
                <a:latin typeface="BIZ UDゴシック" panose="020B0400000000000000" pitchFamily="49" charset="-128"/>
                <a:ea typeface="BIZ UDゴシック" panose="020B0400000000000000" pitchFamily="49" charset="-128"/>
              </a:rPr>
              <a:t>　</a:t>
            </a:r>
            <a:r>
              <a:rPr kumimoji="1" lang="ja-JP" altLang="en-US" sz="1050" dirty="0" smtClean="0">
                <a:solidFill>
                  <a:schemeClr val="tx1"/>
                </a:solidFill>
                <a:latin typeface="BIZ UDゴシック" panose="020B0400000000000000" pitchFamily="49" charset="-128"/>
                <a:ea typeface="BIZ UDゴシック" panose="020B0400000000000000" pitchFamily="49" charset="-128"/>
              </a:rPr>
              <a:t>ため</a:t>
            </a:r>
            <a:r>
              <a:rPr kumimoji="1" lang="ja-JP" altLang="en-US" sz="1050" dirty="0">
                <a:solidFill>
                  <a:schemeClr val="tx1"/>
                </a:solidFill>
                <a:latin typeface="BIZ UDゴシック" panose="020B0400000000000000" pitchFamily="49" charset="-128"/>
                <a:ea typeface="BIZ UDゴシック" panose="020B0400000000000000" pitchFamily="49" charset="-128"/>
              </a:rPr>
              <a:t>の貸付を必要とする世帯や、収入の減少や失業等により生活に困窮し、日常生活</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ja-JP" altLang="en-US" sz="1050" dirty="0">
                <a:solidFill>
                  <a:schemeClr val="tx1"/>
                </a:solidFill>
                <a:latin typeface="BIZ UDゴシック" panose="020B0400000000000000" pitchFamily="49" charset="-128"/>
                <a:ea typeface="BIZ UDゴシック" panose="020B0400000000000000" pitchFamily="49" charset="-128"/>
              </a:rPr>
              <a:t>　の維持が困難となっている世帯を対象に貸し付けを</a:t>
            </a:r>
            <a:r>
              <a:rPr kumimoji="1" lang="ja-JP" altLang="en-US" sz="1050" dirty="0" smtClean="0">
                <a:solidFill>
                  <a:schemeClr val="tx1"/>
                </a:solidFill>
                <a:latin typeface="BIZ UDゴシック" panose="020B0400000000000000" pitchFamily="49" charset="-128"/>
                <a:ea typeface="BIZ UDゴシック" panose="020B0400000000000000" pitchFamily="49" charset="-128"/>
              </a:rPr>
              <a:t>実施</a:t>
            </a:r>
            <a:endParaRPr kumimoji="1" lang="en-US" altLang="ja-JP" sz="1050" dirty="0" smtClean="0">
              <a:solidFill>
                <a:schemeClr val="tx1"/>
              </a:solidFill>
              <a:latin typeface="BIZ UDゴシック" panose="020B0400000000000000" pitchFamily="49" charset="-128"/>
              <a:ea typeface="BIZ UDゴシック" panose="020B0400000000000000" pitchFamily="49" charset="-128"/>
            </a:endParaRPr>
          </a:p>
          <a:p>
            <a:pPr>
              <a:lnSpc>
                <a:spcPts val="500"/>
              </a:lnSpc>
            </a:pPr>
            <a:endParaRPr kumimoji="1" lang="en-US" altLang="ja-JP" sz="1300" dirty="0">
              <a:solidFill>
                <a:schemeClr val="tx1"/>
              </a:solidFill>
              <a:latin typeface="BIZ UDゴシック" panose="020B0400000000000000" pitchFamily="49" charset="-128"/>
              <a:ea typeface="BIZ UDゴシック" panose="020B0400000000000000" pitchFamily="49" charset="-128"/>
            </a:endParaRPr>
          </a:p>
          <a:p>
            <a:pPr>
              <a:lnSpc>
                <a:spcPts val="1600"/>
              </a:lnSpc>
            </a:pPr>
            <a:r>
              <a:rPr kumimoji="1" lang="ja-JP" altLang="en-US" sz="1050" b="1" dirty="0">
                <a:solidFill>
                  <a:schemeClr val="tx1"/>
                </a:solidFill>
                <a:latin typeface="BIZ UDゴシック" panose="020B0400000000000000" pitchFamily="49" charset="-128"/>
                <a:ea typeface="BIZ UDゴシック" panose="020B0400000000000000" pitchFamily="49" charset="-128"/>
              </a:rPr>
              <a:t>〇 </a:t>
            </a:r>
            <a:r>
              <a:rPr kumimoji="1" lang="zh-TW" altLang="en-US" sz="1050" b="1" dirty="0">
                <a:solidFill>
                  <a:schemeClr val="tx1"/>
                </a:solidFill>
                <a:latin typeface="BIZ UDゴシック" panose="020B0400000000000000" pitchFamily="49" charset="-128"/>
                <a:ea typeface="BIZ UDゴシック" panose="020B0400000000000000" pitchFamily="49" charset="-128"/>
              </a:rPr>
              <a:t>住居確保給付金</a:t>
            </a:r>
            <a:r>
              <a:rPr kumimoji="1" lang="ja-JP" altLang="en-US" sz="800" dirty="0">
                <a:solidFill>
                  <a:schemeClr val="tx1"/>
                </a:solidFill>
                <a:latin typeface="BIZ UDゴシック" panose="020B0400000000000000" pitchFamily="49" charset="-128"/>
                <a:ea typeface="BIZ UDゴシック" panose="020B0400000000000000" pitchFamily="49" charset="-128"/>
              </a:rPr>
              <a:t>（実施</a:t>
            </a:r>
            <a:r>
              <a:rPr kumimoji="1" lang="ja-JP" altLang="en-US" sz="800" dirty="0" smtClean="0">
                <a:solidFill>
                  <a:schemeClr val="tx1"/>
                </a:solidFill>
                <a:latin typeface="BIZ UDゴシック" panose="020B0400000000000000" pitchFamily="49" charset="-128"/>
                <a:ea typeface="BIZ UDゴシック" panose="020B0400000000000000" pitchFamily="49" charset="-128"/>
              </a:rPr>
              <a:t>：市町村）</a:t>
            </a:r>
            <a:endParaRPr kumimoji="1" lang="en-US" altLang="zh-TW" sz="800" dirty="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ja-JP" altLang="en-US" sz="1050" dirty="0">
                <a:solidFill>
                  <a:schemeClr val="tx1"/>
                </a:solidFill>
                <a:latin typeface="BIZ UDゴシック" panose="020B0400000000000000" pitchFamily="49" charset="-128"/>
                <a:ea typeface="BIZ UDゴシック" panose="020B0400000000000000" pitchFamily="49" charset="-128"/>
              </a:rPr>
              <a:t>・離職等により住居を失った方等を対象（</a:t>
            </a:r>
            <a:r>
              <a:rPr kumimoji="1" lang="en-US" altLang="ja-JP" sz="1050" dirty="0">
                <a:solidFill>
                  <a:schemeClr val="tx1"/>
                </a:solidFill>
                <a:latin typeface="BIZ UDゴシック" panose="020B0400000000000000" pitchFamily="49" charset="-128"/>
                <a:ea typeface="BIZ UDゴシック" panose="020B0400000000000000" pitchFamily="49" charset="-128"/>
              </a:rPr>
              <a:t>※</a:t>
            </a:r>
            <a:r>
              <a:rPr kumimoji="1" lang="ja-JP" altLang="en-US" sz="1050" dirty="0">
                <a:solidFill>
                  <a:schemeClr val="tx1"/>
                </a:solidFill>
                <a:latin typeface="BIZ UDゴシック" panose="020B0400000000000000" pitchFamily="49" charset="-128"/>
                <a:ea typeface="BIZ UDゴシック" panose="020B0400000000000000" pitchFamily="49" charset="-128"/>
              </a:rPr>
              <a:t>）に、就職に向けた活動をするなどを条件に、</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ja-JP" altLang="en-US" sz="1050" dirty="0">
                <a:solidFill>
                  <a:schemeClr val="tx1"/>
                </a:solidFill>
                <a:latin typeface="BIZ UDゴシック" panose="020B0400000000000000" pitchFamily="49" charset="-128"/>
                <a:ea typeface="BIZ UDゴシック" panose="020B0400000000000000" pitchFamily="49" charset="-128"/>
              </a:rPr>
              <a:t>　一定期間、家賃相当額を支給するとともに、就職に向けた支援を</a:t>
            </a:r>
            <a:r>
              <a:rPr kumimoji="1" lang="ja-JP" altLang="en-US" sz="1050" dirty="0" smtClean="0">
                <a:solidFill>
                  <a:schemeClr val="tx1"/>
                </a:solidFill>
                <a:latin typeface="BIZ UDゴシック" panose="020B0400000000000000" pitchFamily="49" charset="-128"/>
                <a:ea typeface="BIZ UDゴシック" panose="020B0400000000000000" pitchFamily="49" charset="-128"/>
              </a:rPr>
              <a:t>実施</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p:txBody>
      </p:sp>
      <p:sp>
        <p:nvSpPr>
          <p:cNvPr id="108" name="テキスト ボックス 107">
            <a:extLst>
              <a:ext uri="{FF2B5EF4-FFF2-40B4-BE49-F238E27FC236}">
                <a16:creationId xmlns:a16="http://schemas.microsoft.com/office/drawing/2014/main" id="{3EBFE630-EAF5-4C04-A509-93534C94469F}"/>
              </a:ext>
            </a:extLst>
          </p:cNvPr>
          <p:cNvSpPr txBox="1"/>
          <p:nvPr/>
        </p:nvSpPr>
        <p:spPr>
          <a:xfrm>
            <a:off x="6275366" y="3238733"/>
            <a:ext cx="2939753" cy="1246495"/>
          </a:xfrm>
          <a:prstGeom prst="rect">
            <a:avLst/>
          </a:prstGeom>
          <a:noFill/>
        </p:spPr>
        <p:txBody>
          <a:bodyPr wrap="square" rtlCol="0">
            <a:spAutoFit/>
          </a:bodyPr>
          <a:lstStyle>
            <a:defPPr>
              <a:defRPr lang="en-US"/>
            </a:defPPr>
            <a:lvl1pPr marL="285750" indent="-285750">
              <a:buFont typeface="Wingdings" panose="05000000000000000000" pitchFamily="2" charset="2"/>
              <a:buChar char="Ø"/>
              <a:defRPr kumimoji="1" sz="2400" b="1">
                <a:latin typeface="Meiryo UI" panose="020B0604030504040204" pitchFamily="50" charset="-128"/>
                <a:ea typeface="Meiryo UI" panose="020B0604030504040204" pitchFamily="50" charset="-128"/>
              </a:defRPr>
            </a:lvl1pPr>
          </a:lstStyle>
          <a:p>
            <a:pPr marL="0" indent="0">
              <a:lnSpc>
                <a:spcPts val="1800"/>
              </a:lnSpc>
              <a:buNone/>
            </a:pPr>
            <a:r>
              <a:rPr lang="ja-JP" altLang="en-US" sz="1100" b="0" dirty="0">
                <a:latin typeface="BIZ UDゴシック" panose="020B0400000000000000" pitchFamily="49" charset="-128"/>
                <a:ea typeface="BIZ UDゴシック" panose="020B0400000000000000" pitchFamily="49" charset="-128"/>
              </a:rPr>
              <a:t>➡引き続き、困窮状態にある方への適切な経済的支援を行うとともに、雇用と福祉の連携に</a:t>
            </a:r>
            <a:r>
              <a:rPr lang="ja-JP" altLang="en-US" sz="1100" b="0" dirty="0" smtClean="0">
                <a:latin typeface="BIZ UDゴシック" panose="020B0400000000000000" pitchFamily="49" charset="-128"/>
                <a:ea typeface="BIZ UDゴシック" panose="020B0400000000000000" pitchFamily="49" charset="-128"/>
              </a:rPr>
              <a:t>よる困窮者、離職者等へ</a:t>
            </a:r>
            <a:r>
              <a:rPr lang="ja-JP" altLang="en-US" sz="1100" b="0" dirty="0">
                <a:latin typeface="BIZ UDゴシック" panose="020B0400000000000000" pitchFamily="49" charset="-128"/>
                <a:ea typeface="BIZ UDゴシック" panose="020B0400000000000000" pitchFamily="49" charset="-128"/>
              </a:rPr>
              <a:t>の早期</a:t>
            </a:r>
            <a:r>
              <a:rPr lang="ja-JP" altLang="en-US" sz="1100" b="0" dirty="0" smtClean="0">
                <a:latin typeface="BIZ UDゴシック" panose="020B0400000000000000" pitchFamily="49" charset="-128"/>
                <a:ea typeface="BIZ UDゴシック" panose="020B0400000000000000" pitchFamily="49" charset="-128"/>
              </a:rPr>
              <a:t>支援の</a:t>
            </a:r>
            <a:r>
              <a:rPr lang="ja-JP" altLang="en-US" sz="1100" b="0" dirty="0">
                <a:latin typeface="BIZ UDゴシック" panose="020B0400000000000000" pitchFamily="49" charset="-128"/>
                <a:ea typeface="BIZ UDゴシック" panose="020B0400000000000000" pitchFamily="49" charset="-128"/>
              </a:rPr>
              <a:t>実施により、自立に向けた切れ目の</a:t>
            </a:r>
            <a:r>
              <a:rPr lang="ja-JP" altLang="en-US" sz="1100" b="0" dirty="0" smtClean="0">
                <a:latin typeface="BIZ UDゴシック" panose="020B0400000000000000" pitchFamily="49" charset="-128"/>
                <a:ea typeface="BIZ UDゴシック" panose="020B0400000000000000" pitchFamily="49" charset="-128"/>
              </a:rPr>
              <a:t>ない支援</a:t>
            </a:r>
            <a:r>
              <a:rPr lang="ja-JP" altLang="en-US" sz="1100" b="0" dirty="0">
                <a:latin typeface="BIZ UDゴシック" panose="020B0400000000000000" pitchFamily="49" charset="-128"/>
                <a:ea typeface="BIZ UDゴシック" panose="020B0400000000000000" pitchFamily="49" charset="-128"/>
              </a:rPr>
              <a:t>が求められている</a:t>
            </a:r>
            <a:endParaRPr lang="en-US" altLang="ja-JP" sz="1100" b="0" dirty="0">
              <a:latin typeface="BIZ UDゴシック" panose="020B0400000000000000" pitchFamily="49" charset="-128"/>
              <a:ea typeface="BIZ UDゴシック" panose="020B0400000000000000" pitchFamily="49" charset="-128"/>
            </a:endParaRPr>
          </a:p>
        </p:txBody>
      </p:sp>
      <p:sp>
        <p:nvSpPr>
          <p:cNvPr id="109" name="角丸四角形 3">
            <a:extLst>
              <a:ext uri="{FF2B5EF4-FFF2-40B4-BE49-F238E27FC236}">
                <a16:creationId xmlns:a16="http://schemas.microsoft.com/office/drawing/2014/main" id="{57CDB7A5-EB90-4D79-947A-0F178984324F}"/>
              </a:ext>
            </a:extLst>
          </p:cNvPr>
          <p:cNvSpPr/>
          <p:nvPr/>
        </p:nvSpPr>
        <p:spPr>
          <a:xfrm>
            <a:off x="424182" y="5377430"/>
            <a:ext cx="5950860" cy="839030"/>
          </a:xfrm>
          <a:prstGeom prst="roundRect">
            <a:avLst>
              <a:gd name="adj" fmla="val 0"/>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600"/>
              </a:lnSpc>
            </a:pPr>
            <a:r>
              <a:rPr kumimoji="1" lang="ja-JP" altLang="en-US" sz="1100" b="1" dirty="0">
                <a:solidFill>
                  <a:schemeClr val="tx1"/>
                </a:solidFill>
                <a:latin typeface="BIZ UDゴシック" panose="020B0400000000000000" pitchFamily="49" charset="-128"/>
                <a:ea typeface="BIZ UDゴシック" panose="020B0400000000000000" pitchFamily="49" charset="-128"/>
              </a:rPr>
              <a:t>▶</a:t>
            </a:r>
            <a:r>
              <a:rPr kumimoji="1" lang="ja-JP" altLang="en-US" sz="1100" b="1" u="sng" dirty="0">
                <a:solidFill>
                  <a:schemeClr val="tx1"/>
                </a:solidFill>
                <a:latin typeface="BIZ UDゴシック" panose="020B0400000000000000" pitchFamily="49" charset="-128"/>
                <a:ea typeface="BIZ UDゴシック" panose="020B0400000000000000" pitchFamily="49" charset="-128"/>
              </a:rPr>
              <a:t>緊急事態宣言下における外出自粛期間の取組み</a:t>
            </a:r>
            <a:endParaRPr kumimoji="1" lang="en-US" altLang="ja-JP" sz="1100" b="1" u="sng" dirty="0">
              <a:solidFill>
                <a:schemeClr val="tx1"/>
              </a:solidFill>
              <a:latin typeface="BIZ UDゴシック" panose="020B0400000000000000" pitchFamily="49" charset="-128"/>
              <a:ea typeface="BIZ UDゴシック" panose="020B0400000000000000" pitchFamily="49" charset="-128"/>
            </a:endParaRPr>
          </a:p>
          <a:p>
            <a:pPr>
              <a:lnSpc>
                <a:spcPts val="500"/>
              </a:lnSpc>
            </a:pPr>
            <a:endParaRPr kumimoji="1" lang="en-US" altLang="ja-JP" sz="1100" b="1" u="sng" dirty="0">
              <a:solidFill>
                <a:schemeClr val="tx1"/>
              </a:solidFill>
              <a:latin typeface="BIZ UDゴシック" panose="020B0400000000000000" pitchFamily="49" charset="-128"/>
              <a:ea typeface="BIZ UDゴシック" panose="020B0400000000000000" pitchFamily="49" charset="-128"/>
            </a:endParaRPr>
          </a:p>
          <a:p>
            <a:pPr>
              <a:lnSpc>
                <a:spcPts val="1600"/>
              </a:lnSpc>
            </a:pPr>
            <a:r>
              <a:rPr kumimoji="1" lang="ja-JP" altLang="en-US" sz="1050" b="1" dirty="0">
                <a:solidFill>
                  <a:schemeClr val="tx1"/>
                </a:solidFill>
                <a:latin typeface="BIZ UDゴシック" panose="020B0400000000000000" pitchFamily="49" charset="-128"/>
                <a:ea typeface="BIZ UDゴシック" panose="020B0400000000000000" pitchFamily="49" charset="-128"/>
              </a:rPr>
              <a:t>〇 外出自粛高齢者・障がい者等見守り支援事業交付</a:t>
            </a:r>
            <a:r>
              <a:rPr kumimoji="1" lang="ja-JP" altLang="en-US" sz="1050" b="1" dirty="0" smtClean="0">
                <a:solidFill>
                  <a:schemeClr val="tx1"/>
                </a:solidFill>
                <a:latin typeface="BIZ UDゴシック" panose="020B0400000000000000" pitchFamily="49" charset="-128"/>
                <a:ea typeface="BIZ UDゴシック" panose="020B0400000000000000" pitchFamily="49" charset="-128"/>
              </a:rPr>
              <a:t>金（</a:t>
            </a:r>
            <a:r>
              <a:rPr kumimoji="1" lang="en-US" altLang="ja-JP" sz="1050" b="1" dirty="0" smtClean="0">
                <a:solidFill>
                  <a:schemeClr val="tx1"/>
                </a:solidFill>
                <a:latin typeface="BIZ UDゴシック" panose="020B0400000000000000" pitchFamily="49" charset="-128"/>
                <a:ea typeface="BIZ UDゴシック" panose="020B0400000000000000" pitchFamily="49" charset="-128"/>
              </a:rPr>
              <a:t>R2</a:t>
            </a:r>
            <a:r>
              <a:rPr kumimoji="1" lang="ja-JP" altLang="en-US" sz="1050" b="1" dirty="0" smtClean="0">
                <a:solidFill>
                  <a:schemeClr val="tx1"/>
                </a:solidFill>
                <a:latin typeface="BIZ UDゴシック" panose="020B0400000000000000" pitchFamily="49" charset="-128"/>
                <a:ea typeface="BIZ UDゴシック" panose="020B0400000000000000" pitchFamily="49" charset="-128"/>
              </a:rPr>
              <a:t>限り）</a:t>
            </a:r>
            <a:r>
              <a:rPr kumimoji="1" lang="ja-JP" altLang="en-US" sz="800" dirty="0" smtClean="0">
                <a:solidFill>
                  <a:schemeClr val="tx1"/>
                </a:solidFill>
                <a:latin typeface="BIZ UDゴシック" panose="020B0400000000000000" pitchFamily="49" charset="-128"/>
                <a:ea typeface="BIZ UDゴシック" panose="020B0400000000000000" pitchFamily="49" charset="-128"/>
              </a:rPr>
              <a:t>（</a:t>
            </a:r>
            <a:r>
              <a:rPr kumimoji="1" lang="ja-JP" altLang="en-US" sz="800" dirty="0">
                <a:solidFill>
                  <a:schemeClr val="tx1"/>
                </a:solidFill>
                <a:latin typeface="BIZ UDゴシック" panose="020B0400000000000000" pitchFamily="49" charset="-128"/>
                <a:ea typeface="BIZ UDゴシック" panose="020B0400000000000000" pitchFamily="49" charset="-128"/>
              </a:rPr>
              <a:t>実施：府社協、市区町村社協）</a:t>
            </a:r>
            <a:r>
              <a:rPr kumimoji="1" lang="ja-JP" altLang="en-US" sz="1200" dirty="0">
                <a:solidFill>
                  <a:schemeClr val="tx1"/>
                </a:solidFill>
                <a:latin typeface="BIZ UDゴシック" panose="020B0400000000000000" pitchFamily="49" charset="-128"/>
                <a:ea typeface="BIZ UDゴシック" panose="020B0400000000000000" pitchFamily="49" charset="-128"/>
              </a:rPr>
              <a:t>　</a:t>
            </a:r>
            <a:endParaRPr kumimoji="1" lang="en-US" altLang="zh-TW" sz="1200" dirty="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ja-JP" altLang="en-US" sz="1050" dirty="0">
                <a:solidFill>
                  <a:schemeClr val="tx1"/>
                </a:solidFill>
                <a:latin typeface="BIZ UDゴシック" panose="020B0400000000000000" pitchFamily="49" charset="-128"/>
                <a:ea typeface="BIZ UDゴシック" panose="020B0400000000000000" pitchFamily="49" charset="-128"/>
              </a:rPr>
              <a:t>・地域のネットワークを活用した高齢者・障がい者等の見守りや安否確認、感染拡大</a:t>
            </a:r>
            <a:r>
              <a:rPr kumimoji="1" lang="ja-JP" altLang="en-US" sz="1050" dirty="0" smtClean="0">
                <a:solidFill>
                  <a:schemeClr val="tx1"/>
                </a:solidFill>
                <a:latin typeface="BIZ UDゴシック" panose="020B0400000000000000" pitchFamily="49" charset="-128"/>
                <a:ea typeface="BIZ UDゴシック" panose="020B0400000000000000" pitchFamily="49" charset="-128"/>
              </a:rPr>
              <a:t>防止</a:t>
            </a:r>
            <a:endParaRPr kumimoji="1" lang="en-US" altLang="ja-JP" sz="1050" dirty="0" smtClean="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ja-JP" altLang="en-US" sz="1050" dirty="0" smtClean="0">
                <a:solidFill>
                  <a:schemeClr val="tx1"/>
                </a:solidFill>
                <a:latin typeface="BIZ UDゴシック" panose="020B0400000000000000" pitchFamily="49" charset="-128"/>
                <a:ea typeface="BIZ UDゴシック" panose="020B0400000000000000" pitchFamily="49" charset="-128"/>
              </a:rPr>
              <a:t>　に</a:t>
            </a:r>
            <a:r>
              <a:rPr kumimoji="1" lang="ja-JP" altLang="en-US" sz="1050" dirty="0">
                <a:solidFill>
                  <a:schemeClr val="tx1"/>
                </a:solidFill>
                <a:latin typeface="BIZ UDゴシック" panose="020B0400000000000000" pitchFamily="49" charset="-128"/>
                <a:ea typeface="BIZ UDゴシック" panose="020B0400000000000000" pitchFamily="49" charset="-128"/>
              </a:rPr>
              <a:t>配慮した地域活動再開等への支援を</a:t>
            </a:r>
            <a:r>
              <a:rPr kumimoji="1" lang="ja-JP" altLang="en-US" sz="1050" dirty="0" smtClean="0">
                <a:solidFill>
                  <a:schemeClr val="tx1"/>
                </a:solidFill>
                <a:latin typeface="BIZ UDゴシック" panose="020B0400000000000000" pitchFamily="49" charset="-128"/>
                <a:ea typeface="BIZ UDゴシック" panose="020B0400000000000000" pitchFamily="49" charset="-128"/>
              </a:rPr>
              <a:t>実施</a:t>
            </a:r>
            <a:endParaRPr kumimoji="1" lang="en-US" altLang="ja-JP" sz="1050" dirty="0" smtClean="0">
              <a:solidFill>
                <a:schemeClr val="tx1"/>
              </a:solidFill>
              <a:latin typeface="BIZ UDゴシック" panose="020B0400000000000000" pitchFamily="49" charset="-128"/>
              <a:ea typeface="BIZ UDゴシック" panose="020B0400000000000000" pitchFamily="49" charset="-128"/>
            </a:endParaRPr>
          </a:p>
          <a:p>
            <a:pPr>
              <a:lnSpc>
                <a:spcPts val="500"/>
              </a:lnSpc>
            </a:pPr>
            <a:endParaRPr kumimoji="1" lang="en-US" altLang="ja-JP" sz="1050" dirty="0" smtClean="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ja-JP" altLang="en-US" sz="1050" b="1" dirty="0" smtClean="0">
                <a:solidFill>
                  <a:schemeClr val="tx1"/>
                </a:solidFill>
                <a:latin typeface="BIZ UDゴシック" panose="020B0400000000000000" pitchFamily="49" charset="-128"/>
                <a:ea typeface="BIZ UDゴシック" panose="020B0400000000000000" pitchFamily="49" charset="-128"/>
              </a:rPr>
              <a:t>〇 ウィズコロナ・ポストコロナに対応した地域福祉活動モデルの開発</a:t>
            </a:r>
            <a:r>
              <a:rPr kumimoji="1" lang="ja-JP" altLang="en-US" sz="1050" dirty="0" smtClean="0">
                <a:solidFill>
                  <a:schemeClr val="tx1"/>
                </a:solidFill>
                <a:latin typeface="BIZ UDゴシック" panose="020B0400000000000000" pitchFamily="49" charset="-128"/>
                <a:ea typeface="BIZ UDゴシック" panose="020B0400000000000000" pitchFamily="49" charset="-128"/>
              </a:rPr>
              <a:t>（</a:t>
            </a:r>
            <a:r>
              <a:rPr kumimoji="1" lang="en-US" altLang="ja-JP" sz="1050" dirty="0" smtClean="0">
                <a:solidFill>
                  <a:schemeClr val="tx1"/>
                </a:solidFill>
                <a:latin typeface="BIZ UDゴシック" panose="020B0400000000000000" pitchFamily="49" charset="-128"/>
                <a:ea typeface="BIZ UDゴシック" panose="020B0400000000000000" pitchFamily="49" charset="-128"/>
              </a:rPr>
              <a:t>R3</a:t>
            </a:r>
            <a:r>
              <a:rPr kumimoji="1" lang="ja-JP" altLang="en-US" sz="1050" dirty="0" smtClean="0">
                <a:solidFill>
                  <a:schemeClr val="tx1"/>
                </a:solidFill>
                <a:latin typeface="BIZ UDゴシック" panose="020B0400000000000000" pitchFamily="49" charset="-128"/>
                <a:ea typeface="BIZ UDゴシック" panose="020B0400000000000000" pitchFamily="49" charset="-128"/>
              </a:rPr>
              <a:t>福祉基金助成事業）</a:t>
            </a:r>
            <a:endParaRPr kumimoji="1" lang="en-US" altLang="ja-JP" sz="1050" dirty="0" smtClean="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ja-JP" altLang="en-US" sz="1050" dirty="0" smtClean="0">
                <a:solidFill>
                  <a:schemeClr val="tx1"/>
                </a:solidFill>
                <a:latin typeface="BIZ UDゴシック" panose="020B0400000000000000" pitchFamily="49" charset="-128"/>
                <a:ea typeface="BIZ UDゴシック" panose="020B0400000000000000" pitchFamily="49" charset="-128"/>
              </a:rPr>
              <a:t>・地域のネットワークを活かした新たな発想と工夫による地域活動モデルに対し助成</a:t>
            </a:r>
            <a:endParaRPr kumimoji="1" lang="ja-JP" altLang="en-US" sz="1300" dirty="0">
              <a:solidFill>
                <a:schemeClr val="tx1"/>
              </a:solidFill>
              <a:latin typeface="BIZ UDゴシック" panose="020B0400000000000000" pitchFamily="49" charset="-128"/>
              <a:ea typeface="BIZ UDゴシック" panose="020B0400000000000000" pitchFamily="49" charset="-128"/>
            </a:endParaRPr>
          </a:p>
        </p:txBody>
      </p:sp>
      <p:sp>
        <p:nvSpPr>
          <p:cNvPr id="111" name="テキスト ボックス 110">
            <a:extLst>
              <a:ext uri="{FF2B5EF4-FFF2-40B4-BE49-F238E27FC236}">
                <a16:creationId xmlns:a16="http://schemas.microsoft.com/office/drawing/2014/main" id="{284AC532-957C-4BAA-9A84-2CEA03698406}"/>
              </a:ext>
            </a:extLst>
          </p:cNvPr>
          <p:cNvSpPr txBox="1"/>
          <p:nvPr/>
        </p:nvSpPr>
        <p:spPr>
          <a:xfrm>
            <a:off x="6264571" y="5577001"/>
            <a:ext cx="2961342" cy="1015663"/>
          </a:xfrm>
          <a:prstGeom prst="rect">
            <a:avLst/>
          </a:prstGeom>
          <a:noFill/>
        </p:spPr>
        <p:txBody>
          <a:bodyPr wrap="square" rtlCol="0">
            <a:spAutoFit/>
          </a:bodyPr>
          <a:lstStyle>
            <a:defPPr>
              <a:defRPr lang="en-US"/>
            </a:defPPr>
            <a:lvl1pPr marL="285750" indent="-285750">
              <a:buFont typeface="Wingdings" panose="05000000000000000000" pitchFamily="2" charset="2"/>
              <a:buChar char="Ø"/>
              <a:defRPr kumimoji="1" sz="2400" b="1">
                <a:latin typeface="Meiryo UI" panose="020B0604030504040204" pitchFamily="50" charset="-128"/>
                <a:ea typeface="Meiryo UI" panose="020B0604030504040204" pitchFamily="50" charset="-128"/>
              </a:defRPr>
            </a:lvl1pPr>
          </a:lstStyle>
          <a:p>
            <a:pPr marL="0" indent="0">
              <a:lnSpc>
                <a:spcPts val="1800"/>
              </a:lnSpc>
              <a:buNone/>
            </a:pPr>
            <a:r>
              <a:rPr lang="ja-JP" altLang="en-US" sz="1100" b="0" spc="-107" dirty="0">
                <a:latin typeface="BIZ UDゴシック" panose="020B0400000000000000" pitchFamily="49" charset="-128"/>
                <a:ea typeface="BIZ UDゴシック" panose="020B0400000000000000" pitchFamily="49" charset="-128"/>
              </a:rPr>
              <a:t>➡自ら声を発することができない方へのアウトリーチ等</a:t>
            </a:r>
            <a:r>
              <a:rPr lang="ja-JP" altLang="en-US" sz="1100" b="0" spc="-107" dirty="0" smtClean="0">
                <a:latin typeface="BIZ UDゴシック" panose="020B0400000000000000" pitchFamily="49" charset="-128"/>
                <a:ea typeface="BIZ UDゴシック" panose="020B0400000000000000" pitchFamily="49" charset="-128"/>
              </a:rPr>
              <a:t>の強化や</a:t>
            </a:r>
            <a:r>
              <a:rPr lang="ja-JP" altLang="en-US" sz="1100" b="0" spc="-107" dirty="0">
                <a:latin typeface="BIZ UDゴシック" panose="020B0400000000000000" pitchFamily="49" charset="-128"/>
                <a:ea typeface="BIZ UDゴシック" panose="020B0400000000000000" pitchFamily="49" charset="-128"/>
              </a:rPr>
              <a:t>、包括的な相談支援体制の構築により、早期の「発見・つなぎ・見守り」によるセーフティネット強化が求められている</a:t>
            </a:r>
            <a:endParaRPr lang="en-US" altLang="ja-JP" sz="1100" b="0" spc="-107" dirty="0">
              <a:latin typeface="BIZ UDゴシック" panose="020B0400000000000000" pitchFamily="49" charset="-128"/>
              <a:ea typeface="BIZ UDゴシック" panose="020B0400000000000000" pitchFamily="49" charset="-128"/>
            </a:endParaRPr>
          </a:p>
        </p:txBody>
      </p:sp>
      <p:sp>
        <p:nvSpPr>
          <p:cNvPr id="113" name="二等辺三角形 112">
            <a:extLst>
              <a:ext uri="{FF2B5EF4-FFF2-40B4-BE49-F238E27FC236}">
                <a16:creationId xmlns:a16="http://schemas.microsoft.com/office/drawing/2014/main" id="{BF7C8533-7034-4D76-B68C-2C59CBAE8AB0}"/>
              </a:ext>
            </a:extLst>
          </p:cNvPr>
          <p:cNvSpPr/>
          <p:nvPr/>
        </p:nvSpPr>
        <p:spPr>
          <a:xfrm rot="5400000">
            <a:off x="8531652" y="4168449"/>
            <a:ext cx="1512000" cy="216000"/>
          </a:xfrm>
          <a:prstGeom prst="triangl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24">
              <a:solidFill>
                <a:schemeClr val="tx1"/>
              </a:solidFill>
              <a:latin typeface="+mn-ea"/>
            </a:endParaRPr>
          </a:p>
        </p:txBody>
      </p:sp>
      <p:sp>
        <p:nvSpPr>
          <p:cNvPr id="116" name="二等辺三角形 115">
            <a:extLst>
              <a:ext uri="{FF2B5EF4-FFF2-40B4-BE49-F238E27FC236}">
                <a16:creationId xmlns:a16="http://schemas.microsoft.com/office/drawing/2014/main" id="{81AFDA0A-1174-4B5E-A73B-FF18EE2F598D}"/>
              </a:ext>
            </a:extLst>
          </p:cNvPr>
          <p:cNvSpPr/>
          <p:nvPr/>
        </p:nvSpPr>
        <p:spPr>
          <a:xfrm rot="5400000">
            <a:off x="8266829" y="7430513"/>
            <a:ext cx="638837" cy="156516"/>
          </a:xfrm>
          <a:prstGeom prst="triangl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24">
              <a:solidFill>
                <a:schemeClr val="tx1"/>
              </a:solidFill>
              <a:latin typeface="+mn-ea"/>
            </a:endParaRPr>
          </a:p>
        </p:txBody>
      </p:sp>
      <p:sp>
        <p:nvSpPr>
          <p:cNvPr id="24" name="角丸四角形 3">
            <a:extLst>
              <a:ext uri="{FF2B5EF4-FFF2-40B4-BE49-F238E27FC236}">
                <a16:creationId xmlns:a16="http://schemas.microsoft.com/office/drawing/2014/main" id="{FC3E4452-4C7B-42A3-AFDE-ACAE7CD83C9D}"/>
              </a:ext>
            </a:extLst>
          </p:cNvPr>
          <p:cNvSpPr/>
          <p:nvPr/>
        </p:nvSpPr>
        <p:spPr>
          <a:xfrm>
            <a:off x="437151" y="2561548"/>
            <a:ext cx="5534993" cy="839030"/>
          </a:xfrm>
          <a:prstGeom prst="roundRect">
            <a:avLst>
              <a:gd name="adj" fmla="val 0"/>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600"/>
              </a:lnSpc>
            </a:pPr>
            <a:r>
              <a:rPr kumimoji="1" lang="ja-JP" altLang="en-US" sz="1100" b="1" dirty="0" smtClean="0">
                <a:solidFill>
                  <a:schemeClr val="tx1"/>
                </a:solidFill>
                <a:latin typeface="BIZ UDゴシック" panose="020B0400000000000000" pitchFamily="49" charset="-128"/>
                <a:ea typeface="BIZ UDゴシック" panose="020B0400000000000000" pitchFamily="49" charset="-128"/>
              </a:rPr>
              <a:t>▶</a:t>
            </a:r>
            <a:r>
              <a:rPr kumimoji="1" lang="ja-JP" altLang="en-US" sz="1100" b="1" u="sng" dirty="0" smtClean="0">
                <a:solidFill>
                  <a:schemeClr val="tx1"/>
                </a:solidFill>
                <a:latin typeface="BIZ UDゴシック" panose="020B0400000000000000" pitchFamily="49" charset="-128"/>
                <a:ea typeface="BIZ UDゴシック" panose="020B0400000000000000" pitchFamily="49" charset="-128"/>
              </a:rPr>
              <a:t>生活上の悩みに対する相談</a:t>
            </a:r>
            <a:endParaRPr kumimoji="1" lang="en-US" altLang="ja-JP" sz="1100" b="1" u="sng" dirty="0">
              <a:solidFill>
                <a:schemeClr val="tx1"/>
              </a:solidFill>
              <a:latin typeface="BIZ UDゴシック" panose="020B0400000000000000" pitchFamily="49" charset="-128"/>
              <a:ea typeface="BIZ UDゴシック" panose="020B0400000000000000" pitchFamily="49" charset="-128"/>
            </a:endParaRPr>
          </a:p>
          <a:p>
            <a:pPr>
              <a:lnSpc>
                <a:spcPts val="500"/>
              </a:lnSpc>
            </a:pPr>
            <a:endParaRPr kumimoji="1" lang="en-US" altLang="ja-JP" sz="1100" b="1" dirty="0">
              <a:solidFill>
                <a:schemeClr val="tx1"/>
              </a:solidFill>
              <a:latin typeface="BIZ UDゴシック" panose="020B0400000000000000" pitchFamily="49" charset="-128"/>
              <a:ea typeface="BIZ UDゴシック" panose="020B0400000000000000" pitchFamily="49" charset="-128"/>
            </a:endParaRPr>
          </a:p>
          <a:p>
            <a:pPr>
              <a:lnSpc>
                <a:spcPts val="1600"/>
              </a:lnSpc>
            </a:pPr>
            <a:r>
              <a:rPr kumimoji="1" lang="ja-JP" altLang="en-US" sz="1050" b="1" dirty="0">
                <a:solidFill>
                  <a:schemeClr val="tx1"/>
                </a:solidFill>
                <a:latin typeface="BIZ UDゴシック" panose="020B0400000000000000" pitchFamily="49" charset="-128"/>
                <a:ea typeface="BIZ UDゴシック" panose="020B0400000000000000" pitchFamily="49" charset="-128"/>
              </a:rPr>
              <a:t>〇 </a:t>
            </a:r>
            <a:r>
              <a:rPr kumimoji="1" lang="ja-JP" altLang="en-US" sz="1050" b="1" dirty="0" smtClean="0">
                <a:solidFill>
                  <a:schemeClr val="tx1"/>
                </a:solidFill>
                <a:latin typeface="BIZ UDゴシック" panose="020B0400000000000000" pitchFamily="49" charset="-128"/>
                <a:ea typeface="BIZ UDゴシック" panose="020B0400000000000000" pitchFamily="49" charset="-128"/>
              </a:rPr>
              <a:t>自立相談支援機関</a:t>
            </a:r>
            <a:r>
              <a:rPr kumimoji="1" lang="ja-JP" altLang="en-US" sz="800" dirty="0" smtClean="0">
                <a:solidFill>
                  <a:schemeClr val="tx1"/>
                </a:solidFill>
                <a:latin typeface="BIZ UDゴシック" panose="020B0400000000000000" pitchFamily="49" charset="-128"/>
                <a:ea typeface="BIZ UDゴシック" panose="020B0400000000000000" pitchFamily="49" charset="-128"/>
              </a:rPr>
              <a:t>（</a:t>
            </a:r>
            <a:r>
              <a:rPr kumimoji="1" lang="ja-JP" altLang="en-US" sz="800" dirty="0">
                <a:solidFill>
                  <a:schemeClr val="tx1"/>
                </a:solidFill>
                <a:latin typeface="BIZ UDゴシック" panose="020B0400000000000000" pitchFamily="49" charset="-128"/>
                <a:ea typeface="BIZ UDゴシック" panose="020B0400000000000000" pitchFamily="49" charset="-128"/>
              </a:rPr>
              <a:t>実施</a:t>
            </a:r>
            <a:r>
              <a:rPr kumimoji="1" lang="ja-JP" altLang="en-US" sz="800" dirty="0" smtClean="0">
                <a:solidFill>
                  <a:schemeClr val="tx1"/>
                </a:solidFill>
                <a:latin typeface="BIZ UDゴシック" panose="020B0400000000000000" pitchFamily="49" charset="-128"/>
                <a:ea typeface="BIZ UDゴシック" panose="020B0400000000000000" pitchFamily="49" charset="-128"/>
              </a:rPr>
              <a:t>：市町村）</a:t>
            </a:r>
            <a:r>
              <a:rPr kumimoji="1" lang="ja-JP" altLang="en-US" sz="800" dirty="0">
                <a:solidFill>
                  <a:schemeClr val="tx1"/>
                </a:solidFill>
                <a:latin typeface="BIZ UDゴシック" panose="020B0400000000000000" pitchFamily="49" charset="-128"/>
                <a:ea typeface="BIZ UDゴシック" panose="020B0400000000000000" pitchFamily="49" charset="-128"/>
              </a:rPr>
              <a:t>　</a:t>
            </a:r>
            <a:endParaRPr kumimoji="1" lang="en-US" altLang="zh-TW" sz="800" b="1" dirty="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ja-JP" altLang="en-US" sz="1050" dirty="0" smtClean="0">
                <a:solidFill>
                  <a:schemeClr val="tx1"/>
                </a:solidFill>
                <a:latin typeface="BIZ UDゴシック" panose="020B0400000000000000" pitchFamily="49" charset="-128"/>
                <a:ea typeface="BIZ UDゴシック" panose="020B0400000000000000" pitchFamily="49" charset="-128"/>
              </a:rPr>
              <a:t>・生活困窮者及びその家族、関係者からの相談に応じ、アセスメントを実施して、個々人</a:t>
            </a:r>
            <a:endParaRPr kumimoji="1" lang="en-US" altLang="ja-JP" sz="1050" dirty="0" smtClean="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ja-JP" altLang="en-US" sz="1050" dirty="0">
                <a:solidFill>
                  <a:schemeClr val="tx1"/>
                </a:solidFill>
                <a:latin typeface="BIZ UDゴシック" panose="020B0400000000000000" pitchFamily="49" charset="-128"/>
                <a:ea typeface="BIZ UDゴシック" panose="020B0400000000000000" pitchFamily="49" charset="-128"/>
              </a:rPr>
              <a:t>　</a:t>
            </a:r>
            <a:r>
              <a:rPr kumimoji="1" lang="ja-JP" altLang="en-US" sz="1050" dirty="0" smtClean="0">
                <a:solidFill>
                  <a:schemeClr val="tx1"/>
                </a:solidFill>
                <a:latin typeface="BIZ UDゴシック" panose="020B0400000000000000" pitchFamily="49" charset="-128"/>
                <a:ea typeface="BIZ UDゴシック" panose="020B0400000000000000" pitchFamily="49" charset="-128"/>
              </a:rPr>
              <a:t>の状態にあったプランを作成し、必要なサービスの提供につなげる</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p:txBody>
      </p:sp>
      <p:sp>
        <p:nvSpPr>
          <p:cNvPr id="25"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smtClean="0">
                <a:ln>
                  <a:noFill/>
                </a:ln>
                <a:solidFill>
                  <a:prstClr val="black"/>
                </a:solidFill>
                <a:effectLst/>
                <a:uLnTx/>
                <a:uFillTx/>
                <a:latin typeface="メイリオ" panose="020B0604030504040204" pitchFamily="50" charset="-128"/>
                <a:ea typeface="メイリオ" panose="020B0604030504040204" pitchFamily="50" charset="-128"/>
              </a:rPr>
              <a:t>３</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36143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1242</Words>
  <Application>Microsoft Office PowerPoint</Application>
  <PresentationFormat>A4 210 x 297 mm</PresentationFormat>
  <Paragraphs>94</Paragraphs>
  <Slides>3</Slides>
  <Notes>2</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3</vt:i4>
      </vt:variant>
    </vt:vector>
  </HeadingPairs>
  <TitlesOfParts>
    <vt:vector size="15" baseType="lpstr">
      <vt:lpstr>BIZ UDPゴシック</vt:lpstr>
      <vt:lpstr>BIZ UDゴシック</vt:lpstr>
      <vt:lpstr>Meiryo UI</vt:lpstr>
      <vt:lpstr>ＭＳ Ｐゴシック</vt:lpstr>
      <vt:lpstr>メイリオ</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2021-03-29T01:30:34Z</dcterms:created>
  <dcterms:modified xsi:type="dcterms:W3CDTF">2021-03-29T01:31:07Z</dcterms:modified>
</cp:coreProperties>
</file>