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96" r:id="rId1"/>
    <p:sldMasterId id="2147483785" r:id="rId2"/>
  </p:sldMasterIdLst>
  <p:notesMasterIdLst>
    <p:notesMasterId r:id="rId16"/>
  </p:notesMasterIdLst>
  <p:sldIdLst>
    <p:sldId id="256" r:id="rId3"/>
    <p:sldId id="261" r:id="rId4"/>
    <p:sldId id="263" r:id="rId5"/>
    <p:sldId id="266" r:id="rId6"/>
    <p:sldId id="267" r:id="rId7"/>
    <p:sldId id="268" r:id="rId8"/>
    <p:sldId id="269" r:id="rId9"/>
    <p:sldId id="275" r:id="rId10"/>
    <p:sldId id="276" r:id="rId11"/>
    <p:sldId id="274" r:id="rId12"/>
    <p:sldId id="273" r:id="rId13"/>
    <p:sldId id="272" r:id="rId14"/>
    <p:sldId id="271"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47E55E-FF30-4A43-AE9D-09700F693884}">
          <p14:sldIdLst>
            <p14:sldId id="256"/>
            <p14:sldId id="261"/>
            <p14:sldId id="263"/>
            <p14:sldId id="266"/>
            <p14:sldId id="267"/>
            <p14:sldId id="268"/>
            <p14:sldId id="269"/>
            <p14:sldId id="275"/>
            <p14:sldId id="276"/>
            <p14:sldId id="274"/>
            <p14:sldId id="273"/>
            <p14:sldId id="272"/>
            <p14:sldId id="271"/>
          </p14:sldIdLst>
        </p14:section>
      </p14:sectionLst>
    </p:ext>
    <p:ext uri="{EFAFB233-063F-42B5-8137-9DF3F51BA10A}">
      <p15:sldGuideLst xmlns:p15="http://schemas.microsoft.com/office/powerpoint/2012/main">
        <p15:guide id="1" orient="horz" pos="309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CCC"/>
    <a:srgbClr val="FFCCFF"/>
    <a:srgbClr val="FF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showGuides="1">
      <p:cViewPr varScale="1">
        <p:scale>
          <a:sx n="74" d="100"/>
          <a:sy n="74" d="100"/>
        </p:scale>
        <p:origin x="1116" y="72"/>
      </p:cViewPr>
      <p:guideLst>
        <p:guide orient="horz" pos="309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BC4B-9BED-41F5-A06A-2F49958F34DF}"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kumimoji="1" lang="ja-JP" altLang="en-US"/>
        </a:p>
      </dgm:t>
    </dgm:pt>
    <dgm:pt modelId="{CBE9B4EE-1DAF-437F-B1F7-A78169498388}">
      <dgm:prSet phldrT="[テキスト]" custT="1"/>
      <dgm:spPr>
        <a:xfrm rot="5400000">
          <a:off x="-167607" y="174439"/>
          <a:ext cx="1124230" cy="791069"/>
        </a:xfrm>
        <a:prstGeom prst="chevron">
          <a:avLst/>
        </a:prstGeom>
        <a:solidFill>
          <a:srgbClr val="F81B02"/>
        </a:solidFill>
        <a:ln w="15875" cap="flat" cmpd="sng" algn="ctr">
          <a:solidFill>
            <a:srgbClr val="FF0000"/>
          </a:solidFill>
          <a:prstDash val="solid"/>
        </a:ln>
        <a:effectLst/>
      </dgm:spPr>
      <dgm:t>
        <a:bodyPr tIns="180000" anchor="t"/>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8BBAC269-09C1-46F9-A0E9-710E0AF273E7}" type="parTrans" cxnId="{BD986DC4-5563-477D-986D-88EE76C05E04}">
      <dgm:prSet/>
      <dgm:spPr/>
      <dgm:t>
        <a:bodyPr/>
        <a:lstStyle/>
        <a:p>
          <a:endParaRPr kumimoji="1" lang="ja-JP" altLang="en-US"/>
        </a:p>
      </dgm:t>
    </dgm:pt>
    <dgm:pt modelId="{9D772164-BD76-4008-987B-BBB9B2E6CB4C}" type="sibTrans" cxnId="{BD986DC4-5563-477D-986D-88EE76C05E04}">
      <dgm:prSet/>
      <dgm:spPr/>
      <dgm:t>
        <a:bodyPr/>
        <a:lstStyle/>
        <a:p>
          <a:endParaRPr kumimoji="1" lang="ja-JP" altLang="en-US"/>
        </a:p>
      </dgm:t>
    </dgm:pt>
    <dgm:pt modelId="{0655DC4D-101C-48E3-8CF7-5BC59D6E518F}">
      <dgm:prSet phldrT="[テキスト]" custT="1"/>
      <dgm:spPr>
        <a:xfrm rot="5400000">
          <a:off x="-169661" y="1085817"/>
          <a:ext cx="1124230" cy="786961"/>
        </a:xfrm>
        <a:prstGeom prst="chevron">
          <a:avLst/>
        </a:prstGeom>
        <a:solidFill>
          <a:srgbClr val="FC7715"/>
        </a:solidFill>
        <a:ln w="15875" cap="flat" cmpd="sng" algn="ctr">
          <a:solidFill>
            <a:srgbClr val="FC7715"/>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B1090960-B939-4437-8EE4-EB2243788DF1}" type="parTrans" cxnId="{188A947D-AA98-4A93-8369-6AF3A01FED6A}">
      <dgm:prSet/>
      <dgm:spPr/>
      <dgm:t>
        <a:bodyPr/>
        <a:lstStyle/>
        <a:p>
          <a:endParaRPr kumimoji="1" lang="ja-JP" altLang="en-US"/>
        </a:p>
      </dgm:t>
    </dgm:pt>
    <dgm:pt modelId="{05DF7A3F-E284-408A-8EFC-A0D9E1206CA0}" type="sibTrans" cxnId="{188A947D-AA98-4A93-8369-6AF3A01FED6A}">
      <dgm:prSet/>
      <dgm:spPr/>
      <dgm:t>
        <a:bodyPr/>
        <a:lstStyle/>
        <a:p>
          <a:endParaRPr kumimoji="1" lang="ja-JP" altLang="en-US"/>
        </a:p>
      </dgm:t>
    </dgm:pt>
    <dgm:pt modelId="{FF8B84D3-5758-4DD3-8157-34B1817C00B3}">
      <dgm:prSet phldrT="[テキスト]" custT="1"/>
      <dgm: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gm:spPr>
      <dgm:t>
        <a:bodyPr/>
        <a:lstStyle/>
        <a:p>
          <a:pPr>
            <a:lnSpc>
              <a:spcPts val="14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mn-cs"/>
          </a:endParaRPr>
        </a:p>
      </dgm:t>
    </dgm:pt>
    <dgm:pt modelId="{081E3073-2C40-450E-BCB8-277A918D9825}" type="parTrans" cxnId="{DE32BCCE-C483-4A75-9377-B46AF1A155AB}">
      <dgm:prSet/>
      <dgm:spPr/>
      <dgm:t>
        <a:bodyPr/>
        <a:lstStyle/>
        <a:p>
          <a:endParaRPr kumimoji="1" lang="ja-JP" altLang="en-US"/>
        </a:p>
      </dgm:t>
    </dgm:pt>
    <dgm:pt modelId="{647D417C-F909-4C53-8341-7EEF6E81F949}" type="sibTrans" cxnId="{DE32BCCE-C483-4A75-9377-B46AF1A155AB}">
      <dgm:prSet/>
      <dgm:spPr/>
      <dgm:t>
        <a:bodyPr/>
        <a:lstStyle/>
        <a:p>
          <a:endParaRPr kumimoji="1" lang="ja-JP" altLang="en-US"/>
        </a:p>
      </dgm:t>
    </dgm:pt>
    <dgm:pt modelId="{C214934C-DA12-4A94-B242-FD22DB0325AC}">
      <dgm:prSet phldrT="[テキスト]" custT="1"/>
      <dgm: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34E46014-9EC3-45E3-BD34-F1ADA0AFFBE2}" type="parTrans" cxnId="{16D92981-71D1-4141-B743-7604EBEB52D0}">
      <dgm:prSet/>
      <dgm:spPr/>
      <dgm:t>
        <a:bodyPr/>
        <a:lstStyle/>
        <a:p>
          <a:endParaRPr kumimoji="1" lang="ja-JP" altLang="en-US"/>
        </a:p>
      </dgm:t>
    </dgm:pt>
    <dgm:pt modelId="{05615420-162E-44F7-9FDD-75B1793BBBBC}" type="sibTrans" cxnId="{16D92981-71D1-4141-B743-7604EBEB52D0}">
      <dgm:prSet/>
      <dgm:spPr/>
      <dgm:t>
        <a:bodyPr/>
        <a:lstStyle/>
        <a:p>
          <a:endParaRPr kumimoji="1" lang="ja-JP" altLang="en-US"/>
        </a:p>
      </dgm:t>
    </dgm:pt>
    <dgm:pt modelId="{4839135E-7AFD-4BE6-B065-73BA2EA5027F}">
      <dgm:prSet phldrT="[テキスト]"/>
      <dgm: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gm:spPr>
      <dgm:t>
        <a:bodyPr/>
        <a:lstStyle/>
        <a:p>
          <a:pPr>
            <a:lnSpc>
              <a:spcPct val="90000"/>
            </a:lnSpc>
          </a:pPr>
          <a:endParaRPr kumimoji="1" lang="ja-JP" altLang="en-US" sz="1000" dirty="0">
            <a:solidFill>
              <a:sysClr val="windowText" lastClr="000000"/>
            </a:solidFill>
            <a:latin typeface="Rockwell" panose="02060603020205020403"/>
            <a:ea typeface="ＭＳ Ｐゴシック" panose="020B0600070205080204" pitchFamily="50" charset="-128"/>
            <a:cs typeface="+mn-cs"/>
          </a:endParaRPr>
        </a:p>
      </dgm:t>
    </dgm:pt>
    <dgm:pt modelId="{99442563-5255-424D-B7B2-A23F2BAEDEA9}" type="parTrans" cxnId="{575C495A-57A1-4EE8-B29E-28E8639735C6}">
      <dgm:prSet/>
      <dgm:spPr/>
      <dgm:t>
        <a:bodyPr/>
        <a:lstStyle/>
        <a:p>
          <a:endParaRPr kumimoji="1" lang="ja-JP" altLang="en-US"/>
        </a:p>
      </dgm:t>
    </dgm:pt>
    <dgm:pt modelId="{BC0D51EE-ED92-4456-802D-6276122021D2}" type="sibTrans" cxnId="{575C495A-57A1-4EE8-B29E-28E8639735C6}">
      <dgm:prSet/>
      <dgm:spPr/>
      <dgm:t>
        <a:bodyPr/>
        <a:lstStyle/>
        <a:p>
          <a:endParaRPr kumimoji="1" lang="ja-JP" altLang="en-US"/>
        </a:p>
      </dgm:t>
    </dgm:pt>
    <dgm:pt modelId="{B10C239D-63CE-4CDE-ADBF-5A6E4F419954}">
      <dgm:prSet phldrT="[テキスト]" custT="1"/>
      <dgm:spPr>
        <a:xfrm rot="5400000">
          <a:off x="-169661" y="2906724"/>
          <a:ext cx="1124230" cy="786961"/>
        </a:xfrm>
        <a:prstGeom prst="chevron">
          <a:avLst/>
        </a:prstGeom>
        <a:solidFill>
          <a:srgbClr val="002060"/>
        </a:solidFill>
        <a:ln w="15875" cap="flat" cmpd="sng" algn="ctr">
          <a:solidFill>
            <a:srgbClr val="002060"/>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0A640807-6D76-4727-8E0A-7B3687668F7D}" type="parTrans" cxnId="{42D43043-A3E2-4A2B-BD3D-91BD8C033DC2}">
      <dgm:prSet/>
      <dgm:spPr/>
      <dgm:t>
        <a:bodyPr/>
        <a:lstStyle/>
        <a:p>
          <a:endParaRPr kumimoji="1" lang="ja-JP" altLang="en-US"/>
        </a:p>
      </dgm:t>
    </dgm:pt>
    <dgm:pt modelId="{077AF86D-7E28-4415-988F-128D43AF0063}" type="sibTrans" cxnId="{42D43043-A3E2-4A2B-BD3D-91BD8C033DC2}">
      <dgm:prSet/>
      <dgm:spPr/>
      <dgm:t>
        <a:bodyPr/>
        <a:lstStyle/>
        <a:p>
          <a:endParaRPr kumimoji="1" lang="ja-JP" altLang="en-US"/>
        </a:p>
      </dgm:t>
    </dgm:pt>
    <dgm:pt modelId="{DA9F9CB1-AB8F-4E9B-9646-FA3D524ED066}">
      <dgm:prSet phldrT="[テキスト]" custT="1"/>
      <dgm: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24705D5C-C6FF-4D45-8D4A-A89F2525AF21}" type="parTrans" cxnId="{59AD96E5-407B-4DEF-8797-DC993D7F55E2}">
      <dgm:prSet/>
      <dgm:spPr/>
      <dgm:t>
        <a:bodyPr/>
        <a:lstStyle/>
        <a:p>
          <a:endParaRPr kumimoji="1" lang="ja-JP" altLang="en-US"/>
        </a:p>
      </dgm:t>
    </dgm:pt>
    <dgm:pt modelId="{048BAC0C-4724-4FD3-9C95-129D7721421B}" type="sibTrans" cxnId="{59AD96E5-407B-4DEF-8797-DC993D7F55E2}">
      <dgm:prSet/>
      <dgm:spPr/>
      <dgm:t>
        <a:bodyPr/>
        <a:lstStyle/>
        <a:p>
          <a:endParaRPr kumimoji="1" lang="ja-JP" altLang="en-US"/>
        </a:p>
      </dgm:t>
    </dgm:pt>
    <dgm:pt modelId="{75DFA851-5014-4BED-9E2A-8EDF825F9950}">
      <dgm:prSet phldrT="[テキスト]" custT="1"/>
      <dgm: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gm:spPr>
      <dgm:t>
        <a:bodyPr anchor="b"/>
        <a:lstStyle/>
        <a:p>
          <a:pPr>
            <a:lnSpc>
              <a:spcPct val="90000"/>
            </a:lnSpc>
          </a:pPr>
          <a:endParaRPr kumimoji="1" lang="ja-JP" altLang="en-US" sz="1200" dirty="0">
            <a:solidFill>
              <a:sysClr val="windowText" lastClr="000000"/>
            </a:solidFill>
            <a:latin typeface="Rockwell" panose="02060603020205020403"/>
            <a:ea typeface="ＭＳ Ｐゴシック" panose="020B0600070205080204" pitchFamily="50" charset="-128"/>
            <a:cs typeface="+mn-cs"/>
          </a:endParaRPr>
        </a:p>
      </dgm:t>
    </dgm:pt>
    <dgm:pt modelId="{B2AEBB1F-8FDD-41F0-9327-C1F5A38B0D26}" type="parTrans" cxnId="{063AB636-9696-42ED-BAD7-71F9B9246C3E}">
      <dgm:prSet/>
      <dgm:spPr/>
      <dgm:t>
        <a:bodyPr/>
        <a:lstStyle/>
        <a:p>
          <a:endParaRPr kumimoji="1" lang="ja-JP" altLang="en-US"/>
        </a:p>
      </dgm:t>
    </dgm:pt>
    <dgm:pt modelId="{CD5BCBD2-2DF5-475D-AA8A-978EF3AF301D}" type="sibTrans" cxnId="{063AB636-9696-42ED-BAD7-71F9B9246C3E}">
      <dgm:prSet/>
      <dgm:spPr/>
      <dgm:t>
        <a:bodyPr/>
        <a:lstStyle/>
        <a:p>
          <a:endParaRPr kumimoji="1" lang="ja-JP" altLang="en-US"/>
        </a:p>
      </dgm:t>
    </dgm:pt>
    <dgm:pt modelId="{91F47603-AE00-436B-B4EE-2999C28EEAD2}" type="pres">
      <dgm:prSet presAssocID="{7E27BC4B-9BED-41F5-A06A-2F49958F34DF}" presName="linearFlow" presStyleCnt="0">
        <dgm:presLayoutVars>
          <dgm:dir/>
          <dgm:animLvl val="lvl"/>
          <dgm:resizeHandles val="exact"/>
        </dgm:presLayoutVars>
      </dgm:prSet>
      <dgm:spPr/>
      <dgm:t>
        <a:bodyPr/>
        <a:lstStyle/>
        <a:p>
          <a:endParaRPr kumimoji="1" lang="ja-JP" altLang="en-US"/>
        </a:p>
      </dgm:t>
    </dgm:pt>
    <dgm:pt modelId="{DF7A5F8E-B0A9-4DC8-9892-988BAF460BC4}" type="pres">
      <dgm:prSet presAssocID="{CBE9B4EE-1DAF-437F-B1F7-A78169498388}" presName="composite" presStyleCnt="0"/>
      <dgm:spPr/>
      <dgm:t>
        <a:bodyPr/>
        <a:lstStyle/>
        <a:p>
          <a:endParaRPr kumimoji="1" lang="ja-JP" altLang="en-US"/>
        </a:p>
      </dgm:t>
    </dgm:pt>
    <dgm:pt modelId="{263BD2CF-28C4-4092-9983-D3C77E96E283}" type="pres">
      <dgm:prSet presAssocID="{CBE9B4EE-1DAF-437F-B1F7-A78169498388}" presName="parentText" presStyleLbl="alignNode1" presStyleIdx="0" presStyleCnt="5" custScaleX="100522">
        <dgm:presLayoutVars>
          <dgm:chMax val="1"/>
          <dgm:bulletEnabled val="1"/>
        </dgm:presLayoutVars>
      </dgm:prSet>
      <dgm:spPr/>
      <dgm:t>
        <a:bodyPr/>
        <a:lstStyle/>
        <a:p>
          <a:endParaRPr kumimoji="1" lang="ja-JP" altLang="en-US"/>
        </a:p>
      </dgm:t>
    </dgm:pt>
    <dgm:pt modelId="{B6098A84-39E6-4259-82A2-B492BBB0368F}" type="pres">
      <dgm:prSet presAssocID="{CBE9B4EE-1DAF-437F-B1F7-A78169498388}" presName="descendantText" presStyleLbl="alignAcc1" presStyleIdx="0" presStyleCnt="5" custScaleY="100000">
        <dgm:presLayoutVars>
          <dgm:bulletEnabled val="1"/>
        </dgm:presLayoutVars>
      </dgm:prSet>
      <dgm:spPr/>
      <dgm:t>
        <a:bodyPr/>
        <a:lstStyle/>
        <a:p>
          <a:endParaRPr kumimoji="1" lang="ja-JP" altLang="en-US"/>
        </a:p>
      </dgm:t>
    </dgm:pt>
    <dgm:pt modelId="{5FAE5572-3B4F-45BE-82DE-5B247BEB7B44}" type="pres">
      <dgm:prSet presAssocID="{9D772164-BD76-4008-987B-BBB9B2E6CB4C}" presName="sp" presStyleCnt="0"/>
      <dgm:spPr/>
      <dgm:t>
        <a:bodyPr/>
        <a:lstStyle/>
        <a:p>
          <a:endParaRPr kumimoji="1" lang="ja-JP" altLang="en-US"/>
        </a:p>
      </dgm:t>
    </dgm:pt>
    <dgm:pt modelId="{B4C53216-A7C8-4052-8166-1E9D1DCCFEE8}" type="pres">
      <dgm:prSet presAssocID="{0655DC4D-101C-48E3-8CF7-5BC59D6E518F}" presName="composite" presStyleCnt="0"/>
      <dgm:spPr/>
      <dgm:t>
        <a:bodyPr/>
        <a:lstStyle/>
        <a:p>
          <a:endParaRPr kumimoji="1" lang="ja-JP" altLang="en-US"/>
        </a:p>
      </dgm:t>
    </dgm:pt>
    <dgm:pt modelId="{8B86865A-C7FC-4871-91B7-17601E608C00}" type="pres">
      <dgm:prSet presAssocID="{0655DC4D-101C-48E3-8CF7-5BC59D6E518F}" presName="parentText" presStyleLbl="alignNode1" presStyleIdx="1" presStyleCnt="5" custLinFactNeighborY="-9040">
        <dgm:presLayoutVars>
          <dgm:chMax val="1"/>
          <dgm:bulletEnabled val="1"/>
        </dgm:presLayoutVars>
      </dgm:prSet>
      <dgm:spPr/>
      <dgm:t>
        <a:bodyPr/>
        <a:lstStyle/>
        <a:p>
          <a:endParaRPr kumimoji="1" lang="ja-JP" altLang="en-US"/>
        </a:p>
      </dgm:t>
    </dgm:pt>
    <dgm:pt modelId="{E224F703-97E3-44B3-A6CE-B1CDDB0646DA}" type="pres">
      <dgm:prSet presAssocID="{0655DC4D-101C-48E3-8CF7-5BC59D6E518F}" presName="descendantText" presStyleLbl="alignAcc1" presStyleIdx="1" presStyleCnt="5" custScaleY="98617" custLinFactNeighborY="-13909">
        <dgm:presLayoutVars>
          <dgm:bulletEnabled val="1"/>
        </dgm:presLayoutVars>
      </dgm:prSet>
      <dgm:spPr/>
      <dgm:t>
        <a:bodyPr/>
        <a:lstStyle/>
        <a:p>
          <a:endParaRPr kumimoji="1" lang="ja-JP" altLang="en-US"/>
        </a:p>
      </dgm:t>
    </dgm:pt>
    <dgm:pt modelId="{D5F1CB35-D694-44B0-B3E6-9D1819A7E907}" type="pres">
      <dgm:prSet presAssocID="{05DF7A3F-E284-408A-8EFC-A0D9E1206CA0}" presName="sp" presStyleCnt="0"/>
      <dgm:spPr/>
      <dgm:t>
        <a:bodyPr/>
        <a:lstStyle/>
        <a:p>
          <a:endParaRPr kumimoji="1" lang="ja-JP" altLang="en-US"/>
        </a:p>
      </dgm:t>
    </dgm:pt>
    <dgm:pt modelId="{9F8293BB-698E-4742-89B7-564E0DBA3B3C}" type="pres">
      <dgm:prSet presAssocID="{C214934C-DA12-4A94-B242-FD22DB0325AC}" presName="composite" presStyleCnt="0"/>
      <dgm:spPr/>
      <dgm:t>
        <a:bodyPr/>
        <a:lstStyle/>
        <a:p>
          <a:endParaRPr kumimoji="1" lang="ja-JP" altLang="en-US"/>
        </a:p>
      </dgm:t>
    </dgm:pt>
    <dgm:pt modelId="{5BEEA8FB-E323-4F70-A874-92E633AEA525}" type="pres">
      <dgm:prSet presAssocID="{C214934C-DA12-4A94-B242-FD22DB0325AC}" presName="parentText" presStyleLbl="alignNode1" presStyleIdx="2" presStyleCnt="5" custLinFactNeighborX="183" custLinFactNeighborY="-18113">
        <dgm:presLayoutVars>
          <dgm:chMax val="1"/>
          <dgm:bulletEnabled val="1"/>
        </dgm:presLayoutVars>
      </dgm:prSet>
      <dgm:spPr/>
      <dgm:t>
        <a:bodyPr/>
        <a:lstStyle/>
        <a:p>
          <a:endParaRPr kumimoji="1" lang="ja-JP" altLang="en-US"/>
        </a:p>
      </dgm:t>
    </dgm:pt>
    <dgm:pt modelId="{1DF1873B-154B-4915-8178-8D74084BE029}" type="pres">
      <dgm:prSet presAssocID="{C214934C-DA12-4A94-B242-FD22DB0325AC}" presName="descendantText" presStyleLbl="alignAcc1" presStyleIdx="2" presStyleCnt="5" custScaleY="102460" custLinFactNeighborX="494" custLinFactNeighborY="-30087">
        <dgm:presLayoutVars>
          <dgm:bulletEnabled val="1"/>
        </dgm:presLayoutVars>
      </dgm:prSet>
      <dgm: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gm:spPr>
      <dgm:t>
        <a:bodyPr/>
        <a:lstStyle/>
        <a:p>
          <a:endParaRPr kumimoji="1" lang="ja-JP" altLang="en-US"/>
        </a:p>
      </dgm:t>
    </dgm:pt>
    <dgm:pt modelId="{81D2E59D-7E29-4517-949F-69586D768DC1}" type="pres">
      <dgm:prSet presAssocID="{05615420-162E-44F7-9FDD-75B1793BBBBC}" presName="sp" presStyleCnt="0"/>
      <dgm:spPr/>
      <dgm:t>
        <a:bodyPr/>
        <a:lstStyle/>
        <a:p>
          <a:endParaRPr kumimoji="1" lang="ja-JP" altLang="en-US"/>
        </a:p>
      </dgm:t>
    </dgm:pt>
    <dgm:pt modelId="{612FB2FA-8F7F-4E75-B16A-88CA3BD4DED9}" type="pres">
      <dgm:prSet presAssocID="{B10C239D-63CE-4CDE-ADBF-5A6E4F419954}" presName="composite" presStyleCnt="0"/>
      <dgm:spPr/>
      <dgm:t>
        <a:bodyPr/>
        <a:lstStyle/>
        <a:p>
          <a:endParaRPr kumimoji="1" lang="ja-JP" altLang="en-US"/>
        </a:p>
      </dgm:t>
    </dgm:pt>
    <dgm:pt modelId="{C3F31C96-FF38-402C-A0CE-402384DCB038}" type="pres">
      <dgm:prSet presAssocID="{B10C239D-63CE-4CDE-ADBF-5A6E4F419954}" presName="parentText" presStyleLbl="alignNode1" presStyleIdx="3" presStyleCnt="5" custLinFactNeighborY="-38720">
        <dgm:presLayoutVars>
          <dgm:chMax val="1"/>
          <dgm:bulletEnabled val="1"/>
        </dgm:presLayoutVars>
      </dgm:prSet>
      <dgm:spPr/>
      <dgm:t>
        <a:bodyPr/>
        <a:lstStyle/>
        <a:p>
          <a:endParaRPr kumimoji="1" lang="ja-JP" altLang="en-US"/>
        </a:p>
      </dgm:t>
    </dgm:pt>
    <dgm:pt modelId="{0BE81439-86E2-4CEE-B758-ABCAFD3F89C2}" type="pres">
      <dgm:prSet presAssocID="{B10C239D-63CE-4CDE-ADBF-5A6E4F419954}" presName="descendantText" presStyleLbl="alignAcc1" presStyleIdx="3" presStyleCnt="5" custScaleY="133851" custLinFactNeighborY="-43864">
        <dgm:presLayoutVars>
          <dgm:bulletEnabled val="1"/>
        </dgm:presLayoutVars>
      </dgm:prSet>
      <dgm: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gm:spPr>
      <dgm:t>
        <a:bodyPr/>
        <a:lstStyle/>
        <a:p>
          <a:endParaRPr kumimoji="1" lang="ja-JP" altLang="en-US"/>
        </a:p>
      </dgm:t>
    </dgm:pt>
    <dgm:pt modelId="{27564690-2E7B-4E23-835F-761D24C815F8}" type="pres">
      <dgm:prSet presAssocID="{077AF86D-7E28-4415-988F-128D43AF0063}" presName="sp" presStyleCnt="0"/>
      <dgm:spPr/>
      <dgm:t>
        <a:bodyPr/>
        <a:lstStyle/>
        <a:p>
          <a:endParaRPr kumimoji="1" lang="ja-JP" altLang="en-US"/>
        </a:p>
      </dgm:t>
    </dgm:pt>
    <dgm:pt modelId="{268FE6DE-17FB-4ADC-8E67-3725666307FD}" type="pres">
      <dgm:prSet presAssocID="{DA9F9CB1-AB8F-4E9B-9646-FA3D524ED066}" presName="composite" presStyleCnt="0"/>
      <dgm:spPr/>
      <dgm:t>
        <a:bodyPr/>
        <a:lstStyle/>
        <a:p>
          <a:endParaRPr kumimoji="1" lang="ja-JP" altLang="en-US"/>
        </a:p>
      </dgm:t>
    </dgm:pt>
    <dgm:pt modelId="{343228F4-28B5-4B59-95B2-28CD15F7327B}" type="pres">
      <dgm:prSet presAssocID="{DA9F9CB1-AB8F-4E9B-9646-FA3D524ED066}" presName="parentText" presStyleLbl="alignNode1" presStyleIdx="4" presStyleCnt="5" custLinFactNeighborY="-34176">
        <dgm:presLayoutVars>
          <dgm:chMax val="1"/>
          <dgm:bulletEnabled val="1"/>
        </dgm:presLayoutVars>
      </dgm:prSet>
      <dgm:spPr/>
      <dgm:t>
        <a:bodyPr/>
        <a:lstStyle/>
        <a:p>
          <a:endParaRPr kumimoji="1" lang="ja-JP" altLang="en-US"/>
        </a:p>
      </dgm:t>
    </dgm:pt>
    <dgm:pt modelId="{F0B67040-3C60-4477-954C-0A4CB818ABFE}" type="pres">
      <dgm:prSet presAssocID="{DA9F9CB1-AB8F-4E9B-9646-FA3D524ED066}" presName="descendantText" presStyleLbl="alignAcc1" presStyleIdx="4" presStyleCnt="5" custScaleY="98154" custLinFactNeighborX="-233" custLinFactNeighborY="-51963">
        <dgm:presLayoutVars>
          <dgm:bulletEnabled val="1"/>
        </dgm:presLayoutVars>
      </dgm:prSet>
      <dgm:spPr/>
      <dgm:t>
        <a:bodyPr/>
        <a:lstStyle/>
        <a:p>
          <a:endParaRPr kumimoji="1" lang="ja-JP" altLang="en-US"/>
        </a:p>
      </dgm:t>
    </dgm:pt>
  </dgm:ptLst>
  <dgm:cxnLst>
    <dgm:cxn modelId="{8EED1236-93DE-4F6C-8F32-A99C8D055127}" type="presOf" srcId="{0655DC4D-101C-48E3-8CF7-5BC59D6E518F}" destId="{8B86865A-C7FC-4871-91B7-17601E608C00}" srcOrd="0" destOrd="0" presId="urn:microsoft.com/office/officeart/2005/8/layout/chevron2"/>
    <dgm:cxn modelId="{7E2542C8-3005-4DD9-8D80-5134A0630EE4}" type="presOf" srcId="{C214934C-DA12-4A94-B242-FD22DB0325AC}" destId="{5BEEA8FB-E323-4F70-A874-92E633AEA525}" srcOrd="0" destOrd="0" presId="urn:microsoft.com/office/officeart/2005/8/layout/chevron2"/>
    <dgm:cxn modelId="{188A947D-AA98-4A93-8369-6AF3A01FED6A}" srcId="{7E27BC4B-9BED-41F5-A06A-2F49958F34DF}" destId="{0655DC4D-101C-48E3-8CF7-5BC59D6E518F}" srcOrd="1" destOrd="0" parTransId="{B1090960-B939-4437-8EE4-EB2243788DF1}" sibTransId="{05DF7A3F-E284-408A-8EFC-A0D9E1206CA0}"/>
    <dgm:cxn modelId="{1098D146-4EB0-47DB-B217-709E0BCAF005}" type="presOf" srcId="{75DFA851-5014-4BED-9E2A-8EDF825F9950}" destId="{B6098A84-39E6-4259-82A2-B492BBB0368F}" srcOrd="0" destOrd="0" presId="urn:microsoft.com/office/officeart/2005/8/layout/chevron2"/>
    <dgm:cxn modelId="{59AD96E5-407B-4DEF-8797-DC993D7F55E2}" srcId="{7E27BC4B-9BED-41F5-A06A-2F49958F34DF}" destId="{DA9F9CB1-AB8F-4E9B-9646-FA3D524ED066}" srcOrd="4" destOrd="0" parTransId="{24705D5C-C6FF-4D45-8D4A-A89F2525AF21}" sibTransId="{048BAC0C-4724-4FD3-9C95-129D7721421B}"/>
    <dgm:cxn modelId="{1F450BD6-67F5-4857-96D3-83A8F697D69B}" type="presOf" srcId="{B10C239D-63CE-4CDE-ADBF-5A6E4F419954}" destId="{C3F31C96-FF38-402C-A0CE-402384DCB038}" srcOrd="0" destOrd="0" presId="urn:microsoft.com/office/officeart/2005/8/layout/chevron2"/>
    <dgm:cxn modelId="{063AB636-9696-42ED-BAD7-71F9B9246C3E}" srcId="{CBE9B4EE-1DAF-437F-B1F7-A78169498388}" destId="{75DFA851-5014-4BED-9E2A-8EDF825F9950}" srcOrd="0" destOrd="0" parTransId="{B2AEBB1F-8FDD-41F0-9327-C1F5A38B0D26}" sibTransId="{CD5BCBD2-2DF5-475D-AA8A-978EF3AF301D}"/>
    <dgm:cxn modelId="{575C495A-57A1-4EE8-B29E-28E8639735C6}" srcId="{DA9F9CB1-AB8F-4E9B-9646-FA3D524ED066}" destId="{4839135E-7AFD-4BE6-B065-73BA2EA5027F}" srcOrd="0" destOrd="0" parTransId="{99442563-5255-424D-B7B2-A23F2BAEDEA9}" sibTransId="{BC0D51EE-ED92-4456-802D-6276122021D2}"/>
    <dgm:cxn modelId="{27397B83-B053-4382-9C95-12C497E11598}" type="presOf" srcId="{7E27BC4B-9BED-41F5-A06A-2F49958F34DF}" destId="{91F47603-AE00-436B-B4EE-2999C28EEAD2}" srcOrd="0" destOrd="0" presId="urn:microsoft.com/office/officeart/2005/8/layout/chevron2"/>
    <dgm:cxn modelId="{42D43043-A3E2-4A2B-BD3D-91BD8C033DC2}" srcId="{7E27BC4B-9BED-41F5-A06A-2F49958F34DF}" destId="{B10C239D-63CE-4CDE-ADBF-5A6E4F419954}" srcOrd="3" destOrd="0" parTransId="{0A640807-6D76-4727-8E0A-7B3687668F7D}" sibTransId="{077AF86D-7E28-4415-988F-128D43AF0063}"/>
    <dgm:cxn modelId="{FDB71611-E260-4B39-ACAD-EF8D0707E8C3}" type="presOf" srcId="{FF8B84D3-5758-4DD3-8157-34B1817C00B3}" destId="{E224F703-97E3-44B3-A6CE-B1CDDB0646DA}" srcOrd="0" destOrd="0" presId="urn:microsoft.com/office/officeart/2005/8/layout/chevron2"/>
    <dgm:cxn modelId="{16D92981-71D1-4141-B743-7604EBEB52D0}" srcId="{7E27BC4B-9BED-41F5-A06A-2F49958F34DF}" destId="{C214934C-DA12-4A94-B242-FD22DB0325AC}" srcOrd="2" destOrd="0" parTransId="{34E46014-9EC3-45E3-BD34-F1ADA0AFFBE2}" sibTransId="{05615420-162E-44F7-9FDD-75B1793BBBBC}"/>
    <dgm:cxn modelId="{E403CAEA-7312-495C-A791-598EDB6EFF2F}" type="presOf" srcId="{4839135E-7AFD-4BE6-B065-73BA2EA5027F}" destId="{F0B67040-3C60-4477-954C-0A4CB818ABFE}" srcOrd="0" destOrd="0" presId="urn:microsoft.com/office/officeart/2005/8/layout/chevron2"/>
    <dgm:cxn modelId="{07669FA2-9D59-40C5-B9DD-05A23AA4652C}" type="presOf" srcId="{DA9F9CB1-AB8F-4E9B-9646-FA3D524ED066}" destId="{343228F4-28B5-4B59-95B2-28CD15F7327B}" srcOrd="0" destOrd="0" presId="urn:microsoft.com/office/officeart/2005/8/layout/chevron2"/>
    <dgm:cxn modelId="{DE32BCCE-C483-4A75-9377-B46AF1A155AB}" srcId="{0655DC4D-101C-48E3-8CF7-5BC59D6E518F}" destId="{FF8B84D3-5758-4DD3-8157-34B1817C00B3}" srcOrd="0" destOrd="0" parTransId="{081E3073-2C40-450E-BCB8-277A918D9825}" sibTransId="{647D417C-F909-4C53-8341-7EEF6E81F949}"/>
    <dgm:cxn modelId="{BD986DC4-5563-477D-986D-88EE76C05E04}" srcId="{7E27BC4B-9BED-41F5-A06A-2F49958F34DF}" destId="{CBE9B4EE-1DAF-437F-B1F7-A78169498388}" srcOrd="0" destOrd="0" parTransId="{8BBAC269-09C1-46F9-A0E9-710E0AF273E7}" sibTransId="{9D772164-BD76-4008-987B-BBB9B2E6CB4C}"/>
    <dgm:cxn modelId="{D6D317D0-D27C-425D-8C7E-590CDB13AC11}" type="presOf" srcId="{CBE9B4EE-1DAF-437F-B1F7-A78169498388}" destId="{263BD2CF-28C4-4092-9983-D3C77E96E283}" srcOrd="0" destOrd="0" presId="urn:microsoft.com/office/officeart/2005/8/layout/chevron2"/>
    <dgm:cxn modelId="{0929986B-8E20-4320-B526-C99254BCCB4A}" type="presParOf" srcId="{91F47603-AE00-436B-B4EE-2999C28EEAD2}" destId="{DF7A5F8E-B0A9-4DC8-9892-988BAF460BC4}" srcOrd="0" destOrd="0" presId="urn:microsoft.com/office/officeart/2005/8/layout/chevron2"/>
    <dgm:cxn modelId="{0001CD33-7040-4CAB-BCE7-1A002B69E76B}" type="presParOf" srcId="{DF7A5F8E-B0A9-4DC8-9892-988BAF460BC4}" destId="{263BD2CF-28C4-4092-9983-D3C77E96E283}" srcOrd="0" destOrd="0" presId="urn:microsoft.com/office/officeart/2005/8/layout/chevron2"/>
    <dgm:cxn modelId="{8B53C5B4-F99B-4180-A534-D4F1E9C4536A}" type="presParOf" srcId="{DF7A5F8E-B0A9-4DC8-9892-988BAF460BC4}" destId="{B6098A84-39E6-4259-82A2-B492BBB0368F}" srcOrd="1" destOrd="0" presId="urn:microsoft.com/office/officeart/2005/8/layout/chevron2"/>
    <dgm:cxn modelId="{D356398C-F458-486E-A2B8-D2836CEB357A}" type="presParOf" srcId="{91F47603-AE00-436B-B4EE-2999C28EEAD2}" destId="{5FAE5572-3B4F-45BE-82DE-5B247BEB7B44}" srcOrd="1" destOrd="0" presId="urn:microsoft.com/office/officeart/2005/8/layout/chevron2"/>
    <dgm:cxn modelId="{8298F10D-7F21-4FAF-9DC0-D3C11A6B56A7}" type="presParOf" srcId="{91F47603-AE00-436B-B4EE-2999C28EEAD2}" destId="{B4C53216-A7C8-4052-8166-1E9D1DCCFEE8}" srcOrd="2" destOrd="0" presId="urn:microsoft.com/office/officeart/2005/8/layout/chevron2"/>
    <dgm:cxn modelId="{2C1429CB-8C02-4427-AC6F-CE4AD8B26711}" type="presParOf" srcId="{B4C53216-A7C8-4052-8166-1E9D1DCCFEE8}" destId="{8B86865A-C7FC-4871-91B7-17601E608C00}" srcOrd="0" destOrd="0" presId="urn:microsoft.com/office/officeart/2005/8/layout/chevron2"/>
    <dgm:cxn modelId="{C5CDA67D-607F-4378-AEA0-318F7D253DEA}" type="presParOf" srcId="{B4C53216-A7C8-4052-8166-1E9D1DCCFEE8}" destId="{E224F703-97E3-44B3-A6CE-B1CDDB0646DA}" srcOrd="1" destOrd="0" presId="urn:microsoft.com/office/officeart/2005/8/layout/chevron2"/>
    <dgm:cxn modelId="{6494DAFE-5232-4545-BE28-2D4D068A8FF7}" type="presParOf" srcId="{91F47603-AE00-436B-B4EE-2999C28EEAD2}" destId="{D5F1CB35-D694-44B0-B3E6-9D1819A7E907}" srcOrd="3" destOrd="0" presId="urn:microsoft.com/office/officeart/2005/8/layout/chevron2"/>
    <dgm:cxn modelId="{982445C8-1CD1-4C11-9C1F-85134C5C7928}" type="presParOf" srcId="{91F47603-AE00-436B-B4EE-2999C28EEAD2}" destId="{9F8293BB-698E-4742-89B7-564E0DBA3B3C}" srcOrd="4" destOrd="0" presId="urn:microsoft.com/office/officeart/2005/8/layout/chevron2"/>
    <dgm:cxn modelId="{4743C5F4-BD30-4442-9A96-2879E1795E18}" type="presParOf" srcId="{9F8293BB-698E-4742-89B7-564E0DBA3B3C}" destId="{5BEEA8FB-E323-4F70-A874-92E633AEA525}" srcOrd="0" destOrd="0" presId="urn:microsoft.com/office/officeart/2005/8/layout/chevron2"/>
    <dgm:cxn modelId="{DBDBA1B5-6B20-414F-9C58-7C2C323FB75B}" type="presParOf" srcId="{9F8293BB-698E-4742-89B7-564E0DBA3B3C}" destId="{1DF1873B-154B-4915-8178-8D74084BE029}" srcOrd="1" destOrd="0" presId="urn:microsoft.com/office/officeart/2005/8/layout/chevron2"/>
    <dgm:cxn modelId="{AD6F8931-4FA8-440A-BF38-666641617F54}" type="presParOf" srcId="{91F47603-AE00-436B-B4EE-2999C28EEAD2}" destId="{81D2E59D-7E29-4517-949F-69586D768DC1}" srcOrd="5" destOrd="0" presId="urn:microsoft.com/office/officeart/2005/8/layout/chevron2"/>
    <dgm:cxn modelId="{4EB5145A-BDBD-4368-8765-8EA053007FF8}" type="presParOf" srcId="{91F47603-AE00-436B-B4EE-2999C28EEAD2}" destId="{612FB2FA-8F7F-4E75-B16A-88CA3BD4DED9}" srcOrd="6" destOrd="0" presId="urn:microsoft.com/office/officeart/2005/8/layout/chevron2"/>
    <dgm:cxn modelId="{97F9B4AE-EF86-4BEA-8639-90B82B5624AA}" type="presParOf" srcId="{612FB2FA-8F7F-4E75-B16A-88CA3BD4DED9}" destId="{C3F31C96-FF38-402C-A0CE-402384DCB038}" srcOrd="0" destOrd="0" presId="urn:microsoft.com/office/officeart/2005/8/layout/chevron2"/>
    <dgm:cxn modelId="{990B0621-2AF8-4E3A-B9AD-BAE815B096C4}" type="presParOf" srcId="{612FB2FA-8F7F-4E75-B16A-88CA3BD4DED9}" destId="{0BE81439-86E2-4CEE-B758-ABCAFD3F89C2}" srcOrd="1" destOrd="0" presId="urn:microsoft.com/office/officeart/2005/8/layout/chevron2"/>
    <dgm:cxn modelId="{675C1255-7FF9-4392-8C7A-4D3801ACDDEC}" type="presParOf" srcId="{91F47603-AE00-436B-B4EE-2999C28EEAD2}" destId="{27564690-2E7B-4E23-835F-761D24C815F8}" srcOrd="7" destOrd="0" presId="urn:microsoft.com/office/officeart/2005/8/layout/chevron2"/>
    <dgm:cxn modelId="{67621A19-0AD0-427F-BE1A-6F23758E430D}" type="presParOf" srcId="{91F47603-AE00-436B-B4EE-2999C28EEAD2}" destId="{268FE6DE-17FB-4ADC-8E67-3725666307FD}" srcOrd="8" destOrd="0" presId="urn:microsoft.com/office/officeart/2005/8/layout/chevron2"/>
    <dgm:cxn modelId="{6D08E3A6-2D08-4173-9C29-692684A1AA90}" type="presParOf" srcId="{268FE6DE-17FB-4ADC-8E67-3725666307FD}" destId="{343228F4-28B5-4B59-95B2-28CD15F7327B}" srcOrd="0" destOrd="0" presId="urn:microsoft.com/office/officeart/2005/8/layout/chevron2"/>
    <dgm:cxn modelId="{4D8133C1-62B0-4352-B03C-E50579EE7D48}" type="presParOf" srcId="{268FE6DE-17FB-4ADC-8E67-3725666307FD}" destId="{F0B67040-3C60-4477-954C-0A4CB818ABF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D2CF-28C4-4092-9983-D3C77E96E283}">
      <dsp:nvSpPr>
        <dsp:cNvPr id="0" name=""/>
        <dsp:cNvSpPr/>
      </dsp:nvSpPr>
      <dsp:spPr>
        <a:xfrm rot="5400000">
          <a:off x="-167607" y="174439"/>
          <a:ext cx="1124230" cy="791069"/>
        </a:xfrm>
        <a:prstGeom prst="chevron">
          <a:avLst/>
        </a:prstGeom>
        <a:solidFill>
          <a:srgbClr val="F81B02"/>
        </a:solidFill>
        <a:ln w="15875" cap="flat" cmpd="sng" algn="ctr">
          <a:solidFill>
            <a:srgbClr val="FF000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t"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03394"/>
        <a:ext cx="791069" cy="333161"/>
      </dsp:txXfrm>
    </dsp:sp>
    <dsp:sp modelId="{B6098A84-39E6-4259-82A2-B492BBB0368F}">
      <dsp:nvSpPr>
        <dsp:cNvPr id="0" name=""/>
        <dsp:cNvSpPr/>
      </dsp:nvSpPr>
      <dsp: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87989" y="43549"/>
        <a:ext cx="7896695" cy="659752"/>
      </dsp:txXfrm>
    </dsp:sp>
    <dsp:sp modelId="{8B86865A-C7FC-4871-91B7-17601E608C00}">
      <dsp:nvSpPr>
        <dsp:cNvPr id="0" name=""/>
        <dsp:cNvSpPr/>
      </dsp:nvSpPr>
      <dsp:spPr>
        <a:xfrm rot="5400000">
          <a:off x="-169661" y="1085817"/>
          <a:ext cx="1124230" cy="786961"/>
        </a:xfrm>
        <a:prstGeom prst="chevron">
          <a:avLst/>
        </a:prstGeom>
        <a:solidFill>
          <a:srgbClr val="FC7715"/>
        </a:solidFill>
        <a:ln w="15875" cap="flat" cmpd="sng" algn="ctr">
          <a:solidFill>
            <a:srgbClr val="FC7715"/>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1310664"/>
        <a:ext cx="786961" cy="337269"/>
      </dsp:txXfrm>
    </dsp:sp>
    <dsp:sp modelId="{E224F703-97E3-44B3-A6CE-B1CDDB0646DA}">
      <dsp:nvSpPr>
        <dsp:cNvPr id="0" name=""/>
        <dsp:cNvSpPr/>
      </dsp:nvSpPr>
      <dsp: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ts val="1400"/>
            </a:lnSpc>
            <a:spcBef>
              <a:spcPct val="0"/>
            </a:spcBef>
            <a:spcAft>
              <a:spcPct val="15000"/>
            </a:spcAft>
            <a:buChar char="••"/>
          </a:pPr>
          <a:endParaRPr kumimoji="1" lang="ja-JP" altLang="en-US" sz="1200" b="1" kern="1200" dirty="0">
            <a:solidFill>
              <a:sysClr val="windowText" lastClr="000000"/>
            </a:solidFill>
            <a:latin typeface="メイリオ" panose="020B0604030504040204" pitchFamily="50" charset="-128"/>
            <a:ea typeface="メイリオ" panose="020B0604030504040204" pitchFamily="50" charset="-128"/>
            <a:cs typeface="+mn-cs"/>
          </a:endParaRPr>
        </a:p>
      </dsp:txBody>
      <dsp:txXfrm rot="-5400000">
        <a:off x="785934" y="957405"/>
        <a:ext cx="7897207" cy="650285"/>
      </dsp:txXfrm>
    </dsp:sp>
    <dsp:sp modelId="{5BEEA8FB-E323-4F70-A874-92E633AEA525}">
      <dsp:nvSpPr>
        <dsp:cNvPr id="0" name=""/>
        <dsp:cNvSpPr/>
      </dsp:nvSpPr>
      <dsp: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414" y="2228604"/>
        <a:ext cx="786961" cy="337269"/>
      </dsp:txXfrm>
    </dsp:sp>
    <dsp:sp modelId="{1DF1873B-154B-4915-8178-8D74084BE029}">
      <dsp:nvSpPr>
        <dsp:cNvPr id="0" name=""/>
        <dsp:cNvSpPr/>
      </dsp:nvSpPr>
      <dsp: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sp:spPr>
      <dsp:style>
        <a:lnRef idx="2">
          <a:scrgbClr r="0" g="0" b="0"/>
        </a:lnRef>
        <a:fillRef idx="1">
          <a:scrgbClr r="0" g="0" b="0"/>
        </a:fillRef>
        <a:effectRef idx="0">
          <a:scrgbClr r="0" g="0" b="0"/>
        </a:effectRef>
        <a:fontRef idx="minor"/>
      </dsp:style>
    </dsp:sp>
    <dsp:sp modelId="{C3F31C96-FF38-402C-A0CE-402384DCB038}">
      <dsp:nvSpPr>
        <dsp:cNvPr id="0" name=""/>
        <dsp:cNvSpPr/>
      </dsp:nvSpPr>
      <dsp:spPr>
        <a:xfrm rot="5400000">
          <a:off x="-169661" y="2906724"/>
          <a:ext cx="1124230" cy="786961"/>
        </a:xfrm>
        <a:prstGeom prst="chevron">
          <a:avLst/>
        </a:prstGeom>
        <a:solidFill>
          <a:srgbClr val="002060"/>
        </a:solidFill>
        <a:ln w="15875" cap="flat" cmpd="sng" algn="ctr">
          <a:solidFill>
            <a:srgbClr val="00206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3131571"/>
        <a:ext cx="786961" cy="337269"/>
      </dsp:txXfrm>
    </dsp:sp>
    <dsp:sp modelId="{0BE81439-86E2-4CEE-B758-ABCAFD3F89C2}">
      <dsp:nvSpPr>
        <dsp:cNvPr id="0" name=""/>
        <dsp:cNvSpPr/>
      </dsp:nvSpPr>
      <dsp: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343228F4-28B5-4B59-95B2-28CD15F7327B}">
      <dsp:nvSpPr>
        <dsp:cNvPr id="0" name=""/>
        <dsp:cNvSpPr/>
      </dsp:nvSpPr>
      <dsp: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193610"/>
        <a:ext cx="786961" cy="337269"/>
      </dsp:txXfrm>
    </dsp:sp>
    <dsp:sp modelId="{F0B67040-3C60-4477-954C-0A4CB818ABFE}">
      <dsp:nvSpPr>
        <dsp:cNvPr id="0" name=""/>
        <dsp:cNvSpPr/>
      </dsp:nvSpPr>
      <dsp: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endParaRPr kumimoji="1" lang="ja-JP" altLang="en-US" sz="44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67452" y="3846385"/>
        <a:ext cx="7897372" cy="6472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F559D2-F015-42C7-9413-82DB36CD7007}" type="datetimeFigureOut">
              <a:rPr kumimoji="1" lang="ja-JP" altLang="en-US" smtClean="0"/>
              <a:t>2020/3/26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C96EC1-6EAF-4BBC-BD15-52812519889A}" type="slidenum">
              <a:rPr kumimoji="1" lang="ja-JP" altLang="en-US" smtClean="0"/>
              <a:t>‹#›</a:t>
            </a:fld>
            <a:endParaRPr kumimoji="1" lang="ja-JP" altLang="en-US"/>
          </a:p>
        </p:txBody>
      </p:sp>
    </p:spTree>
    <p:extLst>
      <p:ext uri="{BB962C8B-B14F-4D97-AF65-F5344CB8AC3E}">
        <p14:creationId xmlns:p14="http://schemas.microsoft.com/office/powerpoint/2010/main" val="1857085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solidFill>
                  <a:schemeClr val="bg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30200" y="3844269"/>
            <a:ext cx="92456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89136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559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a:xfrm>
            <a:off x="3068111" y="6422856"/>
            <a:ext cx="3477231" cy="365125"/>
          </a:xfrm>
        </p:spPr>
        <p:txBody>
          <a:bodyPr/>
          <a:lstStyle/>
          <a:p>
            <a:endParaRPr lang="en-US" dirty="0"/>
          </a:p>
        </p:txBody>
      </p:sp>
      <p:sp>
        <p:nvSpPr>
          <p:cNvPr id="6" name="Slide Number Placeholder 5"/>
          <p:cNvSpPr>
            <a:spLocks noGrp="1"/>
          </p:cNvSpPr>
          <p:nvPr>
            <p:ph type="sldNum" sz="quarter" idx="12"/>
          </p:nvPr>
        </p:nvSpPr>
        <p:spPr>
          <a:xfrm>
            <a:off x="6559353" y="6422856"/>
            <a:ext cx="714804"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879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98119" y="182879"/>
            <a:ext cx="950976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1859" y="882376"/>
            <a:ext cx="8098155" cy="2926080"/>
          </a:xfrm>
        </p:spPr>
        <p:txBody>
          <a:bodyPr anchor="b">
            <a:normAutofit/>
          </a:bodyPr>
          <a:lstStyle>
            <a:lvl1pPr algn="ctr">
              <a:lnSpc>
                <a:spcPct val="85000"/>
              </a:lnSpc>
              <a:defRPr sz="6000" b="1" cap="all"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88994" y="3869636"/>
            <a:ext cx="7123886"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607662" y="3733800"/>
            <a:ext cx="66865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10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5640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8970" y="1173575"/>
            <a:ext cx="8098155" cy="2926080"/>
          </a:xfrm>
        </p:spPr>
        <p:txBody>
          <a:bodyPr anchor="b">
            <a:noAutofit/>
          </a:bodyPr>
          <a:lstStyle>
            <a:lvl1pPr algn="ctr">
              <a:lnSpc>
                <a:spcPct val="85000"/>
              </a:lnSpc>
              <a:defRPr sz="60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89316" y="4154520"/>
            <a:ext cx="7124891"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609726" y="4020408"/>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314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28688" y="2057399"/>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2435" y="2057400"/>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367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8" y="2001511"/>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928688" y="2721483"/>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703" y="1999032"/>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93703" y="2719322"/>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70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31446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315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73424" y="1097280"/>
            <a:ext cx="449544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28688" y="2834640"/>
            <a:ext cx="307086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150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125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354033" y="1069848"/>
            <a:ext cx="4612512"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928688" y="2834640"/>
            <a:ext cx="307086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8463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7336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762000"/>
            <a:ext cx="1888331"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28688" y="762000"/>
            <a:ext cx="6036469"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337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967" y="3851528"/>
            <a:ext cx="8543925"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3/26/2020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57898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980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8455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418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795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74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568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3/26/2020</a:t>
            </a:fld>
            <a:endParaRPr lang="en-US" dirty="0"/>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798072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98120" y="182880"/>
            <a:ext cx="950976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28688" y="609600"/>
            <a:ext cx="802386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9" y="2057400"/>
            <a:ext cx="8021707"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28684" y="6223830"/>
            <a:ext cx="1892373"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3/26/2020</a:t>
            </a:fld>
            <a:endParaRPr lang="en-US" dirty="0"/>
          </a:p>
        </p:txBody>
      </p:sp>
      <p:sp>
        <p:nvSpPr>
          <p:cNvPr id="5" name="Footer Placeholder 4"/>
          <p:cNvSpPr>
            <a:spLocks noGrp="1"/>
          </p:cNvSpPr>
          <p:nvPr>
            <p:ph type="ftr" sz="quarter" idx="3"/>
          </p:nvPr>
        </p:nvSpPr>
        <p:spPr>
          <a:xfrm>
            <a:off x="3208683" y="6223830"/>
            <a:ext cx="3833192"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7580244" y="6223830"/>
            <a:ext cx="1386302"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004461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b="1" dirty="0" smtClean="0">
                <a:latin typeface="メイリオ" panose="020B0604030504040204" pitchFamily="50" charset="-128"/>
                <a:ea typeface="メイリオ" panose="020B0604030504040204" pitchFamily="50" charset="-128"/>
              </a:rPr>
              <a:t>第４期大阪府地域福祉支援計画</a:t>
            </a:r>
            <a:endParaRPr kumimoji="1" lang="ja-JP" altLang="en-US" sz="24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330200" y="3905713"/>
            <a:ext cx="9245600" cy="667512"/>
          </a:xfrm>
        </p:spPr>
        <p:txBody>
          <a:bodyPr>
            <a:normAutofit/>
          </a:bodyPr>
          <a:lstStyle/>
          <a:p>
            <a:r>
              <a:rPr lang="ja-JP" altLang="en-US" sz="2400" b="1" dirty="0" smtClean="0">
                <a:solidFill>
                  <a:schemeClr val="bg1"/>
                </a:solidFill>
                <a:latin typeface="メイリオ" panose="020B0604030504040204" pitchFamily="50" charset="-128"/>
                <a:ea typeface="メイリオ" panose="020B0604030504040204" pitchFamily="50" charset="-128"/>
              </a:rPr>
              <a:t>～平成</a:t>
            </a:r>
            <a:r>
              <a:rPr lang="en-US" altLang="ja-JP" sz="2400" b="1" dirty="0">
                <a:solidFill>
                  <a:schemeClr val="bg1"/>
                </a:solidFill>
                <a:latin typeface="メイリオ" panose="020B0604030504040204" pitchFamily="50" charset="-128"/>
                <a:ea typeface="メイリオ" panose="020B0604030504040204" pitchFamily="50" charset="-128"/>
              </a:rPr>
              <a:t>30</a:t>
            </a:r>
            <a:r>
              <a:rPr lang="ja-JP" altLang="en-US" sz="2400" b="1" dirty="0" smtClean="0">
                <a:solidFill>
                  <a:schemeClr val="bg1"/>
                </a:solidFill>
                <a:latin typeface="メイリオ" panose="020B0604030504040204" pitchFamily="50" charset="-128"/>
                <a:ea typeface="メイリオ" panose="020B0604030504040204" pitchFamily="50" charset="-128"/>
              </a:rPr>
              <a:t>年度取組状況～</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四角形吹き出し 4"/>
          <p:cNvSpPr/>
          <p:nvPr/>
        </p:nvSpPr>
        <p:spPr>
          <a:xfrm>
            <a:off x="8503160" y="203802"/>
            <a:ext cx="1224000"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資料１</a:t>
            </a:r>
            <a:endPar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4" name="正方形/長方形 3"/>
          <p:cNvSpPr/>
          <p:nvPr/>
        </p:nvSpPr>
        <p:spPr>
          <a:xfrm>
            <a:off x="1857000" y="5388008"/>
            <a:ext cx="6192000" cy="1015663"/>
          </a:xfrm>
          <a:prstGeom prst="rect">
            <a:avLst/>
          </a:prstGeom>
        </p:spPr>
        <p:txBody>
          <a:bodyPr wrap="square">
            <a:spAutoFit/>
          </a:bodyPr>
          <a:lstStyle/>
          <a:p>
            <a:pPr algn="ctr">
              <a:lnSpc>
                <a:spcPts val="3600"/>
              </a:lnSpc>
            </a:pPr>
            <a:r>
              <a:rPr lang="ja-JP" altLang="en-US" sz="2400" b="1" dirty="0" smtClean="0">
                <a:latin typeface="メイリオ" panose="020B0604030504040204" pitchFamily="50" charset="-128"/>
                <a:ea typeface="メイリオ" panose="020B0604030504040204" pitchFamily="50" charset="-128"/>
              </a:rPr>
              <a:t>大阪府地域福祉推進室地域福祉課</a:t>
            </a:r>
            <a:endParaRPr lang="en-US" altLang="ja-JP" sz="2400" b="1" dirty="0" smtClean="0">
              <a:latin typeface="メイリオ" panose="020B0604030504040204" pitchFamily="50" charset="-128"/>
              <a:ea typeface="メイリオ" panose="020B0604030504040204" pitchFamily="50" charset="-128"/>
            </a:endParaRPr>
          </a:p>
          <a:p>
            <a:pPr algn="ctr">
              <a:lnSpc>
                <a:spcPts val="3600"/>
              </a:lnSpc>
            </a:pPr>
            <a:r>
              <a:rPr lang="ja-JP" altLang="en-US" sz="2400" dirty="0" smtClean="0">
                <a:latin typeface="メイリオ" panose="020B0604030504040204" pitchFamily="50" charset="-128"/>
                <a:ea typeface="メイリオ" panose="020B0604030504040204" pitchFamily="50" charset="-128"/>
              </a:rPr>
              <a:t>令和２年２月</a:t>
            </a:r>
            <a:endParaRPr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199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安全</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・安心に暮らせる住まいと福祉のまちづくりの推進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44-48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207049909"/>
              </p:ext>
            </p:extLst>
          </p:nvPr>
        </p:nvGraphicFramePr>
        <p:xfrm>
          <a:off x="463548" y="2776489"/>
          <a:ext cx="9000000" cy="35025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3637">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▸住宅確保要配慮者に対して、登録住宅への入居にかかる情報提供や、相談・見守りなどの支援を行う社会福祉法人等を居住支援法人として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指定した（</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▸福祉有償運送制度の活性化を図るため、府ホームページで制度の広報を行うとともに、運営協議会（府内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ブロック）に対し、事業推進に必要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な情報提供を行った。</a:t>
                      </a: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▸府営住宅の空室活用を推進するとともに、広報資料を用いて制度や事例の周知に努めた。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・堺市及び高槻市の府営住宅において、小規模保育事業所として活用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・茨木市の府営住宅において、</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者（児）相談支援事業所、子ども・若者支援拠点、地域子育て支援拠点としての活用</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324000">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あんしん住まい推進協議会」に未加入の自治体に対し参画を働きかけるとともに、「居住支援体制整備促進事業」実施法人における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支援体制が構築されるよう、引き続き支援を行う。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◆引き続き、府ホームページの充実を図り、福祉有償運送制度の広報に努める。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◆公共施設や社会福祉施設等を活用した身近な拠点・居場所づくりに取り組む。</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78576463"/>
              </p:ext>
            </p:extLst>
          </p:nvPr>
        </p:nvGraphicFramePr>
        <p:xfrm>
          <a:off x="463548" y="966647"/>
          <a:ext cx="9000000" cy="16306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あんしん住まい推進協議会」への全市町村の加入をめざし、未加入市町村に参画を働きかけるとともに、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市町村単位での居住支援協議会の設立など地域の特性に応じた居住支援体制の構築を促します。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あんしん住まい推進協議会」への全市町村の加入をめざし未加入市町に参画を働きかけた。</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・参加市町村： </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市町村（平成</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年３月末現在）</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市町村単位での地域の特性に応じた居住支援体制の構築を促すために「大阪府居住支援体制整備促進事業」を実施。</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事業者が</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市において活動</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９</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76188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矯正施設退所</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予定者等への社会復帰支援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48-49</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501799563"/>
              </p:ext>
            </p:extLst>
          </p:nvPr>
        </p:nvGraphicFramePr>
        <p:xfrm>
          <a:off x="463548" y="1836329"/>
          <a:ext cx="9000000" cy="2206605"/>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8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77391">
                <a:tc>
                  <a:txBody>
                    <a:bodyPr/>
                    <a:lstStyle/>
                    <a:p>
                      <a:pPr>
                        <a:lnSpc>
                          <a:spcPts val="1800"/>
                        </a:lnSpc>
                      </a:pPr>
                      <a:r>
                        <a:rPr kumimoji="1" lang="ja-JP" altLang="en-US" sz="120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生活保護査察指導員会議等の場を通じて、地域生活定着支援センター事業の目的等を周知し、事業に</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対する理解と協力の促進を図った。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▸大阪府再犯防止推進協議会を設置し、課題や対策など協議を重ねて、再犯防止にかかるモデル事業（性犯罪者に対する心理カウンセリング支援）を開始した。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●地域再犯防止推進モデル事業費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0781">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地域生活定着支援センター事業の</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趣旨等を市町村等へ周知・啓発を行い、事業への理解・協力を働きかけていく。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◆モデル事業に取り組むとともに、「大阪府再犯防止推進計画」の策定に着手する。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975801664"/>
              </p:ext>
            </p:extLst>
          </p:nvPr>
        </p:nvGraphicFramePr>
        <p:xfrm>
          <a:off x="461400" y="4603153"/>
          <a:ext cx="9000000" cy="20293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453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020910">
                <a:tc>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地域福祉・高齢者福祉交付金の活用を通じて、市町村社協における小地域ネットワーク活動を支援した。</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▸市町村社協における地域貢献委員会の組織化等を進めるため、設置促進を行う府社協の「福祉活動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指導員の設置事業」に対し補助を実施。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小地域ネットワーク活動を支援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福祉活動指導員設置事業（</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23,378</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53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2012">
                <a:tc gridSpan="2">
                  <a:txBody>
                    <a:bodyPr/>
                    <a:lstStyle/>
                    <a:p>
                      <a:pPr>
                        <a:lnSpc>
                          <a:spcPts val="17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◆府社協や市町村と連携を図り、府全域にわたる福祉ニーズ等に対応した施策展開を支援していく。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26549" y="419571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福祉協議会に対する活動支援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49-50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243812698"/>
              </p:ext>
            </p:extLst>
          </p:nvPr>
        </p:nvGraphicFramePr>
        <p:xfrm>
          <a:off x="463548" y="979526"/>
          <a:ext cx="9000000" cy="6654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カ年にわたり、国のモデル事業を実施するとともに、「地方再犯防止推進計画」の策定について検討します。</a:t>
                      </a:r>
                      <a:endParaRPr kumimoji="1" lang="ja-JP" altLang="en-US" sz="1300" b="1"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年１月から、関係機関と連携してモデル事業を実施している。</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10</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94272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267815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⑤　第三者評価等による福祉サービスの質の向上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53-56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5318132"/>
              </p:ext>
            </p:extLst>
          </p:nvPr>
        </p:nvGraphicFramePr>
        <p:xfrm>
          <a:off x="463548" y="3098468"/>
          <a:ext cx="9000000" cy="1476001"/>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19583">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32985">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▸市町村地域福祉担当課長会議や、社会福祉法人等が集まる説明会・福祉人材フェア等の場を</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活用し、事業の説明やパンフレット等の配布を行い受審促進に向けた周知・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●福祉サービス第三者評価システム</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19583">
                <a:tc gridSpan="2">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385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◆市町村や庁内関係部局等と連携しながら、受審を喚起する普及啓発・施策展開を検討していく。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08240706"/>
              </p:ext>
            </p:extLst>
          </p:nvPr>
        </p:nvGraphicFramePr>
        <p:xfrm>
          <a:off x="461400" y="5247100"/>
          <a:ext cx="9000000" cy="139140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7631">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07579">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▸介護保険サービス事業者や</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福祉サービス事業者等に対し、指導監査を実施し、サービスの質の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向上及び施設の適正運営に寄与した。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●指導監査等にかかる事業費（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53,690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7631">
                <a:tc gridSpan="2">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16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◆引き続き、市町村とも連携しながら指導監査を行い、利用者のニーズに合わせた福祉サービスが提供されるよう適切な事業運営の確保に努める。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26549" y="483966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⑥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福祉法人及び福祉サービス事業者への適切な指導監査</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20553374"/>
              </p:ext>
            </p:extLst>
          </p:nvPr>
        </p:nvGraphicFramePr>
        <p:xfrm>
          <a:off x="461400" y="932668"/>
          <a:ext cx="9000000" cy="152668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6445">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53785">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▸助成事業の一層の透明化を図ることを目的に創設した「地域福祉推進助成　事業評価制度」に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基づき、助成事業を評価し、その結果を府ホームページで公表した。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大阪府福祉基金設置運営</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費</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83,694</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6445">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5326">
                <a:tc gridSpan="2">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◆助成金の事業評価を行い、その評価結果を公表し、広報することで、事業成果の見える化を進める。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5" name="正方形/長方形 14"/>
          <p:cNvSpPr/>
          <p:nvPr/>
        </p:nvSpPr>
        <p:spPr>
          <a:xfrm>
            <a:off x="126549" y="53811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福祉</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基金の活用・推進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52-53</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5428"/>
            <a:ext cx="75600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291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地域</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の実情に合わせた施策立案の支援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57-58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（５）市町村</a:t>
            </a:r>
            <a:r>
              <a:rPr lang="ja-JP" altLang="en-US" sz="2000" b="1" dirty="0">
                <a:solidFill>
                  <a:schemeClr val="bg1"/>
                </a:solidFill>
                <a:latin typeface="メイリオ" panose="020B0604030504040204" pitchFamily="50" charset="-128"/>
                <a:ea typeface="メイリオ" panose="020B0604030504040204" pitchFamily="50" charset="-128"/>
              </a:rPr>
              <a:t>支援（</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932286811"/>
              </p:ext>
            </p:extLst>
          </p:nvPr>
        </p:nvGraphicFramePr>
        <p:xfrm>
          <a:off x="463548" y="973450"/>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▸大阪府地域福祉・高齢者福祉交付金を活用し、地域福祉、高齢者福祉の分野を対象に、市町村が</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創意工夫を凝らし、地域の実情や住民ニーズに沿った施策を立案、推進することを支援。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事業）、高齢者福祉分野（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事業）の事業を支援。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◆引き続き、地域ニーズに沿った施策展開を支援するとともに、先進事例や好事例を市町村へ提供し、施策立案をサポートしていく。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865641786"/>
              </p:ext>
            </p:extLst>
          </p:nvPr>
        </p:nvGraphicFramePr>
        <p:xfrm>
          <a:off x="461400" y="4409965"/>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▸市町村における改正社会福祉法を踏まえた地域福祉計画の見直しが進められるよう、アンケートや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市町村訪問の実施や市町村地域福祉担当課長会議を通じて、必要な情報提供や意見交換を行った。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▸交付金の活用により、地域福祉計画の理解・促進を図る住民説明会に対する財政支援を行った。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住民ニーズ調査事業の実施を支援</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◆引き続き、地域福祉計画の改定等に必要な助言や情報提供等を行っていく。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609984540"/>
              </p:ext>
            </p:extLst>
          </p:nvPr>
        </p:nvGraphicFramePr>
        <p:xfrm>
          <a:off x="461400" y="3553153"/>
          <a:ext cx="7524000" cy="665480"/>
        </p:xfrm>
        <a:graphic>
          <a:graphicData uri="http://schemas.openxmlformats.org/drawingml/2006/table">
            <a:tbl>
              <a:tblPr firstRow="1" bandRow="1">
                <a:tableStyleId>{5940675A-B579-460E-94D1-54222C63F5DA}</a:tableStyleId>
              </a:tblPr>
              <a:tblGrid>
                <a:gridCol w="3762000">
                  <a:extLst>
                    <a:ext uri="{9D8B030D-6E8A-4147-A177-3AD203B41FA5}">
                      <a16:colId xmlns:a16="http://schemas.microsoft.com/office/drawing/2014/main" val="20000"/>
                    </a:ext>
                  </a:extLst>
                </a:gridCol>
                <a:gridCol w="3762000">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目標・指標：改正社会福祉法に対応した市町村地域福祉計画の改定</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Ｒ５年度目標：全市町村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126549" y="313964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②　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地域福祉計画の策定・改定支援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smtClean="0">
                <a:solidFill>
                  <a:prstClr val="black"/>
                </a:solidFill>
                <a:latin typeface="メイリオ" panose="020B0604030504040204" pitchFamily="50" charset="-128"/>
                <a:ea typeface="メイリオ" panose="020B0604030504040204" pitchFamily="50" charset="-128"/>
              </a:rPr>
              <a:t>12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8795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第４期</a:t>
            </a:r>
            <a:r>
              <a:rPr lang="ja-JP" altLang="en-US" sz="2000" b="1" dirty="0">
                <a:solidFill>
                  <a:schemeClr val="bg1"/>
                </a:solidFill>
                <a:latin typeface="メイリオ" panose="020B0604030504040204" pitchFamily="50" charset="-128"/>
                <a:ea typeface="メイリオ" panose="020B0604030504040204" pitchFamily="50" charset="-128"/>
              </a:rPr>
              <a:t>大阪府地域福祉支援</a:t>
            </a:r>
            <a:r>
              <a:rPr lang="ja-JP" altLang="en-US" sz="2000" b="1" dirty="0" smtClean="0">
                <a:solidFill>
                  <a:schemeClr val="bg1"/>
                </a:solidFill>
                <a:latin typeface="メイリオ" panose="020B0604030504040204" pitchFamily="50" charset="-128"/>
                <a:ea typeface="メイリオ" panose="020B0604030504040204" pitchFamily="50" charset="-128"/>
              </a:rPr>
              <a:t>計画について</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14" name="テキスト ボックス 1"/>
          <p:cNvSpPr txBox="1">
            <a:spLocks noChangeArrowheads="1"/>
          </p:cNvSpPr>
          <p:nvPr/>
        </p:nvSpPr>
        <p:spPr bwMode="auto">
          <a:xfrm>
            <a:off x="132596" y="388564"/>
            <a:ext cx="10246525" cy="161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000"/>
              </a:lnSpc>
              <a:spcBef>
                <a:spcPct val="0"/>
              </a:spcBef>
              <a:buFontTx/>
              <a:buNone/>
            </a:pPr>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本計画では、</a:t>
            </a:r>
            <a:r>
              <a:rPr lang="en-US" altLang="ja-JP" sz="1400" b="1" u="sng" dirty="0" smtClean="0">
                <a:latin typeface="Meiryo UI" pitchFamily="50" charset="-128"/>
                <a:ea typeface="Meiryo UI" pitchFamily="50" charset="-128"/>
                <a:cs typeface="Meiryo UI" pitchFamily="50" charset="-128"/>
              </a:rPr>
              <a:t>3</a:t>
            </a:r>
            <a:r>
              <a:rPr lang="ja-JP" altLang="en-US" sz="1400" b="1" u="sng" dirty="0" err="1" smtClean="0">
                <a:latin typeface="Meiryo UI" pitchFamily="50" charset="-128"/>
                <a:ea typeface="Meiryo UI" pitchFamily="50" charset="-128"/>
                <a:cs typeface="Meiryo UI" pitchFamily="50" charset="-128"/>
              </a:rPr>
              <a:t>つの</a:t>
            </a:r>
            <a:r>
              <a:rPr lang="ja-JP" altLang="en-US" sz="1400" b="1" u="sng" dirty="0" smtClean="0">
                <a:latin typeface="Meiryo UI" pitchFamily="50" charset="-128"/>
                <a:ea typeface="Meiryo UI" pitchFamily="50" charset="-128"/>
                <a:cs typeface="Meiryo UI" pitchFamily="50" charset="-128"/>
              </a:rPr>
              <a:t>ビジョンを掲げ、５つの方向性（以下１～５）に沿った重点取組を推進するため、具体的な施策展開を図る。</a:t>
            </a:r>
            <a:endParaRPr lang="en-US" altLang="ja-JP" sz="1400" b="1" u="sng"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計画期間</a:t>
            </a:r>
            <a:r>
              <a:rPr lang="en-US" altLang="ja-JP" sz="1300" dirty="0" smtClean="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a:t>
            </a:r>
            <a:r>
              <a:rPr lang="en-US" altLang="ja-JP" sz="1300" dirty="0" smtClean="0">
                <a:latin typeface="Meiryo UI" pitchFamily="50" charset="-128"/>
                <a:ea typeface="Meiryo UI" pitchFamily="50" charset="-128"/>
                <a:cs typeface="Meiryo UI" pitchFamily="50" charset="-128"/>
              </a:rPr>
              <a:t>R</a:t>
            </a:r>
            <a:r>
              <a:rPr lang="ja-JP" altLang="en-US" sz="1300" dirty="0" smtClean="0">
                <a:latin typeface="Meiryo UI" pitchFamily="50" charset="-128"/>
                <a:ea typeface="Meiryo UI" pitchFamily="50" charset="-128"/>
                <a:cs typeface="Meiryo UI" pitchFamily="50" charset="-128"/>
              </a:rPr>
              <a:t>元年度から</a:t>
            </a:r>
            <a:r>
              <a:rPr lang="en-US" altLang="ja-JP" sz="1300" dirty="0" smtClean="0">
                <a:latin typeface="Meiryo UI" pitchFamily="50" charset="-128"/>
                <a:ea typeface="Meiryo UI" pitchFamily="50" charset="-128"/>
                <a:cs typeface="Meiryo UI" pitchFamily="50" charset="-128"/>
              </a:rPr>
              <a:t>R</a:t>
            </a:r>
            <a:r>
              <a:rPr lang="ja-JP" altLang="en-US" sz="1300" dirty="0" smtClean="0">
                <a:latin typeface="Meiryo UI" pitchFamily="50" charset="-128"/>
                <a:ea typeface="Meiryo UI" pitchFamily="50" charset="-128"/>
                <a:cs typeface="Meiryo UI" pitchFamily="50" charset="-128"/>
              </a:rPr>
              <a:t>５年度（</a:t>
            </a:r>
            <a:r>
              <a:rPr lang="en-US" altLang="ja-JP" sz="1300" dirty="0" smtClean="0">
                <a:latin typeface="Meiryo UI" pitchFamily="50" charset="-128"/>
                <a:ea typeface="Meiryo UI" pitchFamily="50" charset="-128"/>
                <a:cs typeface="Meiryo UI" pitchFamily="50" charset="-128"/>
              </a:rPr>
              <a:t>5</a:t>
            </a:r>
            <a:r>
              <a:rPr lang="ja-JP" altLang="en-US" sz="1300" dirty="0" smtClean="0">
                <a:latin typeface="Meiryo UI" pitchFamily="50" charset="-128"/>
                <a:ea typeface="Meiryo UI" pitchFamily="50" charset="-128"/>
                <a:cs typeface="Meiryo UI" pitchFamily="50" charset="-128"/>
              </a:rPr>
              <a:t>年間）　</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計画のめざすビジョン</a:t>
            </a:r>
            <a:r>
              <a:rPr lang="en-US" altLang="ja-JP" sz="1300" dirty="0" smtClean="0">
                <a:latin typeface="Meiryo UI" pitchFamily="50" charset="-128"/>
                <a:ea typeface="Meiryo UI" pitchFamily="50" charset="-128"/>
                <a:cs typeface="Meiryo UI" pitchFamily="50" charset="-128"/>
              </a:rPr>
              <a:t>]</a:t>
            </a:r>
            <a:r>
              <a:rPr lang="ja-JP" altLang="en-US" sz="1350" spc="-100" dirty="0" smtClean="0">
                <a:latin typeface="Meiryo UI" pitchFamily="50" charset="-128"/>
                <a:ea typeface="Meiryo UI" pitchFamily="50" charset="-128"/>
                <a:cs typeface="Meiryo UI" pitchFamily="50" charset="-128"/>
              </a:rPr>
              <a:t>●誰もが困ったときに身近なところで支援を受けられる地域社会　 ●地域のつながりの中で、ともに支え、ともに生きる地域社会</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●あらゆる</a:t>
            </a:r>
            <a:r>
              <a:rPr lang="ja-JP" altLang="en-US" sz="1300" dirty="0">
                <a:latin typeface="Meiryo UI" pitchFamily="50" charset="-128"/>
                <a:ea typeface="Meiryo UI" pitchFamily="50" charset="-128"/>
                <a:cs typeface="Meiryo UI" pitchFamily="50" charset="-128"/>
              </a:rPr>
              <a:t>主体の協働により福祉活動が実践されている地域</a:t>
            </a:r>
            <a:r>
              <a:rPr lang="ja-JP" altLang="en-US" sz="1300" dirty="0" smtClean="0">
                <a:latin typeface="Meiryo UI" pitchFamily="50" charset="-128"/>
                <a:ea typeface="Meiryo UI" pitchFamily="50" charset="-128"/>
                <a:cs typeface="Meiryo UI" pitchFamily="50" charset="-128"/>
              </a:rPr>
              <a:t>社会</a:t>
            </a:r>
            <a:endParaRPr lang="en-US" altLang="ja-JP" sz="1300"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地域福祉を推進する具体的施策＝重点取組（</a:t>
            </a:r>
            <a:r>
              <a:rPr lang="en-US" altLang="ja-JP" sz="1300" dirty="0" smtClean="0">
                <a:latin typeface="Meiryo UI" pitchFamily="50" charset="-128"/>
                <a:ea typeface="Meiryo UI" pitchFamily="50" charset="-128"/>
                <a:cs typeface="Meiryo UI" pitchFamily="50" charset="-128"/>
              </a:rPr>
              <a:t>18</a:t>
            </a:r>
            <a:r>
              <a:rPr lang="ja-JP" altLang="en-US" sz="1300" dirty="0" smtClean="0">
                <a:latin typeface="Meiryo UI" pitchFamily="50" charset="-128"/>
                <a:ea typeface="Meiryo UI" pitchFamily="50" charset="-128"/>
                <a:cs typeface="Meiryo UI" pitchFamily="50" charset="-128"/>
              </a:rPr>
              <a:t>）</a:t>
            </a:r>
            <a:r>
              <a:rPr lang="en-US" altLang="ja-JP" sz="1300" dirty="0" smtClean="0">
                <a:latin typeface="Meiryo UI" pitchFamily="50" charset="-128"/>
                <a:ea typeface="Meiryo UI" pitchFamily="50" charset="-128"/>
                <a:cs typeface="Meiryo UI" pitchFamily="50" charset="-128"/>
              </a:rPr>
              <a:t>]</a:t>
            </a:r>
            <a:endParaRPr lang="ja-JP" altLang="en-US" sz="1300" dirty="0">
              <a:latin typeface="Meiryo UI" pitchFamily="50" charset="-128"/>
              <a:ea typeface="Meiryo UI" pitchFamily="50" charset="-128"/>
              <a:cs typeface="Meiryo UI" pitchFamily="50" charset="-128"/>
            </a:endParaRPr>
          </a:p>
          <a:p>
            <a:pPr eaLnBrk="1" hangingPunct="1">
              <a:lnSpc>
                <a:spcPts val="1900"/>
              </a:lnSpc>
              <a:spcBef>
                <a:spcPct val="0"/>
              </a:spcBef>
              <a:buFontTx/>
              <a:buNone/>
            </a:pPr>
            <a:r>
              <a:rPr lang="ja-JP" altLang="en-US" sz="1300" dirty="0" smtClean="0">
                <a:latin typeface="Meiryo UI" pitchFamily="50" charset="-128"/>
                <a:ea typeface="Meiryo UI" pitchFamily="50" charset="-128"/>
                <a:cs typeface="Meiryo UI" pitchFamily="50" charset="-128"/>
              </a:rPr>
              <a:t>　</a:t>
            </a:r>
            <a:endParaRPr lang="ja-JP" altLang="en-US" sz="1300" dirty="0">
              <a:latin typeface="Meiryo UI" pitchFamily="50" charset="-128"/>
              <a:ea typeface="Meiryo UI" pitchFamily="50" charset="-128"/>
              <a:cs typeface="Meiryo UI" pitchFamily="50" charset="-128"/>
            </a:endParaRPr>
          </a:p>
        </p:txBody>
      </p:sp>
      <p:sp>
        <p:nvSpPr>
          <p:cNvPr id="23" name="スライド番号プレースホルダー 1"/>
          <p:cNvSpPr txBox="1">
            <a:spLocks/>
          </p:cNvSpPr>
          <p:nvPr/>
        </p:nvSpPr>
        <p:spPr bwMode="auto">
          <a:xfrm>
            <a:off x="8027300" y="1147690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grpSp>
        <p:nvGrpSpPr>
          <p:cNvPr id="58" name="グループ化 57"/>
          <p:cNvGrpSpPr/>
          <p:nvPr/>
        </p:nvGrpSpPr>
        <p:grpSpPr>
          <a:xfrm>
            <a:off x="544032" y="5428"/>
            <a:ext cx="9357083" cy="7147564"/>
            <a:chOff x="130121" y="411613"/>
            <a:chExt cx="9357083" cy="6748122"/>
          </a:xfrm>
        </p:grpSpPr>
        <p:sp>
          <p:nvSpPr>
            <p:cNvPr id="59" name="円/楕円 6"/>
            <p:cNvSpPr/>
            <p:nvPr/>
          </p:nvSpPr>
          <p:spPr>
            <a:xfrm>
              <a:off x="9012224" y="411613"/>
              <a:ext cx="474980" cy="43180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60" name="図表 59"/>
            <p:cNvGraphicFramePr/>
            <p:nvPr>
              <p:extLst>
                <p:ext uri="{D42A27DB-BD31-4B8C-83A1-F6EECF244321}">
                  <p14:modId xmlns:p14="http://schemas.microsoft.com/office/powerpoint/2010/main" val="651947418"/>
                </p:ext>
              </p:extLst>
            </p:nvPr>
          </p:nvGraphicFramePr>
          <p:xfrm>
            <a:off x="130121" y="2140408"/>
            <a:ext cx="8719348" cy="5019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 name="正方形/長方形 60"/>
            <p:cNvSpPr/>
            <p:nvPr/>
          </p:nvSpPr>
          <p:spPr>
            <a:xfrm>
              <a:off x="911977" y="2136262"/>
              <a:ext cx="3168000" cy="237917"/>
            </a:xfrm>
            <a:prstGeom prst="rect">
              <a:avLst/>
            </a:prstGeom>
            <a:solidFill>
              <a:srgbClr val="F81B02"/>
            </a:solidFill>
            <a:ln>
              <a:solidFill>
                <a:srgbClr val="F81B02"/>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地域福祉のセーフティネットの拡充</a:t>
              </a:r>
            </a:p>
          </p:txBody>
        </p:sp>
        <p:sp>
          <p:nvSpPr>
            <p:cNvPr id="62" name="正方形/長方形 61"/>
            <p:cNvSpPr/>
            <p:nvPr/>
          </p:nvSpPr>
          <p:spPr>
            <a:xfrm>
              <a:off x="911977" y="2979094"/>
              <a:ext cx="3204000" cy="237917"/>
            </a:xfrm>
            <a:prstGeom prst="rect">
              <a:avLst/>
            </a:prstGeom>
            <a:solidFill>
              <a:srgbClr val="FC7715"/>
            </a:solidFill>
            <a:ln>
              <a:solidFill>
                <a:srgbClr val="FC7715"/>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地域における権利擁護の推進</a:t>
              </a:r>
            </a:p>
          </p:txBody>
        </p:sp>
        <p:sp>
          <p:nvSpPr>
            <p:cNvPr id="63" name="正方形/長方形 62"/>
            <p:cNvSpPr/>
            <p:nvPr/>
          </p:nvSpPr>
          <p:spPr>
            <a:xfrm>
              <a:off x="924856" y="3830574"/>
              <a:ext cx="3204000" cy="237917"/>
            </a:xfrm>
            <a:prstGeom prst="rect">
              <a:avLst/>
            </a:prstGeom>
            <a:solidFill>
              <a:srgbClr val="00B0F0"/>
            </a:solidFill>
            <a:ln>
              <a:solidFill>
                <a:srgbClr val="00B0F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地域福祉を担う多様な人づくり</a:t>
              </a:r>
            </a:p>
          </p:txBody>
        </p:sp>
        <p:sp>
          <p:nvSpPr>
            <p:cNvPr id="64" name="正方形/長方形 63"/>
            <p:cNvSpPr/>
            <p:nvPr/>
          </p:nvSpPr>
          <p:spPr>
            <a:xfrm>
              <a:off x="924856" y="4707373"/>
              <a:ext cx="3204000" cy="237917"/>
            </a:xfrm>
            <a:prstGeom prst="rect">
              <a:avLst/>
            </a:prstGeom>
            <a:solidFill>
              <a:srgbClr val="002060"/>
            </a:solidFill>
            <a:ln>
              <a:solidFill>
                <a:srgbClr val="00206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地域の生活と福祉を支える基盤強化</a:t>
              </a:r>
            </a:p>
          </p:txBody>
        </p:sp>
        <p:sp>
          <p:nvSpPr>
            <p:cNvPr id="65" name="正方形/長方形 64"/>
            <p:cNvSpPr/>
            <p:nvPr/>
          </p:nvSpPr>
          <p:spPr>
            <a:xfrm>
              <a:off x="899098" y="5727077"/>
              <a:ext cx="3204000" cy="237917"/>
            </a:xfrm>
            <a:prstGeom prst="rect">
              <a:avLst/>
            </a:prstGeom>
            <a:solidFill>
              <a:srgbClr val="B560D4">
                <a:lumMod val="50000"/>
              </a:srgbClr>
            </a:solidFill>
            <a:ln>
              <a:solidFill>
                <a:srgbClr val="7030A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市町村支援</a:t>
              </a:r>
            </a:p>
          </p:txBody>
        </p:sp>
      </p:grpSp>
      <p:sp>
        <p:nvSpPr>
          <p:cNvPr id="66" name="正方形/長方形 65"/>
          <p:cNvSpPr/>
          <p:nvPr/>
        </p:nvSpPr>
        <p:spPr>
          <a:xfrm>
            <a:off x="1493317" y="2106203"/>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市町村と連携したセーフティネットの拡充　　② 生活困窮者への支援や、ひきこもり・自殺対策等の充実</a:t>
            </a:r>
            <a:endParaRPr kumimoji="1" lang="ja-JP" altLang="en-US" sz="1200" dirty="0">
              <a:solidFill>
                <a:prstClr val="black"/>
              </a:solidFill>
              <a:latin typeface="Rockwell" panose="02060603020205020403"/>
              <a:ea typeface="ＭＳ Ｐゴシック" panose="020B060007020508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災害時における避難行動要支援者に対する支援体制の充実</a:t>
            </a:r>
            <a:endParaRPr kumimoji="1" lang="ja-JP" altLang="en-US" sz="1200" dirty="0">
              <a:solidFill>
                <a:prstClr val="black"/>
              </a:solidFill>
              <a:latin typeface="Rockwell" panose="02060603020205020403"/>
              <a:ea typeface="ＭＳ Ｐゴシック" panose="020B0600070205080204" pitchFamily="50" charset="-128"/>
            </a:endParaRPr>
          </a:p>
        </p:txBody>
      </p:sp>
      <p:sp>
        <p:nvSpPr>
          <p:cNvPr id="67" name="正方形/長方形 66"/>
          <p:cNvSpPr/>
          <p:nvPr/>
        </p:nvSpPr>
        <p:spPr>
          <a:xfrm>
            <a:off x="1493317" y="2988241"/>
            <a:ext cx="8808530" cy="502702"/>
          </a:xfrm>
          <a:prstGeom prst="rect">
            <a:avLst/>
          </a:prstGeom>
        </p:spPr>
        <p:txBody>
          <a:bodyPr wrap="square" anchor="ctr">
            <a:spAutoFit/>
          </a:bodyPr>
          <a:lstStyle/>
          <a:p>
            <a:pPr>
              <a:lnSpc>
                <a:spcPts val="1600"/>
              </a:lnSpc>
            </a:pPr>
            <a:r>
              <a:rPr kumimoji="1" lang="ja-JP" altLang="en-US" sz="1300" b="1" dirty="0">
                <a:solidFill>
                  <a:prstClr val="black"/>
                </a:solidFill>
                <a:latin typeface="Meiryo UI" panose="020B0604030504040204" pitchFamily="50" charset="-128"/>
                <a:ea typeface="Meiryo UI" panose="020B0604030504040204" pitchFamily="50" charset="-128"/>
              </a:rPr>
              <a:t>① 虐待や</a:t>
            </a:r>
            <a:r>
              <a:rPr kumimoji="1" lang="en-US" altLang="ja-JP" sz="1300" b="1" dirty="0">
                <a:solidFill>
                  <a:prstClr val="black"/>
                </a:solidFill>
                <a:latin typeface="Meiryo UI" panose="020B0604030504040204" pitchFamily="50" charset="-128"/>
                <a:ea typeface="Meiryo UI" panose="020B0604030504040204" pitchFamily="50" charset="-128"/>
              </a:rPr>
              <a:t>DV</a:t>
            </a:r>
            <a:r>
              <a:rPr kumimoji="1" lang="ja-JP" altLang="en-US" sz="1300" b="1" dirty="0">
                <a:solidFill>
                  <a:prstClr val="black"/>
                </a:solidFill>
                <a:latin typeface="Meiryo UI" panose="020B0604030504040204" pitchFamily="50" charset="-128"/>
                <a:ea typeface="Meiryo UI" panose="020B0604030504040204" pitchFamily="50" charset="-128"/>
              </a:rPr>
              <a:t>防止に向けた地域における取組の</a:t>
            </a:r>
            <a:r>
              <a:rPr kumimoji="1" lang="ja-JP" altLang="en-US" sz="13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300" b="1" dirty="0">
                <a:solidFill>
                  <a:prstClr val="black"/>
                </a:solidFill>
                <a:latin typeface="Meiryo UI" panose="020B0604030504040204" pitchFamily="50" charset="-128"/>
                <a:ea typeface="Meiryo UI" panose="020B0604030504040204" pitchFamily="50" charset="-128"/>
              </a:rPr>
              <a:t>成年後見制度等の利用</a:t>
            </a:r>
            <a:r>
              <a:rPr kumimoji="1" lang="ja-JP" altLang="en-US" sz="1300" b="1" dirty="0" smtClean="0">
                <a:solidFill>
                  <a:prstClr val="black"/>
                </a:solidFill>
                <a:latin typeface="Meiryo UI" panose="020B0604030504040204" pitchFamily="50" charset="-128"/>
                <a:ea typeface="Meiryo UI" panose="020B0604030504040204" pitchFamily="50" charset="-128"/>
              </a:rPr>
              <a:t>促進　　</a:t>
            </a:r>
            <a:endParaRPr kumimoji="1" lang="en-US" altLang="ja-JP" sz="1300" b="1" dirty="0" smtClean="0">
              <a:solidFill>
                <a:prstClr val="black"/>
              </a:solidFill>
              <a:latin typeface="Meiryo UI" panose="020B0604030504040204" pitchFamily="50" charset="-128"/>
              <a:ea typeface="Meiryo UI" panose="020B0604030504040204" pitchFamily="50" charset="-128"/>
            </a:endParaRPr>
          </a:p>
          <a:p>
            <a:pPr>
              <a:lnSpc>
                <a:spcPts val="1600"/>
              </a:lnSpc>
            </a:pPr>
            <a:r>
              <a:rPr kumimoji="1" lang="ja-JP" altLang="en-US" sz="1300" b="1" dirty="0" smtClean="0">
                <a:solidFill>
                  <a:prstClr val="black"/>
                </a:solidFill>
                <a:latin typeface="Meiryo UI" panose="020B0604030504040204" pitchFamily="50" charset="-128"/>
                <a:ea typeface="Meiryo UI" panose="020B0604030504040204" pitchFamily="50" charset="-128"/>
              </a:rPr>
              <a:t>③ </a:t>
            </a:r>
            <a:r>
              <a:rPr kumimoji="1" lang="ja-JP" altLang="en-US" sz="1300" b="1" dirty="0">
                <a:solidFill>
                  <a:prstClr val="black"/>
                </a:solidFill>
                <a:latin typeface="Meiryo UI" panose="020B0604030504040204" pitchFamily="50" charset="-128"/>
                <a:ea typeface="Meiryo UI" panose="020B0604030504040204" pitchFamily="50" charset="-128"/>
              </a:rPr>
              <a:t>消費者被害等の未然防止</a:t>
            </a:r>
          </a:p>
        </p:txBody>
      </p:sp>
      <p:sp>
        <p:nvSpPr>
          <p:cNvPr id="68" name="正方形/長方形 67"/>
          <p:cNvSpPr/>
          <p:nvPr/>
        </p:nvSpPr>
        <p:spPr>
          <a:xfrm>
            <a:off x="1494178" y="3910600"/>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地域づくりにつながる</a:t>
            </a:r>
            <a:r>
              <a:rPr kumimoji="1" lang="ja-JP" altLang="en-US" sz="1200" b="1" dirty="0" smtClean="0">
                <a:solidFill>
                  <a:prstClr val="black"/>
                </a:solidFill>
                <a:latin typeface="Meiryo UI" panose="020B0604030504040204" pitchFamily="50" charset="-128"/>
                <a:ea typeface="Meiryo UI" panose="020B0604030504040204" pitchFamily="50" charset="-128"/>
              </a:rPr>
              <a:t>人づくり　　② </a:t>
            </a:r>
            <a:r>
              <a:rPr kumimoji="1" lang="ja-JP" altLang="en-US" sz="1200" b="1" dirty="0">
                <a:solidFill>
                  <a:prstClr val="black"/>
                </a:solidFill>
                <a:latin typeface="Meiryo UI" panose="020B0604030504040204" pitchFamily="50" charset="-128"/>
                <a:ea typeface="Meiryo UI" panose="020B0604030504040204" pitchFamily="50" charset="-128"/>
              </a:rPr>
              <a:t>民生委員・児童委員が活動しやすい環境づくり</a:t>
            </a:r>
          </a:p>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③ 介護・福祉人材の</a:t>
            </a:r>
            <a:r>
              <a:rPr kumimoji="1" lang="ja-JP" altLang="en-US" sz="1200" b="1" dirty="0" smtClean="0">
                <a:solidFill>
                  <a:prstClr val="black"/>
                </a:solidFill>
                <a:latin typeface="Meiryo UI" panose="020B0604030504040204" pitchFamily="50" charset="-128"/>
                <a:ea typeface="Meiryo UI" panose="020B0604030504040204" pitchFamily="50" charset="-128"/>
              </a:rPr>
              <a:t>確保　　　　　④ </a:t>
            </a:r>
            <a:r>
              <a:rPr kumimoji="1" lang="ja-JP" altLang="en-US" sz="1200" b="1" dirty="0">
                <a:solidFill>
                  <a:prstClr val="black"/>
                </a:solidFill>
                <a:latin typeface="Meiryo UI" panose="020B0604030504040204" pitchFamily="50" charset="-128"/>
                <a:ea typeface="Meiryo UI" panose="020B0604030504040204" pitchFamily="50" charset="-128"/>
              </a:rPr>
              <a:t>教育・保育人材の確保</a:t>
            </a:r>
          </a:p>
        </p:txBody>
      </p:sp>
      <p:sp>
        <p:nvSpPr>
          <p:cNvPr id="69" name="正方形/長方形 68"/>
          <p:cNvSpPr/>
          <p:nvPr/>
        </p:nvSpPr>
        <p:spPr>
          <a:xfrm>
            <a:off x="1493317" y="4817722"/>
            <a:ext cx="9000000" cy="784830"/>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安全・安心に暮らせる住まいと福祉のまちづくりの</a:t>
            </a:r>
            <a:r>
              <a:rPr kumimoji="1" lang="ja-JP" altLang="en-US" sz="12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200" b="1" dirty="0">
                <a:solidFill>
                  <a:prstClr val="black"/>
                </a:solidFill>
                <a:latin typeface="Meiryo UI" panose="020B0604030504040204" pitchFamily="50" charset="-128"/>
                <a:ea typeface="Meiryo UI" panose="020B0604030504040204" pitchFamily="50" charset="-128"/>
              </a:rPr>
              <a:t>矯正施設退所予定者等への社会復帰支援</a:t>
            </a: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③ 社会福祉協議会に対する活動</a:t>
            </a:r>
            <a:r>
              <a:rPr kumimoji="1" lang="ja-JP" altLang="en-US" sz="1200" b="1" dirty="0" smtClean="0">
                <a:solidFill>
                  <a:prstClr val="black"/>
                </a:solidFill>
                <a:latin typeface="Meiryo UI" panose="020B0604030504040204" pitchFamily="50" charset="-128"/>
                <a:ea typeface="Meiryo UI" panose="020B0604030504040204" pitchFamily="50" charset="-128"/>
              </a:rPr>
              <a:t>支援　　④ </a:t>
            </a:r>
            <a:r>
              <a:rPr kumimoji="1" lang="ja-JP" altLang="en-US" sz="1200" b="1" dirty="0">
                <a:solidFill>
                  <a:prstClr val="black"/>
                </a:solidFill>
                <a:latin typeface="Meiryo UI" panose="020B0604030504040204" pitchFamily="50" charset="-128"/>
                <a:ea typeface="Meiryo UI" panose="020B0604030504040204" pitchFamily="50" charset="-128"/>
              </a:rPr>
              <a:t>福祉基金の活用・</a:t>
            </a:r>
            <a:r>
              <a:rPr kumimoji="1" lang="ja-JP" altLang="en-US" sz="1200" b="1" dirty="0" smtClean="0">
                <a:solidFill>
                  <a:prstClr val="black"/>
                </a:solidFill>
                <a:latin typeface="Meiryo UI" panose="020B0604030504040204" pitchFamily="50" charset="-128"/>
                <a:ea typeface="Meiryo UI" panose="020B0604030504040204" pitchFamily="50" charset="-128"/>
              </a:rPr>
              <a:t>推進　　</a:t>
            </a:r>
            <a:endParaRPr kumimoji="1" lang="en-US" altLang="ja-JP" sz="1200" b="1" dirty="0" smtClean="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⑤ </a:t>
            </a:r>
            <a:r>
              <a:rPr kumimoji="1" lang="ja-JP" altLang="en-US" sz="1200" b="1" dirty="0">
                <a:solidFill>
                  <a:prstClr val="black"/>
                </a:solidFill>
                <a:latin typeface="Meiryo UI" panose="020B0604030504040204" pitchFamily="50" charset="-128"/>
                <a:ea typeface="Meiryo UI" panose="020B0604030504040204" pitchFamily="50" charset="-128"/>
              </a:rPr>
              <a:t>第三者評価等による福祉サービスの質の</a:t>
            </a:r>
            <a:r>
              <a:rPr kumimoji="1" lang="ja-JP" altLang="en-US" sz="1200" b="1" dirty="0" smtClean="0">
                <a:solidFill>
                  <a:prstClr val="black"/>
                </a:solidFill>
                <a:latin typeface="Meiryo UI" panose="020B0604030504040204" pitchFamily="50" charset="-128"/>
                <a:ea typeface="Meiryo UI" panose="020B0604030504040204" pitchFamily="50" charset="-128"/>
              </a:rPr>
              <a:t>向上　　⑥ </a:t>
            </a:r>
            <a:r>
              <a:rPr kumimoji="1" lang="ja-JP" altLang="en-US" sz="1200" b="1" dirty="0">
                <a:solidFill>
                  <a:prstClr val="black"/>
                </a:solidFill>
                <a:latin typeface="Meiryo UI" panose="020B0604030504040204" pitchFamily="50" charset="-128"/>
                <a:ea typeface="Meiryo UI" panose="020B0604030504040204" pitchFamily="50" charset="-128"/>
              </a:rPr>
              <a:t>社会福祉法人及び福祉サービス事業者への適切な指導監査</a:t>
            </a:r>
          </a:p>
        </p:txBody>
      </p:sp>
      <p:sp>
        <p:nvSpPr>
          <p:cNvPr id="70" name="正方形/長方形 69"/>
          <p:cNvSpPr/>
          <p:nvPr/>
        </p:nvSpPr>
        <p:spPr>
          <a:xfrm>
            <a:off x="1493317" y="5756799"/>
            <a:ext cx="8808530" cy="553998"/>
          </a:xfrm>
          <a:prstGeom prst="rect">
            <a:avLst/>
          </a:prstGeom>
        </p:spPr>
        <p:txBody>
          <a:bodyPr wrap="square" anchor="ctr">
            <a:spAutoFit/>
          </a:bodyPr>
          <a:lstStyle/>
          <a:p>
            <a:pPr>
              <a:lnSpc>
                <a:spcPts val="1800"/>
              </a:lnSpc>
            </a:pPr>
            <a:endParaRPr kumimoji="1" lang="ja-JP" altLang="en-US" sz="1200" b="1" dirty="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① 地域</a:t>
            </a:r>
            <a:r>
              <a:rPr kumimoji="1" lang="ja-JP" altLang="en-US" sz="1200" b="1" dirty="0">
                <a:solidFill>
                  <a:prstClr val="black"/>
                </a:solidFill>
                <a:latin typeface="Meiryo UI" panose="020B0604030504040204" pitchFamily="50" charset="-128"/>
                <a:ea typeface="Meiryo UI" panose="020B0604030504040204" pitchFamily="50" charset="-128"/>
              </a:rPr>
              <a:t>の実情に合わせた施策立案の</a:t>
            </a:r>
            <a:r>
              <a:rPr kumimoji="1" lang="ja-JP" altLang="en-US" sz="1200" b="1" dirty="0" smtClean="0">
                <a:solidFill>
                  <a:prstClr val="black"/>
                </a:solidFill>
                <a:latin typeface="Meiryo UI" panose="020B0604030504040204" pitchFamily="50" charset="-128"/>
                <a:ea typeface="Meiryo UI" panose="020B0604030504040204" pitchFamily="50" charset="-128"/>
              </a:rPr>
              <a:t>支援　　② </a:t>
            </a:r>
            <a:r>
              <a:rPr kumimoji="1" lang="ja-JP" altLang="en-US" sz="1200" b="1" dirty="0">
                <a:solidFill>
                  <a:prstClr val="black"/>
                </a:solidFill>
                <a:latin typeface="Meiryo UI" panose="020B0604030504040204" pitchFamily="50" charset="-128"/>
                <a:ea typeface="Meiryo UI" panose="020B0604030504040204" pitchFamily="50" charset="-128"/>
              </a:rPr>
              <a:t>市町村地域福祉計画の策定・改定支援</a:t>
            </a:r>
          </a:p>
        </p:txBody>
      </p:sp>
    </p:spTree>
    <p:extLst>
      <p:ext uri="{BB962C8B-B14F-4D97-AF65-F5344CB8AC3E}">
        <p14:creationId xmlns:p14="http://schemas.microsoft.com/office/powerpoint/2010/main" val="883406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と連携したセーフティネットの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拡充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17-20</a:t>
            </a: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997368601"/>
              </p:ext>
            </p:extLst>
          </p:nvPr>
        </p:nvGraphicFramePr>
        <p:xfrm>
          <a:off x="463548" y="1849217"/>
          <a:ext cx="9000000" cy="4509024"/>
        </p:xfrm>
        <a:graphic>
          <a:graphicData uri="http://schemas.openxmlformats.org/drawingml/2006/table">
            <a:tbl>
              <a:tblPr firstRow="1" bandRow="1">
                <a:tableStyleId>{5940675A-B579-460E-94D1-54222C63F5DA}</a:tableStyleId>
              </a:tblPr>
              <a:tblGrid>
                <a:gridCol w="6403948">
                  <a:extLst>
                    <a:ext uri="{9D8B030D-6E8A-4147-A177-3AD203B41FA5}">
                      <a16:colId xmlns:a16="http://schemas.microsoft.com/office/drawing/2014/main" val="20000"/>
                    </a:ext>
                  </a:extLst>
                </a:gridCol>
                <a:gridCol w="2596052">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3168000">
                <a:tc>
                  <a:txBody>
                    <a:bodyPr/>
                    <a:lstStyle/>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市町村における包括的な支援体制の構築</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▸市町村訪問及び市町村地域福祉担当課長会議を通じて、国動向や事例紹介などの情報提供や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意見交換等を行った。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地域づくりに資する環境整備</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▸「地域福祉・高齢者福祉交付金」を活用し、小地域ネットワーク活動等の取組を支援するとともに、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市町村地域福祉担当課長会議の場を活用し情報提供を行った。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▸高齢者の生きがいづく</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りを</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推進するため、</a:t>
                      </a:r>
                      <a:r>
                        <a:rPr kumimoji="1" lang="ja-JP" altLang="en-US" sz="12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大阪ええまちプロジェクト</a:t>
                      </a:r>
                      <a:r>
                        <a:rPr kumimoji="1" lang="ja-JP" altLang="en-US" sz="12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を実施し、住民主体の多様な</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サービス創出等の促進を支援した。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地域福祉のネットワークの仕組みづくり</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」という。）の配置を支援し、「見守り・発見・つなぎのネット　</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ワーク」の強化を図った。また、</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ブロック別連絡協議会やスクールソーシャルワーカー（以下「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いう。）連絡会を通じて、各コーディネーターの役割や取組内容等への理解を深め、連携強化を図った。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配置促進、小地域ネットワーク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活動等の取組を支援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●大阪ええまちプロジェクト</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27,407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30,718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◆市町村における包括的な支援体制が構築・拡充されるよう、市町村訪問による助言や、先進事例・最新情報の提供などを行う。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をはじめ、各コーディネーターの配置促進や連携強化を通じて、地域住民のニーズに沿ったきめ細かな取組を進める。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813272608"/>
              </p:ext>
            </p:extLst>
          </p:nvPr>
        </p:nvGraphicFramePr>
        <p:xfrm>
          <a:off x="463548" y="992405"/>
          <a:ext cx="7524000" cy="665480"/>
        </p:xfrm>
        <a:graphic>
          <a:graphicData uri="http://schemas.openxmlformats.org/drawingml/2006/table">
            <a:tbl>
              <a:tblPr firstRow="1" bandRow="1">
                <a:tableStyleId>{5940675A-B579-460E-94D1-54222C63F5DA}</a:tableStyleId>
              </a:tblPr>
              <a:tblGrid>
                <a:gridCol w="3762000">
                  <a:extLst>
                    <a:ext uri="{9D8B030D-6E8A-4147-A177-3AD203B41FA5}">
                      <a16:colId xmlns:a16="http://schemas.microsoft.com/office/drawing/2014/main" val="20000"/>
                    </a:ext>
                  </a:extLst>
                </a:gridCol>
                <a:gridCol w="3762000">
                  <a:extLst>
                    <a:ext uri="{9D8B030D-6E8A-4147-A177-3AD203B41FA5}">
                      <a16:colId xmlns:a16="http://schemas.microsoft.com/office/drawing/2014/main" val="20001"/>
                    </a:ext>
                  </a:extLst>
                </a:gridCol>
              </a:tblGrid>
              <a:tr h="306000">
                <a:tc gridSpan="2">
                  <a:txBody>
                    <a:bodyPr/>
                    <a:lstStyle/>
                    <a:p>
                      <a:pPr algn="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配置人数（全中学校区に</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名配置）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政令市・中核市を除く</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名（全中学校区）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12168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生活</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困窮者への支援や、ひきこもり・自殺対策等の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充実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20-25</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495047208"/>
              </p:ext>
            </p:extLst>
          </p:nvPr>
        </p:nvGraphicFramePr>
        <p:xfrm>
          <a:off x="463548" y="2003766"/>
          <a:ext cx="9000000" cy="48106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3168000">
                <a:tc>
                  <a:txBody>
                    <a:bodyPr/>
                    <a:lstStyle/>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▸任意事業の取組促進及び円滑な事業実施（他機関・他制度との連携を含む）を支援するため、</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市町村連絡会議の開催や市町村訪問により、先進事例の紹介などを行った。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子どもの貧困対策</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▸新子育て支援交付金の優先配分事業に子どもの貧困対策関係として、学習支援と居場所づくりの</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２つの事業を位置づけ、市町村が取り組む子どもの貧困対策を推進した。</a:t>
                      </a: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就労支援など</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▸生活困窮者や高齢者、</a:t>
                      </a:r>
                      <a:r>
                        <a:rPr kumimoji="1" lang="ja-JP" altLang="en-US" sz="1200"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者、ひとり親家庭の親、がん・難病患者などの就職困難者に対して、各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分野ごとの関係機関が研修会・講習会等を実施するとともに、生活困窮者自立相談支援機関をはじめ</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市町村地域就労支援センター、</a:t>
                      </a:r>
                      <a:r>
                        <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しごとフィールドなどの関係機関が連携し、就職相談・就業支</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援等を行った。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様々な課題などの対応</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▸ひきこもりや自殺、依存症などの様々な課題に対して、相談機能や関係機関等とのネットワークの充実に</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取り組んだ。</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71,121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優先配分枠</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500</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しごとフィールド」運営事業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237,129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◆引き続き、任意事業の取組促進や円滑な事業の推進に向けて、最新情報の提供などにより、市町村を支援する。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◆関係機関等との連携により、ひきこもりや子どもの貧困、就職困難者の就職支援など様々な課題に向けた取組を進める。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844358886"/>
              </p:ext>
            </p:extLst>
          </p:nvPr>
        </p:nvGraphicFramePr>
        <p:xfrm>
          <a:off x="463548" y="966648"/>
          <a:ext cx="7524000" cy="906780"/>
        </p:xfrm>
        <a:graphic>
          <a:graphicData uri="http://schemas.openxmlformats.org/drawingml/2006/table">
            <a:tbl>
              <a:tblPr firstRow="1" bandRow="1">
                <a:tableStyleId>{5940675A-B579-460E-94D1-54222C63F5DA}</a:tableStyleId>
              </a:tblPr>
              <a:tblGrid>
                <a:gridCol w="3762000">
                  <a:extLst>
                    <a:ext uri="{9D8B030D-6E8A-4147-A177-3AD203B41FA5}">
                      <a16:colId xmlns:a16="http://schemas.microsoft.com/office/drawing/2014/main" val="20000"/>
                    </a:ext>
                  </a:extLst>
                </a:gridCol>
                <a:gridCol w="3762000">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努力義務事業実施自治体数 （全</a:t>
                      </a:r>
                      <a:r>
                        <a:rPr kumimoji="1" lang="en-US" altLang="zh-TW"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就労準備支援事業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15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7293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1423"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③　災害</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時における避難行動要支援者に対する支援体制の充実</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25-26</a:t>
            </a: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272208637"/>
              </p:ext>
            </p:extLst>
          </p:nvPr>
        </p:nvGraphicFramePr>
        <p:xfrm>
          <a:off x="450669" y="2055281"/>
          <a:ext cx="9000000" cy="42264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58108">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049658">
                <a:tc>
                  <a:txBody>
                    <a:bodyPr/>
                    <a:lstStyle/>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避難行動支援体制の充実</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▸自主防災組織リーダー育成研修において、避難行動要支援者の支援に関する講義と併せ、発災時を想定した避難所運営ゲームを実施した。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▸大阪北部地震などにおける安否確認等の対応状況についてヒアリングを実施。</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災害派遣福祉チーム</a:t>
                      </a:r>
                      <a:r>
                        <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▸大阪府災害福祉支援ネットワーク会議を３回（うち訓練１回）実施し、</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「大阪府災害派遣福祉チーム設置運営要綱」を策定するなどＤＷＡＴ構築に向けた準備を進めた。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社会福祉施設における災害対策</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策定支援や自家発電設備の整備補助などを実施した。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6885">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1317106">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◆引き続き、危機管理室と福祉部が連携し、市町村への必要な助言・情報提供等の実施や安否確認等の実態把握を進める。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◆地域福祉推進モデル事業費補助金を活用し、災害時に備えた平常時からの支援体制構築に取り組む市町村を支援する。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◆災害派遣福祉チームＤＷＡＴの構築にむけ、大阪府災害派遣福祉支援ネットワーク会議の開催やチーム員養成のための研修を実施すると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ともに、派遣マニュアル、後方支援マニュアルを作成する。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策定等を働きかけていく。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510981924"/>
              </p:ext>
            </p:extLst>
          </p:nvPr>
        </p:nvGraphicFramePr>
        <p:xfrm>
          <a:off x="450669" y="979526"/>
          <a:ext cx="9000000" cy="906780"/>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◆市町村や関係機関等と連携し、平常時からの見守り等の取組を通じた災害時における円滑な安否確認の方法などに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ついて、地域実情を踏まえて検討します。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◆大阪府北部を震源とする地震や平成</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年台風</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号等における安否確認等の対応状況についてヒアリングを実施。</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18836" y="3115974"/>
            <a:ext cx="2144789" cy="1692000"/>
          </a:xfrm>
          <a:prstGeom prst="rect">
            <a:avLst/>
          </a:prstGeom>
        </p:spPr>
      </p:pic>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４</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87551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虐待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や</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DV</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防止に向けた地域における取組の推進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29-</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30</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02206212"/>
              </p:ext>
            </p:extLst>
          </p:nvPr>
        </p:nvGraphicFramePr>
        <p:xfrm>
          <a:off x="437790" y="986333"/>
          <a:ext cx="9000000" cy="29564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48000">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▸地域における理解促進、虐待・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の防止や早期発見に向けて、分野ごとに府ホームページで相談窓口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等の周知やリーフレット等の作成・配布を行った。また、児童虐待や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防止については、民間団体等と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連携し、オレンジリボンキャンペーンやパープルリボンキャンペーンとして広報啓発事業を実施した。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▸相談機能の強化や関係機関の連携に向けて、市町村や施設・事業所を対象に研修等を実施した。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▸広域的・専門的支援として、高齢・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分野にかかる困難事例に対応する市町村に対して、弁護士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等の専門家を派遣し支援した。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防止に係る啓発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オレンジリボン・パープルリボンキャン</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ペーンほか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●研修・実施指導に係る関係事業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4,457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◆研修や会議等を通じて、虐待・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の防止や早期発見について啓発を行うとともに、相談窓口の周知徹底を行う。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◆引き続き、研修等の実施や専門家の派遣により市町村を支援していく（高齢・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128697" y="414634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後見制度等の利用促進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30-35</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1483651"/>
              </p:ext>
            </p:extLst>
          </p:nvPr>
        </p:nvGraphicFramePr>
        <p:xfrm>
          <a:off x="463548" y="5680319"/>
          <a:ext cx="4068000" cy="665480"/>
        </p:xfrm>
        <a:graphic>
          <a:graphicData uri="http://schemas.openxmlformats.org/drawingml/2006/table">
            <a:tbl>
              <a:tblPr firstRow="1" bandRow="1">
                <a:tableStyleId>{5940675A-B579-460E-94D1-54222C63F5DA}</a:tableStyleId>
              </a:tblPr>
              <a:tblGrid>
                <a:gridCol w="2034000">
                  <a:extLst>
                    <a:ext uri="{9D8B030D-6E8A-4147-A177-3AD203B41FA5}">
                      <a16:colId xmlns:a16="http://schemas.microsoft.com/office/drawing/2014/main" val="20000"/>
                    </a:ext>
                  </a:extLst>
                </a:gridCol>
                <a:gridCol w="2034000">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目標・指標：成年後見制度の担い手確保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年度目標：全市町村</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210665373"/>
              </p:ext>
            </p:extLst>
          </p:nvPr>
        </p:nvGraphicFramePr>
        <p:xfrm>
          <a:off x="463548" y="4585615"/>
          <a:ext cx="9000000" cy="906780"/>
        </p:xfrm>
        <a:graphic>
          <a:graphicData uri="http://schemas.openxmlformats.org/drawingml/2006/table">
            <a:tbl>
              <a:tblPr firstRow="1" bandRow="1">
                <a:tableStyleId>{5940675A-B579-460E-94D1-54222C63F5DA}</a:tableStyleId>
              </a:tblPr>
              <a:tblGrid>
                <a:gridCol w="1000752">
                  <a:extLst>
                    <a:ext uri="{9D8B030D-6E8A-4147-A177-3AD203B41FA5}">
                      <a16:colId xmlns:a16="http://schemas.microsoft.com/office/drawing/2014/main" val="4233095434"/>
                    </a:ext>
                  </a:extLst>
                </a:gridCol>
                <a:gridCol w="799924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◆地域連携ネットワークの構築と中核機関の設置に向けて、モデル検討等を行うとともに、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年度までに全市町村が</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事業に着手するよう、各種の取組を検討します。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大阪家庭裁判所所管の地域ごとに市町村ブロック会議を開催し</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、市町村の取組状況の把握に努めた。</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136110846"/>
              </p:ext>
            </p:extLst>
          </p:nvPr>
        </p:nvGraphicFramePr>
        <p:xfrm>
          <a:off x="4788702" y="5678171"/>
          <a:ext cx="4680000" cy="665480"/>
        </p:xfrm>
        <a:graphic>
          <a:graphicData uri="http://schemas.openxmlformats.org/drawingml/2006/table">
            <a:tbl>
              <a:tblPr firstRow="1" bandRow="1">
                <a:tableStyleId>{5940675A-B579-460E-94D1-54222C63F5DA}</a:tableStyleId>
              </a:tblPr>
              <a:tblGrid>
                <a:gridCol w="2448000">
                  <a:extLst>
                    <a:ext uri="{9D8B030D-6E8A-4147-A177-3AD203B41FA5}">
                      <a16:colId xmlns:a16="http://schemas.microsoft.com/office/drawing/2014/main" val="20000"/>
                    </a:ext>
                  </a:extLst>
                </a:gridCol>
                <a:gridCol w="2232000">
                  <a:extLst>
                    <a:ext uri="{9D8B030D-6E8A-4147-A177-3AD203B41FA5}">
                      <a16:colId xmlns:a16="http://schemas.microsoft.com/office/drawing/2014/main" val="20001"/>
                    </a:ext>
                  </a:extLst>
                </a:gridCol>
              </a:tblGrid>
              <a:tr h="306000">
                <a:tc gridSpan="2">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目標・指標：日常生活自立支援事業の待機者数（待機者ゼロ）</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endPar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年度目標：待機者ゼロ</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５</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313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促進（続き）</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30-35</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en-US" altLang="ja-JP" sz="2000" b="1" dirty="0">
                <a:solidFill>
                  <a:schemeClr val="bg1"/>
                </a:solidFill>
                <a:latin typeface="メイリオ" panose="020B0604030504040204" pitchFamily="50" charset="-128"/>
                <a:ea typeface="メイリオ" panose="020B0604030504040204" pitchFamily="50" charset="-128"/>
              </a:rPr>
              <a:t>H30</a:t>
            </a:r>
            <a:r>
              <a:rPr lang="ja-JP" altLang="en-US" sz="2000" b="1" dirty="0">
                <a:solidFill>
                  <a:schemeClr val="bg1"/>
                </a:solidFill>
                <a:latin typeface="メイリオ" panose="020B0604030504040204" pitchFamily="50" charset="-128"/>
                <a:ea typeface="メイリオ" panose="020B0604030504040204" pitchFamily="50" charset="-128"/>
              </a:rPr>
              <a:t>年度取組状況）</a:t>
            </a:r>
          </a:p>
        </p:txBody>
      </p:sp>
      <p:graphicFrame>
        <p:nvGraphicFramePr>
          <p:cNvPr id="12" name="表 11"/>
          <p:cNvGraphicFramePr>
            <a:graphicFrameLocks noGrp="1"/>
          </p:cNvGraphicFramePr>
          <p:nvPr>
            <p:extLst>
              <p:ext uri="{D42A27DB-BD31-4B8C-83A1-F6EECF244321}">
                <p14:modId xmlns:p14="http://schemas.microsoft.com/office/powerpoint/2010/main" val="715242135"/>
              </p:ext>
            </p:extLst>
          </p:nvPr>
        </p:nvGraphicFramePr>
        <p:xfrm>
          <a:off x="463548" y="986345"/>
          <a:ext cx="9000000" cy="3029309"/>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8739">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739085">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▸大阪家庭裁判所所管の地域ごとに市町村ブロック会議を開催し、地域連携ネットワークの構築・中核</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機関の設置にかかる市町村の取組状況の把握に努めた。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▸市民後見人の養成事業に取り組む自治体へ財政支援を実施するとともに、事業の未実施市町村には、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事業の必要性について、あらゆる機会を通じて働きかけを実施した。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▸日常生活自立支援事業の実施機関である市町村社会福祉協議会の職員向けの研修を実施し、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権利擁護にかかる制度への理解を深めた。また、担当者間の連携を図るため担当者会議を実施した。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地域権利擁護総合推進事業</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26,888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●権利擁護人材育成事業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22,587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日常生活自立支援事業費補助金</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270,728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8739">
                <a:tc gridSpan="2">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91438">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地域連携ネットワークの構築等にかかるモデルや担い手確保の検討に向けて、市町村及び専門職団体・関係機関が参加した研究会を開催する。</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50" baseline="0" dirty="0" smtClean="0">
                          <a:latin typeface="Meiryo UI" panose="020B0604030504040204" pitchFamily="50" charset="-128"/>
                          <a:ea typeface="Meiryo UI" panose="020B0604030504040204" pitchFamily="50" charset="-128"/>
                          <a:cs typeface="Meiryo UI" panose="020B0604030504040204" pitchFamily="50" charset="-128"/>
                        </a:rPr>
                        <a:t>日常生活自立支援事業の利用者や待機者の増加に対応できるよう、好事例等の情報提供を行うとともに、成年後見制度への円滑な利用促進を図る。</a:t>
                      </a:r>
                      <a:endParaRPr kumimoji="1" lang="en-US" altLang="ja-JP" sz="1200" spc="-5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1" name="正方形/長方形 10"/>
          <p:cNvSpPr/>
          <p:nvPr/>
        </p:nvSpPr>
        <p:spPr>
          <a:xfrm>
            <a:off x="128697" y="424937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消費者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被害等の未然防止</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35-36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495326423"/>
              </p:ext>
            </p:extLst>
          </p:nvPr>
        </p:nvGraphicFramePr>
        <p:xfrm>
          <a:off x="463548" y="4682574"/>
          <a:ext cx="9000000" cy="2001788"/>
        </p:xfrm>
        <a:graphic>
          <a:graphicData uri="http://schemas.openxmlformats.org/drawingml/2006/table">
            <a:tbl>
              <a:tblPr firstRow="1" bandRow="1">
                <a:tableStyleId>{5940675A-B579-460E-94D1-54222C63F5DA}</a:tableStyleId>
              </a:tblPr>
              <a:tblGrid>
                <a:gridCol w="6529680">
                  <a:extLst>
                    <a:ext uri="{9D8B030D-6E8A-4147-A177-3AD203B41FA5}">
                      <a16:colId xmlns:a16="http://schemas.microsoft.com/office/drawing/2014/main" val="20000"/>
                    </a:ext>
                  </a:extLst>
                </a:gridCol>
                <a:gridCol w="2470320">
                  <a:extLst>
                    <a:ext uri="{9D8B030D-6E8A-4147-A177-3AD203B41FA5}">
                      <a16:colId xmlns:a16="http://schemas.microsoft.com/office/drawing/2014/main" val="4032548442"/>
                    </a:ext>
                  </a:extLst>
                </a:gridCol>
              </a:tblGrid>
              <a:tr h="309114">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805642">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▸高齢消費者の被害の未然防止、拡大防止について府政だよりに掲載するとともに、「高齢者見守り</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ハンドブック」を作成し、福祉関係者やスーパー・コンビニ等事業者に向けて配布した。</a:t>
                      </a:r>
                      <a:endPar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▸市町村行政職員研修会を実施し、市町村への「消費者安全確保地域協議会」の設置支援を行った。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●高齢者の見守り体制の構築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9,238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9114">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5613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◆引き続き、福祉部等の関係部局や民間企業と連携し、高齢者・</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者へ見守りを強化していく。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◆市町村に対し、地域の見守りを行う組織として有効な「消費者安全確保地域協議会」の設置を促進する。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６</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1063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地域づくりにつながる人づくり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37-</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39</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559204806"/>
              </p:ext>
            </p:extLst>
          </p:nvPr>
        </p:nvGraphicFramePr>
        <p:xfrm>
          <a:off x="463548" y="947688"/>
          <a:ext cx="9000000" cy="29431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51458">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816958">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▸地域のボランティアコーディネーターの人材養成や府民のボランティア活動への参加促進等を行う府社協の</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ボランティアコーディネーター設置を支援した。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▸小・中学校及び高等学校において、福祉に関する学習や福祉施設への訪問など福祉・ボランティアに係る</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活動を実施した。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▸市町村地域福祉担当課長会議において、府地域福祉支援計画の説明を通じて、地域づくりにつながる</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人材の育成に向けて様々な世代が一緒になり学び合える場の必要性等について説明し取組促進を図った。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1458">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8127">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◆府民へボランティア関連の情報提供を行うとともに、ボランティア活動への意識醸成を図る。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◆引き続き、地域の協力を得ながら福祉・ボランティア教育を進めていく。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◆地域づくりにつながる人材の育成について、市町村訪問や会議等を通じて、先進事例や最新情報の提供を行う。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126549" y="4157076"/>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民生</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委員・児童委員が活動しやすい環境づくり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39-40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193583110"/>
              </p:ext>
            </p:extLst>
          </p:nvPr>
        </p:nvGraphicFramePr>
        <p:xfrm>
          <a:off x="461400" y="4564510"/>
          <a:ext cx="9000000" cy="2005824"/>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92327">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67967">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▸大阪府民生委員（方面委員）制度創設</a:t>
                      </a:r>
                      <a:r>
                        <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周年を記念し、活動の理解促進を図るため</a:t>
                      </a:r>
                      <a:r>
                        <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活動を実施</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するとともに、第</a:t>
                      </a:r>
                      <a:r>
                        <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a:t>
                      </a: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回大阪府民生委員児童委員大会を開催した（府内民生委員約</a:t>
                      </a:r>
                      <a:r>
                        <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7,500</a:t>
                      </a: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名を動員）。</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▸民生委員の資質向上や関係機関等とのネットワーク構築を円滑に図るため、研修を委託実施した。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324,632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●民生委員・児童委員研修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6,092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2327">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◆引き続き、市町村や関係機関と連携し、新たな担い手を確保するための方策を検討していく。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1874" y="2156752"/>
            <a:ext cx="1738035" cy="1233974"/>
          </a:xfrm>
          <a:prstGeom prst="rect">
            <a:avLst/>
          </a:prstGeom>
        </p:spPr>
      </p:pic>
      <p:sp>
        <p:nvSpPr>
          <p:cNvPr id="8"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７</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24495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0161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介護</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・福祉人材の確保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41-42</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en-US" altLang="ja-JP" sz="2000" b="1" dirty="0" smtClean="0">
                <a:solidFill>
                  <a:schemeClr val="bg1"/>
                </a:solidFill>
                <a:latin typeface="メイリオ" panose="020B0604030504040204" pitchFamily="50" charset="-128"/>
                <a:ea typeface="メイリオ" panose="020B0604030504040204" pitchFamily="50" charset="-128"/>
              </a:rPr>
              <a:t>H30</a:t>
            </a:r>
            <a:r>
              <a:rPr lang="ja-JP" altLang="en-US" sz="2000" b="1" dirty="0" smtClean="0">
                <a:solidFill>
                  <a:schemeClr val="bg1"/>
                </a:solidFill>
                <a:latin typeface="メイリオ" panose="020B0604030504040204" pitchFamily="50" charset="-128"/>
                <a:ea typeface="メイリオ" panose="020B0604030504040204" pitchFamily="50" charset="-128"/>
              </a:rPr>
              <a:t>年度取組状況）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26549" y="4272993"/>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教育・保育人材の確保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42-43</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327198872"/>
              </p:ext>
            </p:extLst>
          </p:nvPr>
        </p:nvGraphicFramePr>
        <p:xfrm>
          <a:off x="461400" y="5427400"/>
          <a:ext cx="9000000" cy="13181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76782">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446736">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▸潜在保育士に対する就職あっせんやセミナー開催等により保育人材の確保に向けて取組を進めた。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▸各種研修の実施や、フォーラム等の開催により幼稚園・保育所等における教育機能の充実を図った。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●保育士・保育所支援センター運営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13,011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6782">
                <a:tc gridSpan="2">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59700">
                <a:tc gridSpan="2">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◆引き続き、安定的な教育・保育人材の確保により、待機児童解消をめざすとともに、研修等の実施による保育の質の向上を図る。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217036487"/>
              </p:ext>
            </p:extLst>
          </p:nvPr>
        </p:nvGraphicFramePr>
        <p:xfrm>
          <a:off x="459252" y="1600217"/>
          <a:ext cx="9000000" cy="25119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3430">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394377">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▸介護現場における人材確保・定着を図るため、合同面接会・就職フェア、各種セミナー等を実施。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（合同面接会・就職フェア参加者数：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1,241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人、セミナー参加者数：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▸特に若者をターゲットに、介護職のイメージアップをめざし、</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本のプロモーション・ビデオ（「私、決めた」編、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「みんなのプライベート」編）を制作し、</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YouTube</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を活用し配信した。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▸関係機関からなる「大阪府介護留学生適正受入推進協議会」を</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回開催。また、外国人留学生の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介護職員受入状況についてアンケート調査を実施するとともに、その結果も踏まえ、外国人人材の適</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正な受入れに向けた研修を実施。（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回、参加者：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●マッチング力の向上事業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92,800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介護福祉士になろう！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プロジェクト事業（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3,708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●介護留学生受入適正化推進事業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1,405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3430">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450764">
                <a:tc gridSpan="2">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◆「大阪府介護・福祉人材確保戦略」（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月策定）に基づき、「参入促進」「労働環境・処遇の改善」「質の向上」の３つのアプローチ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により地域医療介護総合確保基金を活用し、介護従事者の確保及び資質向上を図っていく。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602047444"/>
              </p:ext>
            </p:extLst>
          </p:nvPr>
        </p:nvGraphicFramePr>
        <p:xfrm>
          <a:off x="459252" y="885074"/>
          <a:ext cx="9000000" cy="612000"/>
        </p:xfrm>
        <a:graphic>
          <a:graphicData uri="http://schemas.openxmlformats.org/drawingml/2006/table">
            <a:tbl>
              <a:tblPr firstRow="1" bandRow="1">
                <a:tableStyleId>{5940675A-B579-460E-94D1-54222C63F5DA}</a:tableStyleId>
              </a:tblPr>
              <a:tblGrid>
                <a:gridCol w="4022597">
                  <a:extLst>
                    <a:ext uri="{9D8B030D-6E8A-4147-A177-3AD203B41FA5}">
                      <a16:colId xmlns:a16="http://schemas.microsoft.com/office/drawing/2014/main" val="20000"/>
                    </a:ext>
                  </a:extLst>
                </a:gridCol>
                <a:gridCol w="4977403">
                  <a:extLst>
                    <a:ext uri="{9D8B030D-6E8A-4147-A177-3AD203B41FA5}">
                      <a16:colId xmlns:a16="http://schemas.microsoft.com/office/drawing/2014/main" val="20001"/>
                    </a:ext>
                  </a:extLst>
                </a:gridCol>
              </a:tblGrid>
              <a:tr h="306000">
                <a:tc gridSpan="2">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目標・指標：需給推計を上回る介護・福祉人材の確保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155,111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需要推計</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208,042</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3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供給推計</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173,547</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551163453"/>
              </p:ext>
            </p:extLst>
          </p:nvPr>
        </p:nvGraphicFramePr>
        <p:xfrm>
          <a:off x="463548" y="4688654"/>
          <a:ext cx="9000000" cy="63000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5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300" b="1"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補助金等の活用により、教育・保育人材の確保を図り、待機児童数の減少に寄与。研修等を実施し、保育の質の向上を図った。</a:t>
                      </a:r>
                      <a:endParaRPr kumimoji="1" lang="ja-JP" altLang="en-US" sz="1300" b="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８</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061897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基礎">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2790</Words>
  <Application>Microsoft Office PowerPoint</Application>
  <PresentationFormat>A4 210 x 297 mm</PresentationFormat>
  <Paragraphs>354</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Meiryo UI</vt:lpstr>
      <vt:lpstr>ＭＳ Ｐゴシック</vt:lpstr>
      <vt:lpstr>ＭＳ ゴシック</vt:lpstr>
      <vt:lpstr>メイリオ</vt:lpstr>
      <vt:lpstr>游ゴシック</vt:lpstr>
      <vt:lpstr>Calibri</vt:lpstr>
      <vt:lpstr>Corbel</vt:lpstr>
      <vt:lpstr>Rockwell</vt:lpstr>
      <vt:lpstr>Wingdings</vt:lpstr>
      <vt:lpstr>縞模様</vt:lpstr>
      <vt:lpstr>基礎</vt:lpstr>
      <vt:lpstr>第４期大阪府地域福祉支援計画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2020-03-26T00:15:03Z</dcterms:created>
  <dcterms:modified xsi:type="dcterms:W3CDTF">2020-03-26T00:16:22Z</dcterms:modified>
</cp:coreProperties>
</file>