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13141325" cy="10080625"/>
  <p:notesSz cx="6807200" cy="9939338"/>
  <p:defaultTextStyle>
    <a:defPPr>
      <a:defRPr lang="ja-JP"/>
    </a:defPPr>
    <a:lvl1pPr marL="0" algn="l" defTabSz="1257109" rtl="0" eaLnBrk="1" latinLnBrk="0" hangingPunct="1">
      <a:defRPr kumimoji="1" sz="2400" kern="1200">
        <a:solidFill>
          <a:schemeClr val="tx1"/>
        </a:solidFill>
        <a:latin typeface="+mn-lt"/>
        <a:ea typeface="+mn-ea"/>
        <a:cs typeface="+mn-cs"/>
      </a:defRPr>
    </a:lvl1pPr>
    <a:lvl2pPr marL="628555" algn="l" defTabSz="1257109" rtl="0" eaLnBrk="1" latinLnBrk="0" hangingPunct="1">
      <a:defRPr kumimoji="1" sz="2400" kern="1200">
        <a:solidFill>
          <a:schemeClr val="tx1"/>
        </a:solidFill>
        <a:latin typeface="+mn-lt"/>
        <a:ea typeface="+mn-ea"/>
        <a:cs typeface="+mn-cs"/>
      </a:defRPr>
    </a:lvl2pPr>
    <a:lvl3pPr marL="1257109" algn="l" defTabSz="1257109" rtl="0" eaLnBrk="1" latinLnBrk="0" hangingPunct="1">
      <a:defRPr kumimoji="1" sz="2400" kern="1200">
        <a:solidFill>
          <a:schemeClr val="tx1"/>
        </a:solidFill>
        <a:latin typeface="+mn-lt"/>
        <a:ea typeface="+mn-ea"/>
        <a:cs typeface="+mn-cs"/>
      </a:defRPr>
    </a:lvl3pPr>
    <a:lvl4pPr marL="1885666" algn="l" defTabSz="1257109" rtl="0" eaLnBrk="1" latinLnBrk="0" hangingPunct="1">
      <a:defRPr kumimoji="1" sz="2400" kern="1200">
        <a:solidFill>
          <a:schemeClr val="tx1"/>
        </a:solidFill>
        <a:latin typeface="+mn-lt"/>
        <a:ea typeface="+mn-ea"/>
        <a:cs typeface="+mn-cs"/>
      </a:defRPr>
    </a:lvl4pPr>
    <a:lvl5pPr marL="2514221" algn="l" defTabSz="1257109" rtl="0" eaLnBrk="1" latinLnBrk="0" hangingPunct="1">
      <a:defRPr kumimoji="1" sz="2400" kern="1200">
        <a:solidFill>
          <a:schemeClr val="tx1"/>
        </a:solidFill>
        <a:latin typeface="+mn-lt"/>
        <a:ea typeface="+mn-ea"/>
        <a:cs typeface="+mn-cs"/>
      </a:defRPr>
    </a:lvl5pPr>
    <a:lvl6pPr marL="3142775" algn="l" defTabSz="1257109" rtl="0" eaLnBrk="1" latinLnBrk="0" hangingPunct="1">
      <a:defRPr kumimoji="1" sz="2400" kern="1200">
        <a:solidFill>
          <a:schemeClr val="tx1"/>
        </a:solidFill>
        <a:latin typeface="+mn-lt"/>
        <a:ea typeface="+mn-ea"/>
        <a:cs typeface="+mn-cs"/>
      </a:defRPr>
    </a:lvl6pPr>
    <a:lvl7pPr marL="3771330" algn="l" defTabSz="1257109" rtl="0" eaLnBrk="1" latinLnBrk="0" hangingPunct="1">
      <a:defRPr kumimoji="1" sz="2400" kern="1200">
        <a:solidFill>
          <a:schemeClr val="tx1"/>
        </a:solidFill>
        <a:latin typeface="+mn-lt"/>
        <a:ea typeface="+mn-ea"/>
        <a:cs typeface="+mn-cs"/>
      </a:defRPr>
    </a:lvl7pPr>
    <a:lvl8pPr marL="4399887" algn="l" defTabSz="1257109" rtl="0" eaLnBrk="1" latinLnBrk="0" hangingPunct="1">
      <a:defRPr kumimoji="1" sz="2400" kern="1200">
        <a:solidFill>
          <a:schemeClr val="tx1"/>
        </a:solidFill>
        <a:latin typeface="+mn-lt"/>
        <a:ea typeface="+mn-ea"/>
        <a:cs typeface="+mn-cs"/>
      </a:defRPr>
    </a:lvl8pPr>
    <a:lvl9pPr marL="5028442" algn="l" defTabSz="1257109" rtl="0" eaLnBrk="1" latinLnBrk="0" hangingPunct="1">
      <a:defRPr kumimoji="1"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35" autoAdjust="0"/>
    <p:restoredTop sz="94700" autoAdjust="0"/>
  </p:normalViewPr>
  <p:slideViewPr>
    <p:cSldViewPr>
      <p:cViewPr>
        <p:scale>
          <a:sx n="75" d="100"/>
          <a:sy n="75" d="100"/>
        </p:scale>
        <p:origin x="-186" y="1620"/>
      </p:cViewPr>
      <p:guideLst>
        <p:guide orient="horz" pos="3176"/>
        <p:guide pos="414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85601" y="3131533"/>
            <a:ext cx="11170126" cy="216080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71201" y="5712355"/>
            <a:ext cx="9198929" cy="2576160"/>
          </a:xfrm>
        </p:spPr>
        <p:txBody>
          <a:bodyPr/>
          <a:lstStyle>
            <a:lvl1pPr marL="0" indent="0" algn="ctr">
              <a:buNone/>
              <a:defRPr>
                <a:solidFill>
                  <a:schemeClr val="tx1">
                    <a:tint val="75000"/>
                  </a:schemeClr>
                </a:solidFill>
              </a:defRPr>
            </a:lvl1pPr>
            <a:lvl2pPr marL="628555" indent="0" algn="ctr">
              <a:buNone/>
              <a:defRPr>
                <a:solidFill>
                  <a:schemeClr val="tx1">
                    <a:tint val="75000"/>
                  </a:schemeClr>
                </a:solidFill>
              </a:defRPr>
            </a:lvl2pPr>
            <a:lvl3pPr marL="1257109" indent="0" algn="ctr">
              <a:buNone/>
              <a:defRPr>
                <a:solidFill>
                  <a:schemeClr val="tx1">
                    <a:tint val="75000"/>
                  </a:schemeClr>
                </a:solidFill>
              </a:defRPr>
            </a:lvl3pPr>
            <a:lvl4pPr marL="1885666" indent="0" algn="ctr">
              <a:buNone/>
              <a:defRPr>
                <a:solidFill>
                  <a:schemeClr val="tx1">
                    <a:tint val="75000"/>
                  </a:schemeClr>
                </a:solidFill>
              </a:defRPr>
            </a:lvl4pPr>
            <a:lvl5pPr marL="2514221" indent="0" algn="ctr">
              <a:buNone/>
              <a:defRPr>
                <a:solidFill>
                  <a:schemeClr val="tx1">
                    <a:tint val="75000"/>
                  </a:schemeClr>
                </a:solidFill>
              </a:defRPr>
            </a:lvl5pPr>
            <a:lvl6pPr marL="3142775" indent="0" algn="ctr">
              <a:buNone/>
              <a:defRPr>
                <a:solidFill>
                  <a:schemeClr val="tx1">
                    <a:tint val="75000"/>
                  </a:schemeClr>
                </a:solidFill>
              </a:defRPr>
            </a:lvl6pPr>
            <a:lvl7pPr marL="3771330" indent="0" algn="ctr">
              <a:buNone/>
              <a:defRPr>
                <a:solidFill>
                  <a:schemeClr val="tx1">
                    <a:tint val="75000"/>
                  </a:schemeClr>
                </a:solidFill>
              </a:defRPr>
            </a:lvl7pPr>
            <a:lvl8pPr marL="4399887" indent="0" algn="ctr">
              <a:buNone/>
              <a:defRPr>
                <a:solidFill>
                  <a:schemeClr val="tx1">
                    <a:tint val="75000"/>
                  </a:schemeClr>
                </a:solidFill>
              </a:defRPr>
            </a:lvl8pPr>
            <a:lvl9pPr marL="502844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92935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535859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527464" y="403698"/>
            <a:ext cx="2956799" cy="860119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57068" y="403698"/>
            <a:ext cx="8651372" cy="860119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886709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397513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38076" y="6477741"/>
            <a:ext cx="11170126" cy="2002123"/>
          </a:xfrm>
        </p:spPr>
        <p:txBody>
          <a:bodyPr anchor="t"/>
          <a:lstStyle>
            <a:lvl1pPr algn="l">
              <a:defRPr sz="5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38076" y="4272600"/>
            <a:ext cx="11170126" cy="2205136"/>
          </a:xfrm>
        </p:spPr>
        <p:txBody>
          <a:bodyPr anchor="b"/>
          <a:lstStyle>
            <a:lvl1pPr marL="0" indent="0">
              <a:buNone/>
              <a:defRPr sz="2700">
                <a:solidFill>
                  <a:schemeClr val="tx1">
                    <a:tint val="75000"/>
                  </a:schemeClr>
                </a:solidFill>
              </a:defRPr>
            </a:lvl1pPr>
            <a:lvl2pPr marL="628555" indent="0">
              <a:buNone/>
              <a:defRPr sz="2400">
                <a:solidFill>
                  <a:schemeClr val="tx1">
                    <a:tint val="75000"/>
                  </a:schemeClr>
                </a:solidFill>
              </a:defRPr>
            </a:lvl2pPr>
            <a:lvl3pPr marL="1257109" indent="0">
              <a:buNone/>
              <a:defRPr sz="2100">
                <a:solidFill>
                  <a:schemeClr val="tx1">
                    <a:tint val="75000"/>
                  </a:schemeClr>
                </a:solidFill>
              </a:defRPr>
            </a:lvl3pPr>
            <a:lvl4pPr marL="1885666" indent="0">
              <a:buNone/>
              <a:defRPr sz="1900">
                <a:solidFill>
                  <a:schemeClr val="tx1">
                    <a:tint val="75000"/>
                  </a:schemeClr>
                </a:solidFill>
              </a:defRPr>
            </a:lvl4pPr>
            <a:lvl5pPr marL="2514221" indent="0">
              <a:buNone/>
              <a:defRPr sz="1900">
                <a:solidFill>
                  <a:schemeClr val="tx1">
                    <a:tint val="75000"/>
                  </a:schemeClr>
                </a:solidFill>
              </a:defRPr>
            </a:lvl5pPr>
            <a:lvl6pPr marL="3142775" indent="0">
              <a:buNone/>
              <a:defRPr sz="1900">
                <a:solidFill>
                  <a:schemeClr val="tx1">
                    <a:tint val="75000"/>
                  </a:schemeClr>
                </a:solidFill>
              </a:defRPr>
            </a:lvl6pPr>
            <a:lvl7pPr marL="3771330" indent="0">
              <a:buNone/>
              <a:defRPr sz="1900">
                <a:solidFill>
                  <a:schemeClr val="tx1">
                    <a:tint val="75000"/>
                  </a:schemeClr>
                </a:solidFill>
              </a:defRPr>
            </a:lvl7pPr>
            <a:lvl8pPr marL="4399887" indent="0">
              <a:buNone/>
              <a:defRPr sz="1900">
                <a:solidFill>
                  <a:schemeClr val="tx1">
                    <a:tint val="75000"/>
                  </a:schemeClr>
                </a:solidFill>
              </a:defRPr>
            </a:lvl8pPr>
            <a:lvl9pPr marL="5028442" indent="0">
              <a:buNone/>
              <a:defRPr sz="1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3048483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57068" y="2352152"/>
            <a:ext cx="5804085" cy="6652746"/>
          </a:xfrm>
        </p:spPr>
        <p:txBody>
          <a:bodyPr/>
          <a:lstStyle>
            <a:lvl1pPr>
              <a:defRPr sz="3800"/>
            </a:lvl1pPr>
            <a:lvl2pPr>
              <a:defRPr sz="33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680175" y="2352152"/>
            <a:ext cx="5804085" cy="6652746"/>
          </a:xfrm>
        </p:spPr>
        <p:txBody>
          <a:bodyPr/>
          <a:lstStyle>
            <a:lvl1pPr>
              <a:defRPr sz="3800"/>
            </a:lvl1pPr>
            <a:lvl2pPr>
              <a:defRPr sz="33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1094363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57068" y="2256474"/>
            <a:ext cx="5806368" cy="940391"/>
          </a:xfrm>
        </p:spPr>
        <p:txBody>
          <a:bodyPr anchor="b"/>
          <a:lstStyle>
            <a:lvl1pPr marL="0" indent="0">
              <a:buNone/>
              <a:defRPr sz="3300" b="1"/>
            </a:lvl1pPr>
            <a:lvl2pPr marL="628555" indent="0">
              <a:buNone/>
              <a:defRPr sz="2700" b="1"/>
            </a:lvl2pPr>
            <a:lvl3pPr marL="1257109" indent="0">
              <a:buNone/>
              <a:defRPr sz="2400" b="1"/>
            </a:lvl3pPr>
            <a:lvl4pPr marL="1885666" indent="0">
              <a:buNone/>
              <a:defRPr sz="2100" b="1"/>
            </a:lvl4pPr>
            <a:lvl5pPr marL="2514221" indent="0">
              <a:buNone/>
              <a:defRPr sz="2100" b="1"/>
            </a:lvl5pPr>
            <a:lvl6pPr marL="3142775" indent="0">
              <a:buNone/>
              <a:defRPr sz="2100" b="1"/>
            </a:lvl6pPr>
            <a:lvl7pPr marL="3771330" indent="0">
              <a:buNone/>
              <a:defRPr sz="2100" b="1"/>
            </a:lvl7pPr>
            <a:lvl8pPr marL="4399887" indent="0">
              <a:buNone/>
              <a:defRPr sz="2100" b="1"/>
            </a:lvl8pPr>
            <a:lvl9pPr marL="5028442" indent="0">
              <a:buNone/>
              <a:defRPr sz="21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57068" y="3196865"/>
            <a:ext cx="5806368" cy="5808027"/>
          </a:xfrm>
        </p:spPr>
        <p:txBody>
          <a:bodyPr/>
          <a:lstStyle>
            <a:lvl1pPr>
              <a:defRPr sz="33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675611" y="2256474"/>
            <a:ext cx="5808648" cy="940391"/>
          </a:xfrm>
        </p:spPr>
        <p:txBody>
          <a:bodyPr anchor="b"/>
          <a:lstStyle>
            <a:lvl1pPr marL="0" indent="0">
              <a:buNone/>
              <a:defRPr sz="3300" b="1"/>
            </a:lvl1pPr>
            <a:lvl2pPr marL="628555" indent="0">
              <a:buNone/>
              <a:defRPr sz="2700" b="1"/>
            </a:lvl2pPr>
            <a:lvl3pPr marL="1257109" indent="0">
              <a:buNone/>
              <a:defRPr sz="2400" b="1"/>
            </a:lvl3pPr>
            <a:lvl4pPr marL="1885666" indent="0">
              <a:buNone/>
              <a:defRPr sz="2100" b="1"/>
            </a:lvl4pPr>
            <a:lvl5pPr marL="2514221" indent="0">
              <a:buNone/>
              <a:defRPr sz="2100" b="1"/>
            </a:lvl5pPr>
            <a:lvl6pPr marL="3142775" indent="0">
              <a:buNone/>
              <a:defRPr sz="2100" b="1"/>
            </a:lvl6pPr>
            <a:lvl7pPr marL="3771330" indent="0">
              <a:buNone/>
              <a:defRPr sz="2100" b="1"/>
            </a:lvl7pPr>
            <a:lvl8pPr marL="4399887" indent="0">
              <a:buNone/>
              <a:defRPr sz="2100" b="1"/>
            </a:lvl8pPr>
            <a:lvl9pPr marL="5028442" indent="0">
              <a:buNone/>
              <a:defRPr sz="21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675611" y="3196865"/>
            <a:ext cx="5808648" cy="5808027"/>
          </a:xfrm>
        </p:spPr>
        <p:txBody>
          <a:bodyPr/>
          <a:lstStyle>
            <a:lvl1pPr>
              <a:defRPr sz="33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931868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246495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2681357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57069" y="401360"/>
            <a:ext cx="4323405" cy="1708105"/>
          </a:xfrm>
        </p:spPr>
        <p:txBody>
          <a:bodyPr anchor="b"/>
          <a:lstStyle>
            <a:lvl1pPr algn="l">
              <a:defRPr sz="27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37897" y="401363"/>
            <a:ext cx="7346365" cy="8603534"/>
          </a:xfrm>
        </p:spPr>
        <p:txBody>
          <a:bodyPr/>
          <a:lstStyle>
            <a:lvl1pPr>
              <a:defRPr sz="4500"/>
            </a:lvl1pPr>
            <a:lvl2pPr>
              <a:defRPr sz="3800"/>
            </a:lvl2pPr>
            <a:lvl3pPr>
              <a:defRPr sz="3300"/>
            </a:lvl3pPr>
            <a:lvl4pPr>
              <a:defRPr sz="2700"/>
            </a:lvl4pPr>
            <a:lvl5pPr>
              <a:defRPr sz="2700"/>
            </a:lvl5pPr>
            <a:lvl6pPr>
              <a:defRPr sz="2700"/>
            </a:lvl6pPr>
            <a:lvl7pPr>
              <a:defRPr sz="2700"/>
            </a:lvl7pPr>
            <a:lvl8pPr>
              <a:defRPr sz="2700"/>
            </a:lvl8pPr>
            <a:lvl9pPr>
              <a:defRPr sz="2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57069" y="2109468"/>
            <a:ext cx="4323405" cy="6895428"/>
          </a:xfrm>
        </p:spPr>
        <p:txBody>
          <a:bodyPr/>
          <a:lstStyle>
            <a:lvl1pPr marL="0" indent="0">
              <a:buNone/>
              <a:defRPr sz="1900"/>
            </a:lvl1pPr>
            <a:lvl2pPr marL="628555" indent="0">
              <a:buNone/>
              <a:defRPr sz="1600"/>
            </a:lvl2pPr>
            <a:lvl3pPr marL="1257109" indent="0">
              <a:buNone/>
              <a:defRPr sz="1300"/>
            </a:lvl3pPr>
            <a:lvl4pPr marL="1885666" indent="0">
              <a:buNone/>
              <a:defRPr sz="1200"/>
            </a:lvl4pPr>
            <a:lvl5pPr marL="2514221" indent="0">
              <a:buNone/>
              <a:defRPr sz="1200"/>
            </a:lvl5pPr>
            <a:lvl6pPr marL="3142775" indent="0">
              <a:buNone/>
              <a:defRPr sz="1200"/>
            </a:lvl6pPr>
            <a:lvl7pPr marL="3771330" indent="0">
              <a:buNone/>
              <a:defRPr sz="1200"/>
            </a:lvl7pPr>
            <a:lvl8pPr marL="4399887" indent="0">
              <a:buNone/>
              <a:defRPr sz="1200"/>
            </a:lvl8pPr>
            <a:lvl9pPr marL="5028442"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74958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75794" y="7056440"/>
            <a:ext cx="7884795" cy="833051"/>
          </a:xfrm>
        </p:spPr>
        <p:txBody>
          <a:bodyPr anchor="b"/>
          <a:lstStyle>
            <a:lvl1pPr algn="l">
              <a:defRPr sz="27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75794" y="900723"/>
            <a:ext cx="7884795" cy="6048375"/>
          </a:xfrm>
        </p:spPr>
        <p:txBody>
          <a:bodyPr/>
          <a:lstStyle>
            <a:lvl1pPr marL="0" indent="0">
              <a:buNone/>
              <a:defRPr sz="4500"/>
            </a:lvl1pPr>
            <a:lvl2pPr marL="628555" indent="0">
              <a:buNone/>
              <a:defRPr sz="3800"/>
            </a:lvl2pPr>
            <a:lvl3pPr marL="1257109" indent="0">
              <a:buNone/>
              <a:defRPr sz="3300"/>
            </a:lvl3pPr>
            <a:lvl4pPr marL="1885666" indent="0">
              <a:buNone/>
              <a:defRPr sz="2700"/>
            </a:lvl4pPr>
            <a:lvl5pPr marL="2514221" indent="0">
              <a:buNone/>
              <a:defRPr sz="2700"/>
            </a:lvl5pPr>
            <a:lvl6pPr marL="3142775" indent="0">
              <a:buNone/>
              <a:defRPr sz="2700"/>
            </a:lvl6pPr>
            <a:lvl7pPr marL="3771330" indent="0">
              <a:buNone/>
              <a:defRPr sz="2700"/>
            </a:lvl7pPr>
            <a:lvl8pPr marL="4399887" indent="0">
              <a:buNone/>
              <a:defRPr sz="2700"/>
            </a:lvl8pPr>
            <a:lvl9pPr marL="5028442" indent="0">
              <a:buNone/>
              <a:defRPr sz="2700"/>
            </a:lvl9pPr>
          </a:lstStyle>
          <a:p>
            <a:endParaRPr kumimoji="1" lang="ja-JP" altLang="en-US"/>
          </a:p>
        </p:txBody>
      </p:sp>
      <p:sp>
        <p:nvSpPr>
          <p:cNvPr id="4" name="テキスト プレースホルダー 3"/>
          <p:cNvSpPr>
            <a:spLocks noGrp="1"/>
          </p:cNvSpPr>
          <p:nvPr>
            <p:ph type="body" sz="half" idx="2"/>
          </p:nvPr>
        </p:nvSpPr>
        <p:spPr>
          <a:xfrm>
            <a:off x="2575794" y="7889491"/>
            <a:ext cx="7884795" cy="1183073"/>
          </a:xfrm>
        </p:spPr>
        <p:txBody>
          <a:bodyPr/>
          <a:lstStyle>
            <a:lvl1pPr marL="0" indent="0">
              <a:buNone/>
              <a:defRPr sz="1900"/>
            </a:lvl1pPr>
            <a:lvl2pPr marL="628555" indent="0">
              <a:buNone/>
              <a:defRPr sz="1600"/>
            </a:lvl2pPr>
            <a:lvl3pPr marL="1257109" indent="0">
              <a:buNone/>
              <a:defRPr sz="1300"/>
            </a:lvl3pPr>
            <a:lvl4pPr marL="1885666" indent="0">
              <a:buNone/>
              <a:defRPr sz="1200"/>
            </a:lvl4pPr>
            <a:lvl5pPr marL="2514221" indent="0">
              <a:buNone/>
              <a:defRPr sz="1200"/>
            </a:lvl5pPr>
            <a:lvl6pPr marL="3142775" indent="0">
              <a:buNone/>
              <a:defRPr sz="1200"/>
            </a:lvl6pPr>
            <a:lvl7pPr marL="3771330" indent="0">
              <a:buNone/>
              <a:defRPr sz="1200"/>
            </a:lvl7pPr>
            <a:lvl8pPr marL="4399887" indent="0">
              <a:buNone/>
              <a:defRPr sz="1200"/>
            </a:lvl8pPr>
            <a:lvl9pPr marL="5028442"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E9E0C8-5C0A-4849-8DAC-2857D8F2FBF6}" type="datetimeFigureOut">
              <a:rPr kumimoji="1" lang="ja-JP" altLang="en-US" smtClean="0"/>
              <a:t>2015/3/25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347441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57070" y="403693"/>
            <a:ext cx="11827193" cy="1680104"/>
          </a:xfrm>
          <a:prstGeom prst="rect">
            <a:avLst/>
          </a:prstGeom>
        </p:spPr>
        <p:txBody>
          <a:bodyPr vert="horz" lIns="125711" tIns="62856" rIns="125711" bIns="628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57070" y="2352152"/>
            <a:ext cx="11827193" cy="6652746"/>
          </a:xfrm>
          <a:prstGeom prst="rect">
            <a:avLst/>
          </a:prstGeom>
        </p:spPr>
        <p:txBody>
          <a:bodyPr vert="horz" lIns="125711" tIns="62856" rIns="125711" bIns="628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57068" y="9343251"/>
            <a:ext cx="3066309" cy="536700"/>
          </a:xfrm>
          <a:prstGeom prst="rect">
            <a:avLst/>
          </a:prstGeom>
        </p:spPr>
        <p:txBody>
          <a:bodyPr vert="horz" lIns="125711" tIns="62856" rIns="125711" bIns="62856" rtlCol="0" anchor="ctr"/>
          <a:lstStyle>
            <a:lvl1pPr algn="l">
              <a:defRPr sz="1600">
                <a:solidFill>
                  <a:schemeClr val="tx1">
                    <a:tint val="75000"/>
                  </a:schemeClr>
                </a:solidFill>
              </a:defRPr>
            </a:lvl1pPr>
          </a:lstStyle>
          <a:p>
            <a:fld id="{75E9E0C8-5C0A-4849-8DAC-2857D8F2FBF6}" type="datetimeFigureOut">
              <a:rPr kumimoji="1" lang="ja-JP" altLang="en-US" smtClean="0"/>
              <a:t>2015/3/25</a:t>
            </a:fld>
            <a:endParaRPr kumimoji="1" lang="ja-JP" altLang="en-US"/>
          </a:p>
        </p:txBody>
      </p:sp>
      <p:sp>
        <p:nvSpPr>
          <p:cNvPr id="5" name="フッター プレースホルダー 4"/>
          <p:cNvSpPr>
            <a:spLocks noGrp="1"/>
          </p:cNvSpPr>
          <p:nvPr>
            <p:ph type="ftr" sz="quarter" idx="3"/>
          </p:nvPr>
        </p:nvSpPr>
        <p:spPr>
          <a:xfrm>
            <a:off x="4489953" y="9343251"/>
            <a:ext cx="4161420" cy="536700"/>
          </a:xfrm>
          <a:prstGeom prst="rect">
            <a:avLst/>
          </a:prstGeom>
        </p:spPr>
        <p:txBody>
          <a:bodyPr vert="horz" lIns="125711" tIns="62856" rIns="125711" bIns="62856"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417951" y="9343251"/>
            <a:ext cx="3066309" cy="536700"/>
          </a:xfrm>
          <a:prstGeom prst="rect">
            <a:avLst/>
          </a:prstGeom>
        </p:spPr>
        <p:txBody>
          <a:bodyPr vert="horz" lIns="125711" tIns="62856" rIns="125711" bIns="62856" rtlCol="0" anchor="ctr"/>
          <a:lstStyle>
            <a:lvl1pPr algn="r">
              <a:defRPr sz="1600">
                <a:solidFill>
                  <a:schemeClr val="tx1">
                    <a:tint val="75000"/>
                  </a:schemeClr>
                </a:solidFill>
              </a:defRPr>
            </a:lvl1pPr>
          </a:lstStyle>
          <a:p>
            <a:fld id="{6C3909FD-1152-4398-9947-B5290A713C23}" type="slidenum">
              <a:rPr kumimoji="1" lang="ja-JP" altLang="en-US" smtClean="0"/>
              <a:t>‹#›</a:t>
            </a:fld>
            <a:endParaRPr kumimoji="1" lang="ja-JP" altLang="en-US"/>
          </a:p>
        </p:txBody>
      </p:sp>
    </p:spTree>
    <p:extLst>
      <p:ext uri="{BB962C8B-B14F-4D97-AF65-F5344CB8AC3E}">
        <p14:creationId xmlns:p14="http://schemas.microsoft.com/office/powerpoint/2010/main" val="3197773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57109" rtl="0" eaLnBrk="1" latinLnBrk="0" hangingPunct="1">
        <a:spcBef>
          <a:spcPct val="0"/>
        </a:spcBef>
        <a:buNone/>
        <a:defRPr kumimoji="1" sz="6100" kern="1200">
          <a:solidFill>
            <a:schemeClr val="tx1"/>
          </a:solidFill>
          <a:latin typeface="+mj-lt"/>
          <a:ea typeface="+mj-ea"/>
          <a:cs typeface="+mj-cs"/>
        </a:defRPr>
      </a:lvl1pPr>
    </p:titleStyle>
    <p:bodyStyle>
      <a:lvl1pPr marL="471416" indent="-471416" algn="l" defTabSz="1257109"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21402" indent="-392847" algn="l" defTabSz="1257109" rtl="0" eaLnBrk="1" latinLnBrk="0" hangingPunct="1">
        <a:spcBef>
          <a:spcPct val="20000"/>
        </a:spcBef>
        <a:buFont typeface="Arial" panose="020B0604020202020204" pitchFamily="34" charset="0"/>
        <a:buChar char="–"/>
        <a:defRPr kumimoji="1" sz="3800" kern="1200">
          <a:solidFill>
            <a:schemeClr val="tx1"/>
          </a:solidFill>
          <a:latin typeface="+mn-lt"/>
          <a:ea typeface="+mn-ea"/>
          <a:cs typeface="+mn-cs"/>
        </a:defRPr>
      </a:lvl2pPr>
      <a:lvl3pPr marL="1571388" indent="-314278" algn="l" defTabSz="1257109"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3pPr>
      <a:lvl4pPr marL="2199942" indent="-314278" algn="l" defTabSz="1257109"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4pPr>
      <a:lvl5pPr marL="2828499" indent="-314278" algn="l" defTabSz="1257109"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5pPr>
      <a:lvl6pPr marL="3457054" indent="-314278" algn="l" defTabSz="1257109"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6pPr>
      <a:lvl7pPr marL="4085609" indent="-314278" algn="l" defTabSz="1257109"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7pPr>
      <a:lvl8pPr marL="4714163" indent="-314278" algn="l" defTabSz="1257109"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8pPr>
      <a:lvl9pPr marL="5342720" indent="-314278" algn="l" defTabSz="1257109"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9pPr>
    </p:bodyStyle>
    <p:otherStyle>
      <a:defPPr>
        <a:defRPr lang="ja-JP"/>
      </a:defPPr>
      <a:lvl1pPr marL="0" algn="l" defTabSz="1257109" rtl="0" eaLnBrk="1" latinLnBrk="0" hangingPunct="1">
        <a:defRPr kumimoji="1" sz="2400" kern="1200">
          <a:solidFill>
            <a:schemeClr val="tx1"/>
          </a:solidFill>
          <a:latin typeface="+mn-lt"/>
          <a:ea typeface="+mn-ea"/>
          <a:cs typeface="+mn-cs"/>
        </a:defRPr>
      </a:lvl1pPr>
      <a:lvl2pPr marL="628555" algn="l" defTabSz="1257109" rtl="0" eaLnBrk="1" latinLnBrk="0" hangingPunct="1">
        <a:defRPr kumimoji="1" sz="2400" kern="1200">
          <a:solidFill>
            <a:schemeClr val="tx1"/>
          </a:solidFill>
          <a:latin typeface="+mn-lt"/>
          <a:ea typeface="+mn-ea"/>
          <a:cs typeface="+mn-cs"/>
        </a:defRPr>
      </a:lvl2pPr>
      <a:lvl3pPr marL="1257109" algn="l" defTabSz="1257109" rtl="0" eaLnBrk="1" latinLnBrk="0" hangingPunct="1">
        <a:defRPr kumimoji="1" sz="2400" kern="1200">
          <a:solidFill>
            <a:schemeClr val="tx1"/>
          </a:solidFill>
          <a:latin typeface="+mn-lt"/>
          <a:ea typeface="+mn-ea"/>
          <a:cs typeface="+mn-cs"/>
        </a:defRPr>
      </a:lvl3pPr>
      <a:lvl4pPr marL="1885666" algn="l" defTabSz="1257109" rtl="0" eaLnBrk="1" latinLnBrk="0" hangingPunct="1">
        <a:defRPr kumimoji="1" sz="2400" kern="1200">
          <a:solidFill>
            <a:schemeClr val="tx1"/>
          </a:solidFill>
          <a:latin typeface="+mn-lt"/>
          <a:ea typeface="+mn-ea"/>
          <a:cs typeface="+mn-cs"/>
        </a:defRPr>
      </a:lvl4pPr>
      <a:lvl5pPr marL="2514221" algn="l" defTabSz="1257109" rtl="0" eaLnBrk="1" latinLnBrk="0" hangingPunct="1">
        <a:defRPr kumimoji="1" sz="2400" kern="1200">
          <a:solidFill>
            <a:schemeClr val="tx1"/>
          </a:solidFill>
          <a:latin typeface="+mn-lt"/>
          <a:ea typeface="+mn-ea"/>
          <a:cs typeface="+mn-cs"/>
        </a:defRPr>
      </a:lvl5pPr>
      <a:lvl6pPr marL="3142775" algn="l" defTabSz="1257109" rtl="0" eaLnBrk="1" latinLnBrk="0" hangingPunct="1">
        <a:defRPr kumimoji="1" sz="2400" kern="1200">
          <a:solidFill>
            <a:schemeClr val="tx1"/>
          </a:solidFill>
          <a:latin typeface="+mn-lt"/>
          <a:ea typeface="+mn-ea"/>
          <a:cs typeface="+mn-cs"/>
        </a:defRPr>
      </a:lvl6pPr>
      <a:lvl7pPr marL="3771330" algn="l" defTabSz="1257109" rtl="0" eaLnBrk="1" latinLnBrk="0" hangingPunct="1">
        <a:defRPr kumimoji="1" sz="2400" kern="1200">
          <a:solidFill>
            <a:schemeClr val="tx1"/>
          </a:solidFill>
          <a:latin typeface="+mn-lt"/>
          <a:ea typeface="+mn-ea"/>
          <a:cs typeface="+mn-cs"/>
        </a:defRPr>
      </a:lvl7pPr>
      <a:lvl8pPr marL="4399887" algn="l" defTabSz="1257109" rtl="0" eaLnBrk="1" latinLnBrk="0" hangingPunct="1">
        <a:defRPr kumimoji="1" sz="2400" kern="1200">
          <a:solidFill>
            <a:schemeClr val="tx1"/>
          </a:solidFill>
          <a:latin typeface="+mn-lt"/>
          <a:ea typeface="+mn-ea"/>
          <a:cs typeface="+mn-cs"/>
        </a:defRPr>
      </a:lvl8pPr>
      <a:lvl9pPr marL="5028442" algn="l" defTabSz="1257109"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角丸四角形 161"/>
          <p:cNvSpPr/>
          <p:nvPr/>
        </p:nvSpPr>
        <p:spPr>
          <a:xfrm>
            <a:off x="102791" y="6182346"/>
            <a:ext cx="12961494" cy="1755154"/>
          </a:xfrm>
          <a:prstGeom prst="roundRect">
            <a:avLst>
              <a:gd name="adj" fmla="val 6052"/>
            </a:avLst>
          </a:prstGeom>
          <a:solidFill>
            <a:schemeClr val="bg1"/>
          </a:solidFill>
        </p:spPr>
        <p:style>
          <a:lnRef idx="2">
            <a:schemeClr val="accent6"/>
          </a:lnRef>
          <a:fillRef idx="1">
            <a:schemeClr val="lt1"/>
          </a:fillRef>
          <a:effectRef idx="0">
            <a:schemeClr val="accent6"/>
          </a:effectRef>
          <a:fontRef idx="minor">
            <a:schemeClr val="dk1"/>
          </a:fontRef>
        </p:style>
        <p:txBody>
          <a:bodyPr lIns="125711" tIns="62856" rIns="125711" bIns="62856" rtlCol="0" anchor="t" anchorCtr="0"/>
          <a:lstStyle/>
          <a:p>
            <a:pPr>
              <a:lnSpc>
                <a:spcPts val="412"/>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0" name="角丸四角形 159"/>
          <p:cNvSpPr/>
          <p:nvPr/>
        </p:nvSpPr>
        <p:spPr>
          <a:xfrm>
            <a:off x="74287" y="8064499"/>
            <a:ext cx="12989997" cy="1993901"/>
          </a:xfrm>
          <a:prstGeom prst="roundRect">
            <a:avLst>
              <a:gd name="adj" fmla="val 6052"/>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lIns="125711" tIns="62856" rIns="125711" bIns="62856" rtlCol="0" anchor="t" anchorCtr="0"/>
          <a:lstStyle/>
          <a:p>
            <a:pPr>
              <a:lnSpc>
                <a:spcPts val="412"/>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角丸四角形 120"/>
          <p:cNvSpPr/>
          <p:nvPr/>
        </p:nvSpPr>
        <p:spPr>
          <a:xfrm>
            <a:off x="8788230" y="3842222"/>
            <a:ext cx="4292769" cy="2174202"/>
          </a:xfrm>
          <a:prstGeom prst="roundRect">
            <a:avLst>
              <a:gd name="adj" fmla="val 6052"/>
            </a:avLst>
          </a:prstGeom>
          <a:solidFill>
            <a:schemeClr val="bg1"/>
          </a:solidFill>
        </p:spPr>
        <p:style>
          <a:lnRef idx="2">
            <a:schemeClr val="accent6"/>
          </a:lnRef>
          <a:fillRef idx="1">
            <a:schemeClr val="lt1"/>
          </a:fillRef>
          <a:effectRef idx="0">
            <a:schemeClr val="accent6"/>
          </a:effectRef>
          <a:fontRef idx="minor">
            <a:schemeClr val="dk1"/>
          </a:fontRef>
        </p:style>
        <p:txBody>
          <a:bodyPr lIns="125711" tIns="62856" rIns="125711" bIns="62856" rtlCol="0" anchor="t" anchorCtr="0"/>
          <a:lstStyle/>
          <a:p>
            <a:pPr>
              <a:lnSpc>
                <a:spcPts val="412"/>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角丸四角形 117"/>
          <p:cNvSpPr/>
          <p:nvPr/>
        </p:nvSpPr>
        <p:spPr>
          <a:xfrm>
            <a:off x="5332145" y="3827178"/>
            <a:ext cx="3365933" cy="2218022"/>
          </a:xfrm>
          <a:prstGeom prst="roundRect">
            <a:avLst>
              <a:gd name="adj" fmla="val 6052"/>
            </a:avLst>
          </a:prstGeom>
          <a:solidFill>
            <a:schemeClr val="bg1"/>
          </a:solidFill>
        </p:spPr>
        <p:style>
          <a:lnRef idx="2">
            <a:schemeClr val="accent6"/>
          </a:lnRef>
          <a:fillRef idx="1">
            <a:schemeClr val="lt1"/>
          </a:fillRef>
          <a:effectRef idx="0">
            <a:schemeClr val="accent6"/>
          </a:effectRef>
          <a:fontRef idx="minor">
            <a:schemeClr val="dk1"/>
          </a:fontRef>
        </p:style>
        <p:txBody>
          <a:bodyPr lIns="125711" tIns="62856" rIns="125711" bIns="62856" rtlCol="0" anchor="t" anchorCtr="0"/>
          <a:lstStyle/>
          <a:p>
            <a:pPr>
              <a:lnSpc>
                <a:spcPts val="412"/>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角丸四角形 93"/>
          <p:cNvSpPr/>
          <p:nvPr/>
        </p:nvSpPr>
        <p:spPr>
          <a:xfrm>
            <a:off x="78223" y="3804686"/>
            <a:ext cx="5175701" cy="2227814"/>
          </a:xfrm>
          <a:prstGeom prst="roundRect">
            <a:avLst>
              <a:gd name="adj" fmla="val 4825"/>
            </a:avLst>
          </a:prstGeom>
          <a:solidFill>
            <a:schemeClr val="bg1"/>
          </a:solidFill>
        </p:spPr>
        <p:style>
          <a:lnRef idx="2">
            <a:schemeClr val="accent6"/>
          </a:lnRef>
          <a:fillRef idx="1">
            <a:schemeClr val="lt1"/>
          </a:fillRef>
          <a:effectRef idx="0">
            <a:schemeClr val="accent6"/>
          </a:effectRef>
          <a:fontRef idx="minor">
            <a:schemeClr val="dk1"/>
          </a:fontRef>
        </p:style>
        <p:txBody>
          <a:bodyPr lIns="125711" tIns="62856" rIns="125711" bIns="62856" rtlCol="0" anchor="t" anchorCtr="0"/>
          <a:lstStyle/>
          <a:p>
            <a:pPr>
              <a:lnSpc>
                <a:spcPts val="412"/>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2"/>
          <p:cNvSpPr>
            <a:spLocks noChangeArrowheads="1"/>
          </p:cNvSpPr>
          <p:nvPr/>
        </p:nvSpPr>
        <p:spPr bwMode="auto">
          <a:xfrm>
            <a:off x="1" y="3"/>
            <a:ext cx="13141325" cy="350019"/>
          </a:xfrm>
          <a:prstGeom prst="rect">
            <a:avLst/>
          </a:prstGeom>
          <a:gradFill rotWithShape="1">
            <a:gsLst>
              <a:gs pos="0">
                <a:srgbClr val="3333CC"/>
              </a:gs>
              <a:gs pos="50000">
                <a:schemeClr val="bg1"/>
              </a:gs>
              <a:gs pos="100000">
                <a:srgbClr val="3333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5704" tIns="62852" rIns="125704" bIns="62852" anchor="ctr"/>
          <a:lstStyle/>
          <a:p>
            <a:pPr algn="ctr">
              <a:lnSpc>
                <a:spcPts val="3025"/>
              </a:lnSpc>
              <a:defRPr/>
            </a:pPr>
            <a:r>
              <a:rPr lang="ja-JP" altLang="en-US" sz="1400" dirty="0">
                <a:solidFill>
                  <a:srgbClr val="000000"/>
                </a:solidFill>
                <a:latin typeface="Meiryo UI" pitchFamily="50" charset="-128"/>
                <a:ea typeface="Meiryo UI" pitchFamily="50" charset="-128"/>
                <a:cs typeface="Meiryo UI" pitchFamily="50" charset="-128"/>
              </a:rPr>
              <a:t>　</a:t>
            </a:r>
            <a:r>
              <a:rPr lang="en-US" altLang="ja-JP" sz="1400" b="1" dirty="0">
                <a:solidFill>
                  <a:srgbClr val="000000"/>
                </a:solidFill>
                <a:latin typeface="Meiryo UI" pitchFamily="50" charset="-128"/>
                <a:ea typeface="Meiryo UI" pitchFamily="50" charset="-128"/>
                <a:cs typeface="Meiryo UI" pitchFamily="50" charset="-128"/>
              </a:rPr>
              <a:t>『</a:t>
            </a:r>
            <a:r>
              <a:rPr lang="ja-JP" altLang="en-US" sz="1400" b="1" dirty="0">
                <a:solidFill>
                  <a:srgbClr val="000000"/>
                </a:solidFill>
                <a:latin typeface="Meiryo UI" pitchFamily="50" charset="-128"/>
                <a:ea typeface="Meiryo UI" pitchFamily="50" charset="-128"/>
                <a:cs typeface="Meiryo UI" pitchFamily="50" charset="-128"/>
              </a:rPr>
              <a:t>社会福祉法人の「さらなる地域貢献」とこれからの生活困窮者自立支援のあり方検討部会</a:t>
            </a:r>
            <a:r>
              <a:rPr lang="en-US" altLang="ja-JP" sz="1400" b="1" dirty="0">
                <a:solidFill>
                  <a:srgbClr val="000000"/>
                </a:solidFill>
                <a:latin typeface="Meiryo UI" pitchFamily="50" charset="-128"/>
                <a:ea typeface="Meiryo UI" pitchFamily="50" charset="-128"/>
                <a:cs typeface="Meiryo UI" pitchFamily="50" charset="-128"/>
              </a:rPr>
              <a:t>』</a:t>
            </a:r>
            <a:r>
              <a:rPr lang="ja-JP" altLang="en-US" sz="1400" b="1" dirty="0" smtClean="0">
                <a:solidFill>
                  <a:srgbClr val="000000"/>
                </a:solidFill>
                <a:latin typeface="Meiryo UI" pitchFamily="50" charset="-128"/>
                <a:ea typeface="Meiryo UI" pitchFamily="50" charset="-128"/>
                <a:cs typeface="Meiryo UI" pitchFamily="50" charset="-128"/>
              </a:rPr>
              <a:t>報告書（</a:t>
            </a:r>
            <a:r>
              <a:rPr lang="en-US" altLang="ja-JP" sz="1400" b="1" dirty="0" smtClean="0">
                <a:solidFill>
                  <a:srgbClr val="000000"/>
                </a:solidFill>
                <a:latin typeface="Meiryo UI" pitchFamily="50" charset="-128"/>
                <a:ea typeface="Meiryo UI" pitchFamily="50" charset="-128"/>
                <a:cs typeface="Meiryo UI" pitchFamily="50" charset="-128"/>
              </a:rPr>
              <a:t>H26.9</a:t>
            </a:r>
            <a:r>
              <a:rPr lang="ja-JP" altLang="en-US" sz="1400" b="1" dirty="0" smtClean="0">
                <a:solidFill>
                  <a:srgbClr val="000000"/>
                </a:solidFill>
                <a:latin typeface="Meiryo UI" pitchFamily="50" charset="-128"/>
                <a:ea typeface="Meiryo UI" pitchFamily="50" charset="-128"/>
                <a:cs typeface="Meiryo UI" pitchFamily="50" charset="-128"/>
              </a:rPr>
              <a:t>）の概要</a:t>
            </a:r>
            <a:endParaRPr lang="ja-JP" altLang="en-US" sz="1400" b="1" dirty="0">
              <a:solidFill>
                <a:srgbClr val="000000"/>
              </a:solidFill>
              <a:latin typeface="Meiryo UI" pitchFamily="50" charset="-128"/>
              <a:ea typeface="Meiryo UI" pitchFamily="50" charset="-128"/>
              <a:cs typeface="Meiryo UI" pitchFamily="50" charset="-128"/>
            </a:endParaRPr>
          </a:p>
        </p:txBody>
      </p:sp>
      <p:sp>
        <p:nvSpPr>
          <p:cNvPr id="42" name="角丸四角形 41"/>
          <p:cNvSpPr/>
          <p:nvPr/>
        </p:nvSpPr>
        <p:spPr>
          <a:xfrm>
            <a:off x="78223" y="552959"/>
            <a:ext cx="13004915" cy="707797"/>
          </a:xfrm>
          <a:prstGeom prst="roundRect">
            <a:avLst>
              <a:gd name="adj" fmla="val 6052"/>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lIns="125711" tIns="62856" rIns="125711" bIns="62856" rtlCol="0" anchor="t" anchorCtr="0"/>
          <a:lstStyle/>
          <a:p>
            <a:pPr>
              <a:lnSpc>
                <a:spcPts val="412"/>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165505" y="413646"/>
            <a:ext cx="2838545" cy="186392"/>
          </a:xfrm>
          <a:prstGeom prst="roundRect">
            <a:avLst>
              <a:gd name="adj" fmla="val 50000"/>
            </a:avLst>
          </a:prstGeom>
          <a:solidFill>
            <a:srgbClr val="FF0000"/>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lIns="125711" tIns="62856" rIns="125711" bIns="62856" rtlCol="0" anchor="ctr"/>
          <a:lstStyle/>
          <a:p>
            <a:pPr algn="ctr">
              <a:lnSpc>
                <a:spcPts val="1543"/>
              </a:lnSpc>
            </a:pP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報告書の趣旨・目的</a:t>
            </a:r>
          </a:p>
        </p:txBody>
      </p:sp>
      <p:sp>
        <p:nvSpPr>
          <p:cNvPr id="2" name="テキスト ボックス 1"/>
          <p:cNvSpPr txBox="1"/>
          <p:nvPr/>
        </p:nvSpPr>
        <p:spPr>
          <a:xfrm>
            <a:off x="35101" y="606973"/>
            <a:ext cx="13080153" cy="677607"/>
          </a:xfrm>
          <a:prstGeom prst="rect">
            <a:avLst/>
          </a:prstGeom>
          <a:noFill/>
        </p:spPr>
        <p:txBody>
          <a:bodyPr wrap="square" lIns="125711" tIns="62856" rIns="125711" bIns="62856" rtlCol="0">
            <a:spAutoFit/>
          </a:bodyPr>
          <a:lstStyle/>
          <a:p>
            <a:pPr>
              <a:lnSpc>
                <a:spcPts val="144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生活困窮者自立支援法（以下「新法」という。）の本格施行や社会福祉法人を取り巻く環境変化など、昨今の国の動向を見据えつつ、生活保護率の高さや全国平均を上回る高校中退率やニート、非正規労働者数など</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内在する社会環境の変化を踏まえ、社会福祉法人核とした地域福祉の多様な主体が有する人材や施設機能、ノウハウ等の社会資源を、要援護者のニーズに沿い、一気通貫で活用していく「大阪発の“福祉協働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生活困窮者</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自立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支援システム」の構築をめざす</a:t>
            </a:r>
          </a:p>
        </p:txBody>
      </p:sp>
      <p:sp>
        <p:nvSpPr>
          <p:cNvPr id="59" name="角丸四角形 58"/>
          <p:cNvSpPr/>
          <p:nvPr/>
        </p:nvSpPr>
        <p:spPr>
          <a:xfrm>
            <a:off x="214234" y="8013701"/>
            <a:ext cx="4237953" cy="215900"/>
          </a:xfrm>
          <a:prstGeom prst="roundRect">
            <a:avLst>
              <a:gd name="adj" fmla="val 50000"/>
            </a:avLst>
          </a:prstGeom>
          <a:solidFill>
            <a:srgbClr val="FF0000"/>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lIns="125711" tIns="62856" rIns="125711" bIns="62856" rtlCol="0" anchor="ctr"/>
          <a:lstStyle/>
          <a:p>
            <a:pPr algn="ctr">
              <a:lnSpc>
                <a:spcPts val="1543"/>
              </a:lnSpc>
            </a:pPr>
            <a:r>
              <a:rPr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Ⅴ</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大阪方式」の生活困窮者支援システムの提案</a:t>
            </a:r>
          </a:p>
        </p:txBody>
      </p:sp>
      <p:sp>
        <p:nvSpPr>
          <p:cNvPr id="40" name="角丸四角形 39"/>
          <p:cNvSpPr/>
          <p:nvPr/>
        </p:nvSpPr>
        <p:spPr>
          <a:xfrm>
            <a:off x="91261" y="1441010"/>
            <a:ext cx="12978841" cy="2199216"/>
          </a:xfrm>
          <a:prstGeom prst="roundRect">
            <a:avLst>
              <a:gd name="adj" fmla="val 7927"/>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lIns="125711" tIns="62856" rIns="125711" bIns="62856" rtlCol="0" anchor="t" anchorCtr="0"/>
          <a:lstStyle/>
          <a:p>
            <a:pPr>
              <a:lnSpc>
                <a:spcPts val="412"/>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角丸四角形 89"/>
          <p:cNvSpPr/>
          <p:nvPr/>
        </p:nvSpPr>
        <p:spPr>
          <a:xfrm>
            <a:off x="5423405" y="3698097"/>
            <a:ext cx="3019465" cy="188103"/>
          </a:xfrm>
          <a:prstGeom prst="roundRect">
            <a:avLst>
              <a:gd name="adj" fmla="val 50000"/>
            </a:avLst>
          </a:prstGeom>
          <a:solidFill>
            <a:srgbClr val="FF0000"/>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lIns="125711" tIns="62856" rIns="125711" bIns="62856" rtlCol="0" anchor="ctr"/>
          <a:lstStyle/>
          <a:p>
            <a:pPr algn="ctr">
              <a:lnSpc>
                <a:spcPts val="1543"/>
              </a:lnSpc>
            </a:pPr>
            <a:r>
              <a:rPr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Ⅱ</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今、</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求められる生活困窮者自立支援策</a:t>
            </a:r>
          </a:p>
        </p:txBody>
      </p:sp>
      <p:sp>
        <p:nvSpPr>
          <p:cNvPr id="91" name="角丸四角形 90"/>
          <p:cNvSpPr/>
          <p:nvPr/>
        </p:nvSpPr>
        <p:spPr>
          <a:xfrm>
            <a:off x="213412" y="3704848"/>
            <a:ext cx="2506194" cy="174126"/>
          </a:xfrm>
          <a:prstGeom prst="roundRect">
            <a:avLst>
              <a:gd name="adj" fmla="val 50000"/>
            </a:avLst>
          </a:prstGeom>
          <a:solidFill>
            <a:srgbClr val="FF0000"/>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lIns="125711" tIns="62856" rIns="125711" bIns="62856" rtlCol="0" anchor="ctr"/>
          <a:lstStyle/>
          <a:p>
            <a:pPr algn="ctr">
              <a:lnSpc>
                <a:spcPts val="1543"/>
              </a:lnSpc>
            </a:pPr>
            <a:r>
              <a:rPr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Ⅰ </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社会</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福祉法人をとりまく状況</a:t>
            </a:r>
          </a:p>
        </p:txBody>
      </p:sp>
      <p:sp>
        <p:nvSpPr>
          <p:cNvPr id="92" name="角丸四角形 91"/>
          <p:cNvSpPr/>
          <p:nvPr/>
        </p:nvSpPr>
        <p:spPr>
          <a:xfrm>
            <a:off x="215850" y="6089523"/>
            <a:ext cx="4391502" cy="174126"/>
          </a:xfrm>
          <a:prstGeom prst="roundRect">
            <a:avLst>
              <a:gd name="adj" fmla="val 50000"/>
            </a:avLst>
          </a:prstGeom>
          <a:solidFill>
            <a:srgbClr val="FF0000"/>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lIns="125711" tIns="62856" rIns="125711" bIns="62856" rtlCol="0" anchor="ctr"/>
          <a:lstStyle/>
          <a:p>
            <a:pPr algn="ctr">
              <a:lnSpc>
                <a:spcPts val="1543"/>
              </a:lnSpc>
            </a:pPr>
            <a:r>
              <a:rPr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Ⅳ</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社会</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福祉法人の「さらなる地域貢献」と各主体の役割</a:t>
            </a:r>
          </a:p>
        </p:txBody>
      </p:sp>
      <p:sp>
        <p:nvSpPr>
          <p:cNvPr id="93" name="角丸四角形 92"/>
          <p:cNvSpPr/>
          <p:nvPr/>
        </p:nvSpPr>
        <p:spPr>
          <a:xfrm>
            <a:off x="8946407" y="3696828"/>
            <a:ext cx="2920083" cy="188481"/>
          </a:xfrm>
          <a:prstGeom prst="roundRect">
            <a:avLst>
              <a:gd name="adj" fmla="val 50000"/>
            </a:avLst>
          </a:prstGeom>
          <a:solidFill>
            <a:srgbClr val="FF0000"/>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lIns="125711" tIns="62856" rIns="125711" bIns="62856" rtlCol="0" anchor="ctr"/>
          <a:lstStyle/>
          <a:p>
            <a:pPr algn="ctr">
              <a:lnSpc>
                <a:spcPts val="1543"/>
              </a:lnSpc>
            </a:pPr>
            <a:r>
              <a:rPr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Ⅲ</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府域</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におけるこれまでの取組み</a:t>
            </a:r>
          </a:p>
        </p:txBody>
      </p:sp>
      <p:sp>
        <p:nvSpPr>
          <p:cNvPr id="95" name="テキスト ボックス 94"/>
          <p:cNvSpPr txBox="1"/>
          <p:nvPr/>
        </p:nvSpPr>
        <p:spPr>
          <a:xfrm>
            <a:off x="35178" y="3858423"/>
            <a:ext cx="5323043" cy="1858183"/>
          </a:xfrm>
          <a:prstGeom prst="rect">
            <a:avLst/>
          </a:prstGeom>
          <a:noFill/>
        </p:spPr>
        <p:txBody>
          <a:bodyPr wrap="square" lIns="125711" tIns="62856" rIns="125711" bIns="62856" rtlCol="0">
            <a:spAutoFit/>
          </a:bodyPr>
          <a:lstStyle/>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社会福祉法人は、公益性の高い社会福祉事業の主たる担い手として、社会</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福祉事業</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確実、効果的、かつ適正に取り組むことを使命として、その活動において実践</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しかし、一方で、社会福祉基礎構造改革以降、社会福祉法人に期待される新た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への対応や制度の狭間にいる人を支える取組みへの参画など、従来事業の枠を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越えた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は、未だ十分と言えるものになっていない</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さらに、内部留保のあり方や有効活用を喫緊の課題として検討し、財務状況の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透明性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確保を図るなど、税制優遇措置を受ける社会福祉法人の使命・役割を果たすこと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が求</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められて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118"/>
          <p:cNvSpPr txBox="1"/>
          <p:nvPr/>
        </p:nvSpPr>
        <p:spPr>
          <a:xfrm>
            <a:off x="5270700" y="3862982"/>
            <a:ext cx="3517530" cy="2242904"/>
          </a:xfrm>
          <a:prstGeom prst="rect">
            <a:avLst/>
          </a:prstGeom>
          <a:noFill/>
        </p:spPr>
        <p:txBody>
          <a:bodyPr wrap="square" lIns="125711" tIns="62856" rIns="125711" bIns="62856" rtlCol="0">
            <a:spAutoFit/>
          </a:bodyPr>
          <a:lstStyle/>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府域では、新法施行に向けて自治体の実態に即した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支援体制を構築するべく、昨年度よりモデル事業を実施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H25:6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自治体、</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自治体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昨年度、府では、新法がめざす出口戦略である就労</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へ結びつけるため、就労訓練事業の場を確保するモデル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事業を実施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▸就労訓練事業の認知度調査、実施意向調査　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今年度、引き続き、就労訓練事業に取り組み、事業</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所の参画促進と課題等を整理。加えて、郡部の一部町</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村を対象に、自立相談支援、就労準備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支援、家計相談</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支援に係るモデル事業を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テキスト ボックス 121"/>
          <p:cNvSpPr txBox="1"/>
          <p:nvPr/>
        </p:nvSpPr>
        <p:spPr>
          <a:xfrm>
            <a:off x="8756102" y="3877584"/>
            <a:ext cx="4374738" cy="511660"/>
          </a:xfrm>
          <a:prstGeom prst="rect">
            <a:avLst/>
          </a:prstGeom>
          <a:noFill/>
        </p:spPr>
        <p:txBody>
          <a:bodyPr wrap="square" lIns="125711" tIns="62856" rIns="125711" bIns="62856" rtlCol="0">
            <a:spAutoFit/>
          </a:bodyPr>
          <a:lstStyle/>
          <a:p>
            <a:pPr>
              <a:lnSpc>
                <a:spcPts val="1543"/>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これまで各主体が取り組んできた制度の狭間にいる要援護者支援をのう</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43"/>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ち、主な取組みを抽出し、効果検証</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テキスト ボックス 156"/>
          <p:cNvSpPr txBox="1"/>
          <p:nvPr/>
        </p:nvSpPr>
        <p:spPr>
          <a:xfrm>
            <a:off x="70043" y="1525450"/>
            <a:ext cx="5027436" cy="665549"/>
          </a:xfrm>
          <a:prstGeom prst="rect">
            <a:avLst/>
          </a:prstGeom>
          <a:noFill/>
        </p:spPr>
        <p:txBody>
          <a:bodyPr wrap="square" lIns="125711" tIns="62856" rIns="125711" bIns="62856" rtlCol="0">
            <a:spAutoFit/>
          </a:bodyPr>
          <a:lstStyle/>
          <a:p>
            <a:pPr>
              <a:lnSpc>
                <a:spcPts val="144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第３期大阪府地域福祉支援計画</a:t>
            </a:r>
            <a:r>
              <a:rPr lang="en-US" altLang="ja-JP" sz="1100" spc="-20" dirty="0">
                <a:latin typeface="Meiryo UI" panose="020B0604030504040204" pitchFamily="50" charset="-128"/>
                <a:ea typeface="Meiryo UI" panose="020B0604030504040204" pitchFamily="50" charset="-128"/>
                <a:cs typeface="Meiryo UI" panose="020B0604030504040204" pitchFamily="50" charset="-128"/>
              </a:rPr>
              <a:t>(H27.4</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～５年間</a:t>
            </a:r>
            <a:r>
              <a:rPr lang="en-US" altLang="ja-JP" sz="1100" spc="-2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の核となる「生活困窮者自　</a:t>
            </a:r>
            <a:endParaRPr lang="en-US" altLang="ja-JP" sz="11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　立支援」と地域福祉の担い手の核となる「社会福祉法人」の役割等を検討するため、</a:t>
            </a:r>
            <a:endParaRPr lang="en-US" altLang="ja-JP" sz="1100" spc="-20" dirty="0">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　大阪府地域福祉推進審議会地域福祉支援計画推進分科会に新たに部会を設置</a:t>
            </a:r>
          </a:p>
        </p:txBody>
      </p:sp>
      <p:sp>
        <p:nvSpPr>
          <p:cNvPr id="158" name="角丸四角形 157"/>
          <p:cNvSpPr/>
          <p:nvPr/>
        </p:nvSpPr>
        <p:spPr>
          <a:xfrm>
            <a:off x="226449" y="1333674"/>
            <a:ext cx="7604424" cy="181540"/>
          </a:xfrm>
          <a:prstGeom prst="roundRect">
            <a:avLst>
              <a:gd name="adj" fmla="val 50000"/>
            </a:avLst>
          </a:prstGeom>
          <a:solidFill>
            <a:srgbClr val="FF0000"/>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lIns="125711" tIns="62856" rIns="125711" bIns="62856" rtlCol="0" anchor="ctr"/>
          <a:lstStyle/>
          <a:p>
            <a:pPr algn="ctr">
              <a:lnSpc>
                <a:spcPts val="1543"/>
              </a:lnSpc>
            </a:pP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社会福祉法人の「さらなる地域貢献」とこれからの生活困窮者自立支援のあり方検討部会での検討</a:t>
            </a:r>
          </a:p>
        </p:txBody>
      </p:sp>
      <p:sp>
        <p:nvSpPr>
          <p:cNvPr id="159" name="テキスト ボックス 158"/>
          <p:cNvSpPr txBox="1"/>
          <p:nvPr/>
        </p:nvSpPr>
        <p:spPr>
          <a:xfrm>
            <a:off x="130984" y="2131403"/>
            <a:ext cx="1145083" cy="253362"/>
          </a:xfrm>
          <a:prstGeom prst="rect">
            <a:avLst/>
          </a:prstGeom>
          <a:noFill/>
        </p:spPr>
        <p:txBody>
          <a:bodyPr wrap="square" lIns="94046" tIns="47023" rIns="94046" bIns="47023">
            <a:spAutoFit/>
          </a:bodyPr>
          <a:lstStyle/>
          <a:p>
            <a:pP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部会員名簿</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1" name="テキスト ボックス 160"/>
          <p:cNvSpPr txBox="1"/>
          <p:nvPr/>
        </p:nvSpPr>
        <p:spPr>
          <a:xfrm>
            <a:off x="28560" y="8216187"/>
            <a:ext cx="13112765" cy="454037"/>
          </a:xfrm>
          <a:prstGeom prst="rect">
            <a:avLst/>
          </a:prstGeom>
          <a:noFill/>
        </p:spPr>
        <p:txBody>
          <a:bodyPr wrap="square" lIns="94046" tIns="47023" rIns="94046" bIns="47023" rtlCol="0">
            <a:spAutoFit/>
          </a:bodyPr>
          <a:lstStyle/>
          <a:p>
            <a:pPr>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「大阪方式」とは、自立相談から就労訓練、そして職業的自立に至る切れ目をつくらない生活困窮者自立支援に係る「一気通貫システム」をいう。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大阪方式の提案にあたっては、「点（支援機関単体）」から「線（ネットワーク化）」、「面（トータルパッケージ）」へ、実施主体と施策の拡がりをイメージし、福祉協働に向けた一気通貫支援のシステム構築をめざす（裏面参照）。</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正方形/長方形 162"/>
          <p:cNvSpPr/>
          <p:nvPr/>
        </p:nvSpPr>
        <p:spPr>
          <a:xfrm>
            <a:off x="258994" y="6520234"/>
            <a:ext cx="3220806" cy="985466"/>
          </a:xfrm>
          <a:prstGeom prst="rect">
            <a:avLst/>
          </a:prstGeom>
          <a:ln/>
        </p:spPr>
        <p:style>
          <a:lnRef idx="2">
            <a:schemeClr val="accent1"/>
          </a:lnRef>
          <a:fillRef idx="1">
            <a:schemeClr val="lt1"/>
          </a:fillRef>
          <a:effectRef idx="0">
            <a:schemeClr val="accent1"/>
          </a:effectRef>
          <a:fontRef idx="minor">
            <a:schemeClr val="dk1"/>
          </a:fontRef>
        </p:style>
        <p:txBody>
          <a:bodyPr lIns="125711" tIns="62856" rIns="125711" bIns="62856" rtlCol="0" anchor="ctr"/>
          <a:lstStyle/>
          <a:p>
            <a:pPr defTabSz="989850">
              <a:lnSpc>
                <a:spcPts val="1234"/>
              </a:lnSpc>
              <a:defRPr/>
            </a:pPr>
            <a:endParaRPr lang="en-US" altLang="ja-JP" sz="1100" b="1" dirty="0" smtClean="0">
              <a:solidFill>
                <a:schemeClr val="tx1"/>
              </a:solidFill>
              <a:latin typeface="Meiryo UI" pitchFamily="50" charset="-128"/>
              <a:ea typeface="Meiryo UI" pitchFamily="50" charset="-128"/>
              <a:cs typeface="Meiryo UI" pitchFamily="50" charset="-128"/>
            </a:endParaRPr>
          </a:p>
          <a:p>
            <a:pPr defTabSz="989850">
              <a:lnSpc>
                <a:spcPts val="1234"/>
              </a:lnSpc>
              <a:defRPr/>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165" name="正方形/長方形 164"/>
          <p:cNvSpPr/>
          <p:nvPr/>
        </p:nvSpPr>
        <p:spPr>
          <a:xfrm>
            <a:off x="254302" y="7565129"/>
            <a:ext cx="12750799" cy="258071"/>
          </a:xfrm>
          <a:prstGeom prst="rect">
            <a:avLst/>
          </a:prstGeom>
          <a:ln/>
        </p:spPr>
        <p:style>
          <a:lnRef idx="2">
            <a:schemeClr val="accent1"/>
          </a:lnRef>
          <a:fillRef idx="1">
            <a:schemeClr val="lt1"/>
          </a:fillRef>
          <a:effectRef idx="0">
            <a:schemeClr val="accent1"/>
          </a:effectRef>
          <a:fontRef idx="minor">
            <a:schemeClr val="dk1"/>
          </a:fontRef>
        </p:style>
        <p:txBody>
          <a:bodyPr lIns="125711" tIns="62856" rIns="125711" bIns="62856" rtlCol="0" anchor="ctr"/>
          <a:lstStyle/>
          <a:p>
            <a:pPr algn="ctr" defTabSz="989850">
              <a:lnSpc>
                <a:spcPts val="1234"/>
              </a:lnSpc>
              <a:defRPr/>
            </a:pP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167" name="正方形/長方形 166"/>
          <p:cNvSpPr/>
          <p:nvPr/>
        </p:nvSpPr>
        <p:spPr>
          <a:xfrm>
            <a:off x="5842918" y="6528425"/>
            <a:ext cx="1870972" cy="977275"/>
          </a:xfrm>
          <a:prstGeom prst="rect">
            <a:avLst/>
          </a:prstGeom>
          <a:ln/>
        </p:spPr>
        <p:style>
          <a:lnRef idx="2">
            <a:schemeClr val="accent1"/>
          </a:lnRef>
          <a:fillRef idx="1">
            <a:schemeClr val="lt1"/>
          </a:fillRef>
          <a:effectRef idx="0">
            <a:schemeClr val="accent1"/>
          </a:effectRef>
          <a:fontRef idx="minor">
            <a:schemeClr val="dk1"/>
          </a:fontRef>
        </p:style>
        <p:txBody>
          <a:bodyPr lIns="125711" tIns="62856" rIns="125711" bIns="62856" rtlCol="0" anchor="ctr"/>
          <a:lstStyle/>
          <a:p>
            <a:pPr defTabSz="989850">
              <a:lnSpc>
                <a:spcPts val="1234"/>
              </a:lnSpc>
              <a:defRPr/>
            </a:pP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169" name="正方形/長方形 168"/>
          <p:cNvSpPr/>
          <p:nvPr/>
        </p:nvSpPr>
        <p:spPr>
          <a:xfrm>
            <a:off x="3578107" y="6511032"/>
            <a:ext cx="2185489" cy="993505"/>
          </a:xfrm>
          <a:prstGeom prst="rect">
            <a:avLst/>
          </a:prstGeom>
          <a:ln/>
        </p:spPr>
        <p:style>
          <a:lnRef idx="2">
            <a:schemeClr val="accent1"/>
          </a:lnRef>
          <a:fillRef idx="1">
            <a:schemeClr val="lt1"/>
          </a:fillRef>
          <a:effectRef idx="0">
            <a:schemeClr val="accent1"/>
          </a:effectRef>
          <a:fontRef idx="minor">
            <a:schemeClr val="dk1"/>
          </a:fontRef>
        </p:style>
        <p:txBody>
          <a:bodyPr lIns="125711" tIns="62856" rIns="125711" bIns="62856" rtlCol="0" anchor="ctr"/>
          <a:lstStyle/>
          <a:p>
            <a:pPr algn="ctr" defTabSz="989850">
              <a:lnSpc>
                <a:spcPts val="1234"/>
              </a:lnSpc>
              <a:defRPr/>
            </a:pPr>
            <a:endParaRPr lang="en-US" altLang="ja-JP" sz="1100" b="1" dirty="0">
              <a:solidFill>
                <a:schemeClr val="tx1"/>
              </a:solidFill>
              <a:latin typeface="Meiryo UI" pitchFamily="50" charset="-128"/>
              <a:ea typeface="Meiryo UI" pitchFamily="50" charset="-128"/>
              <a:cs typeface="Meiryo UI" pitchFamily="50" charset="-128"/>
            </a:endParaRPr>
          </a:p>
        </p:txBody>
      </p:sp>
      <p:sp>
        <p:nvSpPr>
          <p:cNvPr id="70" name="円/楕円 69"/>
          <p:cNvSpPr/>
          <p:nvPr/>
        </p:nvSpPr>
        <p:spPr>
          <a:xfrm>
            <a:off x="169483" y="1613435"/>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72" name="円/楕円 71"/>
          <p:cNvSpPr/>
          <p:nvPr/>
        </p:nvSpPr>
        <p:spPr>
          <a:xfrm>
            <a:off x="165918" y="673037"/>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529967177"/>
              </p:ext>
            </p:extLst>
          </p:nvPr>
        </p:nvGraphicFramePr>
        <p:xfrm>
          <a:off x="247354" y="2363636"/>
          <a:ext cx="4771013" cy="1213415"/>
        </p:xfrm>
        <a:graphic>
          <a:graphicData uri="http://schemas.openxmlformats.org/drawingml/2006/table">
            <a:tbl>
              <a:tblPr firstRow="1" bandRow="1">
                <a:tableStyleId>{BDBED569-4797-4DF1-A0F4-6AAB3CD982D8}</a:tableStyleId>
              </a:tblPr>
              <a:tblGrid>
                <a:gridCol w="1128009"/>
                <a:gridCol w="3643004"/>
              </a:tblGrid>
              <a:tr h="242683">
                <a:tc>
                  <a:txBody>
                    <a:bodyPr/>
                    <a:lstStyle/>
                    <a:p>
                      <a:pPr>
                        <a:lnSpc>
                          <a:spcPts val="11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○明石　隆行</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rgbClr val="00B0F0"/>
                      </a:solidFill>
                      <a:prstDash val="solid"/>
                      <a:round/>
                      <a:headEnd type="none" w="med" len="med"/>
                      <a:tailEnd type="none" w="med" len="med"/>
                    </a:lnL>
                    <a:lnR w="9525" cap="flat" cmpd="sng" algn="ctr">
                      <a:solidFill>
                        <a:srgbClr val="00B0F0"/>
                      </a:solidFill>
                      <a:prstDash val="solid"/>
                      <a:round/>
                      <a:headEnd type="none" w="med" len="med"/>
                      <a:tailEnd type="none" w="med" len="med"/>
                    </a:lnR>
                    <a:lnT w="19050" cap="flat" cmpd="sng" algn="ctr">
                      <a:solidFill>
                        <a:srgbClr val="00B0F0"/>
                      </a:solidFill>
                      <a:prstDash val="solid"/>
                      <a:round/>
                      <a:headEnd type="none" w="med" len="med"/>
                      <a:tailEnd type="none" w="med" len="med"/>
                    </a:lnT>
                    <a:lnB w="9525" cap="flat" cmpd="sng" algn="ctr">
                      <a:solidFill>
                        <a:srgbClr val="00B0F0"/>
                      </a:solidFill>
                      <a:prstDash val="solid"/>
                      <a:round/>
                      <a:headEnd type="none" w="med" len="med"/>
                      <a:tailEnd type="none" w="med" len="med"/>
                    </a:lnB>
                  </a:tcPr>
                </a:tc>
                <a:tc>
                  <a:txBody>
                    <a:bodyPr/>
                    <a:lstStyle/>
                    <a:p>
                      <a:pPr>
                        <a:lnSpc>
                          <a:spcPts val="11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種智院大学人文学部 社会福祉学科長</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9525" cap="flat" cmpd="sng" algn="ctr">
                      <a:solidFill>
                        <a:srgbClr val="00B0F0"/>
                      </a:solidFill>
                      <a:prstDash val="solid"/>
                      <a:round/>
                      <a:headEnd type="none" w="med" len="med"/>
                      <a:tailEnd type="none" w="med" len="med"/>
                    </a:lnL>
                    <a:lnR w="19050" cap="flat" cmpd="sng" algn="ctr">
                      <a:solidFill>
                        <a:srgbClr val="00B0F0"/>
                      </a:solidFill>
                      <a:prstDash val="solid"/>
                      <a:round/>
                      <a:headEnd type="none" w="med" len="med"/>
                      <a:tailEnd type="none" w="med" len="med"/>
                    </a:lnR>
                    <a:lnT w="19050" cap="flat" cmpd="sng" algn="ctr">
                      <a:solidFill>
                        <a:srgbClr val="00B0F0"/>
                      </a:solidFill>
                      <a:prstDash val="solid"/>
                      <a:round/>
                      <a:headEnd type="none" w="med" len="med"/>
                      <a:tailEnd type="none" w="med" len="med"/>
                    </a:lnT>
                    <a:lnB w="9525" cap="flat" cmpd="sng" algn="ctr">
                      <a:solidFill>
                        <a:srgbClr val="00B0F0"/>
                      </a:solidFill>
                      <a:prstDash val="solid"/>
                      <a:round/>
                      <a:headEnd type="none" w="med" len="med"/>
                      <a:tailEnd type="none" w="med" len="med"/>
                    </a:lnB>
                  </a:tcPr>
                </a:tc>
              </a:tr>
              <a:tr h="242683">
                <a:tc>
                  <a:txBody>
                    <a:bodyPr/>
                    <a:lstStyle/>
                    <a:p>
                      <a:pPr>
                        <a:lnSpc>
                          <a:spcPts val="11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□菊池　繁信</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rgbClr val="00B0F0"/>
                      </a:solidFill>
                      <a:prstDash val="solid"/>
                      <a:round/>
                      <a:headEnd type="none" w="med" len="med"/>
                      <a:tailEnd type="none" w="med" len="med"/>
                    </a:lnL>
                    <a:lnR w="9525" cap="flat" cmpd="sng" algn="ctr">
                      <a:solidFill>
                        <a:srgbClr val="00B0F0"/>
                      </a:solidFill>
                      <a:prstDash val="solid"/>
                      <a:round/>
                      <a:headEnd type="none" w="med" len="med"/>
                      <a:tailEnd type="none" w="med" len="med"/>
                    </a:lnR>
                    <a:lnT w="9525" cap="flat" cmpd="sng" algn="ctr">
                      <a:solidFill>
                        <a:srgbClr val="00B0F0"/>
                      </a:solidFill>
                      <a:prstDash val="solid"/>
                      <a:round/>
                      <a:headEnd type="none" w="med" len="med"/>
                      <a:tailEnd type="none" w="med" len="med"/>
                    </a:lnT>
                    <a:lnB w="9525" cap="flat" cmpd="sng" algn="ctr">
                      <a:solidFill>
                        <a:srgbClr val="00B0F0"/>
                      </a:solidFill>
                      <a:prstDash val="solid"/>
                      <a:round/>
                      <a:headEnd type="none" w="med" len="med"/>
                      <a:tailEnd type="none" w="med" len="med"/>
                    </a:lnB>
                  </a:tcPr>
                </a:tc>
                <a:tc>
                  <a:txBody>
                    <a:bodyPr/>
                    <a:lstStyle/>
                    <a:p>
                      <a:pPr>
                        <a:lnSpc>
                          <a:spcPts val="11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社会福祉法人 吹田みどり福祉会 理事長</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9525" cap="flat" cmpd="sng" algn="ctr">
                      <a:solidFill>
                        <a:srgbClr val="00B0F0"/>
                      </a:solidFill>
                      <a:prstDash val="solid"/>
                      <a:round/>
                      <a:headEnd type="none" w="med" len="med"/>
                      <a:tailEnd type="none" w="med" len="med"/>
                    </a:lnL>
                    <a:lnR w="19050" cap="flat" cmpd="sng" algn="ctr">
                      <a:solidFill>
                        <a:srgbClr val="00B0F0"/>
                      </a:solidFill>
                      <a:prstDash val="solid"/>
                      <a:round/>
                      <a:headEnd type="none" w="med" len="med"/>
                      <a:tailEnd type="none" w="med" len="med"/>
                    </a:lnR>
                    <a:lnT w="9525" cap="flat" cmpd="sng" algn="ctr">
                      <a:solidFill>
                        <a:srgbClr val="00B0F0"/>
                      </a:solidFill>
                      <a:prstDash val="solid"/>
                      <a:round/>
                      <a:headEnd type="none" w="med" len="med"/>
                      <a:tailEnd type="none" w="med" len="med"/>
                    </a:lnT>
                    <a:lnB w="9525" cap="flat" cmpd="sng" algn="ctr">
                      <a:solidFill>
                        <a:srgbClr val="00B0F0"/>
                      </a:solidFill>
                      <a:prstDash val="solid"/>
                      <a:round/>
                      <a:headEnd type="none" w="med" len="med"/>
                      <a:tailEnd type="none" w="med" len="med"/>
                    </a:lnB>
                  </a:tcPr>
                </a:tc>
              </a:tr>
              <a:tr h="242683">
                <a:tc>
                  <a:txBody>
                    <a:bodyPr/>
                    <a:lstStyle/>
                    <a:p>
                      <a:pPr>
                        <a:lnSpc>
                          <a:spcPts val="1100"/>
                        </a:lnSpc>
                      </a:pPr>
                      <a:r>
                        <a:rPr kumimoji="1" lang="ja-JP" altLang="en-US" sz="1000" b="0" smtClean="0">
                          <a:latin typeface="Meiryo UI" panose="020B0604030504040204" pitchFamily="50" charset="-128"/>
                          <a:ea typeface="Meiryo UI" panose="020B0604030504040204" pitchFamily="50" charset="-128"/>
                          <a:cs typeface="Meiryo UI" panose="020B0604030504040204" pitchFamily="50" charset="-128"/>
                        </a:rPr>
                        <a:t>□関川　芳</a:t>
                      </a: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孝</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rgbClr val="00B0F0"/>
                      </a:solidFill>
                      <a:prstDash val="solid"/>
                      <a:round/>
                      <a:headEnd type="none" w="med" len="med"/>
                      <a:tailEnd type="none" w="med" len="med"/>
                    </a:lnL>
                    <a:lnR w="9525" cap="flat" cmpd="sng" algn="ctr">
                      <a:solidFill>
                        <a:srgbClr val="00B0F0"/>
                      </a:solidFill>
                      <a:prstDash val="solid"/>
                      <a:round/>
                      <a:headEnd type="none" w="med" len="med"/>
                      <a:tailEnd type="none" w="med" len="med"/>
                    </a:lnR>
                    <a:lnT w="9525" cap="flat" cmpd="sng" algn="ctr">
                      <a:solidFill>
                        <a:srgbClr val="00B0F0"/>
                      </a:solidFill>
                      <a:prstDash val="solid"/>
                      <a:round/>
                      <a:headEnd type="none" w="med" len="med"/>
                      <a:tailEnd type="none" w="med" len="med"/>
                    </a:lnT>
                    <a:lnB w="9525" cap="flat" cmpd="sng" algn="ctr">
                      <a:solidFill>
                        <a:srgbClr val="00B0F0"/>
                      </a:solidFill>
                      <a:prstDash val="solid"/>
                      <a:round/>
                      <a:headEnd type="none" w="med" len="med"/>
                      <a:tailEnd type="none" w="med" len="med"/>
                    </a:lnB>
                  </a:tcPr>
                </a:tc>
                <a:tc>
                  <a:txBody>
                    <a:bodyPr/>
                    <a:lstStyle/>
                    <a:p>
                      <a:pPr>
                        <a:lnSpc>
                          <a:spcPts val="11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大阪府立大学</a:t>
                      </a:r>
                      <a:r>
                        <a:rPr kumimoji="1" lang="ja-JP" altLang="en-US" sz="1000" b="0" baseline="0" dirty="0" smtClean="0">
                          <a:latin typeface="Meiryo UI" panose="020B0604030504040204" pitchFamily="50" charset="-128"/>
                          <a:ea typeface="Meiryo UI" panose="020B0604030504040204" pitchFamily="50" charset="-128"/>
                          <a:cs typeface="Meiryo UI" panose="020B0604030504040204" pitchFamily="50" charset="-128"/>
                        </a:rPr>
                        <a:t> 人間社会学部 教授</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9525" cap="flat" cmpd="sng" algn="ctr">
                      <a:solidFill>
                        <a:srgbClr val="00B0F0"/>
                      </a:solidFill>
                      <a:prstDash val="solid"/>
                      <a:round/>
                      <a:headEnd type="none" w="med" len="med"/>
                      <a:tailEnd type="none" w="med" len="med"/>
                    </a:lnL>
                    <a:lnR w="19050" cap="flat" cmpd="sng" algn="ctr">
                      <a:solidFill>
                        <a:srgbClr val="00B0F0"/>
                      </a:solidFill>
                      <a:prstDash val="solid"/>
                      <a:round/>
                      <a:headEnd type="none" w="med" len="med"/>
                      <a:tailEnd type="none" w="med" len="med"/>
                    </a:lnR>
                    <a:lnT w="9525" cap="flat" cmpd="sng" algn="ctr">
                      <a:solidFill>
                        <a:srgbClr val="00B0F0"/>
                      </a:solidFill>
                      <a:prstDash val="solid"/>
                      <a:round/>
                      <a:headEnd type="none" w="med" len="med"/>
                      <a:tailEnd type="none" w="med" len="med"/>
                    </a:lnT>
                    <a:lnB w="9525" cap="flat" cmpd="sng" algn="ctr">
                      <a:solidFill>
                        <a:srgbClr val="00B0F0"/>
                      </a:solidFill>
                      <a:prstDash val="solid"/>
                      <a:round/>
                      <a:headEnd type="none" w="med" len="med"/>
                      <a:tailEnd type="none" w="med" len="med"/>
                    </a:lnB>
                  </a:tcPr>
                </a:tc>
              </a:tr>
              <a:tr h="242683">
                <a:tc>
                  <a:txBody>
                    <a:bodyPr/>
                    <a:lstStyle/>
                    <a:p>
                      <a:pPr>
                        <a:lnSpc>
                          <a:spcPts val="11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□西座　新二</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rgbClr val="00B0F0"/>
                      </a:solidFill>
                      <a:prstDash val="solid"/>
                      <a:round/>
                      <a:headEnd type="none" w="med" len="med"/>
                      <a:tailEnd type="none" w="med" len="med"/>
                    </a:lnL>
                    <a:lnR w="9525" cap="flat" cmpd="sng" algn="ctr">
                      <a:solidFill>
                        <a:srgbClr val="00B0F0"/>
                      </a:solidFill>
                      <a:prstDash val="solid"/>
                      <a:round/>
                      <a:headEnd type="none" w="med" len="med"/>
                      <a:tailEnd type="none" w="med" len="med"/>
                    </a:lnR>
                    <a:lnT w="9525" cap="flat" cmpd="sng" algn="ctr">
                      <a:solidFill>
                        <a:srgbClr val="00B0F0"/>
                      </a:solidFill>
                      <a:prstDash val="solid"/>
                      <a:round/>
                      <a:headEnd type="none" w="med" len="med"/>
                      <a:tailEnd type="none" w="med" len="med"/>
                    </a:lnT>
                    <a:lnB w="9525" cap="flat" cmpd="sng" algn="ctr">
                      <a:solidFill>
                        <a:srgbClr val="00B0F0"/>
                      </a:solidFill>
                      <a:prstDash val="solid"/>
                      <a:round/>
                      <a:headEnd type="none" w="med" len="med"/>
                      <a:tailEnd type="none" w="med" len="med"/>
                    </a:lnB>
                  </a:tcPr>
                </a:tc>
                <a:tc>
                  <a:txBody>
                    <a:bodyPr/>
                    <a:lstStyle/>
                    <a:p>
                      <a:pPr>
                        <a:lnSpc>
                          <a:spcPts val="11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社会福祉法人 来友会 理事長</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9525" cap="flat" cmpd="sng" algn="ctr">
                      <a:solidFill>
                        <a:srgbClr val="00B0F0"/>
                      </a:solidFill>
                      <a:prstDash val="solid"/>
                      <a:round/>
                      <a:headEnd type="none" w="med" len="med"/>
                      <a:tailEnd type="none" w="med" len="med"/>
                    </a:lnL>
                    <a:lnR w="19050" cap="flat" cmpd="sng" algn="ctr">
                      <a:solidFill>
                        <a:srgbClr val="00B0F0"/>
                      </a:solidFill>
                      <a:prstDash val="solid"/>
                      <a:round/>
                      <a:headEnd type="none" w="med" len="med"/>
                      <a:tailEnd type="none" w="med" len="med"/>
                    </a:lnR>
                    <a:lnT w="9525" cap="flat" cmpd="sng" algn="ctr">
                      <a:solidFill>
                        <a:srgbClr val="00B0F0"/>
                      </a:solidFill>
                      <a:prstDash val="solid"/>
                      <a:round/>
                      <a:headEnd type="none" w="med" len="med"/>
                      <a:tailEnd type="none" w="med" len="med"/>
                    </a:lnT>
                    <a:lnB w="9525" cap="flat" cmpd="sng" algn="ctr">
                      <a:solidFill>
                        <a:srgbClr val="00B0F0"/>
                      </a:solidFill>
                      <a:prstDash val="solid"/>
                      <a:round/>
                      <a:headEnd type="none" w="med" len="med"/>
                      <a:tailEnd type="none" w="med" len="med"/>
                    </a:lnB>
                  </a:tcPr>
                </a:tc>
              </a:tr>
              <a:tr h="242683">
                <a:tc>
                  <a:txBody>
                    <a:bodyPr/>
                    <a:lstStyle/>
                    <a:p>
                      <a:pPr>
                        <a:lnSpc>
                          <a:spcPts val="11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　 森垣　学</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rgbClr val="00B0F0"/>
                      </a:solidFill>
                      <a:prstDash val="solid"/>
                      <a:round/>
                      <a:headEnd type="none" w="med" len="med"/>
                      <a:tailEnd type="none" w="med" len="med"/>
                    </a:lnL>
                    <a:lnR w="9525" cap="flat" cmpd="sng" algn="ctr">
                      <a:solidFill>
                        <a:srgbClr val="00B0F0"/>
                      </a:solidFill>
                      <a:prstDash val="solid"/>
                      <a:round/>
                      <a:headEnd type="none" w="med" len="med"/>
                      <a:tailEnd type="none" w="med" len="med"/>
                    </a:lnR>
                    <a:lnT w="9525" cap="flat" cmpd="sng" algn="ctr">
                      <a:solidFill>
                        <a:srgbClr val="00B0F0"/>
                      </a:solidFill>
                      <a:prstDash val="solid"/>
                      <a:round/>
                      <a:headEnd type="none" w="med" len="med"/>
                      <a:tailEnd type="none" w="med" len="med"/>
                    </a:lnT>
                    <a:lnB w="19050" cap="flat" cmpd="sng" algn="ctr">
                      <a:solidFill>
                        <a:srgbClr val="00B0F0"/>
                      </a:solidFill>
                      <a:prstDash val="solid"/>
                      <a:round/>
                      <a:headEnd type="none" w="med" len="med"/>
                      <a:tailEnd type="none" w="med" len="med"/>
                    </a:lnB>
                  </a:tcPr>
                </a:tc>
                <a:tc>
                  <a:txBody>
                    <a:bodyPr/>
                    <a:lstStyle/>
                    <a:p>
                      <a:pPr>
                        <a:lnSpc>
                          <a:spcPts val="11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社会福祉法人 大阪府社会福祉協議会 事務局長</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9525" cap="flat" cmpd="sng" algn="ctr">
                      <a:solidFill>
                        <a:srgbClr val="00B0F0"/>
                      </a:solidFill>
                      <a:prstDash val="solid"/>
                      <a:round/>
                      <a:headEnd type="none" w="med" len="med"/>
                      <a:tailEnd type="none" w="med" len="med"/>
                    </a:lnL>
                    <a:lnR w="19050" cap="flat" cmpd="sng" algn="ctr">
                      <a:solidFill>
                        <a:srgbClr val="00B0F0"/>
                      </a:solidFill>
                      <a:prstDash val="solid"/>
                      <a:round/>
                      <a:headEnd type="none" w="med" len="med"/>
                      <a:tailEnd type="none" w="med" len="med"/>
                    </a:lnR>
                    <a:lnT w="9525" cap="flat" cmpd="sng" algn="ctr">
                      <a:solidFill>
                        <a:srgbClr val="00B0F0"/>
                      </a:solidFill>
                      <a:prstDash val="solid"/>
                      <a:round/>
                      <a:headEnd type="none" w="med" len="med"/>
                      <a:tailEnd type="none" w="med" len="med"/>
                    </a:lnT>
                    <a:lnB w="19050" cap="flat" cmpd="sng" algn="ctr">
                      <a:solidFill>
                        <a:srgbClr val="00B0F0"/>
                      </a:solidFill>
                      <a:prstDash val="solid"/>
                      <a:round/>
                      <a:headEnd type="none" w="med" len="med"/>
                      <a:tailEnd type="none" w="med" len="med"/>
                    </a:lnB>
                  </a:tcPr>
                </a:tc>
              </a:tr>
            </a:tbl>
          </a:graphicData>
        </a:graphic>
      </p:graphicFrame>
      <p:sp>
        <p:nvSpPr>
          <p:cNvPr id="74" name="テキスト ボックス 73"/>
          <p:cNvSpPr txBox="1"/>
          <p:nvPr/>
        </p:nvSpPr>
        <p:spPr>
          <a:xfrm>
            <a:off x="3049810" y="2156006"/>
            <a:ext cx="1664846" cy="242359"/>
          </a:xfrm>
          <a:prstGeom prst="rect">
            <a:avLst/>
          </a:prstGeom>
          <a:noFill/>
        </p:spPr>
        <p:txBody>
          <a:bodyPr wrap="square" lIns="94046" tIns="47023" rIns="94046" bIns="47023">
            <a:spAutoFit/>
          </a:bodyPr>
          <a:lstStyle/>
          <a:p>
            <a:pPr>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○：部会長、□：専門委員</a:t>
            </a:r>
          </a:p>
        </p:txBody>
      </p:sp>
      <p:graphicFrame>
        <p:nvGraphicFramePr>
          <p:cNvPr id="75" name="表 74"/>
          <p:cNvGraphicFramePr>
            <a:graphicFrameLocks noGrp="1"/>
          </p:cNvGraphicFramePr>
          <p:nvPr>
            <p:extLst>
              <p:ext uri="{D42A27DB-BD31-4B8C-83A1-F6EECF244321}">
                <p14:modId xmlns:p14="http://schemas.microsoft.com/office/powerpoint/2010/main" val="456826669"/>
              </p:ext>
            </p:extLst>
          </p:nvPr>
        </p:nvGraphicFramePr>
        <p:xfrm>
          <a:off x="5226352" y="1760110"/>
          <a:ext cx="7735892" cy="1824113"/>
        </p:xfrm>
        <a:graphic>
          <a:graphicData uri="http://schemas.openxmlformats.org/drawingml/2006/table">
            <a:tbl>
              <a:tblPr firstRow="1" bandRow="1">
                <a:tableStyleId>{5940675A-B579-460E-94D1-54222C63F5DA}</a:tableStyleId>
              </a:tblPr>
              <a:tblGrid>
                <a:gridCol w="1164345"/>
                <a:gridCol w="6571547"/>
              </a:tblGrid>
              <a:tr h="416025">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◇社会福祉法人をとりまく状況（厚生労働省大臣官房 審議官 古都賢一氏）</a:t>
                      </a:r>
                    </a:p>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◇社会福祉法人による生活困窮者への総合生活支援（社会福祉法人八尾隣保館 理事長 荒井惠一氏）　等</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r>
              <a:tr h="896056">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(H26.6)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の役割・これまでの活動と生活困窮者支援（社会福祉法人豊中市社会福祉協議会 事務局次長 勝部麗子氏）</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◇エル・チャレンジの取組みとこれからの社会的企業型事業協同組合モデルの検討</a:t>
                      </a:r>
                    </a:p>
                    <a:p>
                      <a:pPr>
                        <a:lnSpc>
                          <a:spcPts val="1200"/>
                        </a:lnSpc>
                      </a:pPr>
                      <a:r>
                        <a:rPr kumimoji="1" lang="ja-JP" altLang="en-US" sz="10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（大阪知的障害者雇用促進建物サービス事業協同組合 理事兼事務局長 丸尾亮好氏、政策研究室 田岡秀朋氏）</a:t>
                      </a:r>
                    </a:p>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◇報告書のとりまとめに向けて</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（大阪府域におけるこれまでの取組みに係る効果検証、社会福祉法人の「さらなる地域貢献」と各主体の役割）</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r>
              <a:tr h="256016">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(H26.7)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◇報告書のとりまとめに向けて（大阪方式の生活困窮者自立支援システムの構築等）</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r>
              <a:tr h="256016">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(H26.9)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◇報告書とりまとめ</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38" name="テキスト ボックス 37"/>
          <p:cNvSpPr txBox="1"/>
          <p:nvPr/>
        </p:nvSpPr>
        <p:spPr>
          <a:xfrm>
            <a:off x="5174938" y="1526484"/>
            <a:ext cx="1145083" cy="253362"/>
          </a:xfrm>
          <a:prstGeom prst="rect">
            <a:avLst/>
          </a:prstGeom>
          <a:noFill/>
        </p:spPr>
        <p:txBody>
          <a:bodyPr wrap="square" lIns="94046" tIns="47023" rIns="94046" bIns="47023">
            <a:spAutoFit/>
          </a:bodyPr>
          <a:lstStyle/>
          <a:p>
            <a:pP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検討経過</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円/楕円 42"/>
          <p:cNvSpPr/>
          <p:nvPr/>
        </p:nvSpPr>
        <p:spPr>
          <a:xfrm>
            <a:off x="178827" y="3942625"/>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44" name="円/楕円 43"/>
          <p:cNvSpPr/>
          <p:nvPr/>
        </p:nvSpPr>
        <p:spPr>
          <a:xfrm>
            <a:off x="178827" y="4330210"/>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45" name="円/楕円 44"/>
          <p:cNvSpPr/>
          <p:nvPr/>
        </p:nvSpPr>
        <p:spPr>
          <a:xfrm>
            <a:off x="178827" y="4896418"/>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46" name="円/楕円 45"/>
          <p:cNvSpPr/>
          <p:nvPr/>
        </p:nvSpPr>
        <p:spPr>
          <a:xfrm>
            <a:off x="5387833" y="3947660"/>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47" name="円/楕円 46"/>
          <p:cNvSpPr/>
          <p:nvPr/>
        </p:nvSpPr>
        <p:spPr>
          <a:xfrm>
            <a:off x="5392392" y="4504822"/>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48" name="円/楕円 47"/>
          <p:cNvSpPr/>
          <p:nvPr/>
        </p:nvSpPr>
        <p:spPr>
          <a:xfrm>
            <a:off x="5388298" y="5253438"/>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3" name="正方形/長方形 2"/>
          <p:cNvSpPr/>
          <p:nvPr/>
        </p:nvSpPr>
        <p:spPr>
          <a:xfrm>
            <a:off x="165658" y="5448509"/>
            <a:ext cx="5003241" cy="48239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nSpc>
                <a:spcPts val="1100"/>
              </a:lnSpc>
            </a:pP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国の動き</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●規制改革に関する第</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次答申</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(H26.6</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内閣府）●法人税の改革について</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(H26.6</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内閣府）</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●社会福祉法人の在り方等に関する検討会報告書</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(H26.7</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厚労省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円/楕円 48"/>
          <p:cNvSpPr/>
          <p:nvPr/>
        </p:nvSpPr>
        <p:spPr>
          <a:xfrm>
            <a:off x="8829255" y="3947660"/>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7" name="正方形/長方形 6"/>
          <p:cNvSpPr/>
          <p:nvPr/>
        </p:nvSpPr>
        <p:spPr>
          <a:xfrm>
            <a:off x="8911246" y="4330645"/>
            <a:ext cx="4072260" cy="1600255"/>
          </a:xfrm>
          <a:prstGeom prst="rect">
            <a:avLst/>
          </a:prstGeom>
          <a:gradFill flip="none" rotWithShape="1">
            <a:gsLst>
              <a:gs pos="0">
                <a:srgbClr val="66FFFF">
                  <a:tint val="66000"/>
                  <a:satMod val="160000"/>
                </a:srgbClr>
              </a:gs>
              <a:gs pos="50000">
                <a:srgbClr val="66FFFF">
                  <a:tint val="44500"/>
                  <a:satMod val="160000"/>
                </a:srgbClr>
              </a:gs>
              <a:gs pos="100000">
                <a:srgbClr val="66FFFF">
                  <a:tint val="23500"/>
                  <a:satMod val="160000"/>
                </a:srgbClr>
              </a:gs>
            </a:gsLst>
            <a:lin ang="0" scaled="1"/>
            <a:tileRect/>
          </a:gradFill>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8885846" y="4359017"/>
            <a:ext cx="4078541" cy="1592744"/>
          </a:xfrm>
          <a:prstGeom prst="rect">
            <a:avLst/>
          </a:prstGeom>
          <a:noFill/>
        </p:spPr>
        <p:txBody>
          <a:bodyPr wrap="square" rtlCol="0">
            <a:spAutoFit/>
          </a:bodyPr>
          <a:lstStyle/>
          <a:p>
            <a:pPr>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rPr>
              <a:t>CSW</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（コミュニティソーシャルワーカー）の配置</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等</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[H16</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府が前面に立ち、全国に先鞭をつけた取組み</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声かけ・見守り」「相談</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「つなぎ</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」等様々な支援を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行う中核的な役割を担う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生活</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困窮者への総合生活相談</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事業等</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[H16</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▸大阪府社協、</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老人施設部会は「生活困窮者レスキュー事業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spc="-2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u="sng" spc="-20" dirty="0" smtClean="0">
                <a:latin typeface="Meiryo UI" panose="020B0604030504040204" pitchFamily="50" charset="-128"/>
                <a:ea typeface="Meiryo UI" panose="020B0604030504040204" pitchFamily="50" charset="-128"/>
                <a:cs typeface="Meiryo UI" panose="020B0604030504040204" pitchFamily="50" charset="-128"/>
              </a:rPr>
              <a:t>行政</a:t>
            </a:r>
            <a:r>
              <a:rPr lang="ja-JP" altLang="en-US" sz="1000" u="sng" spc="-20" dirty="0">
                <a:latin typeface="Meiryo UI" panose="020B0604030504040204" pitchFamily="50" charset="-128"/>
                <a:ea typeface="Meiryo UI" panose="020B0604030504040204" pitchFamily="50" charset="-128"/>
                <a:cs typeface="Meiryo UI" panose="020B0604030504040204" pitchFamily="50" charset="-128"/>
              </a:rPr>
              <a:t>の福祉化</a:t>
            </a:r>
            <a:r>
              <a:rPr lang="ja-JP" altLang="en-US" sz="1000" spc="-2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spc="-20" dirty="0" smtClean="0">
                <a:latin typeface="Meiryo UI" panose="020B0604030504040204" pitchFamily="50" charset="-128"/>
                <a:ea typeface="Meiryo UI" panose="020B0604030504040204" pitchFamily="50" charset="-128"/>
                <a:cs typeface="Meiryo UI" panose="020B0604030504040204" pitchFamily="50" charset="-128"/>
              </a:rPr>
              <a:t>[H11</a:t>
            </a:r>
            <a:r>
              <a:rPr lang="ja-JP" altLang="en-US" sz="1000" spc="-2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spc="-2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官公需発注における総合評価一般競争入札や</a:t>
            </a:r>
            <a:r>
              <a:rPr lang="ja-JP" altLang="en-US" sz="10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者の就労訓練</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就労支援</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[H14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▸市町村（政令市除く）に地域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就労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支援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C</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を設置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し</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就職</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困難者を支援</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232998" y="6507320"/>
            <a:ext cx="3246802" cy="1015663"/>
          </a:xfrm>
          <a:prstGeom prst="rect">
            <a:avLst/>
          </a:prstGeom>
          <a:noFill/>
        </p:spPr>
        <p:txBody>
          <a:bodyPr wrap="square" rtlCol="0">
            <a:spAutoFit/>
          </a:bodyPr>
          <a:lstStyle/>
          <a:p>
            <a:pPr defTabSz="989850">
              <a:lnSpc>
                <a:spcPts val="1200"/>
              </a:lnSpc>
              <a:defRPr/>
            </a:pPr>
            <a:r>
              <a:rPr lang="ja-JP" altLang="en-US" sz="1050" b="1" spc="-10" dirty="0" smtClean="0">
                <a:latin typeface="Meiryo UI" pitchFamily="50" charset="-128"/>
                <a:ea typeface="Meiryo UI" pitchFamily="50" charset="-128"/>
                <a:cs typeface="Meiryo UI" pitchFamily="50" charset="-128"/>
              </a:rPr>
              <a:t>（①社会福祉法人）</a:t>
            </a:r>
            <a:endParaRPr lang="en-US" altLang="ja-JP" sz="1050" b="1" spc="-10" dirty="0" smtClean="0">
              <a:latin typeface="Meiryo UI" pitchFamily="50" charset="-128"/>
              <a:ea typeface="Meiryo UI" pitchFamily="50" charset="-128"/>
              <a:cs typeface="Meiryo UI" pitchFamily="50" charset="-128"/>
            </a:endParaRPr>
          </a:p>
          <a:p>
            <a:pPr defTabSz="989850">
              <a:lnSpc>
                <a:spcPts val="1200"/>
              </a:lnSpc>
              <a:defRPr/>
            </a:pPr>
            <a:r>
              <a:rPr lang="ja-JP" altLang="en-US" sz="1000" b="1" spc="-10" dirty="0">
                <a:latin typeface="Meiryo UI" pitchFamily="50" charset="-128"/>
                <a:ea typeface="Meiryo UI" pitchFamily="50" charset="-128"/>
                <a:cs typeface="Meiryo UI" pitchFamily="50" charset="-128"/>
              </a:rPr>
              <a:t>■</a:t>
            </a:r>
            <a:r>
              <a:rPr lang="ja-JP" altLang="en-US" sz="1000" spc="-10" dirty="0" smtClean="0">
                <a:latin typeface="Meiryo UI" pitchFamily="50" charset="-128"/>
                <a:ea typeface="Meiryo UI" pitchFamily="50" charset="-128"/>
                <a:cs typeface="Meiryo UI" pitchFamily="50" charset="-128"/>
              </a:rPr>
              <a:t>施設</a:t>
            </a:r>
            <a:r>
              <a:rPr lang="ja-JP" altLang="en-US" sz="1000" spc="-10" dirty="0">
                <a:latin typeface="Meiryo UI" pitchFamily="50" charset="-128"/>
                <a:ea typeface="Meiryo UI" pitchFamily="50" charset="-128"/>
                <a:cs typeface="Meiryo UI" pitchFamily="50" charset="-128"/>
              </a:rPr>
              <a:t>種別の特性や強み</a:t>
            </a:r>
            <a:r>
              <a:rPr lang="ja-JP" altLang="en-US" sz="1000" spc="-10" dirty="0" smtClean="0">
                <a:latin typeface="Meiryo UI" pitchFamily="50" charset="-128"/>
                <a:ea typeface="Meiryo UI" pitchFamily="50" charset="-128"/>
                <a:cs typeface="Meiryo UI" pitchFamily="50" charset="-128"/>
              </a:rPr>
              <a:t>、ノウハウ</a:t>
            </a:r>
            <a:r>
              <a:rPr lang="ja-JP" altLang="en-US" sz="1000" spc="-10" dirty="0">
                <a:latin typeface="Meiryo UI" pitchFamily="50" charset="-128"/>
                <a:ea typeface="Meiryo UI" pitchFamily="50" charset="-128"/>
                <a:cs typeface="Meiryo UI" pitchFamily="50" charset="-128"/>
              </a:rPr>
              <a:t>等を活かし、</a:t>
            </a:r>
            <a:r>
              <a:rPr lang="ja-JP" altLang="en-US" sz="1000" spc="-10" dirty="0" smtClean="0">
                <a:latin typeface="Meiryo UI" pitchFamily="50" charset="-128"/>
                <a:ea typeface="Meiryo UI" pitchFamily="50" charset="-128"/>
                <a:cs typeface="Meiryo UI" pitchFamily="50" charset="-128"/>
              </a:rPr>
              <a:t>新法の各種</a:t>
            </a:r>
            <a:endParaRPr lang="en-US" altLang="ja-JP" sz="1000" spc="-10" dirty="0" smtClean="0">
              <a:latin typeface="Meiryo UI" pitchFamily="50" charset="-128"/>
              <a:ea typeface="Meiryo UI" pitchFamily="50" charset="-128"/>
              <a:cs typeface="Meiryo UI" pitchFamily="50" charset="-128"/>
            </a:endParaRPr>
          </a:p>
          <a:p>
            <a:pPr defTabSz="989850">
              <a:lnSpc>
                <a:spcPts val="1200"/>
              </a:lnSpc>
              <a:defRPr/>
            </a:pPr>
            <a:r>
              <a:rPr lang="ja-JP" altLang="en-US" sz="1000" spc="-10" dirty="0">
                <a:latin typeface="Meiryo UI" pitchFamily="50" charset="-128"/>
                <a:ea typeface="Meiryo UI" pitchFamily="50" charset="-128"/>
                <a:cs typeface="Meiryo UI" pitchFamily="50" charset="-128"/>
              </a:rPr>
              <a:t>　</a:t>
            </a:r>
            <a:r>
              <a:rPr lang="ja-JP" altLang="en-US" sz="1000" spc="-10" dirty="0" smtClean="0">
                <a:latin typeface="Meiryo UI" pitchFamily="50" charset="-128"/>
                <a:ea typeface="Meiryo UI" pitchFamily="50" charset="-128"/>
                <a:cs typeface="Meiryo UI" pitchFamily="50" charset="-128"/>
              </a:rPr>
              <a:t>事業</a:t>
            </a:r>
            <a:r>
              <a:rPr lang="ja-JP" altLang="en-US" sz="1000" spc="-10" dirty="0">
                <a:latin typeface="Meiryo UI" pitchFamily="50" charset="-128"/>
                <a:ea typeface="Meiryo UI" pitchFamily="50" charset="-128"/>
                <a:cs typeface="Meiryo UI" pitchFamily="50" charset="-128"/>
              </a:rPr>
              <a:t>への参画はもちろん、オール大阪の社会</a:t>
            </a:r>
            <a:r>
              <a:rPr lang="ja-JP" altLang="en-US" sz="1000" spc="-10" dirty="0" smtClean="0">
                <a:latin typeface="Meiryo UI" pitchFamily="50" charset="-128"/>
                <a:ea typeface="Meiryo UI" pitchFamily="50" charset="-128"/>
                <a:cs typeface="Meiryo UI" pitchFamily="50" charset="-128"/>
              </a:rPr>
              <a:t>福祉法人に</a:t>
            </a:r>
            <a:r>
              <a:rPr lang="ja-JP" altLang="en-US" sz="1000" spc="-10" dirty="0" err="1" smtClean="0">
                <a:latin typeface="Meiryo UI" pitchFamily="50" charset="-128"/>
                <a:ea typeface="Meiryo UI" pitchFamily="50" charset="-128"/>
                <a:cs typeface="Meiryo UI" pitchFamily="50" charset="-128"/>
              </a:rPr>
              <a:t>よ</a:t>
            </a:r>
            <a:endParaRPr lang="en-US" altLang="ja-JP" sz="1000" spc="-10" dirty="0" smtClean="0">
              <a:latin typeface="Meiryo UI" pitchFamily="50" charset="-128"/>
              <a:ea typeface="Meiryo UI" pitchFamily="50" charset="-128"/>
              <a:cs typeface="Meiryo UI" pitchFamily="50" charset="-128"/>
            </a:endParaRPr>
          </a:p>
          <a:p>
            <a:pPr defTabSz="989850">
              <a:lnSpc>
                <a:spcPts val="1200"/>
              </a:lnSpc>
              <a:defRPr/>
            </a:pPr>
            <a:r>
              <a:rPr lang="ja-JP" altLang="en-US" sz="1000" spc="-10" dirty="0">
                <a:latin typeface="Meiryo UI" pitchFamily="50" charset="-128"/>
                <a:ea typeface="Meiryo UI" pitchFamily="50" charset="-128"/>
                <a:cs typeface="Meiryo UI" pitchFamily="50" charset="-128"/>
              </a:rPr>
              <a:t>　</a:t>
            </a:r>
            <a:r>
              <a:rPr lang="ja-JP" altLang="en-US" sz="1000" spc="-10" dirty="0" err="1" smtClean="0">
                <a:latin typeface="Meiryo UI" pitchFamily="50" charset="-128"/>
                <a:ea typeface="Meiryo UI" pitchFamily="50" charset="-128"/>
                <a:cs typeface="Meiryo UI" pitchFamily="50" charset="-128"/>
              </a:rPr>
              <a:t>る</a:t>
            </a:r>
            <a:r>
              <a:rPr lang="ja-JP" altLang="en-US" sz="1000" spc="-10" dirty="0">
                <a:latin typeface="Meiryo UI" pitchFamily="50" charset="-128"/>
                <a:ea typeface="Meiryo UI" pitchFamily="50" charset="-128"/>
                <a:cs typeface="Meiryo UI" pitchFamily="50" charset="-128"/>
              </a:rPr>
              <a:t>独自の事業</a:t>
            </a:r>
            <a:r>
              <a:rPr lang="ja-JP" altLang="en-US" sz="1000" spc="-10" dirty="0" smtClean="0">
                <a:latin typeface="Meiryo UI" pitchFamily="50" charset="-128"/>
                <a:ea typeface="Meiryo UI" pitchFamily="50" charset="-128"/>
                <a:cs typeface="Meiryo UI" pitchFamily="50" charset="-128"/>
              </a:rPr>
              <a:t>展開が求められている。</a:t>
            </a:r>
            <a:endParaRPr lang="en-US" altLang="ja-JP" sz="1000" spc="-10" dirty="0" smtClean="0">
              <a:latin typeface="Meiryo UI" pitchFamily="50" charset="-128"/>
              <a:ea typeface="Meiryo UI" pitchFamily="50" charset="-128"/>
              <a:cs typeface="Meiryo UI" pitchFamily="50" charset="-128"/>
            </a:endParaRPr>
          </a:p>
          <a:p>
            <a:pPr defTabSz="989850">
              <a:lnSpc>
                <a:spcPts val="1200"/>
              </a:lnSpc>
              <a:defRPr/>
            </a:pPr>
            <a:r>
              <a:rPr lang="ja-JP" altLang="en-US" sz="1000" spc="-10" dirty="0" smtClean="0">
                <a:latin typeface="Meiryo UI" pitchFamily="50" charset="-128"/>
                <a:ea typeface="Meiryo UI" pitchFamily="50" charset="-128"/>
                <a:cs typeface="Meiryo UI" pitchFamily="50" charset="-128"/>
              </a:rPr>
              <a:t>■また、民間</a:t>
            </a:r>
            <a:r>
              <a:rPr lang="ja-JP" altLang="en-US" sz="1000" spc="-10" dirty="0">
                <a:latin typeface="Meiryo UI" pitchFamily="50" charset="-128"/>
                <a:ea typeface="Meiryo UI" pitchFamily="50" charset="-128"/>
                <a:cs typeface="Meiryo UI" pitchFamily="50" charset="-128"/>
              </a:rPr>
              <a:t>企業等との多様な主体との</a:t>
            </a:r>
            <a:r>
              <a:rPr lang="ja-JP" altLang="en-US" sz="1000" spc="-10" dirty="0" smtClean="0">
                <a:latin typeface="Meiryo UI" pitchFamily="50" charset="-128"/>
                <a:ea typeface="Meiryo UI" pitchFamily="50" charset="-128"/>
                <a:cs typeface="Meiryo UI" pitchFamily="50" charset="-128"/>
              </a:rPr>
              <a:t>ネットワーク構築の核</a:t>
            </a:r>
            <a:endParaRPr lang="en-US" altLang="ja-JP" sz="1000" spc="-10" dirty="0" smtClean="0">
              <a:latin typeface="Meiryo UI" pitchFamily="50" charset="-128"/>
              <a:ea typeface="Meiryo UI" pitchFamily="50" charset="-128"/>
              <a:cs typeface="Meiryo UI" pitchFamily="50" charset="-128"/>
            </a:endParaRPr>
          </a:p>
          <a:p>
            <a:pPr defTabSz="989850">
              <a:lnSpc>
                <a:spcPts val="1200"/>
              </a:lnSpc>
              <a:defRPr/>
            </a:pPr>
            <a:r>
              <a:rPr lang="ja-JP" altLang="en-US" sz="1000" spc="-10" dirty="0">
                <a:latin typeface="Meiryo UI" pitchFamily="50" charset="-128"/>
                <a:ea typeface="Meiryo UI" pitchFamily="50" charset="-128"/>
                <a:cs typeface="Meiryo UI" pitchFamily="50" charset="-128"/>
              </a:rPr>
              <a:t>　</a:t>
            </a:r>
            <a:r>
              <a:rPr lang="ja-JP" altLang="en-US" sz="1000" spc="-10" dirty="0" smtClean="0">
                <a:latin typeface="Meiryo UI" pitchFamily="50" charset="-128"/>
                <a:ea typeface="Meiryo UI" pitchFamily="50" charset="-128"/>
                <a:cs typeface="Meiryo UI" pitchFamily="50" charset="-128"/>
              </a:rPr>
              <a:t>として積極的に取り組むことが期待されている。</a:t>
            </a:r>
            <a:endParaRPr lang="en-US" altLang="ja-JP" sz="1000" dirty="0">
              <a:latin typeface="Meiryo UI" pitchFamily="50" charset="-128"/>
              <a:ea typeface="Meiryo UI" pitchFamily="50" charset="-128"/>
              <a:cs typeface="Meiryo UI" pitchFamily="50" charset="-128"/>
            </a:endParaRPr>
          </a:p>
        </p:txBody>
      </p:sp>
      <p:sp>
        <p:nvSpPr>
          <p:cNvPr id="10" name="テキスト ボックス 9"/>
          <p:cNvSpPr txBox="1"/>
          <p:nvPr/>
        </p:nvSpPr>
        <p:spPr>
          <a:xfrm>
            <a:off x="3547674" y="6506962"/>
            <a:ext cx="2294326" cy="861774"/>
          </a:xfrm>
          <a:prstGeom prst="rect">
            <a:avLst/>
          </a:prstGeom>
          <a:noFill/>
        </p:spPr>
        <p:txBody>
          <a:bodyPr wrap="square" rtlCol="0">
            <a:spAutoFit/>
          </a:bodyPr>
          <a:lstStyle/>
          <a:p>
            <a:pPr>
              <a:lnSpc>
                <a:spcPts val="1200"/>
              </a:lnSpc>
            </a:pP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（②市町村）</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新法の法定事業の</a:t>
            </a:r>
            <a:r>
              <a:rPr lang="ja-JP" altLang="en-US" sz="1000" dirty="0" smtClean="0">
                <a:latin typeface="Meiryo UI" pitchFamily="50" charset="-128"/>
                <a:ea typeface="Meiryo UI" pitchFamily="50" charset="-128"/>
                <a:cs typeface="Meiryo UI" pitchFamily="50" charset="-128"/>
              </a:rPr>
              <a:t>実施主体</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000" dirty="0" smtClean="0">
                <a:latin typeface="Meiryo UI" pitchFamily="50" charset="-128"/>
                <a:ea typeface="Meiryo UI" pitchFamily="50" charset="-128"/>
                <a:cs typeface="Meiryo UI" pitchFamily="50" charset="-128"/>
              </a:rPr>
              <a:t>して、各</a:t>
            </a:r>
            <a:endParaRPr lang="en-US" altLang="ja-JP" sz="1000" dirty="0" smtClean="0">
              <a:latin typeface="Meiryo UI" pitchFamily="50" charset="-128"/>
              <a:ea typeface="Meiryo UI" pitchFamily="50" charset="-128"/>
              <a:cs typeface="Meiryo UI" pitchFamily="50" charset="-128"/>
            </a:endParaRPr>
          </a:p>
          <a:p>
            <a:pPr>
              <a:lnSpc>
                <a:spcPts val="1200"/>
              </a:lnSpc>
            </a:pP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種</a:t>
            </a:r>
            <a:r>
              <a:rPr lang="ja-JP" altLang="en-US" sz="1000" dirty="0">
                <a:latin typeface="Meiryo UI" pitchFamily="50" charset="-128"/>
                <a:ea typeface="Meiryo UI" pitchFamily="50" charset="-128"/>
                <a:cs typeface="Meiryo UI" pitchFamily="50" charset="-128"/>
              </a:rPr>
              <a:t>福祉サービス、就労支援の</a:t>
            </a:r>
            <a:r>
              <a:rPr lang="ja-JP" altLang="en-US" sz="1000" dirty="0" smtClean="0">
                <a:latin typeface="Meiryo UI" pitchFamily="50" charset="-128"/>
                <a:ea typeface="Meiryo UI" pitchFamily="50" charset="-128"/>
                <a:cs typeface="Meiryo UI" pitchFamily="50" charset="-128"/>
              </a:rPr>
              <a:t>実施主体</a:t>
            </a:r>
            <a:endParaRPr lang="en-US" altLang="ja-JP" sz="1000" dirty="0" smtClean="0">
              <a:latin typeface="Meiryo UI" pitchFamily="50" charset="-128"/>
              <a:ea typeface="Meiryo UI" pitchFamily="50" charset="-128"/>
              <a:cs typeface="Meiryo UI" pitchFamily="50" charset="-128"/>
            </a:endParaRPr>
          </a:p>
          <a:p>
            <a:pPr>
              <a:lnSpc>
                <a:spcPts val="1200"/>
              </a:lnSpc>
            </a:pP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と</a:t>
            </a:r>
            <a:r>
              <a:rPr lang="ja-JP" altLang="en-US" sz="1000" dirty="0">
                <a:latin typeface="Meiryo UI" pitchFamily="50" charset="-128"/>
                <a:ea typeface="Meiryo UI" pitchFamily="50" charset="-128"/>
                <a:cs typeface="Meiryo UI" pitchFamily="50" charset="-128"/>
              </a:rPr>
              <a:t>して、地域の実情に</a:t>
            </a:r>
            <a:r>
              <a:rPr lang="ja-JP" altLang="en-US" sz="1000" dirty="0" smtClean="0">
                <a:latin typeface="Meiryo UI" pitchFamily="50" charset="-128"/>
                <a:ea typeface="Meiryo UI" pitchFamily="50" charset="-128"/>
                <a:cs typeface="Meiryo UI" pitchFamily="50" charset="-128"/>
              </a:rPr>
              <a:t>応じた支援メニュー</a:t>
            </a:r>
            <a:endParaRPr lang="en-US" altLang="ja-JP" sz="1000" dirty="0" smtClean="0">
              <a:latin typeface="Meiryo UI" pitchFamily="50" charset="-128"/>
              <a:ea typeface="Meiryo UI" pitchFamily="50" charset="-128"/>
              <a:cs typeface="Meiryo UI" pitchFamily="50" charset="-128"/>
            </a:endParaRPr>
          </a:p>
          <a:p>
            <a:pPr>
              <a:lnSpc>
                <a:spcPts val="1200"/>
              </a:lnSpc>
            </a:pP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や</a:t>
            </a:r>
            <a:r>
              <a:rPr lang="ja-JP" altLang="en-US" sz="1000" dirty="0">
                <a:latin typeface="Meiryo UI" pitchFamily="50" charset="-128"/>
                <a:ea typeface="Meiryo UI" pitchFamily="50" charset="-128"/>
                <a:cs typeface="Meiryo UI" pitchFamily="50" charset="-128"/>
              </a:rPr>
              <a:t>支援体制の充実が</a:t>
            </a:r>
            <a:r>
              <a:rPr lang="ja-JP" altLang="en-US" sz="1000" dirty="0" smtClean="0">
                <a:latin typeface="Meiryo UI" pitchFamily="50" charset="-128"/>
                <a:ea typeface="Meiryo UI" pitchFamily="50" charset="-128"/>
                <a:cs typeface="Meiryo UI" pitchFamily="50" charset="-128"/>
              </a:rPr>
              <a:t>求められている。</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5816600" y="6520234"/>
            <a:ext cx="1897290" cy="861774"/>
          </a:xfrm>
          <a:prstGeom prst="rect">
            <a:avLst/>
          </a:prstGeom>
          <a:noFill/>
        </p:spPr>
        <p:txBody>
          <a:bodyPr wrap="square" rtlCol="0">
            <a:spAutoFit/>
          </a:bodyPr>
          <a:lstStyle/>
          <a:p>
            <a:pPr>
              <a:lnSpc>
                <a:spcPts val="1200"/>
              </a:lnSpc>
            </a:pP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（③市町村社協）</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地域社会の核として、市町村を</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はじめ多様な主体と連携・協調</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を進めつつ、積極的な取組みが</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求められている。</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7785100" y="6527648"/>
            <a:ext cx="1720692" cy="978052"/>
          </a:xfrm>
          <a:prstGeom prst="rect">
            <a:avLst/>
          </a:prstGeom>
          <a:ln/>
        </p:spPr>
        <p:style>
          <a:lnRef idx="2">
            <a:schemeClr val="accent1"/>
          </a:lnRef>
          <a:fillRef idx="1">
            <a:schemeClr val="lt1"/>
          </a:fillRef>
          <a:effectRef idx="0">
            <a:schemeClr val="accent1"/>
          </a:effectRef>
          <a:fontRef idx="minor">
            <a:schemeClr val="dk1"/>
          </a:fontRef>
        </p:style>
        <p:txBody>
          <a:bodyPr lIns="125711" tIns="62856" rIns="125711" bIns="62856" rtlCol="0" anchor="ctr"/>
          <a:lstStyle/>
          <a:p>
            <a:pPr defTabSz="989850">
              <a:lnSpc>
                <a:spcPts val="1234"/>
              </a:lnSpc>
              <a:defRPr/>
            </a:pP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58" name="テキスト ボックス 57"/>
          <p:cNvSpPr txBox="1"/>
          <p:nvPr/>
        </p:nvSpPr>
        <p:spPr>
          <a:xfrm>
            <a:off x="7759700" y="6518733"/>
            <a:ext cx="1778000" cy="861774"/>
          </a:xfrm>
          <a:prstGeom prst="rect">
            <a:avLst/>
          </a:prstGeom>
          <a:noFill/>
        </p:spPr>
        <p:txBody>
          <a:bodyPr wrap="square" rtlCol="0">
            <a:spAutoFit/>
          </a:bodyPr>
          <a:lstStyle/>
          <a:p>
            <a:pPr>
              <a:lnSpc>
                <a:spcPts val="1200"/>
              </a:lnSpc>
            </a:pP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（④府社協）</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■複</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雑な福祉課題に対応でき</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福祉人材の養成強化や府</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域の社福のサ</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ポート機能とし</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ての</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役割が求められる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9594939" y="6524384"/>
            <a:ext cx="1930154" cy="981316"/>
          </a:xfrm>
          <a:prstGeom prst="rect">
            <a:avLst/>
          </a:prstGeom>
          <a:ln/>
        </p:spPr>
        <p:style>
          <a:lnRef idx="2">
            <a:schemeClr val="accent1"/>
          </a:lnRef>
          <a:fillRef idx="1">
            <a:schemeClr val="lt1"/>
          </a:fillRef>
          <a:effectRef idx="0">
            <a:schemeClr val="accent1"/>
          </a:effectRef>
          <a:fontRef idx="minor">
            <a:schemeClr val="dk1"/>
          </a:fontRef>
        </p:style>
        <p:txBody>
          <a:bodyPr lIns="125711" tIns="62856" rIns="125711" bIns="62856" rtlCol="0" anchor="ctr"/>
          <a:lstStyle/>
          <a:p>
            <a:pPr defTabSz="989850">
              <a:lnSpc>
                <a:spcPts val="1234"/>
              </a:lnSpc>
              <a:defRPr/>
            </a:pP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62" name="テキスト ボックス 61"/>
          <p:cNvSpPr txBox="1"/>
          <p:nvPr/>
        </p:nvSpPr>
        <p:spPr>
          <a:xfrm>
            <a:off x="9545644" y="6524384"/>
            <a:ext cx="2049456" cy="861774"/>
          </a:xfrm>
          <a:prstGeom prst="rect">
            <a:avLst/>
          </a:prstGeom>
          <a:noFill/>
        </p:spPr>
        <p:txBody>
          <a:bodyPr wrap="square" rtlCol="0">
            <a:spAutoFit/>
          </a:bodyPr>
          <a:lstStyle/>
          <a:p>
            <a:pPr>
              <a:lnSpc>
                <a:spcPts val="1200"/>
              </a:lnSpc>
            </a:pP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（⑤非営利法人）</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地域に密着した社会貢献活動を</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進める法人の協力は不可欠であり、</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多様な主体との連携や各種機能へ</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の参画が期待されている。</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11607800" y="6519820"/>
            <a:ext cx="1384300" cy="985880"/>
          </a:xfrm>
          <a:prstGeom prst="rect">
            <a:avLst/>
          </a:prstGeom>
          <a:ln/>
        </p:spPr>
        <p:style>
          <a:lnRef idx="2">
            <a:schemeClr val="accent1"/>
          </a:lnRef>
          <a:fillRef idx="1">
            <a:schemeClr val="lt1"/>
          </a:fillRef>
          <a:effectRef idx="0">
            <a:schemeClr val="accent1"/>
          </a:effectRef>
          <a:fontRef idx="minor">
            <a:schemeClr val="dk1"/>
          </a:fontRef>
        </p:style>
        <p:txBody>
          <a:bodyPr lIns="125711" tIns="62856" rIns="125711" bIns="62856" rtlCol="0" anchor="ctr"/>
          <a:lstStyle/>
          <a:p>
            <a:pPr defTabSz="989850">
              <a:lnSpc>
                <a:spcPts val="1234"/>
              </a:lnSpc>
              <a:defRPr/>
            </a:pP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66" name="テキスト ボックス 65"/>
          <p:cNvSpPr txBox="1"/>
          <p:nvPr/>
        </p:nvSpPr>
        <p:spPr>
          <a:xfrm>
            <a:off x="11569700" y="6502952"/>
            <a:ext cx="1460500" cy="861774"/>
          </a:xfrm>
          <a:prstGeom prst="rect">
            <a:avLst/>
          </a:prstGeom>
          <a:noFill/>
        </p:spPr>
        <p:txBody>
          <a:bodyPr wrap="square" rtlCol="0">
            <a:spAutoFit/>
          </a:bodyPr>
          <a:lstStyle/>
          <a:p>
            <a:pPr>
              <a:lnSpc>
                <a:spcPts val="1200"/>
              </a:lnSpc>
            </a:pP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（⑥民間企業）</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itchFamily="50" charset="-128"/>
                <a:ea typeface="Meiryo UI" pitchFamily="50" charset="-128"/>
                <a:cs typeface="Meiryo UI" pitchFamily="50" charset="-128"/>
              </a:rPr>
              <a:t>職業的</a:t>
            </a:r>
            <a:r>
              <a:rPr lang="ja-JP" altLang="en-US" sz="1000" dirty="0">
                <a:latin typeface="Meiryo UI" pitchFamily="50" charset="-128"/>
                <a:ea typeface="Meiryo UI" pitchFamily="50" charset="-128"/>
                <a:cs typeface="Meiryo UI" pitchFamily="50" charset="-128"/>
              </a:rPr>
              <a:t>自立を</a:t>
            </a:r>
            <a:r>
              <a:rPr lang="ja-JP" altLang="en-US" sz="1000" dirty="0" smtClean="0">
                <a:latin typeface="Meiryo UI" pitchFamily="50" charset="-128"/>
                <a:ea typeface="Meiryo UI" pitchFamily="50" charset="-128"/>
                <a:cs typeface="Meiryo UI" pitchFamily="50" charset="-128"/>
              </a:rPr>
              <a:t>支える</a:t>
            </a:r>
            <a:endParaRPr lang="en-US" altLang="ja-JP" sz="1000" dirty="0" smtClean="0">
              <a:latin typeface="Meiryo UI" pitchFamily="50" charset="-128"/>
              <a:ea typeface="Meiryo UI" pitchFamily="50" charset="-128"/>
              <a:cs typeface="Meiryo UI" pitchFamily="50" charset="-128"/>
            </a:endParaRPr>
          </a:p>
          <a:p>
            <a:pPr>
              <a:lnSpc>
                <a:spcPts val="1200"/>
              </a:lnSpc>
            </a:pP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中間的</a:t>
            </a:r>
            <a:r>
              <a:rPr lang="ja-JP" altLang="en-US" sz="1000" dirty="0">
                <a:latin typeface="Meiryo UI" pitchFamily="50" charset="-128"/>
                <a:ea typeface="Meiryo UI" pitchFamily="50" charset="-128"/>
                <a:cs typeface="Meiryo UI" pitchFamily="50" charset="-128"/>
              </a:rPr>
              <a:t>就労や</a:t>
            </a:r>
            <a:r>
              <a:rPr lang="ja-JP" altLang="en-US" sz="1000" dirty="0" smtClean="0">
                <a:latin typeface="Meiryo UI" pitchFamily="50" charset="-128"/>
                <a:ea typeface="Meiryo UI" pitchFamily="50" charset="-128"/>
                <a:cs typeface="Meiryo UI" pitchFamily="50" charset="-128"/>
              </a:rPr>
              <a:t>雇用の</a:t>
            </a:r>
            <a:endParaRPr lang="en-US" altLang="ja-JP" sz="1000" dirty="0" smtClean="0">
              <a:latin typeface="Meiryo UI" pitchFamily="50" charset="-128"/>
              <a:ea typeface="Meiryo UI" pitchFamily="50" charset="-128"/>
              <a:cs typeface="Meiryo UI" pitchFamily="50" charset="-128"/>
            </a:endParaRPr>
          </a:p>
          <a:p>
            <a:pPr>
              <a:lnSpc>
                <a:spcPts val="1200"/>
              </a:lnSpc>
            </a:pP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受入れ先</a:t>
            </a:r>
            <a:r>
              <a:rPr lang="ja-JP" altLang="en-US" sz="1000" dirty="0">
                <a:latin typeface="Meiryo UI" pitchFamily="50" charset="-128"/>
                <a:ea typeface="Meiryo UI" pitchFamily="50" charset="-128"/>
                <a:cs typeface="Meiryo UI" pitchFamily="50" charset="-128"/>
              </a:rPr>
              <a:t>と</a:t>
            </a:r>
            <a:r>
              <a:rPr lang="ja-JP" altLang="en-US" sz="1000" dirty="0" smtClean="0">
                <a:latin typeface="Meiryo UI" pitchFamily="50" charset="-128"/>
                <a:ea typeface="Meiryo UI" pitchFamily="50" charset="-128"/>
                <a:cs typeface="Meiryo UI" pitchFamily="50" charset="-128"/>
              </a:rPr>
              <a:t>しての役割</a:t>
            </a:r>
            <a:endParaRPr lang="en-US" altLang="ja-JP" sz="1000" dirty="0" smtClean="0">
              <a:latin typeface="Meiryo UI" pitchFamily="50" charset="-128"/>
              <a:ea typeface="Meiryo UI" pitchFamily="50" charset="-128"/>
              <a:cs typeface="Meiryo UI" pitchFamily="50" charset="-128"/>
            </a:endParaRPr>
          </a:p>
          <a:p>
            <a:pPr>
              <a:lnSpc>
                <a:spcPts val="1200"/>
              </a:lnSpc>
            </a:pP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が求められている</a:t>
            </a:r>
            <a:r>
              <a:rPr lang="ja-JP" altLang="en-US" sz="1000" dirty="0">
                <a:latin typeface="Meiryo UI" pitchFamily="50" charset="-128"/>
                <a:ea typeface="Meiryo UI" pitchFamily="50" charset="-128"/>
                <a:cs typeface="Meiryo UI" pitchFamily="50" charset="-128"/>
              </a:rPr>
              <a:t>。</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265158" y="7573909"/>
            <a:ext cx="12804943" cy="253916"/>
          </a:xfrm>
          <a:prstGeom prst="rect">
            <a:avLst/>
          </a:prstGeom>
          <a:noFill/>
        </p:spPr>
        <p:txBody>
          <a:bodyPr wrap="square" rtlCol="0">
            <a:spAutoFit/>
          </a:bodyPr>
          <a:lstStyle/>
          <a:p>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（⑦大阪府）</a:t>
            </a:r>
            <a:r>
              <a:rPr lang="ja-JP" altLang="en-US" sz="1000" dirty="0" smtClean="0">
                <a:latin typeface="Meiryo UI" pitchFamily="50" charset="-128"/>
                <a:ea typeface="Meiryo UI" pitchFamily="50" charset="-128"/>
                <a:cs typeface="Meiryo UI" pitchFamily="50" charset="-128"/>
              </a:rPr>
              <a:t>■郡部</a:t>
            </a:r>
            <a:r>
              <a:rPr lang="ja-JP" altLang="en-US" sz="1000" dirty="0">
                <a:latin typeface="Meiryo UI" pitchFamily="50" charset="-128"/>
                <a:ea typeface="Meiryo UI" pitchFamily="50" charset="-128"/>
                <a:cs typeface="Meiryo UI" pitchFamily="50" charset="-128"/>
              </a:rPr>
              <a:t>における法定事業の実施</a:t>
            </a:r>
            <a:r>
              <a:rPr lang="ja-JP" altLang="en-US" sz="1000" dirty="0" smtClean="0">
                <a:latin typeface="Meiryo UI" pitchFamily="50" charset="-128"/>
                <a:ea typeface="Meiryo UI" pitchFamily="50" charset="-128"/>
                <a:cs typeface="Meiryo UI" pitchFamily="50" charset="-128"/>
              </a:rPr>
              <a:t>主体に</a:t>
            </a:r>
            <a:r>
              <a:rPr lang="ja-JP" altLang="en-US" sz="1000" dirty="0">
                <a:latin typeface="Meiryo UI" pitchFamily="50" charset="-128"/>
                <a:ea typeface="Meiryo UI" pitchFamily="50" charset="-128"/>
                <a:cs typeface="Meiryo UI" pitchFamily="50" charset="-128"/>
              </a:rPr>
              <a:t>加え</a:t>
            </a:r>
            <a:r>
              <a:rPr lang="ja-JP" altLang="en-US" sz="1000" dirty="0" smtClean="0">
                <a:latin typeface="Meiryo UI" pitchFamily="50" charset="-128"/>
                <a:ea typeface="Meiryo UI" pitchFamily="50" charset="-128"/>
                <a:cs typeface="Meiryo UI" pitchFamily="50" charset="-128"/>
              </a:rPr>
              <a:t>、府域共通の課題把握等の情報収集に努めつつ、大阪</a:t>
            </a:r>
            <a:r>
              <a:rPr lang="ja-JP" altLang="en-US" sz="1000" dirty="0">
                <a:latin typeface="Meiryo UI" pitchFamily="50" charset="-128"/>
                <a:ea typeface="Meiryo UI" pitchFamily="50" charset="-128"/>
                <a:cs typeface="Meiryo UI" pitchFamily="50" charset="-128"/>
              </a:rPr>
              <a:t>の実情を踏まえた多様な主体</a:t>
            </a:r>
            <a:r>
              <a:rPr lang="ja-JP" altLang="en-US" sz="1000" dirty="0" smtClean="0">
                <a:latin typeface="Meiryo UI" pitchFamily="50" charset="-128"/>
                <a:ea typeface="Meiryo UI" pitchFamily="50" charset="-128"/>
                <a:cs typeface="Meiryo UI" pitchFamily="50" charset="-128"/>
              </a:rPr>
              <a:t>のネットワークに</a:t>
            </a:r>
            <a:r>
              <a:rPr lang="ja-JP" altLang="en-US" sz="1000" dirty="0">
                <a:latin typeface="Meiryo UI" pitchFamily="50" charset="-128"/>
                <a:ea typeface="Meiryo UI" pitchFamily="50" charset="-128"/>
                <a:cs typeface="Meiryo UI" pitchFamily="50" charset="-128"/>
              </a:rPr>
              <a:t>よる大阪方式（一気通貫支援）</a:t>
            </a:r>
            <a:r>
              <a:rPr lang="ja-JP" altLang="en-US" sz="1000" dirty="0" smtClean="0">
                <a:latin typeface="Meiryo UI" pitchFamily="50" charset="-128"/>
                <a:ea typeface="Meiryo UI" pitchFamily="50" charset="-128"/>
                <a:cs typeface="Meiryo UI" pitchFamily="50" charset="-128"/>
              </a:rPr>
              <a:t>のトータルコーディネート機能</a:t>
            </a:r>
            <a:r>
              <a:rPr lang="ja-JP" altLang="en-US" sz="1000" dirty="0">
                <a:latin typeface="Meiryo UI" pitchFamily="50" charset="-128"/>
                <a:ea typeface="Meiryo UI" pitchFamily="50" charset="-128"/>
                <a:cs typeface="Meiryo UI" pitchFamily="50" charset="-128"/>
              </a:rPr>
              <a:t>が求められて</a:t>
            </a:r>
            <a:r>
              <a:rPr lang="ja-JP" altLang="en-US" sz="1000" dirty="0" smtClean="0">
                <a:latin typeface="Meiryo UI" pitchFamily="50" charset="-128"/>
                <a:ea typeface="Meiryo UI" pitchFamily="50" charset="-128"/>
                <a:cs typeface="Meiryo UI" pitchFamily="50" charset="-128"/>
              </a:rPr>
              <a:t>いる。</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53962" y="6249422"/>
            <a:ext cx="12961494"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生活困窮者の自立支援の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担い手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、公益性の高い社会福祉法人をはじめ、地域福祉を支える多様な主体から</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主体に着目し、求められる役割等について整理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円/楕円 72"/>
          <p:cNvSpPr/>
          <p:nvPr/>
        </p:nvSpPr>
        <p:spPr>
          <a:xfrm>
            <a:off x="178827" y="6316905"/>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76" name="円/楕円 75"/>
          <p:cNvSpPr/>
          <p:nvPr/>
        </p:nvSpPr>
        <p:spPr>
          <a:xfrm>
            <a:off x="166127" y="8269629"/>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77" name="角丸四角形 76"/>
          <p:cNvSpPr/>
          <p:nvPr/>
        </p:nvSpPr>
        <p:spPr>
          <a:xfrm>
            <a:off x="304799" y="8815140"/>
            <a:ext cx="7670801" cy="39236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nSpc>
                <a:spcPts val="13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これまでの実績・ノウハウを活かす</a:t>
            </a:r>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角丸四角形 77"/>
          <p:cNvSpPr/>
          <p:nvPr/>
        </p:nvSpPr>
        <p:spPr>
          <a:xfrm>
            <a:off x="303922" y="9753600"/>
            <a:ext cx="7671678" cy="2667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nSpc>
                <a:spcPts val="1300"/>
              </a:lnSpc>
            </a:pP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社福を核とした多様な主体との連携を図る</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 78"/>
          <p:cNvSpPr/>
          <p:nvPr/>
        </p:nvSpPr>
        <p:spPr>
          <a:xfrm>
            <a:off x="304800" y="9220200"/>
            <a:ext cx="7670800" cy="546100"/>
          </a:xfrm>
          <a:prstGeom prst="roundRect">
            <a:avLst>
              <a:gd name="adj" fmla="val 577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nSpc>
                <a:spcPts val="1300"/>
              </a:lnSpc>
            </a:pP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大阪の実情に沿った特色ある定義</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づけを行う</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1"/>
          <p:cNvSpPr txBox="1"/>
          <p:nvPr/>
        </p:nvSpPr>
        <p:spPr>
          <a:xfrm>
            <a:off x="270640" y="8595763"/>
            <a:ext cx="1145083" cy="253362"/>
          </a:xfrm>
          <a:prstGeom prst="rect">
            <a:avLst/>
          </a:prstGeom>
          <a:noFill/>
        </p:spPr>
        <p:txBody>
          <a:bodyPr wrap="square" lIns="94046" tIns="47023" rIns="94046" bIns="47023">
            <a:spAutoFit/>
          </a:bodyPr>
          <a:lstStyle/>
          <a:p>
            <a:pPr>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つの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ポイント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円/楕円 82"/>
          <p:cNvSpPr/>
          <p:nvPr/>
        </p:nvSpPr>
        <p:spPr>
          <a:xfrm>
            <a:off x="366564" y="8929310"/>
            <a:ext cx="142874" cy="161925"/>
          </a:xfrm>
          <a:prstGeom prst="ellipse">
            <a:avLst/>
          </a:prstGeom>
          <a:solidFill>
            <a:schemeClr val="bg1"/>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endParaRPr kumimoji="1" lang="ja-JP" altLang="en-US"/>
          </a:p>
        </p:txBody>
      </p:sp>
      <p:sp>
        <p:nvSpPr>
          <p:cNvPr id="84" name="円/楕円 83"/>
          <p:cNvSpPr/>
          <p:nvPr/>
        </p:nvSpPr>
        <p:spPr>
          <a:xfrm>
            <a:off x="366564" y="9399210"/>
            <a:ext cx="142874" cy="161925"/>
          </a:xfrm>
          <a:prstGeom prst="ellipse">
            <a:avLst/>
          </a:prstGeom>
          <a:solidFill>
            <a:schemeClr val="bg1"/>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endParaRPr kumimoji="1" lang="ja-JP" altLang="en-US"/>
          </a:p>
        </p:txBody>
      </p:sp>
      <p:sp>
        <p:nvSpPr>
          <p:cNvPr id="85" name="円/楕円 84"/>
          <p:cNvSpPr/>
          <p:nvPr/>
        </p:nvSpPr>
        <p:spPr>
          <a:xfrm>
            <a:off x="369591" y="9797032"/>
            <a:ext cx="142874" cy="161925"/>
          </a:xfrm>
          <a:prstGeom prst="ellipse">
            <a:avLst/>
          </a:prstGeom>
          <a:solidFill>
            <a:schemeClr val="bg1"/>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algn="ctr"/>
            <a:endParaRPr kumimoji="1" lang="ja-JP" altLang="en-US"/>
          </a:p>
        </p:txBody>
      </p:sp>
      <p:graphicFrame>
        <p:nvGraphicFramePr>
          <p:cNvPr id="86" name="表 85"/>
          <p:cNvGraphicFramePr>
            <a:graphicFrameLocks noGrp="1"/>
          </p:cNvGraphicFramePr>
          <p:nvPr>
            <p:extLst>
              <p:ext uri="{D42A27DB-BD31-4B8C-83A1-F6EECF244321}">
                <p14:modId xmlns:p14="http://schemas.microsoft.com/office/powerpoint/2010/main" val="3477634654"/>
              </p:ext>
            </p:extLst>
          </p:nvPr>
        </p:nvGraphicFramePr>
        <p:xfrm>
          <a:off x="8068501" y="8810128"/>
          <a:ext cx="4838865" cy="1202418"/>
        </p:xfrm>
        <a:graphic>
          <a:graphicData uri="http://schemas.openxmlformats.org/drawingml/2006/table">
            <a:tbl>
              <a:tblPr firstRow="1" bandRow="1">
                <a:tableStyleId>{5940675A-B579-460E-94D1-54222C63F5DA}</a:tableStyleId>
              </a:tblPr>
              <a:tblGrid>
                <a:gridCol w="4838865"/>
              </a:tblGrid>
              <a:tr h="242683">
                <a:tc>
                  <a:txBody>
                    <a:bodyPr/>
                    <a:lstStyle/>
                    <a:p>
                      <a:pPr>
                        <a:lnSpc>
                          <a:spcPts val="1200"/>
                        </a:lnSpc>
                      </a:pP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「福祉協働」の核としての社福の役割と支援事業の強化</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点を「つよくする」</a:t>
                      </a: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r>
              <a:tr h="242683">
                <a:tc>
                  <a:txBody>
                    <a:bodyPr/>
                    <a:lstStyle/>
                    <a:p>
                      <a:pPr>
                        <a:lnSpc>
                          <a:spcPts val="1200"/>
                        </a:lnSpc>
                      </a:pPr>
                      <a:r>
                        <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社会福祉法人と多様な主体（民間企業、公益法人等）とのネットワーク構築</a:t>
                      </a:r>
                      <a:endPar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点から線へ「つなぐ」</a:t>
                      </a: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r>
              <a:tr h="242683">
                <a:tc>
                  <a:txBody>
                    <a:bodyPr/>
                    <a:lstStyle/>
                    <a:p>
                      <a:pPr>
                        <a:lnSpc>
                          <a:spcPts val="1200"/>
                        </a:lnSpc>
                      </a:pPr>
                      <a:r>
                        <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ネットワークを活かし、福祉協働を「トータルパッケージ（一気通貫支援システム）」で提供　</a:t>
                      </a:r>
                      <a:endPar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線を面へ「ひろげる」</a:t>
                      </a: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3866" marR="93866" marT="48003" marB="4800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87" name="テキスト ボックス 86"/>
          <p:cNvSpPr txBox="1"/>
          <p:nvPr/>
        </p:nvSpPr>
        <p:spPr>
          <a:xfrm>
            <a:off x="8017640" y="8595763"/>
            <a:ext cx="1145083" cy="248853"/>
          </a:xfrm>
          <a:prstGeom prst="rect">
            <a:avLst/>
          </a:prstGeom>
          <a:noFill/>
        </p:spPr>
        <p:txBody>
          <a:bodyPr wrap="square" lIns="94046" tIns="47023" rIns="94046" bIns="47023">
            <a:spAutoFit/>
          </a:bodyPr>
          <a:lstStyle/>
          <a:p>
            <a:pPr>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提案の視点</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円/楕円 87"/>
          <p:cNvSpPr/>
          <p:nvPr/>
        </p:nvSpPr>
        <p:spPr>
          <a:xfrm>
            <a:off x="174650" y="8460129"/>
            <a:ext cx="130371" cy="146675"/>
          </a:xfrm>
          <a:prstGeom prst="ellipse">
            <a:avLst/>
          </a:prstGeom>
          <a:solidFill>
            <a:schemeClr val="tx2">
              <a:lumMod val="60000"/>
              <a:lumOff val="4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94046" tIns="47023" rIns="94046" bIns="47023" rtlCol="0" anchor="ctr"/>
          <a:lstStyle/>
          <a:p>
            <a:pPr algn="ctr"/>
            <a:endParaRPr kumimoji="1" lang="ja-JP" altLang="en-US"/>
          </a:p>
        </p:txBody>
      </p:sp>
      <p:sp>
        <p:nvSpPr>
          <p:cNvPr id="16" name="下矢印 15"/>
          <p:cNvSpPr/>
          <p:nvPr/>
        </p:nvSpPr>
        <p:spPr>
          <a:xfrm>
            <a:off x="12827000" y="8813801"/>
            <a:ext cx="190801" cy="1206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3111500" y="9273330"/>
            <a:ext cx="4813300" cy="442170"/>
          </a:xfrm>
          <a:prstGeom prst="rect">
            <a:avLst/>
          </a:prstGeom>
          <a:ln>
            <a:prstDash val="sysDash"/>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大阪方式では「生活困窮者」に生活保護受給者や非正規労働者等も該当し、幅広に支援する</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「さらなる地域貢献」を「福祉協働（ソーシャル・パートナーシップ・プログラム）」と命名</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3124200" y="8864600"/>
            <a:ext cx="4800600" cy="304800"/>
          </a:xfrm>
          <a:prstGeom prst="rect">
            <a:avLst/>
          </a:prstGeom>
          <a:ln>
            <a:prstDash val="sysDash"/>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社福や行政をはじめ多様な主体が取り組んできた要援護者支援のノウハウ等を活かし、さらなる活</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性化を図る</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正方形/長方形 97"/>
          <p:cNvSpPr/>
          <p:nvPr/>
        </p:nvSpPr>
        <p:spPr>
          <a:xfrm>
            <a:off x="3111500" y="9804401"/>
            <a:ext cx="4826000" cy="177799"/>
          </a:xfrm>
          <a:prstGeom prst="rect">
            <a:avLst/>
          </a:prstGeom>
          <a:ln>
            <a:prstDash val="sysDash"/>
          </a:ln>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これまで連携経験のない民間企業等とパートナーシップを組み、就労支援に取り組む</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98495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平行四辺形 36"/>
          <p:cNvSpPr/>
          <p:nvPr/>
        </p:nvSpPr>
        <p:spPr>
          <a:xfrm>
            <a:off x="1314077" y="6108183"/>
            <a:ext cx="10877401" cy="3755617"/>
          </a:xfrm>
          <a:prstGeom prst="parallelogram">
            <a:avLst>
              <a:gd name="adj" fmla="val 5359"/>
            </a:avLst>
          </a:prstGeom>
          <a:solidFill>
            <a:srgbClr val="00B050"/>
          </a:solidFill>
          <a:ln w="25400" cap="flat" cmpd="sng" algn="ctr">
            <a:solidFill>
              <a:srgbClr val="3E3D2D"/>
            </a:solidFill>
            <a:prstDash val="solid"/>
          </a:ln>
          <a:effectLst/>
          <a:scene3d>
            <a:camera prst="perspectiveRelaxed">
              <a:rot lat="18000000" lon="0" rev="0"/>
            </a:camera>
            <a:lightRig rig="threePt" dir="t"/>
          </a:scene3d>
          <a:sp3d>
            <a:bevelT/>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Century Schoolbook"/>
              <a:ea typeface="ＭＳ Ｐ明朝"/>
            </a:endParaRPr>
          </a:p>
        </p:txBody>
      </p:sp>
      <p:sp>
        <p:nvSpPr>
          <p:cNvPr id="6" name="テキスト ボックス 5"/>
          <p:cNvSpPr txBox="1"/>
          <p:nvPr/>
        </p:nvSpPr>
        <p:spPr>
          <a:xfrm>
            <a:off x="663103" y="6131465"/>
            <a:ext cx="6325627"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200" b="1" i="0" u="none" strike="noStrike" kern="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図表②：</a:t>
            </a:r>
            <a:r>
              <a:rPr kumimoji="0" lang="ja-JP" altLang="en-US" sz="12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府域</a:t>
            </a:r>
            <a:r>
              <a:rPr kumimoji="0" lang="ja-JP" altLang="en-US" sz="1200" b="1" i="0" u="none" strike="noStrike" kern="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における生活困窮者自立支援制度の将来像（イメージ）</a:t>
            </a:r>
            <a:r>
              <a:rPr kumimoji="0" lang="en-US" altLang="ja-JP" sz="1200" b="1" i="0" u="none" strike="noStrike" kern="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p:txBody>
      </p:sp>
      <p:sp>
        <p:nvSpPr>
          <p:cNvPr id="7" name="額縁 6"/>
          <p:cNvSpPr/>
          <p:nvPr/>
        </p:nvSpPr>
        <p:spPr>
          <a:xfrm>
            <a:off x="5445451" y="7507498"/>
            <a:ext cx="1845408" cy="741862"/>
          </a:xfrm>
          <a:prstGeom prst="bevel">
            <a:avLst/>
          </a:prstGeom>
          <a:solidFill>
            <a:schemeClr val="accent3">
              <a:lumMod val="60000"/>
              <a:lumOff val="40000"/>
            </a:schemeClr>
          </a:solidFill>
          <a:ln w="25400" cap="flat" cmpd="sng" algn="ctr">
            <a:solidFill>
              <a:srgbClr val="94C600">
                <a:shade val="50000"/>
              </a:srgbClr>
            </a:solidFill>
            <a:prstDash val="solid"/>
          </a:ln>
          <a:effectLst/>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生活困窮者</a:t>
            </a:r>
            <a:endParaRPr kumimoji="1" lang="ja-JP" altLang="en-US" sz="13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右矢印 7"/>
          <p:cNvSpPr/>
          <p:nvPr/>
        </p:nvSpPr>
        <p:spPr>
          <a:xfrm rot="620192">
            <a:off x="3730712" y="7309668"/>
            <a:ext cx="1393798" cy="268924"/>
          </a:xfrm>
          <a:prstGeom prst="rightArrow">
            <a:avLst/>
          </a:prstGeom>
          <a:solidFill>
            <a:srgbClr val="FFC000"/>
          </a:solidFill>
          <a:ln w="25400" cap="flat" cmpd="sng" algn="ctr">
            <a:solidFill>
              <a:srgbClr val="94C600">
                <a:shade val="50000"/>
              </a:srgbClr>
            </a:solidFill>
            <a:prstDash val="solid"/>
          </a:ln>
          <a:effectLst/>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Century Schoolbook"/>
              <a:ea typeface="ＭＳ Ｐ明朝"/>
            </a:endParaRPr>
          </a:p>
        </p:txBody>
      </p:sp>
      <p:sp>
        <p:nvSpPr>
          <p:cNvPr id="9" name="右矢印 8"/>
          <p:cNvSpPr/>
          <p:nvPr/>
        </p:nvSpPr>
        <p:spPr>
          <a:xfrm rot="20979808" flipV="1">
            <a:off x="3744467" y="7958797"/>
            <a:ext cx="1393798" cy="268924"/>
          </a:xfrm>
          <a:prstGeom prst="rightArrow">
            <a:avLst/>
          </a:prstGeom>
          <a:solidFill>
            <a:srgbClr val="FFC000"/>
          </a:solidFill>
          <a:ln w="25400" cap="flat" cmpd="sng" algn="ctr">
            <a:solidFill>
              <a:srgbClr val="94C600">
                <a:shade val="50000"/>
              </a:srgbClr>
            </a:solidFill>
            <a:prstDash val="solid"/>
          </a:ln>
          <a:effectLst/>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Century Schoolbook"/>
              <a:ea typeface="ＭＳ Ｐ明朝"/>
            </a:endParaRPr>
          </a:p>
        </p:txBody>
      </p:sp>
      <p:sp>
        <p:nvSpPr>
          <p:cNvPr id="10" name="右矢印 9"/>
          <p:cNvSpPr/>
          <p:nvPr/>
        </p:nvSpPr>
        <p:spPr>
          <a:xfrm rot="20979808" flipH="1">
            <a:off x="7604922" y="7325123"/>
            <a:ext cx="1393798" cy="268926"/>
          </a:xfrm>
          <a:prstGeom prst="rightArrow">
            <a:avLst/>
          </a:prstGeom>
          <a:solidFill>
            <a:srgbClr val="FFC000"/>
          </a:solidFill>
          <a:ln w="25400" cap="flat" cmpd="sng" algn="ctr">
            <a:solidFill>
              <a:srgbClr val="94C600">
                <a:shade val="50000"/>
              </a:srgbClr>
            </a:solidFill>
            <a:prstDash val="solid"/>
          </a:ln>
          <a:effectLst/>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Century Schoolbook"/>
              <a:ea typeface="ＭＳ Ｐ明朝"/>
            </a:endParaRPr>
          </a:p>
        </p:txBody>
      </p:sp>
      <p:sp>
        <p:nvSpPr>
          <p:cNvPr id="11" name="右矢印 10"/>
          <p:cNvSpPr/>
          <p:nvPr/>
        </p:nvSpPr>
        <p:spPr>
          <a:xfrm rot="620192" flipH="1" flipV="1">
            <a:off x="7618676" y="7974252"/>
            <a:ext cx="1393798" cy="268926"/>
          </a:xfrm>
          <a:prstGeom prst="rightArrow">
            <a:avLst/>
          </a:prstGeom>
          <a:solidFill>
            <a:srgbClr val="FFC000"/>
          </a:solidFill>
          <a:ln w="25400" cap="flat" cmpd="sng" algn="ctr">
            <a:solidFill>
              <a:srgbClr val="94C600">
                <a:shade val="50000"/>
              </a:srgbClr>
            </a:solidFill>
            <a:prstDash val="solid"/>
          </a:ln>
          <a:effectLst/>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Century Schoolbook"/>
              <a:ea typeface="ＭＳ Ｐ明朝"/>
            </a:endParaRPr>
          </a:p>
        </p:txBody>
      </p:sp>
      <p:sp>
        <p:nvSpPr>
          <p:cNvPr id="12" name="フローチャート : 結合子 11"/>
          <p:cNvSpPr/>
          <p:nvPr/>
        </p:nvSpPr>
        <p:spPr>
          <a:xfrm>
            <a:off x="1125089" y="6793791"/>
            <a:ext cx="10412224" cy="1947387"/>
          </a:xfrm>
          <a:prstGeom prst="flowChartConnector">
            <a:avLst/>
          </a:prstGeom>
          <a:noFill/>
          <a:ln w="38100" cap="flat" cmpd="sng" algn="ctr">
            <a:solidFill>
              <a:srgbClr val="FEA022"/>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latin typeface="Century Schoolbook"/>
              <a:ea typeface="ＭＳ Ｐ明朝"/>
            </a:endParaRPr>
          </a:p>
        </p:txBody>
      </p:sp>
      <p:sp>
        <p:nvSpPr>
          <p:cNvPr id="13" name="角丸四角形 12"/>
          <p:cNvSpPr/>
          <p:nvPr/>
        </p:nvSpPr>
        <p:spPr>
          <a:xfrm>
            <a:off x="3437489" y="8417245"/>
            <a:ext cx="1072162" cy="301803"/>
          </a:xfrm>
          <a:prstGeom prst="roundRect">
            <a:avLst/>
          </a:prstGeom>
          <a:solidFill>
            <a:srgbClr val="FEA022">
              <a:lumMod val="75000"/>
            </a:srgbClr>
          </a:solidFill>
          <a:ln w="190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寺社等</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8324394" y="8444845"/>
            <a:ext cx="1072162" cy="301803"/>
          </a:xfrm>
          <a:prstGeom prst="roundRect">
            <a:avLst/>
          </a:prstGeom>
          <a:solidFill>
            <a:srgbClr val="FEA022">
              <a:lumMod val="75000"/>
            </a:srgbClr>
          </a:solidFill>
          <a:ln w="190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CSW</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5347477" y="6565180"/>
            <a:ext cx="2035679" cy="519301"/>
          </a:xfrm>
          <a:prstGeom prst="roundRect">
            <a:avLst/>
          </a:prstGeom>
          <a:solidFill>
            <a:srgbClr val="FEA022">
              <a:lumMod val="75000"/>
            </a:srgbClr>
          </a:solidFill>
          <a:ln w="38100"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社会福祉法人</a:t>
            </a:r>
            <a:endParaRPr kumimoji="1" lang="ja-JP" altLang="en-US" sz="1400" b="1" i="0" u="sng"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2706110" y="6736333"/>
            <a:ext cx="2315174" cy="373583"/>
          </a:xfrm>
          <a:prstGeom prst="roundRect">
            <a:avLst/>
          </a:prstGeom>
          <a:solidFill>
            <a:srgbClr val="FEA022">
              <a:lumMod val="75000"/>
            </a:srgbClr>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大阪府社会福祉協議会</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930858" y="7651077"/>
            <a:ext cx="1072162" cy="301803"/>
          </a:xfrm>
          <a:prstGeom prst="roundRect">
            <a:avLst/>
          </a:prstGeom>
          <a:solidFill>
            <a:srgbClr val="FEA022">
              <a:lumMod val="75000"/>
            </a:srgbClr>
          </a:solidFill>
          <a:ln w="190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民間企業</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1906052" y="8211617"/>
            <a:ext cx="1072162" cy="301803"/>
          </a:xfrm>
          <a:prstGeom prst="roundRect">
            <a:avLst/>
          </a:prstGeom>
          <a:solidFill>
            <a:srgbClr val="FEA022">
              <a:lumMod val="75000"/>
            </a:srgbClr>
          </a:solidFill>
          <a:ln w="190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学校</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9908014" y="8230731"/>
            <a:ext cx="1072162" cy="301803"/>
          </a:xfrm>
          <a:prstGeom prst="roundRect">
            <a:avLst/>
          </a:prstGeom>
          <a:solidFill>
            <a:srgbClr val="FEA022">
              <a:lumMod val="75000"/>
            </a:srgbClr>
          </a:solidFill>
          <a:ln w="190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民生委員</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10297861" y="7033200"/>
            <a:ext cx="1072162" cy="301803"/>
          </a:xfrm>
          <a:prstGeom prst="roundRect">
            <a:avLst/>
          </a:prstGeom>
          <a:solidFill>
            <a:srgbClr val="FEA022">
              <a:lumMod val="75000"/>
            </a:srgbClr>
          </a:solidFill>
          <a:ln w="190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病院</a:t>
            </a:r>
          </a:p>
        </p:txBody>
      </p:sp>
      <p:sp>
        <p:nvSpPr>
          <p:cNvPr id="21" name="角丸四角形 20"/>
          <p:cNvSpPr/>
          <p:nvPr/>
        </p:nvSpPr>
        <p:spPr>
          <a:xfrm>
            <a:off x="10779978" y="7690571"/>
            <a:ext cx="1072162" cy="301803"/>
          </a:xfrm>
          <a:prstGeom prst="roundRect">
            <a:avLst/>
          </a:prstGeom>
          <a:solidFill>
            <a:srgbClr val="FEA022">
              <a:lumMod val="75000"/>
            </a:srgbClr>
          </a:solidFill>
          <a:ln w="190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経済</a:t>
            </a:r>
            <a:r>
              <a:rPr kumimoji="1" lang="ja-JP" altLang="en-US"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1456468" y="7014655"/>
            <a:ext cx="926489" cy="301803"/>
          </a:xfrm>
          <a:prstGeom prst="roundRect">
            <a:avLst/>
          </a:prstGeom>
          <a:solidFill>
            <a:srgbClr val="FEA022">
              <a:lumMod val="75000"/>
            </a:srgbClr>
          </a:solidFill>
          <a:ln w="190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NPO</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58"/>
          <p:cNvSpPr txBox="1">
            <a:spLocks noChangeArrowheads="1"/>
          </p:cNvSpPr>
          <p:nvPr/>
        </p:nvSpPr>
        <p:spPr bwMode="auto">
          <a:xfrm>
            <a:off x="3620766" y="7687767"/>
            <a:ext cx="7152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itchFamily="50" charset="-128"/>
                <a:ea typeface="Meiryo UI" pitchFamily="50" charset="-128"/>
                <a:cs typeface="Meiryo UI" pitchFamily="50" charset="-128"/>
              </a:rPr>
              <a:t>支援</a:t>
            </a:r>
          </a:p>
        </p:txBody>
      </p:sp>
      <p:sp>
        <p:nvSpPr>
          <p:cNvPr id="25" name="角丸四角形 24"/>
          <p:cNvSpPr/>
          <p:nvPr/>
        </p:nvSpPr>
        <p:spPr>
          <a:xfrm>
            <a:off x="4252011" y="9348891"/>
            <a:ext cx="1514512" cy="406650"/>
          </a:xfrm>
          <a:prstGeom prst="roundRect">
            <a:avLst/>
          </a:prstGeom>
          <a:solidFill>
            <a:srgbClr val="0070C0"/>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ja-JP" altLang="en-US" sz="1400" b="1" i="0" u="none" strike="noStrike" kern="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7046514" y="9359900"/>
            <a:ext cx="1514512" cy="406650"/>
          </a:xfrm>
          <a:prstGeom prst="roundRect">
            <a:avLst/>
          </a:prstGeom>
          <a:solidFill>
            <a:srgbClr val="0070C0"/>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府内市町村</a:t>
            </a:r>
            <a:endParaRPr kumimoji="1" lang="ja-JP" altLang="en-US" sz="1400" b="1" i="0" u="none" strike="noStrike" kern="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左右矢印 26"/>
          <p:cNvSpPr/>
          <p:nvPr/>
        </p:nvSpPr>
        <p:spPr>
          <a:xfrm>
            <a:off x="5847006" y="9297529"/>
            <a:ext cx="1086613" cy="426569"/>
          </a:xfrm>
          <a:prstGeom prst="leftRightArrow">
            <a:avLst/>
          </a:prstGeom>
          <a:solidFill>
            <a:srgbClr val="FFC000"/>
          </a:solidFill>
          <a:ln w="25400" cap="flat" cmpd="sng" algn="ctr">
            <a:solidFill>
              <a:srgbClr val="94C600">
                <a:shade val="50000"/>
              </a:srgbClr>
            </a:solidFill>
            <a:prstDash val="solid"/>
          </a:ln>
          <a:effectLst/>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Century Schoolbook"/>
              <a:ea typeface="ＭＳ Ｐ明朝"/>
            </a:endParaRPr>
          </a:p>
        </p:txBody>
      </p:sp>
      <p:sp>
        <p:nvSpPr>
          <p:cNvPr id="28" name="テキスト ボックス 29"/>
          <p:cNvSpPr txBox="1">
            <a:spLocks noChangeArrowheads="1"/>
          </p:cNvSpPr>
          <p:nvPr/>
        </p:nvSpPr>
        <p:spPr bwMode="auto">
          <a:xfrm>
            <a:off x="6165792" y="9118914"/>
            <a:ext cx="7152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itchFamily="50" charset="-128"/>
                <a:ea typeface="Meiryo UI" pitchFamily="50" charset="-128"/>
                <a:cs typeface="Meiryo UI" pitchFamily="50" charset="-128"/>
              </a:rPr>
              <a:t>連携</a:t>
            </a:r>
          </a:p>
        </p:txBody>
      </p:sp>
      <p:sp>
        <p:nvSpPr>
          <p:cNvPr id="29" name="右矢印 28"/>
          <p:cNvSpPr/>
          <p:nvPr/>
        </p:nvSpPr>
        <p:spPr>
          <a:xfrm rot="16200000">
            <a:off x="4956628" y="8860686"/>
            <a:ext cx="164394" cy="747978"/>
          </a:xfrm>
          <a:prstGeom prst="rightArrow">
            <a:avLst/>
          </a:prstGeom>
          <a:solidFill>
            <a:sysClr val="window" lastClr="FFFFFF"/>
          </a:solidFill>
          <a:ln w="25400" cap="flat" cmpd="sng" algn="ctr">
            <a:solidFill>
              <a:srgbClr val="FEA02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sysClr val="windowText" lastClr="000000"/>
              </a:solidFill>
              <a:effectLst/>
              <a:uLnTx/>
              <a:uFillTx/>
              <a:latin typeface="Century Schoolbook"/>
              <a:ea typeface="ＭＳ Ｐ明朝"/>
            </a:endParaRPr>
          </a:p>
        </p:txBody>
      </p:sp>
      <p:sp>
        <p:nvSpPr>
          <p:cNvPr id="30" name="右矢印 29"/>
          <p:cNvSpPr/>
          <p:nvPr/>
        </p:nvSpPr>
        <p:spPr>
          <a:xfrm rot="16200000">
            <a:off x="7704623" y="8877398"/>
            <a:ext cx="164394" cy="747978"/>
          </a:xfrm>
          <a:prstGeom prst="rightArrow">
            <a:avLst/>
          </a:prstGeom>
          <a:solidFill>
            <a:sysClr val="window" lastClr="FFFFFF"/>
          </a:solidFill>
          <a:ln w="25400" cap="flat" cmpd="sng" algn="ctr">
            <a:solidFill>
              <a:srgbClr val="FEA02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sysClr val="windowText" lastClr="000000"/>
              </a:solidFill>
              <a:effectLst/>
              <a:uLnTx/>
              <a:uFillTx/>
              <a:latin typeface="Century Schoolbook"/>
              <a:ea typeface="ＭＳ Ｐ明朝"/>
            </a:endParaRPr>
          </a:p>
        </p:txBody>
      </p:sp>
      <p:sp>
        <p:nvSpPr>
          <p:cNvPr id="31" name="角丸四角形 30"/>
          <p:cNvSpPr/>
          <p:nvPr/>
        </p:nvSpPr>
        <p:spPr>
          <a:xfrm>
            <a:off x="713613" y="6476999"/>
            <a:ext cx="11820055" cy="3369143"/>
          </a:xfrm>
          <a:prstGeom prst="roundRect">
            <a:avLst>
              <a:gd name="adj" fmla="val 9421"/>
            </a:avLst>
          </a:prstGeom>
          <a:noFill/>
          <a:ln w="25400" cap="flat" cmpd="sng" algn="ctr">
            <a:solidFill>
              <a:srgbClr val="94C600">
                <a:shade val="50000"/>
              </a:srgbClr>
            </a:solidFill>
            <a:prstDash val="sysDot"/>
          </a:ln>
          <a:effectLst/>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ysClr val="window" lastClr="FFFFFF"/>
              </a:solidFill>
              <a:effectLst/>
              <a:uLnTx/>
              <a:uFillTx/>
              <a:latin typeface="Century Schoolbook"/>
              <a:ea typeface="ＭＳ Ｐ明朝"/>
            </a:endParaRPr>
          </a:p>
        </p:txBody>
      </p:sp>
      <p:sp>
        <p:nvSpPr>
          <p:cNvPr id="33" name="角丸四角形 32"/>
          <p:cNvSpPr/>
          <p:nvPr/>
        </p:nvSpPr>
        <p:spPr>
          <a:xfrm>
            <a:off x="5127205" y="8586419"/>
            <a:ext cx="1072162" cy="301803"/>
          </a:xfrm>
          <a:prstGeom prst="roundRect">
            <a:avLst/>
          </a:prstGeom>
          <a:solidFill>
            <a:srgbClr val="FEA022">
              <a:lumMod val="75000"/>
            </a:srgbClr>
          </a:solidFill>
          <a:ln w="190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自治会</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7735367" y="6740624"/>
            <a:ext cx="2315174" cy="373583"/>
          </a:xfrm>
          <a:prstGeom prst="roundRect">
            <a:avLst/>
          </a:prstGeom>
          <a:solidFill>
            <a:srgbClr val="FEA022">
              <a:lumMod val="75000"/>
            </a:srgbClr>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市町村社会福祉協議会</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6643148" y="8586969"/>
            <a:ext cx="1072162" cy="301803"/>
          </a:xfrm>
          <a:prstGeom prst="roundRect">
            <a:avLst/>
          </a:prstGeom>
          <a:solidFill>
            <a:srgbClr val="FEA022">
              <a:lumMod val="75000"/>
            </a:srgbClr>
          </a:solidFill>
          <a:ln w="190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地域住民</a:t>
            </a:r>
            <a:endParaRPr kumimoji="1" lang="ja-JP" altLang="en-US" sz="1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58"/>
          <p:cNvSpPr txBox="1">
            <a:spLocks noChangeArrowheads="1"/>
          </p:cNvSpPr>
          <p:nvPr/>
        </p:nvSpPr>
        <p:spPr bwMode="auto">
          <a:xfrm>
            <a:off x="8613692" y="7648086"/>
            <a:ext cx="7152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a:ln>
                  <a:noFill/>
                </a:ln>
                <a:solidFill>
                  <a:sysClr val="windowText" lastClr="000000"/>
                </a:solidFill>
                <a:effectLst/>
                <a:uLnTx/>
                <a:uFillTx/>
                <a:latin typeface="Meiryo UI" pitchFamily="50" charset="-128"/>
                <a:ea typeface="Meiryo UI" pitchFamily="50" charset="-128"/>
                <a:cs typeface="Meiryo UI" pitchFamily="50" charset="-128"/>
              </a:rPr>
              <a:t>支援</a:t>
            </a:r>
          </a:p>
        </p:txBody>
      </p:sp>
      <p:graphicFrame>
        <p:nvGraphicFramePr>
          <p:cNvPr id="39" name="表 38"/>
          <p:cNvGraphicFramePr>
            <a:graphicFrameLocks noGrp="1"/>
          </p:cNvGraphicFramePr>
          <p:nvPr>
            <p:extLst>
              <p:ext uri="{D42A27DB-BD31-4B8C-83A1-F6EECF244321}">
                <p14:modId xmlns:p14="http://schemas.microsoft.com/office/powerpoint/2010/main" val="642345569"/>
              </p:ext>
            </p:extLst>
          </p:nvPr>
        </p:nvGraphicFramePr>
        <p:xfrm>
          <a:off x="723901" y="1304297"/>
          <a:ext cx="11751417" cy="4724316"/>
        </p:xfrm>
        <a:graphic>
          <a:graphicData uri="http://schemas.openxmlformats.org/drawingml/2006/table">
            <a:tbl>
              <a:tblPr firstRow="1" bandRow="1">
                <a:tableStyleId>{5940675A-B579-460E-94D1-54222C63F5DA}</a:tableStyleId>
              </a:tblPr>
              <a:tblGrid>
                <a:gridCol w="957844"/>
                <a:gridCol w="1002082"/>
                <a:gridCol w="1037273"/>
                <a:gridCol w="977900"/>
                <a:gridCol w="977900"/>
                <a:gridCol w="1041400"/>
                <a:gridCol w="1308100"/>
                <a:gridCol w="1663700"/>
                <a:gridCol w="2785218"/>
              </a:tblGrid>
              <a:tr h="428370">
                <a:tc gridSpan="2">
                  <a:txBody>
                    <a:bodyPr/>
                    <a:lstStyle/>
                    <a:p>
                      <a:pPr>
                        <a:lnSpc>
                          <a:spcPts val="1300"/>
                        </a:lnSpc>
                      </a:pP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BlToTr w="12700" cap="flat" cmpd="sng" algn="ctr">
                      <a:solidFill>
                        <a:schemeClr val="bg1"/>
                      </a:solidFill>
                      <a:prstDash val="solid"/>
                      <a:round/>
                      <a:headEnd type="none" w="med" len="med"/>
                      <a:tailEnd type="none" w="med" len="med"/>
                    </a:lnBlToTr>
                    <a:solidFill>
                      <a:schemeClr val="bg1">
                        <a:lumMod val="65000"/>
                      </a:schemeClr>
                    </a:solidFill>
                  </a:tcPr>
                </a:tc>
                <a:tc hMerge="1">
                  <a:txBody>
                    <a:bodyPr/>
                    <a:lstStyle/>
                    <a:p>
                      <a:pPr>
                        <a:lnSpc>
                          <a:spcPts val="1300"/>
                        </a:lnSpc>
                      </a:pP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65000"/>
                      </a:schemeClr>
                    </a:solidFill>
                  </a:tcPr>
                </a:tc>
                <a:tc>
                  <a:txBody>
                    <a:bodyPr/>
                    <a:lstStyle/>
                    <a:p>
                      <a:pPr>
                        <a:lnSpc>
                          <a:spcPts val="1300"/>
                        </a:lnSpc>
                      </a:pP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自立相談支援</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9050"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65000"/>
                      </a:schemeClr>
                    </a:solidFill>
                  </a:tcPr>
                </a:tc>
                <a:tc>
                  <a:txBody>
                    <a:bodyPr/>
                    <a:lstStyle/>
                    <a:p>
                      <a:pPr>
                        <a:lnSpc>
                          <a:spcPts val="1300"/>
                        </a:lnSpc>
                      </a:pP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就労準備支援</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65000"/>
                      </a:schemeClr>
                    </a:solidFill>
                  </a:tcPr>
                </a:tc>
                <a:tc>
                  <a:txBody>
                    <a:bodyPr/>
                    <a:lstStyle/>
                    <a:p>
                      <a:pPr>
                        <a:lnSpc>
                          <a:spcPts val="1300"/>
                        </a:lnSpc>
                      </a:pP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一時生活支援</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65000"/>
                      </a:schemeClr>
                    </a:solidFill>
                  </a:tcPr>
                </a:tc>
                <a:tc>
                  <a:txBody>
                    <a:bodyPr/>
                    <a:lstStyle/>
                    <a:p>
                      <a:pPr>
                        <a:lnSpc>
                          <a:spcPts val="1300"/>
                        </a:lnSpc>
                      </a:pP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家計相談支援</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65000"/>
                      </a:schemeClr>
                    </a:solidFill>
                  </a:tcPr>
                </a:tc>
                <a:tc>
                  <a:txBody>
                    <a:bodyPr/>
                    <a:lstStyle/>
                    <a:p>
                      <a:pPr>
                        <a:lnSpc>
                          <a:spcPts val="1300"/>
                        </a:lnSpc>
                      </a:pP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学習支援</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65000"/>
                      </a:schemeClr>
                    </a:solidFill>
                  </a:tcPr>
                </a:tc>
                <a:tc>
                  <a:txBody>
                    <a:bodyPr/>
                    <a:lstStyle/>
                    <a:p>
                      <a:pPr>
                        <a:lnSpc>
                          <a:spcPts val="1300"/>
                        </a:lnSpc>
                      </a:pP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就労訓練</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65000"/>
                      </a:schemeClr>
                    </a:solidFill>
                  </a:tcPr>
                </a:tc>
                <a:tc>
                  <a:txBody>
                    <a:bodyPr/>
                    <a:lstStyle/>
                    <a:p>
                      <a:pPr>
                        <a:lnSpc>
                          <a:spcPts val="1300"/>
                        </a:lnSpc>
                      </a:pP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職業的自立</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65000"/>
                      </a:schemeClr>
                    </a:solidFill>
                  </a:tcPr>
                </a:tc>
              </a:tr>
              <a:tr h="593379">
                <a:tc rowSpan="2">
                  <a:txBody>
                    <a:bodyPr/>
                    <a:lstStyle/>
                    <a:p>
                      <a:pPr>
                        <a:lnSpc>
                          <a:spcPts val="15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点を</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「つよくする」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nSpc>
                          <a:spcPts val="15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法定事業</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marT="49202" marB="49202">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2700"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r>
              <a:tr h="1155068">
                <a:tc vMerge="1">
                  <a:txBody>
                    <a:bodyPr/>
                    <a:lstStyle/>
                    <a:p>
                      <a:pPr>
                        <a:lnSpc>
                          <a:spcPts val="1300"/>
                        </a:lnSpc>
                      </a:pP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28575" cap="flat" cmpd="sng" algn="ctr">
                      <a:solidFill>
                        <a:schemeClr val="tx1"/>
                      </a:solidFill>
                      <a:prstDash val="solid"/>
                      <a:round/>
                      <a:headEnd type="none" w="med" len="med"/>
                      <a:tailEnd type="none" w="med" len="med"/>
                    </a:lnL>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社会福祉法人独自の取組み</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R w="19050" cap="flat" cmpd="sng" algn="ctr">
                      <a:solidFill>
                        <a:schemeClr val="tx1"/>
                      </a:solidFill>
                      <a:prstDash val="solid"/>
                      <a:round/>
                      <a:headEnd type="none" w="med" len="med"/>
                      <a:tailEnd type="none" w="med" len="med"/>
                    </a:lnR>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○総合相談窓口</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9050" cap="flat" cmpd="sng" algn="ctr">
                      <a:solidFill>
                        <a:schemeClr val="tx1"/>
                      </a:solidFill>
                      <a:prstDash val="solid"/>
                      <a:round/>
                      <a:headEnd type="none" w="med" len="med"/>
                      <a:tailEnd type="none" w="med" len="med"/>
                    </a:lnL>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○就職活動支援</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○経済的援助</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R w="12700" cap="flat" cmpd="sng" algn="ctr">
                      <a:solidFill>
                        <a:schemeClr val="tx1"/>
                      </a:solidFill>
                      <a:prstDash val="solid"/>
                      <a:round/>
                      <a:headEnd type="none" w="med" len="med"/>
                      <a:tailEnd type="none" w="med" len="med"/>
                    </a:lnR>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○家計相談支援</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nSpc>
                          <a:spcPts val="15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○就学・学習支援</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nSpc>
                          <a:spcPts val="15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○就労訓練（中間的就労）の受入</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2700" cap="flat" cmpd="sng" algn="ctr">
                      <a:solidFill>
                        <a:schemeClr val="tx1"/>
                      </a:solidFill>
                      <a:prstDash val="solid"/>
                      <a:round/>
                      <a:headEnd type="none" w="med" len="med"/>
                      <a:tailEnd type="none" w="med" len="med"/>
                    </a:lnL>
                    <a:solidFill>
                      <a:schemeClr val="bg1"/>
                    </a:solidFill>
                  </a:tcPr>
                </a:tc>
                <a:tc>
                  <a:txBody>
                    <a:bodyPr/>
                    <a:lstStyle/>
                    <a:p>
                      <a:pPr>
                        <a:lnSpc>
                          <a:spcPts val="15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○直接雇用の受入</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R w="28575" cap="flat" cmpd="sng" algn="ctr">
                      <a:solidFill>
                        <a:schemeClr val="tx1"/>
                      </a:solidFill>
                      <a:prstDash val="solid"/>
                      <a:round/>
                      <a:headEnd type="none" w="med" len="med"/>
                      <a:tailEnd type="none" w="med" len="med"/>
                    </a:lnR>
                    <a:solidFill>
                      <a:schemeClr val="bg1"/>
                    </a:solidFill>
                  </a:tcPr>
                </a:tc>
              </a:tr>
              <a:tr h="1307300">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点から線へ</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「つなぐ」</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28575" cap="flat" cmpd="sng" algn="ctr">
                      <a:solidFill>
                        <a:schemeClr val="tx1"/>
                      </a:solidFill>
                      <a:prstDash val="solid"/>
                      <a:round/>
                      <a:headEnd type="none" w="med" len="med"/>
                      <a:tailEnd type="none" w="med" len="med"/>
                    </a:lnL>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多様な主体との連携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R w="19050" cap="flat" cmpd="sng" algn="ctr">
                      <a:solidFill>
                        <a:schemeClr val="tx1"/>
                      </a:solidFill>
                      <a:prstDash val="solid"/>
                      <a:round/>
                      <a:headEnd type="none" w="med" len="med"/>
                      <a:tailEnd type="none" w="med" len="med"/>
                    </a:lnR>
                    <a:solidFill>
                      <a:schemeClr val="bg1"/>
                    </a:solidFill>
                  </a:tcPr>
                </a:tc>
                <a:tc>
                  <a:txBody>
                    <a:bodyPr/>
                    <a:lstStyle/>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9050" cap="flat" cmpd="sng" algn="ctr">
                      <a:solidFill>
                        <a:schemeClr val="tx1"/>
                      </a:solidFill>
                      <a:prstDash val="solid"/>
                      <a:round/>
                      <a:headEnd type="none" w="med" len="med"/>
                      <a:tailEnd type="none" w="med" len="med"/>
                    </a:lnL>
                    <a:solidFill>
                      <a:schemeClr val="bg1"/>
                    </a:solidFill>
                  </a:tcPr>
                </a:tc>
                <a:tc>
                  <a:txBody>
                    <a:bodyPr/>
                    <a:lstStyle/>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solidFill>
                      <a:schemeClr val="bg1"/>
                    </a:solidFill>
                  </a:tcPr>
                </a:tc>
                <a:tc>
                  <a:txBody>
                    <a:bodyPr/>
                    <a:lstStyle/>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solidFill>
                      <a:schemeClr val="bg1"/>
                    </a:solidFill>
                  </a:tcPr>
                </a:tc>
                <a:tc>
                  <a:txBody>
                    <a:bodyPr/>
                    <a:lstStyle/>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R w="28575" cap="flat" cmpd="sng" algn="ctr">
                      <a:solidFill>
                        <a:schemeClr val="tx1"/>
                      </a:solidFill>
                      <a:prstDash val="solid"/>
                      <a:round/>
                      <a:headEnd type="none" w="med" len="med"/>
                      <a:tailEnd type="none" w="med" len="med"/>
                    </a:lnR>
                    <a:solidFill>
                      <a:schemeClr val="bg1"/>
                    </a:solidFill>
                  </a:tcPr>
                </a:tc>
              </a:tr>
              <a:tr h="593379">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線を面へ</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「ひろげる」</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トータルパッケージ機能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R w="1905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L w="19050"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bg1"/>
                    </a:solidFill>
                  </a:tcPr>
                </a:tc>
                <a:tc>
                  <a:txBody>
                    <a:bodyPr/>
                    <a:lstStyle/>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B w="28575" cap="flat" cmpd="sng" algn="ctr">
                      <a:solidFill>
                        <a:schemeClr val="tx1"/>
                      </a:solidFill>
                      <a:prstDash val="solid"/>
                      <a:round/>
                      <a:headEnd type="none" w="med" len="med"/>
                      <a:tailEnd type="none" w="med" len="med"/>
                    </a:lnB>
                    <a:solidFill>
                      <a:schemeClr val="bg1"/>
                    </a:solidFill>
                  </a:tcPr>
                </a:tc>
                <a:tc>
                  <a:txBody>
                    <a:bodyPr/>
                    <a:lstStyle/>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B w="28575" cap="flat" cmpd="sng" algn="ctr">
                      <a:solidFill>
                        <a:schemeClr val="tx1"/>
                      </a:solidFill>
                      <a:prstDash val="solid"/>
                      <a:round/>
                      <a:headEnd type="none" w="med" len="med"/>
                      <a:tailEnd type="none" w="med" len="med"/>
                    </a:lnB>
                    <a:solidFill>
                      <a:schemeClr val="bg1"/>
                    </a:solidFill>
                  </a:tcPr>
                </a:tc>
                <a:tc>
                  <a:txBody>
                    <a:bodyPr/>
                    <a:lstStyle/>
                    <a:p>
                      <a:pP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9202" marB="49202">
                    <a:lnB w="28575" cap="flat" cmpd="sng" algn="ctr">
                      <a:solidFill>
                        <a:schemeClr val="tx1"/>
                      </a:solidFill>
                      <a:prstDash val="solid"/>
                      <a:round/>
                      <a:headEnd type="none" w="med" len="med"/>
                      <a:tailEnd type="none" w="med" len="med"/>
                    </a:lnB>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B w="28575" cap="flat" cmpd="sng" algn="ctr">
                      <a:solidFill>
                        <a:schemeClr val="tx1"/>
                      </a:solidFill>
                      <a:prstDash val="solid"/>
                      <a:round/>
                      <a:headEnd type="none" w="med" len="med"/>
                      <a:tailEnd type="none" w="med" len="med"/>
                    </a:lnB>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B w="28575" cap="flat" cmpd="sng" algn="ctr">
                      <a:solidFill>
                        <a:schemeClr val="tx1"/>
                      </a:solidFill>
                      <a:prstDash val="solid"/>
                      <a:round/>
                      <a:headEnd type="none" w="med" len="med"/>
                      <a:tailEnd type="none" w="med" len="med"/>
                    </a:lnB>
                    <a:solidFill>
                      <a:schemeClr val="bg1"/>
                    </a:solidFill>
                  </a:tcPr>
                </a:tc>
                <a:tc>
                  <a:txBody>
                    <a:bodyPr/>
                    <a:lstStyle/>
                    <a:p>
                      <a:pPr>
                        <a:lnSpc>
                          <a:spcPts val="13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49202" marB="49202">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40" name="ホームベース 39"/>
          <p:cNvSpPr/>
          <p:nvPr/>
        </p:nvSpPr>
        <p:spPr>
          <a:xfrm>
            <a:off x="9702801" y="4978401"/>
            <a:ext cx="2740034" cy="254000"/>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200" b="1" spc="-12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総合評価入札制度の導入</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3149600" y="1894944"/>
            <a:ext cx="7988300" cy="271869"/>
          </a:xfrm>
          <a:prstGeom prst="rect">
            <a:avLst/>
          </a:prstGeom>
          <a:solidFill>
            <a:schemeClr val="accent5">
              <a:lumMod val="60000"/>
              <a:lumOff val="40000"/>
            </a:schemeClr>
          </a:solidFill>
        </p:spPr>
        <p:txBody>
          <a:bodyPr wrap="square" rtlCol="0">
            <a:spAutoFit/>
          </a:bodyPr>
          <a:lstStyle/>
          <a:p>
            <a:pPr>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▸社会福祉法人は、単独</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又は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JV</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方式において法定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受託し、生活困窮者の自立支援に参画し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、職業的自立へつなぐ</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ホームベース 41"/>
          <p:cNvSpPr/>
          <p:nvPr/>
        </p:nvSpPr>
        <p:spPr>
          <a:xfrm>
            <a:off x="9692034" y="3822699"/>
            <a:ext cx="2779366" cy="278165"/>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▸地域就労支援センターとの連携</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ホームベース 42"/>
          <p:cNvSpPr/>
          <p:nvPr/>
        </p:nvSpPr>
        <p:spPr>
          <a:xfrm>
            <a:off x="9702799" y="4597400"/>
            <a:ext cx="2781301" cy="279400"/>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200" b="1" spc="-160" dirty="0">
                <a:latin typeface="Meiryo UI" panose="020B0604030504040204" pitchFamily="50" charset="-128"/>
                <a:ea typeface="Meiryo UI" panose="020B0604030504040204" pitchFamily="50" charset="-128"/>
                <a:cs typeface="Meiryo UI" panose="020B0604030504040204" pitchFamily="50" charset="-128"/>
              </a:rPr>
              <a:t>▸民間企業等との</a:t>
            </a:r>
            <a:r>
              <a:rPr lang="ja-JP" altLang="en-US" sz="1200" b="1" spc="-160" dirty="0" smtClean="0">
                <a:latin typeface="Meiryo UI" panose="020B0604030504040204" pitchFamily="50" charset="-128"/>
                <a:ea typeface="Meiryo UI" panose="020B0604030504040204" pitchFamily="50" charset="-128"/>
                <a:cs typeface="Meiryo UI" panose="020B0604030504040204" pitchFamily="50" charset="-128"/>
              </a:rPr>
              <a:t>連携</a:t>
            </a:r>
            <a:r>
              <a:rPr lang="en-US" altLang="ja-JP" sz="1200" b="1" spc="-16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spc="-160" dirty="0" smtClean="0">
                <a:latin typeface="Meiryo UI" panose="020B0604030504040204" pitchFamily="50" charset="-128"/>
                <a:ea typeface="Meiryo UI" panose="020B0604030504040204" pitchFamily="50" charset="-128"/>
                <a:cs typeface="Meiryo UI" panose="020B0604030504040204" pitchFamily="50" charset="-128"/>
              </a:rPr>
              <a:t>支援</a:t>
            </a:r>
            <a:r>
              <a:rPr lang="ja-JP" altLang="en-US" sz="1200" b="1" spc="-160" dirty="0">
                <a:latin typeface="Meiryo UI" panose="020B0604030504040204" pitchFamily="50" charset="-128"/>
                <a:ea typeface="Meiryo UI" panose="020B0604030504040204" pitchFamily="50" charset="-128"/>
                <a:cs typeface="Meiryo UI" panose="020B0604030504040204" pitchFamily="50" charset="-128"/>
              </a:rPr>
              <a:t>法人、ｺﾝｿｰｼｱﾑ</a:t>
            </a:r>
            <a:r>
              <a:rPr lang="ja-JP" altLang="en-US" sz="1200" b="1" spc="-160" dirty="0" smtClean="0">
                <a:latin typeface="Meiryo UI" panose="020B0604030504040204" pitchFamily="50" charset="-128"/>
                <a:ea typeface="Meiryo UI" panose="020B0604030504040204" pitchFamily="50" charset="-128"/>
                <a:cs typeface="Meiryo UI" panose="020B0604030504040204" pitchFamily="50" charset="-128"/>
              </a:rPr>
              <a:t>等</a:t>
            </a:r>
            <a:r>
              <a:rPr lang="en-US" altLang="ja-JP" sz="1200" b="1" spc="-16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spc="-16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6971719" y="4466946"/>
            <a:ext cx="762000" cy="677739"/>
          </a:xfrm>
          <a:prstGeom prst="roundRect">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▸大学（学生ﾎﾞﾗﾝﾃｨｱ）との連携</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ホームベース 44"/>
          <p:cNvSpPr/>
          <p:nvPr/>
        </p:nvSpPr>
        <p:spPr>
          <a:xfrm>
            <a:off x="9691764" y="3225800"/>
            <a:ext cx="2754235" cy="407217"/>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200" b="1" spc="-90" dirty="0" smtClean="0">
                <a:latin typeface="Meiryo UI" panose="020B0604030504040204" pitchFamily="50" charset="-128"/>
                <a:ea typeface="Meiryo UI" panose="020B0604030504040204" pitchFamily="50" charset="-128"/>
                <a:cs typeface="Meiryo UI" panose="020B0604030504040204" pitchFamily="50" charset="-128"/>
              </a:rPr>
              <a:t>▸中間的就労等事業者への発注</a:t>
            </a:r>
            <a:endParaRPr lang="en-US" altLang="ja-JP" sz="1200" b="1" spc="-9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b="1" spc="-90" dirty="0" smtClean="0">
                <a:latin typeface="Meiryo UI" panose="020B0604030504040204" pitchFamily="50" charset="-128"/>
                <a:ea typeface="Meiryo UI" panose="020B0604030504040204" pitchFamily="50" charset="-128"/>
                <a:cs typeface="Meiryo UI" panose="020B0604030504040204" pitchFamily="50" charset="-128"/>
              </a:rPr>
              <a:t>　（共同含む）</a:t>
            </a:r>
            <a:endParaRPr kumimoji="1" lang="ja-JP" altLang="en-US" sz="1200" b="1" spc="-9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670321" y="798517"/>
            <a:ext cx="6394607"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図表①：今後の具体的な取組み内容（＝大阪方式、一気通貫システムの構築）</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49" name="角丸四角形 48"/>
          <p:cNvSpPr/>
          <p:nvPr/>
        </p:nvSpPr>
        <p:spPr>
          <a:xfrm>
            <a:off x="3832235" y="4470837"/>
            <a:ext cx="736327" cy="586082"/>
          </a:xfrm>
          <a:prstGeom prst="roundRect">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○居場所づくりの設置</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882030" y="1010141"/>
            <a:ext cx="2160240" cy="276999"/>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新規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拡充</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角丸四角形 51"/>
          <p:cNvSpPr/>
          <p:nvPr/>
        </p:nvSpPr>
        <p:spPr>
          <a:xfrm>
            <a:off x="2773748" y="4485573"/>
            <a:ext cx="827903" cy="480128"/>
          </a:xfrm>
          <a:prstGeom prst="roundRect">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等との連携</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下矢印 52"/>
          <p:cNvSpPr/>
          <p:nvPr/>
        </p:nvSpPr>
        <p:spPr>
          <a:xfrm>
            <a:off x="3067670" y="2717799"/>
            <a:ext cx="181204" cy="1752601"/>
          </a:xfrm>
          <a:prstGeom prst="down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3137509" y="5440302"/>
            <a:ext cx="7988300" cy="451406"/>
          </a:xfrm>
          <a:prstGeom prst="rect">
            <a:avLst/>
          </a:prstGeom>
          <a:solidFill>
            <a:schemeClr val="accent5">
              <a:lumMod val="60000"/>
              <a:lumOff val="40000"/>
            </a:schemeClr>
          </a:solidFill>
        </p:spPr>
        <p:txBody>
          <a:bodyPr wrap="square" rtlCol="0">
            <a:spAutoFit/>
          </a:bodyPr>
          <a:lstStyle/>
          <a:p>
            <a:pPr>
              <a:lnSpc>
                <a:spcPts val="14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▸社会福祉法人</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はじめ、多様な主体間の連携（上段参照）を「つなぎ」「ひろげる」ことで、オール大阪 体制の新たな生活困窮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者自立支援の「トータルパッケージ（一気通貫システム）」を構築する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ホームベース 56"/>
          <p:cNvSpPr/>
          <p:nvPr/>
        </p:nvSpPr>
        <p:spPr>
          <a:xfrm>
            <a:off x="9690100" y="4216400"/>
            <a:ext cx="2762568" cy="275835"/>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▸若者サポートステーションとの連携</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下矢印 57"/>
          <p:cNvSpPr/>
          <p:nvPr/>
        </p:nvSpPr>
        <p:spPr>
          <a:xfrm>
            <a:off x="4083670" y="2717799"/>
            <a:ext cx="181204" cy="1752601"/>
          </a:xfrm>
          <a:prstGeom prst="down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下矢印 58"/>
          <p:cNvSpPr/>
          <p:nvPr/>
        </p:nvSpPr>
        <p:spPr>
          <a:xfrm>
            <a:off x="7248724" y="2714344"/>
            <a:ext cx="181204" cy="1752601"/>
          </a:xfrm>
          <a:prstGeom prst="down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ホームベース 53"/>
          <p:cNvSpPr/>
          <p:nvPr/>
        </p:nvSpPr>
        <p:spPr>
          <a:xfrm>
            <a:off x="2895600" y="2857500"/>
            <a:ext cx="9547235" cy="296093"/>
          </a:xfrm>
          <a:prstGeom prst="homePlate">
            <a:avLst/>
          </a:prstGeom>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200" b="1" spc="-70" dirty="0" smtClean="0">
                <a:latin typeface="Meiryo UI" panose="020B0604030504040204" pitchFamily="50" charset="-128"/>
                <a:ea typeface="Meiryo UI" panose="020B0604030504040204" pitchFamily="50" charset="-128"/>
                <a:cs typeface="Meiryo UI" panose="020B0604030504040204" pitchFamily="50" charset="-128"/>
              </a:rPr>
              <a:t>○生活困窮者レスキュー事業の拡大（施設数、資金拠出額　等）　○スマイルサポーター事業の拡大（施設数　等）</a:t>
            </a:r>
            <a:endParaRPr lang="en-US" altLang="ja-JP" sz="1200" b="1" spc="-7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角丸四角形 59"/>
          <p:cNvSpPr/>
          <p:nvPr/>
        </p:nvSpPr>
        <p:spPr>
          <a:xfrm>
            <a:off x="200050" y="431800"/>
            <a:ext cx="4237953" cy="215900"/>
          </a:xfrm>
          <a:prstGeom prst="roundRect">
            <a:avLst>
              <a:gd name="adj" fmla="val 50000"/>
            </a:avLst>
          </a:prstGeom>
          <a:solidFill>
            <a:srgbClr val="FF0000"/>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lIns="125711" tIns="62856" rIns="125711" bIns="62856" rtlCol="0" anchor="ctr"/>
          <a:lstStyle/>
          <a:p>
            <a:pPr algn="ctr">
              <a:lnSpc>
                <a:spcPts val="1543"/>
              </a:lnSpc>
            </a:pPr>
            <a:r>
              <a:rPr lang="en-US" altLang="ja-JP"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Ⅵ</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a:t>
            </a:r>
            <a:r>
              <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大阪方式」</a:t>
            </a:r>
            <a:r>
              <a:rPr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の具体的イメージ</a:t>
            </a:r>
            <a:endParaRPr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55" name="角丸四角形 54"/>
          <p:cNvSpPr/>
          <p:nvPr/>
        </p:nvSpPr>
        <p:spPr>
          <a:xfrm>
            <a:off x="556029" y="6988747"/>
            <a:ext cx="292926" cy="1579400"/>
          </a:xfrm>
          <a:prstGeom prst="roundRect">
            <a:avLst/>
          </a:prstGeom>
          <a:solidFill>
            <a:srgbClr val="0070C0"/>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smtClean="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rPr>
              <a:t>多様な主体</a:t>
            </a:r>
            <a:endParaRPr kumimoji="1" lang="ja-JP" altLang="en-US" sz="1400" b="1" i="0" u="none" strike="noStrike" kern="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902217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4EBC2D049345B40AA3CA575F68965C5" ma:contentTypeVersion="0" ma:contentTypeDescription="新しいドキュメントを作成します。" ma:contentTypeScope="" ma:versionID="e1c6aa8d702ce1a3606b2208a13923e8">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EEA97E-0730-4839-A4AD-9F52D32B3553}">
  <ds:schemaRefs>
    <ds:schemaRef ds:uri="http://schemas.microsoft.com/office/2006/metadata/properties"/>
    <ds:schemaRef ds:uri="http://schemas.microsoft.com/office/2006/documentManagement/types"/>
    <ds:schemaRef ds:uri="http://purl.org/dc/elements/1.1/"/>
    <ds:schemaRef ds:uri="http://www.w3.org/XML/1998/namespace"/>
    <ds:schemaRef ds:uri="http://schemas.openxmlformats.org/package/2006/metadata/core-properties"/>
    <ds:schemaRef ds:uri="http://purl.org/dc/term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9024A56C-06BF-48A1-99FC-AC8B18EC0A25}">
  <ds:schemaRefs>
    <ds:schemaRef ds:uri="http://schemas.microsoft.com/sharepoint/v3/contenttype/forms"/>
  </ds:schemaRefs>
</ds:datastoreItem>
</file>

<file path=customXml/itemProps3.xml><?xml version="1.0" encoding="utf-8"?>
<ds:datastoreItem xmlns:ds="http://schemas.openxmlformats.org/officeDocument/2006/customXml" ds:itemID="{EE01961E-87AE-4FA1-B958-F41E52EC7B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6881</TotalTime>
  <Words>1017</Words>
  <Application>Microsoft Office PowerPoint</Application>
  <PresentationFormat>ユーザー設定</PresentationFormat>
  <Paragraphs>195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HOSTNAME</cp:lastModifiedBy>
  <cp:revision>336</cp:revision>
  <cp:lastPrinted>2015-03-23T23:09:28Z</cp:lastPrinted>
  <dcterms:created xsi:type="dcterms:W3CDTF">2014-06-01T06:06:13Z</dcterms:created>
  <dcterms:modified xsi:type="dcterms:W3CDTF">2015-03-25T05:27:50Z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0x01010014EBC2D049345B40AA3CA575F68965C5</vt:lpwstr>
  </property>
</Properties>
</file>