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80808"/>
    <a:srgbClr val="FF9900"/>
    <a:srgbClr val="D9D9FF"/>
    <a:srgbClr val="FF6600"/>
    <a:srgbClr val="FF9933"/>
    <a:srgbClr val="FFD44B"/>
    <a:srgbClr val="E1FFE1"/>
    <a:srgbClr val="C5FFFF"/>
    <a:srgbClr val="A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100" d="100"/>
          <a:sy n="100" d="100"/>
        </p:scale>
        <p:origin x="-906" y="295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288082" y="2800757"/>
            <a:ext cx="6599348" cy="3659189"/>
          </a:xfrm>
          <a:prstGeom prst="rect">
            <a:avLst/>
          </a:prstGeom>
          <a:solidFill>
            <a:schemeClr val="bg2"/>
          </a:solidFill>
        </p:spPr>
        <p:txBody>
          <a:bodyPr wrap="square" lIns="72000" tIns="108000" rIns="72000" bIns="36000">
            <a:spAutoFit/>
          </a:bodyPr>
          <a:lstStyle/>
          <a:p>
            <a:pPr marL="266700" lvl="0" indent="-889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１人当たり</a:t>
            </a:r>
            <a:r>
              <a:rPr lang="ja-JP" altLang="en-US" sz="1100" b="1" u="sng" dirty="0" smtClean="0">
                <a:latin typeface="メイリオ" panose="020B0604030504040204" pitchFamily="50" charset="-128"/>
                <a:ea typeface="メイリオ" panose="020B0604030504040204" pitchFamily="50" charset="-128"/>
                <a:cs typeface="メイリオ" panose="020B0604030504040204" pitchFamily="50" charset="-128"/>
              </a:rPr>
              <a:t>月額３万７千円</a:t>
            </a:r>
            <a:r>
              <a:rPr lang="ja-JP" altLang="en-US" sz="1100" b="1" u="sng"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889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447005"/>
            <a:ext cx="7200850" cy="9125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3963405"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介護保険サービス事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20957" y="1458107"/>
            <a:ext cx="6128213"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988609"/>
            <a:ext cx="6912768" cy="2681895"/>
          </a:xfrm>
          <a:prstGeom prst="rect">
            <a:avLst/>
          </a:prstGeom>
        </p:spPr>
        <p:txBody>
          <a:bodyPr wrap="square" lIns="95637" tIns="47819" rIns="95637" bIns="47819">
            <a:spAutoFit/>
          </a:bodyPr>
          <a:lstStyle/>
          <a:p>
            <a:pPr lvl="0"/>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570675"/>
            <a:ext cx="6876764" cy="391628"/>
          </a:xfrm>
          <a:prstGeom prst="rect">
            <a:avLst/>
          </a:prstGeom>
          <a:ln w="19050">
            <a:solidFill>
              <a:srgbClr val="00B050"/>
            </a:solidFill>
          </a:ln>
        </p:spPr>
        <p:txBody>
          <a:bodyPr wrap="square" lIns="72000" tIns="108000" rIns="36000" bIns="36000">
            <a:spAutoFit/>
          </a:bodyPr>
          <a:lstStyle/>
          <a:p>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19050">
            <a:solidFill>
              <a:srgbClr val="00B050"/>
            </a:solidFill>
          </a:ln>
        </p:spPr>
        <p:txBody>
          <a:bodyPr wrap="square" lIns="72000" tIns="108000" rIns="36000" bIns="36000">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432136"/>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439443"/>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439443"/>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432135"/>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80242" y="9910199"/>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9875" y="9890472"/>
            <a:ext cx="346957" cy="352043"/>
          </a:xfrm>
          <a:prstGeom prst="rect">
            <a:avLst/>
          </a:prstGeom>
        </p:spPr>
      </p:pic>
      <p:cxnSp>
        <p:nvCxnSpPr>
          <p:cNvPr id="85" name="直線矢印コネクタ 84"/>
          <p:cNvCxnSpPr/>
          <p:nvPr/>
        </p:nvCxnSpPr>
        <p:spPr>
          <a:xfrm flipV="1">
            <a:off x="2408469" y="5018720"/>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3793"/>
            <a:ext cx="0" cy="39894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4770174" y="5011716"/>
            <a:ext cx="0" cy="437252"/>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679482"/>
            <a:ext cx="1149359" cy="1332084"/>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4225"/>
            <a:ext cx="6211096" cy="1939432"/>
            <a:chOff x="636694" y="4055178"/>
            <a:chExt cx="6211096" cy="1939432"/>
          </a:xfrm>
        </p:grpSpPr>
        <p:sp>
          <p:nvSpPr>
            <p:cNvPr id="78" name="角丸四角形 77"/>
            <p:cNvSpPr/>
            <p:nvPr/>
          </p:nvSpPr>
          <p:spPr>
            <a:xfrm>
              <a:off x="737950" y="4785950"/>
              <a:ext cx="1149359"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939432"/>
            </a:xfrm>
            <a:prstGeom prst="roundRect">
              <a:avLst>
                <a:gd name="adj" fmla="val 5701"/>
              </a:avLst>
            </a:prstGeom>
            <a:noFill/>
            <a:ln w="38100">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82443"/>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065103"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432680"/>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18849"/>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1" y="9532124"/>
            <a:ext cx="5729064"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628623"/>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428533"/>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V="1">
            <a:off x="3600450" y="5022503"/>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テキスト ボックス 11"/>
          <p:cNvSpPr txBox="1"/>
          <p:nvPr/>
        </p:nvSpPr>
        <p:spPr>
          <a:xfrm>
            <a:off x="2988382" y="10115036"/>
            <a:ext cx="1220937" cy="200055"/>
          </a:xfrm>
          <a:prstGeom prst="rect">
            <a:avLst/>
          </a:prstGeom>
          <a:noFill/>
        </p:spPr>
        <p:txBody>
          <a:bodyPr wrap="square" rtlCol="0">
            <a:spAutoFit/>
          </a:bodyPr>
          <a:lstStyle/>
          <a:p>
            <a:pPr algn="ctr"/>
            <a:r>
              <a:rPr kumimoji="1" lang="en-US" altLang="ja-JP" sz="700" dirty="0" smtClean="0">
                <a:latin typeface="ＭＳ 明朝" panose="02020609040205080304" pitchFamily="17" charset="-128"/>
                <a:ea typeface="ＭＳ 明朝" panose="02020609040205080304" pitchFamily="17" charset="-128"/>
              </a:rPr>
              <a:t>- 23 -</a:t>
            </a:r>
            <a:endParaRPr kumimoji="1" lang="ja-JP" altLang="en-US" sz="7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chemeClr val="bg2"/>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4675104" cy="307777"/>
          </a:xfrm>
          <a:prstGeom prst="rect">
            <a:avLst/>
          </a:prstGeom>
        </p:spPr>
        <p:txBody>
          <a:bodyPr wrap="square">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36547" y="8766919"/>
            <a:ext cx="6724606" cy="1217050"/>
          </a:xfrm>
          <a:prstGeom prst="rect">
            <a:avLst/>
          </a:prstGeom>
          <a:ln w="22225">
            <a:solidFill>
              <a:srgbClr val="00B05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大阪府　福祉部　高齢介護室　介護事業者課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施設指導グループ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処遇改善加算担当</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０６－６９４４－７２０３</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０６－６９４４－６６７０</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ＨＰ</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a:latin typeface="メイリオ" panose="020B0604030504040204" pitchFamily="50" charset="-128"/>
                <a:ea typeface="メイリオ" panose="020B0604030504040204" pitchFamily="50" charset="-128"/>
                <a:cs typeface="メイリオ" panose="020B0604030504040204" pitchFamily="50" charset="-128"/>
              </a:rPr>
              <a:t>http://www.pref.osaka.lg.jp/koreishisetsu/osirase5/syoguukaizenn.html</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19050">
            <a:solidFill>
              <a:srgbClr val="00B050"/>
            </a:solidFill>
          </a:ln>
        </p:spPr>
        <p:txBody>
          <a:bodyPr wrap="square" lIns="72000" tIns="72000" rIns="36000" bIns="36000">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r>
              <a:rPr lang="en-US" altLang="ja-JP" sz="16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充てること</a:t>
            </a:r>
            <a:r>
              <a:rPr lang="ja-JP" altLang="en-US"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3228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8" y="7261270"/>
            <a:ext cx="6228692"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介護職員</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rgbClr val="D9D9FF"/>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no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4658809"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は各自治体の介護</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保険</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40" name="図 39" descr="health_0183.wmf"/>
          <p:cNvPicPr>
            <a:picLocks noChangeAspect="1"/>
          </p:cNvPicPr>
          <p:nvPr/>
        </p:nvPicPr>
        <p:blipFill>
          <a:blip r:embed="rId3" cstate="print"/>
          <a:stretch>
            <a:fillRect/>
          </a:stretch>
        </p:blipFill>
        <p:spPr>
          <a:xfrm>
            <a:off x="5799725" y="5359463"/>
            <a:ext cx="1149097" cy="962235"/>
          </a:xfrm>
          <a:prstGeom prst="rect">
            <a:avLst/>
          </a:prstGeom>
        </p:spPr>
      </p:pic>
      <p:pic>
        <p:nvPicPr>
          <p:cNvPr id="41" name="図 40" descr="MC900445564.WMF"/>
          <p:cNvPicPr>
            <a:picLocks noChangeAspect="1"/>
          </p:cNvPicPr>
          <p:nvPr/>
        </p:nvPicPr>
        <p:blipFill>
          <a:blip r:embed="rId4" cstate="print"/>
          <a:stretch>
            <a:fillRect/>
          </a:stretch>
        </p:blipFill>
        <p:spPr>
          <a:xfrm>
            <a:off x="6045413" y="7241803"/>
            <a:ext cx="903409" cy="1308935"/>
          </a:xfrm>
          <a:prstGeom prst="rect">
            <a:avLst/>
          </a:prstGeom>
        </p:spPr>
      </p:pic>
      <p:sp>
        <p:nvSpPr>
          <p:cNvPr id="37" name="テキスト ボックス 36"/>
          <p:cNvSpPr txBox="1"/>
          <p:nvPr/>
        </p:nvSpPr>
        <p:spPr>
          <a:xfrm>
            <a:off x="2988382" y="10115036"/>
            <a:ext cx="1220937" cy="200055"/>
          </a:xfrm>
          <a:prstGeom prst="rect">
            <a:avLst/>
          </a:prstGeom>
          <a:noFill/>
        </p:spPr>
        <p:txBody>
          <a:bodyPr wrap="square" rtlCol="0">
            <a:spAutoFit/>
          </a:bodyPr>
          <a:lstStyle/>
          <a:p>
            <a:pPr algn="ctr"/>
            <a:r>
              <a:rPr kumimoji="1" lang="en-US" altLang="ja-JP" sz="700" smtClean="0">
                <a:latin typeface="ＭＳ 明朝" panose="02020609040205080304" pitchFamily="17" charset="-128"/>
                <a:ea typeface="ＭＳ 明朝" panose="02020609040205080304" pitchFamily="17" charset="-128"/>
              </a:rPr>
              <a:t>- 24 </a:t>
            </a:r>
            <a:r>
              <a:rPr kumimoji="1" lang="en-US" altLang="ja-JP" sz="700" dirty="0" smtClean="0">
                <a:latin typeface="ＭＳ 明朝" panose="02020609040205080304" pitchFamily="17" charset="-128"/>
                <a:ea typeface="ＭＳ 明朝" panose="02020609040205080304" pitchFamily="17" charset="-128"/>
              </a:rPr>
              <a:t>-</a:t>
            </a:r>
            <a:endParaRPr kumimoji="1" lang="ja-JP" altLang="en-US" sz="7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0" ma:contentTypeDescription="新しいドキュメントを作成します。" ma:contentTypeScope="" ma:versionID="e6b622c1ca6c189bd0d5f692c0b30b7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C056DA6-6FD2-4875-B752-B0CD77EA0F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49081</TotalTime>
  <Words>697</Words>
  <Application>Microsoft Office PowerPoint</Application>
  <PresentationFormat>ユーザー設定</PresentationFormat>
  <Paragraphs>166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HOSTNAME</cp:lastModifiedBy>
  <cp:revision>2534</cp:revision>
  <cp:lastPrinted>2017-02-27T14:34:33Z</cp:lastPrinted>
  <dcterms:created xsi:type="dcterms:W3CDTF">2004-06-11T10:04:30Z</dcterms:created>
  <dcterms:modified xsi:type="dcterms:W3CDTF">2017-03-17T07:49:48Z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