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7C3D8-7ACE-4AB7-BFC9-111FEA522B95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3F2DA-AFE8-43C6-AAA5-79B7FC39A2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4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7BDF0-E377-44B9-8513-6A38CEE08D94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94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0BAF-9EB3-47FE-9183-35101C34AD27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81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C831-536A-42AB-83A3-9EEC76E01637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57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AF-54DC-4D97-A163-8C2B48A4E2A8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3407-BF16-4A04-984C-26DEBA36C873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55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9E0A-3685-4E9C-A36A-5C9817F1F7A8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1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1F9C9-E0BB-45EA-B6B1-7A6F6C82F253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27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F491-6B8F-4521-84CE-C93648BEB1E5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37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CE98-AC42-4568-8453-9A14455563CF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9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516-A378-4927-8ED1-CA0E911F19BD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44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44A-D174-4BAD-80B5-725DF50EE0FF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7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55E9E-DDD3-4DEC-B137-F289285D755C}" type="datetime1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7D655-26AD-457B-AC75-3AB6D89C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84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91397"/>
              </p:ext>
            </p:extLst>
          </p:nvPr>
        </p:nvGraphicFramePr>
        <p:xfrm>
          <a:off x="3316207" y="449546"/>
          <a:ext cx="5782796" cy="44360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782796">
                  <a:extLst>
                    <a:ext uri="{9D8B030D-6E8A-4147-A177-3AD203B41FA5}">
                      <a16:colId xmlns:a16="http://schemas.microsoft.com/office/drawing/2014/main" val="2834742249"/>
                    </a:ext>
                  </a:extLst>
                </a:gridCol>
              </a:tblGrid>
              <a:tr h="2763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大阪府における主な認知症施策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593246424"/>
                  </a:ext>
                </a:extLst>
              </a:tr>
              <a:tr h="4138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認知症への理解や啓発の推進</a:t>
                      </a:r>
                      <a:r>
                        <a:rPr kumimoji="1" lang="en-US" altLang="ja-JP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○認知症サポーター養成の推進（サポーター養成の担い手となる「キャラバン・メイト」の養成）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○認知症サポーターの活動やピア活動を促進（２０１９年度新規　チームオレンジ等構築モデル事業）</a:t>
                      </a:r>
                      <a:endParaRPr kumimoji="1" lang="en-US" altLang="ja-JP" sz="105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早期発見の推進及び地域連携体制の強化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93663" indent="-93663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○市町村に設置・配置する認知症初期集中支援チーム（専門職により初期の包括的支援）及び認知症地域支援推進員（相談支援や支援体制の構築役）のスキルアップを図る研修等を実施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indent="-93663"/>
                      <a:endParaRPr kumimoji="1" lang="en-US" altLang="ja-JP" sz="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認知症医療体制の充実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○認知症疾患医療センター及び都道府県連携拠点医療機関等を整備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○認知症サポート医（認知症診断等に関する相談・アドバイザー役）を養成等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indent="-93663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○かかりつけ医・歯科医師・薬剤師・看護職員・病院勤務の医療従事者向け認知症対応力向上を図る研修を実施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indent="-93663"/>
                      <a:endParaRPr kumimoji="1" lang="ja-JP" altLang="en-US" sz="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認知症ケア人材の育成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93663" indent="-93663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○体系的な認知症介護研修を実施（研修の種類：基礎、実践者、実践リーダー、指導者等）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indent="-93663"/>
                      <a:endParaRPr kumimoji="1" lang="en-US" altLang="ja-JP" sz="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若年性認知症施策の推進</a:t>
                      </a:r>
                      <a:r>
                        <a:rPr kumimoji="1" lang="en-US" altLang="ja-JP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○若年性認知症支援コーディネーターを設置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○若年性認知症に関する啓発活や支援者等への研修を実施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介護者への支援の促進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93663" indent="-93663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○市町村が開設する認知症カフェ（認知症の人等と地域住民、専門職が集う場）の周知啓発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3663" indent="-93663"/>
                      <a:endParaRPr kumimoji="1" lang="en-US" altLang="ja-JP" sz="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高齢者にやさしい地域づくり</a:t>
                      </a:r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○大阪府高齢者にやさしい地域づくり推進協定（１０件１１企業・団体と締結）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⇒市町村が構築する「見守り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SOS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ネットワーク」への参画等</a:t>
                      </a:r>
                    </a:p>
                    <a:p>
                      <a:pPr marL="93663" indent="-93663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○行方不明・身元不明迷い人の早期発見・特定に関する府警本部との相互連携推進にかかる協定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4218922801"/>
                  </a:ext>
                </a:extLst>
              </a:tr>
            </a:tbl>
          </a:graphicData>
        </a:graphic>
      </p:graphicFrame>
      <p:sp>
        <p:nvSpPr>
          <p:cNvPr id="39" name="右矢印 38"/>
          <p:cNvSpPr/>
          <p:nvPr/>
        </p:nvSpPr>
        <p:spPr>
          <a:xfrm>
            <a:off x="2835198" y="903444"/>
            <a:ext cx="420660" cy="3869398"/>
          </a:xfrm>
          <a:prstGeom prst="rightArrow">
            <a:avLst>
              <a:gd name="adj1" fmla="val 100000"/>
              <a:gd name="adj2" fmla="val 100000"/>
            </a:avLst>
          </a:prstGeom>
          <a:solidFill>
            <a:srgbClr val="2FC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/>
            <a:endParaRPr kumimoji="1"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811305" y="1052265"/>
            <a:ext cx="369332" cy="3571756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 defTabSz="844083"/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総合的に施策を推進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60177" y="453706"/>
            <a:ext cx="2207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/>
            <a:r>
              <a:rPr kumimoji="1" lang="ja-JP" altLang="en-US" sz="1400" b="1" dirty="0">
                <a:solidFill>
                  <a:srgbClr val="F79646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新オレンジプランの７つの柱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73396" y="805143"/>
            <a:ext cx="2628268" cy="4626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認知症への理解を深めるための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普及・啓発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0589" y="1318788"/>
            <a:ext cx="2640600" cy="4595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認知症の容態に応じた適時・適切な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医療・介護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等の提供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61196" indent="-161196" defTabSz="844083"/>
            <a:endParaRPr kumimoji="1" lang="en-US" altLang="ja-JP" sz="1292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1065" y="1834724"/>
            <a:ext cx="2640599" cy="4220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Ⅲ 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若年性認知症施策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の強化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0591" y="2318440"/>
            <a:ext cx="2640598" cy="39834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介護者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7230" y="2768760"/>
            <a:ext cx="2628268" cy="48815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Ⅴ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認知症の人を含む高齢者にやさしい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地域づくり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の推進</a:t>
            </a:r>
          </a:p>
          <a:p>
            <a:pPr marL="161196" indent="-161196" defTabSz="844083"/>
            <a:endParaRPr kumimoji="1" lang="en-US" altLang="ja-JP" sz="1292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7230" y="3311632"/>
            <a:ext cx="2628268" cy="802921"/>
          </a:xfrm>
          <a:prstGeom prst="roundRect">
            <a:avLst>
              <a:gd name="adj" fmla="val 91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Ⅵ 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認知症の予防法、診断法、治療法、リハビリテーションモデル、介護モデル等の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研究開発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及びその成果の普及の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　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⇒　国家レベルの取組み</a:t>
            </a:r>
          </a:p>
          <a:p>
            <a:pPr marL="161196" indent="-161196" defTabSz="844083"/>
            <a:endParaRPr kumimoji="1" lang="en-US" altLang="ja-JP" sz="1292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7230" y="4186959"/>
            <a:ext cx="2628268" cy="585884"/>
          </a:xfrm>
          <a:prstGeom prst="roundRect">
            <a:avLst>
              <a:gd name="adj" fmla="val 103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61196" indent="-161196" defTabSz="844083"/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Ⅶ 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やその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家族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視点の</a:t>
            </a:r>
            <a:r>
              <a:rPr kumimoji="1"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重視　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⇒</a:t>
            </a:r>
            <a:r>
              <a:rPr kumimoji="1" lang="ja-JP" altLang="en-US" sz="1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他の６つの柱に共通する　プラン全体の理念</a:t>
            </a:r>
            <a:endParaRPr kumimoji="1" lang="en-US" altLang="ja-JP" sz="1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61196" indent="-161196" defTabSz="844083"/>
            <a:endParaRPr kumimoji="1" lang="en-US" altLang="ja-JP" sz="1292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5919" y="4933398"/>
            <a:ext cx="9035967" cy="1886501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0589" y="4933398"/>
            <a:ext cx="338985" cy="18865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kumimoji="1" lang="ja-JP" altLang="en-US" sz="1200" b="1" dirty="0" smtClean="0"/>
              <a:t>最近の国等の動向</a:t>
            </a:r>
            <a:endParaRPr kumimoji="1" lang="ja-JP" altLang="en-US" sz="12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470491" y="5010150"/>
            <a:ext cx="2785367" cy="1737343"/>
          </a:xfrm>
          <a:prstGeom prst="roundRect">
            <a:avLst>
              <a:gd name="adj" fmla="val 643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認知症施策推進関係閣僚会議の設置</a:t>
            </a:r>
            <a:endParaRPr kumimoji="1" lang="en-US" altLang="ja-JP" sz="105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（Ｈ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30.12.25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5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・認知症に係る諸課題について、政府一体となって総合的な対策を推進。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・閣僚会議の下に、「幹事会」「有識者会議」「専門委員会」を設置。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・「認知症施策推進大綱」決定Ｒ元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.6.18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団体、産業団体、地方団体、専門職団体と当事者団体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　約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団体で</a:t>
            </a:r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構成する認知症官民協議会と連携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316207" y="5010150"/>
            <a:ext cx="2863259" cy="1744156"/>
          </a:xfrm>
          <a:prstGeom prst="roundRect">
            <a:avLst>
              <a:gd name="adj" fmla="val 489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認知症施策推進大綱（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元</a:t>
            </a:r>
            <a:r>
              <a:rPr kumimoji="1" lang="en-US" altLang="ja-JP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.6.18</a:t>
            </a:r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決定）</a:t>
            </a:r>
            <a:endParaRPr kumimoji="1" lang="en-US" altLang="ja-JP" sz="105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・「共生」と「予防」を車の両輪として施策を推進。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・予防に関するエビデンスの収集・普及、通いの場における活動の推進など、正しい知識と理解に基づいた予防を含めた認知症への「備え」としての取組みに重点を置く。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・結果として、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歳代での発症を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年間で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歳遅らせることをめざす。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・対象期間は、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年まで。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6239815" y="5010149"/>
            <a:ext cx="2799410" cy="1737343"/>
          </a:xfrm>
          <a:prstGeom prst="roundRect">
            <a:avLst>
              <a:gd name="adj" fmla="val 684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105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認知症基本法案の国会提出（自民、公明）</a:t>
            </a:r>
            <a:endParaRPr kumimoji="1" lang="en-US" altLang="ja-JP" sz="105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・政府による認知症施策推進基本計画の策定義務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・都道府県等の認知症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施策推進基本計画の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策定努力義務等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→法成立後、府の基本計画策定が求められる。（地域福祉支援計画、医療計画、介護保険事業支援計画等との調和）</a:t>
            </a:r>
            <a:endParaRPr kumimoji="1" lang="en-US" altLang="ja-JP" sz="10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基本的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施策に「認知症に関する教育の推進」「バリアフリー化の推進」「予防の推進」「専門的な医療機関の整備」など盛り込む。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4138" indent="-84138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sp>
        <p:nvSpPr>
          <p:cNvPr id="21" name="額縁 20"/>
          <p:cNvSpPr/>
          <p:nvPr/>
        </p:nvSpPr>
        <p:spPr>
          <a:xfrm>
            <a:off x="2711189" y="30447"/>
            <a:ext cx="3996776" cy="332872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 知 症 施 策 に つ い て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1"/>
          <p:cNvSpPr txBox="1"/>
          <p:nvPr/>
        </p:nvSpPr>
        <p:spPr>
          <a:xfrm>
            <a:off x="7858125" y="197434"/>
            <a:ext cx="1181100" cy="359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sz="1200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２－</a:t>
            </a:r>
            <a:r>
              <a:rPr lang="ja-JP" altLang="en-US" sz="1200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④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1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375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Ｐ明朝</vt:lpstr>
      <vt:lpstr>ＭＳ ゴシック</vt:lpstr>
      <vt:lpstr>游ゴシック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2019-07-26T01:33:01Z</dcterms:created>
  <dcterms:modified xsi:type="dcterms:W3CDTF">2019-07-26T01:33:07Z</dcterms:modified>
</cp:coreProperties>
</file>