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4"/>
    <p:sldMasterId id="2147483872" r:id="rId5"/>
  </p:sldMasterIdLst>
  <p:notesMasterIdLst>
    <p:notesMasterId r:id="rId9"/>
  </p:notesMasterIdLst>
  <p:handoutMasterIdLst>
    <p:handoutMasterId r:id="rId10"/>
  </p:handoutMasterIdLst>
  <p:sldIdLst>
    <p:sldId id="404" r:id="rId6"/>
    <p:sldId id="544" r:id="rId7"/>
    <p:sldId id="554"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7"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FF9999"/>
    <a:srgbClr val="F9B277"/>
    <a:srgbClr val="FAC090"/>
    <a:srgbClr val="FBCDA7"/>
    <a:srgbClr val="FFFF99"/>
    <a:srgbClr val="000000"/>
    <a:srgbClr val="66FF66"/>
    <a:srgbClr val="993300"/>
    <a:srgbClr val="8A68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57" autoAdjust="0"/>
    <p:restoredTop sz="97302" autoAdjust="0"/>
  </p:normalViewPr>
  <p:slideViewPr>
    <p:cSldViewPr>
      <p:cViewPr varScale="1">
        <p:scale>
          <a:sx n="67" d="100"/>
          <a:sy n="67" d="100"/>
        </p:scale>
        <p:origin x="-1428" y="-102"/>
      </p:cViewPr>
      <p:guideLst>
        <p:guide orient="horz" pos="2160"/>
        <p:guide pos="2880"/>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31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50263"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5351" y="0"/>
            <a:ext cx="2950263" cy="496888"/>
          </a:xfrm>
          <a:prstGeom prst="rect">
            <a:avLst/>
          </a:prstGeom>
        </p:spPr>
        <p:txBody>
          <a:bodyPr vert="horz" lIns="91440" tIns="45720" rIns="91440" bIns="45720" rtlCol="0"/>
          <a:lstStyle>
            <a:lvl1pPr algn="r">
              <a:defRPr sz="1200"/>
            </a:lvl1pPr>
          </a:lstStyle>
          <a:p>
            <a:fld id="{C80CD40C-3D7C-49B7-A45B-40EE5CDDCB2D}" type="datetimeFigureOut">
              <a:rPr kumimoji="1" lang="ja-JP" altLang="en-US" smtClean="0"/>
              <a:pPr/>
              <a:t>2017/11/9</a:t>
            </a:fld>
            <a:endParaRPr kumimoji="1" lang="ja-JP" altLang="en-US"/>
          </a:p>
        </p:txBody>
      </p:sp>
      <p:sp>
        <p:nvSpPr>
          <p:cNvPr id="4" name="フッター プレースホルダ 3"/>
          <p:cNvSpPr>
            <a:spLocks noGrp="1"/>
          </p:cNvSpPr>
          <p:nvPr>
            <p:ph type="ftr" sz="quarter" idx="2"/>
          </p:nvPr>
        </p:nvSpPr>
        <p:spPr>
          <a:xfrm>
            <a:off x="2" y="9440868"/>
            <a:ext cx="2950263"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5351" y="9440868"/>
            <a:ext cx="2950263" cy="496887"/>
          </a:xfrm>
          <a:prstGeom prst="rect">
            <a:avLst/>
          </a:prstGeom>
        </p:spPr>
        <p:txBody>
          <a:bodyPr vert="horz" lIns="91440" tIns="45720" rIns="91440" bIns="45720" rtlCol="0" anchor="b"/>
          <a:lstStyle>
            <a:lvl1pPr algn="r">
              <a:defRPr sz="1200"/>
            </a:lvl1pPr>
          </a:lstStyle>
          <a:p>
            <a:fld id="{70DF32B6-B673-44F6-8D20-906F5F884E60}" type="slidenum">
              <a:rPr kumimoji="1" lang="ja-JP" altLang="en-US" smtClean="0"/>
              <a:pPr/>
              <a:t>‹#›</a:t>
            </a:fld>
            <a:endParaRPr kumimoji="1" lang="ja-JP" altLang="en-US"/>
          </a:p>
        </p:txBody>
      </p:sp>
    </p:spTree>
    <p:extLst>
      <p:ext uri="{BB962C8B-B14F-4D97-AF65-F5344CB8AC3E}">
        <p14:creationId xmlns:p14="http://schemas.microsoft.com/office/powerpoint/2010/main" val="11764489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5"/>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41" y="5"/>
            <a:ext cx="2949787" cy="496967"/>
          </a:xfrm>
          <a:prstGeom prst="rect">
            <a:avLst/>
          </a:prstGeom>
        </p:spPr>
        <p:txBody>
          <a:bodyPr vert="horz" lIns="91440" tIns="45720" rIns="91440" bIns="45720" rtlCol="0"/>
          <a:lstStyle>
            <a:lvl1pPr algn="r">
              <a:defRPr sz="1200"/>
            </a:lvl1pPr>
          </a:lstStyle>
          <a:p>
            <a:fld id="{41CBC19D-12DF-4CF9-A106-418196C60D18}" type="datetimeFigureOut">
              <a:rPr kumimoji="1" lang="ja-JP" altLang="en-US" smtClean="0"/>
              <a:pPr/>
              <a:t>2017/11/9</a:t>
            </a:fld>
            <a:endParaRPr kumimoji="1" lang="ja-JP" altLang="en-US"/>
          </a:p>
        </p:txBody>
      </p:sp>
      <p:sp>
        <p:nvSpPr>
          <p:cNvPr id="4" name="スライド イメージ プレースホルダ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1" y="4721186"/>
            <a:ext cx="544576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3" y="9440652"/>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41" y="9440652"/>
            <a:ext cx="2949787" cy="496967"/>
          </a:xfrm>
          <a:prstGeom prst="rect">
            <a:avLst/>
          </a:prstGeom>
        </p:spPr>
        <p:txBody>
          <a:bodyPr vert="horz" lIns="91440" tIns="45720" rIns="91440" bIns="45720" rtlCol="0" anchor="b"/>
          <a:lstStyle>
            <a:lvl1pPr algn="r">
              <a:defRPr sz="1200"/>
            </a:lvl1pPr>
          </a:lstStyle>
          <a:p>
            <a:fld id="{BE62CA77-C87B-4EF1-9E59-7D7A305AF787}" type="slidenum">
              <a:rPr kumimoji="1" lang="ja-JP" altLang="en-US" smtClean="0"/>
              <a:pPr/>
              <a:t>‹#›</a:t>
            </a:fld>
            <a:endParaRPr kumimoji="1" lang="ja-JP" altLang="en-US"/>
          </a:p>
        </p:txBody>
      </p:sp>
    </p:spTree>
    <p:extLst>
      <p:ext uri="{BB962C8B-B14F-4D97-AF65-F5344CB8AC3E}">
        <p14:creationId xmlns:p14="http://schemas.microsoft.com/office/powerpoint/2010/main" val="24798692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E62CA77-C87B-4EF1-9E59-7D7A305AF787}" type="slidenum">
              <a:rPr kumimoji="1" lang="ja-JP" altLang="en-US" smtClean="0"/>
              <a:pPr/>
              <a:t>1</a:t>
            </a:fld>
            <a:endParaRPr kumimoji="1" lang="ja-JP" altLang="en-US"/>
          </a:p>
        </p:txBody>
      </p:sp>
    </p:spTree>
    <p:extLst>
      <p:ext uri="{BB962C8B-B14F-4D97-AF65-F5344CB8AC3E}">
        <p14:creationId xmlns:p14="http://schemas.microsoft.com/office/powerpoint/2010/main" val="2331395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E62CA77-C87B-4EF1-9E59-7D7A305AF787}" type="slidenum">
              <a:rPr kumimoji="1" lang="ja-JP" altLang="en-US" smtClean="0"/>
              <a:pPr/>
              <a:t>2</a:t>
            </a:fld>
            <a:endParaRPr kumimoji="1" lang="ja-JP" altLang="en-US"/>
          </a:p>
        </p:txBody>
      </p:sp>
    </p:spTree>
    <p:extLst>
      <p:ext uri="{BB962C8B-B14F-4D97-AF65-F5344CB8AC3E}">
        <p14:creationId xmlns:p14="http://schemas.microsoft.com/office/powerpoint/2010/main" val="2331395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740"/>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3"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a:xfrm>
            <a:off x="457202" y="6245225"/>
            <a:ext cx="2133600" cy="476250"/>
          </a:xfrm>
          <a:prstGeom prst="rect">
            <a:avLst/>
          </a:prstGeom>
        </p:spPr>
        <p:txBody>
          <a:bodyPr/>
          <a:lstStyle>
            <a:lvl1pPr>
              <a:defRPr>
                <a:latin typeface="Arial" pitchFamily="34" charset="0"/>
                <a:ea typeface="ＭＳ Ｐゴシック" pitchFamily="50" charset="-128"/>
              </a:defRPr>
            </a:lvl1pPr>
          </a:lstStyle>
          <a:p>
            <a:fld id="{0D2E4586-E537-4F81-8BED-B947CF01B0CB}" type="datetime1">
              <a:rPr kumimoji="1" lang="ja-JP" altLang="en-US" smtClean="0"/>
              <a:t>2017/11/9</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457202" y="6245225"/>
            <a:ext cx="2133600" cy="476250"/>
          </a:xfrm>
          <a:prstGeom prst="rect">
            <a:avLst/>
          </a:prstGeom>
        </p:spPr>
        <p:txBody>
          <a:bodyPr/>
          <a:lstStyle>
            <a:lvl1pPr>
              <a:defRPr>
                <a:latin typeface="Arial" pitchFamily="34" charset="0"/>
                <a:ea typeface="ＭＳ Ｐゴシック" pitchFamily="50" charset="-128"/>
              </a:defRPr>
            </a:lvl1pPr>
          </a:lstStyle>
          <a:p>
            <a:fld id="{FCC5195C-870C-41C5-B1E0-667805F98BD7}" type="datetime1">
              <a:rPr kumimoji="1" lang="ja-JP" altLang="en-US" smtClean="0"/>
              <a:t>2017/11/9</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702"/>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6" y="274702"/>
            <a:ext cx="6036733"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457202" y="6245225"/>
            <a:ext cx="2133600" cy="476250"/>
          </a:xfrm>
          <a:prstGeom prst="rect">
            <a:avLst/>
          </a:prstGeom>
        </p:spPr>
        <p:txBody>
          <a:bodyPr/>
          <a:lstStyle>
            <a:lvl1pPr>
              <a:defRPr>
                <a:latin typeface="Arial" pitchFamily="34" charset="0"/>
                <a:ea typeface="ＭＳ Ｐゴシック" pitchFamily="50" charset="-128"/>
              </a:defRPr>
            </a:lvl1pPr>
          </a:lstStyle>
          <a:p>
            <a:fld id="{4BDAA45F-8517-4EC0-90A9-97CE7CDB111F}" type="datetime1">
              <a:rPr kumimoji="1" lang="ja-JP" altLang="en-US" smtClean="0"/>
              <a:t>2017/11/9</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611"/>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3"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8FEC78C-88F2-4744-9407-1A8DA30BD832}"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791756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1F433E6-D01F-4B56-86E7-72C5F72F0179}"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81177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86"/>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4C2772DD-C03A-483B-952B-27710BDA3F13}"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28706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3"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FD37253A-F80C-4D26-ABE1-C5E0A2CB84C5}"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663069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32"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32"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F59023A2-206A-4AC9-BD4D-F3A91583411C}"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342708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6EFEFBB-B097-432F-92D5-E34B0D94CCF0}"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54040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6C27F1A-5205-497C-916A-1F5A7BC90D15}"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33940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3"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1" y="27311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3"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BDAA2BE-25D2-4579-8AD7-1FEE1A447384}"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16651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4400" baseline="0">
                <a:solidFill>
                  <a:schemeClr val="bg1">
                    <a:lumMod val="85000"/>
                  </a:schemeClr>
                </a:solidFill>
              </a:defRPr>
            </a:lvl1pPr>
          </a:lstStyle>
          <a:p>
            <a:r>
              <a:rPr lang="ja-JP" altLang="en-US"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日付プレースホルダ 3"/>
          <p:cNvSpPr>
            <a:spLocks noGrp="1"/>
          </p:cNvSpPr>
          <p:nvPr>
            <p:ph type="dt" sz="half" idx="10"/>
          </p:nvPr>
        </p:nvSpPr>
        <p:spPr>
          <a:xfrm>
            <a:off x="457202" y="6245225"/>
            <a:ext cx="2133600" cy="476250"/>
          </a:xfrm>
          <a:prstGeom prst="rect">
            <a:avLst/>
          </a:prstGeom>
        </p:spPr>
        <p:txBody>
          <a:bodyPr/>
          <a:lstStyle>
            <a:lvl1pPr>
              <a:defRPr>
                <a:latin typeface="Arial" pitchFamily="34" charset="0"/>
                <a:ea typeface="ＭＳ Ｐゴシック" pitchFamily="50" charset="-128"/>
              </a:defRPr>
            </a:lvl1pPr>
          </a:lstStyle>
          <a:p>
            <a:fld id="{48E71189-B700-4F04-85E1-0897F0EEA96F}" type="datetime1">
              <a:rPr kumimoji="1" lang="ja-JP" altLang="en-US" smtClean="0"/>
              <a:t>2017/11/9</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90"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90"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792290"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0B37783-50FC-478E-8123-A265669D90AC}"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58301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F50EA9A-4AA4-4F6B-8047-903E4964825E}"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920344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702"/>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1" y="274702"/>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3AA5B16-7286-4E3E-A48A-8E23297AAAFD}"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133091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2" y="274712"/>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日付プレースホルダ 2"/>
          <p:cNvSpPr>
            <a:spLocks noGrp="1"/>
          </p:cNvSpPr>
          <p:nvPr>
            <p:ph type="dt" sz="half" idx="10"/>
          </p:nvPr>
        </p:nvSpPr>
        <p:spPr>
          <a:xfrm>
            <a:off x="457202" y="6245226"/>
            <a:ext cx="2133600" cy="476250"/>
          </a:xfrm>
        </p:spPr>
        <p:txBody>
          <a:bodyPr/>
          <a:lstStyle>
            <a:lvl1pPr>
              <a:defRPr/>
            </a:lvl1pPr>
          </a:lstStyle>
          <a:p>
            <a:fld id="{A4928F0F-43E5-4A94-879C-AF489DFE6D0A}" type="datetime1">
              <a:rPr lang="ja-JP" altLang="en-US" smtClean="0">
                <a:solidFill>
                  <a:prstClr val="black">
                    <a:tint val="75000"/>
                  </a:prstClr>
                </a:solidFill>
              </a:rPr>
              <a:t>2017/11/9</a:t>
            </a:fld>
            <a:endParaRPr lang="en-US" altLang="ja-JP">
              <a:solidFill>
                <a:prstClr val="black">
                  <a:tint val="75000"/>
                </a:prstClr>
              </a:solidFill>
            </a:endParaRPr>
          </a:p>
        </p:txBody>
      </p:sp>
      <p:sp>
        <p:nvSpPr>
          <p:cNvPr id="4" name="フッター プレースホルダ 3"/>
          <p:cNvSpPr>
            <a:spLocks noGrp="1"/>
          </p:cNvSpPr>
          <p:nvPr>
            <p:ph type="ftr" sz="quarter" idx="11"/>
          </p:nvPr>
        </p:nvSpPr>
        <p:spPr>
          <a:xfrm>
            <a:off x="3124204" y="6245226"/>
            <a:ext cx="2895600" cy="476250"/>
          </a:xfrm>
        </p:spPr>
        <p:txBody>
          <a:bodyPr/>
          <a:lstStyle>
            <a:lvl1pPr>
              <a:defRPr/>
            </a:lvl1pPr>
          </a:lstStyle>
          <a:p>
            <a:endParaRPr lang="en-US" altLang="ja-JP">
              <a:solidFill>
                <a:prstClr val="black">
                  <a:tint val="75000"/>
                </a:prstClr>
              </a:solidFill>
            </a:endParaRPr>
          </a:p>
        </p:txBody>
      </p:sp>
      <p:sp>
        <p:nvSpPr>
          <p:cNvPr id="5" name="スライド番号プレースホルダ 4"/>
          <p:cNvSpPr>
            <a:spLocks noGrp="1"/>
          </p:cNvSpPr>
          <p:nvPr>
            <p:ph type="sldNum" sz="quarter" idx="12"/>
          </p:nvPr>
        </p:nvSpPr>
        <p:spPr>
          <a:xfrm>
            <a:off x="6553200" y="6245226"/>
            <a:ext cx="2133600" cy="476250"/>
          </a:xfrm>
        </p:spPr>
        <p:txBody>
          <a:bodyPr/>
          <a:lstStyle>
            <a:lvl1pPr>
              <a:defRPr/>
            </a:lvl1pPr>
          </a:lstStyle>
          <a:p>
            <a:fld id="{692CE4E7-9D2C-41F5-B3BE-D682B223503A}" type="slidenum">
              <a:rPr lang="en-US" altLang="ja-JP">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1022599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89" y="4407215"/>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489"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a:xfrm>
            <a:off x="457202" y="6245225"/>
            <a:ext cx="2133600" cy="476250"/>
          </a:xfrm>
          <a:prstGeom prst="rect">
            <a:avLst/>
          </a:prstGeom>
        </p:spPr>
        <p:txBody>
          <a:bodyPr/>
          <a:lstStyle>
            <a:lvl1pPr>
              <a:defRPr>
                <a:latin typeface="Arial" pitchFamily="34" charset="0"/>
                <a:ea typeface="ＭＳ Ｐゴシック" pitchFamily="50" charset="-128"/>
              </a:defRPr>
            </a:lvl1pPr>
          </a:lstStyle>
          <a:p>
            <a:fld id="{1ED94BCB-ED9C-4C4A-926E-52FDE6932E62}" type="datetime1">
              <a:rPr kumimoji="1" lang="ja-JP" altLang="en-US" smtClean="0"/>
              <a:t>2017/11/9</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36" y="1600206"/>
            <a:ext cx="404706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39890" y="1600206"/>
            <a:ext cx="404706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a:xfrm>
            <a:off x="457202" y="6245225"/>
            <a:ext cx="2133600" cy="476250"/>
          </a:xfrm>
          <a:prstGeom prst="rect">
            <a:avLst/>
          </a:prstGeom>
        </p:spPr>
        <p:txBody>
          <a:bodyPr/>
          <a:lstStyle>
            <a:lvl1pPr>
              <a:defRPr>
                <a:latin typeface="Arial" pitchFamily="34" charset="0"/>
                <a:ea typeface="ＭＳ Ｐゴシック" pitchFamily="50" charset="-128"/>
              </a:defRPr>
            </a:lvl1pPr>
          </a:lstStyle>
          <a:p>
            <a:fld id="{9DFBC641-FCF9-4F73-81CA-D774DC689922}" type="datetime1">
              <a:rPr kumimoji="1" lang="ja-JP" altLang="en-US" smtClean="0"/>
              <a:t>2017/11/9</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0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0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379" y="1535113"/>
            <a:ext cx="404142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379" y="2174875"/>
            <a:ext cx="404142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a:xfrm>
            <a:off x="457202" y="6245225"/>
            <a:ext cx="2133600" cy="476250"/>
          </a:xfrm>
          <a:prstGeom prst="rect">
            <a:avLst/>
          </a:prstGeom>
        </p:spPr>
        <p:txBody>
          <a:bodyPr/>
          <a:lstStyle>
            <a:lvl1pPr>
              <a:defRPr>
                <a:latin typeface="Arial" pitchFamily="34" charset="0"/>
                <a:ea typeface="ＭＳ Ｐゴシック" pitchFamily="50" charset="-128"/>
              </a:defRPr>
            </a:lvl1pPr>
          </a:lstStyle>
          <a:p>
            <a:fld id="{EB7468C4-42DB-4757-94CC-F4414BE2F578}" type="datetime1">
              <a:rPr kumimoji="1" lang="ja-JP" altLang="en-US" smtClean="0"/>
              <a:t>2017/11/9</a:t>
            </a:fld>
            <a:endParaRPr kumimoji="1" lang="ja-JP" altLang="en-US"/>
          </a:p>
        </p:txBody>
      </p:sp>
      <p:sp>
        <p:nvSpPr>
          <p:cNvPr id="8" name="フッター プレースホルダ 7"/>
          <p:cNvSpPr>
            <a:spLocks noGrp="1"/>
          </p:cNvSpPr>
          <p:nvPr>
            <p:ph type="ftr" sz="quarter" idx="11"/>
          </p:nvPr>
        </p:nvSpPr>
        <p:spPr/>
        <p:txBody>
          <a:bodyPr/>
          <a:lstStyle>
            <a:lvl1pPr>
              <a:defRPr/>
            </a:lvl1pPr>
          </a:lstStyle>
          <a:p>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a:xfrm>
            <a:off x="457202" y="6245225"/>
            <a:ext cx="2133600" cy="476250"/>
          </a:xfrm>
          <a:prstGeom prst="rect">
            <a:avLst/>
          </a:prstGeom>
        </p:spPr>
        <p:txBody>
          <a:bodyPr/>
          <a:lstStyle>
            <a:lvl1pPr>
              <a:defRPr>
                <a:latin typeface="Arial" pitchFamily="34" charset="0"/>
                <a:ea typeface="ＭＳ Ｐゴシック" pitchFamily="50" charset="-128"/>
              </a:defRPr>
            </a:lvl1pPr>
          </a:lstStyle>
          <a:p>
            <a:fld id="{9A069E67-CA5B-46FC-B609-BC5A4C5D5258}" type="datetime1">
              <a:rPr kumimoji="1" lang="ja-JP" altLang="en-US" smtClean="0"/>
              <a:t>2017/11/9</a:t>
            </a:fld>
            <a:endParaRPr kumimoji="1" lang="ja-JP" altLang="en-US"/>
          </a:p>
        </p:txBody>
      </p:sp>
      <p:sp>
        <p:nvSpPr>
          <p:cNvPr id="4" name="フッター プレースホルダ 3"/>
          <p:cNvSpPr>
            <a:spLocks noGrp="1"/>
          </p:cNvSpPr>
          <p:nvPr>
            <p:ph type="ftr" sz="quarter" idx="11"/>
          </p:nvPr>
        </p:nvSpPr>
        <p:spPr/>
        <p:txBody>
          <a:bodyPr/>
          <a:lstStyle>
            <a:lvl1pPr>
              <a:defRPr/>
            </a:lvl1pPr>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457202" y="6245225"/>
            <a:ext cx="2133600" cy="476250"/>
          </a:xfrm>
          <a:prstGeom prst="rect">
            <a:avLst/>
          </a:prstGeom>
        </p:spPr>
        <p:txBody>
          <a:bodyPr/>
          <a:lstStyle>
            <a:lvl1pPr>
              <a:defRPr>
                <a:latin typeface="Arial" pitchFamily="34" charset="0"/>
                <a:ea typeface="ＭＳ Ｐゴシック" pitchFamily="50" charset="-128"/>
              </a:defRPr>
            </a:lvl1pPr>
          </a:lstStyle>
          <a:p>
            <a:fld id="{F7B32E3F-C803-45A6-817D-263AFD4D807D}" type="datetime1">
              <a:rPr kumimoji="1" lang="ja-JP" altLang="en-US" smtClean="0"/>
              <a:t>2017/11/9</a:t>
            </a:fld>
            <a:endParaRPr kumimoji="1" lang="ja-JP" altLang="en-US"/>
          </a:p>
        </p:txBody>
      </p:sp>
      <p:sp>
        <p:nvSpPr>
          <p:cNvPr id="3" name="フッター プレースホルダ 2"/>
          <p:cNvSpPr>
            <a:spLocks noGrp="1"/>
          </p:cNvSpPr>
          <p:nvPr>
            <p:ph type="ftr" sz="quarter" idx="11"/>
          </p:nvPr>
        </p:nvSpPr>
        <p:spPr/>
        <p:txBody>
          <a:bodyPr/>
          <a:lstStyle>
            <a:lvl1pPr>
              <a:defRPr/>
            </a:lvl1pPr>
          </a:lstStyle>
          <a:p>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7" y="273050"/>
            <a:ext cx="3008489"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756" y="273116"/>
            <a:ext cx="511104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7" y="1435103"/>
            <a:ext cx="300848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a:xfrm>
            <a:off x="457202" y="6245225"/>
            <a:ext cx="2133600" cy="476250"/>
          </a:xfrm>
          <a:prstGeom prst="rect">
            <a:avLst/>
          </a:prstGeom>
        </p:spPr>
        <p:txBody>
          <a:bodyPr/>
          <a:lstStyle>
            <a:lvl1pPr>
              <a:defRPr>
                <a:latin typeface="Arial" pitchFamily="34" charset="0"/>
                <a:ea typeface="ＭＳ Ｐゴシック" pitchFamily="50" charset="-128"/>
              </a:defRPr>
            </a:lvl1pPr>
          </a:lstStyle>
          <a:p>
            <a:fld id="{5FF63D5A-578C-4580-BCE1-2423D011F7DE}" type="datetime1">
              <a:rPr kumimoji="1" lang="ja-JP" altLang="en-US" smtClean="0"/>
              <a:t>2017/11/9</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11"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111"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111"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a:xfrm>
            <a:off x="457202" y="6245225"/>
            <a:ext cx="2133600" cy="476250"/>
          </a:xfrm>
          <a:prstGeom prst="rect">
            <a:avLst/>
          </a:prstGeom>
        </p:spPr>
        <p:txBody>
          <a:bodyPr/>
          <a:lstStyle>
            <a:lvl1pPr>
              <a:defRPr>
                <a:latin typeface="Arial" pitchFamily="34" charset="0"/>
                <a:ea typeface="ＭＳ Ｐゴシック" pitchFamily="50" charset="-128"/>
              </a:defRPr>
            </a:lvl1pPr>
          </a:lstStyle>
          <a:p>
            <a:fld id="{B89D5500-3F72-4B94-9548-8C26A39580B5}" type="datetime1">
              <a:rPr kumimoji="1" lang="ja-JP" altLang="en-US" smtClean="0"/>
              <a:t>2017/11/9</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099" name="Rectangle 3"/>
          <p:cNvSpPr>
            <a:spLocks noGrp="1" noChangeArrowheads="1"/>
          </p:cNvSpPr>
          <p:nvPr>
            <p:ph type="body" idx="1"/>
          </p:nvPr>
        </p:nvSpPr>
        <p:spPr bwMode="auto">
          <a:xfrm>
            <a:off x="457200" y="1600206"/>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chemeClr val="bg1">
                    <a:lumMod val="85000"/>
                  </a:schemeClr>
                </a:solidFill>
                <a:latin typeface="Arial" pitchFamily="34" charset="0"/>
                <a:ea typeface="ＭＳ Ｐゴシック" pitchFamily="50" charset="-128"/>
              </a:defRPr>
            </a:lvl1pPr>
          </a:lstStyle>
          <a:p>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fontAlgn="base" hangingPunct="1">
        <a:spcBef>
          <a:spcPct val="0"/>
        </a:spcBef>
        <a:spcAft>
          <a:spcPct val="0"/>
        </a:spcAft>
        <a:defRPr kumimoji="1" sz="4400">
          <a:solidFill>
            <a:srgbClr val="D9D9D9"/>
          </a:solidFill>
          <a:latin typeface="+mj-lt"/>
          <a:ea typeface="+mj-ea"/>
          <a:cs typeface="+mj-cs"/>
        </a:defRPr>
      </a:lvl1pPr>
      <a:lvl2pPr algn="ctr" rtl="0" eaLnBrk="1" fontAlgn="base" hangingPunct="1">
        <a:spcBef>
          <a:spcPct val="0"/>
        </a:spcBef>
        <a:spcAft>
          <a:spcPct val="0"/>
        </a:spcAft>
        <a:defRPr kumimoji="1" sz="4400">
          <a:solidFill>
            <a:srgbClr val="D9D9D9"/>
          </a:solidFill>
          <a:latin typeface="Calibri" pitchFamily="34" charset="0"/>
          <a:ea typeface="ＭＳ Ｐゴシック" pitchFamily="50" charset="-128"/>
        </a:defRPr>
      </a:lvl2pPr>
      <a:lvl3pPr algn="ctr" rtl="0" eaLnBrk="1" fontAlgn="base" hangingPunct="1">
        <a:spcBef>
          <a:spcPct val="0"/>
        </a:spcBef>
        <a:spcAft>
          <a:spcPct val="0"/>
        </a:spcAft>
        <a:defRPr kumimoji="1" sz="4400">
          <a:solidFill>
            <a:srgbClr val="D9D9D9"/>
          </a:solidFill>
          <a:latin typeface="Calibri" pitchFamily="34" charset="0"/>
          <a:ea typeface="ＭＳ Ｐゴシック" pitchFamily="50" charset="-128"/>
        </a:defRPr>
      </a:lvl3pPr>
      <a:lvl4pPr algn="ctr" rtl="0" eaLnBrk="1" fontAlgn="base" hangingPunct="1">
        <a:spcBef>
          <a:spcPct val="0"/>
        </a:spcBef>
        <a:spcAft>
          <a:spcPct val="0"/>
        </a:spcAft>
        <a:defRPr kumimoji="1" sz="4400">
          <a:solidFill>
            <a:srgbClr val="D9D9D9"/>
          </a:solidFill>
          <a:latin typeface="Calibri" pitchFamily="34" charset="0"/>
          <a:ea typeface="ＭＳ Ｐゴシック" pitchFamily="50" charset="-128"/>
        </a:defRPr>
      </a:lvl4pPr>
      <a:lvl5pPr algn="ctr" rtl="0" eaLnBrk="1" fontAlgn="base" hangingPunct="1">
        <a:spcBef>
          <a:spcPct val="0"/>
        </a:spcBef>
        <a:spcAft>
          <a:spcPct val="0"/>
        </a:spcAft>
        <a:defRPr kumimoji="1" sz="4400">
          <a:solidFill>
            <a:srgbClr val="D9D9D9"/>
          </a:solidFill>
          <a:latin typeface="Calibri" pitchFamily="34" charset="0"/>
          <a:ea typeface="ＭＳ Ｐゴシック" pitchFamily="50" charset="-128"/>
        </a:defRPr>
      </a:lvl5pPr>
      <a:lvl6pPr marL="457200" algn="ctr" rtl="0" eaLnBrk="1" fontAlgn="base" hangingPunct="1">
        <a:spcBef>
          <a:spcPct val="0"/>
        </a:spcBef>
        <a:spcAft>
          <a:spcPct val="0"/>
        </a:spcAft>
        <a:defRPr kumimoji="1" sz="4400">
          <a:solidFill>
            <a:schemeClr val="tx2"/>
          </a:solidFill>
          <a:latin typeface="Arial" pitchFamily="34" charset="0"/>
          <a:ea typeface="ＭＳ Ｐゴシック" pitchFamily="50" charset="-128"/>
        </a:defRPr>
      </a:lvl6pPr>
      <a:lvl7pPr marL="914400" algn="ctr" rtl="0" eaLnBrk="1" fontAlgn="base" hangingPunct="1">
        <a:spcBef>
          <a:spcPct val="0"/>
        </a:spcBef>
        <a:spcAft>
          <a:spcPct val="0"/>
        </a:spcAft>
        <a:defRPr kumimoji="1" sz="4400">
          <a:solidFill>
            <a:schemeClr val="tx2"/>
          </a:solidFill>
          <a:latin typeface="Arial" pitchFamily="34" charset="0"/>
          <a:ea typeface="ＭＳ Ｐゴシック" pitchFamily="50" charset="-128"/>
        </a:defRPr>
      </a:lvl7pPr>
      <a:lvl8pPr marL="1371600" algn="ctr" rtl="0" eaLnBrk="1" fontAlgn="base" hangingPunct="1">
        <a:spcBef>
          <a:spcPct val="0"/>
        </a:spcBef>
        <a:spcAft>
          <a:spcPct val="0"/>
        </a:spcAft>
        <a:defRPr kumimoji="1" sz="4400">
          <a:solidFill>
            <a:schemeClr val="tx2"/>
          </a:solidFill>
          <a:latin typeface="Arial" pitchFamily="34" charset="0"/>
          <a:ea typeface="ＭＳ Ｐゴシック" pitchFamily="50" charset="-128"/>
        </a:defRPr>
      </a:lvl8pPr>
      <a:lvl9pPr marL="1828800" algn="ctr" rtl="0" eaLnBrk="1" fontAlgn="base" hangingPunct="1">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rgbClr val="D9D9D9"/>
          </a:solidFill>
          <a:latin typeface="+mn-lt"/>
          <a:ea typeface="+mn-ea"/>
          <a:cs typeface="+mn-cs"/>
        </a:defRPr>
      </a:lvl1pPr>
      <a:lvl2pPr marL="742950" indent="-285750" algn="l" rtl="0" eaLnBrk="1" fontAlgn="base" hangingPunct="1">
        <a:spcBef>
          <a:spcPct val="20000"/>
        </a:spcBef>
        <a:spcAft>
          <a:spcPct val="0"/>
        </a:spcAft>
        <a:buChar char="–"/>
        <a:defRPr kumimoji="1" sz="2800">
          <a:solidFill>
            <a:srgbClr val="D9D9D9"/>
          </a:solidFill>
          <a:latin typeface="+mn-lt"/>
          <a:ea typeface="+mn-ea"/>
        </a:defRPr>
      </a:lvl2pPr>
      <a:lvl3pPr marL="1143000" indent="-228600" algn="l" rtl="0" eaLnBrk="1" fontAlgn="base" hangingPunct="1">
        <a:spcBef>
          <a:spcPct val="20000"/>
        </a:spcBef>
        <a:spcAft>
          <a:spcPct val="0"/>
        </a:spcAft>
        <a:buChar char="•"/>
        <a:defRPr kumimoji="1" sz="2400">
          <a:solidFill>
            <a:srgbClr val="D9D9D9"/>
          </a:solidFill>
          <a:latin typeface="+mn-lt"/>
          <a:ea typeface="+mn-ea"/>
        </a:defRPr>
      </a:lvl3pPr>
      <a:lvl4pPr marL="1600200" indent="-228600" algn="l" rtl="0" eaLnBrk="1" fontAlgn="base" hangingPunct="1">
        <a:spcBef>
          <a:spcPct val="20000"/>
        </a:spcBef>
        <a:spcAft>
          <a:spcPct val="0"/>
        </a:spcAft>
        <a:buChar char="–"/>
        <a:defRPr kumimoji="1" sz="2000">
          <a:solidFill>
            <a:srgbClr val="D9D9D9"/>
          </a:solidFill>
          <a:latin typeface="+mn-lt"/>
          <a:ea typeface="+mn-ea"/>
        </a:defRPr>
      </a:lvl4pPr>
      <a:lvl5pPr marL="2057400" indent="-228600" algn="l" rtl="0" eaLnBrk="1" fontAlgn="base" hangingPunct="1">
        <a:spcBef>
          <a:spcPct val="20000"/>
        </a:spcBef>
        <a:spcAft>
          <a:spcPct val="0"/>
        </a:spcAft>
        <a:buChar char="»"/>
        <a:defRPr kumimoji="1" sz="2000">
          <a:solidFill>
            <a:srgbClr val="D9D9D9"/>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2" y="635653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57E1FA-E458-4E99-9F60-3895D953DDC3}"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124200" y="635653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6553200" y="635653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38612519"/>
      </p:ext>
    </p:extLst>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 id="2147483884"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51520" y="2469504"/>
            <a:ext cx="8640960" cy="677108"/>
          </a:xfrm>
          <a:prstGeom prst="rect">
            <a:avLst/>
          </a:prstGeom>
          <a:noFill/>
        </p:spPr>
        <p:txBody>
          <a:bodyPr wrap="square" rtlCol="0">
            <a:spAutoFit/>
          </a:bodyPr>
          <a:lstStyle/>
          <a:p>
            <a:pPr algn="ctr"/>
            <a:r>
              <a:rPr kumimoji="1" lang="ja-JP" altLang="en-US" sz="3800" dirty="0" smtClean="0"/>
              <a:t>介護保険における</a:t>
            </a:r>
            <a:r>
              <a:rPr lang="ja-JP" altLang="en-US" sz="3800" dirty="0" smtClean="0"/>
              <a:t>保険者機能の強化</a:t>
            </a:r>
            <a:endParaRPr lang="en-US" altLang="ja-JP" sz="3800" dirty="0" smtClean="0"/>
          </a:p>
        </p:txBody>
      </p:sp>
      <p:graphicFrame>
        <p:nvGraphicFramePr>
          <p:cNvPr id="2" name="表 1"/>
          <p:cNvGraphicFramePr>
            <a:graphicFrameLocks noGrp="1"/>
          </p:cNvGraphicFramePr>
          <p:nvPr>
            <p:extLst>
              <p:ext uri="{D42A27DB-BD31-4B8C-83A1-F6EECF244321}">
                <p14:modId xmlns:p14="http://schemas.microsoft.com/office/powerpoint/2010/main" val="2973926835"/>
              </p:ext>
            </p:extLst>
          </p:nvPr>
        </p:nvGraphicFramePr>
        <p:xfrm>
          <a:off x="6372200" y="116632"/>
          <a:ext cx="2628000" cy="646920"/>
        </p:xfrm>
        <a:graphic>
          <a:graphicData uri="http://schemas.openxmlformats.org/drawingml/2006/table">
            <a:tbl>
              <a:tblPr firstRow="1" bandRow="1"/>
              <a:tblGrid>
                <a:gridCol w="1728000"/>
                <a:gridCol w="900000"/>
              </a:tblGrid>
              <a:tr h="407280">
                <a:tc>
                  <a:txBody>
                    <a:bodyPr/>
                    <a:lstStyle>
                      <a:lvl1pPr marL="0" algn="l" defTabSz="914400" rtl="0" eaLnBrk="1" latinLnBrk="0" hangingPunct="1">
                        <a:defRPr kumimoji="1" sz="1800" kern="1200">
                          <a:solidFill>
                            <a:schemeClr val="tx1"/>
                          </a:solidFill>
                          <a:latin typeface="Verdana"/>
                          <a:ea typeface="メイリオ"/>
                        </a:defRPr>
                      </a:lvl1pPr>
                      <a:lvl2pPr marL="457200" algn="l" defTabSz="914400" rtl="0" eaLnBrk="1" latinLnBrk="0" hangingPunct="1">
                        <a:defRPr kumimoji="1" sz="1800" kern="1200">
                          <a:solidFill>
                            <a:schemeClr val="tx1"/>
                          </a:solidFill>
                          <a:latin typeface="Verdana"/>
                          <a:ea typeface="メイリオ"/>
                        </a:defRPr>
                      </a:lvl2pPr>
                      <a:lvl3pPr marL="914400" algn="l" defTabSz="914400" rtl="0" eaLnBrk="1" latinLnBrk="0" hangingPunct="1">
                        <a:defRPr kumimoji="1" sz="1800" kern="1200">
                          <a:solidFill>
                            <a:schemeClr val="tx1"/>
                          </a:solidFill>
                          <a:latin typeface="Verdana"/>
                          <a:ea typeface="メイリオ"/>
                        </a:defRPr>
                      </a:lvl3pPr>
                      <a:lvl4pPr marL="1371600" algn="l" defTabSz="914400" rtl="0" eaLnBrk="1" latinLnBrk="0" hangingPunct="1">
                        <a:defRPr kumimoji="1" sz="1800" kern="1200">
                          <a:solidFill>
                            <a:schemeClr val="tx1"/>
                          </a:solidFill>
                          <a:latin typeface="Verdana"/>
                          <a:ea typeface="メイリオ"/>
                        </a:defRPr>
                      </a:lvl4pPr>
                      <a:lvl5pPr marL="1828800" algn="l" defTabSz="914400" rtl="0" eaLnBrk="1" latinLnBrk="0" hangingPunct="1">
                        <a:defRPr kumimoji="1" sz="1800" kern="1200">
                          <a:solidFill>
                            <a:schemeClr val="tx1"/>
                          </a:solidFill>
                          <a:latin typeface="Verdana"/>
                          <a:ea typeface="メイリオ"/>
                        </a:defRPr>
                      </a:lvl5pPr>
                      <a:lvl6pPr marL="2286000" algn="l" defTabSz="914400" rtl="0" eaLnBrk="1" latinLnBrk="0" hangingPunct="1">
                        <a:defRPr kumimoji="1" sz="1800" kern="1200">
                          <a:solidFill>
                            <a:schemeClr val="tx1"/>
                          </a:solidFill>
                          <a:latin typeface="Verdana"/>
                          <a:ea typeface="メイリオ"/>
                        </a:defRPr>
                      </a:lvl6pPr>
                      <a:lvl7pPr marL="2743200" algn="l" defTabSz="914400" rtl="0" eaLnBrk="1" latinLnBrk="0" hangingPunct="1">
                        <a:defRPr kumimoji="1" sz="1800" kern="1200">
                          <a:solidFill>
                            <a:schemeClr val="tx1"/>
                          </a:solidFill>
                          <a:latin typeface="Verdana"/>
                          <a:ea typeface="メイリオ"/>
                        </a:defRPr>
                      </a:lvl7pPr>
                      <a:lvl8pPr marL="3200400" algn="l" defTabSz="914400" rtl="0" eaLnBrk="1" latinLnBrk="0" hangingPunct="1">
                        <a:defRPr kumimoji="1" sz="1800" kern="1200">
                          <a:solidFill>
                            <a:schemeClr val="tx1"/>
                          </a:solidFill>
                          <a:latin typeface="Verdana"/>
                          <a:ea typeface="メイリオ"/>
                        </a:defRPr>
                      </a:lvl8pPr>
                      <a:lvl9pPr marL="3657600" algn="l" defTabSz="914400" rtl="0" eaLnBrk="1" latinLnBrk="0" hangingPunct="1">
                        <a:defRPr kumimoji="1" sz="1800" kern="1200">
                          <a:solidFill>
                            <a:schemeClr val="tx1"/>
                          </a:solidFill>
                          <a:latin typeface="Verdana"/>
                          <a:ea typeface="メイリオ"/>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cs typeface="ＭＳ Ｐゴシック" pitchFamily="50" charset="-128"/>
                        </a:rPr>
                        <a:t>社会保障審議会</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cs typeface="ＭＳ Ｐゴシック" pitchFamily="50" charset="-128"/>
                        </a:rPr>
                        <a:t>介護保険部会（第</a:t>
                      </a:r>
                      <a:r>
                        <a:rPr kumimoji="1" lang="en-US" altLang="ja-JP" sz="1100" b="0" i="0" u="none" strike="noStrike" cap="none" normalizeH="0" baseline="0" dirty="0" smtClean="0">
                          <a:ln>
                            <a:noFill/>
                          </a:ln>
                          <a:solidFill>
                            <a:schemeClr val="tx1"/>
                          </a:solidFill>
                          <a:effectLst/>
                          <a:latin typeface="+mn-ea"/>
                          <a:ea typeface="+mn-ea"/>
                          <a:cs typeface="ＭＳ Ｐゴシック" pitchFamily="50" charset="-128"/>
                        </a:rPr>
                        <a:t>73</a:t>
                      </a:r>
                      <a:r>
                        <a:rPr kumimoji="1" lang="ja-JP" altLang="en-US" sz="1100" b="0" i="0" u="none" strike="noStrike" cap="none" normalizeH="0" baseline="0" dirty="0" smtClean="0">
                          <a:ln>
                            <a:noFill/>
                          </a:ln>
                          <a:solidFill>
                            <a:schemeClr val="tx1"/>
                          </a:solidFill>
                          <a:effectLst/>
                          <a:latin typeface="+mn-ea"/>
                          <a:ea typeface="+mn-ea"/>
                          <a:cs typeface="ＭＳ Ｐゴシック" pitchFamily="50" charset="-128"/>
                        </a:rPr>
                        <a:t>回）</a:t>
                      </a:r>
                      <a:endParaRPr kumimoji="1" lang="ja-JP" altLang="en-US" sz="1100" dirty="0">
                        <a:latin typeface="+mn-ea"/>
                        <a:ea typeface="+mn-ea"/>
                      </a:endParaRPr>
                    </a:p>
                  </a:txBody>
                  <a:tcPr marL="72000" marR="72000" marT="36000" marB="36000">
                    <a:lnL w="12700" cmpd="sng">
                      <a:solidFill>
                        <a:scrgbClr r="0" g="0" b="0"/>
                      </a:solidFill>
                    </a:lnL>
                    <a:lnR w="12700" cmpd="sng">
                      <a:solidFill>
                        <a:scrgbClr r="0" g="0" b="0"/>
                      </a:solidFill>
                    </a:lnR>
                    <a:lnT w="12700" cmpd="sng">
                      <a:solidFill>
                        <a:scrgbClr r="0" g="0" b="0"/>
                      </a:solidFill>
                    </a:lnT>
                    <a:lnB w="12700" cmpd="sng">
                      <a:solidFill>
                        <a:scrgbClr r="0" g="0" b="0"/>
                      </a:solidFill>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kern="1200">
                          <a:solidFill>
                            <a:schemeClr val="tx1"/>
                          </a:solidFill>
                          <a:latin typeface="Verdana"/>
                          <a:ea typeface="メイリオ"/>
                        </a:defRPr>
                      </a:lvl1pPr>
                      <a:lvl2pPr marL="457200" algn="l" defTabSz="914400" rtl="0" eaLnBrk="1" latinLnBrk="0" hangingPunct="1">
                        <a:defRPr kumimoji="1" sz="1800" kern="1200">
                          <a:solidFill>
                            <a:schemeClr val="tx1"/>
                          </a:solidFill>
                          <a:latin typeface="Verdana"/>
                          <a:ea typeface="メイリオ"/>
                        </a:defRPr>
                      </a:lvl2pPr>
                      <a:lvl3pPr marL="914400" algn="l" defTabSz="914400" rtl="0" eaLnBrk="1" latinLnBrk="0" hangingPunct="1">
                        <a:defRPr kumimoji="1" sz="1800" kern="1200">
                          <a:solidFill>
                            <a:schemeClr val="tx1"/>
                          </a:solidFill>
                          <a:latin typeface="Verdana"/>
                          <a:ea typeface="メイリオ"/>
                        </a:defRPr>
                      </a:lvl3pPr>
                      <a:lvl4pPr marL="1371600" algn="l" defTabSz="914400" rtl="0" eaLnBrk="1" latinLnBrk="0" hangingPunct="1">
                        <a:defRPr kumimoji="1" sz="1800" kern="1200">
                          <a:solidFill>
                            <a:schemeClr val="tx1"/>
                          </a:solidFill>
                          <a:latin typeface="Verdana"/>
                          <a:ea typeface="メイリオ"/>
                        </a:defRPr>
                      </a:lvl4pPr>
                      <a:lvl5pPr marL="1828800" algn="l" defTabSz="914400" rtl="0" eaLnBrk="1" latinLnBrk="0" hangingPunct="1">
                        <a:defRPr kumimoji="1" sz="1800" kern="1200">
                          <a:solidFill>
                            <a:schemeClr val="tx1"/>
                          </a:solidFill>
                          <a:latin typeface="Verdana"/>
                          <a:ea typeface="メイリオ"/>
                        </a:defRPr>
                      </a:lvl5pPr>
                      <a:lvl6pPr marL="2286000" algn="l" defTabSz="914400" rtl="0" eaLnBrk="1" latinLnBrk="0" hangingPunct="1">
                        <a:defRPr kumimoji="1" sz="1800" kern="1200">
                          <a:solidFill>
                            <a:schemeClr val="tx1"/>
                          </a:solidFill>
                          <a:latin typeface="Verdana"/>
                          <a:ea typeface="メイリオ"/>
                        </a:defRPr>
                      </a:lvl6pPr>
                      <a:lvl7pPr marL="2743200" algn="l" defTabSz="914400" rtl="0" eaLnBrk="1" latinLnBrk="0" hangingPunct="1">
                        <a:defRPr kumimoji="1" sz="1800" kern="1200">
                          <a:solidFill>
                            <a:schemeClr val="tx1"/>
                          </a:solidFill>
                          <a:latin typeface="Verdana"/>
                          <a:ea typeface="メイリオ"/>
                        </a:defRPr>
                      </a:lvl7pPr>
                      <a:lvl8pPr marL="3200400" algn="l" defTabSz="914400" rtl="0" eaLnBrk="1" latinLnBrk="0" hangingPunct="1">
                        <a:defRPr kumimoji="1" sz="1800" kern="1200">
                          <a:solidFill>
                            <a:schemeClr val="tx1"/>
                          </a:solidFill>
                          <a:latin typeface="Verdana"/>
                          <a:ea typeface="メイリオ"/>
                        </a:defRPr>
                      </a:lvl8pPr>
                      <a:lvl9pPr marL="3657600" algn="l" defTabSz="914400" rtl="0" eaLnBrk="1" latinLnBrk="0" hangingPunct="1">
                        <a:defRPr kumimoji="1" sz="1800" kern="1200">
                          <a:solidFill>
                            <a:schemeClr val="tx1"/>
                          </a:solidFill>
                          <a:latin typeface="Verdana"/>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smtClean="0">
                          <a:ln>
                            <a:noFill/>
                          </a:ln>
                          <a:solidFill>
                            <a:schemeClr val="tx1"/>
                          </a:solidFill>
                          <a:effectLst/>
                          <a:latin typeface="+mn-ea"/>
                          <a:ea typeface="+mn-ea"/>
                          <a:cs typeface="ＭＳ Ｐゴシック" pitchFamily="50" charset="-128"/>
                        </a:rPr>
                        <a:t>資料２</a:t>
                      </a:r>
                      <a:endParaRPr kumimoji="1" lang="en-US" altLang="ja-JP" sz="1100" b="0" i="0" u="none" strike="noStrike" cap="none" normalizeH="0" baseline="0" dirty="0" smtClean="0">
                        <a:ln>
                          <a:noFill/>
                        </a:ln>
                        <a:solidFill>
                          <a:schemeClr val="tx1"/>
                        </a:solidFill>
                        <a:effectLst/>
                        <a:latin typeface="+mn-ea"/>
                        <a:ea typeface="+mn-ea"/>
                        <a:cs typeface="ＭＳ Ｐゴシック" pitchFamily="50" charset="-128"/>
                      </a:endParaRPr>
                    </a:p>
                  </a:txBody>
                  <a:tcPr marL="72000" marR="72000" marT="36000" marB="36000" anchor="ctr">
                    <a:lnL w="12700" cmpd="sng">
                      <a:solidFill>
                        <a:scrgbClr r="0" g="0" b="0"/>
                      </a:solidFill>
                    </a:lnL>
                    <a:lnR w="12700" cmpd="sng">
                      <a:solidFill>
                        <a:scrgbClr r="0" g="0" b="0"/>
                      </a:solidFill>
                    </a:lnR>
                    <a:lnT w="12700" cmpd="sng">
                      <a:solidFill>
                        <a:scrgbClr r="0" g="0" b="0"/>
                      </a:solidFill>
                    </a:lnT>
                    <a:lnB w="12700" cmpd="sng">
                      <a:solidFill>
                        <a:scrgbClr r="0" g="0" b="0"/>
                      </a:solidFill>
                    </a:lnB>
                    <a:lnTlToBr w="12700" cmpd="sng">
                      <a:noFill/>
                      <a:prstDash val="solid"/>
                    </a:lnTlToBr>
                    <a:lnBlToTr w="12700" cmpd="sng">
                      <a:noFill/>
                      <a:prstDash val="solid"/>
                    </a:lnBlToTr>
                    <a:noFill/>
                  </a:tcPr>
                </a:tc>
              </a:tr>
              <a:tr h="239640">
                <a:tc>
                  <a:txBody>
                    <a:bodyPr/>
                    <a:lstStyle>
                      <a:lvl1pPr marL="0" algn="l" defTabSz="914400" rtl="0" eaLnBrk="1" latinLnBrk="0" hangingPunct="1">
                        <a:defRPr kumimoji="1" sz="1800" kern="1200">
                          <a:solidFill>
                            <a:schemeClr val="tx1"/>
                          </a:solidFill>
                          <a:latin typeface="Verdana"/>
                          <a:ea typeface="メイリオ"/>
                        </a:defRPr>
                      </a:lvl1pPr>
                      <a:lvl2pPr marL="457200" algn="l" defTabSz="914400" rtl="0" eaLnBrk="1" latinLnBrk="0" hangingPunct="1">
                        <a:defRPr kumimoji="1" sz="1800" kern="1200">
                          <a:solidFill>
                            <a:schemeClr val="tx1"/>
                          </a:solidFill>
                          <a:latin typeface="Verdana"/>
                          <a:ea typeface="メイリオ"/>
                        </a:defRPr>
                      </a:lvl2pPr>
                      <a:lvl3pPr marL="914400" algn="l" defTabSz="914400" rtl="0" eaLnBrk="1" latinLnBrk="0" hangingPunct="1">
                        <a:defRPr kumimoji="1" sz="1800" kern="1200">
                          <a:solidFill>
                            <a:schemeClr val="tx1"/>
                          </a:solidFill>
                          <a:latin typeface="Verdana"/>
                          <a:ea typeface="メイリオ"/>
                        </a:defRPr>
                      </a:lvl3pPr>
                      <a:lvl4pPr marL="1371600" algn="l" defTabSz="914400" rtl="0" eaLnBrk="1" latinLnBrk="0" hangingPunct="1">
                        <a:defRPr kumimoji="1" sz="1800" kern="1200">
                          <a:solidFill>
                            <a:schemeClr val="tx1"/>
                          </a:solidFill>
                          <a:latin typeface="Verdana"/>
                          <a:ea typeface="メイリオ"/>
                        </a:defRPr>
                      </a:lvl4pPr>
                      <a:lvl5pPr marL="1828800" algn="l" defTabSz="914400" rtl="0" eaLnBrk="1" latinLnBrk="0" hangingPunct="1">
                        <a:defRPr kumimoji="1" sz="1800" kern="1200">
                          <a:solidFill>
                            <a:schemeClr val="tx1"/>
                          </a:solidFill>
                          <a:latin typeface="Verdana"/>
                          <a:ea typeface="メイリオ"/>
                        </a:defRPr>
                      </a:lvl5pPr>
                      <a:lvl6pPr marL="2286000" algn="l" defTabSz="914400" rtl="0" eaLnBrk="1" latinLnBrk="0" hangingPunct="1">
                        <a:defRPr kumimoji="1" sz="1800" kern="1200">
                          <a:solidFill>
                            <a:schemeClr val="tx1"/>
                          </a:solidFill>
                          <a:latin typeface="Verdana"/>
                          <a:ea typeface="メイリオ"/>
                        </a:defRPr>
                      </a:lvl6pPr>
                      <a:lvl7pPr marL="2743200" algn="l" defTabSz="914400" rtl="0" eaLnBrk="1" latinLnBrk="0" hangingPunct="1">
                        <a:defRPr kumimoji="1" sz="1800" kern="1200">
                          <a:solidFill>
                            <a:schemeClr val="tx1"/>
                          </a:solidFill>
                          <a:latin typeface="Verdana"/>
                          <a:ea typeface="メイリオ"/>
                        </a:defRPr>
                      </a:lvl7pPr>
                      <a:lvl8pPr marL="3200400" algn="l" defTabSz="914400" rtl="0" eaLnBrk="1" latinLnBrk="0" hangingPunct="1">
                        <a:defRPr kumimoji="1" sz="1800" kern="1200">
                          <a:solidFill>
                            <a:schemeClr val="tx1"/>
                          </a:solidFill>
                          <a:latin typeface="Verdana"/>
                          <a:ea typeface="メイリオ"/>
                        </a:defRPr>
                      </a:lvl8pPr>
                      <a:lvl9pPr marL="3657600" algn="l" defTabSz="914400" rtl="0" eaLnBrk="1" latinLnBrk="0" hangingPunct="1">
                        <a:defRPr kumimoji="1" sz="1800" kern="1200">
                          <a:solidFill>
                            <a:schemeClr val="tx1"/>
                          </a:solidFill>
                          <a:latin typeface="Verdana"/>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smtClean="0">
                          <a:ln>
                            <a:noFill/>
                          </a:ln>
                          <a:solidFill>
                            <a:schemeClr val="tx1"/>
                          </a:solidFill>
                          <a:effectLst/>
                          <a:latin typeface="+mn-ea"/>
                          <a:ea typeface="+mn-ea"/>
                          <a:cs typeface="ＭＳ Ｐゴシック" pitchFamily="50" charset="-128"/>
                        </a:rPr>
                        <a:t>平成</a:t>
                      </a:r>
                      <a:r>
                        <a:rPr kumimoji="1" lang="en-US" altLang="ja-JP" sz="1100" b="0" i="0" u="none" strike="noStrike" cap="none" normalizeH="0" baseline="0" dirty="0" smtClean="0">
                          <a:ln>
                            <a:noFill/>
                          </a:ln>
                          <a:solidFill>
                            <a:schemeClr val="tx1"/>
                          </a:solidFill>
                          <a:effectLst/>
                          <a:latin typeface="+mn-ea"/>
                          <a:ea typeface="+mn-ea"/>
                          <a:cs typeface="ＭＳ Ｐゴシック" pitchFamily="50" charset="-128"/>
                        </a:rPr>
                        <a:t>29</a:t>
                      </a:r>
                      <a:r>
                        <a:rPr kumimoji="1" lang="ja-JP" altLang="en-US" sz="1100" b="0" i="0" u="none" strike="noStrike" cap="none" normalizeH="0" baseline="0" dirty="0" smtClean="0">
                          <a:ln>
                            <a:noFill/>
                          </a:ln>
                          <a:solidFill>
                            <a:schemeClr val="tx1"/>
                          </a:solidFill>
                          <a:effectLst/>
                          <a:latin typeface="+mn-ea"/>
                          <a:ea typeface="+mn-ea"/>
                          <a:cs typeface="ＭＳ Ｐゴシック" pitchFamily="50" charset="-128"/>
                        </a:rPr>
                        <a:t>年</a:t>
                      </a:r>
                      <a:r>
                        <a:rPr kumimoji="1" lang="en-US" altLang="ja-JP" sz="1100" b="0" i="0" u="none" strike="noStrike" cap="none" normalizeH="0" baseline="0" dirty="0" smtClean="0">
                          <a:ln>
                            <a:noFill/>
                          </a:ln>
                          <a:solidFill>
                            <a:schemeClr val="tx1"/>
                          </a:solidFill>
                          <a:effectLst/>
                          <a:latin typeface="+mn-ea"/>
                          <a:ea typeface="+mn-ea"/>
                          <a:cs typeface="ＭＳ Ｐゴシック" pitchFamily="50" charset="-128"/>
                        </a:rPr>
                        <a:t>11</a:t>
                      </a:r>
                      <a:r>
                        <a:rPr kumimoji="1" lang="ja-JP" altLang="en-US" sz="1100" b="0" i="0" u="none" strike="noStrike" cap="none" normalizeH="0" baseline="0" dirty="0" smtClean="0">
                          <a:ln>
                            <a:noFill/>
                          </a:ln>
                          <a:solidFill>
                            <a:schemeClr val="tx1"/>
                          </a:solidFill>
                          <a:effectLst/>
                          <a:latin typeface="+mn-ea"/>
                          <a:ea typeface="+mn-ea"/>
                          <a:cs typeface="ＭＳ Ｐゴシック" pitchFamily="50" charset="-128"/>
                        </a:rPr>
                        <a:t>月</a:t>
                      </a:r>
                      <a:r>
                        <a:rPr kumimoji="1" lang="en-US" altLang="ja-JP" sz="1100" b="0" i="0" u="none" strike="noStrike" cap="none" normalizeH="0" baseline="0" dirty="0" smtClean="0">
                          <a:ln>
                            <a:noFill/>
                          </a:ln>
                          <a:solidFill>
                            <a:schemeClr val="tx1"/>
                          </a:solidFill>
                          <a:effectLst/>
                          <a:latin typeface="+mn-ea"/>
                          <a:ea typeface="+mn-ea"/>
                          <a:cs typeface="ＭＳ Ｐゴシック" pitchFamily="50" charset="-128"/>
                        </a:rPr>
                        <a:t>10</a:t>
                      </a:r>
                      <a:r>
                        <a:rPr kumimoji="1" lang="ja-JP" altLang="en-US" sz="1100" b="0" i="0" u="none" strike="noStrike" cap="none" normalizeH="0" baseline="0" dirty="0" smtClean="0">
                          <a:ln>
                            <a:noFill/>
                          </a:ln>
                          <a:solidFill>
                            <a:schemeClr val="tx1"/>
                          </a:solidFill>
                          <a:effectLst/>
                          <a:latin typeface="+mn-ea"/>
                          <a:ea typeface="+mn-ea"/>
                          <a:cs typeface="ＭＳ Ｐゴシック" pitchFamily="50" charset="-128"/>
                        </a:rPr>
                        <a:t>日</a:t>
                      </a:r>
                      <a:endParaRPr kumimoji="1" lang="ja-JP" altLang="en-US" sz="1100" dirty="0">
                        <a:latin typeface="+mn-ea"/>
                        <a:ea typeface="+mn-ea"/>
                      </a:endParaRPr>
                    </a:p>
                  </a:txBody>
                  <a:tcPr marL="72000" marR="72000" marT="36000" marB="36000" anchor="ctr">
                    <a:lnL w="12700" cmpd="sng">
                      <a:solidFill>
                        <a:scrgbClr r="0" g="0" b="0"/>
                      </a:solidFill>
                    </a:lnL>
                    <a:lnR w="12700" cmpd="sng">
                      <a:solidFill>
                        <a:scrgbClr r="0" g="0" b="0"/>
                      </a:solidFill>
                    </a:lnR>
                    <a:lnT w="12700" cmpd="sng">
                      <a:solidFill>
                        <a:scrgbClr r="0" g="0" b="0"/>
                      </a:solidFill>
                    </a:lnT>
                    <a:lnB w="12700" cmpd="sng">
                      <a:solidFill>
                        <a:scrgbClr r="0" g="0" b="0"/>
                      </a:solidFill>
                    </a:lnB>
                    <a:lnTlToBr w="12700" cmpd="sng">
                      <a:noFill/>
                      <a:prstDash val="solid"/>
                    </a:lnTlToBr>
                    <a:lnBlToTr w="12700" cmpd="sng">
                      <a:noFill/>
                      <a:prstDash val="solid"/>
                    </a:lnBlToTr>
                    <a:noFill/>
                  </a:tcPr>
                </a:tc>
                <a:tc vMerge="1">
                  <a:txBody>
                    <a:bodyPr/>
                    <a:lstStyle/>
                    <a:p>
                      <a:endParaRPr kumimoji="1" lang="ja-JP" altLang="en-US" sz="1200" dirty="0"/>
                    </a:p>
                  </a:txBody>
                  <a:tcPr/>
                </a:tc>
              </a:tr>
            </a:tbl>
          </a:graphicData>
        </a:graphic>
      </p:graphicFrame>
    </p:spTree>
    <p:extLst>
      <p:ext uri="{BB962C8B-B14F-4D97-AF65-F5344CB8AC3E}">
        <p14:creationId xmlns:p14="http://schemas.microsoft.com/office/powerpoint/2010/main" val="3315062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62879" y="655330"/>
            <a:ext cx="9023064" cy="6158046"/>
          </a:xfrm>
          <a:prstGeom prst="roundRect">
            <a:avLst>
              <a:gd name="adj" fmla="val 0"/>
            </a:avLst>
          </a:prstGeom>
          <a:ln/>
        </p:spPr>
        <p:style>
          <a:lnRef idx="2">
            <a:schemeClr val="dk1"/>
          </a:lnRef>
          <a:fillRef idx="1">
            <a:schemeClr val="lt1"/>
          </a:fillRef>
          <a:effectRef idx="0">
            <a:schemeClr val="dk1"/>
          </a:effectRef>
          <a:fontRef idx="minor">
            <a:schemeClr val="dk1"/>
          </a:fontRef>
        </p:style>
        <p:txBody>
          <a:bodyPr lIns="108000" rIns="108000" anchor="t" anchorCtr="0"/>
          <a:lstStyle/>
          <a:p>
            <a:pPr algn="just"/>
            <a:endParaRPr lang="en-US" altLang="ja-JP" sz="800" dirty="0" smtClean="0">
              <a:solidFill>
                <a:prstClr val="black"/>
              </a:solidFill>
              <a:latin typeface="ＭＳ ゴシック" pitchFamily="49" charset="-128"/>
              <a:ea typeface="ＭＳ ゴシック" pitchFamily="49" charset="-128"/>
            </a:endParaRPr>
          </a:p>
          <a:p>
            <a:pPr algn="just"/>
            <a:endParaRPr lang="en-US" altLang="ja-JP" sz="800" dirty="0" smtClean="0">
              <a:solidFill>
                <a:prstClr val="black"/>
              </a:solidFill>
              <a:latin typeface="ＭＳ ゴシック" pitchFamily="49" charset="-128"/>
              <a:ea typeface="ＭＳ ゴシック" pitchFamily="49" charset="-128"/>
            </a:endParaRPr>
          </a:p>
          <a:p>
            <a:pPr algn="just"/>
            <a:r>
              <a:rPr lang="ja-JP" altLang="en-US" sz="1600" b="1" dirty="0">
                <a:solidFill>
                  <a:prstClr val="black"/>
                </a:solidFill>
                <a:latin typeface="ＭＳ ゴシック" pitchFamily="49" charset="-128"/>
                <a:ea typeface="ＭＳ ゴシック" pitchFamily="49" charset="-128"/>
              </a:rPr>
              <a:t>１</a:t>
            </a:r>
            <a:r>
              <a:rPr lang="ja-JP" altLang="en-US" sz="1600" b="1" dirty="0" smtClean="0">
                <a:solidFill>
                  <a:prstClr val="black"/>
                </a:solidFill>
                <a:latin typeface="ＭＳ ゴシック" pitchFamily="49" charset="-128"/>
                <a:ea typeface="ＭＳ ゴシック" pitchFamily="49" charset="-128"/>
              </a:rPr>
              <a:t>．平成</a:t>
            </a:r>
            <a:r>
              <a:rPr lang="en-US" altLang="ja-JP" sz="1600" b="1" dirty="0" smtClean="0">
                <a:solidFill>
                  <a:prstClr val="black"/>
                </a:solidFill>
                <a:latin typeface="ＭＳ ゴシック" pitchFamily="49" charset="-128"/>
                <a:ea typeface="ＭＳ ゴシック" pitchFamily="49" charset="-128"/>
              </a:rPr>
              <a:t>29</a:t>
            </a:r>
            <a:r>
              <a:rPr lang="ja-JP" altLang="en-US" sz="1600" b="1" dirty="0" smtClean="0">
                <a:solidFill>
                  <a:prstClr val="black"/>
                </a:solidFill>
                <a:latin typeface="ＭＳ ゴシック" pitchFamily="49" charset="-128"/>
                <a:ea typeface="ＭＳ ゴシック" pitchFamily="49" charset="-128"/>
              </a:rPr>
              <a:t>年地域包括ケア強化法</a:t>
            </a:r>
            <a:endParaRPr lang="en-US" altLang="ja-JP" sz="1600" b="1" dirty="0" smtClean="0">
              <a:solidFill>
                <a:prstClr val="black"/>
              </a:solidFill>
              <a:latin typeface="ＭＳ ゴシック" pitchFamily="49" charset="-128"/>
              <a:ea typeface="ＭＳ ゴシック" pitchFamily="49" charset="-128"/>
            </a:endParaRPr>
          </a:p>
          <a:p>
            <a:pPr algn="just"/>
            <a:endParaRPr lang="en-US" altLang="ja-JP" sz="800" b="1" dirty="0" smtClean="0">
              <a:solidFill>
                <a:prstClr val="black"/>
              </a:solidFill>
              <a:latin typeface="ＭＳ ゴシック" pitchFamily="49" charset="-128"/>
              <a:ea typeface="ＭＳ ゴシック" pitchFamily="49" charset="-128"/>
            </a:endParaRPr>
          </a:p>
          <a:p>
            <a:pPr marL="216000" indent="-457200"/>
            <a:r>
              <a:rPr lang="ja-JP" altLang="en-US" sz="1600" dirty="0" smtClean="0">
                <a:solidFill>
                  <a:prstClr val="black"/>
                </a:solidFill>
                <a:latin typeface="ＭＳ ゴシック" pitchFamily="49" charset="-128"/>
                <a:ea typeface="ＭＳ ゴシック" pitchFamily="49" charset="-128"/>
              </a:rPr>
              <a:t>○</a:t>
            </a:r>
            <a:r>
              <a:rPr lang="ja-JP" altLang="en-US" sz="1600" dirty="0">
                <a:solidFill>
                  <a:prstClr val="black"/>
                </a:solidFill>
                <a:latin typeface="ＭＳ ゴシック" pitchFamily="49" charset="-128"/>
                <a:ea typeface="ＭＳ ゴシック" pitchFamily="49" charset="-128"/>
              </a:rPr>
              <a:t>　各市町村において</a:t>
            </a:r>
            <a:r>
              <a:rPr lang="ja-JP" altLang="en-US" sz="1600" dirty="0" smtClean="0">
                <a:solidFill>
                  <a:prstClr val="black"/>
                </a:solidFill>
                <a:latin typeface="ＭＳ ゴシック" pitchFamily="49" charset="-128"/>
                <a:ea typeface="ＭＳ ゴシック" pitchFamily="49" charset="-128"/>
              </a:rPr>
              <a:t>、高齢化</a:t>
            </a:r>
            <a:r>
              <a:rPr lang="ja-JP" altLang="en-US" sz="1600" dirty="0">
                <a:solidFill>
                  <a:prstClr val="black"/>
                </a:solidFill>
                <a:latin typeface="ＭＳ ゴシック" pitchFamily="49" charset="-128"/>
                <a:ea typeface="ＭＳ ゴシック" pitchFamily="49" charset="-128"/>
              </a:rPr>
              <a:t>の進展</a:t>
            </a:r>
            <a:r>
              <a:rPr lang="ja-JP" altLang="en-US" sz="1600" dirty="0" smtClean="0">
                <a:solidFill>
                  <a:prstClr val="black"/>
                </a:solidFill>
                <a:latin typeface="ＭＳ ゴシック" pitchFamily="49" charset="-128"/>
                <a:ea typeface="ＭＳ ゴシック" pitchFamily="49" charset="-128"/>
              </a:rPr>
              <a:t>状況や介護</a:t>
            </a:r>
            <a:r>
              <a:rPr lang="ja-JP" altLang="en-US" sz="1600" dirty="0">
                <a:solidFill>
                  <a:prstClr val="black"/>
                </a:solidFill>
                <a:latin typeface="ＭＳ ゴシック" pitchFamily="49" charset="-128"/>
                <a:ea typeface="ＭＳ ゴシック" pitchFamily="49" charset="-128"/>
              </a:rPr>
              <a:t>サービスの</a:t>
            </a:r>
            <a:r>
              <a:rPr lang="ja-JP" altLang="en-US" sz="1600" dirty="0" smtClean="0">
                <a:solidFill>
                  <a:prstClr val="black"/>
                </a:solidFill>
                <a:latin typeface="ＭＳ ゴシック" pitchFamily="49" charset="-128"/>
                <a:ea typeface="ＭＳ ゴシック" pitchFamily="49" charset="-128"/>
              </a:rPr>
              <a:t>状況等は</a:t>
            </a:r>
            <a:r>
              <a:rPr lang="ja-JP" altLang="en-US" sz="1600" dirty="0">
                <a:solidFill>
                  <a:prstClr val="black"/>
                </a:solidFill>
                <a:latin typeface="ＭＳ ゴシック" pitchFamily="49" charset="-128"/>
                <a:ea typeface="ＭＳ ゴシック" pitchFamily="49" charset="-128"/>
              </a:rPr>
              <a:t>様々であり</a:t>
            </a:r>
            <a:r>
              <a:rPr lang="ja-JP" altLang="en-US" sz="1600" dirty="0" smtClean="0">
                <a:solidFill>
                  <a:prstClr val="black"/>
                </a:solidFill>
                <a:latin typeface="ＭＳ ゴシック" pitchFamily="49" charset="-128"/>
                <a:ea typeface="ＭＳ ゴシック" pitchFamily="49" charset="-128"/>
              </a:rPr>
              <a:t>、保険者機能を強化し、地域</a:t>
            </a:r>
            <a:r>
              <a:rPr lang="ja-JP" altLang="en-US" sz="1600" dirty="0">
                <a:solidFill>
                  <a:prstClr val="black"/>
                </a:solidFill>
                <a:latin typeface="ＭＳ ゴシック" pitchFamily="49" charset="-128"/>
                <a:ea typeface="ＭＳ ゴシック" pitchFamily="49" charset="-128"/>
              </a:rPr>
              <a:t>の課題を的確に把握した上で、実情に応じた地域包括ケアシステムを構築していくことが重要</a:t>
            </a:r>
            <a:r>
              <a:rPr lang="ja-JP" altLang="en-US" sz="1600" dirty="0" smtClean="0">
                <a:solidFill>
                  <a:prstClr val="black"/>
                </a:solidFill>
                <a:latin typeface="ＭＳ ゴシック" pitchFamily="49" charset="-128"/>
                <a:ea typeface="ＭＳ ゴシック" pitchFamily="49" charset="-128"/>
              </a:rPr>
              <a:t>。</a:t>
            </a:r>
            <a:endParaRPr lang="en-US" altLang="ja-JP" sz="1600" dirty="0" smtClean="0">
              <a:solidFill>
                <a:prstClr val="black"/>
              </a:solidFill>
              <a:latin typeface="ＭＳ ゴシック" pitchFamily="49" charset="-128"/>
              <a:ea typeface="ＭＳ ゴシック" pitchFamily="49" charset="-128"/>
            </a:endParaRPr>
          </a:p>
          <a:p>
            <a:pPr marL="216000" indent="-457200"/>
            <a:endParaRPr lang="en-US" altLang="ja-JP" sz="1600" dirty="0">
              <a:solidFill>
                <a:prstClr val="black"/>
              </a:solidFill>
              <a:latin typeface="ＭＳ ゴシック" pitchFamily="49" charset="-128"/>
              <a:ea typeface="ＭＳ ゴシック" pitchFamily="49" charset="-128"/>
            </a:endParaRPr>
          </a:p>
          <a:p>
            <a:pPr marL="216000" indent="-457200"/>
            <a:r>
              <a:rPr lang="ja-JP" altLang="en-US" sz="1600" dirty="0" smtClean="0">
                <a:solidFill>
                  <a:prstClr val="black"/>
                </a:solidFill>
                <a:latin typeface="ＭＳ ゴシック" pitchFamily="49" charset="-128"/>
                <a:ea typeface="ＭＳ ゴシック" pitchFamily="49" charset="-128"/>
              </a:rPr>
              <a:t>○　また、</a:t>
            </a:r>
            <a:r>
              <a:rPr lang="ja-JP" altLang="ja-JP" sz="1600" dirty="0"/>
              <a:t>市町村の人員やノウハウにも課題や地域差があることや、市町村の枠を超えた調整が必要である場合もあること等</a:t>
            </a:r>
            <a:r>
              <a:rPr lang="ja-JP" altLang="en-US" sz="1600" dirty="0"/>
              <a:t>から、都道府県による市町村支援が重要。</a:t>
            </a:r>
            <a:endParaRPr lang="en-US" altLang="ja-JP" sz="1600" dirty="0"/>
          </a:p>
          <a:p>
            <a:pPr marL="216000" indent="-457200"/>
            <a:endParaRPr lang="en-US" altLang="ja-JP" sz="1600" dirty="0">
              <a:solidFill>
                <a:prstClr val="black"/>
              </a:solidFill>
              <a:latin typeface="ＭＳ ゴシック" pitchFamily="49" charset="-128"/>
              <a:ea typeface="ＭＳ ゴシック" pitchFamily="49" charset="-128"/>
            </a:endParaRPr>
          </a:p>
          <a:p>
            <a:pPr marL="216000" indent="-457200"/>
            <a:r>
              <a:rPr lang="ja-JP" altLang="en-US" sz="1600" dirty="0" smtClean="0">
                <a:solidFill>
                  <a:prstClr val="black"/>
                </a:solidFill>
                <a:latin typeface="ＭＳ ゴシック" pitchFamily="49" charset="-128"/>
                <a:ea typeface="ＭＳ ゴシック" pitchFamily="49" charset="-128"/>
              </a:rPr>
              <a:t>○　平成</a:t>
            </a:r>
            <a:r>
              <a:rPr lang="en-US" altLang="ja-JP" sz="1600" dirty="0" smtClean="0">
                <a:solidFill>
                  <a:prstClr val="black"/>
                </a:solidFill>
                <a:latin typeface="ＭＳ ゴシック" pitchFamily="49" charset="-128"/>
                <a:ea typeface="ＭＳ ゴシック" pitchFamily="49" charset="-128"/>
              </a:rPr>
              <a:t>29</a:t>
            </a:r>
            <a:r>
              <a:rPr lang="ja-JP" altLang="en-US" sz="1600" dirty="0">
                <a:solidFill>
                  <a:prstClr val="black"/>
                </a:solidFill>
                <a:latin typeface="ＭＳ ゴシック" pitchFamily="49" charset="-128"/>
                <a:ea typeface="ＭＳ ゴシック" pitchFamily="49" charset="-128"/>
              </a:rPr>
              <a:t>年地域包括ケア強化法において</a:t>
            </a:r>
            <a:r>
              <a:rPr lang="ja-JP" altLang="en-US" sz="1600" dirty="0" smtClean="0">
                <a:solidFill>
                  <a:prstClr val="black"/>
                </a:solidFill>
                <a:latin typeface="ＭＳ ゴシック" pitchFamily="49" charset="-128"/>
                <a:ea typeface="ＭＳ ゴシック" pitchFamily="49" charset="-128"/>
              </a:rPr>
              <a:t>、高齢者の自立</a:t>
            </a:r>
            <a:r>
              <a:rPr lang="ja-JP" altLang="en-US" sz="1600" dirty="0">
                <a:solidFill>
                  <a:prstClr val="black"/>
                </a:solidFill>
                <a:latin typeface="ＭＳ ゴシック" pitchFamily="49" charset="-128"/>
                <a:ea typeface="ＭＳ ゴシック" pitchFamily="49" charset="-128"/>
              </a:rPr>
              <a:t>支援・重度化</a:t>
            </a:r>
            <a:r>
              <a:rPr lang="ja-JP" altLang="en-US" sz="1600" dirty="0" smtClean="0">
                <a:solidFill>
                  <a:prstClr val="black"/>
                </a:solidFill>
                <a:latin typeface="ＭＳ ゴシック" pitchFamily="49" charset="-128"/>
                <a:ea typeface="ＭＳ ゴシック" pitchFamily="49" charset="-128"/>
              </a:rPr>
              <a:t>防止等に</a:t>
            </a:r>
            <a:r>
              <a:rPr lang="ja-JP" altLang="en-US" sz="1600" dirty="0">
                <a:solidFill>
                  <a:prstClr val="black"/>
                </a:solidFill>
                <a:latin typeface="ＭＳ ゴシック" pitchFamily="49" charset="-128"/>
                <a:ea typeface="ＭＳ ゴシック" pitchFamily="49" charset="-128"/>
              </a:rPr>
              <a:t>向けた保険者の</a:t>
            </a:r>
            <a:r>
              <a:rPr lang="ja-JP" altLang="en-US" sz="1600" dirty="0" smtClean="0">
                <a:solidFill>
                  <a:prstClr val="black"/>
                </a:solidFill>
                <a:latin typeface="ＭＳ ゴシック" pitchFamily="49" charset="-128"/>
                <a:ea typeface="ＭＳ ゴシック" pitchFamily="49" charset="-128"/>
              </a:rPr>
              <a:t>取組や都道府県による保険者支援の取組が全国で実施されるよう、取組</a:t>
            </a:r>
            <a:r>
              <a:rPr lang="ja-JP" altLang="en-US" sz="1600" dirty="0">
                <a:solidFill>
                  <a:prstClr val="black"/>
                </a:solidFill>
                <a:latin typeface="ＭＳ ゴシック" pitchFamily="49" charset="-128"/>
                <a:ea typeface="ＭＳ ゴシック" pitchFamily="49" charset="-128"/>
              </a:rPr>
              <a:t>を制度化したところであり</a:t>
            </a:r>
            <a:r>
              <a:rPr lang="ja-JP" altLang="en-US" sz="1600" dirty="0" smtClean="0">
                <a:solidFill>
                  <a:prstClr val="black"/>
                </a:solidFill>
                <a:latin typeface="ＭＳ ゴシック" pitchFamily="49" charset="-128"/>
                <a:ea typeface="ＭＳ ゴシック" pitchFamily="49" charset="-128"/>
              </a:rPr>
              <a:t>、この一環</a:t>
            </a:r>
            <a:r>
              <a:rPr lang="ja-JP" altLang="en-US" sz="1600" dirty="0">
                <a:solidFill>
                  <a:prstClr val="black"/>
                </a:solidFill>
                <a:latin typeface="ＭＳ ゴシック" pitchFamily="49" charset="-128"/>
                <a:ea typeface="ＭＳ ゴシック" pitchFamily="49" charset="-128"/>
              </a:rPr>
              <a:t>として</a:t>
            </a:r>
            <a:r>
              <a:rPr lang="ja-JP" altLang="en-US" sz="1600" dirty="0" smtClean="0">
                <a:solidFill>
                  <a:prstClr val="black"/>
                </a:solidFill>
                <a:latin typeface="ＭＳ ゴシック" pitchFamily="49" charset="-128"/>
                <a:ea typeface="ＭＳ ゴシック" pitchFamily="49" charset="-128"/>
              </a:rPr>
              <a:t>、</a:t>
            </a:r>
            <a:r>
              <a:rPr lang="ja-JP" altLang="en-US" sz="1600" dirty="0">
                <a:solidFill>
                  <a:prstClr val="black"/>
                </a:solidFill>
                <a:latin typeface="ＭＳ ゴシック" pitchFamily="49" charset="-128"/>
                <a:ea typeface="ＭＳ ゴシック" pitchFamily="49" charset="-128"/>
              </a:rPr>
              <a:t>市町村</a:t>
            </a:r>
            <a:r>
              <a:rPr lang="ja-JP" altLang="en-US" sz="1600" dirty="0" smtClean="0">
                <a:solidFill>
                  <a:prstClr val="black"/>
                </a:solidFill>
                <a:latin typeface="ＭＳ ゴシック" pitchFamily="49" charset="-128"/>
                <a:ea typeface="ＭＳ ゴシック" pitchFamily="49" charset="-128"/>
              </a:rPr>
              <a:t>や都道府県の</a:t>
            </a:r>
            <a:r>
              <a:rPr lang="ja-JP" altLang="en-US" sz="1600" dirty="0">
                <a:solidFill>
                  <a:prstClr val="black"/>
                </a:solidFill>
                <a:latin typeface="ＭＳ ゴシック" pitchFamily="49" charset="-128"/>
                <a:ea typeface="ＭＳ ゴシック" pitchFamily="49" charset="-128"/>
              </a:rPr>
              <a:t>様々な取組の達成状況を評価できるよう、客観的な指標を設定した上で、</a:t>
            </a:r>
            <a:r>
              <a:rPr lang="ja-JP" altLang="en-US" sz="1600" dirty="0" smtClean="0">
                <a:solidFill>
                  <a:prstClr val="black"/>
                </a:solidFill>
                <a:latin typeface="ＭＳ ゴシック" pitchFamily="49" charset="-128"/>
                <a:ea typeface="ＭＳ ゴシック" pitchFamily="49" charset="-128"/>
              </a:rPr>
              <a:t>市町村・都道府県に</a:t>
            </a:r>
            <a:r>
              <a:rPr lang="ja-JP" altLang="en-US" sz="1600" dirty="0">
                <a:solidFill>
                  <a:prstClr val="black"/>
                </a:solidFill>
                <a:latin typeface="ＭＳ ゴシック" pitchFamily="49" charset="-128"/>
                <a:ea typeface="ＭＳ ゴシック" pitchFamily="49" charset="-128"/>
              </a:rPr>
              <a:t>対する財政的インセンティブを付与することとした</a:t>
            </a:r>
            <a:r>
              <a:rPr lang="ja-JP" altLang="en-US" sz="1600" dirty="0" smtClean="0">
                <a:solidFill>
                  <a:prstClr val="black"/>
                </a:solidFill>
                <a:latin typeface="ＭＳ ゴシック" pitchFamily="49" charset="-128"/>
                <a:ea typeface="ＭＳ ゴシック" pitchFamily="49" charset="-128"/>
              </a:rPr>
              <a:t>。（高齢者の自立支援、重度化防止等の取組を支援するための交付金）</a:t>
            </a:r>
            <a:endParaRPr lang="en-US" altLang="ja-JP" sz="1600" dirty="0" smtClean="0">
              <a:solidFill>
                <a:prstClr val="black"/>
              </a:solidFill>
              <a:latin typeface="ＭＳ ゴシック" pitchFamily="49" charset="-128"/>
              <a:ea typeface="ＭＳ ゴシック" pitchFamily="49" charset="-128"/>
            </a:endParaRPr>
          </a:p>
          <a:p>
            <a:pPr marL="216000" indent="-457200"/>
            <a:endParaRPr lang="en-US" altLang="ja-JP" sz="1600" dirty="0">
              <a:solidFill>
                <a:prstClr val="black"/>
              </a:solidFill>
              <a:latin typeface="ＭＳ ゴシック" pitchFamily="49" charset="-128"/>
              <a:ea typeface="ＭＳ ゴシック" pitchFamily="49" charset="-128"/>
            </a:endParaRPr>
          </a:p>
          <a:p>
            <a:pPr marL="216000" indent="-457200"/>
            <a:r>
              <a:rPr lang="ja-JP" altLang="en-US" sz="1600" b="1" dirty="0" smtClean="0">
                <a:solidFill>
                  <a:prstClr val="black"/>
                </a:solidFill>
                <a:latin typeface="ＭＳ ゴシック" pitchFamily="49" charset="-128"/>
                <a:ea typeface="ＭＳ ゴシック" pitchFamily="49" charset="-128"/>
              </a:rPr>
              <a:t>２．</a:t>
            </a:r>
            <a:r>
              <a:rPr lang="ja-JP" altLang="en-US" sz="1600" b="1" dirty="0">
                <a:solidFill>
                  <a:prstClr val="black"/>
                </a:solidFill>
                <a:latin typeface="+mj-ea"/>
              </a:rPr>
              <a:t>経済財政運営と改革の基本方針</a:t>
            </a:r>
            <a:r>
              <a:rPr lang="en-US" altLang="ja-JP" sz="1600" b="1" dirty="0">
                <a:solidFill>
                  <a:prstClr val="black"/>
                </a:solidFill>
                <a:latin typeface="+mj-ea"/>
              </a:rPr>
              <a:t>2017</a:t>
            </a:r>
          </a:p>
          <a:p>
            <a:pPr marL="216000" indent="-457200"/>
            <a:endParaRPr lang="en-US" altLang="ja-JP" sz="1600" dirty="0" smtClean="0">
              <a:solidFill>
                <a:prstClr val="black"/>
              </a:solidFill>
              <a:latin typeface="ＭＳ ゴシック" pitchFamily="49" charset="-128"/>
              <a:ea typeface="ＭＳ ゴシック" pitchFamily="49" charset="-128"/>
            </a:endParaRPr>
          </a:p>
          <a:p>
            <a:pPr marL="216000" indent="-457200"/>
            <a:r>
              <a:rPr lang="ja-JP" altLang="en-US" sz="1600" dirty="0" smtClean="0">
                <a:solidFill>
                  <a:prstClr val="black"/>
                </a:solidFill>
                <a:latin typeface="ＭＳ ゴシック" pitchFamily="49" charset="-128"/>
                <a:ea typeface="ＭＳ ゴシック" pitchFamily="49" charset="-128"/>
              </a:rPr>
              <a:t>○　</a:t>
            </a:r>
            <a:r>
              <a:rPr lang="ja-JP" altLang="en-US" sz="1600" dirty="0" smtClean="0">
                <a:solidFill>
                  <a:prstClr val="black"/>
                </a:solidFill>
                <a:latin typeface="+mj-ea"/>
              </a:rPr>
              <a:t>経済財政運営と改革の基本方針</a:t>
            </a:r>
            <a:r>
              <a:rPr lang="en-US" altLang="ja-JP" sz="1600" dirty="0" smtClean="0">
                <a:solidFill>
                  <a:prstClr val="black"/>
                </a:solidFill>
                <a:latin typeface="+mj-ea"/>
              </a:rPr>
              <a:t>2017</a:t>
            </a:r>
            <a:r>
              <a:rPr lang="ja-JP" altLang="en-US" sz="1600" dirty="0" smtClean="0">
                <a:solidFill>
                  <a:prstClr val="black"/>
                </a:solidFill>
                <a:latin typeface="+mj-ea"/>
              </a:rPr>
              <a:t>（平成</a:t>
            </a:r>
            <a:r>
              <a:rPr lang="en-US" altLang="ja-JP" sz="1600" dirty="0" smtClean="0">
                <a:solidFill>
                  <a:prstClr val="black"/>
                </a:solidFill>
                <a:latin typeface="+mj-ea"/>
              </a:rPr>
              <a:t>29</a:t>
            </a:r>
            <a:r>
              <a:rPr lang="ja-JP" altLang="en-US" sz="1600" dirty="0">
                <a:solidFill>
                  <a:prstClr val="black"/>
                </a:solidFill>
                <a:latin typeface="+mj-ea"/>
              </a:rPr>
              <a:t>年６月９日閣議決定）において、「介護ニーズに応じた介護サービスを確保し、地域包括ケアを推進する。保険者機能の強化に向けた財政的インセンティブの付与の在り方について、地方関係者等の意見も踏まえつつ、改正介護保険法 に盛り込まれた交付金の在り方を検討し、早期に具体化を図るなど、自立支援・重度化防止に向けた取組を促進する。あわせて、調整交付金の活用についても検討する</a:t>
            </a:r>
            <a:r>
              <a:rPr lang="ja-JP" altLang="en-US" sz="1600" dirty="0" smtClean="0">
                <a:solidFill>
                  <a:prstClr val="black"/>
                </a:solidFill>
                <a:latin typeface="+mj-ea"/>
              </a:rPr>
              <a:t>。」とされているところ。</a:t>
            </a:r>
            <a:endParaRPr lang="en-US" altLang="ja-JP" sz="1600" dirty="0" smtClean="0">
              <a:latin typeface="+mj-ea"/>
            </a:endParaRPr>
          </a:p>
          <a:p>
            <a:pPr marL="216000" indent="-457200"/>
            <a:endParaRPr lang="en-US" altLang="ja-JP" sz="1600" dirty="0">
              <a:latin typeface="+mj-ea"/>
            </a:endParaRPr>
          </a:p>
          <a:p>
            <a:pPr marL="216000" indent="-457200"/>
            <a:endParaRPr lang="en-US" altLang="ja-JP" sz="1600" dirty="0">
              <a:solidFill>
                <a:schemeClr val="tx1"/>
              </a:solidFill>
              <a:latin typeface="+mj-ea"/>
            </a:endParaRPr>
          </a:p>
        </p:txBody>
      </p:sp>
      <p:sp>
        <p:nvSpPr>
          <p:cNvPr id="13" name="角丸四角形 12"/>
          <p:cNvSpPr/>
          <p:nvPr/>
        </p:nvSpPr>
        <p:spPr>
          <a:xfrm>
            <a:off x="323532" y="548680"/>
            <a:ext cx="2160236" cy="360040"/>
          </a:xfrm>
          <a:prstGeom prst="roundRect">
            <a:avLst/>
          </a:prstGeom>
          <a:solidFill>
            <a:schemeClr val="accent1">
              <a:lumMod val="20000"/>
              <a:lumOff val="8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prstClr val="black"/>
                </a:solidFill>
                <a:latin typeface="HGP創英角ｺﾞｼｯｸUB" pitchFamily="50" charset="-128"/>
                <a:ea typeface="HGP創英角ｺﾞｼｯｸUB" pitchFamily="50" charset="-128"/>
              </a:rPr>
              <a:t>現状・</a:t>
            </a:r>
            <a:r>
              <a:rPr lang="ja-JP" altLang="en-US" sz="1600" dirty="0">
                <a:solidFill>
                  <a:prstClr val="black"/>
                </a:solidFill>
                <a:latin typeface="HGP創英角ｺﾞｼｯｸUB" pitchFamily="50" charset="-128"/>
                <a:ea typeface="HGP創英角ｺﾞｼｯｸUB" pitchFamily="50" charset="-128"/>
              </a:rPr>
              <a:t>課題</a:t>
            </a:r>
          </a:p>
        </p:txBody>
      </p:sp>
      <p:sp>
        <p:nvSpPr>
          <p:cNvPr id="5" name="スライド番号プレースホルダー 1"/>
          <p:cNvSpPr txBox="1">
            <a:spLocks noGrp="1"/>
          </p:cNvSpPr>
          <p:nvPr/>
        </p:nvSpPr>
        <p:spPr bwMode="auto">
          <a:xfrm>
            <a:off x="8752318" y="6453336"/>
            <a:ext cx="391682" cy="365125"/>
          </a:xfrm>
          <a:prstGeom prst="rect">
            <a:avLst/>
          </a:prstGeom>
          <a:noFill/>
          <a:ln>
            <a:miter lim="800000"/>
            <a:headEnd/>
            <a:tailEnd/>
          </a:ln>
        </p:spPr>
        <p:txBody>
          <a:bodyPr lIns="91413" tIns="45707" rIns="91413" bIns="45707" anchor="ctr"/>
          <a:lstStyle/>
          <a:p>
            <a:pPr algn="r">
              <a:defRPr/>
            </a:pPr>
            <a:fld id="{71316A0E-05EA-4553-ABD2-DA07ABB94753}" type="slidenum">
              <a:rPr lang="ja-JP" altLang="en-US">
                <a:solidFill>
                  <a:srgbClr val="000000"/>
                </a:solidFill>
              </a:rPr>
              <a:pPr algn="r">
                <a:defRPr/>
              </a:pPr>
              <a:t>1</a:t>
            </a:fld>
            <a:endParaRPr lang="en-US" altLang="ja-JP" dirty="0">
              <a:solidFill>
                <a:srgbClr val="000000"/>
              </a:solidFill>
            </a:endParaRPr>
          </a:p>
        </p:txBody>
      </p:sp>
      <p:sp>
        <p:nvSpPr>
          <p:cNvPr id="16" name="タイトル 1"/>
          <p:cNvSpPr txBox="1">
            <a:spLocks/>
          </p:cNvSpPr>
          <p:nvPr/>
        </p:nvSpPr>
        <p:spPr>
          <a:xfrm>
            <a:off x="-19521" y="-4010"/>
            <a:ext cx="9144000" cy="432048"/>
          </a:xfrm>
          <a:prstGeom prst="rect">
            <a:avLst/>
          </a:prstGeom>
          <a:solidFill>
            <a:schemeClr val="accent1">
              <a:lumMod val="20000"/>
              <a:lumOff val="80000"/>
            </a:schemeClr>
          </a:solidFill>
          <a:ln>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p>
            <a:pPr algn="ctr">
              <a:spcBef>
                <a:spcPct val="0"/>
              </a:spcBef>
              <a:defRPr/>
            </a:pPr>
            <a:r>
              <a:rPr lang="ja-JP" altLang="en-US" sz="2800" dirty="0">
                <a:solidFill>
                  <a:prstClr val="black"/>
                </a:solidFill>
                <a:latin typeface="ＭＳ Ｐゴシック"/>
                <a:ea typeface="ＤＨＰ特太ゴシック体" pitchFamily="2" charset="-128"/>
              </a:rPr>
              <a:t>介護保険における保険者機能の強化等</a:t>
            </a:r>
          </a:p>
        </p:txBody>
      </p:sp>
    </p:spTree>
    <p:extLst>
      <p:ext uri="{BB962C8B-B14F-4D97-AF65-F5344CB8AC3E}">
        <p14:creationId xmlns:p14="http://schemas.microsoft.com/office/powerpoint/2010/main" val="1626879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35495" y="655329"/>
            <a:ext cx="9068163" cy="6180899"/>
          </a:xfrm>
          <a:prstGeom prst="roundRect">
            <a:avLst>
              <a:gd name="adj" fmla="val 0"/>
            </a:avLst>
          </a:prstGeom>
          <a:ln/>
        </p:spPr>
        <p:style>
          <a:lnRef idx="2">
            <a:schemeClr val="dk1"/>
          </a:lnRef>
          <a:fillRef idx="1">
            <a:schemeClr val="lt1"/>
          </a:fillRef>
          <a:effectRef idx="0">
            <a:schemeClr val="dk1"/>
          </a:effectRef>
          <a:fontRef idx="minor">
            <a:schemeClr val="dk1"/>
          </a:fontRef>
        </p:style>
        <p:txBody>
          <a:bodyPr lIns="72000" rIns="72000" anchor="t" anchorCtr="0"/>
          <a:lstStyle/>
          <a:p>
            <a:pPr marL="216000" indent="-457200"/>
            <a:endParaRPr lang="en-US" altLang="ja-JP" sz="1600" dirty="0" smtClean="0">
              <a:latin typeface="+mj-ea"/>
              <a:ea typeface="+mj-ea"/>
            </a:endParaRPr>
          </a:p>
          <a:p>
            <a:pPr marL="216000" indent="-457200"/>
            <a:endParaRPr lang="en-US" altLang="ja-JP" sz="400" dirty="0">
              <a:latin typeface="+mj-ea"/>
              <a:ea typeface="+mj-ea"/>
            </a:endParaRPr>
          </a:p>
          <a:p>
            <a:pPr marL="216000" indent="-457200"/>
            <a:r>
              <a:rPr lang="ja-JP" altLang="en-US" sz="1600" dirty="0" smtClean="0">
                <a:latin typeface="+mj-ea"/>
                <a:ea typeface="+mj-ea"/>
              </a:rPr>
              <a:t>○　</a:t>
            </a:r>
            <a:r>
              <a:rPr lang="ja-JP" altLang="en-US" sz="1600" dirty="0">
                <a:latin typeface="+mj-ea"/>
              </a:rPr>
              <a:t>市町村による高齢者の自立支援、重度化防止等に関する取組や、都道府県による保険者支援の取組を強化するため、</a:t>
            </a:r>
            <a:r>
              <a:rPr lang="ja-JP" altLang="en-US" sz="1600" dirty="0" smtClean="0">
                <a:latin typeface="+mj-ea"/>
                <a:ea typeface="+mj-ea"/>
              </a:rPr>
              <a:t>新たに介護保険法に位置づけられた、市町村や都道府県の高齢者の自立支援、重度化防止等に関する取組を支援するための交付金における評価指標として、</a:t>
            </a:r>
            <a:r>
              <a:rPr lang="ja-JP" altLang="en-US" sz="1600" dirty="0" smtClean="0">
                <a:latin typeface="+mj-ea"/>
              </a:rPr>
              <a:t>市町村</a:t>
            </a:r>
            <a:r>
              <a:rPr lang="ja-JP" altLang="en-US" sz="1600" dirty="0">
                <a:latin typeface="+mj-ea"/>
              </a:rPr>
              <a:t>や都道府県において実施することが期待される様々な取組に関する客観的な指標を</a:t>
            </a:r>
            <a:r>
              <a:rPr lang="ja-JP" altLang="en-US" sz="1600" dirty="0" smtClean="0">
                <a:latin typeface="+mj-ea"/>
              </a:rPr>
              <a:t>設定して</a:t>
            </a:r>
            <a:r>
              <a:rPr lang="ja-JP" altLang="en-US" sz="1600" dirty="0" smtClean="0">
                <a:latin typeface="+mj-ea"/>
                <a:ea typeface="+mj-ea"/>
              </a:rPr>
              <a:t>はどうか。</a:t>
            </a:r>
            <a:endParaRPr lang="en-US" altLang="ja-JP" sz="1600" dirty="0" smtClean="0">
              <a:latin typeface="+mj-ea"/>
              <a:ea typeface="+mj-ea"/>
            </a:endParaRPr>
          </a:p>
          <a:p>
            <a:pPr marL="216000" indent="-457200"/>
            <a:endParaRPr lang="en-US" altLang="ja-JP" sz="1600" dirty="0">
              <a:latin typeface="+mj-ea"/>
              <a:ea typeface="+mj-ea"/>
            </a:endParaRPr>
          </a:p>
          <a:p>
            <a:pPr marL="216000" indent="-457200"/>
            <a:r>
              <a:rPr lang="ja-JP" altLang="en-US" sz="1600" dirty="0" smtClean="0">
                <a:latin typeface="+mj-ea"/>
                <a:ea typeface="+mj-ea"/>
              </a:rPr>
              <a:t>○　上記の評価指標については、以下の観点から検討することが重要ではないか。</a:t>
            </a:r>
            <a:endParaRPr lang="en-US" altLang="ja-JP" sz="1600" dirty="0" smtClean="0">
              <a:latin typeface="+mj-ea"/>
              <a:ea typeface="+mj-ea"/>
            </a:endParaRPr>
          </a:p>
          <a:p>
            <a:pPr marL="216000" indent="-457200"/>
            <a:r>
              <a:rPr lang="ja-JP" altLang="en-US" sz="1600" dirty="0">
                <a:latin typeface="+mj-ea"/>
                <a:ea typeface="+mj-ea"/>
              </a:rPr>
              <a:t>　</a:t>
            </a:r>
            <a:r>
              <a:rPr lang="ja-JP" altLang="en-US" sz="1600" dirty="0" smtClean="0">
                <a:latin typeface="+mj-ea"/>
                <a:ea typeface="+mj-ea"/>
              </a:rPr>
              <a:t>・　市町村及び都道府県の行う</a:t>
            </a:r>
            <a:r>
              <a:rPr lang="ja-JP" altLang="en-US" sz="1600" dirty="0">
                <a:latin typeface="+mj-ea"/>
              </a:rPr>
              <a:t>高齢者の自立支援、重度化防止等に関する</a:t>
            </a:r>
            <a:r>
              <a:rPr lang="ja-JP" altLang="en-US" sz="1600" dirty="0" smtClean="0">
                <a:latin typeface="+mj-ea"/>
              </a:rPr>
              <a:t>取組を支援するものとなること</a:t>
            </a:r>
            <a:endParaRPr lang="en-US" altLang="ja-JP" sz="1600" dirty="0" smtClean="0">
              <a:latin typeface="+mj-ea"/>
            </a:endParaRPr>
          </a:p>
          <a:p>
            <a:pPr marL="216000" indent="-457200"/>
            <a:r>
              <a:rPr lang="ja-JP" altLang="en-US" sz="1600" dirty="0">
                <a:latin typeface="+mj-ea"/>
                <a:ea typeface="+mj-ea"/>
              </a:rPr>
              <a:t>　・　</a:t>
            </a:r>
            <a:r>
              <a:rPr lang="ja-JP" altLang="en-US" sz="1600" dirty="0" smtClean="0">
                <a:latin typeface="+mj-ea"/>
                <a:ea typeface="+mj-ea"/>
              </a:rPr>
              <a:t>適正</a:t>
            </a:r>
            <a:r>
              <a:rPr lang="ja-JP" altLang="en-US" sz="1600" dirty="0">
                <a:latin typeface="+mj-ea"/>
                <a:ea typeface="+mj-ea"/>
              </a:rPr>
              <a:t>なサービス利用の阻害につながらないことが前提で</a:t>
            </a:r>
            <a:r>
              <a:rPr lang="ja-JP" altLang="en-US" sz="1600" dirty="0" smtClean="0">
                <a:latin typeface="+mj-ea"/>
                <a:ea typeface="+mj-ea"/>
              </a:rPr>
              <a:t>あること、</a:t>
            </a:r>
            <a:endParaRPr lang="ja-JP" altLang="en-US" sz="1600" dirty="0">
              <a:latin typeface="+mj-ea"/>
              <a:ea typeface="+mj-ea"/>
            </a:endParaRPr>
          </a:p>
          <a:p>
            <a:pPr marL="216000" indent="-457200"/>
            <a:r>
              <a:rPr lang="ja-JP" altLang="en-US" sz="1600" dirty="0" smtClean="0">
                <a:latin typeface="+mj-ea"/>
                <a:ea typeface="+mj-ea"/>
              </a:rPr>
              <a:t>　・</a:t>
            </a:r>
            <a:r>
              <a:rPr lang="ja-JP" altLang="en-US" sz="1600" dirty="0">
                <a:latin typeface="+mj-ea"/>
                <a:ea typeface="+mj-ea"/>
              </a:rPr>
              <a:t>　各保険者における高齢化率や地域資源の違い</a:t>
            </a:r>
            <a:r>
              <a:rPr lang="ja-JP" altLang="en-US" sz="1600" dirty="0" smtClean="0">
                <a:latin typeface="+mj-ea"/>
                <a:ea typeface="+mj-ea"/>
              </a:rPr>
              <a:t>等を踏まえたものであること</a:t>
            </a:r>
            <a:endParaRPr lang="en-US" altLang="ja-JP" sz="1600" dirty="0" smtClean="0">
              <a:latin typeface="+mj-ea"/>
              <a:ea typeface="+mj-ea"/>
            </a:endParaRPr>
          </a:p>
          <a:p>
            <a:pPr marL="216000" indent="-457200"/>
            <a:r>
              <a:rPr lang="ja-JP" altLang="en-US" sz="1600" dirty="0">
                <a:latin typeface="+mj-ea"/>
                <a:ea typeface="+mj-ea"/>
              </a:rPr>
              <a:t>　</a:t>
            </a:r>
            <a:r>
              <a:rPr lang="ja-JP" altLang="en-US" sz="1600" dirty="0" smtClean="0">
                <a:latin typeface="+mj-ea"/>
                <a:ea typeface="+mj-ea"/>
              </a:rPr>
              <a:t>・</a:t>
            </a:r>
            <a:r>
              <a:rPr lang="ja-JP" altLang="en-US" sz="1600" dirty="0">
                <a:latin typeface="+mj-ea"/>
                <a:ea typeface="+mj-ea"/>
              </a:rPr>
              <a:t>　アウトカム指標とプロセス指標を</a:t>
            </a:r>
            <a:r>
              <a:rPr lang="ja-JP" altLang="en-US" sz="1600" dirty="0" smtClean="0">
                <a:latin typeface="+mj-ea"/>
                <a:ea typeface="+mj-ea"/>
              </a:rPr>
              <a:t>組み合わせること</a:t>
            </a:r>
            <a:endParaRPr lang="en-US" altLang="ja-JP" sz="1600" dirty="0" smtClean="0">
              <a:latin typeface="+mj-ea"/>
              <a:ea typeface="+mj-ea"/>
            </a:endParaRPr>
          </a:p>
          <a:p>
            <a:pPr marL="216000" indent="-457200"/>
            <a:r>
              <a:rPr lang="ja-JP" altLang="en-US" sz="1600" dirty="0">
                <a:latin typeface="+mj-ea"/>
                <a:ea typeface="+mj-ea"/>
              </a:rPr>
              <a:t>　</a:t>
            </a:r>
            <a:r>
              <a:rPr lang="ja-JP" altLang="en-US" sz="1600" dirty="0" smtClean="0">
                <a:latin typeface="+mj-ea"/>
                <a:ea typeface="+mj-ea"/>
              </a:rPr>
              <a:t>・　</a:t>
            </a:r>
            <a:r>
              <a:rPr lang="ja-JP" altLang="en-US" sz="1600" dirty="0"/>
              <a:t>介護保険事業は、各市町村の実情に応じて、実施されることが重要であることから、市町村</a:t>
            </a:r>
            <a:r>
              <a:rPr lang="ja-JP" altLang="en-US" sz="1600" dirty="0" smtClean="0"/>
              <a:t>の創意工夫による様々</a:t>
            </a:r>
            <a:r>
              <a:rPr lang="ja-JP" altLang="en-US" sz="1600" dirty="0"/>
              <a:t>な取組</a:t>
            </a:r>
            <a:r>
              <a:rPr lang="ja-JP" altLang="en-US" sz="1600" dirty="0" smtClean="0"/>
              <a:t>を推進する</a:t>
            </a:r>
            <a:r>
              <a:rPr lang="ja-JP" altLang="en-US" sz="1600" dirty="0"/>
              <a:t>ことができるよう、</a:t>
            </a:r>
            <a:r>
              <a:rPr lang="ja-JP" altLang="en-US" sz="1600" dirty="0" smtClean="0"/>
              <a:t>多様な観点で設定すること</a:t>
            </a:r>
            <a:endParaRPr lang="en-US" altLang="ja-JP" sz="1600" dirty="0" smtClean="0"/>
          </a:p>
          <a:p>
            <a:pPr marL="216000" indent="-457200"/>
            <a:r>
              <a:rPr lang="ja-JP" altLang="en-US" sz="1600" dirty="0">
                <a:latin typeface="+mj-ea"/>
                <a:ea typeface="+mj-ea"/>
              </a:rPr>
              <a:t>　・　都道府県</a:t>
            </a:r>
            <a:r>
              <a:rPr lang="ja-JP" altLang="en-US" sz="1600" dirty="0" smtClean="0">
                <a:latin typeface="+mj-ea"/>
                <a:ea typeface="+mj-ea"/>
              </a:rPr>
              <a:t>については、管内</a:t>
            </a:r>
            <a:r>
              <a:rPr lang="ja-JP" altLang="en-US" sz="1600" dirty="0">
                <a:latin typeface="+mj-ea"/>
                <a:ea typeface="+mj-ea"/>
              </a:rPr>
              <a:t>の市町村の介護保険事業に関する実態把握と地域課題の分析を推進するとともに</a:t>
            </a:r>
            <a:r>
              <a:rPr lang="ja-JP" altLang="en-US" sz="1600" dirty="0" smtClean="0">
                <a:latin typeface="+mj-ea"/>
                <a:ea typeface="+mj-ea"/>
              </a:rPr>
              <a:t>、創意</a:t>
            </a:r>
            <a:r>
              <a:rPr lang="ja-JP" altLang="en-US" sz="1600" dirty="0">
                <a:latin typeface="+mj-ea"/>
                <a:ea typeface="+mj-ea"/>
              </a:rPr>
              <a:t>工夫により実情に応じた多様な保険者</a:t>
            </a:r>
            <a:r>
              <a:rPr lang="ja-JP" altLang="en-US" sz="1600" dirty="0" smtClean="0">
                <a:latin typeface="+mj-ea"/>
                <a:ea typeface="+mj-ea"/>
              </a:rPr>
              <a:t>支援を</a:t>
            </a:r>
            <a:r>
              <a:rPr lang="ja-JP" altLang="en-US" sz="1600" dirty="0">
                <a:latin typeface="+mj-ea"/>
                <a:ea typeface="+mj-ea"/>
              </a:rPr>
              <a:t>推進</a:t>
            </a:r>
            <a:r>
              <a:rPr lang="ja-JP" altLang="en-US" sz="1600" dirty="0" smtClean="0">
                <a:latin typeface="+mj-ea"/>
                <a:ea typeface="+mj-ea"/>
              </a:rPr>
              <a:t>することができるよう設定すること</a:t>
            </a:r>
            <a:endParaRPr lang="en-US" altLang="ja-JP" sz="1600" dirty="0" smtClean="0">
              <a:latin typeface="+mj-ea"/>
              <a:ea typeface="+mj-ea"/>
            </a:endParaRPr>
          </a:p>
          <a:p>
            <a:pPr marL="216000" indent="-457200"/>
            <a:endParaRPr lang="en-US" altLang="ja-JP" sz="1600" dirty="0" smtClean="0">
              <a:solidFill>
                <a:schemeClr val="tx1"/>
              </a:solidFill>
              <a:latin typeface="+mj-ea"/>
              <a:ea typeface="+mj-ea"/>
            </a:endParaRPr>
          </a:p>
          <a:p>
            <a:pPr marL="216000" indent="-457200"/>
            <a:r>
              <a:rPr lang="ja-JP" altLang="en-US" sz="1600" dirty="0">
                <a:solidFill>
                  <a:schemeClr val="tx1"/>
                </a:solidFill>
                <a:latin typeface="+mj-ea"/>
              </a:rPr>
              <a:t>○　さらに、当該評価指標に</a:t>
            </a:r>
            <a:r>
              <a:rPr lang="ja-JP" altLang="en-US" sz="1600" dirty="0" smtClean="0">
                <a:solidFill>
                  <a:schemeClr val="tx1"/>
                </a:solidFill>
                <a:latin typeface="+mj-ea"/>
              </a:rPr>
              <a:t>よる保険者ごとの評価</a:t>
            </a:r>
            <a:r>
              <a:rPr lang="ja-JP" altLang="en-US" sz="1600" dirty="0">
                <a:solidFill>
                  <a:schemeClr val="tx1"/>
                </a:solidFill>
                <a:latin typeface="+mj-ea"/>
              </a:rPr>
              <a:t>の結果については</a:t>
            </a:r>
            <a:r>
              <a:rPr lang="ja-JP" altLang="en-US" sz="1600" dirty="0" smtClean="0">
                <a:solidFill>
                  <a:schemeClr val="tx1"/>
                </a:solidFill>
                <a:latin typeface="+mj-ea"/>
              </a:rPr>
              <a:t>、国民等</a:t>
            </a:r>
            <a:r>
              <a:rPr lang="ja-JP" altLang="en-US" sz="1600" dirty="0">
                <a:solidFill>
                  <a:schemeClr val="tx1"/>
                </a:solidFill>
                <a:latin typeface="+mj-ea"/>
              </a:rPr>
              <a:t>に「見える化」する観点から、公表することとしてはどうか</a:t>
            </a:r>
            <a:r>
              <a:rPr lang="ja-JP" altLang="en-US" sz="1600" dirty="0" smtClean="0">
                <a:solidFill>
                  <a:schemeClr val="tx1"/>
                </a:solidFill>
                <a:latin typeface="+mj-ea"/>
              </a:rPr>
              <a:t>。また、これ以外にも、各市町村の取組に活用できるよう、介護給付費等に関する様々な市町村別の指標について、引き続き、「見える化」していくこととしてはどうか。</a:t>
            </a:r>
            <a:endParaRPr lang="en-US" altLang="ja-JP" sz="1600" dirty="0">
              <a:solidFill>
                <a:schemeClr val="tx1"/>
              </a:solidFill>
              <a:latin typeface="+mj-ea"/>
              <a:ea typeface="+mj-ea"/>
            </a:endParaRPr>
          </a:p>
          <a:p>
            <a:pPr marL="216000" indent="-457200"/>
            <a:endParaRPr lang="en-US" altLang="ja-JP" sz="1600" dirty="0">
              <a:solidFill>
                <a:schemeClr val="tx1"/>
              </a:solidFill>
              <a:latin typeface="+mj-ea"/>
              <a:ea typeface="+mj-ea"/>
            </a:endParaRPr>
          </a:p>
          <a:p>
            <a:pPr marL="216000" indent="-457200"/>
            <a:r>
              <a:rPr lang="ja-JP" altLang="en-US" sz="1600" dirty="0" smtClean="0">
                <a:solidFill>
                  <a:schemeClr val="tx1"/>
                </a:solidFill>
                <a:latin typeface="+mj-ea"/>
                <a:ea typeface="+mj-ea"/>
              </a:rPr>
              <a:t>○　また、</a:t>
            </a:r>
            <a:r>
              <a:rPr lang="ja-JP" altLang="en-US" sz="1600" dirty="0">
                <a:solidFill>
                  <a:schemeClr val="tx1"/>
                </a:solidFill>
                <a:latin typeface="+mj-ea"/>
              </a:rPr>
              <a:t>経済財政運営と改革の基本方針</a:t>
            </a:r>
            <a:r>
              <a:rPr lang="en-US" altLang="ja-JP" sz="1600" dirty="0" smtClean="0">
                <a:solidFill>
                  <a:schemeClr val="tx1"/>
                </a:solidFill>
                <a:latin typeface="+mj-ea"/>
              </a:rPr>
              <a:t>2017</a:t>
            </a:r>
            <a:r>
              <a:rPr lang="ja-JP" altLang="en-US" sz="1600" dirty="0" smtClean="0">
                <a:solidFill>
                  <a:schemeClr val="tx1"/>
                </a:solidFill>
                <a:latin typeface="+mj-ea"/>
              </a:rPr>
              <a:t>において「調整</a:t>
            </a:r>
            <a:r>
              <a:rPr lang="ja-JP" altLang="en-US" sz="1600" dirty="0">
                <a:solidFill>
                  <a:schemeClr val="tx1"/>
                </a:solidFill>
                <a:latin typeface="+mj-ea"/>
              </a:rPr>
              <a:t>交付金の活用についても検討</a:t>
            </a:r>
            <a:r>
              <a:rPr lang="ja-JP" altLang="en-US" sz="1600" dirty="0" smtClean="0">
                <a:solidFill>
                  <a:schemeClr val="tx1"/>
                </a:solidFill>
                <a:latin typeface="+mj-ea"/>
              </a:rPr>
              <a:t>する」とされているが、どう考えるか。なお、</a:t>
            </a:r>
            <a:r>
              <a:rPr lang="ja-JP" altLang="en-US" sz="1600" dirty="0" smtClean="0">
                <a:solidFill>
                  <a:schemeClr val="tx1"/>
                </a:solidFill>
                <a:latin typeface="+mj-ea"/>
                <a:ea typeface="+mj-ea"/>
              </a:rPr>
              <a:t>財政制度等審議会に</a:t>
            </a:r>
            <a:r>
              <a:rPr lang="ja-JP" altLang="en-US" sz="1600" dirty="0">
                <a:solidFill>
                  <a:schemeClr val="tx1"/>
                </a:solidFill>
                <a:latin typeface="+mj-ea"/>
                <a:ea typeface="+mj-ea"/>
              </a:rPr>
              <a:t>おいて</a:t>
            </a:r>
            <a:r>
              <a:rPr lang="ja-JP" altLang="en-US" sz="1600" dirty="0" smtClean="0">
                <a:solidFill>
                  <a:schemeClr val="tx1"/>
                </a:solidFill>
                <a:latin typeface="+mj-ea"/>
                <a:ea typeface="+mj-ea"/>
              </a:rPr>
              <a:t>、具体的内容も含め、「調整交付</a:t>
            </a:r>
            <a:r>
              <a:rPr lang="ja-JP" altLang="en-US" sz="1600" dirty="0" smtClean="0">
                <a:latin typeface="+mj-ea"/>
                <a:ea typeface="+mj-ea"/>
              </a:rPr>
              <a:t>金を活用した</a:t>
            </a:r>
            <a:r>
              <a:rPr lang="ja-JP" altLang="en-US" sz="1600" dirty="0">
                <a:latin typeface="+mj-ea"/>
                <a:ea typeface="+mj-ea"/>
              </a:rPr>
              <a:t>インセンティブの</a:t>
            </a:r>
            <a:r>
              <a:rPr lang="ja-JP" altLang="en-US" sz="1600" dirty="0" smtClean="0">
                <a:latin typeface="+mj-ea"/>
                <a:ea typeface="+mj-ea"/>
              </a:rPr>
              <a:t>仕組みの導入」が提示されている。</a:t>
            </a:r>
            <a:endParaRPr lang="en-US" altLang="ja-JP" sz="1300" dirty="0" smtClean="0">
              <a:latin typeface="+mj-ea"/>
              <a:ea typeface="+mj-ea"/>
            </a:endParaRPr>
          </a:p>
        </p:txBody>
      </p:sp>
      <p:sp>
        <p:nvSpPr>
          <p:cNvPr id="13" name="角丸四角形 12"/>
          <p:cNvSpPr/>
          <p:nvPr/>
        </p:nvSpPr>
        <p:spPr>
          <a:xfrm>
            <a:off x="323532" y="548680"/>
            <a:ext cx="2160236" cy="360040"/>
          </a:xfrm>
          <a:prstGeom prst="roundRect">
            <a:avLst/>
          </a:prstGeom>
          <a:solidFill>
            <a:schemeClr val="accent1">
              <a:lumMod val="20000"/>
              <a:lumOff val="8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prstClr val="black"/>
                </a:solidFill>
                <a:latin typeface="HGP創英角ｺﾞｼｯｸUB" pitchFamily="50" charset="-128"/>
                <a:ea typeface="HGP創英角ｺﾞｼｯｸUB" pitchFamily="50" charset="-128"/>
              </a:rPr>
              <a:t>論点</a:t>
            </a:r>
            <a:endParaRPr lang="ja-JP" altLang="en-US" sz="1600" dirty="0">
              <a:solidFill>
                <a:prstClr val="black"/>
              </a:solidFill>
              <a:latin typeface="HGP創英角ｺﾞｼｯｸUB" pitchFamily="50" charset="-128"/>
              <a:ea typeface="HGP創英角ｺﾞｼｯｸUB" pitchFamily="50" charset="-128"/>
            </a:endParaRPr>
          </a:p>
        </p:txBody>
      </p:sp>
      <p:sp>
        <p:nvSpPr>
          <p:cNvPr id="5" name="スライド番号プレースホルダー 1"/>
          <p:cNvSpPr txBox="1">
            <a:spLocks noGrp="1"/>
          </p:cNvSpPr>
          <p:nvPr/>
        </p:nvSpPr>
        <p:spPr bwMode="auto">
          <a:xfrm>
            <a:off x="8460432" y="6453336"/>
            <a:ext cx="635205" cy="365125"/>
          </a:xfrm>
          <a:prstGeom prst="rect">
            <a:avLst/>
          </a:prstGeom>
          <a:noFill/>
          <a:ln>
            <a:miter lim="800000"/>
            <a:headEnd/>
            <a:tailEnd/>
          </a:ln>
        </p:spPr>
        <p:txBody>
          <a:bodyPr lIns="91413" tIns="45707" rIns="91413" bIns="45707" anchor="ctr"/>
          <a:lstStyle/>
          <a:p>
            <a:pPr algn="r">
              <a:defRPr/>
            </a:pPr>
            <a:fld id="{71316A0E-05EA-4553-ABD2-DA07ABB94753}" type="slidenum">
              <a:rPr lang="ja-JP" altLang="en-US">
                <a:solidFill>
                  <a:srgbClr val="000000"/>
                </a:solidFill>
              </a:rPr>
              <a:pPr algn="r">
                <a:defRPr/>
              </a:pPr>
              <a:t>2</a:t>
            </a:fld>
            <a:endParaRPr lang="en-US" altLang="ja-JP" dirty="0">
              <a:solidFill>
                <a:srgbClr val="000000"/>
              </a:solidFill>
            </a:endParaRPr>
          </a:p>
        </p:txBody>
      </p:sp>
      <p:sp>
        <p:nvSpPr>
          <p:cNvPr id="16" name="タイトル 1"/>
          <p:cNvSpPr txBox="1">
            <a:spLocks/>
          </p:cNvSpPr>
          <p:nvPr/>
        </p:nvSpPr>
        <p:spPr>
          <a:xfrm>
            <a:off x="62883" y="44624"/>
            <a:ext cx="9018240" cy="432048"/>
          </a:xfrm>
          <a:prstGeom prst="rect">
            <a:avLst/>
          </a:prstGeom>
          <a:solidFill>
            <a:schemeClr val="accent1">
              <a:lumMod val="20000"/>
              <a:lumOff val="80000"/>
            </a:schemeClr>
          </a:solidFill>
          <a:ln>
            <a:solidFill>
              <a:schemeClr val="accent1">
                <a:lumMod val="20000"/>
                <a:lumOff val="80000"/>
              </a:schemeClr>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p>
            <a:pPr algn="ctr">
              <a:spcBef>
                <a:spcPct val="0"/>
              </a:spcBef>
              <a:defRPr/>
            </a:pPr>
            <a:r>
              <a:rPr lang="ja-JP" altLang="en-US" sz="2800" dirty="0">
                <a:solidFill>
                  <a:prstClr val="black"/>
                </a:solidFill>
                <a:latin typeface="ＭＳ Ｐゴシック"/>
                <a:ea typeface="ＤＨＰ特太ゴシック体" pitchFamily="2" charset="-128"/>
              </a:rPr>
              <a:t>介護保険における保険者機能の強化等</a:t>
            </a:r>
          </a:p>
        </p:txBody>
      </p:sp>
    </p:spTree>
    <p:extLst>
      <p:ext uri="{BB962C8B-B14F-4D97-AF65-F5344CB8AC3E}">
        <p14:creationId xmlns:p14="http://schemas.microsoft.com/office/powerpoint/2010/main" val="3301284419"/>
      </p:ext>
    </p:extLst>
  </p:cSld>
  <p:clrMapOvr>
    <a:masterClrMapping/>
  </p:clrMapOvr>
  <p:timing>
    <p:tnLst>
      <p:par>
        <p:cTn id="1" dur="indefinite" restart="never" nodeType="tmRoot"/>
      </p:par>
    </p:tnLst>
  </p:timing>
</p:sld>
</file>

<file path=ppt/theme/theme1.xml><?xml version="1.0" encoding="utf-8"?>
<a:theme xmlns:a="http://schemas.openxmlformats.org/drawingml/2006/main" name="黒テーマ">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ucidaとメイリオ">
      <a:majorFont>
        <a:latin typeface="Verdana"/>
        <a:ea typeface="メイリオ"/>
        <a:cs typeface=""/>
      </a:majorFont>
      <a:minorFont>
        <a:latin typeface="Verdana"/>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6200000" scaled="1"/>
          <a:tileRect/>
        </a:gradFill>
        <a:ln w="9525">
          <a:noFill/>
          <a:miter lim="800000"/>
          <a:headEnd/>
          <a:tailEnd/>
        </a:ln>
      </a:spPr>
      <a:bodyPr wrap="none" lIns="91429" tIns="45714" rIns="91429" bIns="45714" anchor="ctr"/>
      <a:lstStyle>
        <a:defPPr algn="ctr">
          <a:defRPr sz="1200" dirty="0" smtClean="0"/>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1" i="0" u="none" strike="noStrike" cap="none" normalizeH="0" baseline="0" smtClean="0">
            <a:ln>
              <a:noFill/>
            </a:ln>
            <a:solidFill>
              <a:schemeClr val="bg1"/>
            </a:solidFill>
            <a:effectLst/>
            <a:latin typeface="Arial" pitchFamily="34"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6A2C8BB121068541B10F509BADE067FA" ma:contentTypeVersion="2" ma:contentTypeDescription="" ma:contentTypeScope="" ma:versionID="0ef0c075073d1930ed274fcb0ebdf8d2">
  <xsd:schema xmlns:xsd="http://www.w3.org/2001/XMLSchema" xmlns:p="http://schemas.microsoft.com/office/2006/metadata/properties" xmlns:ns2="8B97BE19-CDDD-400E-817A-CFDD13F7EC12" targetNamespace="http://schemas.microsoft.com/office/2006/metadata/properties" ma:root="true" ma:fieldsID="6dfb103be64c84caafc238fb89ca001b" ns2:_="">
    <xsd:import namespace="8B97BE19-CDDD-400E-817A-CFDD13F7EC1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F1A0FB5B-231C-41CC-B8B8-58467C8FD97A}">
  <ds:schemaRefs>
    <ds:schemaRef ds:uri="http://schemas.microsoft.com/sharepoint/v3/contenttype/forms"/>
  </ds:schemaRefs>
</ds:datastoreItem>
</file>

<file path=customXml/itemProps2.xml><?xml version="1.0" encoding="utf-8"?>
<ds:datastoreItem xmlns:ds="http://schemas.openxmlformats.org/officeDocument/2006/customXml" ds:itemID="{E1E83444-C730-4F01-8089-834DCC7BEC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0049A62C-F8D7-4EB8-8EE9-3D71442C0315}">
  <ds:schemaRefs>
    <ds:schemaRef ds:uri="http://purl.org/dc/elements/1.1/"/>
    <ds:schemaRef ds:uri="http://schemas.openxmlformats.org/package/2006/metadata/core-properties"/>
    <ds:schemaRef ds:uri="8B97BE19-CDDD-400E-817A-CFDD13F7EC12"/>
    <ds:schemaRef ds:uri="http://purl.org/dc/terms/"/>
    <ds:schemaRef ds:uri="http://schemas.microsoft.com/office/2006/metadata/properties"/>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27576</TotalTime>
  <Words>64</Words>
  <Application>Microsoft Office PowerPoint</Application>
  <PresentationFormat>画面に合わせる (4:3)</PresentationFormat>
  <Paragraphs>41</Paragraphs>
  <Slides>3</Slides>
  <Notes>2</Notes>
  <HiddenSlides>0</HiddenSlides>
  <MMClips>0</MMClips>
  <ScaleCrop>false</ScaleCrop>
  <HeadingPairs>
    <vt:vector size="4" baseType="variant">
      <vt:variant>
        <vt:lpstr>テーマ</vt:lpstr>
      </vt:variant>
      <vt:variant>
        <vt:i4>2</vt:i4>
      </vt:variant>
      <vt:variant>
        <vt:lpstr>スライド タイトル</vt:lpstr>
      </vt:variant>
      <vt:variant>
        <vt:i4>3</vt:i4>
      </vt:variant>
    </vt:vector>
  </HeadingPairs>
  <TitlesOfParts>
    <vt:vector size="5" baseType="lpstr">
      <vt:lpstr>黒テーマ</vt:lpstr>
      <vt:lpstr>1_blank</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dc:title>
  <dc:creator>厚生労働省ネットワークシステム</dc:creator>
  <cp:lastModifiedBy>厚生労働省ネットワークシステム</cp:lastModifiedBy>
  <cp:revision>2845</cp:revision>
  <cp:lastPrinted>2017-11-06T23:49:18Z</cp:lastPrinted>
  <dcterms:created xsi:type="dcterms:W3CDTF">2011-09-15T10:17:58Z</dcterms:created>
  <dcterms:modified xsi:type="dcterms:W3CDTF">2017-11-09T05:55:10Z</dcterms:modified>
</cp:coreProperties>
</file>