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607" r:id="rId5"/>
    <p:sldId id="608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BCDA7"/>
    <a:srgbClr val="993300"/>
    <a:srgbClr val="FFFFFF"/>
    <a:srgbClr val="FF6699"/>
    <a:srgbClr val="FF9999"/>
    <a:srgbClr val="F9B277"/>
    <a:srgbClr val="FAC090"/>
    <a:srgbClr val="00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87813" autoAdjust="0"/>
  </p:normalViewPr>
  <p:slideViewPr>
    <p:cSldViewPr>
      <p:cViewPr>
        <p:scale>
          <a:sx n="75" d="100"/>
          <a:sy n="75" d="100"/>
        </p:scale>
        <p:origin x="-1416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51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D40C-3D7C-49B7-A45B-40EE5CDDCB2D}" type="datetimeFigureOut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8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51" y="9440868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32B6-B673-44F6-8D20-906F5F884E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4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1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C19D-12DF-4CF9-A106-418196C60D18}" type="datetimeFigureOut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5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1" y="944065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2CA77-C87B-4EF1-9E59-7D7A305AF7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6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43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0D2E4586-E537-4F81-8BED-B947CF01B0CB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FCC5195C-870C-41C5-B1E0-667805F98BD7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8" y="274702"/>
            <a:ext cx="6539794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4BDAA45F-8517-4EC0-90A9-97CE7CDB111F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48E71189-B700-4F04-85E1-0897F0EEA96F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96" y="440721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9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1ED94BCB-ED9C-4C4A-926E-52FDE6932E62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40" y="1600206"/>
            <a:ext cx="43843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6548" y="1600206"/>
            <a:ext cx="43843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9DFBC641-FCF9-4F73-81CA-D774DC689922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6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6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95" y="1535113"/>
            <a:ext cx="43782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95" y="2174875"/>
            <a:ext cx="43782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EB7468C4-42DB-4757-94CC-F4414BE2F578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9A069E67-CA5B-46FC-B609-BC5A4C5D5258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F7B32E3F-C803-45A6-817D-263AFD4D807D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736" y="273116"/>
            <a:ext cx="55369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9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5FF63D5A-578C-4580-BCE1-2423D011F7DE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45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45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45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95302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B89D5500-3F72-4B94-9548-8C26A39580B5}" type="datetime1">
              <a:rPr kumimoji="1" lang="ja-JP" altLang="en-US" smtClean="0"/>
              <a:pPr/>
              <a:t>2016/5/30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D9D9D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D9D9D9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D9D9D9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D9D9D9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D9D9D9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D9D9D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D9D9D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D9D9D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D9D9D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1990" y="746570"/>
            <a:ext cx="953953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kern="100" dirty="0" smtClean="0">
              <a:effectLst/>
              <a:latin typeface="Century"/>
              <a:ea typeface="ＭＳ ゴシック"/>
              <a:cs typeface="Times New Roman"/>
            </a:endParaRPr>
          </a:p>
          <a:p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○施設、居宅、在宅サービスの別、さらにその内訳、要介護度との関係性</a:t>
            </a:r>
            <a:endParaRPr lang="en-US" altLang="ja-JP" sz="1400" kern="100" dirty="0" smtClean="0">
              <a:latin typeface="Century"/>
              <a:ea typeface="ＭＳ 明朝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○市町村別の特徴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152400"/>
            <a:r>
              <a:rPr lang="ja-JP" altLang="en-US" sz="1400" kern="100" dirty="0" smtClean="0">
                <a:latin typeface="Century"/>
                <a:ea typeface="ＭＳ ゴシック"/>
                <a:cs typeface="Times New Roman"/>
              </a:rPr>
              <a:t>・　</a:t>
            </a: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サービス提供体制（事業者数など）との関係性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lvl="0"/>
            <a:r>
              <a:rPr lang="ja-JP" altLang="en-US" sz="1400" kern="100" dirty="0" smtClean="0">
                <a:effectLst/>
                <a:latin typeface="Century"/>
                <a:ea typeface="ＭＳ ゴシック"/>
                <a:cs typeface="Times New Roman"/>
              </a:rPr>
              <a:t>　・　</a:t>
            </a: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単身世帯比率との関係性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3626" y="771836"/>
            <a:ext cx="9539894" cy="1217005"/>
          </a:xfrm>
          <a:prstGeom prst="roundRect">
            <a:avLst>
              <a:gd name="adj" fmla="val 63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89553" y="2471410"/>
            <a:ext cx="94999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○要介護認定の適正性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○ケアプラン、提供されるサービス内容の適正性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5082" y="2295948"/>
            <a:ext cx="9538438" cy="917029"/>
          </a:xfrm>
          <a:prstGeom prst="roundRect">
            <a:avLst>
              <a:gd name="adj" fmla="val 121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268" y="627915"/>
            <a:ext cx="75300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600" b="1" kern="100" dirty="0">
                <a:latin typeface="Century"/>
                <a:ea typeface="HG丸ｺﾞｼｯｸM-PRO"/>
                <a:cs typeface="Times New Roman"/>
              </a:rPr>
              <a:t>１．</a:t>
            </a:r>
            <a:r>
              <a:rPr lang="ja-JP" altLang="ja-JP" sz="1600" b="1" kern="100" dirty="0">
                <a:latin typeface="Century"/>
                <a:ea typeface="HG丸ｺﾞｼｯｸM-PRO"/>
                <a:cs typeface="Times New Roman"/>
              </a:rPr>
              <a:t>大阪府の介護認定率及び給付費の特徴（マクロ的視点</a:t>
            </a:r>
            <a:r>
              <a:rPr lang="ja-JP" altLang="ja-JP" sz="1600" b="1" kern="100" dirty="0" smtClean="0">
                <a:latin typeface="Century"/>
                <a:ea typeface="HG丸ｺﾞｼｯｸM-PRO"/>
                <a:cs typeface="Times New Roman"/>
              </a:rPr>
              <a:t>から分析</a:t>
            </a:r>
            <a:r>
              <a:rPr lang="ja-JP" altLang="ja-JP" sz="1600" b="1" kern="100" dirty="0">
                <a:latin typeface="Century"/>
                <a:ea typeface="HG丸ｺﾞｼｯｸM-PRO"/>
                <a:cs typeface="Times New Roman"/>
              </a:rPr>
              <a:t>）</a:t>
            </a:r>
            <a:endParaRPr lang="ja-JP" altLang="ja-JP" sz="12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082" y="2132856"/>
            <a:ext cx="783932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600" b="1" kern="100" dirty="0">
                <a:latin typeface="Century"/>
                <a:ea typeface="HG丸ｺﾞｼｯｸM-PRO"/>
                <a:cs typeface="Times New Roman"/>
              </a:rPr>
              <a:t>２．大阪府の介護認定率及び給付費の実態把握（ミクロ的視点</a:t>
            </a:r>
            <a:r>
              <a:rPr lang="ja-JP" altLang="ja-JP" sz="1600" b="1" kern="100" dirty="0" smtClean="0">
                <a:latin typeface="Century"/>
                <a:ea typeface="HG丸ｺﾞｼｯｸM-PRO"/>
                <a:cs typeface="Times New Roman"/>
              </a:rPr>
              <a:t>から分析</a:t>
            </a:r>
            <a:r>
              <a:rPr lang="ja-JP" altLang="ja-JP" sz="1600" b="1" kern="100" dirty="0">
                <a:latin typeface="Century"/>
                <a:ea typeface="HG丸ｺﾞｼｯｸM-PRO"/>
                <a:cs typeface="Times New Roman"/>
              </a:rPr>
              <a:t>）</a:t>
            </a:r>
            <a:endParaRPr lang="ja-JP" altLang="ja-JP" sz="12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4472" y="3584773"/>
            <a:ext cx="92253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/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○大阪府の健康寿命年齢</a:t>
            </a:r>
            <a:r>
              <a:rPr lang="ja-JP" altLang="en-US" sz="1400" kern="100" dirty="0" smtClean="0">
                <a:effectLst/>
                <a:latin typeface="Century"/>
                <a:ea typeface="ＭＳ ゴシック"/>
                <a:cs typeface="Times New Roman"/>
              </a:rPr>
              <a:t>、生活習慣病の罹患状況、所得と</a:t>
            </a: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介護費用との関係性</a:t>
            </a:r>
            <a:endParaRPr lang="en-US" altLang="ja-JP" sz="1400" kern="100" dirty="0" smtClean="0">
              <a:effectLst/>
              <a:latin typeface="Century"/>
              <a:ea typeface="ＭＳ ゴシック"/>
              <a:cs typeface="Times New Roman"/>
            </a:endParaRPr>
          </a:p>
          <a:p>
            <a:pPr marL="152400" indent="-152400">
              <a:spcBef>
                <a:spcPts val="600"/>
              </a:spcBef>
            </a:pPr>
            <a:r>
              <a:rPr lang="ja-JP" altLang="ja-JP" sz="1400" kern="100" dirty="0" smtClean="0">
                <a:effectLst/>
                <a:latin typeface="Century"/>
                <a:ea typeface="ＭＳ ゴシック"/>
                <a:cs typeface="Times New Roman"/>
              </a:rPr>
              <a:t>○社会参加や地域のつながりとの関係性</a:t>
            </a:r>
            <a:endParaRPr lang="ja-JP" altLang="ja-JP" sz="1400" kern="100" dirty="0" smtClean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4471" y="4725145"/>
            <a:ext cx="9595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/>
            <a:r>
              <a:rPr lang="ja-JP" alt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○医療から介護、施設から在宅へという流れの中で、府の医療</a:t>
            </a:r>
            <a:r>
              <a:rPr lang="ja-JP" altLang="en-US" sz="1400" kern="10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</a:t>
            </a:r>
            <a:r>
              <a:rPr lang="ja-JP" altLang="ja-JP" sz="1400" kern="10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介護</a:t>
            </a:r>
            <a:r>
              <a:rPr lang="ja-JP" altLang="en-US" sz="1400" kern="10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連携</a:t>
            </a:r>
            <a:r>
              <a:rPr lang="ja-JP" altLang="en-US" sz="1400" kern="1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について</a:t>
            </a:r>
            <a:r>
              <a:rPr lang="ja-JP" altLang="en-US" sz="1400" kern="10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検討</a:t>
            </a:r>
            <a:r>
              <a:rPr lang="ja-JP" alt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を行う。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82624" y="3453702"/>
            <a:ext cx="9550896" cy="839394"/>
          </a:xfrm>
          <a:prstGeom prst="roundRect">
            <a:avLst>
              <a:gd name="adj" fmla="val 121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82625" y="4437112"/>
            <a:ext cx="9550896" cy="792088"/>
          </a:xfrm>
          <a:prstGeom prst="roundRect">
            <a:avLst>
              <a:gd name="adj" fmla="val 121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4471" y="3284983"/>
            <a:ext cx="756684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600" b="1" kern="100" dirty="0">
                <a:latin typeface="Century"/>
                <a:ea typeface="HG丸ｺﾞｼｯｸM-PRO"/>
                <a:cs typeface="Times New Roman"/>
              </a:rPr>
              <a:t>３．認定率、給付費の高さの背景</a:t>
            </a:r>
            <a:r>
              <a:rPr lang="ja-JP" altLang="en-US" sz="1600" b="1" kern="100" dirty="0" smtClean="0">
                <a:latin typeface="Century"/>
                <a:ea typeface="HG丸ｺﾞｼｯｸM-PRO"/>
                <a:cs typeface="Times New Roman"/>
              </a:rPr>
              <a:t>事情</a:t>
            </a:r>
            <a:endParaRPr lang="ja-JP" altLang="en-US" sz="1600" b="1" kern="100" dirty="0">
              <a:latin typeface="Century"/>
              <a:ea typeface="HG丸ｺﾞｼｯｸM-PRO"/>
              <a:cs typeface="Times New Roman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4115" y="4365104"/>
            <a:ext cx="758719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600" b="1" kern="100" dirty="0">
                <a:latin typeface="Century"/>
                <a:ea typeface="HG丸ｺﾞｼｯｸM-PRO"/>
                <a:cs typeface="Times New Roman"/>
              </a:rPr>
              <a:t>４．医療・介護連携の中での介護が果たすべき役割</a:t>
            </a:r>
            <a:r>
              <a:rPr lang="ja-JP" altLang="en-US" sz="1600" b="1" kern="100" dirty="0" smtClean="0">
                <a:latin typeface="Century"/>
                <a:ea typeface="HG丸ｺﾞｼｯｸM-PRO"/>
                <a:cs typeface="Times New Roman"/>
              </a:rPr>
              <a:t>分担</a:t>
            </a:r>
            <a:endParaRPr lang="ja-JP" altLang="en-US" sz="1600" b="1" kern="100" dirty="0">
              <a:latin typeface="Century"/>
              <a:ea typeface="HG丸ｺﾞｼｯｸM-PRO"/>
              <a:cs typeface="Times New Roman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2625" y="5686508"/>
            <a:ext cx="9550895" cy="1054859"/>
          </a:xfrm>
          <a:prstGeom prst="roundRect">
            <a:avLst>
              <a:gd name="adj" fmla="val 121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4115" y="5517232"/>
            <a:ext cx="758719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600" b="1" kern="100" dirty="0" smtClean="0">
                <a:latin typeface="Century"/>
                <a:ea typeface="HG丸ｺﾞｼｯｸM-PRO"/>
                <a:cs typeface="Times New Roman"/>
              </a:rPr>
              <a:t>５．専門部会スケジュール（案）</a:t>
            </a:r>
            <a:endParaRPr lang="ja-JP" altLang="en-US" sz="1600" b="1" kern="100" dirty="0">
              <a:latin typeface="Century"/>
              <a:ea typeface="HG丸ｺﾞｼｯｸM-PRO"/>
              <a:cs typeface="Times New Roman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7096" y="5848816"/>
            <a:ext cx="858095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　</a:t>
            </a:r>
            <a:r>
              <a:rPr lang="zh-TW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r>
              <a:rPr lang="zh-TW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回大阪府高齢者保健福祉計画推進審議会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月中旬以降　　専門部会開催（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回程度）</a:t>
            </a: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年１月～　　計推審において分析結果報告、計画への反映を検討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93626" y="195867"/>
            <a:ext cx="8764423" cy="35281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大阪府高齢者保健福祉計画推進審議会専門部会の設置について 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85448" y="195867"/>
            <a:ext cx="72608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資料</a:t>
            </a:r>
            <a:r>
              <a:rPr lang="ja-JP" altLang="en-US" sz="1200" dirty="0"/>
              <a:t>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691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080" y="620688"/>
            <a:ext cx="9906000" cy="692696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大阪府高齢者保健福祉計画推進審議会専門部会　委員候補（案</a:t>
            </a:r>
            <a:r>
              <a:rPr lang="zh-TW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464" y="1196752"/>
            <a:ext cx="9294237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学識関係　</a:t>
            </a:r>
            <a:r>
              <a:rPr lang="ja-JP" altLang="en-US" sz="1400" dirty="0">
                <a:solidFill>
                  <a:schemeClr val="tx1"/>
                </a:solidFill>
              </a:rPr>
              <a:t>　　　　　　</a:t>
            </a:r>
          </a:p>
          <a:p>
            <a:pPr marL="0" indent="0">
              <a:buNone/>
            </a:pPr>
            <a:endParaRPr lang="ja-JP" alt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オブザーバー　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部会長が必要と認めるときは、専門部会の委員以外の者をオブザーバーとして専門部会に参加させることができる。</a:t>
            </a:r>
            <a:r>
              <a:rPr lang="ja-JP" altLang="en-US" sz="1800" dirty="0" smtClean="0">
                <a:solidFill>
                  <a:schemeClr val="tx1"/>
                </a:solidFill>
              </a:rPr>
              <a:t>　</a:t>
            </a:r>
          </a:p>
          <a:p>
            <a:pPr marL="0" indent="0">
              <a:buNone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68646"/>
              </p:ext>
            </p:extLst>
          </p:nvPr>
        </p:nvGraphicFramePr>
        <p:xfrm>
          <a:off x="416496" y="1628800"/>
          <a:ext cx="9283031" cy="1872210"/>
        </p:xfrm>
        <a:graphic>
          <a:graphicData uri="http://schemas.openxmlformats.org/drawingml/2006/table">
            <a:tbl>
              <a:tblPr firstRow="1" firstCol="1" bandRow="1"/>
              <a:tblGrid>
                <a:gridCol w="1950217"/>
                <a:gridCol w="6006667"/>
                <a:gridCol w="1326147"/>
              </a:tblGrid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氏名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職名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備考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黒田　研二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関西大学　人間健康</a:t>
                      </a:r>
                      <a:r>
                        <a:rPr lang="ja-JP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学部</a:t>
                      </a:r>
                      <a:r>
                        <a:rPr lang="ja-JP" altLang="en-US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教授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川井</a:t>
                      </a: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太加子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桃山学院大学　社会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学部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教授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秦　　康宏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大阪人間科学大学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人間科学部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准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教授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筒井　孝子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兵庫県立大　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Arial"/>
                        </a:rPr>
                        <a:t>大学院経営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Arial"/>
                        </a:rPr>
                        <a:t>研究科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Arial"/>
                        </a:rPr>
                        <a:t>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Arial"/>
                        </a:rPr>
                        <a:t>教授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佐野　洋史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滋賀大学　経済</a:t>
                      </a:r>
                      <a:r>
                        <a:rPr lang="ja-JP" sz="1800" kern="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学部</a:t>
                      </a:r>
                      <a:r>
                        <a:rPr lang="ja-JP" altLang="en-US" sz="1800" kern="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准</a:t>
                      </a:r>
                      <a:r>
                        <a:rPr lang="ja-JP" sz="1800" kern="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教授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1495"/>
              </p:ext>
            </p:extLst>
          </p:nvPr>
        </p:nvGraphicFramePr>
        <p:xfrm>
          <a:off x="416496" y="4005064"/>
          <a:ext cx="9289032" cy="1800199"/>
        </p:xfrm>
        <a:graphic>
          <a:graphicData uri="http://schemas.openxmlformats.org/drawingml/2006/table">
            <a:tbl>
              <a:tblPr firstRow="1" firstCol="1" bandRow="1"/>
              <a:tblGrid>
                <a:gridCol w="1951477"/>
                <a:gridCol w="6010551"/>
                <a:gridCol w="1327004"/>
              </a:tblGrid>
              <a:tr h="295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氏名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職名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備考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近藤　克則</a:t>
                      </a:r>
                      <a:endParaRPr lang="ja-JP" sz="14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千葉</a:t>
                      </a:r>
                      <a:r>
                        <a:rPr lang="ja-JP" sz="1800" kern="100" dirty="0" smtClea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大学</a:t>
                      </a:r>
                      <a:r>
                        <a:rPr lang="en-US" altLang="ja-JP" sz="1800" kern="100" dirty="0" smtClea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 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予防医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学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センター</a:t>
                      </a:r>
                      <a:r>
                        <a:rPr lang="en-US" altLang="ja-JP" sz="18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 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社会予防医学研究部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　教授</a:t>
                      </a:r>
                      <a:endParaRPr lang="ja-JP" sz="18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大阪市</a:t>
                      </a:r>
                      <a:endParaRPr lang="ja-JP" sz="14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大阪市　福祉局高齢者施策部</a:t>
                      </a:r>
                      <a:endParaRPr lang="ja-JP" sz="14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堺市</a:t>
                      </a:r>
                      <a:endParaRPr lang="ja-JP" sz="1400" kern="10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堺市　健康福祉局長寿社会部</a:t>
                      </a:r>
                      <a:endParaRPr lang="ja-JP" sz="14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関係</a:t>
                      </a:r>
                      <a:r>
                        <a:rPr lang="ja-JP" sz="1800" kern="0" dirty="0" smtClea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市町村</a:t>
                      </a:r>
                      <a:endParaRPr lang="ja-JP" sz="14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 smtClea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３</a:t>
                      </a:r>
                      <a:r>
                        <a:rPr lang="ja-JP" sz="1800" kern="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～４市町村程度を</a:t>
                      </a:r>
                      <a:r>
                        <a:rPr lang="ja-JP" sz="1800" kern="0" dirty="0" smtClean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想定</a:t>
                      </a:r>
                      <a:endParaRPr lang="ja-JP" sz="18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国保連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大阪府国民健康保険団体連合会介護保険室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計推審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95241"/>
      </p:ext>
    </p:extLst>
  </p:cSld>
  <p:clrMapOvr>
    <a:masterClrMapping/>
  </p:clrMapOvr>
</p:sld>
</file>

<file path=ppt/theme/theme1.xml><?xml version="1.0" encoding="utf-8"?>
<a:theme xmlns:a="http://schemas.openxmlformats.org/drawingml/2006/main" name="黒テーマ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ucidaとメイリオ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6200000" scaled="1"/>
          <a:tileRect/>
        </a:gradFill>
        <a:ln w="9525">
          <a:noFill/>
          <a:miter lim="800000"/>
          <a:headEnd/>
          <a:tailEnd/>
        </a:ln>
      </a:spPr>
      <a:bodyPr wrap="none" lIns="91429" tIns="45714" rIns="91429" bIns="45714" anchor="ctr"/>
      <a:lstStyle>
        <a:defPPr algn="ctr">
          <a:defRPr sz="12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2C8BB121068541B10F509BADE067FA" ma:contentTypeVersion="2" ma:contentTypeDescription="" ma:contentTypeScope="" ma:versionID="0ef0c075073d1930ed274fcb0ebdf8d2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9A62C-F8D7-4EB8-8EE9-3D71442C0315}">
  <ds:schemaRefs>
    <ds:schemaRef ds:uri="8B97BE19-CDDD-400E-817A-CFDD13F7EC12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E83444-C730-4F01-8089-834DCC7B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A0FB5B-231C-41CC-B8B8-58467C8FD9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25076</TotalTime>
  <Words>259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黒テーマ</vt:lpstr>
      <vt:lpstr>PowerPoint プレゼンテーション</vt:lpstr>
      <vt:lpstr>大阪府高齢者保健福祉計画推進審議会専門部会　委員候補（案）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/>
  <cp:lastModifiedBy>HOSTNAME</cp:lastModifiedBy>
  <cp:revision>2752</cp:revision>
  <cp:lastPrinted>2016-05-24T10:18:39Z</cp:lastPrinted>
  <dcterms:created xsi:type="dcterms:W3CDTF">2011-09-15T10:17:58Z</dcterms:created>
  <dcterms:modified xsi:type="dcterms:W3CDTF">2016-05-30T08:53:39Z</dcterms:modified>
</cp:coreProperties>
</file>