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607" r:id="rId5"/>
    <p:sldId id="608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厚生労働省ネットワークシステム" initials="m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BCDA7"/>
    <a:srgbClr val="993300"/>
    <a:srgbClr val="FFFFFF"/>
    <a:srgbClr val="FF6699"/>
    <a:srgbClr val="FF9999"/>
    <a:srgbClr val="F9B277"/>
    <a:srgbClr val="FAC090"/>
    <a:srgbClr val="0000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1" autoAdjust="0"/>
    <p:restoredTop sz="87813" autoAdjust="0"/>
  </p:normalViewPr>
  <p:slideViewPr>
    <p:cSldViewPr>
      <p:cViewPr>
        <p:scale>
          <a:sx n="75" d="100"/>
          <a:sy n="75" d="100"/>
        </p:scale>
        <p:origin x="-1416" y="-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3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351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CD40C-3D7C-49B7-A45B-40EE5CDDCB2D}" type="datetimeFigureOut">
              <a:rPr kumimoji="1" lang="ja-JP" altLang="en-US" smtClean="0"/>
              <a:pPr/>
              <a:t>2016/5/30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440868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351" y="9440868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F32B6-B673-44F6-8D20-906F5F884E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448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1" y="5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BC19D-12DF-4CF9-A106-418196C60D18}" type="datetimeFigureOut">
              <a:rPr kumimoji="1" lang="ja-JP" altLang="en-US" smtClean="0"/>
              <a:pPr/>
              <a:t>2016/5/30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9440652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1" y="9440652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2CA77-C87B-4EF1-9E59-7D7A305AF7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869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743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2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fld id="{0D2E4586-E537-4F81-8BED-B947CF01B0CB}" type="datetime1">
              <a:rPr kumimoji="1" lang="ja-JP" altLang="en-US" smtClean="0"/>
              <a:pPr/>
              <a:t>2016/5/30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2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fld id="{FCC5195C-870C-41C5-B1E0-667805F98BD7}" type="datetime1">
              <a:rPr kumimoji="1" lang="ja-JP" altLang="en-US" smtClean="0"/>
              <a:pPr/>
              <a:t>2016/5/30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702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702"/>
            <a:ext cx="6539794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2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fld id="{4BDAA45F-8517-4EC0-90A9-97CE7CDB111F}" type="datetime1">
              <a:rPr kumimoji="1" lang="ja-JP" altLang="en-US" smtClean="0"/>
              <a:pPr/>
              <a:t>2016/5/30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2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fld id="{48E71189-B700-4F04-85E1-0897F0EEA96F}" type="datetime1">
              <a:rPr kumimoji="1" lang="ja-JP" altLang="en-US" smtClean="0"/>
              <a:pPr/>
              <a:t>2016/5/30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96" y="4407218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9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2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fld id="{1ED94BCB-ED9C-4C4A-926E-52FDE6932E62}" type="datetime1">
              <a:rPr kumimoji="1" lang="ja-JP" altLang="en-US" smtClean="0"/>
              <a:pPr/>
              <a:t>2016/5/30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40" y="1600206"/>
            <a:ext cx="438432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6548" y="1600206"/>
            <a:ext cx="438432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95302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fld id="{9DFBC641-FCF9-4F73-81CA-D774DC689922}" type="datetime1">
              <a:rPr kumimoji="1" lang="ja-JP" altLang="en-US" smtClean="0"/>
              <a:pPr/>
              <a:t>2016/5/30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6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68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95" y="1535113"/>
            <a:ext cx="437820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95" y="2174875"/>
            <a:ext cx="437820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95302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fld id="{EB7468C4-42DB-4757-94CC-F4414BE2F578}" type="datetime1">
              <a:rPr kumimoji="1" lang="ja-JP" altLang="en-US" smtClean="0"/>
              <a:pPr/>
              <a:t>2016/5/30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95302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fld id="{9A069E67-CA5B-46FC-B609-BC5A4C5D5258}" type="datetime1">
              <a:rPr kumimoji="1" lang="ja-JP" altLang="en-US" smtClean="0"/>
              <a:pPr/>
              <a:t>2016/5/30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95302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fld id="{F7B32E3F-C803-45A6-817D-263AFD4D807D}" type="datetime1">
              <a:rPr kumimoji="1" lang="ja-JP" altLang="en-US" smtClean="0"/>
              <a:pPr/>
              <a:t>2016/5/30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9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736" y="273116"/>
            <a:ext cx="553696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9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95302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fld id="{5FF63D5A-578C-4580-BCE1-2423D011F7DE}" type="datetime1">
              <a:rPr kumimoji="1" lang="ja-JP" altLang="en-US" smtClean="0"/>
              <a:pPr/>
              <a:t>2016/5/30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454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454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454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95302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fld id="{B89D5500-3F72-4B94-9548-8C26A39580B5}" type="datetime1">
              <a:rPr kumimoji="1" lang="ja-JP" altLang="en-US" smtClean="0"/>
              <a:pPr/>
              <a:t>2016/5/30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bg1">
                    <a:lumMod val="85000"/>
                  </a:schemeClr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D9D9D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D9D9D9"/>
          </a:solidFill>
          <a:latin typeface="Calibri" pitchFamily="34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D9D9D9"/>
          </a:solidFill>
          <a:latin typeface="Calibri" pitchFamily="34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D9D9D9"/>
          </a:solidFill>
          <a:latin typeface="Calibri" pitchFamily="34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D9D9D9"/>
          </a:solidFill>
          <a:latin typeface="Calibri" pitchFamily="34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rgbClr val="D9D9D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rgbClr val="D9D9D9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rgbClr val="D9D9D9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D9D9D9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D9D9D9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1990" y="746570"/>
            <a:ext cx="953953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400" kern="100" dirty="0" smtClean="0">
              <a:effectLst/>
              <a:latin typeface="Century"/>
              <a:ea typeface="ＭＳ ゴシック"/>
              <a:cs typeface="Times New Roman"/>
            </a:endParaRPr>
          </a:p>
          <a:p>
            <a:r>
              <a:rPr lang="ja-JP" altLang="ja-JP" sz="1400" kern="100" dirty="0" smtClean="0">
                <a:effectLst/>
                <a:latin typeface="Century"/>
                <a:ea typeface="ＭＳ ゴシック"/>
                <a:cs typeface="Times New Roman"/>
              </a:rPr>
              <a:t>○施設、居宅、在宅サービスの別、さらにその内訳、要介護度との関係性</a:t>
            </a:r>
            <a:endParaRPr lang="en-US" altLang="ja-JP" sz="1400" kern="100" dirty="0" smtClean="0">
              <a:latin typeface="Century"/>
              <a:ea typeface="ＭＳ 明朝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ja-JP" altLang="ja-JP" sz="1400" kern="100" dirty="0" smtClean="0">
                <a:effectLst/>
                <a:latin typeface="Century"/>
                <a:ea typeface="ＭＳ ゴシック"/>
                <a:cs typeface="Times New Roman"/>
              </a:rPr>
              <a:t>○市町村別の特徴</a:t>
            </a:r>
            <a:endParaRPr lang="ja-JP" altLang="ja-JP" sz="1400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pPr indent="152400"/>
            <a:r>
              <a:rPr lang="ja-JP" altLang="en-US" sz="1400" kern="100" dirty="0" smtClean="0">
                <a:latin typeface="Century"/>
                <a:ea typeface="ＭＳ ゴシック"/>
                <a:cs typeface="Times New Roman"/>
              </a:rPr>
              <a:t>・　</a:t>
            </a:r>
            <a:r>
              <a:rPr lang="ja-JP" altLang="ja-JP" sz="1400" kern="100" dirty="0" smtClean="0">
                <a:effectLst/>
                <a:latin typeface="Century"/>
                <a:ea typeface="ＭＳ ゴシック"/>
                <a:cs typeface="Times New Roman"/>
              </a:rPr>
              <a:t>サービス提供体制（事業者数など）との関係性</a:t>
            </a:r>
            <a:endParaRPr lang="ja-JP" altLang="ja-JP" sz="1400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pPr lvl="0"/>
            <a:r>
              <a:rPr lang="ja-JP" altLang="en-US" sz="1400" kern="100" dirty="0" smtClean="0">
                <a:effectLst/>
                <a:latin typeface="Century"/>
                <a:ea typeface="ＭＳ ゴシック"/>
                <a:cs typeface="Times New Roman"/>
              </a:rPr>
              <a:t>　・　</a:t>
            </a:r>
            <a:r>
              <a:rPr lang="ja-JP" altLang="ja-JP" sz="1400" kern="100" dirty="0" smtClean="0">
                <a:effectLst/>
                <a:latin typeface="Century"/>
                <a:ea typeface="ＭＳ ゴシック"/>
                <a:cs typeface="Times New Roman"/>
              </a:rPr>
              <a:t>単身世帯比率との関係性</a:t>
            </a:r>
            <a:endParaRPr lang="ja-JP" altLang="ja-JP" sz="1400" kern="100" dirty="0" smtClean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93626" y="771836"/>
            <a:ext cx="9539894" cy="1217005"/>
          </a:xfrm>
          <a:prstGeom prst="roundRect">
            <a:avLst>
              <a:gd name="adj" fmla="val 63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89553" y="2471410"/>
            <a:ext cx="949998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kern="100" dirty="0" smtClean="0">
                <a:effectLst/>
                <a:latin typeface="Century"/>
                <a:ea typeface="ＭＳ ゴシック"/>
                <a:cs typeface="Times New Roman"/>
              </a:rPr>
              <a:t>○要介護認定の適正性</a:t>
            </a:r>
            <a:endParaRPr lang="ja-JP" altLang="ja-JP" sz="1400" kern="100" dirty="0" smtClean="0">
              <a:effectLst/>
              <a:latin typeface="Century"/>
              <a:ea typeface="ＭＳ 明朝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ja-JP" altLang="ja-JP" sz="1400" kern="100" dirty="0" smtClean="0">
                <a:effectLst/>
                <a:latin typeface="Century"/>
                <a:ea typeface="ＭＳ ゴシック"/>
                <a:cs typeface="Times New Roman"/>
              </a:rPr>
              <a:t>○ケアプラン、提供されるサービス内容の適正性</a:t>
            </a:r>
            <a:endParaRPr lang="ja-JP" altLang="ja-JP" sz="1400" kern="100" dirty="0" smtClean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95082" y="2295948"/>
            <a:ext cx="9538438" cy="917029"/>
          </a:xfrm>
          <a:prstGeom prst="roundRect">
            <a:avLst>
              <a:gd name="adj" fmla="val 1217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5268" y="627915"/>
            <a:ext cx="75300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1600" b="1" kern="100" dirty="0">
                <a:latin typeface="Century"/>
                <a:ea typeface="HG丸ｺﾞｼｯｸM-PRO"/>
                <a:cs typeface="Times New Roman"/>
              </a:rPr>
              <a:t>１．</a:t>
            </a:r>
            <a:r>
              <a:rPr lang="ja-JP" altLang="ja-JP" sz="1600" b="1" kern="100" dirty="0">
                <a:latin typeface="Century"/>
                <a:ea typeface="HG丸ｺﾞｼｯｸM-PRO"/>
                <a:cs typeface="Times New Roman"/>
              </a:rPr>
              <a:t>大阪府の介護認定率及び給付費の特徴（マクロ的視点</a:t>
            </a:r>
            <a:r>
              <a:rPr lang="ja-JP" altLang="ja-JP" sz="1600" b="1" kern="100" dirty="0" smtClean="0">
                <a:latin typeface="Century"/>
                <a:ea typeface="HG丸ｺﾞｼｯｸM-PRO"/>
                <a:cs typeface="Times New Roman"/>
              </a:rPr>
              <a:t>から分析</a:t>
            </a:r>
            <a:r>
              <a:rPr lang="ja-JP" altLang="ja-JP" sz="1600" b="1" kern="100" dirty="0">
                <a:latin typeface="Century"/>
                <a:ea typeface="HG丸ｺﾞｼｯｸM-PRO"/>
                <a:cs typeface="Times New Roman"/>
              </a:rPr>
              <a:t>）</a:t>
            </a:r>
            <a:endParaRPr lang="ja-JP" altLang="ja-JP" sz="1200" kern="100" dirty="0">
              <a:latin typeface="Century"/>
              <a:ea typeface="ＭＳ 明朝"/>
              <a:cs typeface="Times New Roman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5082" y="2132856"/>
            <a:ext cx="7839321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ja-JP" sz="1600" b="1" kern="100" dirty="0">
                <a:latin typeface="Century"/>
                <a:ea typeface="HG丸ｺﾞｼｯｸM-PRO"/>
                <a:cs typeface="Times New Roman"/>
              </a:rPr>
              <a:t>２．大阪府の介護認定率及び給付費の実態把握（ミクロ的視点</a:t>
            </a:r>
            <a:r>
              <a:rPr lang="ja-JP" altLang="ja-JP" sz="1600" b="1" kern="100" dirty="0" smtClean="0">
                <a:latin typeface="Century"/>
                <a:ea typeface="HG丸ｺﾞｼｯｸM-PRO"/>
                <a:cs typeface="Times New Roman"/>
              </a:rPr>
              <a:t>から分析</a:t>
            </a:r>
            <a:r>
              <a:rPr lang="ja-JP" altLang="ja-JP" sz="1600" b="1" kern="100" dirty="0">
                <a:latin typeface="Century"/>
                <a:ea typeface="HG丸ｺﾞｼｯｸM-PRO"/>
                <a:cs typeface="Times New Roman"/>
              </a:rPr>
              <a:t>）</a:t>
            </a:r>
            <a:endParaRPr lang="ja-JP" altLang="ja-JP" sz="1200" kern="100" dirty="0">
              <a:latin typeface="Century"/>
              <a:ea typeface="ＭＳ 明朝"/>
              <a:cs typeface="Times New Roman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94472" y="3584773"/>
            <a:ext cx="922538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-152400"/>
            <a:r>
              <a:rPr lang="ja-JP" altLang="ja-JP" sz="1400" kern="100" dirty="0" smtClean="0">
                <a:effectLst/>
                <a:latin typeface="Century"/>
                <a:ea typeface="ＭＳ ゴシック"/>
                <a:cs typeface="Times New Roman"/>
              </a:rPr>
              <a:t>○大阪府の健康寿命年齢</a:t>
            </a:r>
            <a:r>
              <a:rPr lang="ja-JP" altLang="en-US" sz="1400" kern="100" dirty="0" smtClean="0">
                <a:effectLst/>
                <a:latin typeface="Century"/>
                <a:ea typeface="ＭＳ ゴシック"/>
                <a:cs typeface="Times New Roman"/>
              </a:rPr>
              <a:t>、生活習慣病の罹患状況、所得と</a:t>
            </a:r>
            <a:r>
              <a:rPr lang="ja-JP" altLang="ja-JP" sz="1400" kern="100" dirty="0" smtClean="0">
                <a:effectLst/>
                <a:latin typeface="Century"/>
                <a:ea typeface="ＭＳ ゴシック"/>
                <a:cs typeface="Times New Roman"/>
              </a:rPr>
              <a:t>介護費用との関係性</a:t>
            </a:r>
            <a:endParaRPr lang="en-US" altLang="ja-JP" sz="1400" kern="100" dirty="0" smtClean="0">
              <a:effectLst/>
              <a:latin typeface="Century"/>
              <a:ea typeface="ＭＳ ゴシック"/>
              <a:cs typeface="Times New Roman"/>
            </a:endParaRPr>
          </a:p>
          <a:p>
            <a:pPr marL="152400" indent="-152400">
              <a:spcBef>
                <a:spcPts val="600"/>
              </a:spcBef>
            </a:pPr>
            <a:r>
              <a:rPr lang="ja-JP" altLang="ja-JP" sz="1400" kern="100" dirty="0" smtClean="0">
                <a:effectLst/>
                <a:latin typeface="Century"/>
                <a:ea typeface="ＭＳ ゴシック"/>
                <a:cs typeface="Times New Roman"/>
              </a:rPr>
              <a:t>○社会参加や地域のつながりとの関係性</a:t>
            </a:r>
            <a:endParaRPr lang="ja-JP" altLang="ja-JP" sz="1400" kern="100" dirty="0" smtClean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94471" y="4725145"/>
            <a:ext cx="95950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-152400"/>
            <a:r>
              <a:rPr lang="ja-JP" alt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○医療から介護、施設から在宅へという流れの中で、府の医療</a:t>
            </a:r>
            <a:r>
              <a:rPr lang="ja-JP" altLang="en-US" sz="1400" kern="10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・</a:t>
            </a:r>
            <a:r>
              <a:rPr lang="ja-JP" altLang="ja-JP" sz="1400" kern="10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介護</a:t>
            </a:r>
            <a:r>
              <a:rPr lang="ja-JP" altLang="en-US" sz="1400" kern="10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連携</a:t>
            </a:r>
            <a:r>
              <a:rPr lang="ja-JP" altLang="en-US" sz="1400" kern="1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について</a:t>
            </a:r>
            <a:r>
              <a:rPr lang="ja-JP" altLang="en-US" sz="1400" kern="10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検討</a:t>
            </a:r>
            <a:r>
              <a:rPr lang="ja-JP" alt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を行う。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82624" y="3453702"/>
            <a:ext cx="9550896" cy="839394"/>
          </a:xfrm>
          <a:prstGeom prst="roundRect">
            <a:avLst>
              <a:gd name="adj" fmla="val 1217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82625" y="4437112"/>
            <a:ext cx="9550896" cy="792088"/>
          </a:xfrm>
          <a:prstGeom prst="roundRect">
            <a:avLst>
              <a:gd name="adj" fmla="val 1217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4471" y="3284983"/>
            <a:ext cx="7566841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1600" b="1" kern="100" dirty="0">
                <a:latin typeface="Century"/>
                <a:ea typeface="HG丸ｺﾞｼｯｸM-PRO"/>
                <a:cs typeface="Times New Roman"/>
              </a:rPr>
              <a:t>３．認定率、給付費の高さの背景</a:t>
            </a:r>
            <a:r>
              <a:rPr lang="ja-JP" altLang="en-US" sz="1600" b="1" kern="100" dirty="0" smtClean="0">
                <a:latin typeface="Century"/>
                <a:ea typeface="HG丸ｺﾞｼｯｸM-PRO"/>
                <a:cs typeface="Times New Roman"/>
              </a:rPr>
              <a:t>事情</a:t>
            </a:r>
            <a:endParaRPr lang="ja-JP" altLang="en-US" sz="1600" b="1" kern="100" dirty="0">
              <a:latin typeface="Century"/>
              <a:ea typeface="HG丸ｺﾞｼｯｸM-PRO"/>
              <a:cs typeface="Times New Roman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4115" y="4365104"/>
            <a:ext cx="7587198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1600" b="1" kern="100" dirty="0">
                <a:latin typeface="Century"/>
                <a:ea typeface="HG丸ｺﾞｼｯｸM-PRO"/>
                <a:cs typeface="Times New Roman"/>
              </a:rPr>
              <a:t>４．医療・介護連携の中での介護が果たすべき役割</a:t>
            </a:r>
            <a:r>
              <a:rPr lang="ja-JP" altLang="en-US" sz="1600" b="1" kern="100" dirty="0" smtClean="0">
                <a:latin typeface="Century"/>
                <a:ea typeface="HG丸ｺﾞｼｯｸM-PRO"/>
                <a:cs typeface="Times New Roman"/>
              </a:rPr>
              <a:t>分担</a:t>
            </a:r>
            <a:endParaRPr lang="ja-JP" altLang="en-US" sz="1600" b="1" kern="100" dirty="0">
              <a:latin typeface="Century"/>
              <a:ea typeface="HG丸ｺﾞｼｯｸM-PRO"/>
              <a:cs typeface="Times New Roman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82625" y="5686508"/>
            <a:ext cx="9550895" cy="1054859"/>
          </a:xfrm>
          <a:prstGeom prst="roundRect">
            <a:avLst>
              <a:gd name="adj" fmla="val 1217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4115" y="5517232"/>
            <a:ext cx="7587198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1600" b="1" kern="100" dirty="0" smtClean="0">
                <a:latin typeface="Century"/>
                <a:ea typeface="HG丸ｺﾞｼｯｸM-PRO"/>
                <a:cs typeface="Times New Roman"/>
              </a:rPr>
              <a:t>５．専門部会スケジュール（案）</a:t>
            </a:r>
            <a:endParaRPr lang="ja-JP" altLang="en-US" sz="1600" b="1" kern="100" dirty="0">
              <a:latin typeface="Century"/>
              <a:ea typeface="HG丸ｺﾞｼｯｸM-PRO"/>
              <a:cs typeface="Times New Roman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77096" y="5848816"/>
            <a:ext cx="858095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日（水）　</a:t>
            </a:r>
            <a:r>
              <a:rPr lang="zh-TW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９</a:t>
            </a:r>
            <a:r>
              <a:rPr lang="zh-TW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回大阪府高齢者保健福祉計画推進審議会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月中旬以降　　専門部会開催（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回程度）</a:t>
            </a:r>
          </a:p>
          <a:p>
            <a:pPr>
              <a:spcBef>
                <a:spcPts val="600"/>
              </a:spcBef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年１月～　　計推審において分析結果報告、計画への反映を検討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93626" y="195867"/>
            <a:ext cx="8764423" cy="352813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大阪府高齢者保健福祉計画推進審議会専門部会の設置について 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985448" y="195867"/>
            <a:ext cx="72608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資料</a:t>
            </a:r>
            <a:r>
              <a:rPr lang="ja-JP" altLang="en-US" sz="1200" dirty="0"/>
              <a:t>２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16919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080" y="620688"/>
            <a:ext cx="9906000" cy="692696"/>
          </a:xfrm>
        </p:spPr>
        <p:txBody>
          <a:bodyPr>
            <a:noAutofit/>
          </a:bodyPr>
          <a:lstStyle/>
          <a:p>
            <a:r>
              <a:rPr lang="zh-TW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大阪府高齢者保健福祉計画推進審議会専門部会　委員候補（案</a:t>
            </a:r>
            <a:r>
              <a:rPr lang="zh-TW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8464" y="1196752"/>
            <a:ext cx="9294237" cy="53614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1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学識関係　</a:t>
            </a:r>
            <a:r>
              <a:rPr lang="ja-JP" altLang="en-US" sz="1400" dirty="0">
                <a:solidFill>
                  <a:schemeClr val="tx1"/>
                </a:solidFill>
              </a:rPr>
              <a:t>　　　　　　</a:t>
            </a:r>
          </a:p>
          <a:p>
            <a:pPr marL="0" indent="0">
              <a:buNone/>
            </a:pPr>
            <a:endParaRPr lang="ja-JP" altLang="en-US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8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オブザーバー　</a:t>
            </a: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部会長が必要と認めるときは、専門部会の委員以外の者をオブザーバーとして専門部会に参加させることができる。</a:t>
            </a:r>
            <a:r>
              <a:rPr lang="ja-JP" altLang="en-US" sz="1800" dirty="0" smtClean="0">
                <a:solidFill>
                  <a:schemeClr val="tx1"/>
                </a:solidFill>
              </a:rPr>
              <a:t>　</a:t>
            </a:r>
          </a:p>
          <a:p>
            <a:pPr marL="0" indent="0">
              <a:buNone/>
            </a:pPr>
            <a:endParaRPr kumimoji="1" lang="ja-JP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768646"/>
              </p:ext>
            </p:extLst>
          </p:nvPr>
        </p:nvGraphicFramePr>
        <p:xfrm>
          <a:off x="416496" y="1628800"/>
          <a:ext cx="9283031" cy="1872210"/>
        </p:xfrm>
        <a:graphic>
          <a:graphicData uri="http://schemas.openxmlformats.org/drawingml/2006/table">
            <a:tbl>
              <a:tblPr firstRow="1" firstCol="1" bandRow="1"/>
              <a:tblGrid>
                <a:gridCol w="1950217"/>
                <a:gridCol w="6006667"/>
                <a:gridCol w="1326147"/>
              </a:tblGrid>
              <a:tr h="31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氏名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職名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備考</a:t>
                      </a:r>
                      <a:endParaRPr lang="ja-JP" sz="14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黒田　研二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関西大学　人間健康</a:t>
                      </a:r>
                      <a:r>
                        <a:rPr lang="ja-JP" sz="1800" kern="100" dirty="0" smtClean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学部</a:t>
                      </a:r>
                      <a:r>
                        <a:rPr lang="ja-JP" altLang="en-US" sz="1800" kern="100" dirty="0" smtClean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　</a:t>
                      </a:r>
                      <a:r>
                        <a:rPr lang="ja-JP" sz="1800" kern="100" dirty="0" smtClean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教授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計推審</a:t>
                      </a:r>
                      <a:endParaRPr lang="ja-JP" sz="14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川井</a:t>
                      </a:r>
                      <a:r>
                        <a:rPr lang="ja-JP" sz="18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　太加子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桃山学院大学　社会</a:t>
                      </a:r>
                      <a:r>
                        <a:rPr lang="ja-JP" sz="1800" kern="1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学部</a:t>
                      </a:r>
                      <a:r>
                        <a:rPr lang="ja-JP" altLang="en-US" sz="1800" kern="1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　</a:t>
                      </a:r>
                      <a:r>
                        <a:rPr lang="ja-JP" sz="1800" kern="1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教授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計推審</a:t>
                      </a:r>
                      <a:endParaRPr lang="ja-JP" sz="14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秦　　康宏</a:t>
                      </a:r>
                      <a:endParaRPr lang="ja-JP" sz="14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大阪人間科学大学　</a:t>
                      </a:r>
                      <a:r>
                        <a:rPr lang="ja-JP" sz="1800" kern="1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人間科学部</a:t>
                      </a:r>
                      <a:r>
                        <a:rPr lang="ja-JP" altLang="en-US" sz="1800" kern="1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　</a:t>
                      </a:r>
                      <a:r>
                        <a:rPr lang="ja-JP" sz="1800" kern="1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准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教授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計推審</a:t>
                      </a:r>
                      <a:endParaRPr lang="ja-JP" sz="14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筒井　孝子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兵庫県立大　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Arial"/>
                        </a:rPr>
                        <a:t>大学院経営</a:t>
                      </a:r>
                      <a:r>
                        <a:rPr lang="ja-JP" sz="1800" kern="1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Arial"/>
                        </a:rPr>
                        <a:t>研究科</a:t>
                      </a:r>
                      <a:r>
                        <a:rPr lang="ja-JP" altLang="en-US" sz="1800" kern="1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Arial"/>
                        </a:rPr>
                        <a:t>　</a:t>
                      </a:r>
                      <a:r>
                        <a:rPr lang="ja-JP" sz="1800" kern="1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Arial"/>
                        </a:rPr>
                        <a:t>教授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ゴシック"/>
                          <a:ea typeface="ＭＳ 明朝"/>
                          <a:cs typeface="Times New Roman"/>
                        </a:rPr>
                        <a:t> 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佐野　洋史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滋賀大学　経済</a:t>
                      </a:r>
                      <a:r>
                        <a:rPr lang="ja-JP" sz="1800" kern="0" dirty="0" smtClean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学部</a:t>
                      </a:r>
                      <a:r>
                        <a:rPr lang="ja-JP" altLang="en-US" sz="1800" kern="0" dirty="0" smtClean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　准</a:t>
                      </a:r>
                      <a:r>
                        <a:rPr lang="ja-JP" sz="1800" kern="0" dirty="0" smtClean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教授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ゴシック"/>
                          <a:ea typeface="ＭＳ 明朝"/>
                          <a:cs typeface="Times New Roman"/>
                        </a:rPr>
                        <a:t> 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41495"/>
              </p:ext>
            </p:extLst>
          </p:nvPr>
        </p:nvGraphicFramePr>
        <p:xfrm>
          <a:off x="416496" y="4005064"/>
          <a:ext cx="9289032" cy="1800199"/>
        </p:xfrm>
        <a:graphic>
          <a:graphicData uri="http://schemas.openxmlformats.org/drawingml/2006/table">
            <a:tbl>
              <a:tblPr firstRow="1" firstCol="1" bandRow="1"/>
              <a:tblGrid>
                <a:gridCol w="1951477"/>
                <a:gridCol w="6010551"/>
                <a:gridCol w="1327004"/>
              </a:tblGrid>
              <a:tr h="295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氏名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職名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備考</a:t>
                      </a:r>
                      <a:endParaRPr lang="ja-JP" sz="14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6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近藤　克則</a:t>
                      </a:r>
                      <a:endParaRPr lang="ja-JP" sz="1400" kern="100" dirty="0">
                        <a:effectLst/>
                        <a:latin typeface="ＭＳ ゴシック" pitchFamily="49" charset="-128"/>
                        <a:ea typeface="ＭＳ ゴシック" pitchFamily="49" charset="-128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千葉</a:t>
                      </a:r>
                      <a:r>
                        <a:rPr lang="ja-JP" sz="1800" kern="100" dirty="0" smtClean="0"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大学</a:t>
                      </a:r>
                      <a:r>
                        <a:rPr lang="en-US" altLang="ja-JP" sz="1800" kern="100" dirty="0" smtClean="0"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 </a:t>
                      </a:r>
                      <a:r>
                        <a:rPr lang="ja-JP" sz="18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予防医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学</a:t>
                      </a:r>
                      <a:r>
                        <a:rPr lang="ja-JP" sz="18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センター</a:t>
                      </a:r>
                      <a:r>
                        <a:rPr lang="en-US" altLang="ja-JP" sz="18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 </a:t>
                      </a:r>
                      <a:r>
                        <a:rPr lang="ja-JP" altLang="en-US" sz="18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社会予防医学研究部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　教授</a:t>
                      </a:r>
                      <a:endParaRPr lang="ja-JP" sz="1800" kern="100" dirty="0">
                        <a:effectLst/>
                        <a:latin typeface="ＭＳ ゴシック" pitchFamily="49" charset="-128"/>
                        <a:ea typeface="ＭＳ ゴシック" pitchFamily="49" charset="-128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ＭＳ ゴシック"/>
                          <a:ea typeface="ＭＳ 明朝"/>
                          <a:cs typeface="Times New Roman"/>
                        </a:rPr>
                        <a:t> </a:t>
                      </a:r>
                      <a:endParaRPr lang="ja-JP" sz="14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大阪市</a:t>
                      </a:r>
                      <a:endParaRPr lang="ja-JP" sz="1400" kern="100" dirty="0">
                        <a:effectLst/>
                        <a:latin typeface="ＭＳ ゴシック" pitchFamily="49" charset="-128"/>
                        <a:ea typeface="ＭＳ ゴシック" pitchFamily="49" charset="-128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大阪市　福祉局高齢者施策部</a:t>
                      </a:r>
                      <a:endParaRPr lang="ja-JP" sz="1400" kern="100" dirty="0">
                        <a:effectLst/>
                        <a:latin typeface="ＭＳ ゴシック" pitchFamily="49" charset="-128"/>
                        <a:ea typeface="ＭＳ ゴシック" pitchFamily="49" charset="-128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計推審</a:t>
                      </a:r>
                      <a:endParaRPr lang="ja-JP" sz="14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堺市</a:t>
                      </a:r>
                      <a:endParaRPr lang="ja-JP" sz="1400" kern="100">
                        <a:effectLst/>
                        <a:latin typeface="ＭＳ ゴシック" pitchFamily="49" charset="-128"/>
                        <a:ea typeface="ＭＳ ゴシック" pitchFamily="49" charset="-128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堺市　健康福祉局長寿社会部</a:t>
                      </a:r>
                      <a:endParaRPr lang="ja-JP" sz="1400" kern="100" dirty="0">
                        <a:effectLst/>
                        <a:latin typeface="ＭＳ ゴシック" pitchFamily="49" charset="-128"/>
                        <a:ea typeface="ＭＳ ゴシック" pitchFamily="49" charset="-128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計推審</a:t>
                      </a:r>
                      <a:endParaRPr lang="ja-JP" sz="14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関係</a:t>
                      </a:r>
                      <a:r>
                        <a:rPr lang="ja-JP" sz="1800" kern="0" dirty="0" smtClean="0"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市町村</a:t>
                      </a:r>
                      <a:endParaRPr lang="ja-JP" sz="1400" kern="100" dirty="0">
                        <a:effectLst/>
                        <a:latin typeface="ＭＳ ゴシック" pitchFamily="49" charset="-128"/>
                        <a:ea typeface="ＭＳ ゴシック" pitchFamily="49" charset="-128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 dirty="0" smtClean="0"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３</a:t>
                      </a:r>
                      <a:r>
                        <a:rPr lang="ja-JP" sz="1800" kern="0" dirty="0"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～４市町村程度を</a:t>
                      </a:r>
                      <a:r>
                        <a:rPr lang="ja-JP" sz="1800" kern="0" dirty="0" smtClean="0"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/>
                        </a:rPr>
                        <a:t>想定</a:t>
                      </a:r>
                      <a:endParaRPr lang="ja-JP" sz="1800" kern="100" dirty="0">
                        <a:effectLst/>
                        <a:latin typeface="ＭＳ ゴシック" pitchFamily="49" charset="-128"/>
                        <a:ea typeface="ＭＳ ゴシック" pitchFamily="49" charset="-128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ゴシック"/>
                          <a:ea typeface="ＭＳ 明朝"/>
                          <a:cs typeface="Times New Roman"/>
                        </a:rPr>
                        <a:t> 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国保連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大阪府国民健康保険団体連合会介護保険室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計推審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195241"/>
      </p:ext>
    </p:extLst>
  </p:cSld>
  <p:clrMapOvr>
    <a:masterClrMapping/>
  </p:clrMapOvr>
</p:sld>
</file>

<file path=ppt/theme/theme1.xml><?xml version="1.0" encoding="utf-8"?>
<a:theme xmlns:a="http://schemas.openxmlformats.org/drawingml/2006/main" name="黒テーマ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ucidaとメイリオ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flip="none" rotWithShape="1">
          <a:gsLst>
            <a:gs pos="0">
              <a:srgbClr val="FFC000">
                <a:tint val="66000"/>
                <a:satMod val="160000"/>
              </a:srgbClr>
            </a:gs>
            <a:gs pos="50000">
              <a:srgbClr val="FFC000">
                <a:tint val="44500"/>
                <a:satMod val="160000"/>
              </a:srgbClr>
            </a:gs>
            <a:gs pos="100000">
              <a:srgbClr val="FFC000">
                <a:tint val="23500"/>
                <a:satMod val="160000"/>
              </a:srgbClr>
            </a:gs>
          </a:gsLst>
          <a:lin ang="16200000" scaled="1"/>
          <a:tileRect/>
        </a:gradFill>
        <a:ln w="9525">
          <a:noFill/>
          <a:miter lim="800000"/>
          <a:headEnd/>
          <a:tailEnd/>
        </a:ln>
      </a:spPr>
      <a:bodyPr wrap="none" lIns="91429" tIns="45714" rIns="91429" bIns="45714" anchor="ctr"/>
      <a:lstStyle>
        <a:defPPr algn="ctr">
          <a:defRPr sz="1200"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6A2C8BB121068541B10F509BADE067FA" ma:contentTypeVersion="2" ma:contentTypeDescription="" ma:contentTypeScope="" ma:versionID="0ef0c075073d1930ed274fcb0ebdf8d2">
  <xsd:schema xmlns:xsd="http://www.w3.org/2001/XMLSchema" xmlns:p="http://schemas.microsoft.com/office/2006/metadata/properties" xmlns:ns2="8B97BE19-CDDD-400E-817A-CFDD13F7EC12" targetNamespace="http://schemas.microsoft.com/office/2006/metadata/properties" ma:root="true" ma:fieldsID="6dfb103be64c84caafc238fb89ca001b" ns2:_="">
    <xsd:import namespace="8B97BE19-CDDD-400E-817A-CFDD13F7EC12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49A62C-F8D7-4EB8-8EE9-3D71442C0315}">
  <ds:schemaRefs>
    <ds:schemaRef ds:uri="8B97BE19-CDDD-400E-817A-CFDD13F7EC12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1E83444-C730-4F01-8089-834DCC7BEC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1A0FB5B-231C-41CC-B8B8-58467C8FD9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25076</TotalTime>
  <Words>259</Words>
  <Application>Microsoft Office PowerPoint</Application>
  <PresentationFormat>A4 210 x 297 mm</PresentationFormat>
  <Paragraphs>79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黒テーマ</vt:lpstr>
      <vt:lpstr>PowerPoint プレゼンテーション</vt:lpstr>
      <vt:lpstr>大阪府高齢者保健福祉計画推進審議会専門部会　委員候補（案）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</dc:title>
  <dc:creator/>
  <cp:lastModifiedBy>HOSTNAME</cp:lastModifiedBy>
  <cp:revision>2752</cp:revision>
  <cp:lastPrinted>2016-05-24T10:18:39Z</cp:lastPrinted>
  <dcterms:created xsi:type="dcterms:W3CDTF">2011-09-15T10:17:58Z</dcterms:created>
  <dcterms:modified xsi:type="dcterms:W3CDTF">2016-05-30T08:53:39Z</dcterms:modified>
</cp:coreProperties>
</file>