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904" r:id="rId2"/>
    <p:sldId id="479" r:id="rId3"/>
    <p:sldId id="758" r:id="rId4"/>
    <p:sldId id="906" r:id="rId5"/>
    <p:sldId id="907" r:id="rId6"/>
    <p:sldId id="902" r:id="rId7"/>
    <p:sldId id="903" r:id="rId8"/>
    <p:sldId id="759" r:id="rId9"/>
    <p:sldId id="922" r:id="rId10"/>
    <p:sldId id="924" r:id="rId11"/>
    <p:sldId id="925" r:id="rId12"/>
    <p:sldId id="926" r:id="rId13"/>
    <p:sldId id="931" r:id="rId14"/>
    <p:sldId id="928" r:id="rId15"/>
    <p:sldId id="929" r:id="rId16"/>
    <p:sldId id="930" r:id="rId17"/>
    <p:sldId id="762" r:id="rId18"/>
    <p:sldId id="905" r:id="rId19"/>
    <p:sldId id="872" r:id="rId20"/>
    <p:sldId id="882" r:id="rId21"/>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a:srgbClr val="FFCCFF"/>
    <a:srgbClr val="82F082"/>
    <a:srgbClr val="FFCC99"/>
    <a:srgbClr val="FFCC66"/>
    <a:srgbClr val="FFFF99"/>
    <a:srgbClr val="FFFF66"/>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3" autoAdjust="0"/>
    <p:restoredTop sz="94709" autoAdjust="0"/>
  </p:normalViewPr>
  <p:slideViewPr>
    <p:cSldViewPr>
      <p:cViewPr>
        <p:scale>
          <a:sx n="78" d="100"/>
          <a:sy n="78" d="100"/>
        </p:scale>
        <p:origin x="-930" y="-72"/>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235752-9D0E-49B4-9596-36D8CF80844C}" type="doc">
      <dgm:prSet loTypeId="urn:microsoft.com/office/officeart/2005/8/layout/process1" loCatId="process" qsTypeId="urn:microsoft.com/office/officeart/2005/8/quickstyle/3d2" qsCatId="3D" csTypeId="urn:microsoft.com/office/officeart/2005/8/colors/accent5_2" csCatId="accent5" phldr="1"/>
      <dgm:spPr/>
    </dgm:pt>
    <dgm:pt modelId="{D04F2B35-7D38-437D-B9B6-AF20217DC121}">
      <dgm:prSet phldrT="[テキスト]" custT="1"/>
      <dgm:spPr/>
      <dgm:t>
        <a:bodyPr/>
        <a:lstStyle/>
        <a:p>
          <a:pPr algn="ctr"/>
          <a:r>
            <a:rPr kumimoji="1" lang="ja-JP" altLang="en-US" sz="1600" dirty="0" smtClean="0">
              <a:solidFill>
                <a:schemeClr val="tx1"/>
              </a:solidFill>
            </a:rPr>
            <a:t> </a:t>
          </a:r>
          <a:r>
            <a:rPr kumimoji="1" lang="ja-JP" altLang="en-US" sz="1400" dirty="0" smtClean="0">
              <a:solidFill>
                <a:schemeClr val="tx1"/>
              </a:solidFill>
            </a:rPr>
            <a:t>地域の課題の把握と</a:t>
          </a:r>
          <a:endParaRPr kumimoji="1" lang="en-US" altLang="ja-JP" sz="1400" dirty="0" smtClean="0">
            <a:solidFill>
              <a:schemeClr val="tx1"/>
            </a:solidFill>
          </a:endParaRPr>
        </a:p>
        <a:p>
          <a:pPr algn="ctr"/>
          <a:r>
            <a:rPr kumimoji="1" lang="ja-JP" altLang="en-US" sz="1400" dirty="0" smtClean="0">
              <a:solidFill>
                <a:schemeClr val="tx1"/>
              </a:solidFill>
            </a:rPr>
            <a:t>社会資源の発掘</a:t>
          </a:r>
          <a:endParaRPr kumimoji="1" lang="ja-JP" altLang="en-US" sz="1400" dirty="0">
            <a:solidFill>
              <a:schemeClr val="tx1"/>
            </a:solidFill>
          </a:endParaRPr>
        </a:p>
      </dgm:t>
    </dgm:pt>
    <dgm:pt modelId="{CA7CC6AA-A140-44C0-900D-36EBE4FB8277}" type="parTrans" cxnId="{861F66A1-E45F-4956-AB31-C3319CE251A2}">
      <dgm:prSet/>
      <dgm:spPr/>
      <dgm:t>
        <a:bodyPr/>
        <a:lstStyle/>
        <a:p>
          <a:endParaRPr kumimoji="1" lang="ja-JP" altLang="en-US"/>
        </a:p>
      </dgm:t>
    </dgm:pt>
    <dgm:pt modelId="{5CA2BB5E-AC65-4A16-B298-8E19FB842858}" type="sibTrans" cxnId="{861F66A1-E45F-4956-AB31-C3319CE251A2}">
      <dgm:prSet/>
      <dgm:spPr>
        <a:solidFill>
          <a:schemeClr val="tx2">
            <a:lumMod val="60000"/>
            <a:lumOff val="40000"/>
          </a:schemeClr>
        </a:solidFill>
      </dgm:spPr>
      <dgm:t>
        <a:bodyPr/>
        <a:lstStyle/>
        <a:p>
          <a:endParaRPr kumimoji="1" lang="ja-JP" altLang="en-US"/>
        </a:p>
      </dgm:t>
    </dgm:pt>
    <dgm:pt modelId="{10B536FA-AF82-45E2-B8DE-BEEA826D7B8B}">
      <dgm:prSet phldrT="[テキスト]" custT="1"/>
      <dgm:spPr/>
      <dgm:t>
        <a:bodyPr/>
        <a:lstStyle/>
        <a:p>
          <a:r>
            <a:rPr kumimoji="1" lang="ja-JP" altLang="en-US" sz="1400" dirty="0" smtClean="0">
              <a:solidFill>
                <a:schemeClr val="tx1"/>
              </a:solidFill>
            </a:rPr>
            <a:t>地域の関係者による対応策の検討</a:t>
          </a:r>
          <a:endParaRPr kumimoji="1" lang="en-US" altLang="ja-JP" sz="1400" dirty="0" smtClean="0">
            <a:solidFill>
              <a:schemeClr val="tx1"/>
            </a:solidFill>
          </a:endParaRPr>
        </a:p>
      </dgm:t>
    </dgm:pt>
    <dgm:pt modelId="{FA3FE174-07DF-4140-BA95-11E37F1BCD75}" type="parTrans" cxnId="{5E1C767E-FF31-49FA-B5EF-E67DCB379E41}">
      <dgm:prSet/>
      <dgm:spPr/>
      <dgm:t>
        <a:bodyPr/>
        <a:lstStyle/>
        <a:p>
          <a:endParaRPr kumimoji="1" lang="ja-JP" altLang="en-US"/>
        </a:p>
      </dgm:t>
    </dgm:pt>
    <dgm:pt modelId="{8B58CE58-BEEF-4A43-AB47-AD599C01B7B7}" type="sibTrans" cxnId="{5E1C767E-FF31-49FA-B5EF-E67DCB379E41}">
      <dgm:prSet/>
      <dgm:spPr>
        <a:solidFill>
          <a:schemeClr val="tx2">
            <a:lumMod val="60000"/>
            <a:lumOff val="40000"/>
          </a:schemeClr>
        </a:solidFill>
      </dgm:spPr>
      <dgm:t>
        <a:bodyPr/>
        <a:lstStyle/>
        <a:p>
          <a:endParaRPr kumimoji="1" lang="ja-JP" altLang="en-US"/>
        </a:p>
      </dgm:t>
    </dgm:pt>
    <dgm:pt modelId="{17E9ADD0-63B7-4017-A774-33ABDC97E78A}">
      <dgm:prSet phldrT="[テキスト]" custT="1"/>
      <dgm:spPr/>
      <dgm:t>
        <a:bodyPr/>
        <a:lstStyle/>
        <a:p>
          <a:r>
            <a:rPr kumimoji="1" lang="ja-JP" altLang="en-US" sz="1400" dirty="0" smtClean="0">
              <a:solidFill>
                <a:schemeClr val="tx1"/>
              </a:solidFill>
            </a:rPr>
            <a:t>対応策の</a:t>
          </a:r>
          <a:endParaRPr kumimoji="1" lang="en-US" altLang="ja-JP" sz="1400" dirty="0" smtClean="0">
            <a:solidFill>
              <a:schemeClr val="tx1"/>
            </a:solidFill>
          </a:endParaRPr>
        </a:p>
        <a:p>
          <a:r>
            <a:rPr kumimoji="1" lang="ja-JP" altLang="en-US" sz="1400" dirty="0" smtClean="0">
              <a:solidFill>
                <a:schemeClr val="tx1"/>
              </a:solidFill>
            </a:rPr>
            <a:t>決定・実行</a:t>
          </a:r>
          <a:endParaRPr kumimoji="1" lang="ja-JP" altLang="en-US" sz="1400" dirty="0">
            <a:solidFill>
              <a:schemeClr val="tx1"/>
            </a:solidFill>
          </a:endParaRPr>
        </a:p>
      </dgm:t>
    </dgm:pt>
    <dgm:pt modelId="{661A190C-3648-455F-8E38-DAF8A2E8BFD4}" type="parTrans" cxnId="{7B47ECEE-B635-4EF2-935A-93C9138E2C2A}">
      <dgm:prSet/>
      <dgm:spPr/>
      <dgm:t>
        <a:bodyPr/>
        <a:lstStyle/>
        <a:p>
          <a:endParaRPr kumimoji="1" lang="ja-JP" altLang="en-US"/>
        </a:p>
      </dgm:t>
    </dgm:pt>
    <dgm:pt modelId="{8F4D69AC-8A37-4B16-99A5-27C4E076F43D}" type="sibTrans" cxnId="{7B47ECEE-B635-4EF2-935A-93C9138E2C2A}">
      <dgm:prSet/>
      <dgm:spPr/>
      <dgm:t>
        <a:bodyPr/>
        <a:lstStyle/>
        <a:p>
          <a:endParaRPr kumimoji="1" lang="ja-JP" altLang="en-US"/>
        </a:p>
      </dgm:t>
    </dgm:pt>
    <dgm:pt modelId="{D4FFDE4D-F43A-4074-9843-B1AA2EED197E}" type="pres">
      <dgm:prSet presAssocID="{66235752-9D0E-49B4-9596-36D8CF80844C}" presName="Name0" presStyleCnt="0">
        <dgm:presLayoutVars>
          <dgm:dir/>
          <dgm:resizeHandles val="exact"/>
        </dgm:presLayoutVars>
      </dgm:prSet>
      <dgm:spPr/>
    </dgm:pt>
    <dgm:pt modelId="{6DFBA8B8-0264-4440-9DA3-CBCF6772094C}" type="pres">
      <dgm:prSet presAssocID="{D04F2B35-7D38-437D-B9B6-AF20217DC121}" presName="node" presStyleLbl="node1" presStyleIdx="0" presStyleCnt="3" custScaleX="175436" custLinFactNeighborX="28729">
        <dgm:presLayoutVars>
          <dgm:bulletEnabled val="1"/>
        </dgm:presLayoutVars>
      </dgm:prSet>
      <dgm:spPr/>
      <dgm:t>
        <a:bodyPr/>
        <a:lstStyle/>
        <a:p>
          <a:endParaRPr kumimoji="1" lang="ja-JP" altLang="en-US"/>
        </a:p>
      </dgm:t>
    </dgm:pt>
    <dgm:pt modelId="{86C2B89B-5A49-4724-9FEB-2CEB9485D2B4}" type="pres">
      <dgm:prSet presAssocID="{5CA2BB5E-AC65-4A16-B298-8E19FB842858}" presName="sibTrans" presStyleLbl="sibTrans2D1" presStyleIdx="0" presStyleCnt="2"/>
      <dgm:spPr/>
      <dgm:t>
        <a:bodyPr/>
        <a:lstStyle/>
        <a:p>
          <a:endParaRPr kumimoji="1" lang="ja-JP" altLang="en-US"/>
        </a:p>
      </dgm:t>
    </dgm:pt>
    <dgm:pt modelId="{16774244-D3F6-4447-8C47-1C8F9B9DB27C}" type="pres">
      <dgm:prSet presAssocID="{5CA2BB5E-AC65-4A16-B298-8E19FB842858}" presName="connectorText" presStyleLbl="sibTrans2D1" presStyleIdx="0" presStyleCnt="2"/>
      <dgm:spPr/>
      <dgm:t>
        <a:bodyPr/>
        <a:lstStyle/>
        <a:p>
          <a:endParaRPr kumimoji="1" lang="ja-JP" altLang="en-US"/>
        </a:p>
      </dgm:t>
    </dgm:pt>
    <dgm:pt modelId="{39DA7C84-BC3F-4825-83FA-1CDD664AE5A5}" type="pres">
      <dgm:prSet presAssocID="{10B536FA-AF82-45E2-B8DE-BEEA826D7B8B}" presName="node" presStyleLbl="node1" presStyleIdx="1" presStyleCnt="3" custScaleX="75359" custLinFactNeighborX="28071" custLinFactNeighborY="3277">
        <dgm:presLayoutVars>
          <dgm:bulletEnabled val="1"/>
        </dgm:presLayoutVars>
      </dgm:prSet>
      <dgm:spPr/>
      <dgm:t>
        <a:bodyPr/>
        <a:lstStyle/>
        <a:p>
          <a:endParaRPr kumimoji="1" lang="ja-JP" altLang="en-US"/>
        </a:p>
      </dgm:t>
    </dgm:pt>
    <dgm:pt modelId="{2810C46C-3F0F-4DA2-BBBB-D8627099A058}" type="pres">
      <dgm:prSet presAssocID="{8B58CE58-BEEF-4A43-AB47-AD599C01B7B7}" presName="sibTrans" presStyleLbl="sibTrans2D1" presStyleIdx="1" presStyleCnt="2" custScaleX="122665" custLinFactNeighborX="-297"/>
      <dgm:spPr/>
      <dgm:t>
        <a:bodyPr/>
        <a:lstStyle/>
        <a:p>
          <a:endParaRPr kumimoji="1" lang="ja-JP" altLang="en-US"/>
        </a:p>
      </dgm:t>
    </dgm:pt>
    <dgm:pt modelId="{C6488318-78DB-426C-A7A9-DB890E54336E}" type="pres">
      <dgm:prSet presAssocID="{8B58CE58-BEEF-4A43-AB47-AD599C01B7B7}" presName="connectorText" presStyleLbl="sibTrans2D1" presStyleIdx="1" presStyleCnt="2"/>
      <dgm:spPr/>
      <dgm:t>
        <a:bodyPr/>
        <a:lstStyle/>
        <a:p>
          <a:endParaRPr kumimoji="1" lang="ja-JP" altLang="en-US"/>
        </a:p>
      </dgm:t>
    </dgm:pt>
    <dgm:pt modelId="{B7FCC8E8-C0F4-478B-A980-D2FBB931C5CF}" type="pres">
      <dgm:prSet presAssocID="{17E9ADD0-63B7-4017-A774-33ABDC97E78A}" presName="node" presStyleLbl="node1" presStyleIdx="2" presStyleCnt="3" custScaleX="75887">
        <dgm:presLayoutVars>
          <dgm:bulletEnabled val="1"/>
        </dgm:presLayoutVars>
      </dgm:prSet>
      <dgm:spPr/>
      <dgm:t>
        <a:bodyPr/>
        <a:lstStyle/>
        <a:p>
          <a:endParaRPr kumimoji="1" lang="ja-JP" altLang="en-US"/>
        </a:p>
      </dgm:t>
    </dgm:pt>
  </dgm:ptLst>
  <dgm:cxnLst>
    <dgm:cxn modelId="{0057845F-0DFC-4025-9FE6-095CBCEDBD7F}" type="presOf" srcId="{66235752-9D0E-49B4-9596-36D8CF80844C}" destId="{D4FFDE4D-F43A-4074-9843-B1AA2EED197E}" srcOrd="0" destOrd="0" presId="urn:microsoft.com/office/officeart/2005/8/layout/process1"/>
    <dgm:cxn modelId="{D3173C32-54E7-4F25-8CB2-1496D58F16A5}" type="presOf" srcId="{8B58CE58-BEEF-4A43-AB47-AD599C01B7B7}" destId="{C6488318-78DB-426C-A7A9-DB890E54336E}" srcOrd="1" destOrd="0" presId="urn:microsoft.com/office/officeart/2005/8/layout/process1"/>
    <dgm:cxn modelId="{7B47ECEE-B635-4EF2-935A-93C9138E2C2A}" srcId="{66235752-9D0E-49B4-9596-36D8CF80844C}" destId="{17E9ADD0-63B7-4017-A774-33ABDC97E78A}" srcOrd="2" destOrd="0" parTransId="{661A190C-3648-455F-8E38-DAF8A2E8BFD4}" sibTransId="{8F4D69AC-8A37-4B16-99A5-27C4E076F43D}"/>
    <dgm:cxn modelId="{5C6A8576-0309-4F3D-A37E-9E66EEF24FA1}" type="presOf" srcId="{10B536FA-AF82-45E2-B8DE-BEEA826D7B8B}" destId="{39DA7C84-BC3F-4825-83FA-1CDD664AE5A5}" srcOrd="0" destOrd="0" presId="urn:microsoft.com/office/officeart/2005/8/layout/process1"/>
    <dgm:cxn modelId="{F6CD0C73-8948-4A96-A231-88CF6741BB02}" type="presOf" srcId="{5CA2BB5E-AC65-4A16-B298-8E19FB842858}" destId="{16774244-D3F6-4447-8C47-1C8F9B9DB27C}" srcOrd="1" destOrd="0" presId="urn:microsoft.com/office/officeart/2005/8/layout/process1"/>
    <dgm:cxn modelId="{2C1FE05E-6338-4002-9FAD-110E5DE72F89}" type="presOf" srcId="{17E9ADD0-63B7-4017-A774-33ABDC97E78A}" destId="{B7FCC8E8-C0F4-478B-A980-D2FBB931C5CF}" srcOrd="0" destOrd="0" presId="urn:microsoft.com/office/officeart/2005/8/layout/process1"/>
    <dgm:cxn modelId="{D01808E5-A8B0-4F61-B0F5-10ED41A22BE1}" type="presOf" srcId="{8B58CE58-BEEF-4A43-AB47-AD599C01B7B7}" destId="{2810C46C-3F0F-4DA2-BBBB-D8627099A058}" srcOrd="0" destOrd="0" presId="urn:microsoft.com/office/officeart/2005/8/layout/process1"/>
    <dgm:cxn modelId="{5E1C767E-FF31-49FA-B5EF-E67DCB379E41}" srcId="{66235752-9D0E-49B4-9596-36D8CF80844C}" destId="{10B536FA-AF82-45E2-B8DE-BEEA826D7B8B}" srcOrd="1" destOrd="0" parTransId="{FA3FE174-07DF-4140-BA95-11E37F1BCD75}" sibTransId="{8B58CE58-BEEF-4A43-AB47-AD599C01B7B7}"/>
    <dgm:cxn modelId="{18E92E71-A761-4140-8DB3-99DDBE7EDC86}" type="presOf" srcId="{D04F2B35-7D38-437D-B9B6-AF20217DC121}" destId="{6DFBA8B8-0264-4440-9DA3-CBCF6772094C}" srcOrd="0" destOrd="0" presId="urn:microsoft.com/office/officeart/2005/8/layout/process1"/>
    <dgm:cxn modelId="{207AF049-45DF-42FF-B440-3FE409016BAE}" type="presOf" srcId="{5CA2BB5E-AC65-4A16-B298-8E19FB842858}" destId="{86C2B89B-5A49-4724-9FEB-2CEB9485D2B4}" srcOrd="0" destOrd="0" presId="urn:microsoft.com/office/officeart/2005/8/layout/process1"/>
    <dgm:cxn modelId="{861F66A1-E45F-4956-AB31-C3319CE251A2}" srcId="{66235752-9D0E-49B4-9596-36D8CF80844C}" destId="{D04F2B35-7D38-437D-B9B6-AF20217DC121}" srcOrd="0" destOrd="0" parTransId="{CA7CC6AA-A140-44C0-900D-36EBE4FB8277}" sibTransId="{5CA2BB5E-AC65-4A16-B298-8E19FB842858}"/>
    <dgm:cxn modelId="{855483F5-D972-47D6-B128-4C813B2DBD61}" type="presParOf" srcId="{D4FFDE4D-F43A-4074-9843-B1AA2EED197E}" destId="{6DFBA8B8-0264-4440-9DA3-CBCF6772094C}" srcOrd="0" destOrd="0" presId="urn:microsoft.com/office/officeart/2005/8/layout/process1"/>
    <dgm:cxn modelId="{27921A5B-F38F-407E-90A9-CEC53F038C6C}" type="presParOf" srcId="{D4FFDE4D-F43A-4074-9843-B1AA2EED197E}" destId="{86C2B89B-5A49-4724-9FEB-2CEB9485D2B4}" srcOrd="1" destOrd="0" presId="urn:microsoft.com/office/officeart/2005/8/layout/process1"/>
    <dgm:cxn modelId="{5BEA2460-8BF5-4E59-AA44-A336E0031996}" type="presParOf" srcId="{86C2B89B-5A49-4724-9FEB-2CEB9485D2B4}" destId="{16774244-D3F6-4447-8C47-1C8F9B9DB27C}" srcOrd="0" destOrd="0" presId="urn:microsoft.com/office/officeart/2005/8/layout/process1"/>
    <dgm:cxn modelId="{5AAF0E65-A1CB-4CD9-BD9B-5E02D3F5CA1A}" type="presParOf" srcId="{D4FFDE4D-F43A-4074-9843-B1AA2EED197E}" destId="{39DA7C84-BC3F-4825-83FA-1CDD664AE5A5}" srcOrd="2" destOrd="0" presId="urn:microsoft.com/office/officeart/2005/8/layout/process1"/>
    <dgm:cxn modelId="{B4F9B412-72E9-44CB-96A5-ED015F58BE44}" type="presParOf" srcId="{D4FFDE4D-F43A-4074-9843-B1AA2EED197E}" destId="{2810C46C-3F0F-4DA2-BBBB-D8627099A058}" srcOrd="3" destOrd="0" presId="urn:microsoft.com/office/officeart/2005/8/layout/process1"/>
    <dgm:cxn modelId="{967CD8EE-7FA5-4FA4-9F94-D6B2BD6A65C4}" type="presParOf" srcId="{2810C46C-3F0F-4DA2-BBBB-D8627099A058}" destId="{C6488318-78DB-426C-A7A9-DB890E54336E}" srcOrd="0" destOrd="0" presId="urn:microsoft.com/office/officeart/2005/8/layout/process1"/>
    <dgm:cxn modelId="{63A42552-1257-4D19-AEEF-51A2F215EA06}" type="presParOf" srcId="{D4FFDE4D-F43A-4074-9843-B1AA2EED197E}" destId="{B7FCC8E8-C0F4-478B-A980-D2FBB931C5CF}"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FBA8B8-0264-4440-9DA3-CBCF6772094C}">
      <dsp:nvSpPr>
        <dsp:cNvPr id="0" name=""/>
        <dsp:cNvSpPr/>
      </dsp:nvSpPr>
      <dsp:spPr>
        <a:xfrm>
          <a:off x="258990" y="0"/>
          <a:ext cx="3941736" cy="720080"/>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ja-JP" altLang="en-US" sz="1600" kern="1200" dirty="0" smtClean="0">
              <a:solidFill>
                <a:schemeClr val="tx1"/>
              </a:solidFill>
            </a:rPr>
            <a:t> </a:t>
          </a:r>
          <a:r>
            <a:rPr kumimoji="1" lang="ja-JP" altLang="en-US" sz="1400" kern="1200" dirty="0" smtClean="0">
              <a:solidFill>
                <a:schemeClr val="tx1"/>
              </a:solidFill>
            </a:rPr>
            <a:t>地域の課題の把握と</a:t>
          </a:r>
          <a:endParaRPr kumimoji="1" lang="en-US" altLang="ja-JP" sz="1400" kern="1200" dirty="0" smtClean="0">
            <a:solidFill>
              <a:schemeClr val="tx1"/>
            </a:solidFill>
          </a:endParaRPr>
        </a:p>
        <a:p>
          <a:pPr lvl="0" algn="ctr" defTabSz="711200">
            <a:lnSpc>
              <a:spcPct val="90000"/>
            </a:lnSpc>
            <a:spcBef>
              <a:spcPct val="0"/>
            </a:spcBef>
            <a:spcAft>
              <a:spcPct val="35000"/>
            </a:spcAft>
          </a:pPr>
          <a:r>
            <a:rPr kumimoji="1" lang="ja-JP" altLang="en-US" sz="1400" kern="1200" dirty="0" smtClean="0">
              <a:solidFill>
                <a:schemeClr val="tx1"/>
              </a:solidFill>
            </a:rPr>
            <a:t>社会資源の発掘</a:t>
          </a:r>
          <a:endParaRPr kumimoji="1" lang="ja-JP" altLang="en-US" sz="1400" kern="1200" dirty="0">
            <a:solidFill>
              <a:schemeClr val="tx1"/>
            </a:solidFill>
          </a:endParaRPr>
        </a:p>
      </dsp:txBody>
      <dsp:txXfrm>
        <a:off x="280080" y="21090"/>
        <a:ext cx="3899556" cy="677900"/>
      </dsp:txXfrm>
    </dsp:sp>
    <dsp:sp modelId="{86C2B89B-5A49-4724-9FEB-2CEB9485D2B4}">
      <dsp:nvSpPr>
        <dsp:cNvPr id="0" name=""/>
        <dsp:cNvSpPr/>
      </dsp:nvSpPr>
      <dsp:spPr>
        <a:xfrm>
          <a:off x="4412277" y="81433"/>
          <a:ext cx="448486" cy="557212"/>
        </a:xfrm>
        <a:prstGeom prst="rightArrow">
          <a:avLst>
            <a:gd name="adj1" fmla="val 60000"/>
            <a:gd name="adj2" fmla="val 50000"/>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kumimoji="1" lang="ja-JP" altLang="en-US" sz="2300" kern="1200"/>
        </a:p>
      </dsp:txBody>
      <dsp:txXfrm>
        <a:off x="4412277" y="192875"/>
        <a:ext cx="313940" cy="334328"/>
      </dsp:txXfrm>
    </dsp:sp>
    <dsp:sp modelId="{39DA7C84-BC3F-4825-83FA-1CDD664AE5A5}">
      <dsp:nvSpPr>
        <dsp:cNvPr id="0" name=""/>
        <dsp:cNvSpPr/>
      </dsp:nvSpPr>
      <dsp:spPr>
        <a:xfrm>
          <a:off x="5046928" y="0"/>
          <a:ext cx="1693183" cy="720080"/>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kern="1200" dirty="0" smtClean="0">
              <a:solidFill>
                <a:schemeClr val="tx1"/>
              </a:solidFill>
            </a:rPr>
            <a:t>地域の関係者による対応策の検討</a:t>
          </a:r>
          <a:endParaRPr kumimoji="1" lang="en-US" altLang="ja-JP" sz="1400" kern="1200" dirty="0" smtClean="0">
            <a:solidFill>
              <a:schemeClr val="tx1"/>
            </a:solidFill>
          </a:endParaRPr>
        </a:p>
      </dsp:txBody>
      <dsp:txXfrm>
        <a:off x="5068018" y="21090"/>
        <a:ext cx="1651003" cy="677900"/>
      </dsp:txXfrm>
    </dsp:sp>
    <dsp:sp modelId="{2810C46C-3F0F-4DA2-BBBB-D8627099A058}">
      <dsp:nvSpPr>
        <dsp:cNvPr id="0" name=""/>
        <dsp:cNvSpPr/>
      </dsp:nvSpPr>
      <dsp:spPr>
        <a:xfrm>
          <a:off x="6870659" y="81433"/>
          <a:ext cx="450576" cy="557212"/>
        </a:xfrm>
        <a:prstGeom prst="rightArrow">
          <a:avLst>
            <a:gd name="adj1" fmla="val 60000"/>
            <a:gd name="adj2" fmla="val 50000"/>
          </a:avLst>
        </a:prstGeom>
        <a:solidFill>
          <a:schemeClr val="tx2">
            <a:lumMod val="60000"/>
            <a:lumOff val="40000"/>
          </a:schemeClr>
        </a:solidFill>
        <a:ln>
          <a:noFill/>
        </a:ln>
        <a:effectLst>
          <a:outerShdw blurRad="40000" dist="23000" dir="5400000" rotWithShape="0">
            <a:srgbClr val="000000">
              <a:alpha val="35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kumimoji="1" lang="ja-JP" altLang="en-US" sz="2300" kern="1200"/>
        </a:p>
      </dsp:txBody>
      <dsp:txXfrm>
        <a:off x="6870659" y="192875"/>
        <a:ext cx="315403" cy="334328"/>
      </dsp:txXfrm>
    </dsp:sp>
    <dsp:sp modelId="{B7FCC8E8-C0F4-478B-A980-D2FBB931C5CF}">
      <dsp:nvSpPr>
        <dsp:cNvPr id="0" name=""/>
        <dsp:cNvSpPr/>
      </dsp:nvSpPr>
      <dsp:spPr>
        <a:xfrm>
          <a:off x="7433173" y="0"/>
          <a:ext cx="1705046" cy="720080"/>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kumimoji="1" lang="ja-JP" altLang="en-US" sz="1400" kern="1200" dirty="0" smtClean="0">
              <a:solidFill>
                <a:schemeClr val="tx1"/>
              </a:solidFill>
            </a:rPr>
            <a:t>対応策の</a:t>
          </a:r>
          <a:endParaRPr kumimoji="1" lang="en-US" altLang="ja-JP" sz="1400" kern="1200" dirty="0" smtClean="0">
            <a:solidFill>
              <a:schemeClr val="tx1"/>
            </a:solidFill>
          </a:endParaRPr>
        </a:p>
        <a:p>
          <a:pPr lvl="0" algn="ctr" defTabSz="622300">
            <a:lnSpc>
              <a:spcPct val="90000"/>
            </a:lnSpc>
            <a:spcBef>
              <a:spcPct val="0"/>
            </a:spcBef>
            <a:spcAft>
              <a:spcPct val="35000"/>
            </a:spcAft>
          </a:pPr>
          <a:r>
            <a:rPr kumimoji="1" lang="ja-JP" altLang="en-US" sz="1400" kern="1200" dirty="0" smtClean="0">
              <a:solidFill>
                <a:schemeClr val="tx1"/>
              </a:solidFill>
            </a:rPr>
            <a:t>決定・実行</a:t>
          </a:r>
          <a:endParaRPr kumimoji="1" lang="ja-JP" altLang="en-US" sz="1400" kern="1200" dirty="0">
            <a:solidFill>
              <a:schemeClr val="tx1"/>
            </a:solidFill>
          </a:endParaRPr>
        </a:p>
      </dsp:txBody>
      <dsp:txXfrm>
        <a:off x="7454263" y="21090"/>
        <a:ext cx="1662866" cy="67790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555E1464-6E90-4FBF-8D53-3202F222FFCE}" type="datetimeFigureOut">
              <a:rPr kumimoji="1" lang="ja-JP" altLang="en-US" smtClean="0"/>
              <a:t>2014/7/28</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02704735-DB43-4334-A3ED-5020559F3091}" type="slidenum">
              <a:rPr kumimoji="1" lang="ja-JP" altLang="en-US" smtClean="0"/>
              <a:t>‹#›</a:t>
            </a:fld>
            <a:endParaRPr kumimoji="1" lang="ja-JP" altLang="en-US"/>
          </a:p>
        </p:txBody>
      </p:sp>
    </p:spTree>
    <p:extLst>
      <p:ext uri="{BB962C8B-B14F-4D97-AF65-F5344CB8AC3E}">
        <p14:creationId xmlns:p14="http://schemas.microsoft.com/office/powerpoint/2010/main" val="2074772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5026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351" y="0"/>
            <a:ext cx="2950263" cy="496888"/>
          </a:xfrm>
          <a:prstGeom prst="rect">
            <a:avLst/>
          </a:prstGeom>
        </p:spPr>
        <p:txBody>
          <a:bodyPr vert="horz" lIns="91440" tIns="45720" rIns="91440" bIns="45720" rtlCol="0"/>
          <a:lstStyle>
            <a:lvl1pPr algn="r">
              <a:defRPr sz="1200"/>
            </a:lvl1pPr>
          </a:lstStyle>
          <a:p>
            <a:fld id="{5E8D915B-A90A-4E20-8B59-69EAFE47DCFC}" type="datetimeFigureOut">
              <a:rPr kumimoji="1" lang="ja-JP" altLang="en-US" smtClean="0"/>
              <a:pPr/>
              <a:t>2014/7/28</a:t>
            </a:fld>
            <a:endParaRPr kumimoji="1" lang="ja-JP" altLang="en-US"/>
          </a:p>
        </p:txBody>
      </p:sp>
      <p:sp>
        <p:nvSpPr>
          <p:cNvPr id="4" name="スライド イメージ プレースホルダ 3"/>
          <p:cNvSpPr>
            <a:spLocks noGrp="1" noRot="1" noChangeAspect="1"/>
          </p:cNvSpPr>
          <p:nvPr>
            <p:ph type="sldImg" idx="2"/>
          </p:nvPr>
        </p:nvSpPr>
        <p:spPr>
          <a:xfrm>
            <a:off x="712788" y="746125"/>
            <a:ext cx="5383212"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200" y="4721225"/>
            <a:ext cx="5444806" cy="447198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9440868"/>
            <a:ext cx="295026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351" y="9440868"/>
            <a:ext cx="2950263" cy="496887"/>
          </a:xfrm>
          <a:prstGeom prst="rect">
            <a:avLst/>
          </a:prstGeom>
        </p:spPr>
        <p:txBody>
          <a:bodyPr vert="horz" lIns="91440" tIns="45720" rIns="91440" bIns="45720" rtlCol="0" anchor="b"/>
          <a:lstStyle>
            <a:lvl1pPr algn="r">
              <a:defRPr sz="1200"/>
            </a:lvl1pPr>
          </a:lstStyle>
          <a:p>
            <a:fld id="{94B8DB7F-0BC7-4BD4-AEF6-CF048764F086}" type="slidenum">
              <a:rPr kumimoji="1" lang="ja-JP" altLang="en-US" smtClean="0"/>
              <a:pPr/>
              <a:t>‹#›</a:t>
            </a:fld>
            <a:endParaRPr kumimoji="1" lang="ja-JP" altLang="en-US"/>
          </a:p>
        </p:txBody>
      </p:sp>
    </p:spTree>
    <p:extLst>
      <p:ext uri="{BB962C8B-B14F-4D97-AF65-F5344CB8AC3E}">
        <p14:creationId xmlns:p14="http://schemas.microsoft.com/office/powerpoint/2010/main" val="37480522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4375" y="746125"/>
            <a:ext cx="5380038"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04A852FF-B003-4FE9-8560-65829BF0B15E}" type="slidenum">
              <a:rPr lang="en-US" altLang="ja-JP" smtClean="0">
                <a:solidFill>
                  <a:prstClr val="black"/>
                </a:solidFill>
              </a:rPr>
              <a:pPr>
                <a:defRPr/>
              </a:pPr>
              <a:t>2</a:t>
            </a:fld>
            <a:endParaRPr lang="en-US" altLang="ja-JP">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 1"/>
          <p:cNvSpPr>
            <a:spLocks noGrp="1" noRot="1" noChangeAspect="1" noTextEdit="1"/>
          </p:cNvSpPr>
          <p:nvPr>
            <p:ph type="sldImg"/>
          </p:nvPr>
        </p:nvSpPr>
        <p:spPr bwMode="auto">
          <a:xfrm>
            <a:off x="714375" y="746125"/>
            <a:ext cx="5380038" cy="3725863"/>
          </a:xfrm>
          <a:noFill/>
          <a:ln>
            <a:solidFill>
              <a:srgbClr val="000000"/>
            </a:solidFill>
            <a:miter lim="800000"/>
            <a:headEnd/>
            <a:tailEnd/>
          </a:ln>
        </p:spPr>
      </p:sp>
      <p:sp>
        <p:nvSpPr>
          <p:cNvPr id="1331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3316"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A37EB26-4BA1-4B72-A611-7C46F55BC728}" type="slidenum">
              <a:rPr lang="ja-JP" altLang="en-US" smtClean="0">
                <a:solidFill>
                  <a:srgbClr val="000000"/>
                </a:solidFill>
              </a:rPr>
              <a:pPr/>
              <a:t>3</a:t>
            </a:fld>
            <a:endParaRPr lang="ja-JP" alt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5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F2BA709-6443-4AC3-8C1A-4704D3C3F89F}" type="datetime1">
              <a:rPr kumimoji="1" lang="ja-JP" altLang="en-US" smtClean="0"/>
              <a:t>2014/7/28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9442412" y="6588695"/>
            <a:ext cx="463588" cy="261610"/>
          </a:xfrm>
        </p:spPr>
        <p:txBody>
          <a:bodyPr wrap="none">
            <a:spAutoFit/>
          </a:bodyPr>
          <a:lstStyle>
            <a:lvl1pPr>
              <a:defRPr sz="1100">
                <a:solidFill>
                  <a:schemeClr val="tx1"/>
                </a:solidFill>
                <a:latin typeface="Arial Black" pitchFamily="34" charset="0"/>
              </a:defRPr>
            </a:lvl1pPr>
          </a:lstStyle>
          <a:p>
            <a:fld id="{EEEB7C10-621D-4CCB-B993-54DCE03EBD51}" type="slidenum">
              <a:rPr lang="ja-JP" altLang="en-US" smtClean="0"/>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22CBF3E-AB26-4215-8D88-5B428E1154AF}" type="datetime1">
              <a:rPr kumimoji="1" lang="ja-JP" altLang="en-US" smtClean="0"/>
              <a:t>2014/7/28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90111DB-7BCD-4F04-8162-D44A2146513D}" type="datetime1">
              <a:rPr kumimoji="1" lang="ja-JP" altLang="en-US" smtClean="0"/>
              <a:t>2014/7/28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DCD7356-04AB-4898-A07C-BE2287948B59}" type="datetime1">
              <a:rPr kumimoji="1" lang="ja-JP" altLang="en-US" smtClean="0"/>
              <a:t>2014/7/28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3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82C6D51-5B8E-4F71-B95D-4D73BC6822F6}" type="datetime1">
              <a:rPr kumimoji="1" lang="ja-JP" altLang="en-US" smtClean="0"/>
              <a:t>2014/7/28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FB47903-214D-422D-88CD-EC5CD1358B97}" type="datetime1">
              <a:rPr kumimoji="1" lang="ja-JP" altLang="en-US" smtClean="0"/>
              <a:t>2014/7/28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1F53512-4736-405B-9C0F-A8BCC02478F0}" type="datetime1">
              <a:rPr kumimoji="1" lang="ja-JP" altLang="en-US" smtClean="0"/>
              <a:t>2014/7/28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E7BA67E-97E4-4ABA-BBEF-515E6E04F11A}" type="datetime1">
              <a:rPr kumimoji="1" lang="ja-JP" altLang="en-US" smtClean="0"/>
              <a:t>2014/7/28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550D8E8-DB3B-460C-AC88-9296827986A1}" type="datetime1">
              <a:rPr kumimoji="1" lang="ja-JP" altLang="en-US" smtClean="0"/>
              <a:t>2014/7/28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80A8C11-EF45-49AE-A217-200D6EA411F2}" type="datetime1">
              <a:rPr kumimoji="1" lang="ja-JP" altLang="en-US" smtClean="0"/>
              <a:t>2014/7/28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A796C5F-C27F-4F12-834A-0CF2959914AB}" type="datetime1">
              <a:rPr kumimoji="1" lang="ja-JP" altLang="en-US" smtClean="0"/>
              <a:t>2014/7/28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EEB7C10-621D-4CCB-B993-54DCE03EBD51}"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8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74257-D2D5-48BB-8927-949971343247}" type="datetime1">
              <a:rPr kumimoji="1" lang="ja-JP" altLang="en-US" smtClean="0"/>
              <a:t>2014/7/28</a:t>
            </a:fld>
            <a:endParaRPr kumimoji="1" lang="ja-JP" altLang="en-US"/>
          </a:p>
        </p:txBody>
      </p:sp>
      <p:sp>
        <p:nvSpPr>
          <p:cNvPr id="5" name="フッター プレースホルダ 4"/>
          <p:cNvSpPr>
            <a:spLocks noGrp="1"/>
          </p:cNvSpPr>
          <p:nvPr>
            <p:ph type="ftr" sz="quarter" idx="3"/>
          </p:nvPr>
        </p:nvSpPr>
        <p:spPr>
          <a:xfrm>
            <a:off x="3384550" y="635638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8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EB7C10-621D-4CCB-B993-54DCE03EBD51}"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3200" dirty="0"/>
              <a:t>１</a:t>
            </a:r>
            <a:r>
              <a:rPr lang="ja-JP" altLang="en-US" sz="3200" dirty="0" smtClean="0"/>
              <a:t>　</a:t>
            </a:r>
            <a:r>
              <a:rPr lang="ja-JP" altLang="en-US" sz="3200" dirty="0"/>
              <a:t>介護</a:t>
            </a:r>
            <a:r>
              <a:rPr lang="ja-JP" altLang="en-US" sz="3200" dirty="0" smtClean="0"/>
              <a:t>保険事業に係る保険給付の円滑な実施を確保するための基本的な指針（案）について</a:t>
            </a:r>
            <a:endParaRPr kumimoji="1" lang="ja-JP" altLang="en-US" sz="3200" dirty="0"/>
          </a:p>
        </p:txBody>
      </p:sp>
      <p:sp>
        <p:nvSpPr>
          <p:cNvPr id="3" name="正方形/長方形 2"/>
          <p:cNvSpPr/>
          <p:nvPr/>
        </p:nvSpPr>
        <p:spPr>
          <a:xfrm rot="5400000">
            <a:off x="272480" y="6525344"/>
            <a:ext cx="36004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ＭＳ ゴシック" panose="020B0609070205080204" pitchFamily="49" charset="-128"/>
                <a:ea typeface="ＭＳ ゴシック" panose="020B0609070205080204" pitchFamily="49" charset="-128"/>
              </a:rPr>
              <a:t>3</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88567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559808" y="4649606"/>
            <a:ext cx="6841857" cy="507587"/>
          </a:xfrm>
          <a:prstGeom prst="rect">
            <a:avLst/>
          </a:prstGeom>
          <a:ln w="19050">
            <a:solidFill>
              <a:schemeClr val="tx1"/>
            </a:solidFill>
            <a:prstDash val="solid"/>
          </a:ln>
        </p:spPr>
        <p:txBody>
          <a:bodyPr wrap="square">
            <a:spAutoFit/>
          </a:bodyPr>
          <a:lstStyle/>
          <a:p>
            <a:endParaRPr lang="en-US" altLang="ja-JP" sz="900" dirty="0"/>
          </a:p>
          <a:p>
            <a:r>
              <a:rPr lang="ja-JP" altLang="en-US" sz="900" dirty="0"/>
              <a:t>・</a:t>
            </a:r>
            <a:r>
              <a:rPr lang="en-US" altLang="ja-JP" sz="900" dirty="0"/>
              <a:t>2025</a:t>
            </a:r>
            <a:r>
              <a:rPr lang="ja-JP" altLang="en-US" sz="900" dirty="0"/>
              <a:t>年度までの間に各地域の実情に応じた地域包括ケアシステムを構築することを目標とする。</a:t>
            </a:r>
            <a:endParaRPr lang="en-US" altLang="ja-JP" sz="900" dirty="0"/>
          </a:p>
          <a:p>
            <a:r>
              <a:rPr lang="ja-JP" altLang="en-US" sz="900" dirty="0"/>
              <a:t>・地域包括ケア計画として、各計画期間を通じて段階的に構築。</a:t>
            </a:r>
          </a:p>
        </p:txBody>
      </p:sp>
      <p:sp>
        <p:nvSpPr>
          <p:cNvPr id="7" name="大かっこ 6"/>
          <p:cNvSpPr/>
          <p:nvPr/>
        </p:nvSpPr>
        <p:spPr>
          <a:xfrm>
            <a:off x="1207983" y="882138"/>
            <a:ext cx="5617525" cy="485281"/>
          </a:xfrm>
          <a:prstGeom prst="bracketPair">
            <a:avLst>
              <a:gd name="adj" fmla="val 11888"/>
            </a:avLst>
          </a:prstGeom>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dirty="0"/>
              <a:t>地域の実情に応じて、高齢者が可能な限り住み慣れた地域でその有する能力に応じて自立した日常生活を営むことができるよう、医療、介護、介護予防、住まい及び自立した日常生活の支援が包括的に確保される体制（地域包括ケアシステム）の構築に努める。</a:t>
            </a:r>
          </a:p>
        </p:txBody>
      </p:sp>
      <p:sp>
        <p:nvSpPr>
          <p:cNvPr id="8" name="コンテンツ プレースホルダー 2"/>
          <p:cNvSpPr txBox="1">
            <a:spLocks/>
          </p:cNvSpPr>
          <p:nvPr/>
        </p:nvSpPr>
        <p:spPr>
          <a:xfrm>
            <a:off x="900610" y="1441333"/>
            <a:ext cx="2520684" cy="287894"/>
          </a:xfrm>
          <a:prstGeom prst="rect">
            <a:avLst/>
          </a:prstGeom>
          <a:solidFill>
            <a:srgbClr val="FFFF99"/>
          </a:solidFill>
          <a:ln>
            <a:solidFill>
              <a:schemeClr val="tx1"/>
            </a:solidFill>
          </a:ln>
        </p:spPr>
        <p:txBody>
          <a:bodyPr vert="horz" lIns="91396" tIns="45698" rIns="91396" bIns="45698"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ja-JP" altLang="en-US" sz="1099" dirty="0">
                <a:solidFill>
                  <a:prstClr val="black"/>
                </a:solidFill>
              </a:rPr>
              <a:t>介護給付等対象サービスの充実・強化</a:t>
            </a:r>
            <a:endParaRPr lang="en-US" altLang="ja-JP" sz="1099" dirty="0">
              <a:solidFill>
                <a:prstClr val="black"/>
              </a:solidFill>
            </a:endParaRPr>
          </a:p>
        </p:txBody>
      </p:sp>
      <p:sp>
        <p:nvSpPr>
          <p:cNvPr id="9" name="大かっこ 8"/>
          <p:cNvSpPr/>
          <p:nvPr/>
        </p:nvSpPr>
        <p:spPr>
          <a:xfrm>
            <a:off x="3493315" y="1403252"/>
            <a:ext cx="3692292" cy="359867"/>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dirty="0"/>
              <a:t>地域における継続的な支援体制の整備を図る。その際、重度の要介護者、単身や夫婦のみの高齢者世帯、認知症の高齢者の増加等を踏まえサービスを検討する。</a:t>
            </a:r>
          </a:p>
        </p:txBody>
      </p:sp>
      <p:sp>
        <p:nvSpPr>
          <p:cNvPr id="11" name="コンテンツ プレースホルダー 3"/>
          <p:cNvSpPr txBox="1">
            <a:spLocks/>
          </p:cNvSpPr>
          <p:nvPr/>
        </p:nvSpPr>
        <p:spPr>
          <a:xfrm>
            <a:off x="900610" y="1873621"/>
            <a:ext cx="2520684" cy="442436"/>
          </a:xfrm>
          <a:prstGeom prst="rect">
            <a:avLst/>
          </a:prstGeom>
          <a:solidFill>
            <a:srgbClr val="FFFF99"/>
          </a:solidFill>
          <a:ln>
            <a:solidFill>
              <a:schemeClr val="tx1"/>
            </a:solidFill>
          </a:ln>
        </p:spPr>
        <p:txBody>
          <a:bodyPr vert="horz" lIns="91396" tIns="45698" rIns="91396" bIns="45698" rtlCol="0" anchor="ctr">
            <a:normAutofit fontScale="925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99" dirty="0">
                <a:solidFill>
                  <a:prstClr val="black"/>
                </a:solidFill>
              </a:rPr>
              <a:t>在宅医療の充実及び在宅医療と介護の連携による継続的な支援体制の整備</a:t>
            </a:r>
            <a:endParaRPr lang="en-US" altLang="ja-JP" sz="1199" dirty="0">
              <a:solidFill>
                <a:prstClr val="black"/>
              </a:solidFill>
            </a:endParaRPr>
          </a:p>
        </p:txBody>
      </p:sp>
      <p:sp>
        <p:nvSpPr>
          <p:cNvPr id="12" name="大かっこ 11"/>
          <p:cNvSpPr/>
          <p:nvPr/>
        </p:nvSpPr>
        <p:spPr>
          <a:xfrm>
            <a:off x="3493315" y="1922299"/>
            <a:ext cx="3692292" cy="359867"/>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dirty="0"/>
              <a:t>住み慣れた地域での生活を継続できるよう、退院支援、日常の療養支援、急変時の対応、看取り等様々な局面で連携を図ることのできる体制を整備する。</a:t>
            </a:r>
          </a:p>
        </p:txBody>
      </p:sp>
      <p:sp>
        <p:nvSpPr>
          <p:cNvPr id="13" name="コンテンツ プレースホルダー 4"/>
          <p:cNvSpPr txBox="1">
            <a:spLocks/>
          </p:cNvSpPr>
          <p:nvPr/>
        </p:nvSpPr>
        <p:spPr>
          <a:xfrm>
            <a:off x="900610" y="2462949"/>
            <a:ext cx="1239535" cy="260550"/>
          </a:xfrm>
          <a:prstGeom prst="rect">
            <a:avLst/>
          </a:prstGeom>
          <a:solidFill>
            <a:srgbClr val="FFFF99"/>
          </a:solidFill>
          <a:ln>
            <a:solidFill>
              <a:schemeClr val="tx1"/>
            </a:solidFill>
          </a:ln>
        </p:spPr>
        <p:txBody>
          <a:bodyPr vert="horz" lIns="91396" tIns="45698" rIns="91396" bIns="45698"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99" dirty="0">
                <a:solidFill>
                  <a:prstClr val="black"/>
                </a:solidFill>
              </a:rPr>
              <a:t>介護予防の推進</a:t>
            </a:r>
          </a:p>
        </p:txBody>
      </p:sp>
      <p:sp>
        <p:nvSpPr>
          <p:cNvPr id="14" name="大かっこ 13"/>
          <p:cNvSpPr/>
          <p:nvPr/>
        </p:nvSpPr>
        <p:spPr>
          <a:xfrm>
            <a:off x="2268982" y="2398978"/>
            <a:ext cx="4916624" cy="359867"/>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dirty="0"/>
              <a:t>高齢者本人へのアプローチだけではなく、生活環境の調整や、地域の中に生きがい・役割を持って生活できるような居場所と出番づくりなど、高齢者本人を取り巻く環境へのアプローチも含めた、バランスのとれたアプローチが重要。</a:t>
            </a:r>
          </a:p>
        </p:txBody>
      </p:sp>
      <p:sp>
        <p:nvSpPr>
          <p:cNvPr id="15" name="コンテンツ プレースホルダー 4"/>
          <p:cNvSpPr txBox="1">
            <a:spLocks/>
          </p:cNvSpPr>
          <p:nvPr/>
        </p:nvSpPr>
        <p:spPr>
          <a:xfrm>
            <a:off x="900611" y="2879850"/>
            <a:ext cx="2468751" cy="289662"/>
          </a:xfrm>
          <a:prstGeom prst="rect">
            <a:avLst/>
          </a:prstGeom>
          <a:solidFill>
            <a:srgbClr val="FFFF99"/>
          </a:solidFill>
          <a:ln>
            <a:solidFill>
              <a:schemeClr val="tx1"/>
            </a:solidFill>
          </a:ln>
        </p:spPr>
        <p:txBody>
          <a:bodyPr vert="horz" lIns="91396" tIns="45698" rIns="91396" bIns="45698" rtlCol="0" anchor="ctr">
            <a:normAutofit fontScale="925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199" dirty="0">
                <a:solidFill>
                  <a:prstClr val="black"/>
                </a:solidFill>
              </a:rPr>
              <a:t>日常生活支援を支援する体制の整備</a:t>
            </a:r>
            <a:endParaRPr lang="ja-JP" altLang="en-US" sz="1099" dirty="0">
              <a:solidFill>
                <a:prstClr val="black"/>
              </a:solidFill>
            </a:endParaRPr>
          </a:p>
        </p:txBody>
      </p:sp>
      <p:sp>
        <p:nvSpPr>
          <p:cNvPr id="16" name="大かっこ 15"/>
          <p:cNvSpPr/>
          <p:nvPr/>
        </p:nvSpPr>
        <p:spPr>
          <a:xfrm>
            <a:off x="3493315" y="2809646"/>
            <a:ext cx="3692292" cy="402391"/>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dirty="0"/>
              <a:t>日常生活上の支援が必要な高齢者が、地域で安心して在宅生活を継続していくために必要となる多様な生活支援等サービスを整備するため、市町村が中心となって事業主体の支援・協働体制の充実・強化を進める。</a:t>
            </a:r>
          </a:p>
        </p:txBody>
      </p:sp>
      <p:sp>
        <p:nvSpPr>
          <p:cNvPr id="17" name="コンテンツ プレースホルダー 4"/>
          <p:cNvSpPr txBox="1">
            <a:spLocks/>
          </p:cNvSpPr>
          <p:nvPr/>
        </p:nvSpPr>
        <p:spPr>
          <a:xfrm>
            <a:off x="900610" y="3289586"/>
            <a:ext cx="2458430" cy="281511"/>
          </a:xfrm>
          <a:prstGeom prst="rect">
            <a:avLst/>
          </a:prstGeom>
          <a:solidFill>
            <a:srgbClr val="FFFF99"/>
          </a:solidFill>
          <a:ln>
            <a:solidFill>
              <a:schemeClr val="tx1"/>
            </a:solidFill>
          </a:ln>
        </p:spPr>
        <p:txBody>
          <a:bodyPr vert="horz" lIns="91396" tIns="45698" rIns="91396" bIns="45698"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99" dirty="0">
                <a:solidFill>
                  <a:prstClr val="black"/>
                </a:solidFill>
              </a:rPr>
              <a:t>高齢者の住まいの安定的な確保</a:t>
            </a:r>
          </a:p>
        </p:txBody>
      </p:sp>
      <p:sp>
        <p:nvSpPr>
          <p:cNvPr id="18" name="大かっこ 17"/>
          <p:cNvSpPr/>
          <p:nvPr/>
        </p:nvSpPr>
        <p:spPr>
          <a:xfrm>
            <a:off x="3493315" y="3276818"/>
            <a:ext cx="3692292" cy="372990"/>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dirty="0"/>
              <a:t>住まいは保健・医療・介護などのサービスが提供される前提であり、高齢者向け住まいが、地域におけるニーズに応じて適切に供給される環境を確保する。</a:t>
            </a:r>
          </a:p>
        </p:txBody>
      </p:sp>
      <p:sp>
        <p:nvSpPr>
          <p:cNvPr id="19" name="右矢印 18"/>
          <p:cNvSpPr/>
          <p:nvPr/>
        </p:nvSpPr>
        <p:spPr>
          <a:xfrm rot="10800000">
            <a:off x="8410014" y="1763118"/>
            <a:ext cx="210795" cy="407963"/>
          </a:xfrm>
          <a:prstGeom prst="rightArrow">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solidFill>
                <a:prstClr val="white"/>
              </a:solidFill>
            </a:endParaRPr>
          </a:p>
        </p:txBody>
      </p:sp>
      <p:sp>
        <p:nvSpPr>
          <p:cNvPr id="22" name="コンテンツ プレースホルダー 10"/>
          <p:cNvSpPr txBox="1">
            <a:spLocks/>
          </p:cNvSpPr>
          <p:nvPr/>
        </p:nvSpPr>
        <p:spPr>
          <a:xfrm>
            <a:off x="8687482" y="1509172"/>
            <a:ext cx="806967" cy="826253"/>
          </a:xfrm>
          <a:prstGeom prst="rect">
            <a:avLst/>
          </a:prstGeom>
          <a:solidFill>
            <a:srgbClr val="CCFFFF"/>
          </a:solidFill>
          <a:ln>
            <a:solidFill>
              <a:schemeClr val="tx1"/>
            </a:solidFill>
          </a:ln>
        </p:spPr>
        <p:txBody>
          <a:bodyPr vert="horz" lIns="91396" tIns="45698" rIns="91396" bIns="45698"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199" dirty="0" smtClean="0">
                <a:solidFill>
                  <a:prstClr val="black"/>
                </a:solidFill>
                <a:latin typeface="HGSｺﾞｼｯｸE" panose="020B0900000000000000" pitchFamily="50" charset="-128"/>
                <a:ea typeface="HGSｺﾞｼｯｸE" panose="020B0900000000000000" pitchFamily="50" charset="-128"/>
              </a:rPr>
              <a:t>6)</a:t>
            </a:r>
            <a:r>
              <a:rPr lang="ja-JP" altLang="en-US" sz="1199" dirty="0" smtClean="0">
                <a:solidFill>
                  <a:prstClr val="black"/>
                </a:solidFill>
                <a:latin typeface="HGSｺﾞｼｯｸE" panose="020B0900000000000000" pitchFamily="50" charset="-128"/>
                <a:ea typeface="HGSｺﾞｼｯｸE" panose="020B0900000000000000" pitchFamily="50" charset="-128"/>
              </a:rPr>
              <a:t>介護</a:t>
            </a:r>
            <a:r>
              <a:rPr lang="ja-JP" altLang="en-US" sz="1199" dirty="0">
                <a:solidFill>
                  <a:prstClr val="black"/>
                </a:solidFill>
                <a:latin typeface="HGSｺﾞｼｯｸE" panose="020B0900000000000000" pitchFamily="50" charset="-128"/>
                <a:ea typeface="HGSｺﾞｼｯｸE" panose="020B0900000000000000" pitchFamily="50" charset="-128"/>
              </a:rPr>
              <a:t>サービスの情報の公表</a:t>
            </a:r>
            <a:endParaRPr lang="en-US" altLang="ja-JP" sz="1199" dirty="0">
              <a:solidFill>
                <a:prstClr val="black"/>
              </a:solidFill>
              <a:latin typeface="HGSｺﾞｼｯｸE" panose="020B0900000000000000" pitchFamily="50" charset="-128"/>
              <a:ea typeface="HGSｺﾞｼｯｸE" panose="020B0900000000000000" pitchFamily="50" charset="-128"/>
            </a:endParaRPr>
          </a:p>
        </p:txBody>
      </p:sp>
      <p:sp>
        <p:nvSpPr>
          <p:cNvPr id="23" name="コンテンツ プレースホルダー 10"/>
          <p:cNvSpPr txBox="1">
            <a:spLocks/>
          </p:cNvSpPr>
          <p:nvPr/>
        </p:nvSpPr>
        <p:spPr>
          <a:xfrm>
            <a:off x="8687482" y="2848989"/>
            <a:ext cx="806967" cy="855659"/>
          </a:xfrm>
          <a:prstGeom prst="rect">
            <a:avLst/>
          </a:prstGeom>
          <a:solidFill>
            <a:srgbClr val="CCFFFF"/>
          </a:solidFill>
          <a:ln>
            <a:solidFill>
              <a:schemeClr val="tx1"/>
            </a:solidFill>
          </a:ln>
        </p:spPr>
        <p:txBody>
          <a:bodyPr vert="horz" lIns="91396" tIns="45698" rIns="91396" bIns="45698"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en-US" altLang="ja-JP" sz="1199" dirty="0" smtClean="0">
                <a:solidFill>
                  <a:prstClr val="black"/>
                </a:solidFill>
                <a:latin typeface="HGSｺﾞｼｯｸE" panose="020B0900000000000000" pitchFamily="50" charset="-128"/>
                <a:ea typeface="HGSｺﾞｼｯｸE" panose="020B0900000000000000" pitchFamily="50" charset="-128"/>
              </a:rPr>
              <a:t>7)</a:t>
            </a:r>
            <a:r>
              <a:rPr lang="ja-JP" altLang="en-US" sz="1199" dirty="0" smtClean="0">
                <a:solidFill>
                  <a:prstClr val="black"/>
                </a:solidFill>
                <a:latin typeface="HGSｺﾞｼｯｸE" panose="020B0900000000000000" pitchFamily="50" charset="-128"/>
                <a:ea typeface="HGSｺﾞｼｯｸE" panose="020B0900000000000000" pitchFamily="50" charset="-128"/>
              </a:rPr>
              <a:t>介護</a:t>
            </a:r>
            <a:r>
              <a:rPr lang="ja-JP" altLang="en-US" sz="1199" dirty="0">
                <a:solidFill>
                  <a:prstClr val="black"/>
                </a:solidFill>
                <a:latin typeface="HGSｺﾞｼｯｸE" panose="020B0900000000000000" pitchFamily="50" charset="-128"/>
                <a:ea typeface="HGSｺﾞｼｯｸE" panose="020B0900000000000000" pitchFamily="50" charset="-128"/>
              </a:rPr>
              <a:t>給付等に要する費用の適正化</a:t>
            </a:r>
          </a:p>
        </p:txBody>
      </p:sp>
      <p:sp>
        <p:nvSpPr>
          <p:cNvPr id="25" name="角丸四角形 24"/>
          <p:cNvSpPr/>
          <p:nvPr/>
        </p:nvSpPr>
        <p:spPr>
          <a:xfrm>
            <a:off x="8129557" y="1509171"/>
            <a:ext cx="251630" cy="994004"/>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49" dirty="0">
                <a:solidFill>
                  <a:schemeClr val="tx1"/>
                </a:solidFill>
              </a:rPr>
              <a:t>利用者の選択</a:t>
            </a:r>
          </a:p>
        </p:txBody>
      </p:sp>
      <p:sp>
        <p:nvSpPr>
          <p:cNvPr id="27" name="右矢印 26"/>
          <p:cNvSpPr/>
          <p:nvPr/>
        </p:nvSpPr>
        <p:spPr>
          <a:xfrm rot="10800000">
            <a:off x="8408236" y="3024682"/>
            <a:ext cx="210795" cy="407963"/>
          </a:xfrm>
          <a:prstGeom prst="rightArrow">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solidFill>
                <a:prstClr val="white"/>
              </a:solidFill>
            </a:endParaRPr>
          </a:p>
        </p:txBody>
      </p:sp>
      <p:sp>
        <p:nvSpPr>
          <p:cNvPr id="28" name="角丸四角形 27"/>
          <p:cNvSpPr/>
          <p:nvPr/>
        </p:nvSpPr>
        <p:spPr>
          <a:xfrm>
            <a:off x="8129556" y="2739056"/>
            <a:ext cx="251630" cy="1036171"/>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49" dirty="0">
                <a:solidFill>
                  <a:schemeClr val="tx1"/>
                </a:solidFill>
              </a:rPr>
              <a:t>制度の信頼性</a:t>
            </a:r>
          </a:p>
        </p:txBody>
      </p:sp>
      <p:sp>
        <p:nvSpPr>
          <p:cNvPr id="3" name="角丸四角形 2"/>
          <p:cNvSpPr/>
          <p:nvPr/>
        </p:nvSpPr>
        <p:spPr>
          <a:xfrm>
            <a:off x="127691" y="5804121"/>
            <a:ext cx="2304625" cy="935654"/>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900" dirty="0">
              <a:solidFill>
                <a:schemeClr val="tx1"/>
              </a:solidFill>
              <a:latin typeface="+mn-ea"/>
            </a:endParaRPr>
          </a:p>
          <a:p>
            <a:r>
              <a:rPr lang="ja-JP" altLang="en-US" sz="900" dirty="0">
                <a:solidFill>
                  <a:schemeClr val="tx1"/>
                </a:solidFill>
                <a:latin typeface="+mn-ea"/>
              </a:rPr>
              <a:t>・多様な職種や機関との連携協働による地域包括ネットワークの構築。</a:t>
            </a:r>
            <a:endParaRPr lang="en-US" altLang="ja-JP" sz="900" dirty="0">
              <a:solidFill>
                <a:schemeClr val="tx1"/>
              </a:solidFill>
              <a:latin typeface="+mn-ea"/>
            </a:endParaRPr>
          </a:p>
          <a:p>
            <a:r>
              <a:rPr lang="ja-JP" altLang="en-US" sz="900" dirty="0">
                <a:solidFill>
                  <a:schemeClr val="tx1"/>
                </a:solidFill>
                <a:latin typeface="+mn-ea"/>
              </a:rPr>
              <a:t>・市町村を中心として地域の関係者で課題を共有・資源開発・政策形成。</a:t>
            </a:r>
            <a:endParaRPr lang="en-US" altLang="ja-JP" sz="900" dirty="0">
              <a:solidFill>
                <a:schemeClr val="tx1"/>
              </a:solidFill>
              <a:latin typeface="+mn-ea"/>
            </a:endParaRPr>
          </a:p>
          <a:p>
            <a:r>
              <a:rPr lang="ja-JP" altLang="en-US" sz="900" dirty="0">
                <a:solidFill>
                  <a:schemeClr val="tx1"/>
                </a:solidFill>
                <a:latin typeface="+mn-ea"/>
              </a:rPr>
              <a:t>・世代を超えて支え合う地域づくりを推進。</a:t>
            </a:r>
            <a:endParaRPr lang="ja-JP" altLang="en-US" sz="1799" dirty="0"/>
          </a:p>
        </p:txBody>
      </p:sp>
      <p:sp>
        <p:nvSpPr>
          <p:cNvPr id="29" name="コンテンツ プレースホルダー 11"/>
          <p:cNvSpPr txBox="1">
            <a:spLocks/>
          </p:cNvSpPr>
          <p:nvPr/>
        </p:nvSpPr>
        <p:spPr>
          <a:xfrm>
            <a:off x="631828" y="5660174"/>
            <a:ext cx="1368371" cy="287894"/>
          </a:xfrm>
          <a:prstGeom prst="rect">
            <a:avLst/>
          </a:prstGeom>
          <a:solidFill>
            <a:srgbClr val="99FF99"/>
          </a:solidFill>
          <a:ln/>
        </p:spPr>
        <p:style>
          <a:lnRef idx="1">
            <a:schemeClr val="accent2"/>
          </a:lnRef>
          <a:fillRef idx="2">
            <a:schemeClr val="accent2"/>
          </a:fillRef>
          <a:effectRef idx="1">
            <a:schemeClr val="accent2"/>
          </a:effectRef>
          <a:fontRef idx="minor">
            <a:schemeClr val="dk1"/>
          </a:fontRef>
        </p:style>
        <p:txBody>
          <a:bodyPr vert="horz" lIns="91396" tIns="45698" rIns="91396" bIns="45698" rtlCol="0">
            <a:norm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en-US" altLang="ja-JP" sz="1199" dirty="0" smtClean="0">
                <a:solidFill>
                  <a:schemeClr val="tx1"/>
                </a:solidFill>
                <a:latin typeface="HGSｺﾞｼｯｸE" panose="020B0900000000000000" pitchFamily="50" charset="-128"/>
                <a:ea typeface="HGSｺﾞｼｯｸE" panose="020B0900000000000000" pitchFamily="50" charset="-128"/>
              </a:rPr>
              <a:t>4)</a:t>
            </a:r>
            <a:r>
              <a:rPr lang="ja-JP" altLang="en-US" sz="1199" dirty="0" smtClean="0">
                <a:solidFill>
                  <a:schemeClr val="tx1"/>
                </a:solidFill>
                <a:latin typeface="HGSｺﾞｼｯｸE" panose="020B0900000000000000" pitchFamily="50" charset="-128"/>
                <a:ea typeface="HGSｺﾞｼｯｸE" panose="020B0900000000000000" pitchFamily="50" charset="-128"/>
              </a:rPr>
              <a:t>地域づくり</a:t>
            </a:r>
            <a:endParaRPr lang="ja-JP" altLang="en-US" sz="1199" dirty="0">
              <a:solidFill>
                <a:schemeClr val="tx1"/>
              </a:solidFill>
              <a:latin typeface="HGSｺﾞｼｯｸE" panose="020B0900000000000000" pitchFamily="50" charset="-128"/>
              <a:ea typeface="HGSｺﾞｼｯｸE" panose="020B0900000000000000" pitchFamily="50" charset="-128"/>
            </a:endParaRPr>
          </a:p>
        </p:txBody>
      </p:sp>
      <p:sp>
        <p:nvSpPr>
          <p:cNvPr id="31" name="角丸四角形 30"/>
          <p:cNvSpPr/>
          <p:nvPr/>
        </p:nvSpPr>
        <p:spPr>
          <a:xfrm>
            <a:off x="2504336" y="5804123"/>
            <a:ext cx="3384920" cy="1007627"/>
          </a:xfrm>
          <a:prstGeom prst="roundRect">
            <a:avLst>
              <a:gd name="adj" fmla="val 4452"/>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900" dirty="0">
              <a:solidFill>
                <a:schemeClr val="tx1"/>
              </a:solidFill>
              <a:latin typeface="+mn-ea"/>
            </a:endParaRPr>
          </a:p>
          <a:p>
            <a:r>
              <a:rPr lang="ja-JP" altLang="en-US" sz="900" dirty="0">
                <a:solidFill>
                  <a:schemeClr val="tx1"/>
                </a:solidFill>
                <a:latin typeface="+mn-ea"/>
              </a:rPr>
              <a:t>・地域包括システムを支える人材を安定的に確保する取組が重要。</a:t>
            </a:r>
            <a:endParaRPr lang="en-US" altLang="ja-JP" sz="900" dirty="0">
              <a:solidFill>
                <a:schemeClr val="tx1"/>
              </a:solidFill>
              <a:latin typeface="+mn-ea"/>
            </a:endParaRPr>
          </a:p>
          <a:p>
            <a:r>
              <a:rPr lang="ja-JP" altLang="en-US" sz="900" dirty="0">
                <a:solidFill>
                  <a:schemeClr val="tx1"/>
                </a:solidFill>
                <a:latin typeface="+mn-ea"/>
              </a:rPr>
              <a:t>・広域的な立場から都道府県は</a:t>
            </a:r>
            <a:r>
              <a:rPr lang="en-US" altLang="ja-JP" sz="900" dirty="0">
                <a:solidFill>
                  <a:schemeClr val="tx1"/>
                </a:solidFill>
                <a:latin typeface="+mn-ea"/>
              </a:rPr>
              <a:t>2025</a:t>
            </a:r>
            <a:r>
              <a:rPr lang="ja-JP" altLang="en-US" sz="900" dirty="0">
                <a:solidFill>
                  <a:schemeClr val="tx1"/>
                </a:solidFill>
                <a:latin typeface="+mn-ea"/>
              </a:rPr>
              <a:t>年を見据えた総合的な取組を推進。</a:t>
            </a:r>
            <a:endParaRPr lang="en-US" altLang="ja-JP" sz="900" dirty="0">
              <a:solidFill>
                <a:schemeClr val="tx1"/>
              </a:solidFill>
              <a:latin typeface="+mn-ea"/>
            </a:endParaRPr>
          </a:p>
          <a:p>
            <a:r>
              <a:rPr lang="ja-JP" altLang="en-US" sz="900" dirty="0">
                <a:solidFill>
                  <a:schemeClr val="tx1"/>
                </a:solidFill>
                <a:latin typeface="+mn-ea"/>
              </a:rPr>
              <a:t>・多様な人材の参入促進、資質の向上、雇用環境の改善を一体的に推進。</a:t>
            </a:r>
            <a:endParaRPr lang="en-US" altLang="ja-JP" sz="900" dirty="0">
              <a:solidFill>
                <a:schemeClr val="tx1"/>
              </a:solidFill>
              <a:latin typeface="+mn-ea"/>
            </a:endParaRPr>
          </a:p>
          <a:p>
            <a:r>
              <a:rPr lang="ja-JP" altLang="en-US" sz="900" dirty="0">
                <a:solidFill>
                  <a:schemeClr val="tx1"/>
                </a:solidFill>
                <a:latin typeface="+mn-ea"/>
              </a:rPr>
              <a:t>・市町村においても支え手の</a:t>
            </a:r>
            <a:r>
              <a:rPr lang="ja-JP" altLang="en-US" sz="900">
                <a:solidFill>
                  <a:schemeClr val="tx1"/>
                </a:solidFill>
                <a:latin typeface="+mn-ea"/>
              </a:rPr>
              <a:t>育成</a:t>
            </a:r>
            <a:r>
              <a:rPr lang="ja-JP" altLang="en-US" sz="900" smtClean="0">
                <a:solidFill>
                  <a:schemeClr val="tx1"/>
                </a:solidFill>
                <a:latin typeface="+mn-ea"/>
              </a:rPr>
              <a:t>・</a:t>
            </a:r>
            <a:r>
              <a:rPr lang="ja-JP" altLang="en-US" sz="900">
                <a:solidFill>
                  <a:schemeClr val="tx1"/>
                </a:solidFill>
                <a:latin typeface="+mn-ea"/>
              </a:rPr>
              <a:t>養成</a:t>
            </a:r>
            <a:r>
              <a:rPr lang="ja-JP" altLang="en-US" sz="900" smtClean="0">
                <a:solidFill>
                  <a:schemeClr val="tx1"/>
                </a:solidFill>
                <a:latin typeface="+mn-ea"/>
              </a:rPr>
              <a:t>等</a:t>
            </a:r>
            <a:r>
              <a:rPr lang="ja-JP" altLang="en-US" sz="900" dirty="0">
                <a:solidFill>
                  <a:schemeClr val="tx1"/>
                </a:solidFill>
                <a:latin typeface="+mn-ea"/>
              </a:rPr>
              <a:t>を推進。</a:t>
            </a:r>
            <a:endParaRPr lang="ja-JP" altLang="en-US" sz="1799" dirty="0"/>
          </a:p>
        </p:txBody>
      </p:sp>
      <p:sp>
        <p:nvSpPr>
          <p:cNvPr id="30" name="コンテンツ プレースホルダー 11"/>
          <p:cNvSpPr txBox="1">
            <a:spLocks/>
          </p:cNvSpPr>
          <p:nvPr/>
        </p:nvSpPr>
        <p:spPr>
          <a:xfrm>
            <a:off x="2936455" y="5660174"/>
            <a:ext cx="2520683" cy="287894"/>
          </a:xfrm>
          <a:prstGeom prst="rect">
            <a:avLst/>
          </a:prstGeom>
          <a:solidFill>
            <a:srgbClr val="99FF99"/>
          </a:solidFill>
          <a:ln/>
        </p:spPr>
        <p:style>
          <a:lnRef idx="1">
            <a:schemeClr val="accent2"/>
          </a:lnRef>
          <a:fillRef idx="2">
            <a:schemeClr val="accent2"/>
          </a:fillRef>
          <a:effectRef idx="1">
            <a:schemeClr val="accent2"/>
          </a:effectRef>
          <a:fontRef idx="minor">
            <a:schemeClr val="dk1"/>
          </a:fontRef>
        </p:style>
        <p:txBody>
          <a:bodyPr vert="horz" lIns="91396" tIns="45698" rIns="91396" bIns="45698"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en-US" altLang="ja-JP" sz="1199" dirty="0" smtClean="0">
                <a:solidFill>
                  <a:prstClr val="black"/>
                </a:solidFill>
                <a:latin typeface="HGSｺﾞｼｯｸE" panose="020B0900000000000000" pitchFamily="50" charset="-128"/>
                <a:ea typeface="HGSｺﾞｼｯｸE" panose="020B0900000000000000" pitchFamily="50" charset="-128"/>
              </a:rPr>
              <a:t>5)</a:t>
            </a:r>
            <a:r>
              <a:rPr lang="ja-JP" altLang="en-US" sz="1199" dirty="0" smtClean="0">
                <a:solidFill>
                  <a:prstClr val="black"/>
                </a:solidFill>
                <a:latin typeface="HGSｺﾞｼｯｸE" panose="020B0900000000000000" pitchFamily="50" charset="-128"/>
                <a:ea typeface="HGSｺﾞｼｯｸE" panose="020B0900000000000000" pitchFamily="50" charset="-128"/>
              </a:rPr>
              <a:t>人材</a:t>
            </a:r>
            <a:r>
              <a:rPr lang="ja-JP" altLang="en-US" sz="1199" dirty="0">
                <a:solidFill>
                  <a:prstClr val="black"/>
                </a:solidFill>
                <a:latin typeface="HGSｺﾞｼｯｸE" panose="020B0900000000000000" pitchFamily="50" charset="-128"/>
                <a:ea typeface="HGSｺﾞｼｯｸE" panose="020B0900000000000000" pitchFamily="50" charset="-128"/>
              </a:rPr>
              <a:t>の確保及び資質の向上</a:t>
            </a:r>
          </a:p>
        </p:txBody>
      </p:sp>
      <p:sp>
        <p:nvSpPr>
          <p:cNvPr id="32" name="右矢印 31"/>
          <p:cNvSpPr/>
          <p:nvPr/>
        </p:nvSpPr>
        <p:spPr>
          <a:xfrm rot="16200000">
            <a:off x="4044940" y="4912016"/>
            <a:ext cx="288033" cy="1064614"/>
          </a:xfrm>
          <a:prstGeom prst="rightArrow">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solidFill>
                <a:prstClr val="white"/>
              </a:solidFill>
            </a:endParaRPr>
          </a:p>
        </p:txBody>
      </p:sp>
      <p:sp>
        <p:nvSpPr>
          <p:cNvPr id="33" name="右矢印 32"/>
          <p:cNvSpPr/>
          <p:nvPr/>
        </p:nvSpPr>
        <p:spPr>
          <a:xfrm rot="16200000">
            <a:off x="1164158" y="4912017"/>
            <a:ext cx="288033" cy="1064614"/>
          </a:xfrm>
          <a:prstGeom prst="rightArrow">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solidFill>
                <a:prstClr val="white"/>
              </a:solidFill>
            </a:endParaRPr>
          </a:p>
        </p:txBody>
      </p:sp>
      <p:sp>
        <p:nvSpPr>
          <p:cNvPr id="5" name="タイトル 1"/>
          <p:cNvSpPr txBox="1">
            <a:spLocks/>
          </p:cNvSpPr>
          <p:nvPr/>
        </p:nvSpPr>
        <p:spPr>
          <a:xfrm>
            <a:off x="703848" y="534012"/>
            <a:ext cx="2579975" cy="287565"/>
          </a:xfrm>
          <a:prstGeom prst="rect">
            <a:avLst/>
          </a:prstGeom>
          <a:solidFill>
            <a:srgbClr val="FFFF00"/>
          </a:solidFill>
          <a:ln>
            <a:solidFill>
              <a:schemeClr val="tx1"/>
            </a:solidFill>
          </a:ln>
        </p:spPr>
        <p:txBody>
          <a:bodyPr vert="horz" lIns="91396" tIns="45698" rIns="91396" bIns="45698" rtlCol="0" anchor="ctr">
            <a:normAutofit fontScale="92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1199" dirty="0" smtClean="0">
                <a:latin typeface="HGSｺﾞｼｯｸE" panose="020B0900000000000000" pitchFamily="50" charset="-128"/>
                <a:ea typeface="HGSｺﾞｼｯｸE" panose="020B0900000000000000" pitchFamily="50" charset="-128"/>
              </a:rPr>
              <a:t>1)</a:t>
            </a:r>
            <a:r>
              <a:rPr lang="ja-JP" altLang="en-US" sz="1199" dirty="0" smtClean="0">
                <a:latin typeface="HGSｺﾞｼｯｸE" panose="020B0900000000000000" pitchFamily="50" charset="-128"/>
                <a:ea typeface="HGSｺﾞｼｯｸE" panose="020B0900000000000000" pitchFamily="50" charset="-128"/>
              </a:rPr>
              <a:t>地域</a:t>
            </a:r>
            <a:r>
              <a:rPr lang="ja-JP" altLang="en-US" sz="1199" dirty="0">
                <a:latin typeface="HGSｺﾞｼｯｸE" panose="020B0900000000000000" pitchFamily="50" charset="-128"/>
                <a:ea typeface="HGSｺﾞｼｯｸE" panose="020B0900000000000000" pitchFamily="50" charset="-128"/>
              </a:rPr>
              <a:t>包括ケアシステムの基本理念</a:t>
            </a:r>
          </a:p>
        </p:txBody>
      </p:sp>
      <p:sp>
        <p:nvSpPr>
          <p:cNvPr id="34" name="タイトル 1"/>
          <p:cNvSpPr txBox="1">
            <a:spLocks/>
          </p:cNvSpPr>
          <p:nvPr/>
        </p:nvSpPr>
        <p:spPr>
          <a:xfrm>
            <a:off x="2949183" y="4505823"/>
            <a:ext cx="2579975" cy="287565"/>
          </a:xfrm>
          <a:prstGeom prst="rect">
            <a:avLst/>
          </a:prstGeom>
          <a:gradFill>
            <a:gsLst>
              <a:gs pos="0">
                <a:srgbClr val="FF99FF"/>
              </a:gs>
              <a:gs pos="40000">
                <a:schemeClr val="bg1"/>
              </a:gs>
              <a:gs pos="100000">
                <a:srgbClr val="FF99FF"/>
              </a:gs>
            </a:gsLst>
            <a:lin ang="16200000" scaled="1"/>
          </a:gradFill>
          <a:ln>
            <a:solidFill>
              <a:schemeClr val="tx1"/>
            </a:solidFill>
          </a:ln>
        </p:spPr>
        <p:txBody>
          <a:bodyPr vert="horz" lIns="91396" tIns="45698" rIns="91396" bIns="45698"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199" dirty="0" smtClean="0">
                <a:latin typeface="HGSｺﾞｼｯｸE" panose="020B0900000000000000" pitchFamily="50" charset="-128"/>
                <a:ea typeface="HGSｺﾞｼｯｸE" panose="020B0900000000000000" pitchFamily="50" charset="-128"/>
              </a:rPr>
              <a:t>3)2025</a:t>
            </a:r>
            <a:r>
              <a:rPr lang="ja-JP" altLang="en-US" sz="1199" dirty="0">
                <a:latin typeface="HGSｺﾞｼｯｸE" panose="020B0900000000000000" pitchFamily="50" charset="-128"/>
                <a:ea typeface="HGSｺﾞｼｯｸE" panose="020B0900000000000000" pitchFamily="50" charset="-128"/>
              </a:rPr>
              <a:t>年を見据えた目標</a:t>
            </a:r>
          </a:p>
        </p:txBody>
      </p:sp>
      <p:sp>
        <p:nvSpPr>
          <p:cNvPr id="35" name="右矢印 34"/>
          <p:cNvSpPr/>
          <p:nvPr/>
        </p:nvSpPr>
        <p:spPr>
          <a:xfrm rot="5400000">
            <a:off x="4060618" y="3789695"/>
            <a:ext cx="288033" cy="1064614"/>
          </a:xfrm>
          <a:prstGeom prst="rightArrow">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solidFill>
                <a:prstClr val="white"/>
              </a:solidFill>
            </a:endParaRPr>
          </a:p>
        </p:txBody>
      </p:sp>
      <p:sp>
        <p:nvSpPr>
          <p:cNvPr id="36" name="角丸四角形 35"/>
          <p:cNvSpPr/>
          <p:nvPr/>
        </p:nvSpPr>
        <p:spPr>
          <a:xfrm>
            <a:off x="5961274" y="5804120"/>
            <a:ext cx="2232606" cy="935654"/>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900" dirty="0">
              <a:solidFill>
                <a:schemeClr val="tx1"/>
              </a:solidFill>
              <a:latin typeface="+mn-ea"/>
            </a:endParaRPr>
          </a:p>
          <a:p>
            <a:r>
              <a:rPr lang="ja-JP" altLang="en-US" sz="900" dirty="0">
                <a:solidFill>
                  <a:schemeClr val="tx1"/>
                </a:solidFill>
                <a:latin typeface="+mn-ea"/>
              </a:rPr>
              <a:t>・近隣市町村と連携した地域包括ケアシステムの構築。</a:t>
            </a:r>
            <a:endParaRPr lang="en-US" altLang="ja-JP" sz="900" dirty="0">
              <a:solidFill>
                <a:schemeClr val="tx1"/>
              </a:solidFill>
              <a:latin typeface="+mn-ea"/>
            </a:endParaRPr>
          </a:p>
          <a:p>
            <a:r>
              <a:rPr lang="ja-JP" altLang="en-US" sz="900" dirty="0">
                <a:solidFill>
                  <a:schemeClr val="tx1"/>
                </a:solidFill>
                <a:latin typeface="+mn-ea"/>
              </a:rPr>
              <a:t>・都道府県による市町村への支援。</a:t>
            </a:r>
            <a:endParaRPr lang="en-US" altLang="ja-JP" sz="900" dirty="0">
              <a:solidFill>
                <a:schemeClr val="tx1"/>
              </a:solidFill>
              <a:latin typeface="+mn-ea"/>
            </a:endParaRPr>
          </a:p>
          <a:p>
            <a:r>
              <a:rPr lang="ja-JP" altLang="en-US" sz="900" dirty="0">
                <a:solidFill>
                  <a:schemeClr val="tx1"/>
                </a:solidFill>
                <a:latin typeface="+mn-ea"/>
              </a:rPr>
              <a:t>・連携した事業者への指導監督等。</a:t>
            </a:r>
            <a:endParaRPr lang="ja-JP" altLang="en-US" sz="1799" dirty="0"/>
          </a:p>
        </p:txBody>
      </p:sp>
      <p:sp>
        <p:nvSpPr>
          <p:cNvPr id="37" name="コンテンツ プレースホルダー 11"/>
          <p:cNvSpPr txBox="1">
            <a:spLocks/>
          </p:cNvSpPr>
          <p:nvPr/>
        </p:nvSpPr>
        <p:spPr>
          <a:xfrm>
            <a:off x="6105313" y="5660173"/>
            <a:ext cx="1872508" cy="287894"/>
          </a:xfrm>
          <a:prstGeom prst="rect">
            <a:avLst/>
          </a:prstGeom>
          <a:solidFill>
            <a:srgbClr val="99FF99"/>
          </a:solidFill>
          <a:ln/>
        </p:spPr>
        <p:style>
          <a:lnRef idx="1">
            <a:schemeClr val="accent2"/>
          </a:lnRef>
          <a:fillRef idx="2">
            <a:schemeClr val="accent2"/>
          </a:fillRef>
          <a:effectRef idx="1">
            <a:schemeClr val="accent2"/>
          </a:effectRef>
          <a:fontRef idx="minor">
            <a:schemeClr val="dk1"/>
          </a:fontRef>
        </p:style>
        <p:txBody>
          <a:bodyPr vert="horz" lIns="91396" tIns="45698" rIns="91396" bIns="45698" rtlCol="0">
            <a:normAutofit fontScale="925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r>
              <a:rPr lang="en-US" altLang="ja-JP" sz="1199" dirty="0" smtClean="0">
                <a:solidFill>
                  <a:schemeClr val="tx1"/>
                </a:solidFill>
                <a:latin typeface="HGSｺﾞｼｯｸE" panose="020B0900000000000000" pitchFamily="50" charset="-128"/>
                <a:ea typeface="HGSｺﾞｼｯｸE" panose="020B0900000000000000" pitchFamily="50" charset="-128"/>
              </a:rPr>
              <a:t>8)</a:t>
            </a:r>
            <a:r>
              <a:rPr lang="ja-JP" altLang="en-US" sz="1199" dirty="0" smtClean="0">
                <a:solidFill>
                  <a:schemeClr val="tx1"/>
                </a:solidFill>
                <a:latin typeface="HGSｺﾞｼｯｸE" panose="020B0900000000000000" pitchFamily="50" charset="-128"/>
                <a:ea typeface="HGSｺﾞｼｯｸE" panose="020B0900000000000000" pitchFamily="50" charset="-128"/>
              </a:rPr>
              <a:t>市町村</a:t>
            </a:r>
            <a:r>
              <a:rPr lang="ja-JP" altLang="en-US" sz="1199" dirty="0">
                <a:solidFill>
                  <a:schemeClr val="tx1"/>
                </a:solidFill>
                <a:latin typeface="HGSｺﾞｼｯｸE" panose="020B0900000000000000" pitchFamily="50" charset="-128"/>
                <a:ea typeface="HGSｺﾞｼｯｸE" panose="020B0900000000000000" pitchFamily="50" charset="-128"/>
              </a:rPr>
              <a:t>・都道府県の連携</a:t>
            </a:r>
          </a:p>
        </p:txBody>
      </p:sp>
      <p:sp>
        <p:nvSpPr>
          <p:cNvPr id="38" name="右矢印 37"/>
          <p:cNvSpPr/>
          <p:nvPr/>
        </p:nvSpPr>
        <p:spPr>
          <a:xfrm rot="16200000">
            <a:off x="6925721" y="4912017"/>
            <a:ext cx="288033" cy="1064614"/>
          </a:xfrm>
          <a:prstGeom prst="rightArrow">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solidFill>
                <a:prstClr val="white"/>
              </a:solidFill>
            </a:endParaRPr>
          </a:p>
        </p:txBody>
      </p:sp>
      <p:sp>
        <p:nvSpPr>
          <p:cNvPr id="39" name="タイトル 1"/>
          <p:cNvSpPr txBox="1">
            <a:spLocks/>
          </p:cNvSpPr>
          <p:nvPr/>
        </p:nvSpPr>
        <p:spPr>
          <a:xfrm>
            <a:off x="703848" y="3818558"/>
            <a:ext cx="1728469" cy="262019"/>
          </a:xfrm>
          <a:prstGeom prst="rect">
            <a:avLst/>
          </a:prstGeom>
          <a:solidFill>
            <a:srgbClr val="FFFF00"/>
          </a:solidFill>
          <a:ln>
            <a:solidFill>
              <a:schemeClr val="tx1"/>
            </a:solidFill>
          </a:ln>
        </p:spPr>
        <p:txBody>
          <a:bodyPr vert="horz" lIns="91396" tIns="45698" rIns="91396" bIns="45698" rtlCol="0" anchor="ctr">
            <a:normAutofit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199" dirty="0" smtClean="0">
                <a:latin typeface="HGSｺﾞｼｯｸE" panose="020B0900000000000000" pitchFamily="50" charset="-128"/>
                <a:ea typeface="HGSｺﾞｼｯｸE" panose="020B0900000000000000" pitchFamily="50" charset="-128"/>
              </a:rPr>
              <a:t>2)</a:t>
            </a:r>
            <a:r>
              <a:rPr lang="ja-JP" altLang="en-US" sz="1199" dirty="0" smtClean="0">
                <a:latin typeface="HGSｺﾞｼｯｸE" panose="020B0900000000000000" pitchFamily="50" charset="-128"/>
                <a:ea typeface="HGSｺﾞｼｯｸE" panose="020B0900000000000000" pitchFamily="50" charset="-128"/>
              </a:rPr>
              <a:t>認知症</a:t>
            </a:r>
            <a:r>
              <a:rPr lang="ja-JP" altLang="en-US" sz="1199" dirty="0">
                <a:latin typeface="HGSｺﾞｼｯｸE" panose="020B0900000000000000" pitchFamily="50" charset="-128"/>
                <a:ea typeface="HGSｺﾞｼｯｸE" panose="020B0900000000000000" pitchFamily="50" charset="-128"/>
              </a:rPr>
              <a:t>施策の推進</a:t>
            </a:r>
          </a:p>
        </p:txBody>
      </p:sp>
      <p:sp>
        <p:nvSpPr>
          <p:cNvPr id="40" name="大かっこ 39"/>
          <p:cNvSpPr/>
          <p:nvPr/>
        </p:nvSpPr>
        <p:spPr>
          <a:xfrm>
            <a:off x="2576355" y="3775226"/>
            <a:ext cx="4609251" cy="372990"/>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900" dirty="0"/>
              <a:t>今後増加する認知症高齢者に適切に対応するため、認知症ケアパスを確立しながら、早期診断・対応等本人・家族への支援を実施する体制を構築する。</a:t>
            </a:r>
          </a:p>
        </p:txBody>
      </p:sp>
      <p:sp>
        <p:nvSpPr>
          <p:cNvPr id="21" name="正方形/長方形 20"/>
          <p:cNvSpPr/>
          <p:nvPr/>
        </p:nvSpPr>
        <p:spPr>
          <a:xfrm>
            <a:off x="485640" y="487572"/>
            <a:ext cx="6989256" cy="4740901"/>
          </a:xfrm>
          <a:prstGeom prst="rect">
            <a:avLst/>
          </a:prstGeom>
          <a:no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p>
        </p:txBody>
      </p:sp>
      <p:sp>
        <p:nvSpPr>
          <p:cNvPr id="2" name="正方形/長方形 1"/>
          <p:cNvSpPr/>
          <p:nvPr/>
        </p:nvSpPr>
        <p:spPr>
          <a:xfrm>
            <a:off x="8026503" y="1399853"/>
            <a:ext cx="1532752" cy="26630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396" tIns="45698" rIns="91396" bIns="45698" numCol="1" spcCol="0" rtlCol="0" fromWordArt="0" anchor="ctr" anchorCtr="0" forceAA="0" compatLnSpc="1">
            <a:prstTxWarp prst="textNoShape">
              <a:avLst/>
            </a:prstTxWarp>
            <a:noAutofit/>
          </a:bodyPr>
          <a:lstStyle/>
          <a:p>
            <a:pPr algn="ctr"/>
            <a:endParaRPr lang="ja-JP" altLang="en-US" sz="1799"/>
          </a:p>
        </p:txBody>
      </p:sp>
      <p:sp>
        <p:nvSpPr>
          <p:cNvPr id="41" name="右矢印 40"/>
          <p:cNvSpPr/>
          <p:nvPr/>
        </p:nvSpPr>
        <p:spPr>
          <a:xfrm rot="10800000">
            <a:off x="7602045" y="2256711"/>
            <a:ext cx="283415" cy="767970"/>
          </a:xfrm>
          <a:prstGeom prst="rightArrow">
            <a:avLst/>
          </a:prstGeom>
          <a:solidFill>
            <a:schemeClr val="accent6">
              <a:lumMod val="60000"/>
              <a:lumOff val="4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799">
              <a:solidFill>
                <a:prstClr val="white"/>
              </a:solidFill>
            </a:endParaRPr>
          </a:p>
        </p:txBody>
      </p:sp>
      <p:sp>
        <p:nvSpPr>
          <p:cNvPr id="42" name="タイトル 1"/>
          <p:cNvSpPr txBox="1">
            <a:spLocks/>
          </p:cNvSpPr>
          <p:nvPr/>
        </p:nvSpPr>
        <p:spPr>
          <a:xfrm>
            <a:off x="1904819" y="49883"/>
            <a:ext cx="5697226" cy="410608"/>
          </a:xfrm>
          <a:prstGeom prst="rect">
            <a:avLst/>
          </a:prstGeom>
          <a:solidFill>
            <a:schemeClr val="tx2">
              <a:lumMod val="40000"/>
              <a:lumOff val="60000"/>
            </a:schemeClr>
          </a:solidFill>
          <a:ln>
            <a:solidFill>
              <a:schemeClr val="tx1"/>
            </a:solidFill>
          </a:ln>
          <a:scene3d>
            <a:camera prst="orthographicFront"/>
            <a:lightRig rig="threePt" dir="t"/>
          </a:scene3d>
          <a:sp3d>
            <a:bevelT prst="relaxedInset"/>
          </a:sp3d>
        </p:spPr>
        <p:txBody>
          <a:bodyPr vert="horz" lIns="91440" tIns="45720" rIns="91440" bIns="45720" rtlCol="0" anchor="ctr">
            <a:noAutofit/>
          </a:bodyPr>
          <a:lstStyle>
            <a:lvl1pPr algn="ctr" defTabSz="989929" rtl="0" eaLnBrk="1" latinLnBrk="0" hangingPunct="1">
              <a:spcBef>
                <a:spcPct val="0"/>
              </a:spcBef>
              <a:buNone/>
              <a:defRPr kumimoji="1" sz="4763" kern="1200">
                <a:solidFill>
                  <a:schemeClr val="tx1"/>
                </a:solidFill>
                <a:latin typeface="+mj-lt"/>
                <a:ea typeface="+mj-ea"/>
                <a:cs typeface="+mj-cs"/>
              </a:defRPr>
            </a:lvl1pPr>
          </a:lstStyle>
          <a:p>
            <a:r>
              <a:rPr lang="ja-JP" altLang="en-US" sz="2000" dirty="0" smtClean="0">
                <a:latin typeface="HG丸ｺﾞｼｯｸM-PRO" panose="020F0600000000000000" pitchFamily="50" charset="-128"/>
                <a:ea typeface="HG丸ｺﾞｼｯｸM-PRO" panose="020F0600000000000000" pitchFamily="50" charset="-128"/>
              </a:rPr>
              <a:t>基本的な指針（案）の概要～基本事項</a:t>
            </a:r>
            <a:endParaRPr lang="ja-JP" altLang="en-US" sz="2000" dirty="0">
              <a:latin typeface="HG丸ｺﾞｼｯｸM-PRO" panose="020F0600000000000000" pitchFamily="50" charset="-128"/>
              <a:ea typeface="HG丸ｺﾞｼｯｸM-PRO" panose="020F0600000000000000" pitchFamily="50" charset="-128"/>
            </a:endParaRPr>
          </a:p>
        </p:txBody>
      </p:sp>
      <p:sp>
        <p:nvSpPr>
          <p:cNvPr id="43" name="正方形/長方形 42"/>
          <p:cNvSpPr/>
          <p:nvPr/>
        </p:nvSpPr>
        <p:spPr>
          <a:xfrm rot="5400000">
            <a:off x="-164" y="173252"/>
            <a:ext cx="473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12</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057121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57687" y="146175"/>
            <a:ext cx="7814185" cy="410608"/>
          </a:xfrm>
          <a:solidFill>
            <a:schemeClr val="tx2">
              <a:lumMod val="40000"/>
              <a:lumOff val="60000"/>
            </a:schemeClr>
          </a:solidFill>
          <a:ln>
            <a:solidFill>
              <a:schemeClr val="tx1"/>
            </a:solidFill>
          </a:ln>
          <a:scene3d>
            <a:camera prst="orthographicFront"/>
            <a:lightRig rig="threePt" dir="t"/>
          </a:scene3d>
          <a:sp3d>
            <a:bevelT prst="relaxedInset"/>
          </a:sp3d>
        </p:spPr>
        <p:txBody>
          <a:bodyPr>
            <a:noAutofit/>
          </a:bodyPr>
          <a:lstStyle/>
          <a:p>
            <a:r>
              <a:rPr lang="ja-JP" altLang="en-US" sz="2000" dirty="0">
                <a:latin typeface="HG丸ｺﾞｼｯｸM-PRO" panose="020F0600000000000000" pitchFamily="50" charset="-128"/>
                <a:ea typeface="HG丸ｺﾞｼｯｸM-PRO" panose="020F0600000000000000" pitchFamily="50" charset="-128"/>
              </a:rPr>
              <a:t>基本的な指針（案）の概要～市町村介護保険事業計画の記載事項</a:t>
            </a:r>
          </a:p>
        </p:txBody>
      </p:sp>
      <p:sp>
        <p:nvSpPr>
          <p:cNvPr id="5" name="テキスト ボックス 4"/>
          <p:cNvSpPr txBox="1"/>
          <p:nvPr/>
        </p:nvSpPr>
        <p:spPr>
          <a:xfrm>
            <a:off x="1507509" y="660450"/>
            <a:ext cx="1716191" cy="392287"/>
          </a:xfrm>
          <a:prstGeom prst="rect">
            <a:avLst/>
          </a:prstGeom>
          <a:noFill/>
        </p:spPr>
        <p:txBody>
          <a:bodyPr wrap="square" rtlCol="0">
            <a:spAutoFit/>
          </a:bodyPr>
          <a:lstStyle/>
          <a:p>
            <a:pPr algn="ctr"/>
            <a:r>
              <a:rPr lang="ja-JP" altLang="en-US" sz="1949" dirty="0">
                <a:latin typeface="HG丸ｺﾞｼｯｸM-PRO" panose="020F0600000000000000" pitchFamily="50" charset="-128"/>
                <a:ea typeface="HG丸ｺﾞｼｯｸM-PRO" panose="020F0600000000000000" pitchFamily="50" charset="-128"/>
              </a:rPr>
              <a:t>＜総論</a:t>
            </a:r>
            <a:r>
              <a:rPr lang="en-US" altLang="ja-JP" sz="1949" dirty="0">
                <a:latin typeface="HG丸ｺﾞｼｯｸM-PRO" panose="020F0600000000000000" pitchFamily="50" charset="-128"/>
                <a:ea typeface="HG丸ｺﾞｼｯｸM-PRO" panose="020F0600000000000000" pitchFamily="50" charset="-128"/>
              </a:rPr>
              <a:t>Ⅰ</a:t>
            </a:r>
            <a:r>
              <a:rPr lang="ja-JP" altLang="en-US" sz="1949" dirty="0">
                <a:latin typeface="HG丸ｺﾞｼｯｸM-PRO" panose="020F0600000000000000" pitchFamily="50" charset="-128"/>
                <a:ea typeface="HG丸ｺﾞｼｯｸM-PRO" panose="020F0600000000000000" pitchFamily="50" charset="-128"/>
              </a:rPr>
              <a:t>＞</a:t>
            </a:r>
          </a:p>
        </p:txBody>
      </p:sp>
      <p:sp>
        <p:nvSpPr>
          <p:cNvPr id="7" name="テキスト ボックス 6"/>
          <p:cNvSpPr txBox="1"/>
          <p:nvPr/>
        </p:nvSpPr>
        <p:spPr>
          <a:xfrm>
            <a:off x="4990964" y="692697"/>
            <a:ext cx="4717613" cy="392287"/>
          </a:xfrm>
          <a:prstGeom prst="rect">
            <a:avLst/>
          </a:prstGeom>
          <a:noFill/>
        </p:spPr>
        <p:txBody>
          <a:bodyPr wrap="square" rtlCol="0">
            <a:spAutoFit/>
          </a:bodyPr>
          <a:lstStyle/>
          <a:p>
            <a:pPr algn="ctr"/>
            <a:r>
              <a:rPr lang="ja-JP" altLang="en-US" sz="1949" dirty="0">
                <a:latin typeface="HG丸ｺﾞｼｯｸM-PRO" panose="020F0600000000000000" pitchFamily="50" charset="-128"/>
                <a:ea typeface="HG丸ｺﾞｼｯｸM-PRO" panose="020F0600000000000000" pitchFamily="50" charset="-128"/>
              </a:rPr>
              <a:t>＜総論</a:t>
            </a:r>
            <a:r>
              <a:rPr lang="en-US" altLang="ja-JP" sz="1949" dirty="0" smtClean="0">
                <a:latin typeface="HG丸ｺﾞｼｯｸM-PRO" panose="020F0600000000000000" pitchFamily="50" charset="-128"/>
                <a:ea typeface="HG丸ｺﾞｼｯｸM-PRO" panose="020F0600000000000000" pitchFamily="50" charset="-128"/>
              </a:rPr>
              <a:t>Ⅱ</a:t>
            </a:r>
            <a:r>
              <a:rPr lang="ja-JP" altLang="en-US" sz="1600" dirty="0" smtClean="0">
                <a:latin typeface="HG丸ｺﾞｼｯｸM-PRO" panose="020F0600000000000000" pitchFamily="50" charset="-128"/>
                <a:ea typeface="HG丸ｺﾞｼｯｸM-PRO" panose="020F0600000000000000" pitchFamily="50" charset="-128"/>
              </a:rPr>
              <a:t>（現状の評価</a:t>
            </a:r>
            <a:r>
              <a:rPr lang="ja-JP" altLang="en-US" sz="1600" dirty="0">
                <a:latin typeface="HG丸ｺﾞｼｯｸM-PRO" panose="020F0600000000000000" pitchFamily="50" charset="-128"/>
                <a:ea typeface="HG丸ｺﾞｼｯｸM-PRO" panose="020F0600000000000000" pitchFamily="50" charset="-128"/>
              </a:rPr>
              <a:t>・今後の見通し）</a:t>
            </a:r>
            <a:r>
              <a:rPr lang="ja-JP" altLang="en-US" sz="1949" dirty="0">
                <a:latin typeface="HG丸ｺﾞｼｯｸM-PRO" panose="020F0600000000000000" pitchFamily="50" charset="-128"/>
                <a:ea typeface="HG丸ｺﾞｼｯｸM-PRO" panose="020F0600000000000000" pitchFamily="50" charset="-128"/>
              </a:rPr>
              <a:t>＞</a:t>
            </a:r>
          </a:p>
        </p:txBody>
      </p:sp>
      <p:sp>
        <p:nvSpPr>
          <p:cNvPr id="14" name="テキスト ボックス 13"/>
          <p:cNvSpPr txBox="1"/>
          <p:nvPr/>
        </p:nvSpPr>
        <p:spPr>
          <a:xfrm>
            <a:off x="171965" y="1172609"/>
            <a:ext cx="3983238" cy="30777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基本</a:t>
            </a:r>
            <a:r>
              <a:rPr lang="ja-JP" altLang="en-US" sz="1400" dirty="0" smtClean="0">
                <a:latin typeface="HGSｺﾞｼｯｸE" panose="020B0900000000000000" pitchFamily="50" charset="-128"/>
                <a:ea typeface="HGSｺﾞｼｯｸE" panose="020B0900000000000000" pitchFamily="50" charset="-128"/>
              </a:rPr>
              <a:t>理念・達成</a:t>
            </a:r>
            <a:r>
              <a:rPr lang="ja-JP" altLang="en-US" sz="1400" dirty="0">
                <a:latin typeface="HGSｺﾞｼｯｸE" panose="020B0900000000000000" pitchFamily="50" charset="-128"/>
                <a:ea typeface="HGSｺﾞｼｯｸE" panose="020B0900000000000000" pitchFamily="50" charset="-128"/>
              </a:rPr>
              <a:t>しようとする</a:t>
            </a:r>
            <a:r>
              <a:rPr lang="ja-JP" altLang="en-US" sz="1400" dirty="0" smtClean="0">
                <a:latin typeface="HGSｺﾞｼｯｸE" panose="020B0900000000000000" pitchFamily="50" charset="-128"/>
                <a:ea typeface="HGSｺﾞｼｯｸE" panose="020B0900000000000000" pitchFamily="50" charset="-128"/>
              </a:rPr>
              <a:t>目的・地域</a:t>
            </a:r>
            <a:r>
              <a:rPr lang="ja-JP" altLang="en-US" sz="1400" dirty="0">
                <a:latin typeface="HGSｺﾞｼｯｸE" panose="020B0900000000000000" pitchFamily="50" charset="-128"/>
                <a:ea typeface="HGSｺﾞｼｯｸE" panose="020B0900000000000000" pitchFamily="50" charset="-128"/>
              </a:rPr>
              <a:t>の特色</a:t>
            </a:r>
          </a:p>
        </p:txBody>
      </p:sp>
      <p:sp>
        <p:nvSpPr>
          <p:cNvPr id="15" name="テキスト ボックス 14"/>
          <p:cNvSpPr txBox="1"/>
          <p:nvPr/>
        </p:nvSpPr>
        <p:spPr>
          <a:xfrm>
            <a:off x="171965" y="2348881"/>
            <a:ext cx="2547356" cy="30777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計画</a:t>
            </a:r>
            <a:r>
              <a:rPr lang="ja-JP" altLang="en-US" sz="1400" dirty="0" smtClean="0">
                <a:latin typeface="HGSｺﾞｼｯｸE" panose="020B0900000000000000" pitchFamily="50" charset="-128"/>
                <a:ea typeface="HGSｺﾞｼｯｸE" panose="020B0900000000000000" pitchFamily="50" charset="-128"/>
              </a:rPr>
              <a:t>期間・他</a:t>
            </a:r>
            <a:r>
              <a:rPr lang="ja-JP" altLang="en-US" sz="1400" dirty="0">
                <a:latin typeface="HGSｺﾞｼｯｸE" panose="020B0900000000000000" pitchFamily="50" charset="-128"/>
                <a:ea typeface="HGSｺﾞｼｯｸE" panose="020B0900000000000000" pitchFamily="50" charset="-128"/>
              </a:rPr>
              <a:t>の計画との</a:t>
            </a:r>
            <a:r>
              <a:rPr lang="ja-JP" altLang="en-US" sz="1400" dirty="0" smtClean="0">
                <a:latin typeface="HGSｺﾞｼｯｸE" panose="020B0900000000000000" pitchFamily="50" charset="-128"/>
                <a:ea typeface="HGSｺﾞｼｯｸE" panose="020B0900000000000000" pitchFamily="50" charset="-128"/>
              </a:rPr>
              <a:t>関係</a:t>
            </a:r>
            <a:endParaRPr lang="ja-JP" altLang="en-US" sz="1400" dirty="0">
              <a:latin typeface="HGSｺﾞｼｯｸE" panose="020B0900000000000000" pitchFamily="50" charset="-128"/>
              <a:ea typeface="HGSｺﾞｼｯｸE" panose="020B0900000000000000" pitchFamily="50" charset="-128"/>
            </a:endParaRPr>
          </a:p>
        </p:txBody>
      </p:sp>
      <p:sp>
        <p:nvSpPr>
          <p:cNvPr id="16" name="テキスト ボックス 15"/>
          <p:cNvSpPr txBox="1"/>
          <p:nvPr/>
        </p:nvSpPr>
        <p:spPr>
          <a:xfrm>
            <a:off x="171965" y="4221089"/>
            <a:ext cx="2547356" cy="307777"/>
          </a:xfrm>
          <a:prstGeom prst="rect">
            <a:avLst/>
          </a:prstGeom>
          <a:solidFill>
            <a:srgbClr val="CCFFCC"/>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計画作成のための</a:t>
            </a:r>
            <a:r>
              <a:rPr lang="ja-JP" altLang="en-US" sz="1400" dirty="0" smtClean="0">
                <a:latin typeface="HGSｺﾞｼｯｸE" panose="020B0900000000000000" pitchFamily="50" charset="-128"/>
                <a:ea typeface="HGSｺﾞｼｯｸE" panose="020B0900000000000000" pitchFamily="50" charset="-128"/>
              </a:rPr>
              <a:t>体制の整備</a:t>
            </a:r>
            <a:endParaRPr lang="ja-JP" altLang="en-US" sz="1400" dirty="0"/>
          </a:p>
        </p:txBody>
      </p:sp>
      <p:sp>
        <p:nvSpPr>
          <p:cNvPr id="18" name="テキスト ボックス 17"/>
          <p:cNvSpPr txBox="1"/>
          <p:nvPr/>
        </p:nvSpPr>
        <p:spPr>
          <a:xfrm>
            <a:off x="4990964" y="1172610"/>
            <a:ext cx="3132421" cy="307777"/>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高齢者（被保険者）の現状と見込み</a:t>
            </a:r>
          </a:p>
        </p:txBody>
      </p:sp>
      <p:sp>
        <p:nvSpPr>
          <p:cNvPr id="19" name="テキスト ボックス 18"/>
          <p:cNvSpPr txBox="1"/>
          <p:nvPr/>
        </p:nvSpPr>
        <p:spPr>
          <a:xfrm>
            <a:off x="4990962" y="2060849"/>
            <a:ext cx="2393276" cy="307777"/>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保険給付の</a:t>
            </a:r>
            <a:r>
              <a:rPr lang="ja-JP" altLang="en-US" sz="1400" dirty="0" smtClean="0">
                <a:latin typeface="HGSｺﾞｼｯｸE" panose="020B0900000000000000" pitchFamily="50" charset="-128"/>
                <a:ea typeface="HGSｺﾞｼｯｸE" panose="020B0900000000000000" pitchFamily="50" charset="-128"/>
              </a:rPr>
              <a:t>実績把握と分析</a:t>
            </a:r>
            <a:endParaRPr lang="ja-JP" altLang="en-US" sz="1400" dirty="0">
              <a:latin typeface="HGSｺﾞｼｯｸE" panose="020B0900000000000000" pitchFamily="50" charset="-128"/>
              <a:ea typeface="HGSｺﾞｼｯｸE" panose="020B0900000000000000" pitchFamily="50" charset="-128"/>
            </a:endParaRPr>
          </a:p>
        </p:txBody>
      </p:sp>
      <p:sp>
        <p:nvSpPr>
          <p:cNvPr id="21" name="テキスト ボックス 20"/>
          <p:cNvSpPr txBox="1"/>
          <p:nvPr/>
        </p:nvSpPr>
        <p:spPr>
          <a:xfrm>
            <a:off x="4962841" y="4077073"/>
            <a:ext cx="2248194" cy="307777"/>
          </a:xfrm>
          <a:prstGeom prst="rect">
            <a:avLst/>
          </a:prstGeom>
          <a:solidFill>
            <a:schemeClr val="accent5">
              <a:lumMod val="20000"/>
              <a:lumOff val="80000"/>
            </a:schemeClr>
          </a:solidFill>
          <a:ln w="15875" cmpd="dbl">
            <a:solidFill>
              <a:srgbClr val="000000"/>
            </a:solidFill>
          </a:ln>
        </p:spPr>
        <p:txBody>
          <a:bodyPr wrap="square" rtlCol="0">
            <a:spAutoFit/>
          </a:bodyPr>
          <a:lstStyle/>
          <a:p>
            <a:r>
              <a:rPr lang="ja-JP" altLang="en-US" sz="1400" u="sng" dirty="0" smtClean="0">
                <a:latin typeface="HGSｺﾞｼｯｸE" panose="020B0900000000000000" pitchFamily="50" charset="-128"/>
                <a:ea typeface="HGSｺﾞｼｯｸE" panose="020B0900000000000000" pitchFamily="50" charset="-128"/>
              </a:rPr>
              <a:t>日常</a:t>
            </a:r>
            <a:r>
              <a:rPr lang="ja-JP" altLang="en-US" sz="1400" u="sng" dirty="0">
                <a:latin typeface="HGSｺﾞｼｯｸE" panose="020B0900000000000000" pitchFamily="50" charset="-128"/>
                <a:ea typeface="HGSｺﾞｼｯｸE" panose="020B0900000000000000" pitchFamily="50" charset="-128"/>
              </a:rPr>
              <a:t>生活圏域とその状況</a:t>
            </a:r>
          </a:p>
        </p:txBody>
      </p:sp>
      <p:sp>
        <p:nvSpPr>
          <p:cNvPr id="23" name="テキスト ボックス 22"/>
          <p:cNvSpPr txBox="1"/>
          <p:nvPr/>
        </p:nvSpPr>
        <p:spPr>
          <a:xfrm>
            <a:off x="4970061" y="5157793"/>
            <a:ext cx="2793053" cy="307777"/>
          </a:xfrm>
          <a:prstGeom prst="rect">
            <a:avLst/>
          </a:prstGeom>
          <a:solidFill>
            <a:schemeClr val="accent5">
              <a:lumMod val="20000"/>
              <a:lumOff val="80000"/>
            </a:schemeClr>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平成</a:t>
            </a:r>
            <a:r>
              <a:rPr lang="en-US" altLang="ja-JP" sz="1400" dirty="0">
                <a:latin typeface="HGSｺﾞｼｯｸE" panose="020B0900000000000000" pitchFamily="50" charset="-128"/>
                <a:ea typeface="HGSｺﾞｼｯｸE" panose="020B0900000000000000" pitchFamily="50" charset="-128"/>
              </a:rPr>
              <a:t>37</a:t>
            </a:r>
            <a:r>
              <a:rPr lang="ja-JP" altLang="en-US" sz="1400" dirty="0">
                <a:latin typeface="HGSｺﾞｼｯｸE" panose="020B0900000000000000" pitchFamily="50" charset="-128"/>
                <a:ea typeface="HGSｺﾞｼｯｸE" panose="020B0900000000000000" pitchFamily="50" charset="-128"/>
              </a:rPr>
              <a:t>年度の推計と第</a:t>
            </a:r>
            <a:r>
              <a:rPr lang="en-US" altLang="ja-JP" sz="1400" dirty="0">
                <a:latin typeface="HGSｺﾞｼｯｸE" panose="020B0900000000000000" pitchFamily="50" charset="-128"/>
                <a:ea typeface="HGSｺﾞｼｯｸE" panose="020B0900000000000000" pitchFamily="50" charset="-128"/>
              </a:rPr>
              <a:t>6</a:t>
            </a:r>
            <a:r>
              <a:rPr lang="ja-JP" altLang="en-US" sz="1400" dirty="0">
                <a:latin typeface="HGSｺﾞｼｯｸE" panose="020B0900000000000000" pitchFamily="50" charset="-128"/>
                <a:ea typeface="HGSｺﾞｼｯｸE" panose="020B0900000000000000" pitchFamily="50" charset="-128"/>
              </a:rPr>
              <a:t>期の目標</a:t>
            </a:r>
          </a:p>
        </p:txBody>
      </p:sp>
      <p:sp>
        <p:nvSpPr>
          <p:cNvPr id="9" name="四角形吹き出し 8"/>
          <p:cNvSpPr/>
          <p:nvPr/>
        </p:nvSpPr>
        <p:spPr>
          <a:xfrm>
            <a:off x="592470" y="2924945"/>
            <a:ext cx="3643759" cy="1069023"/>
          </a:xfrm>
          <a:prstGeom prst="wedgeRectCallout">
            <a:avLst>
              <a:gd name="adj1" fmla="val -59429"/>
              <a:gd name="adj2" fmla="val -3443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99" dirty="0">
                <a:solidFill>
                  <a:schemeClr val="tx1"/>
                </a:solidFill>
              </a:rPr>
              <a:t>・</a:t>
            </a:r>
            <a:r>
              <a:rPr lang="ja-JP" altLang="en-US" sz="1299" dirty="0" smtClean="0">
                <a:solidFill>
                  <a:schemeClr val="tx1"/>
                </a:solidFill>
              </a:rPr>
              <a:t>介護に関する施策</a:t>
            </a:r>
            <a:r>
              <a:rPr lang="ja-JP" altLang="en-US" sz="1299" dirty="0">
                <a:solidFill>
                  <a:schemeClr val="tx1"/>
                </a:solidFill>
              </a:rPr>
              <a:t>を</a:t>
            </a:r>
            <a:r>
              <a:rPr lang="ja-JP" altLang="en-US" sz="1299" dirty="0" smtClean="0">
                <a:solidFill>
                  <a:schemeClr val="tx1"/>
                </a:solidFill>
              </a:rPr>
              <a:t>居住等に関する施策</a:t>
            </a:r>
            <a:r>
              <a:rPr lang="ja-JP" altLang="en-US" sz="1299" dirty="0">
                <a:solidFill>
                  <a:schemeClr val="tx1"/>
                </a:solidFill>
              </a:rPr>
              <a:t>と連携して推進することが重要。</a:t>
            </a:r>
            <a:endParaRPr lang="en-US" altLang="ja-JP" sz="1299" dirty="0">
              <a:solidFill>
                <a:schemeClr val="tx1"/>
              </a:solidFill>
            </a:endParaRPr>
          </a:p>
          <a:p>
            <a:r>
              <a:rPr lang="ja-JP" altLang="en-US" sz="1299" dirty="0">
                <a:solidFill>
                  <a:schemeClr val="tx1"/>
                </a:solidFill>
              </a:rPr>
              <a:t>・都道府県との協議により、実情に応じた高齢者向け住まいの供給目標を都道府県の高齢者居住安定確保計画に反映させることも可能。</a:t>
            </a:r>
          </a:p>
        </p:txBody>
      </p:sp>
      <p:cxnSp>
        <p:nvCxnSpPr>
          <p:cNvPr id="17" name="直線コネクタ 16"/>
          <p:cNvCxnSpPr/>
          <p:nvPr/>
        </p:nvCxnSpPr>
        <p:spPr>
          <a:xfrm>
            <a:off x="4789635" y="938330"/>
            <a:ext cx="0" cy="6076769"/>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22" name="四角形吹き出し 21"/>
          <p:cNvSpPr/>
          <p:nvPr/>
        </p:nvSpPr>
        <p:spPr>
          <a:xfrm>
            <a:off x="577414" y="5000362"/>
            <a:ext cx="3643759" cy="971194"/>
          </a:xfrm>
          <a:prstGeom prst="wedgeRectCallout">
            <a:avLst>
              <a:gd name="adj1" fmla="val -57576"/>
              <a:gd name="adj2" fmla="val -34734"/>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99" dirty="0">
                <a:solidFill>
                  <a:schemeClr val="tx1"/>
                </a:solidFill>
              </a:rPr>
              <a:t>・地域包括ケアシステム構築には庁内一丸の取組が必要。</a:t>
            </a:r>
            <a:endParaRPr lang="en-US" altLang="ja-JP" sz="1299" dirty="0">
              <a:solidFill>
                <a:schemeClr val="tx1"/>
              </a:solidFill>
            </a:endParaRPr>
          </a:p>
          <a:p>
            <a:r>
              <a:rPr lang="ja-JP" altLang="en-US" sz="1299" dirty="0">
                <a:solidFill>
                  <a:schemeClr val="tx1"/>
                </a:solidFill>
              </a:rPr>
              <a:t>・庁内横断的なプロジェクトチームの設置なども考えられる。</a:t>
            </a:r>
          </a:p>
        </p:txBody>
      </p:sp>
      <p:sp>
        <p:nvSpPr>
          <p:cNvPr id="24" name="テキスト ボックス 23"/>
          <p:cNvSpPr txBox="1"/>
          <p:nvPr/>
        </p:nvSpPr>
        <p:spPr>
          <a:xfrm>
            <a:off x="7977103" y="-410538"/>
            <a:ext cx="2694798" cy="292259"/>
          </a:xfrm>
          <a:prstGeom prst="rect">
            <a:avLst/>
          </a:prstGeom>
          <a:noFill/>
          <a:ln>
            <a:solidFill>
              <a:schemeClr val="tx1"/>
            </a:solidFill>
          </a:ln>
        </p:spPr>
        <p:txBody>
          <a:bodyPr wrap="square" rtlCol="0">
            <a:spAutoFit/>
          </a:bodyPr>
          <a:lstStyle/>
          <a:p>
            <a:r>
              <a:rPr lang="ja-JP" altLang="en-US" sz="1299" dirty="0"/>
              <a:t>●必須記載事項、○任意記載事項</a:t>
            </a:r>
          </a:p>
        </p:txBody>
      </p:sp>
      <p:sp>
        <p:nvSpPr>
          <p:cNvPr id="26" name="四角形吹き出し 25"/>
          <p:cNvSpPr/>
          <p:nvPr/>
        </p:nvSpPr>
        <p:spPr>
          <a:xfrm>
            <a:off x="5447873" y="2593915"/>
            <a:ext cx="3900433" cy="1055337"/>
          </a:xfrm>
          <a:prstGeom prst="wedgeRectCallout">
            <a:avLst>
              <a:gd name="adj1" fmla="val -58061"/>
              <a:gd name="adj2" fmla="val -33753"/>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99" dirty="0">
                <a:solidFill>
                  <a:schemeClr val="tx1"/>
                </a:solidFill>
              </a:rPr>
              <a:t>・介護保険事業状況報告、地域包括ケア「見える化」システムなどを活用して、保険給付の動向・特徴を分析、把握。</a:t>
            </a:r>
            <a:endParaRPr lang="en-US" altLang="ja-JP" sz="1299" dirty="0">
              <a:solidFill>
                <a:schemeClr val="tx1"/>
              </a:solidFill>
            </a:endParaRPr>
          </a:p>
          <a:p>
            <a:r>
              <a:rPr lang="ja-JP" altLang="en-US" sz="1299" dirty="0">
                <a:solidFill>
                  <a:schemeClr val="tx1"/>
                </a:solidFill>
              </a:rPr>
              <a:t>・日常生活圏域ニーズ調査の実施とその反映。</a:t>
            </a:r>
            <a:endParaRPr lang="en-US" altLang="ja-JP" sz="1299" dirty="0">
              <a:solidFill>
                <a:schemeClr val="tx1"/>
              </a:solidFill>
            </a:endParaRPr>
          </a:p>
          <a:p>
            <a:r>
              <a:rPr lang="ja-JP" altLang="en-US" sz="1299" dirty="0">
                <a:solidFill>
                  <a:schemeClr val="tx1"/>
                </a:solidFill>
              </a:rPr>
              <a:t>・地域ケア会議を活用した課題把握と支援策。</a:t>
            </a:r>
          </a:p>
        </p:txBody>
      </p:sp>
      <p:sp>
        <p:nvSpPr>
          <p:cNvPr id="27" name="四角形吹き出し 26"/>
          <p:cNvSpPr/>
          <p:nvPr/>
        </p:nvSpPr>
        <p:spPr>
          <a:xfrm>
            <a:off x="5424070" y="5661848"/>
            <a:ext cx="3900433" cy="935504"/>
          </a:xfrm>
          <a:prstGeom prst="wedgeRectCallout">
            <a:avLst>
              <a:gd name="adj1" fmla="val -56949"/>
              <a:gd name="adj2" fmla="val -33362"/>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99" dirty="0">
                <a:solidFill>
                  <a:schemeClr val="tx1"/>
                </a:solidFill>
              </a:rPr>
              <a:t>・介護サービス・地域支援事業の量・費用や保険料の中長期的な推計を行って、計画に示す。</a:t>
            </a:r>
            <a:endParaRPr lang="en-US" altLang="ja-JP" sz="1299" dirty="0">
              <a:solidFill>
                <a:schemeClr val="tx1"/>
              </a:solidFill>
            </a:endParaRPr>
          </a:p>
          <a:p>
            <a:r>
              <a:rPr lang="ja-JP" altLang="en-US" sz="1299" dirty="0">
                <a:solidFill>
                  <a:schemeClr val="tx1"/>
                </a:solidFill>
              </a:rPr>
              <a:t>・中長期推計を見て第六期の保険料を定め、段階的な充実の方針と第六期の位置づけを定める。</a:t>
            </a:r>
          </a:p>
        </p:txBody>
      </p:sp>
      <p:sp>
        <p:nvSpPr>
          <p:cNvPr id="3" name="四角形吹き出し 2"/>
          <p:cNvSpPr/>
          <p:nvPr/>
        </p:nvSpPr>
        <p:spPr>
          <a:xfrm>
            <a:off x="522300" y="1700808"/>
            <a:ext cx="3784097" cy="438106"/>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300" dirty="0" smtClean="0">
                <a:solidFill>
                  <a:schemeClr val="tx1"/>
                </a:solidFill>
              </a:rPr>
              <a:t>地域包括ケアシステムの基本理念や認知症施策の推進の趣旨に沿うものとする。</a:t>
            </a:r>
            <a:endParaRPr kumimoji="1" lang="ja-JP" altLang="en-US" sz="1300" dirty="0">
              <a:solidFill>
                <a:schemeClr val="tx1"/>
              </a:solidFill>
            </a:endParaRPr>
          </a:p>
        </p:txBody>
      </p:sp>
      <p:sp>
        <p:nvSpPr>
          <p:cNvPr id="20" name="大かっこ 19"/>
          <p:cNvSpPr/>
          <p:nvPr/>
        </p:nvSpPr>
        <p:spPr>
          <a:xfrm>
            <a:off x="8195440" y="1196752"/>
            <a:ext cx="1585192" cy="547768"/>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300" dirty="0"/>
              <a:t>人口・被保険者数・要介護者数の見込み。</a:t>
            </a:r>
          </a:p>
        </p:txBody>
      </p:sp>
      <p:sp>
        <p:nvSpPr>
          <p:cNvPr id="28" name="大かっこ 27"/>
          <p:cNvSpPr/>
          <p:nvPr/>
        </p:nvSpPr>
        <p:spPr>
          <a:xfrm>
            <a:off x="7384239" y="4077073"/>
            <a:ext cx="2396392" cy="421573"/>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300" dirty="0" smtClean="0"/>
              <a:t>地域包括ケアシステムを構築する区域。中学校区単位等。</a:t>
            </a:r>
            <a:endParaRPr lang="ja-JP" altLang="en-US" sz="1300" dirty="0"/>
          </a:p>
        </p:txBody>
      </p:sp>
      <p:sp>
        <p:nvSpPr>
          <p:cNvPr id="29" name="大かっこ 28"/>
          <p:cNvSpPr/>
          <p:nvPr/>
        </p:nvSpPr>
        <p:spPr>
          <a:xfrm>
            <a:off x="2863429" y="2366095"/>
            <a:ext cx="1585192" cy="432049"/>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300" dirty="0" smtClean="0"/>
              <a:t>第</a:t>
            </a:r>
            <a:r>
              <a:rPr lang="en-US" altLang="ja-JP" sz="1300" dirty="0" smtClean="0"/>
              <a:t>6</a:t>
            </a:r>
            <a:r>
              <a:rPr lang="ja-JP" altLang="en-US" sz="1300" dirty="0" smtClean="0"/>
              <a:t>期は平成</a:t>
            </a:r>
            <a:r>
              <a:rPr lang="en-US" altLang="ja-JP" sz="1300" dirty="0" smtClean="0"/>
              <a:t>27</a:t>
            </a:r>
            <a:r>
              <a:rPr lang="ja-JP" altLang="en-US" sz="1300" dirty="0" smtClean="0"/>
              <a:t>年度から</a:t>
            </a:r>
            <a:r>
              <a:rPr lang="en-US" altLang="ja-JP" sz="1300" dirty="0" smtClean="0"/>
              <a:t>29</a:t>
            </a:r>
            <a:r>
              <a:rPr lang="ja-JP" altLang="en-US" sz="1300" dirty="0" smtClean="0"/>
              <a:t>年度。</a:t>
            </a:r>
            <a:endParaRPr lang="ja-JP" altLang="en-US" sz="1300" dirty="0"/>
          </a:p>
        </p:txBody>
      </p:sp>
      <p:sp>
        <p:nvSpPr>
          <p:cNvPr id="30" name="大かっこ 29"/>
          <p:cNvSpPr/>
          <p:nvPr/>
        </p:nvSpPr>
        <p:spPr>
          <a:xfrm>
            <a:off x="2863428" y="4240833"/>
            <a:ext cx="1724880" cy="648072"/>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200" dirty="0" smtClean="0"/>
              <a:t>関係部局の連携、計画作成委員会等の開催、被保険者の意見の反映、都道府県との連携。</a:t>
            </a:r>
            <a:endParaRPr lang="ja-JP" altLang="en-US" sz="1200" dirty="0"/>
          </a:p>
        </p:txBody>
      </p:sp>
      <p:sp>
        <p:nvSpPr>
          <p:cNvPr id="31" name="テキスト ボックス 30"/>
          <p:cNvSpPr txBox="1"/>
          <p:nvPr/>
        </p:nvSpPr>
        <p:spPr>
          <a:xfrm>
            <a:off x="171965" y="6217568"/>
            <a:ext cx="3339952" cy="307777"/>
          </a:xfrm>
          <a:prstGeom prst="rect">
            <a:avLst/>
          </a:prstGeom>
          <a:solidFill>
            <a:srgbClr val="CCFFCC"/>
          </a:solidFill>
          <a:ln>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公表と普及啓発、達成状況の点検評価</a:t>
            </a:r>
            <a:endParaRPr lang="ja-JP" altLang="en-US" sz="1400" dirty="0"/>
          </a:p>
        </p:txBody>
      </p:sp>
      <p:sp>
        <p:nvSpPr>
          <p:cNvPr id="25" name="正方形/長方形 24"/>
          <p:cNvSpPr/>
          <p:nvPr/>
        </p:nvSpPr>
        <p:spPr>
          <a:xfrm rot="5400000">
            <a:off x="-164" y="6581964"/>
            <a:ext cx="473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13</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93252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295754" y="84386"/>
            <a:ext cx="3666407" cy="392287"/>
          </a:xfrm>
          <a:prstGeom prst="rect">
            <a:avLst/>
          </a:prstGeom>
          <a:noFill/>
        </p:spPr>
        <p:txBody>
          <a:bodyPr wrap="square" rtlCol="0">
            <a:spAutoFit/>
          </a:bodyPr>
          <a:lstStyle/>
          <a:p>
            <a:pPr algn="ctr"/>
            <a:r>
              <a:rPr lang="ja-JP" altLang="en-US" sz="1949" dirty="0">
                <a:latin typeface="HG丸ｺﾞｼｯｸM-PRO" panose="020F0600000000000000" pitchFamily="50" charset="-128"/>
                <a:ea typeface="HG丸ｺﾞｼｯｸM-PRO" panose="020F0600000000000000" pitchFamily="50" charset="-128"/>
              </a:rPr>
              <a:t>＜各論（計画期間中の取組＞</a:t>
            </a:r>
          </a:p>
        </p:txBody>
      </p:sp>
      <p:sp>
        <p:nvSpPr>
          <p:cNvPr id="6" name="テキスト ボックス 5"/>
          <p:cNvSpPr txBox="1"/>
          <p:nvPr/>
        </p:nvSpPr>
        <p:spPr>
          <a:xfrm>
            <a:off x="119316" y="600944"/>
            <a:ext cx="4687724" cy="307777"/>
          </a:xfrm>
          <a:prstGeom prst="rect">
            <a:avLst/>
          </a:prstGeom>
          <a:solidFill>
            <a:srgbClr val="FFFF99"/>
          </a:solidFill>
          <a:ln w="3175">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地域</a:t>
            </a:r>
            <a:r>
              <a:rPr lang="ja-JP" altLang="en-US" sz="1400" dirty="0">
                <a:latin typeface="HGSｺﾞｼｯｸE" panose="020B0900000000000000" pitchFamily="50" charset="-128"/>
                <a:ea typeface="HGSｺﾞｼｯｸE" panose="020B0900000000000000" pitchFamily="50" charset="-128"/>
              </a:rPr>
              <a:t>包括ケアシステム構築のための</a:t>
            </a:r>
            <a:r>
              <a:rPr lang="ja-JP" altLang="en-US" sz="1400" dirty="0" smtClean="0">
                <a:latin typeface="HGSｺﾞｼｯｸE" panose="020B0900000000000000" pitchFamily="50" charset="-128"/>
                <a:ea typeface="HGSｺﾞｼｯｸE" panose="020B0900000000000000" pitchFamily="50" charset="-128"/>
              </a:rPr>
              <a:t>重点取組事項</a:t>
            </a:r>
            <a:endParaRPr lang="en-US" altLang="ja-JP" sz="1400" dirty="0">
              <a:latin typeface="HGSｺﾞｼｯｸE" panose="020B0900000000000000" pitchFamily="50" charset="-128"/>
              <a:ea typeface="HGSｺﾞｼｯｸE" panose="020B0900000000000000" pitchFamily="50" charset="-128"/>
            </a:endParaRPr>
          </a:p>
        </p:txBody>
      </p:sp>
      <p:sp>
        <p:nvSpPr>
          <p:cNvPr id="25" name="テキスト ボックス 24"/>
          <p:cNvSpPr txBox="1"/>
          <p:nvPr/>
        </p:nvSpPr>
        <p:spPr>
          <a:xfrm>
            <a:off x="5125863" y="2238757"/>
            <a:ext cx="2925468" cy="523220"/>
          </a:xfrm>
          <a:prstGeom prst="rect">
            <a:avLst/>
          </a:prstGeom>
          <a:solidFill>
            <a:srgbClr val="CCFF66"/>
          </a:solidFill>
          <a:ln w="15875" cmpd="dbl">
            <a:solidFill>
              <a:schemeClr val="tx1"/>
            </a:solidFill>
          </a:ln>
        </p:spPr>
        <p:txBody>
          <a:bodyPr wrap="square" rtlCol="0">
            <a:spAutoFit/>
          </a:bodyPr>
          <a:lstStyle/>
          <a:p>
            <a:r>
              <a:rPr lang="ja-JP" altLang="en-US" sz="1400" u="sng" dirty="0" smtClean="0">
                <a:latin typeface="HGSｺﾞｼｯｸE" panose="020B0900000000000000" pitchFamily="50" charset="-128"/>
                <a:ea typeface="HGSｺﾞｼｯｸE" panose="020B0900000000000000" pitchFamily="50" charset="-128"/>
              </a:rPr>
              <a:t>各年度</a:t>
            </a:r>
            <a:r>
              <a:rPr lang="ja-JP" altLang="en-US" sz="1400" u="sng" dirty="0">
                <a:latin typeface="HGSｺﾞｼｯｸE" panose="020B0900000000000000" pitchFamily="50" charset="-128"/>
                <a:ea typeface="HGSｺﾞｼｯｸE" panose="020B0900000000000000" pitchFamily="50" charset="-128"/>
              </a:rPr>
              <a:t>における地域支援事業の量の見込み</a:t>
            </a:r>
            <a:endParaRPr lang="en-US" altLang="ja-JP" sz="1400" u="sng" dirty="0">
              <a:latin typeface="HGSｺﾞｼｯｸE" panose="020B0900000000000000" pitchFamily="50" charset="-128"/>
              <a:ea typeface="HGSｺﾞｼｯｸE" panose="020B0900000000000000" pitchFamily="50" charset="-128"/>
            </a:endParaRPr>
          </a:p>
        </p:txBody>
      </p:sp>
      <p:sp>
        <p:nvSpPr>
          <p:cNvPr id="18" name="テキスト ボックス 17"/>
          <p:cNvSpPr txBox="1"/>
          <p:nvPr/>
        </p:nvSpPr>
        <p:spPr>
          <a:xfrm>
            <a:off x="5125864" y="569175"/>
            <a:ext cx="2925467" cy="523220"/>
          </a:xfrm>
          <a:prstGeom prst="rect">
            <a:avLst/>
          </a:prstGeom>
          <a:solidFill>
            <a:srgbClr val="CCFF66"/>
          </a:solidFill>
          <a:ln w="15875" cmpd="dbl"/>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u="sng" dirty="0" smtClean="0">
                <a:latin typeface="HGSｺﾞｼｯｸE" panose="020B0900000000000000" pitchFamily="50" charset="-128"/>
                <a:ea typeface="HGSｺﾞｼｯｸE" panose="020B0900000000000000" pitchFamily="50" charset="-128"/>
              </a:rPr>
              <a:t>各年度</a:t>
            </a:r>
            <a:r>
              <a:rPr lang="ja-JP" altLang="en-US" sz="1400" u="sng" dirty="0">
                <a:latin typeface="HGSｺﾞｼｯｸE" panose="020B0900000000000000" pitchFamily="50" charset="-128"/>
                <a:ea typeface="HGSｺﾞｼｯｸE" panose="020B0900000000000000" pitchFamily="50" charset="-128"/>
              </a:rPr>
              <a:t>における介護給付等対象サービスの種類ごとの量の見込み</a:t>
            </a:r>
            <a:endParaRPr lang="en-US" altLang="ja-JP" sz="1400" u="sng" dirty="0">
              <a:latin typeface="HGSｺﾞｼｯｸE" panose="020B0900000000000000" pitchFamily="50" charset="-128"/>
              <a:ea typeface="HGSｺﾞｼｯｸE" panose="020B0900000000000000" pitchFamily="50" charset="-128"/>
            </a:endParaRPr>
          </a:p>
        </p:txBody>
      </p:sp>
      <p:sp>
        <p:nvSpPr>
          <p:cNvPr id="12" name="テキスト ボックス 11"/>
          <p:cNvSpPr txBox="1"/>
          <p:nvPr/>
        </p:nvSpPr>
        <p:spPr>
          <a:xfrm>
            <a:off x="403085" y="1119974"/>
            <a:ext cx="2460344" cy="292259"/>
          </a:xfrm>
          <a:prstGeom prst="rect">
            <a:avLst/>
          </a:prstGeom>
          <a:solidFill>
            <a:srgbClr val="FFFF99"/>
          </a:solidFill>
          <a:ln>
            <a:solidFill>
              <a:schemeClr val="tx1"/>
            </a:solidFill>
          </a:ln>
        </p:spPr>
        <p:txBody>
          <a:bodyPr wrap="square" rtlCol="0">
            <a:spAutoFit/>
          </a:bodyPr>
          <a:lstStyle/>
          <a:p>
            <a:r>
              <a:rPr lang="ja-JP" altLang="en-US" sz="1299" dirty="0" smtClean="0">
                <a:latin typeface="HGSｺﾞｼｯｸE" panose="020B0900000000000000" pitchFamily="50" charset="-128"/>
                <a:ea typeface="HGSｺﾞｼｯｸE" panose="020B0900000000000000" pitchFamily="50" charset="-128"/>
              </a:rPr>
              <a:t>①在宅</a:t>
            </a:r>
            <a:r>
              <a:rPr lang="ja-JP" altLang="en-US" sz="1299" dirty="0">
                <a:latin typeface="HGSｺﾞｼｯｸE" panose="020B0900000000000000" pitchFamily="50" charset="-128"/>
                <a:ea typeface="HGSｺﾞｼｯｸE" panose="020B0900000000000000" pitchFamily="50" charset="-128"/>
              </a:rPr>
              <a:t>医療・介護連携の</a:t>
            </a:r>
            <a:r>
              <a:rPr lang="ja-JP" altLang="en-US" sz="1299" dirty="0" smtClean="0">
                <a:latin typeface="HGSｺﾞｼｯｸE" panose="020B0900000000000000" pitchFamily="50" charset="-128"/>
                <a:ea typeface="HGSｺﾞｼｯｸE" panose="020B0900000000000000" pitchFamily="50" charset="-128"/>
              </a:rPr>
              <a:t>推進</a:t>
            </a:r>
            <a:endParaRPr lang="ja-JP" altLang="en-US" sz="1299" dirty="0">
              <a:latin typeface="HGSｺﾞｼｯｸE" panose="020B0900000000000000" pitchFamily="50" charset="-128"/>
              <a:ea typeface="HGSｺﾞｼｯｸE" panose="020B0900000000000000" pitchFamily="50" charset="-128"/>
            </a:endParaRPr>
          </a:p>
        </p:txBody>
      </p:sp>
      <p:sp>
        <p:nvSpPr>
          <p:cNvPr id="16" name="テキスト ボックス 15"/>
          <p:cNvSpPr txBox="1"/>
          <p:nvPr/>
        </p:nvSpPr>
        <p:spPr>
          <a:xfrm>
            <a:off x="374649" y="2202761"/>
            <a:ext cx="1840292" cy="307777"/>
          </a:xfrm>
          <a:prstGeom prst="rect">
            <a:avLst/>
          </a:prstGeom>
          <a:solidFill>
            <a:srgbClr val="FFFF99"/>
          </a:solidFill>
          <a:ln>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②認知症</a:t>
            </a:r>
            <a:r>
              <a:rPr lang="ja-JP" altLang="en-US" sz="1400" dirty="0">
                <a:latin typeface="HGSｺﾞｼｯｸE" panose="020B0900000000000000" pitchFamily="50" charset="-128"/>
                <a:ea typeface="HGSｺﾞｼｯｸE" panose="020B0900000000000000" pitchFamily="50" charset="-128"/>
              </a:rPr>
              <a:t>施策の</a:t>
            </a:r>
            <a:r>
              <a:rPr lang="ja-JP" altLang="en-US" sz="1400" dirty="0" smtClean="0">
                <a:latin typeface="HGSｺﾞｼｯｸE" panose="020B0900000000000000" pitchFamily="50" charset="-128"/>
                <a:ea typeface="HGSｺﾞｼｯｸE" panose="020B0900000000000000" pitchFamily="50" charset="-128"/>
              </a:rPr>
              <a:t>推進</a:t>
            </a:r>
            <a:endParaRPr lang="ja-JP" altLang="en-US" sz="1400" dirty="0">
              <a:latin typeface="HGSｺﾞｼｯｸE" panose="020B0900000000000000" pitchFamily="50" charset="-128"/>
              <a:ea typeface="HGSｺﾞｼｯｸE" panose="020B0900000000000000" pitchFamily="50" charset="-128"/>
            </a:endParaRPr>
          </a:p>
        </p:txBody>
      </p:sp>
      <p:sp>
        <p:nvSpPr>
          <p:cNvPr id="17" name="テキスト ボックス 16"/>
          <p:cNvSpPr txBox="1"/>
          <p:nvPr/>
        </p:nvSpPr>
        <p:spPr>
          <a:xfrm>
            <a:off x="403085" y="3557864"/>
            <a:ext cx="4117590" cy="307777"/>
          </a:xfrm>
          <a:prstGeom prst="rect">
            <a:avLst/>
          </a:prstGeom>
          <a:solidFill>
            <a:srgbClr val="FFFF99"/>
          </a:solidFill>
          <a:ln>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③生活</a:t>
            </a:r>
            <a:r>
              <a:rPr lang="ja-JP" altLang="en-US" sz="1400" dirty="0">
                <a:latin typeface="HGSｺﾞｼｯｸE" panose="020B0900000000000000" pitchFamily="50" charset="-128"/>
                <a:ea typeface="HGSｺﾞｼｯｸE" panose="020B0900000000000000" pitchFamily="50" charset="-128"/>
              </a:rPr>
              <a:t>支援・介護予防サービスの基盤整備の</a:t>
            </a:r>
            <a:r>
              <a:rPr lang="ja-JP" altLang="en-US" sz="1400" dirty="0" smtClean="0">
                <a:latin typeface="HGSｺﾞｼｯｸE" panose="020B0900000000000000" pitchFamily="50" charset="-128"/>
                <a:ea typeface="HGSｺﾞｼｯｸE" panose="020B0900000000000000" pitchFamily="50" charset="-128"/>
              </a:rPr>
              <a:t>推進</a:t>
            </a:r>
            <a:endParaRPr lang="ja-JP" altLang="en-US" sz="1400" dirty="0">
              <a:latin typeface="HGSｺﾞｼｯｸE" panose="020B0900000000000000" pitchFamily="50" charset="-128"/>
              <a:ea typeface="HGSｺﾞｼｯｸE" panose="020B0900000000000000" pitchFamily="50" charset="-128"/>
            </a:endParaRPr>
          </a:p>
        </p:txBody>
      </p:sp>
      <p:sp>
        <p:nvSpPr>
          <p:cNvPr id="21" name="テキスト ボックス 20"/>
          <p:cNvSpPr txBox="1"/>
          <p:nvPr/>
        </p:nvSpPr>
        <p:spPr>
          <a:xfrm>
            <a:off x="403085" y="5252434"/>
            <a:ext cx="3469103" cy="307777"/>
          </a:xfrm>
          <a:prstGeom prst="rect">
            <a:avLst/>
          </a:prstGeom>
          <a:solidFill>
            <a:srgbClr val="FFFF99"/>
          </a:solidFill>
          <a:ln>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④高齢者</a:t>
            </a:r>
            <a:r>
              <a:rPr lang="ja-JP" altLang="en-US" sz="1400" dirty="0">
                <a:latin typeface="HGSｺﾞｼｯｸE" panose="020B0900000000000000" pitchFamily="50" charset="-128"/>
                <a:ea typeface="HGSｺﾞｼｯｸE" panose="020B0900000000000000" pitchFamily="50" charset="-128"/>
              </a:rPr>
              <a:t>の居住安定に係る施策との</a:t>
            </a:r>
            <a:r>
              <a:rPr lang="ja-JP" altLang="en-US" sz="1400" dirty="0" smtClean="0">
                <a:latin typeface="HGSｺﾞｼｯｸE" panose="020B0900000000000000" pitchFamily="50" charset="-128"/>
                <a:ea typeface="HGSｺﾞｼｯｸE" panose="020B0900000000000000" pitchFamily="50" charset="-128"/>
              </a:rPr>
              <a:t>連携</a:t>
            </a:r>
            <a:endParaRPr lang="ja-JP" altLang="en-US" sz="1400" dirty="0">
              <a:latin typeface="HGSｺﾞｼｯｸE" panose="020B0900000000000000" pitchFamily="50" charset="-128"/>
              <a:ea typeface="HGSｺﾞｼｯｸE" panose="020B0900000000000000" pitchFamily="50" charset="-128"/>
            </a:endParaRPr>
          </a:p>
        </p:txBody>
      </p:sp>
      <p:sp>
        <p:nvSpPr>
          <p:cNvPr id="19" name="四角形吹き出し 18"/>
          <p:cNvSpPr/>
          <p:nvPr/>
        </p:nvSpPr>
        <p:spPr>
          <a:xfrm>
            <a:off x="880686" y="1549129"/>
            <a:ext cx="3908640" cy="498840"/>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a:solidFill>
                  <a:schemeClr val="tx1"/>
                </a:solidFill>
              </a:rPr>
              <a:t>市町村が主体となって地域医師会等の協力を得つつ、在宅医療・介護連携のための体制を充実させる。</a:t>
            </a:r>
          </a:p>
        </p:txBody>
      </p:sp>
      <p:sp>
        <p:nvSpPr>
          <p:cNvPr id="20" name="四角形吹き出し 19"/>
          <p:cNvSpPr/>
          <p:nvPr/>
        </p:nvSpPr>
        <p:spPr>
          <a:xfrm>
            <a:off x="900253" y="2617420"/>
            <a:ext cx="3889074" cy="739572"/>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a:solidFill>
                  <a:schemeClr val="tx1"/>
                </a:solidFill>
              </a:rPr>
              <a:t>認知症高齢者を地域</a:t>
            </a:r>
            <a:r>
              <a:rPr lang="ja-JP" altLang="en-US" sz="1300" dirty="0" smtClean="0">
                <a:solidFill>
                  <a:schemeClr val="tx1"/>
                </a:solidFill>
              </a:rPr>
              <a:t>で</a:t>
            </a:r>
            <a:r>
              <a:rPr lang="ja-JP" altLang="en-US" sz="1300" dirty="0">
                <a:solidFill>
                  <a:schemeClr val="tx1"/>
                </a:solidFill>
              </a:rPr>
              <a:t>支える</a:t>
            </a:r>
            <a:r>
              <a:rPr lang="ja-JP" altLang="en-US" sz="1300" dirty="0" smtClean="0">
                <a:solidFill>
                  <a:schemeClr val="tx1"/>
                </a:solidFill>
              </a:rPr>
              <a:t>ため</a:t>
            </a:r>
            <a:r>
              <a:rPr lang="ja-JP" altLang="en-US" sz="1300" dirty="0">
                <a:solidFill>
                  <a:schemeClr val="tx1"/>
                </a:solidFill>
              </a:rPr>
              <a:t>、必要な早期診断等を行う医療機関等の状況を示すとともに、取組の具体的な計画を定める。</a:t>
            </a:r>
          </a:p>
        </p:txBody>
      </p:sp>
      <p:sp>
        <p:nvSpPr>
          <p:cNvPr id="26" name="四角形吹き出し 25"/>
          <p:cNvSpPr/>
          <p:nvPr/>
        </p:nvSpPr>
        <p:spPr>
          <a:xfrm>
            <a:off x="917966" y="4001100"/>
            <a:ext cx="3889074" cy="1084085"/>
          </a:xfrm>
          <a:prstGeom prst="wedgeRectCallout">
            <a:avLst>
              <a:gd name="adj1" fmla="val -56118"/>
              <a:gd name="adj2" fmla="val -3459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a:solidFill>
                  <a:schemeClr val="tx1"/>
                </a:solidFill>
              </a:rPr>
              <a:t>・高齢単身・夫婦のみ世帯など支援を必要とする高齢者が増加。</a:t>
            </a:r>
          </a:p>
          <a:p>
            <a:r>
              <a:rPr lang="ja-JP" altLang="en-US" sz="1300" dirty="0">
                <a:solidFill>
                  <a:schemeClr val="tx1"/>
                </a:solidFill>
              </a:rPr>
              <a:t>・コーディネーターを活用し、多様な主体による生活支援サービスの充実を目指す。</a:t>
            </a:r>
          </a:p>
          <a:p>
            <a:r>
              <a:rPr lang="ja-JP" altLang="en-US" sz="1300" dirty="0">
                <a:solidFill>
                  <a:schemeClr val="tx1"/>
                </a:solidFill>
              </a:rPr>
              <a:t>・元気な高齢者が担い手として活躍することも期待。</a:t>
            </a:r>
          </a:p>
        </p:txBody>
      </p:sp>
      <p:sp>
        <p:nvSpPr>
          <p:cNvPr id="29" name="四角形吹き出し 28"/>
          <p:cNvSpPr/>
          <p:nvPr/>
        </p:nvSpPr>
        <p:spPr>
          <a:xfrm>
            <a:off x="917966" y="5703534"/>
            <a:ext cx="3889074" cy="1084085"/>
          </a:xfrm>
          <a:prstGeom prst="wedgeRectCallout">
            <a:avLst>
              <a:gd name="adj1" fmla="val -56118"/>
              <a:gd name="adj2" fmla="val -3459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a:solidFill>
                  <a:schemeClr val="tx1"/>
                </a:solidFill>
              </a:rPr>
              <a:t>・住まいの提供と住まいでの生活支援サービスは保健・医療・介護サービスの前提。</a:t>
            </a:r>
          </a:p>
          <a:p>
            <a:r>
              <a:rPr lang="ja-JP" altLang="en-US" sz="1300" dirty="0">
                <a:solidFill>
                  <a:schemeClr val="tx1"/>
                </a:solidFill>
              </a:rPr>
              <a:t>・必要に応じ高齢者向けの賃貸住宅や老人ホームの供給目標を定める。</a:t>
            </a:r>
          </a:p>
          <a:p>
            <a:r>
              <a:rPr lang="ja-JP" altLang="en-US" sz="1300" dirty="0">
                <a:solidFill>
                  <a:schemeClr val="tx1"/>
                </a:solidFill>
              </a:rPr>
              <a:t>・養護老人ホームや軽費老人ホームも活用。</a:t>
            </a:r>
          </a:p>
        </p:txBody>
      </p:sp>
      <p:sp>
        <p:nvSpPr>
          <p:cNvPr id="30" name="四角形吹き出し 29"/>
          <p:cNvSpPr/>
          <p:nvPr/>
        </p:nvSpPr>
        <p:spPr>
          <a:xfrm>
            <a:off x="5817650" y="1196752"/>
            <a:ext cx="3908640" cy="1006008"/>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smtClean="0">
                <a:solidFill>
                  <a:schemeClr val="tx1"/>
                </a:solidFill>
              </a:rPr>
              <a:t>・各年度におけるサービス量の見込みと地域密着型サービスの必要入所（利用）定員総数を定める。</a:t>
            </a:r>
            <a:endParaRPr lang="en-US" altLang="ja-JP" sz="1300" dirty="0" smtClean="0">
              <a:solidFill>
                <a:schemeClr val="tx1"/>
              </a:solidFill>
            </a:endParaRPr>
          </a:p>
          <a:p>
            <a:r>
              <a:rPr lang="ja-JP" altLang="en-US" sz="1300" dirty="0">
                <a:solidFill>
                  <a:schemeClr val="tx1"/>
                </a:solidFill>
              </a:rPr>
              <a:t>・</a:t>
            </a:r>
            <a:r>
              <a:rPr lang="ja-JP" altLang="en-US" sz="1300" dirty="0" smtClean="0">
                <a:solidFill>
                  <a:schemeClr val="tx1"/>
                </a:solidFill>
              </a:rPr>
              <a:t>特別</a:t>
            </a:r>
            <a:r>
              <a:rPr lang="ja-JP" altLang="en-US" sz="1300" dirty="0">
                <a:solidFill>
                  <a:schemeClr val="tx1"/>
                </a:solidFill>
              </a:rPr>
              <a:t>養護老人ホームについては、入所申込者のうち、真に入所が必要と判断される者の状況も踏まえる。</a:t>
            </a:r>
          </a:p>
        </p:txBody>
      </p:sp>
      <p:sp>
        <p:nvSpPr>
          <p:cNvPr id="31" name="四角形吹き出し 30"/>
          <p:cNvSpPr/>
          <p:nvPr/>
        </p:nvSpPr>
        <p:spPr>
          <a:xfrm>
            <a:off x="5881774" y="2902342"/>
            <a:ext cx="3834733" cy="963298"/>
          </a:xfrm>
          <a:prstGeom prst="wedgeRectCallout">
            <a:avLst>
              <a:gd name="adj1" fmla="val -56449"/>
              <a:gd name="adj2" fmla="val -35409"/>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a:solidFill>
                  <a:schemeClr val="tx1"/>
                </a:solidFill>
              </a:rPr>
              <a:t>介護予防・日常生活支援総合事業については、第６期期間中に予防給付等対象サービスのうち訪問介護・通所介護が同事業</a:t>
            </a:r>
            <a:r>
              <a:rPr lang="ja-JP" altLang="en-US" sz="1300" dirty="0" smtClean="0">
                <a:solidFill>
                  <a:schemeClr val="tx1"/>
                </a:solidFill>
              </a:rPr>
              <a:t>に</a:t>
            </a:r>
            <a:r>
              <a:rPr lang="ja-JP" altLang="en-US" sz="1300" dirty="0">
                <a:solidFill>
                  <a:schemeClr val="tx1"/>
                </a:solidFill>
              </a:rPr>
              <a:t>移行</a:t>
            </a:r>
            <a:r>
              <a:rPr lang="ja-JP" altLang="en-US" sz="1300" dirty="0" smtClean="0">
                <a:solidFill>
                  <a:schemeClr val="tx1"/>
                </a:solidFill>
              </a:rPr>
              <a:t>する</a:t>
            </a:r>
            <a:r>
              <a:rPr lang="ja-JP" altLang="en-US" sz="1300" dirty="0">
                <a:solidFill>
                  <a:schemeClr val="tx1"/>
                </a:solidFill>
              </a:rPr>
              <a:t>ことに留意して見込む。</a:t>
            </a:r>
          </a:p>
        </p:txBody>
      </p:sp>
      <p:sp>
        <p:nvSpPr>
          <p:cNvPr id="32" name="大かっこ 31"/>
          <p:cNvSpPr/>
          <p:nvPr/>
        </p:nvSpPr>
        <p:spPr>
          <a:xfrm>
            <a:off x="8195440" y="575874"/>
            <a:ext cx="1585192" cy="547768"/>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300" dirty="0" smtClean="0"/>
              <a:t>入所・居住系サービス、在宅サービス、予防給付サービス</a:t>
            </a:r>
            <a:endParaRPr lang="ja-JP" altLang="en-US" sz="1300" dirty="0"/>
          </a:p>
        </p:txBody>
      </p:sp>
      <p:sp>
        <p:nvSpPr>
          <p:cNvPr id="33" name="大かっこ 32"/>
          <p:cNvSpPr/>
          <p:nvPr/>
        </p:nvSpPr>
        <p:spPr>
          <a:xfrm>
            <a:off x="8195439" y="2263075"/>
            <a:ext cx="1585192" cy="494924"/>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300" dirty="0" smtClean="0"/>
              <a:t>総合事業、</a:t>
            </a:r>
            <a:endParaRPr lang="en-US" altLang="ja-JP" sz="1300" dirty="0" smtClean="0"/>
          </a:p>
          <a:p>
            <a:r>
              <a:rPr lang="ja-JP" altLang="en-US" sz="1300" dirty="0" smtClean="0"/>
              <a:t>包括的支援</a:t>
            </a:r>
            <a:r>
              <a:rPr lang="ja-JP" altLang="en-US" sz="1300" dirty="0"/>
              <a:t>事業</a:t>
            </a:r>
          </a:p>
        </p:txBody>
      </p:sp>
      <p:sp>
        <p:nvSpPr>
          <p:cNvPr id="34" name="四角形吹き出し 33"/>
          <p:cNvSpPr/>
          <p:nvPr/>
        </p:nvSpPr>
        <p:spPr>
          <a:xfrm>
            <a:off x="5891556" y="4001099"/>
            <a:ext cx="3908640" cy="759678"/>
          </a:xfrm>
          <a:prstGeom prst="wedgeRectCallout">
            <a:avLst>
              <a:gd name="adj1" fmla="val -55770"/>
              <a:gd name="adj2" fmla="val -36416"/>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smtClean="0">
                <a:solidFill>
                  <a:schemeClr val="tx1"/>
                </a:solidFill>
              </a:rPr>
              <a:t>総合事業：　ガイドラインを</a:t>
            </a:r>
            <a:r>
              <a:rPr lang="ja-JP" altLang="en-US" sz="1300" dirty="0">
                <a:solidFill>
                  <a:schemeClr val="tx1"/>
                </a:solidFill>
              </a:rPr>
              <a:t>参考にしながら、既存のサービスである専門的なサービスから住民主体の支援まで多様なサービスの量を見込む。</a:t>
            </a:r>
          </a:p>
        </p:txBody>
      </p:sp>
      <p:sp>
        <p:nvSpPr>
          <p:cNvPr id="35" name="テキスト ボックス 34"/>
          <p:cNvSpPr txBox="1"/>
          <p:nvPr/>
        </p:nvSpPr>
        <p:spPr>
          <a:xfrm>
            <a:off x="5122097" y="4924917"/>
            <a:ext cx="4594409" cy="307777"/>
          </a:xfrm>
          <a:prstGeom prst="rect">
            <a:avLst/>
          </a:prstGeom>
          <a:solidFill>
            <a:srgbClr val="CCFF66"/>
          </a:solidFill>
          <a:ln w="15875" cmpd="dbl"/>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各年度</a:t>
            </a:r>
            <a:r>
              <a:rPr lang="ja-JP" altLang="en-US" sz="1400" dirty="0">
                <a:latin typeface="HGSｺﾞｼｯｸE" panose="020B0900000000000000" pitchFamily="50" charset="-128"/>
                <a:ea typeface="HGSｺﾞｼｯｸE" panose="020B0900000000000000" pitchFamily="50" charset="-128"/>
              </a:rPr>
              <a:t>における介護給付等対象サービス</a:t>
            </a:r>
            <a:r>
              <a:rPr lang="ja-JP" altLang="en-US" sz="1400" dirty="0" smtClean="0">
                <a:latin typeface="HGSｺﾞｼｯｸE" panose="020B0900000000000000" pitchFamily="50" charset="-128"/>
                <a:ea typeface="HGSｺﾞｼｯｸE" panose="020B0900000000000000" pitchFamily="50" charset="-128"/>
              </a:rPr>
              <a:t>の確保方策</a:t>
            </a:r>
            <a:endParaRPr lang="en-US" altLang="ja-JP" sz="1400" dirty="0">
              <a:latin typeface="HGSｺﾞｼｯｸE" panose="020B0900000000000000" pitchFamily="50" charset="-128"/>
              <a:ea typeface="HGSｺﾞｼｯｸE" panose="020B0900000000000000" pitchFamily="50" charset="-128"/>
            </a:endParaRPr>
          </a:p>
        </p:txBody>
      </p:sp>
      <p:sp>
        <p:nvSpPr>
          <p:cNvPr id="36" name="大かっこ 35"/>
          <p:cNvSpPr/>
          <p:nvPr/>
        </p:nvSpPr>
        <p:spPr>
          <a:xfrm>
            <a:off x="5790480" y="5252434"/>
            <a:ext cx="3962980" cy="393193"/>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300" dirty="0" smtClean="0"/>
              <a:t>地域密着サービスの事業者指定への関係者の意見の反映、公募による事業者指定、報酬の独自設定</a:t>
            </a:r>
            <a:endParaRPr lang="ja-JP" altLang="en-US" sz="1300" dirty="0"/>
          </a:p>
        </p:txBody>
      </p:sp>
      <p:sp>
        <p:nvSpPr>
          <p:cNvPr id="37" name="テキスト ボックス 36"/>
          <p:cNvSpPr txBox="1"/>
          <p:nvPr/>
        </p:nvSpPr>
        <p:spPr>
          <a:xfrm>
            <a:off x="5125863" y="5715091"/>
            <a:ext cx="3573955" cy="307777"/>
          </a:xfrm>
          <a:prstGeom prst="rect">
            <a:avLst/>
          </a:prstGeom>
          <a:solidFill>
            <a:srgbClr val="CCFF66"/>
          </a:solidFill>
          <a:ln w="3175">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各年度</a:t>
            </a:r>
            <a:r>
              <a:rPr lang="ja-JP" altLang="en-US" sz="1400" dirty="0">
                <a:latin typeface="HGSｺﾞｼｯｸE" panose="020B0900000000000000" pitchFamily="50" charset="-128"/>
                <a:ea typeface="HGSｺﾞｼｯｸE" panose="020B0900000000000000" pitchFamily="50" charset="-128"/>
              </a:rPr>
              <a:t>に</a:t>
            </a:r>
            <a:r>
              <a:rPr lang="ja-JP" altLang="en-US" sz="1400" dirty="0" smtClean="0">
                <a:latin typeface="HGSｺﾞｼｯｸE" panose="020B0900000000000000" pitchFamily="50" charset="-128"/>
                <a:ea typeface="HGSｺﾞｼｯｸE" panose="020B0900000000000000" pitchFamily="50" charset="-128"/>
              </a:rPr>
              <a:t>おける地域</a:t>
            </a:r>
            <a:r>
              <a:rPr lang="ja-JP" altLang="en-US" sz="1400" dirty="0">
                <a:latin typeface="HGSｺﾞｼｯｸE" panose="020B0900000000000000" pitchFamily="50" charset="-128"/>
                <a:ea typeface="HGSｺﾞｼｯｸE" panose="020B0900000000000000" pitchFamily="50" charset="-128"/>
              </a:rPr>
              <a:t>支援事業の</a:t>
            </a:r>
            <a:r>
              <a:rPr lang="ja-JP" altLang="en-US" sz="1400" dirty="0" smtClean="0">
                <a:latin typeface="HGSｺﾞｼｯｸE" panose="020B0900000000000000" pitchFamily="50" charset="-128"/>
                <a:ea typeface="HGSｺﾞｼｯｸE" panose="020B0900000000000000" pitchFamily="50" charset="-128"/>
              </a:rPr>
              <a:t>確保方策</a:t>
            </a:r>
            <a:endParaRPr lang="ja-JP" altLang="en-US" sz="1400" dirty="0">
              <a:latin typeface="HGSｺﾞｼｯｸE" panose="020B0900000000000000" pitchFamily="50" charset="-128"/>
              <a:ea typeface="HGSｺﾞｼｯｸE" panose="020B0900000000000000" pitchFamily="50" charset="-128"/>
            </a:endParaRPr>
          </a:p>
        </p:txBody>
      </p:sp>
      <p:sp>
        <p:nvSpPr>
          <p:cNvPr id="38" name="大かっこ 37"/>
          <p:cNvSpPr/>
          <p:nvPr/>
        </p:nvSpPr>
        <p:spPr>
          <a:xfrm>
            <a:off x="5796022" y="6125658"/>
            <a:ext cx="3962980" cy="661960"/>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en-US" altLang="ja-JP" sz="1300" dirty="0" smtClean="0"/>
              <a:t>NPO</a:t>
            </a:r>
            <a:r>
              <a:rPr lang="ja-JP" altLang="en-US" sz="1300" dirty="0" err="1" smtClean="0"/>
              <a:t>、</a:t>
            </a:r>
            <a:r>
              <a:rPr lang="ja-JP" altLang="en-US" sz="1300" dirty="0" smtClean="0"/>
              <a:t>ボランティア、地縁組織等の活動支援、介護予防の達成状況の点検評価、総合事業の実施状況の調査分析評価</a:t>
            </a:r>
            <a:endParaRPr lang="ja-JP" altLang="en-US" sz="1300" dirty="0"/>
          </a:p>
        </p:txBody>
      </p:sp>
      <p:sp>
        <p:nvSpPr>
          <p:cNvPr id="23" name="正方形/長方形 22"/>
          <p:cNvSpPr/>
          <p:nvPr/>
        </p:nvSpPr>
        <p:spPr>
          <a:xfrm rot="5400000">
            <a:off x="-164" y="173252"/>
            <a:ext cx="473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390103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2715" y="5661249"/>
            <a:ext cx="4686177" cy="307777"/>
          </a:xfrm>
          <a:prstGeom prst="rect">
            <a:avLst/>
          </a:prstGeom>
          <a:solidFill>
            <a:srgbClr val="CCFF66"/>
          </a:solidFill>
          <a:ln w="3175">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療養</a:t>
            </a:r>
            <a:r>
              <a:rPr lang="ja-JP" altLang="en-US" sz="1400" dirty="0">
                <a:latin typeface="HGSｺﾞｼｯｸE" panose="020B0900000000000000" pitchFamily="50" charset="-128"/>
                <a:ea typeface="HGSｺﾞｼｯｸE" panose="020B0900000000000000" pitchFamily="50" charset="-128"/>
              </a:rPr>
              <a:t>病床の円滑な転換を図るための事業に関する事項</a:t>
            </a:r>
            <a:endParaRPr lang="en-US" altLang="ja-JP" sz="1400" dirty="0">
              <a:latin typeface="HGSｺﾞｼｯｸE" panose="020B0900000000000000" pitchFamily="50" charset="-128"/>
              <a:ea typeface="HGSｺﾞｼｯｸE" panose="020B0900000000000000" pitchFamily="50" charset="-128"/>
            </a:endParaRPr>
          </a:p>
        </p:txBody>
      </p:sp>
      <p:sp>
        <p:nvSpPr>
          <p:cNvPr id="14" name="テキスト ボックス 13"/>
          <p:cNvSpPr txBox="1"/>
          <p:nvPr/>
        </p:nvSpPr>
        <p:spPr>
          <a:xfrm>
            <a:off x="86411" y="2132856"/>
            <a:ext cx="4612873" cy="523220"/>
          </a:xfrm>
          <a:prstGeom prst="rect">
            <a:avLst/>
          </a:prstGeom>
          <a:solidFill>
            <a:srgbClr val="CCFF66"/>
          </a:solidFill>
          <a:ln w="3175">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地域</a:t>
            </a:r>
            <a:r>
              <a:rPr lang="ja-JP" altLang="en-US" sz="1400" dirty="0">
                <a:latin typeface="HGSｺﾞｼｯｸE" panose="020B0900000000000000" pitchFamily="50" charset="-128"/>
                <a:ea typeface="HGSｺﾞｼｯｸE" panose="020B0900000000000000" pitchFamily="50" charset="-128"/>
              </a:rPr>
              <a:t>包括支援センター及び生活支援・介護予防サービス</a:t>
            </a:r>
            <a:r>
              <a:rPr lang="ja-JP" altLang="en-US" sz="1400" dirty="0" smtClean="0">
                <a:latin typeface="HGSｺﾞｼｯｸE" panose="020B0900000000000000" pitchFamily="50" charset="-128"/>
                <a:ea typeface="HGSｺﾞｼｯｸE" panose="020B0900000000000000" pitchFamily="50" charset="-128"/>
              </a:rPr>
              <a:t>の情報</a:t>
            </a:r>
            <a:r>
              <a:rPr lang="ja-JP" altLang="en-US" sz="1400" dirty="0">
                <a:latin typeface="HGSｺﾞｼｯｸE" panose="020B0900000000000000" pitchFamily="50" charset="-128"/>
                <a:ea typeface="HGSｺﾞｼｯｸE" panose="020B0900000000000000" pitchFamily="50" charset="-128"/>
              </a:rPr>
              <a:t>公表</a:t>
            </a:r>
            <a:endParaRPr lang="en-US" altLang="ja-JP" sz="1400" dirty="0">
              <a:latin typeface="HGSｺﾞｼｯｸE" panose="020B0900000000000000" pitchFamily="50" charset="-128"/>
              <a:ea typeface="HGSｺﾞｼｯｸE" panose="020B0900000000000000" pitchFamily="50" charset="-128"/>
            </a:endParaRPr>
          </a:p>
        </p:txBody>
      </p:sp>
      <p:sp>
        <p:nvSpPr>
          <p:cNvPr id="15" name="テキスト ボックス 14"/>
          <p:cNvSpPr txBox="1"/>
          <p:nvPr/>
        </p:nvSpPr>
        <p:spPr>
          <a:xfrm>
            <a:off x="117296" y="3717033"/>
            <a:ext cx="2675004" cy="307777"/>
          </a:xfrm>
          <a:prstGeom prst="rect">
            <a:avLst/>
          </a:prstGeom>
          <a:solidFill>
            <a:srgbClr val="CCFF66"/>
          </a:solidFill>
          <a:ln w="3175">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市町村</a:t>
            </a:r>
            <a:r>
              <a:rPr lang="ja-JP" altLang="en-US" sz="1400" dirty="0">
                <a:latin typeface="HGSｺﾞｼｯｸE" panose="020B0900000000000000" pitchFamily="50" charset="-128"/>
                <a:ea typeface="HGSｺﾞｼｯｸE" panose="020B0900000000000000" pitchFamily="50" charset="-128"/>
              </a:rPr>
              <a:t>独自事業に関する事項</a:t>
            </a:r>
          </a:p>
        </p:txBody>
      </p:sp>
      <p:sp>
        <p:nvSpPr>
          <p:cNvPr id="12" name="テキスト ボックス 11"/>
          <p:cNvSpPr txBox="1"/>
          <p:nvPr/>
        </p:nvSpPr>
        <p:spPr>
          <a:xfrm>
            <a:off x="85860" y="4244687"/>
            <a:ext cx="4002490" cy="307777"/>
          </a:xfrm>
          <a:prstGeom prst="rect">
            <a:avLst/>
          </a:prstGeom>
          <a:solidFill>
            <a:srgbClr val="CCFF66"/>
          </a:solidFill>
          <a:ln w="3175">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介護</a:t>
            </a:r>
            <a:r>
              <a:rPr lang="ja-JP" altLang="en-US" sz="1400" dirty="0">
                <a:latin typeface="HGSｺﾞｼｯｸE" panose="020B0900000000000000" pitchFamily="50" charset="-128"/>
                <a:ea typeface="HGSｺﾞｼｯｸE" panose="020B0900000000000000" pitchFamily="50" charset="-128"/>
              </a:rPr>
              <a:t>給付等に要する費用の適正化に関する事項</a:t>
            </a:r>
          </a:p>
        </p:txBody>
      </p:sp>
      <p:sp>
        <p:nvSpPr>
          <p:cNvPr id="2" name="テキスト ボックス 1"/>
          <p:cNvSpPr txBox="1"/>
          <p:nvPr/>
        </p:nvSpPr>
        <p:spPr>
          <a:xfrm>
            <a:off x="64158" y="260649"/>
            <a:ext cx="3808029" cy="307777"/>
          </a:xfrm>
          <a:prstGeom prst="rect">
            <a:avLst/>
          </a:prstGeom>
          <a:solidFill>
            <a:srgbClr val="CCFF66"/>
          </a:solidFill>
          <a:ln w="3175">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介護</a:t>
            </a:r>
            <a:r>
              <a:rPr lang="ja-JP" altLang="en-US" sz="1400" dirty="0">
                <a:latin typeface="HGSｺﾞｼｯｸE" panose="020B0900000000000000" pitchFamily="50" charset="-128"/>
                <a:ea typeface="HGSｺﾞｼｯｸE" panose="020B0900000000000000" pitchFamily="50" charset="-128"/>
              </a:rPr>
              <a:t>サービス及び地域支援事業の円滑な</a:t>
            </a:r>
            <a:r>
              <a:rPr lang="ja-JP" altLang="en-US" sz="1400" dirty="0" smtClean="0">
                <a:latin typeface="HGSｺﾞｼｯｸE" panose="020B0900000000000000" pitchFamily="50" charset="-128"/>
                <a:ea typeface="HGSｺﾞｼｯｸE" panose="020B0900000000000000" pitchFamily="50" charset="-128"/>
              </a:rPr>
              <a:t>提供</a:t>
            </a:r>
            <a:endParaRPr lang="en-US" altLang="ja-JP" sz="1400" dirty="0">
              <a:latin typeface="HGSｺﾞｼｯｸE" panose="020B0900000000000000" pitchFamily="50" charset="-128"/>
              <a:ea typeface="HGSｺﾞｼｯｸE" panose="020B0900000000000000" pitchFamily="50" charset="-128"/>
            </a:endParaRPr>
          </a:p>
        </p:txBody>
      </p:sp>
      <p:sp>
        <p:nvSpPr>
          <p:cNvPr id="13" name="大かっこ 12"/>
          <p:cNvSpPr/>
          <p:nvPr/>
        </p:nvSpPr>
        <p:spPr>
          <a:xfrm>
            <a:off x="845911" y="620689"/>
            <a:ext cx="3962980" cy="543543"/>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300" dirty="0"/>
              <a:t>・介護給付等対象</a:t>
            </a:r>
            <a:r>
              <a:rPr lang="ja-JP" altLang="en-US" sz="1300" dirty="0" smtClean="0"/>
              <a:t>サービス：ケアマネ等との連携</a:t>
            </a:r>
            <a:endParaRPr lang="ja-JP" altLang="en-US" sz="1300" dirty="0"/>
          </a:p>
          <a:p>
            <a:r>
              <a:rPr lang="ja-JP" altLang="en-US" sz="1300" dirty="0"/>
              <a:t>・総合事業</a:t>
            </a:r>
          </a:p>
          <a:p>
            <a:r>
              <a:rPr lang="ja-JP" altLang="en-US" sz="1300" dirty="0"/>
              <a:t>・地域包括支援センターの設置及び適切な運営</a:t>
            </a:r>
          </a:p>
        </p:txBody>
      </p:sp>
      <p:sp>
        <p:nvSpPr>
          <p:cNvPr id="16" name="四角形吹き出し 15"/>
          <p:cNvSpPr/>
          <p:nvPr/>
        </p:nvSpPr>
        <p:spPr>
          <a:xfrm>
            <a:off x="818870" y="1230018"/>
            <a:ext cx="3889074" cy="739572"/>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a:solidFill>
                  <a:schemeClr val="tx1"/>
                </a:solidFill>
              </a:rPr>
              <a:t>介護サービス事業や総合事業等を行う者の情報提供のための体制整備、連携の確保に関する事項を定める。</a:t>
            </a:r>
          </a:p>
        </p:txBody>
      </p:sp>
      <p:sp>
        <p:nvSpPr>
          <p:cNvPr id="17" name="四角形吹き出し 16"/>
          <p:cNvSpPr/>
          <p:nvPr/>
        </p:nvSpPr>
        <p:spPr>
          <a:xfrm>
            <a:off x="847764" y="2780928"/>
            <a:ext cx="3889074" cy="739572"/>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smtClean="0">
                <a:solidFill>
                  <a:schemeClr val="tx1"/>
                </a:solidFill>
              </a:rPr>
              <a:t>地域包括支援センターや生活支援・介護予防サービスの所在地や事業内容、サービス内容について、介護サービス情報公表システムを活用して、積極的に情報発信。</a:t>
            </a:r>
            <a:endParaRPr lang="ja-JP" altLang="en-US" sz="1300" dirty="0">
              <a:solidFill>
                <a:schemeClr val="tx1"/>
              </a:solidFill>
            </a:endParaRPr>
          </a:p>
        </p:txBody>
      </p:sp>
      <p:sp>
        <p:nvSpPr>
          <p:cNvPr id="18" name="四角形吹き出し 17"/>
          <p:cNvSpPr/>
          <p:nvPr/>
        </p:nvSpPr>
        <p:spPr>
          <a:xfrm>
            <a:off x="845912" y="4653136"/>
            <a:ext cx="3889074" cy="864096"/>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smtClean="0">
                <a:solidFill>
                  <a:schemeClr val="tx1"/>
                </a:solidFill>
              </a:rPr>
              <a:t>国の指針を踏まえ、「</a:t>
            </a:r>
            <a:r>
              <a:rPr lang="ja-JP" altLang="en-US" sz="1300" dirty="0">
                <a:solidFill>
                  <a:schemeClr val="tx1"/>
                </a:solidFill>
              </a:rPr>
              <a:t>要介護認定の適正化」「ケアプランの点検」「住宅改修等の点検」「縦覧点検・医療情報との突合」「介護給付費通知」の主要</a:t>
            </a:r>
            <a:r>
              <a:rPr lang="en-US" altLang="ja-JP" sz="1300" dirty="0">
                <a:solidFill>
                  <a:schemeClr val="tx1"/>
                </a:solidFill>
              </a:rPr>
              <a:t>5</a:t>
            </a:r>
            <a:r>
              <a:rPr lang="ja-JP" altLang="en-US" sz="1300" dirty="0">
                <a:solidFill>
                  <a:schemeClr val="tx1"/>
                </a:solidFill>
              </a:rPr>
              <a:t>事業や介護給付の適正化に資する事業内容を定める。</a:t>
            </a:r>
          </a:p>
        </p:txBody>
      </p:sp>
      <p:sp>
        <p:nvSpPr>
          <p:cNvPr id="19" name="四角形吹き出し 18"/>
          <p:cNvSpPr/>
          <p:nvPr/>
        </p:nvSpPr>
        <p:spPr>
          <a:xfrm>
            <a:off x="845912" y="6073804"/>
            <a:ext cx="3889074" cy="739572"/>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a:solidFill>
                  <a:schemeClr val="tx1"/>
                </a:solidFill>
              </a:rPr>
              <a:t>指定介護療養型医療施設については、引き続き、老人保健施設等への転換を推進しつつ、平成</a:t>
            </a:r>
            <a:r>
              <a:rPr lang="en-US" altLang="ja-JP" sz="1300" dirty="0">
                <a:solidFill>
                  <a:schemeClr val="tx1"/>
                </a:solidFill>
              </a:rPr>
              <a:t>29</a:t>
            </a:r>
            <a:r>
              <a:rPr lang="ja-JP" altLang="en-US" sz="1300" dirty="0">
                <a:solidFill>
                  <a:schemeClr val="tx1"/>
                </a:solidFill>
              </a:rPr>
              <a:t>年度末まで転換期限を延長していることに留意する。</a:t>
            </a:r>
          </a:p>
        </p:txBody>
      </p:sp>
      <p:sp>
        <p:nvSpPr>
          <p:cNvPr id="20" name="正方形/長方形 19"/>
          <p:cNvSpPr/>
          <p:nvPr/>
        </p:nvSpPr>
        <p:spPr>
          <a:xfrm rot="5400000">
            <a:off x="-64470" y="6468724"/>
            <a:ext cx="473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15</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626857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442610" y="677606"/>
            <a:ext cx="1716191" cy="392287"/>
          </a:xfrm>
          <a:prstGeom prst="rect">
            <a:avLst/>
          </a:prstGeom>
          <a:noFill/>
        </p:spPr>
        <p:txBody>
          <a:bodyPr wrap="square" rtlCol="0">
            <a:spAutoFit/>
          </a:bodyPr>
          <a:lstStyle/>
          <a:p>
            <a:r>
              <a:rPr lang="ja-JP" altLang="en-US" sz="1949" dirty="0"/>
              <a:t>＜総論</a:t>
            </a:r>
            <a:r>
              <a:rPr lang="en-US" altLang="ja-JP" sz="1949" dirty="0"/>
              <a:t>Ⅰ</a:t>
            </a:r>
            <a:r>
              <a:rPr lang="ja-JP" altLang="en-US" sz="1949" dirty="0"/>
              <a:t>＞</a:t>
            </a:r>
          </a:p>
        </p:txBody>
      </p:sp>
      <p:sp>
        <p:nvSpPr>
          <p:cNvPr id="6" name="テキスト ボックス 5"/>
          <p:cNvSpPr txBox="1"/>
          <p:nvPr/>
        </p:nvSpPr>
        <p:spPr>
          <a:xfrm>
            <a:off x="5074128" y="662423"/>
            <a:ext cx="4498930" cy="392287"/>
          </a:xfrm>
          <a:prstGeom prst="rect">
            <a:avLst/>
          </a:prstGeom>
          <a:noFill/>
        </p:spPr>
        <p:txBody>
          <a:bodyPr wrap="square" rtlCol="0">
            <a:spAutoFit/>
          </a:bodyPr>
          <a:lstStyle/>
          <a:p>
            <a:r>
              <a:rPr lang="ja-JP" altLang="en-US" sz="1949" dirty="0"/>
              <a:t>＜総論</a:t>
            </a:r>
            <a:r>
              <a:rPr lang="en-US" altLang="ja-JP" sz="1949" dirty="0"/>
              <a:t>Ⅱ</a:t>
            </a:r>
            <a:r>
              <a:rPr lang="ja-JP" altLang="en-US" sz="1949" dirty="0"/>
              <a:t>（現状の評価・今後の見通し）＞</a:t>
            </a:r>
          </a:p>
        </p:txBody>
      </p:sp>
      <p:sp>
        <p:nvSpPr>
          <p:cNvPr id="8" name="テキスト ボックス 7"/>
          <p:cNvSpPr txBox="1"/>
          <p:nvPr/>
        </p:nvSpPr>
        <p:spPr>
          <a:xfrm>
            <a:off x="161883" y="1069893"/>
            <a:ext cx="4070575" cy="30777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基本理念、達成しようとする目的、地域の特色</a:t>
            </a:r>
          </a:p>
        </p:txBody>
      </p:sp>
      <p:sp>
        <p:nvSpPr>
          <p:cNvPr id="9" name="テキスト ボックス 8"/>
          <p:cNvSpPr txBox="1"/>
          <p:nvPr/>
        </p:nvSpPr>
        <p:spPr>
          <a:xfrm>
            <a:off x="154191" y="2464463"/>
            <a:ext cx="2637184" cy="30777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計画期間、他の計画との</a:t>
            </a:r>
            <a:r>
              <a:rPr lang="ja-JP" altLang="en-US" sz="1400" dirty="0" smtClean="0">
                <a:latin typeface="HGSｺﾞｼｯｸE" panose="020B0900000000000000" pitchFamily="50" charset="-128"/>
                <a:ea typeface="HGSｺﾞｼｯｸE" panose="020B0900000000000000" pitchFamily="50" charset="-128"/>
              </a:rPr>
              <a:t>関係</a:t>
            </a:r>
            <a:endParaRPr lang="ja-JP" altLang="en-US" sz="1400" dirty="0">
              <a:latin typeface="HGSｺﾞｼｯｸE" panose="020B0900000000000000" pitchFamily="50" charset="-128"/>
              <a:ea typeface="HGSｺﾞｼｯｸE" panose="020B0900000000000000" pitchFamily="50" charset="-128"/>
            </a:endParaRPr>
          </a:p>
        </p:txBody>
      </p:sp>
      <p:sp>
        <p:nvSpPr>
          <p:cNvPr id="13" name="テキスト ボックス 12"/>
          <p:cNvSpPr txBox="1"/>
          <p:nvPr/>
        </p:nvSpPr>
        <p:spPr>
          <a:xfrm>
            <a:off x="102481" y="4712467"/>
            <a:ext cx="2544785" cy="30777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計画作成のための</a:t>
            </a:r>
            <a:r>
              <a:rPr lang="ja-JP" altLang="en-US" sz="1400" dirty="0" smtClean="0">
                <a:latin typeface="HGSｺﾞｼｯｸE" panose="020B0900000000000000" pitchFamily="50" charset="-128"/>
                <a:ea typeface="HGSｺﾞｼｯｸE" panose="020B0900000000000000" pitchFamily="50" charset="-128"/>
              </a:rPr>
              <a:t>体制の整備</a:t>
            </a:r>
            <a:endParaRPr lang="ja-JP" altLang="en-US" sz="1400" dirty="0">
              <a:latin typeface="HGSｺﾞｼｯｸE" panose="020B0900000000000000" pitchFamily="50" charset="-128"/>
              <a:ea typeface="HGSｺﾞｼｯｸE" panose="020B0900000000000000" pitchFamily="50" charset="-128"/>
            </a:endParaRPr>
          </a:p>
        </p:txBody>
      </p:sp>
      <p:sp>
        <p:nvSpPr>
          <p:cNvPr id="14" name="テキスト ボックス 13"/>
          <p:cNvSpPr txBox="1"/>
          <p:nvPr/>
        </p:nvSpPr>
        <p:spPr>
          <a:xfrm>
            <a:off x="4956916" y="1075503"/>
            <a:ext cx="3094414" cy="30777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高齢者（被保険者）の現状と見込み</a:t>
            </a:r>
          </a:p>
        </p:txBody>
      </p:sp>
      <p:sp>
        <p:nvSpPr>
          <p:cNvPr id="15" name="テキスト ボックス 14"/>
          <p:cNvSpPr txBox="1"/>
          <p:nvPr/>
        </p:nvSpPr>
        <p:spPr>
          <a:xfrm>
            <a:off x="4971755" y="2058735"/>
            <a:ext cx="2418462" cy="30777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保険給付</a:t>
            </a:r>
            <a:r>
              <a:rPr lang="ja-JP" altLang="en-US" sz="1400" dirty="0" smtClean="0">
                <a:latin typeface="HGSｺﾞｼｯｸE" panose="020B0900000000000000" pitchFamily="50" charset="-128"/>
                <a:ea typeface="HGSｺﾞｼｯｸE" panose="020B0900000000000000" pitchFamily="50" charset="-128"/>
              </a:rPr>
              <a:t>の現状実績</a:t>
            </a:r>
            <a:r>
              <a:rPr lang="ja-JP" altLang="en-US" sz="1400" dirty="0">
                <a:latin typeface="HGSｺﾞｼｯｸE" panose="020B0900000000000000" pitchFamily="50" charset="-128"/>
                <a:ea typeface="HGSｺﾞｼｯｸE" panose="020B0900000000000000" pitchFamily="50" charset="-128"/>
              </a:rPr>
              <a:t>と分析</a:t>
            </a:r>
          </a:p>
        </p:txBody>
      </p:sp>
      <p:sp>
        <p:nvSpPr>
          <p:cNvPr id="16" name="テキスト ボックス 15"/>
          <p:cNvSpPr txBox="1"/>
          <p:nvPr/>
        </p:nvSpPr>
        <p:spPr>
          <a:xfrm>
            <a:off x="4998253" y="3533261"/>
            <a:ext cx="2325341" cy="307777"/>
          </a:xfrm>
          <a:prstGeom prst="rect">
            <a:avLst/>
          </a:prstGeom>
          <a:solidFill>
            <a:schemeClr val="accent1">
              <a:lumMod val="20000"/>
              <a:lumOff val="80000"/>
            </a:schemeClr>
          </a:solidFill>
          <a:ln w="15875" cmpd="dbl">
            <a:solidFill>
              <a:schemeClr val="tx1"/>
            </a:solidFill>
          </a:ln>
        </p:spPr>
        <p:txBody>
          <a:bodyPr wrap="square" rtlCol="0">
            <a:spAutoFit/>
          </a:bodyPr>
          <a:lstStyle/>
          <a:p>
            <a:r>
              <a:rPr lang="ja-JP" altLang="en-US" sz="1400" u="sng" dirty="0" smtClean="0">
                <a:latin typeface="HGSｺﾞｼｯｸE" panose="020B0900000000000000" pitchFamily="50" charset="-128"/>
                <a:ea typeface="HGSｺﾞｼｯｸE" panose="020B0900000000000000" pitchFamily="50" charset="-128"/>
              </a:rPr>
              <a:t>老人</a:t>
            </a:r>
            <a:r>
              <a:rPr lang="ja-JP" altLang="en-US" sz="1400" u="sng" dirty="0">
                <a:latin typeface="HGSｺﾞｼｯｸE" panose="020B0900000000000000" pitchFamily="50" charset="-128"/>
                <a:ea typeface="HGSｺﾞｼｯｸE" panose="020B0900000000000000" pitchFamily="50" charset="-128"/>
              </a:rPr>
              <a:t>福祉圏域とその状況</a:t>
            </a:r>
          </a:p>
        </p:txBody>
      </p:sp>
      <p:sp>
        <p:nvSpPr>
          <p:cNvPr id="17" name="テキスト ボックス 16"/>
          <p:cNvSpPr txBox="1"/>
          <p:nvPr/>
        </p:nvSpPr>
        <p:spPr>
          <a:xfrm>
            <a:off x="4944889" y="4600809"/>
            <a:ext cx="2890279" cy="30777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平成</a:t>
            </a:r>
            <a:r>
              <a:rPr lang="en-US" altLang="ja-JP" sz="1400" dirty="0">
                <a:latin typeface="HGSｺﾞｼｯｸE" panose="020B0900000000000000" pitchFamily="50" charset="-128"/>
                <a:ea typeface="HGSｺﾞｼｯｸE" panose="020B0900000000000000" pitchFamily="50" charset="-128"/>
              </a:rPr>
              <a:t>37</a:t>
            </a:r>
            <a:r>
              <a:rPr lang="ja-JP" altLang="en-US" sz="1400" dirty="0">
                <a:latin typeface="HGSｺﾞｼｯｸE" panose="020B0900000000000000" pitchFamily="50" charset="-128"/>
                <a:ea typeface="HGSｺﾞｼｯｸE" panose="020B0900000000000000" pitchFamily="50" charset="-128"/>
              </a:rPr>
              <a:t>年度の推計と第</a:t>
            </a:r>
            <a:r>
              <a:rPr lang="en-US" altLang="ja-JP" sz="1400" dirty="0">
                <a:latin typeface="HGSｺﾞｼｯｸE" panose="020B0900000000000000" pitchFamily="50" charset="-128"/>
                <a:ea typeface="HGSｺﾞｼｯｸE" panose="020B0900000000000000" pitchFamily="50" charset="-128"/>
              </a:rPr>
              <a:t>6</a:t>
            </a:r>
            <a:r>
              <a:rPr lang="ja-JP" altLang="en-US" sz="1400" dirty="0">
                <a:latin typeface="HGSｺﾞｼｯｸE" panose="020B0900000000000000" pitchFamily="50" charset="-128"/>
                <a:ea typeface="HGSｺﾞｼｯｸE" panose="020B0900000000000000" pitchFamily="50" charset="-128"/>
              </a:rPr>
              <a:t>期の目標</a:t>
            </a:r>
          </a:p>
        </p:txBody>
      </p:sp>
      <p:cxnSp>
        <p:nvCxnSpPr>
          <p:cNvPr id="23" name="直線コネクタ 22"/>
          <p:cNvCxnSpPr/>
          <p:nvPr/>
        </p:nvCxnSpPr>
        <p:spPr>
          <a:xfrm>
            <a:off x="4789635" y="1178259"/>
            <a:ext cx="0" cy="583684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19" name="タイトル 1"/>
          <p:cNvSpPr txBox="1">
            <a:spLocks/>
          </p:cNvSpPr>
          <p:nvPr/>
        </p:nvSpPr>
        <p:spPr>
          <a:xfrm>
            <a:off x="701803" y="146175"/>
            <a:ext cx="8358286" cy="410608"/>
          </a:xfrm>
          <a:prstGeom prst="rect">
            <a:avLst/>
          </a:prstGeom>
          <a:solidFill>
            <a:schemeClr val="tx2">
              <a:lumMod val="40000"/>
              <a:lumOff val="60000"/>
            </a:schemeClr>
          </a:solidFill>
          <a:ln>
            <a:solidFill>
              <a:schemeClr val="tx1"/>
            </a:solidFill>
          </a:ln>
          <a:scene3d>
            <a:camera prst="orthographicFront"/>
            <a:lightRig rig="threePt" dir="t"/>
          </a:scene3d>
          <a:sp3d>
            <a:bevelT prst="relaxedInset"/>
          </a:sp3d>
        </p:spPr>
        <p:txBody>
          <a:bodyPr>
            <a:noAutofit/>
          </a:bodyPr>
          <a:lstStyle>
            <a:lvl1pPr algn="ctr" defTabSz="989929" rtl="0" eaLnBrk="1" latinLnBrk="0" hangingPunct="1">
              <a:spcBef>
                <a:spcPct val="0"/>
              </a:spcBef>
              <a:buNone/>
              <a:defRPr kumimoji="1" sz="4763" kern="1200">
                <a:solidFill>
                  <a:schemeClr val="tx1"/>
                </a:solidFill>
                <a:latin typeface="+mj-lt"/>
                <a:ea typeface="+mj-ea"/>
                <a:cs typeface="+mj-cs"/>
              </a:defRPr>
            </a:lvl1pPr>
          </a:lstStyle>
          <a:p>
            <a:r>
              <a:rPr lang="ja-JP" altLang="en-US" sz="2000" dirty="0" smtClean="0">
                <a:latin typeface="HG丸ｺﾞｼｯｸM-PRO" panose="020F0600000000000000" pitchFamily="50" charset="-128"/>
                <a:ea typeface="HG丸ｺﾞｼｯｸM-PRO" panose="020F0600000000000000" pitchFamily="50" charset="-128"/>
              </a:rPr>
              <a:t>基本的な指針（案）の概要～都道府県介護保険事業支援計画の記載事項</a:t>
            </a:r>
            <a:endParaRPr lang="ja-JP" altLang="en-US" sz="2000" dirty="0">
              <a:latin typeface="HG丸ｺﾞｼｯｸM-PRO" panose="020F0600000000000000" pitchFamily="50" charset="-128"/>
              <a:ea typeface="HG丸ｺﾞｼｯｸM-PRO" panose="020F0600000000000000" pitchFamily="50" charset="-128"/>
            </a:endParaRPr>
          </a:p>
        </p:txBody>
      </p:sp>
      <p:sp>
        <p:nvSpPr>
          <p:cNvPr id="2" name="四角形吹き出し 1"/>
          <p:cNvSpPr/>
          <p:nvPr/>
        </p:nvSpPr>
        <p:spPr>
          <a:xfrm>
            <a:off x="746365" y="3056612"/>
            <a:ext cx="3769890" cy="1537817"/>
          </a:xfrm>
          <a:prstGeom prst="wedgeRectCallout">
            <a:avLst>
              <a:gd name="adj1" fmla="val -59661"/>
              <a:gd name="adj2" fmla="val -4295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・今後策定される地域医療構想</a:t>
            </a:r>
            <a:r>
              <a:rPr lang="ja-JP" altLang="en-US" sz="1400" dirty="0" smtClean="0">
                <a:solidFill>
                  <a:schemeClr val="tx1"/>
                </a:solidFill>
              </a:rPr>
              <a:t>も視野に</a:t>
            </a:r>
            <a:r>
              <a:rPr kumimoji="1" lang="ja-JP" altLang="en-US" sz="1400" dirty="0" smtClean="0">
                <a:solidFill>
                  <a:schemeClr val="tx1"/>
                </a:solidFill>
              </a:rPr>
              <a:t>、介護サービスも含めた地域ケア体制を計画的に整備することが重要。</a:t>
            </a:r>
            <a:endParaRPr kumimoji="1" lang="en-US" altLang="ja-JP" sz="1400" dirty="0" smtClean="0">
              <a:solidFill>
                <a:schemeClr val="tx1"/>
              </a:solidFill>
            </a:endParaRPr>
          </a:p>
          <a:p>
            <a:r>
              <a:rPr lang="ja-JP" altLang="en-US" sz="1400" dirty="0" smtClean="0">
                <a:solidFill>
                  <a:schemeClr val="tx1"/>
                </a:solidFill>
              </a:rPr>
              <a:t>・高齢者向け住まいの供給目標について、市町村から求めがあった場合には、地域の実情に応じた市町村別に高齢者居住安定確保計画との調和を検討する。</a:t>
            </a:r>
            <a:endParaRPr kumimoji="1" lang="ja-JP" altLang="en-US" sz="1400" dirty="0">
              <a:solidFill>
                <a:schemeClr val="tx1"/>
              </a:solidFill>
            </a:endParaRPr>
          </a:p>
        </p:txBody>
      </p:sp>
      <p:sp>
        <p:nvSpPr>
          <p:cNvPr id="26" name="大かっこ 25"/>
          <p:cNvSpPr/>
          <p:nvPr/>
        </p:nvSpPr>
        <p:spPr>
          <a:xfrm>
            <a:off x="2907649" y="2474327"/>
            <a:ext cx="1585192" cy="432049"/>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300" dirty="0" smtClean="0"/>
              <a:t>第</a:t>
            </a:r>
            <a:r>
              <a:rPr lang="en-US" altLang="ja-JP" sz="1300" dirty="0" smtClean="0"/>
              <a:t>6</a:t>
            </a:r>
            <a:r>
              <a:rPr lang="ja-JP" altLang="en-US" sz="1300" dirty="0" smtClean="0"/>
              <a:t>期は平成</a:t>
            </a:r>
            <a:r>
              <a:rPr lang="en-US" altLang="ja-JP" sz="1300" dirty="0" smtClean="0"/>
              <a:t>27</a:t>
            </a:r>
            <a:r>
              <a:rPr lang="ja-JP" altLang="en-US" sz="1300" dirty="0" smtClean="0"/>
              <a:t>年度から</a:t>
            </a:r>
            <a:r>
              <a:rPr lang="en-US" altLang="ja-JP" sz="1300" dirty="0" smtClean="0"/>
              <a:t>29</a:t>
            </a:r>
            <a:r>
              <a:rPr lang="ja-JP" altLang="en-US" sz="1300" dirty="0" smtClean="0"/>
              <a:t>年度。</a:t>
            </a:r>
            <a:endParaRPr lang="ja-JP" altLang="en-US" sz="1300" dirty="0"/>
          </a:p>
        </p:txBody>
      </p:sp>
      <p:sp>
        <p:nvSpPr>
          <p:cNvPr id="27" name="四角形吹き出し 26"/>
          <p:cNvSpPr/>
          <p:nvPr/>
        </p:nvSpPr>
        <p:spPr>
          <a:xfrm>
            <a:off x="787566" y="1595366"/>
            <a:ext cx="3705275" cy="609498"/>
          </a:xfrm>
          <a:prstGeom prst="wedgeRectCallout">
            <a:avLst>
              <a:gd name="adj1" fmla="val -59661"/>
              <a:gd name="adj2" fmla="val -4295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地域包括ケアシステムの基本理念や認知症施策の推進のために市町村への支援内容を明確なものとする。</a:t>
            </a:r>
            <a:endParaRPr kumimoji="1" lang="ja-JP" altLang="en-US" sz="1400" dirty="0">
              <a:solidFill>
                <a:schemeClr val="tx1"/>
              </a:solidFill>
            </a:endParaRPr>
          </a:p>
        </p:txBody>
      </p:sp>
      <p:sp>
        <p:nvSpPr>
          <p:cNvPr id="28" name="テキスト ボックス 27"/>
          <p:cNvSpPr txBox="1"/>
          <p:nvPr/>
        </p:nvSpPr>
        <p:spPr>
          <a:xfrm>
            <a:off x="102480" y="6471417"/>
            <a:ext cx="3339952" cy="30777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公表と普及啓発、達成状況の点検評価</a:t>
            </a:r>
            <a:endParaRPr lang="ja-JP" altLang="en-US" sz="1400" dirty="0"/>
          </a:p>
        </p:txBody>
      </p:sp>
      <p:sp>
        <p:nvSpPr>
          <p:cNvPr id="29" name="大かっこ 28"/>
          <p:cNvSpPr/>
          <p:nvPr/>
        </p:nvSpPr>
        <p:spPr>
          <a:xfrm>
            <a:off x="2791374" y="4746938"/>
            <a:ext cx="1724880" cy="648072"/>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200" dirty="0" smtClean="0"/>
              <a:t>関係部局の連携、計画作成委員会等の開催、被保険者の意見の反映、</a:t>
            </a:r>
            <a:r>
              <a:rPr lang="ja-JP" altLang="en-US" sz="1200" dirty="0"/>
              <a:t>市町村</a:t>
            </a:r>
            <a:r>
              <a:rPr lang="ja-JP" altLang="en-US" sz="1200" dirty="0" smtClean="0"/>
              <a:t>との連携。</a:t>
            </a:r>
            <a:endParaRPr lang="ja-JP" altLang="en-US" sz="1200" dirty="0"/>
          </a:p>
        </p:txBody>
      </p:sp>
      <p:sp>
        <p:nvSpPr>
          <p:cNvPr id="30" name="四角形吹き出し 29"/>
          <p:cNvSpPr/>
          <p:nvPr/>
        </p:nvSpPr>
        <p:spPr>
          <a:xfrm>
            <a:off x="557658" y="5517232"/>
            <a:ext cx="3935183" cy="864096"/>
          </a:xfrm>
          <a:prstGeom prst="wedgeRectCallout">
            <a:avLst>
              <a:gd name="adj1" fmla="val -59661"/>
              <a:gd name="adj2" fmla="val -4295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・関係部局との連携体制の整備、問題意識の共有が必要。</a:t>
            </a:r>
            <a:endParaRPr lang="en-US" altLang="ja-JP" sz="1400" dirty="0" smtClean="0">
              <a:solidFill>
                <a:schemeClr val="tx1"/>
              </a:solidFill>
            </a:endParaRPr>
          </a:p>
          <a:p>
            <a:r>
              <a:rPr kumimoji="1" lang="ja-JP" altLang="en-US" sz="1400" dirty="0" smtClean="0">
                <a:solidFill>
                  <a:schemeClr val="tx1"/>
                </a:solidFill>
              </a:rPr>
              <a:t>・施設の整備等に関する広域的調整を図るため、市町村との意見交換を行う。</a:t>
            </a:r>
            <a:endParaRPr kumimoji="1" lang="en-US" altLang="ja-JP" sz="1400" dirty="0" smtClean="0">
              <a:solidFill>
                <a:schemeClr val="tx1"/>
              </a:solidFill>
            </a:endParaRPr>
          </a:p>
        </p:txBody>
      </p:sp>
      <p:sp>
        <p:nvSpPr>
          <p:cNvPr id="31" name="大かっこ 30"/>
          <p:cNvSpPr/>
          <p:nvPr/>
        </p:nvSpPr>
        <p:spPr>
          <a:xfrm>
            <a:off x="8267493" y="1062214"/>
            <a:ext cx="1585192" cy="547768"/>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300" dirty="0"/>
              <a:t>人口・被保険者数・要介護者数の見込み。</a:t>
            </a:r>
          </a:p>
        </p:txBody>
      </p:sp>
      <p:sp>
        <p:nvSpPr>
          <p:cNvPr id="32" name="四角形吹き出し 31"/>
          <p:cNvSpPr/>
          <p:nvPr/>
        </p:nvSpPr>
        <p:spPr>
          <a:xfrm>
            <a:off x="5529433" y="2618350"/>
            <a:ext cx="4179143" cy="609498"/>
          </a:xfrm>
          <a:prstGeom prst="wedgeRectCallout">
            <a:avLst>
              <a:gd name="adj1" fmla="val -59661"/>
              <a:gd name="adj2" fmla="val -4295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・介護保険事業状況報告、地域包括ケア「見える化」システムなどを活用して、管内市町村の保険給付の動向・特徴を分析、把握。</a:t>
            </a:r>
            <a:endParaRPr kumimoji="1" lang="ja-JP" altLang="en-US" sz="1400" dirty="0">
              <a:solidFill>
                <a:schemeClr val="tx1"/>
              </a:solidFill>
            </a:endParaRPr>
          </a:p>
        </p:txBody>
      </p:sp>
      <p:sp>
        <p:nvSpPr>
          <p:cNvPr id="33" name="大かっこ 32"/>
          <p:cNvSpPr/>
          <p:nvPr/>
        </p:nvSpPr>
        <p:spPr>
          <a:xfrm>
            <a:off x="7480162" y="3533260"/>
            <a:ext cx="2396392" cy="759836"/>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300" dirty="0" smtClean="0"/>
              <a:t>保健、医療、福祉サービスの連携を図るため、二次医療圏と一致させることが望ましい。</a:t>
            </a:r>
            <a:endParaRPr lang="ja-JP" altLang="en-US" sz="1300" dirty="0"/>
          </a:p>
        </p:txBody>
      </p:sp>
      <p:sp>
        <p:nvSpPr>
          <p:cNvPr id="34" name="四角形吹き出し 33"/>
          <p:cNvSpPr/>
          <p:nvPr/>
        </p:nvSpPr>
        <p:spPr>
          <a:xfrm>
            <a:off x="5513251" y="5227324"/>
            <a:ext cx="4179143" cy="1397980"/>
          </a:xfrm>
          <a:prstGeom prst="wedgeRectCallout">
            <a:avLst>
              <a:gd name="adj1" fmla="val -59661"/>
              <a:gd name="adj2" fmla="val -4295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rPr>
              <a:t>都道府県全域及び老人福祉圏域ごとに必要となる介護サービス及び都道府県の介護人材の需給の中長期的な推計を行って、計画に示す。</a:t>
            </a:r>
            <a:endParaRPr lang="en-US" altLang="ja-JP" sz="1400" dirty="0" smtClean="0">
              <a:solidFill>
                <a:schemeClr val="tx1"/>
              </a:solidFill>
            </a:endParaRPr>
          </a:p>
          <a:p>
            <a:r>
              <a:rPr lang="ja-JP" altLang="en-US" sz="1400" dirty="0" smtClean="0">
                <a:solidFill>
                  <a:schemeClr val="tx1"/>
                </a:solidFill>
              </a:rPr>
              <a:t>・中長期推計を見て、介護人材等の確保に向けた取組を定めるとともに、地域包括ケアシステムの構築に向けた第六期の具体的な施策を定める。</a:t>
            </a:r>
            <a:endParaRPr lang="en-US" altLang="ja-JP" sz="1400" dirty="0" smtClean="0">
              <a:solidFill>
                <a:schemeClr val="tx1"/>
              </a:solidFill>
            </a:endParaRPr>
          </a:p>
        </p:txBody>
      </p:sp>
      <p:sp>
        <p:nvSpPr>
          <p:cNvPr id="24" name="正方形/長方形 23"/>
          <p:cNvSpPr/>
          <p:nvPr/>
        </p:nvSpPr>
        <p:spPr>
          <a:xfrm rot="5400000">
            <a:off x="-164" y="173252"/>
            <a:ext cx="473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16</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371732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5025054" y="398927"/>
            <a:ext cx="2901882" cy="523220"/>
          </a:xfrm>
          <a:prstGeom prst="rect">
            <a:avLst/>
          </a:prstGeom>
          <a:solidFill>
            <a:srgbClr val="CCFF66"/>
          </a:solidFill>
          <a:ln w="15875" cmpd="dbl">
            <a:solidFill>
              <a:schemeClr val="tx1"/>
            </a:solidFill>
          </a:ln>
        </p:spPr>
        <p:txBody>
          <a:bodyPr wrap="square" rtlCol="0">
            <a:spAutoFit/>
          </a:bodyPr>
          <a:lstStyle/>
          <a:p>
            <a:r>
              <a:rPr lang="ja-JP" altLang="en-US" sz="1400" u="sng" dirty="0" smtClean="0">
                <a:latin typeface="HGSｺﾞｼｯｸE" panose="020B0900000000000000" pitchFamily="50" charset="-128"/>
                <a:ea typeface="HGSｺﾞｼｯｸE" panose="020B0900000000000000" pitchFamily="50" charset="-128"/>
              </a:rPr>
              <a:t>各年度</a:t>
            </a:r>
            <a:r>
              <a:rPr lang="ja-JP" altLang="en-US" sz="1400" u="sng" dirty="0">
                <a:latin typeface="HGSｺﾞｼｯｸE" panose="020B0900000000000000" pitchFamily="50" charset="-128"/>
                <a:ea typeface="HGSｺﾞｼｯｸE" panose="020B0900000000000000" pitchFamily="50" charset="-128"/>
              </a:rPr>
              <a:t>における介護給付等対象サービスの種類ごとの量の見込み</a:t>
            </a:r>
            <a:endParaRPr lang="en-US" altLang="ja-JP" sz="1400" u="sng" dirty="0">
              <a:latin typeface="HGSｺﾞｼｯｸE" panose="020B0900000000000000" pitchFamily="50" charset="-128"/>
              <a:ea typeface="HGSｺﾞｼｯｸE" panose="020B0900000000000000" pitchFamily="50" charset="-128"/>
            </a:endParaRPr>
          </a:p>
        </p:txBody>
      </p:sp>
      <p:sp>
        <p:nvSpPr>
          <p:cNvPr id="16" name="テキスト ボックス 15"/>
          <p:cNvSpPr txBox="1"/>
          <p:nvPr/>
        </p:nvSpPr>
        <p:spPr>
          <a:xfrm>
            <a:off x="428286" y="758661"/>
            <a:ext cx="2843439" cy="307777"/>
          </a:xfrm>
          <a:prstGeom prst="rect">
            <a:avLst/>
          </a:prstGeom>
          <a:solidFill>
            <a:srgbClr val="FFFF99"/>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①</a:t>
            </a:r>
            <a:r>
              <a:rPr lang="ja-JP" altLang="en-US" sz="1400" dirty="0" smtClean="0">
                <a:latin typeface="HGSｺﾞｼｯｸE" panose="020B0900000000000000" pitchFamily="50" charset="-128"/>
                <a:ea typeface="HGSｺﾞｼｯｸE" panose="020B0900000000000000" pitchFamily="50" charset="-128"/>
              </a:rPr>
              <a:t>在宅</a:t>
            </a:r>
            <a:r>
              <a:rPr lang="ja-JP" altLang="en-US" sz="1400" dirty="0">
                <a:latin typeface="HGSｺﾞｼｯｸE" panose="020B0900000000000000" pitchFamily="50" charset="-128"/>
                <a:ea typeface="HGSｺﾞｼｯｸE" panose="020B0900000000000000" pitchFamily="50" charset="-128"/>
              </a:rPr>
              <a:t>医療・介護連携の</a:t>
            </a:r>
            <a:r>
              <a:rPr lang="ja-JP" altLang="en-US" sz="1400" dirty="0" smtClean="0">
                <a:latin typeface="HGSｺﾞｼｯｸE" panose="020B0900000000000000" pitchFamily="50" charset="-128"/>
                <a:ea typeface="HGSｺﾞｼｯｸE" panose="020B0900000000000000" pitchFamily="50" charset="-128"/>
              </a:rPr>
              <a:t>推進</a:t>
            </a:r>
            <a:endParaRPr lang="ja-JP" altLang="en-US" sz="1400" dirty="0">
              <a:latin typeface="HGSｺﾞｼｯｸE" panose="020B0900000000000000" pitchFamily="50" charset="-128"/>
              <a:ea typeface="HGSｺﾞｼｯｸE" panose="020B0900000000000000" pitchFamily="50" charset="-128"/>
            </a:endParaRPr>
          </a:p>
        </p:txBody>
      </p:sp>
      <p:sp>
        <p:nvSpPr>
          <p:cNvPr id="18" name="テキスト ボックス 17"/>
          <p:cNvSpPr txBox="1"/>
          <p:nvPr/>
        </p:nvSpPr>
        <p:spPr>
          <a:xfrm>
            <a:off x="412885" y="1844825"/>
            <a:ext cx="2075134" cy="307777"/>
          </a:xfrm>
          <a:prstGeom prst="rect">
            <a:avLst/>
          </a:prstGeom>
          <a:solidFill>
            <a:srgbClr val="FFFF99"/>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②</a:t>
            </a:r>
            <a:r>
              <a:rPr lang="ja-JP" altLang="en-US" sz="1400" dirty="0" smtClean="0">
                <a:latin typeface="HGSｺﾞｼｯｸE" panose="020B0900000000000000" pitchFamily="50" charset="-128"/>
                <a:ea typeface="HGSｺﾞｼｯｸE" panose="020B0900000000000000" pitchFamily="50" charset="-128"/>
              </a:rPr>
              <a:t>認知症</a:t>
            </a:r>
            <a:r>
              <a:rPr lang="ja-JP" altLang="en-US" sz="1400" dirty="0">
                <a:latin typeface="HGSｺﾞｼｯｸE" panose="020B0900000000000000" pitchFamily="50" charset="-128"/>
                <a:ea typeface="HGSｺﾞｼｯｸE" panose="020B0900000000000000" pitchFamily="50" charset="-128"/>
              </a:rPr>
              <a:t>施策の</a:t>
            </a:r>
            <a:r>
              <a:rPr lang="ja-JP" altLang="en-US" sz="1400" dirty="0" smtClean="0">
                <a:latin typeface="HGSｺﾞｼｯｸE" panose="020B0900000000000000" pitchFamily="50" charset="-128"/>
                <a:ea typeface="HGSｺﾞｼｯｸE" panose="020B0900000000000000" pitchFamily="50" charset="-128"/>
              </a:rPr>
              <a:t>推進</a:t>
            </a:r>
            <a:endParaRPr lang="ja-JP" altLang="en-US" sz="1400" dirty="0">
              <a:latin typeface="HGSｺﾞｼｯｸE" panose="020B0900000000000000" pitchFamily="50" charset="-128"/>
              <a:ea typeface="HGSｺﾞｼｯｸE" panose="020B0900000000000000" pitchFamily="50" charset="-128"/>
            </a:endParaRPr>
          </a:p>
        </p:txBody>
      </p:sp>
      <p:sp>
        <p:nvSpPr>
          <p:cNvPr id="20" name="テキスト ボックス 19"/>
          <p:cNvSpPr txBox="1"/>
          <p:nvPr/>
        </p:nvSpPr>
        <p:spPr>
          <a:xfrm>
            <a:off x="398097" y="2941900"/>
            <a:ext cx="4179844" cy="307777"/>
          </a:xfrm>
          <a:prstGeom prst="rect">
            <a:avLst/>
          </a:prstGeom>
          <a:solidFill>
            <a:srgbClr val="FFFF99"/>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③</a:t>
            </a:r>
            <a:r>
              <a:rPr lang="ja-JP" altLang="en-US" sz="1400" dirty="0" smtClean="0">
                <a:latin typeface="HGSｺﾞｼｯｸE" panose="020B0900000000000000" pitchFamily="50" charset="-128"/>
                <a:ea typeface="HGSｺﾞｼｯｸE" panose="020B0900000000000000" pitchFamily="50" charset="-128"/>
              </a:rPr>
              <a:t>生活</a:t>
            </a:r>
            <a:r>
              <a:rPr lang="ja-JP" altLang="en-US" sz="1400" dirty="0">
                <a:latin typeface="HGSｺﾞｼｯｸE" panose="020B0900000000000000" pitchFamily="50" charset="-128"/>
                <a:ea typeface="HGSｺﾞｼｯｸE" panose="020B0900000000000000" pitchFamily="50" charset="-128"/>
              </a:rPr>
              <a:t>支援・介護予防サービスの基盤整備の</a:t>
            </a:r>
            <a:r>
              <a:rPr lang="ja-JP" altLang="en-US" sz="1400" dirty="0" smtClean="0">
                <a:latin typeface="HGSｺﾞｼｯｸE" panose="020B0900000000000000" pitchFamily="50" charset="-128"/>
                <a:ea typeface="HGSｺﾞｼｯｸE" panose="020B0900000000000000" pitchFamily="50" charset="-128"/>
              </a:rPr>
              <a:t>推進</a:t>
            </a:r>
            <a:endParaRPr lang="ja-JP" altLang="en-US" sz="1400" dirty="0">
              <a:latin typeface="HGSｺﾞｼｯｸE" panose="020B0900000000000000" pitchFamily="50" charset="-128"/>
              <a:ea typeface="HGSｺﾞｼｯｸE" panose="020B0900000000000000" pitchFamily="50" charset="-128"/>
            </a:endParaRPr>
          </a:p>
        </p:txBody>
      </p:sp>
      <p:sp>
        <p:nvSpPr>
          <p:cNvPr id="21" name="テキスト ボックス 20"/>
          <p:cNvSpPr txBox="1"/>
          <p:nvPr/>
        </p:nvSpPr>
        <p:spPr>
          <a:xfrm>
            <a:off x="384994" y="3989700"/>
            <a:ext cx="1657948" cy="307777"/>
          </a:xfrm>
          <a:prstGeom prst="rect">
            <a:avLst/>
          </a:prstGeom>
          <a:solidFill>
            <a:srgbClr val="FFFF99"/>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④</a:t>
            </a:r>
            <a:r>
              <a:rPr lang="ja-JP" altLang="en-US" sz="1400" dirty="0" smtClean="0">
                <a:latin typeface="HGSｺﾞｼｯｸE" panose="020B0900000000000000" pitchFamily="50" charset="-128"/>
                <a:ea typeface="HGSｺﾞｼｯｸE" panose="020B0900000000000000" pitchFamily="50" charset="-128"/>
              </a:rPr>
              <a:t>介護</a:t>
            </a:r>
            <a:r>
              <a:rPr lang="ja-JP" altLang="en-US" sz="1400" dirty="0">
                <a:latin typeface="HGSｺﾞｼｯｸE" panose="020B0900000000000000" pitchFamily="50" charset="-128"/>
                <a:ea typeface="HGSｺﾞｼｯｸE" panose="020B0900000000000000" pitchFamily="50" charset="-128"/>
              </a:rPr>
              <a:t>予防の</a:t>
            </a:r>
            <a:r>
              <a:rPr lang="ja-JP" altLang="en-US" sz="1400" dirty="0" smtClean="0">
                <a:latin typeface="HGSｺﾞｼｯｸE" panose="020B0900000000000000" pitchFamily="50" charset="-128"/>
                <a:ea typeface="HGSｺﾞｼｯｸE" panose="020B0900000000000000" pitchFamily="50" charset="-128"/>
              </a:rPr>
              <a:t>推進</a:t>
            </a:r>
            <a:endParaRPr lang="ja-JP" altLang="en-US" sz="1400" dirty="0">
              <a:latin typeface="HGSｺﾞｼｯｸE" panose="020B0900000000000000" pitchFamily="50" charset="-128"/>
              <a:ea typeface="HGSｺﾞｼｯｸE" panose="020B0900000000000000" pitchFamily="50" charset="-128"/>
            </a:endParaRPr>
          </a:p>
        </p:txBody>
      </p:sp>
      <p:sp>
        <p:nvSpPr>
          <p:cNvPr id="23" name="テキスト ボックス 22"/>
          <p:cNvSpPr txBox="1"/>
          <p:nvPr/>
        </p:nvSpPr>
        <p:spPr>
          <a:xfrm>
            <a:off x="358453" y="5372706"/>
            <a:ext cx="3658460" cy="307777"/>
          </a:xfrm>
          <a:prstGeom prst="rect">
            <a:avLst/>
          </a:prstGeom>
          <a:solidFill>
            <a:srgbClr val="FFFF99"/>
          </a:solidFill>
          <a:ln>
            <a:solidFill>
              <a:schemeClr val="tx1"/>
            </a:solidFill>
          </a:ln>
        </p:spPr>
        <p:txBody>
          <a:bodyPr wrap="square" rtlCol="0">
            <a:spAutoFit/>
          </a:bodyPr>
          <a:lstStyle/>
          <a:p>
            <a:r>
              <a:rPr lang="ja-JP" altLang="en-US" sz="1400" dirty="0">
                <a:latin typeface="HGSｺﾞｼｯｸE" panose="020B0900000000000000" pitchFamily="50" charset="-128"/>
                <a:ea typeface="HGSｺﾞｼｯｸE" panose="020B0900000000000000" pitchFamily="50" charset="-128"/>
              </a:rPr>
              <a:t>⑤</a:t>
            </a:r>
            <a:r>
              <a:rPr lang="ja-JP" altLang="en-US" sz="1400" dirty="0" smtClean="0">
                <a:latin typeface="HGSｺﾞｼｯｸE" panose="020B0900000000000000" pitchFamily="50" charset="-128"/>
                <a:ea typeface="HGSｺﾞｼｯｸE" panose="020B0900000000000000" pitchFamily="50" charset="-128"/>
              </a:rPr>
              <a:t>高齢者</a:t>
            </a:r>
            <a:r>
              <a:rPr lang="ja-JP" altLang="en-US" sz="1400" dirty="0">
                <a:latin typeface="HGSｺﾞｼｯｸE" panose="020B0900000000000000" pitchFamily="50" charset="-128"/>
                <a:ea typeface="HGSｺﾞｼｯｸE" panose="020B0900000000000000" pitchFamily="50" charset="-128"/>
              </a:rPr>
              <a:t>の居住安定に係る施策との</a:t>
            </a:r>
            <a:r>
              <a:rPr lang="ja-JP" altLang="en-US" sz="1400" dirty="0" smtClean="0">
                <a:latin typeface="HGSｺﾞｼｯｸE" panose="020B0900000000000000" pitchFamily="50" charset="-128"/>
                <a:ea typeface="HGSｺﾞｼｯｸE" panose="020B0900000000000000" pitchFamily="50" charset="-128"/>
              </a:rPr>
              <a:t>連携</a:t>
            </a:r>
            <a:endParaRPr lang="ja-JP" altLang="en-US" sz="1400" dirty="0">
              <a:latin typeface="HGSｺﾞｼｯｸE" panose="020B0900000000000000" pitchFamily="50" charset="-128"/>
              <a:ea typeface="HGSｺﾞｼｯｸE" panose="020B0900000000000000" pitchFamily="50" charset="-128"/>
            </a:endParaRPr>
          </a:p>
        </p:txBody>
      </p:sp>
      <p:sp>
        <p:nvSpPr>
          <p:cNvPr id="19" name="テキスト ボックス 18"/>
          <p:cNvSpPr txBox="1"/>
          <p:nvPr/>
        </p:nvSpPr>
        <p:spPr>
          <a:xfrm>
            <a:off x="3261784" y="-3139"/>
            <a:ext cx="3666407" cy="392287"/>
          </a:xfrm>
          <a:prstGeom prst="rect">
            <a:avLst/>
          </a:prstGeom>
          <a:noFill/>
        </p:spPr>
        <p:txBody>
          <a:bodyPr wrap="square" rtlCol="0">
            <a:spAutoFit/>
          </a:bodyPr>
          <a:lstStyle/>
          <a:p>
            <a:pPr algn="ctr"/>
            <a:r>
              <a:rPr lang="ja-JP" altLang="en-US" sz="1949" dirty="0">
                <a:latin typeface="HG丸ｺﾞｼｯｸM-PRO" panose="020F0600000000000000" pitchFamily="50" charset="-128"/>
                <a:ea typeface="HG丸ｺﾞｼｯｸM-PRO" panose="020F0600000000000000" pitchFamily="50" charset="-128"/>
              </a:rPr>
              <a:t>＜各論（計画期間中の取組＞</a:t>
            </a:r>
          </a:p>
        </p:txBody>
      </p:sp>
      <p:sp>
        <p:nvSpPr>
          <p:cNvPr id="25" name="テキスト ボックス 24"/>
          <p:cNvSpPr txBox="1"/>
          <p:nvPr/>
        </p:nvSpPr>
        <p:spPr>
          <a:xfrm>
            <a:off x="139379" y="389148"/>
            <a:ext cx="4329305" cy="307776"/>
          </a:xfrm>
          <a:prstGeom prst="rect">
            <a:avLst/>
          </a:prstGeom>
          <a:solidFill>
            <a:srgbClr val="FFFF99"/>
          </a:solidFill>
          <a:ln w="3175">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地域</a:t>
            </a:r>
            <a:r>
              <a:rPr lang="ja-JP" altLang="en-US" sz="1400" dirty="0">
                <a:latin typeface="HGSｺﾞｼｯｸE" panose="020B0900000000000000" pitchFamily="50" charset="-128"/>
                <a:ea typeface="HGSｺﾞｼｯｸE" panose="020B0900000000000000" pitchFamily="50" charset="-128"/>
              </a:rPr>
              <a:t>包括ケアシステム構築のための</a:t>
            </a:r>
            <a:r>
              <a:rPr lang="ja-JP" altLang="en-US" sz="1400" dirty="0" smtClean="0">
                <a:latin typeface="HGSｺﾞｼｯｸE" panose="020B0900000000000000" pitchFamily="50" charset="-128"/>
                <a:ea typeface="HGSｺﾞｼｯｸE" panose="020B0900000000000000" pitchFamily="50" charset="-128"/>
              </a:rPr>
              <a:t>重点取組事項</a:t>
            </a:r>
            <a:endParaRPr lang="en-US" altLang="ja-JP" sz="1400" dirty="0">
              <a:latin typeface="HGSｺﾞｼｯｸE" panose="020B0900000000000000" pitchFamily="50" charset="-128"/>
              <a:ea typeface="HGSｺﾞｼｯｸE" panose="020B0900000000000000" pitchFamily="50" charset="-128"/>
            </a:endParaRPr>
          </a:p>
        </p:txBody>
      </p:sp>
      <p:sp>
        <p:nvSpPr>
          <p:cNvPr id="26" name="四角形吹き出し 25"/>
          <p:cNvSpPr/>
          <p:nvPr/>
        </p:nvSpPr>
        <p:spPr>
          <a:xfrm>
            <a:off x="900749" y="1116953"/>
            <a:ext cx="3908640" cy="655735"/>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solidFill>
                  <a:schemeClr val="tx1"/>
                </a:solidFill>
              </a:rPr>
              <a:t>市町村と連携して在宅医療提供体制の基盤整備を推進するとともに、医療関係者等との広域的な連携調整等の市町村への支援策を定める。</a:t>
            </a:r>
            <a:endParaRPr lang="ja-JP" altLang="en-US" sz="1200" dirty="0">
              <a:solidFill>
                <a:schemeClr val="tx1"/>
              </a:solidFill>
            </a:endParaRPr>
          </a:p>
        </p:txBody>
      </p:sp>
      <p:sp>
        <p:nvSpPr>
          <p:cNvPr id="27" name="四角形吹き出し 26"/>
          <p:cNvSpPr/>
          <p:nvPr/>
        </p:nvSpPr>
        <p:spPr>
          <a:xfrm>
            <a:off x="873381" y="2232428"/>
            <a:ext cx="3908640" cy="655735"/>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solidFill>
                  <a:schemeClr val="tx1"/>
                </a:solidFill>
              </a:rPr>
              <a:t>認知症高齢者を地域で支えるため、必要な早期診断等を行う医療機関の整備や認知症対応力向上のための研修の実施等の市町村への支援策を定める。</a:t>
            </a:r>
            <a:endParaRPr lang="ja-JP" altLang="en-US" sz="1200" dirty="0">
              <a:solidFill>
                <a:schemeClr val="tx1"/>
              </a:solidFill>
            </a:endParaRPr>
          </a:p>
        </p:txBody>
      </p:sp>
      <p:sp>
        <p:nvSpPr>
          <p:cNvPr id="28" name="四角形吹き出し 27"/>
          <p:cNvSpPr/>
          <p:nvPr/>
        </p:nvSpPr>
        <p:spPr>
          <a:xfrm>
            <a:off x="820501" y="3353164"/>
            <a:ext cx="3961519" cy="579892"/>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solidFill>
                  <a:schemeClr val="tx1"/>
                </a:solidFill>
              </a:rPr>
              <a:t>市町村と連携して、広域的な視点からコーディネーターの養成、</a:t>
            </a:r>
            <a:r>
              <a:rPr lang="en-US" altLang="ja-JP" sz="1200" dirty="0" smtClean="0">
                <a:solidFill>
                  <a:schemeClr val="tx1"/>
                </a:solidFill>
              </a:rPr>
              <a:t>NPO</a:t>
            </a:r>
            <a:r>
              <a:rPr lang="ja-JP" altLang="en-US" sz="1200" dirty="0">
                <a:solidFill>
                  <a:schemeClr val="tx1"/>
                </a:solidFill>
              </a:rPr>
              <a:t>・</a:t>
            </a:r>
            <a:r>
              <a:rPr lang="ja-JP" altLang="en-US" sz="1200" dirty="0" smtClean="0">
                <a:solidFill>
                  <a:schemeClr val="tx1"/>
                </a:solidFill>
              </a:rPr>
              <a:t>ボランティアの研修等について市町村の取組への支援策を定める。</a:t>
            </a:r>
            <a:endParaRPr lang="ja-JP" altLang="en-US" sz="1200" dirty="0">
              <a:solidFill>
                <a:schemeClr val="tx1"/>
              </a:solidFill>
            </a:endParaRPr>
          </a:p>
        </p:txBody>
      </p:sp>
      <p:sp>
        <p:nvSpPr>
          <p:cNvPr id="29" name="四角形吹き出し 28"/>
          <p:cNvSpPr/>
          <p:nvPr/>
        </p:nvSpPr>
        <p:spPr>
          <a:xfrm>
            <a:off x="819746" y="4418491"/>
            <a:ext cx="3961519" cy="839206"/>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solidFill>
                  <a:schemeClr val="tx1"/>
                </a:solidFill>
              </a:rPr>
              <a:t>・都道府県の衛生部門と連携した取組が必要。</a:t>
            </a:r>
            <a:endParaRPr lang="en-US" altLang="ja-JP" sz="1200" dirty="0" smtClean="0">
              <a:solidFill>
                <a:schemeClr val="tx1"/>
              </a:solidFill>
            </a:endParaRPr>
          </a:p>
          <a:p>
            <a:r>
              <a:rPr lang="ja-JP" altLang="en-US" sz="1200" dirty="0" smtClean="0">
                <a:solidFill>
                  <a:schemeClr val="tx1"/>
                </a:solidFill>
              </a:rPr>
              <a:t>・市町村の介護予防の取組や評価、従事する者の人材育成等について市町村の取組への支援策を定める。</a:t>
            </a:r>
            <a:endParaRPr lang="en-US" altLang="ja-JP" sz="1200" dirty="0" smtClean="0">
              <a:solidFill>
                <a:schemeClr val="tx1"/>
              </a:solidFill>
            </a:endParaRPr>
          </a:p>
        </p:txBody>
      </p:sp>
      <p:sp>
        <p:nvSpPr>
          <p:cNvPr id="30" name="四角形吹き出し 29"/>
          <p:cNvSpPr/>
          <p:nvPr/>
        </p:nvSpPr>
        <p:spPr>
          <a:xfrm>
            <a:off x="820501" y="5788204"/>
            <a:ext cx="3908640" cy="1020579"/>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solidFill>
                  <a:schemeClr val="tx1"/>
                </a:solidFill>
              </a:rPr>
              <a:t>・住まいの提供と住まいでの生活支援サービスは保健・医療・介護サービスの前提。</a:t>
            </a:r>
            <a:endParaRPr lang="en-US" altLang="ja-JP" sz="1200" dirty="0" smtClean="0">
              <a:solidFill>
                <a:schemeClr val="tx1"/>
              </a:solidFill>
            </a:endParaRPr>
          </a:p>
          <a:p>
            <a:r>
              <a:rPr lang="ja-JP" altLang="en-US" sz="1200" dirty="0" smtClean="0">
                <a:solidFill>
                  <a:schemeClr val="tx1"/>
                </a:solidFill>
              </a:rPr>
              <a:t>・必要に応じて高齢者向け住まいの賃貸住宅や老人ホームの供給目標を定める。</a:t>
            </a:r>
            <a:endParaRPr lang="en-US" altLang="ja-JP" sz="1200" dirty="0" smtClean="0">
              <a:solidFill>
                <a:schemeClr val="tx1"/>
              </a:solidFill>
            </a:endParaRPr>
          </a:p>
          <a:p>
            <a:r>
              <a:rPr lang="ja-JP" altLang="en-US" sz="1200" dirty="0" smtClean="0">
                <a:solidFill>
                  <a:schemeClr val="tx1"/>
                </a:solidFill>
              </a:rPr>
              <a:t>・養護老人ホームや軽費老人ホームも活用。</a:t>
            </a:r>
            <a:endParaRPr lang="ja-JP" altLang="en-US" sz="1200" dirty="0">
              <a:solidFill>
                <a:schemeClr val="tx1"/>
              </a:solidFill>
            </a:endParaRPr>
          </a:p>
        </p:txBody>
      </p:sp>
      <p:sp>
        <p:nvSpPr>
          <p:cNvPr id="31" name="大かっこ 30"/>
          <p:cNvSpPr/>
          <p:nvPr/>
        </p:nvSpPr>
        <p:spPr>
          <a:xfrm>
            <a:off x="8051330" y="412854"/>
            <a:ext cx="1585192" cy="547768"/>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300" dirty="0" smtClean="0"/>
              <a:t>入所・居住系サービス、在宅サービス、予防給付サービス、施設サービス</a:t>
            </a:r>
            <a:endParaRPr lang="ja-JP" altLang="en-US" sz="1300" dirty="0"/>
          </a:p>
        </p:txBody>
      </p:sp>
      <p:sp>
        <p:nvSpPr>
          <p:cNvPr id="32" name="四角形吹き出し 31"/>
          <p:cNvSpPr/>
          <p:nvPr/>
        </p:nvSpPr>
        <p:spPr>
          <a:xfrm>
            <a:off x="5538059" y="1159021"/>
            <a:ext cx="4244544" cy="1333875"/>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smtClean="0">
                <a:solidFill>
                  <a:schemeClr val="tx1"/>
                </a:solidFill>
              </a:rPr>
              <a:t>・各年度におけるサービス量の見込みと介護保険施設等の必要入所（利用）定員総数を定める。</a:t>
            </a:r>
            <a:endParaRPr lang="en-US" altLang="ja-JP" sz="1300" dirty="0" smtClean="0">
              <a:solidFill>
                <a:schemeClr val="tx1"/>
              </a:solidFill>
            </a:endParaRPr>
          </a:p>
          <a:p>
            <a:r>
              <a:rPr lang="ja-JP" altLang="en-US" sz="1300" dirty="0" smtClean="0">
                <a:solidFill>
                  <a:schemeClr val="tx1"/>
                </a:solidFill>
              </a:rPr>
              <a:t>・大都市部において、他の老人福祉圏域との間で特別養護老人ホームの必要入所定員総数の調整を行った場合には、都道府県の計画に定め、調整の考え方を示す。</a:t>
            </a:r>
            <a:endParaRPr lang="ja-JP" altLang="en-US" sz="1300" dirty="0">
              <a:solidFill>
                <a:schemeClr val="tx1"/>
              </a:solidFill>
            </a:endParaRPr>
          </a:p>
        </p:txBody>
      </p:sp>
      <p:sp>
        <p:nvSpPr>
          <p:cNvPr id="36" name="テキスト ボックス 35"/>
          <p:cNvSpPr txBox="1"/>
          <p:nvPr/>
        </p:nvSpPr>
        <p:spPr>
          <a:xfrm>
            <a:off x="5043839" y="2726457"/>
            <a:ext cx="2738058" cy="523220"/>
          </a:xfrm>
          <a:prstGeom prst="rect">
            <a:avLst/>
          </a:prstGeom>
          <a:solidFill>
            <a:srgbClr val="CCFF66"/>
          </a:solidFill>
          <a:ln w="3175">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施設</a:t>
            </a:r>
            <a:r>
              <a:rPr lang="ja-JP" altLang="en-US" sz="1400" dirty="0">
                <a:latin typeface="HGSｺﾞｼｯｸE" panose="020B0900000000000000" pitchFamily="50" charset="-128"/>
                <a:ea typeface="HGSｺﾞｼｯｸE" panose="020B0900000000000000" pitchFamily="50" charset="-128"/>
              </a:rPr>
              <a:t>に</a:t>
            </a:r>
            <a:r>
              <a:rPr lang="ja-JP" altLang="en-US" sz="1400" dirty="0" smtClean="0">
                <a:latin typeface="HGSｺﾞｼｯｸE" panose="020B0900000000000000" pitchFamily="50" charset="-128"/>
                <a:ea typeface="HGSｺﾞｼｯｸE" panose="020B0900000000000000" pitchFamily="50" charset="-128"/>
              </a:rPr>
              <a:t>おける生活</a:t>
            </a:r>
            <a:r>
              <a:rPr lang="ja-JP" altLang="en-US" sz="1400" dirty="0">
                <a:latin typeface="HGSｺﾞｼｯｸE" panose="020B0900000000000000" pitchFamily="50" charset="-128"/>
                <a:ea typeface="HGSｺﾞｼｯｸE" panose="020B0900000000000000" pitchFamily="50" charset="-128"/>
              </a:rPr>
              <a:t>環境の改善を図るための事業に関する事項</a:t>
            </a:r>
          </a:p>
        </p:txBody>
      </p:sp>
      <p:sp>
        <p:nvSpPr>
          <p:cNvPr id="37" name="テキスト ボックス 36"/>
          <p:cNvSpPr txBox="1"/>
          <p:nvPr/>
        </p:nvSpPr>
        <p:spPr>
          <a:xfrm>
            <a:off x="5033495" y="3354190"/>
            <a:ext cx="4497982" cy="523220"/>
          </a:xfrm>
          <a:prstGeom prst="rect">
            <a:avLst/>
          </a:prstGeom>
          <a:solidFill>
            <a:srgbClr val="CCFF66"/>
          </a:solidFill>
          <a:ln w="3175">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地域</a:t>
            </a:r>
            <a:r>
              <a:rPr lang="ja-JP" altLang="en-US" sz="1400" dirty="0">
                <a:latin typeface="HGSｺﾞｼｯｸE" panose="020B0900000000000000" pitchFamily="50" charset="-128"/>
                <a:ea typeface="HGSｺﾞｼｯｸE" panose="020B0900000000000000" pitchFamily="50" charset="-128"/>
              </a:rPr>
              <a:t>包括ケアシステムを支える人材の確保及び資質の向上に資する事業に関する事項</a:t>
            </a:r>
          </a:p>
        </p:txBody>
      </p:sp>
      <p:sp>
        <p:nvSpPr>
          <p:cNvPr id="38" name="四角形吹き出し 37"/>
          <p:cNvSpPr/>
          <p:nvPr/>
        </p:nvSpPr>
        <p:spPr>
          <a:xfrm>
            <a:off x="5550862" y="4028287"/>
            <a:ext cx="4231741" cy="831351"/>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lvl="0"/>
            <a:r>
              <a:rPr lang="ja-JP" altLang="en-US" sz="1299" dirty="0">
                <a:solidFill>
                  <a:schemeClr val="tx1"/>
                </a:solidFill>
              </a:rPr>
              <a:t>福祉人材確保</a:t>
            </a:r>
            <a:r>
              <a:rPr lang="ja-JP" altLang="en-US" sz="1299" dirty="0" smtClean="0">
                <a:solidFill>
                  <a:schemeClr val="tx1"/>
                </a:solidFill>
              </a:rPr>
              <a:t>指針などを参考に「</a:t>
            </a:r>
            <a:r>
              <a:rPr lang="ja-JP" altLang="en-US" sz="1299" dirty="0">
                <a:solidFill>
                  <a:schemeClr val="tx1"/>
                </a:solidFill>
              </a:rPr>
              <a:t>新規参入の促進」、「潜在的人材の復職、再就職支援」、「離職防止・定着促進」のための方策を定める。</a:t>
            </a:r>
            <a:endParaRPr lang="en-US" altLang="ja-JP" sz="1299" dirty="0">
              <a:solidFill>
                <a:schemeClr val="tx1"/>
              </a:solidFill>
            </a:endParaRPr>
          </a:p>
        </p:txBody>
      </p:sp>
      <p:sp>
        <p:nvSpPr>
          <p:cNvPr id="22" name="大かっこ 21"/>
          <p:cNvSpPr/>
          <p:nvPr/>
        </p:nvSpPr>
        <p:spPr>
          <a:xfrm>
            <a:off x="8035880" y="2719186"/>
            <a:ext cx="1616091" cy="547768"/>
          </a:xfrm>
          <a:prstGeom prst="bracketPair">
            <a:avLst/>
          </a:prstGeom>
          <a:ln w="9525">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r>
              <a:rPr lang="ja-JP" altLang="en-US" sz="1300" dirty="0" smtClean="0"/>
              <a:t>ユニット型の目標</a:t>
            </a:r>
            <a:endParaRPr lang="ja-JP" altLang="en-US" sz="1300" dirty="0"/>
          </a:p>
        </p:txBody>
      </p:sp>
      <p:sp>
        <p:nvSpPr>
          <p:cNvPr id="24" name="テキスト ボックス 23"/>
          <p:cNvSpPr txBox="1"/>
          <p:nvPr/>
        </p:nvSpPr>
        <p:spPr>
          <a:xfrm>
            <a:off x="5043839" y="4994461"/>
            <a:ext cx="3834613" cy="307777"/>
          </a:xfrm>
          <a:prstGeom prst="rect">
            <a:avLst/>
          </a:prstGeom>
          <a:solidFill>
            <a:srgbClr val="CCFF66"/>
          </a:solidFill>
          <a:ln w="3175">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介護</a:t>
            </a:r>
            <a:r>
              <a:rPr lang="ja-JP" altLang="en-US" sz="1400" dirty="0">
                <a:latin typeface="HGSｺﾞｼｯｸE" panose="020B0900000000000000" pitchFamily="50" charset="-128"/>
                <a:ea typeface="HGSｺﾞｼｯｸE" panose="020B0900000000000000" pitchFamily="50" charset="-128"/>
              </a:rPr>
              <a:t>サービス及び地域支援事業の円滑な提供</a:t>
            </a:r>
          </a:p>
        </p:txBody>
      </p:sp>
      <p:sp>
        <p:nvSpPr>
          <p:cNvPr id="33" name="四角形吹き出し 32"/>
          <p:cNvSpPr/>
          <p:nvPr/>
        </p:nvSpPr>
        <p:spPr>
          <a:xfrm>
            <a:off x="5513189" y="5443575"/>
            <a:ext cx="4241836" cy="1365207"/>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lvl="0"/>
            <a:r>
              <a:rPr lang="ja-JP" altLang="en-US" sz="1299" dirty="0" smtClean="0">
                <a:solidFill>
                  <a:schemeClr val="tx1"/>
                </a:solidFill>
              </a:rPr>
              <a:t>・高齢単身・夫婦のみ世帯など支援を必要とする高齢者が増加。</a:t>
            </a:r>
            <a:endParaRPr lang="en-US" altLang="ja-JP" sz="1299" dirty="0" smtClean="0">
              <a:solidFill>
                <a:schemeClr val="tx1"/>
              </a:solidFill>
            </a:endParaRPr>
          </a:p>
          <a:p>
            <a:pPr lvl="0"/>
            <a:r>
              <a:rPr lang="ja-JP" altLang="en-US" sz="1299" dirty="0">
                <a:solidFill>
                  <a:schemeClr val="tx1"/>
                </a:solidFill>
              </a:rPr>
              <a:t>・</a:t>
            </a:r>
            <a:r>
              <a:rPr lang="ja-JP" altLang="en-US" sz="1299" dirty="0" smtClean="0">
                <a:solidFill>
                  <a:schemeClr val="tx1"/>
                </a:solidFill>
              </a:rPr>
              <a:t>定期</a:t>
            </a:r>
            <a:r>
              <a:rPr lang="ja-JP" altLang="en-US" sz="1299" dirty="0">
                <a:solidFill>
                  <a:schemeClr val="tx1"/>
                </a:solidFill>
              </a:rPr>
              <a:t>巡回・随時対応型訪問介護看護、小規模多機能型居宅介護、複合型</a:t>
            </a:r>
            <a:r>
              <a:rPr lang="ja-JP" altLang="en-US" sz="1299" dirty="0" smtClean="0">
                <a:solidFill>
                  <a:schemeClr val="tx1"/>
                </a:solidFill>
              </a:rPr>
              <a:t>サービスの整備が進むように支援</a:t>
            </a:r>
            <a:r>
              <a:rPr lang="ja-JP" altLang="en-US" sz="1299" dirty="0">
                <a:solidFill>
                  <a:schemeClr val="tx1"/>
                </a:solidFill>
              </a:rPr>
              <a:t>策を定める。</a:t>
            </a:r>
          </a:p>
        </p:txBody>
      </p:sp>
      <p:sp>
        <p:nvSpPr>
          <p:cNvPr id="34" name="正方形/長方形 33"/>
          <p:cNvSpPr/>
          <p:nvPr/>
        </p:nvSpPr>
        <p:spPr>
          <a:xfrm rot="5400000">
            <a:off x="-164" y="6468724"/>
            <a:ext cx="473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2067716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81683" y="109275"/>
            <a:ext cx="3474343" cy="307893"/>
          </a:xfrm>
          <a:prstGeom prst="rect">
            <a:avLst/>
          </a:prstGeom>
          <a:solidFill>
            <a:srgbClr val="CCFF66"/>
          </a:solidFill>
          <a:ln w="3175">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介護</a:t>
            </a:r>
            <a:r>
              <a:rPr lang="ja-JP" altLang="en-US" sz="1400" dirty="0">
                <a:latin typeface="HGSｺﾞｼｯｸE" panose="020B0900000000000000" pitchFamily="50" charset="-128"/>
                <a:ea typeface="HGSｺﾞｼｯｸE" panose="020B0900000000000000" pitchFamily="50" charset="-128"/>
              </a:rPr>
              <a:t>サービスの情報の公表に関する事項</a:t>
            </a:r>
          </a:p>
        </p:txBody>
      </p:sp>
      <p:sp>
        <p:nvSpPr>
          <p:cNvPr id="10" name="テキスト ボックス 9"/>
          <p:cNvSpPr txBox="1"/>
          <p:nvPr/>
        </p:nvSpPr>
        <p:spPr>
          <a:xfrm>
            <a:off x="148127" y="3284984"/>
            <a:ext cx="4623797" cy="307777"/>
          </a:xfrm>
          <a:prstGeom prst="rect">
            <a:avLst/>
          </a:prstGeom>
          <a:solidFill>
            <a:srgbClr val="CCFF66"/>
          </a:solidFill>
          <a:ln w="3175">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療養</a:t>
            </a:r>
            <a:r>
              <a:rPr lang="ja-JP" altLang="en-US" sz="1400" dirty="0">
                <a:latin typeface="HGSｺﾞｼｯｸE" panose="020B0900000000000000" pitchFamily="50" charset="-128"/>
                <a:ea typeface="HGSｺﾞｼｯｸE" panose="020B0900000000000000" pitchFamily="50" charset="-128"/>
              </a:rPr>
              <a:t>病床の円滑な転換を図るための事業に関する事項</a:t>
            </a:r>
            <a:endParaRPr lang="en-US" altLang="ja-JP" sz="1400" dirty="0">
              <a:latin typeface="HGSｺﾞｼｯｸE" panose="020B0900000000000000" pitchFamily="50" charset="-128"/>
              <a:ea typeface="HGSｺﾞｼｯｸE" panose="020B0900000000000000" pitchFamily="50" charset="-128"/>
            </a:endParaRPr>
          </a:p>
        </p:txBody>
      </p:sp>
      <p:sp>
        <p:nvSpPr>
          <p:cNvPr id="3" name="テキスト ボックス 2"/>
          <p:cNvSpPr txBox="1"/>
          <p:nvPr/>
        </p:nvSpPr>
        <p:spPr>
          <a:xfrm>
            <a:off x="148127" y="1700808"/>
            <a:ext cx="3924798" cy="305200"/>
          </a:xfrm>
          <a:prstGeom prst="rect">
            <a:avLst/>
          </a:prstGeom>
          <a:solidFill>
            <a:srgbClr val="CCFF66"/>
          </a:solidFill>
          <a:ln w="3175">
            <a:solidFill>
              <a:schemeClr val="tx1"/>
            </a:solidFill>
          </a:ln>
        </p:spPr>
        <p:txBody>
          <a:bodyPr wrap="square" rtlCol="0">
            <a:spAutoFit/>
          </a:bodyPr>
          <a:lstStyle/>
          <a:p>
            <a:r>
              <a:rPr lang="ja-JP" altLang="en-US" sz="1400" dirty="0" smtClean="0">
                <a:latin typeface="HGSｺﾞｼｯｸE" panose="020B0900000000000000" pitchFamily="50" charset="-128"/>
                <a:ea typeface="HGSｺﾞｼｯｸE" panose="020B0900000000000000" pitchFamily="50" charset="-128"/>
              </a:rPr>
              <a:t>介護</a:t>
            </a:r>
            <a:r>
              <a:rPr lang="ja-JP" altLang="en-US" sz="1400" dirty="0">
                <a:latin typeface="HGSｺﾞｼｯｸE" panose="020B0900000000000000" pitchFamily="50" charset="-128"/>
                <a:ea typeface="HGSｺﾞｼｯｸE" panose="020B0900000000000000" pitchFamily="50" charset="-128"/>
              </a:rPr>
              <a:t>給付等に要する費用の適正化に関する事項</a:t>
            </a:r>
          </a:p>
        </p:txBody>
      </p:sp>
      <p:sp>
        <p:nvSpPr>
          <p:cNvPr id="15" name="四角形吹き出し 14"/>
          <p:cNvSpPr/>
          <p:nvPr/>
        </p:nvSpPr>
        <p:spPr>
          <a:xfrm>
            <a:off x="457547" y="3789040"/>
            <a:ext cx="4246369" cy="864096"/>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lvl="0"/>
            <a:r>
              <a:rPr lang="ja-JP" altLang="en-US" sz="1300" dirty="0" smtClean="0">
                <a:solidFill>
                  <a:schemeClr val="tx1"/>
                </a:solidFill>
              </a:rPr>
              <a:t>・指定介護療養型医療施設については、引き続き、老人保健施設等への転換を推進しつつ、平成</a:t>
            </a:r>
            <a:r>
              <a:rPr lang="en-US" altLang="ja-JP" sz="1300" dirty="0" smtClean="0">
                <a:solidFill>
                  <a:schemeClr val="tx1"/>
                </a:solidFill>
              </a:rPr>
              <a:t>29</a:t>
            </a:r>
            <a:r>
              <a:rPr lang="ja-JP" altLang="en-US" sz="1300" dirty="0" smtClean="0">
                <a:solidFill>
                  <a:schemeClr val="tx1"/>
                </a:solidFill>
              </a:rPr>
              <a:t>年度末まで転換期限を延長していることに留意する</a:t>
            </a:r>
            <a:r>
              <a:rPr lang="ja-JP" altLang="en-US" sz="1300" dirty="0" err="1">
                <a:solidFill>
                  <a:schemeClr val="tx1"/>
                </a:solidFill>
              </a:rPr>
              <a:t>。</a:t>
            </a:r>
            <a:r>
              <a:rPr lang="ja-JP" altLang="en-US" sz="1299" dirty="0" err="1" smtClean="0">
                <a:solidFill>
                  <a:prstClr val="white"/>
                </a:solidFill>
              </a:rPr>
              <a:t>、</a:t>
            </a:r>
            <a:endParaRPr lang="en-US" altLang="ja-JP" sz="1299" dirty="0" smtClean="0">
              <a:solidFill>
                <a:schemeClr val="tx1"/>
              </a:solidFill>
            </a:endParaRPr>
          </a:p>
        </p:txBody>
      </p:sp>
      <p:sp>
        <p:nvSpPr>
          <p:cNvPr id="21" name="四角形吹き出し 20"/>
          <p:cNvSpPr/>
          <p:nvPr/>
        </p:nvSpPr>
        <p:spPr>
          <a:xfrm>
            <a:off x="476941" y="2276872"/>
            <a:ext cx="4207581" cy="864096"/>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lvl="0"/>
            <a:r>
              <a:rPr lang="ja-JP" altLang="en-US" sz="1299" dirty="0">
                <a:solidFill>
                  <a:schemeClr val="tx1"/>
                </a:solidFill>
              </a:rPr>
              <a:t>・</a:t>
            </a:r>
            <a:r>
              <a:rPr lang="ja-JP" altLang="en-US" sz="1299" dirty="0" smtClean="0">
                <a:solidFill>
                  <a:schemeClr val="tx1"/>
                </a:solidFill>
              </a:rPr>
              <a:t>介護給付適正化計画を策定する</a:t>
            </a:r>
            <a:r>
              <a:rPr lang="ja-JP" altLang="en-US" sz="1299" dirty="0">
                <a:solidFill>
                  <a:schemeClr val="tx1"/>
                </a:solidFill>
              </a:rPr>
              <a:t>ととも</a:t>
            </a:r>
            <a:r>
              <a:rPr lang="ja-JP" altLang="en-US" sz="1299" dirty="0" smtClean="0">
                <a:solidFill>
                  <a:schemeClr val="tx1"/>
                </a:solidFill>
              </a:rPr>
              <a:t>に、都道府県</a:t>
            </a:r>
            <a:r>
              <a:rPr lang="ja-JP" altLang="en-US" sz="1299" dirty="0">
                <a:solidFill>
                  <a:schemeClr val="tx1"/>
                </a:solidFill>
              </a:rPr>
              <a:t>が中心となり国保連合会と連携して、市町村への支援を行う</a:t>
            </a:r>
            <a:r>
              <a:rPr lang="ja-JP" altLang="en-US" sz="1299" dirty="0" smtClean="0">
                <a:solidFill>
                  <a:schemeClr val="tx1"/>
                </a:solidFill>
              </a:rPr>
              <a:t>。</a:t>
            </a:r>
            <a:endParaRPr lang="en-US" altLang="ja-JP" sz="1299" dirty="0" smtClean="0">
              <a:solidFill>
                <a:schemeClr val="tx1"/>
              </a:solidFill>
            </a:endParaRPr>
          </a:p>
          <a:p>
            <a:pPr lvl="0"/>
            <a:r>
              <a:rPr lang="ja-JP" altLang="en-US" sz="1299" dirty="0" smtClean="0">
                <a:solidFill>
                  <a:schemeClr val="tx1"/>
                </a:solidFill>
              </a:rPr>
              <a:t>・縦覧</a:t>
            </a:r>
            <a:r>
              <a:rPr lang="ja-JP" altLang="en-US" sz="1299" dirty="0">
                <a:solidFill>
                  <a:schemeClr val="tx1"/>
                </a:solidFill>
              </a:rPr>
              <a:t>点検・医療情報との突合に係る国保連合会への委託についても働きかけを検討する。</a:t>
            </a:r>
            <a:endParaRPr lang="en-US" altLang="ja-JP" sz="1299" dirty="0">
              <a:solidFill>
                <a:schemeClr val="tx1"/>
              </a:solidFill>
            </a:endParaRPr>
          </a:p>
        </p:txBody>
      </p:sp>
      <p:sp>
        <p:nvSpPr>
          <p:cNvPr id="24" name="四角形吹き出し 23"/>
          <p:cNvSpPr/>
          <p:nvPr/>
        </p:nvSpPr>
        <p:spPr>
          <a:xfrm>
            <a:off x="498601" y="548680"/>
            <a:ext cx="4231741" cy="864096"/>
          </a:xfrm>
          <a:prstGeom prst="wedgeRectCallout">
            <a:avLst>
              <a:gd name="adj1" fmla="val -56449"/>
              <a:gd name="adj2" fmla="val -38160"/>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lvl="0"/>
            <a:r>
              <a:rPr lang="ja-JP" altLang="en-US" sz="1299" dirty="0" smtClean="0">
                <a:solidFill>
                  <a:schemeClr val="tx1"/>
                </a:solidFill>
              </a:rPr>
              <a:t>各事業所</a:t>
            </a:r>
            <a:r>
              <a:rPr lang="ja-JP" altLang="en-US" sz="1299" dirty="0">
                <a:solidFill>
                  <a:schemeClr val="tx1"/>
                </a:solidFill>
              </a:rPr>
              <a:t>における雇用管理の取組を推進するため、現行の従業者等に関する情報公表の仕組みについて、事業所が円滑に情報発信できるように積極的な取組を行う。</a:t>
            </a:r>
          </a:p>
        </p:txBody>
      </p:sp>
      <p:sp>
        <p:nvSpPr>
          <p:cNvPr id="8" name="正方形/長方形 7"/>
          <p:cNvSpPr/>
          <p:nvPr/>
        </p:nvSpPr>
        <p:spPr>
          <a:xfrm rot="5400000">
            <a:off x="-144181" y="173252"/>
            <a:ext cx="473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18</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399113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4"/>
          <p:cNvSpPr>
            <a:spLocks noGrp="1"/>
          </p:cNvSpPr>
          <p:nvPr>
            <p:ph type="title" idx="4294967295"/>
          </p:nvPr>
        </p:nvSpPr>
        <p:spPr>
          <a:xfrm>
            <a:off x="0" y="1"/>
            <a:ext cx="9906000" cy="495303"/>
          </a:xfrm>
          <a:noFill/>
        </p:spPr>
        <p:txBody>
          <a:bodyPr>
            <a:normAutofit/>
          </a:bodyPr>
          <a:lstStyle/>
          <a:p>
            <a:r>
              <a:rPr lang="ja-JP" altLang="en-US" sz="2400" dirty="0" smtClean="0">
                <a:latin typeface="HGSｺﾞｼｯｸE" panose="020B0900000000000000" pitchFamily="50" charset="-128"/>
                <a:ea typeface="HGSｺﾞｼｯｸE" panose="020B0900000000000000" pitchFamily="50" charset="-128"/>
                <a:cs typeface="ＤＨＰ特太ゴシック体"/>
              </a:rPr>
              <a:t>標準的な介護保険事業（支援）計画の策定のスケジュール</a:t>
            </a:r>
          </a:p>
        </p:txBody>
      </p:sp>
      <p:sp>
        <p:nvSpPr>
          <p:cNvPr id="6" name="タイトル 4"/>
          <p:cNvSpPr txBox="1">
            <a:spLocks/>
          </p:cNvSpPr>
          <p:nvPr/>
        </p:nvSpPr>
        <p:spPr>
          <a:xfrm>
            <a:off x="776536" y="495304"/>
            <a:ext cx="5112568" cy="341313"/>
          </a:xfrm>
          <a:prstGeom prst="rect">
            <a:avLst/>
          </a:prstGeom>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fontAlgn="auto">
              <a:spcAft>
                <a:spcPts val="0"/>
              </a:spcAft>
              <a:defRPr/>
            </a:pPr>
            <a:r>
              <a:rPr lang="ja-JP" altLang="en-US" sz="1200" dirty="0" smtClean="0">
                <a:solidFill>
                  <a:prstClr val="black"/>
                </a:solidFill>
                <a:latin typeface="ＭＳ Ｐゴシック"/>
              </a:rPr>
              <a:t>（注）第</a:t>
            </a:r>
            <a:r>
              <a:rPr lang="en-US" altLang="ja-JP" sz="1200" dirty="0" smtClean="0">
                <a:solidFill>
                  <a:prstClr val="black"/>
                </a:solidFill>
                <a:latin typeface="ＭＳ Ｐゴシック"/>
              </a:rPr>
              <a:t>5</a:t>
            </a:r>
            <a:r>
              <a:rPr lang="ja-JP" altLang="en-US" sz="1200" dirty="0" smtClean="0">
                <a:solidFill>
                  <a:prstClr val="black"/>
                </a:solidFill>
                <a:latin typeface="ＭＳ Ｐゴシック"/>
              </a:rPr>
              <a:t>期の標準的な流れを踏まえたイメージである。</a:t>
            </a:r>
            <a:endParaRPr lang="ja-JP" altLang="en-US" sz="1200" dirty="0">
              <a:solidFill>
                <a:prstClr val="black"/>
              </a:solidFill>
              <a:latin typeface="ＭＳ Ｐゴシック"/>
            </a:endParaRPr>
          </a:p>
        </p:txBody>
      </p:sp>
      <p:pic>
        <p:nvPicPr>
          <p:cNvPr id="59446" name="Picture 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480" y="836617"/>
            <a:ext cx="9234639" cy="5549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正方形/長方形 4"/>
          <p:cNvSpPr/>
          <p:nvPr/>
        </p:nvSpPr>
        <p:spPr>
          <a:xfrm rot="5400000">
            <a:off x="-164" y="6468724"/>
            <a:ext cx="473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19</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10724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直線コネクタ 40"/>
          <p:cNvCxnSpPr/>
          <p:nvPr/>
        </p:nvCxnSpPr>
        <p:spPr>
          <a:xfrm flipH="1">
            <a:off x="37406" y="1052736"/>
            <a:ext cx="360000" cy="0"/>
          </a:xfrm>
          <a:prstGeom prst="line">
            <a:avLst/>
          </a:prstGeom>
          <a:ln w="152400">
            <a:solidFill>
              <a:schemeClr val="tx2">
                <a:lumMod val="60000"/>
                <a:lumOff val="40000"/>
              </a:schemeClr>
            </a:solidFill>
          </a:ln>
          <a:effectLst>
            <a:outerShdw blurRad="50800" dist="50800" dir="5400000" sx="1000" sy="1000" algn="ctr" rotWithShape="0">
              <a:srgbClr val="000000">
                <a:alpha val="0"/>
              </a:srgbClr>
            </a:outerShdw>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7" name="二等辺三角形 56"/>
          <p:cNvSpPr/>
          <p:nvPr/>
        </p:nvSpPr>
        <p:spPr>
          <a:xfrm rot="5400000">
            <a:off x="5155293" y="3671287"/>
            <a:ext cx="4782052" cy="501074"/>
          </a:xfrm>
          <a:prstGeom prst="triangle">
            <a:avLst/>
          </a:prstGeom>
          <a:solidFill>
            <a:schemeClr val="accent6">
              <a:lumMod val="60000"/>
              <a:lumOff val="40000"/>
            </a:schemeClr>
          </a:solidFill>
          <a:ln w="6350">
            <a:solidFill>
              <a:schemeClr val="accent6">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8" name="二等辺三角形 47"/>
          <p:cNvSpPr/>
          <p:nvPr/>
        </p:nvSpPr>
        <p:spPr>
          <a:xfrm rot="5400000">
            <a:off x="2907605" y="3656976"/>
            <a:ext cx="4595470" cy="501074"/>
          </a:xfrm>
          <a:prstGeom prst="triangle">
            <a:avLst/>
          </a:prstGeom>
          <a:solidFill>
            <a:schemeClr val="accent6">
              <a:lumMod val="60000"/>
              <a:lumOff val="40000"/>
            </a:schemeClr>
          </a:solidFill>
          <a:ln w="6350">
            <a:solidFill>
              <a:schemeClr val="accent6">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7" name="正方形/長方形 46"/>
          <p:cNvSpPr/>
          <p:nvPr/>
        </p:nvSpPr>
        <p:spPr>
          <a:xfrm>
            <a:off x="3002785" y="4941168"/>
            <a:ext cx="1952018" cy="1594536"/>
          </a:xfrm>
          <a:prstGeom prst="rect">
            <a:avLst/>
          </a:prstGeom>
          <a:ln w="6350">
            <a:prstDash val="solid"/>
          </a:ln>
          <a:effectLst>
            <a:outerShdw blurRad="50800" dist="635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endParaRPr lang="en-US" altLang="ja-JP" sz="1400" dirty="0" smtClean="0">
              <a:solidFill>
                <a:prstClr val="black"/>
              </a:solidFill>
            </a:endParaRPr>
          </a:p>
          <a:p>
            <a:r>
              <a:rPr lang="ja-JP" altLang="en-US" sz="1400" dirty="0" smtClean="0">
                <a:solidFill>
                  <a:prstClr val="black"/>
                </a:solidFill>
              </a:rPr>
              <a:t>○地域資源の</a:t>
            </a:r>
            <a:r>
              <a:rPr lang="ja-JP" altLang="en-US" sz="1400" dirty="0">
                <a:solidFill>
                  <a:prstClr val="black"/>
                </a:solidFill>
              </a:rPr>
              <a:t>発掘</a:t>
            </a:r>
            <a:endParaRPr lang="en-US" altLang="ja-JP" sz="1400" dirty="0" smtClean="0">
              <a:solidFill>
                <a:prstClr val="black"/>
              </a:solidFill>
            </a:endParaRPr>
          </a:p>
          <a:p>
            <a:endParaRPr lang="en-US" altLang="ja-JP" sz="1400" dirty="0">
              <a:solidFill>
                <a:prstClr val="black"/>
              </a:solidFill>
            </a:endParaRPr>
          </a:p>
          <a:p>
            <a:r>
              <a:rPr lang="ja-JP" altLang="en-US" sz="1400" dirty="0">
                <a:solidFill>
                  <a:prstClr val="black"/>
                </a:solidFill>
              </a:rPr>
              <a:t>○</a:t>
            </a:r>
            <a:r>
              <a:rPr lang="ja-JP" altLang="en-US" sz="1400" dirty="0" smtClean="0">
                <a:solidFill>
                  <a:prstClr val="black"/>
                </a:solidFill>
              </a:rPr>
              <a:t>地域リーダー発掘</a:t>
            </a:r>
            <a:endParaRPr lang="en-US" altLang="ja-JP" sz="1400" dirty="0" smtClean="0">
              <a:solidFill>
                <a:prstClr val="black"/>
              </a:solidFill>
            </a:endParaRPr>
          </a:p>
          <a:p>
            <a:endParaRPr lang="en-US" altLang="ja-JP" sz="1400" dirty="0">
              <a:solidFill>
                <a:prstClr val="black"/>
              </a:solidFill>
            </a:endParaRPr>
          </a:p>
          <a:p>
            <a:r>
              <a:rPr lang="ja-JP" altLang="en-US" sz="1400" dirty="0">
                <a:solidFill>
                  <a:prstClr val="black"/>
                </a:solidFill>
              </a:rPr>
              <a:t>○</a:t>
            </a:r>
            <a:r>
              <a:rPr lang="ja-JP" altLang="en-US" sz="1400" dirty="0" smtClean="0">
                <a:solidFill>
                  <a:prstClr val="black"/>
                </a:solidFill>
              </a:rPr>
              <a:t>住民互助の</a:t>
            </a:r>
            <a:r>
              <a:rPr lang="ja-JP" altLang="en-US" sz="1400" dirty="0">
                <a:solidFill>
                  <a:prstClr val="black"/>
                </a:solidFill>
              </a:rPr>
              <a:t>発掘</a:t>
            </a:r>
            <a:endParaRPr lang="en-US" altLang="ja-JP" sz="1400" dirty="0">
              <a:solidFill>
                <a:prstClr val="black"/>
              </a:solidFill>
            </a:endParaRPr>
          </a:p>
          <a:p>
            <a:endParaRPr lang="en-US" altLang="ja-JP" sz="1400" dirty="0" smtClean="0">
              <a:solidFill>
                <a:prstClr val="black"/>
              </a:solidFill>
            </a:endParaRPr>
          </a:p>
        </p:txBody>
      </p:sp>
      <p:sp>
        <p:nvSpPr>
          <p:cNvPr id="44" name="二等辺三角形 43"/>
          <p:cNvSpPr/>
          <p:nvPr/>
        </p:nvSpPr>
        <p:spPr>
          <a:xfrm rot="5400000">
            <a:off x="344212" y="3616183"/>
            <a:ext cx="4782048" cy="611295"/>
          </a:xfrm>
          <a:prstGeom prst="triangle">
            <a:avLst/>
          </a:prstGeom>
          <a:solidFill>
            <a:schemeClr val="accent6">
              <a:lumMod val="60000"/>
              <a:lumOff val="40000"/>
            </a:schemeClr>
          </a:solidFill>
          <a:ln w="6350">
            <a:solidFill>
              <a:schemeClr val="accent6">
                <a:lumMod val="60000"/>
                <a:lumOff val="40000"/>
              </a:schemeClr>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dirty="0">
              <a:solidFill>
                <a:prstClr val="white"/>
              </a:solidFill>
            </a:endParaRPr>
          </a:p>
        </p:txBody>
      </p:sp>
      <p:sp>
        <p:nvSpPr>
          <p:cNvPr id="2" name="タイトル 1"/>
          <p:cNvSpPr>
            <a:spLocks noGrp="1"/>
          </p:cNvSpPr>
          <p:nvPr>
            <p:ph type="ctrTitle"/>
          </p:nvPr>
        </p:nvSpPr>
        <p:spPr>
          <a:xfrm>
            <a:off x="0" y="0"/>
            <a:ext cx="9906000" cy="476672"/>
          </a:xfrm>
          <a:solidFill>
            <a:schemeClr val="accent5">
              <a:lumMod val="20000"/>
              <a:lumOff val="80000"/>
            </a:schemeClr>
          </a:solidFill>
        </p:spPr>
        <p:txBody>
          <a:bodyPr>
            <a:normAutofit/>
          </a:bodyPr>
          <a:lstStyle/>
          <a:p>
            <a:r>
              <a:rPr kumimoji="1" lang="ja-JP" altLang="en-US" sz="2000" u="sng" dirty="0" smtClean="0"/>
              <a:t>市町村における地域包括ケアシステム構築のプロセス（概念図）</a:t>
            </a:r>
            <a:endParaRPr kumimoji="1" lang="ja-JP" altLang="en-US" sz="2000" u="sng" dirty="0"/>
          </a:p>
        </p:txBody>
      </p:sp>
      <p:graphicFrame>
        <p:nvGraphicFramePr>
          <p:cNvPr id="4" name="図表 3"/>
          <p:cNvGraphicFramePr/>
          <p:nvPr>
            <p:extLst>
              <p:ext uri="{D42A27DB-BD31-4B8C-83A1-F6EECF244321}">
                <p14:modId xmlns:p14="http://schemas.microsoft.com/office/powerpoint/2010/main" val="621389026"/>
              </p:ext>
            </p:extLst>
          </p:nvPr>
        </p:nvGraphicFramePr>
        <p:xfrm>
          <a:off x="350492" y="620688"/>
          <a:ext cx="9139015" cy="720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正方形/長方形 4"/>
          <p:cNvSpPr/>
          <p:nvPr/>
        </p:nvSpPr>
        <p:spPr>
          <a:xfrm>
            <a:off x="272169" y="2912250"/>
            <a:ext cx="2256774" cy="2219137"/>
          </a:xfrm>
          <a:prstGeom prst="rect">
            <a:avLst/>
          </a:prstGeom>
          <a:ln w="6350"/>
          <a:effectLst>
            <a:outerShdw blurRad="50800" dist="635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u="sng" dirty="0" smtClean="0">
                <a:solidFill>
                  <a:prstClr val="black"/>
                </a:solidFill>
              </a:rPr>
              <a:t>地域</a:t>
            </a:r>
            <a:r>
              <a:rPr lang="ja-JP" altLang="en-US" sz="1400" b="1" u="sng" dirty="0">
                <a:solidFill>
                  <a:prstClr val="black"/>
                </a:solidFill>
              </a:rPr>
              <a:t>ケア</a:t>
            </a:r>
            <a:r>
              <a:rPr lang="ja-JP" altLang="en-US" sz="1400" b="1" u="sng" dirty="0" smtClean="0">
                <a:solidFill>
                  <a:prstClr val="black"/>
                </a:solidFill>
              </a:rPr>
              <a:t>会議の実施</a:t>
            </a:r>
            <a:endParaRPr lang="en-US" altLang="ja-JP" sz="1400" b="1" u="sng" dirty="0" smtClean="0">
              <a:solidFill>
                <a:prstClr val="black"/>
              </a:solidFill>
            </a:endParaRPr>
          </a:p>
          <a:p>
            <a:pPr algn="ctr"/>
            <a:endParaRPr lang="en-US" altLang="ja-JP" sz="1400" dirty="0">
              <a:solidFill>
                <a:prstClr val="black"/>
              </a:solidFill>
            </a:endParaRPr>
          </a:p>
          <a:p>
            <a:r>
              <a:rPr lang="ja-JP" altLang="en-US" sz="1200" dirty="0" smtClean="0">
                <a:solidFill>
                  <a:prstClr val="black"/>
                </a:solidFill>
                <a:latin typeface="HG丸ｺﾞｼｯｸM-PRO" pitchFamily="50" charset="-128"/>
                <a:ea typeface="HG丸ｺﾞｼｯｸM-PRO" pitchFamily="50" charset="-128"/>
              </a:rPr>
              <a:t>地域包括支援センター等で個別事例の検討を通じ地域のニーズや社会資源を把握</a:t>
            </a:r>
            <a:endParaRPr lang="en-US" altLang="ja-JP" sz="1200" dirty="0" smtClean="0">
              <a:solidFill>
                <a:prstClr val="black"/>
              </a:solidFill>
              <a:latin typeface="HG丸ｺﾞｼｯｸM-PRO" pitchFamily="50" charset="-128"/>
              <a:ea typeface="HG丸ｺﾞｼｯｸM-PRO" pitchFamily="50" charset="-128"/>
            </a:endParaRPr>
          </a:p>
          <a:p>
            <a:r>
              <a:rPr lang="ja-JP" altLang="en-US" sz="1400" dirty="0">
                <a:solidFill>
                  <a:prstClr val="black"/>
                </a:solidFill>
              </a:rPr>
              <a:t>　</a:t>
            </a:r>
            <a:endParaRPr lang="en-US" altLang="ja-JP" sz="1400" dirty="0" smtClean="0">
              <a:solidFill>
                <a:prstClr val="black"/>
              </a:solidFill>
            </a:endParaRPr>
          </a:p>
          <a:p>
            <a:r>
              <a:rPr lang="ja-JP" altLang="en-US" sz="1400" dirty="0">
                <a:solidFill>
                  <a:prstClr val="black"/>
                </a:solidFill>
                <a:latin typeface="HG丸ｺﾞｼｯｸM-PRO" pitchFamily="50" charset="-128"/>
                <a:ea typeface="HG丸ｺﾞｼｯｸM-PRO" pitchFamily="50" charset="-128"/>
              </a:rPr>
              <a:t>　</a:t>
            </a:r>
            <a:r>
              <a:rPr lang="en-US" altLang="ja-JP" sz="1200" dirty="0" smtClean="0">
                <a:solidFill>
                  <a:prstClr val="black"/>
                </a:solidFill>
                <a:latin typeface="HG丸ｺﾞｼｯｸM-PRO" pitchFamily="50" charset="-128"/>
                <a:ea typeface="HG丸ｺﾞｼｯｸM-PRO" pitchFamily="50" charset="-128"/>
              </a:rPr>
              <a:t>※</a:t>
            </a:r>
            <a:r>
              <a:rPr lang="ja-JP" altLang="en-US" sz="1200" dirty="0" smtClean="0">
                <a:solidFill>
                  <a:prstClr val="black"/>
                </a:solidFill>
                <a:latin typeface="HG丸ｺﾞｼｯｸM-PRO" pitchFamily="50" charset="-128"/>
                <a:ea typeface="HG丸ｺﾞｼｯｸM-PRO" pitchFamily="50" charset="-128"/>
              </a:rPr>
              <a:t>　地域包括支援センター</a:t>
            </a:r>
            <a:endParaRPr lang="en-US" altLang="ja-JP" sz="1200" dirty="0" smtClean="0">
              <a:solidFill>
                <a:prstClr val="black"/>
              </a:solidFill>
              <a:latin typeface="HG丸ｺﾞｼｯｸM-PRO" pitchFamily="50" charset="-128"/>
              <a:ea typeface="HG丸ｺﾞｼｯｸM-PRO" pitchFamily="50" charset="-128"/>
            </a:endParaRPr>
          </a:p>
          <a:p>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　では総合相談も実施。</a:t>
            </a:r>
            <a:endParaRPr lang="en-US" altLang="ja-JP" sz="1200" dirty="0" smtClean="0">
              <a:solidFill>
                <a:prstClr val="black"/>
              </a:solidFill>
              <a:latin typeface="HG丸ｺﾞｼｯｸM-PRO" pitchFamily="50" charset="-128"/>
              <a:ea typeface="HG丸ｺﾞｼｯｸM-PRO" pitchFamily="50" charset="-128"/>
            </a:endParaRPr>
          </a:p>
          <a:p>
            <a:r>
              <a:rPr lang="ja-JP" altLang="en-US" sz="1200" dirty="0">
                <a:solidFill>
                  <a:prstClr val="black"/>
                </a:solidFill>
              </a:rPr>
              <a:t>　</a:t>
            </a:r>
            <a:r>
              <a:rPr lang="ja-JP" altLang="en-US" sz="1200" dirty="0" smtClean="0">
                <a:solidFill>
                  <a:prstClr val="black"/>
                </a:solidFill>
              </a:rPr>
              <a:t>　　</a:t>
            </a:r>
            <a:endParaRPr lang="en-US" altLang="ja-JP" sz="1200" dirty="0" smtClean="0">
              <a:solidFill>
                <a:prstClr val="black"/>
              </a:solidFill>
            </a:endParaRPr>
          </a:p>
        </p:txBody>
      </p:sp>
      <p:sp>
        <p:nvSpPr>
          <p:cNvPr id="6" name="正方形/長方形 5"/>
          <p:cNvSpPr/>
          <p:nvPr/>
        </p:nvSpPr>
        <p:spPr>
          <a:xfrm>
            <a:off x="272169" y="1431348"/>
            <a:ext cx="2240225" cy="1276537"/>
          </a:xfrm>
          <a:prstGeom prst="rect">
            <a:avLst/>
          </a:prstGeom>
          <a:ln w="6350"/>
          <a:effectLst>
            <a:outerShdw blurRad="50800" dist="635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36000" rIns="36000" rtlCol="0" anchor="ctr"/>
          <a:lstStyle/>
          <a:p>
            <a:pPr algn="ctr"/>
            <a:r>
              <a:rPr lang="ja-JP" altLang="en-US" sz="1400" b="1" u="sng" dirty="0" smtClean="0">
                <a:solidFill>
                  <a:prstClr val="black"/>
                </a:solidFill>
              </a:rPr>
              <a:t>日常生活圏域ニーズ調査等</a:t>
            </a:r>
            <a:endParaRPr lang="en-US" altLang="ja-JP" sz="1400" dirty="0">
              <a:solidFill>
                <a:prstClr val="black"/>
              </a:solidFill>
            </a:endParaRPr>
          </a:p>
          <a:p>
            <a:pPr algn="ctr"/>
            <a:endParaRPr lang="en-US" altLang="ja-JP" sz="800" dirty="0" smtClean="0">
              <a:solidFill>
                <a:prstClr val="black"/>
              </a:solidFill>
            </a:endParaRPr>
          </a:p>
          <a:p>
            <a:r>
              <a:rPr lang="ja-JP" altLang="en-US" sz="1200" dirty="0" smtClean="0">
                <a:solidFill>
                  <a:prstClr val="black"/>
                </a:solidFill>
                <a:latin typeface="HG丸ｺﾞｼｯｸM-PRO" pitchFamily="50" charset="-128"/>
                <a:ea typeface="HG丸ｺﾞｼｯｸM-PRO" pitchFamily="50" charset="-128"/>
              </a:rPr>
              <a:t>介護保険事業計画の策定のため日常生活圏域ニーズ調査を実施し、地域の実態を把握</a:t>
            </a:r>
            <a:endParaRPr lang="en-US" altLang="ja-JP" sz="1200" dirty="0" smtClean="0">
              <a:solidFill>
                <a:prstClr val="black"/>
              </a:solidFill>
              <a:latin typeface="HG丸ｺﾞｼｯｸM-PRO" pitchFamily="50" charset="-128"/>
              <a:ea typeface="HG丸ｺﾞｼｯｸM-PRO" pitchFamily="50" charset="-128"/>
            </a:endParaRPr>
          </a:p>
        </p:txBody>
      </p:sp>
      <p:sp>
        <p:nvSpPr>
          <p:cNvPr id="7" name="正方形/長方形 6"/>
          <p:cNvSpPr/>
          <p:nvPr/>
        </p:nvSpPr>
        <p:spPr>
          <a:xfrm>
            <a:off x="272173" y="5276974"/>
            <a:ext cx="2233288" cy="1260000"/>
          </a:xfrm>
          <a:prstGeom prst="rect">
            <a:avLst/>
          </a:prstGeom>
          <a:ln w="6350"/>
          <a:effectLst>
            <a:outerShdw blurRad="50800" dist="635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u="sng" dirty="0" smtClean="0">
                <a:solidFill>
                  <a:prstClr val="black"/>
                </a:solidFill>
              </a:rPr>
              <a:t>医療・介護情報の</a:t>
            </a:r>
            <a:endParaRPr lang="en-US" altLang="ja-JP" sz="1400" b="1" u="sng" dirty="0" smtClean="0">
              <a:solidFill>
                <a:prstClr val="black"/>
              </a:solidFill>
            </a:endParaRPr>
          </a:p>
          <a:p>
            <a:pPr algn="ctr"/>
            <a:r>
              <a:rPr lang="ja-JP" altLang="en-US" sz="1400" b="1" u="sng" dirty="0" smtClean="0">
                <a:solidFill>
                  <a:prstClr val="black"/>
                </a:solidFill>
              </a:rPr>
              <a:t>「見える化」</a:t>
            </a:r>
            <a:endParaRPr lang="en-US" altLang="ja-JP" sz="1400" b="1" u="sng" dirty="0" smtClean="0">
              <a:solidFill>
                <a:prstClr val="black"/>
              </a:solidFill>
            </a:endParaRPr>
          </a:p>
          <a:p>
            <a:pPr algn="ctr"/>
            <a:r>
              <a:rPr lang="ja-JP" altLang="en-US" sz="1400" dirty="0" smtClean="0">
                <a:solidFill>
                  <a:prstClr val="black"/>
                </a:solidFill>
              </a:rPr>
              <a:t>（随時）</a:t>
            </a:r>
            <a:endParaRPr lang="en-US" altLang="ja-JP" sz="1400" dirty="0" smtClean="0">
              <a:solidFill>
                <a:prstClr val="black"/>
              </a:solidFill>
            </a:endParaRPr>
          </a:p>
          <a:p>
            <a:pPr algn="ctr"/>
            <a:endParaRPr lang="en-US" altLang="ja-JP" sz="1400" dirty="0">
              <a:solidFill>
                <a:prstClr val="black"/>
              </a:solidFill>
            </a:endParaRPr>
          </a:p>
          <a:p>
            <a:pPr algn="ctr"/>
            <a:r>
              <a:rPr lang="ja-JP" altLang="en-US" sz="1200" dirty="0" smtClean="0">
                <a:solidFill>
                  <a:prstClr val="black"/>
                </a:solidFill>
                <a:latin typeface="HG丸ｺﾞｼｯｸM-PRO" pitchFamily="50" charset="-128"/>
                <a:ea typeface="HG丸ｺﾞｼｯｸM-PRO" pitchFamily="50" charset="-128"/>
              </a:rPr>
              <a:t>他市町村との比較検討</a:t>
            </a:r>
            <a:endParaRPr lang="en-US" altLang="ja-JP" sz="1600" dirty="0" smtClean="0">
              <a:solidFill>
                <a:prstClr val="black"/>
              </a:solidFill>
            </a:endParaRPr>
          </a:p>
        </p:txBody>
      </p:sp>
      <p:sp>
        <p:nvSpPr>
          <p:cNvPr id="13" name="上矢印 12"/>
          <p:cNvSpPr/>
          <p:nvPr/>
        </p:nvSpPr>
        <p:spPr>
          <a:xfrm>
            <a:off x="5862519" y="4471105"/>
            <a:ext cx="507056" cy="306406"/>
          </a:xfrm>
          <a:prstGeom prst="upArrow">
            <a:avLst/>
          </a:prstGeom>
          <a:solidFill>
            <a:schemeClr val="accent6">
              <a:lumMod val="60000"/>
              <a:lumOff val="40000"/>
            </a:schemeClr>
          </a:solidFill>
          <a:ln w="6350"/>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prstClr val="black"/>
              </a:solidFill>
            </a:endParaRPr>
          </a:p>
        </p:txBody>
      </p:sp>
      <p:cxnSp>
        <p:nvCxnSpPr>
          <p:cNvPr id="12" name="直線コネクタ 11"/>
          <p:cNvCxnSpPr/>
          <p:nvPr/>
        </p:nvCxnSpPr>
        <p:spPr>
          <a:xfrm flipH="1">
            <a:off x="9793457" y="1071786"/>
            <a:ext cx="9944" cy="5580000"/>
          </a:xfrm>
          <a:prstGeom prst="line">
            <a:avLst/>
          </a:prstGeom>
          <a:ln w="165100">
            <a:solidFill>
              <a:schemeClr val="tx2">
                <a:lumMod val="60000"/>
                <a:lumOff val="40000"/>
              </a:schemeClr>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H="1">
            <a:off x="36949" y="6741419"/>
            <a:ext cx="9835200" cy="0"/>
          </a:xfrm>
          <a:prstGeom prst="line">
            <a:avLst/>
          </a:prstGeom>
          <a:ln w="165100">
            <a:solidFill>
              <a:schemeClr val="tx2">
                <a:lumMod val="60000"/>
                <a:lumOff val="40000"/>
              </a:schemeClr>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116341" y="1118505"/>
            <a:ext cx="0" cy="5544000"/>
          </a:xfrm>
          <a:prstGeom prst="line">
            <a:avLst/>
          </a:prstGeom>
          <a:ln w="165100">
            <a:solidFill>
              <a:schemeClr val="tx2">
                <a:lumMod val="60000"/>
                <a:lumOff val="40000"/>
              </a:schemeClr>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9558716" y="986516"/>
            <a:ext cx="324000" cy="0"/>
          </a:xfrm>
          <a:prstGeom prst="line">
            <a:avLst/>
          </a:prstGeom>
          <a:ln w="165100">
            <a:solidFill>
              <a:schemeClr val="tx2">
                <a:lumMod val="60000"/>
                <a:lumOff val="40000"/>
              </a:schemeClr>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a:off x="350464" y="1052736"/>
            <a:ext cx="235457" cy="0"/>
          </a:xfrm>
          <a:prstGeom prst="straightConnector1">
            <a:avLst/>
          </a:prstGeom>
          <a:ln w="114300">
            <a:solidFill>
              <a:schemeClr val="tx2">
                <a:lumMod val="60000"/>
                <a:lumOff val="40000"/>
              </a:schemeClr>
            </a:solidFill>
            <a:tailEnd type="triangle"/>
          </a:ln>
          <a:effectLst/>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304928" y="6607142"/>
            <a:ext cx="1624409" cy="250858"/>
          </a:xfrm>
          <a:prstGeom prst="rect">
            <a:avLst/>
          </a:prstGeom>
          <a:solidFill>
            <a:schemeClr val="lt1"/>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smtClean="0">
                <a:solidFill>
                  <a:srgbClr val="4F81BD"/>
                </a:solidFill>
              </a:rPr>
              <a:t>ＰＤＣＡサイクル</a:t>
            </a:r>
            <a:endParaRPr lang="en-US" altLang="ja-JP" sz="1600" b="1" dirty="0" smtClean="0">
              <a:solidFill>
                <a:srgbClr val="4F81BD"/>
              </a:solidFill>
            </a:endParaRPr>
          </a:p>
        </p:txBody>
      </p:sp>
      <p:sp>
        <p:nvSpPr>
          <p:cNvPr id="37" name="正方形/長方形 36"/>
          <p:cNvSpPr/>
          <p:nvPr/>
        </p:nvSpPr>
        <p:spPr>
          <a:xfrm>
            <a:off x="2512399" y="3044230"/>
            <a:ext cx="445682" cy="1608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dirty="0" smtClean="0">
                <a:solidFill>
                  <a:prstClr val="black"/>
                </a:solidFill>
              </a:rPr>
              <a:t>量的・質的分析</a:t>
            </a:r>
            <a:endParaRPr lang="ja-JP" altLang="en-US" sz="1400" dirty="0">
              <a:solidFill>
                <a:prstClr val="black"/>
              </a:solidFill>
            </a:endParaRPr>
          </a:p>
        </p:txBody>
      </p:sp>
      <p:sp>
        <p:nvSpPr>
          <p:cNvPr id="49" name="正方形/長方形 48"/>
          <p:cNvSpPr/>
          <p:nvPr/>
        </p:nvSpPr>
        <p:spPr>
          <a:xfrm>
            <a:off x="4912316" y="3168605"/>
            <a:ext cx="445682" cy="1608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400" dirty="0">
              <a:solidFill>
                <a:prstClr val="black"/>
              </a:solidFill>
            </a:endParaRPr>
          </a:p>
        </p:txBody>
      </p:sp>
      <p:sp>
        <p:nvSpPr>
          <p:cNvPr id="54" name="正方形/長方形 53"/>
          <p:cNvSpPr/>
          <p:nvPr/>
        </p:nvSpPr>
        <p:spPr>
          <a:xfrm>
            <a:off x="5392377" y="1444048"/>
            <a:ext cx="1954396" cy="3003115"/>
          </a:xfrm>
          <a:prstGeom prst="rect">
            <a:avLst/>
          </a:prstGeom>
          <a:ln w="6350">
            <a:prstDash val="solid"/>
          </a:ln>
          <a:effectLst>
            <a:outerShdw blurRad="50800" dist="635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solidFill>
                  <a:prstClr val="black"/>
                </a:solidFill>
                <a:latin typeface="ＭＳ Ｐゴシック"/>
              </a:rPr>
              <a:t>■</a:t>
            </a:r>
            <a:r>
              <a:rPr lang="ja-JP" altLang="en-US" sz="1200" dirty="0" smtClean="0">
                <a:solidFill>
                  <a:prstClr val="black"/>
                </a:solidFill>
                <a:latin typeface="ＭＳ Ｐゴシック"/>
              </a:rPr>
              <a:t>都道府県</a:t>
            </a:r>
            <a:r>
              <a:rPr lang="ja-JP" altLang="en-US" sz="1200" dirty="0">
                <a:solidFill>
                  <a:prstClr val="black"/>
                </a:solidFill>
                <a:latin typeface="ＭＳ Ｐゴシック"/>
              </a:rPr>
              <a:t>と</a:t>
            </a:r>
            <a:r>
              <a:rPr lang="ja-JP" altLang="en-US" sz="1200" dirty="0" smtClean="0">
                <a:solidFill>
                  <a:prstClr val="black"/>
                </a:solidFill>
                <a:latin typeface="ＭＳ Ｐゴシック"/>
              </a:rPr>
              <a:t>の連携</a:t>
            </a:r>
            <a:r>
              <a:rPr lang="ja-JP" altLang="en-US" sz="1400" dirty="0" smtClean="0">
                <a:solidFill>
                  <a:prstClr val="black"/>
                </a:solidFill>
                <a:latin typeface="ＭＳ Ｐゴシック"/>
              </a:rPr>
              <a:t>　</a:t>
            </a:r>
            <a:r>
              <a:rPr lang="ja-JP" altLang="en-US" sz="1200" dirty="0" smtClean="0">
                <a:solidFill>
                  <a:prstClr val="black"/>
                </a:solidFill>
                <a:latin typeface="HG丸ｺﾞｼｯｸM-PRO" pitchFamily="50" charset="-128"/>
                <a:ea typeface="HG丸ｺﾞｼｯｸM-PRO" pitchFamily="50" charset="-128"/>
              </a:rPr>
              <a:t>　</a:t>
            </a:r>
            <a:endParaRPr lang="en-US" altLang="ja-JP" sz="1200" dirty="0" smtClean="0">
              <a:solidFill>
                <a:prstClr val="black"/>
              </a:solidFill>
              <a:latin typeface="HG丸ｺﾞｼｯｸM-PRO" pitchFamily="50" charset="-128"/>
              <a:ea typeface="HG丸ｺﾞｼｯｸM-PRO" pitchFamily="50" charset="-128"/>
            </a:endParaRPr>
          </a:p>
          <a:p>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（医療・居住等）</a:t>
            </a:r>
            <a:endParaRPr lang="en-US" altLang="ja-JP" sz="1200" dirty="0" smtClean="0">
              <a:solidFill>
                <a:prstClr val="black"/>
              </a:solidFill>
              <a:latin typeface="HG丸ｺﾞｼｯｸM-PRO" pitchFamily="50" charset="-128"/>
              <a:ea typeface="HG丸ｺﾞｼｯｸM-PRO" pitchFamily="50" charset="-128"/>
            </a:endParaRPr>
          </a:p>
          <a:p>
            <a:r>
              <a:rPr lang="ja-JP" altLang="en-US" sz="1200" dirty="0">
                <a:solidFill>
                  <a:prstClr val="black"/>
                </a:solidFill>
                <a:latin typeface="ＭＳ Ｐゴシック"/>
              </a:rPr>
              <a:t>■関連計画との調整</a:t>
            </a:r>
            <a:endParaRPr lang="en-US" altLang="ja-JP" sz="1200" dirty="0">
              <a:solidFill>
                <a:prstClr val="black"/>
              </a:solidFill>
              <a:latin typeface="ＭＳ Ｐゴシック"/>
            </a:endParaRPr>
          </a:p>
          <a:p>
            <a:r>
              <a:rPr lang="ja-JP" altLang="en-US" sz="1100" dirty="0">
                <a:solidFill>
                  <a:prstClr val="black"/>
                </a:solidFill>
                <a:latin typeface="HG丸ｺﾞｼｯｸM-PRO" pitchFamily="50" charset="-128"/>
                <a:ea typeface="HG丸ｺﾞｼｯｸM-PRO" pitchFamily="50" charset="-128"/>
              </a:rPr>
              <a:t>　・医療計画</a:t>
            </a:r>
            <a:endParaRPr lang="en-US" altLang="ja-JP" sz="1100" dirty="0">
              <a:solidFill>
                <a:prstClr val="black"/>
              </a:solidFill>
              <a:latin typeface="HG丸ｺﾞｼｯｸM-PRO" pitchFamily="50" charset="-128"/>
              <a:ea typeface="HG丸ｺﾞｼｯｸM-PRO" pitchFamily="50" charset="-128"/>
            </a:endParaRPr>
          </a:p>
          <a:p>
            <a:r>
              <a:rPr lang="ja-JP" altLang="en-US" sz="1100" dirty="0">
                <a:solidFill>
                  <a:prstClr val="black"/>
                </a:solidFill>
                <a:latin typeface="HG丸ｺﾞｼｯｸM-PRO" pitchFamily="50" charset="-128"/>
                <a:ea typeface="HG丸ｺﾞｼｯｸM-PRO" pitchFamily="50" charset="-128"/>
              </a:rPr>
              <a:t>　・居住安定確保計画</a:t>
            </a:r>
            <a:endParaRPr lang="en-US" altLang="ja-JP" sz="1100" dirty="0">
              <a:solidFill>
                <a:prstClr val="black"/>
              </a:solidFill>
              <a:latin typeface="HG丸ｺﾞｼｯｸM-PRO" pitchFamily="50" charset="-128"/>
              <a:ea typeface="HG丸ｺﾞｼｯｸM-PRO" pitchFamily="50" charset="-128"/>
            </a:endParaRPr>
          </a:p>
          <a:p>
            <a:r>
              <a:rPr lang="ja-JP" altLang="en-US" sz="1100" dirty="0">
                <a:solidFill>
                  <a:prstClr val="black"/>
                </a:solidFill>
                <a:latin typeface="HG丸ｺﾞｼｯｸM-PRO" pitchFamily="50" charset="-128"/>
                <a:ea typeface="HG丸ｺﾞｼｯｸM-PRO" pitchFamily="50" charset="-128"/>
              </a:rPr>
              <a:t>　・市町村の関連</a:t>
            </a:r>
            <a:r>
              <a:rPr lang="ja-JP" altLang="en-US" sz="1100" dirty="0" smtClean="0">
                <a:solidFill>
                  <a:prstClr val="black"/>
                </a:solidFill>
                <a:latin typeface="HG丸ｺﾞｼｯｸM-PRO" pitchFamily="50" charset="-128"/>
                <a:ea typeface="HG丸ｺﾞｼｯｸM-PRO" pitchFamily="50" charset="-128"/>
              </a:rPr>
              <a:t>計画　等</a:t>
            </a:r>
            <a:endParaRPr lang="en-US" altLang="ja-JP" sz="1100" dirty="0">
              <a:solidFill>
                <a:prstClr val="black"/>
              </a:solidFill>
              <a:latin typeface="ＭＳ Ｐゴシック"/>
            </a:endParaRPr>
          </a:p>
          <a:p>
            <a:r>
              <a:rPr lang="ja-JP" altLang="en-US" sz="1200" dirty="0" smtClean="0">
                <a:solidFill>
                  <a:prstClr val="black"/>
                </a:solidFill>
                <a:latin typeface="ＭＳ Ｐゴシック"/>
              </a:rPr>
              <a:t>■住民参画</a:t>
            </a:r>
            <a:endParaRPr lang="en-US" altLang="ja-JP" sz="1200" dirty="0" smtClean="0">
              <a:solidFill>
                <a:prstClr val="black"/>
              </a:solidFill>
              <a:latin typeface="ＭＳ Ｐゴシック"/>
            </a:endParaRPr>
          </a:p>
          <a:p>
            <a:r>
              <a:rPr lang="ja-JP" altLang="en-US" sz="1100" dirty="0">
                <a:solidFill>
                  <a:prstClr val="black"/>
                </a:solidFill>
                <a:latin typeface="HG丸ｺﾞｼｯｸM-PRO" pitchFamily="50" charset="-128"/>
                <a:ea typeface="HG丸ｺﾞｼｯｸM-PRO" pitchFamily="50" charset="-128"/>
              </a:rPr>
              <a:t>　・</a:t>
            </a:r>
            <a:r>
              <a:rPr lang="ja-JP" altLang="en-US" sz="1100" dirty="0" smtClean="0">
                <a:solidFill>
                  <a:prstClr val="black"/>
                </a:solidFill>
                <a:latin typeface="HG丸ｺﾞｼｯｸM-PRO" pitchFamily="50" charset="-128"/>
                <a:ea typeface="HG丸ｺﾞｼｯｸM-PRO" pitchFamily="50" charset="-128"/>
              </a:rPr>
              <a:t>住民会議</a:t>
            </a:r>
            <a:endParaRPr lang="en-US" altLang="ja-JP" sz="1100" dirty="0">
              <a:solidFill>
                <a:prstClr val="black"/>
              </a:solidFill>
              <a:latin typeface="HG丸ｺﾞｼｯｸM-PRO" pitchFamily="50" charset="-128"/>
              <a:ea typeface="HG丸ｺﾞｼｯｸM-PRO" pitchFamily="50" charset="-128"/>
            </a:endParaRPr>
          </a:p>
          <a:p>
            <a:r>
              <a:rPr lang="ja-JP" altLang="en-US" sz="1100" dirty="0" smtClean="0">
                <a:solidFill>
                  <a:prstClr val="black"/>
                </a:solidFill>
                <a:latin typeface="HG丸ｺﾞｼｯｸM-PRO" pitchFamily="50" charset="-128"/>
                <a:ea typeface="HG丸ｺﾞｼｯｸM-PRO" pitchFamily="50" charset="-128"/>
              </a:rPr>
              <a:t>　・セミナー</a:t>
            </a:r>
            <a:endParaRPr lang="en-US" altLang="ja-JP" sz="1100" dirty="0" smtClean="0">
              <a:solidFill>
                <a:prstClr val="black"/>
              </a:solidFill>
              <a:latin typeface="HG丸ｺﾞｼｯｸM-PRO" pitchFamily="50" charset="-128"/>
              <a:ea typeface="HG丸ｺﾞｼｯｸM-PRO" pitchFamily="50" charset="-128"/>
            </a:endParaRPr>
          </a:p>
          <a:p>
            <a:r>
              <a:rPr lang="ja-JP" altLang="en-US" sz="1100" dirty="0">
                <a:solidFill>
                  <a:prstClr val="black"/>
                </a:solidFill>
                <a:latin typeface="HG丸ｺﾞｼｯｸM-PRO" pitchFamily="50" charset="-128"/>
                <a:ea typeface="HG丸ｺﾞｼｯｸM-PRO" pitchFamily="50" charset="-128"/>
              </a:rPr>
              <a:t>　</a:t>
            </a:r>
            <a:r>
              <a:rPr lang="ja-JP" altLang="en-US" sz="1100" dirty="0" smtClean="0">
                <a:solidFill>
                  <a:prstClr val="black"/>
                </a:solidFill>
                <a:latin typeface="HG丸ｺﾞｼｯｸM-PRO" pitchFamily="50" charset="-128"/>
                <a:ea typeface="HG丸ｺﾞｼｯｸM-PRO" pitchFamily="50" charset="-128"/>
              </a:rPr>
              <a:t>・パブリックコメント等</a:t>
            </a:r>
            <a:endParaRPr lang="en-US" altLang="ja-JP" sz="1100" dirty="0" smtClean="0">
              <a:solidFill>
                <a:prstClr val="black"/>
              </a:solidFill>
              <a:latin typeface="ＭＳ Ｐゴシック"/>
            </a:endParaRPr>
          </a:p>
          <a:p>
            <a:r>
              <a:rPr lang="ja-JP" altLang="en-US" sz="1200" dirty="0" smtClean="0">
                <a:solidFill>
                  <a:prstClr val="black"/>
                </a:solidFill>
                <a:latin typeface="ＭＳ Ｐゴシック"/>
              </a:rPr>
              <a:t>■関連施策との調整</a:t>
            </a:r>
            <a:endParaRPr lang="en-US" altLang="ja-JP" sz="1200" dirty="0" smtClean="0">
              <a:solidFill>
                <a:prstClr val="black"/>
              </a:solidFill>
              <a:latin typeface="ＭＳ Ｐゴシック"/>
            </a:endParaRPr>
          </a:p>
          <a:p>
            <a:r>
              <a:rPr lang="ja-JP" altLang="en-US" sz="1000" dirty="0" smtClean="0">
                <a:solidFill>
                  <a:prstClr val="black"/>
                </a:solidFill>
                <a:latin typeface="HG丸ｺﾞｼｯｸM-PRO" pitchFamily="50" charset="-128"/>
                <a:ea typeface="HG丸ｺﾞｼｯｸM-PRO" pitchFamily="50" charset="-128"/>
              </a:rPr>
              <a:t>　・障害、児童、難病施策等</a:t>
            </a:r>
            <a:endParaRPr lang="en-US" altLang="ja-JP" sz="1000" dirty="0" smtClean="0">
              <a:solidFill>
                <a:prstClr val="black"/>
              </a:solidFill>
              <a:latin typeface="HG丸ｺﾞｼｯｸM-PRO" pitchFamily="50" charset="-128"/>
              <a:ea typeface="HG丸ｺﾞｼｯｸM-PRO" pitchFamily="50" charset="-128"/>
            </a:endParaRPr>
          </a:p>
          <a:p>
            <a:r>
              <a:rPr lang="ja-JP" altLang="en-US" sz="1000" dirty="0">
                <a:solidFill>
                  <a:prstClr val="black"/>
                </a:solidFill>
                <a:latin typeface="HG丸ｺﾞｼｯｸM-PRO" pitchFamily="50" charset="-128"/>
                <a:ea typeface="HG丸ｺﾞｼｯｸM-PRO" pitchFamily="50" charset="-128"/>
              </a:rPr>
              <a:t>　</a:t>
            </a:r>
            <a:r>
              <a:rPr lang="ja-JP" altLang="en-US" sz="1000" dirty="0" smtClean="0">
                <a:solidFill>
                  <a:prstClr val="black"/>
                </a:solidFill>
                <a:latin typeface="HG丸ｺﾞｼｯｸM-PRO" pitchFamily="50" charset="-128"/>
                <a:ea typeface="HG丸ｺﾞｼｯｸM-PRO" pitchFamily="50" charset="-128"/>
              </a:rPr>
              <a:t>　の調整</a:t>
            </a:r>
            <a:endParaRPr lang="en-US" altLang="ja-JP" sz="1000" dirty="0">
              <a:solidFill>
                <a:prstClr val="black"/>
              </a:solidFill>
            </a:endParaRPr>
          </a:p>
        </p:txBody>
      </p:sp>
      <p:sp>
        <p:nvSpPr>
          <p:cNvPr id="55" name="正方形/長方形 54"/>
          <p:cNvSpPr/>
          <p:nvPr/>
        </p:nvSpPr>
        <p:spPr>
          <a:xfrm>
            <a:off x="4954804" y="3044229"/>
            <a:ext cx="501074" cy="17332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dirty="0" smtClean="0">
                <a:solidFill>
                  <a:prstClr val="black"/>
                </a:solidFill>
              </a:rPr>
              <a:t>事業化・施策化協議</a:t>
            </a:r>
            <a:endParaRPr lang="ja-JP" altLang="en-US" sz="1400" dirty="0">
              <a:solidFill>
                <a:prstClr val="black"/>
              </a:solidFill>
            </a:endParaRPr>
          </a:p>
        </p:txBody>
      </p:sp>
      <p:sp>
        <p:nvSpPr>
          <p:cNvPr id="56" name="正方形/長方形 55"/>
          <p:cNvSpPr/>
          <p:nvPr/>
        </p:nvSpPr>
        <p:spPr>
          <a:xfrm>
            <a:off x="7720655" y="1443322"/>
            <a:ext cx="1889923" cy="5092382"/>
          </a:xfrm>
          <a:prstGeom prst="rect">
            <a:avLst/>
          </a:prstGeom>
          <a:ln w="6350">
            <a:prstDash val="solid"/>
          </a:ln>
          <a:effectLst>
            <a:outerShdw blurRad="50800" dist="635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r>
              <a:rPr lang="en-US" altLang="ja-JP" sz="1000" dirty="0">
                <a:solidFill>
                  <a:prstClr val="black"/>
                </a:solidFill>
              </a:rPr>
              <a:t> </a:t>
            </a:r>
            <a:endParaRPr lang="ja-JP" altLang="ja-JP" sz="1000" dirty="0">
              <a:solidFill>
                <a:prstClr val="black"/>
              </a:solidFill>
            </a:endParaRPr>
          </a:p>
          <a:p>
            <a:r>
              <a:rPr lang="ja-JP" altLang="ja-JP" sz="1200" dirty="0">
                <a:solidFill>
                  <a:prstClr val="black"/>
                </a:solidFill>
                <a:latin typeface="ＭＳ Ｐゴシック"/>
              </a:rPr>
              <a:t>■介護サービス</a:t>
            </a:r>
          </a:p>
          <a:p>
            <a:r>
              <a:rPr lang="ja-JP" altLang="ja-JP" sz="1000" dirty="0">
                <a:solidFill>
                  <a:prstClr val="black"/>
                </a:solidFill>
                <a:latin typeface="HG丸ｺﾞｼｯｸM-PRO" pitchFamily="50" charset="-128"/>
                <a:ea typeface="HG丸ｺﾞｼｯｸM-PRO" pitchFamily="50" charset="-128"/>
              </a:rPr>
              <a:t>　・地域ニーズに応じた</a:t>
            </a:r>
            <a:r>
              <a:rPr lang="ja-JP" altLang="ja-JP" sz="1000" dirty="0" smtClean="0">
                <a:solidFill>
                  <a:prstClr val="black"/>
                </a:solidFill>
                <a:latin typeface="HG丸ｺﾞｼｯｸM-PRO" pitchFamily="50" charset="-128"/>
                <a:ea typeface="HG丸ｺﾞｼｯｸM-PRO" pitchFamily="50" charset="-128"/>
              </a:rPr>
              <a:t>在宅</a:t>
            </a:r>
            <a:endParaRPr lang="en-US" altLang="ja-JP" sz="1000" dirty="0" smtClean="0">
              <a:solidFill>
                <a:prstClr val="black"/>
              </a:solidFill>
              <a:latin typeface="HG丸ｺﾞｼｯｸM-PRO" pitchFamily="50" charset="-128"/>
              <a:ea typeface="HG丸ｺﾞｼｯｸM-PRO" pitchFamily="50" charset="-128"/>
            </a:endParaRPr>
          </a:p>
          <a:p>
            <a:r>
              <a:rPr lang="ja-JP" altLang="en-US" sz="1000" dirty="0">
                <a:solidFill>
                  <a:prstClr val="black"/>
                </a:solidFill>
                <a:latin typeface="HG丸ｺﾞｼｯｸM-PRO" pitchFamily="50" charset="-128"/>
                <a:ea typeface="HG丸ｺﾞｼｯｸM-PRO" pitchFamily="50" charset="-128"/>
              </a:rPr>
              <a:t>　</a:t>
            </a:r>
            <a:r>
              <a:rPr lang="ja-JP" altLang="en-US" sz="1000" dirty="0" smtClean="0">
                <a:solidFill>
                  <a:prstClr val="black"/>
                </a:solidFill>
                <a:latin typeface="HG丸ｺﾞｼｯｸM-PRO" pitchFamily="50" charset="-128"/>
                <a:ea typeface="HG丸ｺﾞｼｯｸM-PRO" pitchFamily="50" charset="-128"/>
              </a:rPr>
              <a:t>　サービスや</a:t>
            </a:r>
            <a:r>
              <a:rPr lang="ja-JP" altLang="ja-JP" sz="1000" dirty="0" smtClean="0">
                <a:solidFill>
                  <a:prstClr val="black"/>
                </a:solidFill>
                <a:latin typeface="HG丸ｺﾞｼｯｸM-PRO" pitchFamily="50" charset="-128"/>
                <a:ea typeface="HG丸ｺﾞｼｯｸM-PRO" pitchFamily="50" charset="-128"/>
              </a:rPr>
              <a:t>施設</a:t>
            </a:r>
            <a:r>
              <a:rPr lang="ja-JP" altLang="ja-JP" sz="1000" dirty="0">
                <a:solidFill>
                  <a:prstClr val="black"/>
                </a:solidFill>
                <a:latin typeface="HG丸ｺﾞｼｯｸM-PRO" pitchFamily="50" charset="-128"/>
                <a:ea typeface="HG丸ｺﾞｼｯｸM-PRO" pitchFamily="50" charset="-128"/>
              </a:rPr>
              <a:t>の</a:t>
            </a:r>
            <a:r>
              <a:rPr lang="ja-JP" altLang="ja-JP" sz="1000" dirty="0" smtClean="0">
                <a:solidFill>
                  <a:prstClr val="black"/>
                </a:solidFill>
                <a:latin typeface="HG丸ｺﾞｼｯｸM-PRO" pitchFamily="50" charset="-128"/>
                <a:ea typeface="HG丸ｺﾞｼｯｸM-PRO" pitchFamily="50" charset="-128"/>
              </a:rPr>
              <a:t>バラン</a:t>
            </a:r>
            <a:endParaRPr lang="en-US" altLang="ja-JP" sz="1000" dirty="0" smtClean="0">
              <a:solidFill>
                <a:prstClr val="black"/>
              </a:solidFill>
              <a:latin typeface="HG丸ｺﾞｼｯｸM-PRO" pitchFamily="50" charset="-128"/>
              <a:ea typeface="HG丸ｺﾞｼｯｸM-PRO" pitchFamily="50" charset="-128"/>
            </a:endParaRPr>
          </a:p>
          <a:p>
            <a:r>
              <a:rPr lang="ja-JP" altLang="en-US" sz="1000" dirty="0">
                <a:solidFill>
                  <a:prstClr val="black"/>
                </a:solidFill>
                <a:latin typeface="HG丸ｺﾞｼｯｸM-PRO" pitchFamily="50" charset="-128"/>
                <a:ea typeface="HG丸ｺﾞｼｯｸM-PRO" pitchFamily="50" charset="-128"/>
              </a:rPr>
              <a:t>　</a:t>
            </a:r>
            <a:r>
              <a:rPr lang="ja-JP" altLang="en-US" sz="1000" dirty="0" smtClean="0">
                <a:solidFill>
                  <a:prstClr val="black"/>
                </a:solidFill>
                <a:latin typeface="HG丸ｺﾞｼｯｸM-PRO" pitchFamily="50" charset="-128"/>
                <a:ea typeface="HG丸ｺﾞｼｯｸM-PRO" pitchFamily="50" charset="-128"/>
              </a:rPr>
              <a:t>　</a:t>
            </a:r>
            <a:r>
              <a:rPr lang="ja-JP" altLang="ja-JP" sz="1000" dirty="0" smtClean="0">
                <a:solidFill>
                  <a:prstClr val="black"/>
                </a:solidFill>
                <a:latin typeface="HG丸ｺﾞｼｯｸM-PRO" pitchFamily="50" charset="-128"/>
                <a:ea typeface="HG丸ｺﾞｼｯｸM-PRO" pitchFamily="50" charset="-128"/>
              </a:rPr>
              <a:t>ス</a:t>
            </a:r>
            <a:r>
              <a:rPr lang="ja-JP" altLang="ja-JP" sz="1000" dirty="0">
                <a:solidFill>
                  <a:prstClr val="black"/>
                </a:solidFill>
                <a:latin typeface="HG丸ｺﾞｼｯｸM-PRO" pitchFamily="50" charset="-128"/>
                <a:ea typeface="HG丸ｺﾞｼｯｸM-PRO" pitchFamily="50" charset="-128"/>
              </a:rPr>
              <a:t>のとれた基盤整備</a:t>
            </a:r>
          </a:p>
          <a:p>
            <a:r>
              <a:rPr lang="ja-JP" altLang="ja-JP" sz="1000" dirty="0">
                <a:solidFill>
                  <a:prstClr val="black"/>
                </a:solidFill>
                <a:latin typeface="HG丸ｺﾞｼｯｸM-PRO" pitchFamily="50" charset="-128"/>
                <a:ea typeface="HG丸ｺﾞｼｯｸM-PRO" pitchFamily="50" charset="-128"/>
              </a:rPr>
              <a:t>　・将来の高齢化や</a:t>
            </a:r>
            <a:r>
              <a:rPr lang="ja-JP" altLang="ja-JP" sz="1000" dirty="0" smtClean="0">
                <a:solidFill>
                  <a:prstClr val="black"/>
                </a:solidFill>
                <a:latin typeface="HG丸ｺﾞｼｯｸM-PRO" pitchFamily="50" charset="-128"/>
                <a:ea typeface="HG丸ｺﾞｼｯｸM-PRO" pitchFamily="50" charset="-128"/>
              </a:rPr>
              <a:t>利用者数</a:t>
            </a:r>
            <a:endParaRPr lang="en-US" altLang="ja-JP" sz="1000" dirty="0" smtClean="0">
              <a:solidFill>
                <a:prstClr val="black"/>
              </a:solidFill>
              <a:latin typeface="HG丸ｺﾞｼｯｸM-PRO" pitchFamily="50" charset="-128"/>
              <a:ea typeface="HG丸ｺﾞｼｯｸM-PRO" pitchFamily="50" charset="-128"/>
            </a:endParaRPr>
          </a:p>
          <a:p>
            <a:r>
              <a:rPr lang="ja-JP" altLang="en-US" sz="1000" dirty="0">
                <a:solidFill>
                  <a:prstClr val="black"/>
                </a:solidFill>
                <a:latin typeface="HG丸ｺﾞｼｯｸM-PRO" pitchFamily="50" charset="-128"/>
                <a:ea typeface="HG丸ｺﾞｼｯｸM-PRO" pitchFamily="50" charset="-128"/>
              </a:rPr>
              <a:t>　</a:t>
            </a:r>
            <a:r>
              <a:rPr lang="ja-JP" altLang="en-US" sz="1000" dirty="0" smtClean="0">
                <a:solidFill>
                  <a:prstClr val="black"/>
                </a:solidFill>
                <a:latin typeface="HG丸ｺﾞｼｯｸM-PRO" pitchFamily="50" charset="-128"/>
                <a:ea typeface="HG丸ｺﾞｼｯｸM-PRO" pitchFamily="50" charset="-128"/>
              </a:rPr>
              <a:t>　</a:t>
            </a:r>
            <a:r>
              <a:rPr lang="ja-JP" altLang="ja-JP" sz="1000" dirty="0" smtClean="0">
                <a:solidFill>
                  <a:prstClr val="black"/>
                </a:solidFill>
                <a:latin typeface="HG丸ｺﾞｼｯｸM-PRO" pitchFamily="50" charset="-128"/>
                <a:ea typeface="HG丸ｺﾞｼｯｸM-PRO" pitchFamily="50" charset="-128"/>
              </a:rPr>
              <a:t>見通し</a:t>
            </a:r>
            <a:r>
              <a:rPr lang="ja-JP" altLang="ja-JP" sz="1000" dirty="0">
                <a:solidFill>
                  <a:prstClr val="black"/>
                </a:solidFill>
                <a:latin typeface="HG丸ｺﾞｼｯｸM-PRO" pitchFamily="50" charset="-128"/>
                <a:ea typeface="HG丸ｺﾞｼｯｸM-PRO" pitchFamily="50" charset="-128"/>
              </a:rPr>
              <a:t>に基づく必要量</a:t>
            </a:r>
          </a:p>
          <a:p>
            <a:endParaRPr lang="en-US" altLang="ja-JP" sz="1000" dirty="0">
              <a:solidFill>
                <a:prstClr val="black"/>
              </a:solidFill>
              <a:latin typeface="HG丸ｺﾞｼｯｸM-PRO" pitchFamily="50" charset="-128"/>
              <a:ea typeface="HG丸ｺﾞｼｯｸM-PRO" pitchFamily="50" charset="-128"/>
            </a:endParaRPr>
          </a:p>
          <a:p>
            <a:r>
              <a:rPr lang="ja-JP" altLang="ja-JP" sz="1200" dirty="0" smtClean="0">
                <a:solidFill>
                  <a:prstClr val="black"/>
                </a:solidFill>
                <a:latin typeface="ＭＳ Ｐゴシック"/>
              </a:rPr>
              <a:t>■</a:t>
            </a:r>
            <a:r>
              <a:rPr lang="ja-JP" altLang="ja-JP" sz="1200" dirty="0">
                <a:solidFill>
                  <a:prstClr val="black"/>
                </a:solidFill>
                <a:latin typeface="ＭＳ Ｐゴシック"/>
              </a:rPr>
              <a:t>医療・介護連携</a:t>
            </a:r>
          </a:p>
          <a:p>
            <a:r>
              <a:rPr lang="ja-JP" altLang="ja-JP" sz="1000" dirty="0">
                <a:solidFill>
                  <a:prstClr val="black"/>
                </a:solidFill>
                <a:latin typeface="HG丸ｺﾞｼｯｸM-PRO" pitchFamily="50" charset="-128"/>
                <a:ea typeface="HG丸ｺﾞｼｯｸM-PRO" pitchFamily="50" charset="-128"/>
              </a:rPr>
              <a:t>　・地域包括支援センター</a:t>
            </a:r>
            <a:r>
              <a:rPr lang="ja-JP" altLang="ja-JP" sz="1000" dirty="0" smtClean="0">
                <a:solidFill>
                  <a:prstClr val="black"/>
                </a:solidFill>
                <a:latin typeface="HG丸ｺﾞｼｯｸM-PRO" pitchFamily="50" charset="-128"/>
                <a:ea typeface="HG丸ｺﾞｼｯｸM-PRO" pitchFamily="50" charset="-128"/>
              </a:rPr>
              <a:t>の</a:t>
            </a:r>
            <a:endParaRPr lang="en-US" altLang="ja-JP" sz="1000" dirty="0" smtClean="0">
              <a:solidFill>
                <a:prstClr val="black"/>
              </a:solidFill>
              <a:latin typeface="HG丸ｺﾞｼｯｸM-PRO" pitchFamily="50" charset="-128"/>
              <a:ea typeface="HG丸ｺﾞｼｯｸM-PRO" pitchFamily="50" charset="-128"/>
            </a:endParaRPr>
          </a:p>
          <a:p>
            <a:r>
              <a:rPr lang="ja-JP" altLang="en-US" sz="1000" dirty="0">
                <a:solidFill>
                  <a:prstClr val="black"/>
                </a:solidFill>
                <a:latin typeface="HG丸ｺﾞｼｯｸM-PRO" pitchFamily="50" charset="-128"/>
                <a:ea typeface="HG丸ｺﾞｼｯｸM-PRO" pitchFamily="50" charset="-128"/>
              </a:rPr>
              <a:t>　</a:t>
            </a:r>
            <a:r>
              <a:rPr lang="ja-JP" altLang="en-US" sz="1000" dirty="0" smtClean="0">
                <a:solidFill>
                  <a:prstClr val="black"/>
                </a:solidFill>
                <a:latin typeface="HG丸ｺﾞｼｯｸM-PRO" pitchFamily="50" charset="-128"/>
                <a:ea typeface="HG丸ｺﾞｼｯｸM-PRO" pitchFamily="50" charset="-128"/>
              </a:rPr>
              <a:t>　</a:t>
            </a:r>
            <a:r>
              <a:rPr lang="ja-JP" altLang="ja-JP" sz="1000" dirty="0" smtClean="0">
                <a:solidFill>
                  <a:prstClr val="black"/>
                </a:solidFill>
                <a:latin typeface="HG丸ｺﾞｼｯｸM-PRO" pitchFamily="50" charset="-128"/>
                <a:ea typeface="HG丸ｺﾞｼｯｸM-PRO" pitchFamily="50" charset="-128"/>
              </a:rPr>
              <a:t>体制</a:t>
            </a:r>
            <a:r>
              <a:rPr lang="ja-JP" altLang="ja-JP" sz="1000" dirty="0">
                <a:solidFill>
                  <a:prstClr val="black"/>
                </a:solidFill>
                <a:latin typeface="HG丸ｺﾞｼｯｸM-PRO" pitchFamily="50" charset="-128"/>
                <a:ea typeface="HG丸ｺﾞｼｯｸM-PRO" pitchFamily="50" charset="-128"/>
              </a:rPr>
              <a:t>整備（在宅医療・</a:t>
            </a:r>
            <a:r>
              <a:rPr lang="ja-JP" altLang="ja-JP" sz="1000" dirty="0" smtClean="0">
                <a:solidFill>
                  <a:prstClr val="black"/>
                </a:solidFill>
                <a:latin typeface="HG丸ｺﾞｼｯｸM-PRO" pitchFamily="50" charset="-128"/>
                <a:ea typeface="HG丸ｺﾞｼｯｸM-PRO" pitchFamily="50" charset="-128"/>
              </a:rPr>
              <a:t>介</a:t>
            </a:r>
            <a:endParaRPr lang="en-US" altLang="ja-JP" sz="1000" dirty="0" smtClean="0">
              <a:solidFill>
                <a:prstClr val="black"/>
              </a:solidFill>
              <a:latin typeface="HG丸ｺﾞｼｯｸM-PRO" pitchFamily="50" charset="-128"/>
              <a:ea typeface="HG丸ｺﾞｼｯｸM-PRO" pitchFamily="50" charset="-128"/>
            </a:endParaRPr>
          </a:p>
          <a:p>
            <a:r>
              <a:rPr lang="ja-JP" altLang="en-US" sz="1000" dirty="0">
                <a:solidFill>
                  <a:prstClr val="black"/>
                </a:solidFill>
                <a:latin typeface="HG丸ｺﾞｼｯｸM-PRO" pitchFamily="50" charset="-128"/>
                <a:ea typeface="HG丸ｺﾞｼｯｸM-PRO" pitchFamily="50" charset="-128"/>
              </a:rPr>
              <a:t>　</a:t>
            </a:r>
            <a:r>
              <a:rPr lang="ja-JP" altLang="en-US" sz="1000" dirty="0" smtClean="0">
                <a:solidFill>
                  <a:prstClr val="black"/>
                </a:solidFill>
                <a:latin typeface="HG丸ｺﾞｼｯｸM-PRO" pitchFamily="50" charset="-128"/>
                <a:ea typeface="HG丸ｺﾞｼｯｸM-PRO" pitchFamily="50" charset="-128"/>
              </a:rPr>
              <a:t>　</a:t>
            </a:r>
            <a:r>
              <a:rPr lang="ja-JP" altLang="ja-JP" sz="1000" dirty="0" smtClean="0">
                <a:solidFill>
                  <a:prstClr val="black"/>
                </a:solidFill>
                <a:latin typeface="HG丸ｺﾞｼｯｸM-PRO" pitchFamily="50" charset="-128"/>
                <a:ea typeface="HG丸ｺﾞｼｯｸM-PRO" pitchFamily="50" charset="-128"/>
              </a:rPr>
              <a:t>護</a:t>
            </a:r>
            <a:r>
              <a:rPr lang="ja-JP" altLang="ja-JP" sz="1000" dirty="0">
                <a:solidFill>
                  <a:prstClr val="black"/>
                </a:solidFill>
                <a:latin typeface="HG丸ｺﾞｼｯｸM-PRO" pitchFamily="50" charset="-128"/>
                <a:ea typeface="HG丸ｺﾞｼｯｸM-PRO" pitchFamily="50" charset="-128"/>
              </a:rPr>
              <a:t>の連携）</a:t>
            </a:r>
          </a:p>
          <a:p>
            <a:r>
              <a:rPr lang="ja-JP" altLang="ja-JP" sz="1000" dirty="0">
                <a:solidFill>
                  <a:prstClr val="black"/>
                </a:solidFill>
                <a:latin typeface="HG丸ｺﾞｼｯｸM-PRO" pitchFamily="50" charset="-128"/>
                <a:ea typeface="HG丸ｺﾞｼｯｸM-PRO" pitchFamily="50" charset="-128"/>
              </a:rPr>
              <a:t>　・医療関係団体等との連携</a:t>
            </a:r>
          </a:p>
          <a:p>
            <a:endParaRPr lang="en-US" altLang="ja-JP" sz="1200" dirty="0" smtClean="0">
              <a:solidFill>
                <a:prstClr val="black"/>
              </a:solidFill>
              <a:latin typeface="ＭＳ Ｐゴシック"/>
            </a:endParaRPr>
          </a:p>
          <a:p>
            <a:r>
              <a:rPr lang="ja-JP" altLang="ja-JP" sz="1200" dirty="0" smtClean="0">
                <a:solidFill>
                  <a:prstClr val="black"/>
                </a:solidFill>
                <a:latin typeface="ＭＳ Ｐゴシック"/>
              </a:rPr>
              <a:t>■</a:t>
            </a:r>
            <a:r>
              <a:rPr lang="ja-JP" altLang="ja-JP" sz="1200" dirty="0">
                <a:solidFill>
                  <a:prstClr val="black"/>
                </a:solidFill>
                <a:latin typeface="ＭＳ Ｐゴシック"/>
              </a:rPr>
              <a:t>住まい</a:t>
            </a:r>
          </a:p>
          <a:p>
            <a:r>
              <a:rPr lang="ja-JP" altLang="ja-JP" sz="1000" dirty="0">
                <a:solidFill>
                  <a:prstClr val="black"/>
                </a:solidFill>
                <a:latin typeface="HG丸ｺﾞｼｯｸM-PRO" pitchFamily="50" charset="-128"/>
                <a:ea typeface="HG丸ｺﾞｼｯｸM-PRO" pitchFamily="50" charset="-128"/>
              </a:rPr>
              <a:t>　・サービス付き</a:t>
            </a:r>
            <a:r>
              <a:rPr lang="ja-JP" altLang="ja-JP" sz="1000" dirty="0" smtClean="0">
                <a:solidFill>
                  <a:prstClr val="black"/>
                </a:solidFill>
                <a:latin typeface="HG丸ｺﾞｼｯｸM-PRO" pitchFamily="50" charset="-128"/>
                <a:ea typeface="HG丸ｺﾞｼｯｸM-PRO" pitchFamily="50" charset="-128"/>
              </a:rPr>
              <a:t>高齢者向け</a:t>
            </a:r>
            <a:endParaRPr lang="en-US" altLang="ja-JP" sz="1000" dirty="0" smtClean="0">
              <a:solidFill>
                <a:prstClr val="black"/>
              </a:solidFill>
              <a:latin typeface="HG丸ｺﾞｼｯｸM-PRO" pitchFamily="50" charset="-128"/>
              <a:ea typeface="HG丸ｺﾞｼｯｸM-PRO" pitchFamily="50" charset="-128"/>
            </a:endParaRPr>
          </a:p>
          <a:p>
            <a:r>
              <a:rPr lang="ja-JP" altLang="en-US" sz="1000" dirty="0">
                <a:solidFill>
                  <a:prstClr val="black"/>
                </a:solidFill>
                <a:latin typeface="HG丸ｺﾞｼｯｸM-PRO" pitchFamily="50" charset="-128"/>
                <a:ea typeface="HG丸ｺﾞｼｯｸM-PRO" pitchFamily="50" charset="-128"/>
              </a:rPr>
              <a:t>　</a:t>
            </a:r>
            <a:r>
              <a:rPr lang="ja-JP" altLang="en-US" sz="1000" dirty="0" smtClean="0">
                <a:solidFill>
                  <a:prstClr val="black"/>
                </a:solidFill>
                <a:latin typeface="HG丸ｺﾞｼｯｸM-PRO" pitchFamily="50" charset="-128"/>
                <a:ea typeface="HG丸ｺﾞｼｯｸM-PRO" pitchFamily="50" charset="-128"/>
              </a:rPr>
              <a:t>　</a:t>
            </a:r>
            <a:r>
              <a:rPr lang="ja-JP" altLang="ja-JP" sz="1000" dirty="0" smtClean="0">
                <a:solidFill>
                  <a:prstClr val="black"/>
                </a:solidFill>
                <a:latin typeface="HG丸ｺﾞｼｯｸM-PRO" pitchFamily="50" charset="-128"/>
                <a:ea typeface="HG丸ｺﾞｼｯｸM-PRO" pitchFamily="50" charset="-128"/>
              </a:rPr>
              <a:t>住宅</a:t>
            </a:r>
            <a:r>
              <a:rPr lang="ja-JP" altLang="ja-JP" sz="1000" dirty="0">
                <a:solidFill>
                  <a:prstClr val="black"/>
                </a:solidFill>
                <a:latin typeface="HG丸ｺﾞｼｯｸM-PRO" pitchFamily="50" charset="-128"/>
                <a:ea typeface="HG丸ｺﾞｼｯｸM-PRO" pitchFamily="50" charset="-128"/>
              </a:rPr>
              <a:t>等の整備</a:t>
            </a:r>
          </a:p>
          <a:p>
            <a:r>
              <a:rPr lang="ja-JP" altLang="ja-JP" sz="1000" dirty="0">
                <a:solidFill>
                  <a:prstClr val="black"/>
                </a:solidFill>
                <a:latin typeface="HG丸ｺﾞｼｯｸM-PRO" pitchFamily="50" charset="-128"/>
                <a:ea typeface="HG丸ｺﾞｼｯｸM-PRO" pitchFamily="50" charset="-128"/>
              </a:rPr>
              <a:t>　・住宅施策と連携した</a:t>
            </a:r>
            <a:r>
              <a:rPr lang="ja-JP" altLang="ja-JP" sz="1000" dirty="0" smtClean="0">
                <a:solidFill>
                  <a:prstClr val="black"/>
                </a:solidFill>
                <a:latin typeface="HG丸ｺﾞｼｯｸM-PRO" pitchFamily="50" charset="-128"/>
                <a:ea typeface="HG丸ｺﾞｼｯｸM-PRO" pitchFamily="50" charset="-128"/>
              </a:rPr>
              <a:t>居住</a:t>
            </a:r>
            <a:endParaRPr lang="en-US" altLang="ja-JP" sz="1000" dirty="0" smtClean="0">
              <a:solidFill>
                <a:prstClr val="black"/>
              </a:solidFill>
              <a:latin typeface="HG丸ｺﾞｼｯｸM-PRO" pitchFamily="50" charset="-128"/>
              <a:ea typeface="HG丸ｺﾞｼｯｸM-PRO" pitchFamily="50" charset="-128"/>
            </a:endParaRPr>
          </a:p>
          <a:p>
            <a:r>
              <a:rPr lang="ja-JP" altLang="en-US" sz="1000" dirty="0">
                <a:solidFill>
                  <a:prstClr val="black"/>
                </a:solidFill>
                <a:latin typeface="HG丸ｺﾞｼｯｸM-PRO" pitchFamily="50" charset="-128"/>
                <a:ea typeface="HG丸ｺﾞｼｯｸM-PRO" pitchFamily="50" charset="-128"/>
              </a:rPr>
              <a:t>　</a:t>
            </a:r>
            <a:r>
              <a:rPr lang="ja-JP" altLang="en-US" sz="1000" dirty="0" smtClean="0">
                <a:solidFill>
                  <a:prstClr val="black"/>
                </a:solidFill>
                <a:latin typeface="HG丸ｺﾞｼｯｸM-PRO" pitchFamily="50" charset="-128"/>
                <a:ea typeface="HG丸ｺﾞｼｯｸM-PRO" pitchFamily="50" charset="-128"/>
              </a:rPr>
              <a:t>　</a:t>
            </a:r>
            <a:r>
              <a:rPr lang="ja-JP" altLang="ja-JP" sz="1000" dirty="0" smtClean="0">
                <a:solidFill>
                  <a:prstClr val="black"/>
                </a:solidFill>
                <a:latin typeface="HG丸ｺﾞｼｯｸM-PRO" pitchFamily="50" charset="-128"/>
                <a:ea typeface="HG丸ｺﾞｼｯｸM-PRO" pitchFamily="50" charset="-128"/>
              </a:rPr>
              <a:t>確保</a:t>
            </a:r>
            <a:endParaRPr lang="ja-JP" altLang="ja-JP" sz="1000" dirty="0">
              <a:solidFill>
                <a:prstClr val="black"/>
              </a:solidFill>
              <a:latin typeface="HG丸ｺﾞｼｯｸM-PRO" pitchFamily="50" charset="-128"/>
              <a:ea typeface="HG丸ｺﾞｼｯｸM-PRO" pitchFamily="50" charset="-128"/>
            </a:endParaRPr>
          </a:p>
          <a:p>
            <a:endParaRPr lang="en-US" altLang="ja-JP" sz="1200" dirty="0" smtClean="0">
              <a:solidFill>
                <a:prstClr val="black"/>
              </a:solidFill>
              <a:latin typeface="ＭＳ Ｐゴシック"/>
            </a:endParaRPr>
          </a:p>
          <a:p>
            <a:r>
              <a:rPr lang="ja-JP" altLang="ja-JP" sz="1200" dirty="0" smtClean="0">
                <a:solidFill>
                  <a:prstClr val="black"/>
                </a:solidFill>
                <a:latin typeface="ＭＳ Ｐゴシック"/>
              </a:rPr>
              <a:t>■</a:t>
            </a:r>
            <a:r>
              <a:rPr lang="ja-JP" altLang="ja-JP" sz="1200" dirty="0">
                <a:solidFill>
                  <a:prstClr val="black"/>
                </a:solidFill>
                <a:latin typeface="ＭＳ Ｐゴシック"/>
              </a:rPr>
              <a:t>生活支援／介護予防</a:t>
            </a:r>
          </a:p>
          <a:p>
            <a:r>
              <a:rPr lang="ja-JP" altLang="ja-JP" sz="1000" dirty="0">
                <a:solidFill>
                  <a:prstClr val="black"/>
                </a:solidFill>
                <a:latin typeface="HG丸ｺﾞｼｯｸM-PRO" pitchFamily="50" charset="-128"/>
                <a:ea typeface="HG丸ｺﾞｼｯｸM-PRO" pitchFamily="50" charset="-128"/>
              </a:rPr>
              <a:t>　・自助（民間活力）、</a:t>
            </a:r>
            <a:r>
              <a:rPr lang="ja-JP" altLang="ja-JP" sz="1000" dirty="0" smtClean="0">
                <a:solidFill>
                  <a:prstClr val="black"/>
                </a:solidFill>
                <a:latin typeface="HG丸ｺﾞｼｯｸM-PRO" pitchFamily="50" charset="-128"/>
                <a:ea typeface="HG丸ｺﾞｼｯｸM-PRO" pitchFamily="50" charset="-128"/>
              </a:rPr>
              <a:t>互助</a:t>
            </a:r>
            <a:endParaRPr lang="en-US" altLang="ja-JP" sz="1000" dirty="0" smtClean="0">
              <a:solidFill>
                <a:prstClr val="black"/>
              </a:solidFill>
              <a:latin typeface="HG丸ｺﾞｼｯｸM-PRO" pitchFamily="50" charset="-128"/>
              <a:ea typeface="HG丸ｺﾞｼｯｸM-PRO" pitchFamily="50" charset="-128"/>
            </a:endParaRPr>
          </a:p>
          <a:p>
            <a:r>
              <a:rPr lang="ja-JP" altLang="en-US" sz="1000" dirty="0">
                <a:solidFill>
                  <a:prstClr val="black"/>
                </a:solidFill>
                <a:latin typeface="HG丸ｺﾞｼｯｸM-PRO" pitchFamily="50" charset="-128"/>
                <a:ea typeface="HG丸ｺﾞｼｯｸM-PRO" pitchFamily="50" charset="-128"/>
              </a:rPr>
              <a:t>　</a:t>
            </a:r>
            <a:r>
              <a:rPr lang="ja-JP" altLang="en-US" sz="1000" dirty="0" smtClean="0">
                <a:solidFill>
                  <a:prstClr val="black"/>
                </a:solidFill>
                <a:latin typeface="HG丸ｺﾞｼｯｸM-PRO" pitchFamily="50" charset="-128"/>
                <a:ea typeface="HG丸ｺﾞｼｯｸM-PRO" pitchFamily="50" charset="-128"/>
              </a:rPr>
              <a:t>　</a:t>
            </a:r>
            <a:r>
              <a:rPr lang="ja-JP" altLang="ja-JP" sz="1000" dirty="0" smtClean="0">
                <a:solidFill>
                  <a:prstClr val="black"/>
                </a:solidFill>
                <a:latin typeface="HG丸ｺﾞｼｯｸM-PRO" pitchFamily="50" charset="-128"/>
                <a:ea typeface="HG丸ｺﾞｼｯｸM-PRO" pitchFamily="50" charset="-128"/>
              </a:rPr>
              <a:t>（</a:t>
            </a:r>
            <a:r>
              <a:rPr lang="ja-JP" altLang="ja-JP" sz="1000" dirty="0">
                <a:solidFill>
                  <a:prstClr val="black"/>
                </a:solidFill>
                <a:latin typeface="HG丸ｺﾞｼｯｸM-PRO" pitchFamily="50" charset="-128"/>
                <a:ea typeface="HG丸ｺﾞｼｯｸM-PRO" pitchFamily="50" charset="-128"/>
              </a:rPr>
              <a:t>ボランティア）等に</a:t>
            </a:r>
            <a:r>
              <a:rPr lang="ja-JP" altLang="ja-JP" sz="1000" dirty="0" err="1" smtClean="0">
                <a:solidFill>
                  <a:prstClr val="black"/>
                </a:solidFill>
                <a:latin typeface="HG丸ｺﾞｼｯｸM-PRO" pitchFamily="50" charset="-128"/>
                <a:ea typeface="HG丸ｺﾞｼｯｸM-PRO" pitchFamily="50" charset="-128"/>
              </a:rPr>
              <a:t>よ</a:t>
            </a:r>
            <a:endParaRPr lang="en-US" altLang="ja-JP" sz="1000" dirty="0" smtClean="0">
              <a:solidFill>
                <a:prstClr val="black"/>
              </a:solidFill>
              <a:latin typeface="HG丸ｺﾞｼｯｸM-PRO" pitchFamily="50" charset="-128"/>
              <a:ea typeface="HG丸ｺﾞｼｯｸM-PRO" pitchFamily="50" charset="-128"/>
            </a:endParaRPr>
          </a:p>
          <a:p>
            <a:r>
              <a:rPr lang="ja-JP" altLang="en-US" sz="1000" dirty="0">
                <a:solidFill>
                  <a:prstClr val="black"/>
                </a:solidFill>
                <a:latin typeface="HG丸ｺﾞｼｯｸM-PRO" pitchFamily="50" charset="-128"/>
                <a:ea typeface="HG丸ｺﾞｼｯｸM-PRO" pitchFamily="50" charset="-128"/>
              </a:rPr>
              <a:t>　</a:t>
            </a:r>
            <a:r>
              <a:rPr lang="ja-JP" altLang="en-US" sz="1000" dirty="0" smtClean="0">
                <a:solidFill>
                  <a:prstClr val="black"/>
                </a:solidFill>
                <a:latin typeface="HG丸ｺﾞｼｯｸM-PRO" pitchFamily="50" charset="-128"/>
                <a:ea typeface="HG丸ｺﾞｼｯｸM-PRO" pitchFamily="50" charset="-128"/>
              </a:rPr>
              <a:t>　</a:t>
            </a:r>
            <a:r>
              <a:rPr lang="ja-JP" altLang="ja-JP" sz="1000" dirty="0" err="1" smtClean="0">
                <a:solidFill>
                  <a:prstClr val="black"/>
                </a:solidFill>
                <a:latin typeface="HG丸ｺﾞｼｯｸM-PRO" pitchFamily="50" charset="-128"/>
                <a:ea typeface="HG丸ｺﾞｼｯｸM-PRO" pitchFamily="50" charset="-128"/>
              </a:rPr>
              <a:t>る</a:t>
            </a:r>
            <a:r>
              <a:rPr lang="ja-JP" altLang="ja-JP" sz="1000" dirty="0">
                <a:solidFill>
                  <a:prstClr val="black"/>
                </a:solidFill>
                <a:latin typeface="HG丸ｺﾞｼｯｸM-PRO" pitchFamily="50" charset="-128"/>
                <a:ea typeface="HG丸ｺﾞｼｯｸM-PRO" pitchFamily="50" charset="-128"/>
              </a:rPr>
              <a:t>実施</a:t>
            </a:r>
          </a:p>
          <a:p>
            <a:r>
              <a:rPr lang="ja-JP" altLang="ja-JP" sz="1000" dirty="0">
                <a:solidFill>
                  <a:prstClr val="black"/>
                </a:solidFill>
                <a:latin typeface="HG丸ｺﾞｼｯｸM-PRO" pitchFamily="50" charset="-128"/>
                <a:ea typeface="HG丸ｺﾞｼｯｸM-PRO" pitchFamily="50" charset="-128"/>
              </a:rPr>
              <a:t>　・社会</a:t>
            </a:r>
            <a:r>
              <a:rPr lang="ja-JP" altLang="ja-JP" sz="1000" dirty="0" smtClean="0">
                <a:solidFill>
                  <a:prstClr val="black"/>
                </a:solidFill>
                <a:latin typeface="HG丸ｺﾞｼｯｸM-PRO" pitchFamily="50" charset="-128"/>
                <a:ea typeface="HG丸ｺﾞｼｯｸM-PRO" pitchFamily="50" charset="-128"/>
              </a:rPr>
              <a:t>参加</a:t>
            </a:r>
            <a:r>
              <a:rPr lang="ja-JP" altLang="en-US" sz="1000" dirty="0" smtClean="0">
                <a:solidFill>
                  <a:prstClr val="black"/>
                </a:solidFill>
                <a:latin typeface="HG丸ｺﾞｼｯｸM-PRO" pitchFamily="50" charset="-128"/>
                <a:ea typeface="HG丸ｺﾞｼｯｸM-PRO" pitchFamily="50" charset="-128"/>
              </a:rPr>
              <a:t>の促進による</a:t>
            </a:r>
            <a:r>
              <a:rPr lang="ja-JP" altLang="ja-JP" sz="1000" dirty="0" smtClean="0">
                <a:solidFill>
                  <a:prstClr val="black"/>
                </a:solidFill>
                <a:latin typeface="HG丸ｺﾞｼｯｸM-PRO" pitchFamily="50" charset="-128"/>
                <a:ea typeface="HG丸ｺﾞｼｯｸM-PRO" pitchFamily="50" charset="-128"/>
              </a:rPr>
              <a:t>介</a:t>
            </a:r>
            <a:endParaRPr lang="en-US" altLang="ja-JP" sz="1000" dirty="0" smtClean="0">
              <a:solidFill>
                <a:prstClr val="black"/>
              </a:solidFill>
              <a:latin typeface="HG丸ｺﾞｼｯｸM-PRO" pitchFamily="50" charset="-128"/>
              <a:ea typeface="HG丸ｺﾞｼｯｸM-PRO" pitchFamily="50" charset="-128"/>
            </a:endParaRPr>
          </a:p>
          <a:p>
            <a:r>
              <a:rPr lang="ja-JP" altLang="en-US" sz="1000" dirty="0">
                <a:solidFill>
                  <a:prstClr val="black"/>
                </a:solidFill>
                <a:latin typeface="HG丸ｺﾞｼｯｸM-PRO" pitchFamily="50" charset="-128"/>
                <a:ea typeface="HG丸ｺﾞｼｯｸM-PRO" pitchFamily="50" charset="-128"/>
              </a:rPr>
              <a:t>　</a:t>
            </a:r>
            <a:r>
              <a:rPr lang="ja-JP" altLang="en-US" sz="1000" dirty="0" smtClean="0">
                <a:solidFill>
                  <a:prstClr val="black"/>
                </a:solidFill>
                <a:latin typeface="HG丸ｺﾞｼｯｸM-PRO" pitchFamily="50" charset="-128"/>
                <a:ea typeface="HG丸ｺﾞｼｯｸM-PRO" pitchFamily="50" charset="-128"/>
              </a:rPr>
              <a:t>　</a:t>
            </a:r>
            <a:r>
              <a:rPr lang="ja-JP" altLang="ja-JP" sz="1000" dirty="0" smtClean="0">
                <a:solidFill>
                  <a:prstClr val="black"/>
                </a:solidFill>
                <a:latin typeface="HG丸ｺﾞｼｯｸM-PRO" pitchFamily="50" charset="-128"/>
                <a:ea typeface="HG丸ｺﾞｼｯｸM-PRO" pitchFamily="50" charset="-128"/>
              </a:rPr>
              <a:t>護</a:t>
            </a:r>
            <a:r>
              <a:rPr lang="ja-JP" altLang="ja-JP" sz="1000" dirty="0">
                <a:solidFill>
                  <a:prstClr val="black"/>
                </a:solidFill>
                <a:latin typeface="HG丸ｺﾞｼｯｸM-PRO" pitchFamily="50" charset="-128"/>
                <a:ea typeface="HG丸ｺﾞｼｯｸM-PRO" pitchFamily="50" charset="-128"/>
              </a:rPr>
              <a:t>予防</a:t>
            </a:r>
          </a:p>
          <a:p>
            <a:r>
              <a:rPr lang="ja-JP" altLang="ja-JP" sz="1000" dirty="0">
                <a:solidFill>
                  <a:prstClr val="black"/>
                </a:solidFill>
                <a:latin typeface="HG丸ｺﾞｼｯｸM-PRO" pitchFamily="50" charset="-128"/>
                <a:ea typeface="HG丸ｺﾞｼｯｸM-PRO" pitchFamily="50" charset="-128"/>
              </a:rPr>
              <a:t>　・地域の実情に応じた</a:t>
            </a:r>
            <a:r>
              <a:rPr lang="ja-JP" altLang="ja-JP" sz="1000" dirty="0" smtClean="0">
                <a:solidFill>
                  <a:prstClr val="black"/>
                </a:solidFill>
                <a:latin typeface="HG丸ｺﾞｼｯｸM-PRO" pitchFamily="50" charset="-128"/>
                <a:ea typeface="HG丸ｺﾞｼｯｸM-PRO" pitchFamily="50" charset="-128"/>
              </a:rPr>
              <a:t>事業</a:t>
            </a:r>
            <a:endParaRPr lang="en-US" altLang="ja-JP" sz="1000" dirty="0" smtClean="0">
              <a:solidFill>
                <a:prstClr val="black"/>
              </a:solidFill>
              <a:latin typeface="HG丸ｺﾞｼｯｸM-PRO" pitchFamily="50" charset="-128"/>
              <a:ea typeface="HG丸ｺﾞｼｯｸM-PRO" pitchFamily="50" charset="-128"/>
            </a:endParaRPr>
          </a:p>
          <a:p>
            <a:r>
              <a:rPr lang="ja-JP" altLang="en-US" sz="1000" dirty="0">
                <a:solidFill>
                  <a:prstClr val="black"/>
                </a:solidFill>
                <a:latin typeface="HG丸ｺﾞｼｯｸM-PRO" pitchFamily="50" charset="-128"/>
                <a:ea typeface="HG丸ｺﾞｼｯｸM-PRO" pitchFamily="50" charset="-128"/>
              </a:rPr>
              <a:t>　</a:t>
            </a:r>
            <a:r>
              <a:rPr lang="ja-JP" altLang="en-US" sz="1000" dirty="0" smtClean="0">
                <a:solidFill>
                  <a:prstClr val="black"/>
                </a:solidFill>
                <a:latin typeface="HG丸ｺﾞｼｯｸM-PRO" pitchFamily="50" charset="-128"/>
                <a:ea typeface="HG丸ｺﾞｼｯｸM-PRO" pitchFamily="50" charset="-128"/>
              </a:rPr>
              <a:t>　</a:t>
            </a:r>
            <a:r>
              <a:rPr lang="ja-JP" altLang="ja-JP" sz="1000" dirty="0" smtClean="0">
                <a:solidFill>
                  <a:prstClr val="black"/>
                </a:solidFill>
                <a:latin typeface="HG丸ｺﾞｼｯｸM-PRO" pitchFamily="50" charset="-128"/>
                <a:ea typeface="HG丸ｺﾞｼｯｸM-PRO" pitchFamily="50" charset="-128"/>
              </a:rPr>
              <a:t>実施</a:t>
            </a:r>
            <a:endParaRPr lang="ja-JP" altLang="ja-JP" sz="1000" dirty="0">
              <a:solidFill>
                <a:prstClr val="black"/>
              </a:solidFill>
              <a:latin typeface="HG丸ｺﾞｼｯｸM-PRO" pitchFamily="50" charset="-128"/>
              <a:ea typeface="HG丸ｺﾞｼｯｸM-PRO" pitchFamily="50" charset="-128"/>
            </a:endParaRPr>
          </a:p>
          <a:p>
            <a:r>
              <a:rPr lang="ja-JP" altLang="ja-JP" sz="1200" dirty="0">
                <a:solidFill>
                  <a:prstClr val="black"/>
                </a:solidFill>
                <a:latin typeface="ＭＳ Ｐゴシック"/>
              </a:rPr>
              <a:t>■人材育成</a:t>
            </a:r>
            <a:r>
              <a:rPr lang="ja-JP" altLang="ja-JP" sz="900" dirty="0">
                <a:solidFill>
                  <a:prstClr val="black"/>
                </a:solidFill>
                <a:latin typeface="ＭＳ Ｐゴシック"/>
              </a:rPr>
              <a:t>［都道府県が主体］</a:t>
            </a:r>
          </a:p>
          <a:p>
            <a:r>
              <a:rPr lang="ja-JP" altLang="ja-JP" sz="1000" dirty="0">
                <a:solidFill>
                  <a:prstClr val="black"/>
                </a:solidFill>
                <a:latin typeface="HG丸ｺﾞｼｯｸM-PRO" pitchFamily="50" charset="-128"/>
                <a:ea typeface="HG丸ｺﾞｼｯｸM-PRO" pitchFamily="50" charset="-128"/>
              </a:rPr>
              <a:t>　・専門職の資質向上</a:t>
            </a:r>
          </a:p>
          <a:p>
            <a:r>
              <a:rPr lang="ja-JP" altLang="ja-JP" sz="1000" dirty="0">
                <a:solidFill>
                  <a:prstClr val="black"/>
                </a:solidFill>
                <a:latin typeface="HG丸ｺﾞｼｯｸM-PRO" pitchFamily="50" charset="-128"/>
                <a:ea typeface="HG丸ｺﾞｼｯｸM-PRO" pitchFamily="50" charset="-128"/>
              </a:rPr>
              <a:t>　・介護職の処遇改善　</a:t>
            </a:r>
            <a:endParaRPr lang="en-US" altLang="ja-JP" sz="1000" dirty="0" smtClean="0">
              <a:solidFill>
                <a:prstClr val="black"/>
              </a:solidFill>
              <a:latin typeface="HG丸ｺﾞｼｯｸM-PRO" pitchFamily="50" charset="-128"/>
              <a:ea typeface="HG丸ｺﾞｼｯｸM-PRO" pitchFamily="50" charset="-128"/>
            </a:endParaRPr>
          </a:p>
          <a:p>
            <a:endParaRPr lang="ja-JP" altLang="ja-JP" sz="1000" dirty="0">
              <a:solidFill>
                <a:prstClr val="black"/>
              </a:solidFill>
              <a:latin typeface="HG丸ｺﾞｼｯｸM-PRO" pitchFamily="50" charset="-128"/>
              <a:ea typeface="HG丸ｺﾞｼｯｸM-PRO" pitchFamily="50" charset="-128"/>
            </a:endParaRPr>
          </a:p>
        </p:txBody>
      </p:sp>
      <p:sp>
        <p:nvSpPr>
          <p:cNvPr id="58" name="正方形/長方形 57"/>
          <p:cNvSpPr/>
          <p:nvPr/>
        </p:nvSpPr>
        <p:spPr>
          <a:xfrm>
            <a:off x="5413446" y="4959789"/>
            <a:ext cx="1933328" cy="1575933"/>
          </a:xfrm>
          <a:prstGeom prst="rect">
            <a:avLst/>
          </a:prstGeom>
          <a:ln w="6350">
            <a:prstDash val="solid"/>
          </a:ln>
          <a:effectLst>
            <a:outerShdw blurRad="50800" dist="635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solidFill>
                  <a:prstClr val="black"/>
                </a:solidFill>
                <a:latin typeface="ＭＳ Ｐゴシック"/>
              </a:rPr>
              <a:t>■地域課題の共有</a:t>
            </a:r>
            <a:endParaRPr lang="en-US" altLang="ja-JP" sz="1200" dirty="0" smtClean="0">
              <a:solidFill>
                <a:prstClr val="black"/>
              </a:solidFill>
              <a:latin typeface="ＭＳ Ｐゴシック"/>
            </a:endParaRPr>
          </a:p>
          <a:p>
            <a:r>
              <a:rPr lang="ja-JP" altLang="en-US" sz="1100" dirty="0" smtClean="0">
                <a:solidFill>
                  <a:prstClr val="black"/>
                </a:solidFill>
                <a:latin typeface="HG丸ｺﾞｼｯｸM-PRO" pitchFamily="50" charset="-128"/>
                <a:ea typeface="HG丸ｺﾞｼｯｸM-PRO" pitchFamily="50" charset="-128"/>
              </a:rPr>
              <a:t>　・保健、医療、福祉、地</a:t>
            </a:r>
            <a:endParaRPr lang="en-US" altLang="ja-JP" sz="1100" dirty="0" smtClean="0">
              <a:solidFill>
                <a:prstClr val="black"/>
              </a:solidFill>
              <a:latin typeface="HG丸ｺﾞｼｯｸM-PRO" pitchFamily="50" charset="-128"/>
              <a:ea typeface="HG丸ｺﾞｼｯｸM-PRO" pitchFamily="50" charset="-128"/>
            </a:endParaRPr>
          </a:p>
          <a:p>
            <a:r>
              <a:rPr lang="ja-JP" altLang="en-US" sz="1100" dirty="0">
                <a:solidFill>
                  <a:prstClr val="black"/>
                </a:solidFill>
                <a:latin typeface="HG丸ｺﾞｼｯｸM-PRO" pitchFamily="50" charset="-128"/>
                <a:ea typeface="HG丸ｺﾞｼｯｸM-PRO" pitchFamily="50" charset="-128"/>
              </a:rPr>
              <a:t>　</a:t>
            </a:r>
            <a:r>
              <a:rPr lang="ja-JP" altLang="en-US" sz="1100" dirty="0" smtClean="0">
                <a:solidFill>
                  <a:prstClr val="black"/>
                </a:solidFill>
                <a:latin typeface="HG丸ｺﾞｼｯｸM-PRO" pitchFamily="50" charset="-128"/>
                <a:ea typeface="HG丸ｺﾞｼｯｸM-PRO" pitchFamily="50" charset="-128"/>
              </a:rPr>
              <a:t>　域の関係者等の協働に</a:t>
            </a:r>
            <a:endParaRPr lang="en-US" altLang="ja-JP" sz="1100" dirty="0" smtClean="0">
              <a:solidFill>
                <a:prstClr val="black"/>
              </a:solidFill>
              <a:latin typeface="HG丸ｺﾞｼｯｸM-PRO" pitchFamily="50" charset="-128"/>
              <a:ea typeface="HG丸ｺﾞｼｯｸM-PRO" pitchFamily="50" charset="-128"/>
            </a:endParaRPr>
          </a:p>
          <a:p>
            <a:r>
              <a:rPr lang="ja-JP" altLang="en-US" sz="1100" dirty="0">
                <a:solidFill>
                  <a:prstClr val="black"/>
                </a:solidFill>
                <a:latin typeface="HG丸ｺﾞｼｯｸM-PRO" pitchFamily="50" charset="-128"/>
                <a:ea typeface="HG丸ｺﾞｼｯｸM-PRO" pitchFamily="50" charset="-128"/>
              </a:rPr>
              <a:t>　</a:t>
            </a:r>
            <a:r>
              <a:rPr lang="ja-JP" altLang="en-US" sz="1100" dirty="0" smtClean="0">
                <a:solidFill>
                  <a:prstClr val="black"/>
                </a:solidFill>
                <a:latin typeface="HG丸ｺﾞｼｯｸM-PRO" pitchFamily="50" charset="-128"/>
                <a:ea typeface="HG丸ｺﾞｼｯｸM-PRO" pitchFamily="50" charset="-128"/>
              </a:rPr>
              <a:t>　よる個別支援の充実</a:t>
            </a:r>
            <a:endParaRPr lang="en-US" altLang="ja-JP" sz="1100" dirty="0" smtClean="0">
              <a:solidFill>
                <a:prstClr val="black"/>
              </a:solidFill>
              <a:latin typeface="HG丸ｺﾞｼｯｸM-PRO" pitchFamily="50" charset="-128"/>
              <a:ea typeface="HG丸ｺﾞｼｯｸM-PRO" pitchFamily="50" charset="-128"/>
            </a:endParaRPr>
          </a:p>
          <a:p>
            <a:r>
              <a:rPr lang="ja-JP" altLang="en-US" sz="1100" dirty="0">
                <a:solidFill>
                  <a:prstClr val="black"/>
                </a:solidFill>
                <a:latin typeface="HG丸ｺﾞｼｯｸM-PRO" pitchFamily="50" charset="-128"/>
                <a:ea typeface="HG丸ｺﾞｼｯｸM-PRO" pitchFamily="50" charset="-128"/>
              </a:rPr>
              <a:t>　</a:t>
            </a:r>
            <a:r>
              <a:rPr lang="ja-JP" altLang="en-US" sz="1100" dirty="0" smtClean="0">
                <a:solidFill>
                  <a:prstClr val="black"/>
                </a:solidFill>
                <a:latin typeface="HG丸ｺﾞｼｯｸM-PRO" pitchFamily="50" charset="-128"/>
                <a:ea typeface="HG丸ｺﾞｼｯｸM-PRO" pitchFamily="50" charset="-128"/>
              </a:rPr>
              <a:t>・地域の共通課題や好取</a:t>
            </a:r>
            <a:endParaRPr lang="en-US" altLang="ja-JP" sz="1100" dirty="0" smtClean="0">
              <a:solidFill>
                <a:prstClr val="black"/>
              </a:solidFill>
              <a:latin typeface="HG丸ｺﾞｼｯｸM-PRO" pitchFamily="50" charset="-128"/>
              <a:ea typeface="HG丸ｺﾞｼｯｸM-PRO" pitchFamily="50" charset="-128"/>
            </a:endParaRPr>
          </a:p>
          <a:p>
            <a:r>
              <a:rPr lang="ja-JP" altLang="en-US" sz="1100" dirty="0">
                <a:solidFill>
                  <a:prstClr val="black"/>
                </a:solidFill>
                <a:latin typeface="HG丸ｺﾞｼｯｸM-PRO" pitchFamily="50" charset="-128"/>
                <a:ea typeface="HG丸ｺﾞｼｯｸM-PRO" pitchFamily="50" charset="-128"/>
              </a:rPr>
              <a:t>　</a:t>
            </a:r>
            <a:r>
              <a:rPr lang="ja-JP" altLang="en-US" sz="1100" dirty="0" smtClean="0">
                <a:solidFill>
                  <a:prstClr val="black"/>
                </a:solidFill>
                <a:latin typeface="HG丸ｺﾞｼｯｸM-PRO" pitchFamily="50" charset="-128"/>
                <a:ea typeface="HG丸ｺﾞｼｯｸM-PRO" pitchFamily="50" charset="-128"/>
              </a:rPr>
              <a:t>　組の共有</a:t>
            </a:r>
            <a:endParaRPr lang="en-US" altLang="ja-JP" sz="1100" dirty="0" smtClean="0">
              <a:solidFill>
                <a:prstClr val="black"/>
              </a:solidFill>
              <a:latin typeface="HG丸ｺﾞｼｯｸM-PRO" pitchFamily="50" charset="-128"/>
              <a:ea typeface="HG丸ｺﾞｼｯｸM-PRO" pitchFamily="50" charset="-128"/>
            </a:endParaRPr>
          </a:p>
          <a:p>
            <a:r>
              <a:rPr lang="ja-JP" altLang="en-US" sz="1200" dirty="0" smtClean="0">
                <a:solidFill>
                  <a:prstClr val="black"/>
                </a:solidFill>
                <a:latin typeface="ＭＳ Ｐゴシック"/>
              </a:rPr>
              <a:t>■年間事業計画への反映</a:t>
            </a:r>
            <a:endParaRPr lang="en-US" altLang="ja-JP" sz="1200" dirty="0">
              <a:solidFill>
                <a:prstClr val="black"/>
              </a:solidFill>
            </a:endParaRPr>
          </a:p>
        </p:txBody>
      </p:sp>
      <p:sp>
        <p:nvSpPr>
          <p:cNvPr id="61" name="上矢印 60"/>
          <p:cNvSpPr/>
          <p:nvPr/>
        </p:nvSpPr>
        <p:spPr>
          <a:xfrm rot="10800000">
            <a:off x="6380108" y="4499933"/>
            <a:ext cx="507056" cy="306406"/>
          </a:xfrm>
          <a:prstGeom prst="upArrow">
            <a:avLst/>
          </a:prstGeom>
          <a:solidFill>
            <a:schemeClr val="accent6">
              <a:lumMod val="60000"/>
              <a:lumOff val="40000"/>
            </a:schemeClr>
          </a:solidFill>
          <a:ln w="6350"/>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prstClr val="black"/>
              </a:solidFill>
            </a:endParaRPr>
          </a:p>
        </p:txBody>
      </p:sp>
      <p:sp>
        <p:nvSpPr>
          <p:cNvPr id="66" name="正方形/長方形 65"/>
          <p:cNvSpPr/>
          <p:nvPr/>
        </p:nvSpPr>
        <p:spPr>
          <a:xfrm>
            <a:off x="7356127" y="3040873"/>
            <a:ext cx="339133" cy="17332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400" dirty="0" smtClean="0">
                <a:solidFill>
                  <a:prstClr val="black"/>
                </a:solidFill>
              </a:rPr>
              <a:t>具体策の</a:t>
            </a:r>
            <a:r>
              <a:rPr lang="ja-JP" altLang="en-US" sz="1400" dirty="0">
                <a:solidFill>
                  <a:prstClr val="black"/>
                </a:solidFill>
              </a:rPr>
              <a:t>検討</a:t>
            </a:r>
          </a:p>
        </p:txBody>
      </p:sp>
      <p:sp>
        <p:nvSpPr>
          <p:cNvPr id="3" name="角丸四角形 2"/>
          <p:cNvSpPr/>
          <p:nvPr/>
        </p:nvSpPr>
        <p:spPr>
          <a:xfrm>
            <a:off x="3002784" y="4806340"/>
            <a:ext cx="976010" cy="278844"/>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prstClr val="black"/>
                </a:solidFill>
              </a:rPr>
              <a:t>社会資源</a:t>
            </a:r>
            <a:endParaRPr lang="ja-JP" altLang="en-US" sz="1200" b="1" dirty="0">
              <a:solidFill>
                <a:prstClr val="black"/>
              </a:solidFill>
            </a:endParaRPr>
          </a:p>
        </p:txBody>
      </p:sp>
      <p:sp>
        <p:nvSpPr>
          <p:cNvPr id="34" name="角丸四角形 33"/>
          <p:cNvSpPr/>
          <p:nvPr/>
        </p:nvSpPr>
        <p:spPr>
          <a:xfrm>
            <a:off x="3002784" y="1391377"/>
            <a:ext cx="976010" cy="278844"/>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prstClr val="black"/>
                </a:solidFill>
              </a:rPr>
              <a:t>課　題</a:t>
            </a:r>
            <a:endParaRPr lang="ja-JP" altLang="en-US" sz="1200" b="1" dirty="0">
              <a:solidFill>
                <a:prstClr val="black"/>
              </a:solidFill>
            </a:endParaRPr>
          </a:p>
        </p:txBody>
      </p:sp>
      <p:sp>
        <p:nvSpPr>
          <p:cNvPr id="38" name="角丸四角形 37"/>
          <p:cNvSpPr/>
          <p:nvPr/>
        </p:nvSpPr>
        <p:spPr>
          <a:xfrm>
            <a:off x="5392380" y="1391377"/>
            <a:ext cx="1839906" cy="278844"/>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100" b="1" dirty="0">
                <a:solidFill>
                  <a:prstClr val="black"/>
                </a:solidFill>
              </a:rPr>
              <a:t>介護保険</a:t>
            </a:r>
            <a:r>
              <a:rPr lang="ja-JP" altLang="en-US" sz="1100" b="1" dirty="0" smtClean="0">
                <a:solidFill>
                  <a:prstClr val="black"/>
                </a:solidFill>
              </a:rPr>
              <a:t>事業計画の策定等</a:t>
            </a:r>
            <a:endParaRPr lang="ja-JP" altLang="en-US" sz="1100" b="1" dirty="0">
              <a:solidFill>
                <a:prstClr val="black"/>
              </a:solidFill>
            </a:endParaRPr>
          </a:p>
        </p:txBody>
      </p:sp>
      <p:sp>
        <p:nvSpPr>
          <p:cNvPr id="39" name="角丸四角形 38"/>
          <p:cNvSpPr/>
          <p:nvPr/>
        </p:nvSpPr>
        <p:spPr>
          <a:xfrm>
            <a:off x="5413450" y="4820349"/>
            <a:ext cx="1585357" cy="278844"/>
          </a:xfrm>
          <a:prstGeom prst="roundRect">
            <a:avLst/>
          </a:prstGeom>
          <a:solidFill>
            <a:schemeClr val="accent6"/>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prstClr val="black"/>
                </a:solidFill>
              </a:rPr>
              <a:t>地域ケア</a:t>
            </a:r>
            <a:r>
              <a:rPr lang="ja-JP" altLang="en-US" sz="1200" b="1" dirty="0" smtClean="0">
                <a:solidFill>
                  <a:prstClr val="black"/>
                </a:solidFill>
              </a:rPr>
              <a:t>会議　等</a:t>
            </a:r>
            <a:endParaRPr lang="ja-JP" altLang="en-US" sz="1200" b="1" dirty="0">
              <a:solidFill>
                <a:prstClr val="black"/>
              </a:solidFill>
            </a:endParaRPr>
          </a:p>
        </p:txBody>
      </p:sp>
      <p:sp>
        <p:nvSpPr>
          <p:cNvPr id="8" name="正方形/長方形 7"/>
          <p:cNvSpPr/>
          <p:nvPr/>
        </p:nvSpPr>
        <p:spPr>
          <a:xfrm>
            <a:off x="3002785" y="1443324"/>
            <a:ext cx="1952018" cy="3209813"/>
          </a:xfrm>
          <a:prstGeom prst="rect">
            <a:avLst/>
          </a:prstGeom>
          <a:ln w="6350">
            <a:prstDash val="solid"/>
          </a:ln>
          <a:effectLst>
            <a:outerShdw blurRad="50800" dist="635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endParaRPr lang="en-US" altLang="ja-JP" sz="1400" dirty="0" smtClean="0">
              <a:solidFill>
                <a:prstClr val="black"/>
              </a:solidFill>
            </a:endParaRPr>
          </a:p>
          <a:p>
            <a:r>
              <a:rPr lang="ja-JP" altLang="en-US" sz="1400" dirty="0" smtClean="0">
                <a:solidFill>
                  <a:prstClr val="black"/>
                </a:solidFill>
              </a:rPr>
              <a:t>□高齢者のニーズ</a:t>
            </a:r>
            <a:endParaRPr lang="en-US" altLang="ja-JP" sz="1400" dirty="0">
              <a:solidFill>
                <a:prstClr val="black"/>
              </a:solidFill>
            </a:endParaRPr>
          </a:p>
          <a:p>
            <a:endParaRPr lang="en-US" altLang="ja-JP" sz="1400" dirty="0" smtClean="0">
              <a:solidFill>
                <a:prstClr val="black"/>
              </a:solidFill>
            </a:endParaRPr>
          </a:p>
          <a:p>
            <a:r>
              <a:rPr lang="ja-JP" altLang="en-US" sz="1400" dirty="0">
                <a:solidFill>
                  <a:prstClr val="black"/>
                </a:solidFill>
              </a:rPr>
              <a:t>□</a:t>
            </a:r>
            <a:r>
              <a:rPr lang="ja-JP" altLang="en-US" sz="1400" dirty="0" smtClean="0">
                <a:solidFill>
                  <a:prstClr val="black"/>
                </a:solidFill>
              </a:rPr>
              <a:t>住民・地域の課題</a:t>
            </a:r>
            <a:endParaRPr lang="en-US" altLang="ja-JP" sz="1400" dirty="0" smtClean="0">
              <a:solidFill>
                <a:prstClr val="black"/>
              </a:solidFill>
            </a:endParaRPr>
          </a:p>
          <a:p>
            <a:endParaRPr lang="en-US" altLang="ja-JP" sz="1400" dirty="0">
              <a:solidFill>
                <a:prstClr val="black"/>
              </a:solidFill>
            </a:endParaRPr>
          </a:p>
          <a:p>
            <a:r>
              <a:rPr lang="ja-JP" altLang="en-US" sz="1400" dirty="0">
                <a:solidFill>
                  <a:prstClr val="black"/>
                </a:solidFill>
              </a:rPr>
              <a:t>□</a:t>
            </a:r>
            <a:r>
              <a:rPr lang="ja-JP" altLang="en-US" sz="1400" dirty="0" smtClean="0">
                <a:solidFill>
                  <a:prstClr val="black"/>
                </a:solidFill>
              </a:rPr>
              <a:t>社会資源の課題</a:t>
            </a:r>
            <a:endParaRPr lang="en-US" altLang="ja-JP" sz="1400" dirty="0" smtClean="0">
              <a:solidFill>
                <a:prstClr val="black"/>
              </a:solidFill>
            </a:endParaRPr>
          </a:p>
          <a:p>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・介護</a:t>
            </a:r>
            <a:endParaRPr lang="en-US" altLang="ja-JP" sz="1200" dirty="0" smtClean="0">
              <a:solidFill>
                <a:prstClr val="black"/>
              </a:solidFill>
              <a:latin typeface="HG丸ｺﾞｼｯｸM-PRO" pitchFamily="50" charset="-128"/>
              <a:ea typeface="HG丸ｺﾞｼｯｸM-PRO" pitchFamily="50" charset="-128"/>
            </a:endParaRPr>
          </a:p>
          <a:p>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・医療</a:t>
            </a:r>
            <a:endParaRPr lang="en-US" altLang="ja-JP" sz="1200" dirty="0" smtClean="0">
              <a:solidFill>
                <a:prstClr val="black"/>
              </a:solidFill>
              <a:latin typeface="HG丸ｺﾞｼｯｸM-PRO" pitchFamily="50" charset="-128"/>
              <a:ea typeface="HG丸ｺﾞｼｯｸM-PRO" pitchFamily="50" charset="-128"/>
            </a:endParaRPr>
          </a:p>
          <a:p>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・住まい</a:t>
            </a:r>
            <a:endParaRPr lang="en-US" altLang="ja-JP" sz="1200" dirty="0" smtClean="0">
              <a:solidFill>
                <a:prstClr val="black"/>
              </a:solidFill>
              <a:latin typeface="HG丸ｺﾞｼｯｸM-PRO" pitchFamily="50" charset="-128"/>
              <a:ea typeface="HG丸ｺﾞｼｯｸM-PRO" pitchFamily="50" charset="-128"/>
            </a:endParaRPr>
          </a:p>
          <a:p>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・予防</a:t>
            </a:r>
            <a:endParaRPr lang="en-US" altLang="ja-JP" sz="1200" dirty="0" smtClean="0">
              <a:solidFill>
                <a:prstClr val="black"/>
              </a:solidFill>
              <a:latin typeface="HG丸ｺﾞｼｯｸM-PRO" pitchFamily="50" charset="-128"/>
              <a:ea typeface="HG丸ｺﾞｼｯｸM-PRO" pitchFamily="50" charset="-128"/>
            </a:endParaRPr>
          </a:p>
          <a:p>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・生活支援</a:t>
            </a:r>
            <a:endParaRPr lang="en-US" altLang="ja-JP" sz="1200" dirty="0">
              <a:solidFill>
                <a:prstClr val="black"/>
              </a:solidFill>
              <a:latin typeface="HG丸ｺﾞｼｯｸM-PRO" pitchFamily="50" charset="-128"/>
              <a:ea typeface="HG丸ｺﾞｼｯｸM-PRO" pitchFamily="50" charset="-128"/>
            </a:endParaRPr>
          </a:p>
          <a:p>
            <a:endParaRPr lang="en-US" altLang="ja-JP" sz="1400" dirty="0">
              <a:solidFill>
                <a:prstClr val="black"/>
              </a:solidFill>
            </a:endParaRPr>
          </a:p>
          <a:p>
            <a:r>
              <a:rPr lang="ja-JP" altLang="en-US" sz="1400" dirty="0">
                <a:solidFill>
                  <a:prstClr val="black"/>
                </a:solidFill>
              </a:rPr>
              <a:t>□</a:t>
            </a:r>
            <a:r>
              <a:rPr lang="ja-JP" altLang="en-US" sz="1400" dirty="0" smtClean="0">
                <a:solidFill>
                  <a:prstClr val="black"/>
                </a:solidFill>
              </a:rPr>
              <a:t>支援者の課題</a:t>
            </a:r>
            <a:endParaRPr lang="en-US" altLang="ja-JP" sz="1400" dirty="0" smtClean="0">
              <a:solidFill>
                <a:prstClr val="black"/>
              </a:solidFill>
            </a:endParaRPr>
          </a:p>
          <a:p>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・専門職の数、資質</a:t>
            </a:r>
            <a:endParaRPr lang="en-US" altLang="ja-JP" sz="1200" dirty="0" smtClean="0">
              <a:solidFill>
                <a:prstClr val="black"/>
              </a:solidFill>
              <a:latin typeface="HG丸ｺﾞｼｯｸM-PRO" pitchFamily="50" charset="-128"/>
              <a:ea typeface="HG丸ｺﾞｼｯｸM-PRO" pitchFamily="50" charset="-128"/>
            </a:endParaRPr>
          </a:p>
          <a:p>
            <a:r>
              <a:rPr lang="ja-JP" altLang="en-US" sz="1200" dirty="0">
                <a:solidFill>
                  <a:prstClr val="black"/>
                </a:solidFill>
                <a:latin typeface="HG丸ｺﾞｼｯｸM-PRO" pitchFamily="50" charset="-128"/>
                <a:ea typeface="HG丸ｺﾞｼｯｸM-PRO" pitchFamily="50" charset="-128"/>
              </a:rPr>
              <a:t>　</a:t>
            </a:r>
            <a:r>
              <a:rPr lang="ja-JP" altLang="en-US" sz="1200" dirty="0" smtClean="0">
                <a:solidFill>
                  <a:prstClr val="black"/>
                </a:solidFill>
                <a:latin typeface="HG丸ｺﾞｼｯｸM-PRO" pitchFamily="50" charset="-128"/>
                <a:ea typeface="HG丸ｺﾞｼｯｸM-PRO" pitchFamily="50" charset="-128"/>
              </a:rPr>
              <a:t>・連携、ﾈｯﾄﾜｰｸ</a:t>
            </a:r>
            <a:endParaRPr lang="en-US" altLang="ja-JP" sz="1200" dirty="0" smtClean="0">
              <a:solidFill>
                <a:prstClr val="black"/>
              </a:solidFill>
              <a:latin typeface="HG丸ｺﾞｼｯｸM-PRO" pitchFamily="50" charset="-128"/>
              <a:ea typeface="HG丸ｺﾞｼｯｸM-PRO" pitchFamily="50" charset="-128"/>
            </a:endParaRPr>
          </a:p>
        </p:txBody>
      </p:sp>
      <p:sp>
        <p:nvSpPr>
          <p:cNvPr id="32" name="正方形/長方形 31"/>
          <p:cNvSpPr/>
          <p:nvPr/>
        </p:nvSpPr>
        <p:spPr>
          <a:xfrm rot="5400000">
            <a:off x="-164" y="173252"/>
            <a:ext cx="473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20</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7756281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p:cNvSpPr txBox="1">
            <a:spLocks/>
          </p:cNvSpPr>
          <p:nvPr/>
        </p:nvSpPr>
        <p:spPr>
          <a:xfrm>
            <a:off x="0" y="89573"/>
            <a:ext cx="9906000" cy="675131"/>
          </a:xfrm>
          <a:prstGeom prst="rect">
            <a:avLst/>
          </a:prstGeom>
          <a:noFill/>
        </p:spPr>
        <p:txBody>
          <a:bodyPr vert="horz" lIns="91440" tIns="45720" rIns="91440" bIns="45720" rtlCol="0" anchor="ctr">
            <a:normAutofit fontScale="85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ja-JP" sz="2800" dirty="0" smtClean="0"/>
              <a:t>基本的</a:t>
            </a:r>
            <a:r>
              <a:rPr lang="ja-JP" altLang="ja-JP" sz="2800" dirty="0"/>
              <a:t>なプロセス</a:t>
            </a:r>
            <a:r>
              <a:rPr lang="ja-JP" altLang="en-US" sz="2800" dirty="0"/>
              <a:t>（</a:t>
            </a:r>
            <a:r>
              <a:rPr lang="ja-JP" altLang="ja-JP" sz="2800" dirty="0"/>
              <a:t>案</a:t>
            </a:r>
            <a:r>
              <a:rPr lang="ja-JP" altLang="en-US" sz="2800" dirty="0" smtClean="0"/>
              <a:t>）</a:t>
            </a:r>
            <a:endParaRPr lang="en-US" altLang="ja-JP" sz="2800" dirty="0" smtClean="0"/>
          </a:p>
          <a:p>
            <a:pPr algn="r" fontAlgn="auto">
              <a:spcAft>
                <a:spcPts val="0"/>
              </a:spcAft>
            </a:pPr>
            <a:r>
              <a:rPr lang="ja-JP" altLang="en-US" sz="2400" dirty="0" smtClean="0">
                <a:solidFill>
                  <a:prstClr val="black"/>
                </a:solidFill>
                <a:latin typeface="HGSｺﾞｼｯｸE" panose="020B0900000000000000" pitchFamily="50" charset="-128"/>
                <a:ea typeface="HGSｺﾞｼｯｸE" panose="020B0900000000000000" pitchFamily="50" charset="-128"/>
                <a:cs typeface="ＤＨＰ特太ゴシック体"/>
              </a:rPr>
              <a:t>　</a:t>
            </a:r>
            <a:endParaRPr lang="ja-JP" altLang="en-US" sz="1300" dirty="0" smtClean="0">
              <a:solidFill>
                <a:prstClr val="black"/>
              </a:solidFill>
              <a:latin typeface="HGSｺﾞｼｯｸE" panose="020B0900000000000000" pitchFamily="50" charset="-128"/>
              <a:ea typeface="HGSｺﾞｼｯｸE" panose="020B0900000000000000" pitchFamily="50" charset="-128"/>
              <a:cs typeface="ＤＨＰ特太ゴシック体"/>
            </a:endParaRPr>
          </a:p>
        </p:txBody>
      </p:sp>
      <p:sp>
        <p:nvSpPr>
          <p:cNvPr id="4" name="テキスト ボックス 3"/>
          <p:cNvSpPr txBox="1"/>
          <p:nvPr/>
        </p:nvSpPr>
        <p:spPr>
          <a:xfrm>
            <a:off x="416496" y="548680"/>
            <a:ext cx="9217024" cy="6401753"/>
          </a:xfrm>
          <a:prstGeom prst="rect">
            <a:avLst/>
          </a:prstGeom>
          <a:noFill/>
        </p:spPr>
        <p:txBody>
          <a:bodyPr wrap="square" rtlCol="0">
            <a:spAutoFit/>
          </a:bodyPr>
          <a:lstStyle/>
          <a:p>
            <a:pPr marL="180000" indent="-457200" fontAlgn="auto">
              <a:spcBef>
                <a:spcPts val="0"/>
              </a:spcBef>
              <a:spcAft>
                <a:spcPts val="0"/>
              </a:spcAft>
            </a:pPr>
            <a:r>
              <a:rPr lang="en-US" altLang="ja-JP" dirty="0" smtClean="0">
                <a:solidFill>
                  <a:prstClr val="black"/>
                </a:solidFill>
                <a:latin typeface="ＭＳ Ｐゴシック"/>
              </a:rPr>
              <a:t>1</a:t>
            </a:r>
            <a:r>
              <a:rPr lang="en-US" altLang="ja-JP" dirty="0">
                <a:solidFill>
                  <a:prstClr val="black"/>
                </a:solidFill>
                <a:latin typeface="ＭＳ Ｐゴシック"/>
              </a:rPr>
              <a:t>) </a:t>
            </a:r>
            <a:r>
              <a:rPr lang="ja-JP" altLang="en-US" dirty="0">
                <a:solidFill>
                  <a:prstClr val="black"/>
                </a:solidFill>
                <a:latin typeface="ＭＳ Ｐゴシック"/>
              </a:rPr>
              <a:t>第５期の実施状況の確認・評価</a:t>
            </a:r>
          </a:p>
          <a:p>
            <a:pPr marL="180000" indent="-457200" fontAlgn="auto">
              <a:spcBef>
                <a:spcPts val="0"/>
              </a:spcBef>
              <a:spcAft>
                <a:spcPts val="0"/>
              </a:spcAft>
            </a:pPr>
            <a:r>
              <a:rPr lang="ja-JP" altLang="en-US" dirty="0" smtClean="0">
                <a:solidFill>
                  <a:prstClr val="black"/>
                </a:solidFill>
                <a:latin typeface="ＭＳ Ｐゴシック"/>
              </a:rPr>
              <a:t>　　</a:t>
            </a:r>
            <a:r>
              <a:rPr lang="ja-JP" altLang="en-US" sz="1400" dirty="0" smtClean="0">
                <a:solidFill>
                  <a:prstClr val="black"/>
                </a:solidFill>
                <a:latin typeface="ＭＳ Ｐゴシック"/>
              </a:rPr>
              <a:t>第５期</a:t>
            </a:r>
            <a:r>
              <a:rPr lang="ja-JP" altLang="en-US" sz="1400" dirty="0">
                <a:solidFill>
                  <a:prstClr val="black"/>
                </a:solidFill>
                <a:latin typeface="ＭＳ Ｐゴシック"/>
              </a:rPr>
              <a:t>の実施状況について</a:t>
            </a:r>
            <a:r>
              <a:rPr lang="ja-JP" altLang="en-US" sz="1400" dirty="0" smtClean="0">
                <a:solidFill>
                  <a:prstClr val="black"/>
                </a:solidFill>
                <a:latin typeface="ＭＳ Ｐゴシック"/>
              </a:rPr>
              <a:t>、計画</a:t>
            </a:r>
            <a:r>
              <a:rPr lang="ja-JP" altLang="en-US" sz="1400" dirty="0">
                <a:solidFill>
                  <a:prstClr val="black"/>
                </a:solidFill>
                <a:latin typeface="ＭＳ Ｐゴシック"/>
              </a:rPr>
              <a:t>での見通しとの比較確認を行い、</a:t>
            </a:r>
            <a:r>
              <a:rPr lang="ja-JP" altLang="en-US" sz="1400" dirty="0" smtClean="0">
                <a:solidFill>
                  <a:prstClr val="black"/>
                </a:solidFill>
                <a:latin typeface="ＭＳ Ｐゴシック"/>
              </a:rPr>
              <a:t>乖離の</a:t>
            </a:r>
            <a:r>
              <a:rPr lang="ja-JP" altLang="en-US" sz="1400" dirty="0">
                <a:solidFill>
                  <a:prstClr val="black"/>
                </a:solidFill>
                <a:latin typeface="ＭＳ Ｐゴシック"/>
              </a:rPr>
              <a:t>要因を</a:t>
            </a:r>
            <a:r>
              <a:rPr lang="ja-JP" altLang="en-US" sz="1400" dirty="0" smtClean="0">
                <a:solidFill>
                  <a:prstClr val="black"/>
                </a:solidFill>
                <a:latin typeface="ＭＳ Ｐゴシック"/>
              </a:rPr>
              <a:t>整理。</a:t>
            </a:r>
            <a:endParaRPr lang="ja-JP" altLang="en-US" sz="1400" dirty="0">
              <a:solidFill>
                <a:prstClr val="black"/>
              </a:solidFill>
              <a:latin typeface="ＭＳ Ｐゴシック"/>
            </a:endParaRPr>
          </a:p>
          <a:p>
            <a:pPr marL="180000" indent="-457200" fontAlgn="auto">
              <a:spcBef>
                <a:spcPts val="0"/>
              </a:spcBef>
              <a:spcAft>
                <a:spcPts val="0"/>
              </a:spcAft>
            </a:pPr>
            <a:r>
              <a:rPr lang="ja-JP" altLang="en-US" sz="1400" dirty="0" smtClean="0">
                <a:solidFill>
                  <a:prstClr val="black"/>
                </a:solidFill>
                <a:latin typeface="ＭＳ Ｐゴシック"/>
              </a:rPr>
              <a:t>　 給付</a:t>
            </a:r>
            <a:r>
              <a:rPr lang="ja-JP" altLang="en-US" sz="1400" dirty="0">
                <a:solidFill>
                  <a:prstClr val="black"/>
                </a:solidFill>
                <a:latin typeface="ＭＳ Ｐゴシック"/>
              </a:rPr>
              <a:t>状況については介護保険事業状況報告のデータのほか</a:t>
            </a:r>
            <a:r>
              <a:rPr lang="ja-JP" altLang="en-US" sz="1400" dirty="0" smtClean="0">
                <a:solidFill>
                  <a:prstClr val="black"/>
                </a:solidFill>
                <a:latin typeface="ＭＳ Ｐゴシック"/>
              </a:rPr>
              <a:t>、介護政策</a:t>
            </a:r>
            <a:r>
              <a:rPr lang="ja-JP" altLang="en-US" sz="1400" dirty="0">
                <a:solidFill>
                  <a:prstClr val="black"/>
                </a:solidFill>
                <a:latin typeface="ＭＳ Ｐゴシック"/>
              </a:rPr>
              <a:t>評価支援システムや「平成２５年度試行的</a:t>
            </a:r>
            <a:r>
              <a:rPr lang="ja-JP" altLang="en-US" sz="1400" dirty="0" smtClean="0">
                <a:solidFill>
                  <a:prstClr val="black"/>
                </a:solidFill>
                <a:latin typeface="ＭＳ Ｐゴシック"/>
              </a:rPr>
              <a:t>見  </a:t>
            </a:r>
            <a:endParaRPr lang="en-US" altLang="ja-JP" sz="1400" dirty="0" smtClean="0">
              <a:solidFill>
                <a:prstClr val="black"/>
              </a:solidFill>
              <a:latin typeface="ＭＳ Ｐゴシック"/>
            </a:endParaRPr>
          </a:p>
          <a:p>
            <a:pPr marL="180000" indent="-457200" fontAlgn="auto">
              <a:spcBef>
                <a:spcPts val="0"/>
              </a:spcBef>
              <a:spcAft>
                <a:spcPts val="0"/>
              </a:spcAft>
            </a:pPr>
            <a:r>
              <a:rPr lang="en-US" altLang="ja-JP" sz="1400" dirty="0">
                <a:solidFill>
                  <a:prstClr val="black"/>
                </a:solidFill>
                <a:latin typeface="ＭＳ Ｐゴシック"/>
              </a:rPr>
              <a:t> </a:t>
            </a:r>
            <a:r>
              <a:rPr lang="en-US" altLang="ja-JP" sz="1400" dirty="0" smtClean="0">
                <a:solidFill>
                  <a:prstClr val="black"/>
                </a:solidFill>
                <a:latin typeface="ＭＳ Ｐゴシック"/>
              </a:rPr>
              <a:t>  </a:t>
            </a:r>
            <a:r>
              <a:rPr lang="ja-JP" altLang="en-US" sz="1400" dirty="0" smtClean="0">
                <a:solidFill>
                  <a:prstClr val="black"/>
                </a:solidFill>
                <a:latin typeface="ＭＳ Ｐゴシック"/>
              </a:rPr>
              <a:t>える</a:t>
            </a:r>
            <a:r>
              <a:rPr lang="ja-JP" altLang="en-US" sz="1400" dirty="0">
                <a:solidFill>
                  <a:prstClr val="black"/>
                </a:solidFill>
                <a:latin typeface="ＭＳ Ｐゴシック"/>
              </a:rPr>
              <a:t>化事業」への参加による他の保険者との比較分析などを活用し、現状とともに給付状況の特徴等も把握し、地域</a:t>
            </a:r>
            <a:r>
              <a:rPr lang="ja-JP" altLang="en-US" sz="1400" dirty="0" smtClean="0">
                <a:solidFill>
                  <a:prstClr val="black"/>
                </a:solidFill>
                <a:latin typeface="ＭＳ Ｐゴシック"/>
              </a:rPr>
              <a:t>と　　</a:t>
            </a:r>
            <a:endParaRPr lang="en-US" altLang="ja-JP" sz="1400" dirty="0" smtClean="0">
              <a:solidFill>
                <a:prstClr val="black"/>
              </a:solidFill>
              <a:latin typeface="ＭＳ Ｐゴシック"/>
            </a:endParaRPr>
          </a:p>
          <a:p>
            <a:pPr marL="180000" indent="-457200" fontAlgn="auto">
              <a:spcBef>
                <a:spcPts val="0"/>
              </a:spcBef>
              <a:spcAft>
                <a:spcPts val="0"/>
              </a:spcAft>
            </a:pPr>
            <a:r>
              <a:rPr lang="ja-JP" altLang="en-US" sz="1400" dirty="0">
                <a:solidFill>
                  <a:prstClr val="black"/>
                </a:solidFill>
                <a:latin typeface="ＭＳ Ｐゴシック"/>
              </a:rPr>
              <a:t>　</a:t>
            </a:r>
            <a:r>
              <a:rPr lang="ja-JP" altLang="en-US" sz="1400" dirty="0" smtClean="0">
                <a:solidFill>
                  <a:prstClr val="black"/>
                </a:solidFill>
                <a:latin typeface="ＭＳ Ｐゴシック"/>
              </a:rPr>
              <a:t> して</a:t>
            </a:r>
            <a:r>
              <a:rPr lang="ja-JP" altLang="en-US" sz="1400" dirty="0">
                <a:solidFill>
                  <a:prstClr val="black"/>
                </a:solidFill>
                <a:latin typeface="ＭＳ Ｐゴシック"/>
              </a:rPr>
              <a:t>の課題と要因を</a:t>
            </a:r>
            <a:r>
              <a:rPr lang="ja-JP" altLang="en-US" sz="1400" dirty="0" smtClean="0">
                <a:solidFill>
                  <a:prstClr val="black"/>
                </a:solidFill>
                <a:latin typeface="ＭＳ Ｐゴシック"/>
              </a:rPr>
              <a:t>整理。</a:t>
            </a:r>
            <a:endParaRPr lang="en-US" altLang="ja-JP" sz="1400" dirty="0" smtClean="0">
              <a:solidFill>
                <a:prstClr val="black"/>
              </a:solidFill>
              <a:latin typeface="ＭＳ Ｐゴシック"/>
            </a:endParaRPr>
          </a:p>
          <a:p>
            <a:pPr marL="180000" indent="-457200" fontAlgn="auto">
              <a:spcBef>
                <a:spcPts val="0"/>
              </a:spcBef>
              <a:spcAft>
                <a:spcPts val="0"/>
              </a:spcAft>
            </a:pPr>
            <a:endParaRPr lang="ja-JP" altLang="en-US" sz="500" dirty="0">
              <a:solidFill>
                <a:prstClr val="black"/>
              </a:solidFill>
              <a:latin typeface="ＭＳ Ｐゴシック"/>
            </a:endParaRPr>
          </a:p>
          <a:p>
            <a:pPr marL="180000" indent="-457200" fontAlgn="auto">
              <a:spcBef>
                <a:spcPts val="0"/>
              </a:spcBef>
              <a:spcAft>
                <a:spcPts val="0"/>
              </a:spcAft>
            </a:pPr>
            <a:r>
              <a:rPr lang="en-US" altLang="ja-JP" dirty="0" smtClean="0">
                <a:solidFill>
                  <a:prstClr val="black"/>
                </a:solidFill>
                <a:latin typeface="ＭＳ Ｐゴシック"/>
              </a:rPr>
              <a:t>2</a:t>
            </a:r>
            <a:r>
              <a:rPr lang="en-US" altLang="ja-JP" dirty="0">
                <a:solidFill>
                  <a:prstClr val="black"/>
                </a:solidFill>
                <a:latin typeface="ＭＳ Ｐゴシック"/>
              </a:rPr>
              <a:t>) </a:t>
            </a:r>
            <a:r>
              <a:rPr lang="ja-JP" altLang="en-US" dirty="0">
                <a:solidFill>
                  <a:prstClr val="black"/>
                </a:solidFill>
                <a:latin typeface="ＭＳ Ｐゴシック"/>
              </a:rPr>
              <a:t>地域の抱える課題やリスクの抽出</a:t>
            </a:r>
          </a:p>
          <a:p>
            <a:pPr marL="180000" indent="-457200" fontAlgn="auto">
              <a:spcBef>
                <a:spcPts val="0"/>
              </a:spcBef>
              <a:spcAft>
                <a:spcPts val="0"/>
              </a:spcAft>
            </a:pPr>
            <a:r>
              <a:rPr lang="ja-JP" altLang="en-US" dirty="0" smtClean="0">
                <a:solidFill>
                  <a:prstClr val="black"/>
                </a:solidFill>
                <a:latin typeface="ＭＳ Ｐゴシック"/>
              </a:rPr>
              <a:t>　　</a:t>
            </a:r>
            <a:r>
              <a:rPr lang="ja-JP" altLang="en-US" sz="1400" dirty="0" smtClean="0">
                <a:solidFill>
                  <a:prstClr val="black"/>
                </a:solidFill>
                <a:latin typeface="ＭＳ Ｐゴシック"/>
              </a:rPr>
              <a:t>日常</a:t>
            </a:r>
            <a:r>
              <a:rPr lang="ja-JP" altLang="en-US" sz="1400" dirty="0">
                <a:solidFill>
                  <a:prstClr val="black"/>
                </a:solidFill>
                <a:latin typeface="ＭＳ Ｐゴシック"/>
              </a:rPr>
              <a:t>生活圏域ニーズ調査等の結果データを活用して地域の抱える課題やリスクを</a:t>
            </a:r>
            <a:r>
              <a:rPr lang="ja-JP" altLang="en-US" sz="1400" dirty="0" smtClean="0">
                <a:solidFill>
                  <a:prstClr val="black"/>
                </a:solidFill>
                <a:latin typeface="ＭＳ Ｐゴシック"/>
              </a:rPr>
              <a:t>抽出。</a:t>
            </a:r>
            <a:r>
              <a:rPr lang="ja-JP" altLang="en-US" sz="1400" dirty="0">
                <a:solidFill>
                  <a:prstClr val="black"/>
                </a:solidFill>
                <a:latin typeface="ＭＳ Ｐゴシック"/>
              </a:rPr>
              <a:t>あわせて、地域包括支援センターにおける平時の様々な業務や地域ケア会議などで明らかになっている課題を整理・</a:t>
            </a:r>
            <a:r>
              <a:rPr lang="ja-JP" altLang="en-US" sz="1400" dirty="0" smtClean="0">
                <a:solidFill>
                  <a:prstClr val="black"/>
                </a:solidFill>
                <a:latin typeface="ＭＳ Ｐゴシック"/>
              </a:rPr>
              <a:t>分析。</a:t>
            </a:r>
            <a:endParaRPr lang="en-US" altLang="ja-JP" sz="1400" dirty="0" smtClean="0">
              <a:solidFill>
                <a:prstClr val="black"/>
              </a:solidFill>
              <a:latin typeface="ＭＳ Ｐゴシック"/>
            </a:endParaRPr>
          </a:p>
          <a:p>
            <a:pPr marL="180000" indent="-457200" fontAlgn="auto">
              <a:spcBef>
                <a:spcPts val="0"/>
              </a:spcBef>
              <a:spcAft>
                <a:spcPts val="0"/>
              </a:spcAft>
            </a:pPr>
            <a:endParaRPr lang="ja-JP" altLang="en-US" sz="500" dirty="0">
              <a:solidFill>
                <a:prstClr val="black"/>
              </a:solidFill>
              <a:latin typeface="ＭＳ Ｐゴシック"/>
            </a:endParaRPr>
          </a:p>
          <a:p>
            <a:pPr marL="180000" indent="-457200" fontAlgn="auto">
              <a:spcBef>
                <a:spcPts val="0"/>
              </a:spcBef>
              <a:spcAft>
                <a:spcPts val="0"/>
              </a:spcAft>
            </a:pPr>
            <a:r>
              <a:rPr lang="en-US" altLang="ja-JP" dirty="0">
                <a:solidFill>
                  <a:prstClr val="black"/>
                </a:solidFill>
                <a:latin typeface="ＭＳ Ｐゴシック"/>
              </a:rPr>
              <a:t>3) </a:t>
            </a:r>
            <a:r>
              <a:rPr lang="ja-JP" altLang="en-US" dirty="0">
                <a:solidFill>
                  <a:prstClr val="black"/>
                </a:solidFill>
                <a:latin typeface="ＭＳ Ｐゴシック"/>
              </a:rPr>
              <a:t>地域包括ケアシステムの構築に向けた目標や具体的な取組の検討</a:t>
            </a:r>
          </a:p>
          <a:p>
            <a:pPr marL="180000" indent="-457200" fontAlgn="auto">
              <a:spcBef>
                <a:spcPts val="0"/>
              </a:spcBef>
              <a:spcAft>
                <a:spcPts val="0"/>
              </a:spcAft>
            </a:pPr>
            <a:r>
              <a:rPr lang="ja-JP" altLang="en-US" dirty="0" smtClean="0">
                <a:solidFill>
                  <a:prstClr val="black"/>
                </a:solidFill>
                <a:latin typeface="ＭＳ Ｐゴシック"/>
              </a:rPr>
              <a:t>　　</a:t>
            </a:r>
            <a:r>
              <a:rPr lang="en-US" altLang="ja-JP" sz="1400" dirty="0" smtClean="0">
                <a:solidFill>
                  <a:prstClr val="black"/>
                </a:solidFill>
                <a:latin typeface="ＭＳ Ｐゴシック"/>
              </a:rPr>
              <a:t>1</a:t>
            </a:r>
            <a:r>
              <a:rPr lang="en-US" altLang="ja-JP" sz="1400" dirty="0">
                <a:solidFill>
                  <a:prstClr val="black"/>
                </a:solidFill>
                <a:latin typeface="ＭＳ Ｐゴシック"/>
              </a:rPr>
              <a:t>)</a:t>
            </a:r>
            <a:r>
              <a:rPr lang="ja-JP" altLang="en-US" sz="1400" dirty="0" err="1">
                <a:solidFill>
                  <a:prstClr val="black"/>
                </a:solidFill>
                <a:latin typeface="ＭＳ Ｐゴシック"/>
              </a:rPr>
              <a:t>、</a:t>
            </a:r>
            <a:r>
              <a:rPr lang="en-US" altLang="ja-JP" sz="1400" dirty="0">
                <a:solidFill>
                  <a:prstClr val="black"/>
                </a:solidFill>
                <a:latin typeface="ＭＳ Ｐゴシック"/>
              </a:rPr>
              <a:t>2)</a:t>
            </a:r>
            <a:r>
              <a:rPr lang="ja-JP" altLang="en-US" sz="1400" dirty="0">
                <a:solidFill>
                  <a:prstClr val="black"/>
                </a:solidFill>
                <a:latin typeface="ＭＳ Ｐゴシック"/>
              </a:rPr>
              <a:t>で整理した結果や制度改正の情報等を踏まえつつ、医療・介護連携、認知症施策の推進、生活支援サービスの充実といった地域包括ケアシステム構築に向けた取組を</a:t>
            </a:r>
            <a:r>
              <a:rPr lang="ja-JP" altLang="en-US" sz="1400" dirty="0" smtClean="0">
                <a:solidFill>
                  <a:prstClr val="black"/>
                </a:solidFill>
                <a:latin typeface="ＭＳ Ｐゴシック"/>
              </a:rPr>
              <a:t>検討。</a:t>
            </a:r>
            <a:endParaRPr lang="ja-JP" altLang="en-US" sz="1400" dirty="0">
              <a:solidFill>
                <a:prstClr val="black"/>
              </a:solidFill>
              <a:latin typeface="ＭＳ Ｐゴシック"/>
            </a:endParaRPr>
          </a:p>
          <a:p>
            <a:pPr marL="180000" indent="-457200" fontAlgn="auto">
              <a:spcBef>
                <a:spcPts val="0"/>
              </a:spcBef>
              <a:spcAft>
                <a:spcPts val="0"/>
              </a:spcAft>
            </a:pPr>
            <a:r>
              <a:rPr lang="ja-JP" altLang="en-US" sz="1400" dirty="0" smtClean="0">
                <a:solidFill>
                  <a:prstClr val="black"/>
                </a:solidFill>
                <a:latin typeface="ＭＳ Ｐゴシック"/>
              </a:rPr>
              <a:t>　　 その結果</a:t>
            </a:r>
            <a:r>
              <a:rPr lang="ja-JP" altLang="en-US" sz="1400" dirty="0">
                <a:solidFill>
                  <a:prstClr val="black"/>
                </a:solidFill>
                <a:latin typeface="ＭＳ Ｐゴシック"/>
              </a:rPr>
              <a:t>をもとに、</a:t>
            </a:r>
            <a:r>
              <a:rPr lang="ja-JP" altLang="en-US" sz="1400" b="1" dirty="0">
                <a:solidFill>
                  <a:prstClr val="black"/>
                </a:solidFill>
                <a:latin typeface="ＭＳ Ｐゴシック"/>
              </a:rPr>
              <a:t>計画策定に係る</a:t>
            </a:r>
            <a:r>
              <a:rPr lang="ja-JP" altLang="en-US" sz="1400" b="1" dirty="0" smtClean="0">
                <a:solidFill>
                  <a:prstClr val="black"/>
                </a:solidFill>
                <a:latin typeface="ＭＳ Ｐゴシック"/>
              </a:rPr>
              <a:t>委員会など</a:t>
            </a:r>
            <a:r>
              <a:rPr lang="ja-JP" altLang="en-US" sz="1400" b="1" dirty="0">
                <a:solidFill>
                  <a:prstClr val="black"/>
                </a:solidFill>
                <a:latin typeface="ＭＳ Ｐゴシック"/>
              </a:rPr>
              <a:t>の地域の関係者</a:t>
            </a:r>
            <a:r>
              <a:rPr lang="ja-JP" altLang="en-US" sz="1400" b="1" dirty="0" smtClean="0">
                <a:solidFill>
                  <a:prstClr val="black"/>
                </a:solidFill>
                <a:latin typeface="ＭＳ Ｐゴシック"/>
              </a:rPr>
              <a:t>と十分な意見</a:t>
            </a:r>
            <a:r>
              <a:rPr lang="ja-JP" altLang="en-US" sz="1400" b="1" dirty="0">
                <a:solidFill>
                  <a:prstClr val="black"/>
                </a:solidFill>
                <a:latin typeface="ＭＳ Ｐゴシック"/>
              </a:rPr>
              <a:t>交換を行い、具体的な取組内容にしていく</a:t>
            </a:r>
            <a:r>
              <a:rPr lang="ja-JP" altLang="en-US" sz="1400" b="1" dirty="0" smtClean="0">
                <a:solidFill>
                  <a:prstClr val="black"/>
                </a:solidFill>
                <a:latin typeface="ＭＳ Ｐゴシック"/>
              </a:rPr>
              <a:t>。</a:t>
            </a:r>
            <a:endParaRPr lang="en-US" altLang="ja-JP" sz="1400" b="1" dirty="0" smtClean="0">
              <a:solidFill>
                <a:prstClr val="black"/>
              </a:solidFill>
              <a:latin typeface="ＭＳ Ｐゴシック"/>
            </a:endParaRPr>
          </a:p>
          <a:p>
            <a:pPr marL="180000" indent="-457200" fontAlgn="auto">
              <a:spcBef>
                <a:spcPts val="0"/>
              </a:spcBef>
              <a:spcAft>
                <a:spcPts val="0"/>
              </a:spcAft>
            </a:pPr>
            <a:endParaRPr lang="ja-JP" altLang="en-US" sz="500" dirty="0">
              <a:solidFill>
                <a:prstClr val="black"/>
              </a:solidFill>
              <a:latin typeface="ＭＳ Ｐゴシック"/>
            </a:endParaRPr>
          </a:p>
          <a:p>
            <a:pPr marL="180000" indent="-457200" fontAlgn="auto">
              <a:spcBef>
                <a:spcPts val="0"/>
              </a:spcBef>
              <a:spcAft>
                <a:spcPts val="0"/>
              </a:spcAft>
            </a:pPr>
            <a:r>
              <a:rPr lang="en-US" altLang="ja-JP" dirty="0" smtClean="0">
                <a:solidFill>
                  <a:prstClr val="black"/>
                </a:solidFill>
                <a:latin typeface="ＭＳ Ｐゴシック"/>
              </a:rPr>
              <a:t>4</a:t>
            </a:r>
            <a:r>
              <a:rPr lang="en-US" altLang="ja-JP" dirty="0">
                <a:solidFill>
                  <a:prstClr val="black"/>
                </a:solidFill>
                <a:latin typeface="ＭＳ Ｐゴシック"/>
              </a:rPr>
              <a:t>) </a:t>
            </a:r>
            <a:r>
              <a:rPr lang="ja-JP" altLang="en-US" dirty="0">
                <a:solidFill>
                  <a:prstClr val="black"/>
                </a:solidFill>
                <a:latin typeface="ＭＳ Ｐゴシック"/>
              </a:rPr>
              <a:t>サービス見込量や保険料等の推計</a:t>
            </a:r>
          </a:p>
          <a:p>
            <a:pPr marL="180000" indent="-457200" fontAlgn="auto">
              <a:spcBef>
                <a:spcPts val="0"/>
              </a:spcBef>
              <a:spcAft>
                <a:spcPts val="0"/>
              </a:spcAft>
            </a:pPr>
            <a:r>
              <a:rPr lang="ja-JP" altLang="en-US" dirty="0" smtClean="0">
                <a:solidFill>
                  <a:prstClr val="black"/>
                </a:solidFill>
                <a:latin typeface="ＭＳ Ｐゴシック"/>
              </a:rPr>
              <a:t>　　 </a:t>
            </a:r>
            <a:r>
              <a:rPr lang="ja-JP" altLang="en-US" sz="1400" dirty="0" smtClean="0">
                <a:solidFill>
                  <a:prstClr val="black"/>
                </a:solidFill>
                <a:latin typeface="ＭＳ Ｐゴシック"/>
              </a:rPr>
              <a:t>各市町村</a:t>
            </a:r>
            <a:r>
              <a:rPr lang="ja-JP" altLang="en-US" sz="1400" dirty="0">
                <a:solidFill>
                  <a:prstClr val="black"/>
                </a:solidFill>
                <a:latin typeface="ＭＳ Ｐゴシック"/>
              </a:rPr>
              <a:t>の企画部門等で保有する将来人口推計等を活用して将来の被保険者数を</a:t>
            </a:r>
            <a:r>
              <a:rPr lang="ja-JP" altLang="en-US" sz="1400" dirty="0" smtClean="0">
                <a:solidFill>
                  <a:prstClr val="black"/>
                </a:solidFill>
                <a:latin typeface="ＭＳ Ｐゴシック"/>
              </a:rPr>
              <a:t>推計。</a:t>
            </a:r>
            <a:endParaRPr lang="ja-JP" altLang="en-US" sz="1400" dirty="0">
              <a:solidFill>
                <a:prstClr val="black"/>
              </a:solidFill>
              <a:latin typeface="ＭＳ Ｐゴシック"/>
            </a:endParaRPr>
          </a:p>
          <a:p>
            <a:pPr marL="180000" indent="-457200" fontAlgn="auto">
              <a:spcBef>
                <a:spcPts val="0"/>
              </a:spcBef>
              <a:spcAft>
                <a:spcPts val="0"/>
              </a:spcAft>
            </a:pPr>
            <a:r>
              <a:rPr lang="ja-JP" altLang="en-US" sz="1400" dirty="0" smtClean="0">
                <a:solidFill>
                  <a:prstClr val="black"/>
                </a:solidFill>
                <a:latin typeface="ＭＳ Ｐゴシック"/>
              </a:rPr>
              <a:t>　 認定者数</a:t>
            </a:r>
            <a:r>
              <a:rPr lang="ja-JP" altLang="en-US" sz="1400" dirty="0">
                <a:solidFill>
                  <a:prstClr val="black"/>
                </a:solidFill>
                <a:latin typeface="ＭＳ Ｐゴシック"/>
              </a:rPr>
              <a:t>やサービスの見込量は</a:t>
            </a:r>
            <a:r>
              <a:rPr lang="ja-JP" altLang="en-US" sz="1400" dirty="0" smtClean="0">
                <a:solidFill>
                  <a:prstClr val="black"/>
                </a:solidFill>
                <a:latin typeface="ＭＳ Ｐゴシック"/>
              </a:rPr>
              <a:t>、現状</a:t>
            </a:r>
            <a:r>
              <a:rPr lang="ja-JP" altLang="en-US" sz="1400" dirty="0">
                <a:solidFill>
                  <a:prstClr val="black"/>
                </a:solidFill>
                <a:latin typeface="ＭＳ Ｐゴシック"/>
              </a:rPr>
              <a:t>から想定されるサービスの見込みに加え、第６期期間中に保険者が行う施設整備の計画や医療・介護ニーズの高い高齢者を支えるための定期巡回・随時対応型訪問介護看護、複合型サービスなどの在宅サービスの充実等、地域包括ケアシステムの構築に向け第６期期間中の保険者が行う取組の効果を想定して推計に</a:t>
            </a:r>
            <a:r>
              <a:rPr lang="ja-JP" altLang="en-US" sz="1400" dirty="0" smtClean="0">
                <a:solidFill>
                  <a:prstClr val="black"/>
                </a:solidFill>
                <a:latin typeface="ＭＳ Ｐゴシック"/>
              </a:rPr>
              <a:t>反映。</a:t>
            </a:r>
            <a:endParaRPr lang="ja-JP" altLang="en-US" sz="1400" dirty="0">
              <a:solidFill>
                <a:prstClr val="black"/>
              </a:solidFill>
              <a:latin typeface="ＭＳ Ｐゴシック"/>
            </a:endParaRPr>
          </a:p>
          <a:p>
            <a:pPr marL="180000" indent="-457200" fontAlgn="auto">
              <a:spcBef>
                <a:spcPts val="0"/>
              </a:spcBef>
              <a:spcAft>
                <a:spcPts val="0"/>
              </a:spcAft>
            </a:pPr>
            <a:r>
              <a:rPr lang="ja-JP" altLang="en-US" sz="1400" dirty="0" smtClean="0">
                <a:solidFill>
                  <a:prstClr val="black"/>
                </a:solidFill>
                <a:latin typeface="ＭＳ Ｐゴシック"/>
              </a:rPr>
              <a:t>　　  あわせて</a:t>
            </a:r>
            <a:r>
              <a:rPr lang="ja-JP" altLang="en-US" sz="1400" dirty="0">
                <a:solidFill>
                  <a:prstClr val="black"/>
                </a:solidFill>
                <a:latin typeface="ＭＳ Ｐゴシック"/>
              </a:rPr>
              <a:t>地域密着型サービスの必要利用定員を定めるとともに、都道府県が定める施設サービス等の必要入所定員を定めるための利用者数の見込み等を</a:t>
            </a:r>
            <a:r>
              <a:rPr lang="ja-JP" altLang="en-US" sz="1400" dirty="0" smtClean="0">
                <a:solidFill>
                  <a:prstClr val="black"/>
                </a:solidFill>
                <a:latin typeface="ＭＳ Ｐゴシック"/>
              </a:rPr>
              <a:t>整理。</a:t>
            </a:r>
            <a:endParaRPr lang="en-US" altLang="ja-JP" sz="1400" dirty="0" smtClean="0">
              <a:solidFill>
                <a:prstClr val="black"/>
              </a:solidFill>
              <a:latin typeface="ＭＳ Ｐゴシック"/>
            </a:endParaRPr>
          </a:p>
          <a:p>
            <a:pPr marL="180000" indent="-457200" fontAlgn="auto">
              <a:spcBef>
                <a:spcPts val="0"/>
              </a:spcBef>
              <a:spcAft>
                <a:spcPts val="0"/>
              </a:spcAft>
            </a:pPr>
            <a:endParaRPr lang="ja-JP" altLang="en-US" sz="500" dirty="0">
              <a:solidFill>
                <a:prstClr val="black"/>
              </a:solidFill>
              <a:latin typeface="ＭＳ Ｐゴシック"/>
            </a:endParaRPr>
          </a:p>
          <a:p>
            <a:pPr marL="180000" indent="-457200" fontAlgn="auto">
              <a:spcBef>
                <a:spcPts val="0"/>
              </a:spcBef>
              <a:spcAft>
                <a:spcPts val="0"/>
              </a:spcAft>
            </a:pPr>
            <a:r>
              <a:rPr lang="en-US" altLang="ja-JP" dirty="0" smtClean="0">
                <a:solidFill>
                  <a:prstClr val="black"/>
                </a:solidFill>
                <a:latin typeface="ＭＳ Ｐゴシック"/>
              </a:rPr>
              <a:t>5</a:t>
            </a:r>
            <a:r>
              <a:rPr lang="en-US" altLang="ja-JP" dirty="0">
                <a:solidFill>
                  <a:prstClr val="black"/>
                </a:solidFill>
                <a:latin typeface="ＭＳ Ｐゴシック"/>
              </a:rPr>
              <a:t>) </a:t>
            </a:r>
            <a:r>
              <a:rPr lang="ja-JP" altLang="en-US" dirty="0">
                <a:solidFill>
                  <a:prstClr val="black"/>
                </a:solidFill>
                <a:latin typeface="ＭＳ Ｐゴシック"/>
              </a:rPr>
              <a:t>事業計画（案）のとりまとめ</a:t>
            </a:r>
          </a:p>
          <a:p>
            <a:pPr marL="180000" indent="-457200" fontAlgn="auto">
              <a:spcBef>
                <a:spcPts val="0"/>
              </a:spcBef>
              <a:spcAft>
                <a:spcPts val="0"/>
              </a:spcAft>
            </a:pPr>
            <a:r>
              <a:rPr lang="ja-JP" altLang="en-US" dirty="0" smtClean="0">
                <a:solidFill>
                  <a:prstClr val="black"/>
                </a:solidFill>
                <a:latin typeface="ＭＳ Ｐゴシック"/>
              </a:rPr>
              <a:t>　　 </a:t>
            </a:r>
            <a:r>
              <a:rPr lang="en-US" altLang="ja-JP" sz="1400" dirty="0" smtClean="0">
                <a:solidFill>
                  <a:prstClr val="black"/>
                </a:solidFill>
                <a:latin typeface="ＭＳ Ｐゴシック"/>
              </a:rPr>
              <a:t>3</a:t>
            </a:r>
            <a:r>
              <a:rPr lang="en-US" altLang="ja-JP" sz="1400" dirty="0">
                <a:solidFill>
                  <a:prstClr val="black"/>
                </a:solidFill>
                <a:latin typeface="ＭＳ Ｐゴシック"/>
              </a:rPr>
              <a:t>)</a:t>
            </a:r>
            <a:r>
              <a:rPr lang="ja-JP" altLang="en-US" sz="1400" dirty="0" err="1">
                <a:solidFill>
                  <a:prstClr val="black"/>
                </a:solidFill>
                <a:latin typeface="ＭＳ Ｐゴシック"/>
              </a:rPr>
              <a:t>、</a:t>
            </a:r>
            <a:r>
              <a:rPr lang="en-US" altLang="ja-JP" sz="1400" dirty="0">
                <a:solidFill>
                  <a:prstClr val="black"/>
                </a:solidFill>
                <a:latin typeface="ＭＳ Ｐゴシック"/>
              </a:rPr>
              <a:t>4)</a:t>
            </a:r>
            <a:r>
              <a:rPr lang="ja-JP" altLang="en-US" sz="1400" dirty="0">
                <a:solidFill>
                  <a:prstClr val="black"/>
                </a:solidFill>
                <a:latin typeface="ＭＳ Ｐゴシック"/>
              </a:rPr>
              <a:t>の作業、都道府県との調整等を踏まえ</a:t>
            </a:r>
            <a:r>
              <a:rPr lang="ja-JP" altLang="en-US" sz="1400" dirty="0" smtClean="0">
                <a:solidFill>
                  <a:prstClr val="black"/>
                </a:solidFill>
                <a:latin typeface="ＭＳ Ｐゴシック"/>
              </a:rPr>
              <a:t>、市町村</a:t>
            </a:r>
            <a:r>
              <a:rPr lang="ja-JP" altLang="en-US" sz="1400" dirty="0">
                <a:solidFill>
                  <a:prstClr val="black"/>
                </a:solidFill>
                <a:latin typeface="ＭＳ Ｐゴシック"/>
              </a:rPr>
              <a:t>介護保険事業計画の（案）を固め、</a:t>
            </a:r>
            <a:r>
              <a:rPr lang="ja-JP" altLang="en-US" sz="1400" b="1" dirty="0">
                <a:solidFill>
                  <a:prstClr val="black"/>
                </a:solidFill>
                <a:latin typeface="ＭＳ Ｐゴシック"/>
              </a:rPr>
              <a:t>計画策定に係る委員等の地域の関係者の意見を聴くとともに、広く地域住民の意見を聴くためにパブリックコメント等を</a:t>
            </a:r>
            <a:r>
              <a:rPr lang="ja-JP" altLang="en-US" sz="1400" b="1" dirty="0" smtClean="0">
                <a:solidFill>
                  <a:prstClr val="black"/>
                </a:solidFill>
                <a:latin typeface="ＭＳ Ｐゴシック"/>
              </a:rPr>
              <a:t>行い、</a:t>
            </a:r>
            <a:r>
              <a:rPr lang="ja-JP" altLang="en-US" sz="1400" dirty="0" smtClean="0">
                <a:solidFill>
                  <a:prstClr val="black"/>
                </a:solidFill>
                <a:latin typeface="ＭＳ Ｐゴシック"/>
              </a:rPr>
              <a:t>３月</a:t>
            </a:r>
            <a:r>
              <a:rPr lang="ja-JP" altLang="en-US" sz="1400" dirty="0">
                <a:solidFill>
                  <a:prstClr val="black"/>
                </a:solidFill>
                <a:latin typeface="ＭＳ Ｐゴシック"/>
              </a:rPr>
              <a:t>には計画を確定させ、市町村議会への報告、ホームページへの掲載等、速やかに公表の手続きを</a:t>
            </a:r>
            <a:r>
              <a:rPr lang="ja-JP" altLang="en-US" sz="1400" dirty="0" smtClean="0">
                <a:solidFill>
                  <a:prstClr val="black"/>
                </a:solidFill>
                <a:latin typeface="ＭＳ Ｐゴシック"/>
              </a:rPr>
              <a:t>とるとともに、</a:t>
            </a:r>
            <a:r>
              <a:rPr lang="ja-JP" altLang="en-US" sz="1400" dirty="0">
                <a:solidFill>
                  <a:prstClr val="black"/>
                </a:solidFill>
                <a:latin typeface="ＭＳ Ｐゴシック"/>
              </a:rPr>
              <a:t>都道府県に報告する</a:t>
            </a:r>
            <a:r>
              <a:rPr lang="ja-JP" altLang="en-US" sz="1400" dirty="0" smtClean="0">
                <a:solidFill>
                  <a:prstClr val="black"/>
                </a:solidFill>
                <a:latin typeface="ＭＳ Ｐゴシック"/>
              </a:rPr>
              <a:t>。</a:t>
            </a:r>
            <a:endParaRPr lang="ja-JP" altLang="en-US" sz="1400" dirty="0">
              <a:solidFill>
                <a:prstClr val="black"/>
              </a:solidFill>
              <a:latin typeface="ＭＳ Ｐゴシック"/>
            </a:endParaRPr>
          </a:p>
        </p:txBody>
      </p:sp>
      <p:sp>
        <p:nvSpPr>
          <p:cNvPr id="5" name="正方形/長方形 4"/>
          <p:cNvSpPr/>
          <p:nvPr/>
        </p:nvSpPr>
        <p:spPr>
          <a:xfrm rot="5400000">
            <a:off x="-164" y="6581964"/>
            <a:ext cx="473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21</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50063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2"/>
          <p:cNvSpPr>
            <a:spLocks noChangeArrowheads="1"/>
          </p:cNvSpPr>
          <p:nvPr/>
        </p:nvSpPr>
        <p:spPr bwMode="auto">
          <a:xfrm>
            <a:off x="7725312" y="5154798"/>
            <a:ext cx="1980220" cy="1475984"/>
          </a:xfrm>
          <a:prstGeom prst="roundRect">
            <a:avLst>
              <a:gd name="adj" fmla="val 16667"/>
            </a:avLst>
          </a:prstGeom>
          <a:noFill/>
          <a:ln w="9525">
            <a:solidFill>
              <a:schemeClr val="tx1"/>
            </a:solidFill>
            <a:round/>
            <a:headEnd/>
            <a:tailEnd/>
          </a:ln>
        </p:spPr>
        <p:txBody>
          <a:bodyPr wrap="square" lIns="36000" tIns="144000" rIns="0" bIns="36000" anchor="ctr"/>
          <a:lstStyle/>
          <a:p>
            <a:pPr marL="177800" indent="-177800" algn="just">
              <a:lnSpc>
                <a:spcPts val="1600"/>
              </a:lnSpc>
            </a:pPr>
            <a:r>
              <a:rPr lang="ja-JP" altLang="en-US" sz="1400" dirty="0" smtClean="0">
                <a:solidFill>
                  <a:prstClr val="black"/>
                </a:solidFill>
                <a:latin typeface="ＭＳ ゴシック" pitchFamily="49" charset="-128"/>
                <a:ea typeface="ＭＳ ゴシック" pitchFamily="49" charset="-128"/>
              </a:rPr>
              <a:t>○都道府県知事は、介護保険施設等について、必要定員総数を超える場合に、指定等をしないことができる。</a:t>
            </a:r>
            <a:endParaRPr lang="en-US" altLang="ja-JP" sz="1400" dirty="0">
              <a:solidFill>
                <a:prstClr val="black"/>
              </a:solidFill>
              <a:latin typeface="ＭＳ ゴシック" pitchFamily="49" charset="-128"/>
              <a:ea typeface="ＭＳ ゴシック" pitchFamily="49" charset="-128"/>
            </a:endParaRPr>
          </a:p>
        </p:txBody>
      </p:sp>
      <p:sp>
        <p:nvSpPr>
          <p:cNvPr id="7171" name="AutoShape 18"/>
          <p:cNvSpPr>
            <a:spLocks noChangeArrowheads="1"/>
          </p:cNvSpPr>
          <p:nvPr/>
        </p:nvSpPr>
        <p:spPr bwMode="auto">
          <a:xfrm>
            <a:off x="194475" y="4941168"/>
            <a:ext cx="6774752" cy="1844824"/>
          </a:xfrm>
          <a:prstGeom prst="roundRect">
            <a:avLst>
              <a:gd name="adj" fmla="val 9269"/>
            </a:avLst>
          </a:prstGeom>
          <a:noFill/>
          <a:ln w="9525">
            <a:solidFill>
              <a:schemeClr val="tx1"/>
            </a:solidFill>
            <a:round/>
            <a:headEnd/>
            <a:tailEnd/>
          </a:ln>
        </p:spPr>
        <p:txBody>
          <a:bodyPr wrap="none" lIns="72000" tIns="108000" bIns="36000" anchor="ctr"/>
          <a:lstStyle/>
          <a:p>
            <a:pPr>
              <a:spcBef>
                <a:spcPts val="600"/>
              </a:spcBef>
            </a:pPr>
            <a:r>
              <a:rPr lang="ja-JP" altLang="en-US" sz="1400" dirty="0" smtClean="0">
                <a:solidFill>
                  <a:srgbClr val="000000"/>
                </a:solidFill>
                <a:latin typeface="ＭＳ ゴシック" pitchFamily="49" charset="-128"/>
                <a:ea typeface="ＭＳ ゴシック" pitchFamily="49" charset="-128"/>
              </a:rPr>
              <a:t>○　区域（老人福祉圏域）の設定</a:t>
            </a:r>
            <a:endParaRPr lang="en-US" altLang="ja-JP" sz="1400" dirty="0" smtClean="0">
              <a:solidFill>
                <a:srgbClr val="000000"/>
              </a:solidFill>
              <a:latin typeface="ＭＳ ゴシック" pitchFamily="49" charset="-128"/>
              <a:ea typeface="ＭＳ ゴシック" pitchFamily="49" charset="-128"/>
            </a:endParaRPr>
          </a:p>
          <a:p>
            <a:pPr>
              <a:spcBef>
                <a:spcPts val="600"/>
              </a:spcBef>
            </a:pP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　市町村の計画を踏まえて、介護サービス量の見込み（区域毎）</a:t>
            </a:r>
          </a:p>
          <a:p>
            <a:pPr>
              <a:spcBef>
                <a:spcPts val="600"/>
              </a:spcBef>
            </a:pPr>
            <a:r>
              <a:rPr lang="ja-JP" altLang="en-US" sz="1400" dirty="0" smtClean="0">
                <a:solidFill>
                  <a:prstClr val="black"/>
                </a:solidFill>
                <a:latin typeface="ＭＳ ゴシック" pitchFamily="49" charset="-128"/>
                <a:ea typeface="ＭＳ ゴシック" pitchFamily="49" charset="-128"/>
              </a:rPr>
              <a:t>○　各年度における必要定員総数（区域毎）　　</a:t>
            </a:r>
            <a:endParaRPr lang="en-US" altLang="ja-JP" sz="1400" dirty="0" smtClean="0">
              <a:solidFill>
                <a:prstClr val="black"/>
              </a:solidFill>
              <a:latin typeface="ＭＳ ゴシック" pitchFamily="49" charset="-128"/>
              <a:ea typeface="ＭＳ ゴシック" pitchFamily="49" charset="-128"/>
            </a:endParaRPr>
          </a:p>
          <a:p>
            <a:r>
              <a:rPr lang="ja-JP" altLang="en-US" sz="1400" dirty="0" smtClean="0">
                <a:solidFill>
                  <a:prstClr val="black"/>
                </a:solidFill>
                <a:latin typeface="ＭＳ ゴシック" pitchFamily="49" charset="-128"/>
                <a:ea typeface="ＭＳ ゴシック" pitchFamily="49" charset="-128"/>
              </a:rPr>
              <a:t>　　</a:t>
            </a: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介護保険施設、介護専用型特定施設入居者生活介護、地域密着型特定施設</a:t>
            </a:r>
            <a:endParaRPr lang="en-US" altLang="ja-JP" sz="1400" dirty="0" smtClean="0">
              <a:solidFill>
                <a:prstClr val="black"/>
              </a:solidFill>
              <a:latin typeface="ＭＳ ゴシック" pitchFamily="49" charset="-128"/>
              <a:ea typeface="ＭＳ ゴシック" pitchFamily="49" charset="-128"/>
            </a:endParaRPr>
          </a:p>
          <a:p>
            <a:r>
              <a:rPr lang="ja-JP" altLang="en-US" sz="1400" dirty="0" smtClean="0">
                <a:solidFill>
                  <a:prstClr val="black"/>
                </a:solidFill>
                <a:latin typeface="ＭＳ ゴシック" pitchFamily="49" charset="-128"/>
                <a:ea typeface="ＭＳ ゴシック" pitchFamily="49" charset="-128"/>
              </a:rPr>
              <a:t>　　　入居者生活介護、地域密着型介護老人福祉施設入所者生活介護</a:t>
            </a:r>
            <a:endParaRPr lang="en-US" altLang="ja-JP" sz="1400" dirty="0" smtClean="0">
              <a:solidFill>
                <a:prstClr val="black"/>
              </a:solidFill>
              <a:latin typeface="ＭＳ ゴシック" pitchFamily="49" charset="-128"/>
              <a:ea typeface="ＭＳ ゴシック" pitchFamily="49" charset="-128"/>
            </a:endParaRPr>
          </a:p>
          <a:p>
            <a:r>
              <a:rPr lang="ja-JP" altLang="en-US" sz="1400" dirty="0" smtClean="0">
                <a:solidFill>
                  <a:prstClr val="black"/>
                </a:solidFill>
                <a:latin typeface="ＭＳ ゴシック" pitchFamily="49" charset="-128"/>
                <a:ea typeface="ＭＳ ゴシック" pitchFamily="49" charset="-128"/>
              </a:rPr>
              <a:t>　　</a:t>
            </a: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混合型特定施設に係る必要定員総数を設定することもできる（任意）</a:t>
            </a:r>
            <a:endParaRPr lang="en-US" altLang="ja-JP" sz="1400" dirty="0" smtClean="0">
              <a:solidFill>
                <a:prstClr val="black"/>
              </a:solidFill>
              <a:latin typeface="ＭＳ ゴシック" pitchFamily="49" charset="-128"/>
              <a:ea typeface="ＭＳ ゴシック" pitchFamily="49" charset="-128"/>
            </a:endParaRPr>
          </a:p>
          <a:p>
            <a:pPr>
              <a:spcBef>
                <a:spcPts val="600"/>
              </a:spcBef>
            </a:pPr>
            <a:r>
              <a:rPr lang="ja-JP" altLang="en-US" sz="1400" dirty="0" smtClean="0">
                <a:solidFill>
                  <a:prstClr val="black"/>
                </a:solidFill>
                <a:latin typeface="ＭＳ ゴシック" pitchFamily="49" charset="-128"/>
                <a:ea typeface="ＭＳ ゴシック" pitchFamily="49" charset="-128"/>
              </a:rPr>
              <a:t>○　その他の事項</a:t>
            </a:r>
            <a:endParaRPr lang="en-US" altLang="ja-JP" sz="1400" dirty="0">
              <a:solidFill>
                <a:prstClr val="black"/>
              </a:solidFill>
              <a:latin typeface="ＭＳ ゴシック" pitchFamily="49" charset="-128"/>
              <a:ea typeface="ＭＳ ゴシック" pitchFamily="49" charset="-128"/>
            </a:endParaRPr>
          </a:p>
        </p:txBody>
      </p:sp>
      <p:sp>
        <p:nvSpPr>
          <p:cNvPr id="7172" name="AutoShape 24"/>
          <p:cNvSpPr>
            <a:spLocks noChangeArrowheads="1"/>
          </p:cNvSpPr>
          <p:nvPr/>
        </p:nvSpPr>
        <p:spPr bwMode="auto">
          <a:xfrm>
            <a:off x="7725308" y="2780928"/>
            <a:ext cx="1908212" cy="1728192"/>
          </a:xfrm>
          <a:prstGeom prst="roundRect">
            <a:avLst>
              <a:gd name="adj" fmla="val 16667"/>
            </a:avLst>
          </a:prstGeom>
          <a:noFill/>
          <a:ln w="9525">
            <a:solidFill>
              <a:schemeClr val="tx1"/>
            </a:solidFill>
            <a:round/>
            <a:headEnd/>
            <a:tailEnd/>
          </a:ln>
        </p:spPr>
        <p:txBody>
          <a:bodyPr wrap="square" lIns="36000" tIns="144000" rIns="0" bIns="36000" anchor="ctr"/>
          <a:lstStyle/>
          <a:p>
            <a:pPr marL="177800" indent="-177800"/>
            <a:r>
              <a:rPr lang="ja-JP" altLang="en-US" sz="1400" dirty="0" smtClean="0">
                <a:solidFill>
                  <a:prstClr val="black"/>
                </a:solidFill>
                <a:latin typeface="ＭＳ ゴシック" pitchFamily="49" charset="-128"/>
                <a:ea typeface="ＭＳ ゴシック" pitchFamily="49" charset="-128"/>
              </a:rPr>
              <a:t>○保険料の設定</a:t>
            </a:r>
            <a:endParaRPr lang="en-US" altLang="ja-JP" sz="1400" dirty="0" smtClean="0">
              <a:solidFill>
                <a:prstClr val="black"/>
              </a:solidFill>
              <a:latin typeface="ＭＳ ゴシック" pitchFamily="49" charset="-128"/>
              <a:ea typeface="ＭＳ ゴシック" pitchFamily="49" charset="-128"/>
            </a:endParaRPr>
          </a:p>
          <a:p>
            <a:pPr marL="177800" indent="-177800" algn="just">
              <a:spcBef>
                <a:spcPts val="600"/>
              </a:spcBef>
            </a:pP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市町村長は、地域密着型の施設等について、必要定員総数を超える場合に、指定をしないことができる。</a:t>
            </a:r>
            <a:endParaRPr lang="ja-JP" altLang="en-US" sz="1400" dirty="0">
              <a:solidFill>
                <a:prstClr val="black"/>
              </a:solidFill>
              <a:latin typeface="ＭＳ ゴシック" pitchFamily="49" charset="-128"/>
              <a:ea typeface="ＭＳ ゴシック" pitchFamily="49" charset="-128"/>
            </a:endParaRPr>
          </a:p>
        </p:txBody>
      </p:sp>
      <p:sp>
        <p:nvSpPr>
          <p:cNvPr id="7173" name="AutoShape 14"/>
          <p:cNvSpPr>
            <a:spLocks noChangeArrowheads="1"/>
          </p:cNvSpPr>
          <p:nvPr/>
        </p:nvSpPr>
        <p:spPr bwMode="auto">
          <a:xfrm>
            <a:off x="194472" y="2636918"/>
            <a:ext cx="6846760" cy="1944215"/>
          </a:xfrm>
          <a:prstGeom prst="roundRect">
            <a:avLst>
              <a:gd name="adj" fmla="val 9559"/>
            </a:avLst>
          </a:prstGeom>
          <a:noFill/>
          <a:ln w="9525">
            <a:solidFill>
              <a:schemeClr val="tx1"/>
            </a:solidFill>
            <a:round/>
            <a:headEnd/>
            <a:tailEnd/>
          </a:ln>
        </p:spPr>
        <p:txBody>
          <a:bodyPr wrap="none" lIns="72000" tIns="108000" bIns="36000" anchor="ctr"/>
          <a:lstStyle/>
          <a:p>
            <a:pPr algn="just">
              <a:spcBef>
                <a:spcPts val="600"/>
              </a:spcBef>
            </a:pPr>
            <a:r>
              <a:rPr lang="en-US" altLang="ja-JP" sz="1400" dirty="0" smtClean="0">
                <a:solidFill>
                  <a:prstClr val="black"/>
                </a:solidFill>
                <a:latin typeface="ＭＳ ゴシック" pitchFamily="49" charset="-128"/>
                <a:ea typeface="ＭＳ ゴシック" pitchFamily="49" charset="-128"/>
              </a:rPr>
              <a:t>○ </a:t>
            </a:r>
            <a:r>
              <a:rPr lang="ja-JP" altLang="en-US" sz="1400" dirty="0" smtClean="0">
                <a:solidFill>
                  <a:prstClr val="black"/>
                </a:solidFill>
                <a:latin typeface="ＭＳ ゴシック" pitchFamily="49" charset="-128"/>
                <a:ea typeface="ＭＳ ゴシック" pitchFamily="49" charset="-128"/>
              </a:rPr>
              <a:t>区域（日常生活圏域）の設定</a:t>
            </a:r>
          </a:p>
          <a:p>
            <a:pPr algn="just">
              <a:spcBef>
                <a:spcPts val="600"/>
              </a:spcBef>
            </a:pPr>
            <a:r>
              <a:rPr lang="ja-JP" altLang="en-US" sz="1400" dirty="0" smtClean="0">
                <a:solidFill>
                  <a:prstClr val="black"/>
                </a:solidFill>
                <a:latin typeface="ＭＳ ゴシック" pitchFamily="49" charset="-128"/>
                <a:ea typeface="ＭＳ ゴシック" pitchFamily="49" charset="-128"/>
              </a:rPr>
              <a:t>○ 各年度における種類ごとの介護サービス量の見込み（区域毎）</a:t>
            </a:r>
          </a:p>
          <a:p>
            <a:pPr algn="just">
              <a:spcBef>
                <a:spcPts val="600"/>
              </a:spcBef>
            </a:pPr>
            <a:r>
              <a:rPr lang="ja-JP" altLang="en-US" sz="1400" dirty="0" smtClean="0">
                <a:solidFill>
                  <a:prstClr val="black"/>
                </a:solidFill>
                <a:latin typeface="ＭＳ ゴシック" pitchFamily="49" charset="-128"/>
                <a:ea typeface="ＭＳ ゴシック" pitchFamily="49" charset="-128"/>
              </a:rPr>
              <a:t>○ 各年度における必要定員総数（区域毎）　　</a:t>
            </a:r>
          </a:p>
          <a:p>
            <a:pPr marL="534988" indent="-534988" algn="just"/>
            <a:r>
              <a:rPr lang="ja-JP" altLang="en-US" sz="1400" dirty="0" smtClean="0">
                <a:solidFill>
                  <a:prstClr val="black"/>
                </a:solidFill>
                <a:latin typeface="ＭＳ ゴシック" pitchFamily="49" charset="-128"/>
                <a:ea typeface="ＭＳ ゴシック" pitchFamily="49" charset="-128"/>
              </a:rPr>
              <a:t>　　</a:t>
            </a: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認知症対応型共同生活介護、地域密着型特定施設入居者生活介護、</a:t>
            </a:r>
            <a:endParaRPr lang="en-US" altLang="ja-JP" sz="1400" dirty="0" smtClean="0">
              <a:solidFill>
                <a:prstClr val="black"/>
              </a:solidFill>
              <a:latin typeface="ＭＳ ゴシック" pitchFamily="49" charset="-128"/>
              <a:ea typeface="ＭＳ ゴシック" pitchFamily="49" charset="-128"/>
            </a:endParaRPr>
          </a:p>
          <a:p>
            <a:pPr marL="534988" indent="-534988" algn="just"/>
            <a:r>
              <a:rPr lang="ja-JP" altLang="en-US" sz="1400" dirty="0" smtClean="0">
                <a:solidFill>
                  <a:prstClr val="black"/>
                </a:solidFill>
                <a:latin typeface="ＭＳ ゴシック" pitchFamily="49" charset="-128"/>
                <a:ea typeface="ＭＳ ゴシック" pitchFamily="49" charset="-128"/>
              </a:rPr>
              <a:t>　　　地域密着型介護老人福祉施設入所者生活介護</a:t>
            </a:r>
            <a:endParaRPr lang="en-US" altLang="ja-JP" sz="1400" dirty="0" smtClean="0">
              <a:solidFill>
                <a:prstClr val="black"/>
              </a:solidFill>
              <a:latin typeface="ＭＳ ゴシック" pitchFamily="49" charset="-128"/>
              <a:ea typeface="ＭＳ ゴシック" pitchFamily="49" charset="-128"/>
            </a:endParaRPr>
          </a:p>
          <a:p>
            <a:pPr marL="534988" indent="-534988" algn="just">
              <a:spcBef>
                <a:spcPts val="600"/>
              </a:spcBef>
            </a:pPr>
            <a:r>
              <a:rPr lang="ja-JP" altLang="en-US" sz="1400" dirty="0" smtClean="0">
                <a:solidFill>
                  <a:prstClr val="black"/>
                </a:solidFill>
                <a:latin typeface="ＭＳ ゴシック" pitchFamily="49" charset="-128"/>
                <a:ea typeface="ＭＳ ゴシック" pitchFamily="49" charset="-128"/>
                <a:cs typeface="Arial" pitchFamily="34" charset="0"/>
              </a:rPr>
              <a:t>○ 各年度における地域支援事業の量の見込み</a:t>
            </a:r>
            <a:endParaRPr lang="en-US" altLang="ja-JP" sz="1400" dirty="0" smtClean="0">
              <a:solidFill>
                <a:prstClr val="black"/>
              </a:solidFill>
              <a:latin typeface="ＭＳ ゴシック" pitchFamily="49" charset="-128"/>
              <a:ea typeface="ＭＳ ゴシック" pitchFamily="49" charset="-128"/>
              <a:cs typeface="Arial" pitchFamily="34" charset="0"/>
            </a:endParaRPr>
          </a:p>
          <a:p>
            <a:pPr marL="534988" indent="-534988" algn="just">
              <a:spcBef>
                <a:spcPts val="600"/>
              </a:spcBef>
            </a:pPr>
            <a:r>
              <a:rPr lang="ja-JP" altLang="en-US" sz="1400" dirty="0" smtClean="0">
                <a:solidFill>
                  <a:prstClr val="black"/>
                </a:solidFill>
                <a:latin typeface="ＭＳ ゴシック" pitchFamily="49" charset="-128"/>
                <a:ea typeface="ＭＳ ゴシック" pitchFamily="49" charset="-128"/>
                <a:cs typeface="Arial" pitchFamily="34" charset="0"/>
              </a:rPr>
              <a:t>○ その他の事項</a:t>
            </a:r>
            <a:endParaRPr lang="ja-JP" altLang="en-US" sz="1400" dirty="0">
              <a:solidFill>
                <a:prstClr val="black"/>
              </a:solidFill>
              <a:latin typeface="ＭＳ ゴシック" pitchFamily="49" charset="-128"/>
              <a:ea typeface="ＭＳ ゴシック" pitchFamily="49" charset="-128"/>
              <a:cs typeface="Arial" pitchFamily="34" charset="0"/>
            </a:endParaRPr>
          </a:p>
        </p:txBody>
      </p:sp>
      <p:sp>
        <p:nvSpPr>
          <p:cNvPr id="7174" name="AutoShape 16"/>
          <p:cNvSpPr>
            <a:spLocks noChangeArrowheads="1"/>
          </p:cNvSpPr>
          <p:nvPr/>
        </p:nvSpPr>
        <p:spPr bwMode="auto">
          <a:xfrm>
            <a:off x="194475" y="1274254"/>
            <a:ext cx="6774752" cy="1002621"/>
          </a:xfrm>
          <a:prstGeom prst="roundRect">
            <a:avLst>
              <a:gd name="adj" fmla="val 9081"/>
            </a:avLst>
          </a:prstGeom>
          <a:noFill/>
          <a:ln w="9525">
            <a:solidFill>
              <a:schemeClr val="tx1"/>
            </a:solidFill>
            <a:round/>
            <a:headEnd/>
            <a:tailEnd/>
          </a:ln>
        </p:spPr>
        <p:txBody>
          <a:bodyPr wrap="square" lIns="72000" tIns="144000" bIns="36000" anchor="ctr"/>
          <a:lstStyle/>
          <a:p>
            <a:pPr marL="177800" indent="-177800" algn="just">
              <a:spcBef>
                <a:spcPts val="600"/>
              </a:spcBef>
            </a:pPr>
            <a:r>
              <a:rPr lang="ja-JP" altLang="en-US" sz="1400" dirty="0" smtClean="0">
                <a:solidFill>
                  <a:prstClr val="black"/>
                </a:solidFill>
                <a:latin typeface="ＭＳ ゴシック" pitchFamily="49" charset="-128"/>
                <a:ea typeface="ＭＳ ゴシック" pitchFamily="49" charset="-128"/>
              </a:rPr>
              <a:t>○ 介護保険法第１１６条第１項に基づき、国が介護保険事業に係る保険給付の　円滑な実施を確保するための基本指針を定める</a:t>
            </a:r>
          </a:p>
          <a:p>
            <a:pPr algn="just">
              <a:spcBef>
                <a:spcPts val="600"/>
              </a:spcBef>
            </a:pPr>
            <a:r>
              <a:rPr lang="ja-JP" altLang="en-US" sz="1400" dirty="0" smtClean="0">
                <a:solidFill>
                  <a:prstClr val="black"/>
                </a:solidFill>
                <a:latin typeface="ＭＳ ゴシック" pitchFamily="49" charset="-128"/>
                <a:ea typeface="ＭＳ ゴシック" pitchFamily="49" charset="-128"/>
              </a:rPr>
              <a:t>　　</a:t>
            </a:r>
            <a:r>
              <a:rPr lang="en-US" altLang="ja-JP" sz="1400" dirty="0" smtClean="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市町村等が介護サービス量を見込むに当たり参酌する標準を示す</a:t>
            </a:r>
            <a:endParaRPr lang="ja-JP" altLang="en-US" sz="1400" dirty="0">
              <a:solidFill>
                <a:prstClr val="black"/>
              </a:solidFill>
              <a:latin typeface="ＭＳ ゴシック" pitchFamily="49" charset="-128"/>
              <a:ea typeface="ＭＳ ゴシック" pitchFamily="49" charset="-128"/>
            </a:endParaRPr>
          </a:p>
        </p:txBody>
      </p:sp>
      <p:sp>
        <p:nvSpPr>
          <p:cNvPr id="7181" name="Text Box 17"/>
          <p:cNvSpPr txBox="1">
            <a:spLocks noChangeArrowheads="1"/>
          </p:cNvSpPr>
          <p:nvPr/>
        </p:nvSpPr>
        <p:spPr bwMode="auto">
          <a:xfrm>
            <a:off x="414314" y="1058227"/>
            <a:ext cx="4390946" cy="318924"/>
          </a:xfrm>
          <a:prstGeom prst="rect">
            <a:avLst/>
          </a:prstGeom>
          <a:solidFill>
            <a:srgbClr val="CCECFF"/>
          </a:solidFill>
          <a:ln w="9525">
            <a:solidFill>
              <a:schemeClr val="tx1"/>
            </a:solidFill>
            <a:miter lim="800000"/>
            <a:headEnd/>
            <a:tailEnd/>
          </a:ln>
        </p:spPr>
        <p:txBody>
          <a:bodyPr wrap="none" tIns="36000" bIns="36000" anchor="ctr" anchorCtr="0">
            <a:spAutoFit/>
          </a:bodyPr>
          <a:lstStyle/>
          <a:p>
            <a:pPr>
              <a:spcBef>
                <a:spcPct val="50000"/>
              </a:spcBef>
            </a:pPr>
            <a:r>
              <a:rPr lang="ja-JP" altLang="en-US" sz="1600" dirty="0">
                <a:solidFill>
                  <a:prstClr val="black"/>
                </a:solidFill>
                <a:latin typeface="ＭＳ ゴシック" pitchFamily="49" charset="-128"/>
                <a:ea typeface="ＭＳ ゴシック" pitchFamily="49" charset="-128"/>
                <a:cs typeface="Arial" pitchFamily="34" charset="0"/>
              </a:rPr>
              <a:t>国の基本指針</a:t>
            </a:r>
            <a:r>
              <a:rPr lang="en-US" altLang="ja-JP" sz="1600" dirty="0" smtClean="0">
                <a:solidFill>
                  <a:prstClr val="black"/>
                </a:solidFill>
                <a:latin typeface="ＭＳ ゴシック" pitchFamily="49" charset="-128"/>
                <a:ea typeface="ＭＳ ゴシック" pitchFamily="49" charset="-128"/>
                <a:cs typeface="Arial" pitchFamily="34" charset="0"/>
              </a:rPr>
              <a:t>(</a:t>
            </a:r>
            <a:r>
              <a:rPr lang="ja-JP" altLang="en-US" sz="1600" dirty="0" smtClean="0">
                <a:solidFill>
                  <a:prstClr val="black"/>
                </a:solidFill>
                <a:latin typeface="ＭＳ ゴシック" pitchFamily="49" charset="-128"/>
                <a:ea typeface="ＭＳ ゴシック" pitchFamily="49" charset="-128"/>
                <a:cs typeface="Arial" pitchFamily="34" charset="0"/>
              </a:rPr>
              <a:t>法第</a:t>
            </a:r>
            <a:r>
              <a:rPr lang="en-US" altLang="ja-JP" sz="1600" dirty="0" smtClean="0">
                <a:solidFill>
                  <a:prstClr val="black"/>
                </a:solidFill>
                <a:latin typeface="ＭＳ ゴシック" pitchFamily="49" charset="-128"/>
                <a:ea typeface="ＭＳ ゴシック" pitchFamily="49" charset="-128"/>
                <a:cs typeface="Arial" pitchFamily="34" charset="0"/>
              </a:rPr>
              <a:t>116</a:t>
            </a:r>
            <a:r>
              <a:rPr lang="ja-JP" altLang="en-US" sz="1600" dirty="0" smtClean="0">
                <a:solidFill>
                  <a:prstClr val="black"/>
                </a:solidFill>
                <a:latin typeface="ＭＳ ゴシック" pitchFamily="49" charset="-128"/>
                <a:ea typeface="ＭＳ ゴシック" pitchFamily="49" charset="-128"/>
                <a:cs typeface="Arial" pitchFamily="34" charset="0"/>
              </a:rPr>
              <a:t>条、</a:t>
            </a:r>
            <a:r>
              <a:rPr lang="en-US" altLang="ja-JP" sz="1600" dirty="0" smtClean="0">
                <a:solidFill>
                  <a:prstClr val="black"/>
                </a:solidFill>
                <a:latin typeface="ＭＳ ゴシック" pitchFamily="49" charset="-128"/>
                <a:ea typeface="ＭＳ ゴシック" pitchFamily="49" charset="-128"/>
                <a:cs typeface="Arial" pitchFamily="34" charset="0"/>
              </a:rPr>
              <a:t>18.3.31</a:t>
            </a:r>
            <a:r>
              <a:rPr lang="ja-JP" altLang="en-US" sz="1600" dirty="0">
                <a:solidFill>
                  <a:prstClr val="black"/>
                </a:solidFill>
                <a:latin typeface="ＭＳ ゴシック" pitchFamily="49" charset="-128"/>
                <a:ea typeface="ＭＳ ゴシック" pitchFamily="49" charset="-128"/>
                <a:cs typeface="Arial" pitchFamily="34" charset="0"/>
              </a:rPr>
              <a:t>告示</a:t>
            </a:r>
            <a:r>
              <a:rPr lang="en-US" altLang="ja-JP" sz="1600" dirty="0">
                <a:solidFill>
                  <a:prstClr val="black"/>
                </a:solidFill>
                <a:latin typeface="ＭＳ ゴシック" pitchFamily="49" charset="-128"/>
                <a:ea typeface="ＭＳ ゴシック" pitchFamily="49" charset="-128"/>
                <a:cs typeface="Arial" pitchFamily="34" charset="0"/>
              </a:rPr>
              <a:t>314</a:t>
            </a:r>
            <a:r>
              <a:rPr lang="ja-JP" altLang="en-US" sz="1600" dirty="0">
                <a:solidFill>
                  <a:prstClr val="black"/>
                </a:solidFill>
                <a:latin typeface="ＭＳ ゴシック" pitchFamily="49" charset="-128"/>
                <a:ea typeface="ＭＳ ゴシック" pitchFamily="49" charset="-128"/>
                <a:cs typeface="Arial" pitchFamily="34" charset="0"/>
              </a:rPr>
              <a:t>） </a:t>
            </a:r>
          </a:p>
        </p:txBody>
      </p:sp>
      <p:sp>
        <p:nvSpPr>
          <p:cNvPr id="7182" name="Text Box 23"/>
          <p:cNvSpPr txBox="1">
            <a:spLocks noChangeArrowheads="1"/>
          </p:cNvSpPr>
          <p:nvPr/>
        </p:nvSpPr>
        <p:spPr bwMode="auto">
          <a:xfrm>
            <a:off x="7834509" y="4941168"/>
            <a:ext cx="893441" cy="318924"/>
          </a:xfrm>
          <a:prstGeom prst="rect">
            <a:avLst/>
          </a:prstGeom>
          <a:solidFill>
            <a:srgbClr val="CCECFF"/>
          </a:solidFill>
          <a:ln w="9525">
            <a:solidFill>
              <a:schemeClr val="tx1"/>
            </a:solidFill>
            <a:miter lim="800000"/>
            <a:headEnd/>
            <a:tailEnd/>
          </a:ln>
        </p:spPr>
        <p:txBody>
          <a:bodyPr wrap="none" lIns="36000" tIns="36000" rIns="36000" bIns="36000" anchor="ctr" anchorCtr="0">
            <a:spAutoFit/>
          </a:bodyPr>
          <a:lstStyle/>
          <a:p>
            <a:pPr>
              <a:spcBef>
                <a:spcPct val="50000"/>
              </a:spcBef>
            </a:pPr>
            <a:r>
              <a:rPr lang="ja-JP" altLang="en-US" sz="1600" dirty="0" smtClean="0">
                <a:solidFill>
                  <a:prstClr val="black"/>
                </a:solidFill>
                <a:latin typeface="ＭＳ ゴシック" pitchFamily="49" charset="-128"/>
                <a:ea typeface="ＭＳ ゴシック" pitchFamily="49" charset="-128"/>
                <a:cs typeface="Arial" pitchFamily="34" charset="0"/>
              </a:rPr>
              <a:t>基盤</a:t>
            </a:r>
            <a:r>
              <a:rPr lang="ja-JP" altLang="en-US" sz="1600" dirty="0">
                <a:solidFill>
                  <a:prstClr val="black"/>
                </a:solidFill>
                <a:latin typeface="ＭＳ ゴシック" pitchFamily="49" charset="-128"/>
                <a:ea typeface="ＭＳ ゴシック" pitchFamily="49" charset="-128"/>
                <a:cs typeface="Arial" pitchFamily="34" charset="0"/>
              </a:rPr>
              <a:t>整備</a:t>
            </a:r>
          </a:p>
        </p:txBody>
      </p:sp>
      <p:sp>
        <p:nvSpPr>
          <p:cNvPr id="7185" name="Text Box 15"/>
          <p:cNvSpPr txBox="1">
            <a:spLocks noChangeArrowheads="1"/>
          </p:cNvSpPr>
          <p:nvPr/>
        </p:nvSpPr>
        <p:spPr bwMode="auto">
          <a:xfrm>
            <a:off x="424631" y="2389996"/>
            <a:ext cx="3672800" cy="318924"/>
          </a:xfrm>
          <a:prstGeom prst="rect">
            <a:avLst/>
          </a:prstGeom>
          <a:solidFill>
            <a:srgbClr val="CCECFF"/>
          </a:solidFill>
          <a:ln w="9525">
            <a:solidFill>
              <a:schemeClr val="tx1"/>
            </a:solidFill>
            <a:miter lim="800000"/>
            <a:headEnd/>
            <a:tailEnd/>
          </a:ln>
        </p:spPr>
        <p:txBody>
          <a:bodyPr wrap="none" tIns="36000" bIns="36000" anchor="ctr" anchorCtr="0">
            <a:spAutoFit/>
          </a:bodyPr>
          <a:lstStyle/>
          <a:p>
            <a:pPr>
              <a:spcBef>
                <a:spcPct val="50000"/>
              </a:spcBef>
            </a:pPr>
            <a:r>
              <a:rPr lang="ja-JP" altLang="en-US" sz="1600" dirty="0">
                <a:solidFill>
                  <a:prstClr val="black"/>
                </a:solidFill>
                <a:latin typeface="ＭＳ ゴシック" pitchFamily="49" charset="-128"/>
                <a:ea typeface="ＭＳ ゴシック" pitchFamily="49" charset="-128"/>
                <a:cs typeface="Arial" pitchFamily="34" charset="0"/>
              </a:rPr>
              <a:t>市町村介護保険事業計画</a:t>
            </a:r>
            <a:r>
              <a:rPr lang="en-US" altLang="ja-JP" sz="1600" dirty="0">
                <a:solidFill>
                  <a:prstClr val="black"/>
                </a:solidFill>
                <a:latin typeface="ＭＳ ゴシック" pitchFamily="49" charset="-128"/>
                <a:ea typeface="ＭＳ ゴシック" pitchFamily="49" charset="-128"/>
                <a:cs typeface="Arial" pitchFamily="34" charset="0"/>
              </a:rPr>
              <a:t>(</a:t>
            </a:r>
            <a:r>
              <a:rPr lang="ja-JP" altLang="en-US" sz="1600" dirty="0">
                <a:solidFill>
                  <a:prstClr val="black"/>
                </a:solidFill>
                <a:latin typeface="ＭＳ ゴシック" pitchFamily="49" charset="-128"/>
                <a:ea typeface="ＭＳ ゴシック" pitchFamily="49" charset="-128"/>
                <a:cs typeface="Arial" pitchFamily="34" charset="0"/>
              </a:rPr>
              <a:t>法第</a:t>
            </a:r>
            <a:r>
              <a:rPr lang="en-US" altLang="ja-JP" sz="1600" dirty="0">
                <a:solidFill>
                  <a:prstClr val="black"/>
                </a:solidFill>
                <a:latin typeface="ＭＳ ゴシック" pitchFamily="49" charset="-128"/>
                <a:ea typeface="ＭＳ ゴシック" pitchFamily="49" charset="-128"/>
                <a:cs typeface="Arial" pitchFamily="34" charset="0"/>
              </a:rPr>
              <a:t>117</a:t>
            </a:r>
            <a:r>
              <a:rPr lang="ja-JP" altLang="en-US" sz="1600" dirty="0">
                <a:solidFill>
                  <a:prstClr val="black"/>
                </a:solidFill>
                <a:latin typeface="ＭＳ ゴシック" pitchFamily="49" charset="-128"/>
                <a:ea typeface="ＭＳ ゴシック" pitchFamily="49" charset="-128"/>
                <a:cs typeface="Arial" pitchFamily="34" charset="0"/>
              </a:rPr>
              <a:t>条</a:t>
            </a:r>
            <a:r>
              <a:rPr lang="en-US" altLang="ja-JP" sz="1600" dirty="0">
                <a:solidFill>
                  <a:prstClr val="black"/>
                </a:solidFill>
                <a:latin typeface="ＭＳ ゴシック" pitchFamily="49" charset="-128"/>
                <a:ea typeface="ＭＳ ゴシック" pitchFamily="49" charset="-128"/>
                <a:cs typeface="Arial" pitchFamily="34" charset="0"/>
              </a:rPr>
              <a:t>) </a:t>
            </a:r>
          </a:p>
        </p:txBody>
      </p:sp>
      <p:sp>
        <p:nvSpPr>
          <p:cNvPr id="7188" name="Text Box 19"/>
          <p:cNvSpPr txBox="1">
            <a:spLocks noChangeArrowheads="1"/>
          </p:cNvSpPr>
          <p:nvPr/>
        </p:nvSpPr>
        <p:spPr bwMode="auto">
          <a:xfrm>
            <a:off x="414344" y="4694252"/>
            <a:ext cx="4185761" cy="318924"/>
          </a:xfrm>
          <a:prstGeom prst="rect">
            <a:avLst/>
          </a:prstGeom>
          <a:solidFill>
            <a:srgbClr val="CCECFF"/>
          </a:solidFill>
          <a:ln w="9525">
            <a:solidFill>
              <a:schemeClr val="tx1"/>
            </a:solidFill>
            <a:miter lim="800000"/>
            <a:headEnd/>
            <a:tailEnd/>
          </a:ln>
        </p:spPr>
        <p:txBody>
          <a:bodyPr wrap="none" tIns="36000" bIns="36000" anchor="ctr" anchorCtr="0">
            <a:spAutoFit/>
          </a:bodyPr>
          <a:lstStyle/>
          <a:p>
            <a:pPr>
              <a:spcBef>
                <a:spcPct val="50000"/>
              </a:spcBef>
            </a:pPr>
            <a:r>
              <a:rPr lang="ja-JP" altLang="en-US" sz="1600" dirty="0">
                <a:solidFill>
                  <a:prstClr val="black"/>
                </a:solidFill>
                <a:latin typeface="ＭＳ ゴシック" pitchFamily="49" charset="-128"/>
                <a:ea typeface="ＭＳ ゴシック" pitchFamily="49" charset="-128"/>
                <a:cs typeface="Arial" pitchFamily="34" charset="0"/>
              </a:rPr>
              <a:t>都道府県介護保険事業支援計画</a:t>
            </a:r>
            <a:r>
              <a:rPr lang="en-US" altLang="ja-JP" sz="1600" dirty="0">
                <a:solidFill>
                  <a:prstClr val="black"/>
                </a:solidFill>
                <a:latin typeface="ＭＳ ゴシック" pitchFamily="49" charset="-128"/>
                <a:ea typeface="ＭＳ ゴシック" pitchFamily="49" charset="-128"/>
                <a:cs typeface="Arial" pitchFamily="34" charset="0"/>
              </a:rPr>
              <a:t>(</a:t>
            </a:r>
            <a:r>
              <a:rPr lang="ja-JP" altLang="en-US" sz="1600" dirty="0">
                <a:solidFill>
                  <a:prstClr val="black"/>
                </a:solidFill>
                <a:latin typeface="ＭＳ ゴシック" pitchFamily="49" charset="-128"/>
                <a:ea typeface="ＭＳ ゴシック" pitchFamily="49" charset="-128"/>
                <a:cs typeface="Arial" pitchFamily="34" charset="0"/>
              </a:rPr>
              <a:t>法第</a:t>
            </a:r>
            <a:r>
              <a:rPr lang="en-US" altLang="ja-JP" sz="1600" dirty="0">
                <a:solidFill>
                  <a:prstClr val="black"/>
                </a:solidFill>
                <a:latin typeface="ＭＳ ゴシック" pitchFamily="49" charset="-128"/>
                <a:ea typeface="ＭＳ ゴシック" pitchFamily="49" charset="-128"/>
                <a:cs typeface="Arial" pitchFamily="34" charset="0"/>
              </a:rPr>
              <a:t>118</a:t>
            </a:r>
            <a:r>
              <a:rPr lang="ja-JP" altLang="en-US" sz="1600" dirty="0">
                <a:solidFill>
                  <a:prstClr val="black"/>
                </a:solidFill>
                <a:latin typeface="ＭＳ ゴシック" pitchFamily="49" charset="-128"/>
                <a:ea typeface="ＭＳ ゴシック" pitchFamily="49" charset="-128"/>
                <a:cs typeface="Arial" pitchFamily="34" charset="0"/>
              </a:rPr>
              <a:t>条</a:t>
            </a:r>
            <a:r>
              <a:rPr lang="en-US" altLang="ja-JP" sz="1600" dirty="0">
                <a:solidFill>
                  <a:prstClr val="black"/>
                </a:solidFill>
                <a:latin typeface="ＭＳ ゴシック" pitchFamily="49" charset="-128"/>
                <a:ea typeface="ＭＳ ゴシック" pitchFamily="49" charset="-128"/>
                <a:cs typeface="Arial" pitchFamily="34" charset="0"/>
              </a:rPr>
              <a:t>)</a:t>
            </a:r>
          </a:p>
        </p:txBody>
      </p:sp>
      <p:sp>
        <p:nvSpPr>
          <p:cNvPr id="7189" name="Text Box 31"/>
          <p:cNvSpPr txBox="1">
            <a:spLocks noChangeArrowheads="1"/>
          </p:cNvSpPr>
          <p:nvPr/>
        </p:nvSpPr>
        <p:spPr bwMode="auto">
          <a:xfrm>
            <a:off x="0" y="620688"/>
            <a:ext cx="9100816" cy="338554"/>
          </a:xfrm>
          <a:prstGeom prst="rect">
            <a:avLst/>
          </a:prstGeom>
          <a:noFill/>
          <a:ln w="9525">
            <a:noFill/>
            <a:miter lim="800000"/>
            <a:headEnd/>
            <a:tailEnd/>
          </a:ln>
        </p:spPr>
        <p:txBody>
          <a:bodyPr wrap="none" lIns="36000" rIns="36000">
            <a:spAutoFit/>
          </a:bodyPr>
          <a:lstStyle/>
          <a:p>
            <a:r>
              <a:rPr lang="ja-JP" altLang="en-US" sz="1600" dirty="0" smtClean="0">
                <a:solidFill>
                  <a:prstClr val="black"/>
                </a:solidFill>
                <a:latin typeface="ＭＳ ゴシック" pitchFamily="49" charset="-128"/>
                <a:ea typeface="ＭＳ ゴシック" pitchFamily="49" charset="-128"/>
              </a:rPr>
              <a:t>　保険給付の円滑な実施のため、３年間を１期とする介護保険事業（支援）計画を策定している。</a:t>
            </a:r>
            <a:endParaRPr lang="ja-JP" altLang="en-US" sz="1600" dirty="0">
              <a:solidFill>
                <a:prstClr val="black"/>
              </a:solidFill>
              <a:latin typeface="ＭＳ ゴシック" pitchFamily="49" charset="-128"/>
              <a:ea typeface="ＭＳ ゴシック" pitchFamily="49" charset="-128"/>
            </a:endParaRPr>
          </a:p>
        </p:txBody>
      </p:sp>
      <p:sp>
        <p:nvSpPr>
          <p:cNvPr id="7195" name="Text Box 41"/>
          <p:cNvSpPr txBox="1">
            <a:spLocks noChangeArrowheads="1"/>
          </p:cNvSpPr>
          <p:nvPr/>
        </p:nvSpPr>
        <p:spPr bwMode="auto">
          <a:xfrm>
            <a:off x="7839133" y="2492896"/>
            <a:ext cx="1508994" cy="318924"/>
          </a:xfrm>
          <a:prstGeom prst="rect">
            <a:avLst/>
          </a:prstGeom>
          <a:solidFill>
            <a:srgbClr val="CCECFF"/>
          </a:solidFill>
          <a:ln w="9525">
            <a:solidFill>
              <a:schemeClr val="tx1"/>
            </a:solidFill>
            <a:miter lim="800000"/>
            <a:headEnd/>
            <a:tailEnd/>
          </a:ln>
        </p:spPr>
        <p:txBody>
          <a:bodyPr wrap="none" lIns="36000" tIns="36000" rIns="36000" bIns="36000" anchor="ctr" anchorCtr="0">
            <a:spAutoFit/>
          </a:bodyPr>
          <a:lstStyle/>
          <a:p>
            <a:pPr>
              <a:spcBef>
                <a:spcPct val="50000"/>
              </a:spcBef>
            </a:pPr>
            <a:r>
              <a:rPr lang="ja-JP" altLang="en-US" sz="1600" dirty="0" smtClean="0">
                <a:solidFill>
                  <a:prstClr val="black"/>
                </a:solidFill>
                <a:latin typeface="ＭＳ ゴシック" pitchFamily="49" charset="-128"/>
                <a:ea typeface="ＭＳ ゴシック" pitchFamily="49" charset="-128"/>
                <a:cs typeface="Arial" pitchFamily="34" charset="0"/>
              </a:rPr>
              <a:t>保険料の設定等</a:t>
            </a:r>
            <a:endParaRPr lang="ja-JP" altLang="en-US" sz="1600" dirty="0">
              <a:solidFill>
                <a:prstClr val="black"/>
              </a:solidFill>
              <a:latin typeface="ＭＳ ゴシック" pitchFamily="49" charset="-128"/>
              <a:ea typeface="ＭＳ ゴシック" pitchFamily="49" charset="-128"/>
              <a:cs typeface="Arial" pitchFamily="34" charset="0"/>
            </a:endParaRPr>
          </a:p>
        </p:txBody>
      </p:sp>
      <p:sp>
        <p:nvSpPr>
          <p:cNvPr id="29" name="タイトル 28"/>
          <p:cNvSpPr>
            <a:spLocks noGrp="1"/>
          </p:cNvSpPr>
          <p:nvPr>
            <p:ph type="title"/>
          </p:nvPr>
        </p:nvSpPr>
        <p:spPr>
          <a:xfrm>
            <a:off x="1" y="74363"/>
            <a:ext cx="9906000" cy="430887"/>
          </a:xfrm>
        </p:spPr>
        <p:txBody>
          <a:bodyPr wrap="square" tIns="0" bIns="0">
            <a:spAutoFit/>
          </a:bodyPr>
          <a:lstStyle/>
          <a:p>
            <a:r>
              <a:rPr lang="ja-JP" altLang="en-US" sz="2800" dirty="0" smtClean="0">
                <a:latin typeface="ＤＦ特太ゴシック体" pitchFamily="49" charset="-128"/>
                <a:ea typeface="ＤＦ特太ゴシック体" pitchFamily="49" charset="-128"/>
                <a:cs typeface="Arial" pitchFamily="34" charset="0"/>
              </a:rPr>
              <a:t>介護保険事業</a:t>
            </a:r>
            <a:r>
              <a:rPr lang="en-US" altLang="ja-JP" sz="2800" dirty="0" smtClean="0">
                <a:latin typeface="ＤＦ特太ゴシック体" pitchFamily="49" charset="-128"/>
                <a:ea typeface="ＤＦ特太ゴシック体" pitchFamily="49" charset="-128"/>
                <a:cs typeface="Arial" pitchFamily="34" charset="0"/>
              </a:rPr>
              <a:t>(</a:t>
            </a:r>
            <a:r>
              <a:rPr lang="ja-JP" altLang="en-US" sz="2800" dirty="0" smtClean="0">
                <a:latin typeface="ＤＦ特太ゴシック体" pitchFamily="49" charset="-128"/>
                <a:ea typeface="ＤＦ特太ゴシック体" pitchFamily="49" charset="-128"/>
                <a:cs typeface="Arial" pitchFamily="34" charset="0"/>
              </a:rPr>
              <a:t>支援</a:t>
            </a:r>
            <a:r>
              <a:rPr lang="en-US" altLang="ja-JP" sz="2800" dirty="0" smtClean="0">
                <a:latin typeface="ＤＦ特太ゴシック体" pitchFamily="49" charset="-128"/>
                <a:ea typeface="ＤＦ特太ゴシック体" pitchFamily="49" charset="-128"/>
                <a:cs typeface="Arial" pitchFamily="34" charset="0"/>
              </a:rPr>
              <a:t>)</a:t>
            </a:r>
            <a:r>
              <a:rPr lang="ja-JP" altLang="en-US" sz="2800" dirty="0" smtClean="0">
                <a:latin typeface="ＤＦ特太ゴシック体" pitchFamily="49" charset="-128"/>
                <a:ea typeface="ＤＦ特太ゴシック体" pitchFamily="49" charset="-128"/>
                <a:cs typeface="Arial" pitchFamily="34" charset="0"/>
              </a:rPr>
              <a:t>計画について</a:t>
            </a:r>
            <a:endParaRPr kumimoji="1" lang="ja-JP" altLang="en-US" sz="2800" dirty="0">
              <a:latin typeface="ＤＦ特太ゴシック体" pitchFamily="49" charset="-128"/>
              <a:ea typeface="ＤＦ特太ゴシック体" pitchFamily="49" charset="-128"/>
              <a:cs typeface="Arial" pitchFamily="34" charset="0"/>
            </a:endParaRPr>
          </a:p>
        </p:txBody>
      </p:sp>
      <p:sp>
        <p:nvSpPr>
          <p:cNvPr id="22" name="下矢印 21"/>
          <p:cNvSpPr/>
          <p:nvPr/>
        </p:nvSpPr>
        <p:spPr>
          <a:xfrm>
            <a:off x="4880992" y="2276872"/>
            <a:ext cx="1080120" cy="360040"/>
          </a:xfrm>
          <a:prstGeom prst="downArrow">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23" name="下矢印 22"/>
          <p:cNvSpPr/>
          <p:nvPr/>
        </p:nvSpPr>
        <p:spPr>
          <a:xfrm>
            <a:off x="4808984" y="4586619"/>
            <a:ext cx="1080120" cy="360040"/>
          </a:xfrm>
          <a:prstGeom prst="downArrow">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24" name="下矢印 23"/>
          <p:cNvSpPr/>
          <p:nvPr/>
        </p:nvSpPr>
        <p:spPr>
          <a:xfrm rot="16200000">
            <a:off x="6825208" y="3429006"/>
            <a:ext cx="1080120" cy="360040"/>
          </a:xfrm>
          <a:prstGeom prst="downArrow">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25" name="下矢印 24"/>
          <p:cNvSpPr/>
          <p:nvPr/>
        </p:nvSpPr>
        <p:spPr>
          <a:xfrm rot="16200000">
            <a:off x="6825208" y="5661258"/>
            <a:ext cx="1080120" cy="360040"/>
          </a:xfrm>
          <a:prstGeom prst="downArrow">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sp>
        <p:nvSpPr>
          <p:cNvPr id="18" name="正方形/長方形 17"/>
          <p:cNvSpPr/>
          <p:nvPr/>
        </p:nvSpPr>
        <p:spPr>
          <a:xfrm rot="5400000">
            <a:off x="56456" y="188640"/>
            <a:ext cx="36004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ＭＳ ゴシック" panose="020B0609070205080204" pitchFamily="49" charset="-128"/>
                <a:ea typeface="ＭＳ ゴシック" panose="020B0609070205080204" pitchFamily="49" charset="-128"/>
              </a:rPr>
              <a:t>4</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7731971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9906000" cy="548680"/>
          </a:xfrm>
          <a:noFill/>
        </p:spPr>
        <p:txBody>
          <a:bodyPr>
            <a:normAutofit/>
          </a:bodyPr>
          <a:lstStyle/>
          <a:p>
            <a:r>
              <a:rPr kumimoji="1" lang="ja-JP" altLang="en-US" sz="2400" dirty="0" smtClean="0">
                <a:latin typeface="HGSｺﾞｼｯｸE" panose="020B0900000000000000" pitchFamily="50" charset="-128"/>
                <a:ea typeface="HGSｺﾞｼｯｸE" panose="020B0900000000000000" pitchFamily="50" charset="-128"/>
              </a:rPr>
              <a:t>介護保険事業計画の策定プロセスと支援ツール</a:t>
            </a:r>
            <a:endParaRPr kumimoji="1" lang="ja-JP" altLang="en-US" sz="2400" dirty="0">
              <a:latin typeface="HGSｺﾞｼｯｸE" panose="020B0900000000000000" pitchFamily="50" charset="-128"/>
              <a:ea typeface="HGSｺﾞｼｯｸE" panose="020B0900000000000000" pitchFamily="50" charset="-128"/>
            </a:endParaRPr>
          </a:p>
        </p:txBody>
      </p:sp>
      <p:sp>
        <p:nvSpPr>
          <p:cNvPr id="4" name="角丸四角形 3"/>
          <p:cNvSpPr/>
          <p:nvPr/>
        </p:nvSpPr>
        <p:spPr>
          <a:xfrm>
            <a:off x="1504959" y="977808"/>
            <a:ext cx="2824807" cy="919401"/>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72000" rIns="72000" rtlCol="0" anchor="ctr">
            <a:spAutoFit/>
          </a:bodyPr>
          <a:lstStyle/>
          <a:p>
            <a:pPr fontAlgn="auto">
              <a:spcBef>
                <a:spcPts val="0"/>
              </a:spcBef>
              <a:spcAft>
                <a:spcPts val="0"/>
              </a:spcAft>
            </a:pPr>
            <a:r>
              <a:rPr lang="ja-JP" altLang="en-US" sz="1600" dirty="0" smtClean="0">
                <a:solidFill>
                  <a:prstClr val="black"/>
                </a:solidFill>
              </a:rPr>
              <a:t>介護サービスの給付状況の分析（全国や他自治体との比較等）</a:t>
            </a:r>
            <a:endParaRPr lang="ja-JP" altLang="en-US" sz="1600" dirty="0">
              <a:solidFill>
                <a:prstClr val="black"/>
              </a:solidFill>
            </a:endParaRPr>
          </a:p>
        </p:txBody>
      </p:sp>
      <p:sp>
        <p:nvSpPr>
          <p:cNvPr id="5" name="正方形/長方形 4"/>
          <p:cNvSpPr/>
          <p:nvPr/>
        </p:nvSpPr>
        <p:spPr>
          <a:xfrm>
            <a:off x="1701800" y="3331716"/>
            <a:ext cx="2531120" cy="2413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fontAlgn="auto">
              <a:spcBef>
                <a:spcPts val="0"/>
              </a:spcBef>
              <a:spcAft>
                <a:spcPts val="0"/>
              </a:spcAft>
            </a:pPr>
            <a:r>
              <a:rPr lang="ja-JP" altLang="en-US" sz="1400" dirty="0" smtClean="0">
                <a:solidFill>
                  <a:prstClr val="black"/>
                </a:solidFill>
              </a:rPr>
              <a:t>事業者参入意向調査</a:t>
            </a:r>
          </a:p>
        </p:txBody>
      </p:sp>
      <p:sp>
        <p:nvSpPr>
          <p:cNvPr id="6" name="正方形/長方形 5"/>
          <p:cNvSpPr/>
          <p:nvPr/>
        </p:nvSpPr>
        <p:spPr>
          <a:xfrm>
            <a:off x="5352113" y="1310492"/>
            <a:ext cx="3060000" cy="252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fontAlgn="auto">
              <a:spcBef>
                <a:spcPts val="0"/>
              </a:spcBef>
              <a:spcAft>
                <a:spcPts val="0"/>
              </a:spcAft>
            </a:pPr>
            <a:r>
              <a:rPr lang="ja-JP" altLang="en-US" sz="1400" dirty="0" smtClean="0">
                <a:solidFill>
                  <a:prstClr val="black"/>
                </a:solidFill>
              </a:rPr>
              <a:t>要介護者数</a:t>
            </a:r>
          </a:p>
        </p:txBody>
      </p:sp>
      <p:sp>
        <p:nvSpPr>
          <p:cNvPr id="7" name="正方形/長方形 6"/>
          <p:cNvSpPr/>
          <p:nvPr/>
        </p:nvSpPr>
        <p:spPr>
          <a:xfrm>
            <a:off x="5352113" y="1627292"/>
            <a:ext cx="3060000" cy="252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fontAlgn="auto">
              <a:spcBef>
                <a:spcPts val="0"/>
              </a:spcBef>
              <a:spcAft>
                <a:spcPts val="0"/>
              </a:spcAft>
            </a:pPr>
            <a:r>
              <a:rPr lang="ja-JP" altLang="en-US" sz="1400" dirty="0" smtClean="0">
                <a:solidFill>
                  <a:prstClr val="black"/>
                </a:solidFill>
              </a:rPr>
              <a:t>要介護度別のサービス状況</a:t>
            </a:r>
          </a:p>
        </p:txBody>
      </p:sp>
      <p:sp>
        <p:nvSpPr>
          <p:cNvPr id="11" name="角丸四角形 10"/>
          <p:cNvSpPr/>
          <p:nvPr/>
        </p:nvSpPr>
        <p:spPr>
          <a:xfrm>
            <a:off x="3504464" y="6222781"/>
            <a:ext cx="3005424" cy="374571"/>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fontAlgn="auto">
              <a:spcBef>
                <a:spcPts val="0"/>
              </a:spcBef>
              <a:spcAft>
                <a:spcPts val="0"/>
              </a:spcAft>
            </a:pPr>
            <a:r>
              <a:rPr lang="ja-JP" altLang="en-US" sz="1600" dirty="0" smtClean="0">
                <a:solidFill>
                  <a:prstClr val="black"/>
                </a:solidFill>
              </a:rPr>
              <a:t>市町村計画策定委員会</a:t>
            </a:r>
            <a:endParaRPr lang="en-US" altLang="ja-JP" sz="1600" dirty="0" smtClean="0">
              <a:solidFill>
                <a:prstClr val="black"/>
              </a:solidFill>
            </a:endParaRPr>
          </a:p>
        </p:txBody>
      </p:sp>
      <p:sp>
        <p:nvSpPr>
          <p:cNvPr id="13" name="正方形/長方形 12"/>
          <p:cNvSpPr/>
          <p:nvPr/>
        </p:nvSpPr>
        <p:spPr>
          <a:xfrm>
            <a:off x="5352113" y="1006044"/>
            <a:ext cx="3060000" cy="252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fontAlgn="auto">
              <a:spcBef>
                <a:spcPts val="0"/>
              </a:spcBef>
              <a:spcAft>
                <a:spcPts val="0"/>
              </a:spcAft>
            </a:pPr>
            <a:r>
              <a:rPr lang="ja-JP" altLang="en-US" sz="1400" dirty="0" smtClean="0">
                <a:solidFill>
                  <a:prstClr val="black"/>
                </a:solidFill>
              </a:rPr>
              <a:t>利用率</a:t>
            </a:r>
          </a:p>
        </p:txBody>
      </p:sp>
      <p:sp>
        <p:nvSpPr>
          <p:cNvPr id="15" name="正方形/長方形 14"/>
          <p:cNvSpPr/>
          <p:nvPr/>
        </p:nvSpPr>
        <p:spPr>
          <a:xfrm>
            <a:off x="1701800" y="2997076"/>
            <a:ext cx="2531120" cy="2413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fontAlgn="auto">
              <a:spcBef>
                <a:spcPts val="0"/>
              </a:spcBef>
              <a:spcAft>
                <a:spcPts val="0"/>
              </a:spcAft>
            </a:pPr>
            <a:r>
              <a:rPr lang="ja-JP" altLang="en-US" sz="1400" dirty="0" smtClean="0">
                <a:solidFill>
                  <a:prstClr val="black"/>
                </a:solidFill>
              </a:rPr>
              <a:t>介護サービス提供能力調査</a:t>
            </a:r>
          </a:p>
        </p:txBody>
      </p:sp>
      <p:sp>
        <p:nvSpPr>
          <p:cNvPr id="16" name="正方形/長方形 15"/>
          <p:cNvSpPr/>
          <p:nvPr/>
        </p:nvSpPr>
        <p:spPr>
          <a:xfrm>
            <a:off x="1701800" y="2637036"/>
            <a:ext cx="2531120" cy="2413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auto">
              <a:spcBef>
                <a:spcPts val="0"/>
              </a:spcBef>
              <a:spcAft>
                <a:spcPts val="0"/>
              </a:spcAft>
            </a:pPr>
            <a:r>
              <a:rPr lang="ja-JP" altLang="en-US" sz="1400" dirty="0" smtClean="0">
                <a:solidFill>
                  <a:prstClr val="black"/>
                </a:solidFill>
              </a:rPr>
              <a:t>介護サービス利用意向調査</a:t>
            </a:r>
          </a:p>
        </p:txBody>
      </p:sp>
      <p:cxnSp>
        <p:nvCxnSpPr>
          <p:cNvPr id="17" name="直線矢印コネクタ 16"/>
          <p:cNvCxnSpPr/>
          <p:nvPr/>
        </p:nvCxnSpPr>
        <p:spPr>
          <a:xfrm flipH="1">
            <a:off x="5006206" y="1981200"/>
            <a:ext cx="18802" cy="3215048"/>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4612438" y="1134092"/>
            <a:ext cx="0" cy="633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フローチャート : 代替処理 37"/>
          <p:cNvSpPr/>
          <p:nvPr/>
        </p:nvSpPr>
        <p:spPr>
          <a:xfrm>
            <a:off x="8801110" y="992733"/>
            <a:ext cx="1057275" cy="897683"/>
          </a:xfrm>
          <a:prstGeom prst="flowChartAlternateProcess">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36000" tIns="36000" rIns="36000" bIns="36000" rtlCol="0" anchor="ctr">
            <a:spAutoFit/>
          </a:bodyPr>
          <a:lstStyle/>
          <a:p>
            <a:pPr algn="ctr" fontAlgn="auto">
              <a:spcBef>
                <a:spcPts val="0"/>
              </a:spcBef>
              <a:spcAft>
                <a:spcPts val="0"/>
              </a:spcAft>
            </a:pPr>
            <a:r>
              <a:rPr lang="ja-JP" altLang="en-US" sz="1600" dirty="0" smtClean="0">
                <a:solidFill>
                  <a:prstClr val="black"/>
                </a:solidFill>
                <a:latin typeface="Arial Black"/>
                <a:ea typeface="HGP創英角ｺﾞｼｯｸUB"/>
              </a:rPr>
              <a:t>介護政策</a:t>
            </a:r>
            <a:endParaRPr lang="en-US" altLang="ja-JP" sz="1600" dirty="0" smtClean="0">
              <a:solidFill>
                <a:prstClr val="black"/>
              </a:solidFill>
              <a:latin typeface="Arial Black"/>
              <a:ea typeface="HGP創英角ｺﾞｼｯｸUB"/>
            </a:endParaRPr>
          </a:p>
          <a:p>
            <a:pPr algn="ctr" fontAlgn="auto">
              <a:spcBef>
                <a:spcPts val="0"/>
              </a:spcBef>
              <a:spcAft>
                <a:spcPts val="0"/>
              </a:spcAft>
            </a:pPr>
            <a:r>
              <a:rPr lang="ja-JP" altLang="en-US" sz="1600" dirty="0" smtClean="0">
                <a:solidFill>
                  <a:prstClr val="black"/>
                </a:solidFill>
                <a:latin typeface="Arial Black"/>
                <a:ea typeface="HGP創英角ｺﾞｼｯｸUB"/>
              </a:rPr>
              <a:t>評価支援</a:t>
            </a:r>
            <a:endParaRPr lang="en-US" altLang="ja-JP" sz="1600" dirty="0" smtClean="0">
              <a:solidFill>
                <a:prstClr val="black"/>
              </a:solidFill>
              <a:latin typeface="Arial Black"/>
              <a:ea typeface="HGP創英角ｺﾞｼｯｸUB"/>
            </a:endParaRPr>
          </a:p>
          <a:p>
            <a:pPr algn="ctr" fontAlgn="auto">
              <a:spcBef>
                <a:spcPts val="0"/>
              </a:spcBef>
              <a:spcAft>
                <a:spcPts val="0"/>
              </a:spcAft>
            </a:pPr>
            <a:r>
              <a:rPr lang="ja-JP" altLang="en-US" sz="1600" dirty="0" smtClean="0">
                <a:solidFill>
                  <a:prstClr val="black"/>
                </a:solidFill>
                <a:latin typeface="Arial Black"/>
                <a:ea typeface="HGP創英角ｺﾞｼｯｸUB"/>
              </a:rPr>
              <a:t>システム</a:t>
            </a:r>
          </a:p>
        </p:txBody>
      </p:sp>
      <p:cxnSp>
        <p:nvCxnSpPr>
          <p:cNvPr id="42" name="直線矢印コネクタ 41"/>
          <p:cNvCxnSpPr>
            <a:stCxn id="38" idx="1"/>
            <a:endCxn id="44" idx="3"/>
          </p:cNvCxnSpPr>
          <p:nvPr/>
        </p:nvCxnSpPr>
        <p:spPr>
          <a:xfrm flipH="1">
            <a:off x="8505825" y="1441574"/>
            <a:ext cx="295276" cy="6226"/>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4" name="角丸四角形 43"/>
          <p:cNvSpPr/>
          <p:nvPr/>
        </p:nvSpPr>
        <p:spPr>
          <a:xfrm>
            <a:off x="1460532" y="914400"/>
            <a:ext cx="7045325" cy="10668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dirty="0">
              <a:solidFill>
                <a:prstClr val="white"/>
              </a:solidFill>
            </a:endParaRPr>
          </a:p>
        </p:txBody>
      </p:sp>
      <p:sp>
        <p:nvSpPr>
          <p:cNvPr id="45" name="角丸四角形 44"/>
          <p:cNvSpPr/>
          <p:nvPr/>
        </p:nvSpPr>
        <p:spPr>
          <a:xfrm>
            <a:off x="76200" y="927100"/>
            <a:ext cx="1308100" cy="1054100"/>
          </a:xfrm>
          <a:prstGeom prst="roundRect">
            <a:avLst/>
          </a:prstGeom>
          <a:solidFill>
            <a:srgbClr val="FFFFCC"/>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600" dirty="0" smtClean="0">
                <a:solidFill>
                  <a:prstClr val="black"/>
                </a:solidFill>
              </a:rPr>
              <a:t>給付実績の把握・分析</a:t>
            </a:r>
            <a:endParaRPr lang="ja-JP" altLang="en-US" sz="1600" dirty="0">
              <a:solidFill>
                <a:prstClr val="black"/>
              </a:solidFill>
            </a:endParaRPr>
          </a:p>
        </p:txBody>
      </p:sp>
      <p:sp>
        <p:nvSpPr>
          <p:cNvPr id="61" name="角丸四角形 60"/>
          <p:cNvSpPr/>
          <p:nvPr/>
        </p:nvSpPr>
        <p:spPr>
          <a:xfrm>
            <a:off x="1587500" y="2120900"/>
            <a:ext cx="3086100" cy="1739900"/>
          </a:xfrm>
          <a:prstGeom prst="roundRect">
            <a:avLst>
              <a:gd name="adj" fmla="val 11241"/>
            </a:avLst>
          </a:prstGeom>
          <a:no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fontAlgn="auto">
              <a:spcBef>
                <a:spcPts val="0"/>
              </a:spcBef>
              <a:spcAft>
                <a:spcPts val="0"/>
              </a:spcAft>
            </a:pPr>
            <a:r>
              <a:rPr lang="ja-JP" altLang="en-US" sz="1600" dirty="0" smtClean="0">
                <a:solidFill>
                  <a:prstClr val="black"/>
                </a:solidFill>
              </a:rPr>
              <a:t>計画策定のための調査手法</a:t>
            </a:r>
            <a:endParaRPr lang="ja-JP" altLang="en-US" sz="1600" dirty="0">
              <a:solidFill>
                <a:prstClr val="black"/>
              </a:solidFill>
            </a:endParaRPr>
          </a:p>
        </p:txBody>
      </p:sp>
      <p:sp>
        <p:nvSpPr>
          <p:cNvPr id="10" name="正方形/長方形 9"/>
          <p:cNvSpPr/>
          <p:nvPr/>
        </p:nvSpPr>
        <p:spPr>
          <a:xfrm>
            <a:off x="3477176" y="5708262"/>
            <a:ext cx="3060000" cy="36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fontAlgn="auto">
              <a:spcBef>
                <a:spcPts val="0"/>
              </a:spcBef>
              <a:spcAft>
                <a:spcPts val="0"/>
              </a:spcAft>
            </a:pPr>
            <a:r>
              <a:rPr lang="ja-JP" altLang="en-US" sz="1600" dirty="0" smtClean="0">
                <a:solidFill>
                  <a:prstClr val="black"/>
                </a:solidFill>
              </a:rPr>
              <a:t>将来推計（素案）</a:t>
            </a:r>
          </a:p>
        </p:txBody>
      </p:sp>
      <p:cxnSp>
        <p:nvCxnSpPr>
          <p:cNvPr id="18" name="直線矢印コネクタ 17"/>
          <p:cNvCxnSpPr>
            <a:stCxn id="10" idx="2"/>
            <a:endCxn id="11" idx="0"/>
          </p:cNvCxnSpPr>
          <p:nvPr/>
        </p:nvCxnSpPr>
        <p:spPr>
          <a:xfrm>
            <a:off x="5007176" y="6068262"/>
            <a:ext cx="0" cy="154519"/>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73" name="フローチャート : 代替処理 72"/>
          <p:cNvSpPr/>
          <p:nvPr/>
        </p:nvSpPr>
        <p:spPr>
          <a:xfrm>
            <a:off x="8801110" y="5301208"/>
            <a:ext cx="1057275" cy="1159869"/>
          </a:xfrm>
          <a:prstGeom prst="flowChartAlternateProcess">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36000" tIns="36000" rIns="36000" bIns="36000" rtlCol="0" anchor="ctr">
            <a:spAutoFit/>
          </a:bodyPr>
          <a:lstStyle/>
          <a:p>
            <a:pPr algn="ctr" fontAlgn="auto">
              <a:spcBef>
                <a:spcPts val="0"/>
              </a:spcBef>
              <a:spcAft>
                <a:spcPts val="0"/>
              </a:spcAft>
            </a:pPr>
            <a:r>
              <a:rPr lang="ja-JP" altLang="en-US" sz="1600" dirty="0" smtClean="0">
                <a:solidFill>
                  <a:prstClr val="black"/>
                </a:solidFill>
                <a:latin typeface="Arial Black"/>
                <a:ea typeface="HGP創英角ｺﾞｼｯｸUB"/>
              </a:rPr>
              <a:t>サービス見込み量ワーク</a:t>
            </a:r>
            <a:endParaRPr lang="en-US" altLang="ja-JP" sz="1600" dirty="0" smtClean="0">
              <a:solidFill>
                <a:prstClr val="black"/>
              </a:solidFill>
              <a:latin typeface="Arial Black"/>
              <a:ea typeface="HGP創英角ｺﾞｼｯｸUB"/>
            </a:endParaRPr>
          </a:p>
          <a:p>
            <a:pPr algn="ctr" fontAlgn="auto">
              <a:spcBef>
                <a:spcPts val="0"/>
              </a:spcBef>
              <a:spcAft>
                <a:spcPts val="0"/>
              </a:spcAft>
            </a:pPr>
            <a:r>
              <a:rPr lang="ja-JP" altLang="en-US" sz="1600" dirty="0" smtClean="0">
                <a:solidFill>
                  <a:prstClr val="black"/>
                </a:solidFill>
                <a:latin typeface="Arial Black"/>
                <a:ea typeface="HGP創英角ｺﾞｼｯｸUB"/>
              </a:rPr>
              <a:t>シート</a:t>
            </a:r>
          </a:p>
        </p:txBody>
      </p:sp>
      <p:cxnSp>
        <p:nvCxnSpPr>
          <p:cNvPr id="75" name="直線矢印コネクタ 74"/>
          <p:cNvCxnSpPr>
            <a:stCxn id="73" idx="1"/>
            <a:endCxn id="10" idx="3"/>
          </p:cNvCxnSpPr>
          <p:nvPr/>
        </p:nvCxnSpPr>
        <p:spPr>
          <a:xfrm flipH="1">
            <a:off x="6537176" y="5881143"/>
            <a:ext cx="2263934" cy="7119"/>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8623416" y="638735"/>
            <a:ext cx="1400162" cy="307777"/>
          </a:xfrm>
          <a:prstGeom prst="rect">
            <a:avLst/>
          </a:prstGeom>
          <a:noFill/>
        </p:spPr>
        <p:txBody>
          <a:bodyPr wrap="square" rtlCol="0">
            <a:spAutoFit/>
          </a:bodyPr>
          <a:lstStyle/>
          <a:p>
            <a:pPr algn="ctr" fontAlgn="auto">
              <a:spcBef>
                <a:spcPts val="0"/>
              </a:spcBef>
              <a:spcAft>
                <a:spcPts val="0"/>
              </a:spcAft>
            </a:pPr>
            <a:r>
              <a:rPr lang="en-US" altLang="ja-JP" sz="1400" dirty="0" smtClean="0">
                <a:solidFill>
                  <a:prstClr val="black"/>
                </a:solidFill>
                <a:latin typeface="Arial Black"/>
                <a:ea typeface="HGP創英角ｺﾞｼｯｸUB"/>
              </a:rPr>
              <a:t>《</a:t>
            </a:r>
            <a:r>
              <a:rPr lang="ja-JP" altLang="en-US" sz="1400" dirty="0" smtClean="0">
                <a:solidFill>
                  <a:prstClr val="black"/>
                </a:solidFill>
                <a:latin typeface="Arial Black"/>
                <a:ea typeface="HGP創英角ｺﾞｼｯｸUB"/>
              </a:rPr>
              <a:t>支援ツール</a:t>
            </a:r>
            <a:r>
              <a:rPr lang="en-US" altLang="ja-JP" sz="1400" dirty="0" smtClean="0">
                <a:solidFill>
                  <a:prstClr val="black"/>
                </a:solidFill>
                <a:latin typeface="Arial Black"/>
                <a:ea typeface="HGP創英角ｺﾞｼｯｸUB"/>
              </a:rPr>
              <a:t>》</a:t>
            </a:r>
            <a:endParaRPr lang="ja-JP" altLang="en-US" sz="1400" dirty="0">
              <a:solidFill>
                <a:prstClr val="black"/>
              </a:solidFill>
              <a:latin typeface="Arial Black"/>
              <a:ea typeface="HGP創英角ｺﾞｼｯｸUB"/>
            </a:endParaRPr>
          </a:p>
        </p:txBody>
      </p:sp>
      <p:sp>
        <p:nvSpPr>
          <p:cNvPr id="81" name="角丸四角形 80"/>
          <p:cNvSpPr/>
          <p:nvPr/>
        </p:nvSpPr>
        <p:spPr>
          <a:xfrm>
            <a:off x="63511" y="2095500"/>
            <a:ext cx="1308100" cy="1765300"/>
          </a:xfrm>
          <a:prstGeom prst="roundRect">
            <a:avLst>
              <a:gd name="adj" fmla="val 12784"/>
            </a:avLst>
          </a:prstGeom>
          <a:solidFill>
            <a:srgbClr val="FFFFCC"/>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600" dirty="0" smtClean="0">
                <a:solidFill>
                  <a:prstClr val="black"/>
                </a:solidFill>
              </a:rPr>
              <a:t>計画策定のための</a:t>
            </a:r>
            <a:endParaRPr lang="en-US" altLang="ja-JP" sz="1600" dirty="0" smtClean="0">
              <a:solidFill>
                <a:prstClr val="black"/>
              </a:solidFill>
            </a:endParaRPr>
          </a:p>
          <a:p>
            <a:pPr algn="ctr" fontAlgn="auto">
              <a:spcBef>
                <a:spcPts val="0"/>
              </a:spcBef>
              <a:spcAft>
                <a:spcPts val="0"/>
              </a:spcAft>
            </a:pPr>
            <a:r>
              <a:rPr lang="ja-JP" altLang="en-US" sz="1600" dirty="0" smtClean="0">
                <a:solidFill>
                  <a:prstClr val="black"/>
                </a:solidFill>
              </a:rPr>
              <a:t>基礎調査</a:t>
            </a:r>
            <a:endParaRPr lang="ja-JP" altLang="en-US" sz="1600" dirty="0">
              <a:solidFill>
                <a:prstClr val="black"/>
              </a:solidFill>
            </a:endParaRPr>
          </a:p>
        </p:txBody>
      </p:sp>
      <p:sp>
        <p:nvSpPr>
          <p:cNvPr id="86" name="角丸四角形 85"/>
          <p:cNvSpPr/>
          <p:nvPr/>
        </p:nvSpPr>
        <p:spPr>
          <a:xfrm>
            <a:off x="1460532" y="2070100"/>
            <a:ext cx="7045325" cy="2921000"/>
          </a:xfrm>
          <a:prstGeom prst="roundRect">
            <a:avLst>
              <a:gd name="adj" fmla="val 6232"/>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dirty="0">
              <a:solidFill>
                <a:prstClr val="white"/>
              </a:solidFill>
            </a:endParaRPr>
          </a:p>
        </p:txBody>
      </p:sp>
      <p:sp>
        <p:nvSpPr>
          <p:cNvPr id="99" name="角丸四角形 98"/>
          <p:cNvSpPr/>
          <p:nvPr/>
        </p:nvSpPr>
        <p:spPr>
          <a:xfrm>
            <a:off x="63511" y="5067300"/>
            <a:ext cx="1308100" cy="1638300"/>
          </a:xfrm>
          <a:prstGeom prst="roundRect">
            <a:avLst>
              <a:gd name="adj" fmla="val 12784"/>
            </a:avLst>
          </a:prstGeom>
          <a:solidFill>
            <a:srgbClr val="FFFFCC"/>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600" dirty="0" smtClean="0">
                <a:solidFill>
                  <a:prstClr val="black"/>
                </a:solidFill>
              </a:rPr>
              <a:t>サービス見込み量の算出と関係者への説明</a:t>
            </a:r>
            <a:endParaRPr lang="ja-JP" altLang="en-US" sz="1600" dirty="0">
              <a:solidFill>
                <a:prstClr val="black"/>
              </a:solidFill>
            </a:endParaRPr>
          </a:p>
        </p:txBody>
      </p:sp>
      <p:sp>
        <p:nvSpPr>
          <p:cNvPr id="100" name="角丸四角形 99"/>
          <p:cNvSpPr/>
          <p:nvPr/>
        </p:nvSpPr>
        <p:spPr>
          <a:xfrm>
            <a:off x="1460532" y="5080000"/>
            <a:ext cx="7045325" cy="1600200"/>
          </a:xfrm>
          <a:prstGeom prst="roundRect">
            <a:avLst>
              <a:gd name="adj" fmla="val 6232"/>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dirty="0">
              <a:solidFill>
                <a:prstClr val="white"/>
              </a:solidFill>
            </a:endParaRPr>
          </a:p>
        </p:txBody>
      </p:sp>
      <p:cxnSp>
        <p:nvCxnSpPr>
          <p:cNvPr id="43" name="直線矢印コネクタ 42"/>
          <p:cNvCxnSpPr/>
          <p:nvPr/>
        </p:nvCxnSpPr>
        <p:spPr>
          <a:xfrm>
            <a:off x="4592961" y="1131094"/>
            <a:ext cx="720080" cy="0"/>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4592961" y="1760116"/>
            <a:ext cx="720080" cy="0"/>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nvGrpSpPr>
          <p:cNvPr id="3" name="グループ化 67"/>
          <p:cNvGrpSpPr/>
          <p:nvPr/>
        </p:nvGrpSpPr>
        <p:grpSpPr>
          <a:xfrm>
            <a:off x="4332490" y="1439987"/>
            <a:ext cx="980554" cy="1364"/>
            <a:chOff x="4332486" y="1439987"/>
            <a:chExt cx="980554" cy="1364"/>
          </a:xfrm>
        </p:grpSpPr>
        <p:cxnSp>
          <p:nvCxnSpPr>
            <p:cNvPr id="50" name="直線矢印コネクタ 49"/>
            <p:cNvCxnSpPr/>
            <p:nvPr/>
          </p:nvCxnSpPr>
          <p:spPr>
            <a:xfrm>
              <a:off x="4376936" y="1441351"/>
              <a:ext cx="936104" cy="0"/>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a:off x="4332486" y="1439987"/>
              <a:ext cx="144016" cy="0"/>
            </a:xfrm>
            <a:prstGeom prst="straightConnector1">
              <a:avLst/>
            </a:prstGeom>
            <a:ln w="38100">
              <a:solidFill>
                <a:schemeClr val="tx1"/>
              </a:solidFill>
              <a:tailEnd type="none" w="lg" len="med"/>
            </a:ln>
          </p:spPr>
          <p:style>
            <a:lnRef idx="1">
              <a:schemeClr val="accent1"/>
            </a:lnRef>
            <a:fillRef idx="0">
              <a:schemeClr val="accent1"/>
            </a:fillRef>
            <a:effectRef idx="0">
              <a:schemeClr val="accent1"/>
            </a:effectRef>
            <a:fontRef idx="minor">
              <a:schemeClr val="tx1"/>
            </a:fontRef>
          </p:style>
        </p:cxnSp>
      </p:grpSp>
      <p:grpSp>
        <p:nvGrpSpPr>
          <p:cNvPr id="9" name="グループ化 8"/>
          <p:cNvGrpSpPr/>
          <p:nvPr/>
        </p:nvGrpSpPr>
        <p:grpSpPr>
          <a:xfrm>
            <a:off x="5025008" y="2132856"/>
            <a:ext cx="4816485" cy="1800200"/>
            <a:chOff x="5041900" y="2717800"/>
            <a:chExt cx="4816485" cy="1800200"/>
          </a:xfrm>
        </p:grpSpPr>
        <p:sp>
          <p:nvSpPr>
            <p:cNvPr id="62" name="角丸四角形 61"/>
            <p:cNvSpPr/>
            <p:nvPr/>
          </p:nvSpPr>
          <p:spPr>
            <a:xfrm>
              <a:off x="5562600" y="2717800"/>
              <a:ext cx="2882900" cy="1800200"/>
            </a:xfrm>
            <a:prstGeom prst="roundRect">
              <a:avLst>
                <a:gd name="adj" fmla="val 8836"/>
              </a:avLst>
            </a:prstGeom>
            <a:solidFill>
              <a:srgbClr val="CCFFCC"/>
            </a:solidFill>
            <a:ln w="38100" cmpd="thickThi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fontAlgn="auto">
                <a:spcBef>
                  <a:spcPts val="0"/>
                </a:spcBef>
                <a:spcAft>
                  <a:spcPts val="0"/>
                </a:spcAft>
              </a:pPr>
              <a:r>
                <a:rPr lang="ja-JP" altLang="en-US" sz="1600" dirty="0" smtClean="0">
                  <a:solidFill>
                    <a:prstClr val="black"/>
                  </a:solidFill>
                </a:rPr>
                <a:t>第５期から導入した調査手法</a:t>
              </a:r>
              <a:endParaRPr lang="en-US" altLang="ja-JP" sz="1600" dirty="0" smtClean="0">
                <a:solidFill>
                  <a:prstClr val="black"/>
                </a:solidFill>
              </a:endParaRPr>
            </a:p>
          </p:txBody>
        </p:sp>
        <p:sp>
          <p:nvSpPr>
            <p:cNvPr id="14" name="正方形/長方形 13"/>
            <p:cNvSpPr/>
            <p:nvPr/>
          </p:nvSpPr>
          <p:spPr>
            <a:xfrm>
              <a:off x="5969000" y="3101377"/>
              <a:ext cx="2108200" cy="609600"/>
            </a:xfrm>
            <a:prstGeom prst="rect">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fontAlgn="auto">
                <a:spcBef>
                  <a:spcPts val="0"/>
                </a:spcBef>
                <a:spcAft>
                  <a:spcPts val="0"/>
                </a:spcAft>
              </a:pPr>
              <a:r>
                <a:rPr lang="ja-JP" altLang="en-US" dirty="0" smtClean="0">
                  <a:solidFill>
                    <a:prstClr val="black"/>
                  </a:solidFill>
                  <a:latin typeface="Arial Black"/>
                  <a:ea typeface="HGP創英角ｺﾞｼｯｸUB"/>
                </a:rPr>
                <a:t>日常生活圏域</a:t>
              </a:r>
              <a:endParaRPr lang="en-US" altLang="ja-JP" dirty="0" smtClean="0">
                <a:solidFill>
                  <a:prstClr val="black"/>
                </a:solidFill>
                <a:latin typeface="Arial Black"/>
                <a:ea typeface="HGP創英角ｺﾞｼｯｸUB"/>
              </a:endParaRPr>
            </a:p>
            <a:p>
              <a:pPr algn="ctr" fontAlgn="auto">
                <a:spcBef>
                  <a:spcPts val="0"/>
                </a:spcBef>
                <a:spcAft>
                  <a:spcPts val="0"/>
                </a:spcAft>
              </a:pPr>
              <a:r>
                <a:rPr lang="ja-JP" altLang="en-US" dirty="0" smtClean="0">
                  <a:solidFill>
                    <a:prstClr val="black"/>
                  </a:solidFill>
                  <a:latin typeface="Arial Black"/>
                  <a:ea typeface="HGP創英角ｺﾞｼｯｸUB"/>
                </a:rPr>
                <a:t>ニーズ調査</a:t>
              </a:r>
            </a:p>
          </p:txBody>
        </p:sp>
        <p:sp>
          <p:nvSpPr>
            <p:cNvPr id="20" name="テキスト ボックス 19"/>
            <p:cNvSpPr txBox="1"/>
            <p:nvPr/>
          </p:nvSpPr>
          <p:spPr>
            <a:xfrm>
              <a:off x="5651538" y="3725912"/>
              <a:ext cx="2806699" cy="738664"/>
            </a:xfrm>
            <a:prstGeom prst="rect">
              <a:avLst/>
            </a:prstGeom>
            <a:noFill/>
          </p:spPr>
          <p:txBody>
            <a:bodyPr wrap="square" rtlCol="0" anchor="ctr" anchorCtr="0">
              <a:spAutoFit/>
            </a:bodyPr>
            <a:lstStyle/>
            <a:p>
              <a:pPr fontAlgn="auto">
                <a:spcBef>
                  <a:spcPts val="0"/>
                </a:spcBef>
                <a:spcAft>
                  <a:spcPts val="0"/>
                </a:spcAft>
              </a:pPr>
              <a:r>
                <a:rPr lang="ja-JP" altLang="en-US" sz="1400" dirty="0" smtClean="0">
                  <a:solidFill>
                    <a:prstClr val="black"/>
                  </a:solidFill>
                  <a:latin typeface="Arial"/>
                  <a:ea typeface="ＭＳ Ｐゴシック"/>
                </a:rPr>
                <a:t>その地域に住む高齢者の状態像を基礎に、地域の課題・ニーズや必要となるサービス等を把握・分析</a:t>
              </a:r>
              <a:endParaRPr lang="ja-JP" altLang="en-US" sz="1400" dirty="0">
                <a:solidFill>
                  <a:prstClr val="black"/>
                </a:solidFill>
                <a:latin typeface="Arial"/>
                <a:ea typeface="ＭＳ Ｐゴシック"/>
              </a:endParaRPr>
            </a:p>
          </p:txBody>
        </p:sp>
        <p:sp>
          <p:nvSpPr>
            <p:cNvPr id="30" name="右矢印 29"/>
            <p:cNvSpPr/>
            <p:nvPr/>
          </p:nvSpPr>
          <p:spPr>
            <a:xfrm flipH="1">
              <a:off x="5041900" y="3077840"/>
              <a:ext cx="901700" cy="672525"/>
            </a:xfrm>
            <a:prstGeom prst="rightArrow">
              <a:avLst/>
            </a:prstGeom>
            <a:solidFill>
              <a:schemeClr val="tx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fontAlgn="auto">
                <a:spcBef>
                  <a:spcPts val="0"/>
                </a:spcBef>
                <a:spcAft>
                  <a:spcPts val="0"/>
                </a:spcAft>
              </a:pPr>
              <a:r>
                <a:rPr lang="ja-JP" altLang="en-US" sz="1600" dirty="0" smtClean="0">
                  <a:solidFill>
                    <a:srgbClr val="FFFF00"/>
                  </a:solidFill>
                </a:rPr>
                <a:t>反 映</a:t>
              </a:r>
            </a:p>
          </p:txBody>
        </p:sp>
        <p:sp>
          <p:nvSpPr>
            <p:cNvPr id="71" name="フローチャート : 代替処理 70"/>
            <p:cNvSpPr/>
            <p:nvPr/>
          </p:nvSpPr>
          <p:spPr>
            <a:xfrm>
              <a:off x="8801110" y="3704580"/>
              <a:ext cx="1057275" cy="625268"/>
            </a:xfrm>
            <a:prstGeom prst="flowChartAlternateProcess">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36000" tIns="36000" rIns="36000" bIns="36000" rtlCol="0" anchor="ctr">
              <a:spAutoFit/>
            </a:bodyPr>
            <a:lstStyle/>
            <a:p>
              <a:pPr algn="ctr" fontAlgn="auto">
                <a:spcBef>
                  <a:spcPts val="0"/>
                </a:spcBef>
                <a:spcAft>
                  <a:spcPts val="0"/>
                </a:spcAft>
              </a:pPr>
              <a:r>
                <a:rPr lang="ja-JP" altLang="en-US" sz="1600" dirty="0" smtClean="0">
                  <a:solidFill>
                    <a:prstClr val="black"/>
                  </a:solidFill>
                  <a:latin typeface="Arial Black"/>
                  <a:ea typeface="HGP創英角ｺﾞｼｯｸUB"/>
                </a:rPr>
                <a:t>生活支援ソフト</a:t>
              </a:r>
            </a:p>
          </p:txBody>
        </p:sp>
        <p:cxnSp>
          <p:nvCxnSpPr>
            <p:cNvPr id="72" name="直線矢印コネクタ 71"/>
            <p:cNvCxnSpPr>
              <a:stCxn id="71" idx="1"/>
            </p:cNvCxnSpPr>
            <p:nvPr/>
          </p:nvCxnSpPr>
          <p:spPr>
            <a:xfrm flipH="1">
              <a:off x="8412137" y="4017214"/>
              <a:ext cx="388987" cy="0"/>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41" name="フローチャート : 代替処理 40"/>
            <p:cNvSpPr/>
            <p:nvPr/>
          </p:nvSpPr>
          <p:spPr>
            <a:xfrm>
              <a:off x="8801110" y="2963623"/>
              <a:ext cx="1057275" cy="625268"/>
            </a:xfrm>
            <a:prstGeom prst="flowChartAlternateProcess">
              <a:avLst/>
            </a:prstGeom>
            <a:solidFill>
              <a:schemeClr val="accent2">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wrap="square" lIns="36000" tIns="36000" rIns="36000" bIns="36000" rtlCol="0" anchor="ctr">
              <a:spAutoFit/>
            </a:bodyPr>
            <a:lstStyle/>
            <a:p>
              <a:pPr algn="ctr" fontAlgn="auto">
                <a:spcBef>
                  <a:spcPts val="0"/>
                </a:spcBef>
                <a:spcAft>
                  <a:spcPts val="0"/>
                </a:spcAft>
              </a:pPr>
              <a:r>
                <a:rPr lang="ja-JP" altLang="en-US" sz="1600" dirty="0" smtClean="0">
                  <a:solidFill>
                    <a:prstClr val="black"/>
                  </a:solidFill>
                  <a:latin typeface="Arial Black"/>
                  <a:ea typeface="HGP創英角ｺﾞｼｯｸUB"/>
                </a:rPr>
                <a:t>調査票（ひな型）</a:t>
              </a:r>
              <a:endParaRPr lang="en-US" altLang="ja-JP" sz="1600" dirty="0" smtClean="0">
                <a:solidFill>
                  <a:prstClr val="black"/>
                </a:solidFill>
                <a:latin typeface="Arial Black"/>
                <a:ea typeface="HGP創英角ｺﾞｼｯｸUB"/>
              </a:endParaRPr>
            </a:p>
          </p:txBody>
        </p:sp>
        <p:cxnSp>
          <p:nvCxnSpPr>
            <p:cNvPr id="48" name="直線矢印コネクタ 47"/>
            <p:cNvCxnSpPr/>
            <p:nvPr/>
          </p:nvCxnSpPr>
          <p:spPr>
            <a:xfrm flipH="1">
              <a:off x="8428932" y="3247901"/>
              <a:ext cx="388987" cy="0"/>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grpSp>
      <p:sp>
        <p:nvSpPr>
          <p:cNvPr id="46" name="テキスト ボックス 45"/>
          <p:cNvSpPr txBox="1"/>
          <p:nvPr/>
        </p:nvSpPr>
        <p:spPr>
          <a:xfrm>
            <a:off x="1587524" y="5196248"/>
            <a:ext cx="1889652" cy="1169551"/>
          </a:xfrm>
          <a:prstGeom prst="rect">
            <a:avLst/>
          </a:prstGeom>
          <a:noFill/>
        </p:spPr>
        <p:txBody>
          <a:bodyPr wrap="square" rtlCol="0">
            <a:spAutoFit/>
          </a:bodyPr>
          <a:lstStyle/>
          <a:p>
            <a:pPr fontAlgn="auto">
              <a:spcBef>
                <a:spcPts val="0"/>
              </a:spcBef>
              <a:spcAft>
                <a:spcPts val="0"/>
              </a:spcAft>
            </a:pPr>
            <a:r>
              <a:rPr lang="ja-JP" altLang="en-US" sz="1400" dirty="0" smtClean="0">
                <a:solidFill>
                  <a:prstClr val="black"/>
                </a:solidFill>
                <a:latin typeface="Calibri"/>
                <a:ea typeface="ＭＳ Ｐゴシック"/>
              </a:rPr>
              <a:t>どのような保険料水準でどのようなサービス水準を目指すのかの判断と合意形成、認識の共有</a:t>
            </a:r>
            <a:endParaRPr lang="ja-JP" altLang="en-US" sz="1400" dirty="0">
              <a:solidFill>
                <a:prstClr val="black"/>
              </a:solidFill>
              <a:latin typeface="Calibri"/>
              <a:ea typeface="ＭＳ Ｐゴシック"/>
            </a:endParaRPr>
          </a:p>
        </p:txBody>
      </p:sp>
      <p:sp>
        <p:nvSpPr>
          <p:cNvPr id="51" name="正方形/長方形 50"/>
          <p:cNvSpPr/>
          <p:nvPr/>
        </p:nvSpPr>
        <p:spPr>
          <a:xfrm>
            <a:off x="3477176" y="5196248"/>
            <a:ext cx="3060000" cy="360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fontAlgn="auto">
              <a:spcBef>
                <a:spcPts val="0"/>
              </a:spcBef>
              <a:spcAft>
                <a:spcPts val="0"/>
              </a:spcAft>
            </a:pPr>
            <a:r>
              <a:rPr lang="ja-JP" altLang="en-US" sz="1600" dirty="0" smtClean="0">
                <a:solidFill>
                  <a:prstClr val="black"/>
                </a:solidFill>
              </a:rPr>
              <a:t>対応策の検討（素案）</a:t>
            </a:r>
          </a:p>
        </p:txBody>
      </p:sp>
      <p:cxnSp>
        <p:nvCxnSpPr>
          <p:cNvPr id="59" name="直線矢印コネクタ 58"/>
          <p:cNvCxnSpPr>
            <a:stCxn id="51" idx="2"/>
            <a:endCxn id="10" idx="0"/>
          </p:cNvCxnSpPr>
          <p:nvPr/>
        </p:nvCxnSpPr>
        <p:spPr>
          <a:xfrm>
            <a:off x="5007176" y="5556248"/>
            <a:ext cx="0" cy="152014"/>
          </a:xfrm>
          <a:prstGeom prst="straightConnector1">
            <a:avLst/>
          </a:prstGeom>
          <a:ln w="38100">
            <a:solidFill>
              <a:schemeClr val="tx1"/>
            </a:solidFill>
            <a:tailEnd type="triangle" w="lg" len="med"/>
          </a:ln>
        </p:spPr>
        <p:style>
          <a:lnRef idx="1">
            <a:schemeClr val="accent1"/>
          </a:lnRef>
          <a:fillRef idx="0">
            <a:schemeClr val="accent1"/>
          </a:fillRef>
          <a:effectRef idx="0">
            <a:schemeClr val="accent1"/>
          </a:effectRef>
          <a:fontRef idx="minor">
            <a:schemeClr val="tx1"/>
          </a:fontRef>
        </p:style>
      </p:cxnSp>
      <p:sp>
        <p:nvSpPr>
          <p:cNvPr id="64" name="角丸四角形 63"/>
          <p:cNvSpPr/>
          <p:nvPr/>
        </p:nvSpPr>
        <p:spPr>
          <a:xfrm>
            <a:off x="1568624" y="4043288"/>
            <a:ext cx="2907882" cy="753864"/>
          </a:xfrm>
          <a:prstGeom prst="roundRect">
            <a:avLst>
              <a:gd name="adj" fmla="val 11241"/>
            </a:avLst>
          </a:prstGeom>
          <a:no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fontAlgn="auto">
              <a:spcBef>
                <a:spcPts val="0"/>
              </a:spcBef>
              <a:spcAft>
                <a:spcPts val="0"/>
              </a:spcAft>
            </a:pPr>
            <a:endParaRPr lang="en-US" altLang="ja-JP" sz="1400" dirty="0" smtClean="0">
              <a:solidFill>
                <a:prstClr val="black"/>
              </a:solidFill>
            </a:endParaRPr>
          </a:p>
          <a:p>
            <a:pPr algn="ctr" fontAlgn="auto">
              <a:spcBef>
                <a:spcPts val="0"/>
              </a:spcBef>
              <a:spcAft>
                <a:spcPts val="0"/>
              </a:spcAft>
            </a:pPr>
            <a:r>
              <a:rPr lang="ja-JP" altLang="en-US" sz="1400" dirty="0" smtClean="0">
                <a:solidFill>
                  <a:prstClr val="black"/>
                </a:solidFill>
              </a:rPr>
              <a:t>地域ケア会議を活用した地域課題</a:t>
            </a:r>
            <a:endParaRPr lang="en-US" altLang="ja-JP" sz="1400" dirty="0" smtClean="0">
              <a:solidFill>
                <a:prstClr val="black"/>
              </a:solidFill>
            </a:endParaRPr>
          </a:p>
          <a:p>
            <a:pPr algn="ctr" fontAlgn="auto">
              <a:spcBef>
                <a:spcPts val="0"/>
              </a:spcBef>
              <a:spcAft>
                <a:spcPts val="0"/>
              </a:spcAft>
            </a:pPr>
            <a:r>
              <a:rPr lang="ja-JP" altLang="en-US" sz="1400" dirty="0" smtClean="0">
                <a:solidFill>
                  <a:prstClr val="black"/>
                </a:solidFill>
              </a:rPr>
              <a:t>の把握、発見した社会資源の活用</a:t>
            </a:r>
            <a:endParaRPr lang="ja-JP" altLang="en-US" sz="1400" dirty="0">
              <a:solidFill>
                <a:prstClr val="black"/>
              </a:solidFill>
            </a:endParaRPr>
          </a:p>
        </p:txBody>
      </p:sp>
      <p:sp>
        <p:nvSpPr>
          <p:cNvPr id="68" name="角丸四角形 67"/>
          <p:cNvSpPr/>
          <p:nvPr/>
        </p:nvSpPr>
        <p:spPr>
          <a:xfrm>
            <a:off x="63511" y="3933165"/>
            <a:ext cx="1308100" cy="1057936"/>
          </a:xfrm>
          <a:prstGeom prst="roundRect">
            <a:avLst>
              <a:gd name="adj" fmla="val 12784"/>
            </a:avLst>
          </a:prstGeom>
          <a:solidFill>
            <a:srgbClr val="FFFFCC"/>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600" dirty="0" smtClean="0">
                <a:solidFill>
                  <a:prstClr val="black"/>
                </a:solidFill>
              </a:rPr>
              <a:t>地域ケア</a:t>
            </a:r>
            <a:endParaRPr lang="en-US" altLang="ja-JP" sz="1600" dirty="0" smtClean="0">
              <a:solidFill>
                <a:prstClr val="black"/>
              </a:solidFill>
            </a:endParaRPr>
          </a:p>
          <a:p>
            <a:pPr algn="ctr" fontAlgn="auto">
              <a:spcBef>
                <a:spcPts val="0"/>
              </a:spcBef>
              <a:spcAft>
                <a:spcPts val="0"/>
              </a:spcAft>
            </a:pPr>
            <a:r>
              <a:rPr lang="ja-JP" altLang="en-US" sz="1600" dirty="0" smtClean="0">
                <a:solidFill>
                  <a:prstClr val="black"/>
                </a:solidFill>
              </a:rPr>
              <a:t>会議</a:t>
            </a:r>
            <a:endParaRPr lang="ja-JP" altLang="en-US" sz="1600" dirty="0">
              <a:solidFill>
                <a:prstClr val="black"/>
              </a:solidFill>
            </a:endParaRPr>
          </a:p>
        </p:txBody>
      </p:sp>
      <p:sp>
        <p:nvSpPr>
          <p:cNvPr id="69" name="正方形/長方形 68"/>
          <p:cNvSpPr/>
          <p:nvPr/>
        </p:nvSpPr>
        <p:spPr>
          <a:xfrm>
            <a:off x="2277606" y="3933056"/>
            <a:ext cx="1489918" cy="327644"/>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fontAlgn="auto">
              <a:spcBef>
                <a:spcPts val="0"/>
              </a:spcBef>
              <a:spcAft>
                <a:spcPts val="0"/>
              </a:spcAft>
            </a:pPr>
            <a:r>
              <a:rPr lang="ja-JP" altLang="en-US" sz="1600" b="1" dirty="0" smtClean="0">
                <a:solidFill>
                  <a:prstClr val="black"/>
                </a:solidFill>
              </a:rPr>
              <a:t>地域ケア会議</a:t>
            </a:r>
          </a:p>
        </p:txBody>
      </p:sp>
      <p:sp>
        <p:nvSpPr>
          <p:cNvPr id="35" name="右矢印 34"/>
          <p:cNvSpPr/>
          <p:nvPr/>
        </p:nvSpPr>
        <p:spPr>
          <a:xfrm>
            <a:off x="3767524" y="3816912"/>
            <a:ext cx="1215670" cy="548192"/>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spcBef>
                <a:spcPts val="0"/>
              </a:spcBef>
              <a:spcAft>
                <a:spcPts val="0"/>
              </a:spcAft>
            </a:pPr>
            <a:r>
              <a:rPr lang="ja-JP" altLang="en-US" sz="1600" dirty="0" smtClean="0">
                <a:solidFill>
                  <a:srgbClr val="FFFF00"/>
                </a:solidFill>
              </a:rPr>
              <a:t>反映</a:t>
            </a:r>
            <a:endParaRPr lang="ja-JP" altLang="en-US" sz="1600" dirty="0">
              <a:solidFill>
                <a:srgbClr val="FFFF00"/>
              </a:solidFill>
            </a:endParaRPr>
          </a:p>
        </p:txBody>
      </p:sp>
      <p:sp>
        <p:nvSpPr>
          <p:cNvPr id="74" name="右矢印 73"/>
          <p:cNvSpPr/>
          <p:nvPr/>
        </p:nvSpPr>
        <p:spPr>
          <a:xfrm>
            <a:off x="4184704" y="2549553"/>
            <a:ext cx="816514" cy="1152960"/>
          </a:xfrm>
          <a:prstGeom prst="rightArrow">
            <a:avLst>
              <a:gd name="adj1" fmla="val 63377"/>
              <a:gd name="adj2"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auto">
              <a:spcBef>
                <a:spcPts val="0"/>
              </a:spcBef>
              <a:spcAft>
                <a:spcPts val="0"/>
              </a:spcAft>
            </a:pPr>
            <a:r>
              <a:rPr lang="ja-JP" altLang="en-US" sz="1600" dirty="0" smtClean="0">
                <a:solidFill>
                  <a:srgbClr val="FFFF00"/>
                </a:solidFill>
              </a:rPr>
              <a:t>　反映</a:t>
            </a:r>
            <a:endParaRPr lang="ja-JP" altLang="en-US" sz="1600" dirty="0">
              <a:solidFill>
                <a:srgbClr val="FFFF00"/>
              </a:solidFill>
            </a:endParaRPr>
          </a:p>
        </p:txBody>
      </p:sp>
      <p:sp>
        <p:nvSpPr>
          <p:cNvPr id="52" name="正方形/長方形 51"/>
          <p:cNvSpPr/>
          <p:nvPr/>
        </p:nvSpPr>
        <p:spPr>
          <a:xfrm rot="5400000">
            <a:off x="-164" y="173252"/>
            <a:ext cx="473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22</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2642243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p:cNvGrpSpPr/>
          <p:nvPr/>
        </p:nvGrpSpPr>
        <p:grpSpPr>
          <a:xfrm>
            <a:off x="1312716" y="2431842"/>
            <a:ext cx="7353621" cy="3071619"/>
            <a:chOff x="1312716" y="1961302"/>
            <a:chExt cx="7353621" cy="3071619"/>
          </a:xfrm>
        </p:grpSpPr>
        <p:sp>
          <p:nvSpPr>
            <p:cNvPr id="15" name="ホームベース 14"/>
            <p:cNvSpPr/>
            <p:nvPr/>
          </p:nvSpPr>
          <p:spPr bwMode="auto">
            <a:xfrm>
              <a:off x="3099289" y="1986703"/>
              <a:ext cx="4686421" cy="2162377"/>
            </a:xfrm>
            <a:prstGeom prst="homePlate">
              <a:avLst>
                <a:gd name="adj" fmla="val 0"/>
              </a:avLst>
            </a:prstGeom>
            <a:solidFill>
              <a:srgbClr val="FFFF00">
                <a:alpha val="79000"/>
              </a:srgbClr>
            </a:solidFill>
            <a:ln w="6350">
              <a:solidFill>
                <a:schemeClr val="accent1"/>
              </a:solidFill>
            </a:ln>
            <a:scene3d>
              <a:camera prst="orthographicFront"/>
              <a:lightRig rig="threePt" dir="t"/>
            </a:scene3d>
            <a:sp3d>
              <a:bevelT w="0" h="0" prst="coolSlant"/>
            </a:sp3d>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spcBef>
                  <a:spcPts val="600"/>
                </a:spcBef>
                <a:defRPr/>
              </a:pPr>
              <a:endParaRPr lang="ja-JP" altLang="en-US" sz="1400" b="1" dirty="0">
                <a:solidFill>
                  <a:prstClr val="black"/>
                </a:solidFill>
                <a:latin typeface="メイリオ" pitchFamily="50" charset="-128"/>
                <a:ea typeface="メイリオ" pitchFamily="50" charset="-128"/>
              </a:endParaRPr>
            </a:p>
          </p:txBody>
        </p:sp>
        <p:sp>
          <p:nvSpPr>
            <p:cNvPr id="12" name="ホームベース 11"/>
            <p:cNvSpPr/>
            <p:nvPr/>
          </p:nvSpPr>
          <p:spPr bwMode="auto">
            <a:xfrm>
              <a:off x="1312716" y="2815213"/>
              <a:ext cx="1756913" cy="1333867"/>
            </a:xfrm>
            <a:prstGeom prst="homePlate">
              <a:avLst>
                <a:gd name="adj" fmla="val 20077"/>
              </a:avLst>
            </a:prstGeom>
            <a:solidFill>
              <a:srgbClr val="66CCFF"/>
            </a:solidFill>
            <a:ln w="25400">
              <a:solidFill>
                <a:schemeClr val="tx1"/>
              </a:solidFill>
            </a:ln>
            <a:effectLst/>
            <a:scene3d>
              <a:camera prst="orthographicFront"/>
              <a:lightRig rig="threePt" dir="t"/>
            </a:scene3d>
            <a:sp3d>
              <a:bevelT w="0" h="0" prst="coolSlant"/>
            </a:sp3d>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r>
                <a:rPr lang="ja-JP" altLang="en-US" sz="1600" b="1" dirty="0">
                  <a:solidFill>
                    <a:prstClr val="black"/>
                  </a:solidFill>
                  <a:effectLst>
                    <a:outerShdw blurRad="38100" dist="38100" dir="2700000" algn="tl">
                      <a:srgbClr val="000000">
                        <a:alpha val="43137"/>
                      </a:srgbClr>
                    </a:outerShdw>
                  </a:effectLst>
                  <a:latin typeface="メイリオ" pitchFamily="50" charset="-128"/>
                  <a:ea typeface="メイリオ" pitchFamily="50" charset="-128"/>
                </a:rPr>
                <a:t>第</a:t>
              </a:r>
              <a:r>
                <a:rPr lang="en-US" altLang="ja-JP" sz="1600" b="1" dirty="0">
                  <a:solidFill>
                    <a:prstClr val="black"/>
                  </a:solidFill>
                  <a:effectLst>
                    <a:outerShdw blurRad="38100" dist="38100" dir="2700000" algn="tl">
                      <a:srgbClr val="000000">
                        <a:alpha val="43137"/>
                      </a:srgbClr>
                    </a:outerShdw>
                  </a:effectLst>
                  <a:latin typeface="メイリオ" pitchFamily="50" charset="-128"/>
                  <a:ea typeface="メイリオ" pitchFamily="50" charset="-128"/>
                </a:rPr>
                <a:t>5</a:t>
              </a:r>
              <a:r>
                <a:rPr lang="ja-JP" altLang="en-US" sz="1600" b="1" dirty="0">
                  <a:solidFill>
                    <a:prstClr val="black"/>
                  </a:solidFill>
                  <a:effectLst>
                    <a:outerShdw blurRad="38100" dist="38100" dir="2700000" algn="tl">
                      <a:srgbClr val="000000">
                        <a:alpha val="43137"/>
                      </a:srgbClr>
                    </a:outerShdw>
                  </a:effectLst>
                  <a:latin typeface="メイリオ" pitchFamily="50" charset="-128"/>
                  <a:ea typeface="メイリオ" pitchFamily="50" charset="-128"/>
                </a:rPr>
                <a:t>期</a:t>
              </a:r>
              <a:r>
                <a:rPr lang="ja-JP" altLang="en-US" sz="1600" b="1" dirty="0" smtClean="0">
                  <a:solidFill>
                    <a:prstClr val="black"/>
                  </a:solidFill>
                  <a:effectLst>
                    <a:outerShdw blurRad="38100" dist="38100" dir="2700000" algn="tl">
                      <a:srgbClr val="000000">
                        <a:alpha val="43137"/>
                      </a:srgbClr>
                    </a:outerShdw>
                  </a:effectLst>
                  <a:latin typeface="メイリオ" pitchFamily="50" charset="-128"/>
                  <a:ea typeface="メイリオ" pitchFamily="50" charset="-128"/>
                </a:rPr>
                <a:t>計画</a:t>
              </a:r>
              <a:endParaRPr lang="en-US" altLang="ja-JP" sz="1600" b="1" dirty="0" smtClean="0">
                <a:solidFill>
                  <a:prstClr val="black"/>
                </a:solidFill>
                <a:effectLst>
                  <a:outerShdw blurRad="38100" dist="38100" dir="2700000" algn="tl">
                    <a:srgbClr val="000000">
                      <a:alpha val="43137"/>
                    </a:srgbClr>
                  </a:outerShdw>
                </a:effectLst>
                <a:latin typeface="メイリオ" pitchFamily="50" charset="-128"/>
                <a:ea typeface="メイリオ" pitchFamily="50" charset="-128"/>
              </a:endParaRPr>
            </a:p>
            <a:p>
              <a:r>
                <a:rPr lang="ja-JP" altLang="en-US" sz="1400" dirty="0" smtClean="0">
                  <a:solidFill>
                    <a:srgbClr val="000000"/>
                  </a:solidFill>
                  <a:latin typeface="メイリオ" pitchFamily="50" charset="-128"/>
                  <a:ea typeface="メイリオ" pitchFamily="50" charset="-128"/>
                </a:rPr>
                <a:t>　　</a:t>
              </a:r>
              <a:r>
                <a:rPr lang="en-US" altLang="ja-JP" sz="1400" dirty="0" smtClean="0">
                  <a:solidFill>
                    <a:srgbClr val="000000"/>
                  </a:solidFill>
                  <a:latin typeface="メイリオ" pitchFamily="50" charset="-128"/>
                  <a:ea typeface="メイリオ" pitchFamily="50" charset="-128"/>
                </a:rPr>
                <a:t>2012</a:t>
              </a:r>
              <a:r>
                <a:rPr lang="ja-JP" altLang="en-US" sz="1400" dirty="0" smtClean="0">
                  <a:solidFill>
                    <a:srgbClr val="000000"/>
                  </a:solidFill>
                  <a:latin typeface="メイリオ" pitchFamily="50" charset="-128"/>
                  <a:ea typeface="メイリオ" pitchFamily="50" charset="-128"/>
                </a:rPr>
                <a:t>　</a:t>
              </a:r>
              <a:endParaRPr lang="en-US" altLang="ja-JP" sz="1400" dirty="0">
                <a:solidFill>
                  <a:srgbClr val="000000"/>
                </a:solidFill>
                <a:latin typeface="メイリオ" pitchFamily="50" charset="-128"/>
                <a:ea typeface="メイリオ" pitchFamily="50" charset="-128"/>
              </a:endParaRPr>
            </a:p>
            <a:p>
              <a:pPr algn="ctr"/>
              <a:r>
                <a:rPr lang="ja-JP" altLang="en-US" sz="1400" dirty="0" smtClean="0">
                  <a:solidFill>
                    <a:srgbClr val="000000"/>
                  </a:solidFill>
                  <a:latin typeface="メイリオ" pitchFamily="50" charset="-128"/>
                  <a:ea typeface="メイリオ" pitchFamily="50" charset="-128"/>
                </a:rPr>
                <a:t>～</a:t>
              </a:r>
              <a:r>
                <a:rPr lang="en-US" altLang="ja-JP" sz="1400" dirty="0" smtClean="0">
                  <a:solidFill>
                    <a:srgbClr val="000000"/>
                  </a:solidFill>
                  <a:latin typeface="メイリオ" pitchFamily="50" charset="-128"/>
                  <a:ea typeface="メイリオ" pitchFamily="50" charset="-128"/>
                </a:rPr>
                <a:t>2014</a:t>
              </a:r>
              <a:endParaRPr lang="ja-JP" altLang="en-US" sz="1400" b="1" dirty="0">
                <a:solidFill>
                  <a:prstClr val="black"/>
                </a:solidFill>
                <a:effectLst>
                  <a:outerShdw blurRad="38100" dist="38100" dir="2700000" algn="tl">
                    <a:srgbClr val="000000">
                      <a:alpha val="43137"/>
                    </a:srgbClr>
                  </a:outerShdw>
                </a:effectLst>
                <a:latin typeface="メイリオ" pitchFamily="50" charset="-128"/>
                <a:ea typeface="メイリオ" pitchFamily="50" charset="-128"/>
              </a:endParaRPr>
            </a:p>
          </p:txBody>
        </p:sp>
        <p:cxnSp>
          <p:nvCxnSpPr>
            <p:cNvPr id="29" name="直線矢印コネクタ 28"/>
            <p:cNvCxnSpPr/>
            <p:nvPr/>
          </p:nvCxnSpPr>
          <p:spPr bwMode="auto">
            <a:xfrm>
              <a:off x="1456732" y="4483830"/>
              <a:ext cx="6561533" cy="0"/>
            </a:xfrm>
            <a:prstGeom prst="straightConnector1">
              <a:avLst/>
            </a:prstGeom>
            <a:ln w="38100">
              <a:solidFill>
                <a:schemeClr val="tx1"/>
              </a:solidFill>
              <a:tailEnd type="arrow" w="med" len="lg"/>
            </a:ln>
          </p:spPr>
          <p:style>
            <a:lnRef idx="1">
              <a:schemeClr val="accent1"/>
            </a:lnRef>
            <a:fillRef idx="0">
              <a:schemeClr val="accent1"/>
            </a:fillRef>
            <a:effectRef idx="0">
              <a:schemeClr val="accent1"/>
            </a:effectRef>
            <a:fontRef idx="minor">
              <a:schemeClr val="tx1"/>
            </a:fontRef>
          </p:style>
        </p:cxnSp>
        <p:sp>
          <p:nvSpPr>
            <p:cNvPr id="23" name="テキスト ボックス 8"/>
            <p:cNvSpPr txBox="1">
              <a:spLocks noChangeArrowheads="1"/>
            </p:cNvSpPr>
            <p:nvPr/>
          </p:nvSpPr>
          <p:spPr bwMode="auto">
            <a:xfrm>
              <a:off x="7370193" y="4178753"/>
              <a:ext cx="633507" cy="307777"/>
            </a:xfrm>
            <a:prstGeom prst="rect">
              <a:avLst/>
            </a:prstGeom>
            <a:noFill/>
            <a:ln w="9525">
              <a:noFill/>
              <a:miter lim="800000"/>
              <a:headEnd/>
              <a:tailEnd/>
            </a:ln>
          </p:spPr>
          <p:txBody>
            <a:bodyPr wrap="none">
              <a:spAutoFit/>
            </a:bodyPr>
            <a:lstStyle/>
            <a:p>
              <a:r>
                <a:rPr lang="en-US" altLang="ja-JP" sz="1400" dirty="0" smtClean="0">
                  <a:solidFill>
                    <a:srgbClr val="000000"/>
                  </a:solidFill>
                  <a:latin typeface="メイリオ" pitchFamily="50" charset="-128"/>
                  <a:ea typeface="メイリオ" pitchFamily="50" charset="-128"/>
                </a:rPr>
                <a:t>2025</a:t>
              </a:r>
              <a:endParaRPr lang="ja-JP" altLang="en-US" sz="1400" dirty="0">
                <a:solidFill>
                  <a:srgbClr val="000000"/>
                </a:solidFill>
                <a:latin typeface="メイリオ" pitchFamily="50" charset="-128"/>
                <a:ea typeface="メイリオ" pitchFamily="50" charset="-128"/>
              </a:endParaRPr>
            </a:p>
          </p:txBody>
        </p:sp>
        <p:sp>
          <p:nvSpPr>
            <p:cNvPr id="38" name="ホームベース 37"/>
            <p:cNvSpPr/>
            <p:nvPr/>
          </p:nvSpPr>
          <p:spPr bwMode="auto">
            <a:xfrm>
              <a:off x="7370193" y="2815215"/>
              <a:ext cx="1296144" cy="1333865"/>
            </a:xfrm>
            <a:prstGeom prst="homePlate">
              <a:avLst>
                <a:gd name="adj" fmla="val 26727"/>
              </a:avLst>
            </a:prstGeom>
            <a:solidFill>
              <a:srgbClr val="FF9933"/>
            </a:solidFill>
            <a:ln>
              <a:solidFill>
                <a:schemeClr val="tx1"/>
              </a:solidFill>
            </a:ln>
            <a:scene3d>
              <a:camera prst="orthographicFront"/>
              <a:lightRig rig="threePt" dir="t"/>
            </a:scene3d>
            <a:sp3d>
              <a:bevelT w="0" h="0" prst="coolSlant"/>
            </a:sp3d>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spcBef>
                  <a:spcPts val="600"/>
                </a:spcBef>
                <a:defRPr/>
              </a:pPr>
              <a:r>
                <a:rPr lang="ja-JP" altLang="en-US" sz="1400" b="1" dirty="0" smtClean="0">
                  <a:solidFill>
                    <a:prstClr val="black"/>
                  </a:solidFill>
                  <a:latin typeface="メイリオ" pitchFamily="50" charset="-128"/>
                  <a:ea typeface="メイリオ" pitchFamily="50" charset="-128"/>
                </a:rPr>
                <a:t>第９期計画</a:t>
              </a:r>
              <a:endParaRPr lang="en-US" altLang="ja-JP" sz="1400" b="1" dirty="0" smtClean="0">
                <a:solidFill>
                  <a:prstClr val="black"/>
                </a:solidFill>
                <a:latin typeface="メイリオ" pitchFamily="50" charset="-128"/>
                <a:ea typeface="メイリオ" pitchFamily="50" charset="-128"/>
              </a:endParaRPr>
            </a:p>
            <a:p>
              <a:pPr>
                <a:spcBef>
                  <a:spcPts val="600"/>
                </a:spcBef>
                <a:defRPr/>
              </a:pPr>
              <a:r>
                <a:rPr lang="ja-JP" altLang="en-US" sz="1400" dirty="0" smtClean="0">
                  <a:solidFill>
                    <a:srgbClr val="000000"/>
                  </a:solidFill>
                  <a:latin typeface="メイリオ" pitchFamily="50" charset="-128"/>
                  <a:ea typeface="メイリオ" pitchFamily="50" charset="-128"/>
                </a:rPr>
                <a:t>　</a:t>
              </a:r>
              <a:r>
                <a:rPr lang="en-US" altLang="ja-JP" sz="1400" dirty="0" smtClean="0">
                  <a:solidFill>
                    <a:srgbClr val="000000"/>
                  </a:solidFill>
                  <a:latin typeface="メイリオ" pitchFamily="50" charset="-128"/>
                  <a:ea typeface="メイリオ" pitchFamily="50" charset="-128"/>
                </a:rPr>
                <a:t>2024</a:t>
              </a:r>
            </a:p>
            <a:p>
              <a:pPr algn="ctr">
                <a:defRPr/>
              </a:pPr>
              <a:r>
                <a:rPr lang="ja-JP" altLang="en-US" sz="1400" dirty="0" smtClean="0">
                  <a:solidFill>
                    <a:srgbClr val="000000"/>
                  </a:solidFill>
                  <a:latin typeface="メイリオ" pitchFamily="50" charset="-128"/>
                  <a:ea typeface="メイリオ" pitchFamily="50" charset="-128"/>
                </a:rPr>
                <a:t>　～</a:t>
              </a:r>
              <a:r>
                <a:rPr lang="en-US" altLang="ja-JP" sz="1400" dirty="0" smtClean="0">
                  <a:solidFill>
                    <a:srgbClr val="000000"/>
                  </a:solidFill>
                  <a:latin typeface="メイリオ" pitchFamily="50" charset="-128"/>
                  <a:ea typeface="メイリオ" pitchFamily="50" charset="-128"/>
                </a:rPr>
                <a:t>2026</a:t>
              </a:r>
              <a:endParaRPr lang="ja-JP" altLang="en-US" sz="1400" b="1" dirty="0">
                <a:solidFill>
                  <a:prstClr val="black"/>
                </a:solidFill>
                <a:latin typeface="メイリオ" pitchFamily="50" charset="-128"/>
                <a:ea typeface="メイリオ" pitchFamily="50" charset="-128"/>
              </a:endParaRPr>
            </a:p>
          </p:txBody>
        </p:sp>
        <p:sp>
          <p:nvSpPr>
            <p:cNvPr id="39" name="ホームベース 38"/>
            <p:cNvSpPr/>
            <p:nvPr/>
          </p:nvSpPr>
          <p:spPr bwMode="auto">
            <a:xfrm>
              <a:off x="6074049" y="2815215"/>
              <a:ext cx="1296144" cy="1333865"/>
            </a:xfrm>
            <a:prstGeom prst="homePlate">
              <a:avLst>
                <a:gd name="adj" fmla="val 26727"/>
              </a:avLst>
            </a:prstGeom>
            <a:solidFill>
              <a:srgbClr val="FF9933"/>
            </a:solidFill>
            <a:ln>
              <a:solidFill>
                <a:schemeClr val="tx1"/>
              </a:solidFill>
            </a:ln>
            <a:scene3d>
              <a:camera prst="orthographicFront"/>
              <a:lightRig rig="threePt" dir="t"/>
            </a:scene3d>
            <a:sp3d>
              <a:bevelT w="0" h="0" prst="coolSlant"/>
            </a:sp3d>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spcBef>
                  <a:spcPts val="600"/>
                </a:spcBef>
                <a:defRPr/>
              </a:pPr>
              <a:r>
                <a:rPr lang="ja-JP" altLang="en-US" sz="1400" b="1" dirty="0" smtClean="0">
                  <a:solidFill>
                    <a:prstClr val="black"/>
                  </a:solidFill>
                  <a:latin typeface="メイリオ" pitchFamily="50" charset="-128"/>
                  <a:ea typeface="メイリオ" pitchFamily="50" charset="-128"/>
                </a:rPr>
                <a:t>第８期計画</a:t>
              </a:r>
              <a:endParaRPr lang="en-US" altLang="ja-JP" sz="1400" b="1" dirty="0" smtClean="0">
                <a:solidFill>
                  <a:prstClr val="black"/>
                </a:solidFill>
                <a:latin typeface="メイリオ" pitchFamily="50" charset="-128"/>
                <a:ea typeface="メイリオ" pitchFamily="50" charset="-128"/>
              </a:endParaRPr>
            </a:p>
            <a:p>
              <a:pPr>
                <a:spcBef>
                  <a:spcPts val="600"/>
                </a:spcBef>
                <a:defRPr/>
              </a:pPr>
              <a:r>
                <a:rPr lang="ja-JP" altLang="en-US" sz="1400" dirty="0" smtClean="0">
                  <a:solidFill>
                    <a:srgbClr val="000000"/>
                  </a:solidFill>
                  <a:latin typeface="メイリオ" pitchFamily="50" charset="-128"/>
                  <a:ea typeface="メイリオ" pitchFamily="50" charset="-128"/>
                </a:rPr>
                <a:t>　</a:t>
              </a:r>
              <a:r>
                <a:rPr lang="en-US" altLang="ja-JP" sz="1400" dirty="0" smtClean="0">
                  <a:solidFill>
                    <a:srgbClr val="000000"/>
                  </a:solidFill>
                  <a:latin typeface="メイリオ" pitchFamily="50" charset="-128"/>
                  <a:ea typeface="メイリオ" pitchFamily="50" charset="-128"/>
                </a:rPr>
                <a:t>2021</a:t>
              </a:r>
            </a:p>
            <a:p>
              <a:pPr algn="ctr">
                <a:defRPr/>
              </a:pPr>
              <a:r>
                <a:rPr lang="ja-JP" altLang="en-US" sz="1400" dirty="0" smtClean="0">
                  <a:solidFill>
                    <a:srgbClr val="000000"/>
                  </a:solidFill>
                  <a:latin typeface="メイリオ" pitchFamily="50" charset="-128"/>
                  <a:ea typeface="メイリオ" pitchFamily="50" charset="-128"/>
                </a:rPr>
                <a:t>　～</a:t>
              </a:r>
              <a:r>
                <a:rPr lang="en-US" altLang="ja-JP" sz="1400" dirty="0" smtClean="0">
                  <a:solidFill>
                    <a:srgbClr val="000000"/>
                  </a:solidFill>
                  <a:latin typeface="メイリオ" pitchFamily="50" charset="-128"/>
                  <a:ea typeface="メイリオ" pitchFamily="50" charset="-128"/>
                </a:rPr>
                <a:t>2023</a:t>
              </a:r>
              <a:endParaRPr lang="ja-JP" altLang="en-US" sz="1400" b="1" dirty="0">
                <a:solidFill>
                  <a:prstClr val="black"/>
                </a:solidFill>
                <a:latin typeface="メイリオ" pitchFamily="50" charset="-128"/>
                <a:ea typeface="メイリオ" pitchFamily="50" charset="-128"/>
              </a:endParaRPr>
            </a:p>
          </p:txBody>
        </p:sp>
        <p:sp>
          <p:nvSpPr>
            <p:cNvPr id="42" name="テキスト ボックス 8"/>
            <p:cNvSpPr txBox="1">
              <a:spLocks noChangeArrowheads="1"/>
            </p:cNvSpPr>
            <p:nvPr/>
          </p:nvSpPr>
          <p:spPr bwMode="auto">
            <a:xfrm>
              <a:off x="2761343" y="4178605"/>
              <a:ext cx="633507" cy="307777"/>
            </a:xfrm>
            <a:prstGeom prst="rect">
              <a:avLst/>
            </a:prstGeom>
            <a:noFill/>
            <a:ln w="9525">
              <a:noFill/>
              <a:miter lim="800000"/>
              <a:headEnd/>
              <a:tailEnd/>
            </a:ln>
          </p:spPr>
          <p:txBody>
            <a:bodyPr wrap="none">
              <a:spAutoFit/>
            </a:bodyPr>
            <a:lstStyle/>
            <a:p>
              <a:r>
                <a:rPr lang="en-US" altLang="ja-JP" sz="1400" dirty="0" smtClean="0">
                  <a:solidFill>
                    <a:srgbClr val="000000"/>
                  </a:solidFill>
                  <a:latin typeface="メイリオ" pitchFamily="50" charset="-128"/>
                  <a:ea typeface="メイリオ" pitchFamily="50" charset="-128"/>
                </a:rPr>
                <a:t>2015</a:t>
              </a:r>
              <a:endParaRPr lang="ja-JP" altLang="en-US" sz="1400" dirty="0">
                <a:solidFill>
                  <a:srgbClr val="000000"/>
                </a:solidFill>
                <a:latin typeface="メイリオ" pitchFamily="50" charset="-128"/>
                <a:ea typeface="メイリオ" pitchFamily="50" charset="-128"/>
              </a:endParaRPr>
            </a:p>
          </p:txBody>
        </p:sp>
        <p:sp>
          <p:nvSpPr>
            <p:cNvPr id="40" name="ホームベース 39"/>
            <p:cNvSpPr/>
            <p:nvPr/>
          </p:nvSpPr>
          <p:spPr bwMode="auto">
            <a:xfrm>
              <a:off x="4777905" y="2796304"/>
              <a:ext cx="1296144" cy="1352776"/>
            </a:xfrm>
            <a:prstGeom prst="homePlate">
              <a:avLst>
                <a:gd name="adj" fmla="val 26727"/>
              </a:avLst>
            </a:prstGeom>
            <a:solidFill>
              <a:srgbClr val="FF9933"/>
            </a:solidFill>
            <a:ln>
              <a:solidFill>
                <a:schemeClr val="tx1"/>
              </a:solidFill>
            </a:ln>
            <a:scene3d>
              <a:camera prst="orthographicFront"/>
              <a:lightRig rig="threePt" dir="t"/>
            </a:scene3d>
            <a:sp3d>
              <a:bevelT w="0" h="0" prst="coolSlant"/>
            </a:sp3d>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spcBef>
                  <a:spcPts val="600"/>
                </a:spcBef>
                <a:defRPr/>
              </a:pPr>
              <a:r>
                <a:rPr lang="ja-JP" altLang="en-US" sz="1400" b="1" dirty="0" smtClean="0">
                  <a:solidFill>
                    <a:prstClr val="black"/>
                  </a:solidFill>
                  <a:latin typeface="メイリオ" pitchFamily="50" charset="-128"/>
                  <a:ea typeface="メイリオ" pitchFamily="50" charset="-128"/>
                </a:rPr>
                <a:t>第７期計画</a:t>
              </a:r>
              <a:endParaRPr lang="en-US" altLang="ja-JP" sz="1400" b="1" dirty="0" smtClean="0">
                <a:solidFill>
                  <a:prstClr val="black"/>
                </a:solidFill>
                <a:latin typeface="メイリオ" pitchFamily="50" charset="-128"/>
                <a:ea typeface="メイリオ" pitchFamily="50" charset="-128"/>
              </a:endParaRPr>
            </a:p>
            <a:p>
              <a:pPr>
                <a:spcBef>
                  <a:spcPts val="600"/>
                </a:spcBef>
                <a:defRPr/>
              </a:pPr>
              <a:r>
                <a:rPr lang="ja-JP" altLang="en-US" sz="1400" dirty="0" smtClean="0">
                  <a:solidFill>
                    <a:srgbClr val="000000"/>
                  </a:solidFill>
                  <a:latin typeface="メイリオ" pitchFamily="50" charset="-128"/>
                  <a:ea typeface="メイリオ" pitchFamily="50" charset="-128"/>
                </a:rPr>
                <a:t>　</a:t>
              </a:r>
              <a:r>
                <a:rPr lang="en-US" altLang="ja-JP" sz="1400" dirty="0" smtClean="0">
                  <a:solidFill>
                    <a:srgbClr val="000000"/>
                  </a:solidFill>
                  <a:latin typeface="メイリオ" pitchFamily="50" charset="-128"/>
                  <a:ea typeface="メイリオ" pitchFamily="50" charset="-128"/>
                </a:rPr>
                <a:t>2018</a:t>
              </a:r>
            </a:p>
            <a:p>
              <a:pPr algn="ctr">
                <a:defRPr/>
              </a:pPr>
              <a:r>
                <a:rPr lang="ja-JP" altLang="en-US" sz="1400" dirty="0" smtClean="0">
                  <a:solidFill>
                    <a:srgbClr val="000000"/>
                  </a:solidFill>
                  <a:latin typeface="メイリオ" pitchFamily="50" charset="-128"/>
                  <a:ea typeface="メイリオ" pitchFamily="50" charset="-128"/>
                </a:rPr>
                <a:t>　～</a:t>
              </a:r>
              <a:r>
                <a:rPr lang="en-US" altLang="ja-JP" sz="1400" dirty="0" smtClean="0">
                  <a:solidFill>
                    <a:srgbClr val="000000"/>
                  </a:solidFill>
                  <a:latin typeface="メイリオ" pitchFamily="50" charset="-128"/>
                  <a:ea typeface="メイリオ" pitchFamily="50" charset="-128"/>
                </a:rPr>
                <a:t>2020</a:t>
              </a:r>
              <a:endParaRPr lang="ja-JP" altLang="en-US" sz="1400" b="1" dirty="0">
                <a:solidFill>
                  <a:prstClr val="black"/>
                </a:solidFill>
                <a:latin typeface="メイリオ" pitchFamily="50" charset="-128"/>
                <a:ea typeface="メイリオ" pitchFamily="50" charset="-128"/>
              </a:endParaRPr>
            </a:p>
          </p:txBody>
        </p:sp>
        <p:sp>
          <p:nvSpPr>
            <p:cNvPr id="6" name="ホームベース 5"/>
            <p:cNvSpPr/>
            <p:nvPr/>
          </p:nvSpPr>
          <p:spPr bwMode="auto">
            <a:xfrm>
              <a:off x="3069629" y="2023125"/>
              <a:ext cx="1708276" cy="2125955"/>
            </a:xfrm>
            <a:prstGeom prst="homePlate">
              <a:avLst>
                <a:gd name="adj" fmla="val 26727"/>
              </a:avLst>
            </a:prstGeom>
            <a:solidFill>
              <a:srgbClr val="FFFF00"/>
            </a:solidFill>
            <a:ln>
              <a:solidFill>
                <a:schemeClr val="tx1"/>
              </a:solidFill>
            </a:ln>
            <a:scene3d>
              <a:camera prst="orthographicFront"/>
              <a:lightRig rig="threePt" dir="t"/>
            </a:scene3d>
            <a:sp3d>
              <a:bevelT w="0" h="0" prst="coolSlant"/>
            </a:sp3d>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a:spcBef>
                  <a:spcPts val="600"/>
                </a:spcBef>
                <a:defRPr/>
              </a:pPr>
              <a:r>
                <a:rPr lang="ja-JP" altLang="en-US" b="1" dirty="0">
                  <a:solidFill>
                    <a:prstClr val="black"/>
                  </a:solidFill>
                  <a:latin typeface="メイリオ" pitchFamily="50" charset="-128"/>
                  <a:ea typeface="メイリオ" pitchFamily="50" charset="-128"/>
                </a:rPr>
                <a:t>第６期</a:t>
              </a:r>
              <a:r>
                <a:rPr lang="ja-JP" altLang="en-US" b="1" dirty="0" smtClean="0">
                  <a:solidFill>
                    <a:prstClr val="black"/>
                  </a:solidFill>
                  <a:latin typeface="メイリオ" pitchFamily="50" charset="-128"/>
                  <a:ea typeface="メイリオ" pitchFamily="50" charset="-128"/>
                </a:rPr>
                <a:t>計画</a:t>
              </a:r>
              <a:endParaRPr lang="en-US" altLang="ja-JP" b="1" dirty="0" smtClean="0">
                <a:solidFill>
                  <a:prstClr val="black"/>
                </a:solidFill>
                <a:latin typeface="メイリオ" pitchFamily="50" charset="-128"/>
                <a:ea typeface="メイリオ" pitchFamily="50" charset="-128"/>
              </a:endParaRPr>
            </a:p>
            <a:p>
              <a:pPr>
                <a:spcBef>
                  <a:spcPts val="600"/>
                </a:spcBef>
                <a:defRPr/>
              </a:pPr>
              <a:r>
                <a:rPr lang="ja-JP" altLang="en-US" sz="1400" dirty="0" smtClean="0">
                  <a:solidFill>
                    <a:srgbClr val="000000"/>
                  </a:solidFill>
                  <a:latin typeface="メイリオ" pitchFamily="50" charset="-128"/>
                  <a:ea typeface="メイリオ" pitchFamily="50" charset="-128"/>
                </a:rPr>
                <a:t>　</a:t>
              </a:r>
              <a:r>
                <a:rPr lang="en-US" altLang="ja-JP" sz="1400" dirty="0" smtClean="0">
                  <a:solidFill>
                    <a:srgbClr val="000000"/>
                  </a:solidFill>
                  <a:latin typeface="メイリオ" pitchFamily="50" charset="-128"/>
                  <a:ea typeface="メイリオ" pitchFamily="50" charset="-128"/>
                </a:rPr>
                <a:t>2015</a:t>
              </a:r>
            </a:p>
            <a:p>
              <a:pPr algn="ctr">
                <a:defRPr/>
              </a:pPr>
              <a:r>
                <a:rPr lang="ja-JP" altLang="en-US" sz="1400" dirty="0" smtClean="0">
                  <a:solidFill>
                    <a:srgbClr val="000000"/>
                  </a:solidFill>
                  <a:latin typeface="メイリオ" pitchFamily="50" charset="-128"/>
                  <a:ea typeface="メイリオ" pitchFamily="50" charset="-128"/>
                </a:rPr>
                <a:t>　～</a:t>
              </a:r>
              <a:r>
                <a:rPr lang="en-US" altLang="ja-JP" sz="1400" dirty="0" smtClean="0">
                  <a:solidFill>
                    <a:srgbClr val="000000"/>
                  </a:solidFill>
                  <a:latin typeface="メイリオ" pitchFamily="50" charset="-128"/>
                  <a:ea typeface="メイリオ" pitchFamily="50" charset="-128"/>
                </a:rPr>
                <a:t>2017</a:t>
              </a:r>
              <a:endParaRPr lang="ja-JP" altLang="en-US" sz="1400" b="1" dirty="0">
                <a:solidFill>
                  <a:prstClr val="black"/>
                </a:solidFill>
                <a:latin typeface="メイリオ" pitchFamily="50" charset="-128"/>
                <a:ea typeface="メイリオ" pitchFamily="50" charset="-128"/>
              </a:endParaRPr>
            </a:p>
          </p:txBody>
        </p:sp>
        <p:sp>
          <p:nvSpPr>
            <p:cNvPr id="4" name="テキスト ボックス 3"/>
            <p:cNvSpPr txBox="1"/>
            <p:nvPr/>
          </p:nvSpPr>
          <p:spPr>
            <a:xfrm>
              <a:off x="4520352" y="1961302"/>
              <a:ext cx="2849841" cy="369332"/>
            </a:xfrm>
            <a:prstGeom prst="rect">
              <a:avLst/>
            </a:prstGeom>
            <a:noFill/>
          </p:spPr>
          <p:txBody>
            <a:bodyPr wrap="square" rtlCol="0">
              <a:spAutoFit/>
            </a:bodyPr>
            <a:lstStyle/>
            <a:p>
              <a:pPr algn="ctr"/>
              <a:r>
                <a:rPr lang="ja-JP" altLang="en-US" dirty="0" smtClean="0">
                  <a:solidFill>
                    <a:srgbClr val="1F497D"/>
                  </a:solidFill>
                  <a:latin typeface="ＤＦ特太ゴシック体" pitchFamily="49" charset="-128"/>
                  <a:ea typeface="ＤＦ特太ゴシック体" pitchFamily="49" charset="-128"/>
                </a:rPr>
                <a:t>＜</a:t>
              </a:r>
              <a:r>
                <a:rPr lang="en-US" altLang="ja-JP" dirty="0" smtClean="0">
                  <a:solidFill>
                    <a:srgbClr val="1F497D"/>
                  </a:solidFill>
                  <a:latin typeface="ＤＦ特太ゴシック体" pitchFamily="49" charset="-128"/>
                  <a:ea typeface="ＤＦ特太ゴシック体" pitchFamily="49" charset="-128"/>
                </a:rPr>
                <a:t>2025</a:t>
              </a:r>
              <a:r>
                <a:rPr lang="ja-JP" altLang="en-US" dirty="0" smtClean="0">
                  <a:solidFill>
                    <a:srgbClr val="1F497D"/>
                  </a:solidFill>
                  <a:latin typeface="ＤＦ特太ゴシック体" pitchFamily="49" charset="-128"/>
                  <a:ea typeface="ＤＦ特太ゴシック体" pitchFamily="49" charset="-128"/>
                </a:rPr>
                <a:t>年までの見通し＞</a:t>
              </a:r>
              <a:endParaRPr lang="ja-JP" altLang="en-US" dirty="0">
                <a:solidFill>
                  <a:srgbClr val="1F497D"/>
                </a:solidFill>
                <a:latin typeface="ＤＦ特太ゴシック体" pitchFamily="49" charset="-128"/>
                <a:ea typeface="ＤＦ特太ゴシック体" pitchFamily="49" charset="-128"/>
              </a:endParaRPr>
            </a:p>
          </p:txBody>
        </p:sp>
        <p:sp>
          <p:nvSpPr>
            <p:cNvPr id="7" name="二等辺三角形 6"/>
            <p:cNvSpPr/>
            <p:nvPr/>
          </p:nvSpPr>
          <p:spPr>
            <a:xfrm>
              <a:off x="2944095" y="4509120"/>
              <a:ext cx="197528" cy="216024"/>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右矢印 1"/>
            <p:cNvSpPr/>
            <p:nvPr/>
          </p:nvSpPr>
          <p:spPr>
            <a:xfrm>
              <a:off x="3106188" y="2132856"/>
              <a:ext cx="4686422" cy="663448"/>
            </a:xfrm>
            <a:prstGeom prst="rightArrow">
              <a:avLst/>
            </a:prstGeom>
            <a:solidFill>
              <a:schemeClr val="accent1">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二等辺三角形 21"/>
            <p:cNvSpPr/>
            <p:nvPr/>
          </p:nvSpPr>
          <p:spPr>
            <a:xfrm>
              <a:off x="7588182" y="4521785"/>
              <a:ext cx="197528" cy="216024"/>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テキスト ボックス 8"/>
            <p:cNvSpPr txBox="1"/>
            <p:nvPr/>
          </p:nvSpPr>
          <p:spPr>
            <a:xfrm>
              <a:off x="2252097" y="4725144"/>
              <a:ext cx="1635063" cy="307777"/>
            </a:xfrm>
            <a:prstGeom prst="rect">
              <a:avLst/>
            </a:prstGeom>
            <a:noFill/>
          </p:spPr>
          <p:txBody>
            <a:bodyPr wrap="square" rtlCol="0">
              <a:spAutoFit/>
            </a:bodyPr>
            <a:lstStyle/>
            <a:p>
              <a:pPr algn="ctr"/>
              <a:r>
                <a:rPr lang="ja-JP" altLang="en-US" sz="1400" dirty="0" smtClean="0">
                  <a:solidFill>
                    <a:prstClr val="black"/>
                  </a:solidFill>
                  <a:latin typeface="ＤＦ特太ゴシック体" pitchFamily="49" charset="-128"/>
                  <a:ea typeface="ＤＦ特太ゴシック体" pitchFamily="49" charset="-128"/>
                </a:rPr>
                <a:t>団塊世代が</a:t>
              </a:r>
              <a:r>
                <a:rPr lang="en-US" altLang="ja-JP" sz="1400" dirty="0" smtClean="0">
                  <a:solidFill>
                    <a:prstClr val="black"/>
                  </a:solidFill>
                  <a:latin typeface="ＤＦ特太ゴシック体" pitchFamily="49" charset="-128"/>
                  <a:ea typeface="ＤＦ特太ゴシック体" pitchFamily="49" charset="-128"/>
                </a:rPr>
                <a:t>65</a:t>
              </a:r>
              <a:r>
                <a:rPr lang="ja-JP" altLang="en-US" sz="1400" dirty="0" smtClean="0">
                  <a:solidFill>
                    <a:prstClr val="black"/>
                  </a:solidFill>
                  <a:latin typeface="ＤＦ特太ゴシック体" pitchFamily="49" charset="-128"/>
                  <a:ea typeface="ＤＦ特太ゴシック体" pitchFamily="49" charset="-128"/>
                </a:rPr>
                <a:t>歳に</a:t>
              </a:r>
              <a:endParaRPr lang="ja-JP" altLang="en-US" sz="1400" dirty="0">
                <a:solidFill>
                  <a:prstClr val="black"/>
                </a:solidFill>
                <a:latin typeface="ＤＦ特太ゴシック体" pitchFamily="49" charset="-128"/>
                <a:ea typeface="ＤＦ特太ゴシック体" pitchFamily="49" charset="-128"/>
              </a:endParaRPr>
            </a:p>
          </p:txBody>
        </p:sp>
        <p:sp>
          <p:nvSpPr>
            <p:cNvPr id="24" name="テキスト ボックス 23"/>
            <p:cNvSpPr txBox="1"/>
            <p:nvPr/>
          </p:nvSpPr>
          <p:spPr>
            <a:xfrm>
              <a:off x="6869414" y="4725144"/>
              <a:ext cx="1635063" cy="307777"/>
            </a:xfrm>
            <a:prstGeom prst="rect">
              <a:avLst/>
            </a:prstGeom>
            <a:noFill/>
          </p:spPr>
          <p:txBody>
            <a:bodyPr wrap="square" rtlCol="0">
              <a:spAutoFit/>
            </a:bodyPr>
            <a:lstStyle/>
            <a:p>
              <a:pPr algn="ctr"/>
              <a:r>
                <a:rPr lang="ja-JP" altLang="en-US" sz="1400" dirty="0" smtClean="0">
                  <a:solidFill>
                    <a:prstClr val="black"/>
                  </a:solidFill>
                  <a:latin typeface="ＤＦ特太ゴシック体" pitchFamily="49" charset="-128"/>
                  <a:ea typeface="ＤＦ特太ゴシック体" pitchFamily="49" charset="-128"/>
                </a:rPr>
                <a:t>団塊世代が</a:t>
              </a:r>
              <a:r>
                <a:rPr lang="en-US" altLang="ja-JP" sz="1400" dirty="0">
                  <a:solidFill>
                    <a:prstClr val="black"/>
                  </a:solidFill>
                  <a:latin typeface="ＤＦ特太ゴシック体" pitchFamily="49" charset="-128"/>
                  <a:ea typeface="ＤＦ特太ゴシック体" pitchFamily="49" charset="-128"/>
                </a:rPr>
                <a:t>75</a:t>
              </a:r>
              <a:r>
                <a:rPr lang="ja-JP" altLang="en-US" sz="1400" dirty="0" smtClean="0">
                  <a:solidFill>
                    <a:prstClr val="black"/>
                  </a:solidFill>
                  <a:latin typeface="ＤＦ特太ゴシック体" pitchFamily="49" charset="-128"/>
                  <a:ea typeface="ＤＦ特太ゴシック体" pitchFamily="49" charset="-128"/>
                </a:rPr>
                <a:t>歳に</a:t>
              </a:r>
              <a:endParaRPr lang="ja-JP" altLang="en-US" sz="1400" dirty="0">
                <a:solidFill>
                  <a:prstClr val="black"/>
                </a:solidFill>
                <a:latin typeface="ＤＦ特太ゴシック体" pitchFamily="49" charset="-128"/>
                <a:ea typeface="ＤＦ特太ゴシック体" pitchFamily="49" charset="-128"/>
              </a:endParaRPr>
            </a:p>
          </p:txBody>
        </p:sp>
      </p:grpSp>
      <p:sp>
        <p:nvSpPr>
          <p:cNvPr id="25" name="線吹き出し 1 (枠付き) 24"/>
          <p:cNvSpPr/>
          <p:nvPr/>
        </p:nvSpPr>
        <p:spPr>
          <a:xfrm>
            <a:off x="343234" y="946611"/>
            <a:ext cx="8788527" cy="1084125"/>
          </a:xfrm>
          <a:prstGeom prst="borderCallout1">
            <a:avLst>
              <a:gd name="adj1" fmla="val 153728"/>
              <a:gd name="adj2" fmla="val 39058"/>
              <a:gd name="adj3" fmla="val 100473"/>
              <a:gd name="adj4" fmla="val 49886"/>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lIns="108000" tIns="72000" rIns="108000" bIns="72000" anchor="ctr">
            <a:spAutoFit/>
          </a:bodyPr>
          <a:lstStyle/>
          <a:p>
            <a:pPr marL="177800" indent="-177800" algn="just">
              <a:defRPr/>
            </a:pPr>
            <a:r>
              <a:rPr lang="ja-JP" altLang="en-US" sz="1400" b="1" dirty="0" smtClean="0">
                <a:solidFill>
                  <a:prstClr val="black"/>
                </a:solidFill>
                <a:latin typeface="ＭＳ ゴシック" pitchFamily="49" charset="-128"/>
                <a:ea typeface="ＭＳ ゴシック" pitchFamily="49" charset="-128"/>
              </a:rPr>
              <a:t>○　</a:t>
            </a:r>
            <a:r>
              <a:rPr lang="ja-JP" altLang="en-US" sz="1400" b="1" u="sng" dirty="0" smtClean="0">
                <a:solidFill>
                  <a:prstClr val="black"/>
                </a:solidFill>
                <a:latin typeface="ＭＳ ゴシック" pitchFamily="49" charset="-128"/>
                <a:ea typeface="ＭＳ ゴシック" pitchFamily="49" charset="-128"/>
              </a:rPr>
              <a:t>第６期計画以後の計画は</a:t>
            </a:r>
            <a:r>
              <a:rPr lang="ja-JP" altLang="en-US" sz="1400" dirty="0" smtClean="0">
                <a:solidFill>
                  <a:prstClr val="black"/>
                </a:solidFill>
                <a:latin typeface="ＭＳ ゴシック" pitchFamily="49" charset="-128"/>
                <a:ea typeface="ＭＳ ゴシック" pitchFamily="49" charset="-128"/>
              </a:rPr>
              <a:t>、</a:t>
            </a:r>
            <a:r>
              <a:rPr lang="en-US" altLang="ja-JP" sz="1400" b="1" u="sng" dirty="0" smtClean="0">
                <a:solidFill>
                  <a:prstClr val="black"/>
                </a:solidFill>
                <a:latin typeface="ＭＳ ゴシック" pitchFamily="49" charset="-128"/>
                <a:ea typeface="ＭＳ ゴシック" pitchFamily="49" charset="-128"/>
              </a:rPr>
              <a:t>2025</a:t>
            </a:r>
            <a:r>
              <a:rPr lang="ja-JP" altLang="en-US" sz="1400" b="1" u="sng" dirty="0" smtClean="0">
                <a:solidFill>
                  <a:prstClr val="black"/>
                </a:solidFill>
                <a:latin typeface="ＭＳ ゴシック" pitchFamily="49" charset="-128"/>
                <a:ea typeface="ＭＳ ゴシック" pitchFamily="49" charset="-128"/>
              </a:rPr>
              <a:t>年</a:t>
            </a:r>
            <a:r>
              <a:rPr lang="ja-JP" altLang="en-US" sz="1400" dirty="0" smtClean="0">
                <a:solidFill>
                  <a:prstClr val="black"/>
                </a:solidFill>
                <a:latin typeface="ＭＳ ゴシック" pitchFamily="49" charset="-128"/>
                <a:ea typeface="ＭＳ ゴシック" pitchFamily="49" charset="-128"/>
              </a:rPr>
              <a:t>に向け</a:t>
            </a:r>
            <a:r>
              <a:rPr lang="ja-JP" altLang="en-US" sz="1400" dirty="0">
                <a:solidFill>
                  <a:prstClr val="black"/>
                </a:solidFill>
                <a:latin typeface="ＭＳ ゴシック" pitchFamily="49" charset="-128"/>
                <a:ea typeface="ＭＳ ゴシック" pitchFamily="49" charset="-128"/>
              </a:rPr>
              <a:t>、</a:t>
            </a:r>
            <a:r>
              <a:rPr lang="ja-JP" altLang="en-US" sz="1400" dirty="0" smtClean="0">
                <a:solidFill>
                  <a:prstClr val="black"/>
                </a:solidFill>
                <a:latin typeface="ＭＳ ゴシック" pitchFamily="49" charset="-128"/>
                <a:ea typeface="ＭＳ ゴシック" pitchFamily="49" charset="-128"/>
              </a:rPr>
              <a:t>第５期で開始した</a:t>
            </a:r>
            <a:r>
              <a:rPr lang="ja-JP" altLang="en-US" sz="1400" b="1" u="sng" dirty="0" smtClean="0">
                <a:solidFill>
                  <a:prstClr val="black"/>
                </a:solidFill>
                <a:latin typeface="ＭＳ ゴシック" pitchFamily="49" charset="-128"/>
                <a:ea typeface="ＭＳ ゴシック" pitchFamily="49" charset="-128"/>
              </a:rPr>
              <a:t>地域包括ケア実現のための方向性を承継</a:t>
            </a:r>
            <a:r>
              <a:rPr lang="ja-JP" altLang="en-US" sz="1400" dirty="0" smtClean="0">
                <a:solidFill>
                  <a:prstClr val="black"/>
                </a:solidFill>
                <a:latin typeface="ＭＳ ゴシック" pitchFamily="49" charset="-128"/>
                <a:ea typeface="ＭＳ ゴシック" pitchFamily="49" charset="-128"/>
              </a:rPr>
              <a:t>しつつ、</a:t>
            </a:r>
            <a:r>
              <a:rPr lang="ja-JP" altLang="en-US" sz="1400" b="1" u="sng" dirty="0">
                <a:solidFill>
                  <a:prstClr val="black"/>
                </a:solidFill>
                <a:latin typeface="ＭＳ ゴシック" pitchFamily="49" charset="-128"/>
                <a:ea typeface="ＭＳ ゴシック" pitchFamily="49" charset="-128"/>
              </a:rPr>
              <a:t>在宅</a:t>
            </a:r>
            <a:r>
              <a:rPr lang="ja-JP" altLang="en-US" sz="1400" b="1" u="sng" dirty="0" smtClean="0">
                <a:solidFill>
                  <a:prstClr val="black"/>
                </a:solidFill>
                <a:latin typeface="ＭＳ ゴシック" pitchFamily="49" charset="-128"/>
                <a:ea typeface="ＭＳ ゴシック" pitchFamily="49" charset="-128"/>
              </a:rPr>
              <a:t>医療介護</a:t>
            </a:r>
            <a:r>
              <a:rPr lang="ja-JP" altLang="en-US" sz="1400" b="1" u="sng" dirty="0">
                <a:solidFill>
                  <a:prstClr val="black"/>
                </a:solidFill>
                <a:latin typeface="ＭＳ ゴシック" pitchFamily="49" charset="-128"/>
                <a:ea typeface="ＭＳ ゴシック" pitchFamily="49" charset="-128"/>
              </a:rPr>
              <a:t>連携等</a:t>
            </a:r>
            <a:r>
              <a:rPr lang="ja-JP" altLang="en-US" sz="1400" b="1" u="sng" dirty="0" smtClean="0">
                <a:solidFill>
                  <a:prstClr val="black"/>
                </a:solidFill>
                <a:latin typeface="ＭＳ ゴシック" pitchFamily="49" charset="-128"/>
                <a:ea typeface="ＭＳ ゴシック" pitchFamily="49" charset="-128"/>
              </a:rPr>
              <a:t>の取組を本格化</a:t>
            </a:r>
            <a:r>
              <a:rPr lang="ja-JP" altLang="en-US" sz="1400" dirty="0">
                <a:solidFill>
                  <a:prstClr val="black"/>
                </a:solidFill>
                <a:latin typeface="ＭＳ ゴシック" pitchFamily="49" charset="-128"/>
                <a:ea typeface="ＭＳ ゴシック" pitchFamily="49" charset="-128"/>
              </a:rPr>
              <a:t>していく</a:t>
            </a:r>
            <a:r>
              <a:rPr lang="ja-JP" altLang="en-US" sz="1400" dirty="0" smtClean="0">
                <a:solidFill>
                  <a:prstClr val="black"/>
                </a:solidFill>
                <a:latin typeface="ＭＳ ゴシック" pitchFamily="49" charset="-128"/>
                <a:ea typeface="ＭＳ ゴシック" pitchFamily="49" charset="-128"/>
              </a:rPr>
              <a:t>もの。</a:t>
            </a:r>
            <a:endParaRPr lang="en-US" altLang="ja-JP" sz="1400" dirty="0" smtClean="0">
              <a:solidFill>
                <a:prstClr val="black"/>
              </a:solidFill>
              <a:latin typeface="ＭＳ ゴシック" pitchFamily="49" charset="-128"/>
              <a:ea typeface="ＭＳ ゴシック" pitchFamily="49" charset="-128"/>
            </a:endParaRPr>
          </a:p>
          <a:p>
            <a:pPr marL="177800" indent="-177800" algn="just">
              <a:spcBef>
                <a:spcPts val="600"/>
              </a:spcBef>
              <a:defRPr/>
            </a:pPr>
            <a:r>
              <a:rPr lang="ja-JP" altLang="en-US" sz="1400" dirty="0" smtClean="0">
                <a:solidFill>
                  <a:prstClr val="black"/>
                </a:solidFill>
                <a:latin typeface="ＭＳ ゴシック" pitchFamily="49" charset="-128"/>
                <a:ea typeface="ＭＳ ゴシック" pitchFamily="49" charset="-128"/>
              </a:rPr>
              <a:t>○　</a:t>
            </a:r>
            <a:r>
              <a:rPr lang="ja-JP" altLang="en-US" sz="1400" b="1" u="sng" dirty="0" smtClean="0">
                <a:solidFill>
                  <a:prstClr val="black"/>
                </a:solidFill>
                <a:latin typeface="ＭＳ ゴシック" pitchFamily="49" charset="-128"/>
                <a:ea typeface="ＭＳ ゴシック" pitchFamily="49" charset="-128"/>
              </a:rPr>
              <a:t>２０２５年までの中長期的なサービス・給付</a:t>
            </a:r>
            <a:r>
              <a:rPr lang="ja-JP" altLang="en-US" sz="1400" b="1" u="sng" dirty="0">
                <a:solidFill>
                  <a:prstClr val="black"/>
                </a:solidFill>
                <a:latin typeface="ＭＳ ゴシック" pitchFamily="49" charset="-128"/>
                <a:ea typeface="ＭＳ ゴシック" pitchFamily="49" charset="-128"/>
              </a:rPr>
              <a:t>・</a:t>
            </a:r>
            <a:r>
              <a:rPr lang="ja-JP" altLang="en-US" sz="1400" b="1" u="sng" dirty="0" smtClean="0">
                <a:solidFill>
                  <a:prstClr val="black"/>
                </a:solidFill>
                <a:latin typeface="ＭＳ ゴシック" pitchFamily="49" charset="-128"/>
                <a:ea typeface="ＭＳ ゴシック" pitchFamily="49" charset="-128"/>
              </a:rPr>
              <a:t>保険料の水準も推計</a:t>
            </a:r>
            <a:r>
              <a:rPr lang="ja-JP" altLang="en-US" sz="1400" dirty="0" smtClean="0">
                <a:solidFill>
                  <a:prstClr val="black"/>
                </a:solidFill>
                <a:latin typeface="ＭＳ ゴシック" pitchFamily="49" charset="-128"/>
                <a:ea typeface="ＭＳ ゴシック" pitchFamily="49" charset="-128"/>
              </a:rPr>
              <a:t>して記載することとし、</a:t>
            </a:r>
            <a:r>
              <a:rPr lang="ja-JP" altLang="en-US" sz="1400" b="1" u="sng" dirty="0" smtClean="0">
                <a:solidFill>
                  <a:prstClr val="black"/>
                </a:solidFill>
                <a:latin typeface="ＭＳ ゴシック" pitchFamily="49" charset="-128"/>
                <a:ea typeface="ＭＳ ゴシック" pitchFamily="49" charset="-128"/>
              </a:rPr>
              <a:t>中長期的な視野に立った</a:t>
            </a:r>
            <a:r>
              <a:rPr lang="ja-JP" altLang="en-US" sz="1400" b="1" u="sng" dirty="0">
                <a:solidFill>
                  <a:prstClr val="black"/>
                </a:solidFill>
                <a:latin typeface="ＭＳ ゴシック" pitchFamily="49" charset="-128"/>
                <a:ea typeface="ＭＳ ゴシック" pitchFamily="49" charset="-128"/>
              </a:rPr>
              <a:t>施策</a:t>
            </a:r>
            <a:r>
              <a:rPr lang="ja-JP" altLang="en-US" sz="1400" b="1" u="sng" dirty="0" smtClean="0">
                <a:solidFill>
                  <a:prstClr val="black"/>
                </a:solidFill>
                <a:latin typeface="ＭＳ ゴシック" pitchFamily="49" charset="-128"/>
                <a:ea typeface="ＭＳ ゴシック" pitchFamily="49" charset="-128"/>
              </a:rPr>
              <a:t>の</a:t>
            </a:r>
            <a:r>
              <a:rPr lang="ja-JP" altLang="en-US" sz="1400" b="1" u="sng" dirty="0">
                <a:solidFill>
                  <a:prstClr val="black"/>
                </a:solidFill>
                <a:latin typeface="ＭＳ ゴシック" pitchFamily="49" charset="-128"/>
                <a:ea typeface="ＭＳ ゴシック" pitchFamily="49" charset="-128"/>
              </a:rPr>
              <a:t>展開</a:t>
            </a:r>
            <a:r>
              <a:rPr lang="ja-JP" altLang="en-US" sz="1400" b="1" u="sng" dirty="0" smtClean="0">
                <a:solidFill>
                  <a:prstClr val="black"/>
                </a:solidFill>
                <a:latin typeface="ＭＳ ゴシック" pitchFamily="49" charset="-128"/>
                <a:ea typeface="ＭＳ ゴシック" pitchFamily="49" charset="-128"/>
              </a:rPr>
              <a:t>を図る。</a:t>
            </a:r>
            <a:endParaRPr lang="en-US" altLang="ja-JP" sz="1400" dirty="0" smtClean="0">
              <a:solidFill>
                <a:prstClr val="black"/>
              </a:solidFill>
              <a:latin typeface="ＭＳ ゴシック" pitchFamily="49" charset="-128"/>
              <a:ea typeface="ＭＳ ゴシック" pitchFamily="49" charset="-128"/>
            </a:endParaRPr>
          </a:p>
        </p:txBody>
      </p:sp>
      <p:sp>
        <p:nvSpPr>
          <p:cNvPr id="32" name="線吹き出し 1 (枠付き) 31"/>
          <p:cNvSpPr/>
          <p:nvPr/>
        </p:nvSpPr>
        <p:spPr>
          <a:xfrm>
            <a:off x="200472" y="5549814"/>
            <a:ext cx="7951958" cy="1007181"/>
          </a:xfrm>
          <a:prstGeom prst="borderCallout1">
            <a:avLst>
              <a:gd name="adj1" fmla="val -110167"/>
              <a:gd name="adj2" fmla="val 17329"/>
              <a:gd name="adj3" fmla="val -3993"/>
              <a:gd name="adj4" fmla="val 12187"/>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108000" tIns="72000" rIns="108000" bIns="72000" anchor="ctr">
            <a:spAutoFit/>
          </a:bodyPr>
          <a:lstStyle/>
          <a:p>
            <a:pPr algn="just">
              <a:defRPr/>
            </a:pPr>
            <a:r>
              <a:rPr lang="ja-JP" altLang="en-US" sz="1400" b="1" u="sng" dirty="0" smtClean="0">
                <a:solidFill>
                  <a:prstClr val="black"/>
                </a:solidFill>
                <a:latin typeface="ＭＳ ゴシック" pitchFamily="49" charset="-128"/>
                <a:ea typeface="ＭＳ ゴシック" pitchFamily="49" charset="-128"/>
              </a:rPr>
              <a:t>第５期計画では</a:t>
            </a:r>
            <a:r>
              <a:rPr lang="ja-JP" altLang="en-US" sz="1400" dirty="0" smtClean="0">
                <a:solidFill>
                  <a:prstClr val="black"/>
                </a:solidFill>
                <a:latin typeface="ＭＳ ゴシック" pitchFamily="49" charset="-128"/>
                <a:ea typeface="ＭＳ ゴシック" pitchFamily="49" charset="-128"/>
              </a:rPr>
              <a:t>、高齢者</a:t>
            </a:r>
            <a:r>
              <a:rPr lang="ja-JP" altLang="en-US" sz="1400" dirty="0">
                <a:solidFill>
                  <a:prstClr val="black"/>
                </a:solidFill>
                <a:latin typeface="ＭＳ ゴシック" pitchFamily="49" charset="-128"/>
                <a:ea typeface="ＭＳ ゴシック" pitchFamily="49" charset="-128"/>
              </a:rPr>
              <a:t>が地域で安心して</a:t>
            </a:r>
            <a:r>
              <a:rPr lang="ja-JP" altLang="en-US" sz="1400" dirty="0" smtClean="0">
                <a:solidFill>
                  <a:prstClr val="black"/>
                </a:solidFill>
                <a:latin typeface="ＭＳ ゴシック" pitchFamily="49" charset="-128"/>
                <a:ea typeface="ＭＳ ゴシック" pitchFamily="49" charset="-128"/>
              </a:rPr>
              <a:t>暮らせる </a:t>
            </a:r>
            <a:r>
              <a:rPr lang="ja-JP" altLang="ja-JP" sz="1400" dirty="0" smtClean="0">
                <a:solidFill>
                  <a:prstClr val="black"/>
                </a:solidFill>
                <a:latin typeface="ＭＳ ゴシック" pitchFamily="49" charset="-128"/>
                <a:ea typeface="ＭＳ ゴシック" pitchFamily="49" charset="-128"/>
              </a:rPr>
              <a:t>地域</a:t>
            </a:r>
            <a:r>
              <a:rPr lang="ja-JP" altLang="ja-JP" sz="1400" dirty="0">
                <a:solidFill>
                  <a:prstClr val="black"/>
                </a:solidFill>
                <a:latin typeface="ＭＳ ゴシック" pitchFamily="49" charset="-128"/>
                <a:ea typeface="ＭＳ ゴシック" pitchFamily="49" charset="-128"/>
              </a:rPr>
              <a:t>包括ケアシステムを構築</a:t>
            </a:r>
            <a:r>
              <a:rPr lang="ja-JP" altLang="en-US" sz="1400" dirty="0">
                <a:solidFill>
                  <a:prstClr val="black"/>
                </a:solidFill>
                <a:latin typeface="ＭＳ ゴシック" pitchFamily="49" charset="-128"/>
                <a:ea typeface="ＭＳ ゴシック" pitchFamily="49" charset="-128"/>
              </a:rPr>
              <a:t>するために必要となる、</a:t>
            </a:r>
            <a:r>
              <a:rPr lang="ja-JP" altLang="ja-JP" sz="1400" b="1" u="sng" spc="-60" dirty="0">
                <a:solidFill>
                  <a:prstClr val="black"/>
                </a:solidFill>
                <a:latin typeface="ＭＳ ゴシック" pitchFamily="49" charset="-128"/>
                <a:ea typeface="ＭＳ ゴシック" pitchFamily="49" charset="-128"/>
              </a:rPr>
              <a:t>①認知症支援策の充実 </a:t>
            </a:r>
            <a:r>
              <a:rPr lang="ja-JP" altLang="en-US" sz="1400" b="1" u="sng" spc="-60" dirty="0">
                <a:solidFill>
                  <a:prstClr val="black"/>
                </a:solidFill>
                <a:latin typeface="ＭＳ ゴシック" pitchFamily="49" charset="-128"/>
                <a:ea typeface="ＭＳ ゴシック" pitchFamily="49" charset="-128"/>
              </a:rPr>
              <a:t>、</a:t>
            </a:r>
            <a:r>
              <a:rPr lang="ja-JP" altLang="ja-JP" sz="1400" b="1" u="sng" spc="-60" dirty="0">
                <a:solidFill>
                  <a:prstClr val="black"/>
                </a:solidFill>
                <a:latin typeface="ＭＳ ゴシック" pitchFamily="49" charset="-128"/>
                <a:ea typeface="ＭＳ ゴシック" pitchFamily="49" charset="-128"/>
              </a:rPr>
              <a:t>②医療</a:t>
            </a:r>
            <a:r>
              <a:rPr lang="ja-JP" altLang="en-US" sz="1400" b="1" u="sng" spc="-60" dirty="0">
                <a:solidFill>
                  <a:prstClr val="black"/>
                </a:solidFill>
                <a:latin typeface="ＭＳ ゴシック" pitchFamily="49" charset="-128"/>
                <a:ea typeface="ＭＳ ゴシック" pitchFamily="49" charset="-128"/>
              </a:rPr>
              <a:t>と</a:t>
            </a:r>
            <a:r>
              <a:rPr lang="ja-JP" altLang="ja-JP" sz="1400" b="1" u="sng" spc="-60" dirty="0">
                <a:solidFill>
                  <a:prstClr val="black"/>
                </a:solidFill>
                <a:latin typeface="ＭＳ ゴシック" pitchFamily="49" charset="-128"/>
                <a:ea typeface="ＭＳ ゴシック" pitchFamily="49" charset="-128"/>
              </a:rPr>
              <a:t>の</a:t>
            </a:r>
            <a:r>
              <a:rPr lang="ja-JP" altLang="en-US" sz="1400" b="1" u="sng" spc="-60" dirty="0">
                <a:solidFill>
                  <a:prstClr val="black"/>
                </a:solidFill>
                <a:latin typeface="ＭＳ ゴシック" pitchFamily="49" charset="-128"/>
                <a:ea typeface="ＭＳ ゴシック" pitchFamily="49" charset="-128"/>
              </a:rPr>
              <a:t>連携、</a:t>
            </a:r>
            <a:r>
              <a:rPr lang="ja-JP" altLang="ja-JP" sz="1400" b="1" u="sng" spc="-60" dirty="0">
                <a:solidFill>
                  <a:prstClr val="black"/>
                </a:solidFill>
                <a:latin typeface="ＭＳ ゴシック" pitchFamily="49" charset="-128"/>
                <a:ea typeface="ＭＳ ゴシック" pitchFamily="49" charset="-128"/>
              </a:rPr>
              <a:t>③高齢者</a:t>
            </a:r>
            <a:r>
              <a:rPr lang="ja-JP" altLang="en-US" sz="1400" b="1" u="sng" spc="-60" dirty="0">
                <a:solidFill>
                  <a:prstClr val="black"/>
                </a:solidFill>
                <a:latin typeface="ＭＳ ゴシック" pitchFamily="49" charset="-128"/>
                <a:ea typeface="ＭＳ ゴシック" pitchFamily="49" charset="-128"/>
              </a:rPr>
              <a:t>の居住に係る施策との連携、</a:t>
            </a:r>
            <a:r>
              <a:rPr lang="ja-JP" altLang="ja-JP" sz="1400" b="1" u="sng" spc="-60" dirty="0">
                <a:solidFill>
                  <a:prstClr val="black"/>
                </a:solidFill>
                <a:latin typeface="ＭＳ ゴシック" pitchFamily="49" charset="-128"/>
                <a:ea typeface="ＭＳ ゴシック" pitchFamily="49" charset="-128"/>
              </a:rPr>
              <a:t>④生活支援サービス</a:t>
            </a:r>
            <a:r>
              <a:rPr lang="ja-JP" altLang="en-US" sz="1400" b="1" u="sng" spc="-60" dirty="0">
                <a:solidFill>
                  <a:prstClr val="black"/>
                </a:solidFill>
                <a:latin typeface="ＭＳ ゴシック" pitchFamily="49" charset="-128"/>
                <a:ea typeface="ＭＳ ゴシック" pitchFamily="49" charset="-128"/>
              </a:rPr>
              <a:t>の充実といった</a:t>
            </a:r>
            <a:r>
              <a:rPr lang="ja-JP" altLang="ja-JP" sz="1400" b="1" u="sng" spc="-60" dirty="0">
                <a:solidFill>
                  <a:prstClr val="black"/>
                </a:solidFill>
                <a:latin typeface="ＭＳ ゴシック" pitchFamily="49" charset="-128"/>
                <a:ea typeface="ＭＳ ゴシック" pitchFamily="49" charset="-128"/>
              </a:rPr>
              <a:t>重点</a:t>
            </a:r>
            <a:r>
              <a:rPr lang="ja-JP" altLang="en-US" sz="1400" b="1" u="sng" spc="-60" dirty="0">
                <a:solidFill>
                  <a:prstClr val="black"/>
                </a:solidFill>
                <a:latin typeface="ＭＳ ゴシック" pitchFamily="49" charset="-128"/>
                <a:ea typeface="ＭＳ ゴシック" pitchFamily="49" charset="-128"/>
              </a:rPr>
              <a:t>的に取り組むべき</a:t>
            </a:r>
            <a:r>
              <a:rPr lang="ja-JP" altLang="ja-JP" sz="1400" b="1" u="sng" spc="-60" dirty="0">
                <a:solidFill>
                  <a:prstClr val="black"/>
                </a:solidFill>
                <a:latin typeface="ＭＳ ゴシック" pitchFamily="49" charset="-128"/>
                <a:ea typeface="ＭＳ ゴシック" pitchFamily="49" charset="-128"/>
              </a:rPr>
              <a:t>事項</a:t>
            </a:r>
            <a:r>
              <a:rPr lang="ja-JP" altLang="ja-JP" sz="1400" spc="-60" dirty="0">
                <a:solidFill>
                  <a:prstClr val="black"/>
                </a:solidFill>
                <a:latin typeface="ＭＳ ゴシック" pitchFamily="49" charset="-128"/>
                <a:ea typeface="ＭＳ ゴシック" pitchFamily="49" charset="-128"/>
              </a:rPr>
              <a:t>を、</a:t>
            </a:r>
            <a:r>
              <a:rPr lang="ja-JP" altLang="en-US" sz="1400" spc="-60" dirty="0">
                <a:solidFill>
                  <a:prstClr val="black"/>
                </a:solidFill>
                <a:latin typeface="ＭＳ ゴシック" pitchFamily="49" charset="-128"/>
                <a:ea typeface="ＭＳ ゴシック" pitchFamily="49" charset="-128"/>
              </a:rPr>
              <a:t>実情に応じて</a:t>
            </a:r>
            <a:r>
              <a:rPr lang="ja-JP" altLang="ja-JP" sz="1400" spc="-60" dirty="0">
                <a:solidFill>
                  <a:prstClr val="black"/>
                </a:solidFill>
                <a:latin typeface="ＭＳ ゴシック" pitchFamily="49" charset="-128"/>
                <a:ea typeface="ＭＳ ゴシック" pitchFamily="49" charset="-128"/>
              </a:rPr>
              <a:t>選択</a:t>
            </a:r>
            <a:r>
              <a:rPr lang="ja-JP" altLang="ja-JP" sz="1400" spc="-60" dirty="0" smtClean="0">
                <a:solidFill>
                  <a:prstClr val="black"/>
                </a:solidFill>
                <a:latin typeface="ＭＳ ゴシック" pitchFamily="49" charset="-128"/>
                <a:ea typeface="ＭＳ ゴシック" pitchFamily="49" charset="-128"/>
              </a:rPr>
              <a:t>して</a:t>
            </a:r>
            <a:r>
              <a:rPr lang="ja-JP" altLang="ja-JP" sz="1400" b="1" u="sng" spc="-60" dirty="0" smtClean="0">
                <a:solidFill>
                  <a:prstClr val="black"/>
                </a:solidFill>
                <a:latin typeface="ＭＳ ゴシック" pitchFamily="49" charset="-128"/>
                <a:ea typeface="ＭＳ ゴシック" pitchFamily="49" charset="-128"/>
              </a:rPr>
              <a:t>位置づける</a:t>
            </a:r>
            <a:r>
              <a:rPr lang="ja-JP" altLang="en-US" sz="1400" b="1" u="sng" spc="-60" dirty="0" smtClean="0">
                <a:solidFill>
                  <a:prstClr val="black"/>
                </a:solidFill>
                <a:latin typeface="ＭＳ ゴシック" pitchFamily="49" charset="-128"/>
                <a:ea typeface="ＭＳ ゴシック" pitchFamily="49" charset="-128"/>
              </a:rPr>
              <a:t>など</a:t>
            </a:r>
            <a:r>
              <a:rPr lang="ja-JP" altLang="ja-JP" sz="1400" b="1" u="sng" spc="-60" dirty="0" smtClean="0">
                <a:solidFill>
                  <a:prstClr val="black"/>
                </a:solidFill>
                <a:latin typeface="ＭＳ ゴシック" pitchFamily="49" charset="-128"/>
                <a:ea typeface="ＭＳ ゴシック" pitchFamily="49" charset="-128"/>
              </a:rPr>
              <a:t>、</a:t>
            </a:r>
            <a:r>
              <a:rPr lang="ja-JP" altLang="ja-JP" sz="1400" b="1" u="sng" spc="-60" dirty="0">
                <a:solidFill>
                  <a:prstClr val="black"/>
                </a:solidFill>
                <a:latin typeface="ＭＳ ゴシック" pitchFamily="49" charset="-128"/>
                <a:ea typeface="ＭＳ ゴシック" pitchFamily="49" charset="-128"/>
              </a:rPr>
              <a:t>段階的に計画の記載内容を充実強化させ</a:t>
            </a:r>
            <a:r>
              <a:rPr lang="ja-JP" altLang="en-US" sz="1400" b="1" u="sng" spc="-60" dirty="0">
                <a:solidFill>
                  <a:prstClr val="black"/>
                </a:solidFill>
                <a:latin typeface="ＭＳ ゴシック" pitchFamily="49" charset="-128"/>
                <a:ea typeface="ＭＳ ゴシック" pitchFamily="49" charset="-128"/>
              </a:rPr>
              <a:t>ていく取組を</a:t>
            </a:r>
            <a:r>
              <a:rPr lang="ja-JP" altLang="en-US" sz="1400" b="1" u="sng" spc="-60" dirty="0" smtClean="0">
                <a:solidFill>
                  <a:prstClr val="black"/>
                </a:solidFill>
                <a:latin typeface="ＭＳ ゴシック" pitchFamily="49" charset="-128"/>
                <a:ea typeface="ＭＳ ゴシック" pitchFamily="49" charset="-128"/>
              </a:rPr>
              <a:t>スタート</a:t>
            </a:r>
            <a:endParaRPr lang="ja-JP" altLang="en-US" sz="1400" spc="-60" dirty="0">
              <a:solidFill>
                <a:prstClr val="black"/>
              </a:solidFill>
              <a:latin typeface="ＭＳ ゴシック" pitchFamily="49" charset="-128"/>
              <a:ea typeface="ＭＳ ゴシック" pitchFamily="49" charset="-128"/>
            </a:endParaRPr>
          </a:p>
        </p:txBody>
      </p:sp>
      <p:sp>
        <p:nvSpPr>
          <p:cNvPr id="21" name="テキスト ボックス 20"/>
          <p:cNvSpPr txBox="1"/>
          <p:nvPr/>
        </p:nvSpPr>
        <p:spPr>
          <a:xfrm>
            <a:off x="899842" y="259924"/>
            <a:ext cx="7992889" cy="461665"/>
          </a:xfrm>
          <a:prstGeom prst="rect">
            <a:avLst/>
          </a:prstGeom>
          <a:solidFill>
            <a:srgbClr val="FFFF00">
              <a:alpha val="29000"/>
            </a:srgbClr>
          </a:solidFill>
          <a:ln>
            <a:solidFill>
              <a:schemeClr val="tx1"/>
            </a:solidFill>
          </a:ln>
        </p:spPr>
        <p:txBody>
          <a:bodyPr wrap="square" rtlCol="0">
            <a:spAutoFit/>
          </a:bodyPr>
          <a:lstStyle/>
          <a:p>
            <a:pPr algn="ctr"/>
            <a:r>
              <a:rPr lang="ja-JP" altLang="en-US" sz="2400" dirty="0" smtClean="0">
                <a:solidFill>
                  <a:prstClr val="black"/>
                </a:solidFill>
                <a:latin typeface="HGP創英角ｺﾞｼｯｸUB" pitchFamily="50" charset="-128"/>
                <a:ea typeface="HGP創英角ｺﾞｼｯｸUB" pitchFamily="50" charset="-128"/>
              </a:rPr>
              <a:t>２０２５年</a:t>
            </a:r>
            <a:r>
              <a:rPr lang="ja-JP" altLang="en-US" sz="2400" dirty="0">
                <a:solidFill>
                  <a:prstClr val="black"/>
                </a:solidFill>
                <a:latin typeface="HGP創英角ｺﾞｼｯｸUB" pitchFamily="50" charset="-128"/>
                <a:ea typeface="HGP創英角ｺﾞｼｯｸUB" pitchFamily="50" charset="-128"/>
              </a:rPr>
              <a:t>を</a:t>
            </a:r>
            <a:r>
              <a:rPr lang="ja-JP" altLang="en-US" sz="2400" dirty="0" smtClean="0">
                <a:solidFill>
                  <a:prstClr val="black"/>
                </a:solidFill>
                <a:latin typeface="HGP創英角ｺﾞｼｯｸUB" pitchFamily="50" charset="-128"/>
                <a:ea typeface="HGP創英角ｺﾞｼｯｸUB" pitchFamily="50" charset="-128"/>
              </a:rPr>
              <a:t>見据えた介護</a:t>
            </a:r>
            <a:r>
              <a:rPr lang="ja-JP" altLang="en-US" sz="2400" dirty="0">
                <a:solidFill>
                  <a:prstClr val="black"/>
                </a:solidFill>
                <a:latin typeface="HGP創英角ｺﾞｼｯｸUB" pitchFamily="50" charset="-128"/>
                <a:ea typeface="HGP創英角ｺﾞｼｯｸUB" pitchFamily="50" charset="-128"/>
              </a:rPr>
              <a:t>保険事業計画</a:t>
            </a:r>
            <a:r>
              <a:rPr lang="ja-JP" altLang="en-US" sz="2400" dirty="0" smtClean="0">
                <a:solidFill>
                  <a:prstClr val="black"/>
                </a:solidFill>
                <a:latin typeface="HGP創英角ｺﾞｼｯｸUB" pitchFamily="50" charset="-128"/>
                <a:ea typeface="HGP創英角ｺﾞｼｯｸUB" pitchFamily="50" charset="-128"/>
              </a:rPr>
              <a:t>の策定</a:t>
            </a:r>
            <a:endParaRPr lang="ja-JP" altLang="en-US" sz="2400" dirty="0">
              <a:solidFill>
                <a:prstClr val="black"/>
              </a:solidFill>
              <a:latin typeface="HGP創英角ｺﾞｼｯｸUB" pitchFamily="50" charset="-128"/>
              <a:ea typeface="HGP創英角ｺﾞｼｯｸUB" pitchFamily="50" charset="-128"/>
            </a:endParaRPr>
          </a:p>
        </p:txBody>
      </p:sp>
      <p:sp>
        <p:nvSpPr>
          <p:cNvPr id="5" name="テキスト ボックス 4"/>
          <p:cNvSpPr txBox="1"/>
          <p:nvPr/>
        </p:nvSpPr>
        <p:spPr>
          <a:xfrm>
            <a:off x="200472" y="5134129"/>
            <a:ext cx="1152128" cy="369332"/>
          </a:xfrm>
          <a:prstGeom prst="rect">
            <a:avLst/>
          </a:prstGeom>
          <a:noFill/>
        </p:spPr>
        <p:txBody>
          <a:bodyPr wrap="square" rtlCol="0">
            <a:spAutoFit/>
          </a:bodyPr>
          <a:lstStyle/>
          <a:p>
            <a:r>
              <a:rPr lang="ja-JP" altLang="en-US" dirty="0" smtClean="0">
                <a:solidFill>
                  <a:prstClr val="black"/>
                </a:solidFill>
              </a:rPr>
              <a:t>（参考）</a:t>
            </a:r>
            <a:endParaRPr lang="ja-JP" altLang="en-US" dirty="0">
              <a:solidFill>
                <a:prstClr val="black"/>
              </a:solidFill>
            </a:endParaRPr>
          </a:p>
        </p:txBody>
      </p:sp>
      <p:sp>
        <p:nvSpPr>
          <p:cNvPr id="8" name="テキスト ボックス 7"/>
          <p:cNvSpPr txBox="1"/>
          <p:nvPr/>
        </p:nvSpPr>
        <p:spPr>
          <a:xfrm>
            <a:off x="8697416" y="6187663"/>
            <a:ext cx="607143" cy="369332"/>
          </a:xfrm>
          <a:prstGeom prst="rect">
            <a:avLst/>
          </a:prstGeom>
          <a:noFill/>
        </p:spPr>
        <p:txBody>
          <a:bodyPr wrap="square" rtlCol="0">
            <a:spAutoFit/>
          </a:bodyPr>
          <a:lstStyle/>
          <a:p>
            <a:endParaRPr kumimoji="1" lang="ja-JP" altLang="en-US" dirty="0"/>
          </a:p>
        </p:txBody>
      </p:sp>
      <p:sp>
        <p:nvSpPr>
          <p:cNvPr id="26" name="正方形/長方形 25"/>
          <p:cNvSpPr/>
          <p:nvPr/>
        </p:nvSpPr>
        <p:spPr>
          <a:xfrm rot="5400000">
            <a:off x="57852" y="6569968"/>
            <a:ext cx="36004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ＭＳ ゴシック" panose="020B0609070205080204" pitchFamily="49" charset="-128"/>
                <a:ea typeface="ＭＳ ゴシック" panose="020B0609070205080204" pitchFamily="49" charset="-128"/>
              </a:rPr>
              <a:t>5</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3004878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559842" y="5949280"/>
            <a:ext cx="9218501" cy="792088"/>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457200"/>
            <a:r>
              <a:rPr lang="ja-JP" altLang="en-US" sz="1500" dirty="0">
                <a:solidFill>
                  <a:prstClr val="black"/>
                </a:solidFill>
                <a:latin typeface="ＭＳ Ｐゴシック"/>
              </a:rPr>
              <a:t>　　　高齢者の日常生活の支援や保健・医療・介護などサービス提供の前提となる住まいに関して、今後どのような方向性で充実させていくか、保険者として方向性を提示する。その際、市町村及び都道府県の住宅関係の計画担当部局、介護保険部局との連携を図る。</a:t>
            </a:r>
          </a:p>
        </p:txBody>
      </p:sp>
      <p:sp>
        <p:nvSpPr>
          <p:cNvPr id="14" name="角丸四角形 13"/>
          <p:cNvSpPr/>
          <p:nvPr/>
        </p:nvSpPr>
        <p:spPr>
          <a:xfrm>
            <a:off x="199740" y="5733397"/>
            <a:ext cx="1728469" cy="288031"/>
          </a:xfrm>
          <a:prstGeom prst="round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dirty="0">
                <a:solidFill>
                  <a:prstClr val="black"/>
                </a:solidFill>
                <a:latin typeface="HGPｺﾞｼｯｸM" panose="020B0600000000000000" pitchFamily="50" charset="-128"/>
                <a:ea typeface="HGPｺﾞｼｯｸM" panose="020B0600000000000000" pitchFamily="50" charset="-128"/>
              </a:rPr>
              <a:t>⑤住まい</a:t>
            </a:r>
          </a:p>
        </p:txBody>
      </p:sp>
      <p:sp>
        <p:nvSpPr>
          <p:cNvPr id="3" name="タイトル 4"/>
          <p:cNvSpPr txBox="1">
            <a:spLocks/>
          </p:cNvSpPr>
          <p:nvPr/>
        </p:nvSpPr>
        <p:spPr>
          <a:xfrm>
            <a:off x="19988" y="-126451"/>
            <a:ext cx="9906000" cy="531115"/>
          </a:xfrm>
          <a:prstGeom prst="rect">
            <a:avLst/>
          </a:prstGeom>
          <a:gradFill>
            <a:gsLst>
              <a:gs pos="0">
                <a:srgbClr val="00B0F0"/>
              </a:gs>
              <a:gs pos="24000">
                <a:schemeClr val="bg1"/>
              </a:gs>
              <a:gs pos="100000">
                <a:schemeClr val="bg1"/>
              </a:gs>
            </a:gsLst>
            <a:lin ang="16200000" scaled="0"/>
          </a:gra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600" dirty="0" smtClean="0">
                <a:solidFill>
                  <a:prstClr val="black"/>
                </a:solidFill>
                <a:latin typeface="HGSｺﾞｼｯｸE" panose="020B0900000000000000" pitchFamily="50" charset="-128"/>
                <a:ea typeface="HGSｺﾞｼｯｸE" panose="020B0900000000000000" pitchFamily="50" charset="-128"/>
                <a:cs typeface="ＤＨＰ特太ゴシック体"/>
              </a:rPr>
              <a:t>　</a:t>
            </a:r>
            <a:r>
              <a:rPr lang="ja-JP" altLang="en-US" sz="2600" dirty="0">
                <a:solidFill>
                  <a:prstClr val="black"/>
                </a:solidFill>
                <a:latin typeface="HGSｺﾞｼｯｸE" panose="020B0900000000000000" pitchFamily="50" charset="-128"/>
                <a:ea typeface="HGSｺﾞｼｯｸE" panose="020B0900000000000000" pitchFamily="50" charset="-128"/>
                <a:cs typeface="ＤＨＰ特太ゴシック体"/>
              </a:rPr>
              <a:t>　</a:t>
            </a:r>
            <a:r>
              <a:rPr lang="ja-JP" altLang="en-US" sz="2600" dirty="0" smtClean="0">
                <a:solidFill>
                  <a:prstClr val="black"/>
                </a:solidFill>
                <a:latin typeface="HGSｺﾞｼｯｸE" panose="020B0900000000000000" pitchFamily="50" charset="-128"/>
                <a:ea typeface="HGSｺﾞｼｯｸE" panose="020B0900000000000000" pitchFamily="50" charset="-128"/>
                <a:cs typeface="ＤＨＰ特太ゴシック体"/>
              </a:rPr>
              <a:t>第６期計画のポイント（市町村）</a:t>
            </a:r>
            <a:endParaRPr lang="ja-JP" altLang="en-US" sz="1300" dirty="0" smtClean="0">
              <a:solidFill>
                <a:prstClr val="black"/>
              </a:solidFill>
              <a:latin typeface="HGSｺﾞｼｯｸE" panose="020B0900000000000000" pitchFamily="50" charset="-128"/>
              <a:ea typeface="HGSｺﾞｼｯｸE" panose="020B0900000000000000" pitchFamily="50" charset="-128"/>
              <a:cs typeface="ＤＨＰ特太ゴシック体"/>
            </a:endParaRPr>
          </a:p>
        </p:txBody>
      </p:sp>
      <p:sp>
        <p:nvSpPr>
          <p:cNvPr id="7" name="正方形/長方形 6"/>
          <p:cNvSpPr/>
          <p:nvPr/>
        </p:nvSpPr>
        <p:spPr>
          <a:xfrm>
            <a:off x="559842" y="654595"/>
            <a:ext cx="9218501" cy="1080120"/>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457200"/>
            <a:r>
              <a:rPr lang="ja-JP" altLang="en-US" sz="1600" dirty="0">
                <a:solidFill>
                  <a:prstClr val="black"/>
                </a:solidFill>
                <a:latin typeface="ＭＳ Ｐゴシック"/>
              </a:rPr>
              <a:t>　　 </a:t>
            </a:r>
            <a:r>
              <a:rPr lang="ja-JP" altLang="en-US" sz="1500" dirty="0">
                <a:solidFill>
                  <a:prstClr val="black"/>
                </a:solidFill>
                <a:latin typeface="ＭＳ Ｐゴシック"/>
              </a:rPr>
              <a:t>各保険者は計画期間中の給付費を推計して保険料を算定するだけでなく、いわゆる団塊の世代が後期高齢者となる</a:t>
            </a:r>
            <a:r>
              <a:rPr lang="en-US" altLang="ja-JP" sz="1500" dirty="0">
                <a:solidFill>
                  <a:prstClr val="black"/>
                </a:solidFill>
                <a:latin typeface="ＭＳ Ｐゴシック"/>
              </a:rPr>
              <a:t>2025</a:t>
            </a:r>
            <a:r>
              <a:rPr lang="ja-JP" altLang="en-US" sz="1500" dirty="0">
                <a:solidFill>
                  <a:prstClr val="black"/>
                </a:solidFill>
                <a:latin typeface="ＭＳ Ｐゴシック"/>
              </a:rPr>
              <a:t>年のサービス水準、給付費や保険料水準なども推計し、市町村介護保険事業計画に記載する。</a:t>
            </a:r>
          </a:p>
          <a:p>
            <a:pPr marL="180000" indent="-457200"/>
            <a:r>
              <a:rPr lang="ja-JP" altLang="en-US" sz="1500" dirty="0">
                <a:solidFill>
                  <a:prstClr val="black"/>
                </a:solidFill>
                <a:latin typeface="ＭＳ Ｐゴシック"/>
              </a:rPr>
              <a:t>　　　推計に当たっては、各保険者におけるサービスの充実の方向性、生活支援サービスの整備等により</a:t>
            </a:r>
            <a:r>
              <a:rPr lang="en-US" altLang="ja-JP" sz="1500" dirty="0">
                <a:solidFill>
                  <a:prstClr val="black"/>
                </a:solidFill>
                <a:latin typeface="ＭＳ Ｐゴシック"/>
              </a:rPr>
              <a:t>2025</a:t>
            </a:r>
            <a:r>
              <a:rPr lang="ja-JP" altLang="en-US" sz="1500" dirty="0">
                <a:solidFill>
                  <a:prstClr val="black"/>
                </a:solidFill>
                <a:latin typeface="ＭＳ Ｐゴシック"/>
              </a:rPr>
              <a:t>（平成</a:t>
            </a:r>
            <a:r>
              <a:rPr lang="en-US" altLang="ja-JP" sz="1500" dirty="0">
                <a:solidFill>
                  <a:prstClr val="black"/>
                </a:solidFill>
                <a:latin typeface="ＭＳ Ｐゴシック"/>
              </a:rPr>
              <a:t>37</a:t>
            </a:r>
            <a:r>
              <a:rPr lang="ja-JP" altLang="en-US" sz="1500" dirty="0">
                <a:solidFill>
                  <a:prstClr val="black"/>
                </a:solidFill>
                <a:latin typeface="ＭＳ Ｐゴシック"/>
              </a:rPr>
              <a:t>）年度の保険料水準等がどう変化するかを検証しながら行う</a:t>
            </a:r>
            <a:r>
              <a:rPr lang="ja-JP" altLang="en-US" sz="1500" dirty="0" smtClean="0">
                <a:solidFill>
                  <a:prstClr val="black"/>
                </a:solidFill>
                <a:latin typeface="ＭＳ Ｐゴシック"/>
              </a:rPr>
              <a:t>こと。</a:t>
            </a:r>
            <a:endParaRPr lang="en-US" altLang="ja-JP" sz="1500" dirty="0">
              <a:solidFill>
                <a:prstClr val="black"/>
              </a:solidFill>
              <a:latin typeface="ＭＳ Ｐゴシック"/>
            </a:endParaRPr>
          </a:p>
        </p:txBody>
      </p:sp>
      <p:sp>
        <p:nvSpPr>
          <p:cNvPr id="9" name="正方形/長方形 8"/>
          <p:cNvSpPr/>
          <p:nvPr/>
        </p:nvSpPr>
        <p:spPr>
          <a:xfrm>
            <a:off x="559842" y="2065041"/>
            <a:ext cx="9218501" cy="1080120"/>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457200"/>
            <a:r>
              <a:rPr lang="ja-JP" altLang="en-US" sz="1500" dirty="0">
                <a:solidFill>
                  <a:prstClr val="black"/>
                </a:solidFill>
                <a:latin typeface="ＭＳ Ｐゴシック"/>
              </a:rPr>
              <a:t>　　「地域包括ケア計画」として、在宅サービス、施設サービスをそれぞれの地域で今後どのような方向性で充実させていくか、地域の特徴を踏まえて中長期的な視点をもって各保険者として方向性を提示する。</a:t>
            </a:r>
            <a:endParaRPr lang="en-US" altLang="ja-JP" sz="1500" dirty="0">
              <a:solidFill>
                <a:prstClr val="black"/>
              </a:solidFill>
              <a:latin typeface="ＭＳ Ｐゴシック"/>
            </a:endParaRPr>
          </a:p>
          <a:p>
            <a:pPr marL="180000" indent="-457200"/>
            <a:r>
              <a:rPr lang="ja-JP" altLang="en-US" dirty="0">
                <a:solidFill>
                  <a:prstClr val="black"/>
                </a:solidFill>
                <a:latin typeface="ＭＳ Ｐゴシック"/>
              </a:rPr>
              <a:t> 　　</a:t>
            </a:r>
            <a:r>
              <a:rPr lang="ja-JP" altLang="en-US" sz="1500" dirty="0">
                <a:solidFill>
                  <a:prstClr val="black"/>
                </a:solidFill>
                <a:latin typeface="ＭＳ Ｐゴシック"/>
              </a:rPr>
              <a:t>その際には、７５歳以上高齢者、認知症の高齢者など医療と介護の両方を必要とする人の増加に対応し、定期巡回・随時対応型訪問介護看護、複合型サービス及び小規模多機能型居宅介護などの普及が重要。</a:t>
            </a:r>
            <a:endParaRPr lang="en-US" altLang="ja-JP" sz="1500" dirty="0">
              <a:solidFill>
                <a:prstClr val="black"/>
              </a:solidFill>
              <a:latin typeface="ＭＳ Ｐゴシック"/>
            </a:endParaRPr>
          </a:p>
        </p:txBody>
      </p:sp>
      <p:sp>
        <p:nvSpPr>
          <p:cNvPr id="6" name="角丸四角形 5"/>
          <p:cNvSpPr/>
          <p:nvPr/>
        </p:nvSpPr>
        <p:spPr>
          <a:xfrm>
            <a:off x="199710" y="404664"/>
            <a:ext cx="3672996" cy="307082"/>
          </a:xfrm>
          <a:prstGeom prst="round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dirty="0">
                <a:solidFill>
                  <a:prstClr val="black"/>
                </a:solidFill>
                <a:latin typeface="HGPｺﾞｼｯｸM" panose="020B0600000000000000" pitchFamily="50" charset="-128"/>
                <a:ea typeface="HGPｺﾞｼｯｸM" panose="020B0600000000000000" pitchFamily="50" charset="-128"/>
              </a:rPr>
              <a:t>①</a:t>
            </a:r>
            <a:r>
              <a:rPr lang="en-US" altLang="ja-JP" sz="1700" dirty="0">
                <a:solidFill>
                  <a:prstClr val="black"/>
                </a:solidFill>
                <a:latin typeface="HGPｺﾞｼｯｸM" panose="020B0600000000000000" pitchFamily="50" charset="-128"/>
                <a:ea typeface="HGPｺﾞｼｯｸM" panose="020B0600000000000000" pitchFamily="50" charset="-128"/>
              </a:rPr>
              <a:t>2025</a:t>
            </a:r>
            <a:r>
              <a:rPr lang="ja-JP" altLang="en-US" sz="1700" dirty="0">
                <a:solidFill>
                  <a:prstClr val="black"/>
                </a:solidFill>
                <a:latin typeface="HGPｺﾞｼｯｸM" panose="020B0600000000000000" pitchFamily="50" charset="-128"/>
                <a:ea typeface="HGPｺﾞｼｯｸM" panose="020B0600000000000000" pitchFamily="50" charset="-128"/>
              </a:rPr>
              <a:t>年のサービス水準等の推計</a:t>
            </a:r>
          </a:p>
        </p:txBody>
      </p:sp>
      <p:sp>
        <p:nvSpPr>
          <p:cNvPr id="8" name="角丸四角形 7"/>
          <p:cNvSpPr/>
          <p:nvPr/>
        </p:nvSpPr>
        <p:spPr>
          <a:xfrm>
            <a:off x="199711" y="1816249"/>
            <a:ext cx="4609250" cy="302891"/>
          </a:xfrm>
          <a:prstGeom prst="round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dirty="0">
                <a:solidFill>
                  <a:prstClr val="black"/>
                </a:solidFill>
                <a:latin typeface="HGPｺﾞｼｯｸM" panose="020B0600000000000000" pitchFamily="50" charset="-128"/>
                <a:ea typeface="HGPｺﾞｼｯｸM" panose="020B0600000000000000" pitchFamily="50" charset="-128"/>
              </a:rPr>
              <a:t>②在宅サービス・施設サービスの方向性の提示</a:t>
            </a:r>
          </a:p>
        </p:txBody>
      </p:sp>
      <p:sp>
        <p:nvSpPr>
          <p:cNvPr id="11" name="正方形/長方形 10"/>
          <p:cNvSpPr/>
          <p:nvPr/>
        </p:nvSpPr>
        <p:spPr>
          <a:xfrm>
            <a:off x="559842" y="3467101"/>
            <a:ext cx="9218501" cy="1080120"/>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457200"/>
            <a:r>
              <a:rPr lang="ja-JP" altLang="en-US" sz="1600" dirty="0">
                <a:solidFill>
                  <a:prstClr val="black"/>
                </a:solidFill>
                <a:latin typeface="ＭＳ Ｐゴシック"/>
              </a:rPr>
              <a:t>　　</a:t>
            </a:r>
            <a:r>
              <a:rPr lang="ja-JP" altLang="en-US" sz="1500" dirty="0">
                <a:solidFill>
                  <a:prstClr val="black"/>
                </a:solidFill>
                <a:latin typeface="ＭＳ Ｐゴシック"/>
              </a:rPr>
              <a:t>　日常生活上の支援が必要な高齢者が地域で安心して在宅生活を継続できるよう、ボランティア、ＮＰＯ、協同組合等の多様な主体による多様な生活支援サービスを充実強化するための取組を記載する。</a:t>
            </a:r>
            <a:endParaRPr lang="en-US" altLang="ja-JP" sz="1500" dirty="0">
              <a:solidFill>
                <a:prstClr val="black"/>
              </a:solidFill>
              <a:latin typeface="ＭＳ Ｐゴシック"/>
            </a:endParaRPr>
          </a:p>
          <a:p>
            <a:pPr marL="180000" indent="-457200"/>
            <a:r>
              <a:rPr lang="ja-JP" altLang="en-US" sz="1500" dirty="0">
                <a:solidFill>
                  <a:prstClr val="black"/>
                </a:solidFill>
                <a:latin typeface="ＭＳ Ｐゴシック"/>
              </a:rPr>
              <a:t>　　　平成２９年４月までに新しい総合事業を開始し、介護予防訪問介護及び介護予防通所介護を第６期中に事業へ移行することを踏まえ、コーディネータの配置などにより、地域づくりを積極的・計画的に進めることを期待。</a:t>
            </a:r>
            <a:endParaRPr lang="en-US" altLang="ja-JP" sz="1500" dirty="0">
              <a:solidFill>
                <a:prstClr val="black"/>
              </a:solidFill>
              <a:latin typeface="ＭＳ Ｐゴシック"/>
            </a:endParaRPr>
          </a:p>
        </p:txBody>
      </p:sp>
      <p:sp>
        <p:nvSpPr>
          <p:cNvPr id="13" name="正方形/長方形 12"/>
          <p:cNvSpPr/>
          <p:nvPr/>
        </p:nvSpPr>
        <p:spPr>
          <a:xfrm>
            <a:off x="559842" y="4869160"/>
            <a:ext cx="9218501" cy="792088"/>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457200"/>
            <a:r>
              <a:rPr lang="ja-JP" altLang="en-US" sz="1600" dirty="0">
                <a:solidFill>
                  <a:prstClr val="black"/>
                </a:solidFill>
                <a:latin typeface="ＭＳ Ｐゴシック"/>
              </a:rPr>
              <a:t>　　</a:t>
            </a:r>
            <a:r>
              <a:rPr lang="ja-JP" altLang="en-US" sz="1500" dirty="0">
                <a:solidFill>
                  <a:prstClr val="black"/>
                </a:solidFill>
                <a:latin typeface="ＭＳ Ｐゴシック"/>
              </a:rPr>
              <a:t>　新たに地域支援事業に位置付けられる医療・介護連携の機能、認知症への早期対応などについて必要な体制の整備など各市町村の第６期における取組方針と施策を示す。第６期期間中に取組可能な市町村から順次具体的に実施。</a:t>
            </a:r>
          </a:p>
        </p:txBody>
      </p:sp>
      <p:sp>
        <p:nvSpPr>
          <p:cNvPr id="10" name="角丸四角形 9"/>
          <p:cNvSpPr/>
          <p:nvPr/>
        </p:nvSpPr>
        <p:spPr>
          <a:xfrm>
            <a:off x="199740" y="3232026"/>
            <a:ext cx="3024821" cy="297558"/>
          </a:xfrm>
          <a:prstGeom prst="round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dirty="0">
                <a:solidFill>
                  <a:prstClr val="black"/>
                </a:solidFill>
                <a:latin typeface="HGPｺﾞｼｯｸM" panose="020B0600000000000000" pitchFamily="50" charset="-128"/>
                <a:ea typeface="HGPｺﾞｼｯｸM" panose="020B0600000000000000" pitchFamily="50" charset="-128"/>
              </a:rPr>
              <a:t>③生活支援サービスの整備</a:t>
            </a:r>
          </a:p>
        </p:txBody>
      </p:sp>
      <p:sp>
        <p:nvSpPr>
          <p:cNvPr id="12" name="角丸四角形 11"/>
          <p:cNvSpPr/>
          <p:nvPr/>
        </p:nvSpPr>
        <p:spPr>
          <a:xfrm>
            <a:off x="199740" y="4634227"/>
            <a:ext cx="3961075" cy="288031"/>
          </a:xfrm>
          <a:prstGeom prst="round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dirty="0">
                <a:solidFill>
                  <a:prstClr val="black"/>
                </a:solidFill>
                <a:latin typeface="HGPｺﾞｼｯｸM" panose="020B0600000000000000" pitchFamily="50" charset="-128"/>
                <a:ea typeface="HGPｺﾞｼｯｸM" panose="020B0600000000000000" pitchFamily="50" charset="-128"/>
              </a:rPr>
              <a:t>④医療・介護連携・認知症施策の推進</a:t>
            </a:r>
          </a:p>
        </p:txBody>
      </p:sp>
      <p:sp>
        <p:nvSpPr>
          <p:cNvPr id="16" name="正方形/長方形 15"/>
          <p:cNvSpPr/>
          <p:nvPr/>
        </p:nvSpPr>
        <p:spPr>
          <a:xfrm rot="5400000">
            <a:off x="56456" y="116632"/>
            <a:ext cx="36004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latin typeface="ＭＳ ゴシック" panose="020B0609070205080204" pitchFamily="49" charset="-128"/>
                <a:ea typeface="ＭＳ ゴシック" panose="020B0609070205080204" pitchFamily="49" charset="-128"/>
              </a:rPr>
              <a:t>6</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62497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4"/>
          <p:cNvSpPr txBox="1">
            <a:spLocks/>
          </p:cNvSpPr>
          <p:nvPr/>
        </p:nvSpPr>
        <p:spPr>
          <a:xfrm>
            <a:off x="-15925" y="1"/>
            <a:ext cx="9906000" cy="476672"/>
          </a:xfrm>
          <a:prstGeom prst="rect">
            <a:avLst/>
          </a:prstGeom>
          <a:gradFill>
            <a:gsLst>
              <a:gs pos="0">
                <a:srgbClr val="00B0F0"/>
              </a:gs>
              <a:gs pos="24000">
                <a:schemeClr val="bg1"/>
              </a:gs>
              <a:gs pos="100000">
                <a:schemeClr val="bg1"/>
              </a:gs>
            </a:gsLst>
            <a:lin ang="16200000" scaled="0"/>
          </a:gra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smtClean="0">
                <a:solidFill>
                  <a:prstClr val="black"/>
                </a:solidFill>
                <a:latin typeface="HGSｺﾞｼｯｸE" panose="020B0900000000000000" pitchFamily="50" charset="-128"/>
                <a:ea typeface="HGSｺﾞｼｯｸE" panose="020B0900000000000000" pitchFamily="50" charset="-128"/>
                <a:cs typeface="ＤＨＰ特太ゴシック体"/>
              </a:rPr>
              <a:t>　</a:t>
            </a:r>
            <a:r>
              <a:rPr lang="ja-JP" altLang="en-US" sz="2400" dirty="0">
                <a:solidFill>
                  <a:prstClr val="black"/>
                </a:solidFill>
                <a:latin typeface="HGSｺﾞｼｯｸE" panose="020B0900000000000000" pitchFamily="50" charset="-128"/>
                <a:ea typeface="HGSｺﾞｼｯｸE" panose="020B0900000000000000" pitchFamily="50" charset="-128"/>
                <a:cs typeface="ＤＨＰ特太ゴシック体"/>
              </a:rPr>
              <a:t>　</a:t>
            </a:r>
            <a:r>
              <a:rPr lang="ja-JP" altLang="en-US" sz="2400" dirty="0" smtClean="0">
                <a:solidFill>
                  <a:prstClr val="black"/>
                </a:solidFill>
                <a:latin typeface="HGSｺﾞｼｯｸE" panose="020B0900000000000000" pitchFamily="50" charset="-128"/>
                <a:ea typeface="HGSｺﾞｼｯｸE" panose="020B0900000000000000" pitchFamily="50" charset="-128"/>
                <a:cs typeface="ＤＨＰ特太ゴシック体"/>
              </a:rPr>
              <a:t>第６期計画のポイント（都道府県）</a:t>
            </a:r>
          </a:p>
        </p:txBody>
      </p:sp>
      <p:sp>
        <p:nvSpPr>
          <p:cNvPr id="7" name="正方形/長方形 6"/>
          <p:cNvSpPr/>
          <p:nvPr/>
        </p:nvSpPr>
        <p:spPr>
          <a:xfrm>
            <a:off x="501858" y="798612"/>
            <a:ext cx="9218501" cy="902197"/>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457200"/>
            <a:r>
              <a:rPr lang="ja-JP" altLang="en-US" sz="1600" dirty="0">
                <a:solidFill>
                  <a:prstClr val="black"/>
                </a:solidFill>
                <a:latin typeface="ＭＳ Ｐゴシック"/>
              </a:rPr>
              <a:t>　　 市町村の地域支援事業に新たに医療・介護連携等が位置付けられるが、在宅医療体制の整備や医療・介護連携に向けた取組などはこれまで市町村になじみがないことから、都道府県がより広域的な立場から行う市町村への後方支援・広域調整の具体的取組を明確に示す。</a:t>
            </a:r>
          </a:p>
        </p:txBody>
      </p:sp>
      <p:sp>
        <p:nvSpPr>
          <p:cNvPr id="8" name="角丸四角形 7"/>
          <p:cNvSpPr/>
          <p:nvPr/>
        </p:nvSpPr>
        <p:spPr>
          <a:xfrm>
            <a:off x="141761" y="548680"/>
            <a:ext cx="3672996" cy="307082"/>
          </a:xfrm>
          <a:prstGeom prst="roundRect">
            <a:avLst/>
          </a:prstGeom>
          <a:solidFill>
            <a:srgbClr val="CC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dirty="0">
                <a:solidFill>
                  <a:prstClr val="black"/>
                </a:solidFill>
                <a:latin typeface="HGPｺﾞｼｯｸM" panose="020B0600000000000000" pitchFamily="50" charset="-128"/>
                <a:ea typeface="HGPｺﾞｼｯｸM" panose="020B0600000000000000" pitchFamily="50" charset="-128"/>
              </a:rPr>
              <a:t>①医療・介護連携等の市町村支援</a:t>
            </a:r>
          </a:p>
        </p:txBody>
      </p:sp>
      <p:sp>
        <p:nvSpPr>
          <p:cNvPr id="9" name="正方形/長方形 8"/>
          <p:cNvSpPr/>
          <p:nvPr/>
        </p:nvSpPr>
        <p:spPr>
          <a:xfrm>
            <a:off x="487788" y="2094755"/>
            <a:ext cx="9218501" cy="1080120"/>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457200"/>
            <a:r>
              <a:rPr lang="ja-JP" altLang="en-US" sz="1600" dirty="0">
                <a:solidFill>
                  <a:prstClr val="black"/>
                </a:solidFill>
                <a:latin typeface="ＭＳ Ｐゴシック"/>
              </a:rPr>
              <a:t>　　　今後更にサービス量の増大が見込まれる</a:t>
            </a:r>
            <a:r>
              <a:rPr lang="en-US" altLang="ja-JP" sz="1600" dirty="0">
                <a:solidFill>
                  <a:prstClr val="black"/>
                </a:solidFill>
                <a:latin typeface="ＭＳ Ｐゴシック"/>
              </a:rPr>
              <a:t>2025</a:t>
            </a:r>
            <a:r>
              <a:rPr lang="ja-JP" altLang="en-US" sz="1600" dirty="0">
                <a:solidFill>
                  <a:prstClr val="black"/>
                </a:solidFill>
                <a:latin typeface="ＭＳ Ｐゴシック"/>
              </a:rPr>
              <a:t>年に向けて介護人材の確保と資質の向上を図ることが必要であることから、市町村のサービス量見込を踏まえて、各都道府県の計画期間中・</a:t>
            </a:r>
            <a:r>
              <a:rPr lang="en-US" altLang="ja-JP" sz="1600" dirty="0">
                <a:solidFill>
                  <a:prstClr val="black"/>
                </a:solidFill>
                <a:latin typeface="ＭＳ Ｐゴシック"/>
              </a:rPr>
              <a:t>2025</a:t>
            </a:r>
            <a:r>
              <a:rPr lang="ja-JP" altLang="en-US" sz="1600" dirty="0">
                <a:solidFill>
                  <a:prstClr val="black"/>
                </a:solidFill>
                <a:latin typeface="ＭＳ Ｐゴシック"/>
              </a:rPr>
              <a:t>年の介護人材等の必要量を推計する。併せて、その結果必要となる介護人材の確保・育成のための具体的取組を示す。</a:t>
            </a:r>
          </a:p>
        </p:txBody>
      </p:sp>
      <p:sp>
        <p:nvSpPr>
          <p:cNvPr id="10" name="角丸四角形 9"/>
          <p:cNvSpPr/>
          <p:nvPr/>
        </p:nvSpPr>
        <p:spPr>
          <a:xfrm>
            <a:off x="127691" y="1844824"/>
            <a:ext cx="2736742" cy="307082"/>
          </a:xfrm>
          <a:prstGeom prst="roundRect">
            <a:avLst/>
          </a:prstGeom>
          <a:solidFill>
            <a:srgbClr val="CC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dirty="0">
                <a:solidFill>
                  <a:prstClr val="black"/>
                </a:solidFill>
                <a:latin typeface="HGPｺﾞｼｯｸM" panose="020B0600000000000000" pitchFamily="50" charset="-128"/>
                <a:ea typeface="HGPｺﾞｼｯｸM" panose="020B0600000000000000" pitchFamily="50" charset="-128"/>
              </a:rPr>
              <a:t>②２０２５年の人材推計</a:t>
            </a:r>
          </a:p>
        </p:txBody>
      </p:sp>
      <p:sp>
        <p:nvSpPr>
          <p:cNvPr id="11" name="正方形/長方形 10"/>
          <p:cNvSpPr/>
          <p:nvPr/>
        </p:nvSpPr>
        <p:spPr>
          <a:xfrm>
            <a:off x="487788" y="3573016"/>
            <a:ext cx="9218501" cy="936104"/>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457200"/>
            <a:r>
              <a:rPr lang="ja-JP" altLang="en-US" sz="1600" dirty="0">
                <a:solidFill>
                  <a:prstClr val="black"/>
                </a:solidFill>
                <a:latin typeface="ＭＳ Ｐゴシック"/>
              </a:rPr>
              <a:t>　　　高度急性期から在宅医療・介護までの一連のサービス提供体制の一体的な確保を図るために、都道府県が策定する医療計画と介護保険事業支援計画を一体的に強い整合性を持った形で策定することを踏まえ、今後策定される地域医療構想の指針を見ながら医療計画との連携の密度を高めていく。</a:t>
            </a:r>
          </a:p>
        </p:txBody>
      </p:sp>
      <p:sp>
        <p:nvSpPr>
          <p:cNvPr id="13" name="正方形/長方形 12"/>
          <p:cNvSpPr/>
          <p:nvPr/>
        </p:nvSpPr>
        <p:spPr>
          <a:xfrm>
            <a:off x="487788" y="4903208"/>
            <a:ext cx="9218501" cy="1406253"/>
          </a:xfrm>
          <a:prstGeom prst="rect">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indent="-457200"/>
            <a:r>
              <a:rPr lang="ja-JP" altLang="en-US" sz="1600" dirty="0">
                <a:solidFill>
                  <a:prstClr val="black"/>
                </a:solidFill>
                <a:latin typeface="ＭＳ Ｐゴシック"/>
              </a:rPr>
              <a:t>　　　高齢者の日常生活の支援や保健・医療・介護などのサービスが提供される前提となる住まいに関して、市町村介護保険事業計画を踏まえた供給目標や取組を示す。その際には公営住宅、高齢者に対する賃貸住宅や老人ホーム（サービス付き高齢者向け住宅、有料老人ホーム、軽費老人ホーム、養護老人ホーム、特別養護老人ホーム等）の整備活用が重要。そのため、都道府県の住宅関係の計画担当部局、市町村の介護保険部局及び住宅担当部局との連携を図る。</a:t>
            </a:r>
          </a:p>
        </p:txBody>
      </p:sp>
      <p:sp>
        <p:nvSpPr>
          <p:cNvPr id="14" name="角丸四角形 13"/>
          <p:cNvSpPr/>
          <p:nvPr/>
        </p:nvSpPr>
        <p:spPr>
          <a:xfrm>
            <a:off x="127721" y="4653136"/>
            <a:ext cx="4177133" cy="307082"/>
          </a:xfrm>
          <a:prstGeom prst="roundRect">
            <a:avLst/>
          </a:prstGeom>
          <a:solidFill>
            <a:srgbClr val="CC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dirty="0">
                <a:solidFill>
                  <a:prstClr val="black"/>
                </a:solidFill>
                <a:latin typeface="HGPｺﾞｼｯｸM" panose="020B0600000000000000" pitchFamily="50" charset="-128"/>
                <a:ea typeface="HGPｺﾞｼｯｸM" panose="020B0600000000000000" pitchFamily="50" charset="-128"/>
              </a:rPr>
              <a:t>④高齢者居住安定確保計画との調和</a:t>
            </a:r>
          </a:p>
        </p:txBody>
      </p:sp>
      <p:sp>
        <p:nvSpPr>
          <p:cNvPr id="12" name="角丸四角形 11"/>
          <p:cNvSpPr/>
          <p:nvPr/>
        </p:nvSpPr>
        <p:spPr>
          <a:xfrm>
            <a:off x="127691" y="3323085"/>
            <a:ext cx="2736742" cy="266138"/>
          </a:xfrm>
          <a:prstGeom prst="roundRect">
            <a:avLst/>
          </a:prstGeom>
          <a:solidFill>
            <a:srgbClr val="CCFF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700" dirty="0">
                <a:solidFill>
                  <a:prstClr val="black"/>
                </a:solidFill>
                <a:latin typeface="HGPｺﾞｼｯｸM" panose="020B0600000000000000" pitchFamily="50" charset="-128"/>
                <a:ea typeface="HGPｺﾞｼｯｸM" panose="020B0600000000000000" pitchFamily="50" charset="-128"/>
              </a:rPr>
              <a:t>③医療計画との整合性</a:t>
            </a:r>
          </a:p>
        </p:txBody>
      </p:sp>
      <p:sp>
        <p:nvSpPr>
          <p:cNvPr id="15" name="正方形/長方形 14"/>
          <p:cNvSpPr/>
          <p:nvPr/>
        </p:nvSpPr>
        <p:spPr>
          <a:xfrm rot="5400000">
            <a:off x="56456" y="6381328"/>
            <a:ext cx="36004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7</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06629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下矢印 50"/>
          <p:cNvSpPr/>
          <p:nvPr/>
        </p:nvSpPr>
        <p:spPr>
          <a:xfrm>
            <a:off x="8455391" y="3257124"/>
            <a:ext cx="356320" cy="248737"/>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下矢印 47"/>
          <p:cNvSpPr/>
          <p:nvPr/>
        </p:nvSpPr>
        <p:spPr>
          <a:xfrm>
            <a:off x="6143563" y="3225731"/>
            <a:ext cx="356320" cy="29247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下矢印 48"/>
          <p:cNvSpPr/>
          <p:nvPr/>
        </p:nvSpPr>
        <p:spPr>
          <a:xfrm>
            <a:off x="3714624" y="3198169"/>
            <a:ext cx="356320" cy="353019"/>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3803269" y="3082770"/>
            <a:ext cx="4920932" cy="208194"/>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ＭＳ ゴシック" panose="020B0609070205080204" pitchFamily="49" charset="-128"/>
                <a:ea typeface="ＭＳ ゴシック" panose="020B0609070205080204" pitchFamily="49" charset="-128"/>
              </a:rPr>
              <a:t>整合性</a:t>
            </a:r>
            <a:r>
              <a:rPr lang="ja-JP" altLang="en-US" sz="1200" dirty="0" smtClean="0">
                <a:latin typeface="ＭＳ ゴシック" panose="020B0609070205080204" pitchFamily="49" charset="-128"/>
                <a:ea typeface="ＭＳ ゴシック" panose="020B0609070205080204" pitchFamily="49" charset="-128"/>
              </a:rPr>
              <a:t>の確保</a:t>
            </a:r>
            <a:endParaRPr kumimoji="1" lang="ja-JP" altLang="en-US" sz="1200" dirty="0">
              <a:latin typeface="ＭＳ ゴシック" panose="020B0609070205080204" pitchFamily="49" charset="-128"/>
              <a:ea typeface="ＭＳ ゴシック" panose="020B0609070205080204" pitchFamily="49" charset="-128"/>
            </a:endParaRPr>
          </a:p>
        </p:txBody>
      </p:sp>
      <p:sp>
        <p:nvSpPr>
          <p:cNvPr id="4" name="タイトル 1"/>
          <p:cNvSpPr txBox="1">
            <a:spLocks/>
          </p:cNvSpPr>
          <p:nvPr/>
        </p:nvSpPr>
        <p:spPr>
          <a:xfrm>
            <a:off x="0" y="2"/>
            <a:ext cx="9906000" cy="332655"/>
          </a:xfrm>
          <a:prstGeom prst="rect">
            <a:avLst/>
          </a:prstGeom>
          <a:ln w="19050">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ctr">
              <a:spcBef>
                <a:spcPts val="0"/>
              </a:spcBef>
            </a:pPr>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地域における医療及び介護を総合的に</a:t>
            </a:r>
            <a:r>
              <a:rPr lang="ja-JP" altLang="en-US" sz="2000" b="1" dirty="0" smtClean="0">
                <a:latin typeface="メイリオ" panose="020B0604030504040204" pitchFamily="50" charset="-128"/>
                <a:ea typeface="メイリオ" panose="020B0604030504040204" pitchFamily="50" charset="-128"/>
                <a:cs typeface="メイリオ" panose="020B0604030504040204" pitchFamily="50" charset="-128"/>
              </a:rPr>
              <a:t>確保するための仕組み</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テキスト ボックス 51"/>
          <p:cNvSpPr txBox="1"/>
          <p:nvPr/>
        </p:nvSpPr>
        <p:spPr>
          <a:xfrm>
            <a:off x="57291" y="6597353"/>
            <a:ext cx="9848709" cy="276999"/>
          </a:xfrm>
          <a:prstGeom prst="rect">
            <a:avLst/>
          </a:prstGeom>
          <a:noFill/>
        </p:spPr>
        <p:txBody>
          <a:bodyPr wrap="square" rtlCol="0">
            <a:spAutoFit/>
          </a:bodyPr>
          <a:lstStyle/>
          <a:p>
            <a:r>
              <a:rPr kumimoji="1" lang="en-US" altLang="ja-JP" sz="1200" dirty="0" smtClean="0">
                <a:latin typeface="ＭＳ 明朝" panose="02020609040205080304" pitchFamily="17" charset="-128"/>
                <a:ea typeface="ＭＳ 明朝" panose="02020609040205080304" pitchFamily="17" charset="-128"/>
              </a:rPr>
              <a:t>※</a:t>
            </a:r>
            <a:r>
              <a:rPr lang="ja-JP" altLang="en-US" sz="1200" dirty="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法</a:t>
            </a:r>
            <a:r>
              <a:rPr lang="ja-JP" altLang="en-US" sz="1200" dirty="0">
                <a:latin typeface="ＭＳ 明朝" panose="02020609040205080304" pitchFamily="17" charset="-128"/>
                <a:ea typeface="ＭＳ 明朝" panose="02020609040205080304" pitchFamily="17" charset="-128"/>
              </a:rPr>
              <a:t>：</a:t>
            </a:r>
            <a:r>
              <a:rPr kumimoji="1" lang="ja-JP" altLang="en-US" sz="1200" dirty="0" smtClean="0">
                <a:latin typeface="ＭＳ 明朝" panose="02020609040205080304" pitchFamily="17" charset="-128"/>
                <a:ea typeface="ＭＳ 明朝" panose="02020609040205080304" pitchFamily="17" charset="-128"/>
              </a:rPr>
              <a:t>地域における医療及び介護の総合的な確保の促進に関する法律</a:t>
            </a:r>
            <a:endParaRPr kumimoji="1" lang="ja-JP" altLang="en-US" sz="1200" dirty="0">
              <a:latin typeface="ＭＳ 明朝" panose="02020609040205080304" pitchFamily="17" charset="-128"/>
              <a:ea typeface="ＭＳ 明朝" panose="02020609040205080304" pitchFamily="17" charset="-128"/>
            </a:endParaRPr>
          </a:p>
        </p:txBody>
      </p:sp>
      <p:grpSp>
        <p:nvGrpSpPr>
          <p:cNvPr id="21" name="グループ化 20"/>
          <p:cNvGrpSpPr/>
          <p:nvPr/>
        </p:nvGrpSpPr>
        <p:grpSpPr>
          <a:xfrm>
            <a:off x="36771" y="457201"/>
            <a:ext cx="9830212" cy="2387598"/>
            <a:chOff x="19704" y="370858"/>
            <a:chExt cx="9074042" cy="2476917"/>
          </a:xfrm>
        </p:grpSpPr>
        <p:sp>
          <p:nvSpPr>
            <p:cNvPr id="5" name="角丸四角形 4"/>
            <p:cNvSpPr/>
            <p:nvPr/>
          </p:nvSpPr>
          <p:spPr>
            <a:xfrm>
              <a:off x="19704" y="370859"/>
              <a:ext cx="9074042" cy="2331993"/>
            </a:xfrm>
            <a:prstGeom prst="round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00"/>
            </a:p>
          </p:txBody>
        </p:sp>
        <p:sp>
          <p:nvSpPr>
            <p:cNvPr id="17" name="角丸四角形 16"/>
            <p:cNvSpPr/>
            <p:nvPr/>
          </p:nvSpPr>
          <p:spPr>
            <a:xfrm>
              <a:off x="4850963" y="1590495"/>
              <a:ext cx="1937986" cy="993754"/>
            </a:xfrm>
            <a:prstGeom prst="round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療法</a:t>
              </a: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で定める</a:t>
              </a: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基本方針</a:t>
              </a:r>
              <a:endPar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7046449" y="1583872"/>
              <a:ext cx="1924061" cy="1006999"/>
            </a:xfrm>
            <a:prstGeom prst="round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保険法</a:t>
              </a: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定める</a:t>
              </a:r>
              <a:endPar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基本指針</a:t>
              </a:r>
              <a:endPar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角丸四角形 72"/>
            <p:cNvSpPr/>
            <p:nvPr/>
          </p:nvSpPr>
          <p:spPr>
            <a:xfrm>
              <a:off x="80039" y="370858"/>
              <a:ext cx="339073" cy="2476917"/>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a:t>
              </a:r>
              <a:endParaRPr kumimoji="1"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436210" y="2246699"/>
              <a:ext cx="4289749" cy="356372"/>
            </a:xfrm>
            <a:prstGeom prst="rect">
              <a:avLst/>
            </a:prstGeom>
            <a:solidFill>
              <a:srgbClr val="0070C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消費税</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財源活用</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（法第７条）</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6" name="角丸四角形 75"/>
            <p:cNvSpPr/>
            <p:nvPr/>
          </p:nvSpPr>
          <p:spPr>
            <a:xfrm>
              <a:off x="419112" y="449910"/>
              <a:ext cx="4306241" cy="1737655"/>
            </a:xfrm>
            <a:prstGeom prst="round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20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総合確保</a:t>
              </a:r>
              <a:r>
                <a:rPr lang="ja-JP" altLang="en-US" sz="20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方針</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第３条</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100" b="1" dirty="0" smtClean="0">
                  <a:solidFill>
                    <a:schemeClr val="tx1"/>
                  </a:solidFill>
                  <a:latin typeface="ＭＳ ゴシック" panose="020B0609070205080204" pitchFamily="49" charset="-128"/>
                  <a:ea typeface="ＭＳ ゴシック" panose="020B0609070205080204" pitchFamily="49" charset="-128"/>
                </a:rPr>
                <a:t>・意義、基本的な方向</a:t>
              </a:r>
              <a:endParaRPr lang="en-US" altLang="ja-JP" sz="11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100" b="1" dirty="0" smtClean="0">
                  <a:solidFill>
                    <a:schemeClr val="tx1"/>
                  </a:solidFill>
                  <a:latin typeface="ＭＳ ゴシック" panose="020B0609070205080204" pitchFamily="49" charset="-128"/>
                  <a:ea typeface="ＭＳ ゴシック" panose="020B0609070205080204" pitchFamily="49" charset="-128"/>
                </a:rPr>
                <a:t>・</a:t>
              </a:r>
              <a:r>
                <a:rPr lang="ja-JP" altLang="en-US" sz="1100" b="1" dirty="0">
                  <a:solidFill>
                    <a:schemeClr val="tx1"/>
                  </a:solidFill>
                  <a:latin typeface="ＭＳ ゴシック" panose="020B0609070205080204" pitchFamily="49" charset="-128"/>
                  <a:ea typeface="ＭＳ ゴシック" panose="020B0609070205080204" pitchFamily="49" charset="-128"/>
                </a:rPr>
                <a:t>医療法で定める基本方針、介護保険法</a:t>
              </a:r>
              <a:r>
                <a:rPr lang="ja-JP" altLang="en-US" sz="1100" b="1" dirty="0" smtClean="0">
                  <a:solidFill>
                    <a:schemeClr val="tx1"/>
                  </a:solidFill>
                  <a:latin typeface="ＭＳ ゴシック" panose="020B0609070205080204" pitchFamily="49" charset="-128"/>
                  <a:ea typeface="ＭＳ ゴシック" panose="020B0609070205080204" pitchFamily="49" charset="-128"/>
                </a:rPr>
                <a:t>で定める基本指針の</a:t>
              </a:r>
              <a:endParaRPr lang="en-US" altLang="ja-JP" sz="11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ja-JP" altLang="en-US" sz="1100" b="1" dirty="0" smtClean="0">
                  <a:solidFill>
                    <a:schemeClr val="tx1"/>
                  </a:solidFill>
                  <a:latin typeface="ＭＳ ゴシック" panose="020B0609070205080204" pitchFamily="49" charset="-128"/>
                  <a:ea typeface="ＭＳ ゴシック" panose="020B0609070205080204" pitchFamily="49" charset="-128"/>
                </a:rPr>
                <a:t>基本となる事項</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defRPr/>
              </a:pPr>
              <a:r>
                <a:rPr lang="ja-JP" altLang="en-US" sz="1100" b="1" dirty="0">
                  <a:solidFill>
                    <a:schemeClr val="tx1"/>
                  </a:solidFill>
                  <a:latin typeface="ＭＳ ゴシック" panose="020B0609070205080204" pitchFamily="49" charset="-128"/>
                  <a:ea typeface="ＭＳ ゴシック" panose="020B0609070205080204" pitchFamily="49" charset="-128"/>
                </a:rPr>
                <a:t>・都道府県計画、市町村計画の作成、</a:t>
              </a:r>
              <a:r>
                <a:rPr lang="ja-JP" altLang="en-US" sz="1100" b="1" dirty="0" smtClean="0">
                  <a:solidFill>
                    <a:schemeClr val="tx1"/>
                  </a:solidFill>
                  <a:latin typeface="ＭＳ ゴシック" panose="020B0609070205080204" pitchFamily="49" charset="-128"/>
                  <a:ea typeface="ＭＳ ゴシック" panose="020B0609070205080204" pitchFamily="49" charset="-128"/>
                </a:rPr>
                <a:t>整合性の確保</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r>
                <a:rPr lang="ja-JP" altLang="en-US" sz="1100" b="1" dirty="0">
                  <a:solidFill>
                    <a:schemeClr val="tx1"/>
                  </a:solidFill>
                  <a:latin typeface="ＭＳ ゴシック" panose="020B0609070205080204" pitchFamily="49" charset="-128"/>
                  <a:ea typeface="ＭＳ ゴシック" panose="020B0609070205080204" pitchFamily="49" charset="-128"/>
                </a:rPr>
                <a:t>・都道府県計画、医療計画、都道府県介護</a:t>
              </a:r>
              <a:r>
                <a:rPr lang="ja-JP" altLang="en-US" sz="1100" b="1" dirty="0" smtClean="0">
                  <a:solidFill>
                    <a:schemeClr val="tx1"/>
                  </a:solidFill>
                  <a:latin typeface="ＭＳ ゴシック" panose="020B0609070205080204" pitchFamily="49" charset="-128"/>
                  <a:ea typeface="ＭＳ ゴシック" panose="020B0609070205080204" pitchFamily="49" charset="-128"/>
                </a:rPr>
                <a:t>保険事業支援計画</a:t>
              </a:r>
              <a:endParaRPr lang="en-US" altLang="ja-JP" sz="11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1100" b="1" dirty="0">
                  <a:solidFill>
                    <a:schemeClr val="tx1"/>
                  </a:solidFill>
                  <a:latin typeface="ＭＳ ゴシック" panose="020B0609070205080204" pitchFamily="49" charset="-128"/>
                  <a:ea typeface="ＭＳ ゴシック" panose="020B0609070205080204" pitchFamily="49" charset="-128"/>
                </a:rPr>
                <a:t>　</a:t>
              </a:r>
              <a:r>
                <a:rPr lang="ja-JP" altLang="en-US" sz="1100" b="1" dirty="0" smtClean="0">
                  <a:solidFill>
                    <a:schemeClr val="tx1"/>
                  </a:solidFill>
                  <a:latin typeface="ＭＳ ゴシック" panose="020B0609070205080204" pitchFamily="49" charset="-128"/>
                  <a:ea typeface="ＭＳ ゴシック" panose="020B0609070205080204" pitchFamily="49" charset="-128"/>
                </a:rPr>
                <a:t>の整合性</a:t>
              </a:r>
              <a:r>
                <a:rPr lang="ja-JP" altLang="en-US" sz="1100" b="1" dirty="0">
                  <a:solidFill>
                    <a:schemeClr val="tx1"/>
                  </a:solidFill>
                  <a:latin typeface="ＭＳ ゴシック" panose="020B0609070205080204" pitchFamily="49" charset="-128"/>
                  <a:ea typeface="ＭＳ ゴシック" panose="020B0609070205080204" pitchFamily="49" charset="-128"/>
                </a:rPr>
                <a:t>の確保</a:t>
              </a:r>
              <a:endParaRPr lang="en-US" altLang="ja-JP" sz="1100" b="1" dirty="0">
                <a:solidFill>
                  <a:schemeClr val="tx1"/>
                </a:solidFill>
                <a:latin typeface="ＭＳ ゴシック" panose="020B0609070205080204" pitchFamily="49" charset="-128"/>
                <a:ea typeface="ＭＳ ゴシック" panose="020B0609070205080204" pitchFamily="49" charset="-128"/>
              </a:endParaRPr>
            </a:p>
            <a:p>
              <a:pPr>
                <a:defRPr/>
              </a:pPr>
              <a:r>
                <a:rPr lang="ja-JP" altLang="en-US" sz="1100" b="1" dirty="0">
                  <a:solidFill>
                    <a:schemeClr val="tx1"/>
                  </a:solidFill>
                  <a:latin typeface="ＭＳ ゴシック" panose="020B0609070205080204" pitchFamily="49" charset="-128"/>
                  <a:ea typeface="ＭＳ ゴシック" panose="020B0609070205080204" pitchFamily="49" charset="-128"/>
                </a:rPr>
                <a:t>・基金を充てて実施する都道府県事業の</a:t>
              </a:r>
              <a:r>
                <a:rPr lang="ja-JP" altLang="en-US" sz="1100" b="1" dirty="0" smtClean="0">
                  <a:solidFill>
                    <a:schemeClr val="tx1"/>
                  </a:solidFill>
                  <a:latin typeface="ＭＳ ゴシック" panose="020B0609070205080204" pitchFamily="49" charset="-128"/>
                  <a:ea typeface="ＭＳ ゴシック" panose="020B0609070205080204" pitchFamily="49" charset="-128"/>
                </a:rPr>
                <a:t>基本的事項　等</a:t>
              </a:r>
              <a:r>
                <a:rPr lang="ja-JP" altLang="en-US" sz="1200" b="1" dirty="0">
                  <a:solidFill>
                    <a:schemeClr val="tx1"/>
                  </a:solidFill>
                  <a:latin typeface="ＭＳ ゴシック" panose="020B0609070205080204" pitchFamily="49" charset="-128"/>
                  <a:ea typeface="ＭＳ ゴシック" panose="020B0609070205080204" pitchFamily="49" charset="-128"/>
                </a:rPr>
                <a:t>　</a:t>
              </a:r>
              <a:endParaRPr lang="en-US" altLang="ja-JP" sz="1200" b="1" dirty="0">
                <a:solidFill>
                  <a:schemeClr val="tx1"/>
                </a:solidFill>
                <a:latin typeface="ＭＳ ゴシック" panose="020B0609070205080204" pitchFamily="49" charset="-128"/>
                <a:ea typeface="ＭＳ ゴシック" panose="020B0609070205080204" pitchFamily="49" charset="-128"/>
              </a:endParaRPr>
            </a:p>
          </p:txBody>
        </p:sp>
        <p:sp>
          <p:nvSpPr>
            <p:cNvPr id="77" name="下矢印 76"/>
            <p:cNvSpPr/>
            <p:nvPr/>
          </p:nvSpPr>
          <p:spPr>
            <a:xfrm>
              <a:off x="5498401" y="1040920"/>
              <a:ext cx="643105" cy="39596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4717713" y="394593"/>
              <a:ext cx="3680102" cy="542793"/>
            </a:xfrm>
            <a:prstGeom prst="rect">
              <a:avLst/>
            </a:prstGeom>
            <a:noFill/>
          </p:spPr>
          <p:txBody>
            <a:bodyPr wrap="square" rtlCol="0">
              <a:spAutoFit/>
            </a:bodyPr>
            <a:lstStyle/>
            <a:p>
              <a:r>
                <a:rPr kumimoji="1" lang="ja-JP" altLang="en-US" sz="1400" b="1" dirty="0" smtClean="0">
                  <a:latin typeface="ＭＳ ゴシック" panose="020B0609070205080204" pitchFamily="49" charset="-128"/>
                  <a:ea typeface="ＭＳ ゴシック" panose="020B0609070205080204" pitchFamily="49" charset="-128"/>
                  <a:cs typeface="メイリオ" panose="020B0604030504040204" pitchFamily="50" charset="-128"/>
                </a:rPr>
                <a:t>地域における医療及び介護を総合的に確保</a:t>
              </a:r>
              <a:endParaRPr kumimoji="1" lang="en-US" altLang="ja-JP" sz="1400" b="1"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r>
                <a:rPr kumimoji="1" lang="ja-JP" altLang="en-US" sz="1400" b="1" dirty="0" smtClean="0">
                  <a:latin typeface="ＭＳ ゴシック" panose="020B0609070205080204" pitchFamily="49" charset="-128"/>
                  <a:ea typeface="ＭＳ ゴシック" panose="020B0609070205080204" pitchFamily="49" charset="-128"/>
                  <a:cs typeface="メイリオ" panose="020B0604030504040204" pitchFamily="50" charset="-128"/>
                </a:rPr>
                <a:t>するための基本</a:t>
              </a:r>
              <a:r>
                <a:rPr lang="ja-JP" altLang="en-US" sz="1400" b="1" dirty="0">
                  <a:latin typeface="ＭＳ ゴシック" panose="020B0609070205080204" pitchFamily="49" charset="-128"/>
                  <a:ea typeface="ＭＳ ゴシック" panose="020B0609070205080204" pitchFamily="49" charset="-128"/>
                  <a:cs typeface="メイリオ" panose="020B0604030504040204" pitchFamily="50" charset="-128"/>
                </a:rPr>
                <a:t>的</a:t>
              </a:r>
              <a:r>
                <a:rPr lang="ja-JP" altLang="en-US" sz="1400" b="1" dirty="0" smtClean="0">
                  <a:latin typeface="ＭＳ ゴシック" panose="020B0609070205080204" pitchFamily="49" charset="-128"/>
                  <a:ea typeface="ＭＳ ゴシック" panose="020B0609070205080204" pitchFamily="49" charset="-128"/>
                  <a:cs typeface="メイリオ" panose="020B0604030504040204" pitchFamily="50" charset="-128"/>
                </a:rPr>
                <a:t>な方針</a:t>
              </a:r>
              <a:endParaRPr kumimoji="1" lang="ja-JP" altLang="en-US" sz="1400" b="1"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grpSp>
      <p:sp>
        <p:nvSpPr>
          <p:cNvPr id="13" name="角丸四角形 12"/>
          <p:cNvSpPr/>
          <p:nvPr/>
        </p:nvSpPr>
        <p:spPr>
          <a:xfrm>
            <a:off x="1648036" y="4821881"/>
            <a:ext cx="8226505" cy="1084277"/>
          </a:xfrm>
          <a:prstGeom prst="roundRect">
            <a:avLst/>
          </a:prstGeom>
          <a:noFill/>
          <a:ln w="444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7649078" y="4926571"/>
            <a:ext cx="2069080" cy="892891"/>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介護保険</a:t>
            </a: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事業計画</a:t>
            </a:r>
            <a:endParaRPr kumimoji="1"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5" name="角丸四角形 74"/>
          <p:cNvSpPr/>
          <p:nvPr/>
        </p:nvSpPr>
        <p:spPr>
          <a:xfrm>
            <a:off x="1734444" y="4885451"/>
            <a:ext cx="286505" cy="103722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endParaRPr kumimoji="1"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角丸四角形 80"/>
          <p:cNvSpPr/>
          <p:nvPr/>
        </p:nvSpPr>
        <p:spPr>
          <a:xfrm>
            <a:off x="3042578" y="5073981"/>
            <a:ext cx="1779458" cy="832177"/>
          </a:xfrm>
          <a:prstGeom prst="roundRect">
            <a:avLst/>
          </a:pr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市町村計画（事業計画）</a:t>
            </a:r>
            <a:endParaRPr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（法第５条）</a:t>
            </a:r>
            <a:endParaRPr lang="en-US" altLang="ja-JP" sz="900" b="1" dirty="0">
              <a:solidFill>
                <a:schemeClr val="tx1"/>
              </a:solidFill>
              <a:latin typeface="ＭＳ ゴシック" panose="020B0609070205080204" pitchFamily="49" charset="-128"/>
              <a:ea typeface="ＭＳ ゴシック" panose="020B0609070205080204" pitchFamily="49" charset="-128"/>
            </a:endParaRPr>
          </a:p>
          <a:p>
            <a:pPr>
              <a:defRPr/>
            </a:pPr>
            <a:r>
              <a:rPr lang="ja-JP" altLang="en-US" sz="750" b="1" dirty="0">
                <a:solidFill>
                  <a:schemeClr val="tx1"/>
                </a:solidFill>
                <a:latin typeface="ＭＳ ゴシック" panose="020B0609070205080204" pitchFamily="49" charset="-128"/>
                <a:ea typeface="ＭＳ ゴシック" panose="020B0609070205080204" pitchFamily="49" charset="-128"/>
              </a:rPr>
              <a:t>・医療及び介護の総合的な</a:t>
            </a:r>
            <a:r>
              <a:rPr lang="ja-JP" altLang="en-US" sz="750" b="1" dirty="0" smtClean="0">
                <a:solidFill>
                  <a:schemeClr val="tx1"/>
                </a:solidFill>
                <a:latin typeface="ＭＳ ゴシック" panose="020B0609070205080204" pitchFamily="49" charset="-128"/>
                <a:ea typeface="ＭＳ ゴシック" panose="020B0609070205080204" pitchFamily="49" charset="-128"/>
              </a:rPr>
              <a:t>確保 </a:t>
            </a:r>
            <a:endParaRPr lang="en-US" altLang="ja-JP" sz="750" b="1" dirty="0" smtClean="0">
              <a:solidFill>
                <a:schemeClr val="tx1"/>
              </a:solidFill>
              <a:latin typeface="ＭＳ ゴシック" panose="020B0609070205080204" pitchFamily="49" charset="-128"/>
              <a:ea typeface="ＭＳ ゴシック" panose="020B0609070205080204" pitchFamily="49" charset="-128"/>
            </a:endParaRPr>
          </a:p>
          <a:p>
            <a:pPr>
              <a:defRPr/>
            </a:pPr>
            <a:r>
              <a:rPr lang="en-US" altLang="ja-JP" sz="750" b="1" dirty="0">
                <a:solidFill>
                  <a:schemeClr val="tx1"/>
                </a:solidFill>
                <a:latin typeface="ＭＳ ゴシック" panose="020B0609070205080204" pitchFamily="49" charset="-128"/>
                <a:ea typeface="ＭＳ ゴシック" panose="020B0609070205080204" pitchFamily="49" charset="-128"/>
              </a:rPr>
              <a:t> </a:t>
            </a:r>
            <a:r>
              <a:rPr lang="en-US" altLang="ja-JP" sz="750" b="1" dirty="0" smtClean="0">
                <a:solidFill>
                  <a:schemeClr val="tx1"/>
                </a:solidFill>
                <a:latin typeface="ＭＳ ゴシック" panose="020B0609070205080204" pitchFamily="49" charset="-128"/>
                <a:ea typeface="ＭＳ ゴシック" panose="020B0609070205080204" pitchFamily="49" charset="-128"/>
              </a:rPr>
              <a:t> </a:t>
            </a:r>
            <a:r>
              <a:rPr lang="ja-JP" altLang="en-US" sz="750" b="1" dirty="0" smtClean="0">
                <a:solidFill>
                  <a:schemeClr val="tx1"/>
                </a:solidFill>
                <a:latin typeface="ＭＳ ゴシック" panose="020B0609070205080204" pitchFamily="49" charset="-128"/>
                <a:ea typeface="ＭＳ ゴシック" panose="020B0609070205080204" pitchFamily="49" charset="-128"/>
              </a:rPr>
              <a:t>に</a:t>
            </a:r>
            <a:r>
              <a:rPr lang="ja-JP" altLang="en-US" sz="750" b="1" dirty="0">
                <a:solidFill>
                  <a:schemeClr val="tx1"/>
                </a:solidFill>
                <a:latin typeface="ＭＳ ゴシック" panose="020B0609070205080204" pitchFamily="49" charset="-128"/>
                <a:ea typeface="ＭＳ ゴシック" panose="020B0609070205080204" pitchFamily="49" charset="-128"/>
              </a:rPr>
              <a:t>関する目標、</a:t>
            </a:r>
            <a:r>
              <a:rPr lang="ja-JP" altLang="en-US" sz="750" b="1" dirty="0" smtClean="0">
                <a:solidFill>
                  <a:schemeClr val="tx1"/>
                </a:solidFill>
                <a:latin typeface="ＭＳ ゴシック" panose="020B0609070205080204" pitchFamily="49" charset="-128"/>
                <a:ea typeface="ＭＳ ゴシック" panose="020B0609070205080204" pitchFamily="49" charset="-128"/>
              </a:rPr>
              <a:t>計画期間</a:t>
            </a:r>
            <a:endParaRPr lang="en-US" altLang="ja-JP" sz="750" b="1" dirty="0">
              <a:solidFill>
                <a:schemeClr val="tx1"/>
              </a:solidFill>
              <a:latin typeface="ＭＳ ゴシック" panose="020B0609070205080204" pitchFamily="49" charset="-128"/>
              <a:ea typeface="ＭＳ ゴシック" panose="020B0609070205080204" pitchFamily="49" charset="-128"/>
            </a:endParaRPr>
          </a:p>
          <a:p>
            <a:pPr>
              <a:defRPr/>
            </a:pPr>
            <a:r>
              <a:rPr lang="ja-JP" altLang="en-US" sz="750" b="1" dirty="0">
                <a:solidFill>
                  <a:schemeClr val="tx1"/>
                </a:solidFill>
                <a:latin typeface="ＭＳ ゴシック" panose="020B0609070205080204" pitchFamily="49" charset="-128"/>
                <a:ea typeface="ＭＳ ゴシック" panose="020B0609070205080204" pitchFamily="49" charset="-128"/>
              </a:rPr>
              <a:t>・目標を達成するために必要</a:t>
            </a:r>
            <a:r>
              <a:rPr lang="ja-JP" altLang="en-US" sz="750" b="1" dirty="0" smtClean="0">
                <a:solidFill>
                  <a:schemeClr val="tx1"/>
                </a:solidFill>
                <a:latin typeface="ＭＳ ゴシック" panose="020B0609070205080204" pitchFamily="49" charset="-128"/>
                <a:ea typeface="ＭＳ ゴシック" panose="020B0609070205080204" pitchFamily="49" charset="-128"/>
              </a:rPr>
              <a:t>な</a:t>
            </a:r>
            <a:endParaRPr lang="en-US" altLang="ja-JP" sz="750" b="1" dirty="0" smtClean="0">
              <a:solidFill>
                <a:schemeClr val="tx1"/>
              </a:solidFill>
              <a:latin typeface="ＭＳ ゴシック" panose="020B0609070205080204" pitchFamily="49" charset="-128"/>
              <a:ea typeface="ＭＳ ゴシック" panose="020B0609070205080204" pitchFamily="49" charset="-128"/>
            </a:endParaRPr>
          </a:p>
          <a:p>
            <a:pPr>
              <a:defRPr/>
            </a:pPr>
            <a:r>
              <a:rPr lang="en-US" altLang="ja-JP" sz="750" b="1" dirty="0">
                <a:solidFill>
                  <a:schemeClr val="tx1"/>
                </a:solidFill>
                <a:latin typeface="ＭＳ ゴシック" panose="020B0609070205080204" pitchFamily="49" charset="-128"/>
                <a:ea typeface="ＭＳ ゴシック" panose="020B0609070205080204" pitchFamily="49" charset="-128"/>
              </a:rPr>
              <a:t> </a:t>
            </a:r>
            <a:r>
              <a:rPr lang="en-US" altLang="ja-JP" sz="750" b="1" dirty="0" smtClean="0">
                <a:solidFill>
                  <a:schemeClr val="tx1"/>
                </a:solidFill>
                <a:latin typeface="ＭＳ ゴシック" panose="020B0609070205080204" pitchFamily="49" charset="-128"/>
                <a:ea typeface="ＭＳ ゴシック" panose="020B0609070205080204" pitchFamily="49" charset="-128"/>
              </a:rPr>
              <a:t> </a:t>
            </a:r>
            <a:r>
              <a:rPr lang="ja-JP" altLang="en-US" sz="750" b="1" dirty="0" smtClean="0">
                <a:solidFill>
                  <a:schemeClr val="tx1"/>
                </a:solidFill>
                <a:latin typeface="ＭＳ ゴシック" panose="020B0609070205080204" pitchFamily="49" charset="-128"/>
                <a:ea typeface="ＭＳ ゴシック" panose="020B0609070205080204" pitchFamily="49" charset="-128"/>
              </a:rPr>
              <a:t>事業</a:t>
            </a:r>
            <a:r>
              <a:rPr lang="ja-JP" altLang="en-US" sz="750" b="1" dirty="0">
                <a:solidFill>
                  <a:schemeClr val="tx1"/>
                </a:solidFill>
                <a:latin typeface="ＭＳ ゴシック" panose="020B0609070205080204" pitchFamily="49" charset="-128"/>
                <a:ea typeface="ＭＳ ゴシック" panose="020B0609070205080204" pitchFamily="49" charset="-128"/>
              </a:rPr>
              <a:t>に関する事項</a:t>
            </a:r>
            <a:endParaRPr lang="en-US" altLang="ja-JP" sz="750" b="1" dirty="0">
              <a:solidFill>
                <a:schemeClr val="tx1"/>
              </a:solidFill>
              <a:latin typeface="ＭＳ ゴシック" panose="020B0609070205080204" pitchFamily="49" charset="-128"/>
              <a:ea typeface="ＭＳ ゴシック" panose="020B0609070205080204" pitchFamily="49" charset="-128"/>
            </a:endParaRPr>
          </a:p>
        </p:txBody>
      </p:sp>
      <p:sp>
        <p:nvSpPr>
          <p:cNvPr id="82" name="左右矢印 81"/>
          <p:cNvSpPr/>
          <p:nvPr/>
        </p:nvSpPr>
        <p:spPr>
          <a:xfrm>
            <a:off x="4981335" y="5178873"/>
            <a:ext cx="2405619" cy="447299"/>
          </a:xfrm>
          <a:prstGeom prst="leftRightArrow">
            <a:avLst/>
          </a:prstGeom>
          <a:solidFill>
            <a:schemeClr val="tx1">
              <a:lumMod val="95000"/>
              <a:lumOff val="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ＭＳ ゴシック" panose="020B0609070205080204" pitchFamily="49" charset="-128"/>
                <a:ea typeface="ＭＳ ゴシック" panose="020B0609070205080204" pitchFamily="49" charset="-128"/>
              </a:rPr>
              <a:t>整合性</a:t>
            </a:r>
            <a:r>
              <a:rPr lang="ja-JP" altLang="en-US" sz="1200" dirty="0" smtClean="0">
                <a:latin typeface="ＭＳ ゴシック" panose="020B0609070205080204" pitchFamily="49" charset="-128"/>
                <a:ea typeface="ＭＳ ゴシック" panose="020B0609070205080204" pitchFamily="49" charset="-128"/>
              </a:rPr>
              <a:t>の確保</a:t>
            </a:r>
            <a:endParaRPr kumimoji="1" lang="ja-JP" altLang="en-US" sz="1200" dirty="0">
              <a:latin typeface="ＭＳ ゴシック" panose="020B0609070205080204" pitchFamily="49" charset="-128"/>
              <a:ea typeface="ＭＳ ゴシック" panose="020B0609070205080204" pitchFamily="49" charset="-128"/>
            </a:endParaRPr>
          </a:p>
        </p:txBody>
      </p:sp>
      <p:grpSp>
        <p:nvGrpSpPr>
          <p:cNvPr id="36" name="グループ化 35"/>
          <p:cNvGrpSpPr/>
          <p:nvPr/>
        </p:nvGrpSpPr>
        <p:grpSpPr>
          <a:xfrm>
            <a:off x="36772" y="2982336"/>
            <a:ext cx="9837770" cy="1598267"/>
            <a:chOff x="57025" y="3171175"/>
            <a:chExt cx="9126495" cy="1378402"/>
          </a:xfrm>
        </p:grpSpPr>
        <p:sp>
          <p:nvSpPr>
            <p:cNvPr id="32" name="角丸四角形 31"/>
            <p:cNvSpPr/>
            <p:nvPr/>
          </p:nvSpPr>
          <p:spPr>
            <a:xfrm>
              <a:off x="57025" y="3171175"/>
              <a:ext cx="9126495" cy="1356494"/>
            </a:xfrm>
            <a:prstGeom prst="roundRect">
              <a:avLst/>
            </a:prstGeom>
            <a:noFill/>
            <a:ln w="444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4929888" y="3648475"/>
              <a:ext cx="1928856" cy="792065"/>
            </a:xfrm>
            <a:prstGeom prst="round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医療計画</a:t>
              </a: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角丸四角形 30"/>
            <p:cNvSpPr/>
            <p:nvPr/>
          </p:nvSpPr>
          <p:spPr>
            <a:xfrm>
              <a:off x="7112439" y="3622681"/>
              <a:ext cx="1917724" cy="810141"/>
            </a:xfrm>
            <a:prstGeom prst="round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介護保険</a:t>
              </a: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事業支援計画</a:t>
              </a:r>
              <a:endParaRPr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円/楕円 49"/>
            <p:cNvSpPr/>
            <p:nvPr/>
          </p:nvSpPr>
          <p:spPr>
            <a:xfrm>
              <a:off x="5183917" y="4007744"/>
              <a:ext cx="1427486" cy="39577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地域医療</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構想</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（ビジョン）</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角丸四角形 73"/>
            <p:cNvSpPr/>
            <p:nvPr/>
          </p:nvSpPr>
          <p:spPr>
            <a:xfrm>
              <a:off x="67584" y="3228231"/>
              <a:ext cx="339073" cy="132134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a:t>
              </a:r>
              <a:endParaRPr kumimoji="1"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角丸四角形 78"/>
            <p:cNvSpPr/>
            <p:nvPr/>
          </p:nvSpPr>
          <p:spPr>
            <a:xfrm>
              <a:off x="2838555" y="3686393"/>
              <a:ext cx="1646671" cy="781371"/>
            </a:xfrm>
            <a:prstGeom prst="round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都道府県計画</a:t>
              </a:r>
              <a:r>
                <a:rPr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事業計画</a:t>
              </a:r>
              <a:r>
                <a:rPr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pPr algn="ctr">
                <a:defRPr/>
              </a:pP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（法第４条）</a:t>
              </a:r>
              <a:endParaRPr lang="en-US" altLang="ja-JP"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750" b="1" dirty="0" smtClean="0">
                  <a:solidFill>
                    <a:schemeClr val="tx1"/>
                  </a:solidFill>
                  <a:latin typeface="ＭＳ ゴシック" panose="020B0609070205080204" pitchFamily="49" charset="-128"/>
                  <a:ea typeface="ＭＳ ゴシック" panose="020B0609070205080204" pitchFamily="49" charset="-128"/>
                </a:rPr>
                <a:t>・医療及び介護の総合的な確保</a:t>
              </a:r>
              <a:endParaRPr lang="en-US" altLang="ja-JP" sz="750" b="1" dirty="0" smtClean="0">
                <a:solidFill>
                  <a:schemeClr val="tx1"/>
                </a:solidFill>
                <a:latin typeface="ＭＳ ゴシック" panose="020B0609070205080204" pitchFamily="49" charset="-128"/>
                <a:ea typeface="ＭＳ ゴシック" panose="020B0609070205080204" pitchFamily="49" charset="-128"/>
              </a:endParaRPr>
            </a:p>
            <a:p>
              <a:pPr>
                <a:defRPr/>
              </a:pPr>
              <a:r>
                <a:rPr lang="en-US" altLang="ja-JP" sz="750" b="1" dirty="0">
                  <a:solidFill>
                    <a:schemeClr val="tx1"/>
                  </a:solidFill>
                  <a:latin typeface="ＭＳ ゴシック" panose="020B0609070205080204" pitchFamily="49" charset="-128"/>
                  <a:ea typeface="ＭＳ ゴシック" panose="020B0609070205080204" pitchFamily="49" charset="-128"/>
                </a:rPr>
                <a:t> </a:t>
              </a:r>
              <a:r>
                <a:rPr lang="en-US" altLang="ja-JP" sz="750" b="1" dirty="0" smtClean="0">
                  <a:solidFill>
                    <a:schemeClr val="tx1"/>
                  </a:solidFill>
                  <a:latin typeface="ＭＳ ゴシック" panose="020B0609070205080204" pitchFamily="49" charset="-128"/>
                  <a:ea typeface="ＭＳ ゴシック" panose="020B0609070205080204" pitchFamily="49" charset="-128"/>
                </a:rPr>
                <a:t> </a:t>
              </a:r>
              <a:r>
                <a:rPr lang="ja-JP" altLang="en-US" sz="750" b="1" dirty="0" smtClean="0">
                  <a:solidFill>
                    <a:schemeClr val="tx1"/>
                  </a:solidFill>
                  <a:latin typeface="ＭＳ ゴシック" panose="020B0609070205080204" pitchFamily="49" charset="-128"/>
                  <a:ea typeface="ＭＳ ゴシック" panose="020B0609070205080204" pitchFamily="49" charset="-128"/>
                </a:rPr>
                <a:t>に関する目標、計画期間</a:t>
              </a:r>
              <a:endParaRPr lang="en-US" altLang="ja-JP" sz="750" b="1" dirty="0" smtClean="0">
                <a:solidFill>
                  <a:schemeClr val="tx1"/>
                </a:solidFill>
                <a:latin typeface="ＭＳ ゴシック" panose="020B0609070205080204" pitchFamily="49" charset="-128"/>
                <a:ea typeface="ＭＳ ゴシック" panose="020B0609070205080204" pitchFamily="49" charset="-128"/>
              </a:endParaRPr>
            </a:p>
            <a:p>
              <a:pPr>
                <a:defRPr/>
              </a:pPr>
              <a:r>
                <a:rPr lang="ja-JP" altLang="en-US" sz="750" b="1" dirty="0" smtClean="0">
                  <a:solidFill>
                    <a:schemeClr val="tx1"/>
                  </a:solidFill>
                  <a:latin typeface="ＭＳ ゴシック" panose="020B0609070205080204" pitchFamily="49" charset="-128"/>
                  <a:ea typeface="ＭＳ ゴシック" panose="020B0609070205080204" pitchFamily="49" charset="-128"/>
                </a:rPr>
                <a:t>・目標を達成するために必要な</a:t>
              </a:r>
              <a:endParaRPr lang="en-US" altLang="ja-JP" sz="750" b="1" dirty="0" smtClean="0">
                <a:solidFill>
                  <a:schemeClr val="tx1"/>
                </a:solidFill>
                <a:latin typeface="ＭＳ ゴシック" panose="020B0609070205080204" pitchFamily="49" charset="-128"/>
                <a:ea typeface="ＭＳ ゴシック" panose="020B0609070205080204" pitchFamily="49" charset="-128"/>
              </a:endParaRPr>
            </a:p>
            <a:p>
              <a:pPr>
                <a:defRPr/>
              </a:pPr>
              <a:r>
                <a:rPr lang="en-US" altLang="ja-JP" sz="750" b="1" dirty="0">
                  <a:solidFill>
                    <a:schemeClr val="tx1"/>
                  </a:solidFill>
                  <a:latin typeface="ＭＳ ゴシック" panose="020B0609070205080204" pitchFamily="49" charset="-128"/>
                  <a:ea typeface="ＭＳ ゴシック" panose="020B0609070205080204" pitchFamily="49" charset="-128"/>
                </a:rPr>
                <a:t> </a:t>
              </a:r>
              <a:r>
                <a:rPr lang="en-US" altLang="ja-JP" sz="750" b="1" dirty="0" smtClean="0">
                  <a:solidFill>
                    <a:schemeClr val="tx1"/>
                  </a:solidFill>
                  <a:latin typeface="ＭＳ ゴシック" panose="020B0609070205080204" pitchFamily="49" charset="-128"/>
                  <a:ea typeface="ＭＳ ゴシック" panose="020B0609070205080204" pitchFamily="49" charset="-128"/>
                </a:rPr>
                <a:t> </a:t>
              </a:r>
              <a:r>
                <a:rPr lang="ja-JP" altLang="en-US" sz="750" b="1" dirty="0" smtClean="0">
                  <a:solidFill>
                    <a:schemeClr val="tx1"/>
                  </a:solidFill>
                  <a:latin typeface="ＭＳ ゴシック" panose="020B0609070205080204" pitchFamily="49" charset="-128"/>
                  <a:ea typeface="ＭＳ ゴシック" panose="020B0609070205080204" pitchFamily="49" charset="-128"/>
                </a:rPr>
                <a:t>事業に関する事項</a:t>
              </a:r>
              <a:endParaRPr lang="en-US" altLang="ja-JP" sz="75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80" name="正方形/長方形 79"/>
            <p:cNvSpPr/>
            <p:nvPr/>
          </p:nvSpPr>
          <p:spPr>
            <a:xfrm>
              <a:off x="581524" y="3511812"/>
              <a:ext cx="2153120" cy="955952"/>
            </a:xfrm>
            <a:prstGeom prst="rect">
              <a:avLst/>
            </a:prstGeom>
            <a:solidFill>
              <a:srgbClr val="0070C0"/>
            </a:solid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基　金</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（法第６条）</a:t>
              </a:r>
              <a:endPar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国と都道府県の負担割合は</a:t>
              </a:r>
              <a:endPar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２／３、</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３ </a:t>
              </a:r>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92" name="グループ化 91"/>
          <p:cNvGrpSpPr/>
          <p:nvPr/>
        </p:nvGrpSpPr>
        <p:grpSpPr>
          <a:xfrm>
            <a:off x="48154" y="6165301"/>
            <a:ext cx="9809692" cy="507831"/>
            <a:chOff x="44450" y="6051053"/>
            <a:chExt cx="9055100" cy="577540"/>
          </a:xfrm>
        </p:grpSpPr>
        <p:sp>
          <p:nvSpPr>
            <p:cNvPr id="85" name="角丸四角形 84"/>
            <p:cNvSpPr/>
            <p:nvPr/>
          </p:nvSpPr>
          <p:spPr>
            <a:xfrm>
              <a:off x="44450" y="6051053"/>
              <a:ext cx="9055100" cy="546296"/>
            </a:xfrm>
            <a:prstGeom prst="roundRect">
              <a:avLst/>
            </a:prstGeom>
            <a:noFill/>
            <a:ln w="444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事業者</a:t>
              </a: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（医療機関、介護ｻｰﾋﾞｽ事業所等）</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テキスト ボックス 37"/>
            <p:cNvSpPr txBox="1"/>
            <p:nvPr/>
          </p:nvSpPr>
          <p:spPr>
            <a:xfrm>
              <a:off x="6240355" y="6051053"/>
              <a:ext cx="2859195" cy="577540"/>
            </a:xfrm>
            <a:prstGeom prst="rect">
              <a:avLst/>
            </a:prstGeom>
            <a:noFill/>
          </p:spPr>
          <p:txBody>
            <a:bodyPr wrap="square" rtlCol="0" anchor="ctr">
              <a:spAutoFit/>
            </a:bodyPr>
            <a:lstStyle/>
            <a:p>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・病床の機能分化・連携</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・在宅医療の推進・介護サービスの充実</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・医療従事者等の確保・養成</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10" name="下矢印 109"/>
          <p:cNvSpPr/>
          <p:nvPr/>
        </p:nvSpPr>
        <p:spPr>
          <a:xfrm>
            <a:off x="1089847" y="4457660"/>
            <a:ext cx="564092" cy="1743616"/>
          </a:xfrm>
          <a:prstGeom prst="downArrow">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ＭＳ ゴシック" panose="020B0609070205080204" pitchFamily="49" charset="-128"/>
                <a:ea typeface="ＭＳ ゴシック" panose="020B0609070205080204" pitchFamily="49" charset="-128"/>
              </a:rPr>
              <a:t>交付</a:t>
            </a:r>
            <a:endParaRPr kumimoji="1" lang="ja-JP" altLang="en-US" sz="1200" b="1" dirty="0">
              <a:latin typeface="ＭＳ ゴシック" panose="020B0609070205080204" pitchFamily="49" charset="-128"/>
              <a:ea typeface="ＭＳ ゴシック" panose="020B0609070205080204" pitchFamily="49" charset="-128"/>
            </a:endParaRPr>
          </a:p>
        </p:txBody>
      </p:sp>
      <p:sp>
        <p:nvSpPr>
          <p:cNvPr id="111" name="上矢印 110"/>
          <p:cNvSpPr/>
          <p:nvPr/>
        </p:nvSpPr>
        <p:spPr>
          <a:xfrm>
            <a:off x="614327" y="4457660"/>
            <a:ext cx="561770" cy="1738184"/>
          </a:xfrm>
          <a:prstGeom prst="up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ＭＳ ゴシック" panose="020B0609070205080204" pitchFamily="49" charset="-128"/>
                <a:ea typeface="ＭＳ ゴシック" panose="020B0609070205080204" pitchFamily="49" charset="-128"/>
              </a:rPr>
              <a:t>申請</a:t>
            </a:r>
            <a:endParaRPr kumimoji="1" lang="ja-JP" altLang="en-US" sz="1200" b="1" dirty="0">
              <a:solidFill>
                <a:schemeClr val="bg1"/>
              </a:solidFill>
              <a:latin typeface="ＭＳ ゴシック" panose="020B0609070205080204" pitchFamily="49" charset="-128"/>
              <a:ea typeface="ＭＳ ゴシック" panose="020B0609070205080204" pitchFamily="49" charset="-128"/>
            </a:endParaRPr>
          </a:p>
        </p:txBody>
      </p:sp>
      <p:sp>
        <p:nvSpPr>
          <p:cNvPr id="6" name="上下矢印 5"/>
          <p:cNvSpPr/>
          <p:nvPr/>
        </p:nvSpPr>
        <p:spPr>
          <a:xfrm>
            <a:off x="3683225" y="4439093"/>
            <a:ext cx="436384" cy="623908"/>
          </a:xfrm>
          <a:prstGeom prst="up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800"/>
              </a:lnSpc>
            </a:pPr>
            <a:r>
              <a:rPr kumimoji="1" lang="ja-JP" altLang="en-US" sz="800" dirty="0" smtClean="0">
                <a:latin typeface="ＭＳ ゴシック" panose="020B0609070205080204" pitchFamily="49" charset="-128"/>
                <a:ea typeface="ＭＳ ゴシック" panose="020B0609070205080204" pitchFamily="49" charset="-128"/>
              </a:rPr>
              <a:t>整合性確保</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5142348" y="964837"/>
            <a:ext cx="3669363" cy="26601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下矢印 52"/>
          <p:cNvSpPr/>
          <p:nvPr/>
        </p:nvSpPr>
        <p:spPr>
          <a:xfrm>
            <a:off x="1452398" y="2664299"/>
            <a:ext cx="564092" cy="698500"/>
          </a:xfrm>
          <a:prstGeom prst="downArrow">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ＭＳ ゴシック" panose="020B0609070205080204" pitchFamily="49" charset="-128"/>
                <a:ea typeface="ＭＳ ゴシック" panose="020B0609070205080204" pitchFamily="49" charset="-128"/>
              </a:rPr>
              <a:t>交付</a:t>
            </a:r>
            <a:endParaRPr kumimoji="1" lang="ja-JP" altLang="en-US" sz="1200" b="1" dirty="0">
              <a:latin typeface="ＭＳ ゴシック" panose="020B0609070205080204" pitchFamily="49" charset="-128"/>
              <a:ea typeface="ＭＳ ゴシック" panose="020B0609070205080204" pitchFamily="49" charset="-128"/>
            </a:endParaRPr>
          </a:p>
        </p:txBody>
      </p:sp>
      <p:sp>
        <p:nvSpPr>
          <p:cNvPr id="62" name="下矢印 61"/>
          <p:cNvSpPr/>
          <p:nvPr/>
        </p:nvSpPr>
        <p:spPr>
          <a:xfrm>
            <a:off x="2529553" y="5681370"/>
            <a:ext cx="564092" cy="514474"/>
          </a:xfrm>
          <a:prstGeom prst="downArrow">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ＭＳ ゴシック" panose="020B0609070205080204" pitchFamily="49" charset="-128"/>
                <a:ea typeface="ＭＳ ゴシック" panose="020B0609070205080204" pitchFamily="49" charset="-128"/>
              </a:rPr>
              <a:t>交付</a:t>
            </a:r>
            <a:endParaRPr kumimoji="1" lang="ja-JP" altLang="en-US" sz="1200" b="1" dirty="0">
              <a:latin typeface="ＭＳ ゴシック" panose="020B0609070205080204" pitchFamily="49" charset="-128"/>
              <a:ea typeface="ＭＳ ゴシック" panose="020B0609070205080204" pitchFamily="49" charset="-128"/>
            </a:endParaRPr>
          </a:p>
        </p:txBody>
      </p:sp>
      <p:sp>
        <p:nvSpPr>
          <p:cNvPr id="63" name="上矢印 62"/>
          <p:cNvSpPr/>
          <p:nvPr/>
        </p:nvSpPr>
        <p:spPr>
          <a:xfrm>
            <a:off x="1949196" y="5650355"/>
            <a:ext cx="561770" cy="534277"/>
          </a:xfrm>
          <a:prstGeom prst="upArrow">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ＭＳ ゴシック" panose="020B0609070205080204" pitchFamily="49" charset="-128"/>
                <a:ea typeface="ＭＳ ゴシック" panose="020B0609070205080204" pitchFamily="49" charset="-128"/>
              </a:rPr>
              <a:t>申請</a:t>
            </a:r>
            <a:endParaRPr kumimoji="1" lang="ja-JP" altLang="en-US" sz="1200" b="1" dirty="0">
              <a:solidFill>
                <a:schemeClr val="bg1"/>
              </a:solidFill>
              <a:latin typeface="ＭＳ ゴシック" panose="020B0609070205080204" pitchFamily="49" charset="-128"/>
              <a:ea typeface="ＭＳ ゴシック" panose="020B0609070205080204" pitchFamily="49" charset="-128"/>
            </a:endParaRPr>
          </a:p>
        </p:txBody>
      </p:sp>
      <p:sp>
        <p:nvSpPr>
          <p:cNvPr id="64" name="下矢印 63"/>
          <p:cNvSpPr/>
          <p:nvPr/>
        </p:nvSpPr>
        <p:spPr>
          <a:xfrm>
            <a:off x="2228919" y="4457660"/>
            <a:ext cx="564092" cy="529625"/>
          </a:xfrm>
          <a:prstGeom prst="downArrow">
            <a:avLst/>
          </a:prstGeom>
          <a:solidFill>
            <a:srgbClr val="7030A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ＭＳ ゴシック" panose="020B0609070205080204" pitchFamily="49" charset="-128"/>
                <a:ea typeface="ＭＳ ゴシック" panose="020B0609070205080204" pitchFamily="49" charset="-128"/>
              </a:rPr>
              <a:t>交付</a:t>
            </a:r>
            <a:endParaRPr kumimoji="1" lang="ja-JP" altLang="en-US" sz="1200" b="1" dirty="0">
              <a:latin typeface="ＭＳ ゴシック" panose="020B0609070205080204" pitchFamily="49" charset="-128"/>
              <a:ea typeface="ＭＳ ゴシック" panose="020B0609070205080204" pitchFamily="49" charset="-128"/>
            </a:endParaRPr>
          </a:p>
        </p:txBody>
      </p:sp>
      <p:sp>
        <p:nvSpPr>
          <p:cNvPr id="65" name="上矢印 64"/>
          <p:cNvSpPr/>
          <p:nvPr/>
        </p:nvSpPr>
        <p:spPr>
          <a:xfrm>
            <a:off x="3625498" y="2551264"/>
            <a:ext cx="534569" cy="480529"/>
          </a:xfrm>
          <a:prstGeom prst="upArrow">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chemeClr val="bg1"/>
                </a:solidFill>
                <a:latin typeface="ＭＳ ゴシック" panose="020B0609070205080204" pitchFamily="49" charset="-128"/>
                <a:ea typeface="ＭＳ ゴシック" panose="020B0609070205080204" pitchFamily="49" charset="-128"/>
              </a:rPr>
              <a:t>申請</a:t>
            </a:r>
            <a:endParaRPr kumimoji="1" lang="ja-JP" altLang="en-US" sz="1200" b="1" dirty="0">
              <a:solidFill>
                <a:schemeClr val="bg1"/>
              </a:solidFill>
              <a:latin typeface="ＭＳ ゴシック" panose="020B0609070205080204" pitchFamily="49" charset="-128"/>
              <a:ea typeface="ＭＳ ゴシック" panose="020B0609070205080204" pitchFamily="49" charset="-128"/>
            </a:endParaRPr>
          </a:p>
        </p:txBody>
      </p:sp>
      <p:sp>
        <p:nvSpPr>
          <p:cNvPr id="2" name="角丸四角形 1"/>
          <p:cNvSpPr/>
          <p:nvPr/>
        </p:nvSpPr>
        <p:spPr>
          <a:xfrm>
            <a:off x="5212819" y="1484785"/>
            <a:ext cx="2237012" cy="3188816"/>
          </a:xfrm>
          <a:prstGeom prst="roundRect">
            <a:avLst/>
          </a:prstGeom>
          <a:noFill/>
          <a:ln w="38100">
            <a:solidFill>
              <a:srgbClr val="FF0000"/>
            </a:solidFill>
            <a:prstDash val="sysDot"/>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b="1" dirty="0" smtClean="0">
              <a:solidFill>
                <a:schemeClr val="tx1"/>
              </a:solidFill>
            </a:endParaRPr>
          </a:p>
        </p:txBody>
      </p:sp>
      <p:sp>
        <p:nvSpPr>
          <p:cNvPr id="46" name="角丸四角形 45"/>
          <p:cNvSpPr/>
          <p:nvPr/>
        </p:nvSpPr>
        <p:spPr>
          <a:xfrm>
            <a:off x="7572771" y="1484784"/>
            <a:ext cx="2237012" cy="4536501"/>
          </a:xfrm>
          <a:prstGeom prst="roundRect">
            <a:avLst/>
          </a:prstGeom>
          <a:noFill/>
          <a:ln w="38100">
            <a:solidFill>
              <a:srgbClr val="FF0000"/>
            </a:solidFill>
            <a:prstDash val="sysDot"/>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2400" b="1" dirty="0" smtClean="0">
              <a:solidFill>
                <a:schemeClr val="tx1"/>
              </a:solidFill>
            </a:endParaRPr>
          </a:p>
        </p:txBody>
      </p:sp>
      <p:sp>
        <p:nvSpPr>
          <p:cNvPr id="47" name="下矢印 46"/>
          <p:cNvSpPr/>
          <p:nvPr/>
        </p:nvSpPr>
        <p:spPr>
          <a:xfrm>
            <a:off x="8285202" y="1093234"/>
            <a:ext cx="696697" cy="381685"/>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上下矢印 58"/>
          <p:cNvSpPr/>
          <p:nvPr/>
        </p:nvSpPr>
        <p:spPr>
          <a:xfrm>
            <a:off x="8506009" y="4388137"/>
            <a:ext cx="436384" cy="623908"/>
          </a:xfrm>
          <a:prstGeom prst="up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800"/>
              </a:lnSpc>
            </a:pPr>
            <a:r>
              <a:rPr kumimoji="1" lang="ja-JP" altLang="en-US" sz="800" dirty="0" smtClean="0">
                <a:latin typeface="ＭＳ ゴシック" panose="020B0609070205080204" pitchFamily="49" charset="-128"/>
                <a:ea typeface="ＭＳ ゴシック" panose="020B0609070205080204" pitchFamily="49" charset="-128"/>
              </a:rPr>
              <a:t>整合性確保</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54" name="正方形/長方形 53"/>
          <p:cNvSpPr/>
          <p:nvPr/>
        </p:nvSpPr>
        <p:spPr>
          <a:xfrm rot="5400000">
            <a:off x="56456" y="116632"/>
            <a:ext cx="36004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8</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862643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bwMode="auto">
          <a:xfrm>
            <a:off x="38454" y="786805"/>
            <a:ext cx="9829092" cy="216000"/>
          </a:xfrm>
          <a:prstGeom prst="roundRect">
            <a:avLst>
              <a:gd name="adj" fmla="val 27869"/>
            </a:avLst>
          </a:prstGeom>
          <a:solidFill>
            <a:schemeClr val="accent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b="1">
                <a:solidFill>
                  <a:prstClr val="white"/>
                </a:solidFill>
                <a:latin typeface="ＭＳ Ｐゴシック"/>
              </a:rPr>
              <a:t>第一　サービス提供体制の確保及び事業実施に関する基本的事項</a:t>
            </a:r>
          </a:p>
        </p:txBody>
      </p:sp>
      <p:sp>
        <p:nvSpPr>
          <p:cNvPr id="3" name="角丸四角形 2"/>
          <p:cNvSpPr/>
          <p:nvPr/>
        </p:nvSpPr>
        <p:spPr bwMode="auto">
          <a:xfrm>
            <a:off x="38454" y="1015405"/>
            <a:ext cx="9829092" cy="1045443"/>
          </a:xfrm>
          <a:prstGeom prst="roundRect">
            <a:avLst>
              <a:gd name="adj" fmla="val 7055"/>
            </a:avLst>
          </a:prstGeom>
          <a:solidFill>
            <a:schemeClr val="accent1">
              <a:lumMod val="40000"/>
              <a:lumOff val="60000"/>
            </a:schemeClr>
          </a:solidFill>
          <a:ln w="3175" cap="flat" cmpd="sng" algn="ctr">
            <a:solidFill>
              <a:schemeClr val="accent1"/>
            </a:solidFill>
            <a:prstDash val="solid"/>
          </a:ln>
          <a:effectLst/>
        </p:spPr>
        <p:txBody>
          <a:bodyPr lIns="0" tIns="0" r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100"/>
              </a:lnSpc>
              <a:defRPr/>
            </a:pPr>
            <a:r>
              <a:rPr lang="ja-JP" altLang="en-US" sz="900" kern="0" dirty="0" smtClean="0">
                <a:solidFill>
                  <a:sysClr val="windowText" lastClr="000000"/>
                </a:solidFill>
                <a:latin typeface="ＭＳ Ｐゴシック"/>
              </a:rPr>
              <a:t>一　地域包括ケアシステムの基本的理念</a:t>
            </a:r>
            <a:endParaRPr lang="en-US" altLang="ja-JP" sz="900" kern="0" dirty="0" smtClean="0">
              <a:solidFill>
                <a:sysClr val="windowText" lastClr="000000"/>
              </a:solidFill>
              <a:latin typeface="ＭＳ Ｐゴシック"/>
            </a:endParaRPr>
          </a:p>
          <a:p>
            <a:pPr>
              <a:lnSpc>
                <a:spcPts val="1100"/>
              </a:lnSpc>
              <a:defRPr/>
            </a:pPr>
            <a:endParaRPr lang="en-US" altLang="ja-JP" sz="900" kern="0" dirty="0" smtClean="0">
              <a:solidFill>
                <a:sysClr val="windowText" lastClr="000000"/>
              </a:solidFill>
              <a:latin typeface="ＭＳ Ｐゴシック"/>
            </a:endParaRPr>
          </a:p>
          <a:p>
            <a:pPr>
              <a:lnSpc>
                <a:spcPts val="1100"/>
              </a:lnSpc>
              <a:defRPr/>
            </a:pPr>
            <a:endParaRPr lang="en-US" altLang="ja-JP" sz="900" kern="0" dirty="0">
              <a:solidFill>
                <a:sysClr val="windowText" lastClr="000000"/>
              </a:solidFill>
              <a:latin typeface="ＭＳ Ｐゴシック"/>
            </a:endParaRPr>
          </a:p>
          <a:p>
            <a:pPr>
              <a:lnSpc>
                <a:spcPts val="1100"/>
              </a:lnSpc>
              <a:defRPr/>
            </a:pPr>
            <a:endParaRPr lang="en-US" altLang="ja-JP" sz="900" kern="0" dirty="0" smtClean="0">
              <a:solidFill>
                <a:sysClr val="windowText" lastClr="000000"/>
              </a:solidFill>
              <a:latin typeface="ＭＳ Ｐゴシック"/>
            </a:endParaRPr>
          </a:p>
          <a:p>
            <a:pPr>
              <a:lnSpc>
                <a:spcPts val="1100"/>
              </a:lnSpc>
              <a:defRPr/>
            </a:pPr>
            <a:r>
              <a:rPr lang="ja-JP" altLang="en-US" sz="900" kern="0" dirty="0" smtClean="0">
                <a:solidFill>
                  <a:sysClr val="windowText" lastClr="000000"/>
                </a:solidFill>
                <a:latin typeface="ＭＳ Ｐゴシック"/>
              </a:rPr>
              <a:t>二　認知症施策の推進　　　　　三　二千二十五年を見据えた地域包括ケアシステムの構築に向けた目標</a:t>
            </a:r>
          </a:p>
          <a:p>
            <a:pPr>
              <a:lnSpc>
                <a:spcPts val="1100"/>
              </a:lnSpc>
              <a:defRPr/>
            </a:pPr>
            <a:r>
              <a:rPr lang="ja-JP" altLang="en-US" sz="900" kern="0" dirty="0" smtClean="0">
                <a:solidFill>
                  <a:sysClr val="windowText" lastClr="000000"/>
                </a:solidFill>
                <a:latin typeface="ＭＳ Ｐゴシック"/>
              </a:rPr>
              <a:t>四　地域包括ケアシステムの構築を進める地域づくり　　　　　五　地域包括ケアシステムを支える人材の確保及び資質の向上</a:t>
            </a:r>
          </a:p>
          <a:p>
            <a:pPr>
              <a:lnSpc>
                <a:spcPts val="1100"/>
              </a:lnSpc>
              <a:defRPr/>
            </a:pPr>
            <a:r>
              <a:rPr lang="ja-JP" altLang="en-US" sz="900" kern="0" dirty="0" smtClean="0">
                <a:solidFill>
                  <a:sysClr val="windowText" lastClr="000000"/>
                </a:solidFill>
                <a:latin typeface="ＭＳ Ｐゴシック"/>
              </a:rPr>
              <a:t>六　介護サービス情報の公表　　　　　七　介護給付等に要する費用の適正化　　　　　八　市町村相互間の連携及び市町村と都道府県との間の連携</a:t>
            </a:r>
          </a:p>
        </p:txBody>
      </p:sp>
      <p:sp>
        <p:nvSpPr>
          <p:cNvPr id="4" name="角丸四角形 3"/>
          <p:cNvSpPr/>
          <p:nvPr/>
        </p:nvSpPr>
        <p:spPr bwMode="auto">
          <a:xfrm>
            <a:off x="38454" y="2113828"/>
            <a:ext cx="4875000" cy="216000"/>
          </a:xfrm>
          <a:prstGeom prst="roundRect">
            <a:avLst>
              <a:gd name="adj" fmla="val 26589"/>
            </a:avLst>
          </a:prstGeom>
          <a:solidFill>
            <a:schemeClr val="accent1"/>
          </a:solidFill>
          <a:ln w="3175" cap="flat" cmpd="sng" algn="ctr">
            <a:solidFill>
              <a:schemeClr val="accent1"/>
            </a:solidFill>
            <a:prstDash val="solid"/>
          </a:ln>
          <a:effectLst/>
        </p:spPr>
        <p:txBody>
          <a:bodyPr lIns="36000" tIns="36000" rIns="36000" bIns="3600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ja-JP" altLang="en-US" b="1" kern="0" smtClean="0">
                <a:solidFill>
                  <a:prstClr val="white"/>
                </a:solidFill>
                <a:latin typeface="ＭＳ Ｐゴシック"/>
              </a:rPr>
              <a:t>第二　市町村介護保険事業計画の作成に関する事項</a:t>
            </a:r>
          </a:p>
        </p:txBody>
      </p:sp>
      <p:sp>
        <p:nvSpPr>
          <p:cNvPr id="5" name="角丸四角形 4"/>
          <p:cNvSpPr/>
          <p:nvPr/>
        </p:nvSpPr>
        <p:spPr bwMode="auto">
          <a:xfrm>
            <a:off x="38454" y="2342428"/>
            <a:ext cx="4875000" cy="216000"/>
          </a:xfrm>
          <a:prstGeom prst="roundRect">
            <a:avLst>
              <a:gd name="adj" fmla="val 33412"/>
            </a:avLst>
          </a:prstGeom>
          <a:solidFill>
            <a:schemeClr val="accent1">
              <a:lumMod val="40000"/>
              <a:lumOff val="60000"/>
            </a:schemeClr>
          </a:solidFill>
          <a:ln w="3175" cap="flat" cmpd="sng" algn="ctr">
            <a:solidFill>
              <a:schemeClr val="accent1"/>
            </a:solidFill>
            <a:prstDash val="solid"/>
          </a:ln>
          <a:effectLst/>
        </p:spPr>
        <p:txBody>
          <a:bodyPr lIns="0" tIns="0" r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ja-JP" altLang="en-US" sz="1000" kern="0" smtClean="0">
                <a:solidFill>
                  <a:sysClr val="windowText" lastClr="000000"/>
                </a:solidFill>
                <a:latin typeface="ＭＳ Ｐゴシック"/>
              </a:rPr>
              <a:t>一　市町村介護保険事業計画の作成に関する基本的事項</a:t>
            </a:r>
            <a:endParaRPr lang="en-US" altLang="ja-JP" sz="1000" kern="0" smtClean="0">
              <a:solidFill>
                <a:sysClr val="windowText" lastClr="000000"/>
              </a:solidFill>
              <a:latin typeface="ＭＳ Ｐゴシック"/>
            </a:endParaRPr>
          </a:p>
        </p:txBody>
      </p:sp>
      <p:sp>
        <p:nvSpPr>
          <p:cNvPr id="6" name="角丸四角形 5"/>
          <p:cNvSpPr/>
          <p:nvPr/>
        </p:nvSpPr>
        <p:spPr bwMode="auto">
          <a:xfrm>
            <a:off x="38454" y="2561506"/>
            <a:ext cx="4875000" cy="795486"/>
          </a:xfrm>
          <a:prstGeom prst="roundRect">
            <a:avLst>
              <a:gd name="adj" fmla="val 7048"/>
            </a:avLst>
          </a:prstGeom>
          <a:solidFill>
            <a:schemeClr val="bg1"/>
          </a:solidFill>
          <a:ln w="3175" cap="flat" cmpd="sng" algn="ctr">
            <a:solidFill>
              <a:schemeClr val="accent1"/>
            </a:solidFill>
            <a:prstDash val="solid"/>
          </a:ln>
          <a:effectLst/>
        </p:spPr>
        <p:txBody>
          <a:bodyPr lIns="0" tIns="0" r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200"/>
              </a:lnSpc>
              <a:defRPr/>
            </a:pPr>
            <a:r>
              <a:rPr lang="ja-JP" altLang="en-US" sz="900" kern="0" dirty="0" smtClean="0">
                <a:solidFill>
                  <a:sysClr val="windowText" lastClr="000000"/>
                </a:solidFill>
                <a:latin typeface="ＭＳ Ｐゴシック"/>
              </a:rPr>
              <a:t>１　基本理念、達成しようとする目的及び地域の実情に応じた特色の明確化</a:t>
            </a:r>
          </a:p>
          <a:p>
            <a:pPr>
              <a:lnSpc>
                <a:spcPts val="1200"/>
              </a:lnSpc>
              <a:defRPr/>
            </a:pPr>
            <a:r>
              <a:rPr lang="ja-JP" altLang="en-US" sz="900" kern="0" dirty="0" smtClean="0">
                <a:solidFill>
                  <a:sysClr val="windowText" lastClr="000000"/>
                </a:solidFill>
                <a:latin typeface="ＭＳ Ｐゴシック"/>
              </a:rPr>
              <a:t>２　平成三十七年度の推計及び第六期の目標</a:t>
            </a:r>
          </a:p>
          <a:p>
            <a:pPr>
              <a:lnSpc>
                <a:spcPts val="1200"/>
              </a:lnSpc>
              <a:defRPr/>
            </a:pPr>
            <a:r>
              <a:rPr lang="ja-JP" altLang="en-US" sz="900" kern="0" dirty="0" smtClean="0">
                <a:solidFill>
                  <a:sysClr val="windowText" lastClr="000000"/>
                </a:solidFill>
                <a:latin typeface="ＭＳ Ｐゴシック"/>
              </a:rPr>
              <a:t>３　市町村介護保険事業計画の作成のための体制の整備</a:t>
            </a:r>
          </a:p>
          <a:p>
            <a:pPr>
              <a:lnSpc>
                <a:spcPts val="1200"/>
              </a:lnSpc>
              <a:defRPr/>
            </a:pPr>
            <a:r>
              <a:rPr lang="ja-JP" altLang="en-US" sz="900" kern="0" dirty="0" smtClean="0">
                <a:solidFill>
                  <a:sysClr val="windowText" lastClr="000000"/>
                </a:solidFill>
                <a:latin typeface="ＭＳ Ｐゴシック"/>
              </a:rPr>
              <a:t>４　要介護者等地域の実態の把握　　　　　５　日常生活圏域の設定</a:t>
            </a:r>
          </a:p>
          <a:p>
            <a:pPr>
              <a:lnSpc>
                <a:spcPts val="1200"/>
              </a:lnSpc>
              <a:defRPr/>
            </a:pPr>
            <a:r>
              <a:rPr lang="ja-JP" altLang="en-US" sz="900" kern="0" dirty="0" smtClean="0">
                <a:solidFill>
                  <a:sysClr val="windowText" lastClr="000000"/>
                </a:solidFill>
                <a:latin typeface="ＭＳ Ｐゴシック"/>
              </a:rPr>
              <a:t>６　他の計画との関係　　　　　　　　　　　　　７　その他</a:t>
            </a:r>
          </a:p>
        </p:txBody>
      </p:sp>
      <p:sp>
        <p:nvSpPr>
          <p:cNvPr id="7" name="角丸四角形 6"/>
          <p:cNvSpPr/>
          <p:nvPr/>
        </p:nvSpPr>
        <p:spPr bwMode="auto">
          <a:xfrm>
            <a:off x="38454" y="548680"/>
            <a:ext cx="9829092" cy="216000"/>
          </a:xfrm>
          <a:prstGeom prst="roundRect">
            <a:avLst>
              <a:gd name="adj" fmla="val 26589"/>
            </a:avLst>
          </a:prstGeom>
          <a:solidFill>
            <a:schemeClr val="accent1"/>
          </a:solidFill>
          <a:ln w="31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b="1">
                <a:solidFill>
                  <a:prstClr val="white"/>
                </a:solidFill>
                <a:latin typeface="ＭＳ Ｐゴシック"/>
              </a:rPr>
              <a:t>前文</a:t>
            </a:r>
          </a:p>
        </p:txBody>
      </p:sp>
      <p:sp>
        <p:nvSpPr>
          <p:cNvPr id="8" name="角丸四角形 7"/>
          <p:cNvSpPr/>
          <p:nvPr/>
        </p:nvSpPr>
        <p:spPr bwMode="auto">
          <a:xfrm>
            <a:off x="38454" y="3356992"/>
            <a:ext cx="4875000" cy="216000"/>
          </a:xfrm>
          <a:prstGeom prst="roundRect">
            <a:avLst>
              <a:gd name="adj" fmla="val 33412"/>
            </a:avLst>
          </a:prstGeom>
          <a:solidFill>
            <a:schemeClr val="accent1">
              <a:lumMod val="40000"/>
              <a:lumOff val="60000"/>
            </a:schemeClr>
          </a:solidFill>
          <a:ln w="3175" cap="flat" cmpd="sng" algn="ctr">
            <a:solidFill>
              <a:schemeClr val="accent1"/>
            </a:solidFill>
            <a:prstDash val="solid"/>
          </a:ln>
          <a:effectLst/>
        </p:spPr>
        <p:txBody>
          <a:bodyPr lIns="0" tIns="0" r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ja-JP" altLang="ja-JP" sz="1000">
                <a:solidFill>
                  <a:prstClr val="black"/>
                </a:solidFill>
              </a:rPr>
              <a:t>二　市町村介護保険事業計画の基本的記載事項</a:t>
            </a:r>
            <a:endParaRPr lang="en-US" altLang="ja-JP" sz="1000" kern="0" smtClean="0">
              <a:solidFill>
                <a:sysClr val="windowText" lastClr="000000"/>
              </a:solidFill>
              <a:latin typeface="ＭＳ Ｐゴシック"/>
            </a:endParaRPr>
          </a:p>
        </p:txBody>
      </p:sp>
      <p:sp>
        <p:nvSpPr>
          <p:cNvPr id="9" name="角丸四角形 8"/>
          <p:cNvSpPr/>
          <p:nvPr/>
        </p:nvSpPr>
        <p:spPr bwMode="auto">
          <a:xfrm>
            <a:off x="38454" y="3576070"/>
            <a:ext cx="4875000" cy="615578"/>
          </a:xfrm>
          <a:prstGeom prst="roundRect">
            <a:avLst>
              <a:gd name="adj" fmla="val 12029"/>
            </a:avLst>
          </a:prstGeom>
          <a:solidFill>
            <a:schemeClr val="bg1"/>
          </a:solidFill>
          <a:ln w="3175" cap="flat" cmpd="sng" algn="ctr">
            <a:solidFill>
              <a:schemeClr val="accent1"/>
            </a:solidFill>
            <a:prstDash val="solid"/>
          </a:ln>
          <a:effectLst/>
        </p:spPr>
        <p:txBody>
          <a:bodyPr lIns="0" tIns="0" r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200"/>
              </a:lnSpc>
              <a:defRPr/>
            </a:pPr>
            <a:r>
              <a:rPr lang="ja-JP" altLang="en-US" sz="900" kern="0" dirty="0" smtClean="0">
                <a:solidFill>
                  <a:sysClr val="windowText" lastClr="000000"/>
                </a:solidFill>
                <a:latin typeface="ＭＳ Ｐゴシック"/>
              </a:rPr>
              <a:t>１　日常生活圏域</a:t>
            </a:r>
          </a:p>
          <a:p>
            <a:pPr>
              <a:lnSpc>
                <a:spcPts val="1200"/>
              </a:lnSpc>
              <a:defRPr/>
            </a:pPr>
            <a:r>
              <a:rPr lang="ja-JP" altLang="en-US" sz="900" kern="0" dirty="0" smtClean="0">
                <a:solidFill>
                  <a:sysClr val="windowText" lastClr="000000"/>
                </a:solidFill>
                <a:latin typeface="ＭＳ Ｐゴシック"/>
              </a:rPr>
              <a:t>２　各年度における介護給付等対象サービスの種類ごとの量の見込み</a:t>
            </a:r>
            <a:endParaRPr lang="ja-JP" altLang="en-US" sz="900" b="1" u="sng" kern="0" dirty="0" smtClean="0">
              <a:solidFill>
                <a:srgbClr val="FF0000"/>
              </a:solidFill>
              <a:latin typeface="ＭＳ Ｐゴシック"/>
            </a:endParaRPr>
          </a:p>
          <a:p>
            <a:pPr>
              <a:lnSpc>
                <a:spcPts val="1200"/>
              </a:lnSpc>
              <a:defRPr/>
            </a:pPr>
            <a:r>
              <a:rPr lang="ja-JP" altLang="en-US" sz="900" kern="0" dirty="0" smtClean="0">
                <a:solidFill>
                  <a:sysClr val="windowText" lastClr="000000"/>
                </a:solidFill>
                <a:latin typeface="ＭＳ Ｐゴシック"/>
              </a:rPr>
              <a:t>３　各年度における地域支援事業の量の見込み</a:t>
            </a:r>
          </a:p>
        </p:txBody>
      </p:sp>
      <p:sp>
        <p:nvSpPr>
          <p:cNvPr id="10" name="角丸四角形 9"/>
          <p:cNvSpPr/>
          <p:nvPr/>
        </p:nvSpPr>
        <p:spPr bwMode="auto">
          <a:xfrm>
            <a:off x="38454" y="4218243"/>
            <a:ext cx="4875000" cy="216000"/>
          </a:xfrm>
          <a:prstGeom prst="roundRect">
            <a:avLst>
              <a:gd name="adj" fmla="val 33412"/>
            </a:avLst>
          </a:prstGeom>
          <a:solidFill>
            <a:schemeClr val="accent1">
              <a:lumMod val="40000"/>
              <a:lumOff val="60000"/>
            </a:schemeClr>
          </a:solidFill>
          <a:ln w="3175" cap="flat" cmpd="sng" algn="ctr">
            <a:solidFill>
              <a:schemeClr val="accent1"/>
            </a:solidFill>
            <a:prstDash val="solid"/>
          </a:ln>
          <a:effectLst/>
        </p:spPr>
        <p:txBody>
          <a:bodyPr lIns="0" tIns="0" r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ja-JP" altLang="en-US" sz="1000">
                <a:solidFill>
                  <a:prstClr val="black"/>
                </a:solidFill>
              </a:rPr>
              <a:t>三　市町村介護保険事業計画の任意記載事項</a:t>
            </a:r>
            <a:endParaRPr lang="en-US" altLang="ja-JP" sz="1000" kern="0" smtClean="0">
              <a:solidFill>
                <a:sysClr val="windowText" lastClr="000000"/>
              </a:solidFill>
              <a:latin typeface="ＭＳ Ｐゴシック"/>
            </a:endParaRPr>
          </a:p>
        </p:txBody>
      </p:sp>
      <p:sp>
        <p:nvSpPr>
          <p:cNvPr id="11" name="角丸四角形 10"/>
          <p:cNvSpPr/>
          <p:nvPr/>
        </p:nvSpPr>
        <p:spPr bwMode="auto">
          <a:xfrm>
            <a:off x="38454" y="4437320"/>
            <a:ext cx="4875000" cy="1872000"/>
          </a:xfrm>
          <a:prstGeom prst="roundRect">
            <a:avLst>
              <a:gd name="adj" fmla="val 2559"/>
            </a:avLst>
          </a:prstGeom>
          <a:solidFill>
            <a:schemeClr val="bg1"/>
          </a:solidFill>
          <a:ln w="3175" cap="flat" cmpd="sng" algn="ctr">
            <a:solidFill>
              <a:schemeClr val="accent1"/>
            </a:solidFill>
            <a:prstDash val="solid"/>
          </a:ln>
          <a:effectLst/>
        </p:spPr>
        <p:txBody>
          <a:bodyPr lIns="0" tIns="0" rIns="0" bIns="0" rtlCol="0"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200"/>
              </a:lnSpc>
              <a:defRPr/>
            </a:pPr>
            <a:r>
              <a:rPr lang="ja-JP" altLang="en-US" sz="900" kern="0" dirty="0" smtClean="0">
                <a:solidFill>
                  <a:sysClr val="windowText" lastClr="000000"/>
                </a:solidFill>
                <a:latin typeface="ＭＳ Ｐゴシック"/>
              </a:rPr>
              <a:t>１　地域包括ケアシステム構築のため重点的に取り組むことが必要な事項</a:t>
            </a:r>
            <a:endParaRPr lang="en-US" altLang="ja-JP" sz="900" kern="0" dirty="0" smtClean="0">
              <a:solidFill>
                <a:sysClr val="windowText" lastClr="000000"/>
              </a:solidFill>
              <a:latin typeface="ＭＳ Ｐゴシック"/>
            </a:endParaRPr>
          </a:p>
          <a:p>
            <a:pPr>
              <a:lnSpc>
                <a:spcPts val="1200"/>
              </a:lnSpc>
              <a:defRPr/>
            </a:pPr>
            <a:endParaRPr lang="en-US" altLang="ja-JP" sz="900" kern="0" dirty="0">
              <a:solidFill>
                <a:sysClr val="windowText" lastClr="000000"/>
              </a:solidFill>
              <a:latin typeface="ＭＳ Ｐゴシック"/>
            </a:endParaRPr>
          </a:p>
          <a:p>
            <a:pPr>
              <a:lnSpc>
                <a:spcPts val="1200"/>
              </a:lnSpc>
              <a:defRPr/>
            </a:pPr>
            <a:endParaRPr lang="en-US" altLang="ja-JP" sz="900" kern="0" dirty="0" smtClean="0">
              <a:solidFill>
                <a:sysClr val="windowText" lastClr="000000"/>
              </a:solidFill>
              <a:latin typeface="ＭＳ Ｐゴシック"/>
            </a:endParaRPr>
          </a:p>
          <a:p>
            <a:pPr>
              <a:lnSpc>
                <a:spcPts val="1200"/>
              </a:lnSpc>
              <a:defRPr/>
            </a:pPr>
            <a:endParaRPr lang="ja-JP" altLang="en-US" sz="900" kern="0" dirty="0" smtClean="0">
              <a:solidFill>
                <a:sysClr val="windowText" lastClr="000000"/>
              </a:solidFill>
              <a:latin typeface="ＭＳ Ｐゴシック"/>
            </a:endParaRPr>
          </a:p>
          <a:p>
            <a:pPr>
              <a:lnSpc>
                <a:spcPts val="1200"/>
              </a:lnSpc>
              <a:defRPr/>
            </a:pPr>
            <a:r>
              <a:rPr lang="ja-JP" altLang="en-US" sz="900" kern="0" dirty="0" smtClean="0">
                <a:solidFill>
                  <a:sysClr val="windowText" lastClr="000000"/>
                </a:solidFill>
                <a:latin typeface="ＭＳ Ｐゴシック"/>
              </a:rPr>
              <a:t>２　各年度における介護給付等対象サービスの種類ごとの見込量の確保のための方策</a:t>
            </a:r>
          </a:p>
          <a:p>
            <a:pPr>
              <a:lnSpc>
                <a:spcPts val="1200"/>
              </a:lnSpc>
              <a:defRPr/>
            </a:pPr>
            <a:r>
              <a:rPr lang="ja-JP" altLang="en-US" sz="900" kern="0" dirty="0" smtClean="0">
                <a:solidFill>
                  <a:sysClr val="windowText" lastClr="000000"/>
                </a:solidFill>
                <a:latin typeface="ＭＳ Ｐゴシック"/>
              </a:rPr>
              <a:t>３　各年度における地域支援事業に要する費用の額及びその見込量の確保のための方策</a:t>
            </a:r>
          </a:p>
          <a:p>
            <a:pPr>
              <a:lnSpc>
                <a:spcPts val="1200"/>
              </a:lnSpc>
              <a:defRPr/>
            </a:pPr>
            <a:r>
              <a:rPr lang="ja-JP" altLang="en-US" sz="900" kern="0" dirty="0" smtClean="0">
                <a:solidFill>
                  <a:sysClr val="windowText" lastClr="000000"/>
                </a:solidFill>
                <a:latin typeface="ＭＳ Ｐゴシック"/>
              </a:rPr>
              <a:t>４　介護給付等対象サービス及び地域支援事業の円滑な提供を図るための事業等に関する事項</a:t>
            </a:r>
          </a:p>
          <a:p>
            <a:pPr>
              <a:lnSpc>
                <a:spcPts val="1200"/>
              </a:lnSpc>
              <a:defRPr/>
            </a:pPr>
            <a:r>
              <a:rPr lang="ja-JP" altLang="en-US" sz="900" kern="0" dirty="0" smtClean="0">
                <a:solidFill>
                  <a:sysClr val="windowText" lastClr="000000"/>
                </a:solidFill>
                <a:latin typeface="ＭＳ Ｐゴシック"/>
              </a:rPr>
              <a:t>５　地域包括支援センター及び生活支援・介護予防サービスの情報公表に関する事項</a:t>
            </a:r>
            <a:endParaRPr lang="en-US" altLang="ja-JP" sz="900" kern="0" dirty="0" smtClean="0">
              <a:solidFill>
                <a:sysClr val="windowText" lastClr="000000"/>
              </a:solidFill>
              <a:latin typeface="ＭＳ Ｐゴシック"/>
            </a:endParaRPr>
          </a:p>
          <a:p>
            <a:pPr>
              <a:lnSpc>
                <a:spcPts val="1200"/>
              </a:lnSpc>
              <a:defRPr/>
            </a:pPr>
            <a:r>
              <a:rPr lang="ja-JP" altLang="en-US" sz="900" kern="0" dirty="0" smtClean="0">
                <a:solidFill>
                  <a:sysClr val="windowText" lastClr="000000"/>
                </a:solidFill>
                <a:latin typeface="ＭＳ Ｐゴシック"/>
              </a:rPr>
              <a:t>６　市町村独自事業に関する事項</a:t>
            </a:r>
          </a:p>
          <a:p>
            <a:pPr>
              <a:lnSpc>
                <a:spcPts val="1200"/>
              </a:lnSpc>
              <a:defRPr/>
            </a:pPr>
            <a:r>
              <a:rPr lang="ja-JP" altLang="en-US" sz="900" kern="0" dirty="0" smtClean="0">
                <a:solidFill>
                  <a:sysClr val="windowText" lastClr="000000"/>
                </a:solidFill>
                <a:latin typeface="ＭＳ Ｐゴシック"/>
              </a:rPr>
              <a:t>７　介護給付等に要する費用の適正化に関する事項</a:t>
            </a:r>
          </a:p>
          <a:p>
            <a:pPr>
              <a:lnSpc>
                <a:spcPts val="1200"/>
              </a:lnSpc>
              <a:defRPr/>
            </a:pPr>
            <a:r>
              <a:rPr lang="ja-JP" altLang="en-US" sz="900" kern="0" dirty="0" smtClean="0">
                <a:solidFill>
                  <a:sysClr val="windowText" lastClr="000000"/>
                </a:solidFill>
                <a:latin typeface="ＭＳ Ｐゴシック"/>
              </a:rPr>
              <a:t>８　療養病床の円滑な転換を図るための事業に関する事項</a:t>
            </a:r>
          </a:p>
        </p:txBody>
      </p:sp>
      <p:sp>
        <p:nvSpPr>
          <p:cNvPr id="12" name="角丸四角形 11"/>
          <p:cNvSpPr/>
          <p:nvPr/>
        </p:nvSpPr>
        <p:spPr bwMode="auto">
          <a:xfrm>
            <a:off x="4992546" y="2115614"/>
            <a:ext cx="4875000" cy="216000"/>
          </a:xfrm>
          <a:prstGeom prst="roundRect">
            <a:avLst>
              <a:gd name="adj" fmla="val 26589"/>
            </a:avLst>
          </a:prstGeom>
          <a:solidFill>
            <a:schemeClr val="accent1"/>
          </a:solidFill>
          <a:ln w="3175" cap="flat" cmpd="sng" algn="ctr">
            <a:solidFill>
              <a:schemeClr val="accent1"/>
            </a:solidFill>
            <a:prstDash val="solid"/>
          </a:ln>
          <a:effectLst/>
        </p:spPr>
        <p:txBody>
          <a:bodyPr lIns="36000" tIns="36000" rIns="36000" bIns="3600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ja-JP" altLang="en-US" b="1" kern="0" smtClean="0">
                <a:solidFill>
                  <a:prstClr val="white"/>
                </a:solidFill>
                <a:latin typeface="ＭＳ Ｐゴシック"/>
              </a:rPr>
              <a:t>第三　都道府県介護保険事業支援計画の作成に関する事項</a:t>
            </a:r>
          </a:p>
        </p:txBody>
      </p:sp>
      <p:sp>
        <p:nvSpPr>
          <p:cNvPr id="13" name="角丸四角形 12"/>
          <p:cNvSpPr/>
          <p:nvPr/>
        </p:nvSpPr>
        <p:spPr bwMode="auto">
          <a:xfrm>
            <a:off x="4992546" y="2344214"/>
            <a:ext cx="4875000" cy="216000"/>
          </a:xfrm>
          <a:prstGeom prst="roundRect">
            <a:avLst>
              <a:gd name="adj" fmla="val 33412"/>
            </a:avLst>
          </a:prstGeom>
          <a:solidFill>
            <a:schemeClr val="accent1">
              <a:lumMod val="40000"/>
              <a:lumOff val="60000"/>
            </a:schemeClr>
          </a:solidFill>
          <a:ln w="3175" cap="flat" cmpd="sng" algn="ctr">
            <a:solidFill>
              <a:schemeClr val="accent1"/>
            </a:solidFill>
            <a:prstDash val="solid"/>
          </a:ln>
          <a:effectLst/>
        </p:spPr>
        <p:txBody>
          <a:bodyPr lIns="0" tIns="0" r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ja-JP" altLang="en-US" sz="1000" kern="0" dirty="0" smtClean="0">
                <a:solidFill>
                  <a:sysClr val="windowText" lastClr="000000"/>
                </a:solidFill>
                <a:latin typeface="ＭＳ Ｐゴシック"/>
              </a:rPr>
              <a:t>一　都道府県介護保険事業支援計画の作成に関する基本的事項</a:t>
            </a:r>
            <a:endParaRPr lang="en-US" altLang="ja-JP" sz="1000" kern="0" dirty="0" smtClean="0">
              <a:solidFill>
                <a:sysClr val="windowText" lastClr="000000"/>
              </a:solidFill>
              <a:latin typeface="ＭＳ Ｐゴシック"/>
            </a:endParaRPr>
          </a:p>
        </p:txBody>
      </p:sp>
      <p:sp>
        <p:nvSpPr>
          <p:cNvPr id="14" name="角丸四角形 13"/>
          <p:cNvSpPr/>
          <p:nvPr/>
        </p:nvSpPr>
        <p:spPr bwMode="auto">
          <a:xfrm>
            <a:off x="4992546" y="2563292"/>
            <a:ext cx="4875000" cy="793700"/>
          </a:xfrm>
          <a:prstGeom prst="roundRect">
            <a:avLst>
              <a:gd name="adj" fmla="val 7048"/>
            </a:avLst>
          </a:prstGeom>
          <a:solidFill>
            <a:schemeClr val="bg1"/>
          </a:solidFill>
          <a:ln w="3175" cap="flat" cmpd="sng" algn="ctr">
            <a:solidFill>
              <a:schemeClr val="accent1"/>
            </a:solidFill>
            <a:prstDash val="solid"/>
          </a:ln>
          <a:effectLst/>
        </p:spPr>
        <p:txBody>
          <a:bodyPr lIns="0" tIns="0" r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200"/>
              </a:lnSpc>
              <a:defRPr/>
            </a:pPr>
            <a:r>
              <a:rPr lang="ja-JP" altLang="en-US" sz="900" kern="0" dirty="0" smtClean="0">
                <a:solidFill>
                  <a:sysClr val="windowText" lastClr="000000"/>
                </a:solidFill>
                <a:latin typeface="ＭＳ Ｐゴシック"/>
              </a:rPr>
              <a:t>１　基本理念、達成しようとする目的及び地域の実情に応じた特色の明確化</a:t>
            </a:r>
          </a:p>
          <a:p>
            <a:pPr>
              <a:lnSpc>
                <a:spcPts val="1200"/>
              </a:lnSpc>
              <a:defRPr/>
            </a:pPr>
            <a:r>
              <a:rPr lang="ja-JP" altLang="en-US" sz="900" kern="0" dirty="0" smtClean="0">
                <a:solidFill>
                  <a:sysClr val="windowText" lastClr="000000"/>
                </a:solidFill>
                <a:latin typeface="ＭＳ Ｐゴシック"/>
              </a:rPr>
              <a:t>２　</a:t>
            </a:r>
            <a:r>
              <a:rPr lang="ja-JP" altLang="ja-JP" sz="900" dirty="0" smtClean="0">
                <a:solidFill>
                  <a:prstClr val="black"/>
                </a:solidFill>
              </a:rPr>
              <a:t>平成三十七年度</a:t>
            </a:r>
            <a:r>
              <a:rPr lang="ja-JP" altLang="en-US" sz="900" kern="0" dirty="0" smtClean="0">
                <a:solidFill>
                  <a:sysClr val="windowText" lastClr="000000"/>
                </a:solidFill>
                <a:latin typeface="ＭＳ Ｐゴシック"/>
              </a:rPr>
              <a:t>の推計及び第六期の目標</a:t>
            </a:r>
          </a:p>
          <a:p>
            <a:pPr>
              <a:lnSpc>
                <a:spcPts val="1200"/>
              </a:lnSpc>
              <a:defRPr/>
            </a:pPr>
            <a:r>
              <a:rPr lang="ja-JP" altLang="en-US" sz="900" kern="0" dirty="0" smtClean="0">
                <a:solidFill>
                  <a:sysClr val="windowText" lastClr="000000"/>
                </a:solidFill>
                <a:latin typeface="ＭＳ Ｐゴシック"/>
              </a:rPr>
              <a:t>３　都道府県介護保険事業支援計画の作成のための体制の整備</a:t>
            </a:r>
          </a:p>
          <a:p>
            <a:pPr>
              <a:lnSpc>
                <a:spcPts val="1200"/>
              </a:lnSpc>
              <a:defRPr/>
            </a:pPr>
            <a:r>
              <a:rPr lang="ja-JP" altLang="en-US" sz="900" kern="0" dirty="0" smtClean="0">
                <a:solidFill>
                  <a:sysClr val="windowText" lastClr="000000"/>
                </a:solidFill>
                <a:latin typeface="ＭＳ Ｐゴシック"/>
              </a:rPr>
              <a:t>４　要介護者等の実態把握　　　　　５　老人福祉圏域の設定</a:t>
            </a:r>
          </a:p>
          <a:p>
            <a:pPr>
              <a:lnSpc>
                <a:spcPts val="1200"/>
              </a:lnSpc>
              <a:defRPr/>
            </a:pPr>
            <a:r>
              <a:rPr lang="ja-JP" altLang="en-US" sz="900" kern="0" dirty="0" smtClean="0">
                <a:solidFill>
                  <a:sysClr val="windowText" lastClr="000000"/>
                </a:solidFill>
                <a:latin typeface="ＭＳ Ｐゴシック"/>
              </a:rPr>
              <a:t>６　他の計画との関係　　　　　　　　　７　その他</a:t>
            </a:r>
          </a:p>
        </p:txBody>
      </p:sp>
      <p:sp>
        <p:nvSpPr>
          <p:cNvPr id="15" name="角丸四角形 14"/>
          <p:cNvSpPr/>
          <p:nvPr/>
        </p:nvSpPr>
        <p:spPr bwMode="auto">
          <a:xfrm>
            <a:off x="4992546" y="3358778"/>
            <a:ext cx="4875000" cy="216000"/>
          </a:xfrm>
          <a:prstGeom prst="roundRect">
            <a:avLst>
              <a:gd name="adj" fmla="val 33412"/>
            </a:avLst>
          </a:prstGeom>
          <a:solidFill>
            <a:schemeClr val="accent1">
              <a:lumMod val="40000"/>
              <a:lumOff val="60000"/>
            </a:schemeClr>
          </a:solidFill>
          <a:ln w="3175" cap="flat" cmpd="sng" algn="ctr">
            <a:solidFill>
              <a:schemeClr val="accent1"/>
            </a:solidFill>
            <a:prstDash val="solid"/>
          </a:ln>
          <a:effectLst/>
        </p:spPr>
        <p:txBody>
          <a:bodyPr lIns="0" tIns="0" r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ja-JP" altLang="en-US" sz="1000" dirty="0">
                <a:solidFill>
                  <a:prstClr val="black"/>
                </a:solidFill>
              </a:rPr>
              <a:t>二　都道府県介護保険事業支援計画の基本的記載事項</a:t>
            </a:r>
            <a:endParaRPr lang="en-US" altLang="ja-JP" sz="1000" kern="0" dirty="0" smtClean="0">
              <a:solidFill>
                <a:sysClr val="windowText" lastClr="000000"/>
              </a:solidFill>
              <a:latin typeface="ＭＳ Ｐゴシック"/>
            </a:endParaRPr>
          </a:p>
        </p:txBody>
      </p:sp>
      <p:sp>
        <p:nvSpPr>
          <p:cNvPr id="16" name="角丸四角形 15"/>
          <p:cNvSpPr/>
          <p:nvPr/>
        </p:nvSpPr>
        <p:spPr bwMode="auto">
          <a:xfrm>
            <a:off x="4992546" y="3577856"/>
            <a:ext cx="4875000" cy="613792"/>
          </a:xfrm>
          <a:prstGeom prst="roundRect">
            <a:avLst>
              <a:gd name="adj" fmla="val 13589"/>
            </a:avLst>
          </a:prstGeom>
          <a:solidFill>
            <a:schemeClr val="bg1"/>
          </a:solidFill>
          <a:ln w="3175" cap="flat" cmpd="sng" algn="ctr">
            <a:solidFill>
              <a:schemeClr val="accent1"/>
            </a:solidFill>
            <a:prstDash val="solid"/>
          </a:ln>
          <a:effectLst/>
        </p:spPr>
        <p:txBody>
          <a:bodyPr lIns="0" tIns="0" r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200"/>
              </a:lnSpc>
              <a:defRPr/>
            </a:pPr>
            <a:r>
              <a:rPr lang="ja-JP" altLang="en-US" sz="900" kern="0" dirty="0" smtClean="0">
                <a:solidFill>
                  <a:sysClr val="windowText" lastClr="000000"/>
                </a:solidFill>
                <a:latin typeface="ＭＳ Ｐゴシック"/>
              </a:rPr>
              <a:t>１　老人福祉圏域</a:t>
            </a:r>
          </a:p>
          <a:p>
            <a:pPr>
              <a:lnSpc>
                <a:spcPts val="1200"/>
              </a:lnSpc>
              <a:defRPr/>
            </a:pPr>
            <a:r>
              <a:rPr lang="ja-JP" altLang="en-US" sz="900" kern="0" dirty="0" smtClean="0">
                <a:solidFill>
                  <a:sysClr val="windowText" lastClr="000000"/>
                </a:solidFill>
                <a:latin typeface="ＭＳ Ｐゴシック"/>
              </a:rPr>
              <a:t>２　各年度における介護給付等対象サービスの種類ごとの量の見込み</a:t>
            </a:r>
          </a:p>
          <a:p>
            <a:pPr>
              <a:lnSpc>
                <a:spcPts val="1200"/>
              </a:lnSpc>
              <a:defRPr/>
            </a:pPr>
            <a:r>
              <a:rPr lang="ja-JP" altLang="en-US" sz="900" kern="0" dirty="0" smtClean="0">
                <a:solidFill>
                  <a:sysClr val="windowText" lastClr="000000"/>
                </a:solidFill>
                <a:latin typeface="ＭＳ Ｐゴシック"/>
              </a:rPr>
              <a:t>３　老人福祉圏域を単位とする広域的調整</a:t>
            </a:r>
          </a:p>
          <a:p>
            <a:pPr>
              <a:lnSpc>
                <a:spcPts val="1200"/>
              </a:lnSpc>
              <a:defRPr/>
            </a:pPr>
            <a:r>
              <a:rPr lang="ja-JP" altLang="en-US" sz="900" kern="0" dirty="0" smtClean="0">
                <a:solidFill>
                  <a:sysClr val="windowText" lastClr="000000"/>
                </a:solidFill>
                <a:latin typeface="ＭＳ Ｐゴシック"/>
              </a:rPr>
              <a:t>４　市町村介護保険事業計画との整合性の確保</a:t>
            </a:r>
          </a:p>
        </p:txBody>
      </p:sp>
      <p:sp>
        <p:nvSpPr>
          <p:cNvPr id="17" name="角丸四角形 16"/>
          <p:cNvSpPr/>
          <p:nvPr/>
        </p:nvSpPr>
        <p:spPr bwMode="auto">
          <a:xfrm>
            <a:off x="4992546" y="4217839"/>
            <a:ext cx="4875000" cy="216000"/>
          </a:xfrm>
          <a:prstGeom prst="roundRect">
            <a:avLst>
              <a:gd name="adj" fmla="val 33412"/>
            </a:avLst>
          </a:prstGeom>
          <a:solidFill>
            <a:schemeClr val="accent1">
              <a:lumMod val="40000"/>
              <a:lumOff val="60000"/>
            </a:schemeClr>
          </a:solidFill>
          <a:ln w="3175" cap="flat" cmpd="sng" algn="ctr">
            <a:solidFill>
              <a:schemeClr val="accent1"/>
            </a:solidFill>
            <a:prstDash val="solid"/>
          </a:ln>
          <a:effectLst/>
        </p:spPr>
        <p:txBody>
          <a:bodyPr lIns="0" tIns="0" rIns="0" bIns="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ja-JP" altLang="en-US" sz="1000" dirty="0">
                <a:solidFill>
                  <a:prstClr val="black"/>
                </a:solidFill>
              </a:rPr>
              <a:t>三　都道府県介護保険事業支援計画の任意記載事項</a:t>
            </a:r>
            <a:endParaRPr lang="en-US" altLang="ja-JP" sz="1000" kern="0" dirty="0" smtClean="0">
              <a:solidFill>
                <a:sysClr val="windowText" lastClr="000000"/>
              </a:solidFill>
              <a:latin typeface="ＭＳ Ｐゴシック"/>
            </a:endParaRPr>
          </a:p>
        </p:txBody>
      </p:sp>
      <p:sp>
        <p:nvSpPr>
          <p:cNvPr id="18" name="角丸四角形 17"/>
          <p:cNvSpPr/>
          <p:nvPr/>
        </p:nvSpPr>
        <p:spPr bwMode="auto">
          <a:xfrm>
            <a:off x="4992546" y="4436916"/>
            <a:ext cx="4875000" cy="1872405"/>
          </a:xfrm>
          <a:prstGeom prst="roundRect">
            <a:avLst>
              <a:gd name="adj" fmla="val 3767"/>
            </a:avLst>
          </a:prstGeom>
          <a:solidFill>
            <a:schemeClr val="bg1"/>
          </a:solidFill>
          <a:ln w="3175" cap="flat" cmpd="sng" algn="ctr">
            <a:solidFill>
              <a:schemeClr val="accent1"/>
            </a:solidFill>
            <a:prstDash val="solid"/>
          </a:ln>
          <a:effectLst/>
        </p:spPr>
        <p:txBody>
          <a:bodyPr lIns="0" tIns="0" rIns="0" bIns="0" rtlCol="0"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200"/>
              </a:lnSpc>
              <a:defRPr/>
            </a:pPr>
            <a:r>
              <a:rPr lang="ja-JP" altLang="en-US" sz="900" kern="0" dirty="0" smtClean="0">
                <a:solidFill>
                  <a:sysClr val="windowText" lastClr="000000"/>
                </a:solidFill>
                <a:latin typeface="ＭＳ Ｐゴシック"/>
              </a:rPr>
              <a:t>１　地域包括ケアシステム構築のための支援に関する事項</a:t>
            </a:r>
            <a:endParaRPr lang="en-US" altLang="ja-JP" sz="900" kern="0" dirty="0" smtClean="0">
              <a:solidFill>
                <a:sysClr val="windowText" lastClr="000000"/>
              </a:solidFill>
              <a:latin typeface="ＭＳ Ｐゴシック"/>
            </a:endParaRPr>
          </a:p>
          <a:p>
            <a:pPr>
              <a:lnSpc>
                <a:spcPts val="1200"/>
              </a:lnSpc>
              <a:defRPr/>
            </a:pPr>
            <a:endParaRPr lang="en-US" altLang="ja-JP" sz="900" kern="0" dirty="0" smtClean="0">
              <a:solidFill>
                <a:sysClr val="windowText" lastClr="000000"/>
              </a:solidFill>
              <a:latin typeface="ＭＳ Ｐゴシック"/>
            </a:endParaRPr>
          </a:p>
          <a:p>
            <a:pPr>
              <a:lnSpc>
                <a:spcPts val="1200"/>
              </a:lnSpc>
              <a:defRPr/>
            </a:pPr>
            <a:endParaRPr lang="en-US" altLang="ja-JP" sz="900" kern="0" dirty="0">
              <a:solidFill>
                <a:sysClr val="windowText" lastClr="000000"/>
              </a:solidFill>
              <a:latin typeface="ＭＳ Ｐゴシック"/>
            </a:endParaRPr>
          </a:p>
          <a:p>
            <a:pPr>
              <a:lnSpc>
                <a:spcPts val="1200"/>
              </a:lnSpc>
              <a:defRPr/>
            </a:pPr>
            <a:endParaRPr lang="ja-JP" altLang="en-US" sz="900" kern="0" dirty="0" smtClean="0">
              <a:solidFill>
                <a:sysClr val="windowText" lastClr="000000"/>
              </a:solidFill>
              <a:latin typeface="ＭＳ Ｐゴシック"/>
            </a:endParaRPr>
          </a:p>
          <a:p>
            <a:pPr>
              <a:lnSpc>
                <a:spcPts val="1200"/>
              </a:lnSpc>
              <a:defRPr/>
            </a:pPr>
            <a:r>
              <a:rPr lang="ja-JP" altLang="en-US" sz="900" kern="0" dirty="0" smtClean="0">
                <a:solidFill>
                  <a:sysClr val="windowText" lastClr="000000"/>
                </a:solidFill>
                <a:latin typeface="ＭＳ Ｐゴシック"/>
              </a:rPr>
              <a:t>２　介護給付等対象サービスを提供するための施設における生活環境の改善を図るための事業に</a:t>
            </a:r>
            <a:endParaRPr lang="en-US" altLang="ja-JP" sz="900" kern="0" dirty="0" smtClean="0">
              <a:solidFill>
                <a:sysClr val="windowText" lastClr="000000"/>
              </a:solidFill>
              <a:latin typeface="ＭＳ Ｐゴシック"/>
            </a:endParaRPr>
          </a:p>
          <a:p>
            <a:pPr>
              <a:lnSpc>
                <a:spcPts val="1200"/>
              </a:lnSpc>
              <a:defRPr/>
            </a:pPr>
            <a:r>
              <a:rPr lang="ja-JP" altLang="en-US" sz="900" kern="0" dirty="0" smtClean="0">
                <a:solidFill>
                  <a:sysClr val="windowText" lastClr="000000"/>
                </a:solidFill>
                <a:latin typeface="ＭＳ Ｐゴシック"/>
              </a:rPr>
              <a:t>　</a:t>
            </a:r>
            <a:r>
              <a:rPr lang="ja-JP" altLang="en-US" sz="900" kern="0" dirty="0">
                <a:solidFill>
                  <a:sysClr val="windowText" lastClr="000000"/>
                </a:solidFill>
                <a:latin typeface="ＭＳ Ｐゴシック"/>
              </a:rPr>
              <a:t> </a:t>
            </a:r>
            <a:r>
              <a:rPr lang="ja-JP" altLang="en-US" sz="900" kern="0" dirty="0" smtClean="0">
                <a:solidFill>
                  <a:sysClr val="windowText" lastClr="000000"/>
                </a:solidFill>
                <a:latin typeface="ＭＳ Ｐゴシック"/>
              </a:rPr>
              <a:t>関する事項</a:t>
            </a:r>
            <a:endParaRPr lang="en-US" altLang="ja-JP" sz="900" kern="0" dirty="0" smtClean="0">
              <a:solidFill>
                <a:sysClr val="windowText" lastClr="000000"/>
              </a:solidFill>
              <a:latin typeface="ＭＳ Ｐゴシック"/>
            </a:endParaRPr>
          </a:p>
          <a:p>
            <a:pPr>
              <a:lnSpc>
                <a:spcPts val="1200"/>
              </a:lnSpc>
              <a:defRPr/>
            </a:pPr>
            <a:r>
              <a:rPr lang="ja-JP" altLang="en-US" sz="900" kern="0" dirty="0" smtClean="0">
                <a:solidFill>
                  <a:sysClr val="windowText" lastClr="000000"/>
                </a:solidFill>
                <a:latin typeface="ＭＳ Ｐゴシック"/>
              </a:rPr>
              <a:t>３　地域包括ケアシステムを支える人材の確保及び資質の向上に資する事業に関する事項</a:t>
            </a:r>
          </a:p>
          <a:p>
            <a:pPr>
              <a:lnSpc>
                <a:spcPts val="1200"/>
              </a:lnSpc>
              <a:defRPr/>
            </a:pPr>
            <a:r>
              <a:rPr lang="ja-JP" altLang="en-US" sz="900" kern="0" dirty="0" smtClean="0">
                <a:solidFill>
                  <a:sysClr val="windowText" lastClr="000000"/>
                </a:solidFill>
                <a:latin typeface="ＭＳ Ｐゴシック"/>
              </a:rPr>
              <a:t>４　介護給付等対象サービス及び地域支援事業の円滑な提供を図るための事業に関する事項</a:t>
            </a:r>
          </a:p>
          <a:p>
            <a:pPr>
              <a:lnSpc>
                <a:spcPts val="1200"/>
              </a:lnSpc>
              <a:defRPr/>
            </a:pPr>
            <a:r>
              <a:rPr lang="ja-JP" altLang="en-US" sz="900" kern="0" dirty="0" smtClean="0">
                <a:solidFill>
                  <a:sysClr val="windowText" lastClr="000000"/>
                </a:solidFill>
                <a:latin typeface="ＭＳ Ｐゴシック"/>
              </a:rPr>
              <a:t>５　介護サービス情報の公表に関する事項	</a:t>
            </a:r>
          </a:p>
          <a:p>
            <a:pPr>
              <a:lnSpc>
                <a:spcPts val="1200"/>
              </a:lnSpc>
              <a:defRPr/>
            </a:pPr>
            <a:r>
              <a:rPr lang="ja-JP" altLang="en-US" sz="900" kern="0" dirty="0" smtClean="0">
                <a:solidFill>
                  <a:sysClr val="windowText" lastClr="000000"/>
                </a:solidFill>
                <a:latin typeface="ＭＳ Ｐゴシック"/>
              </a:rPr>
              <a:t>６　介護給付等に要する費用の適正化に関する事項</a:t>
            </a:r>
          </a:p>
          <a:p>
            <a:pPr>
              <a:lnSpc>
                <a:spcPts val="1200"/>
              </a:lnSpc>
              <a:defRPr/>
            </a:pPr>
            <a:r>
              <a:rPr lang="ja-JP" altLang="en-US" sz="900" kern="0" dirty="0" smtClean="0">
                <a:solidFill>
                  <a:sysClr val="windowText" lastClr="000000"/>
                </a:solidFill>
                <a:latin typeface="ＭＳ Ｐゴシック"/>
              </a:rPr>
              <a:t>７　療養病床の円滑な転換を図るための事業に関する事項</a:t>
            </a:r>
          </a:p>
        </p:txBody>
      </p:sp>
      <p:sp>
        <p:nvSpPr>
          <p:cNvPr id="19" name="角丸四角形 18"/>
          <p:cNvSpPr/>
          <p:nvPr/>
        </p:nvSpPr>
        <p:spPr>
          <a:xfrm>
            <a:off x="38454" y="6351339"/>
            <a:ext cx="9829092" cy="216000"/>
          </a:xfrm>
          <a:prstGeom prst="roundRect">
            <a:avLst>
              <a:gd name="adj" fmla="val 26589"/>
            </a:avLst>
          </a:prstGeom>
          <a:solidFill>
            <a:schemeClr val="accent1"/>
          </a:solidFill>
          <a:ln w="3175" cap="flat" cmpd="sng" algn="ctr">
            <a:solidFill>
              <a:schemeClr val="accent1"/>
            </a:solidFill>
            <a:prstDash val="solid"/>
          </a:ln>
          <a:effectLst/>
        </p:spPr>
        <p:txBody>
          <a:bodyPr lIns="36000" tIns="36000" rIns="36000" bIns="3600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ja-JP" altLang="en-US" b="1" kern="0" dirty="0" smtClean="0">
                <a:solidFill>
                  <a:prstClr val="white"/>
                </a:solidFill>
              </a:rPr>
              <a:t>第四　指針の見直し</a:t>
            </a:r>
          </a:p>
        </p:txBody>
      </p:sp>
      <p:sp>
        <p:nvSpPr>
          <p:cNvPr id="20" name="角丸四角形 19"/>
          <p:cNvSpPr/>
          <p:nvPr/>
        </p:nvSpPr>
        <p:spPr bwMode="auto">
          <a:xfrm>
            <a:off x="194471" y="1196752"/>
            <a:ext cx="7020000" cy="360000"/>
          </a:xfrm>
          <a:prstGeom prst="roundRect">
            <a:avLst>
              <a:gd name="adj" fmla="val 19808"/>
            </a:avLst>
          </a:prstGeom>
          <a:solidFill>
            <a:schemeClr val="accent5">
              <a:lumMod val="20000"/>
              <a:lumOff val="80000"/>
            </a:schemeClr>
          </a:solidFill>
          <a:ln w="3175" cap="flat" cmpd="sng" algn="ctr">
            <a:solidFill>
              <a:schemeClr val="accent1"/>
            </a:solidFill>
            <a:prstDash val="solid"/>
          </a:ln>
          <a:effectLst/>
        </p:spPr>
        <p:txBody>
          <a:bodyPr lIns="0" tIns="0" rIns="0" bIns="0"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100"/>
              </a:lnSpc>
            </a:pPr>
            <a:r>
              <a:rPr lang="ja-JP" altLang="ja-JP" sz="900" dirty="0">
                <a:solidFill>
                  <a:prstClr val="black"/>
                </a:solidFill>
              </a:rPr>
              <a:t>１　介護給付等対象サービスの充実・</a:t>
            </a:r>
            <a:r>
              <a:rPr lang="ja-JP" altLang="ja-JP" sz="900" dirty="0" smtClean="0">
                <a:solidFill>
                  <a:prstClr val="black"/>
                </a:solidFill>
              </a:rPr>
              <a:t>強化</a:t>
            </a:r>
            <a:r>
              <a:rPr lang="ja-JP" altLang="en-US" sz="900" dirty="0" smtClean="0">
                <a:solidFill>
                  <a:prstClr val="black"/>
                </a:solidFill>
              </a:rPr>
              <a:t>　　　　　</a:t>
            </a:r>
            <a:r>
              <a:rPr lang="ja-JP" altLang="ja-JP" sz="900" dirty="0" smtClean="0">
                <a:solidFill>
                  <a:prstClr val="black"/>
                </a:solidFill>
              </a:rPr>
              <a:t>２</a:t>
            </a:r>
            <a:r>
              <a:rPr lang="ja-JP" altLang="ja-JP" sz="900" dirty="0">
                <a:solidFill>
                  <a:prstClr val="black"/>
                </a:solidFill>
              </a:rPr>
              <a:t>　</a:t>
            </a:r>
            <a:r>
              <a:rPr lang="ja-JP" altLang="en-US" sz="900" dirty="0">
                <a:solidFill>
                  <a:prstClr val="black"/>
                </a:solidFill>
              </a:rPr>
              <a:t>在宅医療の充実及び在宅医療と介護と</a:t>
            </a:r>
            <a:r>
              <a:rPr lang="ja-JP" altLang="ja-JP" sz="900" dirty="0">
                <a:solidFill>
                  <a:prstClr val="black"/>
                </a:solidFill>
              </a:rPr>
              <a:t>の連携による継続的な支援体制の整備</a:t>
            </a:r>
          </a:p>
          <a:p>
            <a:r>
              <a:rPr lang="ja-JP" altLang="ja-JP" sz="900" dirty="0">
                <a:solidFill>
                  <a:prstClr val="black"/>
                </a:solidFill>
              </a:rPr>
              <a:t>３　介護予防の</a:t>
            </a:r>
            <a:r>
              <a:rPr lang="ja-JP" altLang="ja-JP" sz="900" dirty="0" smtClean="0">
                <a:solidFill>
                  <a:prstClr val="black"/>
                </a:solidFill>
              </a:rPr>
              <a:t>推進</a:t>
            </a:r>
            <a:r>
              <a:rPr lang="ja-JP" altLang="en-US" sz="900" dirty="0">
                <a:solidFill>
                  <a:prstClr val="black"/>
                </a:solidFill>
              </a:rPr>
              <a:t>　</a:t>
            </a:r>
            <a:r>
              <a:rPr lang="ja-JP" altLang="en-US" sz="900" dirty="0" smtClean="0">
                <a:solidFill>
                  <a:prstClr val="black"/>
                </a:solidFill>
              </a:rPr>
              <a:t>　　　　</a:t>
            </a:r>
            <a:r>
              <a:rPr lang="ja-JP" altLang="ja-JP" sz="900" dirty="0" smtClean="0">
                <a:solidFill>
                  <a:prstClr val="black"/>
                </a:solidFill>
              </a:rPr>
              <a:t>４</a:t>
            </a:r>
            <a:r>
              <a:rPr lang="ja-JP" altLang="ja-JP" sz="900" dirty="0">
                <a:solidFill>
                  <a:prstClr val="black"/>
                </a:solidFill>
              </a:rPr>
              <a:t>　日常生活</a:t>
            </a:r>
            <a:r>
              <a:rPr lang="ja-JP" altLang="en-US" sz="900" dirty="0">
                <a:solidFill>
                  <a:prstClr val="black"/>
                </a:solidFill>
              </a:rPr>
              <a:t>を</a:t>
            </a:r>
            <a:r>
              <a:rPr lang="ja-JP" altLang="ja-JP" sz="900" dirty="0">
                <a:solidFill>
                  <a:prstClr val="black"/>
                </a:solidFill>
              </a:rPr>
              <a:t>支援</a:t>
            </a:r>
            <a:r>
              <a:rPr lang="ja-JP" altLang="en-US" sz="900" dirty="0">
                <a:solidFill>
                  <a:prstClr val="black"/>
                </a:solidFill>
              </a:rPr>
              <a:t>する</a:t>
            </a:r>
            <a:r>
              <a:rPr lang="ja-JP" altLang="ja-JP" sz="900" dirty="0">
                <a:solidFill>
                  <a:prstClr val="black"/>
                </a:solidFill>
              </a:rPr>
              <a:t>体制</a:t>
            </a:r>
            <a:r>
              <a:rPr lang="ja-JP" altLang="en-US" sz="900" dirty="0">
                <a:solidFill>
                  <a:prstClr val="black"/>
                </a:solidFill>
              </a:rPr>
              <a:t>の</a:t>
            </a:r>
            <a:r>
              <a:rPr lang="ja-JP" altLang="ja-JP" sz="900" dirty="0" smtClean="0">
                <a:solidFill>
                  <a:prstClr val="black"/>
                </a:solidFill>
              </a:rPr>
              <a:t>整備</a:t>
            </a:r>
            <a:r>
              <a:rPr lang="ja-JP" altLang="en-US" sz="900" dirty="0" smtClean="0">
                <a:solidFill>
                  <a:prstClr val="black"/>
                </a:solidFill>
              </a:rPr>
              <a:t>　　　　　</a:t>
            </a:r>
            <a:r>
              <a:rPr lang="ja-JP" altLang="ja-JP" sz="900" dirty="0" smtClean="0">
                <a:solidFill>
                  <a:prstClr val="black"/>
                </a:solidFill>
              </a:rPr>
              <a:t>５</a:t>
            </a:r>
            <a:r>
              <a:rPr lang="ja-JP" altLang="ja-JP" sz="900" dirty="0">
                <a:solidFill>
                  <a:prstClr val="black"/>
                </a:solidFill>
              </a:rPr>
              <a:t>　高齢者の住まいの安定的な確保</a:t>
            </a:r>
            <a:endParaRPr lang="ja-JP" altLang="en-US" sz="900" kern="0" dirty="0" smtClean="0">
              <a:solidFill>
                <a:sysClr val="windowText" lastClr="000000"/>
              </a:solidFill>
              <a:latin typeface="ＭＳ Ｐゴシック"/>
            </a:endParaRPr>
          </a:p>
        </p:txBody>
      </p:sp>
      <p:sp>
        <p:nvSpPr>
          <p:cNvPr id="21" name="角丸四角形 20"/>
          <p:cNvSpPr/>
          <p:nvPr/>
        </p:nvSpPr>
        <p:spPr>
          <a:xfrm>
            <a:off x="38454" y="6589465"/>
            <a:ext cx="9829092" cy="216000"/>
          </a:xfrm>
          <a:prstGeom prst="roundRect">
            <a:avLst>
              <a:gd name="adj" fmla="val 26589"/>
            </a:avLst>
          </a:prstGeom>
          <a:solidFill>
            <a:schemeClr val="accent1"/>
          </a:solidFill>
          <a:ln w="3175" cap="flat" cmpd="sng" algn="ctr">
            <a:solidFill>
              <a:schemeClr val="accent1"/>
            </a:solidFill>
            <a:prstDash val="solid"/>
          </a:ln>
          <a:effectLst/>
        </p:spPr>
        <p:txBody>
          <a:bodyPr lIns="36000" tIns="36000" rIns="36000" bIns="36000"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ja-JP" altLang="en-US" b="1" kern="0" smtClean="0">
                <a:solidFill>
                  <a:prstClr val="white"/>
                </a:solidFill>
              </a:rPr>
              <a:t>別表</a:t>
            </a:r>
          </a:p>
        </p:txBody>
      </p:sp>
      <p:sp>
        <p:nvSpPr>
          <p:cNvPr id="23" name="角丸四角形 22"/>
          <p:cNvSpPr/>
          <p:nvPr/>
        </p:nvSpPr>
        <p:spPr bwMode="auto">
          <a:xfrm>
            <a:off x="116463" y="4617004"/>
            <a:ext cx="4680520" cy="432000"/>
          </a:xfrm>
          <a:prstGeom prst="roundRect">
            <a:avLst>
              <a:gd name="adj" fmla="val 17046"/>
            </a:avLst>
          </a:prstGeom>
          <a:solidFill>
            <a:schemeClr val="accent5">
              <a:lumMod val="20000"/>
              <a:lumOff val="80000"/>
            </a:schemeClr>
          </a:solidFill>
          <a:ln w="3175" cap="flat" cmpd="sng" algn="ctr">
            <a:solidFill>
              <a:schemeClr val="accent1"/>
            </a:solidFill>
            <a:prstDash val="solid"/>
          </a:ln>
          <a:effectLst/>
        </p:spPr>
        <p:txBody>
          <a:bodyPr lIns="0" tIns="0" rIns="0" b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nSpc>
                <a:spcPts val="1100"/>
              </a:lnSpc>
            </a:pPr>
            <a:r>
              <a:rPr lang="ja-JP" altLang="ja-JP" sz="900" dirty="0">
                <a:solidFill>
                  <a:prstClr val="black"/>
                </a:solidFill>
              </a:rPr>
              <a:t>（一）在宅医療・介護連携の</a:t>
            </a:r>
            <a:r>
              <a:rPr lang="ja-JP" altLang="ja-JP" sz="900" dirty="0" smtClean="0">
                <a:solidFill>
                  <a:prstClr val="black"/>
                </a:solidFill>
              </a:rPr>
              <a:t>推進</a:t>
            </a:r>
            <a:r>
              <a:rPr lang="ja-JP" altLang="en-US" sz="900" dirty="0" smtClean="0">
                <a:solidFill>
                  <a:prstClr val="black"/>
                </a:solidFill>
              </a:rPr>
              <a:t>　　　　</a:t>
            </a:r>
            <a:r>
              <a:rPr lang="ja-JP" altLang="ja-JP" sz="900" dirty="0" smtClean="0">
                <a:solidFill>
                  <a:prstClr val="black"/>
                </a:solidFill>
              </a:rPr>
              <a:t>（</a:t>
            </a:r>
            <a:r>
              <a:rPr lang="ja-JP" altLang="ja-JP" sz="900" dirty="0">
                <a:solidFill>
                  <a:prstClr val="black"/>
                </a:solidFill>
              </a:rPr>
              <a:t>二）認知症施策の推進</a:t>
            </a:r>
          </a:p>
          <a:p>
            <a:pPr>
              <a:lnSpc>
                <a:spcPts val="1200"/>
              </a:lnSpc>
            </a:pPr>
            <a:r>
              <a:rPr lang="ja-JP" altLang="ja-JP" sz="900" dirty="0">
                <a:solidFill>
                  <a:prstClr val="black"/>
                </a:solidFill>
              </a:rPr>
              <a:t>（三</a:t>
            </a:r>
            <a:r>
              <a:rPr lang="ja-JP" altLang="ja-JP" sz="900" dirty="0" smtClean="0">
                <a:solidFill>
                  <a:prstClr val="black"/>
                </a:solidFill>
              </a:rPr>
              <a:t>）</a:t>
            </a:r>
            <a:r>
              <a:rPr lang="ja-JP" altLang="en-US" sz="900" dirty="0" smtClean="0">
                <a:solidFill>
                  <a:prstClr val="black"/>
                </a:solidFill>
              </a:rPr>
              <a:t>生活支援・介護予防サービス</a:t>
            </a:r>
            <a:r>
              <a:rPr lang="ja-JP" altLang="en-US" sz="900" dirty="0">
                <a:solidFill>
                  <a:prstClr val="black"/>
                </a:solidFill>
              </a:rPr>
              <a:t>の基盤整備の</a:t>
            </a:r>
            <a:r>
              <a:rPr lang="ja-JP" altLang="en-US" sz="900" dirty="0" smtClean="0">
                <a:solidFill>
                  <a:prstClr val="black"/>
                </a:solidFill>
              </a:rPr>
              <a:t>推進</a:t>
            </a:r>
            <a:endParaRPr lang="en-US" altLang="ja-JP" sz="900" dirty="0" smtClean="0">
              <a:solidFill>
                <a:prstClr val="black"/>
              </a:solidFill>
            </a:endParaRPr>
          </a:p>
          <a:p>
            <a:pPr>
              <a:lnSpc>
                <a:spcPts val="1200"/>
              </a:lnSpc>
            </a:pPr>
            <a:r>
              <a:rPr lang="ja-JP" altLang="ja-JP" sz="900" dirty="0" smtClean="0">
                <a:solidFill>
                  <a:prstClr val="black"/>
                </a:solidFill>
              </a:rPr>
              <a:t>（</a:t>
            </a:r>
            <a:r>
              <a:rPr lang="ja-JP" altLang="ja-JP" sz="900" dirty="0">
                <a:solidFill>
                  <a:prstClr val="black"/>
                </a:solidFill>
              </a:rPr>
              <a:t>四）高齢者の居住安定に係る施策との連携</a:t>
            </a:r>
          </a:p>
        </p:txBody>
      </p:sp>
      <p:sp>
        <p:nvSpPr>
          <p:cNvPr id="25" name="角丸四角形 24"/>
          <p:cNvSpPr/>
          <p:nvPr/>
        </p:nvSpPr>
        <p:spPr bwMode="auto">
          <a:xfrm>
            <a:off x="5109017" y="4611142"/>
            <a:ext cx="4680520" cy="432000"/>
          </a:xfrm>
          <a:prstGeom prst="roundRect">
            <a:avLst>
              <a:gd name="adj" fmla="val 15436"/>
            </a:avLst>
          </a:prstGeom>
          <a:solidFill>
            <a:schemeClr val="accent5">
              <a:lumMod val="20000"/>
              <a:lumOff val="80000"/>
            </a:schemeClr>
          </a:solidFill>
          <a:ln w="3175" cap="flat" cmpd="sng" algn="ctr">
            <a:solidFill>
              <a:schemeClr val="accent1"/>
            </a:solidFill>
            <a:prstDash val="solid"/>
          </a:ln>
          <a:effectLst/>
        </p:spPr>
        <p:txBody>
          <a:bodyPr lIns="0" tIns="0" rIns="0" bIns="0" rtlCol="0" anchor="t"/>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900" dirty="0">
                <a:solidFill>
                  <a:prstClr val="black"/>
                </a:solidFill>
              </a:rPr>
              <a:t>（一）在宅医療・介護連携の</a:t>
            </a:r>
            <a:r>
              <a:rPr lang="ja-JP" altLang="en-US" sz="900" dirty="0" smtClean="0">
                <a:solidFill>
                  <a:prstClr val="black"/>
                </a:solidFill>
              </a:rPr>
              <a:t>推進　　　　（</a:t>
            </a:r>
            <a:r>
              <a:rPr lang="ja-JP" altLang="en-US" sz="900" dirty="0">
                <a:solidFill>
                  <a:prstClr val="black"/>
                </a:solidFill>
              </a:rPr>
              <a:t>二）認知症施策の推進</a:t>
            </a:r>
          </a:p>
          <a:p>
            <a:r>
              <a:rPr lang="ja-JP" altLang="en-US" sz="900" dirty="0">
                <a:solidFill>
                  <a:prstClr val="black"/>
                </a:solidFill>
              </a:rPr>
              <a:t>（三</a:t>
            </a:r>
            <a:r>
              <a:rPr lang="ja-JP" altLang="en-US" sz="900" dirty="0" smtClean="0">
                <a:solidFill>
                  <a:prstClr val="black"/>
                </a:solidFill>
              </a:rPr>
              <a:t>）生活支援・介護予防サービスの基盤整備の推進</a:t>
            </a:r>
            <a:endParaRPr lang="en-US" altLang="ja-JP" sz="900" dirty="0" smtClean="0">
              <a:solidFill>
                <a:prstClr val="black"/>
              </a:solidFill>
            </a:endParaRPr>
          </a:p>
          <a:p>
            <a:r>
              <a:rPr lang="ja-JP" altLang="en-US" sz="900" dirty="0" smtClean="0">
                <a:solidFill>
                  <a:prstClr val="black"/>
                </a:solidFill>
              </a:rPr>
              <a:t>（</a:t>
            </a:r>
            <a:r>
              <a:rPr lang="ja-JP" altLang="en-US" sz="900" dirty="0">
                <a:solidFill>
                  <a:prstClr val="black"/>
                </a:solidFill>
              </a:rPr>
              <a:t>四）介護予防の</a:t>
            </a:r>
            <a:r>
              <a:rPr lang="ja-JP" altLang="en-US" sz="900" dirty="0" smtClean="0">
                <a:solidFill>
                  <a:prstClr val="black"/>
                </a:solidFill>
              </a:rPr>
              <a:t>推進　　　　（</a:t>
            </a:r>
            <a:r>
              <a:rPr lang="ja-JP" altLang="en-US" sz="900" dirty="0">
                <a:solidFill>
                  <a:prstClr val="black"/>
                </a:solidFill>
              </a:rPr>
              <a:t>五）高齢者の居住安定に係る施策との連携</a:t>
            </a:r>
          </a:p>
        </p:txBody>
      </p:sp>
      <p:sp>
        <p:nvSpPr>
          <p:cNvPr id="28" name="Text Box 22"/>
          <p:cNvSpPr txBox="1">
            <a:spLocks noChangeArrowheads="1"/>
          </p:cNvSpPr>
          <p:nvPr/>
        </p:nvSpPr>
        <p:spPr bwMode="auto">
          <a:xfrm>
            <a:off x="-2" y="75871"/>
            <a:ext cx="9906004" cy="442035"/>
          </a:xfrm>
          <a:prstGeom prst="rect">
            <a:avLst/>
          </a:prstGeom>
          <a:noFill/>
          <a:ln w="12700">
            <a:noFill/>
            <a:miter lim="800000"/>
            <a:headEnd/>
            <a:tailEnd/>
          </a:ln>
        </p:spPr>
        <p:txBody>
          <a:bodyPr vert="horz" wrap="square" lIns="91440" tIns="36000" rIns="91440" bIns="36000" rtlCol="0" anchor="ctr" anchorCtr="0">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solidFill>
                  <a:srgbClr val="4F81BD">
                    <a:lumMod val="75000"/>
                  </a:srgbClr>
                </a:solidFill>
                <a:latin typeface="ＤＨＰ特太ゴシック体" pitchFamily="50" charset="-128"/>
                <a:ea typeface="ＤＨＰ特太ゴシック体" pitchFamily="50" charset="-128"/>
              </a:rPr>
              <a:t>第６期　介護保険事業（支援）計画　基本指針（案）の構成</a:t>
            </a:r>
            <a:endParaRPr lang="ja-JP" altLang="en-US" sz="2400" dirty="0">
              <a:solidFill>
                <a:srgbClr val="4F81BD">
                  <a:lumMod val="75000"/>
                </a:srgbClr>
              </a:solidFill>
              <a:latin typeface="ＤＨＰ特太ゴシック体" pitchFamily="50" charset="-128"/>
              <a:ea typeface="ＤＨＰ特太ゴシック体" pitchFamily="50" charset="-128"/>
            </a:endParaRPr>
          </a:p>
        </p:txBody>
      </p:sp>
      <p:sp>
        <p:nvSpPr>
          <p:cNvPr id="26" name="正方形/長方形 25"/>
          <p:cNvSpPr/>
          <p:nvPr/>
        </p:nvSpPr>
        <p:spPr>
          <a:xfrm rot="5400000">
            <a:off x="-15552" y="6669360"/>
            <a:ext cx="36004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9</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206701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22"/>
          <p:cNvSpPr txBox="1">
            <a:spLocks noChangeArrowheads="1"/>
          </p:cNvSpPr>
          <p:nvPr/>
        </p:nvSpPr>
        <p:spPr bwMode="auto">
          <a:xfrm>
            <a:off x="-2" y="75869"/>
            <a:ext cx="9906004" cy="442035"/>
          </a:xfrm>
          <a:prstGeom prst="rect">
            <a:avLst/>
          </a:prstGeom>
          <a:noFill/>
          <a:ln w="12700">
            <a:noFill/>
            <a:miter lim="800000"/>
            <a:headEnd/>
            <a:tailEnd/>
          </a:ln>
        </p:spPr>
        <p:txBody>
          <a:bodyPr vert="horz" wrap="square" lIns="91440" tIns="36000" rIns="91440" bIns="36000" rtlCol="0" anchor="ctr" anchorCtr="0">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smtClean="0">
                <a:solidFill>
                  <a:schemeClr val="accent1">
                    <a:lumMod val="75000"/>
                  </a:schemeClr>
                </a:solidFill>
                <a:latin typeface="ＤＨＰ特太ゴシック体" pitchFamily="50" charset="-128"/>
                <a:ea typeface="ＤＨＰ特太ゴシック体" pitchFamily="50" charset="-128"/>
              </a:rPr>
              <a:t>基本指針（案）の構成に係る第５期と第６期との対比</a:t>
            </a:r>
            <a:endParaRPr lang="ja-JP" altLang="en-US" sz="2400" dirty="0">
              <a:solidFill>
                <a:schemeClr val="accent1">
                  <a:lumMod val="75000"/>
                </a:schemeClr>
              </a:solidFill>
              <a:latin typeface="ＤＨＰ特太ゴシック体" pitchFamily="50" charset="-128"/>
              <a:ea typeface="ＤＨＰ特太ゴシック体" pitchFamily="50" charset="-128"/>
            </a:endParaRPr>
          </a:p>
        </p:txBody>
      </p:sp>
      <p:sp>
        <p:nvSpPr>
          <p:cNvPr id="10" name="テキスト プレースホルダー 9"/>
          <p:cNvSpPr>
            <a:spLocks noGrp="1"/>
          </p:cNvSpPr>
          <p:nvPr>
            <p:ph type="body" idx="1"/>
          </p:nvPr>
        </p:nvSpPr>
        <p:spPr bwMode="auto">
          <a:xfrm>
            <a:off x="176278" y="493714"/>
            <a:ext cx="4376737" cy="252000"/>
          </a:xfrm>
          <a:prstGeom prst="roundRect">
            <a:avLst>
              <a:gd name="adj" fmla="val 18293"/>
            </a:avLst>
          </a:prstGeom>
          <a:solidFill>
            <a:schemeClr val="accent1">
              <a:lumMod val="60000"/>
              <a:lumOff val="40000"/>
            </a:schemeClr>
          </a:solidFill>
          <a:ln w="6350" cap="flat" cmpd="sng" algn="ctr">
            <a:solidFill>
              <a:schemeClr val="tx1"/>
            </a:solidFill>
            <a:prstDash val="solid"/>
          </a:ln>
          <a:effectLst/>
        </p:spPr>
        <p:txBody>
          <a:bodyPr lIns="0" tIns="0" rIns="0" bIns="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1400" kern="0" dirty="0" smtClean="0">
                <a:solidFill>
                  <a:sysClr val="windowText" lastClr="000000"/>
                </a:solidFill>
                <a:latin typeface="+mn-ea"/>
              </a:rPr>
              <a:t>第５期（平成２４～２６年度）</a:t>
            </a:r>
            <a:endParaRPr kumimoji="1" lang="en-US" altLang="ja-JP" sz="1400" i="0" u="none" strike="noStrike" kern="0" cap="none" spc="0" normalizeH="0" baseline="0" noProof="0" dirty="0" smtClean="0">
              <a:ln>
                <a:noFill/>
              </a:ln>
              <a:solidFill>
                <a:sysClr val="windowText" lastClr="000000"/>
              </a:solidFill>
              <a:effectLst/>
              <a:uLnTx/>
              <a:uFillTx/>
              <a:latin typeface="+mn-ea"/>
            </a:endParaRPr>
          </a:p>
        </p:txBody>
      </p:sp>
      <p:sp>
        <p:nvSpPr>
          <p:cNvPr id="11" name="テキスト プレースホルダー 10"/>
          <p:cNvSpPr>
            <a:spLocks noGrp="1"/>
          </p:cNvSpPr>
          <p:nvPr>
            <p:ph type="body" sz="quarter" idx="3"/>
          </p:nvPr>
        </p:nvSpPr>
        <p:spPr bwMode="auto">
          <a:xfrm>
            <a:off x="5202536" y="493714"/>
            <a:ext cx="4378325" cy="252000"/>
          </a:xfrm>
          <a:prstGeom prst="roundRect">
            <a:avLst>
              <a:gd name="adj" fmla="val 18293"/>
            </a:avLst>
          </a:prstGeom>
          <a:solidFill>
            <a:schemeClr val="accent1">
              <a:lumMod val="60000"/>
              <a:lumOff val="40000"/>
            </a:schemeClr>
          </a:solidFill>
          <a:ln w="6350" cap="flat" cmpd="sng" algn="ctr">
            <a:solidFill>
              <a:schemeClr val="tx1"/>
            </a:solidFill>
            <a:prstDash val="solid"/>
          </a:ln>
          <a:effectLst/>
        </p:spPr>
        <p:txBody>
          <a:bodyPr lIns="0" tIns="0" rIns="0" bIns="0" rtlCol="0" anchor="ctr">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spcBef>
                <a:spcPts val="0"/>
              </a:spcBef>
              <a:defRPr/>
            </a:pPr>
            <a:r>
              <a:rPr lang="ja-JP" altLang="en-US" sz="1400" kern="0" dirty="0" smtClean="0">
                <a:solidFill>
                  <a:sysClr val="windowText" lastClr="000000"/>
                </a:solidFill>
                <a:latin typeface="+mn-ea"/>
              </a:rPr>
              <a:t>第６期</a:t>
            </a:r>
            <a:r>
              <a:rPr lang="ja-JP" altLang="en-US" sz="1400" kern="0" dirty="0">
                <a:solidFill>
                  <a:sysClr val="windowText" lastClr="000000"/>
                </a:solidFill>
                <a:latin typeface="+mn-ea"/>
              </a:rPr>
              <a:t>（平成</a:t>
            </a:r>
            <a:r>
              <a:rPr lang="ja-JP" altLang="en-US" sz="1400" kern="0" dirty="0" smtClean="0">
                <a:solidFill>
                  <a:sysClr val="windowText" lastClr="000000"/>
                </a:solidFill>
                <a:latin typeface="+mn-ea"/>
              </a:rPr>
              <a:t>２７～２９年度</a:t>
            </a:r>
            <a:r>
              <a:rPr lang="ja-JP" altLang="en-US" sz="1400" kern="0" dirty="0">
                <a:solidFill>
                  <a:sysClr val="windowText" lastClr="000000"/>
                </a:solidFill>
                <a:latin typeface="+mn-ea"/>
              </a:rPr>
              <a:t>）</a:t>
            </a:r>
            <a:endParaRPr lang="en-US" altLang="ja-JP" sz="1400" kern="0" dirty="0">
              <a:solidFill>
                <a:sysClr val="windowText" lastClr="000000"/>
              </a:solidFill>
              <a:latin typeface="+mn-ea"/>
            </a:endParaRPr>
          </a:p>
        </p:txBody>
      </p:sp>
      <p:sp>
        <p:nvSpPr>
          <p:cNvPr id="12" name="テキスト プレースホルダー 9"/>
          <p:cNvSpPr txBox="1">
            <a:spLocks/>
          </p:cNvSpPr>
          <p:nvPr/>
        </p:nvSpPr>
        <p:spPr bwMode="auto">
          <a:xfrm>
            <a:off x="169183" y="752444"/>
            <a:ext cx="4376737" cy="252000"/>
          </a:xfrm>
          <a:prstGeom prst="roundRect">
            <a:avLst>
              <a:gd name="adj" fmla="val 18293"/>
            </a:avLst>
          </a:prstGeom>
          <a:no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b="0" kern="0" dirty="0" smtClean="0">
                <a:solidFill>
                  <a:sysClr val="windowText" lastClr="000000"/>
                </a:solidFill>
                <a:latin typeface="+mn-ea"/>
              </a:rPr>
              <a:t>　前文</a:t>
            </a:r>
            <a:endParaRPr lang="ja-JP" altLang="en-US" b="0" kern="0" dirty="0">
              <a:solidFill>
                <a:sysClr val="windowText" lastClr="000000"/>
              </a:solidFill>
              <a:latin typeface="+mn-ea"/>
            </a:endParaRPr>
          </a:p>
        </p:txBody>
      </p:sp>
      <p:sp>
        <p:nvSpPr>
          <p:cNvPr id="13" name="テキスト プレースホルダー 9"/>
          <p:cNvSpPr txBox="1">
            <a:spLocks/>
          </p:cNvSpPr>
          <p:nvPr/>
        </p:nvSpPr>
        <p:spPr bwMode="auto">
          <a:xfrm>
            <a:off x="172721" y="1011174"/>
            <a:ext cx="4376737" cy="324000"/>
          </a:xfrm>
          <a:prstGeom prst="roundRect">
            <a:avLst>
              <a:gd name="adj" fmla="val 18293"/>
            </a:avLst>
          </a:prstGeom>
          <a:no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b="0" kern="0" dirty="0" smtClean="0">
                <a:solidFill>
                  <a:sysClr val="windowText" lastClr="000000"/>
                </a:solidFill>
                <a:latin typeface="+mn-ea"/>
              </a:rPr>
              <a:t>　第一　介護給付等対象サービスを提供する体制の確保</a:t>
            </a:r>
            <a:r>
              <a:rPr lang="ja-JP" altLang="en-US" b="0" kern="0" dirty="0">
                <a:solidFill>
                  <a:sysClr val="windowText" lastClr="000000"/>
                </a:solidFill>
                <a:latin typeface="+mn-ea"/>
              </a:rPr>
              <a:t>及び</a:t>
            </a:r>
            <a:r>
              <a:rPr lang="ja-JP" altLang="en-US" b="0" kern="0" dirty="0" smtClean="0">
                <a:solidFill>
                  <a:sysClr val="windowText" lastClr="000000"/>
                </a:solidFill>
                <a:latin typeface="+mn-ea"/>
              </a:rPr>
              <a:t>地域支援</a:t>
            </a:r>
            <a:endParaRPr lang="en-US" altLang="ja-JP" b="0" kern="0" dirty="0" smtClean="0">
              <a:solidFill>
                <a:sysClr val="windowText" lastClr="000000"/>
              </a:solidFill>
              <a:latin typeface="+mn-ea"/>
            </a:endParaRPr>
          </a:p>
          <a:p>
            <a:pPr>
              <a:spcBef>
                <a:spcPts val="0"/>
              </a:spcBef>
              <a:defRPr/>
            </a:pPr>
            <a:r>
              <a:rPr lang="ja-JP" altLang="en-US" b="0" kern="0" dirty="0">
                <a:solidFill>
                  <a:sysClr val="windowText" lastClr="000000"/>
                </a:solidFill>
                <a:latin typeface="+mn-ea"/>
              </a:rPr>
              <a:t>　</a:t>
            </a:r>
            <a:r>
              <a:rPr lang="ja-JP" altLang="en-US" b="0" kern="0" dirty="0" smtClean="0">
                <a:solidFill>
                  <a:sysClr val="windowText" lastClr="000000"/>
                </a:solidFill>
                <a:latin typeface="+mn-ea"/>
              </a:rPr>
              <a:t>　　　事業</a:t>
            </a:r>
            <a:r>
              <a:rPr lang="ja-JP" altLang="en-US" b="0" kern="0" dirty="0">
                <a:solidFill>
                  <a:sysClr val="windowText" lastClr="000000"/>
                </a:solidFill>
                <a:latin typeface="+mn-ea"/>
              </a:rPr>
              <a:t>の実施に関する基本的</a:t>
            </a:r>
            <a:r>
              <a:rPr lang="ja-JP" altLang="en-US" b="0" kern="0" dirty="0" smtClean="0">
                <a:solidFill>
                  <a:sysClr val="windowText" lastClr="000000"/>
                </a:solidFill>
                <a:latin typeface="+mn-ea"/>
              </a:rPr>
              <a:t>事項</a:t>
            </a:r>
            <a:endParaRPr lang="ja-JP" altLang="en-US" b="0" kern="0" dirty="0">
              <a:solidFill>
                <a:sysClr val="windowText" lastClr="000000"/>
              </a:solidFill>
              <a:latin typeface="+mn-ea"/>
            </a:endParaRPr>
          </a:p>
        </p:txBody>
      </p:sp>
      <p:sp>
        <p:nvSpPr>
          <p:cNvPr id="27" name="テキスト プレースホルダー 9"/>
          <p:cNvSpPr txBox="1">
            <a:spLocks/>
          </p:cNvSpPr>
          <p:nvPr/>
        </p:nvSpPr>
        <p:spPr bwMode="auto">
          <a:xfrm>
            <a:off x="169182" y="1354009"/>
            <a:ext cx="4376737" cy="2232000"/>
          </a:xfrm>
          <a:prstGeom prst="roundRect">
            <a:avLst>
              <a:gd name="adj" fmla="val 3526"/>
            </a:avLst>
          </a:prstGeom>
          <a:noFill/>
          <a:ln w="3175" cap="flat" cmpd="sng" algn="ctr">
            <a:solidFill>
              <a:schemeClr val="tx1"/>
            </a:solidFill>
            <a:prstDash val="solid"/>
          </a:ln>
          <a:effectLst/>
        </p:spPr>
        <p:txBody>
          <a:bodyPr vert="horz" lIns="0" tIns="0" rIns="0" bIns="0" rtlCol="0" anchor="t">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b="0" kern="0" dirty="0" smtClean="0">
                <a:solidFill>
                  <a:sysClr val="windowText" lastClr="000000"/>
                </a:solidFill>
                <a:latin typeface="+mn-ea"/>
              </a:rPr>
              <a:t>　第二　介護保険事業計画の作成に関する事項</a:t>
            </a:r>
            <a:endParaRPr lang="ja-JP" altLang="en-US" b="0" kern="0" dirty="0">
              <a:solidFill>
                <a:sysClr val="windowText" lastClr="000000"/>
              </a:solidFill>
              <a:latin typeface="+mn-ea"/>
            </a:endParaRPr>
          </a:p>
        </p:txBody>
      </p:sp>
      <p:sp>
        <p:nvSpPr>
          <p:cNvPr id="28" name="テキスト プレースホルダー 9"/>
          <p:cNvSpPr txBox="1">
            <a:spLocks/>
          </p:cNvSpPr>
          <p:nvPr/>
        </p:nvSpPr>
        <p:spPr bwMode="auto">
          <a:xfrm>
            <a:off x="269544" y="1591923"/>
            <a:ext cx="4176000" cy="252000"/>
          </a:xfrm>
          <a:prstGeom prst="roundRect">
            <a:avLst>
              <a:gd name="adj" fmla="val 18293"/>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50" b="0" kern="0" dirty="0" smtClean="0">
                <a:solidFill>
                  <a:sysClr val="windowText" lastClr="000000"/>
                </a:solidFill>
                <a:latin typeface="+mn-ea"/>
              </a:rPr>
              <a:t>　一</a:t>
            </a:r>
            <a:r>
              <a:rPr lang="ja-JP" altLang="en-US" sz="1050" b="0" kern="0" dirty="0">
                <a:solidFill>
                  <a:sysClr val="windowText" lastClr="000000"/>
                </a:solidFill>
                <a:latin typeface="+mn-ea"/>
              </a:rPr>
              <a:t>　介護保険事業計画の作成に関する基本的</a:t>
            </a:r>
            <a:r>
              <a:rPr lang="ja-JP" altLang="en-US" sz="1050" b="0" kern="0" dirty="0" smtClean="0">
                <a:solidFill>
                  <a:sysClr val="windowText" lastClr="000000"/>
                </a:solidFill>
                <a:latin typeface="+mn-ea"/>
              </a:rPr>
              <a:t>事項</a:t>
            </a:r>
            <a:endParaRPr lang="en-US" altLang="ja-JP" sz="1050" b="0" kern="0" dirty="0">
              <a:solidFill>
                <a:sysClr val="windowText" lastClr="000000"/>
              </a:solidFill>
              <a:latin typeface="+mn-ea"/>
            </a:endParaRPr>
          </a:p>
        </p:txBody>
      </p:sp>
      <p:sp>
        <p:nvSpPr>
          <p:cNvPr id="29" name="テキスト プレースホルダー 9"/>
          <p:cNvSpPr txBox="1">
            <a:spLocks/>
          </p:cNvSpPr>
          <p:nvPr/>
        </p:nvSpPr>
        <p:spPr bwMode="auto">
          <a:xfrm>
            <a:off x="267128" y="1965248"/>
            <a:ext cx="4176000" cy="252000"/>
          </a:xfrm>
          <a:prstGeom prst="roundRect">
            <a:avLst>
              <a:gd name="adj" fmla="val 18293"/>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50" b="0" kern="0" dirty="0">
                <a:solidFill>
                  <a:sysClr val="windowText" lastClr="000000"/>
                </a:solidFill>
                <a:latin typeface="+mn-ea"/>
              </a:rPr>
              <a:t>　二　市町村介護保険事業計画の作成に関する基本的</a:t>
            </a:r>
            <a:r>
              <a:rPr lang="ja-JP" altLang="en-US" sz="1050" b="0" kern="0" dirty="0" smtClean="0">
                <a:solidFill>
                  <a:sysClr val="windowText" lastClr="000000"/>
                </a:solidFill>
                <a:latin typeface="+mn-ea"/>
              </a:rPr>
              <a:t>記載事項</a:t>
            </a:r>
            <a:endParaRPr lang="ja-JP" altLang="en-US" sz="1050" b="0" kern="0" dirty="0">
              <a:solidFill>
                <a:sysClr val="windowText" lastClr="000000"/>
              </a:solidFill>
              <a:latin typeface="+mn-ea"/>
            </a:endParaRPr>
          </a:p>
        </p:txBody>
      </p:sp>
      <p:sp>
        <p:nvSpPr>
          <p:cNvPr id="30" name="テキスト プレースホルダー 9"/>
          <p:cNvSpPr txBox="1">
            <a:spLocks/>
          </p:cNvSpPr>
          <p:nvPr/>
        </p:nvSpPr>
        <p:spPr bwMode="auto">
          <a:xfrm>
            <a:off x="267128" y="2238031"/>
            <a:ext cx="4176000" cy="252000"/>
          </a:xfrm>
          <a:prstGeom prst="roundRect">
            <a:avLst>
              <a:gd name="adj" fmla="val 18293"/>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50" b="0" kern="0" dirty="0">
                <a:solidFill>
                  <a:sysClr val="windowText" lastClr="000000"/>
                </a:solidFill>
                <a:latin typeface="+mn-ea"/>
              </a:rPr>
              <a:t>　二の二　市町村介護保険事業計画の作成に関する任意</a:t>
            </a:r>
            <a:r>
              <a:rPr lang="ja-JP" altLang="en-US" sz="1050" b="0" kern="0" dirty="0" smtClean="0">
                <a:solidFill>
                  <a:sysClr val="windowText" lastClr="000000"/>
                </a:solidFill>
                <a:latin typeface="+mn-ea"/>
              </a:rPr>
              <a:t>記載</a:t>
            </a:r>
            <a:r>
              <a:rPr lang="ja-JP" altLang="en-US" sz="1050" b="0" kern="0" dirty="0">
                <a:solidFill>
                  <a:sysClr val="windowText" lastClr="000000"/>
                </a:solidFill>
                <a:latin typeface="+mn-ea"/>
              </a:rPr>
              <a:t>事項</a:t>
            </a:r>
          </a:p>
        </p:txBody>
      </p:sp>
      <p:sp>
        <p:nvSpPr>
          <p:cNvPr id="31" name="テキスト プレースホルダー 9"/>
          <p:cNvSpPr txBox="1">
            <a:spLocks/>
          </p:cNvSpPr>
          <p:nvPr/>
        </p:nvSpPr>
        <p:spPr bwMode="auto">
          <a:xfrm>
            <a:off x="263589" y="2614509"/>
            <a:ext cx="4176000" cy="252000"/>
          </a:xfrm>
          <a:prstGeom prst="roundRect">
            <a:avLst>
              <a:gd name="adj" fmla="val 18293"/>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50" b="0" kern="0" dirty="0" smtClean="0">
                <a:solidFill>
                  <a:sysClr val="windowText" lastClr="000000"/>
                </a:solidFill>
                <a:latin typeface="+mn-ea"/>
              </a:rPr>
              <a:t>　三　都道府県介護保険事業支援計画の作成に関する基本的記載事項</a:t>
            </a:r>
            <a:endParaRPr lang="ja-JP" altLang="en-US" sz="1050" b="0" kern="0" dirty="0">
              <a:solidFill>
                <a:sysClr val="windowText" lastClr="000000"/>
              </a:solidFill>
              <a:latin typeface="+mn-ea"/>
            </a:endParaRPr>
          </a:p>
        </p:txBody>
      </p:sp>
      <p:sp>
        <p:nvSpPr>
          <p:cNvPr id="32" name="テキスト プレースホルダー 9"/>
          <p:cNvSpPr txBox="1">
            <a:spLocks/>
          </p:cNvSpPr>
          <p:nvPr/>
        </p:nvSpPr>
        <p:spPr bwMode="auto">
          <a:xfrm>
            <a:off x="267128" y="2881169"/>
            <a:ext cx="4176000" cy="252000"/>
          </a:xfrm>
          <a:prstGeom prst="roundRect">
            <a:avLst>
              <a:gd name="adj" fmla="val 18293"/>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50" b="0" kern="0" dirty="0" smtClean="0">
                <a:solidFill>
                  <a:sysClr val="windowText" lastClr="000000"/>
                </a:solidFill>
                <a:latin typeface="+mn-ea"/>
              </a:rPr>
              <a:t>　</a:t>
            </a:r>
            <a:r>
              <a:rPr lang="ja-JP" altLang="en-US" sz="1050" b="0" kern="0" dirty="0">
                <a:solidFill>
                  <a:sysClr val="windowText" lastClr="000000"/>
                </a:solidFill>
                <a:latin typeface="+mn-ea"/>
              </a:rPr>
              <a:t>三の二　都道府県介護保険事業支援計画の作成に</a:t>
            </a:r>
            <a:r>
              <a:rPr lang="ja-JP" altLang="en-US" sz="1050" b="0" kern="0" dirty="0" smtClean="0">
                <a:solidFill>
                  <a:sysClr val="windowText" lastClr="000000"/>
                </a:solidFill>
                <a:latin typeface="+mn-ea"/>
              </a:rPr>
              <a:t>関する任意</a:t>
            </a:r>
            <a:r>
              <a:rPr lang="ja-JP" altLang="en-US" sz="1050" b="0" kern="0" dirty="0">
                <a:solidFill>
                  <a:sysClr val="windowText" lastClr="000000"/>
                </a:solidFill>
                <a:latin typeface="+mn-ea"/>
              </a:rPr>
              <a:t>記載事項</a:t>
            </a:r>
          </a:p>
        </p:txBody>
      </p:sp>
      <p:sp>
        <p:nvSpPr>
          <p:cNvPr id="33" name="テキスト プレースホルダー 9"/>
          <p:cNvSpPr txBox="1">
            <a:spLocks/>
          </p:cNvSpPr>
          <p:nvPr/>
        </p:nvSpPr>
        <p:spPr bwMode="auto">
          <a:xfrm>
            <a:off x="263589" y="3261985"/>
            <a:ext cx="4176000" cy="252000"/>
          </a:xfrm>
          <a:prstGeom prst="roundRect">
            <a:avLst>
              <a:gd name="adj" fmla="val 18293"/>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50" b="0" kern="0" dirty="0" smtClean="0">
                <a:solidFill>
                  <a:sysClr val="windowText" lastClr="000000"/>
                </a:solidFill>
                <a:latin typeface="+mn-ea"/>
              </a:rPr>
              <a:t>　</a:t>
            </a:r>
            <a:r>
              <a:rPr lang="ja-JP" altLang="en-US" sz="1050" b="0" kern="0" dirty="0">
                <a:solidFill>
                  <a:sysClr val="windowText" lastClr="000000"/>
                </a:solidFill>
                <a:latin typeface="+mn-ea"/>
              </a:rPr>
              <a:t>四　その他</a:t>
            </a:r>
          </a:p>
        </p:txBody>
      </p:sp>
      <p:sp>
        <p:nvSpPr>
          <p:cNvPr id="34" name="テキスト プレースホルダー 9"/>
          <p:cNvSpPr txBox="1">
            <a:spLocks/>
          </p:cNvSpPr>
          <p:nvPr/>
        </p:nvSpPr>
        <p:spPr bwMode="auto">
          <a:xfrm>
            <a:off x="169181" y="3594187"/>
            <a:ext cx="4376737" cy="864000"/>
          </a:xfrm>
          <a:prstGeom prst="roundRect">
            <a:avLst>
              <a:gd name="adj" fmla="val 8020"/>
            </a:avLst>
          </a:prstGeom>
          <a:noFill/>
          <a:ln w="3175" cap="flat" cmpd="sng" algn="ctr">
            <a:solidFill>
              <a:schemeClr val="tx1"/>
            </a:solidFill>
            <a:prstDash val="solid"/>
          </a:ln>
          <a:effectLst/>
        </p:spPr>
        <p:txBody>
          <a:bodyPr vert="horz" lIns="0" tIns="0" rIns="0" bIns="0" rtlCol="0" anchor="t">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b="0" kern="0" dirty="0">
                <a:solidFill>
                  <a:sysClr val="windowText" lastClr="000000"/>
                </a:solidFill>
                <a:latin typeface="+mn-ea"/>
              </a:rPr>
              <a:t>　第三　その他介護保険事業に係る保険給付の円滑な実施を</a:t>
            </a:r>
            <a:r>
              <a:rPr lang="ja-JP" altLang="en-US" b="0" kern="0" dirty="0" smtClean="0">
                <a:solidFill>
                  <a:sysClr val="windowText" lastClr="000000"/>
                </a:solidFill>
                <a:latin typeface="+mn-ea"/>
              </a:rPr>
              <a:t>確保する</a:t>
            </a:r>
            <a:endParaRPr lang="en-US" altLang="ja-JP" b="0" kern="0" dirty="0" smtClean="0">
              <a:solidFill>
                <a:sysClr val="windowText" lastClr="000000"/>
              </a:solidFill>
              <a:latin typeface="+mn-ea"/>
            </a:endParaRPr>
          </a:p>
          <a:p>
            <a:pPr>
              <a:spcBef>
                <a:spcPts val="0"/>
              </a:spcBef>
              <a:defRPr/>
            </a:pPr>
            <a:r>
              <a:rPr lang="ja-JP" altLang="en-US" b="0" kern="0" dirty="0">
                <a:solidFill>
                  <a:sysClr val="windowText" lastClr="000000"/>
                </a:solidFill>
                <a:latin typeface="+mn-ea"/>
              </a:rPr>
              <a:t>　</a:t>
            </a:r>
            <a:r>
              <a:rPr lang="ja-JP" altLang="en-US" b="0" kern="0" dirty="0" smtClean="0">
                <a:solidFill>
                  <a:sysClr val="windowText" lastClr="000000"/>
                </a:solidFill>
                <a:latin typeface="+mn-ea"/>
              </a:rPr>
              <a:t>　　　ため</a:t>
            </a:r>
            <a:r>
              <a:rPr lang="ja-JP" altLang="en-US" b="0" kern="0" dirty="0">
                <a:solidFill>
                  <a:sysClr val="windowText" lastClr="000000"/>
                </a:solidFill>
                <a:latin typeface="+mn-ea"/>
              </a:rPr>
              <a:t>に必要な</a:t>
            </a:r>
            <a:r>
              <a:rPr lang="ja-JP" altLang="en-US" b="0" kern="0" dirty="0" smtClean="0">
                <a:solidFill>
                  <a:sysClr val="windowText" lastClr="000000"/>
                </a:solidFill>
                <a:latin typeface="+mn-ea"/>
              </a:rPr>
              <a:t>事項</a:t>
            </a:r>
            <a:endParaRPr lang="ja-JP" altLang="en-US" b="0" kern="0" dirty="0">
              <a:solidFill>
                <a:sysClr val="windowText" lastClr="000000"/>
              </a:solidFill>
              <a:latin typeface="+mn-ea"/>
            </a:endParaRPr>
          </a:p>
        </p:txBody>
      </p:sp>
      <p:sp>
        <p:nvSpPr>
          <p:cNvPr id="35" name="テキスト プレースホルダー 9"/>
          <p:cNvSpPr txBox="1">
            <a:spLocks/>
          </p:cNvSpPr>
          <p:nvPr/>
        </p:nvSpPr>
        <p:spPr bwMode="auto">
          <a:xfrm>
            <a:off x="263588" y="3968921"/>
            <a:ext cx="4176000" cy="216000"/>
          </a:xfrm>
          <a:prstGeom prst="roundRect">
            <a:avLst>
              <a:gd name="adj" fmla="val 18293"/>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50" b="0" kern="0" dirty="0" smtClean="0">
                <a:solidFill>
                  <a:sysClr val="windowText" lastClr="000000"/>
                </a:solidFill>
                <a:latin typeface="+mn-ea"/>
              </a:rPr>
              <a:t>　</a:t>
            </a:r>
            <a:r>
              <a:rPr lang="ja-JP" altLang="en-US" sz="1050" b="0" kern="0" dirty="0">
                <a:solidFill>
                  <a:sysClr val="windowText" lastClr="000000"/>
                </a:solidFill>
                <a:latin typeface="+mn-ea"/>
              </a:rPr>
              <a:t>一　介護保険事業の趣旨の普及啓発</a:t>
            </a:r>
          </a:p>
        </p:txBody>
      </p:sp>
      <p:sp>
        <p:nvSpPr>
          <p:cNvPr id="36" name="テキスト プレースホルダー 9"/>
          <p:cNvSpPr txBox="1">
            <a:spLocks/>
          </p:cNvSpPr>
          <p:nvPr/>
        </p:nvSpPr>
        <p:spPr bwMode="auto">
          <a:xfrm>
            <a:off x="267128" y="4194793"/>
            <a:ext cx="4176000" cy="216000"/>
          </a:xfrm>
          <a:prstGeom prst="roundRect">
            <a:avLst>
              <a:gd name="adj" fmla="val 18293"/>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50" b="0" kern="0" dirty="0">
                <a:solidFill>
                  <a:sysClr val="windowText" lastClr="000000"/>
                </a:solidFill>
                <a:latin typeface="+mn-ea"/>
              </a:rPr>
              <a:t>　二　この指針の見直し</a:t>
            </a:r>
          </a:p>
        </p:txBody>
      </p:sp>
      <p:sp>
        <p:nvSpPr>
          <p:cNvPr id="37" name="テキスト プレースホルダー 9"/>
          <p:cNvSpPr txBox="1">
            <a:spLocks/>
          </p:cNvSpPr>
          <p:nvPr/>
        </p:nvSpPr>
        <p:spPr bwMode="auto">
          <a:xfrm>
            <a:off x="169180" y="4463197"/>
            <a:ext cx="4376737" cy="324000"/>
          </a:xfrm>
          <a:prstGeom prst="roundRect">
            <a:avLst>
              <a:gd name="adj" fmla="val 18293"/>
            </a:avLst>
          </a:prstGeom>
          <a:no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b="0" kern="0" dirty="0">
                <a:solidFill>
                  <a:sysClr val="windowText" lastClr="000000"/>
                </a:solidFill>
                <a:latin typeface="+mn-ea"/>
              </a:rPr>
              <a:t>　第四　東日本大震災における被災自治体の介護保険</a:t>
            </a:r>
            <a:r>
              <a:rPr lang="ja-JP" altLang="en-US" b="0" kern="0" dirty="0" smtClean="0">
                <a:solidFill>
                  <a:sysClr val="windowText" lastClr="000000"/>
                </a:solidFill>
                <a:latin typeface="+mn-ea"/>
              </a:rPr>
              <a:t>事業計画</a:t>
            </a:r>
            <a:r>
              <a:rPr lang="ja-JP" altLang="en-US" b="0" kern="0" dirty="0">
                <a:solidFill>
                  <a:sysClr val="windowText" lastClr="000000"/>
                </a:solidFill>
                <a:latin typeface="+mn-ea"/>
              </a:rPr>
              <a:t>の</a:t>
            </a:r>
            <a:r>
              <a:rPr lang="ja-JP" altLang="en-US" b="0" kern="0" dirty="0" smtClean="0">
                <a:solidFill>
                  <a:sysClr val="windowText" lastClr="000000"/>
                </a:solidFill>
                <a:latin typeface="+mn-ea"/>
              </a:rPr>
              <a:t>策定</a:t>
            </a:r>
            <a:endParaRPr lang="en-US" altLang="ja-JP" b="0" kern="0" dirty="0" smtClean="0">
              <a:solidFill>
                <a:sysClr val="windowText" lastClr="000000"/>
              </a:solidFill>
              <a:latin typeface="+mn-ea"/>
            </a:endParaRPr>
          </a:p>
          <a:p>
            <a:pPr>
              <a:spcBef>
                <a:spcPts val="0"/>
              </a:spcBef>
              <a:defRPr/>
            </a:pPr>
            <a:r>
              <a:rPr lang="ja-JP" altLang="en-US" b="0" kern="0" dirty="0">
                <a:solidFill>
                  <a:sysClr val="windowText" lastClr="000000"/>
                </a:solidFill>
                <a:latin typeface="+mn-ea"/>
              </a:rPr>
              <a:t>　</a:t>
            </a:r>
            <a:r>
              <a:rPr lang="ja-JP" altLang="en-US" b="0" kern="0" dirty="0" smtClean="0">
                <a:solidFill>
                  <a:sysClr val="windowText" lastClr="000000"/>
                </a:solidFill>
                <a:latin typeface="+mn-ea"/>
              </a:rPr>
              <a:t>　　　について</a:t>
            </a:r>
            <a:endParaRPr lang="ja-JP" altLang="en-US" b="0" kern="0" dirty="0">
              <a:solidFill>
                <a:sysClr val="windowText" lastClr="000000"/>
              </a:solidFill>
              <a:latin typeface="+mn-ea"/>
            </a:endParaRPr>
          </a:p>
        </p:txBody>
      </p:sp>
      <p:sp>
        <p:nvSpPr>
          <p:cNvPr id="38" name="テキスト プレースホルダー 9"/>
          <p:cNvSpPr txBox="1">
            <a:spLocks/>
          </p:cNvSpPr>
          <p:nvPr/>
        </p:nvSpPr>
        <p:spPr bwMode="auto">
          <a:xfrm>
            <a:off x="172721" y="4806032"/>
            <a:ext cx="4376737" cy="216000"/>
          </a:xfrm>
          <a:prstGeom prst="roundRect">
            <a:avLst>
              <a:gd name="adj" fmla="val 18293"/>
            </a:avLst>
          </a:prstGeom>
          <a:no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sz="1000" b="0" kern="0" dirty="0" smtClean="0">
                <a:solidFill>
                  <a:sysClr val="windowText" lastClr="000000"/>
                </a:solidFill>
                <a:latin typeface="+mn-ea"/>
              </a:rPr>
              <a:t>別表</a:t>
            </a:r>
            <a:r>
              <a:rPr lang="ja-JP" altLang="en-US" sz="1000" b="0" kern="0" dirty="0">
                <a:solidFill>
                  <a:sysClr val="windowText" lastClr="000000"/>
                </a:solidFill>
                <a:latin typeface="+mn-ea"/>
              </a:rPr>
              <a:t>第一（市町村介護保険事業計画の作成に関する</a:t>
            </a:r>
            <a:r>
              <a:rPr lang="ja-JP" altLang="en-US" sz="1000" b="0" kern="0" dirty="0" smtClean="0">
                <a:solidFill>
                  <a:sysClr val="windowText" lastClr="000000"/>
                </a:solidFill>
                <a:latin typeface="+mn-ea"/>
              </a:rPr>
              <a:t>基本的記載</a:t>
            </a:r>
            <a:r>
              <a:rPr lang="ja-JP" altLang="en-US" sz="1000" b="0" kern="0" dirty="0">
                <a:solidFill>
                  <a:sysClr val="windowText" lastClr="000000"/>
                </a:solidFill>
                <a:latin typeface="+mn-ea"/>
              </a:rPr>
              <a:t>事項）</a:t>
            </a:r>
          </a:p>
        </p:txBody>
      </p:sp>
      <p:sp>
        <p:nvSpPr>
          <p:cNvPr id="39" name="テキスト プレースホルダー 9"/>
          <p:cNvSpPr txBox="1">
            <a:spLocks/>
          </p:cNvSpPr>
          <p:nvPr/>
        </p:nvSpPr>
        <p:spPr bwMode="auto">
          <a:xfrm>
            <a:off x="169179" y="5026133"/>
            <a:ext cx="4376737" cy="216000"/>
          </a:xfrm>
          <a:prstGeom prst="roundRect">
            <a:avLst>
              <a:gd name="adj" fmla="val 18293"/>
            </a:avLst>
          </a:prstGeom>
          <a:no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00" b="0" kern="0" dirty="0">
                <a:solidFill>
                  <a:sysClr val="windowText" lastClr="000000"/>
                </a:solidFill>
                <a:latin typeface="+mn-ea"/>
              </a:rPr>
              <a:t>別表第一の二（</a:t>
            </a:r>
            <a:r>
              <a:rPr lang="ja-JP" altLang="en-US" sz="1000" b="0" kern="0" dirty="0">
                <a:solidFill>
                  <a:sysClr val="windowText" lastClr="000000"/>
                </a:solidFill>
              </a:rPr>
              <a:t>市町村介護保険事業計画の作成に関する</a:t>
            </a:r>
            <a:r>
              <a:rPr lang="ja-JP" altLang="en-US" sz="1000" b="0" kern="0" dirty="0" smtClean="0">
                <a:solidFill>
                  <a:sysClr val="windowText" lastClr="000000"/>
                </a:solidFill>
              </a:rPr>
              <a:t>任意記載</a:t>
            </a:r>
            <a:r>
              <a:rPr lang="ja-JP" altLang="en-US" sz="1000" b="0" kern="0" dirty="0">
                <a:solidFill>
                  <a:sysClr val="windowText" lastClr="000000"/>
                </a:solidFill>
              </a:rPr>
              <a:t>事項</a:t>
            </a:r>
            <a:r>
              <a:rPr lang="ja-JP" altLang="en-US" sz="1000" b="0" kern="0" dirty="0">
                <a:solidFill>
                  <a:sysClr val="windowText" lastClr="000000"/>
                </a:solidFill>
                <a:latin typeface="+mn-ea"/>
              </a:rPr>
              <a:t>）</a:t>
            </a:r>
            <a:endParaRPr lang="en-US" altLang="ja-JP" sz="1000" b="0" kern="0" dirty="0">
              <a:solidFill>
                <a:sysClr val="windowText" lastClr="000000"/>
              </a:solidFill>
              <a:latin typeface="+mn-ea"/>
            </a:endParaRPr>
          </a:p>
        </p:txBody>
      </p:sp>
      <p:sp>
        <p:nvSpPr>
          <p:cNvPr id="40" name="テキスト プレースホルダー 9"/>
          <p:cNvSpPr txBox="1">
            <a:spLocks/>
          </p:cNvSpPr>
          <p:nvPr/>
        </p:nvSpPr>
        <p:spPr bwMode="auto">
          <a:xfrm>
            <a:off x="169178" y="5256867"/>
            <a:ext cx="4376737" cy="216000"/>
          </a:xfrm>
          <a:prstGeom prst="roundRect">
            <a:avLst>
              <a:gd name="adj" fmla="val 18293"/>
            </a:avLst>
          </a:prstGeom>
          <a:no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00" b="0" kern="0" dirty="0">
                <a:solidFill>
                  <a:sysClr val="windowText" lastClr="000000"/>
                </a:solidFill>
                <a:latin typeface="+mn-ea"/>
              </a:rPr>
              <a:t>別表第二（サービスの種類ごとの見込量に係る参酌標準）</a:t>
            </a:r>
          </a:p>
        </p:txBody>
      </p:sp>
      <p:sp>
        <p:nvSpPr>
          <p:cNvPr id="41" name="テキスト プレースホルダー 9"/>
          <p:cNvSpPr txBox="1">
            <a:spLocks/>
          </p:cNvSpPr>
          <p:nvPr/>
        </p:nvSpPr>
        <p:spPr bwMode="auto">
          <a:xfrm>
            <a:off x="172721" y="5487601"/>
            <a:ext cx="4376737" cy="216000"/>
          </a:xfrm>
          <a:prstGeom prst="roundRect">
            <a:avLst>
              <a:gd name="adj" fmla="val 18293"/>
            </a:avLst>
          </a:prstGeom>
          <a:no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00" b="0" kern="0" dirty="0">
                <a:solidFill>
                  <a:sysClr val="windowText" lastClr="000000"/>
                </a:solidFill>
                <a:latin typeface="+mn-ea"/>
              </a:rPr>
              <a:t>別表第三（認定者数等に係る参酌標準）</a:t>
            </a:r>
          </a:p>
        </p:txBody>
      </p:sp>
      <p:sp>
        <p:nvSpPr>
          <p:cNvPr id="42" name="テキスト プレースホルダー 9"/>
          <p:cNvSpPr txBox="1">
            <a:spLocks/>
          </p:cNvSpPr>
          <p:nvPr/>
        </p:nvSpPr>
        <p:spPr bwMode="auto">
          <a:xfrm>
            <a:off x="169177" y="5707702"/>
            <a:ext cx="4376737" cy="216000"/>
          </a:xfrm>
          <a:prstGeom prst="roundRect">
            <a:avLst>
              <a:gd name="adj" fmla="val 18293"/>
            </a:avLst>
          </a:prstGeom>
          <a:no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00" b="0" kern="0" dirty="0">
                <a:solidFill>
                  <a:sysClr val="windowText" lastClr="000000"/>
                </a:solidFill>
                <a:latin typeface="+mn-ea"/>
              </a:rPr>
              <a:t>別表第四（都道府県介護保険事業支援計画の作成に関する</a:t>
            </a:r>
            <a:r>
              <a:rPr lang="ja-JP" altLang="en-US" sz="1000" b="0" kern="0" dirty="0" smtClean="0">
                <a:solidFill>
                  <a:sysClr val="windowText" lastClr="000000"/>
                </a:solidFill>
                <a:latin typeface="+mn-ea"/>
              </a:rPr>
              <a:t>基本的</a:t>
            </a:r>
            <a:r>
              <a:rPr lang="ja-JP" altLang="en-US" sz="1000" b="0" kern="0" dirty="0">
                <a:solidFill>
                  <a:sysClr val="windowText" lastClr="000000"/>
                </a:solidFill>
                <a:latin typeface="+mn-ea"/>
              </a:rPr>
              <a:t>記載事項）</a:t>
            </a:r>
          </a:p>
        </p:txBody>
      </p:sp>
      <p:sp>
        <p:nvSpPr>
          <p:cNvPr id="43" name="テキスト プレースホルダー 9"/>
          <p:cNvSpPr txBox="1">
            <a:spLocks/>
          </p:cNvSpPr>
          <p:nvPr/>
        </p:nvSpPr>
        <p:spPr bwMode="auto">
          <a:xfrm>
            <a:off x="172721" y="5927803"/>
            <a:ext cx="4376737" cy="216000"/>
          </a:xfrm>
          <a:prstGeom prst="roundRect">
            <a:avLst>
              <a:gd name="adj" fmla="val 18293"/>
            </a:avLst>
          </a:prstGeom>
          <a:no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00" b="0" kern="0" dirty="0">
                <a:solidFill>
                  <a:sysClr val="windowText" lastClr="000000"/>
                </a:solidFill>
                <a:latin typeface="+mn-ea"/>
              </a:rPr>
              <a:t>別表第四の二（都道府県介護保険事業支援計画の作成に</a:t>
            </a:r>
            <a:r>
              <a:rPr lang="ja-JP" altLang="en-US" sz="1000" b="0" kern="0" dirty="0" smtClean="0">
                <a:solidFill>
                  <a:sysClr val="windowText" lastClr="000000"/>
                </a:solidFill>
                <a:latin typeface="+mn-ea"/>
              </a:rPr>
              <a:t>関する</a:t>
            </a:r>
            <a:r>
              <a:rPr lang="ja-JP" altLang="en-US" sz="1000" b="0" kern="0" dirty="0">
                <a:solidFill>
                  <a:sysClr val="windowText" lastClr="000000"/>
                </a:solidFill>
                <a:latin typeface="+mn-ea"/>
              </a:rPr>
              <a:t>任意記載事項）</a:t>
            </a:r>
          </a:p>
        </p:txBody>
      </p:sp>
      <p:sp>
        <p:nvSpPr>
          <p:cNvPr id="44" name="テキスト プレースホルダー 9"/>
          <p:cNvSpPr txBox="1">
            <a:spLocks/>
          </p:cNvSpPr>
          <p:nvPr/>
        </p:nvSpPr>
        <p:spPr bwMode="auto">
          <a:xfrm>
            <a:off x="169176" y="6158537"/>
            <a:ext cx="4376737" cy="216000"/>
          </a:xfrm>
          <a:prstGeom prst="roundRect">
            <a:avLst>
              <a:gd name="adj" fmla="val 18293"/>
            </a:avLst>
          </a:prstGeom>
          <a:no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00" b="0" kern="0" dirty="0">
                <a:solidFill>
                  <a:sysClr val="windowText" lastClr="000000"/>
                </a:solidFill>
                <a:latin typeface="+mn-ea"/>
              </a:rPr>
              <a:t>別表第五（ユニット化割合に係る参酌標準）</a:t>
            </a:r>
          </a:p>
        </p:txBody>
      </p:sp>
      <p:sp>
        <p:nvSpPr>
          <p:cNvPr id="45" name="テキスト プレースホルダー 9"/>
          <p:cNvSpPr txBox="1">
            <a:spLocks/>
          </p:cNvSpPr>
          <p:nvPr/>
        </p:nvSpPr>
        <p:spPr bwMode="auto">
          <a:xfrm>
            <a:off x="5212554" y="752444"/>
            <a:ext cx="4376737" cy="252000"/>
          </a:xfrm>
          <a:prstGeom prst="roundRect">
            <a:avLst>
              <a:gd name="adj" fmla="val 18293"/>
            </a:avLst>
          </a:prstGeom>
          <a:no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b="0" kern="0" dirty="0" smtClean="0">
                <a:solidFill>
                  <a:sysClr val="windowText" lastClr="000000"/>
                </a:solidFill>
                <a:latin typeface="+mn-ea"/>
              </a:rPr>
              <a:t>　前文</a:t>
            </a:r>
            <a:endParaRPr lang="ja-JP" altLang="en-US" b="0" kern="0" dirty="0">
              <a:solidFill>
                <a:sysClr val="windowText" lastClr="000000"/>
              </a:solidFill>
              <a:latin typeface="+mn-ea"/>
            </a:endParaRPr>
          </a:p>
        </p:txBody>
      </p:sp>
      <p:sp>
        <p:nvSpPr>
          <p:cNvPr id="46" name="テキスト プレースホルダー 9"/>
          <p:cNvSpPr txBox="1">
            <a:spLocks/>
          </p:cNvSpPr>
          <p:nvPr/>
        </p:nvSpPr>
        <p:spPr bwMode="auto">
          <a:xfrm>
            <a:off x="5216092" y="1011174"/>
            <a:ext cx="4376737" cy="324000"/>
          </a:xfrm>
          <a:prstGeom prst="roundRect">
            <a:avLst>
              <a:gd name="adj" fmla="val 18293"/>
            </a:avLst>
          </a:prstGeom>
          <a:no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b="0" kern="0" dirty="0" smtClean="0">
                <a:solidFill>
                  <a:sysClr val="windowText" lastClr="000000"/>
                </a:solidFill>
                <a:latin typeface="+mn-ea"/>
              </a:rPr>
              <a:t>　</a:t>
            </a:r>
            <a:r>
              <a:rPr lang="ja-JP" altLang="en-US" b="0" kern="0" dirty="0">
                <a:solidFill>
                  <a:sysClr val="windowText" lastClr="000000"/>
                </a:solidFill>
                <a:latin typeface="+mn-ea"/>
              </a:rPr>
              <a:t>第一　サービス提供体制の確保及び事業実施に関する</a:t>
            </a:r>
            <a:r>
              <a:rPr lang="ja-JP" altLang="en-US" b="0" kern="0" dirty="0" smtClean="0">
                <a:solidFill>
                  <a:sysClr val="windowText" lastClr="000000"/>
                </a:solidFill>
                <a:latin typeface="+mn-ea"/>
              </a:rPr>
              <a:t>基本的事項</a:t>
            </a:r>
            <a:endParaRPr lang="ja-JP" altLang="en-US" b="0" kern="0" dirty="0">
              <a:solidFill>
                <a:sysClr val="windowText" lastClr="000000"/>
              </a:solidFill>
              <a:latin typeface="+mn-ea"/>
            </a:endParaRPr>
          </a:p>
        </p:txBody>
      </p:sp>
      <p:sp>
        <p:nvSpPr>
          <p:cNvPr id="47" name="テキスト プレースホルダー 9"/>
          <p:cNvSpPr txBox="1">
            <a:spLocks/>
          </p:cNvSpPr>
          <p:nvPr/>
        </p:nvSpPr>
        <p:spPr bwMode="auto">
          <a:xfrm>
            <a:off x="5212553" y="1354009"/>
            <a:ext cx="4376737" cy="1008000"/>
          </a:xfrm>
          <a:prstGeom prst="roundRect">
            <a:avLst>
              <a:gd name="adj" fmla="val 9854"/>
            </a:avLst>
          </a:prstGeom>
          <a:noFill/>
          <a:ln w="3175" cap="flat" cmpd="sng" algn="ctr">
            <a:solidFill>
              <a:schemeClr val="tx1"/>
            </a:solidFill>
            <a:prstDash val="solid"/>
          </a:ln>
          <a:effectLst/>
        </p:spPr>
        <p:txBody>
          <a:bodyPr vert="horz" lIns="0" tIns="0" rIns="0" bIns="0" rtlCol="0" anchor="t">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b="0" kern="0" dirty="0" smtClean="0">
                <a:solidFill>
                  <a:sysClr val="windowText" lastClr="000000"/>
                </a:solidFill>
                <a:latin typeface="+mn-ea"/>
              </a:rPr>
              <a:t>　</a:t>
            </a:r>
            <a:r>
              <a:rPr lang="ja-JP" altLang="en-US" b="0" kern="0" dirty="0">
                <a:solidFill>
                  <a:sysClr val="windowText" lastClr="000000"/>
                </a:solidFill>
                <a:latin typeface="+mn-ea"/>
              </a:rPr>
              <a:t>第二　市町村介護保険事業計画の作成に関する事項</a:t>
            </a:r>
          </a:p>
        </p:txBody>
      </p:sp>
      <p:sp>
        <p:nvSpPr>
          <p:cNvPr id="48" name="テキスト プレースホルダー 9"/>
          <p:cNvSpPr txBox="1">
            <a:spLocks/>
          </p:cNvSpPr>
          <p:nvPr/>
        </p:nvSpPr>
        <p:spPr bwMode="auto">
          <a:xfrm>
            <a:off x="5310499" y="1617551"/>
            <a:ext cx="4176000" cy="216000"/>
          </a:xfrm>
          <a:prstGeom prst="roundRect">
            <a:avLst>
              <a:gd name="adj" fmla="val 18293"/>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50" b="0" kern="0" dirty="0" smtClean="0">
                <a:solidFill>
                  <a:sysClr val="windowText" lastClr="000000"/>
                </a:solidFill>
                <a:latin typeface="+mn-ea"/>
              </a:rPr>
              <a:t>　</a:t>
            </a:r>
            <a:r>
              <a:rPr lang="ja-JP" altLang="en-US" sz="1050" b="0" kern="0" dirty="0">
                <a:solidFill>
                  <a:sysClr val="windowText" lastClr="000000"/>
                </a:solidFill>
                <a:latin typeface="+mn-ea"/>
              </a:rPr>
              <a:t>一　市町村介護保険事業計画の作成に関する</a:t>
            </a:r>
            <a:r>
              <a:rPr lang="ja-JP" altLang="en-US" sz="1050" b="0" kern="0" dirty="0" smtClean="0">
                <a:solidFill>
                  <a:sysClr val="windowText" lastClr="000000"/>
                </a:solidFill>
                <a:latin typeface="+mn-ea"/>
              </a:rPr>
              <a:t>基本的事項</a:t>
            </a:r>
            <a:endParaRPr lang="ja-JP" altLang="en-US" sz="1050" b="0" kern="0" dirty="0">
              <a:solidFill>
                <a:sysClr val="windowText" lastClr="000000"/>
              </a:solidFill>
              <a:latin typeface="+mn-ea"/>
            </a:endParaRPr>
          </a:p>
        </p:txBody>
      </p:sp>
      <p:sp>
        <p:nvSpPr>
          <p:cNvPr id="49" name="テキスト プレースホルダー 9"/>
          <p:cNvSpPr txBox="1">
            <a:spLocks/>
          </p:cNvSpPr>
          <p:nvPr/>
        </p:nvSpPr>
        <p:spPr bwMode="auto">
          <a:xfrm>
            <a:off x="5312749" y="1843423"/>
            <a:ext cx="4176000" cy="216000"/>
          </a:xfrm>
          <a:prstGeom prst="roundRect">
            <a:avLst>
              <a:gd name="adj" fmla="val 18293"/>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50" b="0" kern="0" dirty="0">
                <a:solidFill>
                  <a:sysClr val="windowText" lastClr="000000"/>
                </a:solidFill>
                <a:latin typeface="+mn-ea"/>
              </a:rPr>
              <a:t>　二　市町村介護保険事業計画</a:t>
            </a:r>
            <a:r>
              <a:rPr lang="ja-JP" altLang="en-US" sz="1050" b="0" kern="0" dirty="0" smtClean="0">
                <a:solidFill>
                  <a:sysClr val="windowText" lastClr="000000"/>
                </a:solidFill>
                <a:latin typeface="+mn-ea"/>
              </a:rPr>
              <a:t>の基本的記載</a:t>
            </a:r>
            <a:r>
              <a:rPr lang="ja-JP" altLang="en-US" sz="1050" b="0" kern="0" dirty="0">
                <a:solidFill>
                  <a:sysClr val="windowText" lastClr="000000"/>
                </a:solidFill>
                <a:latin typeface="+mn-ea"/>
              </a:rPr>
              <a:t>事項</a:t>
            </a:r>
          </a:p>
        </p:txBody>
      </p:sp>
      <p:sp>
        <p:nvSpPr>
          <p:cNvPr id="50" name="テキスト プレースホルダー 9"/>
          <p:cNvSpPr txBox="1">
            <a:spLocks/>
          </p:cNvSpPr>
          <p:nvPr/>
        </p:nvSpPr>
        <p:spPr bwMode="auto">
          <a:xfrm>
            <a:off x="5312749" y="2073674"/>
            <a:ext cx="4176000" cy="216000"/>
          </a:xfrm>
          <a:prstGeom prst="roundRect">
            <a:avLst>
              <a:gd name="adj" fmla="val 18293"/>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50" b="0" kern="0" dirty="0">
                <a:solidFill>
                  <a:sysClr val="windowText" lastClr="000000"/>
                </a:solidFill>
                <a:latin typeface="+mn-ea"/>
              </a:rPr>
              <a:t>　三　市町村介護保険事業計画</a:t>
            </a:r>
            <a:r>
              <a:rPr lang="ja-JP" altLang="en-US" sz="1050" b="0" kern="0" dirty="0" smtClean="0">
                <a:solidFill>
                  <a:sysClr val="windowText" lastClr="000000"/>
                </a:solidFill>
                <a:latin typeface="+mn-ea"/>
              </a:rPr>
              <a:t>の任意記載</a:t>
            </a:r>
            <a:r>
              <a:rPr lang="ja-JP" altLang="en-US" sz="1050" b="0" kern="0" dirty="0">
                <a:solidFill>
                  <a:sysClr val="windowText" lastClr="000000"/>
                </a:solidFill>
                <a:latin typeface="+mn-ea"/>
              </a:rPr>
              <a:t>事項</a:t>
            </a:r>
          </a:p>
        </p:txBody>
      </p:sp>
      <p:sp>
        <p:nvSpPr>
          <p:cNvPr id="51" name="テキスト プレースホルダー 9"/>
          <p:cNvSpPr txBox="1">
            <a:spLocks/>
          </p:cNvSpPr>
          <p:nvPr/>
        </p:nvSpPr>
        <p:spPr bwMode="auto">
          <a:xfrm>
            <a:off x="5206764" y="2368629"/>
            <a:ext cx="4376737" cy="1033255"/>
          </a:xfrm>
          <a:prstGeom prst="roundRect">
            <a:avLst>
              <a:gd name="adj" fmla="val 5306"/>
            </a:avLst>
          </a:prstGeom>
          <a:noFill/>
          <a:ln w="3175" cap="flat" cmpd="sng" algn="ctr">
            <a:solidFill>
              <a:schemeClr val="tx1"/>
            </a:solidFill>
            <a:prstDash val="solid"/>
          </a:ln>
          <a:effectLst/>
        </p:spPr>
        <p:txBody>
          <a:bodyPr vert="horz" lIns="0" tIns="0" rIns="0" bIns="0" rtlCol="0" anchor="t">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b="0" kern="0" dirty="0" smtClean="0">
                <a:solidFill>
                  <a:sysClr val="windowText" lastClr="000000"/>
                </a:solidFill>
                <a:latin typeface="+mn-ea"/>
              </a:rPr>
              <a:t>　</a:t>
            </a:r>
            <a:r>
              <a:rPr lang="ja-JP" altLang="en-US" b="0" kern="0" dirty="0">
                <a:solidFill>
                  <a:sysClr val="windowText" lastClr="000000"/>
                </a:solidFill>
                <a:latin typeface="+mn-ea"/>
              </a:rPr>
              <a:t>第三　都道府県介護保険事業支援計画の作成に</a:t>
            </a:r>
            <a:r>
              <a:rPr lang="ja-JP" altLang="en-US" b="0" kern="0" dirty="0" smtClean="0">
                <a:solidFill>
                  <a:sysClr val="windowText" lastClr="000000"/>
                </a:solidFill>
                <a:latin typeface="+mn-ea"/>
              </a:rPr>
              <a:t>関する事項</a:t>
            </a:r>
            <a:endParaRPr lang="ja-JP" altLang="en-US" b="0" kern="0" dirty="0">
              <a:solidFill>
                <a:sysClr val="windowText" lastClr="000000"/>
              </a:solidFill>
              <a:latin typeface="+mn-ea"/>
            </a:endParaRPr>
          </a:p>
        </p:txBody>
      </p:sp>
      <p:sp>
        <p:nvSpPr>
          <p:cNvPr id="52" name="テキスト プレースホルダー 9"/>
          <p:cNvSpPr txBox="1">
            <a:spLocks/>
          </p:cNvSpPr>
          <p:nvPr/>
        </p:nvSpPr>
        <p:spPr bwMode="auto">
          <a:xfrm>
            <a:off x="5304710" y="2621538"/>
            <a:ext cx="4176000" cy="216000"/>
          </a:xfrm>
          <a:prstGeom prst="roundRect">
            <a:avLst>
              <a:gd name="adj" fmla="val 18293"/>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50" b="0" kern="0" dirty="0" smtClean="0">
                <a:solidFill>
                  <a:sysClr val="windowText" lastClr="000000"/>
                </a:solidFill>
                <a:latin typeface="+mn-ea"/>
              </a:rPr>
              <a:t>　</a:t>
            </a:r>
            <a:r>
              <a:rPr lang="ja-JP" altLang="en-US" sz="1050" b="0" kern="0" dirty="0">
                <a:solidFill>
                  <a:sysClr val="windowText" lastClr="000000"/>
                </a:solidFill>
                <a:latin typeface="+mn-ea"/>
              </a:rPr>
              <a:t>一　都道府県介護保険事業支援計画の作成に</a:t>
            </a:r>
            <a:r>
              <a:rPr lang="ja-JP" altLang="en-US" sz="1050" b="0" kern="0" dirty="0" smtClean="0">
                <a:solidFill>
                  <a:sysClr val="windowText" lastClr="000000"/>
                </a:solidFill>
                <a:latin typeface="+mn-ea"/>
              </a:rPr>
              <a:t>関する基本的事項</a:t>
            </a:r>
            <a:endParaRPr lang="ja-JP" altLang="en-US" sz="1050" b="0" kern="0" dirty="0">
              <a:solidFill>
                <a:sysClr val="windowText" lastClr="000000"/>
              </a:solidFill>
              <a:latin typeface="+mn-ea"/>
            </a:endParaRPr>
          </a:p>
        </p:txBody>
      </p:sp>
      <p:sp>
        <p:nvSpPr>
          <p:cNvPr id="53" name="テキスト プレースホルダー 9"/>
          <p:cNvSpPr txBox="1">
            <a:spLocks/>
          </p:cNvSpPr>
          <p:nvPr/>
        </p:nvSpPr>
        <p:spPr bwMode="auto">
          <a:xfrm>
            <a:off x="5306960" y="2847410"/>
            <a:ext cx="4176000" cy="216000"/>
          </a:xfrm>
          <a:prstGeom prst="roundRect">
            <a:avLst>
              <a:gd name="adj" fmla="val 18293"/>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50" b="0" kern="0" dirty="0">
                <a:solidFill>
                  <a:sysClr val="windowText" lastClr="000000"/>
                </a:solidFill>
                <a:latin typeface="+mn-ea"/>
              </a:rPr>
              <a:t>　二　都道府県介護保険事業支援計画</a:t>
            </a:r>
            <a:r>
              <a:rPr lang="ja-JP" altLang="en-US" sz="1050" b="0" kern="0" dirty="0" smtClean="0">
                <a:solidFill>
                  <a:sysClr val="windowText" lastClr="000000"/>
                </a:solidFill>
                <a:latin typeface="+mn-ea"/>
              </a:rPr>
              <a:t>の基本的</a:t>
            </a:r>
            <a:r>
              <a:rPr lang="ja-JP" altLang="en-US" sz="1050" b="0" kern="0" dirty="0">
                <a:solidFill>
                  <a:sysClr val="windowText" lastClr="000000"/>
                </a:solidFill>
                <a:latin typeface="+mn-ea"/>
              </a:rPr>
              <a:t>記載事項</a:t>
            </a:r>
          </a:p>
        </p:txBody>
      </p:sp>
      <p:sp>
        <p:nvSpPr>
          <p:cNvPr id="54" name="テキスト プレースホルダー 9"/>
          <p:cNvSpPr txBox="1">
            <a:spLocks/>
          </p:cNvSpPr>
          <p:nvPr/>
        </p:nvSpPr>
        <p:spPr bwMode="auto">
          <a:xfrm>
            <a:off x="5306960" y="3077661"/>
            <a:ext cx="4176000" cy="216000"/>
          </a:xfrm>
          <a:prstGeom prst="roundRect">
            <a:avLst>
              <a:gd name="adj" fmla="val 18293"/>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50" b="0" kern="0" dirty="0">
                <a:solidFill>
                  <a:sysClr val="windowText" lastClr="000000"/>
                </a:solidFill>
                <a:latin typeface="+mn-ea"/>
              </a:rPr>
              <a:t>　三　都道府県介護保険事業支援計画</a:t>
            </a:r>
            <a:r>
              <a:rPr lang="ja-JP" altLang="en-US" sz="1050" b="0" kern="0" dirty="0" smtClean="0">
                <a:solidFill>
                  <a:sysClr val="windowText" lastClr="000000"/>
                </a:solidFill>
                <a:latin typeface="+mn-ea"/>
              </a:rPr>
              <a:t>の任意</a:t>
            </a:r>
            <a:r>
              <a:rPr lang="ja-JP" altLang="en-US" sz="1050" b="0" kern="0" dirty="0">
                <a:solidFill>
                  <a:sysClr val="windowText" lastClr="000000"/>
                </a:solidFill>
                <a:latin typeface="+mn-ea"/>
              </a:rPr>
              <a:t>記載事項</a:t>
            </a:r>
          </a:p>
        </p:txBody>
      </p:sp>
      <p:sp>
        <p:nvSpPr>
          <p:cNvPr id="55" name="テキスト プレースホルダー 9"/>
          <p:cNvSpPr txBox="1">
            <a:spLocks/>
          </p:cNvSpPr>
          <p:nvPr/>
        </p:nvSpPr>
        <p:spPr bwMode="auto">
          <a:xfrm>
            <a:off x="5194855" y="5256000"/>
            <a:ext cx="4376737" cy="216000"/>
          </a:xfrm>
          <a:prstGeom prst="roundRect">
            <a:avLst>
              <a:gd name="adj" fmla="val 18293"/>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lvl="0">
              <a:spcBef>
                <a:spcPts val="0"/>
              </a:spcBef>
              <a:defRPr/>
            </a:pPr>
            <a:r>
              <a:rPr lang="ja-JP" altLang="en-US" sz="1000" b="0" kern="0" dirty="0" smtClean="0">
                <a:solidFill>
                  <a:sysClr val="windowText" lastClr="000000"/>
                </a:solidFill>
                <a:latin typeface="+mn-ea"/>
              </a:rPr>
              <a:t>別表（</a:t>
            </a:r>
            <a:r>
              <a:rPr lang="ja-JP" altLang="en-US" sz="1000" b="0" kern="0" dirty="0">
                <a:solidFill>
                  <a:sysClr val="windowText" lastClr="000000"/>
                </a:solidFill>
                <a:latin typeface="+mn-ea"/>
              </a:rPr>
              <a:t>サービスの種類ごとの見込量に係る参酌標準）</a:t>
            </a:r>
          </a:p>
        </p:txBody>
      </p:sp>
      <p:sp>
        <p:nvSpPr>
          <p:cNvPr id="56" name="テキスト プレースホルダー 9"/>
          <p:cNvSpPr txBox="1">
            <a:spLocks/>
          </p:cNvSpPr>
          <p:nvPr/>
        </p:nvSpPr>
        <p:spPr bwMode="auto">
          <a:xfrm>
            <a:off x="5218342" y="4163654"/>
            <a:ext cx="4376737" cy="288000"/>
          </a:xfrm>
          <a:prstGeom prst="roundRect">
            <a:avLst>
              <a:gd name="adj" fmla="val 9692"/>
            </a:avLst>
          </a:prstGeom>
          <a:solidFill>
            <a:schemeClr val="accent1">
              <a:lumMod val="20000"/>
              <a:lumOff val="80000"/>
            </a:schemeClr>
          </a:solidFill>
          <a:ln w="3175" cap="flat" cmpd="sng" algn="ctr">
            <a:solidFill>
              <a:schemeClr val="tx1"/>
            </a:solid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b="0" kern="0" dirty="0" smtClean="0">
                <a:solidFill>
                  <a:sysClr val="windowText" lastClr="000000"/>
                </a:solidFill>
                <a:latin typeface="+mn-ea"/>
              </a:rPr>
              <a:t>　第四</a:t>
            </a:r>
            <a:r>
              <a:rPr lang="ja-JP" altLang="en-US" b="0" kern="0" dirty="0">
                <a:solidFill>
                  <a:sysClr val="windowText" lastClr="000000"/>
                </a:solidFill>
                <a:latin typeface="+mn-ea"/>
              </a:rPr>
              <a:t>　</a:t>
            </a:r>
            <a:r>
              <a:rPr lang="ja-JP" altLang="en-US" b="0" kern="0" dirty="0" smtClean="0">
                <a:solidFill>
                  <a:sysClr val="windowText" lastClr="000000"/>
                </a:solidFill>
                <a:latin typeface="+mn-ea"/>
              </a:rPr>
              <a:t>指針の見直し</a:t>
            </a:r>
            <a:endParaRPr lang="ja-JP" altLang="en-US" b="0" kern="0" dirty="0">
              <a:solidFill>
                <a:sysClr val="windowText" lastClr="000000"/>
              </a:solidFill>
              <a:latin typeface="+mn-ea"/>
            </a:endParaRPr>
          </a:p>
        </p:txBody>
      </p:sp>
      <p:sp>
        <p:nvSpPr>
          <p:cNvPr id="57" name="テキスト プレースホルダー 9"/>
          <p:cNvSpPr txBox="1">
            <a:spLocks/>
          </p:cNvSpPr>
          <p:nvPr/>
        </p:nvSpPr>
        <p:spPr bwMode="auto">
          <a:xfrm>
            <a:off x="5206591" y="4806000"/>
            <a:ext cx="2160000" cy="216000"/>
          </a:xfrm>
          <a:prstGeom prst="roundRect">
            <a:avLst>
              <a:gd name="adj" fmla="val 18293"/>
            </a:avLst>
          </a:prstGeom>
          <a:noFill/>
          <a:ln w="3175" cap="flat" cmpd="sng" algn="ctr">
            <a:solidFill>
              <a:schemeClr val="tx1"/>
            </a:solidFill>
            <a:prstDash val="dash"/>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sz="1000" b="0" kern="0" dirty="0" smtClean="0">
                <a:solidFill>
                  <a:sysClr val="windowText" lastClr="000000"/>
                </a:solidFill>
                <a:latin typeface="+mn-ea"/>
              </a:rPr>
              <a:t>本文（第二、二）中に記載→削除</a:t>
            </a:r>
            <a:endParaRPr lang="ja-JP" altLang="en-US" sz="1000" b="0" kern="0" dirty="0">
              <a:solidFill>
                <a:sysClr val="windowText" lastClr="000000"/>
              </a:solidFill>
              <a:latin typeface="+mn-ea"/>
            </a:endParaRPr>
          </a:p>
        </p:txBody>
      </p:sp>
      <p:sp>
        <p:nvSpPr>
          <p:cNvPr id="58" name="テキスト プレースホルダー 9"/>
          <p:cNvSpPr txBox="1">
            <a:spLocks/>
          </p:cNvSpPr>
          <p:nvPr/>
        </p:nvSpPr>
        <p:spPr bwMode="auto">
          <a:xfrm>
            <a:off x="5203049" y="5033699"/>
            <a:ext cx="2160000" cy="216000"/>
          </a:xfrm>
          <a:prstGeom prst="roundRect">
            <a:avLst>
              <a:gd name="adj" fmla="val 18293"/>
            </a:avLst>
          </a:prstGeom>
          <a:noFill/>
          <a:ln w="3175" cap="flat" cmpd="sng" algn="ctr">
            <a:solidFill>
              <a:schemeClr val="tx1"/>
            </a:solidFill>
            <a:prstDash val="dash"/>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sz="1000" b="0" kern="0" dirty="0">
                <a:solidFill>
                  <a:sysClr val="windowText" lastClr="000000"/>
                </a:solidFill>
                <a:latin typeface="+mn-ea"/>
              </a:rPr>
              <a:t>本文（第二</a:t>
            </a:r>
            <a:r>
              <a:rPr lang="ja-JP" altLang="en-US" sz="1000" b="0" kern="0" dirty="0" smtClean="0">
                <a:solidFill>
                  <a:sysClr val="windowText" lastClr="000000"/>
                </a:solidFill>
                <a:latin typeface="+mn-ea"/>
              </a:rPr>
              <a:t>、三）</a:t>
            </a:r>
            <a:r>
              <a:rPr lang="ja-JP" altLang="en-US" sz="1000" b="0" kern="0" dirty="0">
                <a:solidFill>
                  <a:sysClr val="windowText" lastClr="000000"/>
                </a:solidFill>
                <a:latin typeface="+mn-ea"/>
              </a:rPr>
              <a:t>中に</a:t>
            </a:r>
            <a:r>
              <a:rPr lang="ja-JP" altLang="en-US" sz="1000" b="0" kern="0" dirty="0" smtClean="0">
                <a:solidFill>
                  <a:sysClr val="windowText" lastClr="000000"/>
                </a:solidFill>
                <a:latin typeface="+mn-ea"/>
              </a:rPr>
              <a:t>記載</a:t>
            </a:r>
            <a:r>
              <a:rPr lang="ja-JP" altLang="en-US" sz="1000" b="0" kern="0" dirty="0">
                <a:solidFill>
                  <a:sysClr val="windowText" lastClr="000000"/>
                </a:solidFill>
                <a:latin typeface="+mn-ea"/>
              </a:rPr>
              <a:t>→</a:t>
            </a:r>
            <a:r>
              <a:rPr lang="ja-JP" altLang="en-US" sz="1000" b="0" kern="0" dirty="0" smtClean="0">
                <a:solidFill>
                  <a:sysClr val="windowText" lastClr="000000"/>
                </a:solidFill>
                <a:latin typeface="+mn-ea"/>
              </a:rPr>
              <a:t>削除</a:t>
            </a:r>
            <a:endParaRPr lang="ja-JP" altLang="en-US" sz="1000" b="0" kern="0" dirty="0">
              <a:solidFill>
                <a:sysClr val="windowText" lastClr="000000"/>
              </a:solidFill>
              <a:latin typeface="+mn-ea"/>
            </a:endParaRPr>
          </a:p>
        </p:txBody>
      </p:sp>
      <p:sp>
        <p:nvSpPr>
          <p:cNvPr id="60" name="テキスト プレースホルダー 9"/>
          <p:cNvSpPr txBox="1">
            <a:spLocks/>
          </p:cNvSpPr>
          <p:nvPr/>
        </p:nvSpPr>
        <p:spPr bwMode="auto">
          <a:xfrm>
            <a:off x="5203047" y="5704635"/>
            <a:ext cx="2160000" cy="216000"/>
          </a:xfrm>
          <a:prstGeom prst="roundRect">
            <a:avLst>
              <a:gd name="adj" fmla="val 18293"/>
            </a:avLst>
          </a:prstGeom>
          <a:noFill/>
          <a:ln w="3175" cap="flat" cmpd="sng" algn="ctr">
            <a:solidFill>
              <a:schemeClr val="tx1"/>
            </a:solidFill>
            <a:prstDash val="dash"/>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sz="1000" b="0" kern="0" dirty="0">
                <a:solidFill>
                  <a:sysClr val="windowText" lastClr="000000"/>
                </a:solidFill>
                <a:latin typeface="+mn-ea"/>
              </a:rPr>
              <a:t>本文（</a:t>
            </a:r>
            <a:r>
              <a:rPr lang="ja-JP" altLang="en-US" sz="1000" b="0" kern="0" dirty="0" smtClean="0">
                <a:solidFill>
                  <a:sysClr val="windowText" lastClr="000000"/>
                </a:solidFill>
                <a:latin typeface="+mn-ea"/>
              </a:rPr>
              <a:t>第三、</a:t>
            </a:r>
            <a:r>
              <a:rPr lang="ja-JP" altLang="en-US" sz="1000" b="0" kern="0" dirty="0">
                <a:solidFill>
                  <a:sysClr val="windowText" lastClr="000000"/>
                </a:solidFill>
                <a:latin typeface="+mn-ea"/>
              </a:rPr>
              <a:t>二）中に</a:t>
            </a:r>
            <a:r>
              <a:rPr lang="ja-JP" altLang="en-US" sz="1000" b="0" kern="0" dirty="0" smtClean="0">
                <a:solidFill>
                  <a:sysClr val="windowText" lastClr="000000"/>
                </a:solidFill>
                <a:latin typeface="+mn-ea"/>
              </a:rPr>
              <a:t>記載</a:t>
            </a:r>
            <a:r>
              <a:rPr lang="ja-JP" altLang="en-US" sz="1000" b="0" kern="0" dirty="0">
                <a:solidFill>
                  <a:sysClr val="windowText" lastClr="000000"/>
                </a:solidFill>
                <a:latin typeface="+mn-ea"/>
              </a:rPr>
              <a:t>→削除</a:t>
            </a:r>
          </a:p>
        </p:txBody>
      </p:sp>
      <p:sp>
        <p:nvSpPr>
          <p:cNvPr id="61" name="テキスト プレースホルダー 9"/>
          <p:cNvSpPr txBox="1">
            <a:spLocks/>
          </p:cNvSpPr>
          <p:nvPr/>
        </p:nvSpPr>
        <p:spPr bwMode="auto">
          <a:xfrm>
            <a:off x="5206591" y="5935369"/>
            <a:ext cx="2160000" cy="216000"/>
          </a:xfrm>
          <a:prstGeom prst="roundRect">
            <a:avLst>
              <a:gd name="adj" fmla="val 18293"/>
            </a:avLst>
          </a:prstGeom>
          <a:noFill/>
          <a:ln w="3175" cap="flat" cmpd="sng" algn="ctr">
            <a:solidFill>
              <a:schemeClr val="tx1"/>
            </a:solidFill>
            <a:prstDash val="dash"/>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sz="1000" b="0" kern="0" dirty="0">
                <a:solidFill>
                  <a:sysClr val="windowText" lastClr="000000"/>
                </a:solidFill>
                <a:latin typeface="+mn-ea"/>
              </a:rPr>
              <a:t>本文（</a:t>
            </a:r>
            <a:r>
              <a:rPr lang="ja-JP" altLang="en-US" sz="1000" b="0" kern="0" dirty="0" smtClean="0">
                <a:solidFill>
                  <a:sysClr val="windowText" lastClr="000000"/>
                </a:solidFill>
                <a:latin typeface="+mn-ea"/>
              </a:rPr>
              <a:t>第三、三）</a:t>
            </a:r>
            <a:r>
              <a:rPr lang="ja-JP" altLang="en-US" sz="1000" b="0" kern="0" dirty="0">
                <a:solidFill>
                  <a:sysClr val="windowText" lastClr="000000"/>
                </a:solidFill>
                <a:latin typeface="+mn-ea"/>
              </a:rPr>
              <a:t>中に</a:t>
            </a:r>
            <a:r>
              <a:rPr lang="ja-JP" altLang="en-US" sz="1000" b="0" kern="0" dirty="0" smtClean="0">
                <a:solidFill>
                  <a:sysClr val="windowText" lastClr="000000"/>
                </a:solidFill>
                <a:latin typeface="+mn-ea"/>
              </a:rPr>
              <a:t>記載</a:t>
            </a:r>
            <a:r>
              <a:rPr lang="ja-JP" altLang="en-US" sz="1000" b="0" kern="0" dirty="0">
                <a:solidFill>
                  <a:sysClr val="windowText" lastClr="000000"/>
                </a:solidFill>
                <a:latin typeface="+mn-ea"/>
              </a:rPr>
              <a:t>→削除</a:t>
            </a:r>
          </a:p>
        </p:txBody>
      </p:sp>
      <p:sp>
        <p:nvSpPr>
          <p:cNvPr id="62" name="テキスト プレースホルダー 9"/>
          <p:cNvSpPr txBox="1">
            <a:spLocks/>
          </p:cNvSpPr>
          <p:nvPr/>
        </p:nvSpPr>
        <p:spPr bwMode="auto">
          <a:xfrm>
            <a:off x="5203046" y="6166103"/>
            <a:ext cx="2160000" cy="216000"/>
          </a:xfrm>
          <a:prstGeom prst="roundRect">
            <a:avLst>
              <a:gd name="adj" fmla="val 18293"/>
            </a:avLst>
          </a:prstGeom>
          <a:noFill/>
          <a:ln w="3175" cap="flat" cmpd="sng" algn="ctr">
            <a:solidFill>
              <a:schemeClr val="tx1"/>
            </a:solidFill>
            <a:prstDash val="dash"/>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sz="1000" b="0" kern="0" dirty="0">
                <a:solidFill>
                  <a:sysClr val="windowText" lastClr="000000"/>
                </a:solidFill>
                <a:latin typeface="+mn-ea"/>
              </a:rPr>
              <a:t>本文（</a:t>
            </a:r>
            <a:r>
              <a:rPr lang="ja-JP" altLang="en-US" sz="1000" b="0" kern="0" dirty="0" smtClean="0">
                <a:solidFill>
                  <a:sysClr val="windowText" lastClr="000000"/>
                </a:solidFill>
                <a:latin typeface="+mn-ea"/>
              </a:rPr>
              <a:t>第三、三）</a:t>
            </a:r>
            <a:r>
              <a:rPr lang="ja-JP" altLang="en-US" sz="1000" b="0" kern="0" dirty="0">
                <a:solidFill>
                  <a:sysClr val="windowText" lastClr="000000"/>
                </a:solidFill>
                <a:latin typeface="+mn-ea"/>
              </a:rPr>
              <a:t>中に</a:t>
            </a:r>
            <a:r>
              <a:rPr lang="ja-JP" altLang="en-US" sz="1000" b="0" kern="0" dirty="0" smtClean="0">
                <a:solidFill>
                  <a:sysClr val="windowText" lastClr="000000"/>
                </a:solidFill>
                <a:latin typeface="+mn-ea"/>
              </a:rPr>
              <a:t>記載</a:t>
            </a:r>
            <a:r>
              <a:rPr lang="ja-JP" altLang="en-US" sz="1000" b="0" kern="0" dirty="0">
                <a:solidFill>
                  <a:sysClr val="windowText" lastClr="000000"/>
                </a:solidFill>
                <a:latin typeface="+mn-ea"/>
              </a:rPr>
              <a:t>→削除</a:t>
            </a:r>
          </a:p>
        </p:txBody>
      </p:sp>
      <p:sp>
        <p:nvSpPr>
          <p:cNvPr id="63" name="テキスト プレースホルダー 9"/>
          <p:cNvSpPr txBox="1">
            <a:spLocks/>
          </p:cNvSpPr>
          <p:nvPr/>
        </p:nvSpPr>
        <p:spPr bwMode="auto">
          <a:xfrm>
            <a:off x="5194853" y="5486400"/>
            <a:ext cx="2160000" cy="216000"/>
          </a:xfrm>
          <a:prstGeom prst="roundRect">
            <a:avLst>
              <a:gd name="adj" fmla="val 18293"/>
            </a:avLst>
          </a:prstGeom>
          <a:noFill/>
          <a:ln w="3175" cap="flat" cmpd="sng" algn="ctr">
            <a:solidFill>
              <a:schemeClr val="tx1"/>
            </a:solidFill>
            <a:prstDash val="dash"/>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sz="1000" b="0" kern="0" dirty="0">
                <a:solidFill>
                  <a:sysClr val="windowText" lastClr="000000"/>
                </a:solidFill>
                <a:latin typeface="+mn-ea"/>
              </a:rPr>
              <a:t>本文（第二</a:t>
            </a:r>
            <a:r>
              <a:rPr lang="ja-JP" altLang="en-US" sz="1000" b="0" kern="0" dirty="0" smtClean="0">
                <a:solidFill>
                  <a:sysClr val="windowText" lastClr="000000"/>
                </a:solidFill>
                <a:latin typeface="+mn-ea"/>
              </a:rPr>
              <a:t>、</a:t>
            </a:r>
            <a:r>
              <a:rPr lang="ja-JP" altLang="en-US" sz="1000" b="0" kern="0" dirty="0">
                <a:solidFill>
                  <a:sysClr val="windowText" lastClr="000000"/>
                </a:solidFill>
                <a:latin typeface="+mn-ea"/>
              </a:rPr>
              <a:t>二</a:t>
            </a:r>
            <a:r>
              <a:rPr lang="ja-JP" altLang="en-US" sz="1000" b="0" kern="0" dirty="0" smtClean="0">
                <a:solidFill>
                  <a:sysClr val="windowText" lastClr="000000"/>
                </a:solidFill>
                <a:latin typeface="+mn-ea"/>
              </a:rPr>
              <a:t>）</a:t>
            </a:r>
            <a:r>
              <a:rPr lang="ja-JP" altLang="en-US" sz="1000" b="0" kern="0" dirty="0">
                <a:solidFill>
                  <a:sysClr val="windowText" lastClr="000000"/>
                </a:solidFill>
                <a:latin typeface="+mn-ea"/>
              </a:rPr>
              <a:t>中に</a:t>
            </a:r>
            <a:r>
              <a:rPr lang="ja-JP" altLang="en-US" sz="1000" b="0" kern="0" dirty="0" smtClean="0">
                <a:solidFill>
                  <a:sysClr val="windowText" lastClr="000000"/>
                </a:solidFill>
                <a:latin typeface="+mn-ea"/>
              </a:rPr>
              <a:t>記載</a:t>
            </a:r>
            <a:r>
              <a:rPr lang="ja-JP" altLang="en-US" sz="1000" b="0" kern="0" dirty="0">
                <a:solidFill>
                  <a:sysClr val="windowText" lastClr="000000"/>
                </a:solidFill>
                <a:latin typeface="+mn-ea"/>
              </a:rPr>
              <a:t>→</a:t>
            </a:r>
            <a:r>
              <a:rPr lang="ja-JP" altLang="en-US" sz="1000" b="0" kern="0" dirty="0" smtClean="0">
                <a:solidFill>
                  <a:sysClr val="windowText" lastClr="000000"/>
                </a:solidFill>
                <a:latin typeface="+mn-ea"/>
              </a:rPr>
              <a:t>削除</a:t>
            </a:r>
            <a:endParaRPr lang="ja-JP" altLang="en-US" sz="1000" b="0" kern="0" dirty="0">
              <a:solidFill>
                <a:sysClr val="windowText" lastClr="000000"/>
              </a:solidFill>
              <a:latin typeface="+mn-ea"/>
            </a:endParaRPr>
          </a:p>
        </p:txBody>
      </p:sp>
      <p:cxnSp>
        <p:nvCxnSpPr>
          <p:cNvPr id="5" name="直線矢印コネクタ 4"/>
          <p:cNvCxnSpPr>
            <a:stCxn id="12" idx="3"/>
            <a:endCxn id="45" idx="1"/>
          </p:cNvCxnSpPr>
          <p:nvPr/>
        </p:nvCxnSpPr>
        <p:spPr>
          <a:xfrm>
            <a:off x="4545920" y="878444"/>
            <a:ext cx="666634" cy="0"/>
          </a:xfrm>
          <a:prstGeom prst="straightConnector1">
            <a:avLst/>
          </a:prstGeom>
          <a:ln w="31750">
            <a:solidFill>
              <a:schemeClr val="accent1">
                <a:lumMod val="75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4" name="直線矢印コネクタ 63"/>
          <p:cNvCxnSpPr>
            <a:endCxn id="46" idx="1"/>
          </p:cNvCxnSpPr>
          <p:nvPr/>
        </p:nvCxnSpPr>
        <p:spPr>
          <a:xfrm>
            <a:off x="4551708" y="1172660"/>
            <a:ext cx="664384" cy="514"/>
          </a:xfrm>
          <a:prstGeom prst="straightConnector1">
            <a:avLst/>
          </a:prstGeom>
          <a:ln w="31750">
            <a:solidFill>
              <a:schemeClr val="accent1">
                <a:lumMod val="75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a:stCxn id="40" idx="3"/>
            <a:endCxn id="55" idx="1"/>
          </p:cNvCxnSpPr>
          <p:nvPr/>
        </p:nvCxnSpPr>
        <p:spPr>
          <a:xfrm flipV="1">
            <a:off x="4545915" y="5364000"/>
            <a:ext cx="648940" cy="867"/>
          </a:xfrm>
          <a:prstGeom prst="straightConnector1">
            <a:avLst/>
          </a:prstGeom>
          <a:ln w="31750">
            <a:solidFill>
              <a:schemeClr val="accent1">
                <a:lumMod val="75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8" name="直線矢印コネクタ 67"/>
          <p:cNvCxnSpPr>
            <a:stCxn id="29" idx="3"/>
            <a:endCxn id="49" idx="1"/>
          </p:cNvCxnSpPr>
          <p:nvPr/>
        </p:nvCxnSpPr>
        <p:spPr>
          <a:xfrm flipV="1">
            <a:off x="4443128" y="1951423"/>
            <a:ext cx="869621" cy="139825"/>
          </a:xfrm>
          <a:prstGeom prst="straightConnector1">
            <a:avLst/>
          </a:prstGeom>
          <a:ln w="31750">
            <a:solidFill>
              <a:schemeClr val="accent1">
                <a:lumMod val="75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70" name="直線矢印コネクタ 69"/>
          <p:cNvCxnSpPr>
            <a:stCxn id="30" idx="3"/>
            <a:endCxn id="50" idx="1"/>
          </p:cNvCxnSpPr>
          <p:nvPr/>
        </p:nvCxnSpPr>
        <p:spPr>
          <a:xfrm flipV="1">
            <a:off x="4443128" y="2181674"/>
            <a:ext cx="869621" cy="182357"/>
          </a:xfrm>
          <a:prstGeom prst="straightConnector1">
            <a:avLst/>
          </a:prstGeom>
          <a:ln w="31750">
            <a:solidFill>
              <a:schemeClr val="accent1">
                <a:lumMod val="75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a:stCxn id="31" idx="3"/>
            <a:endCxn id="53" idx="1"/>
          </p:cNvCxnSpPr>
          <p:nvPr/>
        </p:nvCxnSpPr>
        <p:spPr>
          <a:xfrm>
            <a:off x="4439589" y="2740509"/>
            <a:ext cx="867371" cy="214901"/>
          </a:xfrm>
          <a:prstGeom prst="straightConnector1">
            <a:avLst/>
          </a:prstGeom>
          <a:ln w="31750">
            <a:solidFill>
              <a:schemeClr val="accent1">
                <a:lumMod val="75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a:stCxn id="32" idx="3"/>
            <a:endCxn id="54" idx="1"/>
          </p:cNvCxnSpPr>
          <p:nvPr/>
        </p:nvCxnSpPr>
        <p:spPr>
          <a:xfrm>
            <a:off x="4443128" y="3007169"/>
            <a:ext cx="863832" cy="178492"/>
          </a:xfrm>
          <a:prstGeom prst="straightConnector1">
            <a:avLst/>
          </a:prstGeom>
          <a:ln w="31750">
            <a:solidFill>
              <a:schemeClr val="accent1">
                <a:lumMod val="75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79" name="直線矢印コネクタ 78"/>
          <p:cNvCxnSpPr>
            <a:stCxn id="36" idx="3"/>
            <a:endCxn id="56" idx="1"/>
          </p:cNvCxnSpPr>
          <p:nvPr/>
        </p:nvCxnSpPr>
        <p:spPr>
          <a:xfrm>
            <a:off x="4443128" y="4302793"/>
            <a:ext cx="775214" cy="4861"/>
          </a:xfrm>
          <a:prstGeom prst="straightConnector1">
            <a:avLst/>
          </a:prstGeom>
          <a:ln w="31750">
            <a:solidFill>
              <a:schemeClr val="accent1">
                <a:lumMod val="75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83" name="直線矢印コネクタ 82"/>
          <p:cNvCxnSpPr>
            <a:stCxn id="38" idx="3"/>
            <a:endCxn id="57" idx="1"/>
          </p:cNvCxnSpPr>
          <p:nvPr/>
        </p:nvCxnSpPr>
        <p:spPr>
          <a:xfrm flipV="1">
            <a:off x="4549458" y="4914000"/>
            <a:ext cx="657133" cy="32"/>
          </a:xfrm>
          <a:prstGeom prst="straightConnector1">
            <a:avLst/>
          </a:prstGeom>
          <a:ln w="25400">
            <a:solidFill>
              <a:schemeClr val="accent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6" name="直線矢印コネクタ 85"/>
          <p:cNvCxnSpPr>
            <a:stCxn id="39" idx="3"/>
            <a:endCxn id="58" idx="1"/>
          </p:cNvCxnSpPr>
          <p:nvPr/>
        </p:nvCxnSpPr>
        <p:spPr>
          <a:xfrm>
            <a:off x="4545916" y="5134133"/>
            <a:ext cx="657133" cy="7566"/>
          </a:xfrm>
          <a:prstGeom prst="straightConnector1">
            <a:avLst/>
          </a:prstGeom>
          <a:ln w="25400">
            <a:solidFill>
              <a:schemeClr val="accent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a:stCxn id="42" idx="3"/>
            <a:endCxn id="60" idx="1"/>
          </p:cNvCxnSpPr>
          <p:nvPr/>
        </p:nvCxnSpPr>
        <p:spPr>
          <a:xfrm flipV="1">
            <a:off x="4545914" y="5812635"/>
            <a:ext cx="657133" cy="3067"/>
          </a:xfrm>
          <a:prstGeom prst="straightConnector1">
            <a:avLst/>
          </a:prstGeom>
          <a:ln w="25400">
            <a:solidFill>
              <a:schemeClr val="accent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8" name="直線矢印コネクタ 87"/>
          <p:cNvCxnSpPr>
            <a:stCxn id="44" idx="3"/>
            <a:endCxn id="62" idx="1"/>
          </p:cNvCxnSpPr>
          <p:nvPr/>
        </p:nvCxnSpPr>
        <p:spPr>
          <a:xfrm>
            <a:off x="4545913" y="6266537"/>
            <a:ext cx="657133" cy="7566"/>
          </a:xfrm>
          <a:prstGeom prst="straightConnector1">
            <a:avLst/>
          </a:prstGeom>
          <a:ln w="25400">
            <a:solidFill>
              <a:schemeClr val="accent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9" name="直線矢印コネクタ 88"/>
          <p:cNvCxnSpPr>
            <a:stCxn id="43" idx="3"/>
            <a:endCxn id="61" idx="1"/>
          </p:cNvCxnSpPr>
          <p:nvPr/>
        </p:nvCxnSpPr>
        <p:spPr>
          <a:xfrm>
            <a:off x="4549458" y="6035803"/>
            <a:ext cx="657133" cy="7566"/>
          </a:xfrm>
          <a:prstGeom prst="straightConnector1">
            <a:avLst/>
          </a:prstGeom>
          <a:ln w="25400">
            <a:solidFill>
              <a:schemeClr val="accent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41" idx="3"/>
            <a:endCxn id="63" idx="1"/>
          </p:cNvCxnSpPr>
          <p:nvPr/>
        </p:nvCxnSpPr>
        <p:spPr>
          <a:xfrm flipV="1">
            <a:off x="4549458" y="5594400"/>
            <a:ext cx="645395" cy="1201"/>
          </a:xfrm>
          <a:prstGeom prst="straightConnector1">
            <a:avLst/>
          </a:prstGeom>
          <a:ln w="25400">
            <a:solidFill>
              <a:schemeClr val="accent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02" name="直線矢印コネクタ 66"/>
          <p:cNvCxnSpPr>
            <a:stCxn id="33" idx="3"/>
            <a:endCxn id="81" idx="1"/>
          </p:cNvCxnSpPr>
          <p:nvPr/>
        </p:nvCxnSpPr>
        <p:spPr>
          <a:xfrm>
            <a:off x="4439589" y="3387985"/>
            <a:ext cx="778753" cy="389886"/>
          </a:xfrm>
          <a:prstGeom prst="bentConnector3">
            <a:avLst>
              <a:gd name="adj1" fmla="val 50000"/>
            </a:avLst>
          </a:prstGeom>
          <a:ln w="31750">
            <a:solidFill>
              <a:srgbClr val="FF0000"/>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12" name="直線矢印コネクタ 66"/>
          <p:cNvCxnSpPr>
            <a:endCxn id="35" idx="3"/>
          </p:cNvCxnSpPr>
          <p:nvPr/>
        </p:nvCxnSpPr>
        <p:spPr>
          <a:xfrm rot="10800000" flipV="1">
            <a:off x="4439589" y="3820403"/>
            <a:ext cx="389377" cy="256518"/>
          </a:xfrm>
          <a:prstGeom prst="bentConnector3">
            <a:avLst>
              <a:gd name="adj1" fmla="val -1882"/>
            </a:avLst>
          </a:prstGeom>
          <a:ln w="31750">
            <a:solidFill>
              <a:srgbClr val="FF0000"/>
            </a:solidFill>
            <a:prstDash val="sysDash"/>
            <a:tailEnd type="none"/>
          </a:ln>
        </p:spPr>
        <p:style>
          <a:lnRef idx="1">
            <a:schemeClr val="accent1"/>
          </a:lnRef>
          <a:fillRef idx="0">
            <a:schemeClr val="accent1"/>
          </a:fillRef>
          <a:effectRef idx="0">
            <a:schemeClr val="accent1"/>
          </a:effectRef>
          <a:fontRef idx="minor">
            <a:schemeClr val="tx1"/>
          </a:fontRef>
        </p:style>
      </p:cxnSp>
      <p:sp>
        <p:nvSpPr>
          <p:cNvPr id="128" name="テキスト プレースホルダー 9"/>
          <p:cNvSpPr txBox="1">
            <a:spLocks/>
          </p:cNvSpPr>
          <p:nvPr/>
        </p:nvSpPr>
        <p:spPr bwMode="auto">
          <a:xfrm>
            <a:off x="5203045" y="4471399"/>
            <a:ext cx="2160000" cy="324000"/>
          </a:xfrm>
          <a:prstGeom prst="roundRect">
            <a:avLst>
              <a:gd name="adj" fmla="val 18293"/>
            </a:avLst>
          </a:prstGeom>
          <a:noFill/>
          <a:ln w="3175" cap="flat" cmpd="sng" algn="ctr">
            <a:solidFill>
              <a:schemeClr val="tx1"/>
            </a:solidFill>
            <a:prstDash val="dash"/>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b="0" kern="0" dirty="0" smtClean="0">
                <a:solidFill>
                  <a:sysClr val="windowText" lastClr="000000"/>
                </a:solidFill>
                <a:latin typeface="+mn-ea"/>
              </a:rPr>
              <a:t>第５期の特例事項であり削除</a:t>
            </a:r>
            <a:endParaRPr lang="ja-JP" altLang="en-US" b="0" kern="0" dirty="0">
              <a:solidFill>
                <a:sysClr val="windowText" lastClr="000000"/>
              </a:solidFill>
              <a:latin typeface="+mn-ea"/>
            </a:endParaRPr>
          </a:p>
        </p:txBody>
      </p:sp>
      <p:cxnSp>
        <p:nvCxnSpPr>
          <p:cNvPr id="129" name="直線矢印コネクタ 128"/>
          <p:cNvCxnSpPr>
            <a:stCxn id="37" idx="3"/>
            <a:endCxn id="128" idx="1"/>
          </p:cNvCxnSpPr>
          <p:nvPr/>
        </p:nvCxnSpPr>
        <p:spPr>
          <a:xfrm>
            <a:off x="4545917" y="4625197"/>
            <a:ext cx="657128" cy="8202"/>
          </a:xfrm>
          <a:prstGeom prst="straightConnector1">
            <a:avLst/>
          </a:prstGeom>
          <a:ln w="25400">
            <a:solidFill>
              <a:schemeClr val="accent1">
                <a:lumMod val="75000"/>
              </a:schemeClr>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a:endCxn id="48" idx="1"/>
          </p:cNvCxnSpPr>
          <p:nvPr/>
        </p:nvCxnSpPr>
        <p:spPr>
          <a:xfrm>
            <a:off x="4451367" y="1725551"/>
            <a:ext cx="859132" cy="0"/>
          </a:xfrm>
          <a:prstGeom prst="straightConnector1">
            <a:avLst/>
          </a:prstGeom>
          <a:ln w="50800">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a:endCxn id="52" idx="1"/>
          </p:cNvCxnSpPr>
          <p:nvPr/>
        </p:nvCxnSpPr>
        <p:spPr>
          <a:xfrm rot="16200000" flipH="1">
            <a:off x="4585553" y="2010381"/>
            <a:ext cx="1003988" cy="434325"/>
          </a:xfrm>
          <a:prstGeom prst="bentConnector2">
            <a:avLst/>
          </a:prstGeom>
          <a:ln w="50800">
            <a:solidFill>
              <a:srgbClr val="FF0000"/>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81" name="テキスト プレースホルダー 9"/>
          <p:cNvSpPr txBox="1">
            <a:spLocks/>
          </p:cNvSpPr>
          <p:nvPr/>
        </p:nvSpPr>
        <p:spPr bwMode="auto">
          <a:xfrm>
            <a:off x="5218342" y="3467352"/>
            <a:ext cx="4376737" cy="621037"/>
          </a:xfrm>
          <a:prstGeom prst="roundRect">
            <a:avLst>
              <a:gd name="adj" fmla="val 18293"/>
            </a:avLst>
          </a:prstGeom>
          <a:noFill/>
          <a:ln w="25400" cap="flat" cmpd="sng" algn="ctr">
            <a:noFill/>
            <a:prstDash val="solid"/>
          </a:ln>
          <a:effectLst/>
        </p:spPr>
        <p:txBody>
          <a:bodyPr vert="horz" lIns="0" tIns="0" rIns="0" bIns="0" rtlCol="0" anchor="ctr">
            <a:noAutofit/>
          </a:bodyPr>
          <a:lstStyle>
            <a:lvl1pPr marL="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1pPr>
            <a:lvl2pPr marL="457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2pPr>
            <a:lvl3pPr marL="914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3pPr>
            <a:lvl4pPr marL="1371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4pPr>
            <a:lvl5pPr marL="18288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kumimoji="1" sz="1100" b="1" kern="1200">
                <a:solidFill>
                  <a:schemeClr val="tx1"/>
                </a:solidFill>
                <a:latin typeface="+mn-lt"/>
                <a:ea typeface="+mn-ea"/>
                <a:cs typeface="+mn-cs"/>
              </a:defRPr>
            </a:lvl9pPr>
          </a:lstStyle>
          <a:p>
            <a:pPr>
              <a:spcBef>
                <a:spcPts val="0"/>
              </a:spcBef>
              <a:defRPr/>
            </a:pPr>
            <a:r>
              <a:rPr lang="ja-JP" altLang="en-US" b="0" kern="0" dirty="0" smtClean="0">
                <a:solidFill>
                  <a:sysClr val="windowText" lastClr="000000"/>
                </a:solidFill>
                <a:latin typeface="+mn-ea"/>
              </a:rPr>
              <a:t>　計画期間や公表に係るもののため、第二、一及び第三、一へ</a:t>
            </a:r>
            <a:endParaRPr lang="ja-JP" altLang="en-US" b="0" kern="0" dirty="0">
              <a:solidFill>
                <a:sysClr val="windowText" lastClr="000000"/>
              </a:solidFill>
              <a:latin typeface="+mn-ea"/>
            </a:endParaRPr>
          </a:p>
        </p:txBody>
      </p:sp>
      <p:cxnSp>
        <p:nvCxnSpPr>
          <p:cNvPr id="4" name="直線コネクタ 3"/>
          <p:cNvCxnSpPr/>
          <p:nvPr/>
        </p:nvCxnSpPr>
        <p:spPr>
          <a:xfrm>
            <a:off x="4910468" y="1833551"/>
            <a:ext cx="0" cy="656480"/>
          </a:xfrm>
          <a:prstGeom prst="line">
            <a:avLst/>
          </a:prstGeom>
          <a:ln w="25400">
            <a:solidFill>
              <a:schemeClr val="bg1"/>
            </a:solidFill>
            <a:prstDash val="solid"/>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4828332" y="1922153"/>
            <a:ext cx="0" cy="656480"/>
          </a:xfrm>
          <a:prstGeom prst="line">
            <a:avLst/>
          </a:prstGeom>
          <a:ln w="22225">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72" name="正方形/長方形 71"/>
          <p:cNvSpPr/>
          <p:nvPr/>
        </p:nvSpPr>
        <p:spPr>
          <a:xfrm rot="5400000">
            <a:off x="-164" y="173252"/>
            <a:ext cx="473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10</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388789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12453"/>
            <a:ext cx="8915400" cy="427111"/>
          </a:xfrm>
        </p:spPr>
        <p:txBody>
          <a:bodyPr>
            <a:noAutofit/>
          </a:bodyPr>
          <a:lstStyle/>
          <a:p>
            <a:r>
              <a:rPr lang="ja-JP" altLang="en-US" sz="2400" dirty="0" smtClean="0">
                <a:latin typeface="ＤＨＰ特太ゴシック体" pitchFamily="50" charset="-128"/>
                <a:ea typeface="ＤＨＰ特太ゴシック体" pitchFamily="50" charset="-128"/>
              </a:rPr>
              <a:t>第６期</a:t>
            </a:r>
            <a:r>
              <a:rPr lang="ja-JP" altLang="en-US" sz="2400" dirty="0">
                <a:latin typeface="ＤＨＰ特太ゴシック体" pitchFamily="50" charset="-128"/>
                <a:ea typeface="ＤＨＰ特太ゴシック体" pitchFamily="50" charset="-128"/>
              </a:rPr>
              <a:t>介護保険事業</a:t>
            </a:r>
            <a:r>
              <a:rPr lang="en-US" altLang="ja-JP" sz="2400" dirty="0">
                <a:latin typeface="ＤＨＰ特太ゴシック体" pitchFamily="50" charset="-128"/>
                <a:ea typeface="ＤＨＰ特太ゴシック体" pitchFamily="50" charset="-128"/>
              </a:rPr>
              <a:t>(</a:t>
            </a:r>
            <a:r>
              <a:rPr lang="ja-JP" altLang="en-US" sz="2400" dirty="0">
                <a:latin typeface="ＤＨＰ特太ゴシック体" pitchFamily="50" charset="-128"/>
                <a:ea typeface="ＤＨＰ特太ゴシック体" pitchFamily="50" charset="-128"/>
              </a:rPr>
              <a:t>支援</a:t>
            </a:r>
            <a:r>
              <a:rPr lang="en-US" altLang="ja-JP" sz="2400" dirty="0">
                <a:latin typeface="ＤＨＰ特太ゴシック体" pitchFamily="50" charset="-128"/>
                <a:ea typeface="ＤＨＰ特太ゴシック体" pitchFamily="50" charset="-128"/>
              </a:rPr>
              <a:t>)</a:t>
            </a:r>
            <a:r>
              <a:rPr lang="ja-JP" altLang="en-US" sz="2400" dirty="0">
                <a:latin typeface="ＤＨＰ特太ゴシック体" pitchFamily="50" charset="-128"/>
                <a:ea typeface="ＤＨＰ特太ゴシック体" pitchFamily="50" charset="-128"/>
              </a:rPr>
              <a:t>計画の主な内容</a:t>
            </a:r>
            <a:endParaRPr kumimoji="1" lang="ja-JP" altLang="en-US" sz="2400" dirty="0"/>
          </a:p>
        </p:txBody>
      </p:sp>
      <p:graphicFrame>
        <p:nvGraphicFramePr>
          <p:cNvPr id="7" name="コンテンツ プレースホルダー 6"/>
          <p:cNvGraphicFramePr>
            <a:graphicFrameLocks noGrp="1"/>
          </p:cNvGraphicFramePr>
          <p:nvPr>
            <p:ph sz="half" idx="2"/>
            <p:extLst>
              <p:ext uri="{D42A27DB-BD31-4B8C-83A1-F6EECF244321}">
                <p14:modId xmlns:p14="http://schemas.microsoft.com/office/powerpoint/2010/main" val="3686622313"/>
              </p:ext>
            </p:extLst>
          </p:nvPr>
        </p:nvGraphicFramePr>
        <p:xfrm>
          <a:off x="75552" y="389031"/>
          <a:ext cx="4805440" cy="5912886"/>
        </p:xfrm>
        <a:graphic>
          <a:graphicData uri="http://schemas.openxmlformats.org/drawingml/2006/table">
            <a:tbl>
              <a:tblPr firstRow="1" bandRow="1">
                <a:tableStyleId>{5C22544A-7EE6-4342-B048-85BDC9FD1C3A}</a:tableStyleId>
              </a:tblPr>
              <a:tblGrid>
                <a:gridCol w="4805440"/>
              </a:tblGrid>
              <a:tr h="29668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tx1"/>
                          </a:solidFill>
                        </a:rPr>
                        <a:t>介護保険事業計画（市町村）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00"/>
                    </a:solidFill>
                  </a:tcPr>
                </a:tc>
              </a:tr>
              <a:tr h="265656">
                <a:tc>
                  <a:txBody>
                    <a:bodyPr/>
                    <a:lstStyle/>
                    <a:p>
                      <a:r>
                        <a:rPr kumimoji="1" lang="ja-JP" altLang="en-US" sz="1200" dirty="0" smtClean="0"/>
                        <a:t>○　市町村介護保険事業計画の基本理念等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543960">
                <a:tc>
                  <a:txBody>
                    <a:bodyPr/>
                    <a:lstStyle/>
                    <a:p>
                      <a:r>
                        <a:rPr kumimoji="1" lang="ja-JP" altLang="en-US" sz="1200" dirty="0" smtClean="0"/>
                        <a:t>○　２０２５年度（平成３７年度）の推計及び第６期の目標</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263407">
                <a:tc>
                  <a:txBody>
                    <a:bodyPr/>
                    <a:lstStyle/>
                    <a:p>
                      <a:r>
                        <a:rPr kumimoji="1" lang="ja-JP" altLang="en-US" sz="1200" dirty="0" smtClean="0"/>
                        <a:t>○　介護給付等対象サービスの現状等</a:t>
                      </a:r>
                      <a:endParaRPr kumimoji="1" lang="en-US" altLang="ja-JP" sz="1200" b="0" i="0" u="none" strike="noStrike" kern="0" cap="none" spc="0" normalizeH="0" baseline="0" noProof="0" dirty="0" smtClean="0">
                        <a:ln>
                          <a:noFill/>
                        </a:ln>
                        <a:solidFill>
                          <a:sysClr val="windowText" lastClr="000000"/>
                        </a:solidFill>
                        <a:effectLst/>
                        <a:uLnTx/>
                        <a:uFillTx/>
                        <a:latin typeface="ＭＳ Ｐゴシック"/>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263407">
                <a:tc>
                  <a:txBody>
                    <a:bodyPr/>
                    <a:lstStyle/>
                    <a:p>
                      <a:r>
                        <a:rPr kumimoji="1" lang="ja-JP" altLang="en-US" sz="1200" dirty="0" smtClean="0"/>
                        <a:t>○　計画の達成状況の点検・評価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288129">
                <a:tc>
                  <a:txBody>
                    <a:bodyPr/>
                    <a:lstStyle/>
                    <a:p>
                      <a:r>
                        <a:rPr kumimoji="1" lang="ja-JP" altLang="en-US" sz="1200" dirty="0" smtClean="0"/>
                        <a:t>●　日常生活圏域の設定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11572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各年度の日常生活圏域ごとの必要利用定員総数の設定</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i="1" dirty="0" smtClean="0"/>
                        <a:t>認知症グループホーム、地域密着型特定施設、地域密着型介護老人福祉施設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263407">
                <a:tc>
                  <a:txBody>
                    <a:bodyPr/>
                    <a:lstStyle/>
                    <a:p>
                      <a:r>
                        <a:rPr kumimoji="1" lang="ja-JP" altLang="en-US" sz="1200" dirty="0" smtClean="0"/>
                        <a:t>●　各年度の介護給付等対象サービスの種類ごとの見込量</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263407">
                <a:tc>
                  <a:txBody>
                    <a:bodyPr/>
                    <a:lstStyle/>
                    <a:p>
                      <a:r>
                        <a:rPr kumimoji="1" lang="ja-JP" altLang="en-US" sz="1200" dirty="0" smtClean="0"/>
                        <a:t>●　各年度の地域支援事業の見込量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790221">
                <a:tc>
                  <a:txBody>
                    <a:bodyPr/>
                    <a:lstStyle/>
                    <a:p>
                      <a:r>
                        <a:rPr kumimoji="1" lang="ja-JP" altLang="en-US" sz="1200" dirty="0" smtClean="0"/>
                        <a:t>○　</a:t>
                      </a:r>
                      <a:r>
                        <a:rPr kumimoji="1" lang="ja-JP" altLang="en-US" sz="1200" b="0" i="0" u="none" strike="noStrike" kern="0" cap="none" spc="0" normalizeH="0" baseline="0" noProof="0" dirty="0" smtClean="0">
                          <a:ln>
                            <a:noFill/>
                          </a:ln>
                          <a:solidFill>
                            <a:sysClr val="windowText" lastClr="000000"/>
                          </a:solidFill>
                          <a:effectLst/>
                          <a:uLnTx/>
                          <a:uFillTx/>
                          <a:latin typeface="ＭＳ Ｐゴシック"/>
                          <a:ea typeface="+mn-ea"/>
                        </a:rPr>
                        <a:t>地域包括ケアシステム構築のための重点的取組事項</a:t>
                      </a:r>
                      <a:endParaRPr kumimoji="1" lang="en-US" altLang="ja-JP" sz="1200" b="0" i="0" u="none" strike="noStrike" kern="0" cap="none" spc="0" normalizeH="0" baseline="0" noProof="0" dirty="0" smtClean="0">
                        <a:ln>
                          <a:noFill/>
                        </a:ln>
                        <a:solidFill>
                          <a:sysClr val="windowText" lastClr="000000"/>
                        </a:solidFill>
                        <a:effectLst/>
                        <a:uLnTx/>
                        <a:uFillTx/>
                        <a:latin typeface="ＭＳ Ｐゴシック"/>
                        <a:ea typeface="+mn-ea"/>
                      </a:endParaRPr>
                    </a:p>
                    <a:p>
                      <a:r>
                        <a:rPr kumimoji="1" lang="ja-JP" altLang="en-US" sz="1200" dirty="0" smtClean="0"/>
                        <a:t>　</a:t>
                      </a:r>
                      <a:r>
                        <a:rPr kumimoji="1" lang="ja-JP" altLang="en-US" sz="1200" i="1" dirty="0" smtClean="0"/>
                        <a:t>①在宅医療・介護連携の推進　　②認知症施策の推進</a:t>
                      </a:r>
                      <a:endParaRPr kumimoji="1" lang="en-US" altLang="ja-JP" sz="1200" i="1" dirty="0" smtClean="0"/>
                    </a:p>
                    <a:p>
                      <a:r>
                        <a:rPr kumimoji="1" lang="ja-JP" altLang="en-US" sz="1200" i="1" dirty="0" smtClean="0"/>
                        <a:t>　③生活支援・介護予防サービスの基盤整備の推進</a:t>
                      </a:r>
                      <a:endParaRPr kumimoji="1" lang="en-US" altLang="ja-JP" sz="1200" i="1" dirty="0" smtClean="0"/>
                    </a:p>
                    <a:p>
                      <a:r>
                        <a:rPr kumimoji="1" lang="ja-JP" altLang="en-US" sz="1200" i="1" dirty="0" smtClean="0"/>
                        <a:t>　④高齢者の居住安定に係る施策との連携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436559">
                <a:tc>
                  <a:txBody>
                    <a:bodyPr/>
                    <a:lstStyle/>
                    <a:p>
                      <a:pPr marL="0" marR="0" lvl="0" indent="0" algn="l" defTabSz="914400" eaLnBrk="1" fontAlgn="auto" latinLnBrk="0" hangingPunct="1">
                        <a:lnSpc>
                          <a:spcPts val="1200"/>
                        </a:lnSpc>
                        <a:spcBef>
                          <a:spcPts val="0"/>
                        </a:spcBef>
                        <a:spcAft>
                          <a:spcPts val="0"/>
                        </a:spcAft>
                        <a:buClrTx/>
                        <a:buSzTx/>
                        <a:buFontTx/>
                        <a:buNone/>
                        <a:tabLst/>
                        <a:defRPr/>
                      </a:pPr>
                      <a:r>
                        <a:rPr kumimoji="1" lang="ja-JP" altLang="en-US" sz="1200" dirty="0" smtClean="0"/>
                        <a:t>○　各年度の</a:t>
                      </a:r>
                      <a:r>
                        <a:rPr kumimoji="1" lang="ja-JP" altLang="en-US" sz="1200" b="0" i="0" u="none" strike="noStrike" kern="0" cap="none" spc="0" normalizeH="0" baseline="0" noProof="0" dirty="0" smtClean="0">
                          <a:ln>
                            <a:noFill/>
                          </a:ln>
                          <a:solidFill>
                            <a:sysClr val="windowText" lastClr="000000"/>
                          </a:solidFill>
                          <a:effectLst/>
                          <a:uLnTx/>
                          <a:uFillTx/>
                          <a:latin typeface="ＭＳ Ｐゴシック"/>
                          <a:ea typeface="+mn-ea"/>
                        </a:rPr>
                        <a:t>介護給付等対象サービスの種類ごとの見込量の確保方策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439012">
                <a:tc>
                  <a:txBody>
                    <a:bodyPr/>
                    <a:lstStyle/>
                    <a:p>
                      <a:r>
                        <a:rPr kumimoji="1" lang="ja-JP" altLang="en-US" sz="1200" dirty="0" smtClean="0"/>
                        <a:t>○　各年度の</a:t>
                      </a:r>
                      <a:r>
                        <a:rPr kumimoji="1" lang="ja-JP" altLang="en-US" sz="1200" b="0" i="0" u="none" strike="noStrike" kern="0" cap="none" spc="0" normalizeH="0" baseline="0" noProof="0" dirty="0" smtClean="0">
                          <a:ln>
                            <a:noFill/>
                          </a:ln>
                          <a:solidFill>
                            <a:sysClr val="windowText" lastClr="000000"/>
                          </a:solidFill>
                          <a:effectLst/>
                          <a:uLnTx/>
                          <a:uFillTx/>
                          <a:latin typeface="ＭＳ Ｐゴシック"/>
                          <a:ea typeface="+mn-ea"/>
                        </a:rPr>
                        <a:t>地域支援事業に要する費用の額とその見込量の確保方策</a:t>
                      </a:r>
                      <a:endParaRPr kumimoji="1" lang="ja-JP" altLang="en-US"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2634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a:t>
                      </a:r>
                      <a:r>
                        <a:rPr kumimoji="1" lang="ja-JP" altLang="en-US" sz="1200" b="0" i="0" u="none" strike="noStrike" kern="0" cap="none" spc="0" normalizeH="0" baseline="0" noProof="0" dirty="0" smtClean="0">
                          <a:ln>
                            <a:noFill/>
                          </a:ln>
                          <a:solidFill>
                            <a:sysClr val="windowText" lastClr="000000"/>
                          </a:solidFill>
                          <a:effectLst/>
                          <a:uLnTx/>
                          <a:uFillTx/>
                          <a:latin typeface="ＭＳ Ｐゴシック"/>
                          <a:ea typeface="+mn-ea"/>
                        </a:rPr>
                        <a:t>介護サービス情報の公表に関する事項</a:t>
                      </a:r>
                      <a:endParaRPr kumimoji="1" lang="ja-JP" altLang="en-US"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263407">
                <a:tc>
                  <a:txBody>
                    <a:bodyPr/>
                    <a:lstStyle/>
                    <a:p>
                      <a:r>
                        <a:rPr kumimoji="1" lang="ja-JP" altLang="en-US" sz="1200" dirty="0" smtClean="0"/>
                        <a:t>○　</a:t>
                      </a:r>
                      <a:r>
                        <a:rPr kumimoji="1" lang="ja-JP" altLang="en-US" sz="1200" b="0" i="0" u="none" strike="noStrike" kern="0" cap="none" spc="0" normalizeH="0" baseline="0" noProof="0" dirty="0" smtClean="0">
                          <a:ln>
                            <a:noFill/>
                          </a:ln>
                          <a:solidFill>
                            <a:sysClr val="windowText" lastClr="000000"/>
                          </a:solidFill>
                          <a:effectLst/>
                          <a:uLnTx/>
                          <a:uFillTx/>
                          <a:latin typeface="ＭＳ Ｐゴシック"/>
                          <a:ea typeface="+mn-ea"/>
                        </a:rPr>
                        <a:t>介護給付等に要する費用の適正化に関する事項</a:t>
                      </a:r>
                      <a:endParaRPr kumimoji="1" lang="ja-JP" altLang="en-US"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412490701"/>
              </p:ext>
            </p:extLst>
          </p:nvPr>
        </p:nvGraphicFramePr>
        <p:xfrm>
          <a:off x="5025008" y="404664"/>
          <a:ext cx="4824536" cy="5897551"/>
        </p:xfrm>
        <a:graphic>
          <a:graphicData uri="http://schemas.openxmlformats.org/drawingml/2006/table">
            <a:tbl>
              <a:tblPr firstRow="1" bandRow="1">
                <a:tableStyleId>{5C22544A-7EE6-4342-B048-85BDC9FD1C3A}</a:tableStyleId>
              </a:tblPr>
              <a:tblGrid>
                <a:gridCol w="4824536"/>
              </a:tblGrid>
              <a:tr h="306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zh-TW" altLang="en-US" sz="1400" b="0" dirty="0" smtClean="0">
                          <a:solidFill>
                            <a:schemeClr val="tx1"/>
                          </a:solidFill>
                          <a:latin typeface="ＭＳ Ｐゴシック" panose="020B0600070205080204" pitchFamily="50" charset="-128"/>
                          <a:ea typeface="ＭＳ Ｐゴシック" panose="020B0600070205080204" pitchFamily="50" charset="-128"/>
                        </a:rPr>
                        <a:t>介護保険事業支援計画（都道府県）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00"/>
                    </a:solidFill>
                  </a:tcPr>
                </a:tc>
              </a:tr>
              <a:tr h="277239">
                <a:tc>
                  <a:txBody>
                    <a:bodyPr/>
                    <a:lstStyle/>
                    <a:p>
                      <a:r>
                        <a:rPr kumimoji="1" lang="ja-JP" altLang="en-US" sz="1200" dirty="0" smtClean="0"/>
                        <a:t>○　都道府県介護保険事業支援計画の基本理念等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543600">
                <a:tc>
                  <a:txBody>
                    <a:bodyPr/>
                    <a:lstStyle/>
                    <a:p>
                      <a:r>
                        <a:rPr kumimoji="1" lang="ja-JP" altLang="en-US" sz="1200" dirty="0" smtClean="0"/>
                        <a:t>○　２０２５年度（平成３７年度）の推計及び第６期の目標</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286720">
                <a:tc>
                  <a:txBody>
                    <a:bodyPr/>
                    <a:lstStyle/>
                    <a:p>
                      <a:r>
                        <a:rPr kumimoji="1" lang="ja-JP" altLang="en-US" sz="1200" dirty="0" smtClean="0"/>
                        <a:t>○　介護給付等対象サービスの現状等</a:t>
                      </a:r>
                      <a:endParaRPr kumimoji="1" lang="en-US" altLang="ja-JP" sz="1200" b="0" i="0" u="none" strike="noStrike" kern="0" cap="none" spc="0" normalizeH="0" baseline="0" noProof="0" dirty="0" smtClean="0">
                        <a:ln>
                          <a:noFill/>
                        </a:ln>
                        <a:solidFill>
                          <a:sysClr val="windowText" lastClr="000000"/>
                        </a:solidFill>
                        <a:effectLst/>
                        <a:uLnTx/>
                        <a:uFillTx/>
                        <a:latin typeface="ＭＳ Ｐゴシック"/>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277239">
                <a:tc>
                  <a:txBody>
                    <a:bodyPr/>
                    <a:lstStyle/>
                    <a:p>
                      <a:r>
                        <a:rPr kumimoji="1" lang="ja-JP" altLang="en-US" sz="1200" dirty="0" smtClean="0"/>
                        <a:t>○　計画の達成状況の点検・評価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277239">
                <a:tc>
                  <a:txBody>
                    <a:bodyPr/>
                    <a:lstStyle/>
                    <a:p>
                      <a:r>
                        <a:rPr kumimoji="1" lang="ja-JP" altLang="en-US" sz="1200" dirty="0" smtClean="0"/>
                        <a:t>●　老人福祉圏域の設定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1159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各年度の老人福祉圏域ごとの必要入所（利用）定員総数の設定</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dirty="0" smtClean="0"/>
                        <a:t>介護老人福祉施設、介護老人保健施設、介護療養型医療施設、介護専用型特定施設、地域密着型特定施設、地域密着型介護老人福祉施設</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dirty="0" smtClean="0"/>
                        <a:t>（介護専用型以外の特定施設（混合型特定施設）についても、必要利用定員総数の設定は可）</a:t>
                      </a:r>
                      <a:endParaRPr kumimoji="1" lang="ja-JP" altLang="en-US" sz="1200" i="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514895">
                <a:tc>
                  <a:txBody>
                    <a:bodyPr/>
                    <a:lstStyle/>
                    <a:p>
                      <a:r>
                        <a:rPr kumimoji="1" lang="ja-JP" altLang="en-US" sz="1200" dirty="0" smtClean="0"/>
                        <a:t>●　各年度の介護給付等対象サービスの種類ごとの見込量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831718">
                <a:tc>
                  <a:txBody>
                    <a:bodyPr/>
                    <a:lstStyle/>
                    <a:p>
                      <a:r>
                        <a:rPr kumimoji="1" lang="ja-JP" altLang="en-US" sz="1200" dirty="0" smtClean="0"/>
                        <a:t>○　地域包括ケアシステム構築のための支援に関する事項</a:t>
                      </a:r>
                    </a:p>
                    <a:p>
                      <a:r>
                        <a:rPr kumimoji="1" lang="ja-JP" altLang="en-US" sz="1200" dirty="0" smtClean="0"/>
                        <a:t>　</a:t>
                      </a:r>
                      <a:r>
                        <a:rPr kumimoji="1" lang="ja-JP" altLang="en-US" sz="1200" i="1" dirty="0" smtClean="0"/>
                        <a:t>①在宅医療・介護連携の推進　　②認知症施策の推進</a:t>
                      </a:r>
                    </a:p>
                    <a:p>
                      <a:r>
                        <a:rPr kumimoji="1" lang="ja-JP" altLang="en-US" sz="1200" i="1" dirty="0" smtClean="0"/>
                        <a:t>　③生活支援・介護予防サービスの基盤整備の推進</a:t>
                      </a:r>
                    </a:p>
                    <a:p>
                      <a:r>
                        <a:rPr kumimoji="1" lang="ja-JP" altLang="en-US" sz="1200" i="1" dirty="0" smtClean="0"/>
                        <a:t>　④介護予防の推進　　⑤高齢者の居住安定に係る施策との連携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435600">
                <a:tc>
                  <a:txBody>
                    <a:bodyPr/>
                    <a:lstStyle/>
                    <a:p>
                      <a:pPr marL="0" marR="0" lvl="0" indent="0" algn="l" defTabSz="914400" eaLnBrk="1" fontAlgn="auto" latinLnBrk="0" hangingPunct="1">
                        <a:lnSpc>
                          <a:spcPts val="1200"/>
                        </a:lnSpc>
                        <a:spcBef>
                          <a:spcPts val="0"/>
                        </a:spcBef>
                        <a:spcAft>
                          <a:spcPts val="0"/>
                        </a:spcAft>
                        <a:buClrTx/>
                        <a:buSzTx/>
                        <a:buFontTx/>
                        <a:buNone/>
                        <a:tabLst/>
                        <a:defRPr/>
                      </a:pPr>
                      <a:r>
                        <a:rPr kumimoji="1" lang="ja-JP" altLang="en-US" sz="1200" dirty="0" smtClean="0"/>
                        <a:t>○　施設における生活環境の改善に関する事項</a:t>
                      </a:r>
                      <a:endParaRPr kumimoji="1" lang="ja-JP" altLang="en-US" sz="1200" b="0" i="0" u="none" strike="noStrike" kern="0" cap="none" spc="0" normalizeH="0" baseline="0" noProof="0" dirty="0" smtClean="0">
                        <a:ln>
                          <a:noFill/>
                        </a:ln>
                        <a:solidFill>
                          <a:sysClr val="windowText" lastClr="000000"/>
                        </a:solidFill>
                        <a:effectLst/>
                        <a:uLnTx/>
                        <a:uFillTx/>
                        <a:latin typeface="ＭＳ Ｐゴシック"/>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439461">
                <a:tc>
                  <a:txBody>
                    <a:bodyPr/>
                    <a:lstStyle/>
                    <a:p>
                      <a:r>
                        <a:rPr kumimoji="1" lang="ja-JP" altLang="en-US" sz="1200" dirty="0" smtClean="0"/>
                        <a:t>○　人材の確保及び資質の向上に関する事項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273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　</a:t>
                      </a:r>
                      <a:r>
                        <a:rPr kumimoji="1" lang="ja-JP" altLang="en-US" sz="1200" b="0" i="0" u="none" strike="noStrike" kern="0" cap="none" spc="0" normalizeH="0" baseline="0" noProof="0" dirty="0" smtClean="0">
                          <a:ln>
                            <a:noFill/>
                          </a:ln>
                          <a:solidFill>
                            <a:sysClr val="windowText" lastClr="000000"/>
                          </a:solidFill>
                          <a:effectLst/>
                          <a:uLnTx/>
                          <a:uFillTx/>
                          <a:latin typeface="ＭＳ Ｐゴシック"/>
                          <a:ea typeface="+mn-ea"/>
                        </a:rPr>
                        <a:t>介護サービス情報の公表に関する事項</a:t>
                      </a:r>
                      <a:endParaRPr kumimoji="1" lang="ja-JP" altLang="en-US"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solidFill>
                      <a:srgbClr val="FFFF99"/>
                    </a:solidFill>
                  </a:tcPr>
                </a:tc>
              </a:tr>
              <a:tr h="273600">
                <a:tc>
                  <a:txBody>
                    <a:bodyPr/>
                    <a:lstStyle/>
                    <a:p>
                      <a:r>
                        <a:rPr kumimoji="1" lang="ja-JP" altLang="en-US" sz="1200" dirty="0" smtClean="0"/>
                        <a:t>○　</a:t>
                      </a:r>
                      <a:r>
                        <a:rPr kumimoji="1" lang="ja-JP" altLang="en-US" sz="1200" b="0" i="0" u="none" strike="noStrike" kern="0" cap="none" spc="0" normalizeH="0" baseline="0" noProof="0" dirty="0" smtClean="0">
                          <a:ln>
                            <a:noFill/>
                          </a:ln>
                          <a:solidFill>
                            <a:sysClr val="windowText" lastClr="000000"/>
                          </a:solidFill>
                          <a:effectLst/>
                          <a:uLnTx/>
                          <a:uFillTx/>
                          <a:latin typeface="ＭＳ Ｐゴシック"/>
                          <a:ea typeface="+mn-ea"/>
                        </a:rPr>
                        <a:t>介護給付等に要する費用の適正化に関する事項</a:t>
                      </a:r>
                      <a:endParaRPr kumimoji="1" lang="ja-JP" altLang="en-US"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sp>
        <p:nvSpPr>
          <p:cNvPr id="5" name="テキスト ボックス 4"/>
          <p:cNvSpPr txBox="1"/>
          <p:nvPr/>
        </p:nvSpPr>
        <p:spPr>
          <a:xfrm>
            <a:off x="0" y="6313002"/>
            <a:ext cx="9906000" cy="511042"/>
          </a:xfrm>
          <a:prstGeom prst="rect">
            <a:avLst/>
          </a:prstGeom>
          <a:noFill/>
        </p:spPr>
        <p:txBody>
          <a:bodyPr wrap="square" tIns="0" bIns="10800" rtlCol="0" anchor="ctr" anchorCtr="0">
            <a:spAutoFit/>
          </a:bodyPr>
          <a:lstStyle/>
          <a:p>
            <a:pPr>
              <a:lnSpc>
                <a:spcPts val="1300"/>
              </a:lnSpc>
            </a:pPr>
            <a:r>
              <a:rPr lang="en-US" altLang="ja-JP" sz="1100" dirty="0" smtClean="0">
                <a:solidFill>
                  <a:prstClr val="black"/>
                </a:solidFill>
                <a:latin typeface="HG丸ｺﾞｼｯｸM-PRO" pitchFamily="50" charset="-128"/>
                <a:ea typeface="HG丸ｺﾞｼｯｸM-PRO" pitchFamily="50" charset="-128"/>
              </a:rPr>
              <a:t>※</a:t>
            </a:r>
            <a:r>
              <a:rPr lang="ja-JP" altLang="en-US" sz="1100" dirty="0" smtClean="0">
                <a:solidFill>
                  <a:prstClr val="black"/>
                </a:solidFill>
                <a:latin typeface="HG丸ｺﾞｼｯｸM-PRO" pitchFamily="50" charset="-128"/>
                <a:ea typeface="HG丸ｺﾞｼｯｸM-PRO" pitchFamily="50" charset="-128"/>
              </a:rPr>
              <a:t>　●は必須記載事項（基本的記載事項）である。　　</a:t>
            </a:r>
            <a:r>
              <a:rPr lang="en-US" altLang="ja-JP" sz="1100" dirty="0" smtClean="0">
                <a:solidFill>
                  <a:prstClr val="black"/>
                </a:solidFill>
                <a:latin typeface="HG丸ｺﾞｼｯｸM-PRO" pitchFamily="50" charset="-128"/>
                <a:ea typeface="HG丸ｺﾞｼｯｸM-PRO" pitchFamily="50" charset="-128"/>
              </a:rPr>
              <a:t>※</a:t>
            </a:r>
            <a:r>
              <a:rPr lang="ja-JP" altLang="en-US" sz="1100" dirty="0" smtClean="0">
                <a:solidFill>
                  <a:prstClr val="black"/>
                </a:solidFill>
                <a:latin typeface="HG丸ｺﾞｼｯｸM-PRO" pitchFamily="50" charset="-128"/>
                <a:ea typeface="HG丸ｺﾞｼｯｸM-PRO" pitchFamily="50" charset="-128"/>
              </a:rPr>
              <a:t>「各年度」とは、平成２７年度、平成２８年度及び平成２９年度のことである。</a:t>
            </a:r>
            <a:endParaRPr lang="en-US" altLang="ja-JP" sz="1100" dirty="0" smtClean="0">
              <a:solidFill>
                <a:prstClr val="black"/>
              </a:solidFill>
              <a:latin typeface="HG丸ｺﾞｼｯｸM-PRO" pitchFamily="50" charset="-128"/>
              <a:ea typeface="HG丸ｺﾞｼｯｸM-PRO" pitchFamily="50" charset="-128"/>
            </a:endParaRPr>
          </a:p>
          <a:p>
            <a:pPr>
              <a:lnSpc>
                <a:spcPts val="1300"/>
              </a:lnSpc>
            </a:pPr>
            <a:r>
              <a:rPr lang="en-US" altLang="ja-JP" sz="1100" dirty="0" smtClean="0">
                <a:solidFill>
                  <a:prstClr val="black"/>
                </a:solidFill>
                <a:latin typeface="HG丸ｺﾞｼｯｸM-PRO" pitchFamily="50" charset="-128"/>
                <a:ea typeface="HG丸ｺﾞｼｯｸM-PRO" pitchFamily="50" charset="-128"/>
              </a:rPr>
              <a:t>※</a:t>
            </a:r>
            <a:r>
              <a:rPr lang="ja-JP" altLang="en-US" sz="1100" dirty="0" smtClean="0">
                <a:solidFill>
                  <a:prstClr val="black"/>
                </a:solidFill>
                <a:latin typeface="HG丸ｺﾞｼｯｸM-PRO" pitchFamily="50" charset="-128"/>
                <a:ea typeface="HG丸ｺﾞｼｯｸM-PRO" pitchFamily="50" charset="-128"/>
              </a:rPr>
              <a:t>　保健、医療、福祉又は居住に関する事項を定める計画（医療計画、地域福祉計画、高齢者居住安定確保計画等）との調和等の規定がある。</a:t>
            </a:r>
            <a:endParaRPr lang="en-US" altLang="ja-JP" sz="1100" dirty="0" smtClean="0">
              <a:solidFill>
                <a:prstClr val="black"/>
              </a:solidFill>
              <a:latin typeface="HG丸ｺﾞｼｯｸM-PRO" pitchFamily="50" charset="-128"/>
              <a:ea typeface="HG丸ｺﾞｼｯｸM-PRO" pitchFamily="50" charset="-128"/>
            </a:endParaRPr>
          </a:p>
          <a:p>
            <a:pPr>
              <a:lnSpc>
                <a:spcPts val="1300"/>
              </a:lnSpc>
            </a:pPr>
            <a:endParaRPr lang="ja-JP" altLang="en-US" sz="1100" dirty="0">
              <a:solidFill>
                <a:prstClr val="black"/>
              </a:solidFill>
              <a:latin typeface="HG丸ｺﾞｼｯｸM-PRO" pitchFamily="50" charset="-128"/>
              <a:ea typeface="HG丸ｺﾞｼｯｸM-PRO" pitchFamily="50" charset="-128"/>
            </a:endParaRPr>
          </a:p>
        </p:txBody>
      </p:sp>
      <p:sp>
        <p:nvSpPr>
          <p:cNvPr id="6" name="正方形/長方形 5"/>
          <p:cNvSpPr/>
          <p:nvPr/>
        </p:nvSpPr>
        <p:spPr>
          <a:xfrm rot="5400000">
            <a:off x="-164" y="6653972"/>
            <a:ext cx="47328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00" dirty="0" smtClean="0">
                <a:solidFill>
                  <a:schemeClr val="tx1"/>
                </a:solidFill>
                <a:latin typeface="ＭＳ ゴシック" panose="020B0609070205080204" pitchFamily="49" charset="-128"/>
                <a:ea typeface="ＭＳ ゴシック" panose="020B0609070205080204" pitchFamily="49" charset="-128"/>
              </a:rPr>
              <a:t>11</a:t>
            </a:r>
            <a:endParaRPr kumimoji="1" lang="ja-JP" altLang="en-US" sz="14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198978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10914</TotalTime>
  <Words>4032</Words>
  <Application>Microsoft Office PowerPoint</Application>
  <PresentationFormat>A4 210 x 297 mm</PresentationFormat>
  <Paragraphs>634</Paragraphs>
  <Slides>20</Slides>
  <Notes>2</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Office テーマ</vt:lpstr>
      <vt:lpstr>１　介護保険事業に係る保険給付の円滑な実施を確保するための基本的な指針（案）について</vt:lpstr>
      <vt:lpstr>介護保険事業(支援)計画について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第６期介護保険事業(支援)計画の主な内容</vt:lpstr>
      <vt:lpstr>PowerPoint プレゼンテーション</vt:lpstr>
      <vt:lpstr>基本的な指針（案）の概要～市町村介護保険事業計画の記載事項</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標準的な介護保険事業（支援）計画の策定のスケジュール</vt:lpstr>
      <vt:lpstr>市町村における地域包括ケアシステム構築のプロセス（概念図）</vt:lpstr>
      <vt:lpstr>PowerPoint プレゼンテーション</vt:lpstr>
      <vt:lpstr>介護保険事業計画の策定プロセスと支援ツール</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要支援者に対するサービスの見直し</dc:title>
  <dc:creator>厚生労働省ネットワークシステム</dc:creator>
  <cp:lastModifiedBy>厚生労働省ネットワークシステム</cp:lastModifiedBy>
  <cp:revision>756</cp:revision>
  <cp:lastPrinted>2014-07-22T09:08:00Z</cp:lastPrinted>
  <dcterms:created xsi:type="dcterms:W3CDTF">2012-02-10T11:29:08Z</dcterms:created>
  <dcterms:modified xsi:type="dcterms:W3CDTF">2014-07-28T13:10:39Z</dcterms:modified>
</cp:coreProperties>
</file>