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18"/>
  </p:notesMasterIdLst>
  <p:handoutMasterIdLst>
    <p:handoutMasterId r:id="rId19"/>
  </p:handoutMasterIdLst>
  <p:sldIdLst>
    <p:sldId id="256" r:id="rId2"/>
    <p:sldId id="278" r:id="rId3"/>
    <p:sldId id="260" r:id="rId4"/>
    <p:sldId id="262" r:id="rId5"/>
    <p:sldId id="272" r:id="rId6"/>
    <p:sldId id="279" r:id="rId7"/>
    <p:sldId id="257" r:id="rId8"/>
    <p:sldId id="267" r:id="rId9"/>
    <p:sldId id="258" r:id="rId10"/>
    <p:sldId id="259" r:id="rId11"/>
    <p:sldId id="264" r:id="rId12"/>
    <p:sldId id="263" r:id="rId13"/>
    <p:sldId id="269" r:id="rId14"/>
    <p:sldId id="271" r:id="rId15"/>
    <p:sldId id="270" r:id="rId16"/>
    <p:sldId id="266" r:id="rId1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7" d="100"/>
          <a:sy n="77" d="100"/>
        </p:scale>
        <p:origin x="-117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6967"/>
          </a:xfrm>
          <a:prstGeom prst="rect">
            <a:avLst/>
          </a:prstGeom>
        </p:spPr>
        <p:txBody>
          <a:bodyPr vert="horz" lIns="91440" tIns="45720" rIns="91440" bIns="45720" rtlCol="0"/>
          <a:lstStyle>
            <a:lvl1pPr algn="r">
              <a:defRPr sz="1200"/>
            </a:lvl1pPr>
          </a:lstStyle>
          <a:p>
            <a:fld id="{B32D3DE3-DBF2-4DD6-94F6-152642C1632A}" type="datetimeFigureOut">
              <a:rPr kumimoji="1" lang="ja-JP" altLang="en-US" smtClean="0"/>
              <a:t>2018/3/30</a:t>
            </a:fld>
            <a:endParaRPr kumimoji="1" lang="ja-JP" altLang="en-US"/>
          </a:p>
        </p:txBody>
      </p:sp>
      <p:sp>
        <p:nvSpPr>
          <p:cNvPr id="4" name="フッター プレースホルダー 3"/>
          <p:cNvSpPr>
            <a:spLocks noGrp="1"/>
          </p:cNvSpPr>
          <p:nvPr>
            <p:ph type="ftr" sz="quarter" idx="2"/>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6"/>
            <a:ext cx="2949787" cy="496967"/>
          </a:xfrm>
          <a:prstGeom prst="rect">
            <a:avLst/>
          </a:prstGeom>
        </p:spPr>
        <p:txBody>
          <a:bodyPr vert="horz" lIns="91440" tIns="45720" rIns="91440" bIns="45720" rtlCol="0" anchor="b"/>
          <a:lstStyle>
            <a:lvl1pPr algn="r">
              <a:defRPr sz="1200"/>
            </a:lvl1pPr>
          </a:lstStyle>
          <a:p>
            <a:fld id="{3985CF64-A2ED-41EC-A1F3-80F8EF9CDF98}" type="slidenum">
              <a:rPr kumimoji="1" lang="ja-JP" altLang="en-US" smtClean="0"/>
              <a:t>‹#›</a:t>
            </a:fld>
            <a:endParaRPr kumimoji="1" lang="ja-JP" altLang="en-US"/>
          </a:p>
        </p:txBody>
      </p:sp>
    </p:spTree>
    <p:extLst>
      <p:ext uri="{BB962C8B-B14F-4D97-AF65-F5344CB8AC3E}">
        <p14:creationId xmlns:p14="http://schemas.microsoft.com/office/powerpoint/2010/main" val="407226627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00743AD6-D1C9-4C2E-A442-B372C51DC0E9}" type="datetimeFigureOut">
              <a:rPr kumimoji="1" lang="ja-JP" altLang="en-US" smtClean="0"/>
              <a:t>2018/3/30</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CF13DDE0-BE79-4888-BCD2-235674222519}" type="slidenum">
              <a:rPr kumimoji="1" lang="ja-JP" altLang="en-US" smtClean="0"/>
              <a:t>‹#›</a:t>
            </a:fld>
            <a:endParaRPr kumimoji="1" lang="ja-JP" altLang="en-US"/>
          </a:p>
        </p:txBody>
      </p:sp>
    </p:spTree>
    <p:extLst>
      <p:ext uri="{BB962C8B-B14F-4D97-AF65-F5344CB8AC3E}">
        <p14:creationId xmlns:p14="http://schemas.microsoft.com/office/powerpoint/2010/main" val="3961296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F13DDE0-BE79-4888-BCD2-235674222519}" type="slidenum">
              <a:rPr kumimoji="1" lang="ja-JP" altLang="en-US" smtClean="0"/>
              <a:t>0</a:t>
            </a:fld>
            <a:endParaRPr kumimoji="1" lang="ja-JP" altLang="en-US"/>
          </a:p>
        </p:txBody>
      </p:sp>
    </p:spTree>
    <p:extLst>
      <p:ext uri="{BB962C8B-B14F-4D97-AF65-F5344CB8AC3E}">
        <p14:creationId xmlns:p14="http://schemas.microsoft.com/office/powerpoint/2010/main" val="20702586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7B34B20-EA93-4DF4-B20D-E58B7D6A7ECB}" type="datetimeFigureOut">
              <a:rPr kumimoji="1" lang="ja-JP" altLang="en-US" smtClean="0"/>
              <a:t>2018/3/30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3A1F3B1-B883-4934-8A65-36985BC44AE3}" type="slidenum">
              <a:rPr kumimoji="1" lang="ja-JP" altLang="en-US" smtClean="0"/>
              <a:t>‹#›</a:t>
            </a:fld>
            <a:endParaRPr kumimoji="1" lang="ja-JP" altLang="en-US"/>
          </a:p>
        </p:txBody>
      </p:sp>
    </p:spTree>
    <p:extLst>
      <p:ext uri="{BB962C8B-B14F-4D97-AF65-F5344CB8AC3E}">
        <p14:creationId xmlns:p14="http://schemas.microsoft.com/office/powerpoint/2010/main" val="785900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7B34B20-EA93-4DF4-B20D-E58B7D6A7ECB}" type="datetimeFigureOut">
              <a:rPr kumimoji="1" lang="ja-JP" altLang="en-US" smtClean="0"/>
              <a:t>2018/3/30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3A1F3B1-B883-4934-8A65-36985BC44AE3}" type="slidenum">
              <a:rPr kumimoji="1" lang="ja-JP" altLang="en-US" smtClean="0"/>
              <a:t>‹#›</a:t>
            </a:fld>
            <a:endParaRPr kumimoji="1" lang="ja-JP" altLang="en-US"/>
          </a:p>
        </p:txBody>
      </p:sp>
    </p:spTree>
    <p:extLst>
      <p:ext uri="{BB962C8B-B14F-4D97-AF65-F5344CB8AC3E}">
        <p14:creationId xmlns:p14="http://schemas.microsoft.com/office/powerpoint/2010/main" val="311274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7B34B20-EA93-4DF4-B20D-E58B7D6A7ECB}" type="datetimeFigureOut">
              <a:rPr kumimoji="1" lang="ja-JP" altLang="en-US" smtClean="0"/>
              <a:t>2018/3/30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3A1F3B1-B883-4934-8A65-36985BC44AE3}" type="slidenum">
              <a:rPr kumimoji="1" lang="ja-JP" altLang="en-US" smtClean="0"/>
              <a:t>‹#›</a:t>
            </a:fld>
            <a:endParaRPr kumimoji="1" lang="ja-JP" altLang="en-US"/>
          </a:p>
        </p:txBody>
      </p:sp>
    </p:spTree>
    <p:extLst>
      <p:ext uri="{BB962C8B-B14F-4D97-AF65-F5344CB8AC3E}">
        <p14:creationId xmlns:p14="http://schemas.microsoft.com/office/powerpoint/2010/main" val="3597364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7B34B20-EA93-4DF4-B20D-E58B7D6A7ECB}" type="datetimeFigureOut">
              <a:rPr kumimoji="1" lang="ja-JP" altLang="en-US" smtClean="0"/>
              <a:t>2018/3/30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3A1F3B1-B883-4934-8A65-36985BC44AE3}" type="slidenum">
              <a:rPr kumimoji="1" lang="ja-JP" altLang="en-US" smtClean="0"/>
              <a:t>‹#›</a:t>
            </a:fld>
            <a:endParaRPr kumimoji="1" lang="ja-JP" altLang="en-US"/>
          </a:p>
        </p:txBody>
      </p:sp>
    </p:spTree>
    <p:extLst>
      <p:ext uri="{BB962C8B-B14F-4D97-AF65-F5344CB8AC3E}">
        <p14:creationId xmlns:p14="http://schemas.microsoft.com/office/powerpoint/2010/main" val="3988624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7B34B20-EA93-4DF4-B20D-E58B7D6A7ECB}" type="datetimeFigureOut">
              <a:rPr kumimoji="1" lang="ja-JP" altLang="en-US" smtClean="0"/>
              <a:t>2018/3/30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3A1F3B1-B883-4934-8A65-36985BC44AE3}" type="slidenum">
              <a:rPr kumimoji="1" lang="ja-JP" altLang="en-US" smtClean="0"/>
              <a:t>‹#›</a:t>
            </a:fld>
            <a:endParaRPr kumimoji="1" lang="ja-JP" altLang="en-US"/>
          </a:p>
        </p:txBody>
      </p:sp>
    </p:spTree>
    <p:extLst>
      <p:ext uri="{BB962C8B-B14F-4D97-AF65-F5344CB8AC3E}">
        <p14:creationId xmlns:p14="http://schemas.microsoft.com/office/powerpoint/2010/main" val="105617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7B34B20-EA93-4DF4-B20D-E58B7D6A7ECB}" type="datetimeFigureOut">
              <a:rPr kumimoji="1" lang="ja-JP" altLang="en-US" smtClean="0"/>
              <a:t>2018/3/30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3A1F3B1-B883-4934-8A65-36985BC44AE3}" type="slidenum">
              <a:rPr kumimoji="1" lang="ja-JP" altLang="en-US" smtClean="0"/>
              <a:t>‹#›</a:t>
            </a:fld>
            <a:endParaRPr kumimoji="1" lang="ja-JP" altLang="en-US"/>
          </a:p>
        </p:txBody>
      </p:sp>
    </p:spTree>
    <p:extLst>
      <p:ext uri="{BB962C8B-B14F-4D97-AF65-F5344CB8AC3E}">
        <p14:creationId xmlns:p14="http://schemas.microsoft.com/office/powerpoint/2010/main" val="2895630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7B34B20-EA93-4DF4-B20D-E58B7D6A7ECB}" type="datetimeFigureOut">
              <a:rPr kumimoji="1" lang="ja-JP" altLang="en-US" smtClean="0"/>
              <a:t>2018/3/30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3A1F3B1-B883-4934-8A65-36985BC44AE3}" type="slidenum">
              <a:rPr kumimoji="1" lang="ja-JP" altLang="en-US" smtClean="0"/>
              <a:t>‹#›</a:t>
            </a:fld>
            <a:endParaRPr kumimoji="1" lang="ja-JP" altLang="en-US"/>
          </a:p>
        </p:txBody>
      </p:sp>
    </p:spTree>
    <p:extLst>
      <p:ext uri="{BB962C8B-B14F-4D97-AF65-F5344CB8AC3E}">
        <p14:creationId xmlns:p14="http://schemas.microsoft.com/office/powerpoint/2010/main" val="2645667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7B34B20-EA93-4DF4-B20D-E58B7D6A7ECB}" type="datetimeFigureOut">
              <a:rPr kumimoji="1" lang="ja-JP" altLang="en-US" smtClean="0"/>
              <a:t>2018/3/30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3A1F3B1-B883-4934-8A65-36985BC44AE3}" type="slidenum">
              <a:rPr kumimoji="1" lang="ja-JP" altLang="en-US" smtClean="0"/>
              <a:t>‹#›</a:t>
            </a:fld>
            <a:endParaRPr kumimoji="1" lang="ja-JP" altLang="en-US"/>
          </a:p>
        </p:txBody>
      </p:sp>
    </p:spTree>
    <p:extLst>
      <p:ext uri="{BB962C8B-B14F-4D97-AF65-F5344CB8AC3E}">
        <p14:creationId xmlns:p14="http://schemas.microsoft.com/office/powerpoint/2010/main" val="3519817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7B34B20-EA93-4DF4-B20D-E58B7D6A7ECB}" type="datetimeFigureOut">
              <a:rPr kumimoji="1" lang="ja-JP" altLang="en-US" smtClean="0"/>
              <a:t>2018/3/30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3A1F3B1-B883-4934-8A65-36985BC44AE3}" type="slidenum">
              <a:rPr kumimoji="1" lang="ja-JP" altLang="en-US" smtClean="0"/>
              <a:t>‹#›</a:t>
            </a:fld>
            <a:endParaRPr kumimoji="1" lang="ja-JP" altLang="en-US"/>
          </a:p>
        </p:txBody>
      </p:sp>
    </p:spTree>
    <p:extLst>
      <p:ext uri="{BB962C8B-B14F-4D97-AF65-F5344CB8AC3E}">
        <p14:creationId xmlns:p14="http://schemas.microsoft.com/office/powerpoint/2010/main" val="3256629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7B34B20-EA93-4DF4-B20D-E58B7D6A7ECB}" type="datetimeFigureOut">
              <a:rPr kumimoji="1" lang="ja-JP" altLang="en-US" smtClean="0"/>
              <a:t>2018/3/30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3A1F3B1-B883-4934-8A65-36985BC44AE3}" type="slidenum">
              <a:rPr kumimoji="1" lang="ja-JP" altLang="en-US" smtClean="0"/>
              <a:t>‹#›</a:t>
            </a:fld>
            <a:endParaRPr kumimoji="1" lang="ja-JP" altLang="en-US"/>
          </a:p>
        </p:txBody>
      </p:sp>
    </p:spTree>
    <p:extLst>
      <p:ext uri="{BB962C8B-B14F-4D97-AF65-F5344CB8AC3E}">
        <p14:creationId xmlns:p14="http://schemas.microsoft.com/office/powerpoint/2010/main" val="2607073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7B34B20-EA93-4DF4-B20D-E58B7D6A7ECB}" type="datetimeFigureOut">
              <a:rPr kumimoji="1" lang="ja-JP" altLang="en-US" smtClean="0"/>
              <a:t>2018/3/30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3A1F3B1-B883-4934-8A65-36985BC44AE3}" type="slidenum">
              <a:rPr kumimoji="1" lang="ja-JP" altLang="en-US" smtClean="0"/>
              <a:t>‹#›</a:t>
            </a:fld>
            <a:endParaRPr kumimoji="1" lang="ja-JP" altLang="en-US"/>
          </a:p>
        </p:txBody>
      </p:sp>
    </p:spTree>
    <p:extLst>
      <p:ext uri="{BB962C8B-B14F-4D97-AF65-F5344CB8AC3E}">
        <p14:creationId xmlns:p14="http://schemas.microsoft.com/office/powerpoint/2010/main" val="1601231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B34B20-EA93-4DF4-B20D-E58B7D6A7ECB}" type="datetimeFigureOut">
              <a:rPr kumimoji="1" lang="ja-JP" altLang="en-US" smtClean="0"/>
              <a:t>2018/3/30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A1F3B1-B883-4934-8A65-36985BC44AE3}" type="slidenum">
              <a:rPr kumimoji="1" lang="ja-JP" altLang="en-US" smtClean="0"/>
              <a:t>‹#›</a:t>
            </a:fld>
            <a:endParaRPr kumimoji="1" lang="ja-JP" altLang="en-US"/>
          </a:p>
        </p:txBody>
      </p:sp>
    </p:spTree>
    <p:extLst>
      <p:ext uri="{BB962C8B-B14F-4D97-AF65-F5344CB8AC3E}">
        <p14:creationId xmlns:p14="http://schemas.microsoft.com/office/powerpoint/2010/main" val="31153209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44624"/>
            <a:ext cx="8712968" cy="936104"/>
          </a:xfrm>
          <a:solidFill>
            <a:schemeClr val="accent5">
              <a:lumMod val="40000"/>
              <a:lumOff val="60000"/>
            </a:schemeClr>
          </a:solidFill>
          <a:ln>
            <a:solidFill>
              <a:schemeClr val="accent1"/>
            </a:solidFill>
          </a:ln>
        </p:spPr>
        <p:txBody>
          <a:bodyPr>
            <a:noAutofit/>
          </a:bodyPr>
          <a:lstStyle/>
          <a:p>
            <a:r>
              <a:rPr kumimoji="1" lang="en-US" altLang="ja-JP" sz="2400" dirty="0" smtClean="0"/>
              <a:t>【</a:t>
            </a:r>
            <a:r>
              <a:rPr kumimoji="1" lang="ja-JP" altLang="en-US" sz="2400" dirty="0" smtClean="0"/>
              <a:t>大阪府版</a:t>
            </a:r>
            <a:r>
              <a:rPr kumimoji="1" lang="en-US" altLang="ja-JP" sz="2400" dirty="0" smtClean="0"/>
              <a:t>】</a:t>
            </a:r>
            <a:r>
              <a:rPr kumimoji="1" lang="ja-JP" altLang="en-US" sz="2400" b="1" dirty="0" smtClean="0"/>
              <a:t>高齢者住まいにおける外付けサービス利用の</a:t>
            </a:r>
            <a:r>
              <a:rPr kumimoji="1" lang="en-US" altLang="ja-JP" sz="2400" b="1" dirty="0" smtClean="0"/>
              <a:t/>
            </a:r>
            <a:br>
              <a:rPr kumimoji="1" lang="en-US" altLang="ja-JP" sz="2400" b="1" dirty="0" smtClean="0"/>
            </a:br>
            <a:r>
              <a:rPr kumimoji="1" lang="ja-JP" altLang="en-US" sz="2400" b="1" dirty="0" smtClean="0"/>
              <a:t>適正化に向けた保険者用点検チェックシート</a:t>
            </a:r>
            <a:endParaRPr kumimoji="1" lang="ja-JP" altLang="en-US" sz="2400" dirty="0"/>
          </a:p>
        </p:txBody>
      </p:sp>
      <p:sp>
        <p:nvSpPr>
          <p:cNvPr id="3" name="サブタイトル 2"/>
          <p:cNvSpPr>
            <a:spLocks noGrp="1"/>
          </p:cNvSpPr>
          <p:nvPr>
            <p:ph type="subTitle" idx="1"/>
          </p:nvPr>
        </p:nvSpPr>
        <p:spPr>
          <a:xfrm>
            <a:off x="1302505" y="6112233"/>
            <a:ext cx="6656660" cy="745767"/>
          </a:xfrm>
        </p:spPr>
        <p:txBody>
          <a:bodyPr>
            <a:normAutofit lnSpcReduction="10000"/>
          </a:bodyPr>
          <a:lstStyle/>
          <a:p>
            <a:r>
              <a:rPr kumimoji="1" lang="ja-JP" altLang="en-US" sz="2000" smtClean="0"/>
              <a:t>平成３０年３月</a:t>
            </a:r>
            <a:endParaRPr kumimoji="1" lang="en-US" altLang="ja-JP" sz="2000" dirty="0" smtClean="0"/>
          </a:p>
          <a:p>
            <a:r>
              <a:rPr kumimoji="1" lang="ja-JP" altLang="en-US" sz="2000" dirty="0" smtClean="0"/>
              <a:t>大阪府福祉部高齢介護室</a:t>
            </a:r>
            <a:endParaRPr kumimoji="1" lang="ja-JP" altLang="en-US" sz="2000" dirty="0"/>
          </a:p>
        </p:txBody>
      </p:sp>
      <p:sp>
        <p:nvSpPr>
          <p:cNvPr id="7" name="タイトル 1"/>
          <p:cNvSpPr txBox="1">
            <a:spLocks/>
          </p:cNvSpPr>
          <p:nvPr/>
        </p:nvSpPr>
        <p:spPr>
          <a:xfrm>
            <a:off x="1331640" y="980728"/>
            <a:ext cx="6264696" cy="432048"/>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smtClean="0"/>
              <a:t>目次</a:t>
            </a:r>
            <a:endParaRPr lang="ja-JP" altLang="en-US" sz="2000" b="1" dirty="0"/>
          </a:p>
        </p:txBody>
      </p:sp>
      <p:sp>
        <p:nvSpPr>
          <p:cNvPr id="8" name="コンテンツ プレースホルダー 2"/>
          <p:cNvSpPr txBox="1">
            <a:spLocks/>
          </p:cNvSpPr>
          <p:nvPr/>
        </p:nvSpPr>
        <p:spPr>
          <a:xfrm>
            <a:off x="427468" y="1407360"/>
            <a:ext cx="7672924" cy="4469912"/>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800" dirty="0" smtClean="0">
                <a:latin typeface="+mn-ea"/>
              </a:rPr>
              <a:t>０．はじめに</a:t>
            </a:r>
            <a:endParaRPr lang="en-US" altLang="ja-JP" sz="1800" dirty="0" smtClean="0">
              <a:latin typeface="+mn-ea"/>
            </a:endParaRPr>
          </a:p>
          <a:p>
            <a:pPr algn="l"/>
            <a:r>
              <a:rPr lang="ja-JP" altLang="en-US" sz="1800" dirty="0" smtClean="0">
                <a:latin typeface="+mn-ea"/>
              </a:rPr>
              <a:t>１．高齢者住まい入居者の特定方法について</a:t>
            </a:r>
            <a:endParaRPr lang="en-US" altLang="ja-JP" sz="1800" dirty="0" smtClean="0">
              <a:latin typeface="+mn-ea"/>
            </a:endParaRPr>
          </a:p>
          <a:p>
            <a:pPr algn="l"/>
            <a:r>
              <a:rPr lang="ja-JP" altLang="en-US" sz="1800" dirty="0" smtClean="0">
                <a:latin typeface="+mn-ea"/>
              </a:rPr>
              <a:t>２．いかなるサービス利用を不適切と考えるか</a:t>
            </a:r>
            <a:endParaRPr lang="en-US" altLang="ja-JP" sz="1800" dirty="0" smtClean="0">
              <a:latin typeface="+mn-ea"/>
            </a:endParaRPr>
          </a:p>
          <a:p>
            <a:pPr algn="l"/>
            <a:r>
              <a:rPr lang="ja-JP" altLang="en-US" sz="1800" dirty="0" smtClean="0">
                <a:latin typeface="+mn-ea"/>
              </a:rPr>
              <a:t>３．不適切な外付けサービスの利用実態の把握方法</a:t>
            </a:r>
            <a:endParaRPr lang="en-US" altLang="ja-JP" sz="1800" dirty="0" smtClean="0">
              <a:latin typeface="+mn-ea"/>
            </a:endParaRPr>
          </a:p>
          <a:p>
            <a:pPr algn="l"/>
            <a:r>
              <a:rPr lang="ja-JP" altLang="en-US" sz="1800" dirty="0" smtClean="0">
                <a:latin typeface="+mn-ea"/>
              </a:rPr>
              <a:t>　</a:t>
            </a:r>
            <a:r>
              <a:rPr lang="ja-JP" altLang="en-US" sz="1800" dirty="0">
                <a:latin typeface="+mn-ea"/>
              </a:rPr>
              <a:t>効果的なケアプラン点検・事業者指導に向けた部署間の連携のイメージ</a:t>
            </a:r>
            <a:endParaRPr lang="en-US" altLang="ja-JP" sz="1800" dirty="0" smtClean="0">
              <a:latin typeface="+mn-ea"/>
            </a:endParaRPr>
          </a:p>
          <a:p>
            <a:pPr algn="l"/>
            <a:r>
              <a:rPr lang="ja-JP" altLang="en-US" sz="1800" dirty="0">
                <a:latin typeface="+mn-ea"/>
              </a:rPr>
              <a:t>　</a:t>
            </a:r>
            <a:r>
              <a:rPr lang="en-US" altLang="ja-JP" sz="1800" dirty="0" smtClean="0">
                <a:latin typeface="+mn-ea"/>
              </a:rPr>
              <a:t>【</a:t>
            </a:r>
            <a:r>
              <a:rPr lang="ja-JP" altLang="en-US" sz="1800" dirty="0" smtClean="0">
                <a:latin typeface="+mn-ea"/>
              </a:rPr>
              <a:t>ｽﾃｯﾌﾟ</a:t>
            </a:r>
            <a:r>
              <a:rPr lang="en-US" altLang="ja-JP" sz="1800" dirty="0" smtClean="0">
                <a:latin typeface="+mn-ea"/>
              </a:rPr>
              <a:t>1】</a:t>
            </a:r>
            <a:r>
              <a:rPr lang="ja-JP" altLang="en-US" sz="1800" dirty="0" smtClean="0">
                <a:latin typeface="+mn-ea"/>
              </a:rPr>
              <a:t>給付データからの絞り込み</a:t>
            </a:r>
            <a:endParaRPr lang="en-US" altLang="ja-JP" sz="1800" dirty="0" smtClean="0">
              <a:latin typeface="+mn-ea"/>
            </a:endParaRPr>
          </a:p>
          <a:p>
            <a:pPr algn="l"/>
            <a:r>
              <a:rPr lang="ja-JP" altLang="en-US" sz="1800" dirty="0" smtClean="0">
                <a:latin typeface="+mn-ea"/>
              </a:rPr>
              <a:t>　</a:t>
            </a:r>
            <a:r>
              <a:rPr lang="en-US" altLang="ja-JP" sz="1800" dirty="0" smtClean="0">
                <a:latin typeface="+mn-ea"/>
              </a:rPr>
              <a:t>【</a:t>
            </a:r>
            <a:r>
              <a:rPr lang="ja-JP" altLang="en-US" sz="1800" dirty="0" smtClean="0">
                <a:latin typeface="+mn-ea"/>
              </a:rPr>
              <a:t>ｽﾃｯﾌﾟ</a:t>
            </a:r>
            <a:r>
              <a:rPr lang="en-US" altLang="ja-JP" sz="1800" dirty="0" smtClean="0">
                <a:latin typeface="+mn-ea"/>
              </a:rPr>
              <a:t>2】</a:t>
            </a:r>
            <a:r>
              <a:rPr lang="ja-JP" altLang="en-US" sz="1800" dirty="0" smtClean="0">
                <a:latin typeface="+mn-ea"/>
              </a:rPr>
              <a:t>認定データを活用した絞り込み</a:t>
            </a:r>
            <a:endParaRPr lang="en-US" altLang="ja-JP" sz="1800" dirty="0" smtClean="0">
              <a:latin typeface="+mn-ea"/>
            </a:endParaRPr>
          </a:p>
          <a:p>
            <a:pPr algn="l"/>
            <a:r>
              <a:rPr lang="ja-JP" altLang="en-US" sz="1800" dirty="0" smtClean="0">
                <a:latin typeface="+mn-ea"/>
              </a:rPr>
              <a:t>　　①認定データのみを活用した絞り込み</a:t>
            </a:r>
            <a:endParaRPr lang="en-US" altLang="ja-JP" sz="1800" dirty="0" smtClean="0">
              <a:latin typeface="+mn-ea"/>
            </a:endParaRPr>
          </a:p>
          <a:p>
            <a:pPr algn="l"/>
            <a:r>
              <a:rPr lang="ja-JP" altLang="en-US" sz="1800" dirty="0" smtClean="0">
                <a:latin typeface="+mn-ea"/>
              </a:rPr>
              <a:t>　　</a:t>
            </a:r>
            <a:r>
              <a:rPr lang="en-US" altLang="ja-JP" sz="1800" dirty="0" smtClean="0">
                <a:latin typeface="+mn-ea"/>
              </a:rPr>
              <a:t>②</a:t>
            </a:r>
            <a:r>
              <a:rPr lang="ja-JP" altLang="en-US" sz="1800" dirty="0" smtClean="0">
                <a:latin typeface="+mn-ea"/>
              </a:rPr>
              <a:t>認定データと給付データを用いた絞り込み</a:t>
            </a:r>
          </a:p>
          <a:p>
            <a:pPr algn="l"/>
            <a:r>
              <a:rPr lang="ja-JP" altLang="en-US" sz="1800" dirty="0" smtClean="0">
                <a:latin typeface="+mn-ea"/>
              </a:rPr>
              <a:t>　</a:t>
            </a:r>
            <a:r>
              <a:rPr lang="en-US" altLang="ja-JP" sz="1800" dirty="0" smtClean="0">
                <a:latin typeface="+mn-ea"/>
              </a:rPr>
              <a:t>【</a:t>
            </a:r>
            <a:r>
              <a:rPr lang="ja-JP" altLang="en-US" sz="1800" dirty="0" smtClean="0">
                <a:latin typeface="+mn-ea"/>
              </a:rPr>
              <a:t>ｽﾃｯﾌﾟ</a:t>
            </a:r>
            <a:r>
              <a:rPr lang="en-US" altLang="ja-JP" sz="1800" dirty="0" smtClean="0">
                <a:latin typeface="+mn-ea"/>
              </a:rPr>
              <a:t>3】</a:t>
            </a:r>
            <a:r>
              <a:rPr lang="ja-JP" altLang="en-US" sz="1800" dirty="0" smtClean="0">
                <a:latin typeface="+mn-ea"/>
              </a:rPr>
              <a:t>ケアプラン点検・事業者点検の実施</a:t>
            </a:r>
            <a:endParaRPr lang="en-US" altLang="ja-JP" sz="1800" dirty="0" smtClean="0">
              <a:latin typeface="+mn-ea"/>
            </a:endParaRPr>
          </a:p>
          <a:p>
            <a:pPr algn="l"/>
            <a:r>
              <a:rPr lang="ja-JP" altLang="en-US" sz="1800" dirty="0" smtClean="0">
                <a:latin typeface="+mn-ea"/>
              </a:rPr>
              <a:t>　　①対高齢者住まい事業者</a:t>
            </a:r>
            <a:endParaRPr lang="en-US" altLang="ja-JP" sz="1800" dirty="0" smtClean="0">
              <a:latin typeface="+mn-ea"/>
            </a:endParaRPr>
          </a:p>
          <a:p>
            <a:pPr algn="l"/>
            <a:r>
              <a:rPr lang="ja-JP" altLang="en-US" sz="1800" dirty="0" smtClean="0">
                <a:latin typeface="+mn-ea"/>
              </a:rPr>
              <a:t>　　②対ケアマネジャー・居宅介護支援事業所</a:t>
            </a:r>
            <a:endParaRPr lang="en-US" altLang="ja-JP" sz="1800" dirty="0" smtClean="0">
              <a:latin typeface="+mn-ea"/>
            </a:endParaRPr>
          </a:p>
          <a:p>
            <a:pPr algn="l"/>
            <a:r>
              <a:rPr lang="ja-JP" altLang="en-US" sz="1800" dirty="0" smtClean="0">
                <a:latin typeface="+mn-ea"/>
              </a:rPr>
              <a:t>　　③対介護サービス提供事業者</a:t>
            </a:r>
            <a:endParaRPr lang="en-US" altLang="ja-JP" sz="1800" dirty="0" smtClean="0">
              <a:latin typeface="+mn-ea"/>
            </a:endParaRPr>
          </a:p>
          <a:p>
            <a:pPr algn="l"/>
            <a:r>
              <a:rPr lang="ja-JP" altLang="en-US" sz="1800" dirty="0" smtClean="0">
                <a:latin typeface="+mn-ea"/>
              </a:rPr>
              <a:t>４．高齢者住まいにおけるサービス利用の適正化に向けた今後の課題</a:t>
            </a:r>
          </a:p>
        </p:txBody>
      </p:sp>
      <p:sp>
        <p:nvSpPr>
          <p:cNvPr id="9" name="コンテンツ プレースホルダー 2"/>
          <p:cNvSpPr txBox="1">
            <a:spLocks/>
          </p:cNvSpPr>
          <p:nvPr/>
        </p:nvSpPr>
        <p:spPr>
          <a:xfrm>
            <a:off x="7020272" y="1412776"/>
            <a:ext cx="1656184" cy="448825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r"/>
            <a:r>
              <a:rPr lang="ja-JP" altLang="en-US" sz="1800" dirty="0" smtClean="0">
                <a:latin typeface="+mn-ea"/>
              </a:rPr>
              <a:t>・・・１</a:t>
            </a:r>
            <a:endParaRPr lang="en-US" altLang="ja-JP" sz="1800" dirty="0" smtClean="0">
              <a:latin typeface="+mn-ea"/>
            </a:endParaRPr>
          </a:p>
          <a:p>
            <a:pPr algn="r"/>
            <a:r>
              <a:rPr lang="ja-JP" altLang="en-US" sz="1800" dirty="0">
                <a:latin typeface="+mn-ea"/>
              </a:rPr>
              <a:t>・・・</a:t>
            </a:r>
            <a:r>
              <a:rPr lang="ja-JP" altLang="en-US" sz="1800" dirty="0" smtClean="0">
                <a:latin typeface="+mn-ea"/>
              </a:rPr>
              <a:t>２</a:t>
            </a:r>
            <a:endParaRPr lang="en-US" altLang="ja-JP" sz="1800" dirty="0" smtClean="0">
              <a:latin typeface="+mn-ea"/>
            </a:endParaRPr>
          </a:p>
          <a:p>
            <a:pPr algn="r"/>
            <a:r>
              <a:rPr lang="ja-JP" altLang="en-US" sz="1800" dirty="0">
                <a:latin typeface="+mn-ea"/>
              </a:rPr>
              <a:t>・・</a:t>
            </a:r>
            <a:r>
              <a:rPr lang="ja-JP" altLang="en-US" sz="1800" dirty="0" smtClean="0">
                <a:latin typeface="+mn-ea"/>
              </a:rPr>
              <a:t>・３</a:t>
            </a:r>
            <a:endParaRPr lang="en-US" altLang="ja-JP" sz="1800" dirty="0" smtClean="0">
              <a:latin typeface="+mn-ea"/>
            </a:endParaRPr>
          </a:p>
          <a:p>
            <a:pPr algn="r"/>
            <a:r>
              <a:rPr lang="ja-JP" altLang="en-US" sz="1800" dirty="0" smtClean="0">
                <a:latin typeface="+mn-ea"/>
              </a:rPr>
              <a:t>・・・４</a:t>
            </a:r>
            <a:endParaRPr lang="en-US" altLang="ja-JP" sz="1800" dirty="0" smtClean="0">
              <a:latin typeface="+mn-ea"/>
            </a:endParaRPr>
          </a:p>
          <a:p>
            <a:pPr algn="r"/>
            <a:r>
              <a:rPr lang="ja-JP" altLang="en-US" sz="1800" dirty="0" smtClean="0">
                <a:latin typeface="+mn-ea"/>
              </a:rPr>
              <a:t>・・・５</a:t>
            </a:r>
            <a:endParaRPr lang="en-US" altLang="ja-JP" sz="1800" dirty="0" smtClean="0">
              <a:latin typeface="+mn-ea"/>
            </a:endParaRPr>
          </a:p>
          <a:p>
            <a:pPr algn="r"/>
            <a:r>
              <a:rPr lang="ja-JP" altLang="en-US" sz="1800" dirty="0">
                <a:latin typeface="+mn-ea"/>
              </a:rPr>
              <a:t>・・</a:t>
            </a:r>
            <a:r>
              <a:rPr lang="ja-JP" altLang="en-US" sz="1800" dirty="0" smtClean="0">
                <a:latin typeface="+mn-ea"/>
              </a:rPr>
              <a:t>・６</a:t>
            </a:r>
            <a:endParaRPr lang="en-US" altLang="ja-JP" sz="1800" dirty="0" smtClean="0">
              <a:latin typeface="+mn-ea"/>
            </a:endParaRPr>
          </a:p>
          <a:p>
            <a:pPr algn="r"/>
            <a:r>
              <a:rPr lang="ja-JP" altLang="en-US" sz="1800" dirty="0">
                <a:latin typeface="+mn-ea"/>
              </a:rPr>
              <a:t>・・</a:t>
            </a:r>
            <a:r>
              <a:rPr lang="ja-JP" altLang="en-US" sz="1800" dirty="0" smtClean="0">
                <a:latin typeface="+mn-ea"/>
              </a:rPr>
              <a:t>・８</a:t>
            </a:r>
            <a:endParaRPr lang="en-US" altLang="ja-JP" sz="1800" dirty="0" smtClean="0">
              <a:latin typeface="+mn-ea"/>
            </a:endParaRPr>
          </a:p>
          <a:p>
            <a:pPr algn="r"/>
            <a:r>
              <a:rPr lang="ja-JP" altLang="en-US" sz="1800" dirty="0">
                <a:latin typeface="+mn-ea"/>
              </a:rPr>
              <a:t>・・</a:t>
            </a:r>
            <a:r>
              <a:rPr lang="ja-JP" altLang="en-US" sz="1800" dirty="0" smtClean="0">
                <a:latin typeface="+mn-ea"/>
              </a:rPr>
              <a:t>・８</a:t>
            </a:r>
            <a:endParaRPr lang="en-US" altLang="ja-JP" sz="1800" dirty="0" smtClean="0">
              <a:latin typeface="+mn-ea"/>
            </a:endParaRPr>
          </a:p>
          <a:p>
            <a:pPr algn="r"/>
            <a:r>
              <a:rPr lang="ja-JP" altLang="en-US" sz="1800" dirty="0">
                <a:latin typeface="+mn-ea"/>
              </a:rPr>
              <a:t>・・</a:t>
            </a:r>
            <a:r>
              <a:rPr lang="ja-JP" altLang="en-US" sz="1800" dirty="0" smtClean="0">
                <a:latin typeface="+mn-ea"/>
              </a:rPr>
              <a:t>・</a:t>
            </a:r>
            <a:r>
              <a:rPr lang="ja-JP" altLang="en-US" sz="1800" dirty="0">
                <a:latin typeface="+mn-ea"/>
              </a:rPr>
              <a:t>９</a:t>
            </a:r>
            <a:endParaRPr lang="en-US" altLang="ja-JP" sz="1800" dirty="0" smtClean="0">
              <a:latin typeface="+mn-ea"/>
            </a:endParaRPr>
          </a:p>
          <a:p>
            <a:pPr algn="r"/>
            <a:r>
              <a:rPr lang="ja-JP" altLang="en-US" sz="1800" dirty="0">
                <a:latin typeface="+mn-ea"/>
              </a:rPr>
              <a:t>・・</a:t>
            </a:r>
            <a:r>
              <a:rPr lang="ja-JP" altLang="en-US" sz="1800" dirty="0" smtClean="0">
                <a:latin typeface="+mn-ea"/>
              </a:rPr>
              <a:t>・１１</a:t>
            </a:r>
            <a:endParaRPr lang="en-US" altLang="ja-JP" sz="1800" dirty="0" smtClean="0">
              <a:latin typeface="+mn-ea"/>
            </a:endParaRPr>
          </a:p>
          <a:p>
            <a:pPr algn="r"/>
            <a:r>
              <a:rPr lang="ja-JP" altLang="en-US" sz="1800" dirty="0" smtClean="0">
                <a:latin typeface="+mn-ea"/>
              </a:rPr>
              <a:t>・・・１１</a:t>
            </a:r>
            <a:endParaRPr lang="en-US" altLang="ja-JP" sz="1800" dirty="0" smtClean="0">
              <a:latin typeface="+mn-ea"/>
            </a:endParaRPr>
          </a:p>
          <a:p>
            <a:pPr algn="r"/>
            <a:r>
              <a:rPr lang="ja-JP" altLang="en-US" sz="1800" dirty="0">
                <a:latin typeface="+mn-ea"/>
              </a:rPr>
              <a:t>・・</a:t>
            </a:r>
            <a:r>
              <a:rPr lang="ja-JP" altLang="en-US" sz="1800" dirty="0" smtClean="0">
                <a:latin typeface="+mn-ea"/>
              </a:rPr>
              <a:t>・１２</a:t>
            </a:r>
            <a:endParaRPr lang="en-US" altLang="ja-JP" sz="1800" dirty="0" smtClean="0">
              <a:latin typeface="+mn-ea"/>
            </a:endParaRPr>
          </a:p>
          <a:p>
            <a:pPr algn="r"/>
            <a:r>
              <a:rPr lang="ja-JP" altLang="en-US" sz="1800" dirty="0">
                <a:latin typeface="+mn-ea"/>
              </a:rPr>
              <a:t>・・</a:t>
            </a:r>
            <a:r>
              <a:rPr lang="ja-JP" altLang="en-US" sz="1800" dirty="0" smtClean="0">
                <a:latin typeface="+mn-ea"/>
              </a:rPr>
              <a:t>・１４</a:t>
            </a:r>
            <a:endParaRPr lang="en-US" altLang="ja-JP" sz="1800" dirty="0" smtClean="0">
              <a:latin typeface="+mn-ea"/>
            </a:endParaRPr>
          </a:p>
          <a:p>
            <a:pPr algn="r"/>
            <a:r>
              <a:rPr lang="ja-JP" altLang="en-US" sz="1800" dirty="0">
                <a:latin typeface="+mn-ea"/>
              </a:rPr>
              <a:t>・・</a:t>
            </a:r>
            <a:r>
              <a:rPr lang="ja-JP" altLang="en-US" sz="1800" dirty="0" smtClean="0">
                <a:latin typeface="+mn-ea"/>
              </a:rPr>
              <a:t>・１５</a:t>
            </a:r>
          </a:p>
        </p:txBody>
      </p:sp>
    </p:spTree>
    <p:extLst>
      <p:ext uri="{BB962C8B-B14F-4D97-AF65-F5344CB8AC3E}">
        <p14:creationId xmlns:p14="http://schemas.microsoft.com/office/powerpoint/2010/main" val="33462185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4250688547"/>
              </p:ext>
            </p:extLst>
          </p:nvPr>
        </p:nvGraphicFramePr>
        <p:xfrm>
          <a:off x="251520" y="957835"/>
          <a:ext cx="8568952" cy="5855541"/>
        </p:xfrm>
        <a:graphic>
          <a:graphicData uri="http://schemas.openxmlformats.org/drawingml/2006/table">
            <a:tbl>
              <a:tblPr>
                <a:tableStyleId>{5940675A-B579-460E-94D1-54222C63F5DA}</a:tableStyleId>
              </a:tblPr>
              <a:tblGrid>
                <a:gridCol w="1152128"/>
                <a:gridCol w="4680520"/>
                <a:gridCol w="2736304"/>
              </a:tblGrid>
              <a:tr h="210839">
                <a:tc>
                  <a:txBody>
                    <a:bodyPr/>
                    <a:lstStyle/>
                    <a:p>
                      <a:pPr algn="ctr" fontAlgn="ctr"/>
                      <a:r>
                        <a:rPr lang="ja-JP" altLang="en-US" sz="1400" u="none" strike="noStrike" dirty="0">
                          <a:effectLst/>
                        </a:rPr>
                        <a:t>チェック項目</a:t>
                      </a:r>
                      <a:endParaRPr lang="ja-JP" altLang="en-US" sz="1400" b="0" i="0" u="none" strike="noStrike" dirty="0">
                        <a:effectLst/>
                        <a:latin typeface="ＭＳ ゴシック"/>
                      </a:endParaRPr>
                    </a:p>
                  </a:txBody>
                  <a:tcPr marL="7783" marR="7783" marT="7783" marB="0" anchor="ctr">
                    <a:solidFill>
                      <a:schemeClr val="accent5">
                        <a:lumMod val="20000"/>
                        <a:lumOff val="80000"/>
                      </a:schemeClr>
                    </a:solidFill>
                  </a:tcPr>
                </a:tc>
                <a:tc>
                  <a:txBody>
                    <a:bodyPr/>
                    <a:lstStyle/>
                    <a:p>
                      <a:pPr algn="ctr" fontAlgn="ctr"/>
                      <a:r>
                        <a:rPr lang="ja-JP" altLang="en-US" sz="1400" u="none" strike="noStrike" dirty="0">
                          <a:effectLst/>
                        </a:rPr>
                        <a:t>チェック内容</a:t>
                      </a:r>
                      <a:endParaRPr lang="ja-JP" altLang="en-US" sz="1400" b="0" i="0" u="none" strike="noStrike" dirty="0">
                        <a:effectLst/>
                        <a:latin typeface="ＭＳ ゴシック"/>
                      </a:endParaRPr>
                    </a:p>
                  </a:txBody>
                  <a:tcPr marL="7783" marR="7783" marT="7783" marB="0" anchor="ctr">
                    <a:solidFill>
                      <a:schemeClr val="accent5">
                        <a:lumMod val="20000"/>
                        <a:lumOff val="80000"/>
                      </a:schemeClr>
                    </a:solidFill>
                  </a:tcPr>
                </a:tc>
                <a:tc>
                  <a:txBody>
                    <a:bodyPr/>
                    <a:lstStyle/>
                    <a:p>
                      <a:pPr algn="ctr" fontAlgn="ctr"/>
                      <a:r>
                        <a:rPr lang="ja-JP" altLang="en-US" sz="1400" b="0" i="0" u="none" strike="noStrike" dirty="0" smtClean="0">
                          <a:effectLst/>
                          <a:latin typeface="ＭＳ ゴシック"/>
                        </a:rPr>
                        <a:t>考え方</a:t>
                      </a:r>
                      <a:endParaRPr lang="ja-JP" altLang="en-US" sz="1400" b="0" i="0" u="none" strike="noStrike" dirty="0">
                        <a:effectLst/>
                        <a:latin typeface="ＭＳ ゴシック"/>
                      </a:endParaRPr>
                    </a:p>
                  </a:txBody>
                  <a:tcPr marL="7783" marR="7783" marT="7783" marB="0" anchor="ctr">
                    <a:solidFill>
                      <a:schemeClr val="accent5">
                        <a:lumMod val="20000"/>
                        <a:lumOff val="80000"/>
                      </a:schemeClr>
                    </a:solidFill>
                  </a:tcPr>
                </a:tc>
              </a:tr>
              <a:tr h="375840">
                <a:tc rowSpan="3">
                  <a:txBody>
                    <a:bodyPr/>
                    <a:lstStyle/>
                    <a:p>
                      <a:pPr algn="l" fontAlgn="ctr"/>
                      <a:r>
                        <a:rPr lang="ja-JP" altLang="en-US" sz="1400" u="none" strike="noStrike" dirty="0">
                          <a:effectLst/>
                        </a:rPr>
                        <a:t>重度寝たきり状態への不適切</a:t>
                      </a:r>
                      <a:r>
                        <a:rPr lang="ja-JP" altLang="en-US" sz="1400" u="none" strike="noStrike" dirty="0" smtClean="0">
                          <a:effectLst/>
                        </a:rPr>
                        <a:t>給付</a:t>
                      </a:r>
                      <a:endParaRPr lang="ja-JP" altLang="en-US" sz="1400" b="0" i="0" u="none" strike="noStrike" dirty="0">
                        <a:effectLst/>
                        <a:latin typeface="ＭＳ ゴシック"/>
                      </a:endParaRPr>
                    </a:p>
                  </a:txBody>
                  <a:tcPr marL="6217" marR="6217" marT="6217" marB="0" anchor="ctr"/>
                </a:tc>
                <a:tc>
                  <a:txBody>
                    <a:bodyPr/>
                    <a:lstStyle/>
                    <a:p>
                      <a:pPr algn="l" fontAlgn="ctr"/>
                      <a:r>
                        <a:rPr lang="ja-JP" altLang="en-US" sz="1300" u="none" strike="noStrike" dirty="0">
                          <a:effectLst/>
                        </a:rPr>
                        <a:t>寝返りや歩行等ができない重度の寝たきり状態の利用者に、福祉用具給付の歩行器が給付</a:t>
                      </a:r>
                      <a:endParaRPr lang="ja-JP" altLang="en-US" sz="1300" b="0" i="0" u="none" strike="noStrike" dirty="0">
                        <a:effectLst/>
                        <a:latin typeface="ＭＳ ゴシック"/>
                      </a:endParaRPr>
                    </a:p>
                  </a:txBody>
                  <a:tcPr marL="6217" marR="6217" marT="6217" marB="0" anchor="ctr"/>
                </a:tc>
                <a:tc rowSpan="3">
                  <a:txBody>
                    <a:bodyPr/>
                    <a:lstStyle/>
                    <a:p>
                      <a:pPr algn="l" fontAlgn="ctr"/>
                      <a:r>
                        <a:rPr lang="ja-JP" altLang="en-US" sz="1400" b="0" i="0" u="none" strike="noStrike" dirty="0" smtClean="0">
                          <a:effectLst/>
                          <a:latin typeface="ＭＳ ゴシック"/>
                        </a:rPr>
                        <a:t>個別プランの是正を促す観点から、まずは理由を確認することが必要。正当な理由がない場合には、適宜、指摘していく。複数見つかるようであれば、より悪質性が高い可能性。</a:t>
                      </a:r>
                    </a:p>
                  </a:txBody>
                  <a:tcPr marL="6217" marR="6217" marT="6217" marB="0" anchor="ctr"/>
                </a:tc>
              </a:tr>
              <a:tr h="375840">
                <a:tc vMerge="1">
                  <a:txBody>
                    <a:bodyPr/>
                    <a:lstStyle/>
                    <a:p>
                      <a:pPr algn="l" fontAlgn="ctr"/>
                      <a:endParaRPr lang="ja-JP" altLang="en-US" sz="1400" b="0" i="0" u="none" strike="noStrike" dirty="0">
                        <a:effectLst/>
                        <a:latin typeface="ＭＳ ゴシック"/>
                      </a:endParaRPr>
                    </a:p>
                  </a:txBody>
                  <a:tcPr marL="6217" marR="6217" marT="6217" marB="0" anchor="ctr"/>
                </a:tc>
                <a:tc>
                  <a:txBody>
                    <a:bodyPr/>
                    <a:lstStyle/>
                    <a:p>
                      <a:pPr algn="l" fontAlgn="ctr"/>
                      <a:r>
                        <a:rPr lang="ja-JP" altLang="en-US" sz="1300" u="none" strike="noStrike" dirty="0">
                          <a:effectLst/>
                        </a:rPr>
                        <a:t>寝返りや歩行等ができない重度の寝たきり状態の利用者に、福祉用具給付の歩行補助つえが給付</a:t>
                      </a:r>
                      <a:endParaRPr lang="ja-JP" altLang="en-US" sz="1300" b="0" i="0" u="none" strike="noStrike" dirty="0">
                        <a:effectLst/>
                        <a:latin typeface="ＭＳ ゴシック"/>
                      </a:endParaRPr>
                    </a:p>
                  </a:txBody>
                  <a:tcPr marL="6217" marR="6217" marT="6217" marB="0" anchor="ctr"/>
                </a:tc>
                <a:tc vMerge="1">
                  <a:txBody>
                    <a:bodyPr/>
                    <a:lstStyle/>
                    <a:p>
                      <a:pPr algn="l" fontAlgn="ctr"/>
                      <a:endParaRPr lang="ja-JP" altLang="en-US" sz="1400" b="0" i="0" u="none" strike="noStrike" dirty="0">
                        <a:effectLst/>
                        <a:latin typeface="ＭＳ ゴシック"/>
                      </a:endParaRPr>
                    </a:p>
                  </a:txBody>
                  <a:tcPr marL="6217" marR="6217" marT="6217" marB="0" anchor="ctr"/>
                </a:tc>
              </a:tr>
              <a:tr h="198068">
                <a:tc vMerge="1">
                  <a:txBody>
                    <a:bodyPr/>
                    <a:lstStyle/>
                    <a:p>
                      <a:pPr algn="l" fontAlgn="ctr"/>
                      <a:endParaRPr lang="ja-JP" altLang="en-US" sz="1400" b="0" i="0" u="none" strike="noStrike" dirty="0">
                        <a:effectLst/>
                        <a:latin typeface="ＭＳ ゴシック"/>
                      </a:endParaRPr>
                    </a:p>
                  </a:txBody>
                  <a:tcPr marL="6217" marR="6217" marT="6217" marB="0" anchor="ctr"/>
                </a:tc>
                <a:tc>
                  <a:txBody>
                    <a:bodyPr/>
                    <a:lstStyle/>
                    <a:p>
                      <a:pPr algn="l" fontAlgn="ctr"/>
                      <a:r>
                        <a:rPr lang="ja-JP" altLang="en-US" sz="1300" u="none" strike="noStrike" dirty="0">
                          <a:effectLst/>
                        </a:rPr>
                        <a:t>徘徊がなく、歩行ができない状態の利用者に、福祉用具給付の徘徊感知器が給付</a:t>
                      </a:r>
                      <a:endParaRPr lang="ja-JP" altLang="en-US" sz="1300" b="0" i="0" u="none" strike="noStrike" dirty="0">
                        <a:effectLst/>
                        <a:latin typeface="ＭＳ ゴシック"/>
                      </a:endParaRPr>
                    </a:p>
                  </a:txBody>
                  <a:tcPr marL="6217" marR="6217" marT="6217" marB="0" anchor="ctr"/>
                </a:tc>
                <a:tc vMerge="1">
                  <a:txBody>
                    <a:bodyPr/>
                    <a:lstStyle/>
                    <a:p>
                      <a:pPr algn="l" fontAlgn="ctr"/>
                      <a:endParaRPr lang="ja-JP" altLang="en-US" sz="1400" b="0" i="0" u="none" strike="noStrike" dirty="0">
                        <a:effectLst/>
                        <a:latin typeface="ＭＳ ゴシック"/>
                      </a:endParaRPr>
                    </a:p>
                  </a:txBody>
                  <a:tcPr marL="6217" marR="6217" marT="6217" marB="0" anchor="ctr"/>
                </a:tc>
              </a:tr>
              <a:tr h="375840">
                <a:tc rowSpan="11">
                  <a:txBody>
                    <a:bodyPr/>
                    <a:lstStyle/>
                    <a:p>
                      <a:pPr algn="l" fontAlgn="ctr"/>
                      <a:r>
                        <a:rPr lang="ja-JP" altLang="en-US" sz="1400" u="none" strike="noStrike" dirty="0">
                          <a:effectLst/>
                        </a:rPr>
                        <a:t>身体軽度状態への不適切</a:t>
                      </a:r>
                      <a:r>
                        <a:rPr lang="ja-JP" altLang="en-US" sz="1400" u="none" strike="noStrike" dirty="0" smtClean="0">
                          <a:effectLst/>
                        </a:rPr>
                        <a:t>給付</a:t>
                      </a:r>
                      <a:endParaRPr lang="ja-JP" altLang="en-US" sz="1400" b="0" i="0" u="none" strike="noStrike" dirty="0">
                        <a:effectLst/>
                        <a:latin typeface="ＭＳ ゴシック"/>
                      </a:endParaRPr>
                    </a:p>
                  </a:txBody>
                  <a:tcPr marL="6217" marR="6217" marT="6217" marB="0" anchor="ctr"/>
                </a:tc>
                <a:tc>
                  <a:txBody>
                    <a:bodyPr/>
                    <a:lstStyle/>
                    <a:p>
                      <a:pPr algn="l" fontAlgn="ctr"/>
                      <a:r>
                        <a:rPr lang="ja-JP" altLang="en-US" sz="1300" u="none" strike="noStrike" dirty="0">
                          <a:effectLst/>
                        </a:rPr>
                        <a:t>起き上がりや立ち上がり、歩行もできる状態の利用者に、福祉用具給付の車いすが給付</a:t>
                      </a:r>
                      <a:endParaRPr lang="ja-JP" altLang="en-US" sz="1300" b="0" i="0" u="none" strike="noStrike" dirty="0">
                        <a:effectLst/>
                        <a:latin typeface="ＭＳ ゴシック"/>
                      </a:endParaRPr>
                    </a:p>
                  </a:txBody>
                  <a:tcPr marL="6217" marR="6217" marT="6217" marB="0" anchor="ctr"/>
                </a:tc>
                <a:tc rowSpan="11">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ＭＳ ゴシック"/>
                          <a:ea typeface="+mn-ea"/>
                          <a:cs typeface="+mn-cs"/>
                        </a:rPr>
                        <a:t>個別プランの是正を促す観点から、まずは理由を確認することが必要。正当な理由がない場合には、適宜、指摘していく。複数見つかるようであれば、より悪質性が高い可能性。</a:t>
                      </a:r>
                    </a:p>
                  </a:txBody>
                  <a:tcPr marL="6217" marR="6217" marT="6217" marB="0" anchor="ctr"/>
                </a:tc>
              </a:tr>
              <a:tr h="375840">
                <a:tc vMerge="1">
                  <a:txBody>
                    <a:bodyPr/>
                    <a:lstStyle/>
                    <a:p>
                      <a:pPr algn="l" fontAlgn="ctr"/>
                      <a:endParaRPr lang="ja-JP" altLang="en-US" sz="1400" b="0" i="0" u="none" strike="noStrike" dirty="0">
                        <a:effectLst/>
                        <a:latin typeface="ＭＳ ゴシック"/>
                      </a:endParaRPr>
                    </a:p>
                  </a:txBody>
                  <a:tcPr marL="6217" marR="6217" marT="6217" marB="0" anchor="ctr"/>
                </a:tc>
                <a:tc>
                  <a:txBody>
                    <a:bodyPr/>
                    <a:lstStyle/>
                    <a:p>
                      <a:pPr algn="l" fontAlgn="ctr"/>
                      <a:r>
                        <a:rPr lang="ja-JP" altLang="en-US" sz="1300" u="none" strike="noStrike" dirty="0">
                          <a:effectLst/>
                        </a:rPr>
                        <a:t>起き上がりや立ち上がり、歩行もできる状態の利用者に、福祉用具給付の車いす付属品が給付</a:t>
                      </a:r>
                      <a:endParaRPr lang="ja-JP" altLang="en-US" sz="1300" b="0" i="0" u="none" strike="noStrike" dirty="0">
                        <a:effectLst/>
                        <a:latin typeface="ＭＳ ゴシック"/>
                      </a:endParaRPr>
                    </a:p>
                  </a:txBody>
                  <a:tcPr marL="6217" marR="6217" marT="6217" marB="0" anchor="ctr"/>
                </a:tc>
                <a:tc vMerge="1">
                  <a:txBody>
                    <a:bodyPr/>
                    <a:lstStyle/>
                    <a:p>
                      <a:pPr algn="l" fontAlgn="ctr"/>
                      <a:endParaRPr lang="ja-JP" altLang="en-US" sz="1400" b="0" i="0" u="none" strike="noStrike" dirty="0">
                        <a:effectLst/>
                        <a:latin typeface="ＭＳ ゴシック"/>
                      </a:endParaRPr>
                    </a:p>
                  </a:txBody>
                  <a:tcPr marL="6217" marR="6217" marT="6217" marB="0" anchor="ctr"/>
                </a:tc>
              </a:tr>
              <a:tr h="375840">
                <a:tc vMerge="1">
                  <a:txBody>
                    <a:bodyPr/>
                    <a:lstStyle/>
                    <a:p>
                      <a:pPr algn="l" fontAlgn="ctr"/>
                      <a:endParaRPr lang="ja-JP" altLang="en-US" sz="1400" b="0" i="0" u="none" strike="noStrike" dirty="0">
                        <a:effectLst/>
                        <a:latin typeface="ＭＳ ゴシック"/>
                      </a:endParaRPr>
                    </a:p>
                  </a:txBody>
                  <a:tcPr marL="6217" marR="6217" marT="6217" marB="0" anchor="ctr"/>
                </a:tc>
                <a:tc>
                  <a:txBody>
                    <a:bodyPr/>
                    <a:lstStyle/>
                    <a:p>
                      <a:pPr algn="l" fontAlgn="ctr"/>
                      <a:r>
                        <a:rPr lang="ja-JP" altLang="en-US" sz="1300" u="none" strike="noStrike" dirty="0">
                          <a:effectLst/>
                        </a:rPr>
                        <a:t>寝返りや起き上がり、立ち上がり、歩行もできる状態の利用者に、福祉用具給付の特殊寝台が給付</a:t>
                      </a:r>
                      <a:endParaRPr lang="ja-JP" altLang="en-US" sz="1300" b="0" i="0" u="none" strike="noStrike" dirty="0">
                        <a:effectLst/>
                        <a:latin typeface="ＭＳ ゴシック"/>
                      </a:endParaRPr>
                    </a:p>
                  </a:txBody>
                  <a:tcPr marL="6217" marR="6217" marT="6217" marB="0" anchor="ctr"/>
                </a:tc>
                <a:tc vMerge="1">
                  <a:txBody>
                    <a:bodyPr/>
                    <a:lstStyle/>
                    <a:p>
                      <a:pPr algn="l" fontAlgn="ctr"/>
                      <a:endParaRPr lang="ja-JP" altLang="en-US" sz="1400" b="0" i="0" u="none" strike="noStrike" dirty="0">
                        <a:effectLst/>
                        <a:latin typeface="ＭＳ ゴシック"/>
                      </a:endParaRPr>
                    </a:p>
                  </a:txBody>
                  <a:tcPr marL="6217" marR="6217" marT="6217" marB="0" anchor="ctr"/>
                </a:tc>
              </a:tr>
              <a:tr h="375840">
                <a:tc vMerge="1">
                  <a:txBody>
                    <a:bodyPr/>
                    <a:lstStyle/>
                    <a:p>
                      <a:pPr algn="l" fontAlgn="ctr"/>
                      <a:endParaRPr lang="ja-JP" altLang="en-US" sz="1400" b="0" i="0" u="none" strike="noStrike" dirty="0">
                        <a:effectLst/>
                        <a:latin typeface="ＭＳ ゴシック"/>
                      </a:endParaRPr>
                    </a:p>
                  </a:txBody>
                  <a:tcPr marL="6217" marR="6217" marT="6217" marB="0" anchor="ctr"/>
                </a:tc>
                <a:tc>
                  <a:txBody>
                    <a:bodyPr/>
                    <a:lstStyle/>
                    <a:p>
                      <a:pPr algn="l" fontAlgn="ctr"/>
                      <a:r>
                        <a:rPr lang="ja-JP" altLang="en-US" sz="1300" u="none" strike="noStrike" dirty="0">
                          <a:effectLst/>
                        </a:rPr>
                        <a:t>寝返りや起き上がり、立ち上がり、歩行もできる状態の利用者に、福祉用具給付の特殊寝台付属品が給付</a:t>
                      </a:r>
                      <a:endParaRPr lang="ja-JP" altLang="en-US" sz="1300" b="0" i="0" u="none" strike="noStrike" dirty="0">
                        <a:effectLst/>
                        <a:latin typeface="ＭＳ ゴシック"/>
                      </a:endParaRPr>
                    </a:p>
                  </a:txBody>
                  <a:tcPr marL="6217" marR="6217" marT="6217" marB="0" anchor="ctr"/>
                </a:tc>
                <a:tc vMerge="1">
                  <a:txBody>
                    <a:bodyPr/>
                    <a:lstStyle/>
                    <a:p>
                      <a:pPr algn="l" fontAlgn="ctr"/>
                      <a:endParaRPr lang="ja-JP" altLang="en-US" sz="1400" b="0" i="0" u="none" strike="noStrike" dirty="0">
                        <a:effectLst/>
                        <a:latin typeface="ＭＳ ゴシック"/>
                      </a:endParaRPr>
                    </a:p>
                  </a:txBody>
                  <a:tcPr marL="6217" marR="6217" marT="6217" marB="0" anchor="ctr"/>
                </a:tc>
              </a:tr>
              <a:tr h="375840">
                <a:tc vMerge="1">
                  <a:txBody>
                    <a:bodyPr/>
                    <a:lstStyle/>
                    <a:p>
                      <a:pPr algn="l" fontAlgn="ctr"/>
                      <a:endParaRPr lang="ja-JP" altLang="en-US" sz="1400" b="0" i="0" u="none" strike="noStrike" dirty="0">
                        <a:effectLst/>
                        <a:latin typeface="ＭＳ ゴシック"/>
                      </a:endParaRPr>
                    </a:p>
                  </a:txBody>
                  <a:tcPr marL="6217" marR="6217" marT="6217" marB="0" anchor="ctr"/>
                </a:tc>
                <a:tc>
                  <a:txBody>
                    <a:bodyPr/>
                    <a:lstStyle/>
                    <a:p>
                      <a:pPr algn="l" fontAlgn="ctr"/>
                      <a:r>
                        <a:rPr lang="ja-JP" altLang="en-US" sz="1300" u="none" strike="noStrike" dirty="0">
                          <a:effectLst/>
                        </a:rPr>
                        <a:t>寝返りや起き上がり、立ち上がり、歩行もできる状態の利用者に、福祉用具給付の床ずれ防止用具が給付</a:t>
                      </a:r>
                      <a:endParaRPr lang="ja-JP" altLang="en-US" sz="1300" b="0" i="0" u="none" strike="noStrike" dirty="0">
                        <a:effectLst/>
                        <a:latin typeface="ＭＳ ゴシック"/>
                      </a:endParaRPr>
                    </a:p>
                  </a:txBody>
                  <a:tcPr marL="6217" marR="6217" marT="6217" marB="0" anchor="ctr"/>
                </a:tc>
                <a:tc vMerge="1">
                  <a:txBody>
                    <a:bodyPr/>
                    <a:lstStyle/>
                    <a:p>
                      <a:pPr algn="l" fontAlgn="ctr"/>
                      <a:endParaRPr lang="ja-JP" altLang="en-US" sz="1400" b="0" i="0" u="none" strike="noStrike" dirty="0">
                        <a:effectLst/>
                        <a:latin typeface="ＭＳ ゴシック"/>
                      </a:endParaRPr>
                    </a:p>
                  </a:txBody>
                  <a:tcPr marL="6217" marR="6217" marT="6217" marB="0" anchor="ctr"/>
                </a:tc>
              </a:tr>
              <a:tr h="375840">
                <a:tc vMerge="1">
                  <a:txBody>
                    <a:bodyPr/>
                    <a:lstStyle/>
                    <a:p>
                      <a:pPr algn="l" fontAlgn="ctr"/>
                      <a:endParaRPr lang="ja-JP" altLang="en-US" sz="1400" b="0" i="0" u="none" strike="noStrike" dirty="0">
                        <a:effectLst/>
                        <a:latin typeface="ＭＳ ゴシック"/>
                      </a:endParaRPr>
                    </a:p>
                  </a:txBody>
                  <a:tcPr marL="6217" marR="6217" marT="6217" marB="0" anchor="ctr"/>
                </a:tc>
                <a:tc>
                  <a:txBody>
                    <a:bodyPr/>
                    <a:lstStyle/>
                    <a:p>
                      <a:pPr algn="l" fontAlgn="ctr"/>
                      <a:r>
                        <a:rPr lang="ja-JP" altLang="en-US" sz="1300" u="none" strike="noStrike" dirty="0">
                          <a:effectLst/>
                        </a:rPr>
                        <a:t>寝返りや起き上がり、立ち上がり、歩行もできる状態の利用者に、福祉用具給付の体位変換器が給付</a:t>
                      </a:r>
                      <a:endParaRPr lang="ja-JP" altLang="en-US" sz="1300" b="0" i="0" u="none" strike="noStrike" dirty="0">
                        <a:effectLst/>
                        <a:latin typeface="ＭＳ ゴシック"/>
                      </a:endParaRPr>
                    </a:p>
                  </a:txBody>
                  <a:tcPr marL="6217" marR="6217" marT="6217" marB="0" anchor="ctr"/>
                </a:tc>
                <a:tc vMerge="1">
                  <a:txBody>
                    <a:bodyPr/>
                    <a:lstStyle/>
                    <a:p>
                      <a:pPr algn="l" fontAlgn="ctr"/>
                      <a:endParaRPr lang="ja-JP" altLang="en-US" sz="1400" b="0" i="0" u="none" strike="noStrike" dirty="0">
                        <a:effectLst/>
                        <a:latin typeface="ＭＳ ゴシック"/>
                      </a:endParaRPr>
                    </a:p>
                  </a:txBody>
                  <a:tcPr marL="6217" marR="6217" marT="6217" marB="0" anchor="ctr"/>
                </a:tc>
              </a:tr>
              <a:tr h="375840">
                <a:tc vMerge="1">
                  <a:txBody>
                    <a:bodyPr/>
                    <a:lstStyle/>
                    <a:p>
                      <a:pPr algn="l" fontAlgn="ctr"/>
                      <a:endParaRPr lang="ja-JP" altLang="en-US" sz="1400" b="0" i="0" u="none" strike="noStrike" dirty="0">
                        <a:effectLst/>
                        <a:latin typeface="ＭＳ ゴシック"/>
                      </a:endParaRPr>
                    </a:p>
                  </a:txBody>
                  <a:tcPr marL="6217" marR="6217" marT="6217" marB="0" anchor="ctr"/>
                </a:tc>
                <a:tc>
                  <a:txBody>
                    <a:bodyPr/>
                    <a:lstStyle/>
                    <a:p>
                      <a:pPr algn="l" fontAlgn="ctr"/>
                      <a:r>
                        <a:rPr lang="ja-JP" altLang="en-US" sz="1300" u="none" strike="noStrike" dirty="0">
                          <a:effectLst/>
                        </a:rPr>
                        <a:t>寝返りや起き上がり、立ち上がり、歩行もできる状態の利用者に、福祉用具給付の移動用リフトが給付</a:t>
                      </a:r>
                      <a:endParaRPr lang="ja-JP" altLang="en-US" sz="1300" b="0" i="0" u="none" strike="noStrike" dirty="0">
                        <a:effectLst/>
                        <a:latin typeface="ＭＳ ゴシック"/>
                      </a:endParaRPr>
                    </a:p>
                  </a:txBody>
                  <a:tcPr marL="6217" marR="6217" marT="6217" marB="0" anchor="ctr"/>
                </a:tc>
                <a:tc vMerge="1">
                  <a:txBody>
                    <a:bodyPr/>
                    <a:lstStyle/>
                    <a:p>
                      <a:pPr algn="l" fontAlgn="ctr"/>
                      <a:endParaRPr lang="ja-JP" altLang="en-US" sz="1400" b="0" i="0" u="none" strike="noStrike" dirty="0">
                        <a:effectLst/>
                        <a:latin typeface="ＭＳ ゴシック"/>
                      </a:endParaRPr>
                    </a:p>
                  </a:txBody>
                  <a:tcPr marL="6217" marR="6217" marT="6217" marB="0" anchor="ctr"/>
                </a:tc>
              </a:tr>
              <a:tr h="375840">
                <a:tc vMerge="1">
                  <a:txBody>
                    <a:bodyPr/>
                    <a:lstStyle/>
                    <a:p>
                      <a:pPr algn="l" fontAlgn="ctr"/>
                      <a:endParaRPr lang="ja-JP" altLang="en-US" sz="1400" b="0" i="0" u="none" strike="noStrike" dirty="0">
                        <a:effectLst/>
                        <a:latin typeface="ＭＳ ゴシック"/>
                      </a:endParaRPr>
                    </a:p>
                  </a:txBody>
                  <a:tcPr marL="6217" marR="6217" marT="6217" marB="0" anchor="ctr"/>
                </a:tc>
                <a:tc>
                  <a:txBody>
                    <a:bodyPr/>
                    <a:lstStyle/>
                    <a:p>
                      <a:pPr algn="l" fontAlgn="ctr"/>
                      <a:r>
                        <a:rPr lang="ja-JP" altLang="en-US" sz="1300" u="none" strike="noStrike" dirty="0">
                          <a:effectLst/>
                        </a:rPr>
                        <a:t>起き上がりや立ち上がり、歩行もできる状態の利用者に、福祉用具給付の手すりが給付</a:t>
                      </a:r>
                      <a:endParaRPr lang="ja-JP" altLang="en-US" sz="1300" b="0" i="0" u="none" strike="noStrike" dirty="0">
                        <a:effectLst/>
                        <a:latin typeface="ＭＳ ゴシック"/>
                      </a:endParaRPr>
                    </a:p>
                  </a:txBody>
                  <a:tcPr marL="6217" marR="6217" marT="6217" marB="0" anchor="ctr"/>
                </a:tc>
                <a:tc vMerge="1">
                  <a:txBody>
                    <a:bodyPr/>
                    <a:lstStyle/>
                    <a:p>
                      <a:pPr algn="l" fontAlgn="ctr"/>
                      <a:endParaRPr lang="ja-JP" altLang="en-US" sz="1400" b="0" i="0" u="none" strike="noStrike" dirty="0">
                        <a:effectLst/>
                        <a:latin typeface="ＭＳ ゴシック"/>
                      </a:endParaRPr>
                    </a:p>
                  </a:txBody>
                  <a:tcPr marL="6217" marR="6217" marT="6217" marB="0" anchor="ctr"/>
                </a:tc>
              </a:tr>
              <a:tr h="375840">
                <a:tc vMerge="1">
                  <a:txBody>
                    <a:bodyPr/>
                    <a:lstStyle/>
                    <a:p>
                      <a:pPr algn="l" fontAlgn="ctr"/>
                      <a:endParaRPr lang="ja-JP" altLang="en-US" sz="1400" b="0" i="0" u="none" strike="noStrike" dirty="0">
                        <a:effectLst/>
                        <a:latin typeface="ＭＳ ゴシック"/>
                      </a:endParaRPr>
                    </a:p>
                  </a:txBody>
                  <a:tcPr marL="6217" marR="6217" marT="6217" marB="0" anchor="ctr"/>
                </a:tc>
                <a:tc>
                  <a:txBody>
                    <a:bodyPr/>
                    <a:lstStyle/>
                    <a:p>
                      <a:pPr algn="l" fontAlgn="ctr"/>
                      <a:r>
                        <a:rPr lang="ja-JP" altLang="en-US" sz="1300" u="none" strike="noStrike" dirty="0">
                          <a:effectLst/>
                        </a:rPr>
                        <a:t>起き上がりや立ち上がり、歩行もできる状態の利用者に、福祉用具給付のスロープが給付</a:t>
                      </a:r>
                      <a:endParaRPr lang="ja-JP" altLang="en-US" sz="1300" b="0" i="0" u="none" strike="noStrike" dirty="0">
                        <a:effectLst/>
                        <a:latin typeface="ＭＳ ゴシック"/>
                      </a:endParaRPr>
                    </a:p>
                  </a:txBody>
                  <a:tcPr marL="6217" marR="6217" marT="6217" marB="0" anchor="ctr"/>
                </a:tc>
                <a:tc vMerge="1">
                  <a:txBody>
                    <a:bodyPr/>
                    <a:lstStyle/>
                    <a:p>
                      <a:pPr algn="l" fontAlgn="ctr"/>
                      <a:endParaRPr lang="ja-JP" altLang="en-US" sz="1400" b="0" i="0" u="none" strike="noStrike" dirty="0">
                        <a:effectLst/>
                        <a:latin typeface="ＭＳ ゴシック"/>
                      </a:endParaRPr>
                    </a:p>
                  </a:txBody>
                  <a:tcPr marL="6217" marR="6217" marT="6217" marB="0" anchor="ctr"/>
                </a:tc>
              </a:tr>
              <a:tr h="375840">
                <a:tc vMerge="1">
                  <a:txBody>
                    <a:bodyPr/>
                    <a:lstStyle/>
                    <a:p>
                      <a:pPr algn="l" fontAlgn="ctr"/>
                      <a:endParaRPr lang="ja-JP" altLang="en-US" sz="1400" b="0" i="0" u="none" strike="noStrike" dirty="0">
                        <a:effectLst/>
                        <a:latin typeface="ＭＳ ゴシック"/>
                      </a:endParaRPr>
                    </a:p>
                  </a:txBody>
                  <a:tcPr marL="6217" marR="6217" marT="6217" marB="0" anchor="ctr"/>
                </a:tc>
                <a:tc>
                  <a:txBody>
                    <a:bodyPr/>
                    <a:lstStyle/>
                    <a:p>
                      <a:pPr algn="l" fontAlgn="ctr"/>
                      <a:r>
                        <a:rPr lang="ja-JP" altLang="en-US" sz="1300" u="none" strike="noStrike" dirty="0">
                          <a:effectLst/>
                        </a:rPr>
                        <a:t>起き上がりや立ち上がり、歩行もできる状態の利用者に、福祉用具給付の歩行器が給付</a:t>
                      </a:r>
                      <a:endParaRPr lang="ja-JP" altLang="en-US" sz="1300" b="0" i="0" u="none" strike="noStrike" dirty="0">
                        <a:effectLst/>
                        <a:latin typeface="ＭＳ ゴシック"/>
                      </a:endParaRPr>
                    </a:p>
                  </a:txBody>
                  <a:tcPr marL="6217" marR="6217" marT="6217" marB="0" anchor="ctr"/>
                </a:tc>
                <a:tc vMerge="1">
                  <a:txBody>
                    <a:bodyPr/>
                    <a:lstStyle/>
                    <a:p>
                      <a:pPr algn="l" fontAlgn="ctr"/>
                      <a:endParaRPr lang="ja-JP" altLang="en-US" sz="1400" b="0" i="0" u="none" strike="noStrike" dirty="0">
                        <a:effectLst/>
                        <a:latin typeface="ＭＳ ゴシック"/>
                      </a:endParaRPr>
                    </a:p>
                  </a:txBody>
                  <a:tcPr marL="6217" marR="6217" marT="6217" marB="0" anchor="ctr"/>
                </a:tc>
              </a:tr>
              <a:tr h="375840">
                <a:tc vMerge="1">
                  <a:txBody>
                    <a:bodyPr/>
                    <a:lstStyle/>
                    <a:p>
                      <a:pPr algn="l" fontAlgn="ctr"/>
                      <a:endParaRPr lang="ja-JP" altLang="en-US" sz="1400" b="0" i="0" u="none" strike="noStrike" dirty="0">
                        <a:effectLst/>
                        <a:latin typeface="ＭＳ ゴシック"/>
                      </a:endParaRPr>
                    </a:p>
                  </a:txBody>
                  <a:tcPr marL="6217" marR="6217" marT="6217" marB="0" anchor="ctr"/>
                </a:tc>
                <a:tc>
                  <a:txBody>
                    <a:bodyPr/>
                    <a:lstStyle/>
                    <a:p>
                      <a:pPr algn="l" fontAlgn="ctr"/>
                      <a:r>
                        <a:rPr lang="ja-JP" altLang="en-US" sz="1300" u="none" strike="noStrike" dirty="0">
                          <a:effectLst/>
                        </a:rPr>
                        <a:t>起き上がりや立ち上がり、歩行もできる状態の利用者に、福祉用具給付の歩行補助つえが給付</a:t>
                      </a:r>
                      <a:endParaRPr lang="ja-JP" altLang="en-US" sz="1300" b="0" i="0" u="none" strike="noStrike" dirty="0">
                        <a:effectLst/>
                        <a:latin typeface="ＭＳ ゴシック"/>
                      </a:endParaRPr>
                    </a:p>
                  </a:txBody>
                  <a:tcPr marL="6217" marR="6217" marT="6217" marB="0" anchor="ctr"/>
                </a:tc>
                <a:tc vMerge="1">
                  <a:txBody>
                    <a:bodyPr/>
                    <a:lstStyle/>
                    <a:p>
                      <a:pPr algn="l" fontAlgn="ctr"/>
                      <a:endParaRPr lang="ja-JP" altLang="en-US" sz="1400" b="0" i="0" u="none" strike="noStrike" dirty="0">
                        <a:effectLst/>
                        <a:latin typeface="ＭＳ ゴシック"/>
                      </a:endParaRPr>
                    </a:p>
                  </a:txBody>
                  <a:tcPr marL="6217" marR="6217" marT="6217" marB="0" anchor="ctr"/>
                </a:tc>
              </a:tr>
            </a:tbl>
          </a:graphicData>
        </a:graphic>
      </p:graphicFrame>
      <p:sp>
        <p:nvSpPr>
          <p:cNvPr id="5" name="タイトル 1"/>
          <p:cNvSpPr txBox="1">
            <a:spLocks/>
          </p:cNvSpPr>
          <p:nvPr/>
        </p:nvSpPr>
        <p:spPr>
          <a:xfrm>
            <a:off x="72008" y="22385"/>
            <a:ext cx="8964488" cy="382279"/>
          </a:xfrm>
          <a:prstGeom prst="rect">
            <a:avLst/>
          </a:prstGeom>
          <a:solidFill>
            <a:schemeClr val="accent3">
              <a:lumMod val="60000"/>
              <a:lumOff val="40000"/>
            </a:schemeClr>
          </a:solidFill>
          <a:ln>
            <a:solidFill>
              <a:schemeClr val="accent1"/>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2400" b="1" dirty="0" smtClean="0"/>
              <a:t>【</a:t>
            </a:r>
            <a:r>
              <a:rPr lang="ja-JP" altLang="en-US" sz="2400" b="1" dirty="0" smtClean="0">
                <a:solidFill>
                  <a:srgbClr val="FF0000"/>
                </a:solidFill>
              </a:rPr>
              <a:t>ｽﾃｯﾌﾟ</a:t>
            </a:r>
            <a:r>
              <a:rPr lang="en-US" altLang="ja-JP" sz="2400" b="1" dirty="0" smtClean="0">
                <a:solidFill>
                  <a:srgbClr val="FF0000"/>
                </a:solidFill>
              </a:rPr>
              <a:t>2</a:t>
            </a:r>
            <a:r>
              <a:rPr lang="en-US" altLang="ja-JP" sz="2400" b="1" dirty="0" smtClean="0"/>
              <a:t>】</a:t>
            </a:r>
            <a:r>
              <a:rPr lang="ja-JP" altLang="en-US" sz="2400" b="1" dirty="0" smtClean="0"/>
              <a:t>②認定データと給付データを用いた絞り込み</a:t>
            </a:r>
            <a:endParaRPr lang="ja-JP" altLang="en-US" sz="2400" b="1" dirty="0"/>
          </a:p>
        </p:txBody>
      </p:sp>
      <p:sp>
        <p:nvSpPr>
          <p:cNvPr id="6" name="テキスト ボックス 5"/>
          <p:cNvSpPr txBox="1"/>
          <p:nvPr/>
        </p:nvSpPr>
        <p:spPr>
          <a:xfrm>
            <a:off x="-19540" y="635204"/>
            <a:ext cx="6103708" cy="369332"/>
          </a:xfrm>
          <a:prstGeom prst="rect">
            <a:avLst/>
          </a:prstGeom>
          <a:noFill/>
        </p:spPr>
        <p:txBody>
          <a:bodyPr wrap="square" rtlCol="0">
            <a:spAutoFit/>
          </a:bodyPr>
          <a:lstStyle/>
          <a:p>
            <a:r>
              <a:rPr kumimoji="1" lang="en-US" altLang="ja-JP" dirty="0" smtClean="0"/>
              <a:t>【</a:t>
            </a:r>
            <a:r>
              <a:rPr kumimoji="1" lang="ja-JP" altLang="en-US" dirty="0" smtClean="0"/>
              <a:t>ＡＤＬ、ＩＡＤＬと合っていないサービス利用の実態はないか</a:t>
            </a:r>
            <a:r>
              <a:rPr kumimoji="1" lang="en-US" altLang="ja-JP" dirty="0" smtClean="0"/>
              <a:t>】</a:t>
            </a:r>
            <a:endParaRPr kumimoji="1" lang="ja-JP" altLang="en-US" dirty="0"/>
          </a:p>
        </p:txBody>
      </p:sp>
      <p:sp>
        <p:nvSpPr>
          <p:cNvPr id="7" name="スライド番号プレースホルダー 3"/>
          <p:cNvSpPr txBox="1">
            <a:spLocks/>
          </p:cNvSpPr>
          <p:nvPr/>
        </p:nvSpPr>
        <p:spPr>
          <a:xfrm>
            <a:off x="6832600" y="6492875"/>
            <a:ext cx="2311400" cy="365125"/>
          </a:xfrm>
          <a:prstGeom prst="rect">
            <a:avLst/>
          </a:prstGeom>
        </p:spPr>
        <p:txBody>
          <a:bodyPr vert="horz" lIns="91247" tIns="45624" rIns="91247" bIns="45624" rtlCol="0" anchor="ctr"/>
          <a:lstStyle>
            <a:defPPr>
              <a:defRPr lang="ja-JP"/>
            </a:defPPr>
            <a:lvl1pPr marL="0" algn="r" defTabSz="904985" rtl="0" eaLnBrk="1" latinLnBrk="0" hangingPunct="1">
              <a:defRPr kumimoji="1" sz="2000" kern="1200">
                <a:solidFill>
                  <a:schemeClr val="tx1"/>
                </a:solidFill>
                <a:latin typeface="+mn-lt"/>
                <a:ea typeface="+mn-ea"/>
                <a:cs typeface="+mn-cs"/>
              </a:defRPr>
            </a:lvl1pPr>
            <a:lvl2pPr marL="452489" algn="l" defTabSz="904985" rtl="0" eaLnBrk="1" latinLnBrk="0" hangingPunct="1">
              <a:defRPr kumimoji="1" sz="1800" kern="1200">
                <a:solidFill>
                  <a:schemeClr val="tx1"/>
                </a:solidFill>
                <a:latin typeface="+mn-lt"/>
                <a:ea typeface="+mn-ea"/>
                <a:cs typeface="+mn-cs"/>
              </a:defRPr>
            </a:lvl2pPr>
            <a:lvl3pPr marL="904985" algn="l" defTabSz="904985" rtl="0" eaLnBrk="1" latinLnBrk="0" hangingPunct="1">
              <a:defRPr kumimoji="1" sz="1800" kern="1200">
                <a:solidFill>
                  <a:schemeClr val="tx1"/>
                </a:solidFill>
                <a:latin typeface="+mn-lt"/>
                <a:ea typeface="+mn-ea"/>
                <a:cs typeface="+mn-cs"/>
              </a:defRPr>
            </a:lvl3pPr>
            <a:lvl4pPr marL="1357480" algn="l" defTabSz="904985" rtl="0" eaLnBrk="1" latinLnBrk="0" hangingPunct="1">
              <a:defRPr kumimoji="1" sz="1800" kern="1200">
                <a:solidFill>
                  <a:schemeClr val="tx1"/>
                </a:solidFill>
                <a:latin typeface="+mn-lt"/>
                <a:ea typeface="+mn-ea"/>
                <a:cs typeface="+mn-cs"/>
              </a:defRPr>
            </a:lvl4pPr>
            <a:lvl5pPr marL="1809974" algn="l" defTabSz="904985" rtl="0" eaLnBrk="1" latinLnBrk="0" hangingPunct="1">
              <a:defRPr kumimoji="1" sz="1800" kern="1200">
                <a:solidFill>
                  <a:schemeClr val="tx1"/>
                </a:solidFill>
                <a:latin typeface="+mn-lt"/>
                <a:ea typeface="+mn-ea"/>
                <a:cs typeface="+mn-cs"/>
              </a:defRPr>
            </a:lvl5pPr>
            <a:lvl6pPr marL="2262463" algn="l" defTabSz="904985" rtl="0" eaLnBrk="1" latinLnBrk="0" hangingPunct="1">
              <a:defRPr kumimoji="1" sz="1800" kern="1200">
                <a:solidFill>
                  <a:schemeClr val="tx1"/>
                </a:solidFill>
                <a:latin typeface="+mn-lt"/>
                <a:ea typeface="+mn-ea"/>
                <a:cs typeface="+mn-cs"/>
              </a:defRPr>
            </a:lvl6pPr>
            <a:lvl7pPr marL="2714956" algn="l" defTabSz="904985" rtl="0" eaLnBrk="1" latinLnBrk="0" hangingPunct="1">
              <a:defRPr kumimoji="1" sz="1800" kern="1200">
                <a:solidFill>
                  <a:schemeClr val="tx1"/>
                </a:solidFill>
                <a:latin typeface="+mn-lt"/>
                <a:ea typeface="+mn-ea"/>
                <a:cs typeface="+mn-cs"/>
              </a:defRPr>
            </a:lvl7pPr>
            <a:lvl8pPr marL="3167454" algn="l" defTabSz="904985" rtl="0" eaLnBrk="1" latinLnBrk="0" hangingPunct="1">
              <a:defRPr kumimoji="1" sz="1800" kern="1200">
                <a:solidFill>
                  <a:schemeClr val="tx1"/>
                </a:solidFill>
                <a:latin typeface="+mn-lt"/>
                <a:ea typeface="+mn-ea"/>
                <a:cs typeface="+mn-cs"/>
              </a:defRPr>
            </a:lvl8pPr>
            <a:lvl9pPr marL="3619940" algn="l" defTabSz="904985" rtl="0" eaLnBrk="1" latinLnBrk="0" hangingPunct="1">
              <a:defRPr kumimoji="1" sz="1800" kern="1200">
                <a:solidFill>
                  <a:schemeClr val="tx1"/>
                </a:solidFill>
                <a:latin typeface="+mn-lt"/>
                <a:ea typeface="+mn-ea"/>
                <a:cs typeface="+mn-cs"/>
              </a:defRPr>
            </a:lvl9pPr>
          </a:lstStyle>
          <a:p>
            <a:pPr>
              <a:defRPr/>
            </a:pPr>
            <a:fld id="{85D4C70D-35DA-47A0-8749-E3FB69473BFD}" type="slidenum">
              <a:rPr lang="ja-JP" altLang="en-US" smtClean="0">
                <a:solidFill>
                  <a:prstClr val="black"/>
                </a:solidFill>
              </a:rPr>
              <a:pPr>
                <a:defRPr/>
              </a:pPr>
              <a:t>9</a:t>
            </a:fld>
            <a:endParaRPr lang="ja-JP" altLang="en-US" dirty="0">
              <a:solidFill>
                <a:prstClr val="black"/>
              </a:solidFill>
            </a:endParaRPr>
          </a:p>
        </p:txBody>
      </p:sp>
      <p:sp>
        <p:nvSpPr>
          <p:cNvPr id="8" name="正方形/長方形 7"/>
          <p:cNvSpPr/>
          <p:nvPr/>
        </p:nvSpPr>
        <p:spPr>
          <a:xfrm>
            <a:off x="240867" y="404664"/>
            <a:ext cx="8799152" cy="338554"/>
          </a:xfrm>
          <a:prstGeom prst="rect">
            <a:avLst/>
          </a:prstGeom>
        </p:spPr>
        <p:txBody>
          <a:bodyPr wrap="square">
            <a:spAutoFit/>
          </a:bodyPr>
          <a:lstStyle/>
          <a:p>
            <a:r>
              <a:rPr lang="ja-JP" altLang="en-US" sz="1600" b="1" dirty="0" smtClean="0"/>
              <a:t>⇒　以下の項目に該当する場合は、個別プランの理由を確認していくことが必要。</a:t>
            </a:r>
            <a:endParaRPr lang="ja-JP" altLang="en-US" sz="1600" b="1" dirty="0"/>
          </a:p>
        </p:txBody>
      </p:sp>
    </p:spTree>
    <p:extLst>
      <p:ext uri="{BB962C8B-B14F-4D97-AF65-F5344CB8AC3E}">
        <p14:creationId xmlns:p14="http://schemas.microsoft.com/office/powerpoint/2010/main" val="1978621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763053432"/>
              </p:ext>
            </p:extLst>
          </p:nvPr>
        </p:nvGraphicFramePr>
        <p:xfrm>
          <a:off x="251520" y="548680"/>
          <a:ext cx="8579296" cy="6007851"/>
        </p:xfrm>
        <a:graphic>
          <a:graphicData uri="http://schemas.openxmlformats.org/drawingml/2006/table">
            <a:tbl>
              <a:tblPr>
                <a:tableStyleId>{5940675A-B579-460E-94D1-54222C63F5DA}</a:tableStyleId>
              </a:tblPr>
              <a:tblGrid>
                <a:gridCol w="1305316"/>
                <a:gridCol w="4671348"/>
                <a:gridCol w="2602632"/>
              </a:tblGrid>
              <a:tr h="314391">
                <a:tc>
                  <a:txBody>
                    <a:bodyPr/>
                    <a:lstStyle/>
                    <a:p>
                      <a:pPr algn="ctr" fontAlgn="ctr"/>
                      <a:r>
                        <a:rPr lang="ja-JP" altLang="en-US" sz="1400" u="none" strike="noStrike" dirty="0">
                          <a:effectLst/>
                        </a:rPr>
                        <a:t>チェック項目</a:t>
                      </a:r>
                      <a:endParaRPr lang="ja-JP" altLang="en-US" sz="1400" b="0" i="0" u="none" strike="noStrike" dirty="0">
                        <a:effectLst/>
                        <a:latin typeface="ＭＳ ゴシック"/>
                      </a:endParaRPr>
                    </a:p>
                  </a:txBody>
                  <a:tcPr marL="7783" marR="7783" marT="7783" marB="0" anchor="ctr">
                    <a:solidFill>
                      <a:schemeClr val="accent5">
                        <a:lumMod val="20000"/>
                        <a:lumOff val="80000"/>
                      </a:schemeClr>
                    </a:solidFill>
                  </a:tcPr>
                </a:tc>
                <a:tc>
                  <a:txBody>
                    <a:bodyPr/>
                    <a:lstStyle/>
                    <a:p>
                      <a:pPr algn="ctr" fontAlgn="ctr"/>
                      <a:r>
                        <a:rPr lang="ja-JP" altLang="en-US" sz="1400" u="none" strike="noStrike" dirty="0">
                          <a:effectLst/>
                        </a:rPr>
                        <a:t>チェック内容</a:t>
                      </a:r>
                      <a:endParaRPr lang="ja-JP" altLang="en-US" sz="1400" b="0" i="0" u="none" strike="noStrike" dirty="0">
                        <a:effectLst/>
                        <a:latin typeface="ＭＳ ゴシック"/>
                      </a:endParaRPr>
                    </a:p>
                  </a:txBody>
                  <a:tcPr marL="7783" marR="7783" marT="7783" marB="0" anchor="ctr">
                    <a:solidFill>
                      <a:schemeClr val="accent5">
                        <a:lumMod val="20000"/>
                        <a:lumOff val="80000"/>
                      </a:schemeClr>
                    </a:solidFill>
                  </a:tcPr>
                </a:tc>
                <a:tc>
                  <a:txBody>
                    <a:bodyPr/>
                    <a:lstStyle/>
                    <a:p>
                      <a:pPr algn="ctr" fontAlgn="ctr"/>
                      <a:r>
                        <a:rPr lang="ja-JP" altLang="en-US" sz="1400" b="0" i="0" u="none" strike="noStrike" dirty="0" smtClean="0">
                          <a:effectLst/>
                          <a:latin typeface="ＭＳ ゴシック"/>
                        </a:rPr>
                        <a:t>考え方</a:t>
                      </a:r>
                      <a:endParaRPr lang="ja-JP" altLang="en-US" sz="1400" b="0" i="0" u="none" strike="noStrike" dirty="0">
                        <a:effectLst/>
                        <a:latin typeface="ＭＳ ゴシック"/>
                      </a:endParaRPr>
                    </a:p>
                  </a:txBody>
                  <a:tcPr marL="7783" marR="7783" marT="7783" marB="0" anchor="ctr">
                    <a:solidFill>
                      <a:schemeClr val="accent5">
                        <a:lumMod val="20000"/>
                        <a:lumOff val="80000"/>
                      </a:schemeClr>
                    </a:solidFill>
                  </a:tcPr>
                </a:tc>
              </a:tr>
              <a:tr h="468544">
                <a:tc rowSpan="3">
                  <a:txBody>
                    <a:bodyPr/>
                    <a:lstStyle/>
                    <a:p>
                      <a:pPr algn="l" fontAlgn="ctr"/>
                      <a:r>
                        <a:rPr lang="ja-JP" altLang="en-US" sz="1400" u="none" strike="noStrike" dirty="0">
                          <a:effectLst/>
                        </a:rPr>
                        <a:t>認知症軽度状態への不適切</a:t>
                      </a:r>
                      <a:r>
                        <a:rPr lang="ja-JP" altLang="en-US" sz="1400" u="none" strike="noStrike" dirty="0" smtClean="0">
                          <a:effectLst/>
                        </a:rPr>
                        <a:t>給付</a:t>
                      </a:r>
                      <a:endParaRPr lang="ja-JP" altLang="en-US" sz="1400" b="0" i="0" u="none" strike="noStrike" dirty="0">
                        <a:effectLst/>
                        <a:latin typeface="ＭＳ ゴシック"/>
                      </a:endParaRPr>
                    </a:p>
                  </a:txBody>
                  <a:tcPr marL="6217" marR="6217" marT="6217" marB="0" anchor="ctr"/>
                </a:tc>
                <a:tc>
                  <a:txBody>
                    <a:bodyPr/>
                    <a:lstStyle/>
                    <a:p>
                      <a:pPr algn="l" fontAlgn="ctr"/>
                      <a:r>
                        <a:rPr lang="ja-JP" altLang="en-US" sz="1400" u="none" strike="noStrike" dirty="0">
                          <a:effectLst/>
                        </a:rPr>
                        <a:t>意思決定等ができ、特別な問題行動もない認知症軽度状態の利用者に、認知症対応型通所介護が給付</a:t>
                      </a:r>
                      <a:endParaRPr lang="ja-JP" altLang="en-US" sz="1400" b="0" i="0" u="none" strike="noStrike" dirty="0">
                        <a:effectLst/>
                        <a:latin typeface="ＭＳ ゴシック"/>
                      </a:endParaRPr>
                    </a:p>
                  </a:txBody>
                  <a:tcPr marL="6217" marR="6217" marT="6217" marB="0" anchor="ctr"/>
                </a:tc>
                <a:tc rowSpan="12">
                  <a:txBody>
                    <a:bodyPr/>
                    <a:lstStyle/>
                    <a:p>
                      <a:pPr algn="l" fontAlgn="ctr"/>
                      <a:r>
                        <a:rPr lang="ja-JP" altLang="en-US" sz="1400" b="0" i="0" u="none" strike="noStrike" dirty="0" smtClean="0">
                          <a:effectLst/>
                          <a:latin typeface="ＭＳ ゴシック"/>
                        </a:rPr>
                        <a:t>個別プランの是正を促す観点から、まずは理由を確認することが必要。正当な理由がない場合には、適宜、指摘していく。複数見つかるようであれば、より悪質性が高い可能性。</a:t>
                      </a:r>
                    </a:p>
                  </a:txBody>
                  <a:tcPr marL="6217" marR="6217" marT="6217" marB="0" anchor="ctr"/>
                </a:tc>
              </a:tr>
              <a:tr h="468544">
                <a:tc vMerge="1">
                  <a:txBody>
                    <a:bodyPr/>
                    <a:lstStyle/>
                    <a:p>
                      <a:pPr algn="l" fontAlgn="ctr"/>
                      <a:endParaRPr lang="ja-JP" altLang="en-US" sz="1400" b="0" i="0" u="none" strike="noStrike" dirty="0">
                        <a:effectLst/>
                        <a:latin typeface="ＭＳ ゴシック"/>
                      </a:endParaRPr>
                    </a:p>
                  </a:txBody>
                  <a:tcPr marL="6217" marR="6217" marT="6217" marB="0" anchor="ctr"/>
                </a:tc>
                <a:tc>
                  <a:txBody>
                    <a:bodyPr/>
                    <a:lstStyle/>
                    <a:p>
                      <a:pPr algn="l" fontAlgn="ctr"/>
                      <a:r>
                        <a:rPr lang="ja-JP" altLang="en-US" sz="1400" u="none" strike="noStrike" dirty="0">
                          <a:effectLst/>
                        </a:rPr>
                        <a:t>意思決定等ができ、特別な問題行動もない認知症軽度状態の利用者に、福祉用具給付の徘徊感知器が給付</a:t>
                      </a:r>
                      <a:endParaRPr lang="ja-JP" altLang="en-US" sz="1400" b="0" i="0" u="none" strike="noStrike" dirty="0">
                        <a:effectLst/>
                        <a:latin typeface="ＭＳ ゴシック"/>
                      </a:endParaRPr>
                    </a:p>
                  </a:txBody>
                  <a:tcPr marL="6217" marR="6217" marT="6217" marB="0" anchor="ctr"/>
                </a:tc>
                <a:tc vMerge="1">
                  <a:txBody>
                    <a:bodyPr/>
                    <a:lstStyle/>
                    <a:p>
                      <a:pPr algn="l" fontAlgn="ctr"/>
                      <a:endParaRPr lang="ja-JP" altLang="en-US" sz="1400" b="0" i="0" u="none" strike="noStrike" dirty="0">
                        <a:effectLst/>
                        <a:latin typeface="ＭＳ ゴシック"/>
                      </a:endParaRPr>
                    </a:p>
                  </a:txBody>
                  <a:tcPr marL="6217" marR="6217" marT="6217" marB="0" anchor="ctr"/>
                </a:tc>
              </a:tr>
              <a:tr h="468544">
                <a:tc vMerge="1">
                  <a:txBody>
                    <a:bodyPr/>
                    <a:lstStyle/>
                    <a:p>
                      <a:pPr algn="l" fontAlgn="ctr"/>
                      <a:endParaRPr lang="ja-JP" altLang="en-US" sz="1400" b="0" i="0" u="none" strike="noStrike" dirty="0">
                        <a:effectLst/>
                        <a:latin typeface="ＭＳ ゴシック"/>
                      </a:endParaRPr>
                    </a:p>
                  </a:txBody>
                  <a:tcPr marL="6217" marR="6217" marT="6217" marB="0" anchor="ctr"/>
                </a:tc>
                <a:tc>
                  <a:txBody>
                    <a:bodyPr/>
                    <a:lstStyle/>
                    <a:p>
                      <a:pPr algn="l" fontAlgn="ctr"/>
                      <a:r>
                        <a:rPr lang="ja-JP" altLang="en-US" sz="1400" u="none" strike="noStrike" dirty="0">
                          <a:effectLst/>
                        </a:rPr>
                        <a:t>意思決定等ができ、特別な問題行動もない認知症軽度</a:t>
                      </a:r>
                      <a:r>
                        <a:rPr lang="ja-JP" altLang="en-US" sz="1400" u="none" strike="noStrike" dirty="0" smtClean="0">
                          <a:effectLst/>
                        </a:rPr>
                        <a:t>状態（日常生活自立度</a:t>
                      </a:r>
                      <a:r>
                        <a:rPr lang="en-US" altLang="ja-JP" sz="1400" u="none" strike="noStrike" dirty="0" smtClean="0">
                          <a:effectLst/>
                        </a:rPr>
                        <a:t>Ⅱ</a:t>
                      </a:r>
                      <a:r>
                        <a:rPr lang="ja-JP" altLang="en-US" sz="1400" u="none" strike="noStrike" dirty="0" smtClean="0">
                          <a:effectLst/>
                        </a:rPr>
                        <a:t>以下）の</a:t>
                      </a:r>
                      <a:r>
                        <a:rPr lang="ja-JP" altLang="en-US" sz="1400" u="none" strike="noStrike" dirty="0">
                          <a:effectLst/>
                        </a:rPr>
                        <a:t>利用者に、認知症加算が</a:t>
                      </a:r>
                      <a:r>
                        <a:rPr lang="ja-JP" altLang="en-US" sz="1400" u="none" strike="noStrike" dirty="0" smtClean="0">
                          <a:effectLst/>
                        </a:rPr>
                        <a:t>給付</a:t>
                      </a:r>
                    </a:p>
                    <a:p>
                      <a:pPr algn="l" fontAlgn="ctr"/>
                      <a:r>
                        <a:rPr lang="ja-JP" altLang="en-US" sz="1400" u="none" strike="noStrike" dirty="0" smtClean="0">
                          <a:effectLst/>
                        </a:rPr>
                        <a:t>　</a:t>
                      </a:r>
                      <a:r>
                        <a:rPr lang="ja-JP" altLang="en-US" sz="1400" i="1" u="none" strike="noStrike" dirty="0" smtClean="0">
                          <a:effectLst/>
                        </a:rPr>
                        <a:t>⇒</a:t>
                      </a:r>
                      <a:r>
                        <a:rPr lang="en-US" altLang="ja-JP" sz="1400" i="1" u="none" strike="noStrike" dirty="0" smtClean="0">
                          <a:effectLst/>
                        </a:rPr>
                        <a:t>Ⅱ</a:t>
                      </a:r>
                      <a:r>
                        <a:rPr lang="ja-JP" altLang="en-US" sz="1400" i="1" u="none" strike="noStrike" dirty="0" smtClean="0">
                          <a:effectLst/>
                        </a:rPr>
                        <a:t>以下で算定しているなら返還</a:t>
                      </a:r>
                      <a:endParaRPr lang="ja-JP" altLang="en-US" sz="1400" b="0" i="1" u="none" strike="noStrike" dirty="0">
                        <a:effectLst/>
                        <a:latin typeface="ＭＳ ゴシック"/>
                      </a:endParaRPr>
                    </a:p>
                  </a:txBody>
                  <a:tcPr marL="6217" marR="6217" marT="6217" marB="0" anchor="ctr"/>
                </a:tc>
                <a:tc vMerge="1">
                  <a:txBody>
                    <a:bodyPr/>
                    <a:lstStyle/>
                    <a:p>
                      <a:pPr algn="l" fontAlgn="ctr"/>
                      <a:endParaRPr lang="ja-JP" altLang="en-US" sz="1400" b="0" i="0" u="none" strike="noStrike" dirty="0">
                        <a:effectLst/>
                        <a:latin typeface="ＭＳ ゴシック"/>
                      </a:endParaRPr>
                    </a:p>
                  </a:txBody>
                  <a:tcPr marL="6217" marR="6217" marT="6217" marB="0" anchor="ctr"/>
                </a:tc>
              </a:tr>
              <a:tr h="468544">
                <a:tc rowSpan="3">
                  <a:txBody>
                    <a:bodyPr/>
                    <a:lstStyle/>
                    <a:p>
                      <a:pPr algn="l" fontAlgn="ctr"/>
                      <a:r>
                        <a:rPr lang="ja-JP" altLang="en-US" sz="1400" u="none" strike="noStrike" dirty="0">
                          <a:effectLst/>
                        </a:rPr>
                        <a:t>社会生活機能軽度への不適切</a:t>
                      </a:r>
                      <a:r>
                        <a:rPr lang="ja-JP" altLang="en-US" sz="1400" u="none" strike="noStrike" dirty="0" smtClean="0">
                          <a:effectLst/>
                        </a:rPr>
                        <a:t>給付</a:t>
                      </a:r>
                      <a:endParaRPr lang="ja-JP" altLang="en-US" sz="1400" b="0" i="0" u="none" strike="noStrike" dirty="0">
                        <a:effectLst/>
                        <a:latin typeface="ＭＳ ゴシック"/>
                      </a:endParaRPr>
                    </a:p>
                  </a:txBody>
                  <a:tcPr marL="6217" marR="6217" marT="6217" marB="0" anchor="ctr"/>
                </a:tc>
                <a:tc>
                  <a:txBody>
                    <a:bodyPr/>
                    <a:lstStyle/>
                    <a:p>
                      <a:pPr algn="l" fontAlgn="ctr"/>
                      <a:r>
                        <a:rPr lang="ja-JP" altLang="en-US" sz="1400" u="none" strike="noStrike" dirty="0">
                          <a:effectLst/>
                        </a:rPr>
                        <a:t>買物や簡単な調理もできる状態の利用者に、訪問介護の身体介護が給付</a:t>
                      </a:r>
                      <a:endParaRPr lang="ja-JP" altLang="en-US" sz="1400" b="0" i="0" u="none" strike="noStrike" dirty="0">
                        <a:effectLst/>
                        <a:latin typeface="ＭＳ ゴシック"/>
                      </a:endParaRPr>
                    </a:p>
                  </a:txBody>
                  <a:tcPr marL="6217" marR="6217" marT="6217" marB="0" anchor="ctr"/>
                </a:tc>
                <a:tc vMerge="1">
                  <a:txBody>
                    <a:bodyPr/>
                    <a:lstStyle/>
                    <a:p>
                      <a:pPr algn="l" fontAlgn="ctr"/>
                      <a:endParaRPr lang="ja-JP" altLang="en-US" sz="1400" b="0" i="0" u="none" strike="noStrike" dirty="0">
                        <a:effectLst/>
                        <a:latin typeface="ＭＳ ゴシック"/>
                      </a:endParaRPr>
                    </a:p>
                  </a:txBody>
                  <a:tcPr marL="6217" marR="6217" marT="6217" marB="0" anchor="ctr"/>
                </a:tc>
              </a:tr>
              <a:tr h="468544">
                <a:tc vMerge="1">
                  <a:txBody>
                    <a:bodyPr/>
                    <a:lstStyle/>
                    <a:p>
                      <a:pPr algn="l" fontAlgn="ctr"/>
                      <a:endParaRPr lang="ja-JP" altLang="en-US" sz="1400" b="0" i="0" u="none" strike="noStrike" dirty="0">
                        <a:effectLst/>
                        <a:latin typeface="ＭＳ ゴシック"/>
                      </a:endParaRPr>
                    </a:p>
                  </a:txBody>
                  <a:tcPr marL="6217" marR="6217" marT="6217" marB="0" anchor="ctr"/>
                </a:tc>
                <a:tc>
                  <a:txBody>
                    <a:bodyPr/>
                    <a:lstStyle/>
                    <a:p>
                      <a:pPr algn="l" fontAlgn="ctr"/>
                      <a:r>
                        <a:rPr lang="ja-JP" altLang="en-US" sz="1400" u="none" strike="noStrike" dirty="0">
                          <a:effectLst/>
                        </a:rPr>
                        <a:t>買物や簡単な調理もできる状態の利用者に、訪問介護の身体生活（身体介護と生活援助の両方）が給付</a:t>
                      </a:r>
                      <a:endParaRPr lang="ja-JP" altLang="en-US" sz="1400" b="0" i="0" u="none" strike="noStrike" dirty="0">
                        <a:effectLst/>
                        <a:latin typeface="ＭＳ ゴシック"/>
                      </a:endParaRPr>
                    </a:p>
                  </a:txBody>
                  <a:tcPr marL="6217" marR="6217" marT="6217" marB="0" anchor="ctr"/>
                </a:tc>
                <a:tc vMerge="1">
                  <a:txBody>
                    <a:bodyPr/>
                    <a:lstStyle/>
                    <a:p>
                      <a:pPr algn="l" fontAlgn="ctr"/>
                      <a:endParaRPr lang="ja-JP" altLang="en-US" sz="1400" b="0" i="0" u="none" strike="noStrike" dirty="0">
                        <a:effectLst/>
                        <a:latin typeface="ＭＳ ゴシック"/>
                      </a:endParaRPr>
                    </a:p>
                  </a:txBody>
                  <a:tcPr marL="6217" marR="6217" marT="6217" marB="0" anchor="ctr"/>
                </a:tc>
              </a:tr>
              <a:tr h="313865">
                <a:tc vMerge="1">
                  <a:txBody>
                    <a:bodyPr/>
                    <a:lstStyle/>
                    <a:p>
                      <a:pPr algn="l" fontAlgn="ctr"/>
                      <a:endParaRPr lang="ja-JP" altLang="en-US" sz="1400" b="0" i="0" u="none" strike="noStrike" dirty="0">
                        <a:effectLst/>
                        <a:latin typeface="ＭＳ ゴシック"/>
                      </a:endParaRPr>
                    </a:p>
                  </a:txBody>
                  <a:tcPr marL="6217" marR="6217" marT="6217" marB="0" anchor="ctr"/>
                </a:tc>
                <a:tc>
                  <a:txBody>
                    <a:bodyPr/>
                    <a:lstStyle/>
                    <a:p>
                      <a:pPr algn="l" fontAlgn="ctr"/>
                      <a:r>
                        <a:rPr lang="ja-JP" altLang="en-US" sz="1400" u="none" strike="noStrike" dirty="0">
                          <a:effectLst/>
                        </a:rPr>
                        <a:t>買物や簡単な調理もできる状態の利用者に、訪問介護の生活援助が給付</a:t>
                      </a:r>
                      <a:endParaRPr lang="ja-JP" altLang="en-US" sz="1400" b="0" i="0" u="none" strike="noStrike" dirty="0">
                        <a:effectLst/>
                        <a:latin typeface="ＭＳ ゴシック"/>
                      </a:endParaRPr>
                    </a:p>
                  </a:txBody>
                  <a:tcPr marL="6217" marR="6217" marT="6217" marB="0" anchor="ctr"/>
                </a:tc>
                <a:tc vMerge="1">
                  <a:txBody>
                    <a:bodyPr/>
                    <a:lstStyle/>
                    <a:p>
                      <a:pPr algn="l" fontAlgn="ctr"/>
                      <a:endParaRPr lang="ja-JP" altLang="en-US" sz="1400" b="0" i="0" u="none" strike="noStrike" dirty="0">
                        <a:effectLst/>
                        <a:latin typeface="ＭＳ ゴシック"/>
                      </a:endParaRPr>
                    </a:p>
                  </a:txBody>
                  <a:tcPr marL="6217" marR="6217" marT="6217" marB="0" anchor="ctr"/>
                </a:tc>
              </a:tr>
              <a:tr h="468544">
                <a:tc rowSpan="3">
                  <a:txBody>
                    <a:bodyPr/>
                    <a:lstStyle/>
                    <a:p>
                      <a:pPr algn="l" fontAlgn="ctr"/>
                      <a:r>
                        <a:rPr lang="ja-JP" altLang="en-US" sz="1400" u="none" strike="noStrike" dirty="0">
                          <a:effectLst/>
                        </a:rPr>
                        <a:t>重度寝たきり状態へのサービスの</a:t>
                      </a:r>
                      <a:r>
                        <a:rPr lang="ja-JP" altLang="en-US" sz="1400" u="none" strike="noStrike" dirty="0" smtClean="0">
                          <a:effectLst/>
                        </a:rPr>
                        <a:t>偏り</a:t>
                      </a:r>
                      <a:endParaRPr lang="ja-JP" altLang="en-US" sz="1400" b="0" i="0" u="none" strike="noStrike" dirty="0">
                        <a:effectLst/>
                        <a:latin typeface="ＭＳ ゴシック"/>
                      </a:endParaRPr>
                    </a:p>
                  </a:txBody>
                  <a:tcPr marL="6217" marR="6217" marT="6217" marB="0" anchor="ctr"/>
                </a:tc>
                <a:tc>
                  <a:txBody>
                    <a:bodyPr/>
                    <a:lstStyle/>
                    <a:p>
                      <a:pPr algn="l" fontAlgn="ctr"/>
                      <a:r>
                        <a:rPr lang="ja-JP" altLang="en-US" sz="1400" u="none" strike="noStrike" dirty="0">
                          <a:effectLst/>
                        </a:rPr>
                        <a:t>寝返りや歩行等ができない重度の寝たきり状態の利用者に、訪問介護のみ給付</a:t>
                      </a:r>
                      <a:endParaRPr lang="ja-JP" altLang="en-US" sz="1400" b="0" i="0" u="none" strike="noStrike" dirty="0">
                        <a:effectLst/>
                        <a:latin typeface="ＭＳ ゴシック"/>
                      </a:endParaRPr>
                    </a:p>
                  </a:txBody>
                  <a:tcPr marL="6217" marR="6217" marT="6217" marB="0" anchor="ctr"/>
                </a:tc>
                <a:tc vMerge="1">
                  <a:txBody>
                    <a:bodyPr/>
                    <a:lstStyle/>
                    <a:p>
                      <a:pPr algn="l" fontAlgn="ctr"/>
                      <a:endParaRPr lang="ja-JP" altLang="en-US" sz="1400" b="0" i="0" u="none" strike="noStrike" dirty="0">
                        <a:effectLst/>
                        <a:latin typeface="ＭＳ ゴシック"/>
                      </a:endParaRPr>
                    </a:p>
                  </a:txBody>
                  <a:tcPr marL="6217" marR="6217" marT="6217" marB="0" anchor="ctr"/>
                </a:tc>
              </a:tr>
              <a:tr h="468544">
                <a:tc vMerge="1">
                  <a:txBody>
                    <a:bodyPr/>
                    <a:lstStyle/>
                    <a:p>
                      <a:pPr algn="l" fontAlgn="ctr"/>
                      <a:endParaRPr lang="ja-JP" altLang="en-US" sz="1400" b="0" i="0" u="none" strike="noStrike" dirty="0">
                        <a:effectLst/>
                        <a:latin typeface="ＭＳ ゴシック"/>
                      </a:endParaRPr>
                    </a:p>
                  </a:txBody>
                  <a:tcPr marL="6217" marR="6217" marT="6217" marB="0" anchor="ctr"/>
                </a:tc>
                <a:tc>
                  <a:txBody>
                    <a:bodyPr/>
                    <a:lstStyle/>
                    <a:p>
                      <a:pPr algn="l" fontAlgn="ctr"/>
                      <a:r>
                        <a:rPr lang="ja-JP" altLang="en-US" sz="1400" u="none" strike="noStrike" dirty="0">
                          <a:effectLst/>
                        </a:rPr>
                        <a:t>寝返りや歩行等ができない重度の寝たきり状態の利用者に、通所介護のみ給付</a:t>
                      </a:r>
                      <a:endParaRPr lang="ja-JP" altLang="en-US" sz="1400" b="0" i="0" u="none" strike="noStrike" dirty="0">
                        <a:effectLst/>
                        <a:latin typeface="ＭＳ ゴシック"/>
                      </a:endParaRPr>
                    </a:p>
                  </a:txBody>
                  <a:tcPr marL="6217" marR="6217" marT="6217" marB="0" anchor="ctr"/>
                </a:tc>
                <a:tc vMerge="1">
                  <a:txBody>
                    <a:bodyPr/>
                    <a:lstStyle/>
                    <a:p>
                      <a:pPr algn="l" fontAlgn="ctr"/>
                      <a:endParaRPr lang="ja-JP" altLang="en-US" sz="1400" b="0" i="0" u="none" strike="noStrike" dirty="0">
                        <a:effectLst/>
                        <a:latin typeface="ＭＳ ゴシック"/>
                      </a:endParaRPr>
                    </a:p>
                  </a:txBody>
                  <a:tcPr marL="6217" marR="6217" marT="6217" marB="0" anchor="ctr"/>
                </a:tc>
              </a:tr>
              <a:tr h="468544">
                <a:tc vMerge="1">
                  <a:txBody>
                    <a:bodyPr/>
                    <a:lstStyle/>
                    <a:p>
                      <a:pPr algn="l" fontAlgn="ctr"/>
                      <a:endParaRPr lang="ja-JP" altLang="en-US" sz="1400" b="0" i="0" u="none" strike="noStrike" dirty="0">
                        <a:effectLst/>
                        <a:latin typeface="ＭＳ ゴシック"/>
                      </a:endParaRPr>
                    </a:p>
                  </a:txBody>
                  <a:tcPr marL="6217" marR="6217" marT="6217" marB="0" anchor="ctr"/>
                </a:tc>
                <a:tc>
                  <a:txBody>
                    <a:bodyPr/>
                    <a:lstStyle/>
                    <a:p>
                      <a:pPr algn="l" fontAlgn="ctr"/>
                      <a:r>
                        <a:rPr lang="ja-JP" altLang="en-US" sz="1400" u="none" strike="noStrike" dirty="0">
                          <a:effectLst/>
                        </a:rPr>
                        <a:t>寝返りや歩行等ができない重度の寝たきり状態の利用者に、福祉用具貸与のみ給付</a:t>
                      </a:r>
                      <a:endParaRPr lang="ja-JP" altLang="en-US" sz="1400" b="0" i="0" u="none" strike="noStrike" dirty="0">
                        <a:effectLst/>
                        <a:latin typeface="ＭＳ ゴシック"/>
                      </a:endParaRPr>
                    </a:p>
                  </a:txBody>
                  <a:tcPr marL="6217" marR="6217" marT="6217" marB="0" anchor="ctr"/>
                </a:tc>
                <a:tc vMerge="1">
                  <a:txBody>
                    <a:bodyPr/>
                    <a:lstStyle/>
                    <a:p>
                      <a:pPr algn="l" fontAlgn="ctr"/>
                      <a:endParaRPr lang="ja-JP" altLang="en-US" sz="1400" b="0" i="0" u="none" strike="noStrike" dirty="0">
                        <a:effectLst/>
                        <a:latin typeface="ＭＳ ゴシック"/>
                      </a:endParaRPr>
                    </a:p>
                  </a:txBody>
                  <a:tcPr marL="6217" marR="6217" marT="6217" marB="0" anchor="ctr"/>
                </a:tc>
              </a:tr>
              <a:tr h="329208">
                <a:tc rowSpan="3">
                  <a:txBody>
                    <a:bodyPr/>
                    <a:lstStyle/>
                    <a:p>
                      <a:pPr algn="l" fontAlgn="ctr"/>
                      <a:r>
                        <a:rPr lang="ja-JP" altLang="en-US" sz="1400" u="none" strike="noStrike" dirty="0">
                          <a:effectLst/>
                        </a:rPr>
                        <a:t>重度認知症状態へのサービスの</a:t>
                      </a:r>
                      <a:r>
                        <a:rPr lang="ja-JP" altLang="en-US" sz="1400" u="none" strike="noStrike" dirty="0" smtClean="0">
                          <a:effectLst/>
                        </a:rPr>
                        <a:t>偏り</a:t>
                      </a:r>
                      <a:endParaRPr lang="ja-JP" altLang="en-US" sz="1400" b="0" i="0" u="none" strike="noStrike" dirty="0">
                        <a:effectLst/>
                        <a:latin typeface="ＭＳ ゴシック"/>
                      </a:endParaRPr>
                    </a:p>
                  </a:txBody>
                  <a:tcPr marL="6217" marR="6217" marT="6217" marB="0" anchor="ctr"/>
                </a:tc>
                <a:tc>
                  <a:txBody>
                    <a:bodyPr/>
                    <a:lstStyle/>
                    <a:p>
                      <a:pPr algn="l" fontAlgn="ctr"/>
                      <a:r>
                        <a:rPr lang="ja-JP" altLang="en-US" sz="1400" u="none" strike="noStrike" dirty="0">
                          <a:effectLst/>
                        </a:rPr>
                        <a:t>昼夜逆転や徘徊等がある重度の認知症状態の利用者に、訪問介護のみ給付</a:t>
                      </a:r>
                      <a:endParaRPr lang="ja-JP" altLang="en-US" sz="1400" b="0" i="0" u="none" strike="noStrike" dirty="0">
                        <a:effectLst/>
                        <a:latin typeface="ＭＳ ゴシック"/>
                      </a:endParaRPr>
                    </a:p>
                  </a:txBody>
                  <a:tcPr marL="6217" marR="6217" marT="6217" marB="0" anchor="ctr"/>
                </a:tc>
                <a:tc vMerge="1">
                  <a:txBody>
                    <a:bodyPr/>
                    <a:lstStyle/>
                    <a:p>
                      <a:pPr algn="l" fontAlgn="ctr"/>
                      <a:endParaRPr lang="ja-JP" altLang="en-US" sz="1400" b="0" i="0" u="none" strike="noStrike" dirty="0">
                        <a:effectLst/>
                        <a:latin typeface="ＭＳ ゴシック"/>
                      </a:endParaRPr>
                    </a:p>
                  </a:txBody>
                  <a:tcPr marL="6217" marR="6217" marT="6217" marB="0" anchor="ctr"/>
                </a:tc>
              </a:tr>
              <a:tr h="313865">
                <a:tc vMerge="1">
                  <a:txBody>
                    <a:bodyPr/>
                    <a:lstStyle/>
                    <a:p>
                      <a:pPr algn="l" fontAlgn="ctr"/>
                      <a:endParaRPr lang="ja-JP" altLang="en-US" sz="1400" b="0" i="0" u="none" strike="noStrike" dirty="0">
                        <a:effectLst/>
                        <a:latin typeface="ＭＳ ゴシック"/>
                      </a:endParaRPr>
                    </a:p>
                  </a:txBody>
                  <a:tcPr marL="6217" marR="6217" marT="6217" marB="0" anchor="ctr"/>
                </a:tc>
                <a:tc>
                  <a:txBody>
                    <a:bodyPr/>
                    <a:lstStyle/>
                    <a:p>
                      <a:pPr algn="l" fontAlgn="ctr"/>
                      <a:r>
                        <a:rPr lang="ja-JP" altLang="en-US" sz="1400" u="none" strike="noStrike" dirty="0">
                          <a:effectLst/>
                        </a:rPr>
                        <a:t>昼夜逆転や徘徊等がある重度の認知症状態の利用者に、通所介護のみ給付</a:t>
                      </a:r>
                      <a:endParaRPr lang="ja-JP" altLang="en-US" sz="1400" b="0" i="0" u="none" strike="noStrike" dirty="0">
                        <a:effectLst/>
                        <a:latin typeface="ＭＳ ゴシック"/>
                      </a:endParaRPr>
                    </a:p>
                  </a:txBody>
                  <a:tcPr marL="6217" marR="6217" marT="6217" marB="0" anchor="ctr"/>
                </a:tc>
                <a:tc vMerge="1">
                  <a:txBody>
                    <a:bodyPr/>
                    <a:lstStyle/>
                    <a:p>
                      <a:pPr algn="l" fontAlgn="ctr"/>
                      <a:endParaRPr lang="ja-JP" altLang="en-US" sz="1400" b="0" i="0" u="none" strike="noStrike" dirty="0">
                        <a:effectLst/>
                        <a:latin typeface="ＭＳ ゴシック"/>
                      </a:endParaRPr>
                    </a:p>
                  </a:txBody>
                  <a:tcPr marL="6217" marR="6217" marT="6217" marB="0" anchor="ctr"/>
                </a:tc>
              </a:tr>
              <a:tr h="468544">
                <a:tc vMerge="1">
                  <a:txBody>
                    <a:bodyPr/>
                    <a:lstStyle/>
                    <a:p>
                      <a:pPr algn="l" fontAlgn="ctr"/>
                      <a:endParaRPr lang="ja-JP" altLang="en-US" sz="1400" b="0" i="0" u="none" strike="noStrike" dirty="0">
                        <a:effectLst/>
                        <a:latin typeface="ＭＳ ゴシック"/>
                      </a:endParaRPr>
                    </a:p>
                  </a:txBody>
                  <a:tcPr marL="6217" marR="6217" marT="6217" marB="0" anchor="ctr"/>
                </a:tc>
                <a:tc>
                  <a:txBody>
                    <a:bodyPr/>
                    <a:lstStyle/>
                    <a:p>
                      <a:pPr algn="l" fontAlgn="ctr"/>
                      <a:r>
                        <a:rPr lang="ja-JP" altLang="en-US" sz="1400" u="none" strike="noStrike" dirty="0">
                          <a:effectLst/>
                        </a:rPr>
                        <a:t>昼夜逆転や徘徊等がある重度の認知症状態の利用者に、福祉用具貸与のみ給付</a:t>
                      </a:r>
                      <a:endParaRPr lang="ja-JP" altLang="en-US" sz="1400" b="0" i="0" u="none" strike="noStrike" dirty="0">
                        <a:effectLst/>
                        <a:latin typeface="ＭＳ ゴシック"/>
                      </a:endParaRPr>
                    </a:p>
                  </a:txBody>
                  <a:tcPr marL="6217" marR="6217" marT="6217" marB="0" anchor="ctr"/>
                </a:tc>
                <a:tc vMerge="1">
                  <a:txBody>
                    <a:bodyPr/>
                    <a:lstStyle/>
                    <a:p>
                      <a:pPr algn="l" fontAlgn="ctr"/>
                      <a:endParaRPr lang="ja-JP" altLang="en-US" sz="1400" b="0" i="0" u="none" strike="noStrike" dirty="0">
                        <a:effectLst/>
                        <a:latin typeface="ＭＳ ゴシック"/>
                      </a:endParaRPr>
                    </a:p>
                  </a:txBody>
                  <a:tcPr marL="6217" marR="6217" marT="6217" marB="0" anchor="ctr"/>
                </a:tc>
              </a:tr>
            </a:tbl>
          </a:graphicData>
        </a:graphic>
      </p:graphicFrame>
      <p:sp>
        <p:nvSpPr>
          <p:cNvPr id="5" name="テキスト ボックス 4"/>
          <p:cNvSpPr txBox="1"/>
          <p:nvPr/>
        </p:nvSpPr>
        <p:spPr>
          <a:xfrm>
            <a:off x="124476" y="116632"/>
            <a:ext cx="6103708" cy="369332"/>
          </a:xfrm>
          <a:prstGeom prst="rect">
            <a:avLst/>
          </a:prstGeom>
          <a:noFill/>
        </p:spPr>
        <p:txBody>
          <a:bodyPr wrap="square" rtlCol="0">
            <a:spAutoFit/>
          </a:bodyPr>
          <a:lstStyle/>
          <a:p>
            <a:r>
              <a:rPr kumimoji="1" lang="en-US" altLang="ja-JP" dirty="0" smtClean="0"/>
              <a:t>【</a:t>
            </a:r>
            <a:r>
              <a:rPr lang="ja-JP" altLang="en-US" dirty="0"/>
              <a:t>状態像</a:t>
            </a:r>
            <a:r>
              <a:rPr lang="ja-JP" altLang="en-US" dirty="0" smtClean="0"/>
              <a:t>にそぐわない</a:t>
            </a:r>
            <a:r>
              <a:rPr kumimoji="1" lang="ja-JP" altLang="en-US" dirty="0" smtClean="0"/>
              <a:t>サービス利用の実態はないか</a:t>
            </a:r>
            <a:r>
              <a:rPr kumimoji="1" lang="en-US" altLang="ja-JP" dirty="0" smtClean="0"/>
              <a:t>】</a:t>
            </a:r>
            <a:endParaRPr kumimoji="1" lang="ja-JP" altLang="en-US" dirty="0"/>
          </a:p>
        </p:txBody>
      </p:sp>
      <p:sp>
        <p:nvSpPr>
          <p:cNvPr id="6" name="スライド番号プレースホルダー 3"/>
          <p:cNvSpPr txBox="1">
            <a:spLocks/>
          </p:cNvSpPr>
          <p:nvPr/>
        </p:nvSpPr>
        <p:spPr>
          <a:xfrm>
            <a:off x="6832600" y="6492875"/>
            <a:ext cx="2311400" cy="365125"/>
          </a:xfrm>
          <a:prstGeom prst="rect">
            <a:avLst/>
          </a:prstGeom>
        </p:spPr>
        <p:txBody>
          <a:bodyPr vert="horz" lIns="91247" tIns="45624" rIns="91247" bIns="45624" rtlCol="0" anchor="ctr"/>
          <a:lstStyle>
            <a:defPPr>
              <a:defRPr lang="ja-JP"/>
            </a:defPPr>
            <a:lvl1pPr marL="0" algn="r" defTabSz="904985" rtl="0" eaLnBrk="1" latinLnBrk="0" hangingPunct="1">
              <a:defRPr kumimoji="1" sz="2000" kern="1200">
                <a:solidFill>
                  <a:schemeClr val="tx1"/>
                </a:solidFill>
                <a:latin typeface="+mn-lt"/>
                <a:ea typeface="+mn-ea"/>
                <a:cs typeface="+mn-cs"/>
              </a:defRPr>
            </a:lvl1pPr>
            <a:lvl2pPr marL="452489" algn="l" defTabSz="904985" rtl="0" eaLnBrk="1" latinLnBrk="0" hangingPunct="1">
              <a:defRPr kumimoji="1" sz="1800" kern="1200">
                <a:solidFill>
                  <a:schemeClr val="tx1"/>
                </a:solidFill>
                <a:latin typeface="+mn-lt"/>
                <a:ea typeface="+mn-ea"/>
                <a:cs typeface="+mn-cs"/>
              </a:defRPr>
            </a:lvl2pPr>
            <a:lvl3pPr marL="904985" algn="l" defTabSz="904985" rtl="0" eaLnBrk="1" latinLnBrk="0" hangingPunct="1">
              <a:defRPr kumimoji="1" sz="1800" kern="1200">
                <a:solidFill>
                  <a:schemeClr val="tx1"/>
                </a:solidFill>
                <a:latin typeface="+mn-lt"/>
                <a:ea typeface="+mn-ea"/>
                <a:cs typeface="+mn-cs"/>
              </a:defRPr>
            </a:lvl3pPr>
            <a:lvl4pPr marL="1357480" algn="l" defTabSz="904985" rtl="0" eaLnBrk="1" latinLnBrk="0" hangingPunct="1">
              <a:defRPr kumimoji="1" sz="1800" kern="1200">
                <a:solidFill>
                  <a:schemeClr val="tx1"/>
                </a:solidFill>
                <a:latin typeface="+mn-lt"/>
                <a:ea typeface="+mn-ea"/>
                <a:cs typeface="+mn-cs"/>
              </a:defRPr>
            </a:lvl4pPr>
            <a:lvl5pPr marL="1809974" algn="l" defTabSz="904985" rtl="0" eaLnBrk="1" latinLnBrk="0" hangingPunct="1">
              <a:defRPr kumimoji="1" sz="1800" kern="1200">
                <a:solidFill>
                  <a:schemeClr val="tx1"/>
                </a:solidFill>
                <a:latin typeface="+mn-lt"/>
                <a:ea typeface="+mn-ea"/>
                <a:cs typeface="+mn-cs"/>
              </a:defRPr>
            </a:lvl5pPr>
            <a:lvl6pPr marL="2262463" algn="l" defTabSz="904985" rtl="0" eaLnBrk="1" latinLnBrk="0" hangingPunct="1">
              <a:defRPr kumimoji="1" sz="1800" kern="1200">
                <a:solidFill>
                  <a:schemeClr val="tx1"/>
                </a:solidFill>
                <a:latin typeface="+mn-lt"/>
                <a:ea typeface="+mn-ea"/>
                <a:cs typeface="+mn-cs"/>
              </a:defRPr>
            </a:lvl6pPr>
            <a:lvl7pPr marL="2714956" algn="l" defTabSz="904985" rtl="0" eaLnBrk="1" latinLnBrk="0" hangingPunct="1">
              <a:defRPr kumimoji="1" sz="1800" kern="1200">
                <a:solidFill>
                  <a:schemeClr val="tx1"/>
                </a:solidFill>
                <a:latin typeface="+mn-lt"/>
                <a:ea typeface="+mn-ea"/>
                <a:cs typeface="+mn-cs"/>
              </a:defRPr>
            </a:lvl7pPr>
            <a:lvl8pPr marL="3167454" algn="l" defTabSz="904985" rtl="0" eaLnBrk="1" latinLnBrk="0" hangingPunct="1">
              <a:defRPr kumimoji="1" sz="1800" kern="1200">
                <a:solidFill>
                  <a:schemeClr val="tx1"/>
                </a:solidFill>
                <a:latin typeface="+mn-lt"/>
                <a:ea typeface="+mn-ea"/>
                <a:cs typeface="+mn-cs"/>
              </a:defRPr>
            </a:lvl8pPr>
            <a:lvl9pPr marL="3619940" algn="l" defTabSz="904985" rtl="0" eaLnBrk="1" latinLnBrk="0" hangingPunct="1">
              <a:defRPr kumimoji="1" sz="1800" kern="1200">
                <a:solidFill>
                  <a:schemeClr val="tx1"/>
                </a:solidFill>
                <a:latin typeface="+mn-lt"/>
                <a:ea typeface="+mn-ea"/>
                <a:cs typeface="+mn-cs"/>
              </a:defRPr>
            </a:lvl9pPr>
          </a:lstStyle>
          <a:p>
            <a:pPr>
              <a:defRPr/>
            </a:pPr>
            <a:fld id="{85D4C70D-35DA-47A0-8749-E3FB69473BFD}" type="slidenum">
              <a:rPr lang="ja-JP" altLang="en-US" smtClean="0">
                <a:solidFill>
                  <a:prstClr val="black"/>
                </a:solidFill>
              </a:rPr>
              <a:pPr>
                <a:defRPr/>
              </a:pPr>
              <a:t>10</a:t>
            </a:fld>
            <a:endParaRPr lang="ja-JP" altLang="en-US" dirty="0">
              <a:solidFill>
                <a:prstClr val="black"/>
              </a:solidFill>
            </a:endParaRPr>
          </a:p>
        </p:txBody>
      </p:sp>
    </p:spTree>
    <p:extLst>
      <p:ext uri="{BB962C8B-B14F-4D97-AF65-F5344CB8AC3E}">
        <p14:creationId xmlns:p14="http://schemas.microsoft.com/office/powerpoint/2010/main" val="8109261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2019" y="116632"/>
            <a:ext cx="8856984" cy="516830"/>
          </a:xfrm>
          <a:solidFill>
            <a:schemeClr val="accent3">
              <a:lumMod val="40000"/>
              <a:lumOff val="60000"/>
            </a:schemeClr>
          </a:solidFill>
          <a:ln>
            <a:solidFill>
              <a:schemeClr val="accent1"/>
            </a:solidFill>
          </a:ln>
        </p:spPr>
        <p:txBody>
          <a:bodyPr>
            <a:noAutofit/>
          </a:bodyPr>
          <a:lstStyle/>
          <a:p>
            <a:r>
              <a:rPr lang="en-US" altLang="ja-JP" sz="2800" dirty="0" smtClean="0"/>
              <a:t>【</a:t>
            </a:r>
            <a:r>
              <a:rPr lang="ja-JP" altLang="en-US" sz="2800" dirty="0" smtClean="0">
                <a:solidFill>
                  <a:srgbClr val="FF0000"/>
                </a:solidFill>
              </a:rPr>
              <a:t>ｽﾃｯﾌﾟ</a:t>
            </a:r>
            <a:r>
              <a:rPr lang="en-US" altLang="ja-JP" sz="2800" dirty="0" smtClean="0">
                <a:solidFill>
                  <a:srgbClr val="FF0000"/>
                </a:solidFill>
              </a:rPr>
              <a:t>3</a:t>
            </a:r>
            <a:r>
              <a:rPr lang="en-US" altLang="ja-JP" sz="2800" dirty="0" smtClean="0"/>
              <a:t>】</a:t>
            </a:r>
            <a:r>
              <a:rPr lang="ja-JP" altLang="en-US" sz="2800" dirty="0" smtClean="0"/>
              <a:t>ケアプラン</a:t>
            </a:r>
            <a:r>
              <a:rPr kumimoji="1" lang="ja-JP" altLang="en-US" sz="2800" dirty="0" smtClean="0"/>
              <a:t>点検・事業者点検の実施</a:t>
            </a:r>
            <a:endParaRPr kumimoji="1" lang="ja-JP" altLang="en-US" sz="2800" dirty="0"/>
          </a:p>
        </p:txBody>
      </p:sp>
      <p:sp>
        <p:nvSpPr>
          <p:cNvPr id="3" name="コンテンツ プレースホルダー 2"/>
          <p:cNvSpPr>
            <a:spLocks noGrp="1"/>
          </p:cNvSpPr>
          <p:nvPr>
            <p:ph idx="1"/>
          </p:nvPr>
        </p:nvSpPr>
        <p:spPr>
          <a:xfrm>
            <a:off x="295464" y="2885405"/>
            <a:ext cx="8741032" cy="3783955"/>
          </a:xfrm>
        </p:spPr>
        <p:txBody>
          <a:bodyPr>
            <a:noAutofit/>
          </a:bodyPr>
          <a:lstStyle/>
          <a:p>
            <a:pPr marL="0" indent="0">
              <a:buNone/>
            </a:pPr>
            <a:r>
              <a:rPr lang="ja-JP" altLang="en-US" sz="1600" dirty="0" smtClean="0"/>
              <a:t>○アセスメントや入居者の意向が尊重されず、入所者に併設事業所等の利用を義務付けている。</a:t>
            </a:r>
            <a:endParaRPr lang="en-US" altLang="ja-JP" sz="1600" dirty="0" smtClean="0"/>
          </a:p>
          <a:p>
            <a:pPr marL="0" indent="0">
              <a:spcBef>
                <a:spcPts val="1200"/>
              </a:spcBef>
              <a:buNone/>
            </a:pPr>
            <a:r>
              <a:rPr lang="ja-JP" altLang="en-US" sz="1600" dirty="0" smtClean="0"/>
              <a:t>○「併設の訪問介護事業所により２４時間安心の介護」、「併設のデイサービス（通所等）をご利用</a:t>
            </a:r>
            <a:endParaRPr lang="en-US" altLang="ja-JP" sz="1600" dirty="0" smtClean="0"/>
          </a:p>
          <a:p>
            <a:pPr marL="0" indent="0">
              <a:spcBef>
                <a:spcPts val="0"/>
              </a:spcBef>
              <a:buNone/>
            </a:pPr>
            <a:r>
              <a:rPr lang="ja-JP" altLang="en-US" sz="1600" dirty="0"/>
              <a:t>　</a:t>
            </a:r>
            <a:r>
              <a:rPr lang="ja-JP" altLang="en-US" sz="1600" dirty="0" smtClean="0"/>
              <a:t>いただきます」など併設事業所の利用を前提とした広告表示をしている。</a:t>
            </a:r>
            <a:endParaRPr lang="en-US" altLang="ja-JP" sz="1600" dirty="0" smtClean="0"/>
          </a:p>
          <a:p>
            <a:pPr marL="0" indent="0">
              <a:spcBef>
                <a:spcPts val="0"/>
              </a:spcBef>
              <a:buNone/>
            </a:pPr>
            <a:r>
              <a:rPr lang="ja-JP" altLang="en-US" sz="1200" i="1" dirty="0" smtClean="0">
                <a:solidFill>
                  <a:srgbClr val="FF0000"/>
                </a:solidFill>
                <a:latin typeface="+mj-ea"/>
                <a:ea typeface="+mj-ea"/>
              </a:rPr>
              <a:t>　（有老指針</a:t>
            </a:r>
            <a:r>
              <a:rPr lang="en-US" altLang="ja-JP" sz="1200" i="1" dirty="0" smtClean="0">
                <a:solidFill>
                  <a:srgbClr val="FF0000"/>
                </a:solidFill>
                <a:latin typeface="+mj-ea"/>
                <a:ea typeface="+mj-ea"/>
              </a:rPr>
              <a:t>8(7)</a:t>
            </a:r>
            <a:r>
              <a:rPr lang="ja-JP" altLang="en-US" sz="1200" i="1" dirty="0" smtClean="0">
                <a:solidFill>
                  <a:srgbClr val="FF0000"/>
                </a:solidFill>
                <a:latin typeface="+mj-ea"/>
                <a:ea typeface="+mj-ea"/>
              </a:rPr>
              <a:t>ロ、高齢者居住安定確保基本方針五</a:t>
            </a:r>
            <a:r>
              <a:rPr lang="en-US" altLang="ja-JP" sz="1200" i="1" dirty="0" smtClean="0">
                <a:solidFill>
                  <a:srgbClr val="FF0000"/>
                </a:solidFill>
                <a:latin typeface="+mj-ea"/>
                <a:ea typeface="+mj-ea"/>
              </a:rPr>
              <a:t>4</a:t>
            </a:r>
            <a:r>
              <a:rPr lang="ja-JP" altLang="en-US" sz="1200" i="1" dirty="0" err="1" smtClean="0">
                <a:solidFill>
                  <a:srgbClr val="FF0000"/>
                </a:solidFill>
                <a:latin typeface="+mj-ea"/>
                <a:ea typeface="+mj-ea"/>
              </a:rPr>
              <a:t>、</a:t>
            </a:r>
            <a:r>
              <a:rPr lang="ja-JP" altLang="en-US" sz="1200" i="1" dirty="0" smtClean="0">
                <a:solidFill>
                  <a:srgbClr val="FF0000"/>
                </a:solidFill>
                <a:latin typeface="+mj-ea"/>
                <a:ea typeface="+mj-ea"/>
              </a:rPr>
              <a:t>居宅介護支援等運営基準</a:t>
            </a:r>
            <a:r>
              <a:rPr lang="en-US" altLang="ja-JP" sz="1200" i="1" dirty="0" smtClean="0">
                <a:solidFill>
                  <a:srgbClr val="FF0000"/>
                </a:solidFill>
                <a:latin typeface="+mj-ea"/>
                <a:ea typeface="+mj-ea"/>
              </a:rPr>
              <a:t>1</a:t>
            </a:r>
            <a:r>
              <a:rPr lang="ja-JP" altLang="en-US" sz="1200" i="1" dirty="0" smtClean="0">
                <a:solidFill>
                  <a:srgbClr val="FF0000"/>
                </a:solidFill>
                <a:latin typeface="+mj-ea"/>
                <a:ea typeface="+mj-ea"/>
              </a:rPr>
              <a:t>条の</a:t>
            </a:r>
            <a:r>
              <a:rPr lang="en-US" altLang="ja-JP" sz="1200" i="1" dirty="0" smtClean="0">
                <a:solidFill>
                  <a:srgbClr val="FF0000"/>
                </a:solidFill>
                <a:latin typeface="+mj-ea"/>
                <a:ea typeface="+mj-ea"/>
              </a:rPr>
              <a:t>2_2</a:t>
            </a:r>
            <a:r>
              <a:rPr lang="ja-JP" altLang="en-US" sz="1200" i="1" dirty="0" smtClean="0">
                <a:solidFill>
                  <a:srgbClr val="FF0000"/>
                </a:solidFill>
                <a:latin typeface="+mj-ea"/>
                <a:ea typeface="+mj-ea"/>
              </a:rPr>
              <a:t>項、</a:t>
            </a:r>
            <a:r>
              <a:rPr lang="en-US" altLang="ja-JP" sz="1200" i="1" dirty="0" smtClean="0">
                <a:solidFill>
                  <a:srgbClr val="FF0000"/>
                </a:solidFill>
                <a:latin typeface="+mj-ea"/>
                <a:ea typeface="+mj-ea"/>
              </a:rPr>
              <a:t>3</a:t>
            </a:r>
            <a:r>
              <a:rPr lang="ja-JP" altLang="en-US" sz="1200" i="1" dirty="0" smtClean="0">
                <a:solidFill>
                  <a:srgbClr val="FF0000"/>
                </a:solidFill>
                <a:latin typeface="+mj-ea"/>
                <a:ea typeface="+mj-ea"/>
              </a:rPr>
              <a:t>項、</a:t>
            </a:r>
            <a:r>
              <a:rPr lang="en-US" altLang="ja-JP" sz="1200" i="1" dirty="0" smtClean="0">
                <a:solidFill>
                  <a:srgbClr val="FF0000"/>
                </a:solidFill>
                <a:latin typeface="+mj-ea"/>
                <a:ea typeface="+mj-ea"/>
              </a:rPr>
              <a:t>4</a:t>
            </a:r>
            <a:r>
              <a:rPr lang="ja-JP" altLang="en-US" sz="1200" i="1" dirty="0" smtClean="0">
                <a:solidFill>
                  <a:srgbClr val="FF0000"/>
                </a:solidFill>
                <a:latin typeface="+mj-ea"/>
                <a:ea typeface="+mj-ea"/>
              </a:rPr>
              <a:t>条</a:t>
            </a:r>
            <a:r>
              <a:rPr lang="en-US" altLang="ja-JP" sz="1200" i="1" dirty="0" smtClean="0">
                <a:solidFill>
                  <a:srgbClr val="FF0000"/>
                </a:solidFill>
                <a:latin typeface="+mj-ea"/>
                <a:ea typeface="+mj-ea"/>
              </a:rPr>
              <a:t>2</a:t>
            </a:r>
            <a:r>
              <a:rPr lang="ja-JP" altLang="en-US" sz="1200" i="1" dirty="0" smtClean="0">
                <a:solidFill>
                  <a:srgbClr val="FF0000"/>
                </a:solidFill>
                <a:latin typeface="+mj-ea"/>
                <a:ea typeface="+mj-ea"/>
              </a:rPr>
              <a:t>項違反）</a:t>
            </a:r>
            <a:endParaRPr lang="en-US" altLang="ja-JP" sz="1200" i="1" dirty="0" smtClean="0">
              <a:solidFill>
                <a:srgbClr val="FF0000"/>
              </a:solidFill>
              <a:latin typeface="+mj-ea"/>
              <a:ea typeface="+mj-ea"/>
            </a:endParaRPr>
          </a:p>
          <a:p>
            <a:pPr marL="0" indent="0">
              <a:spcBef>
                <a:spcPts val="1200"/>
              </a:spcBef>
              <a:buNone/>
            </a:pPr>
            <a:r>
              <a:rPr lang="ja-JP" altLang="en-US" sz="1600" dirty="0" smtClean="0"/>
              <a:t>○介護付きホーム（特定施設入居者生活介護）の指定を受けていないのに、「介護付き」「ケア付き」</a:t>
            </a:r>
            <a:endParaRPr lang="en-US" altLang="ja-JP" sz="1600" dirty="0" smtClean="0"/>
          </a:p>
          <a:p>
            <a:pPr marL="0" indent="0">
              <a:spcBef>
                <a:spcPts val="0"/>
              </a:spcBef>
              <a:buNone/>
            </a:pPr>
            <a:r>
              <a:rPr lang="ja-JP" altLang="en-US" sz="1600" dirty="0"/>
              <a:t>　</a:t>
            </a:r>
            <a:r>
              <a:rPr lang="ja-JP" altLang="en-US" sz="1600" dirty="0" smtClean="0"/>
              <a:t>の広告表示をしている。</a:t>
            </a:r>
            <a:r>
              <a:rPr lang="ja-JP" altLang="en-US" sz="1200" i="1" dirty="0" smtClean="0">
                <a:solidFill>
                  <a:srgbClr val="FF0000"/>
                </a:solidFill>
                <a:latin typeface="+mn-ea"/>
              </a:rPr>
              <a:t>（参考）介護付きホーム（特定施設入居者生活介護）の指定を受けていない住宅型有料老人ホームやサービス付き高齢者向け住宅は、「介護付き」「ケア付き」と表記してはならない（有老指針別表）</a:t>
            </a:r>
            <a:endParaRPr lang="en-US" altLang="ja-JP" sz="1200" i="1" dirty="0" smtClean="0">
              <a:solidFill>
                <a:srgbClr val="FF0000"/>
              </a:solidFill>
              <a:latin typeface="+mn-ea"/>
            </a:endParaRPr>
          </a:p>
          <a:p>
            <a:pPr marL="0" indent="0">
              <a:spcBef>
                <a:spcPts val="1200"/>
              </a:spcBef>
              <a:buNone/>
            </a:pPr>
            <a:r>
              <a:rPr lang="ja-JP" altLang="en-US" sz="1600" dirty="0" smtClean="0"/>
              <a:t>○住宅型有料老人ホームやサービス付き高齢者向け住宅と、併設の小規模多機能型居宅介護や</a:t>
            </a:r>
            <a:endParaRPr lang="en-US" altLang="ja-JP" sz="1600" dirty="0" smtClean="0"/>
          </a:p>
          <a:p>
            <a:pPr marL="0" indent="0">
              <a:spcBef>
                <a:spcPts val="0"/>
              </a:spcBef>
              <a:buNone/>
            </a:pPr>
            <a:r>
              <a:rPr lang="ja-JP" altLang="en-US" sz="1600" dirty="0"/>
              <a:t>　</a:t>
            </a:r>
            <a:r>
              <a:rPr lang="ja-JP" altLang="en-US" sz="1600" dirty="0" smtClean="0"/>
              <a:t>定期巡回・随時対応型サービスが、セットであるような広告を行っている。</a:t>
            </a:r>
            <a:endParaRPr lang="en-US" altLang="ja-JP" sz="1600" dirty="0" smtClean="0"/>
          </a:p>
          <a:p>
            <a:pPr marL="0" indent="0">
              <a:spcBef>
                <a:spcPts val="0"/>
              </a:spcBef>
              <a:buNone/>
            </a:pPr>
            <a:r>
              <a:rPr lang="ja-JP" altLang="en-US" sz="1600" i="1" dirty="0">
                <a:solidFill>
                  <a:srgbClr val="FF0000"/>
                </a:solidFill>
                <a:latin typeface="+mn-ea"/>
              </a:rPr>
              <a:t>　</a:t>
            </a:r>
            <a:r>
              <a:rPr lang="ja-JP" altLang="en-US" sz="1200" i="1" dirty="0" smtClean="0">
                <a:solidFill>
                  <a:srgbClr val="FF0000"/>
                </a:solidFill>
                <a:latin typeface="+mn-ea"/>
              </a:rPr>
              <a:t>（有老指針</a:t>
            </a:r>
            <a:r>
              <a:rPr lang="en-US" altLang="ja-JP" sz="1200" i="1" dirty="0" smtClean="0">
                <a:solidFill>
                  <a:srgbClr val="FF0000"/>
                </a:solidFill>
                <a:latin typeface="+mn-ea"/>
              </a:rPr>
              <a:t>8(7)</a:t>
            </a:r>
            <a:r>
              <a:rPr lang="ja-JP" altLang="en-US" sz="1200" i="1" dirty="0" smtClean="0">
                <a:solidFill>
                  <a:srgbClr val="FF0000"/>
                </a:solidFill>
                <a:latin typeface="+mn-ea"/>
              </a:rPr>
              <a:t>ロ、高齢者居住安定確保基本方針五</a:t>
            </a:r>
            <a:r>
              <a:rPr lang="en-US" altLang="ja-JP" sz="1200" i="1" dirty="0" smtClean="0">
                <a:solidFill>
                  <a:srgbClr val="FF0000"/>
                </a:solidFill>
                <a:latin typeface="+mn-ea"/>
              </a:rPr>
              <a:t>4</a:t>
            </a:r>
            <a:r>
              <a:rPr lang="ja-JP" altLang="en-US" sz="1200" i="1" dirty="0" err="1" smtClean="0">
                <a:solidFill>
                  <a:srgbClr val="FF0000"/>
                </a:solidFill>
                <a:latin typeface="+mn-ea"/>
              </a:rPr>
              <a:t>、</a:t>
            </a:r>
            <a:r>
              <a:rPr lang="ja-JP" altLang="en-US" sz="1200" i="1" dirty="0" smtClean="0">
                <a:solidFill>
                  <a:srgbClr val="FF0000"/>
                </a:solidFill>
                <a:latin typeface="+mn-ea"/>
              </a:rPr>
              <a:t>居宅介護支援等運営基準</a:t>
            </a:r>
            <a:r>
              <a:rPr lang="en-US" altLang="ja-JP" sz="1200" i="1" dirty="0" smtClean="0">
                <a:solidFill>
                  <a:srgbClr val="FF0000"/>
                </a:solidFill>
                <a:latin typeface="+mn-ea"/>
              </a:rPr>
              <a:t>1</a:t>
            </a:r>
            <a:r>
              <a:rPr lang="ja-JP" altLang="en-US" sz="1200" i="1" dirty="0" smtClean="0">
                <a:solidFill>
                  <a:srgbClr val="FF0000"/>
                </a:solidFill>
                <a:latin typeface="+mn-ea"/>
              </a:rPr>
              <a:t>条の</a:t>
            </a:r>
            <a:r>
              <a:rPr lang="en-US" altLang="ja-JP" sz="1200" i="1" dirty="0" smtClean="0">
                <a:solidFill>
                  <a:srgbClr val="FF0000"/>
                </a:solidFill>
                <a:latin typeface="+mn-ea"/>
              </a:rPr>
              <a:t>2_2</a:t>
            </a:r>
            <a:r>
              <a:rPr lang="ja-JP" altLang="en-US" sz="1200" i="1" dirty="0" smtClean="0">
                <a:solidFill>
                  <a:srgbClr val="FF0000"/>
                </a:solidFill>
                <a:latin typeface="+mn-ea"/>
              </a:rPr>
              <a:t>項、</a:t>
            </a:r>
            <a:r>
              <a:rPr lang="en-US" altLang="ja-JP" sz="1200" i="1" dirty="0" smtClean="0">
                <a:solidFill>
                  <a:srgbClr val="FF0000"/>
                </a:solidFill>
                <a:latin typeface="+mn-ea"/>
              </a:rPr>
              <a:t>3</a:t>
            </a:r>
            <a:r>
              <a:rPr lang="ja-JP" altLang="en-US" sz="1200" i="1" dirty="0" smtClean="0">
                <a:solidFill>
                  <a:srgbClr val="FF0000"/>
                </a:solidFill>
                <a:latin typeface="+mn-ea"/>
              </a:rPr>
              <a:t>項、</a:t>
            </a:r>
            <a:r>
              <a:rPr lang="en-US" altLang="ja-JP" sz="1200" i="1" dirty="0" smtClean="0">
                <a:solidFill>
                  <a:srgbClr val="FF0000"/>
                </a:solidFill>
                <a:latin typeface="+mn-ea"/>
              </a:rPr>
              <a:t>4</a:t>
            </a:r>
            <a:r>
              <a:rPr lang="ja-JP" altLang="en-US" sz="1200" i="1" dirty="0" smtClean="0">
                <a:solidFill>
                  <a:srgbClr val="FF0000"/>
                </a:solidFill>
                <a:latin typeface="+mn-ea"/>
              </a:rPr>
              <a:t>条</a:t>
            </a:r>
            <a:r>
              <a:rPr lang="en-US" altLang="ja-JP" sz="1200" i="1" dirty="0" smtClean="0">
                <a:solidFill>
                  <a:srgbClr val="FF0000"/>
                </a:solidFill>
                <a:latin typeface="+mn-ea"/>
              </a:rPr>
              <a:t>2</a:t>
            </a:r>
            <a:r>
              <a:rPr lang="ja-JP" altLang="en-US" sz="1200" i="1" dirty="0" smtClean="0">
                <a:solidFill>
                  <a:srgbClr val="FF0000"/>
                </a:solidFill>
                <a:latin typeface="+mn-ea"/>
              </a:rPr>
              <a:t>項違反）</a:t>
            </a:r>
            <a:endParaRPr lang="en-US" altLang="ja-JP" sz="1200" i="1" dirty="0" smtClean="0">
              <a:solidFill>
                <a:srgbClr val="FF0000"/>
              </a:solidFill>
              <a:latin typeface="+mn-ea"/>
            </a:endParaRPr>
          </a:p>
          <a:p>
            <a:pPr marL="0" indent="0">
              <a:lnSpc>
                <a:spcPct val="120000"/>
              </a:lnSpc>
              <a:spcBef>
                <a:spcPts val="1200"/>
              </a:spcBef>
              <a:buNone/>
            </a:pPr>
            <a:r>
              <a:rPr lang="ja-JP" altLang="en-US" sz="1800" dirty="0"/>
              <a:t>○</a:t>
            </a:r>
            <a:r>
              <a:rPr lang="ja-JP" altLang="en-US" sz="1800" dirty="0" smtClean="0"/>
              <a:t>法人として、系列の通所介護事業者、訪問介護事業者に対する目標利用額や</a:t>
            </a:r>
            <a:endParaRPr lang="en-US" altLang="ja-JP" sz="1800" dirty="0" smtClean="0"/>
          </a:p>
          <a:p>
            <a:pPr marL="0" indent="0">
              <a:spcBef>
                <a:spcPts val="0"/>
              </a:spcBef>
              <a:buNone/>
            </a:pPr>
            <a:r>
              <a:rPr lang="ja-JP" altLang="en-US" sz="1800" dirty="0"/>
              <a:t>　</a:t>
            </a:r>
            <a:r>
              <a:rPr lang="ja-JP" altLang="en-US" sz="1800" dirty="0" smtClean="0"/>
              <a:t>目標回数を設定し、ケアマネジャーに指示している。</a:t>
            </a:r>
            <a:endParaRPr lang="en-US" altLang="ja-JP" sz="1800" dirty="0"/>
          </a:p>
        </p:txBody>
      </p:sp>
      <p:sp>
        <p:nvSpPr>
          <p:cNvPr id="4" name="スライド番号プレースホルダー 3"/>
          <p:cNvSpPr txBox="1">
            <a:spLocks/>
          </p:cNvSpPr>
          <p:nvPr/>
        </p:nvSpPr>
        <p:spPr>
          <a:xfrm>
            <a:off x="6832600" y="6492875"/>
            <a:ext cx="2311400" cy="365125"/>
          </a:xfrm>
          <a:prstGeom prst="rect">
            <a:avLst/>
          </a:prstGeom>
        </p:spPr>
        <p:txBody>
          <a:bodyPr vert="horz" lIns="91247" tIns="45624" rIns="91247" bIns="45624" rtlCol="0" anchor="ctr"/>
          <a:lstStyle>
            <a:defPPr>
              <a:defRPr lang="ja-JP"/>
            </a:defPPr>
            <a:lvl1pPr marL="0" algn="r" defTabSz="904985" rtl="0" eaLnBrk="1" latinLnBrk="0" hangingPunct="1">
              <a:defRPr kumimoji="1" sz="2000" kern="1200">
                <a:solidFill>
                  <a:schemeClr val="tx1"/>
                </a:solidFill>
                <a:latin typeface="+mn-lt"/>
                <a:ea typeface="+mn-ea"/>
                <a:cs typeface="+mn-cs"/>
              </a:defRPr>
            </a:lvl1pPr>
            <a:lvl2pPr marL="452489" algn="l" defTabSz="904985" rtl="0" eaLnBrk="1" latinLnBrk="0" hangingPunct="1">
              <a:defRPr kumimoji="1" sz="1800" kern="1200">
                <a:solidFill>
                  <a:schemeClr val="tx1"/>
                </a:solidFill>
                <a:latin typeface="+mn-lt"/>
                <a:ea typeface="+mn-ea"/>
                <a:cs typeface="+mn-cs"/>
              </a:defRPr>
            </a:lvl2pPr>
            <a:lvl3pPr marL="904985" algn="l" defTabSz="904985" rtl="0" eaLnBrk="1" latinLnBrk="0" hangingPunct="1">
              <a:defRPr kumimoji="1" sz="1800" kern="1200">
                <a:solidFill>
                  <a:schemeClr val="tx1"/>
                </a:solidFill>
                <a:latin typeface="+mn-lt"/>
                <a:ea typeface="+mn-ea"/>
                <a:cs typeface="+mn-cs"/>
              </a:defRPr>
            </a:lvl3pPr>
            <a:lvl4pPr marL="1357480" algn="l" defTabSz="904985" rtl="0" eaLnBrk="1" latinLnBrk="0" hangingPunct="1">
              <a:defRPr kumimoji="1" sz="1800" kern="1200">
                <a:solidFill>
                  <a:schemeClr val="tx1"/>
                </a:solidFill>
                <a:latin typeface="+mn-lt"/>
                <a:ea typeface="+mn-ea"/>
                <a:cs typeface="+mn-cs"/>
              </a:defRPr>
            </a:lvl4pPr>
            <a:lvl5pPr marL="1809974" algn="l" defTabSz="904985" rtl="0" eaLnBrk="1" latinLnBrk="0" hangingPunct="1">
              <a:defRPr kumimoji="1" sz="1800" kern="1200">
                <a:solidFill>
                  <a:schemeClr val="tx1"/>
                </a:solidFill>
                <a:latin typeface="+mn-lt"/>
                <a:ea typeface="+mn-ea"/>
                <a:cs typeface="+mn-cs"/>
              </a:defRPr>
            </a:lvl5pPr>
            <a:lvl6pPr marL="2262463" algn="l" defTabSz="904985" rtl="0" eaLnBrk="1" latinLnBrk="0" hangingPunct="1">
              <a:defRPr kumimoji="1" sz="1800" kern="1200">
                <a:solidFill>
                  <a:schemeClr val="tx1"/>
                </a:solidFill>
                <a:latin typeface="+mn-lt"/>
                <a:ea typeface="+mn-ea"/>
                <a:cs typeface="+mn-cs"/>
              </a:defRPr>
            </a:lvl6pPr>
            <a:lvl7pPr marL="2714956" algn="l" defTabSz="904985" rtl="0" eaLnBrk="1" latinLnBrk="0" hangingPunct="1">
              <a:defRPr kumimoji="1" sz="1800" kern="1200">
                <a:solidFill>
                  <a:schemeClr val="tx1"/>
                </a:solidFill>
                <a:latin typeface="+mn-lt"/>
                <a:ea typeface="+mn-ea"/>
                <a:cs typeface="+mn-cs"/>
              </a:defRPr>
            </a:lvl7pPr>
            <a:lvl8pPr marL="3167454" algn="l" defTabSz="904985" rtl="0" eaLnBrk="1" latinLnBrk="0" hangingPunct="1">
              <a:defRPr kumimoji="1" sz="1800" kern="1200">
                <a:solidFill>
                  <a:schemeClr val="tx1"/>
                </a:solidFill>
                <a:latin typeface="+mn-lt"/>
                <a:ea typeface="+mn-ea"/>
                <a:cs typeface="+mn-cs"/>
              </a:defRPr>
            </a:lvl8pPr>
            <a:lvl9pPr marL="3619940" algn="l" defTabSz="904985" rtl="0" eaLnBrk="1" latinLnBrk="0" hangingPunct="1">
              <a:defRPr kumimoji="1" sz="1800" kern="1200">
                <a:solidFill>
                  <a:schemeClr val="tx1"/>
                </a:solidFill>
                <a:latin typeface="+mn-lt"/>
                <a:ea typeface="+mn-ea"/>
                <a:cs typeface="+mn-cs"/>
              </a:defRPr>
            </a:lvl9pPr>
          </a:lstStyle>
          <a:p>
            <a:pPr>
              <a:defRPr/>
            </a:pPr>
            <a:fld id="{85D4C70D-35DA-47A0-8749-E3FB69473BFD}" type="slidenum">
              <a:rPr lang="ja-JP" altLang="en-US" smtClean="0">
                <a:solidFill>
                  <a:prstClr val="black"/>
                </a:solidFill>
              </a:rPr>
              <a:pPr>
                <a:defRPr/>
              </a:pPr>
              <a:t>11</a:t>
            </a:fld>
            <a:endParaRPr lang="ja-JP" altLang="en-US" dirty="0">
              <a:solidFill>
                <a:prstClr val="black"/>
              </a:solidFill>
            </a:endParaRPr>
          </a:p>
        </p:txBody>
      </p:sp>
      <p:sp>
        <p:nvSpPr>
          <p:cNvPr id="5" name="タイトル 1"/>
          <p:cNvSpPr txBox="1">
            <a:spLocks/>
          </p:cNvSpPr>
          <p:nvPr/>
        </p:nvSpPr>
        <p:spPr>
          <a:xfrm>
            <a:off x="179512" y="2420888"/>
            <a:ext cx="8568952" cy="432048"/>
          </a:xfrm>
          <a:prstGeom prst="rect">
            <a:avLst/>
          </a:prstGeom>
          <a:solidFill>
            <a:srgbClr val="FFFF00"/>
          </a:solidFill>
          <a:ln>
            <a:solidFill>
              <a:schemeClr val="accent1"/>
            </a:solidFill>
          </a:ln>
        </p:spPr>
        <p:txBody>
          <a:bodyPr vert="horz" lIns="91440" tIns="45720" rIns="91440" bIns="45720" rtlCol="0" anchor="ctr">
            <a:normAutofit fontScale="97500"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smtClean="0"/>
              <a:t>①　対　</a:t>
            </a:r>
            <a:r>
              <a:rPr lang="ja-JP" altLang="en-US" sz="2400" b="1" dirty="0" smtClean="0"/>
              <a:t>高齢者住まい事業者</a:t>
            </a:r>
            <a:endParaRPr lang="ja-JP" altLang="en-US" sz="2400" b="1" dirty="0"/>
          </a:p>
        </p:txBody>
      </p:sp>
      <p:sp>
        <p:nvSpPr>
          <p:cNvPr id="6" name="テキスト ボックス 5"/>
          <p:cNvSpPr txBox="1"/>
          <p:nvPr/>
        </p:nvSpPr>
        <p:spPr>
          <a:xfrm>
            <a:off x="179512" y="633462"/>
            <a:ext cx="8856984" cy="1631216"/>
          </a:xfrm>
          <a:prstGeom prst="rect">
            <a:avLst/>
          </a:prstGeom>
          <a:noFill/>
        </p:spPr>
        <p:txBody>
          <a:bodyPr wrap="square" rtlCol="0">
            <a:spAutoFit/>
          </a:bodyPr>
          <a:lstStyle/>
          <a:p>
            <a:r>
              <a:rPr kumimoji="1" lang="ja-JP" altLang="en-US" dirty="0" smtClean="0"/>
              <a:t>○</a:t>
            </a:r>
            <a:r>
              <a:rPr kumimoji="1" lang="en-US" altLang="ja-JP" dirty="0" smtClean="0"/>
              <a:t>2017</a:t>
            </a:r>
            <a:r>
              <a:rPr lang="ja-JP" altLang="en-US" dirty="0" smtClean="0"/>
              <a:t>年</a:t>
            </a:r>
            <a:r>
              <a:rPr lang="en-US" altLang="ja-JP" dirty="0" smtClean="0"/>
              <a:t>8</a:t>
            </a:r>
            <a:r>
              <a:rPr lang="ja-JP" altLang="en-US" dirty="0" smtClean="0"/>
              <a:t>月に</a:t>
            </a:r>
            <a:r>
              <a:rPr kumimoji="1" lang="ja-JP" altLang="en-US" dirty="0" smtClean="0"/>
              <a:t>高齢者住まい事業者団体連合会が作成した「高齢者向け住まい事業者の</a:t>
            </a:r>
            <a:endParaRPr kumimoji="1" lang="en-US" altLang="ja-JP" dirty="0" smtClean="0"/>
          </a:p>
          <a:p>
            <a:r>
              <a:rPr lang="ja-JP" altLang="en-US" dirty="0"/>
              <a:t>　</a:t>
            </a:r>
            <a:r>
              <a:rPr kumimoji="1" lang="ja-JP" altLang="en-US" dirty="0" smtClean="0"/>
              <a:t>外付けサービスの適正な活用チェックリスト」も参考に、保険者が実際に点検・指導監督を</a:t>
            </a:r>
            <a:endParaRPr kumimoji="1" lang="en-US" altLang="ja-JP" dirty="0" smtClean="0"/>
          </a:p>
          <a:p>
            <a:r>
              <a:rPr lang="ja-JP" altLang="en-US" dirty="0"/>
              <a:t>　</a:t>
            </a:r>
            <a:r>
              <a:rPr kumimoji="1" lang="ja-JP" altLang="en-US" dirty="0" smtClean="0"/>
              <a:t>行う際の着眼点をとりまとめたもの。</a:t>
            </a:r>
            <a:endParaRPr kumimoji="1" lang="en-US" altLang="ja-JP" dirty="0" smtClean="0"/>
          </a:p>
          <a:p>
            <a:pPr>
              <a:spcBef>
                <a:spcPts val="1200"/>
              </a:spcBef>
            </a:pPr>
            <a:r>
              <a:rPr lang="ja-JP" altLang="en-US" dirty="0" smtClean="0"/>
              <a:t>○ｽﾃｯﾌﾟ１、２を踏まえた絞り込みが行われた事業者等や、悪い評判を聞くような事業所等</a:t>
            </a:r>
            <a:r>
              <a:rPr lang="ja-JP" altLang="en-US" dirty="0"/>
              <a:t>　</a:t>
            </a:r>
            <a:endParaRPr lang="en-US" altLang="ja-JP" dirty="0" smtClean="0"/>
          </a:p>
          <a:p>
            <a:r>
              <a:rPr lang="ja-JP" altLang="en-US" dirty="0"/>
              <a:t>　</a:t>
            </a:r>
            <a:r>
              <a:rPr lang="ja-JP" altLang="en-US" dirty="0" smtClean="0"/>
              <a:t>を中心に、適時、</a:t>
            </a:r>
            <a:r>
              <a:rPr kumimoji="1" lang="ja-JP" altLang="en-US" dirty="0" smtClean="0"/>
              <a:t>実際にケアプラン点検・事業者点検を実施していくことが重要である。</a:t>
            </a:r>
            <a:endParaRPr kumimoji="1" lang="en-US" altLang="ja-JP" dirty="0" smtClean="0"/>
          </a:p>
        </p:txBody>
      </p:sp>
    </p:spTree>
    <p:extLst>
      <p:ext uri="{BB962C8B-B14F-4D97-AF65-F5344CB8AC3E}">
        <p14:creationId xmlns:p14="http://schemas.microsoft.com/office/powerpoint/2010/main" val="29712153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9512" y="476672"/>
            <a:ext cx="8892480" cy="6426375"/>
          </a:xfrm>
          <a:prstGeom prst="rect">
            <a:avLst/>
          </a:prstGeom>
        </p:spPr>
        <p:txBody>
          <a:bodyPr wrap="square">
            <a:spAutoFit/>
          </a:bodyPr>
          <a:lstStyle/>
          <a:p>
            <a:pPr lvl="0">
              <a:spcBef>
                <a:spcPct val="20000"/>
              </a:spcBef>
            </a:pPr>
            <a:r>
              <a:rPr lang="en-US" altLang="ja-JP" dirty="0" smtClean="0">
                <a:solidFill>
                  <a:prstClr val="black"/>
                </a:solidFill>
              </a:rPr>
              <a:t>【</a:t>
            </a:r>
            <a:r>
              <a:rPr lang="ja-JP" altLang="en-US" dirty="0" smtClean="0">
                <a:solidFill>
                  <a:prstClr val="black"/>
                </a:solidFill>
              </a:rPr>
              <a:t>全サービス共通</a:t>
            </a:r>
            <a:r>
              <a:rPr lang="en-US" altLang="ja-JP" dirty="0" smtClean="0">
                <a:solidFill>
                  <a:prstClr val="black"/>
                </a:solidFill>
              </a:rPr>
              <a:t>】</a:t>
            </a:r>
            <a:r>
              <a:rPr lang="ja-JP" altLang="en-US" dirty="0" smtClean="0">
                <a:solidFill>
                  <a:prstClr val="black"/>
                </a:solidFill>
              </a:rPr>
              <a:t>　介護保険サービスの適正な利用</a:t>
            </a:r>
            <a:endParaRPr lang="en-US" altLang="ja-JP" dirty="0" smtClean="0">
              <a:solidFill>
                <a:prstClr val="black"/>
              </a:solidFill>
            </a:endParaRPr>
          </a:p>
          <a:p>
            <a:pPr lvl="0">
              <a:spcBef>
                <a:spcPct val="20000"/>
              </a:spcBef>
            </a:pPr>
            <a:r>
              <a:rPr lang="ja-JP" altLang="en-US" sz="1600" dirty="0">
                <a:solidFill>
                  <a:prstClr val="black"/>
                </a:solidFill>
              </a:rPr>
              <a:t>○</a:t>
            </a:r>
            <a:r>
              <a:rPr lang="ja-JP" altLang="en-US" sz="1600" dirty="0" smtClean="0">
                <a:solidFill>
                  <a:prstClr val="black"/>
                </a:solidFill>
              </a:rPr>
              <a:t>アセスメントや入居者の希望確認を行わず、要介護度に応じて、一律のケアプランを押し付けて</a:t>
            </a:r>
            <a:r>
              <a:rPr lang="ja-JP" altLang="en-US" sz="1600" dirty="0">
                <a:solidFill>
                  <a:prstClr val="black"/>
                </a:solidFill>
              </a:rPr>
              <a:t>いる</a:t>
            </a:r>
            <a:r>
              <a:rPr lang="ja-JP" altLang="en-US" sz="1600" dirty="0" smtClean="0">
                <a:solidFill>
                  <a:prstClr val="black"/>
                </a:solidFill>
              </a:rPr>
              <a:t>。　</a:t>
            </a:r>
            <a:endParaRPr lang="en-US" altLang="ja-JP" sz="1600" dirty="0" smtClean="0">
              <a:solidFill>
                <a:prstClr val="black"/>
              </a:solidFill>
            </a:endParaRPr>
          </a:p>
          <a:p>
            <a:pPr lvl="0"/>
            <a:r>
              <a:rPr lang="ja-JP" altLang="en-US" sz="1200" i="1" dirty="0">
                <a:solidFill>
                  <a:prstClr val="black"/>
                </a:solidFill>
                <a:latin typeface="+mj-ea"/>
                <a:ea typeface="+mj-ea"/>
              </a:rPr>
              <a:t>　</a:t>
            </a:r>
            <a:r>
              <a:rPr lang="ja-JP" altLang="en-US" sz="1200" i="1" dirty="0" smtClean="0">
                <a:solidFill>
                  <a:srgbClr val="FF0000"/>
                </a:solidFill>
                <a:latin typeface="+mj-ea"/>
                <a:ea typeface="+mj-ea"/>
              </a:rPr>
              <a:t>（</a:t>
            </a:r>
            <a:r>
              <a:rPr lang="ja-JP" altLang="en-US" sz="1200" i="1" dirty="0">
                <a:solidFill>
                  <a:srgbClr val="FF0000"/>
                </a:solidFill>
                <a:latin typeface="+mj-ea"/>
                <a:ea typeface="+mj-ea"/>
              </a:rPr>
              <a:t>居宅介護支援等運営基準</a:t>
            </a:r>
            <a:r>
              <a:rPr lang="en-US" altLang="ja-JP" sz="1200" i="1" dirty="0">
                <a:solidFill>
                  <a:srgbClr val="FF0000"/>
                </a:solidFill>
                <a:latin typeface="+mj-ea"/>
                <a:ea typeface="+mj-ea"/>
              </a:rPr>
              <a:t>1</a:t>
            </a:r>
            <a:r>
              <a:rPr lang="ja-JP" altLang="en-US" sz="1200" i="1" dirty="0">
                <a:solidFill>
                  <a:srgbClr val="FF0000"/>
                </a:solidFill>
                <a:latin typeface="+mj-ea"/>
                <a:ea typeface="+mj-ea"/>
              </a:rPr>
              <a:t>条の</a:t>
            </a:r>
            <a:r>
              <a:rPr lang="en-US" altLang="ja-JP" sz="1200" i="1" dirty="0">
                <a:solidFill>
                  <a:srgbClr val="FF0000"/>
                </a:solidFill>
                <a:latin typeface="+mj-ea"/>
                <a:ea typeface="+mj-ea"/>
              </a:rPr>
              <a:t>2_2</a:t>
            </a:r>
            <a:r>
              <a:rPr lang="ja-JP" altLang="en-US" sz="1200" i="1" dirty="0">
                <a:solidFill>
                  <a:srgbClr val="FF0000"/>
                </a:solidFill>
                <a:latin typeface="+mj-ea"/>
                <a:ea typeface="+mj-ea"/>
              </a:rPr>
              <a:t>項、</a:t>
            </a:r>
            <a:r>
              <a:rPr lang="en-US" altLang="ja-JP" sz="1200" i="1" dirty="0">
                <a:solidFill>
                  <a:srgbClr val="FF0000"/>
                </a:solidFill>
                <a:latin typeface="+mj-ea"/>
                <a:ea typeface="+mj-ea"/>
              </a:rPr>
              <a:t>3</a:t>
            </a:r>
            <a:r>
              <a:rPr lang="ja-JP" altLang="en-US" sz="1200" i="1" dirty="0">
                <a:solidFill>
                  <a:srgbClr val="FF0000"/>
                </a:solidFill>
                <a:latin typeface="+mj-ea"/>
                <a:ea typeface="+mj-ea"/>
              </a:rPr>
              <a:t>項、</a:t>
            </a:r>
            <a:r>
              <a:rPr lang="en-US" altLang="ja-JP" sz="1200" i="1" dirty="0">
                <a:solidFill>
                  <a:srgbClr val="FF0000"/>
                </a:solidFill>
                <a:latin typeface="+mj-ea"/>
                <a:ea typeface="+mj-ea"/>
              </a:rPr>
              <a:t>4</a:t>
            </a:r>
            <a:r>
              <a:rPr lang="ja-JP" altLang="en-US" sz="1200" i="1" dirty="0">
                <a:solidFill>
                  <a:srgbClr val="FF0000"/>
                </a:solidFill>
                <a:latin typeface="+mj-ea"/>
                <a:ea typeface="+mj-ea"/>
              </a:rPr>
              <a:t>条</a:t>
            </a:r>
            <a:r>
              <a:rPr lang="en-US" altLang="ja-JP" sz="1200" i="1" dirty="0">
                <a:solidFill>
                  <a:srgbClr val="FF0000"/>
                </a:solidFill>
                <a:latin typeface="+mj-ea"/>
                <a:ea typeface="+mj-ea"/>
              </a:rPr>
              <a:t>2</a:t>
            </a:r>
            <a:r>
              <a:rPr lang="ja-JP" altLang="en-US" sz="1200" i="1" dirty="0">
                <a:solidFill>
                  <a:srgbClr val="FF0000"/>
                </a:solidFill>
                <a:latin typeface="+mj-ea"/>
                <a:ea typeface="+mj-ea"/>
              </a:rPr>
              <a:t>項違反）</a:t>
            </a:r>
            <a:endParaRPr lang="en-US" altLang="ja-JP" i="1" dirty="0" smtClean="0">
              <a:solidFill>
                <a:srgbClr val="FF0000"/>
              </a:solidFill>
              <a:latin typeface="+mj-ea"/>
              <a:ea typeface="+mj-ea"/>
            </a:endParaRPr>
          </a:p>
          <a:p>
            <a:pPr lvl="0">
              <a:spcBef>
                <a:spcPct val="20000"/>
              </a:spcBef>
            </a:pPr>
            <a:endParaRPr lang="en-US" altLang="ja-JP" sz="1200" dirty="0" smtClean="0">
              <a:solidFill>
                <a:prstClr val="black"/>
              </a:solidFill>
            </a:endParaRPr>
          </a:p>
          <a:p>
            <a:pPr lvl="0">
              <a:spcBef>
                <a:spcPct val="20000"/>
              </a:spcBef>
            </a:pPr>
            <a:r>
              <a:rPr lang="en-US" altLang="ja-JP" dirty="0" smtClean="0">
                <a:solidFill>
                  <a:prstClr val="black"/>
                </a:solidFill>
              </a:rPr>
              <a:t>【</a:t>
            </a:r>
            <a:r>
              <a:rPr lang="ja-JP" altLang="en-US" dirty="0" smtClean="0">
                <a:solidFill>
                  <a:prstClr val="black"/>
                </a:solidFill>
              </a:rPr>
              <a:t>通所介護</a:t>
            </a:r>
            <a:r>
              <a:rPr lang="en-US" altLang="ja-JP" dirty="0" smtClean="0">
                <a:solidFill>
                  <a:prstClr val="black"/>
                </a:solidFill>
              </a:rPr>
              <a:t>】</a:t>
            </a:r>
            <a:r>
              <a:rPr lang="ja-JP" altLang="en-US" dirty="0" smtClean="0">
                <a:solidFill>
                  <a:prstClr val="black"/>
                </a:solidFill>
              </a:rPr>
              <a:t>　アセスメント・入居者の希望による利用</a:t>
            </a:r>
            <a:endParaRPr lang="en-US" altLang="ja-JP" dirty="0" smtClean="0">
              <a:solidFill>
                <a:prstClr val="black"/>
              </a:solidFill>
            </a:endParaRPr>
          </a:p>
          <a:p>
            <a:pPr lvl="0">
              <a:spcBef>
                <a:spcPct val="20000"/>
              </a:spcBef>
            </a:pPr>
            <a:r>
              <a:rPr lang="ja-JP" altLang="en-US" sz="1600" dirty="0">
                <a:solidFill>
                  <a:prstClr val="black"/>
                </a:solidFill>
              </a:rPr>
              <a:t>○</a:t>
            </a:r>
            <a:r>
              <a:rPr lang="ja-JP" altLang="en-US" sz="1600" dirty="0" smtClean="0">
                <a:solidFill>
                  <a:prstClr val="black"/>
                </a:solidFill>
              </a:rPr>
              <a:t>アセスメントに基づく課題抽出をせず、要介護度に応じて、入居者に併設デイサービスの利用を義務</a:t>
            </a:r>
            <a:endParaRPr lang="en-US" altLang="ja-JP" sz="1600" dirty="0" smtClean="0">
              <a:solidFill>
                <a:prstClr val="black"/>
              </a:solidFill>
            </a:endParaRPr>
          </a:p>
          <a:p>
            <a:pPr lvl="0"/>
            <a:r>
              <a:rPr lang="ja-JP" altLang="en-US" sz="1600" dirty="0">
                <a:solidFill>
                  <a:prstClr val="black"/>
                </a:solidFill>
              </a:rPr>
              <a:t>　</a:t>
            </a:r>
            <a:r>
              <a:rPr lang="ja-JP" altLang="en-US" sz="1600" dirty="0" smtClean="0">
                <a:solidFill>
                  <a:prstClr val="black"/>
                </a:solidFill>
              </a:rPr>
              <a:t>付けて</a:t>
            </a:r>
            <a:r>
              <a:rPr lang="ja-JP" altLang="en-US" sz="1600" dirty="0">
                <a:solidFill>
                  <a:prstClr val="black"/>
                </a:solidFill>
              </a:rPr>
              <a:t>いる。</a:t>
            </a:r>
            <a:r>
              <a:rPr lang="ja-JP" altLang="en-US" sz="1200" i="1" dirty="0">
                <a:solidFill>
                  <a:srgbClr val="FF0000"/>
                </a:solidFill>
                <a:latin typeface="+mn-ea"/>
              </a:rPr>
              <a:t>（居宅介護支援等運営基準</a:t>
            </a:r>
            <a:r>
              <a:rPr lang="en-US" altLang="ja-JP" sz="1200" i="1" dirty="0">
                <a:solidFill>
                  <a:srgbClr val="FF0000"/>
                </a:solidFill>
                <a:latin typeface="+mn-ea"/>
              </a:rPr>
              <a:t>1</a:t>
            </a:r>
            <a:r>
              <a:rPr lang="ja-JP" altLang="en-US" sz="1200" i="1" dirty="0">
                <a:solidFill>
                  <a:srgbClr val="FF0000"/>
                </a:solidFill>
                <a:latin typeface="+mn-ea"/>
              </a:rPr>
              <a:t>条の</a:t>
            </a:r>
            <a:r>
              <a:rPr lang="en-US" altLang="ja-JP" sz="1200" i="1" dirty="0">
                <a:solidFill>
                  <a:srgbClr val="FF0000"/>
                </a:solidFill>
                <a:latin typeface="+mn-ea"/>
              </a:rPr>
              <a:t>2_2</a:t>
            </a:r>
            <a:r>
              <a:rPr lang="ja-JP" altLang="en-US" sz="1200" i="1" dirty="0">
                <a:solidFill>
                  <a:srgbClr val="FF0000"/>
                </a:solidFill>
                <a:latin typeface="+mn-ea"/>
              </a:rPr>
              <a:t>項、</a:t>
            </a:r>
            <a:r>
              <a:rPr lang="en-US" altLang="ja-JP" sz="1200" i="1" dirty="0">
                <a:solidFill>
                  <a:srgbClr val="FF0000"/>
                </a:solidFill>
                <a:latin typeface="+mn-ea"/>
              </a:rPr>
              <a:t>3</a:t>
            </a:r>
            <a:r>
              <a:rPr lang="ja-JP" altLang="en-US" sz="1200" i="1" dirty="0">
                <a:solidFill>
                  <a:srgbClr val="FF0000"/>
                </a:solidFill>
                <a:latin typeface="+mn-ea"/>
              </a:rPr>
              <a:t>項、</a:t>
            </a:r>
            <a:r>
              <a:rPr lang="en-US" altLang="ja-JP" sz="1200" i="1" dirty="0">
                <a:solidFill>
                  <a:srgbClr val="FF0000"/>
                </a:solidFill>
                <a:latin typeface="+mn-ea"/>
              </a:rPr>
              <a:t>4</a:t>
            </a:r>
            <a:r>
              <a:rPr lang="ja-JP" altLang="en-US" sz="1200" i="1" dirty="0">
                <a:solidFill>
                  <a:srgbClr val="FF0000"/>
                </a:solidFill>
                <a:latin typeface="+mn-ea"/>
              </a:rPr>
              <a:t>条</a:t>
            </a:r>
            <a:r>
              <a:rPr lang="en-US" altLang="ja-JP" sz="1200" i="1" dirty="0">
                <a:solidFill>
                  <a:srgbClr val="FF0000"/>
                </a:solidFill>
                <a:latin typeface="+mn-ea"/>
              </a:rPr>
              <a:t>2</a:t>
            </a:r>
            <a:r>
              <a:rPr lang="ja-JP" altLang="en-US" sz="1200" i="1" dirty="0">
                <a:solidFill>
                  <a:srgbClr val="FF0000"/>
                </a:solidFill>
                <a:latin typeface="+mn-ea"/>
              </a:rPr>
              <a:t>項違反）</a:t>
            </a:r>
            <a:r>
              <a:rPr lang="ja-JP" altLang="en-US" sz="1200" dirty="0">
                <a:solidFill>
                  <a:prstClr val="black"/>
                </a:solidFill>
                <a:latin typeface="+mn-ea"/>
              </a:rPr>
              <a:t>　</a:t>
            </a:r>
            <a:endParaRPr lang="en-US" altLang="ja-JP" sz="1200" dirty="0" smtClean="0">
              <a:solidFill>
                <a:prstClr val="black"/>
              </a:solidFill>
              <a:latin typeface="+mn-ea"/>
            </a:endParaRPr>
          </a:p>
          <a:p>
            <a:pPr lvl="0">
              <a:spcBef>
                <a:spcPct val="20000"/>
              </a:spcBef>
            </a:pPr>
            <a:r>
              <a:rPr lang="ja-JP" altLang="en-US" sz="1400" dirty="0" smtClean="0">
                <a:solidFill>
                  <a:prstClr val="black"/>
                </a:solidFill>
                <a:latin typeface="ＭＳ Ｐ明朝" panose="02020600040205080304" pitchFamily="18" charset="-128"/>
                <a:ea typeface="ＭＳ Ｐ明朝" panose="02020600040205080304" pitchFamily="18" charset="-128"/>
              </a:rPr>
              <a:t>　　例）要介護１なら週４～５回、要介護２なら週５～６回、要介護３以上は毎日等入居者の希望を無視して通所介護を</a:t>
            </a:r>
            <a:endParaRPr lang="en-US" altLang="ja-JP" sz="1400" dirty="0" smtClean="0">
              <a:solidFill>
                <a:prstClr val="black"/>
              </a:solidFill>
              <a:latin typeface="ＭＳ Ｐ明朝" panose="02020600040205080304" pitchFamily="18" charset="-128"/>
              <a:ea typeface="ＭＳ Ｐ明朝" panose="02020600040205080304" pitchFamily="18" charset="-128"/>
            </a:endParaRPr>
          </a:p>
          <a:p>
            <a:pPr lvl="0">
              <a:spcBef>
                <a:spcPct val="20000"/>
              </a:spcBef>
            </a:pPr>
            <a:r>
              <a:rPr lang="ja-JP" altLang="en-US" sz="1400" dirty="0">
                <a:solidFill>
                  <a:prstClr val="black"/>
                </a:solidFill>
                <a:latin typeface="ＭＳ Ｐ明朝" panose="02020600040205080304" pitchFamily="18" charset="-128"/>
                <a:ea typeface="ＭＳ Ｐ明朝" panose="02020600040205080304" pitchFamily="18" charset="-128"/>
              </a:rPr>
              <a:t>　</a:t>
            </a:r>
            <a:r>
              <a:rPr lang="ja-JP" altLang="en-US" sz="1400" dirty="0" smtClean="0">
                <a:solidFill>
                  <a:prstClr val="black"/>
                </a:solidFill>
                <a:latin typeface="ＭＳ Ｐ明朝" panose="02020600040205080304" pitchFamily="18" charset="-128"/>
                <a:ea typeface="ＭＳ Ｐ明朝" panose="02020600040205080304" pitchFamily="18" charset="-128"/>
              </a:rPr>
              <a:t>　　利用させている。</a:t>
            </a:r>
            <a:endParaRPr lang="en-US" altLang="ja-JP" sz="1400" dirty="0" smtClean="0">
              <a:solidFill>
                <a:prstClr val="black"/>
              </a:solidFill>
              <a:latin typeface="ＭＳ Ｐ明朝" panose="02020600040205080304" pitchFamily="18" charset="-128"/>
              <a:ea typeface="ＭＳ Ｐ明朝" panose="02020600040205080304" pitchFamily="18" charset="-128"/>
            </a:endParaRPr>
          </a:p>
          <a:p>
            <a:pPr lvl="0">
              <a:spcBef>
                <a:spcPts val="1200"/>
              </a:spcBef>
            </a:pPr>
            <a:r>
              <a:rPr lang="ja-JP" altLang="en-US" sz="1600" dirty="0">
                <a:solidFill>
                  <a:prstClr val="black"/>
                </a:solidFill>
              </a:rPr>
              <a:t>○</a:t>
            </a:r>
            <a:r>
              <a:rPr lang="ja-JP" altLang="en-US" sz="1600" dirty="0" smtClean="0">
                <a:solidFill>
                  <a:prstClr val="black"/>
                </a:solidFill>
              </a:rPr>
              <a:t>入居者の希望を無視してデイサービスを利用させている。入居者は嫌々デイサービスで時間を</a:t>
            </a:r>
            <a:endParaRPr lang="en-US" altLang="ja-JP" sz="1600" dirty="0" smtClean="0">
              <a:solidFill>
                <a:prstClr val="black"/>
              </a:solidFill>
            </a:endParaRPr>
          </a:p>
          <a:p>
            <a:pPr lvl="0"/>
            <a:r>
              <a:rPr lang="ja-JP" altLang="en-US" sz="1600" dirty="0">
                <a:solidFill>
                  <a:prstClr val="black"/>
                </a:solidFill>
              </a:rPr>
              <a:t>　</a:t>
            </a:r>
            <a:r>
              <a:rPr lang="ja-JP" altLang="en-US" sz="1600" dirty="0" smtClean="0">
                <a:solidFill>
                  <a:prstClr val="black"/>
                </a:solidFill>
              </a:rPr>
              <a:t>過ごし、常に居室に戻りたいと思って</a:t>
            </a:r>
            <a:r>
              <a:rPr lang="ja-JP" altLang="en-US" sz="1600" dirty="0">
                <a:solidFill>
                  <a:prstClr val="black"/>
                </a:solidFill>
              </a:rPr>
              <a:t>いる。</a:t>
            </a:r>
            <a:r>
              <a:rPr lang="ja-JP" altLang="en-US" sz="1200" i="1" dirty="0">
                <a:solidFill>
                  <a:srgbClr val="FF0000"/>
                </a:solidFill>
                <a:latin typeface="+mj-ea"/>
                <a:ea typeface="+mj-ea"/>
              </a:rPr>
              <a:t>（居宅サービス等運営基準</a:t>
            </a:r>
            <a:r>
              <a:rPr lang="en-US" altLang="ja-JP" sz="1200" i="1" dirty="0">
                <a:solidFill>
                  <a:srgbClr val="FF0000"/>
                </a:solidFill>
                <a:latin typeface="+mj-ea"/>
                <a:ea typeface="+mj-ea"/>
              </a:rPr>
              <a:t>98</a:t>
            </a:r>
            <a:r>
              <a:rPr lang="ja-JP" altLang="en-US" sz="1200" i="1" dirty="0">
                <a:solidFill>
                  <a:srgbClr val="FF0000"/>
                </a:solidFill>
                <a:latin typeface="+mj-ea"/>
                <a:ea typeface="+mj-ea"/>
              </a:rPr>
              <a:t>条</a:t>
            </a:r>
            <a:r>
              <a:rPr lang="en-US" altLang="ja-JP" sz="1200" i="1" dirty="0">
                <a:solidFill>
                  <a:srgbClr val="FF0000"/>
                </a:solidFill>
                <a:latin typeface="+mj-ea"/>
                <a:ea typeface="+mj-ea"/>
              </a:rPr>
              <a:t>1</a:t>
            </a:r>
            <a:r>
              <a:rPr lang="ja-JP" altLang="en-US" sz="1200" i="1" dirty="0">
                <a:solidFill>
                  <a:srgbClr val="FF0000"/>
                </a:solidFill>
                <a:latin typeface="+mj-ea"/>
                <a:ea typeface="+mj-ea"/>
              </a:rPr>
              <a:t>号違反</a:t>
            </a:r>
            <a:r>
              <a:rPr lang="en-US" altLang="ja-JP" sz="1200" i="1" dirty="0">
                <a:solidFill>
                  <a:srgbClr val="FF0000"/>
                </a:solidFill>
                <a:latin typeface="+mj-ea"/>
                <a:ea typeface="+mj-ea"/>
              </a:rPr>
              <a:t>)</a:t>
            </a:r>
            <a:endParaRPr lang="en-US" altLang="ja-JP" sz="1200" i="1" dirty="0" smtClean="0">
              <a:solidFill>
                <a:srgbClr val="FF0000"/>
              </a:solidFill>
              <a:latin typeface="+mj-ea"/>
              <a:ea typeface="+mj-ea"/>
            </a:endParaRPr>
          </a:p>
          <a:p>
            <a:pPr lvl="0">
              <a:spcBef>
                <a:spcPct val="20000"/>
              </a:spcBef>
            </a:pPr>
            <a:r>
              <a:rPr lang="ja-JP" altLang="en-US" sz="1400" dirty="0">
                <a:solidFill>
                  <a:prstClr val="black"/>
                </a:solidFill>
              </a:rPr>
              <a:t>　</a:t>
            </a:r>
            <a:r>
              <a:rPr lang="ja-JP" altLang="en-US" sz="1400" dirty="0" smtClean="0">
                <a:solidFill>
                  <a:prstClr val="black"/>
                </a:solidFill>
              </a:rPr>
              <a:t>　</a:t>
            </a:r>
            <a:r>
              <a:rPr lang="ja-JP" altLang="en-US" sz="1400" dirty="0" smtClean="0">
                <a:solidFill>
                  <a:prstClr val="black"/>
                </a:solidFill>
                <a:latin typeface="ＭＳ Ｐ明朝" panose="02020600040205080304" pitchFamily="18" charset="-128"/>
                <a:ea typeface="ＭＳ Ｐ明朝" panose="02020600040205080304" pitchFamily="18" charset="-128"/>
              </a:rPr>
              <a:t>例）昼食後は居室で休みたいので、デイサービスから居室に戻って昼寝をしているが、通所介護を算定している。</a:t>
            </a:r>
            <a:endParaRPr lang="en-US" altLang="ja-JP" sz="1400" dirty="0" smtClean="0">
              <a:solidFill>
                <a:prstClr val="black"/>
              </a:solidFill>
              <a:latin typeface="ＭＳ Ｐ明朝" panose="02020600040205080304" pitchFamily="18" charset="-128"/>
              <a:ea typeface="ＭＳ Ｐ明朝" panose="02020600040205080304" pitchFamily="18" charset="-128"/>
            </a:endParaRPr>
          </a:p>
          <a:p>
            <a:pPr lvl="0">
              <a:spcBef>
                <a:spcPct val="20000"/>
              </a:spcBef>
            </a:pPr>
            <a:endParaRPr lang="en-US" altLang="ja-JP" sz="1200" dirty="0" smtClean="0">
              <a:solidFill>
                <a:prstClr val="black"/>
              </a:solidFill>
            </a:endParaRPr>
          </a:p>
          <a:p>
            <a:pPr lvl="0">
              <a:spcBef>
                <a:spcPct val="20000"/>
              </a:spcBef>
            </a:pPr>
            <a:r>
              <a:rPr lang="en-US" altLang="ja-JP" dirty="0" smtClean="0">
                <a:solidFill>
                  <a:prstClr val="black"/>
                </a:solidFill>
              </a:rPr>
              <a:t>【</a:t>
            </a:r>
            <a:r>
              <a:rPr lang="ja-JP" altLang="en-US" dirty="0" smtClean="0">
                <a:solidFill>
                  <a:prstClr val="black"/>
                </a:solidFill>
              </a:rPr>
              <a:t>訪問介護</a:t>
            </a:r>
            <a:r>
              <a:rPr lang="en-US" altLang="ja-JP" dirty="0" smtClean="0">
                <a:solidFill>
                  <a:prstClr val="black"/>
                </a:solidFill>
              </a:rPr>
              <a:t>】</a:t>
            </a:r>
            <a:r>
              <a:rPr lang="ja-JP" altLang="en-US" dirty="0" smtClean="0">
                <a:solidFill>
                  <a:prstClr val="black"/>
                </a:solidFill>
              </a:rPr>
              <a:t>　アセスメントに基づくケアプラン　</a:t>
            </a:r>
            <a:endParaRPr lang="en-US" altLang="ja-JP" dirty="0" smtClean="0">
              <a:solidFill>
                <a:prstClr val="black"/>
              </a:solidFill>
            </a:endParaRPr>
          </a:p>
          <a:p>
            <a:pPr lvl="0">
              <a:spcBef>
                <a:spcPct val="20000"/>
              </a:spcBef>
            </a:pPr>
            <a:r>
              <a:rPr lang="ja-JP" altLang="en-US" sz="1600" dirty="0">
                <a:solidFill>
                  <a:prstClr val="black"/>
                </a:solidFill>
              </a:rPr>
              <a:t>○</a:t>
            </a:r>
            <a:r>
              <a:rPr lang="ja-JP" altLang="en-US" sz="1600" dirty="0" smtClean="0">
                <a:solidFill>
                  <a:prstClr val="black"/>
                </a:solidFill>
              </a:rPr>
              <a:t>職員</a:t>
            </a:r>
            <a:r>
              <a:rPr lang="ja-JP" altLang="en-US" sz="1600" dirty="0">
                <a:solidFill>
                  <a:prstClr val="black"/>
                </a:solidFill>
              </a:rPr>
              <a:t>の勤務シフトやサービス提供実態を踏まえて、サービスありき、いわば“後付け”で、訪問介護</a:t>
            </a:r>
            <a:r>
              <a:rPr lang="ja-JP" altLang="en-US" sz="1600" dirty="0" smtClean="0">
                <a:solidFill>
                  <a:prstClr val="black"/>
                </a:solidFill>
              </a:rPr>
              <a:t>を</a:t>
            </a:r>
            <a:endParaRPr lang="en-US" altLang="ja-JP" sz="1600" dirty="0" smtClean="0">
              <a:solidFill>
                <a:prstClr val="black"/>
              </a:solidFill>
            </a:endParaRPr>
          </a:p>
          <a:p>
            <a:pPr lvl="0"/>
            <a:r>
              <a:rPr lang="ja-JP" altLang="en-US" sz="1600" dirty="0">
                <a:solidFill>
                  <a:prstClr val="black"/>
                </a:solidFill>
              </a:rPr>
              <a:t>　</a:t>
            </a:r>
            <a:r>
              <a:rPr lang="ja-JP" altLang="en-US" sz="1600" dirty="0" smtClean="0">
                <a:solidFill>
                  <a:prstClr val="black"/>
                </a:solidFill>
              </a:rPr>
              <a:t>算定</a:t>
            </a:r>
            <a:r>
              <a:rPr lang="ja-JP" altLang="en-US" sz="1600" dirty="0">
                <a:solidFill>
                  <a:prstClr val="black"/>
                </a:solidFill>
              </a:rPr>
              <a:t>できるサービスを見つけて、ケアプランを策定し、それに基づき、介護保険の請求を行う例</a:t>
            </a:r>
            <a:r>
              <a:rPr lang="ja-JP" altLang="en-US" sz="1600" dirty="0" smtClean="0">
                <a:solidFill>
                  <a:prstClr val="black"/>
                </a:solidFill>
              </a:rPr>
              <a:t>。</a:t>
            </a:r>
            <a:endParaRPr lang="en-US" altLang="ja-JP" sz="1600" dirty="0" smtClean="0">
              <a:solidFill>
                <a:prstClr val="black"/>
              </a:solidFill>
            </a:endParaRPr>
          </a:p>
          <a:p>
            <a:pPr lvl="0"/>
            <a:r>
              <a:rPr lang="ja-JP" altLang="en-US" sz="1200" i="1" dirty="0" smtClean="0">
                <a:solidFill>
                  <a:srgbClr val="FF0000"/>
                </a:solidFill>
                <a:latin typeface="+mn-ea"/>
              </a:rPr>
              <a:t>　（</a:t>
            </a:r>
            <a:r>
              <a:rPr lang="ja-JP" altLang="en-US" sz="1200" i="1" dirty="0">
                <a:solidFill>
                  <a:srgbClr val="FF0000"/>
                </a:solidFill>
                <a:latin typeface="+mn-ea"/>
              </a:rPr>
              <a:t>居宅</a:t>
            </a:r>
            <a:r>
              <a:rPr lang="ja-JP" altLang="en-US" sz="1200" i="1" dirty="0" smtClean="0">
                <a:solidFill>
                  <a:srgbClr val="FF0000"/>
                </a:solidFill>
                <a:latin typeface="+mn-ea"/>
              </a:rPr>
              <a:t>介護</a:t>
            </a:r>
            <a:r>
              <a:rPr lang="ja-JP" altLang="en-US" sz="1200" i="1" dirty="0">
                <a:solidFill>
                  <a:srgbClr val="FF0000"/>
                </a:solidFill>
                <a:latin typeface="+mn-ea"/>
              </a:rPr>
              <a:t>支援等運営基準</a:t>
            </a:r>
            <a:r>
              <a:rPr lang="en-US" altLang="ja-JP" sz="1200" i="1" dirty="0">
                <a:solidFill>
                  <a:srgbClr val="FF0000"/>
                </a:solidFill>
                <a:latin typeface="+mn-ea"/>
              </a:rPr>
              <a:t>13</a:t>
            </a:r>
            <a:r>
              <a:rPr lang="ja-JP" altLang="en-US" sz="1200" i="1" dirty="0">
                <a:solidFill>
                  <a:srgbClr val="FF0000"/>
                </a:solidFill>
                <a:latin typeface="+mn-ea"/>
              </a:rPr>
              <a:t>条、居宅サービス等運営基準</a:t>
            </a:r>
            <a:r>
              <a:rPr lang="en-US" altLang="ja-JP" sz="1200" i="1" dirty="0">
                <a:solidFill>
                  <a:srgbClr val="FF0000"/>
                </a:solidFill>
                <a:latin typeface="+mn-ea"/>
              </a:rPr>
              <a:t>23</a:t>
            </a:r>
            <a:r>
              <a:rPr lang="ja-JP" altLang="en-US" sz="1200" i="1" dirty="0">
                <a:solidFill>
                  <a:srgbClr val="FF0000"/>
                </a:solidFill>
                <a:latin typeface="+mn-ea"/>
              </a:rPr>
              <a:t>条</a:t>
            </a:r>
            <a:r>
              <a:rPr lang="en-US" altLang="ja-JP" sz="1200" i="1" dirty="0">
                <a:solidFill>
                  <a:srgbClr val="FF0000"/>
                </a:solidFill>
                <a:latin typeface="+mn-ea"/>
              </a:rPr>
              <a:t>1</a:t>
            </a:r>
            <a:r>
              <a:rPr lang="ja-JP" altLang="en-US" sz="1200" i="1" dirty="0">
                <a:solidFill>
                  <a:srgbClr val="FF0000"/>
                </a:solidFill>
                <a:latin typeface="+mn-ea"/>
              </a:rPr>
              <a:t>号、</a:t>
            </a:r>
            <a:r>
              <a:rPr lang="en-US" altLang="ja-JP" sz="1200" i="1" dirty="0">
                <a:solidFill>
                  <a:srgbClr val="FF0000"/>
                </a:solidFill>
                <a:latin typeface="+mn-ea"/>
              </a:rPr>
              <a:t>24</a:t>
            </a:r>
            <a:r>
              <a:rPr lang="ja-JP" altLang="en-US" sz="1200" i="1" dirty="0">
                <a:solidFill>
                  <a:srgbClr val="FF0000"/>
                </a:solidFill>
                <a:latin typeface="+mn-ea"/>
              </a:rPr>
              <a:t>条</a:t>
            </a:r>
            <a:r>
              <a:rPr lang="en-US" altLang="ja-JP" sz="1200" i="1" dirty="0">
                <a:solidFill>
                  <a:srgbClr val="FF0000"/>
                </a:solidFill>
                <a:latin typeface="+mn-ea"/>
              </a:rPr>
              <a:t>1</a:t>
            </a:r>
            <a:r>
              <a:rPr lang="ja-JP" altLang="en-US" sz="1200" i="1" dirty="0">
                <a:solidFill>
                  <a:srgbClr val="FF0000"/>
                </a:solidFill>
                <a:latin typeface="+mn-ea"/>
              </a:rPr>
              <a:t>号違反）</a:t>
            </a:r>
            <a:endParaRPr lang="en-US" altLang="ja-JP" i="1" dirty="0" smtClean="0">
              <a:solidFill>
                <a:srgbClr val="FF0000"/>
              </a:solidFill>
              <a:latin typeface="+mn-ea"/>
            </a:endParaRPr>
          </a:p>
          <a:p>
            <a:pPr lvl="0">
              <a:spcBef>
                <a:spcPts val="1200"/>
              </a:spcBef>
            </a:pPr>
            <a:r>
              <a:rPr lang="ja-JP" altLang="en-US" sz="1600" dirty="0" smtClean="0">
                <a:solidFill>
                  <a:prstClr val="black"/>
                </a:solidFill>
              </a:rPr>
              <a:t>○</a:t>
            </a:r>
            <a:r>
              <a:rPr lang="ja-JP" altLang="en-US" sz="1600" dirty="0">
                <a:solidFill>
                  <a:prstClr val="black"/>
                </a:solidFill>
              </a:rPr>
              <a:t>アセスメントの結果に基づかず、要介護度に応じて、一律のケアプランが策定されている。その</a:t>
            </a:r>
            <a:r>
              <a:rPr lang="ja-JP" altLang="en-US" sz="1600" dirty="0" smtClean="0">
                <a:solidFill>
                  <a:prstClr val="black"/>
                </a:solidFill>
              </a:rPr>
              <a:t>結果</a:t>
            </a:r>
            <a:endParaRPr lang="en-US" altLang="ja-JP" sz="1600" dirty="0" smtClean="0">
              <a:solidFill>
                <a:prstClr val="black"/>
              </a:solidFill>
            </a:endParaRPr>
          </a:p>
          <a:p>
            <a:pPr lvl="0"/>
            <a:r>
              <a:rPr lang="ja-JP" altLang="en-US" sz="1600" dirty="0">
                <a:solidFill>
                  <a:prstClr val="black"/>
                </a:solidFill>
              </a:rPr>
              <a:t>　</a:t>
            </a:r>
            <a:r>
              <a:rPr lang="ja-JP" altLang="en-US" sz="1600" dirty="0" smtClean="0">
                <a:solidFill>
                  <a:prstClr val="black"/>
                </a:solidFill>
              </a:rPr>
              <a:t>として</a:t>
            </a:r>
            <a:r>
              <a:rPr lang="ja-JP" altLang="en-US" sz="1600" dirty="0">
                <a:solidFill>
                  <a:prstClr val="black"/>
                </a:solidFill>
              </a:rPr>
              <a:t>、自立支援の観点が不足する、できることは利用者自らが行うといった前提に反した</a:t>
            </a:r>
            <a:r>
              <a:rPr lang="ja-JP" altLang="en-US" sz="1600" dirty="0" smtClean="0">
                <a:solidFill>
                  <a:prstClr val="black"/>
                </a:solidFill>
              </a:rPr>
              <a:t>不要な</a:t>
            </a:r>
            <a:endParaRPr lang="en-US" altLang="ja-JP" sz="1600" dirty="0" smtClean="0">
              <a:solidFill>
                <a:prstClr val="black"/>
              </a:solidFill>
            </a:endParaRPr>
          </a:p>
          <a:p>
            <a:pPr lvl="0"/>
            <a:r>
              <a:rPr lang="ja-JP" altLang="en-US" sz="1600" dirty="0">
                <a:solidFill>
                  <a:prstClr val="black"/>
                </a:solidFill>
              </a:rPr>
              <a:t>　</a:t>
            </a:r>
            <a:r>
              <a:rPr lang="ja-JP" altLang="en-US" sz="1600" dirty="0" smtClean="0">
                <a:solidFill>
                  <a:prstClr val="black"/>
                </a:solidFill>
              </a:rPr>
              <a:t>サービスが</a:t>
            </a:r>
            <a:r>
              <a:rPr lang="ja-JP" altLang="en-US" sz="1600" dirty="0">
                <a:solidFill>
                  <a:prstClr val="black"/>
                </a:solidFill>
              </a:rPr>
              <a:t>行われているが、ケアプランの見直しがなされていない。</a:t>
            </a:r>
          </a:p>
          <a:p>
            <a:pPr lvl="0"/>
            <a:r>
              <a:rPr lang="ja-JP" altLang="en-US" sz="1200" i="1" dirty="0" smtClean="0">
                <a:solidFill>
                  <a:srgbClr val="FF0000"/>
                </a:solidFill>
              </a:rPr>
              <a:t>　（</a:t>
            </a:r>
            <a:r>
              <a:rPr lang="ja-JP" altLang="en-US" sz="1200" i="1" dirty="0">
                <a:solidFill>
                  <a:srgbClr val="FF0000"/>
                </a:solidFill>
              </a:rPr>
              <a:t>居宅介護支援等運営基準</a:t>
            </a:r>
            <a:r>
              <a:rPr lang="en-US" altLang="ja-JP" sz="1200" i="1" dirty="0">
                <a:solidFill>
                  <a:srgbClr val="FF0000"/>
                </a:solidFill>
              </a:rPr>
              <a:t>1</a:t>
            </a:r>
            <a:r>
              <a:rPr lang="ja-JP" altLang="en-US" sz="1200" i="1" dirty="0">
                <a:solidFill>
                  <a:srgbClr val="FF0000"/>
                </a:solidFill>
              </a:rPr>
              <a:t>条の</a:t>
            </a:r>
            <a:r>
              <a:rPr lang="en-US" altLang="ja-JP" sz="1200" i="1" dirty="0">
                <a:solidFill>
                  <a:srgbClr val="FF0000"/>
                </a:solidFill>
              </a:rPr>
              <a:t>2_2</a:t>
            </a:r>
            <a:r>
              <a:rPr lang="ja-JP" altLang="en-US" sz="1200" i="1" dirty="0">
                <a:solidFill>
                  <a:srgbClr val="FF0000"/>
                </a:solidFill>
              </a:rPr>
              <a:t>項、</a:t>
            </a:r>
            <a:r>
              <a:rPr lang="en-US" altLang="ja-JP" sz="1200" i="1" dirty="0">
                <a:solidFill>
                  <a:srgbClr val="FF0000"/>
                </a:solidFill>
              </a:rPr>
              <a:t>3</a:t>
            </a:r>
            <a:r>
              <a:rPr lang="ja-JP" altLang="en-US" sz="1200" i="1" dirty="0">
                <a:solidFill>
                  <a:srgbClr val="FF0000"/>
                </a:solidFill>
              </a:rPr>
              <a:t>項</a:t>
            </a:r>
            <a:r>
              <a:rPr lang="ja-JP" altLang="en-US" sz="1200" i="1" dirty="0" smtClean="0">
                <a:solidFill>
                  <a:srgbClr val="FF0000"/>
                </a:solidFill>
              </a:rPr>
              <a:t>、</a:t>
            </a:r>
            <a:r>
              <a:rPr lang="en-US" altLang="ja-JP" sz="1200" i="1" dirty="0" smtClean="0">
                <a:solidFill>
                  <a:srgbClr val="FF0000"/>
                </a:solidFill>
              </a:rPr>
              <a:t>13</a:t>
            </a:r>
            <a:r>
              <a:rPr lang="ja-JP" altLang="en-US" sz="1200" i="1" dirty="0">
                <a:solidFill>
                  <a:srgbClr val="FF0000"/>
                </a:solidFill>
              </a:rPr>
              <a:t>条違反）</a:t>
            </a:r>
            <a:endParaRPr lang="en-US" altLang="ja-JP" i="1" dirty="0" smtClean="0">
              <a:solidFill>
                <a:srgbClr val="FF0000"/>
              </a:solidFill>
            </a:endParaRPr>
          </a:p>
          <a:p>
            <a:pPr lvl="0">
              <a:spcBef>
                <a:spcPct val="20000"/>
              </a:spcBef>
            </a:pPr>
            <a:r>
              <a:rPr lang="ja-JP" altLang="en-US" sz="1300" dirty="0" smtClean="0">
                <a:solidFill>
                  <a:prstClr val="black"/>
                </a:solidFill>
                <a:latin typeface="ＭＳ Ｐ明朝" panose="02020600040205080304" pitchFamily="18" charset="-128"/>
                <a:ea typeface="ＭＳ Ｐ明朝" panose="02020600040205080304" pitchFamily="18" charset="-128"/>
              </a:rPr>
              <a:t>　</a:t>
            </a:r>
            <a:r>
              <a:rPr lang="ja-JP" altLang="en-US" sz="1400" dirty="0" smtClean="0">
                <a:solidFill>
                  <a:prstClr val="black"/>
                </a:solidFill>
                <a:latin typeface="ＭＳ Ｐ明朝" panose="02020600040205080304" pitchFamily="18" charset="-128"/>
                <a:ea typeface="ＭＳ Ｐ明朝" panose="02020600040205080304" pitchFamily="18" charset="-128"/>
              </a:rPr>
              <a:t>例）ある</a:t>
            </a:r>
            <a:r>
              <a:rPr lang="ja-JP" altLang="en-US" sz="1400" dirty="0">
                <a:solidFill>
                  <a:prstClr val="black"/>
                </a:solidFill>
                <a:latin typeface="ＭＳ Ｐ明朝" panose="02020600040205080304" pitchFamily="18" charset="-128"/>
                <a:ea typeface="ＭＳ Ｐ明朝" panose="02020600040205080304" pitchFamily="18" charset="-128"/>
              </a:rPr>
              <a:t>入居者は、朝・夕の着替え、身支度ができるのに、ケアプランに、訪問介護の起床介助や</a:t>
            </a:r>
            <a:r>
              <a:rPr lang="ja-JP" altLang="en-US" sz="1400" dirty="0" smtClean="0">
                <a:solidFill>
                  <a:prstClr val="black"/>
                </a:solidFill>
                <a:latin typeface="ＭＳ Ｐ明朝" panose="02020600040205080304" pitchFamily="18" charset="-128"/>
                <a:ea typeface="ＭＳ Ｐ明朝" panose="02020600040205080304" pitchFamily="18" charset="-128"/>
              </a:rPr>
              <a:t>就寝介助</a:t>
            </a:r>
            <a:r>
              <a:rPr lang="ja-JP" altLang="en-US" sz="1400" dirty="0">
                <a:solidFill>
                  <a:prstClr val="black"/>
                </a:solidFill>
                <a:latin typeface="ＭＳ Ｐ明朝" panose="02020600040205080304" pitchFamily="18" charset="-128"/>
                <a:ea typeface="ＭＳ Ｐ明朝" panose="02020600040205080304" pitchFamily="18" charset="-128"/>
              </a:rPr>
              <a:t>を盛り込</a:t>
            </a:r>
            <a:r>
              <a:rPr lang="ja-JP" altLang="en-US" sz="1400" dirty="0" err="1" smtClean="0">
                <a:solidFill>
                  <a:prstClr val="black"/>
                </a:solidFill>
                <a:latin typeface="ＭＳ Ｐ明朝" panose="02020600040205080304" pitchFamily="18" charset="-128"/>
                <a:ea typeface="ＭＳ Ｐ明朝" panose="02020600040205080304" pitchFamily="18" charset="-128"/>
              </a:rPr>
              <a:t>ん</a:t>
            </a:r>
            <a:endParaRPr lang="en-US" altLang="ja-JP" sz="1400" dirty="0" smtClean="0">
              <a:solidFill>
                <a:prstClr val="black"/>
              </a:solidFill>
              <a:latin typeface="ＭＳ Ｐ明朝" panose="02020600040205080304" pitchFamily="18" charset="-128"/>
              <a:ea typeface="ＭＳ Ｐ明朝" panose="02020600040205080304" pitchFamily="18" charset="-128"/>
            </a:endParaRPr>
          </a:p>
          <a:p>
            <a:pPr lvl="0"/>
            <a:r>
              <a:rPr lang="ja-JP" altLang="en-US" sz="1400" dirty="0">
                <a:solidFill>
                  <a:prstClr val="black"/>
                </a:solidFill>
                <a:latin typeface="ＭＳ Ｐ明朝" panose="02020600040205080304" pitchFamily="18" charset="-128"/>
                <a:ea typeface="ＭＳ Ｐ明朝" panose="02020600040205080304" pitchFamily="18" charset="-128"/>
              </a:rPr>
              <a:t>　</a:t>
            </a:r>
            <a:r>
              <a:rPr lang="ja-JP" altLang="en-US" sz="1400" dirty="0" smtClean="0">
                <a:solidFill>
                  <a:prstClr val="black"/>
                </a:solidFill>
                <a:latin typeface="ＭＳ Ｐ明朝" panose="02020600040205080304" pitchFamily="18" charset="-128"/>
                <a:ea typeface="ＭＳ Ｐ明朝" panose="02020600040205080304" pitchFamily="18" charset="-128"/>
              </a:rPr>
              <a:t>　で</a:t>
            </a:r>
            <a:r>
              <a:rPr lang="ja-JP" altLang="en-US" sz="1400" dirty="0">
                <a:solidFill>
                  <a:prstClr val="black"/>
                </a:solidFill>
                <a:latin typeface="ＭＳ Ｐ明朝" panose="02020600040205080304" pitchFamily="18" charset="-128"/>
                <a:ea typeface="ＭＳ Ｐ明朝" panose="02020600040205080304" pitchFamily="18" charset="-128"/>
              </a:rPr>
              <a:t>いる</a:t>
            </a:r>
            <a:r>
              <a:rPr lang="ja-JP" altLang="en-US" sz="1400" dirty="0" smtClean="0">
                <a:solidFill>
                  <a:prstClr val="black"/>
                </a:solidFill>
                <a:latin typeface="ＭＳ Ｐ明朝" panose="02020600040205080304" pitchFamily="18" charset="-128"/>
                <a:ea typeface="ＭＳ Ｐ明朝" panose="02020600040205080304" pitchFamily="18" charset="-128"/>
              </a:rPr>
              <a:t>。特</a:t>
            </a:r>
            <a:r>
              <a:rPr lang="ja-JP" altLang="en-US" sz="1400" dirty="0">
                <a:solidFill>
                  <a:prstClr val="black"/>
                </a:solidFill>
                <a:latin typeface="ＭＳ Ｐ明朝" panose="02020600040205080304" pitchFamily="18" charset="-128"/>
                <a:ea typeface="ＭＳ Ｐ明朝" panose="02020600040205080304" pitchFamily="18" charset="-128"/>
              </a:rPr>
              <a:t>に要介護１・２の入居者に、全員、起床介助、就寝介助を</a:t>
            </a:r>
            <a:r>
              <a:rPr lang="ja-JP" altLang="en-US" sz="1400" dirty="0" smtClean="0">
                <a:solidFill>
                  <a:prstClr val="black"/>
                </a:solidFill>
                <a:latin typeface="ＭＳ Ｐ明朝" panose="02020600040205080304" pitchFamily="18" charset="-128"/>
                <a:ea typeface="ＭＳ Ｐ明朝" panose="02020600040205080304" pitchFamily="18" charset="-128"/>
              </a:rPr>
              <a:t>盛り込んでいる</a:t>
            </a:r>
            <a:r>
              <a:rPr lang="ja-JP" altLang="en-US" sz="1400" dirty="0">
                <a:solidFill>
                  <a:prstClr val="black"/>
                </a:solidFill>
                <a:latin typeface="ＭＳ Ｐ明朝" panose="02020600040205080304" pitchFamily="18" charset="-128"/>
                <a:ea typeface="ＭＳ Ｐ明朝" panose="02020600040205080304" pitchFamily="18" charset="-128"/>
              </a:rPr>
              <a:t>場合は、注意深い検証が必要</a:t>
            </a:r>
            <a:r>
              <a:rPr lang="ja-JP" altLang="en-US" sz="1400" dirty="0" smtClean="0">
                <a:solidFill>
                  <a:prstClr val="black"/>
                </a:solidFill>
                <a:latin typeface="ＭＳ Ｐ明朝" panose="02020600040205080304" pitchFamily="18" charset="-128"/>
                <a:ea typeface="ＭＳ Ｐ明朝" panose="02020600040205080304" pitchFamily="18" charset="-128"/>
              </a:rPr>
              <a:t>で</a:t>
            </a:r>
            <a:endParaRPr lang="en-US" altLang="ja-JP" sz="1400" dirty="0" smtClean="0">
              <a:solidFill>
                <a:prstClr val="black"/>
              </a:solidFill>
              <a:latin typeface="ＭＳ Ｐ明朝" panose="02020600040205080304" pitchFamily="18" charset="-128"/>
              <a:ea typeface="ＭＳ Ｐ明朝" panose="02020600040205080304" pitchFamily="18" charset="-128"/>
            </a:endParaRPr>
          </a:p>
          <a:p>
            <a:pPr lvl="0"/>
            <a:r>
              <a:rPr lang="ja-JP" altLang="en-US" sz="1400" dirty="0">
                <a:solidFill>
                  <a:prstClr val="black"/>
                </a:solidFill>
                <a:latin typeface="ＭＳ Ｐ明朝" panose="02020600040205080304" pitchFamily="18" charset="-128"/>
                <a:ea typeface="ＭＳ Ｐ明朝" panose="02020600040205080304" pitchFamily="18" charset="-128"/>
              </a:rPr>
              <a:t>　</a:t>
            </a:r>
            <a:r>
              <a:rPr lang="ja-JP" altLang="en-US" sz="1400" dirty="0" smtClean="0">
                <a:solidFill>
                  <a:prstClr val="black"/>
                </a:solidFill>
                <a:latin typeface="ＭＳ Ｐ明朝" panose="02020600040205080304" pitchFamily="18" charset="-128"/>
                <a:ea typeface="ＭＳ Ｐ明朝" panose="02020600040205080304" pitchFamily="18" charset="-128"/>
              </a:rPr>
              <a:t>　ある。</a:t>
            </a:r>
            <a:endParaRPr lang="en-US" altLang="ja-JP" sz="1400" dirty="0" smtClean="0">
              <a:solidFill>
                <a:prstClr val="black"/>
              </a:solidFill>
              <a:latin typeface="ＭＳ Ｐ明朝" panose="02020600040205080304" pitchFamily="18" charset="-128"/>
              <a:ea typeface="ＭＳ Ｐ明朝" panose="02020600040205080304" pitchFamily="18" charset="-128"/>
            </a:endParaRPr>
          </a:p>
        </p:txBody>
      </p:sp>
      <p:sp>
        <p:nvSpPr>
          <p:cNvPr id="5" name="タイトル 1"/>
          <p:cNvSpPr txBox="1">
            <a:spLocks/>
          </p:cNvSpPr>
          <p:nvPr/>
        </p:nvSpPr>
        <p:spPr>
          <a:xfrm>
            <a:off x="107504" y="36062"/>
            <a:ext cx="7992888" cy="407284"/>
          </a:xfrm>
          <a:prstGeom prst="rect">
            <a:avLst/>
          </a:prstGeom>
          <a:solidFill>
            <a:srgbClr val="FFFF00"/>
          </a:solidFill>
          <a:ln>
            <a:solidFill>
              <a:schemeClr val="accent1"/>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000" dirty="0" smtClean="0"/>
              <a:t>②　対　</a:t>
            </a:r>
            <a:r>
              <a:rPr lang="ja-JP" altLang="en-US" sz="2000" b="1" dirty="0" smtClean="0"/>
              <a:t>ケアマネジャー・居宅介護支援事業所</a:t>
            </a:r>
            <a:endParaRPr lang="ja-JP" altLang="en-US" sz="2000" b="1" dirty="0"/>
          </a:p>
        </p:txBody>
      </p:sp>
      <p:sp>
        <p:nvSpPr>
          <p:cNvPr id="6" name="スライド番号プレースホルダー 3"/>
          <p:cNvSpPr txBox="1">
            <a:spLocks/>
          </p:cNvSpPr>
          <p:nvPr/>
        </p:nvSpPr>
        <p:spPr>
          <a:xfrm>
            <a:off x="6832600" y="6492875"/>
            <a:ext cx="2311400" cy="365125"/>
          </a:xfrm>
          <a:prstGeom prst="rect">
            <a:avLst/>
          </a:prstGeom>
        </p:spPr>
        <p:txBody>
          <a:bodyPr vert="horz" lIns="91247" tIns="45624" rIns="91247" bIns="45624" rtlCol="0" anchor="ctr"/>
          <a:lstStyle>
            <a:defPPr>
              <a:defRPr lang="ja-JP"/>
            </a:defPPr>
            <a:lvl1pPr marL="0" algn="r" defTabSz="904985" rtl="0" eaLnBrk="1" latinLnBrk="0" hangingPunct="1">
              <a:defRPr kumimoji="1" sz="2000" kern="1200">
                <a:solidFill>
                  <a:schemeClr val="tx1"/>
                </a:solidFill>
                <a:latin typeface="+mn-lt"/>
                <a:ea typeface="+mn-ea"/>
                <a:cs typeface="+mn-cs"/>
              </a:defRPr>
            </a:lvl1pPr>
            <a:lvl2pPr marL="452489" algn="l" defTabSz="904985" rtl="0" eaLnBrk="1" latinLnBrk="0" hangingPunct="1">
              <a:defRPr kumimoji="1" sz="1800" kern="1200">
                <a:solidFill>
                  <a:schemeClr val="tx1"/>
                </a:solidFill>
                <a:latin typeface="+mn-lt"/>
                <a:ea typeface="+mn-ea"/>
                <a:cs typeface="+mn-cs"/>
              </a:defRPr>
            </a:lvl2pPr>
            <a:lvl3pPr marL="904985" algn="l" defTabSz="904985" rtl="0" eaLnBrk="1" latinLnBrk="0" hangingPunct="1">
              <a:defRPr kumimoji="1" sz="1800" kern="1200">
                <a:solidFill>
                  <a:schemeClr val="tx1"/>
                </a:solidFill>
                <a:latin typeface="+mn-lt"/>
                <a:ea typeface="+mn-ea"/>
                <a:cs typeface="+mn-cs"/>
              </a:defRPr>
            </a:lvl3pPr>
            <a:lvl4pPr marL="1357480" algn="l" defTabSz="904985" rtl="0" eaLnBrk="1" latinLnBrk="0" hangingPunct="1">
              <a:defRPr kumimoji="1" sz="1800" kern="1200">
                <a:solidFill>
                  <a:schemeClr val="tx1"/>
                </a:solidFill>
                <a:latin typeface="+mn-lt"/>
                <a:ea typeface="+mn-ea"/>
                <a:cs typeface="+mn-cs"/>
              </a:defRPr>
            </a:lvl4pPr>
            <a:lvl5pPr marL="1809974" algn="l" defTabSz="904985" rtl="0" eaLnBrk="1" latinLnBrk="0" hangingPunct="1">
              <a:defRPr kumimoji="1" sz="1800" kern="1200">
                <a:solidFill>
                  <a:schemeClr val="tx1"/>
                </a:solidFill>
                <a:latin typeface="+mn-lt"/>
                <a:ea typeface="+mn-ea"/>
                <a:cs typeface="+mn-cs"/>
              </a:defRPr>
            </a:lvl5pPr>
            <a:lvl6pPr marL="2262463" algn="l" defTabSz="904985" rtl="0" eaLnBrk="1" latinLnBrk="0" hangingPunct="1">
              <a:defRPr kumimoji="1" sz="1800" kern="1200">
                <a:solidFill>
                  <a:schemeClr val="tx1"/>
                </a:solidFill>
                <a:latin typeface="+mn-lt"/>
                <a:ea typeface="+mn-ea"/>
                <a:cs typeface="+mn-cs"/>
              </a:defRPr>
            </a:lvl6pPr>
            <a:lvl7pPr marL="2714956" algn="l" defTabSz="904985" rtl="0" eaLnBrk="1" latinLnBrk="0" hangingPunct="1">
              <a:defRPr kumimoji="1" sz="1800" kern="1200">
                <a:solidFill>
                  <a:schemeClr val="tx1"/>
                </a:solidFill>
                <a:latin typeface="+mn-lt"/>
                <a:ea typeface="+mn-ea"/>
                <a:cs typeface="+mn-cs"/>
              </a:defRPr>
            </a:lvl7pPr>
            <a:lvl8pPr marL="3167454" algn="l" defTabSz="904985" rtl="0" eaLnBrk="1" latinLnBrk="0" hangingPunct="1">
              <a:defRPr kumimoji="1" sz="1800" kern="1200">
                <a:solidFill>
                  <a:schemeClr val="tx1"/>
                </a:solidFill>
                <a:latin typeface="+mn-lt"/>
                <a:ea typeface="+mn-ea"/>
                <a:cs typeface="+mn-cs"/>
              </a:defRPr>
            </a:lvl8pPr>
            <a:lvl9pPr marL="3619940" algn="l" defTabSz="904985" rtl="0" eaLnBrk="1" latinLnBrk="0" hangingPunct="1">
              <a:defRPr kumimoji="1" sz="1800" kern="1200">
                <a:solidFill>
                  <a:schemeClr val="tx1"/>
                </a:solidFill>
                <a:latin typeface="+mn-lt"/>
                <a:ea typeface="+mn-ea"/>
                <a:cs typeface="+mn-cs"/>
              </a:defRPr>
            </a:lvl9pPr>
          </a:lstStyle>
          <a:p>
            <a:pPr>
              <a:defRPr/>
            </a:pPr>
            <a:fld id="{85D4C70D-35DA-47A0-8749-E3FB69473BFD}" type="slidenum">
              <a:rPr lang="ja-JP" altLang="en-US" smtClean="0">
                <a:solidFill>
                  <a:prstClr val="black"/>
                </a:solidFill>
              </a:rPr>
              <a:pPr>
                <a:defRPr/>
              </a:pPr>
              <a:t>12</a:t>
            </a:fld>
            <a:endParaRPr lang="ja-JP" altLang="en-US" dirty="0">
              <a:solidFill>
                <a:prstClr val="black"/>
              </a:solidFill>
            </a:endParaRPr>
          </a:p>
        </p:txBody>
      </p:sp>
    </p:spTree>
    <p:extLst>
      <p:ext uri="{BB962C8B-B14F-4D97-AF65-F5344CB8AC3E}">
        <p14:creationId xmlns:p14="http://schemas.microsoft.com/office/powerpoint/2010/main" val="33397979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99906" y="332656"/>
            <a:ext cx="8548558" cy="2686889"/>
          </a:xfrm>
          <a:prstGeom prst="rect">
            <a:avLst/>
          </a:prstGeom>
        </p:spPr>
        <p:txBody>
          <a:bodyPr wrap="square">
            <a:spAutoFit/>
          </a:bodyPr>
          <a:lstStyle/>
          <a:p>
            <a:pPr lvl="0">
              <a:spcBef>
                <a:spcPct val="20000"/>
              </a:spcBef>
            </a:pPr>
            <a:r>
              <a:rPr lang="en-US" altLang="ja-JP" dirty="0">
                <a:solidFill>
                  <a:prstClr val="black"/>
                </a:solidFill>
              </a:rPr>
              <a:t>【</a:t>
            </a:r>
            <a:r>
              <a:rPr lang="ja-JP" altLang="en-US" dirty="0">
                <a:solidFill>
                  <a:prstClr val="black"/>
                </a:solidFill>
              </a:rPr>
              <a:t>小規模多機能・定期巡回</a:t>
            </a:r>
            <a:r>
              <a:rPr lang="en-US" altLang="ja-JP" dirty="0">
                <a:solidFill>
                  <a:prstClr val="black"/>
                </a:solidFill>
              </a:rPr>
              <a:t>】</a:t>
            </a:r>
          </a:p>
          <a:p>
            <a:pPr lvl="0">
              <a:spcBef>
                <a:spcPts val="600"/>
              </a:spcBef>
            </a:pPr>
            <a:r>
              <a:rPr lang="ja-JP" altLang="en-US" sz="1600" dirty="0">
                <a:solidFill>
                  <a:prstClr val="black"/>
                </a:solidFill>
              </a:rPr>
              <a:t>○入居者の希望・選択に基づかず、一律、併設等の事業所による、小規模多機能型居宅介護</a:t>
            </a:r>
            <a:r>
              <a:rPr lang="ja-JP" altLang="en-US" sz="1600" dirty="0" smtClean="0">
                <a:solidFill>
                  <a:prstClr val="black"/>
                </a:solidFill>
              </a:rPr>
              <a:t>や</a:t>
            </a:r>
            <a:endParaRPr lang="en-US" altLang="ja-JP" sz="1600" dirty="0" smtClean="0">
              <a:solidFill>
                <a:prstClr val="black"/>
              </a:solidFill>
            </a:endParaRPr>
          </a:p>
          <a:p>
            <a:pPr lvl="0"/>
            <a:r>
              <a:rPr lang="ja-JP" altLang="en-US" sz="1600" dirty="0">
                <a:solidFill>
                  <a:prstClr val="black"/>
                </a:solidFill>
              </a:rPr>
              <a:t>　</a:t>
            </a:r>
            <a:r>
              <a:rPr lang="ja-JP" altLang="en-US" sz="1600" dirty="0" smtClean="0">
                <a:solidFill>
                  <a:prstClr val="black"/>
                </a:solidFill>
              </a:rPr>
              <a:t>定期</a:t>
            </a:r>
            <a:r>
              <a:rPr lang="ja-JP" altLang="en-US" sz="1600" dirty="0">
                <a:solidFill>
                  <a:prstClr val="black"/>
                </a:solidFill>
              </a:rPr>
              <a:t>巡回・随時対応型サービスを利用させている</a:t>
            </a:r>
            <a:r>
              <a:rPr lang="ja-JP" altLang="en-US" sz="1600" dirty="0" smtClean="0">
                <a:solidFill>
                  <a:prstClr val="black"/>
                </a:solidFill>
              </a:rPr>
              <a:t>。</a:t>
            </a:r>
            <a:endParaRPr lang="en-US" altLang="ja-JP" sz="1600" dirty="0" smtClean="0">
              <a:solidFill>
                <a:prstClr val="black"/>
              </a:solidFill>
            </a:endParaRPr>
          </a:p>
          <a:p>
            <a:pPr lvl="0"/>
            <a:r>
              <a:rPr lang="ja-JP" altLang="en-US" sz="1200" i="1" dirty="0">
                <a:solidFill>
                  <a:prstClr val="black"/>
                </a:solidFill>
                <a:latin typeface="ＭＳ Ｐゴシック"/>
              </a:rPr>
              <a:t>　</a:t>
            </a:r>
            <a:r>
              <a:rPr lang="ja-JP" altLang="en-US" sz="1600" i="1" dirty="0" smtClean="0">
                <a:solidFill>
                  <a:srgbClr val="FF0000"/>
                </a:solidFill>
                <a:latin typeface="ＭＳ Ｐゴシック"/>
              </a:rPr>
              <a:t> </a:t>
            </a:r>
            <a:r>
              <a:rPr lang="ja-JP" altLang="en-US" sz="1200" i="1" dirty="0">
                <a:solidFill>
                  <a:srgbClr val="FF0000"/>
                </a:solidFill>
                <a:latin typeface="ＭＳ Ｐゴシック"/>
              </a:rPr>
              <a:t>（居宅介護支援等運営基準</a:t>
            </a:r>
            <a:r>
              <a:rPr lang="en-US" altLang="ja-JP" sz="1200" i="1" dirty="0">
                <a:solidFill>
                  <a:srgbClr val="FF0000"/>
                </a:solidFill>
                <a:latin typeface="ＭＳ Ｐゴシック"/>
              </a:rPr>
              <a:t>1</a:t>
            </a:r>
            <a:r>
              <a:rPr lang="ja-JP" altLang="en-US" sz="1200" i="1" dirty="0">
                <a:solidFill>
                  <a:srgbClr val="FF0000"/>
                </a:solidFill>
                <a:latin typeface="ＭＳ Ｐゴシック"/>
              </a:rPr>
              <a:t>条の</a:t>
            </a:r>
            <a:r>
              <a:rPr lang="en-US" altLang="ja-JP" sz="1200" i="1" dirty="0">
                <a:solidFill>
                  <a:srgbClr val="FF0000"/>
                </a:solidFill>
                <a:latin typeface="ＭＳ Ｐゴシック"/>
              </a:rPr>
              <a:t>2_2</a:t>
            </a:r>
            <a:r>
              <a:rPr lang="ja-JP" altLang="en-US" sz="1200" i="1" dirty="0">
                <a:solidFill>
                  <a:srgbClr val="FF0000"/>
                </a:solidFill>
                <a:latin typeface="ＭＳ Ｐゴシック"/>
              </a:rPr>
              <a:t>項、</a:t>
            </a:r>
            <a:r>
              <a:rPr lang="en-US" altLang="ja-JP" sz="1200" i="1" dirty="0">
                <a:solidFill>
                  <a:srgbClr val="FF0000"/>
                </a:solidFill>
                <a:latin typeface="ＭＳ Ｐゴシック"/>
              </a:rPr>
              <a:t>3</a:t>
            </a:r>
            <a:r>
              <a:rPr lang="ja-JP" altLang="en-US" sz="1200" i="1" dirty="0">
                <a:solidFill>
                  <a:srgbClr val="FF0000"/>
                </a:solidFill>
                <a:latin typeface="ＭＳ Ｐゴシック"/>
              </a:rPr>
              <a:t>項、</a:t>
            </a:r>
            <a:r>
              <a:rPr lang="en-US" altLang="ja-JP" sz="1200" i="1" dirty="0">
                <a:solidFill>
                  <a:srgbClr val="FF0000"/>
                </a:solidFill>
                <a:latin typeface="ＭＳ Ｐゴシック"/>
              </a:rPr>
              <a:t>4</a:t>
            </a:r>
            <a:r>
              <a:rPr lang="ja-JP" altLang="en-US" sz="1200" i="1" dirty="0">
                <a:solidFill>
                  <a:srgbClr val="FF0000"/>
                </a:solidFill>
                <a:latin typeface="ＭＳ Ｐゴシック"/>
              </a:rPr>
              <a:t>条</a:t>
            </a:r>
            <a:r>
              <a:rPr lang="en-US" altLang="ja-JP" sz="1200" i="1" dirty="0">
                <a:solidFill>
                  <a:srgbClr val="FF0000"/>
                </a:solidFill>
                <a:latin typeface="ＭＳ Ｐゴシック"/>
              </a:rPr>
              <a:t>2</a:t>
            </a:r>
            <a:r>
              <a:rPr lang="ja-JP" altLang="en-US" sz="1200" i="1" dirty="0">
                <a:solidFill>
                  <a:srgbClr val="FF0000"/>
                </a:solidFill>
                <a:latin typeface="ＭＳ Ｐゴシック"/>
              </a:rPr>
              <a:t>項違反）</a:t>
            </a:r>
            <a:endParaRPr lang="en-US" altLang="ja-JP" i="1" dirty="0">
              <a:solidFill>
                <a:srgbClr val="FF0000"/>
              </a:solidFill>
              <a:latin typeface="ＭＳ Ｐゴシック"/>
            </a:endParaRPr>
          </a:p>
          <a:p>
            <a:pPr lvl="0">
              <a:spcBef>
                <a:spcPct val="20000"/>
              </a:spcBef>
            </a:pPr>
            <a:endParaRPr lang="en-US" altLang="ja-JP" dirty="0" smtClean="0">
              <a:solidFill>
                <a:prstClr val="black"/>
              </a:solidFill>
            </a:endParaRPr>
          </a:p>
          <a:p>
            <a:pPr lvl="0">
              <a:spcBef>
                <a:spcPct val="20000"/>
              </a:spcBef>
            </a:pPr>
            <a:r>
              <a:rPr lang="en-US" altLang="ja-JP" dirty="0" smtClean="0">
                <a:solidFill>
                  <a:prstClr val="black"/>
                </a:solidFill>
              </a:rPr>
              <a:t>【</a:t>
            </a:r>
            <a:r>
              <a:rPr lang="ja-JP" altLang="en-US" dirty="0">
                <a:solidFill>
                  <a:prstClr val="black"/>
                </a:solidFill>
              </a:rPr>
              <a:t>通所リハ・訪問リハ・訪問看護その他</a:t>
            </a:r>
            <a:r>
              <a:rPr lang="en-US" altLang="ja-JP" dirty="0">
                <a:solidFill>
                  <a:prstClr val="black"/>
                </a:solidFill>
              </a:rPr>
              <a:t>】</a:t>
            </a:r>
          </a:p>
          <a:p>
            <a:pPr lvl="0">
              <a:spcBef>
                <a:spcPct val="20000"/>
              </a:spcBef>
            </a:pPr>
            <a:r>
              <a:rPr lang="ja-JP" altLang="en-US" sz="1600" dirty="0">
                <a:solidFill>
                  <a:prstClr val="black"/>
                </a:solidFill>
              </a:rPr>
              <a:t>○アセスメントを軽視し、リハビリや健康管理（医療系サービス）の必要性を勘案せず、一律</a:t>
            </a:r>
            <a:r>
              <a:rPr lang="ja-JP" altLang="en-US" sz="1600" dirty="0" smtClean="0">
                <a:solidFill>
                  <a:prstClr val="black"/>
                </a:solidFill>
              </a:rPr>
              <a:t>、</a:t>
            </a:r>
            <a:endParaRPr lang="en-US" altLang="ja-JP" sz="1600" dirty="0" smtClean="0">
              <a:solidFill>
                <a:prstClr val="black"/>
              </a:solidFill>
            </a:endParaRPr>
          </a:p>
          <a:p>
            <a:pPr lvl="0"/>
            <a:r>
              <a:rPr lang="ja-JP" altLang="en-US" sz="1600" dirty="0">
                <a:solidFill>
                  <a:prstClr val="black"/>
                </a:solidFill>
              </a:rPr>
              <a:t>　</a:t>
            </a:r>
            <a:r>
              <a:rPr lang="ja-JP" altLang="en-US" sz="1600" dirty="0" smtClean="0">
                <a:solidFill>
                  <a:prstClr val="black"/>
                </a:solidFill>
              </a:rPr>
              <a:t>高齢者向け</a:t>
            </a:r>
            <a:r>
              <a:rPr lang="ja-JP" altLang="en-US" sz="1600" dirty="0">
                <a:solidFill>
                  <a:prstClr val="black"/>
                </a:solidFill>
              </a:rPr>
              <a:t>住まいに併設する通所介護や訪問介護のみを優先したケアプランを押し付けている。 </a:t>
            </a:r>
            <a:endParaRPr lang="en-US" altLang="ja-JP" sz="1600" dirty="0" smtClean="0">
              <a:solidFill>
                <a:prstClr val="black"/>
              </a:solidFill>
            </a:endParaRPr>
          </a:p>
          <a:p>
            <a:pPr lvl="0">
              <a:spcBef>
                <a:spcPct val="20000"/>
              </a:spcBef>
            </a:pPr>
            <a:r>
              <a:rPr lang="ja-JP" altLang="en-US" sz="1200" i="1" dirty="0">
                <a:solidFill>
                  <a:prstClr val="black"/>
                </a:solidFill>
                <a:latin typeface="ＭＳ Ｐゴシック"/>
              </a:rPr>
              <a:t>　</a:t>
            </a:r>
            <a:r>
              <a:rPr lang="ja-JP" altLang="en-US" sz="1200" i="1" dirty="0" smtClean="0">
                <a:solidFill>
                  <a:srgbClr val="FF0000"/>
                </a:solidFill>
                <a:latin typeface="ＭＳ Ｐゴシック"/>
              </a:rPr>
              <a:t> </a:t>
            </a:r>
            <a:r>
              <a:rPr lang="ja-JP" altLang="en-US" sz="1200" i="1" dirty="0">
                <a:solidFill>
                  <a:srgbClr val="FF0000"/>
                </a:solidFill>
                <a:latin typeface="ＭＳ Ｐゴシック"/>
              </a:rPr>
              <a:t>（居宅介護支援等運営基準</a:t>
            </a:r>
            <a:r>
              <a:rPr lang="en-US" altLang="ja-JP" sz="1200" i="1" dirty="0">
                <a:solidFill>
                  <a:srgbClr val="FF0000"/>
                </a:solidFill>
                <a:latin typeface="ＭＳ Ｐゴシック"/>
              </a:rPr>
              <a:t>1</a:t>
            </a:r>
            <a:r>
              <a:rPr lang="ja-JP" altLang="en-US" sz="1200" i="1" dirty="0">
                <a:solidFill>
                  <a:srgbClr val="FF0000"/>
                </a:solidFill>
                <a:latin typeface="ＭＳ Ｐゴシック"/>
              </a:rPr>
              <a:t>条の</a:t>
            </a:r>
            <a:r>
              <a:rPr lang="en-US" altLang="ja-JP" sz="1200" i="1" dirty="0">
                <a:solidFill>
                  <a:srgbClr val="FF0000"/>
                </a:solidFill>
                <a:latin typeface="ＭＳ Ｐゴシック"/>
              </a:rPr>
              <a:t>2_</a:t>
            </a:r>
            <a:r>
              <a:rPr lang="ja-JP" altLang="en-US" sz="1200" i="1" dirty="0">
                <a:solidFill>
                  <a:srgbClr val="FF0000"/>
                </a:solidFill>
                <a:latin typeface="ＭＳ Ｐゴシック"/>
              </a:rPr>
              <a:t>１項、</a:t>
            </a:r>
            <a:r>
              <a:rPr lang="en-US" altLang="ja-JP" sz="1200" i="1" dirty="0">
                <a:solidFill>
                  <a:srgbClr val="FF0000"/>
                </a:solidFill>
                <a:latin typeface="ＭＳ Ｐゴシック"/>
              </a:rPr>
              <a:t>2</a:t>
            </a:r>
            <a:r>
              <a:rPr lang="ja-JP" altLang="en-US" sz="1200" i="1" dirty="0">
                <a:solidFill>
                  <a:srgbClr val="FF0000"/>
                </a:solidFill>
                <a:latin typeface="ＭＳ Ｐゴシック"/>
              </a:rPr>
              <a:t>項、</a:t>
            </a:r>
            <a:r>
              <a:rPr lang="en-US" altLang="ja-JP" sz="1200" i="1" dirty="0">
                <a:solidFill>
                  <a:srgbClr val="FF0000"/>
                </a:solidFill>
                <a:latin typeface="ＭＳ Ｐゴシック"/>
              </a:rPr>
              <a:t>3</a:t>
            </a:r>
            <a:r>
              <a:rPr lang="ja-JP" altLang="en-US" sz="1200" i="1" dirty="0">
                <a:solidFill>
                  <a:srgbClr val="FF0000"/>
                </a:solidFill>
                <a:latin typeface="ＭＳ Ｐゴシック"/>
              </a:rPr>
              <a:t>項違反）</a:t>
            </a:r>
            <a:endParaRPr lang="ja-JP" altLang="en-US" sz="1200" dirty="0">
              <a:solidFill>
                <a:prstClr val="black"/>
              </a:solidFill>
            </a:endParaRPr>
          </a:p>
        </p:txBody>
      </p:sp>
      <p:sp>
        <p:nvSpPr>
          <p:cNvPr id="5" name="スライド番号プレースホルダー 3"/>
          <p:cNvSpPr txBox="1">
            <a:spLocks/>
          </p:cNvSpPr>
          <p:nvPr/>
        </p:nvSpPr>
        <p:spPr>
          <a:xfrm>
            <a:off x="6832600" y="6492875"/>
            <a:ext cx="2311400" cy="365125"/>
          </a:xfrm>
          <a:prstGeom prst="rect">
            <a:avLst/>
          </a:prstGeom>
        </p:spPr>
        <p:txBody>
          <a:bodyPr vert="horz" lIns="91247" tIns="45624" rIns="91247" bIns="45624" rtlCol="0" anchor="ctr"/>
          <a:lstStyle>
            <a:defPPr>
              <a:defRPr lang="ja-JP"/>
            </a:defPPr>
            <a:lvl1pPr marL="0" algn="r" defTabSz="904985" rtl="0" eaLnBrk="1" latinLnBrk="0" hangingPunct="1">
              <a:defRPr kumimoji="1" sz="2000" kern="1200">
                <a:solidFill>
                  <a:schemeClr val="tx1"/>
                </a:solidFill>
                <a:latin typeface="+mn-lt"/>
                <a:ea typeface="+mn-ea"/>
                <a:cs typeface="+mn-cs"/>
              </a:defRPr>
            </a:lvl1pPr>
            <a:lvl2pPr marL="452489" algn="l" defTabSz="904985" rtl="0" eaLnBrk="1" latinLnBrk="0" hangingPunct="1">
              <a:defRPr kumimoji="1" sz="1800" kern="1200">
                <a:solidFill>
                  <a:schemeClr val="tx1"/>
                </a:solidFill>
                <a:latin typeface="+mn-lt"/>
                <a:ea typeface="+mn-ea"/>
                <a:cs typeface="+mn-cs"/>
              </a:defRPr>
            </a:lvl2pPr>
            <a:lvl3pPr marL="904985" algn="l" defTabSz="904985" rtl="0" eaLnBrk="1" latinLnBrk="0" hangingPunct="1">
              <a:defRPr kumimoji="1" sz="1800" kern="1200">
                <a:solidFill>
                  <a:schemeClr val="tx1"/>
                </a:solidFill>
                <a:latin typeface="+mn-lt"/>
                <a:ea typeface="+mn-ea"/>
                <a:cs typeface="+mn-cs"/>
              </a:defRPr>
            </a:lvl3pPr>
            <a:lvl4pPr marL="1357480" algn="l" defTabSz="904985" rtl="0" eaLnBrk="1" latinLnBrk="0" hangingPunct="1">
              <a:defRPr kumimoji="1" sz="1800" kern="1200">
                <a:solidFill>
                  <a:schemeClr val="tx1"/>
                </a:solidFill>
                <a:latin typeface="+mn-lt"/>
                <a:ea typeface="+mn-ea"/>
                <a:cs typeface="+mn-cs"/>
              </a:defRPr>
            </a:lvl4pPr>
            <a:lvl5pPr marL="1809974" algn="l" defTabSz="904985" rtl="0" eaLnBrk="1" latinLnBrk="0" hangingPunct="1">
              <a:defRPr kumimoji="1" sz="1800" kern="1200">
                <a:solidFill>
                  <a:schemeClr val="tx1"/>
                </a:solidFill>
                <a:latin typeface="+mn-lt"/>
                <a:ea typeface="+mn-ea"/>
                <a:cs typeface="+mn-cs"/>
              </a:defRPr>
            </a:lvl5pPr>
            <a:lvl6pPr marL="2262463" algn="l" defTabSz="904985" rtl="0" eaLnBrk="1" latinLnBrk="0" hangingPunct="1">
              <a:defRPr kumimoji="1" sz="1800" kern="1200">
                <a:solidFill>
                  <a:schemeClr val="tx1"/>
                </a:solidFill>
                <a:latin typeface="+mn-lt"/>
                <a:ea typeface="+mn-ea"/>
                <a:cs typeface="+mn-cs"/>
              </a:defRPr>
            </a:lvl6pPr>
            <a:lvl7pPr marL="2714956" algn="l" defTabSz="904985" rtl="0" eaLnBrk="1" latinLnBrk="0" hangingPunct="1">
              <a:defRPr kumimoji="1" sz="1800" kern="1200">
                <a:solidFill>
                  <a:schemeClr val="tx1"/>
                </a:solidFill>
                <a:latin typeface="+mn-lt"/>
                <a:ea typeface="+mn-ea"/>
                <a:cs typeface="+mn-cs"/>
              </a:defRPr>
            </a:lvl7pPr>
            <a:lvl8pPr marL="3167454" algn="l" defTabSz="904985" rtl="0" eaLnBrk="1" latinLnBrk="0" hangingPunct="1">
              <a:defRPr kumimoji="1" sz="1800" kern="1200">
                <a:solidFill>
                  <a:schemeClr val="tx1"/>
                </a:solidFill>
                <a:latin typeface="+mn-lt"/>
                <a:ea typeface="+mn-ea"/>
                <a:cs typeface="+mn-cs"/>
              </a:defRPr>
            </a:lvl8pPr>
            <a:lvl9pPr marL="3619940" algn="l" defTabSz="904985" rtl="0" eaLnBrk="1" latinLnBrk="0" hangingPunct="1">
              <a:defRPr kumimoji="1" sz="1800" kern="1200">
                <a:solidFill>
                  <a:schemeClr val="tx1"/>
                </a:solidFill>
                <a:latin typeface="+mn-lt"/>
                <a:ea typeface="+mn-ea"/>
                <a:cs typeface="+mn-cs"/>
              </a:defRPr>
            </a:lvl9pPr>
          </a:lstStyle>
          <a:p>
            <a:pPr>
              <a:defRPr/>
            </a:pPr>
            <a:fld id="{85D4C70D-35DA-47A0-8749-E3FB69473BFD}" type="slidenum">
              <a:rPr lang="ja-JP" altLang="en-US" smtClean="0">
                <a:solidFill>
                  <a:prstClr val="black"/>
                </a:solidFill>
              </a:rPr>
              <a:pPr>
                <a:defRPr/>
              </a:pPr>
              <a:t>13</a:t>
            </a:fld>
            <a:endParaRPr lang="ja-JP" altLang="en-US" dirty="0">
              <a:solidFill>
                <a:prstClr val="black"/>
              </a:solidFill>
            </a:endParaRPr>
          </a:p>
        </p:txBody>
      </p:sp>
    </p:spTree>
    <p:extLst>
      <p:ext uri="{BB962C8B-B14F-4D97-AF65-F5344CB8AC3E}">
        <p14:creationId xmlns:p14="http://schemas.microsoft.com/office/powerpoint/2010/main" val="9115505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07504" y="1052736"/>
            <a:ext cx="8928992" cy="4696670"/>
          </a:xfrm>
          <a:prstGeom prst="rect">
            <a:avLst/>
          </a:prstGeom>
        </p:spPr>
        <p:txBody>
          <a:bodyPr wrap="square">
            <a:spAutoFit/>
          </a:bodyPr>
          <a:lstStyle/>
          <a:p>
            <a:pPr lvl="0">
              <a:spcBef>
                <a:spcPct val="20000"/>
              </a:spcBef>
            </a:pPr>
            <a:r>
              <a:rPr lang="en-US" altLang="ja-JP" dirty="0" smtClean="0">
                <a:solidFill>
                  <a:prstClr val="black"/>
                </a:solidFill>
              </a:rPr>
              <a:t>【</a:t>
            </a:r>
            <a:r>
              <a:rPr lang="ja-JP" altLang="en-US" dirty="0" smtClean="0">
                <a:solidFill>
                  <a:prstClr val="black"/>
                </a:solidFill>
              </a:rPr>
              <a:t>通所介護</a:t>
            </a:r>
            <a:r>
              <a:rPr lang="en-US" altLang="ja-JP" dirty="0" smtClean="0">
                <a:solidFill>
                  <a:prstClr val="black"/>
                </a:solidFill>
              </a:rPr>
              <a:t>】</a:t>
            </a:r>
            <a:r>
              <a:rPr lang="ja-JP" altLang="en-US" dirty="0" smtClean="0">
                <a:solidFill>
                  <a:prstClr val="black"/>
                </a:solidFill>
              </a:rPr>
              <a:t>正しい職員配置（デイと住まい）</a:t>
            </a:r>
            <a:endParaRPr lang="en-US" altLang="ja-JP" dirty="0" smtClean="0">
              <a:solidFill>
                <a:prstClr val="black"/>
              </a:solidFill>
            </a:endParaRPr>
          </a:p>
          <a:p>
            <a:pPr lvl="0">
              <a:spcBef>
                <a:spcPct val="20000"/>
              </a:spcBef>
            </a:pPr>
            <a:r>
              <a:rPr lang="ja-JP" altLang="en-US" sz="1600" dirty="0">
                <a:solidFill>
                  <a:prstClr val="black"/>
                </a:solidFill>
                <a:latin typeface="+mn-ea"/>
              </a:rPr>
              <a:t>○</a:t>
            </a:r>
            <a:r>
              <a:rPr lang="ja-JP" altLang="en-US" sz="1600" dirty="0" smtClean="0">
                <a:solidFill>
                  <a:prstClr val="black"/>
                </a:solidFill>
                <a:latin typeface="+mn-ea"/>
              </a:rPr>
              <a:t>通所介護の職員が、通所介護のサービスを離れ、通所介護を利用していない他の入居者の</a:t>
            </a:r>
            <a:endParaRPr lang="en-US" altLang="ja-JP" sz="1600" dirty="0" smtClean="0">
              <a:solidFill>
                <a:prstClr val="black"/>
              </a:solidFill>
              <a:latin typeface="+mn-ea"/>
            </a:endParaRPr>
          </a:p>
          <a:p>
            <a:pPr lvl="0"/>
            <a:r>
              <a:rPr lang="ja-JP" altLang="en-US" sz="1600" dirty="0">
                <a:solidFill>
                  <a:prstClr val="black"/>
                </a:solidFill>
                <a:latin typeface="+mn-ea"/>
              </a:rPr>
              <a:t>　</a:t>
            </a:r>
            <a:r>
              <a:rPr lang="ja-JP" altLang="en-US" sz="1600" dirty="0" smtClean="0">
                <a:solidFill>
                  <a:prstClr val="black"/>
                </a:solidFill>
                <a:latin typeface="+mn-ea"/>
              </a:rPr>
              <a:t>ナースコールの対応をしている。この時、通所介護の人員基準を満たして</a:t>
            </a:r>
            <a:r>
              <a:rPr lang="ja-JP" altLang="en-US" sz="1600" dirty="0">
                <a:solidFill>
                  <a:prstClr val="black"/>
                </a:solidFill>
                <a:latin typeface="+mn-ea"/>
              </a:rPr>
              <a:t>いない</a:t>
            </a:r>
            <a:r>
              <a:rPr lang="ja-JP" altLang="en-US" sz="1600" dirty="0" smtClean="0">
                <a:solidFill>
                  <a:prstClr val="black"/>
                </a:solidFill>
                <a:latin typeface="+mn-ea"/>
              </a:rPr>
              <a:t>。</a:t>
            </a:r>
            <a:endParaRPr lang="en-US" altLang="ja-JP" sz="1600" dirty="0" smtClean="0">
              <a:solidFill>
                <a:prstClr val="black"/>
              </a:solidFill>
              <a:latin typeface="+mn-ea"/>
            </a:endParaRPr>
          </a:p>
          <a:p>
            <a:pPr lvl="0"/>
            <a:r>
              <a:rPr lang="ja-JP" altLang="en-US" sz="1200" dirty="0" smtClean="0">
                <a:solidFill>
                  <a:prstClr val="black"/>
                </a:solidFill>
                <a:latin typeface="+mj-ea"/>
                <a:ea typeface="+mj-ea"/>
              </a:rPr>
              <a:t>　　</a:t>
            </a:r>
            <a:r>
              <a:rPr lang="ja-JP" altLang="en-US" sz="1200" i="1" dirty="0" smtClean="0">
                <a:solidFill>
                  <a:srgbClr val="FF0000"/>
                </a:solidFill>
                <a:latin typeface="+mj-ea"/>
                <a:ea typeface="+mj-ea"/>
              </a:rPr>
              <a:t>（</a:t>
            </a:r>
            <a:r>
              <a:rPr lang="ja-JP" altLang="en-US" sz="1200" i="1" dirty="0">
                <a:solidFill>
                  <a:srgbClr val="FF0000"/>
                </a:solidFill>
                <a:latin typeface="+mj-ea"/>
                <a:ea typeface="+mj-ea"/>
              </a:rPr>
              <a:t>居宅サービス等</a:t>
            </a:r>
            <a:r>
              <a:rPr lang="ja-JP" altLang="en-US" sz="1200" i="1" dirty="0" smtClean="0">
                <a:solidFill>
                  <a:srgbClr val="FF0000"/>
                </a:solidFill>
                <a:latin typeface="+mj-ea"/>
                <a:ea typeface="+mj-ea"/>
              </a:rPr>
              <a:t>運営基準</a:t>
            </a:r>
            <a:r>
              <a:rPr lang="en-US" altLang="ja-JP" sz="1200" i="1" dirty="0">
                <a:solidFill>
                  <a:srgbClr val="FF0000"/>
                </a:solidFill>
                <a:latin typeface="+mj-ea"/>
                <a:ea typeface="+mj-ea"/>
              </a:rPr>
              <a:t>93</a:t>
            </a:r>
            <a:r>
              <a:rPr lang="ja-JP" altLang="en-US" sz="1200" i="1" dirty="0">
                <a:solidFill>
                  <a:srgbClr val="FF0000"/>
                </a:solidFill>
                <a:latin typeface="+mj-ea"/>
                <a:ea typeface="+mj-ea"/>
              </a:rPr>
              <a:t>条違反）</a:t>
            </a:r>
            <a:endParaRPr lang="en-US" altLang="ja-JP" sz="1200" i="1" dirty="0" smtClean="0">
              <a:solidFill>
                <a:srgbClr val="FF0000"/>
              </a:solidFill>
              <a:latin typeface="+mj-ea"/>
              <a:ea typeface="+mj-ea"/>
            </a:endParaRPr>
          </a:p>
          <a:p>
            <a:pPr lvl="0">
              <a:spcBef>
                <a:spcPts val="1200"/>
              </a:spcBef>
            </a:pPr>
            <a:r>
              <a:rPr lang="ja-JP" altLang="en-US" sz="1600" dirty="0" smtClean="0">
                <a:solidFill>
                  <a:prstClr val="black"/>
                </a:solidFill>
              </a:rPr>
              <a:t>○当日の通所介護の利用者ではない入居者が、通所介護のスペースで昼食を食べていて、全体で</a:t>
            </a:r>
            <a:endParaRPr lang="en-US" altLang="ja-JP" sz="1600" dirty="0" smtClean="0">
              <a:solidFill>
                <a:prstClr val="black"/>
              </a:solidFill>
            </a:endParaRPr>
          </a:p>
          <a:p>
            <a:pPr lvl="0"/>
            <a:r>
              <a:rPr lang="ja-JP" altLang="en-US" sz="1600" dirty="0">
                <a:solidFill>
                  <a:prstClr val="black"/>
                </a:solidFill>
              </a:rPr>
              <a:t>　</a:t>
            </a:r>
            <a:r>
              <a:rPr lang="ja-JP" altLang="en-US" sz="1600" dirty="0" smtClean="0">
                <a:solidFill>
                  <a:prstClr val="black"/>
                </a:solidFill>
              </a:rPr>
              <a:t>みると、通所介護の定員をオーバーして</a:t>
            </a:r>
            <a:r>
              <a:rPr lang="ja-JP" altLang="en-US" sz="1600" dirty="0">
                <a:solidFill>
                  <a:prstClr val="black"/>
                </a:solidFill>
              </a:rPr>
              <a:t>いる。</a:t>
            </a:r>
            <a:r>
              <a:rPr lang="ja-JP" altLang="en-US" sz="1200" i="1" dirty="0">
                <a:solidFill>
                  <a:srgbClr val="FF0000"/>
                </a:solidFill>
                <a:latin typeface="+mn-ea"/>
              </a:rPr>
              <a:t>（居宅サービス等運営基準</a:t>
            </a:r>
            <a:r>
              <a:rPr lang="en-US" altLang="ja-JP" sz="1200" i="1" dirty="0">
                <a:solidFill>
                  <a:srgbClr val="FF0000"/>
                </a:solidFill>
                <a:latin typeface="+mn-ea"/>
              </a:rPr>
              <a:t>102</a:t>
            </a:r>
            <a:r>
              <a:rPr lang="ja-JP" altLang="en-US" sz="1200" i="1" dirty="0">
                <a:solidFill>
                  <a:srgbClr val="FF0000"/>
                </a:solidFill>
                <a:latin typeface="+mn-ea"/>
              </a:rPr>
              <a:t>条違反）</a:t>
            </a:r>
            <a:endParaRPr lang="en-US" altLang="ja-JP" i="1" dirty="0" smtClean="0">
              <a:solidFill>
                <a:srgbClr val="FF0000"/>
              </a:solidFill>
              <a:latin typeface="+mn-ea"/>
            </a:endParaRPr>
          </a:p>
          <a:p>
            <a:pPr lvl="0">
              <a:spcBef>
                <a:spcPct val="20000"/>
              </a:spcBef>
            </a:pPr>
            <a:endParaRPr lang="en-US" altLang="ja-JP" dirty="0" smtClean="0">
              <a:solidFill>
                <a:prstClr val="black"/>
              </a:solidFill>
            </a:endParaRPr>
          </a:p>
          <a:p>
            <a:pPr lvl="0">
              <a:spcBef>
                <a:spcPct val="20000"/>
              </a:spcBef>
            </a:pPr>
            <a:r>
              <a:rPr lang="en-US" altLang="ja-JP" dirty="0" smtClean="0">
                <a:solidFill>
                  <a:prstClr val="black"/>
                </a:solidFill>
              </a:rPr>
              <a:t>【</a:t>
            </a:r>
            <a:r>
              <a:rPr lang="ja-JP" altLang="en-US" dirty="0" smtClean="0">
                <a:solidFill>
                  <a:prstClr val="black"/>
                </a:solidFill>
              </a:rPr>
              <a:t>訪問介護</a:t>
            </a:r>
            <a:r>
              <a:rPr lang="en-US" altLang="ja-JP" dirty="0" smtClean="0">
                <a:solidFill>
                  <a:prstClr val="black"/>
                </a:solidFill>
              </a:rPr>
              <a:t>】</a:t>
            </a:r>
            <a:r>
              <a:rPr lang="ja-JP" altLang="en-US" dirty="0" smtClean="0">
                <a:solidFill>
                  <a:prstClr val="black"/>
                </a:solidFill>
              </a:rPr>
              <a:t>　ケアプランに基づくサービス、訪問介護は１対１　別に高齢者向け住まい職員</a:t>
            </a:r>
            <a:endParaRPr lang="en-US" altLang="ja-JP" dirty="0" smtClean="0">
              <a:solidFill>
                <a:prstClr val="black"/>
              </a:solidFill>
            </a:endParaRPr>
          </a:p>
          <a:p>
            <a:pPr lvl="0">
              <a:spcBef>
                <a:spcPct val="20000"/>
              </a:spcBef>
            </a:pPr>
            <a:r>
              <a:rPr lang="ja-JP" altLang="en-US" sz="1600" dirty="0">
                <a:solidFill>
                  <a:prstClr val="black"/>
                </a:solidFill>
              </a:rPr>
              <a:t>○</a:t>
            </a:r>
            <a:r>
              <a:rPr lang="ja-JP" altLang="en-US" sz="1600" dirty="0" smtClean="0">
                <a:solidFill>
                  <a:prstClr val="black"/>
                </a:solidFill>
              </a:rPr>
              <a:t>無理に訪問介護を算定するため、実際にサービス提供した時間帯と、訪問介護記録やケアプランが</a:t>
            </a:r>
            <a:endParaRPr lang="en-US" altLang="ja-JP" sz="1600" dirty="0" smtClean="0">
              <a:solidFill>
                <a:prstClr val="black"/>
              </a:solidFill>
            </a:endParaRPr>
          </a:p>
          <a:p>
            <a:pPr lvl="0"/>
            <a:r>
              <a:rPr lang="ja-JP" altLang="en-US" sz="1600" dirty="0">
                <a:solidFill>
                  <a:prstClr val="black"/>
                </a:solidFill>
              </a:rPr>
              <a:t>　</a:t>
            </a:r>
            <a:r>
              <a:rPr lang="ja-JP" altLang="en-US" sz="1600" dirty="0" smtClean="0">
                <a:solidFill>
                  <a:prstClr val="black"/>
                </a:solidFill>
              </a:rPr>
              <a:t>異なる</a:t>
            </a:r>
            <a:r>
              <a:rPr lang="ja-JP" altLang="en-US" sz="1600" dirty="0">
                <a:solidFill>
                  <a:prstClr val="black"/>
                </a:solidFill>
              </a:rPr>
              <a:t>。</a:t>
            </a:r>
            <a:r>
              <a:rPr lang="ja-JP" altLang="en-US" sz="1200" i="1" dirty="0">
                <a:solidFill>
                  <a:srgbClr val="FF0000"/>
                </a:solidFill>
                <a:latin typeface="+mn-ea"/>
              </a:rPr>
              <a:t>（居宅サービス等運営基準</a:t>
            </a:r>
            <a:r>
              <a:rPr lang="en-US" altLang="ja-JP" sz="1200" i="1" dirty="0">
                <a:solidFill>
                  <a:srgbClr val="FF0000"/>
                </a:solidFill>
                <a:latin typeface="+mn-ea"/>
              </a:rPr>
              <a:t>19</a:t>
            </a:r>
            <a:r>
              <a:rPr lang="ja-JP" altLang="en-US" sz="1200" i="1" dirty="0">
                <a:solidFill>
                  <a:srgbClr val="FF0000"/>
                </a:solidFill>
                <a:latin typeface="+mn-ea"/>
              </a:rPr>
              <a:t>条、</a:t>
            </a:r>
            <a:r>
              <a:rPr lang="en-US" altLang="ja-JP" sz="1200" i="1" dirty="0">
                <a:solidFill>
                  <a:srgbClr val="FF0000"/>
                </a:solidFill>
                <a:latin typeface="+mn-ea"/>
              </a:rPr>
              <a:t>39</a:t>
            </a:r>
            <a:r>
              <a:rPr lang="ja-JP" altLang="en-US" sz="1200" i="1" dirty="0">
                <a:solidFill>
                  <a:srgbClr val="FF0000"/>
                </a:solidFill>
                <a:latin typeface="+mn-ea"/>
              </a:rPr>
              <a:t>条違反）</a:t>
            </a:r>
            <a:endParaRPr lang="en-US" altLang="ja-JP" sz="1200" i="1" dirty="0" smtClean="0">
              <a:solidFill>
                <a:srgbClr val="FF0000"/>
              </a:solidFill>
              <a:latin typeface="+mn-ea"/>
            </a:endParaRPr>
          </a:p>
          <a:p>
            <a:pPr lvl="0">
              <a:spcBef>
                <a:spcPts val="1200"/>
              </a:spcBef>
            </a:pPr>
            <a:r>
              <a:rPr lang="ja-JP" altLang="en-US" sz="1600" dirty="0">
                <a:solidFill>
                  <a:prstClr val="black"/>
                </a:solidFill>
              </a:rPr>
              <a:t>○その時間帯に勤務しているすべての職員が、１対１で「訪問介護」を提供していることになっているが</a:t>
            </a:r>
            <a:r>
              <a:rPr lang="ja-JP" altLang="en-US" sz="1600" dirty="0" smtClean="0">
                <a:solidFill>
                  <a:prstClr val="black"/>
                </a:solidFill>
              </a:rPr>
              <a:t>、</a:t>
            </a:r>
            <a:endParaRPr lang="en-US" altLang="ja-JP" sz="1600" dirty="0" smtClean="0">
              <a:solidFill>
                <a:prstClr val="black"/>
              </a:solidFill>
            </a:endParaRPr>
          </a:p>
          <a:p>
            <a:pPr lvl="0"/>
            <a:r>
              <a:rPr lang="ja-JP" altLang="en-US" sz="1600" dirty="0">
                <a:solidFill>
                  <a:prstClr val="black"/>
                </a:solidFill>
              </a:rPr>
              <a:t>　</a:t>
            </a:r>
            <a:r>
              <a:rPr lang="ja-JP" altLang="en-US" sz="1600" dirty="0" smtClean="0">
                <a:solidFill>
                  <a:prstClr val="black"/>
                </a:solidFill>
              </a:rPr>
              <a:t>実際</a:t>
            </a:r>
            <a:r>
              <a:rPr lang="ja-JP" altLang="en-US" sz="1600" dirty="0">
                <a:solidFill>
                  <a:prstClr val="black"/>
                </a:solidFill>
              </a:rPr>
              <a:t>には他の入居者のケア・サポートも行っている。</a:t>
            </a:r>
            <a:r>
              <a:rPr lang="ja-JP" altLang="en-US" sz="1200" i="1" dirty="0">
                <a:solidFill>
                  <a:srgbClr val="FF0000"/>
                </a:solidFill>
                <a:latin typeface="+mn-ea"/>
              </a:rPr>
              <a:t>（居宅サービス等運営基準</a:t>
            </a:r>
            <a:r>
              <a:rPr lang="en-US" altLang="ja-JP" sz="1200" i="1" dirty="0">
                <a:solidFill>
                  <a:srgbClr val="FF0000"/>
                </a:solidFill>
                <a:latin typeface="+mn-ea"/>
              </a:rPr>
              <a:t>23</a:t>
            </a:r>
            <a:r>
              <a:rPr lang="ja-JP" altLang="en-US" sz="1200" i="1" dirty="0">
                <a:solidFill>
                  <a:srgbClr val="FF0000"/>
                </a:solidFill>
                <a:latin typeface="+mn-ea"/>
              </a:rPr>
              <a:t>条</a:t>
            </a:r>
            <a:r>
              <a:rPr lang="en-US" altLang="ja-JP" sz="1200" i="1" dirty="0">
                <a:solidFill>
                  <a:srgbClr val="FF0000"/>
                </a:solidFill>
                <a:latin typeface="+mn-ea"/>
              </a:rPr>
              <a:t>1</a:t>
            </a:r>
            <a:r>
              <a:rPr lang="ja-JP" altLang="en-US" sz="1200" i="1" dirty="0">
                <a:solidFill>
                  <a:srgbClr val="FF0000"/>
                </a:solidFill>
                <a:latin typeface="+mn-ea"/>
              </a:rPr>
              <a:t>号違反）</a:t>
            </a:r>
            <a:endParaRPr lang="ja-JP" altLang="en-US" i="1" dirty="0">
              <a:solidFill>
                <a:srgbClr val="FF0000"/>
              </a:solidFill>
              <a:latin typeface="+mn-ea"/>
            </a:endParaRPr>
          </a:p>
          <a:p>
            <a:pPr lvl="0">
              <a:spcBef>
                <a:spcPts val="600"/>
              </a:spcBef>
            </a:pPr>
            <a:r>
              <a:rPr lang="ja-JP" altLang="en-US" sz="1400" dirty="0">
                <a:solidFill>
                  <a:prstClr val="black"/>
                </a:solidFill>
                <a:latin typeface="ＭＳ Ｐ明朝" panose="02020600040205080304" pitchFamily="18" charset="-128"/>
                <a:ea typeface="ＭＳ Ｐ明朝" panose="02020600040205080304" pitchFamily="18" charset="-128"/>
              </a:rPr>
              <a:t>　</a:t>
            </a:r>
            <a:r>
              <a:rPr lang="ja-JP" altLang="en-US" sz="1400" dirty="0" smtClean="0">
                <a:solidFill>
                  <a:prstClr val="black"/>
                </a:solidFill>
                <a:latin typeface="ＭＳ Ｐ明朝" panose="02020600040205080304" pitchFamily="18" charset="-128"/>
                <a:ea typeface="ＭＳ Ｐ明朝" panose="02020600040205080304" pitchFamily="18" charset="-128"/>
              </a:rPr>
              <a:t>例</a:t>
            </a:r>
            <a:r>
              <a:rPr lang="ja-JP" altLang="en-US" sz="1400" dirty="0">
                <a:solidFill>
                  <a:prstClr val="black"/>
                </a:solidFill>
                <a:latin typeface="ＭＳ Ｐ明朝" panose="02020600040205080304" pitchFamily="18" charset="-128"/>
                <a:ea typeface="ＭＳ Ｐ明朝" panose="02020600040205080304" pitchFamily="18" charset="-128"/>
              </a:rPr>
              <a:t>１）同じ時間帯に見守りが必要な入居者が</a:t>
            </a:r>
            <a:r>
              <a:rPr lang="en-US" altLang="ja-JP" sz="1400" dirty="0">
                <a:solidFill>
                  <a:prstClr val="black"/>
                </a:solidFill>
                <a:latin typeface="ＭＳ Ｐ明朝" panose="02020600040205080304" pitchFamily="18" charset="-128"/>
                <a:ea typeface="ＭＳ Ｐ明朝" panose="02020600040205080304" pitchFamily="18" charset="-128"/>
              </a:rPr>
              <a:t>15</a:t>
            </a:r>
            <a:r>
              <a:rPr lang="ja-JP" altLang="en-US" sz="1400" dirty="0">
                <a:solidFill>
                  <a:prstClr val="black"/>
                </a:solidFill>
                <a:latin typeface="ＭＳ Ｐ明朝" panose="02020600040205080304" pitchFamily="18" charset="-128"/>
                <a:ea typeface="ＭＳ Ｐ明朝" panose="02020600040205080304" pitchFamily="18" charset="-128"/>
              </a:rPr>
              <a:t>人昼食をとっている。</a:t>
            </a:r>
            <a:r>
              <a:rPr lang="en-US" altLang="ja-JP" sz="1400" dirty="0">
                <a:solidFill>
                  <a:prstClr val="black"/>
                </a:solidFill>
                <a:latin typeface="ＭＳ Ｐ明朝" panose="02020600040205080304" pitchFamily="18" charset="-128"/>
                <a:ea typeface="ＭＳ Ｐ明朝" panose="02020600040205080304" pitchFamily="18" charset="-128"/>
              </a:rPr>
              <a:t>4</a:t>
            </a:r>
            <a:r>
              <a:rPr lang="ja-JP" altLang="en-US" sz="1400" dirty="0">
                <a:solidFill>
                  <a:prstClr val="black"/>
                </a:solidFill>
                <a:latin typeface="ＭＳ Ｐ明朝" panose="02020600040205080304" pitchFamily="18" charset="-128"/>
                <a:ea typeface="ＭＳ Ｐ明朝" panose="02020600040205080304" pitchFamily="18" charset="-128"/>
              </a:rPr>
              <a:t>人のスタッフがいるが、</a:t>
            </a:r>
            <a:r>
              <a:rPr lang="en-US" altLang="ja-JP" sz="1400" dirty="0" smtClean="0">
                <a:solidFill>
                  <a:prstClr val="black"/>
                </a:solidFill>
                <a:latin typeface="ＭＳ Ｐ明朝" panose="02020600040205080304" pitchFamily="18" charset="-128"/>
                <a:ea typeface="ＭＳ Ｐ明朝" panose="02020600040205080304" pitchFamily="18" charset="-128"/>
              </a:rPr>
              <a:t>4</a:t>
            </a:r>
            <a:r>
              <a:rPr lang="ja-JP" altLang="en-US" sz="1400" dirty="0" smtClean="0">
                <a:solidFill>
                  <a:prstClr val="black"/>
                </a:solidFill>
                <a:latin typeface="ＭＳ Ｐ明朝" panose="02020600040205080304" pitchFamily="18" charset="-128"/>
                <a:ea typeface="ＭＳ Ｐ明朝" panose="02020600040205080304" pitchFamily="18" charset="-128"/>
              </a:rPr>
              <a:t>人</a:t>
            </a:r>
            <a:r>
              <a:rPr lang="ja-JP" altLang="en-US" sz="1400" dirty="0">
                <a:solidFill>
                  <a:prstClr val="black"/>
                </a:solidFill>
                <a:latin typeface="ＭＳ Ｐ明朝" panose="02020600040205080304" pitchFamily="18" charset="-128"/>
                <a:ea typeface="ＭＳ Ｐ明朝" panose="02020600040205080304" pitchFamily="18" charset="-128"/>
              </a:rPr>
              <a:t>とも介護保険</a:t>
            </a:r>
            <a:r>
              <a:rPr lang="ja-JP" altLang="en-US" sz="1400" dirty="0" smtClean="0">
                <a:solidFill>
                  <a:prstClr val="black"/>
                </a:solidFill>
                <a:latin typeface="ＭＳ Ｐ明朝" panose="02020600040205080304" pitchFamily="18" charset="-128"/>
                <a:ea typeface="ＭＳ Ｐ明朝" panose="02020600040205080304" pitchFamily="18" charset="-128"/>
              </a:rPr>
              <a:t>の</a:t>
            </a:r>
            <a:endParaRPr lang="en-US" altLang="ja-JP" sz="1400" dirty="0" smtClean="0">
              <a:solidFill>
                <a:prstClr val="black"/>
              </a:solidFill>
              <a:latin typeface="ＭＳ Ｐ明朝" panose="02020600040205080304" pitchFamily="18" charset="-128"/>
              <a:ea typeface="ＭＳ Ｐ明朝" panose="02020600040205080304" pitchFamily="18" charset="-128"/>
            </a:endParaRPr>
          </a:p>
          <a:p>
            <a:pPr lvl="0"/>
            <a:r>
              <a:rPr lang="ja-JP" altLang="en-US" sz="1400" dirty="0">
                <a:solidFill>
                  <a:prstClr val="black"/>
                </a:solidFill>
                <a:latin typeface="ＭＳ Ｐ明朝" panose="02020600040205080304" pitchFamily="18" charset="-128"/>
                <a:ea typeface="ＭＳ Ｐ明朝" panose="02020600040205080304" pitchFamily="18" charset="-128"/>
              </a:rPr>
              <a:t>　</a:t>
            </a:r>
            <a:r>
              <a:rPr lang="ja-JP" altLang="en-US" sz="1400" dirty="0" smtClean="0">
                <a:solidFill>
                  <a:prstClr val="black"/>
                </a:solidFill>
                <a:latin typeface="ＭＳ Ｐ明朝" panose="02020600040205080304" pitchFamily="18" charset="-128"/>
                <a:ea typeface="ＭＳ Ｐ明朝" panose="02020600040205080304" pitchFamily="18" charset="-128"/>
              </a:rPr>
              <a:t>　訪問</a:t>
            </a:r>
            <a:r>
              <a:rPr lang="ja-JP" altLang="en-US" sz="1400" dirty="0">
                <a:solidFill>
                  <a:prstClr val="black"/>
                </a:solidFill>
                <a:latin typeface="ＭＳ Ｐ明朝" panose="02020600040205080304" pitchFamily="18" charset="-128"/>
                <a:ea typeface="ＭＳ Ｐ明朝" panose="02020600040205080304" pitchFamily="18" charset="-128"/>
              </a:rPr>
              <a:t>介護を用いて</a:t>
            </a:r>
            <a:r>
              <a:rPr lang="en-US" altLang="ja-JP" sz="1400" dirty="0">
                <a:solidFill>
                  <a:prstClr val="black"/>
                </a:solidFill>
                <a:latin typeface="ＭＳ Ｐ明朝" panose="02020600040205080304" pitchFamily="18" charset="-128"/>
                <a:ea typeface="ＭＳ Ｐ明朝" panose="02020600040205080304" pitchFamily="18" charset="-128"/>
              </a:rPr>
              <a:t>1</a:t>
            </a:r>
            <a:r>
              <a:rPr lang="ja-JP" altLang="en-US" sz="1400" dirty="0">
                <a:solidFill>
                  <a:prstClr val="black"/>
                </a:solidFill>
                <a:latin typeface="ＭＳ Ｐ明朝" panose="02020600040205080304" pitchFamily="18" charset="-128"/>
                <a:ea typeface="ＭＳ Ｐ明朝" panose="02020600040205080304" pitchFamily="18" charset="-128"/>
              </a:rPr>
              <a:t>対</a:t>
            </a:r>
            <a:r>
              <a:rPr lang="en-US" altLang="ja-JP" sz="1400" dirty="0">
                <a:solidFill>
                  <a:prstClr val="black"/>
                </a:solidFill>
                <a:latin typeface="ＭＳ Ｐ明朝" panose="02020600040205080304" pitchFamily="18" charset="-128"/>
                <a:ea typeface="ＭＳ Ｐ明朝" panose="02020600040205080304" pitchFamily="18" charset="-128"/>
              </a:rPr>
              <a:t>1</a:t>
            </a:r>
            <a:r>
              <a:rPr lang="ja-JP" altLang="en-US" sz="1400" dirty="0">
                <a:solidFill>
                  <a:prstClr val="black"/>
                </a:solidFill>
                <a:latin typeface="ＭＳ Ｐ明朝" panose="02020600040205080304" pitchFamily="18" charset="-128"/>
                <a:ea typeface="ＭＳ Ｐ明朝" panose="02020600040205080304" pitchFamily="18" charset="-128"/>
              </a:rPr>
              <a:t>で食事介助をしていることになっているが、実際には</a:t>
            </a:r>
            <a:r>
              <a:rPr lang="ja-JP" altLang="en-US" sz="1400" dirty="0" smtClean="0">
                <a:solidFill>
                  <a:prstClr val="black"/>
                </a:solidFill>
                <a:latin typeface="ＭＳ Ｐ明朝" panose="02020600040205080304" pitchFamily="18" charset="-128"/>
                <a:ea typeface="ＭＳ Ｐ明朝" panose="02020600040205080304" pitchFamily="18" charset="-128"/>
              </a:rPr>
              <a:t>、他</a:t>
            </a:r>
            <a:r>
              <a:rPr lang="ja-JP" altLang="en-US" sz="1400" dirty="0">
                <a:solidFill>
                  <a:prstClr val="black"/>
                </a:solidFill>
                <a:latin typeface="ＭＳ Ｐ明朝" panose="02020600040205080304" pitchFamily="18" charset="-128"/>
                <a:ea typeface="ＭＳ Ｐ明朝" panose="02020600040205080304" pitchFamily="18" charset="-128"/>
              </a:rPr>
              <a:t>の</a:t>
            </a:r>
            <a:r>
              <a:rPr lang="en-US" altLang="ja-JP" sz="1400" dirty="0">
                <a:solidFill>
                  <a:prstClr val="black"/>
                </a:solidFill>
                <a:latin typeface="ＭＳ Ｐ明朝" panose="02020600040205080304" pitchFamily="18" charset="-128"/>
                <a:ea typeface="ＭＳ Ｐ明朝" panose="02020600040205080304" pitchFamily="18" charset="-128"/>
              </a:rPr>
              <a:t>11</a:t>
            </a:r>
            <a:r>
              <a:rPr lang="ja-JP" altLang="en-US" sz="1400" dirty="0">
                <a:solidFill>
                  <a:prstClr val="black"/>
                </a:solidFill>
                <a:latin typeface="ＭＳ Ｐ明朝" panose="02020600040205080304" pitchFamily="18" charset="-128"/>
                <a:ea typeface="ＭＳ Ｐ明朝" panose="02020600040205080304" pitchFamily="18" charset="-128"/>
              </a:rPr>
              <a:t>人のサポートも行っている。</a:t>
            </a:r>
          </a:p>
          <a:p>
            <a:pPr lvl="0">
              <a:spcBef>
                <a:spcPts val="600"/>
              </a:spcBef>
            </a:pPr>
            <a:r>
              <a:rPr lang="ja-JP" altLang="en-US" sz="1400" dirty="0">
                <a:solidFill>
                  <a:prstClr val="black"/>
                </a:solidFill>
                <a:latin typeface="ＭＳ Ｐ明朝" panose="02020600040205080304" pitchFamily="18" charset="-128"/>
                <a:ea typeface="ＭＳ Ｐ明朝" panose="02020600040205080304" pitchFamily="18" charset="-128"/>
              </a:rPr>
              <a:t>　</a:t>
            </a:r>
            <a:r>
              <a:rPr lang="ja-JP" altLang="en-US" sz="1400" dirty="0" smtClean="0">
                <a:solidFill>
                  <a:prstClr val="black"/>
                </a:solidFill>
                <a:latin typeface="ＭＳ Ｐ明朝" panose="02020600040205080304" pitchFamily="18" charset="-128"/>
                <a:ea typeface="ＭＳ Ｐ明朝" panose="02020600040205080304" pitchFamily="18" charset="-128"/>
              </a:rPr>
              <a:t>例</a:t>
            </a:r>
            <a:r>
              <a:rPr lang="ja-JP" altLang="en-US" sz="1400" dirty="0">
                <a:solidFill>
                  <a:prstClr val="black"/>
                </a:solidFill>
                <a:latin typeface="ＭＳ Ｐ明朝" panose="02020600040205080304" pitchFamily="18" charset="-128"/>
                <a:ea typeface="ＭＳ Ｐ明朝" panose="02020600040205080304" pitchFamily="18" charset="-128"/>
              </a:rPr>
              <a:t>２）夜間は、</a:t>
            </a:r>
            <a:r>
              <a:rPr lang="en-US" altLang="ja-JP" sz="1400" dirty="0">
                <a:solidFill>
                  <a:prstClr val="black"/>
                </a:solidFill>
                <a:latin typeface="ＭＳ Ｐ明朝" panose="02020600040205080304" pitchFamily="18" charset="-128"/>
                <a:ea typeface="ＭＳ Ｐ明朝" panose="02020600040205080304" pitchFamily="18" charset="-128"/>
              </a:rPr>
              <a:t>1</a:t>
            </a:r>
            <a:r>
              <a:rPr lang="ja-JP" altLang="en-US" sz="1400" dirty="0">
                <a:solidFill>
                  <a:prstClr val="black"/>
                </a:solidFill>
                <a:latin typeface="ＭＳ Ｐ明朝" panose="02020600040205080304" pitchFamily="18" charset="-128"/>
                <a:ea typeface="ＭＳ Ｐ明朝" panose="02020600040205080304" pitchFamily="18" charset="-128"/>
              </a:rPr>
              <a:t>フロアに職員が</a:t>
            </a:r>
            <a:r>
              <a:rPr lang="en-US" altLang="ja-JP" sz="1400" dirty="0">
                <a:solidFill>
                  <a:prstClr val="black"/>
                </a:solidFill>
                <a:latin typeface="ＭＳ Ｐ明朝" panose="02020600040205080304" pitchFamily="18" charset="-128"/>
                <a:ea typeface="ＭＳ Ｐ明朝" panose="02020600040205080304" pitchFamily="18" charset="-128"/>
              </a:rPr>
              <a:t>1</a:t>
            </a:r>
            <a:r>
              <a:rPr lang="ja-JP" altLang="en-US" sz="1400" dirty="0">
                <a:solidFill>
                  <a:prstClr val="black"/>
                </a:solidFill>
                <a:latin typeface="ＭＳ Ｐ明朝" panose="02020600040205080304" pitchFamily="18" charset="-128"/>
                <a:ea typeface="ＭＳ Ｐ明朝" panose="02020600040205080304" pitchFamily="18" charset="-128"/>
              </a:rPr>
              <a:t>名しかいないが、その職員が訪問介護に入っている。他の</a:t>
            </a:r>
            <a:r>
              <a:rPr lang="ja-JP" altLang="en-US" sz="1400" dirty="0" smtClean="0">
                <a:solidFill>
                  <a:prstClr val="black"/>
                </a:solidFill>
                <a:latin typeface="ＭＳ Ｐ明朝" panose="02020600040205080304" pitchFamily="18" charset="-128"/>
                <a:ea typeface="ＭＳ Ｐ明朝" panose="02020600040205080304" pitchFamily="18" charset="-128"/>
              </a:rPr>
              <a:t>入居者</a:t>
            </a:r>
            <a:r>
              <a:rPr lang="ja-JP" altLang="en-US" sz="1400" dirty="0">
                <a:solidFill>
                  <a:prstClr val="black"/>
                </a:solidFill>
                <a:latin typeface="ＭＳ Ｐ明朝" panose="02020600040205080304" pitchFamily="18" charset="-128"/>
                <a:ea typeface="ＭＳ Ｐ明朝" panose="02020600040205080304" pitchFamily="18" charset="-128"/>
              </a:rPr>
              <a:t>がナースコール</a:t>
            </a:r>
            <a:r>
              <a:rPr lang="ja-JP" altLang="en-US" sz="1400" dirty="0" smtClean="0">
                <a:solidFill>
                  <a:prstClr val="black"/>
                </a:solidFill>
                <a:latin typeface="ＭＳ Ｐ明朝" panose="02020600040205080304" pitchFamily="18" charset="-128"/>
                <a:ea typeface="ＭＳ Ｐ明朝" panose="02020600040205080304" pitchFamily="18" charset="-128"/>
              </a:rPr>
              <a:t>で</a:t>
            </a:r>
            <a:endParaRPr lang="en-US" altLang="ja-JP" sz="1400" dirty="0" smtClean="0">
              <a:solidFill>
                <a:prstClr val="black"/>
              </a:solidFill>
              <a:latin typeface="ＭＳ Ｐ明朝" panose="02020600040205080304" pitchFamily="18" charset="-128"/>
              <a:ea typeface="ＭＳ Ｐ明朝" panose="02020600040205080304" pitchFamily="18" charset="-128"/>
            </a:endParaRPr>
          </a:p>
          <a:p>
            <a:pPr lvl="0"/>
            <a:r>
              <a:rPr lang="ja-JP" altLang="en-US" sz="1400" dirty="0">
                <a:solidFill>
                  <a:prstClr val="black"/>
                </a:solidFill>
                <a:latin typeface="ＭＳ Ｐ明朝" panose="02020600040205080304" pitchFamily="18" charset="-128"/>
                <a:ea typeface="ＭＳ Ｐ明朝" panose="02020600040205080304" pitchFamily="18" charset="-128"/>
              </a:rPr>
              <a:t>　</a:t>
            </a:r>
            <a:r>
              <a:rPr lang="ja-JP" altLang="en-US" sz="1400" dirty="0" smtClean="0">
                <a:solidFill>
                  <a:prstClr val="black"/>
                </a:solidFill>
                <a:latin typeface="ＭＳ Ｐ明朝" panose="02020600040205080304" pitchFamily="18" charset="-128"/>
                <a:ea typeface="ＭＳ Ｐ明朝" panose="02020600040205080304" pitchFamily="18" charset="-128"/>
              </a:rPr>
              <a:t>　呼んだ</a:t>
            </a:r>
            <a:r>
              <a:rPr lang="ja-JP" altLang="en-US" sz="1400" dirty="0">
                <a:solidFill>
                  <a:prstClr val="black"/>
                </a:solidFill>
                <a:latin typeface="ＭＳ Ｐ明朝" panose="02020600040205080304" pitchFamily="18" charset="-128"/>
                <a:ea typeface="ＭＳ Ｐ明朝" panose="02020600040205080304" pitchFamily="18" charset="-128"/>
              </a:rPr>
              <a:t>時には、訪問介護サービスを提供中でもナースコールに対応している</a:t>
            </a:r>
            <a:r>
              <a:rPr lang="ja-JP" altLang="en-US" sz="1400" dirty="0" smtClean="0">
                <a:solidFill>
                  <a:prstClr val="black"/>
                </a:solidFill>
                <a:latin typeface="ＭＳ Ｐ明朝" panose="02020600040205080304" pitchFamily="18" charset="-128"/>
                <a:ea typeface="ＭＳ Ｐ明朝" panose="02020600040205080304" pitchFamily="18" charset="-128"/>
              </a:rPr>
              <a:t>。</a:t>
            </a:r>
            <a:endParaRPr lang="en-US" altLang="ja-JP" sz="1400" dirty="0" smtClean="0">
              <a:solidFill>
                <a:prstClr val="black"/>
              </a:solidFill>
              <a:latin typeface="ＭＳ Ｐ明朝" panose="02020600040205080304" pitchFamily="18" charset="-128"/>
              <a:ea typeface="ＭＳ Ｐ明朝" panose="02020600040205080304" pitchFamily="18" charset="-128"/>
            </a:endParaRPr>
          </a:p>
        </p:txBody>
      </p:sp>
      <p:sp>
        <p:nvSpPr>
          <p:cNvPr id="5" name="タイトル 1"/>
          <p:cNvSpPr txBox="1">
            <a:spLocks/>
          </p:cNvSpPr>
          <p:nvPr/>
        </p:nvSpPr>
        <p:spPr>
          <a:xfrm>
            <a:off x="122606" y="203642"/>
            <a:ext cx="7992888" cy="407284"/>
          </a:xfrm>
          <a:prstGeom prst="rect">
            <a:avLst/>
          </a:prstGeom>
          <a:solidFill>
            <a:srgbClr val="FFFF00"/>
          </a:solidFill>
          <a:ln>
            <a:solidFill>
              <a:schemeClr val="accent1"/>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000" dirty="0"/>
              <a:t>③</a:t>
            </a:r>
            <a:r>
              <a:rPr lang="ja-JP" altLang="en-US" sz="2000" dirty="0" smtClean="0"/>
              <a:t>　対　</a:t>
            </a:r>
            <a:r>
              <a:rPr lang="ja-JP" altLang="en-US" sz="2000" b="1" dirty="0" smtClean="0"/>
              <a:t>介護サービス提供事業者</a:t>
            </a:r>
            <a:endParaRPr lang="ja-JP" altLang="en-US" sz="2000" b="1" dirty="0"/>
          </a:p>
        </p:txBody>
      </p:sp>
      <p:sp>
        <p:nvSpPr>
          <p:cNvPr id="6" name="スライド番号プレースホルダー 3"/>
          <p:cNvSpPr txBox="1">
            <a:spLocks/>
          </p:cNvSpPr>
          <p:nvPr/>
        </p:nvSpPr>
        <p:spPr>
          <a:xfrm>
            <a:off x="6832600" y="6492875"/>
            <a:ext cx="2311400" cy="365125"/>
          </a:xfrm>
          <a:prstGeom prst="rect">
            <a:avLst/>
          </a:prstGeom>
        </p:spPr>
        <p:txBody>
          <a:bodyPr vert="horz" lIns="91247" tIns="45624" rIns="91247" bIns="45624" rtlCol="0" anchor="ctr"/>
          <a:lstStyle>
            <a:defPPr>
              <a:defRPr lang="ja-JP"/>
            </a:defPPr>
            <a:lvl1pPr marL="0" algn="r" defTabSz="904985" rtl="0" eaLnBrk="1" latinLnBrk="0" hangingPunct="1">
              <a:defRPr kumimoji="1" sz="2000" kern="1200">
                <a:solidFill>
                  <a:schemeClr val="tx1"/>
                </a:solidFill>
                <a:latin typeface="+mn-lt"/>
                <a:ea typeface="+mn-ea"/>
                <a:cs typeface="+mn-cs"/>
              </a:defRPr>
            </a:lvl1pPr>
            <a:lvl2pPr marL="452489" algn="l" defTabSz="904985" rtl="0" eaLnBrk="1" latinLnBrk="0" hangingPunct="1">
              <a:defRPr kumimoji="1" sz="1800" kern="1200">
                <a:solidFill>
                  <a:schemeClr val="tx1"/>
                </a:solidFill>
                <a:latin typeface="+mn-lt"/>
                <a:ea typeface="+mn-ea"/>
                <a:cs typeface="+mn-cs"/>
              </a:defRPr>
            </a:lvl2pPr>
            <a:lvl3pPr marL="904985" algn="l" defTabSz="904985" rtl="0" eaLnBrk="1" latinLnBrk="0" hangingPunct="1">
              <a:defRPr kumimoji="1" sz="1800" kern="1200">
                <a:solidFill>
                  <a:schemeClr val="tx1"/>
                </a:solidFill>
                <a:latin typeface="+mn-lt"/>
                <a:ea typeface="+mn-ea"/>
                <a:cs typeface="+mn-cs"/>
              </a:defRPr>
            </a:lvl3pPr>
            <a:lvl4pPr marL="1357480" algn="l" defTabSz="904985" rtl="0" eaLnBrk="1" latinLnBrk="0" hangingPunct="1">
              <a:defRPr kumimoji="1" sz="1800" kern="1200">
                <a:solidFill>
                  <a:schemeClr val="tx1"/>
                </a:solidFill>
                <a:latin typeface="+mn-lt"/>
                <a:ea typeface="+mn-ea"/>
                <a:cs typeface="+mn-cs"/>
              </a:defRPr>
            </a:lvl4pPr>
            <a:lvl5pPr marL="1809974" algn="l" defTabSz="904985" rtl="0" eaLnBrk="1" latinLnBrk="0" hangingPunct="1">
              <a:defRPr kumimoji="1" sz="1800" kern="1200">
                <a:solidFill>
                  <a:schemeClr val="tx1"/>
                </a:solidFill>
                <a:latin typeface="+mn-lt"/>
                <a:ea typeface="+mn-ea"/>
                <a:cs typeface="+mn-cs"/>
              </a:defRPr>
            </a:lvl5pPr>
            <a:lvl6pPr marL="2262463" algn="l" defTabSz="904985" rtl="0" eaLnBrk="1" latinLnBrk="0" hangingPunct="1">
              <a:defRPr kumimoji="1" sz="1800" kern="1200">
                <a:solidFill>
                  <a:schemeClr val="tx1"/>
                </a:solidFill>
                <a:latin typeface="+mn-lt"/>
                <a:ea typeface="+mn-ea"/>
                <a:cs typeface="+mn-cs"/>
              </a:defRPr>
            </a:lvl6pPr>
            <a:lvl7pPr marL="2714956" algn="l" defTabSz="904985" rtl="0" eaLnBrk="1" latinLnBrk="0" hangingPunct="1">
              <a:defRPr kumimoji="1" sz="1800" kern="1200">
                <a:solidFill>
                  <a:schemeClr val="tx1"/>
                </a:solidFill>
                <a:latin typeface="+mn-lt"/>
                <a:ea typeface="+mn-ea"/>
                <a:cs typeface="+mn-cs"/>
              </a:defRPr>
            </a:lvl7pPr>
            <a:lvl8pPr marL="3167454" algn="l" defTabSz="904985" rtl="0" eaLnBrk="1" latinLnBrk="0" hangingPunct="1">
              <a:defRPr kumimoji="1" sz="1800" kern="1200">
                <a:solidFill>
                  <a:schemeClr val="tx1"/>
                </a:solidFill>
                <a:latin typeface="+mn-lt"/>
                <a:ea typeface="+mn-ea"/>
                <a:cs typeface="+mn-cs"/>
              </a:defRPr>
            </a:lvl8pPr>
            <a:lvl9pPr marL="3619940" algn="l" defTabSz="904985" rtl="0" eaLnBrk="1" latinLnBrk="0" hangingPunct="1">
              <a:defRPr kumimoji="1" sz="1800" kern="1200">
                <a:solidFill>
                  <a:schemeClr val="tx1"/>
                </a:solidFill>
                <a:latin typeface="+mn-lt"/>
                <a:ea typeface="+mn-ea"/>
                <a:cs typeface="+mn-cs"/>
              </a:defRPr>
            </a:lvl9pPr>
          </a:lstStyle>
          <a:p>
            <a:pPr>
              <a:defRPr/>
            </a:pPr>
            <a:fld id="{85D4C70D-35DA-47A0-8749-E3FB69473BFD}" type="slidenum">
              <a:rPr lang="ja-JP" altLang="en-US" smtClean="0">
                <a:solidFill>
                  <a:prstClr val="black"/>
                </a:solidFill>
              </a:rPr>
              <a:pPr>
                <a:defRPr/>
              </a:pPr>
              <a:t>14</a:t>
            </a:fld>
            <a:endParaRPr lang="ja-JP" altLang="en-US" dirty="0">
              <a:solidFill>
                <a:prstClr val="black"/>
              </a:solidFill>
            </a:endParaRPr>
          </a:p>
        </p:txBody>
      </p:sp>
    </p:spTree>
    <p:extLst>
      <p:ext uri="{BB962C8B-B14F-4D97-AF65-F5344CB8AC3E}">
        <p14:creationId xmlns:p14="http://schemas.microsoft.com/office/powerpoint/2010/main" val="13172940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16632"/>
            <a:ext cx="8640960" cy="936104"/>
          </a:xfrm>
          <a:solidFill>
            <a:schemeClr val="accent5">
              <a:lumMod val="40000"/>
              <a:lumOff val="60000"/>
            </a:schemeClr>
          </a:solidFill>
          <a:ln>
            <a:solidFill>
              <a:schemeClr val="accent1"/>
            </a:solidFill>
          </a:ln>
        </p:spPr>
        <p:txBody>
          <a:bodyPr>
            <a:noAutofit/>
          </a:bodyPr>
          <a:lstStyle/>
          <a:p>
            <a:r>
              <a:rPr kumimoji="1" lang="ja-JP" altLang="en-US" sz="2800" dirty="0" smtClean="0"/>
              <a:t>４．高齢者住まいにおけるサービス利用の</a:t>
            </a:r>
            <a:r>
              <a:rPr kumimoji="1" lang="en-US" altLang="ja-JP" sz="2800" dirty="0" smtClean="0"/>
              <a:t/>
            </a:r>
            <a:br>
              <a:rPr kumimoji="1" lang="en-US" altLang="ja-JP" sz="2800" dirty="0" smtClean="0"/>
            </a:br>
            <a:r>
              <a:rPr kumimoji="1" lang="ja-JP" altLang="en-US" sz="2800" dirty="0" smtClean="0"/>
              <a:t>適正化に向けた今後の課題</a:t>
            </a:r>
            <a:endParaRPr kumimoji="1" lang="ja-JP" altLang="en-US" sz="2800" dirty="0"/>
          </a:p>
        </p:txBody>
      </p:sp>
      <p:sp>
        <p:nvSpPr>
          <p:cNvPr id="3" name="コンテンツ プレースホルダー 2"/>
          <p:cNvSpPr>
            <a:spLocks noGrp="1"/>
          </p:cNvSpPr>
          <p:nvPr>
            <p:ph idx="1"/>
          </p:nvPr>
        </p:nvSpPr>
        <p:spPr>
          <a:xfrm>
            <a:off x="179512" y="1196752"/>
            <a:ext cx="8964488" cy="4608512"/>
          </a:xfrm>
        </p:spPr>
        <p:txBody>
          <a:bodyPr>
            <a:noAutofit/>
          </a:bodyPr>
          <a:lstStyle/>
          <a:p>
            <a:pPr marL="0" indent="0">
              <a:buNone/>
            </a:pPr>
            <a:r>
              <a:rPr kumimoji="1" lang="ja-JP" altLang="en-US" sz="1600" dirty="0" smtClean="0"/>
              <a:t>○　今後、府内保険者において、本点検チェックシートの活用が図られるだけでなく、チェックリストの</a:t>
            </a:r>
            <a:endParaRPr kumimoji="1" lang="en-US" altLang="ja-JP" sz="1600" dirty="0" smtClean="0"/>
          </a:p>
          <a:p>
            <a:pPr marL="0" indent="0">
              <a:spcBef>
                <a:spcPts val="0"/>
              </a:spcBef>
              <a:buNone/>
            </a:pPr>
            <a:r>
              <a:rPr lang="ja-JP" altLang="en-US" sz="1600" dirty="0"/>
              <a:t>　</a:t>
            </a:r>
            <a:r>
              <a:rPr kumimoji="1" lang="ja-JP" altLang="en-US" sz="1600" dirty="0" smtClean="0"/>
              <a:t>周知等が進むにつれて、事業者等が自主的に質の向上に向けた</a:t>
            </a:r>
            <a:r>
              <a:rPr lang="ja-JP" altLang="en-US" sz="1600" dirty="0" smtClean="0"/>
              <a:t>取組みを推進していくことが</a:t>
            </a:r>
            <a:r>
              <a:rPr kumimoji="1" lang="ja-JP" altLang="en-US" sz="1600" dirty="0" smtClean="0"/>
              <a:t>望ましい。</a:t>
            </a:r>
            <a:endParaRPr kumimoji="1" lang="en-US" altLang="ja-JP" sz="1600" dirty="0" smtClean="0"/>
          </a:p>
          <a:p>
            <a:pPr marL="0" indent="0">
              <a:spcBef>
                <a:spcPts val="0"/>
              </a:spcBef>
              <a:buNone/>
            </a:pPr>
            <a:endParaRPr lang="en-US" altLang="ja-JP" sz="1600" dirty="0"/>
          </a:p>
          <a:p>
            <a:pPr marL="0" indent="0">
              <a:spcBef>
                <a:spcPts val="0"/>
              </a:spcBef>
              <a:buNone/>
            </a:pPr>
            <a:r>
              <a:rPr kumimoji="1" lang="ja-JP" altLang="en-US" sz="1600" dirty="0" smtClean="0"/>
              <a:t>○　一方で、事業者等の行動が巧妙化し、高齢者の状態像の維持・改善に繋がらないような</a:t>
            </a:r>
            <a:r>
              <a:rPr lang="ja-JP" altLang="en-US" sz="1600" dirty="0" smtClean="0"/>
              <a:t>新たな</a:t>
            </a:r>
            <a:endParaRPr lang="en-US" altLang="ja-JP" sz="1600" dirty="0" smtClean="0"/>
          </a:p>
          <a:p>
            <a:pPr marL="0" indent="0">
              <a:spcBef>
                <a:spcPts val="0"/>
              </a:spcBef>
              <a:buNone/>
            </a:pPr>
            <a:r>
              <a:rPr lang="ja-JP" altLang="en-US" sz="1600" dirty="0"/>
              <a:t>　</a:t>
            </a:r>
            <a:r>
              <a:rPr lang="ja-JP" altLang="en-US" sz="1600" dirty="0" smtClean="0"/>
              <a:t>サービス利用の実態が見えてきた場合には、大阪府・府内保険者が連携の上、不断にチェックリストを</a:t>
            </a:r>
            <a:endParaRPr lang="en-US" altLang="ja-JP" sz="1600" dirty="0" smtClean="0"/>
          </a:p>
          <a:p>
            <a:pPr marL="0" indent="0">
              <a:spcBef>
                <a:spcPts val="0"/>
              </a:spcBef>
              <a:buNone/>
            </a:pPr>
            <a:r>
              <a:rPr lang="ja-JP" altLang="en-US" sz="1600" dirty="0"/>
              <a:t>　</a:t>
            </a:r>
            <a:r>
              <a:rPr lang="ja-JP" altLang="en-US" sz="1600" dirty="0" smtClean="0"/>
              <a:t>見直していくことが必要である。</a:t>
            </a:r>
            <a:endParaRPr lang="en-US" altLang="ja-JP" sz="1600" dirty="0"/>
          </a:p>
          <a:p>
            <a:pPr marL="0" indent="0">
              <a:spcBef>
                <a:spcPts val="0"/>
              </a:spcBef>
              <a:buNone/>
            </a:pPr>
            <a:endParaRPr lang="en-US" altLang="ja-JP" sz="1600" dirty="0" smtClean="0"/>
          </a:p>
          <a:p>
            <a:pPr marL="0" indent="0">
              <a:buNone/>
            </a:pPr>
            <a:r>
              <a:rPr lang="ja-JP" altLang="ja-JP" sz="1600" dirty="0"/>
              <a:t>○　なお、認定データと給付費データの突合については、独自に民間システムを導入している府内</a:t>
            </a:r>
            <a:r>
              <a:rPr lang="ja-JP" altLang="ja-JP" sz="1600" dirty="0" smtClean="0"/>
              <a:t>保険</a:t>
            </a:r>
            <a:r>
              <a:rPr lang="en-US" altLang="ja-JP" sz="1600" dirty="0" smtClean="0"/>
              <a:t/>
            </a:r>
            <a:br>
              <a:rPr lang="en-US" altLang="ja-JP" sz="1600" dirty="0" smtClean="0"/>
            </a:br>
            <a:r>
              <a:rPr lang="ja-JP" altLang="en-US" sz="1600" dirty="0" smtClean="0"/>
              <a:t>　</a:t>
            </a:r>
            <a:r>
              <a:rPr lang="ja-JP" altLang="ja-JP" sz="1600" dirty="0" smtClean="0"/>
              <a:t>者</a:t>
            </a:r>
            <a:r>
              <a:rPr lang="ja-JP" altLang="ja-JP" sz="1600" dirty="0"/>
              <a:t>が１３あるが、それ以外の保険者においては実施されてこなかったものと考えられる。</a:t>
            </a:r>
          </a:p>
          <a:p>
            <a:pPr marL="0" indent="0">
              <a:buNone/>
            </a:pPr>
            <a:r>
              <a:rPr lang="ja-JP" altLang="ja-JP" sz="1600" dirty="0"/>
              <a:t>　　</a:t>
            </a:r>
            <a:r>
              <a:rPr lang="en-US" altLang="ja-JP" sz="1600" dirty="0" smtClean="0"/>
              <a:t> </a:t>
            </a:r>
            <a:r>
              <a:rPr lang="ja-JP" altLang="ja-JP" sz="1600" dirty="0" smtClean="0"/>
              <a:t>実際</a:t>
            </a:r>
            <a:r>
              <a:rPr lang="ja-JP" altLang="ja-JP" sz="1600" dirty="0"/>
              <a:t>には、国民健康保険中央会が作成した、認定調査情報を適正化システムに取り込むための「</a:t>
            </a:r>
            <a:r>
              <a:rPr lang="ja-JP" altLang="ja-JP" sz="1600" dirty="0" smtClean="0"/>
              <a:t>国</a:t>
            </a:r>
            <a:r>
              <a:rPr lang="en-US" altLang="ja-JP" sz="1600" dirty="0" smtClean="0"/>
              <a:t/>
            </a:r>
            <a:br>
              <a:rPr lang="en-US" altLang="ja-JP" sz="1600" dirty="0" smtClean="0"/>
            </a:br>
            <a:r>
              <a:rPr lang="ja-JP" altLang="en-US" sz="1600" dirty="0" smtClean="0"/>
              <a:t>　</a:t>
            </a:r>
            <a:r>
              <a:rPr lang="ja-JP" altLang="ja-JP" sz="1600" dirty="0" smtClean="0"/>
              <a:t>保</a:t>
            </a:r>
            <a:r>
              <a:rPr lang="ja-JP" altLang="ja-JP" sz="1600" dirty="0"/>
              <a:t>連合会向け認定情報作成ソフト」が従前からあったものの、府内では保険者が配布を希望し</a:t>
            </a:r>
            <a:r>
              <a:rPr lang="ja-JP" altLang="ja-JP" sz="1600" dirty="0" err="1" smtClean="0"/>
              <a:t>なかっ</a:t>
            </a:r>
            <a:r>
              <a:rPr lang="en-US" altLang="ja-JP" sz="1600" dirty="0" smtClean="0"/>
              <a:t/>
            </a:r>
            <a:br>
              <a:rPr lang="en-US" altLang="ja-JP" sz="1600" dirty="0" smtClean="0"/>
            </a:br>
            <a:r>
              <a:rPr lang="ja-JP" altLang="en-US" sz="1600" dirty="0" smtClean="0"/>
              <a:t>　</a:t>
            </a:r>
            <a:r>
              <a:rPr lang="ja-JP" altLang="ja-JP" sz="1600" dirty="0" err="1" smtClean="0"/>
              <a:t>た</a:t>
            </a:r>
            <a:r>
              <a:rPr lang="ja-JP" altLang="ja-JP" sz="1600" dirty="0"/>
              <a:t>ことから、活用が図られてこなかった経緯があるが、他県においては同ソフトを活用し、認定情報</a:t>
            </a:r>
            <a:r>
              <a:rPr lang="ja-JP" altLang="ja-JP" sz="1600" dirty="0" smtClean="0"/>
              <a:t>と</a:t>
            </a:r>
            <a:r>
              <a:rPr lang="en-US" altLang="ja-JP" sz="1600" dirty="0" smtClean="0"/>
              <a:t/>
            </a:r>
            <a:br>
              <a:rPr lang="en-US" altLang="ja-JP" sz="1600" dirty="0" smtClean="0"/>
            </a:br>
            <a:r>
              <a:rPr lang="ja-JP" altLang="en-US" sz="1600" dirty="0" smtClean="0"/>
              <a:t>　</a:t>
            </a:r>
            <a:r>
              <a:rPr lang="ja-JP" altLang="ja-JP" sz="1600" dirty="0" smtClean="0"/>
              <a:t>利用</a:t>
            </a:r>
            <a:r>
              <a:rPr lang="ja-JP" altLang="ja-JP" sz="1600" dirty="0"/>
              <a:t>サービスの内容を突合する「認定調査状況と利用サービス不一致一覧表」を国保連で作成（</a:t>
            </a:r>
            <a:r>
              <a:rPr lang="ja-JP" altLang="ja-JP" sz="1600" dirty="0" smtClean="0"/>
              <a:t>保険</a:t>
            </a:r>
            <a:r>
              <a:rPr lang="en-US" altLang="ja-JP" sz="1600" dirty="0" smtClean="0"/>
              <a:t/>
            </a:r>
            <a:br>
              <a:rPr lang="en-US" altLang="ja-JP" sz="1600" dirty="0" smtClean="0"/>
            </a:br>
            <a:r>
              <a:rPr lang="ja-JP" altLang="en-US" sz="1600" dirty="0" smtClean="0"/>
              <a:t>　</a:t>
            </a:r>
            <a:r>
              <a:rPr lang="ja-JP" altLang="ja-JP" sz="1600" dirty="0" smtClean="0"/>
              <a:t>者</a:t>
            </a:r>
            <a:r>
              <a:rPr lang="ja-JP" altLang="ja-JP" sz="1600" dirty="0"/>
              <a:t>から国保連に委託）し、保険者に情報提供しているような実例もみられる。</a:t>
            </a:r>
          </a:p>
          <a:p>
            <a:pPr marL="0" indent="0">
              <a:buNone/>
            </a:pPr>
            <a:r>
              <a:rPr lang="ja-JP" altLang="ja-JP" sz="1600" dirty="0"/>
              <a:t>　　</a:t>
            </a:r>
            <a:r>
              <a:rPr lang="en-US" altLang="ja-JP" sz="1600" dirty="0" smtClean="0"/>
              <a:t> </a:t>
            </a:r>
            <a:r>
              <a:rPr lang="ja-JP" altLang="ja-JP" sz="1600" dirty="0" smtClean="0"/>
              <a:t>こう</a:t>
            </a:r>
            <a:r>
              <a:rPr lang="ja-JP" altLang="ja-JP" sz="1600" dirty="0"/>
              <a:t>した実例や、平成３０年度から、「要介護認定データ」を国保連経由で国に提出することを</a:t>
            </a:r>
            <a:r>
              <a:rPr lang="ja-JP" altLang="ja-JP" sz="1600" dirty="0" smtClean="0"/>
              <a:t>義務付</a:t>
            </a:r>
            <a:r>
              <a:rPr lang="en-US" altLang="ja-JP" sz="1600" dirty="0" smtClean="0"/>
              <a:t/>
            </a:r>
            <a:br>
              <a:rPr lang="en-US" altLang="ja-JP" sz="1600" dirty="0" smtClean="0"/>
            </a:br>
            <a:r>
              <a:rPr lang="en-US" altLang="ja-JP" sz="1600" dirty="0" smtClean="0"/>
              <a:t>   </a:t>
            </a:r>
            <a:r>
              <a:rPr lang="ja-JP" altLang="ja-JP" sz="1600" dirty="0" smtClean="0"/>
              <a:t>けられた</a:t>
            </a:r>
            <a:r>
              <a:rPr lang="ja-JP" altLang="ja-JP" sz="1600" dirty="0"/>
              <a:t>という経緯等も踏まえ、高齢者住まいに限った議論ではないが、今後、大阪府において、</a:t>
            </a:r>
            <a:r>
              <a:rPr lang="ja-JP" altLang="ja-JP" sz="1600" dirty="0" smtClean="0"/>
              <a:t>認定</a:t>
            </a:r>
            <a:r>
              <a:rPr lang="en-US" altLang="ja-JP" sz="1600" dirty="0" smtClean="0"/>
              <a:t/>
            </a:r>
            <a:br>
              <a:rPr lang="en-US" altLang="ja-JP" sz="1600" dirty="0" smtClean="0"/>
            </a:br>
            <a:r>
              <a:rPr lang="ja-JP" altLang="en-US" sz="1600" dirty="0" smtClean="0"/>
              <a:t>　</a:t>
            </a:r>
            <a:r>
              <a:rPr lang="ja-JP" altLang="ja-JP" sz="1600" dirty="0" smtClean="0"/>
              <a:t>情報</a:t>
            </a:r>
            <a:r>
              <a:rPr lang="ja-JP" altLang="ja-JP" sz="1600" dirty="0"/>
              <a:t>を活用した新たな適正化策の枠組みの検討に向け、大阪府、府内保険者、国保連との議論（</a:t>
            </a:r>
            <a:r>
              <a:rPr lang="ja-JP" altLang="ja-JP" sz="1600" dirty="0" smtClean="0"/>
              <a:t>市町</a:t>
            </a:r>
            <a:r>
              <a:rPr lang="en-US" altLang="ja-JP" sz="1600" dirty="0" smtClean="0"/>
              <a:t/>
            </a:r>
            <a:br>
              <a:rPr lang="en-US" altLang="ja-JP" sz="1600" dirty="0" smtClean="0"/>
            </a:br>
            <a:r>
              <a:rPr lang="ja-JP" altLang="en-US" sz="1600" dirty="0" smtClean="0"/>
              <a:t>　</a:t>
            </a:r>
            <a:r>
              <a:rPr lang="ja-JP" altLang="ja-JP" sz="1600" dirty="0" smtClean="0"/>
              <a:t>村</a:t>
            </a:r>
            <a:r>
              <a:rPr lang="ja-JP" altLang="ja-JP" sz="1600" dirty="0"/>
              <a:t>ワーキングなど）を行っていく必要がある。</a:t>
            </a:r>
            <a:endParaRPr lang="en-US" altLang="ja-JP" sz="1600" dirty="0" smtClean="0"/>
          </a:p>
        </p:txBody>
      </p:sp>
      <p:sp>
        <p:nvSpPr>
          <p:cNvPr id="4" name="スライド番号プレースホルダー 3"/>
          <p:cNvSpPr txBox="1">
            <a:spLocks/>
          </p:cNvSpPr>
          <p:nvPr/>
        </p:nvSpPr>
        <p:spPr>
          <a:xfrm>
            <a:off x="6832600" y="6492875"/>
            <a:ext cx="2311400" cy="365125"/>
          </a:xfrm>
          <a:prstGeom prst="rect">
            <a:avLst/>
          </a:prstGeom>
        </p:spPr>
        <p:txBody>
          <a:bodyPr vert="horz" lIns="91247" tIns="45624" rIns="91247" bIns="45624" rtlCol="0" anchor="ctr"/>
          <a:lstStyle>
            <a:defPPr>
              <a:defRPr lang="ja-JP"/>
            </a:defPPr>
            <a:lvl1pPr marL="0" algn="r" defTabSz="904985" rtl="0" eaLnBrk="1" latinLnBrk="0" hangingPunct="1">
              <a:defRPr kumimoji="1" sz="2000" kern="1200">
                <a:solidFill>
                  <a:schemeClr val="tx1"/>
                </a:solidFill>
                <a:latin typeface="+mn-lt"/>
                <a:ea typeface="+mn-ea"/>
                <a:cs typeface="+mn-cs"/>
              </a:defRPr>
            </a:lvl1pPr>
            <a:lvl2pPr marL="452489" algn="l" defTabSz="904985" rtl="0" eaLnBrk="1" latinLnBrk="0" hangingPunct="1">
              <a:defRPr kumimoji="1" sz="1800" kern="1200">
                <a:solidFill>
                  <a:schemeClr val="tx1"/>
                </a:solidFill>
                <a:latin typeface="+mn-lt"/>
                <a:ea typeface="+mn-ea"/>
                <a:cs typeface="+mn-cs"/>
              </a:defRPr>
            </a:lvl2pPr>
            <a:lvl3pPr marL="904985" algn="l" defTabSz="904985" rtl="0" eaLnBrk="1" latinLnBrk="0" hangingPunct="1">
              <a:defRPr kumimoji="1" sz="1800" kern="1200">
                <a:solidFill>
                  <a:schemeClr val="tx1"/>
                </a:solidFill>
                <a:latin typeface="+mn-lt"/>
                <a:ea typeface="+mn-ea"/>
                <a:cs typeface="+mn-cs"/>
              </a:defRPr>
            </a:lvl3pPr>
            <a:lvl4pPr marL="1357480" algn="l" defTabSz="904985" rtl="0" eaLnBrk="1" latinLnBrk="0" hangingPunct="1">
              <a:defRPr kumimoji="1" sz="1800" kern="1200">
                <a:solidFill>
                  <a:schemeClr val="tx1"/>
                </a:solidFill>
                <a:latin typeface="+mn-lt"/>
                <a:ea typeface="+mn-ea"/>
                <a:cs typeface="+mn-cs"/>
              </a:defRPr>
            </a:lvl4pPr>
            <a:lvl5pPr marL="1809974" algn="l" defTabSz="904985" rtl="0" eaLnBrk="1" latinLnBrk="0" hangingPunct="1">
              <a:defRPr kumimoji="1" sz="1800" kern="1200">
                <a:solidFill>
                  <a:schemeClr val="tx1"/>
                </a:solidFill>
                <a:latin typeface="+mn-lt"/>
                <a:ea typeface="+mn-ea"/>
                <a:cs typeface="+mn-cs"/>
              </a:defRPr>
            </a:lvl5pPr>
            <a:lvl6pPr marL="2262463" algn="l" defTabSz="904985" rtl="0" eaLnBrk="1" latinLnBrk="0" hangingPunct="1">
              <a:defRPr kumimoji="1" sz="1800" kern="1200">
                <a:solidFill>
                  <a:schemeClr val="tx1"/>
                </a:solidFill>
                <a:latin typeface="+mn-lt"/>
                <a:ea typeface="+mn-ea"/>
                <a:cs typeface="+mn-cs"/>
              </a:defRPr>
            </a:lvl6pPr>
            <a:lvl7pPr marL="2714956" algn="l" defTabSz="904985" rtl="0" eaLnBrk="1" latinLnBrk="0" hangingPunct="1">
              <a:defRPr kumimoji="1" sz="1800" kern="1200">
                <a:solidFill>
                  <a:schemeClr val="tx1"/>
                </a:solidFill>
                <a:latin typeface="+mn-lt"/>
                <a:ea typeface="+mn-ea"/>
                <a:cs typeface="+mn-cs"/>
              </a:defRPr>
            </a:lvl7pPr>
            <a:lvl8pPr marL="3167454" algn="l" defTabSz="904985" rtl="0" eaLnBrk="1" latinLnBrk="0" hangingPunct="1">
              <a:defRPr kumimoji="1" sz="1800" kern="1200">
                <a:solidFill>
                  <a:schemeClr val="tx1"/>
                </a:solidFill>
                <a:latin typeface="+mn-lt"/>
                <a:ea typeface="+mn-ea"/>
                <a:cs typeface="+mn-cs"/>
              </a:defRPr>
            </a:lvl8pPr>
            <a:lvl9pPr marL="3619940" algn="l" defTabSz="904985" rtl="0" eaLnBrk="1" latinLnBrk="0" hangingPunct="1">
              <a:defRPr kumimoji="1" sz="1800" kern="1200">
                <a:solidFill>
                  <a:schemeClr val="tx1"/>
                </a:solidFill>
                <a:latin typeface="+mn-lt"/>
                <a:ea typeface="+mn-ea"/>
                <a:cs typeface="+mn-cs"/>
              </a:defRPr>
            </a:lvl9pPr>
          </a:lstStyle>
          <a:p>
            <a:pPr>
              <a:defRPr/>
            </a:pPr>
            <a:fld id="{85D4C70D-35DA-47A0-8749-E3FB69473BFD}" type="slidenum">
              <a:rPr lang="ja-JP" altLang="en-US" smtClean="0">
                <a:solidFill>
                  <a:prstClr val="black"/>
                </a:solidFill>
              </a:rPr>
              <a:pPr>
                <a:defRPr/>
              </a:pPr>
              <a:t>15</a:t>
            </a:fld>
            <a:endParaRPr lang="ja-JP" altLang="en-US" dirty="0">
              <a:solidFill>
                <a:prstClr val="black"/>
              </a:solidFill>
            </a:endParaRPr>
          </a:p>
        </p:txBody>
      </p:sp>
    </p:spTree>
    <p:extLst>
      <p:ext uri="{BB962C8B-B14F-4D97-AF65-F5344CB8AC3E}">
        <p14:creationId xmlns:p14="http://schemas.microsoft.com/office/powerpoint/2010/main" val="15728021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07504" y="692696"/>
            <a:ext cx="9036496" cy="6001643"/>
          </a:xfrm>
          <a:prstGeom prst="rect">
            <a:avLst/>
          </a:prstGeom>
          <a:noFill/>
        </p:spPr>
        <p:txBody>
          <a:bodyPr wrap="square" rtlCol="0">
            <a:spAutoFit/>
          </a:bodyPr>
          <a:lstStyle/>
          <a:p>
            <a:r>
              <a:rPr lang="ja-JP" altLang="en-US" sz="1700" dirty="0" smtClean="0">
                <a:solidFill>
                  <a:prstClr val="black"/>
                </a:solidFill>
              </a:rPr>
              <a:t>○　大阪府</a:t>
            </a:r>
            <a:r>
              <a:rPr lang="ja-JP" altLang="en-US" sz="1700" dirty="0">
                <a:solidFill>
                  <a:prstClr val="black"/>
                </a:solidFill>
              </a:rPr>
              <a:t>の</a:t>
            </a:r>
            <a:r>
              <a:rPr lang="ja-JP" altLang="en-US" sz="1700" dirty="0" smtClean="0">
                <a:solidFill>
                  <a:prstClr val="black"/>
                </a:solidFill>
              </a:rPr>
              <a:t>平成２８年度</a:t>
            </a:r>
            <a:r>
              <a:rPr lang="ja-JP" altLang="en-US" sz="1700" dirty="0">
                <a:solidFill>
                  <a:prstClr val="black"/>
                </a:solidFill>
              </a:rPr>
              <a:t>の</a:t>
            </a:r>
            <a:r>
              <a:rPr lang="ja-JP" altLang="en-US" sz="1700" dirty="0" smtClean="0">
                <a:solidFill>
                  <a:prstClr val="black"/>
                </a:solidFill>
              </a:rPr>
              <a:t>府内実態調査において、要介護度別に入居者</a:t>
            </a:r>
            <a:r>
              <a:rPr lang="ja-JP" altLang="en-US" sz="1700" dirty="0">
                <a:solidFill>
                  <a:prstClr val="black"/>
                </a:solidFill>
              </a:rPr>
              <a:t>に対する介護費</a:t>
            </a:r>
            <a:r>
              <a:rPr lang="ja-JP" altLang="en-US" sz="1700" dirty="0" smtClean="0">
                <a:solidFill>
                  <a:prstClr val="black"/>
                </a:solidFill>
              </a:rPr>
              <a:t>を調査</a:t>
            </a:r>
            <a:endParaRPr lang="en-US" altLang="ja-JP" sz="1700" dirty="0" smtClean="0">
              <a:solidFill>
                <a:prstClr val="black"/>
              </a:solidFill>
            </a:endParaRPr>
          </a:p>
          <a:p>
            <a:r>
              <a:rPr lang="ja-JP" altLang="en-US" sz="1700" dirty="0">
                <a:solidFill>
                  <a:prstClr val="black"/>
                </a:solidFill>
              </a:rPr>
              <a:t>　</a:t>
            </a:r>
            <a:r>
              <a:rPr lang="ja-JP" altLang="en-US" sz="1700" dirty="0" smtClean="0">
                <a:solidFill>
                  <a:prstClr val="black"/>
                </a:solidFill>
              </a:rPr>
              <a:t>した</a:t>
            </a:r>
            <a:r>
              <a:rPr lang="ja-JP" altLang="en-US" sz="1700" dirty="0">
                <a:solidFill>
                  <a:prstClr val="black"/>
                </a:solidFill>
              </a:rPr>
              <a:t>ところ</a:t>
            </a:r>
            <a:r>
              <a:rPr lang="ja-JP" altLang="en-US" sz="1700" dirty="0" smtClean="0">
                <a:solidFill>
                  <a:prstClr val="black"/>
                </a:solidFill>
              </a:rPr>
              <a:t>、</a:t>
            </a:r>
            <a:r>
              <a:rPr lang="ja-JP" altLang="en-US" sz="1700" dirty="0">
                <a:solidFill>
                  <a:prstClr val="black"/>
                </a:solidFill>
              </a:rPr>
              <a:t>住宅型有料老人ホーム</a:t>
            </a:r>
            <a:r>
              <a:rPr lang="ja-JP" altLang="en-US" sz="1700" dirty="0" smtClean="0"/>
              <a:t>及び特定</a:t>
            </a:r>
            <a:r>
              <a:rPr lang="ja-JP" altLang="en-US" sz="1700" dirty="0"/>
              <a:t>施設の</a:t>
            </a:r>
            <a:r>
              <a:rPr lang="ja-JP" altLang="en-US" sz="1700" dirty="0" smtClean="0"/>
              <a:t>指定のないサービス付き</a:t>
            </a:r>
            <a:r>
              <a:rPr lang="ja-JP" altLang="en-US" sz="1700" dirty="0">
                <a:solidFill>
                  <a:prstClr val="black"/>
                </a:solidFill>
              </a:rPr>
              <a:t>高齢者</a:t>
            </a:r>
            <a:r>
              <a:rPr lang="ja-JP" altLang="en-US" sz="1700" dirty="0" smtClean="0">
                <a:solidFill>
                  <a:prstClr val="black"/>
                </a:solidFill>
              </a:rPr>
              <a:t>住宅</a:t>
            </a:r>
            <a:r>
              <a:rPr lang="ja-JP" altLang="en-US" sz="1700" dirty="0">
                <a:solidFill>
                  <a:prstClr val="black"/>
                </a:solidFill>
              </a:rPr>
              <a:t>（</a:t>
            </a:r>
            <a:r>
              <a:rPr lang="ja-JP" altLang="en-US" sz="1700" dirty="0" smtClean="0">
                <a:solidFill>
                  <a:prstClr val="black"/>
                </a:solidFill>
              </a:rPr>
              <a:t>以下</a:t>
            </a:r>
            <a:endParaRPr lang="en-US" altLang="ja-JP" sz="1700" dirty="0" smtClean="0">
              <a:solidFill>
                <a:prstClr val="black"/>
              </a:solidFill>
            </a:endParaRPr>
          </a:p>
          <a:p>
            <a:r>
              <a:rPr lang="ja-JP" altLang="en-US" sz="1700" dirty="0">
                <a:solidFill>
                  <a:prstClr val="black"/>
                </a:solidFill>
              </a:rPr>
              <a:t>　</a:t>
            </a:r>
            <a:r>
              <a:rPr lang="ja-JP" altLang="en-US" sz="1700" dirty="0" smtClean="0">
                <a:solidFill>
                  <a:prstClr val="black"/>
                </a:solidFill>
              </a:rPr>
              <a:t>「</a:t>
            </a:r>
            <a:r>
              <a:rPr lang="ja-JP" altLang="en-US" sz="1700" dirty="0">
                <a:solidFill>
                  <a:prstClr val="black"/>
                </a:solidFill>
              </a:rPr>
              <a:t>高齢者住まい」という。） のなかには</a:t>
            </a:r>
            <a:r>
              <a:rPr lang="ja-JP" altLang="en-US" sz="1700" dirty="0" smtClean="0">
                <a:solidFill>
                  <a:prstClr val="black"/>
                </a:solidFill>
              </a:rPr>
              <a:t>、</a:t>
            </a:r>
            <a:r>
              <a:rPr lang="ja-JP" altLang="en-US" sz="1700" u="sng" dirty="0" smtClean="0">
                <a:solidFill>
                  <a:prstClr val="black"/>
                </a:solidFill>
              </a:rPr>
              <a:t>要介護度３以上では</a:t>
            </a:r>
            <a:r>
              <a:rPr lang="ja-JP" altLang="en-US" sz="1700" dirty="0" smtClean="0">
                <a:solidFill>
                  <a:prstClr val="black"/>
                </a:solidFill>
              </a:rPr>
              <a:t>特別養護老人ホームと比較しても、</a:t>
            </a:r>
            <a:endParaRPr lang="en-US" altLang="ja-JP" sz="1700" dirty="0" smtClean="0">
              <a:solidFill>
                <a:prstClr val="black"/>
              </a:solidFill>
            </a:endParaRPr>
          </a:p>
          <a:p>
            <a:r>
              <a:rPr lang="ja-JP" altLang="en-US" sz="1700" dirty="0">
                <a:solidFill>
                  <a:prstClr val="black"/>
                </a:solidFill>
              </a:rPr>
              <a:t>　</a:t>
            </a:r>
            <a:r>
              <a:rPr lang="ja-JP" altLang="en-US" sz="1700" dirty="0" smtClean="0">
                <a:solidFill>
                  <a:prstClr val="black"/>
                </a:solidFill>
              </a:rPr>
              <a:t>より多額な介護費が</a:t>
            </a:r>
            <a:r>
              <a:rPr lang="ja-JP" altLang="en-US" sz="1700" dirty="0">
                <a:solidFill>
                  <a:prstClr val="black"/>
                </a:solidFill>
              </a:rPr>
              <a:t>かかっている</a:t>
            </a:r>
            <a:r>
              <a:rPr lang="ja-JP" altLang="en-US" sz="1700" dirty="0" smtClean="0">
                <a:solidFill>
                  <a:prstClr val="black"/>
                </a:solidFill>
              </a:rPr>
              <a:t>ケースが散見された。</a:t>
            </a:r>
            <a:endParaRPr lang="ja-JP" altLang="en-US" sz="1700" dirty="0">
              <a:solidFill>
                <a:prstClr val="black"/>
              </a:solidFill>
            </a:endParaRPr>
          </a:p>
          <a:p>
            <a:endParaRPr lang="ja-JP" altLang="en-US" sz="1700" dirty="0">
              <a:solidFill>
                <a:prstClr val="black"/>
              </a:solidFill>
            </a:endParaRPr>
          </a:p>
          <a:p>
            <a:r>
              <a:rPr lang="ja-JP" altLang="en-US" sz="1700" dirty="0" smtClean="0">
                <a:solidFill>
                  <a:prstClr val="black"/>
                </a:solidFill>
              </a:rPr>
              <a:t>○　入居者による介護事業者の選択が可能であっても、外付けサービスの利用において適切では</a:t>
            </a:r>
            <a:endParaRPr lang="en-US" altLang="ja-JP" sz="1700" dirty="0" smtClean="0">
              <a:solidFill>
                <a:prstClr val="black"/>
              </a:solidFill>
            </a:endParaRPr>
          </a:p>
          <a:p>
            <a:r>
              <a:rPr lang="ja-JP" altLang="en-US" sz="1700" dirty="0" smtClean="0">
                <a:solidFill>
                  <a:prstClr val="black"/>
                </a:solidFill>
              </a:rPr>
              <a:t>　ないサービス提供等が行われることがあれば、入居者の自立を阻害したり、一般の納税者に</a:t>
            </a:r>
            <a:endParaRPr lang="en-US" altLang="ja-JP" sz="1700" dirty="0" smtClean="0">
              <a:solidFill>
                <a:prstClr val="black"/>
              </a:solidFill>
            </a:endParaRPr>
          </a:p>
          <a:p>
            <a:r>
              <a:rPr lang="ja-JP" altLang="en-US" sz="1700" dirty="0">
                <a:solidFill>
                  <a:prstClr val="black"/>
                </a:solidFill>
              </a:rPr>
              <a:t>　</a:t>
            </a:r>
            <a:r>
              <a:rPr lang="ja-JP" altLang="en-US" sz="1700" dirty="0" smtClean="0">
                <a:solidFill>
                  <a:prstClr val="black"/>
                </a:solidFill>
              </a:rPr>
              <a:t>過度の負担</a:t>
            </a:r>
            <a:r>
              <a:rPr lang="ja-JP" altLang="en-US" sz="1700" dirty="0">
                <a:solidFill>
                  <a:prstClr val="black"/>
                </a:solidFill>
              </a:rPr>
              <a:t>を</a:t>
            </a:r>
            <a:r>
              <a:rPr lang="ja-JP" altLang="en-US" sz="1700" dirty="0" smtClean="0">
                <a:solidFill>
                  <a:prstClr val="black"/>
                </a:solidFill>
              </a:rPr>
              <a:t>生じさせかねないことや、高齢者住まい全体に対する信頼を損ないかねない。</a:t>
            </a:r>
            <a:endParaRPr lang="en-US" altLang="ja-JP" sz="1700" dirty="0" smtClean="0">
              <a:solidFill>
                <a:prstClr val="black"/>
              </a:solidFill>
            </a:endParaRPr>
          </a:p>
          <a:p>
            <a:r>
              <a:rPr lang="ja-JP" altLang="en-US" sz="1700" dirty="0">
                <a:solidFill>
                  <a:prstClr val="black"/>
                </a:solidFill>
              </a:rPr>
              <a:t>　</a:t>
            </a:r>
            <a:r>
              <a:rPr lang="ja-JP" altLang="en-US" sz="1700" dirty="0" smtClean="0">
                <a:solidFill>
                  <a:prstClr val="black"/>
                </a:solidFill>
              </a:rPr>
              <a:t>このため、事業者には信頼を損なわない取組みが求められるとともに、保険者</a:t>
            </a:r>
            <a:r>
              <a:rPr lang="ja-JP" altLang="en-US" sz="1700" dirty="0">
                <a:solidFill>
                  <a:prstClr val="black"/>
                </a:solidFill>
              </a:rPr>
              <a:t>に</a:t>
            </a:r>
            <a:r>
              <a:rPr lang="ja-JP" altLang="en-US" sz="1700" dirty="0" smtClean="0">
                <a:solidFill>
                  <a:prstClr val="black"/>
                </a:solidFill>
              </a:rPr>
              <a:t>は外付けサービ</a:t>
            </a:r>
            <a:endParaRPr lang="en-US" altLang="ja-JP" sz="1700" dirty="0" smtClean="0">
              <a:solidFill>
                <a:prstClr val="black"/>
              </a:solidFill>
            </a:endParaRPr>
          </a:p>
          <a:p>
            <a:r>
              <a:rPr lang="ja-JP" altLang="en-US" sz="1700" dirty="0">
                <a:solidFill>
                  <a:prstClr val="black"/>
                </a:solidFill>
              </a:rPr>
              <a:t>　</a:t>
            </a:r>
            <a:r>
              <a:rPr lang="ja-JP" altLang="en-US" sz="1700" dirty="0" smtClean="0">
                <a:solidFill>
                  <a:prstClr val="black"/>
                </a:solidFill>
              </a:rPr>
              <a:t>スの適正化を確保していく取組みが求められている。</a:t>
            </a:r>
          </a:p>
          <a:p>
            <a:endParaRPr lang="ja-JP" altLang="en-US" sz="1700" dirty="0">
              <a:solidFill>
                <a:prstClr val="black"/>
              </a:solidFill>
            </a:endParaRPr>
          </a:p>
          <a:p>
            <a:r>
              <a:rPr lang="ja-JP" altLang="en-US" sz="1700" dirty="0" smtClean="0">
                <a:solidFill>
                  <a:prstClr val="black"/>
                </a:solidFill>
              </a:rPr>
              <a:t>○　一方で、保険者が、高齢者住まいに</a:t>
            </a:r>
            <a:r>
              <a:rPr lang="ja-JP" altLang="en-US" sz="1700" dirty="0">
                <a:solidFill>
                  <a:prstClr val="black"/>
                </a:solidFill>
              </a:rPr>
              <a:t>おける外付けサービス利用</a:t>
            </a:r>
            <a:r>
              <a:rPr lang="ja-JP" altLang="en-US" sz="1700" dirty="0" smtClean="0">
                <a:solidFill>
                  <a:prstClr val="black"/>
                </a:solidFill>
              </a:rPr>
              <a:t>の点検を行うためには、</a:t>
            </a:r>
            <a:endParaRPr lang="ja-JP" altLang="en-US" sz="1700" dirty="0">
              <a:solidFill>
                <a:prstClr val="black"/>
              </a:solidFill>
            </a:endParaRPr>
          </a:p>
          <a:p>
            <a:r>
              <a:rPr lang="ja-JP" altLang="en-US" sz="1700" dirty="0" smtClean="0">
                <a:solidFill>
                  <a:prstClr val="black"/>
                </a:solidFill>
              </a:rPr>
              <a:t>　</a:t>
            </a:r>
            <a:r>
              <a:rPr lang="ja-JP" altLang="en-US" sz="1700" u="sng" dirty="0" smtClean="0">
                <a:solidFill>
                  <a:prstClr val="black"/>
                </a:solidFill>
              </a:rPr>
              <a:t>①いか</a:t>
            </a:r>
            <a:r>
              <a:rPr lang="ja-JP" altLang="en-US" sz="1700" u="sng" dirty="0">
                <a:solidFill>
                  <a:prstClr val="black"/>
                </a:solidFill>
              </a:rPr>
              <a:t>にして高齢者住まい入居者</a:t>
            </a:r>
            <a:r>
              <a:rPr lang="ja-JP" altLang="en-US" sz="1700" u="sng" dirty="0" smtClean="0">
                <a:solidFill>
                  <a:prstClr val="black"/>
                </a:solidFill>
              </a:rPr>
              <a:t>を特定する</a:t>
            </a:r>
            <a:r>
              <a:rPr lang="ja-JP" altLang="en-US" sz="1700" u="sng" dirty="0">
                <a:solidFill>
                  <a:prstClr val="black"/>
                </a:solidFill>
              </a:rPr>
              <a:t>か、</a:t>
            </a:r>
          </a:p>
          <a:p>
            <a:r>
              <a:rPr lang="ja-JP" altLang="en-US" sz="1700" dirty="0" smtClean="0">
                <a:solidFill>
                  <a:prstClr val="black"/>
                </a:solidFill>
              </a:rPr>
              <a:t>　</a:t>
            </a:r>
            <a:r>
              <a:rPr lang="ja-JP" altLang="en-US" sz="1700" u="sng" dirty="0" smtClean="0">
                <a:solidFill>
                  <a:prstClr val="black"/>
                </a:solidFill>
              </a:rPr>
              <a:t>②いかなる</a:t>
            </a:r>
            <a:r>
              <a:rPr lang="ja-JP" altLang="en-US" sz="1700" u="sng" dirty="0">
                <a:solidFill>
                  <a:prstClr val="black"/>
                </a:solidFill>
              </a:rPr>
              <a:t>サービス利用を不適切と考えるか</a:t>
            </a:r>
            <a:r>
              <a:rPr lang="ja-JP" altLang="en-US" sz="1700" dirty="0">
                <a:solidFill>
                  <a:prstClr val="black"/>
                </a:solidFill>
              </a:rPr>
              <a:t>、</a:t>
            </a:r>
          </a:p>
          <a:p>
            <a:r>
              <a:rPr lang="ja-JP" altLang="en-US" sz="1700" dirty="0" smtClean="0">
                <a:solidFill>
                  <a:prstClr val="black"/>
                </a:solidFill>
              </a:rPr>
              <a:t>　</a:t>
            </a:r>
            <a:r>
              <a:rPr lang="ja-JP" altLang="en-US" sz="1700" u="sng" dirty="0" smtClean="0">
                <a:solidFill>
                  <a:prstClr val="black"/>
                </a:solidFill>
              </a:rPr>
              <a:t>③いか</a:t>
            </a:r>
            <a:r>
              <a:rPr lang="ja-JP" altLang="en-US" sz="1700" u="sng" dirty="0">
                <a:solidFill>
                  <a:prstClr val="black"/>
                </a:solidFill>
              </a:rPr>
              <a:t>に</a:t>
            </a:r>
            <a:r>
              <a:rPr lang="ja-JP" altLang="en-US" sz="1700" u="sng" dirty="0" smtClean="0">
                <a:solidFill>
                  <a:prstClr val="black"/>
                </a:solidFill>
              </a:rPr>
              <a:t>して不適切な外付け</a:t>
            </a:r>
            <a:r>
              <a:rPr lang="ja-JP" altLang="en-US" sz="1700" u="sng" dirty="0">
                <a:solidFill>
                  <a:prstClr val="black"/>
                </a:solidFill>
              </a:rPr>
              <a:t>サービスの</a:t>
            </a:r>
            <a:r>
              <a:rPr lang="ja-JP" altLang="en-US" sz="1700" u="sng" dirty="0" smtClean="0">
                <a:solidFill>
                  <a:prstClr val="black"/>
                </a:solidFill>
              </a:rPr>
              <a:t>利用</a:t>
            </a:r>
            <a:r>
              <a:rPr lang="ja-JP" altLang="en-US" sz="1700" u="sng" dirty="0">
                <a:solidFill>
                  <a:prstClr val="black"/>
                </a:solidFill>
              </a:rPr>
              <a:t>実態を把握するか</a:t>
            </a:r>
            <a:r>
              <a:rPr lang="ja-JP" altLang="en-US" sz="1700" u="sng" dirty="0" smtClean="0">
                <a:solidFill>
                  <a:prstClr val="black"/>
                </a:solidFill>
              </a:rPr>
              <a:t>、</a:t>
            </a:r>
            <a:r>
              <a:rPr lang="ja-JP" altLang="en-US" sz="1700" dirty="0" smtClean="0">
                <a:solidFill>
                  <a:prstClr val="black"/>
                </a:solidFill>
              </a:rPr>
              <a:t>と</a:t>
            </a:r>
            <a:r>
              <a:rPr lang="ja-JP" altLang="en-US" sz="1700" dirty="0">
                <a:solidFill>
                  <a:prstClr val="black"/>
                </a:solidFill>
              </a:rPr>
              <a:t>いう課題が存在</a:t>
            </a:r>
            <a:r>
              <a:rPr lang="ja-JP" altLang="en-US" sz="1700" dirty="0" smtClean="0">
                <a:solidFill>
                  <a:prstClr val="black"/>
                </a:solidFill>
              </a:rPr>
              <a:t>。</a:t>
            </a:r>
            <a:endParaRPr lang="en-US" altLang="ja-JP" sz="1700" dirty="0" smtClean="0">
              <a:solidFill>
                <a:prstClr val="black"/>
              </a:solidFill>
            </a:endParaRPr>
          </a:p>
          <a:p>
            <a:r>
              <a:rPr lang="ja-JP" altLang="en-US" sz="1700" dirty="0">
                <a:solidFill>
                  <a:prstClr val="black"/>
                </a:solidFill>
              </a:rPr>
              <a:t>　</a:t>
            </a:r>
            <a:r>
              <a:rPr lang="ja-JP" altLang="en-US" sz="1700" dirty="0" smtClean="0">
                <a:solidFill>
                  <a:prstClr val="black"/>
                </a:solidFill>
              </a:rPr>
              <a:t>　また、指導監督に当たっては、介護保険担当部署</a:t>
            </a:r>
            <a:r>
              <a:rPr lang="ja-JP" altLang="ja-JP" sz="1700" dirty="0">
                <a:solidFill>
                  <a:prstClr val="black"/>
                </a:solidFill>
              </a:rPr>
              <a:t>（介護給付、認定等の担当部署）</a:t>
            </a:r>
            <a:r>
              <a:rPr lang="ja-JP" altLang="en-US" sz="1700" dirty="0" smtClean="0">
                <a:solidFill>
                  <a:prstClr val="black"/>
                </a:solidFill>
              </a:rPr>
              <a:t>と事業者</a:t>
            </a:r>
            <a:endParaRPr lang="en-US" altLang="ja-JP" sz="1700" dirty="0" smtClean="0">
              <a:solidFill>
                <a:prstClr val="black"/>
              </a:solidFill>
            </a:endParaRPr>
          </a:p>
          <a:p>
            <a:r>
              <a:rPr lang="ja-JP" altLang="en-US" sz="1700" dirty="0">
                <a:solidFill>
                  <a:prstClr val="black"/>
                </a:solidFill>
              </a:rPr>
              <a:t>　</a:t>
            </a:r>
            <a:r>
              <a:rPr lang="ja-JP" altLang="en-US" sz="1700" dirty="0" smtClean="0">
                <a:solidFill>
                  <a:prstClr val="black"/>
                </a:solidFill>
              </a:rPr>
              <a:t>指導部署の連携が必ずしも十分でないという課題も存在。</a:t>
            </a:r>
            <a:endParaRPr lang="ja-JP" altLang="en-US" sz="1700" dirty="0">
              <a:solidFill>
                <a:prstClr val="black"/>
              </a:solidFill>
            </a:endParaRPr>
          </a:p>
          <a:p>
            <a:pPr>
              <a:spcBef>
                <a:spcPts val="1200"/>
              </a:spcBef>
            </a:pPr>
            <a:r>
              <a:rPr lang="ja-JP" altLang="en-US" sz="1700" dirty="0" smtClean="0">
                <a:solidFill>
                  <a:prstClr val="black"/>
                </a:solidFill>
              </a:rPr>
              <a:t>○　今般、大阪府では、高齢者住まいにおける介護保険サービスの利用の適正化を確保する観点</a:t>
            </a:r>
            <a:endParaRPr lang="en-US" altLang="ja-JP" sz="1700" dirty="0" smtClean="0">
              <a:solidFill>
                <a:prstClr val="black"/>
              </a:solidFill>
            </a:endParaRPr>
          </a:p>
          <a:p>
            <a:r>
              <a:rPr lang="ja-JP" altLang="en-US" sz="1700" dirty="0">
                <a:solidFill>
                  <a:prstClr val="black"/>
                </a:solidFill>
              </a:rPr>
              <a:t>　</a:t>
            </a:r>
            <a:r>
              <a:rPr lang="ja-JP" altLang="en-US" sz="1700" dirty="0" smtClean="0">
                <a:solidFill>
                  <a:prstClr val="black"/>
                </a:solidFill>
              </a:rPr>
              <a:t>から、保険者がどういう手順に基づきサービス利用の点検を図っていくべきかの点検チェックリス</a:t>
            </a:r>
            <a:endParaRPr lang="en-US" altLang="ja-JP" sz="1700" dirty="0" smtClean="0">
              <a:solidFill>
                <a:prstClr val="black"/>
              </a:solidFill>
            </a:endParaRPr>
          </a:p>
          <a:p>
            <a:r>
              <a:rPr lang="ja-JP" altLang="en-US" sz="1700" dirty="0">
                <a:solidFill>
                  <a:prstClr val="black"/>
                </a:solidFill>
              </a:rPr>
              <a:t>　</a:t>
            </a:r>
            <a:r>
              <a:rPr lang="ja-JP" altLang="en-US" sz="1700" dirty="0" smtClean="0">
                <a:solidFill>
                  <a:prstClr val="black"/>
                </a:solidFill>
              </a:rPr>
              <a:t>トを作成した。各保険者においては、本リストの活用を図っていただくとともに、事業者においても</a:t>
            </a:r>
            <a:endParaRPr lang="en-US" altLang="ja-JP" sz="1700" dirty="0" smtClean="0">
              <a:solidFill>
                <a:prstClr val="black"/>
              </a:solidFill>
            </a:endParaRPr>
          </a:p>
          <a:p>
            <a:r>
              <a:rPr lang="ja-JP" altLang="en-US" sz="1700" dirty="0">
                <a:solidFill>
                  <a:prstClr val="black"/>
                </a:solidFill>
              </a:rPr>
              <a:t>　</a:t>
            </a:r>
            <a:r>
              <a:rPr lang="ja-JP" altLang="en-US" sz="1700" dirty="0" smtClean="0">
                <a:solidFill>
                  <a:prstClr val="black"/>
                </a:solidFill>
              </a:rPr>
              <a:t>自主的な介護サービスの質向上に向けた取組み等に活かしていただきたい。また、本リストに</a:t>
            </a:r>
            <a:endParaRPr lang="en-US" altLang="ja-JP" sz="1700" dirty="0" smtClean="0">
              <a:solidFill>
                <a:prstClr val="black"/>
              </a:solidFill>
            </a:endParaRPr>
          </a:p>
          <a:p>
            <a:r>
              <a:rPr lang="ja-JP" altLang="en-US" sz="1700" dirty="0">
                <a:solidFill>
                  <a:prstClr val="black"/>
                </a:solidFill>
              </a:rPr>
              <a:t>　</a:t>
            </a:r>
            <a:r>
              <a:rPr lang="ja-JP" altLang="en-US" sz="1700" dirty="0" smtClean="0">
                <a:solidFill>
                  <a:prstClr val="black"/>
                </a:solidFill>
              </a:rPr>
              <a:t>ついては、今後の更なる改善に向け、積極的な提言や忌憚のない意見を期待したい。</a:t>
            </a:r>
            <a:endParaRPr lang="en-US" altLang="ja-JP" sz="1700" dirty="0" smtClean="0">
              <a:solidFill>
                <a:prstClr val="black"/>
              </a:solidFill>
            </a:endParaRPr>
          </a:p>
        </p:txBody>
      </p:sp>
      <p:sp>
        <p:nvSpPr>
          <p:cNvPr id="6" name="タイトル 1"/>
          <p:cNvSpPr>
            <a:spLocks noGrp="1"/>
          </p:cNvSpPr>
          <p:nvPr>
            <p:ph type="title"/>
          </p:nvPr>
        </p:nvSpPr>
        <p:spPr>
          <a:xfrm>
            <a:off x="107504" y="44624"/>
            <a:ext cx="8928992" cy="648072"/>
          </a:xfrm>
          <a:solidFill>
            <a:schemeClr val="accent5">
              <a:lumMod val="40000"/>
              <a:lumOff val="60000"/>
            </a:schemeClr>
          </a:solidFill>
          <a:ln>
            <a:solidFill>
              <a:schemeClr val="accent1"/>
            </a:solidFill>
          </a:ln>
        </p:spPr>
        <p:txBody>
          <a:bodyPr>
            <a:normAutofit/>
          </a:bodyPr>
          <a:lstStyle/>
          <a:p>
            <a:r>
              <a:rPr lang="ja-JP" altLang="en-US" sz="2800" dirty="0"/>
              <a:t>０</a:t>
            </a:r>
            <a:r>
              <a:rPr kumimoji="1" lang="ja-JP" altLang="en-US" sz="2800" dirty="0" smtClean="0"/>
              <a:t>．はじめに</a:t>
            </a:r>
            <a:endParaRPr kumimoji="1" lang="ja-JP" altLang="en-US" sz="2800" dirty="0"/>
          </a:p>
        </p:txBody>
      </p:sp>
      <p:sp>
        <p:nvSpPr>
          <p:cNvPr id="7" name="スライド番号プレースホルダー 3"/>
          <p:cNvSpPr txBox="1">
            <a:spLocks/>
          </p:cNvSpPr>
          <p:nvPr/>
        </p:nvSpPr>
        <p:spPr>
          <a:xfrm>
            <a:off x="6832600" y="6492875"/>
            <a:ext cx="2311400" cy="365125"/>
          </a:xfrm>
          <a:prstGeom prst="rect">
            <a:avLst/>
          </a:prstGeom>
        </p:spPr>
        <p:txBody>
          <a:bodyPr vert="horz" lIns="91247" tIns="45624" rIns="91247" bIns="45624" rtlCol="0" anchor="ctr"/>
          <a:lstStyle>
            <a:defPPr>
              <a:defRPr lang="ja-JP"/>
            </a:defPPr>
            <a:lvl1pPr marL="0" algn="r" defTabSz="904985" rtl="0" eaLnBrk="1" latinLnBrk="0" hangingPunct="1">
              <a:defRPr kumimoji="1" sz="2000" kern="1200">
                <a:solidFill>
                  <a:schemeClr val="tx1"/>
                </a:solidFill>
                <a:latin typeface="+mn-lt"/>
                <a:ea typeface="+mn-ea"/>
                <a:cs typeface="+mn-cs"/>
              </a:defRPr>
            </a:lvl1pPr>
            <a:lvl2pPr marL="452489" algn="l" defTabSz="904985" rtl="0" eaLnBrk="1" latinLnBrk="0" hangingPunct="1">
              <a:defRPr kumimoji="1" sz="1800" kern="1200">
                <a:solidFill>
                  <a:schemeClr val="tx1"/>
                </a:solidFill>
                <a:latin typeface="+mn-lt"/>
                <a:ea typeface="+mn-ea"/>
                <a:cs typeface="+mn-cs"/>
              </a:defRPr>
            </a:lvl2pPr>
            <a:lvl3pPr marL="904985" algn="l" defTabSz="904985" rtl="0" eaLnBrk="1" latinLnBrk="0" hangingPunct="1">
              <a:defRPr kumimoji="1" sz="1800" kern="1200">
                <a:solidFill>
                  <a:schemeClr val="tx1"/>
                </a:solidFill>
                <a:latin typeface="+mn-lt"/>
                <a:ea typeface="+mn-ea"/>
                <a:cs typeface="+mn-cs"/>
              </a:defRPr>
            </a:lvl3pPr>
            <a:lvl4pPr marL="1357480" algn="l" defTabSz="904985" rtl="0" eaLnBrk="1" latinLnBrk="0" hangingPunct="1">
              <a:defRPr kumimoji="1" sz="1800" kern="1200">
                <a:solidFill>
                  <a:schemeClr val="tx1"/>
                </a:solidFill>
                <a:latin typeface="+mn-lt"/>
                <a:ea typeface="+mn-ea"/>
                <a:cs typeface="+mn-cs"/>
              </a:defRPr>
            </a:lvl4pPr>
            <a:lvl5pPr marL="1809974" algn="l" defTabSz="904985" rtl="0" eaLnBrk="1" latinLnBrk="0" hangingPunct="1">
              <a:defRPr kumimoji="1" sz="1800" kern="1200">
                <a:solidFill>
                  <a:schemeClr val="tx1"/>
                </a:solidFill>
                <a:latin typeface="+mn-lt"/>
                <a:ea typeface="+mn-ea"/>
                <a:cs typeface="+mn-cs"/>
              </a:defRPr>
            </a:lvl5pPr>
            <a:lvl6pPr marL="2262463" algn="l" defTabSz="904985" rtl="0" eaLnBrk="1" latinLnBrk="0" hangingPunct="1">
              <a:defRPr kumimoji="1" sz="1800" kern="1200">
                <a:solidFill>
                  <a:schemeClr val="tx1"/>
                </a:solidFill>
                <a:latin typeface="+mn-lt"/>
                <a:ea typeface="+mn-ea"/>
                <a:cs typeface="+mn-cs"/>
              </a:defRPr>
            </a:lvl6pPr>
            <a:lvl7pPr marL="2714956" algn="l" defTabSz="904985" rtl="0" eaLnBrk="1" latinLnBrk="0" hangingPunct="1">
              <a:defRPr kumimoji="1" sz="1800" kern="1200">
                <a:solidFill>
                  <a:schemeClr val="tx1"/>
                </a:solidFill>
                <a:latin typeface="+mn-lt"/>
                <a:ea typeface="+mn-ea"/>
                <a:cs typeface="+mn-cs"/>
              </a:defRPr>
            </a:lvl7pPr>
            <a:lvl8pPr marL="3167454" algn="l" defTabSz="904985" rtl="0" eaLnBrk="1" latinLnBrk="0" hangingPunct="1">
              <a:defRPr kumimoji="1" sz="1800" kern="1200">
                <a:solidFill>
                  <a:schemeClr val="tx1"/>
                </a:solidFill>
                <a:latin typeface="+mn-lt"/>
                <a:ea typeface="+mn-ea"/>
                <a:cs typeface="+mn-cs"/>
              </a:defRPr>
            </a:lvl8pPr>
            <a:lvl9pPr marL="3619940" algn="l" defTabSz="904985" rtl="0" eaLnBrk="1" latinLnBrk="0" hangingPunct="1">
              <a:defRPr kumimoji="1" sz="1800" kern="1200">
                <a:solidFill>
                  <a:schemeClr val="tx1"/>
                </a:solidFill>
                <a:latin typeface="+mn-lt"/>
                <a:ea typeface="+mn-ea"/>
                <a:cs typeface="+mn-cs"/>
              </a:defRPr>
            </a:lvl9pPr>
          </a:lstStyle>
          <a:p>
            <a:pPr>
              <a:defRPr/>
            </a:pPr>
            <a:fld id="{85D4C70D-35DA-47A0-8749-E3FB69473BFD}" type="slidenum">
              <a:rPr lang="ja-JP" altLang="en-US" smtClean="0">
                <a:solidFill>
                  <a:prstClr val="black"/>
                </a:solidFill>
              </a:rPr>
              <a:pPr>
                <a:defRPr/>
              </a:pPr>
              <a:t>1</a:t>
            </a:fld>
            <a:endParaRPr lang="ja-JP" altLang="en-US" dirty="0">
              <a:solidFill>
                <a:prstClr val="black"/>
              </a:solidFill>
            </a:endParaRPr>
          </a:p>
        </p:txBody>
      </p:sp>
    </p:spTree>
    <p:extLst>
      <p:ext uri="{BB962C8B-B14F-4D97-AF65-F5344CB8AC3E}">
        <p14:creationId xmlns:p14="http://schemas.microsoft.com/office/powerpoint/2010/main" val="38816648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24714"/>
            <a:ext cx="8928992" cy="576064"/>
          </a:xfrm>
          <a:solidFill>
            <a:schemeClr val="accent5">
              <a:lumMod val="40000"/>
              <a:lumOff val="60000"/>
            </a:schemeClr>
          </a:solidFill>
          <a:ln>
            <a:solidFill>
              <a:schemeClr val="accent1"/>
            </a:solidFill>
          </a:ln>
        </p:spPr>
        <p:txBody>
          <a:bodyPr>
            <a:normAutofit/>
          </a:bodyPr>
          <a:lstStyle/>
          <a:p>
            <a:r>
              <a:rPr kumimoji="1" lang="ja-JP" altLang="en-US" sz="2800" dirty="0" smtClean="0"/>
              <a:t>１．高齢者住まい入居者の特定方法について</a:t>
            </a:r>
            <a:endParaRPr kumimoji="1" lang="ja-JP" altLang="en-US" sz="2800" dirty="0"/>
          </a:p>
        </p:txBody>
      </p:sp>
      <p:sp>
        <p:nvSpPr>
          <p:cNvPr id="3" name="コンテンツ プレースホルダー 2"/>
          <p:cNvSpPr>
            <a:spLocks noGrp="1"/>
          </p:cNvSpPr>
          <p:nvPr>
            <p:ph idx="1"/>
          </p:nvPr>
        </p:nvSpPr>
        <p:spPr>
          <a:xfrm>
            <a:off x="179512" y="620687"/>
            <a:ext cx="8784976" cy="5414245"/>
          </a:xfrm>
        </p:spPr>
        <p:txBody>
          <a:bodyPr>
            <a:noAutofit/>
          </a:bodyPr>
          <a:lstStyle/>
          <a:p>
            <a:pPr marL="0" indent="0">
              <a:buNone/>
            </a:pPr>
            <a:r>
              <a:rPr lang="ja-JP" altLang="en-US" sz="1600" dirty="0" smtClean="0"/>
              <a:t>　高齢者住まい入居者の給付実績等を特定し、傾向を把握するためには、以下の</a:t>
            </a:r>
            <a:r>
              <a:rPr lang="ja-JP" altLang="en-US" sz="1600" dirty="0"/>
              <a:t>３</a:t>
            </a:r>
            <a:r>
              <a:rPr lang="ja-JP" altLang="en-US" sz="1600" dirty="0" smtClean="0"/>
              <a:t>方法が代表的。</a:t>
            </a:r>
            <a:endParaRPr lang="en-US" altLang="ja-JP" sz="1600" dirty="0" smtClean="0"/>
          </a:p>
          <a:p>
            <a:pPr marL="0" indent="0">
              <a:spcBef>
                <a:spcPts val="600"/>
              </a:spcBef>
              <a:buNone/>
            </a:pPr>
            <a:r>
              <a:rPr lang="ja-JP" altLang="en-US" sz="1600" dirty="0" smtClean="0"/>
              <a:t>（１）保険者において、</a:t>
            </a:r>
            <a:r>
              <a:rPr lang="ja-JP" altLang="en-US" sz="1600" b="1" u="sng" dirty="0" smtClean="0"/>
              <a:t>住民票の住所地情報と高齢者住まいの住所地とが一致する被保険者番号を</a:t>
            </a:r>
            <a:endParaRPr lang="en-US" altLang="ja-JP" sz="1600" b="1" u="sng" dirty="0" smtClean="0"/>
          </a:p>
          <a:p>
            <a:pPr marL="0" indent="0">
              <a:spcBef>
                <a:spcPts val="0"/>
              </a:spcBef>
              <a:buNone/>
            </a:pPr>
            <a:r>
              <a:rPr lang="ja-JP" altLang="en-US" sz="1600" b="1" dirty="0" smtClean="0"/>
              <a:t>　</a:t>
            </a:r>
            <a:r>
              <a:rPr lang="ja-JP" altLang="en-US" sz="1600" b="1" u="sng" dirty="0" smtClean="0"/>
              <a:t>ピックアップ</a:t>
            </a:r>
          </a:p>
          <a:p>
            <a:pPr marL="0" indent="0">
              <a:spcBef>
                <a:spcPts val="600"/>
              </a:spcBef>
              <a:buNone/>
            </a:pPr>
            <a:r>
              <a:rPr lang="ja-JP" altLang="en-US" sz="1600" dirty="0"/>
              <a:t>　</a:t>
            </a:r>
            <a:r>
              <a:rPr lang="ja-JP" altLang="en-US" sz="1600" dirty="0" smtClean="0"/>
              <a:t>○　高齢者住まい入居者におけるサービス利用実態の傾向を捉えるために、有効かつ効率的。</a:t>
            </a:r>
            <a:endParaRPr lang="en-US" altLang="ja-JP" sz="1600" dirty="0" smtClean="0"/>
          </a:p>
          <a:p>
            <a:pPr marL="0" indent="0">
              <a:spcBef>
                <a:spcPts val="0"/>
              </a:spcBef>
              <a:buNone/>
            </a:pPr>
            <a:r>
              <a:rPr lang="ja-JP" altLang="en-US" sz="1600" dirty="0"/>
              <a:t>　</a:t>
            </a:r>
            <a:r>
              <a:rPr lang="ja-JP" altLang="en-US" sz="1600" dirty="0" smtClean="0"/>
              <a:t>　昨年度及び今年度に、府内の１１保険者において突合させた実績有。</a:t>
            </a:r>
            <a:endParaRPr lang="en-US" altLang="ja-JP" sz="1600" dirty="0" smtClean="0"/>
          </a:p>
          <a:p>
            <a:pPr marL="0" indent="0">
              <a:spcBef>
                <a:spcPts val="600"/>
              </a:spcBef>
              <a:buNone/>
            </a:pPr>
            <a:r>
              <a:rPr lang="ja-JP" altLang="en-US" sz="1600" dirty="0" smtClean="0"/>
              <a:t>　</a:t>
            </a:r>
            <a:r>
              <a:rPr lang="en-US" altLang="ja-JP" sz="1600" dirty="0" smtClean="0"/>
              <a:t>×</a:t>
            </a:r>
            <a:r>
              <a:rPr lang="ja-JP" altLang="en-US" sz="1600" dirty="0" smtClean="0"/>
              <a:t>　保険者において、住民票を高齢者住まいに移していない人や他市町村に住民票がある人の</a:t>
            </a:r>
            <a:endParaRPr lang="en-US" altLang="ja-JP" sz="1600" dirty="0" smtClean="0"/>
          </a:p>
          <a:p>
            <a:pPr marL="0" indent="0">
              <a:spcBef>
                <a:spcPts val="0"/>
              </a:spcBef>
              <a:buNone/>
            </a:pPr>
            <a:r>
              <a:rPr lang="ja-JP" altLang="en-US" sz="1600" dirty="0"/>
              <a:t>　</a:t>
            </a:r>
            <a:r>
              <a:rPr lang="ja-JP" altLang="en-US" sz="1600" dirty="0" smtClean="0"/>
              <a:t>　特定ができないという課題があり、</a:t>
            </a:r>
            <a:r>
              <a:rPr lang="ja-JP" altLang="en-US" sz="1600" u="sng" dirty="0" smtClean="0"/>
              <a:t>捕捉率が約１</a:t>
            </a:r>
            <a:r>
              <a:rPr lang="en-US" altLang="ja-JP" sz="1600" u="sng" dirty="0" smtClean="0"/>
              <a:t>/</a:t>
            </a:r>
            <a:r>
              <a:rPr lang="ja-JP" altLang="en-US" sz="1600" u="sng" dirty="0" smtClean="0"/>
              <a:t>３に留まる</a:t>
            </a:r>
            <a:r>
              <a:rPr lang="ja-JP" altLang="en-US" sz="1600" dirty="0" smtClean="0"/>
              <a:t>ことや、住民票を高齢者住まいに</a:t>
            </a:r>
            <a:endParaRPr lang="en-US" altLang="ja-JP" sz="1600" dirty="0" smtClean="0"/>
          </a:p>
          <a:p>
            <a:pPr marL="0" indent="0">
              <a:spcBef>
                <a:spcPts val="0"/>
              </a:spcBef>
              <a:buNone/>
            </a:pPr>
            <a:r>
              <a:rPr lang="ja-JP" altLang="en-US" sz="1600" dirty="0"/>
              <a:t>　</a:t>
            </a:r>
            <a:r>
              <a:rPr lang="ja-JP" altLang="en-US" sz="1600" dirty="0" smtClean="0"/>
              <a:t>　移している生活保護受給者割合が高く出がちという特徴がある。</a:t>
            </a:r>
            <a:endParaRPr lang="en-US" altLang="ja-JP" sz="1600" dirty="0" smtClean="0"/>
          </a:p>
          <a:p>
            <a:pPr marL="0" indent="0">
              <a:spcBef>
                <a:spcPts val="600"/>
              </a:spcBef>
              <a:buNone/>
            </a:pPr>
            <a:r>
              <a:rPr lang="ja-JP" altLang="en-US" sz="1600" dirty="0" smtClean="0"/>
              <a:t>（２）</a:t>
            </a:r>
            <a:r>
              <a:rPr lang="ja-JP" altLang="en-US" sz="1600" b="1" dirty="0" smtClean="0"/>
              <a:t>高齢者住まい併設型の「ケアマネ事業所」から利用者情報を抽出</a:t>
            </a:r>
          </a:p>
          <a:p>
            <a:pPr marL="0" indent="0">
              <a:spcBef>
                <a:spcPts val="600"/>
              </a:spcBef>
              <a:buNone/>
            </a:pPr>
            <a:r>
              <a:rPr lang="ja-JP" altLang="en-US" sz="1600" dirty="0" smtClean="0"/>
              <a:t>　○　住民票を移していない人も含め、サービス利用実態を把握することが可能。</a:t>
            </a:r>
            <a:endParaRPr lang="en-US" altLang="ja-JP" sz="1600" dirty="0" smtClean="0"/>
          </a:p>
          <a:p>
            <a:pPr marL="0" indent="0">
              <a:spcBef>
                <a:spcPts val="600"/>
              </a:spcBef>
              <a:buNone/>
            </a:pPr>
            <a:r>
              <a:rPr lang="ja-JP" altLang="en-US" sz="1600" dirty="0" smtClean="0"/>
              <a:t>　</a:t>
            </a:r>
            <a:r>
              <a:rPr lang="en-US" altLang="ja-JP" sz="1600" dirty="0" smtClean="0"/>
              <a:t>×</a:t>
            </a:r>
            <a:r>
              <a:rPr lang="ja-JP" altLang="en-US" sz="1600" dirty="0" smtClean="0"/>
              <a:t>　高齢者住まい入居者以外の当該ケアマネ事業所利用者のデータを拾ってしまう。</a:t>
            </a:r>
          </a:p>
          <a:p>
            <a:pPr marL="0" indent="0">
              <a:spcBef>
                <a:spcPts val="600"/>
              </a:spcBef>
              <a:buNone/>
            </a:pPr>
            <a:r>
              <a:rPr lang="ja-JP" altLang="en-US" sz="1600" dirty="0"/>
              <a:t>　</a:t>
            </a:r>
            <a:r>
              <a:rPr lang="en-US" altLang="ja-JP" sz="1600" dirty="0" smtClean="0"/>
              <a:t>×</a:t>
            </a:r>
            <a:r>
              <a:rPr lang="ja-JP" altLang="en-US" sz="1600" dirty="0" smtClean="0"/>
              <a:t>　ケアマネ事業所が併設・隣接していない高齢者住まいの利用者データを拾えない。</a:t>
            </a:r>
            <a:endParaRPr lang="en-US" altLang="ja-JP" sz="1600" dirty="0" smtClean="0"/>
          </a:p>
          <a:p>
            <a:pPr marL="0" indent="0">
              <a:spcBef>
                <a:spcPts val="600"/>
              </a:spcBef>
              <a:buNone/>
            </a:pPr>
            <a:endParaRPr lang="en-US" altLang="ja-JP" sz="1600" dirty="0" smtClean="0"/>
          </a:p>
          <a:p>
            <a:pPr marL="0" indent="0">
              <a:spcBef>
                <a:spcPts val="1200"/>
              </a:spcBef>
              <a:buNone/>
            </a:pPr>
            <a:r>
              <a:rPr lang="ja-JP" altLang="en-US" sz="1600" dirty="0" smtClean="0"/>
              <a:t>（</a:t>
            </a:r>
            <a:r>
              <a:rPr lang="ja-JP" altLang="en-US" sz="1600" dirty="0"/>
              <a:t>３</a:t>
            </a:r>
            <a:r>
              <a:rPr lang="ja-JP" altLang="en-US" sz="1600" dirty="0" smtClean="0"/>
              <a:t>）</a:t>
            </a:r>
            <a:r>
              <a:rPr lang="ja-JP" altLang="en-US" sz="1600" b="1" dirty="0" smtClean="0"/>
              <a:t>集中減算の対象となっている利用者情報から「ケアマネ事業所」を特定</a:t>
            </a:r>
            <a:endParaRPr lang="en-US" altLang="ja-JP" sz="1600" b="1" dirty="0" smtClean="0"/>
          </a:p>
          <a:p>
            <a:pPr marL="0" indent="0">
              <a:spcBef>
                <a:spcPts val="0"/>
              </a:spcBef>
              <a:buNone/>
            </a:pPr>
            <a:r>
              <a:rPr lang="ja-JP" altLang="en-US" sz="1600" dirty="0"/>
              <a:t>　</a:t>
            </a:r>
            <a:r>
              <a:rPr lang="ja-JP" altLang="en-US" sz="1600" dirty="0" smtClean="0"/>
              <a:t>○　訪問</a:t>
            </a:r>
            <a:r>
              <a:rPr lang="ja-JP" altLang="en-US" sz="1600" dirty="0"/>
              <a:t>介護等の「集合住宅減算」「同一建物減算</a:t>
            </a:r>
            <a:r>
              <a:rPr lang="ja-JP" altLang="en-US" sz="1600" dirty="0" smtClean="0"/>
              <a:t>」の適用を受けている利用者に共通する「居宅</a:t>
            </a:r>
            <a:endParaRPr lang="en-US" altLang="ja-JP" sz="1600" dirty="0" smtClean="0"/>
          </a:p>
          <a:p>
            <a:pPr marL="0" indent="0">
              <a:spcBef>
                <a:spcPts val="0"/>
              </a:spcBef>
              <a:buNone/>
            </a:pPr>
            <a:r>
              <a:rPr lang="ja-JP" altLang="en-US" sz="1600" dirty="0"/>
              <a:t>　</a:t>
            </a:r>
            <a:r>
              <a:rPr lang="ja-JP" altLang="en-US" sz="1600" dirty="0" smtClean="0"/>
              <a:t>　介護</a:t>
            </a:r>
            <a:r>
              <a:rPr lang="ja-JP" altLang="en-US" sz="1600" dirty="0"/>
              <a:t>支援</a:t>
            </a:r>
            <a:r>
              <a:rPr lang="ja-JP" altLang="en-US" sz="1600" dirty="0" smtClean="0"/>
              <a:t>事業所」を特定することは可能。（１）よりも、データそのものは多く取れる。</a:t>
            </a:r>
            <a:endParaRPr lang="en-US" altLang="ja-JP" sz="1600" dirty="0" smtClean="0"/>
          </a:p>
          <a:p>
            <a:pPr marL="0" indent="0">
              <a:spcBef>
                <a:spcPts val="600"/>
              </a:spcBef>
              <a:buNone/>
            </a:pPr>
            <a:r>
              <a:rPr lang="ja-JP" altLang="en-US" sz="1600" dirty="0"/>
              <a:t>　</a:t>
            </a:r>
            <a:r>
              <a:rPr lang="en-US" altLang="ja-JP" sz="1600" dirty="0" smtClean="0"/>
              <a:t>×</a:t>
            </a:r>
            <a:r>
              <a:rPr lang="ja-JP" altLang="en-US" sz="1600" dirty="0" smtClean="0"/>
              <a:t>　どこの高齢者住まいに入居しているかを直ちには特定できない。</a:t>
            </a:r>
            <a:endParaRPr lang="ja-JP" altLang="en-US" sz="1600" dirty="0"/>
          </a:p>
          <a:p>
            <a:pPr marL="0" indent="0">
              <a:spcBef>
                <a:spcPts val="0"/>
              </a:spcBef>
              <a:buNone/>
            </a:pPr>
            <a:endParaRPr lang="ja-JP" altLang="en-US" sz="1600" dirty="0" smtClean="0"/>
          </a:p>
        </p:txBody>
      </p:sp>
      <p:sp>
        <p:nvSpPr>
          <p:cNvPr id="6" name="Rectangle 5"/>
          <p:cNvSpPr>
            <a:spLocks noChangeArrowheads="1"/>
          </p:cNvSpPr>
          <p:nvPr/>
        </p:nvSpPr>
        <p:spPr bwMode="auto">
          <a:xfrm>
            <a:off x="519008" y="4103639"/>
            <a:ext cx="8333795"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kumimoji="1" lang="en-US" altLang="ja-JP" sz="1050" b="0" i="0" u="none" strike="noStrike" cap="none" normalizeH="0" baseline="0" dirty="0" smtClean="0">
                <a:ln>
                  <a:noFill/>
                </a:ln>
                <a:solidFill>
                  <a:schemeClr val="tx1"/>
                </a:solidFill>
                <a:effectLst/>
                <a:latin typeface="+mj-ea"/>
                <a:ea typeface="+mj-ea"/>
                <a:cs typeface="Times New Roman" pitchFamily="18" charset="0"/>
              </a:rPr>
              <a:t>※</a:t>
            </a:r>
            <a:r>
              <a:rPr kumimoji="1" lang="ja-JP" altLang="en-US" sz="1050" b="0" i="0" u="none" strike="noStrike" cap="none" normalizeH="0" baseline="0" dirty="0" smtClean="0">
                <a:ln>
                  <a:noFill/>
                </a:ln>
                <a:solidFill>
                  <a:schemeClr val="tx1"/>
                </a:solidFill>
                <a:effectLst/>
                <a:latin typeface="+mj-ea"/>
                <a:ea typeface="+mj-ea"/>
                <a:cs typeface="Times New Roman" pitchFamily="18" charset="0"/>
              </a:rPr>
              <a:t>　</a:t>
            </a:r>
            <a:r>
              <a:rPr kumimoji="1" lang="ja-JP" altLang="ja-JP" sz="1050" b="0" i="0" u="none" strike="noStrike" cap="none" normalizeH="0" baseline="0" dirty="0" smtClean="0">
                <a:ln>
                  <a:noFill/>
                </a:ln>
                <a:solidFill>
                  <a:schemeClr val="tx1"/>
                </a:solidFill>
                <a:effectLst/>
                <a:latin typeface="+mj-ea"/>
                <a:ea typeface="+mj-ea"/>
                <a:cs typeface="Times New Roman" pitchFamily="18" charset="0"/>
              </a:rPr>
              <a:t>平成</a:t>
            </a:r>
            <a:r>
              <a:rPr kumimoji="1" lang="en-US" altLang="ja-JP" sz="1050" b="0" i="0" u="none" strike="noStrike" cap="none" normalizeH="0" baseline="0" dirty="0" smtClean="0">
                <a:ln>
                  <a:noFill/>
                </a:ln>
                <a:solidFill>
                  <a:schemeClr val="tx1"/>
                </a:solidFill>
                <a:effectLst/>
                <a:latin typeface="+mj-ea"/>
                <a:ea typeface="+mj-ea"/>
                <a:cs typeface="Times New Roman" pitchFamily="18" charset="0"/>
              </a:rPr>
              <a:t>29</a:t>
            </a:r>
            <a:r>
              <a:rPr kumimoji="1" lang="ja-JP" altLang="en-US" sz="1050" b="0" i="0" u="none" strike="noStrike" cap="none" normalizeH="0" baseline="0" dirty="0" smtClean="0">
                <a:ln>
                  <a:noFill/>
                </a:ln>
                <a:solidFill>
                  <a:schemeClr val="tx1"/>
                </a:solidFill>
                <a:effectLst/>
                <a:latin typeface="+mj-ea"/>
                <a:ea typeface="+mj-ea"/>
                <a:cs typeface="Times New Roman" pitchFamily="18" charset="0"/>
              </a:rPr>
              <a:t>年</a:t>
            </a:r>
            <a:r>
              <a:rPr kumimoji="1" lang="en-US" altLang="ja-JP" sz="1050" b="0" i="0" u="none" strike="noStrike" cap="none" normalizeH="0" baseline="0" dirty="0" smtClean="0">
                <a:ln>
                  <a:noFill/>
                </a:ln>
                <a:solidFill>
                  <a:schemeClr val="tx1"/>
                </a:solidFill>
                <a:effectLst/>
                <a:latin typeface="+mj-ea"/>
                <a:ea typeface="+mj-ea"/>
                <a:cs typeface="Times New Roman" pitchFamily="18" charset="0"/>
              </a:rPr>
              <a:t>3</a:t>
            </a:r>
            <a:r>
              <a:rPr kumimoji="1" lang="ja-JP" altLang="en-US" sz="1050" b="0" i="0" u="none" strike="noStrike" cap="none" normalizeH="0" baseline="0" dirty="0" smtClean="0">
                <a:ln>
                  <a:noFill/>
                </a:ln>
                <a:solidFill>
                  <a:schemeClr val="tx1"/>
                </a:solidFill>
                <a:effectLst/>
                <a:latin typeface="+mj-ea"/>
                <a:ea typeface="+mj-ea"/>
                <a:cs typeface="Times New Roman" pitchFamily="18" charset="0"/>
              </a:rPr>
              <a:t>月野村総合研究所「高齢者向け住まい及び住まい事業者の運営実態に関する調査研究」報告書による</a:t>
            </a:r>
            <a:r>
              <a:rPr lang="ja-JP" altLang="en-US" sz="1050" dirty="0">
                <a:latin typeface="+mj-ea"/>
                <a:ea typeface="+mj-ea"/>
                <a:cs typeface="Times New Roman" pitchFamily="18" charset="0"/>
              </a:rPr>
              <a:t>と</a:t>
            </a:r>
            <a:r>
              <a:rPr lang="ja-JP" altLang="en-US" sz="1050" dirty="0" smtClean="0">
                <a:latin typeface="+mj-ea"/>
                <a:ea typeface="+mj-ea"/>
                <a:cs typeface="Times New Roman" pitchFamily="18" charset="0"/>
              </a:rPr>
              <a:t>、居宅</a:t>
            </a:r>
            <a:r>
              <a:rPr lang="ja-JP" altLang="en-US" sz="1050" dirty="0">
                <a:latin typeface="+mj-ea"/>
                <a:ea typeface="+mj-ea"/>
                <a:cs typeface="Times New Roman" pitchFamily="18" charset="0"/>
              </a:rPr>
              <a:t>介護支援事業所</a:t>
            </a:r>
            <a:r>
              <a:rPr lang="ja-JP" altLang="en-US" sz="1050" dirty="0" smtClean="0">
                <a:latin typeface="+mj-ea"/>
                <a:ea typeface="+mj-ea"/>
                <a:cs typeface="Times New Roman" pitchFamily="18" charset="0"/>
              </a:rPr>
              <a:t>が</a:t>
            </a:r>
            <a:endParaRPr lang="en-US" altLang="ja-JP" sz="1050" dirty="0" smtClean="0">
              <a:latin typeface="+mj-ea"/>
              <a:ea typeface="+mj-ea"/>
              <a:cs typeface="Times New Roman" pitchFamily="18" charset="0"/>
            </a:endParaRPr>
          </a:p>
          <a:p>
            <a:pPr lvl="0" fontAlgn="base">
              <a:spcBef>
                <a:spcPct val="0"/>
              </a:spcBef>
              <a:spcAft>
                <a:spcPct val="0"/>
              </a:spcAft>
            </a:pPr>
            <a:r>
              <a:rPr lang="ja-JP" altLang="en-US" sz="1050" dirty="0">
                <a:latin typeface="+mj-ea"/>
                <a:ea typeface="+mj-ea"/>
                <a:cs typeface="Times New Roman" pitchFamily="18" charset="0"/>
              </a:rPr>
              <a:t>　</a:t>
            </a:r>
            <a:r>
              <a:rPr lang="ja-JP" altLang="en-US" sz="1050" dirty="0" smtClean="0">
                <a:latin typeface="+mj-ea"/>
                <a:ea typeface="+mj-ea"/>
                <a:cs typeface="Times New Roman" pitchFamily="18" charset="0"/>
              </a:rPr>
              <a:t>併設</a:t>
            </a:r>
            <a:r>
              <a:rPr lang="ja-JP" altLang="en-US" sz="1050" dirty="0">
                <a:latin typeface="+mj-ea"/>
                <a:ea typeface="+mj-ea"/>
                <a:cs typeface="Times New Roman" pitchFamily="18" charset="0"/>
              </a:rPr>
              <a:t>されている住宅型有料老人ホームは</a:t>
            </a:r>
            <a:r>
              <a:rPr lang="en-US" altLang="ja-JP" sz="1050" dirty="0">
                <a:latin typeface="+mj-ea"/>
                <a:ea typeface="+mj-ea"/>
                <a:cs typeface="Times New Roman" pitchFamily="18" charset="0"/>
              </a:rPr>
              <a:t>33.5%</a:t>
            </a:r>
            <a:r>
              <a:rPr lang="ja-JP" altLang="en-US" sz="1050" dirty="0" err="1">
                <a:latin typeface="+mj-ea"/>
                <a:ea typeface="+mj-ea"/>
                <a:cs typeface="Times New Roman" pitchFamily="18" charset="0"/>
              </a:rPr>
              <a:t>、</a:t>
            </a:r>
            <a:r>
              <a:rPr lang="ja-JP" altLang="en-US" sz="1050" dirty="0">
                <a:latin typeface="+mj-ea"/>
                <a:ea typeface="+mj-ea"/>
                <a:cs typeface="Times New Roman" pitchFamily="18" charset="0"/>
              </a:rPr>
              <a:t>サービス付き高齢者向け住宅は</a:t>
            </a:r>
            <a:r>
              <a:rPr lang="en-US" altLang="ja-JP" sz="1050" dirty="0">
                <a:latin typeface="+mj-ea"/>
                <a:ea typeface="+mj-ea"/>
                <a:cs typeface="Times New Roman" pitchFamily="18" charset="0"/>
              </a:rPr>
              <a:t>46.6%</a:t>
            </a:r>
            <a:endParaRPr kumimoji="1" lang="ja-JP" altLang="en-US" sz="2000" b="0" i="0" u="none" strike="noStrike" cap="none" normalizeH="0" baseline="0" dirty="0" smtClean="0">
              <a:ln>
                <a:noFill/>
              </a:ln>
              <a:solidFill>
                <a:schemeClr val="tx1"/>
              </a:solidFill>
              <a:effectLst/>
              <a:latin typeface="+mj-ea"/>
              <a:ea typeface="+mj-ea"/>
              <a:cs typeface="ＭＳ Ｐゴシック" pitchFamily="50" charset="-128"/>
            </a:endParaRPr>
          </a:p>
        </p:txBody>
      </p:sp>
      <p:sp>
        <p:nvSpPr>
          <p:cNvPr id="7" name="スライド番号プレースホルダー 3"/>
          <p:cNvSpPr txBox="1">
            <a:spLocks/>
          </p:cNvSpPr>
          <p:nvPr/>
        </p:nvSpPr>
        <p:spPr>
          <a:xfrm>
            <a:off x="6832600" y="6492875"/>
            <a:ext cx="2311400" cy="365125"/>
          </a:xfrm>
          <a:prstGeom prst="rect">
            <a:avLst/>
          </a:prstGeom>
        </p:spPr>
        <p:txBody>
          <a:bodyPr vert="horz" lIns="91247" tIns="45624" rIns="91247" bIns="45624" rtlCol="0" anchor="ctr"/>
          <a:lstStyle>
            <a:defPPr>
              <a:defRPr lang="ja-JP"/>
            </a:defPPr>
            <a:lvl1pPr marL="0" algn="r" defTabSz="904985" rtl="0" eaLnBrk="1" latinLnBrk="0" hangingPunct="1">
              <a:defRPr kumimoji="1" sz="2000" kern="1200">
                <a:solidFill>
                  <a:schemeClr val="tx1"/>
                </a:solidFill>
                <a:latin typeface="+mn-lt"/>
                <a:ea typeface="+mn-ea"/>
                <a:cs typeface="+mn-cs"/>
              </a:defRPr>
            </a:lvl1pPr>
            <a:lvl2pPr marL="452489" algn="l" defTabSz="904985" rtl="0" eaLnBrk="1" latinLnBrk="0" hangingPunct="1">
              <a:defRPr kumimoji="1" sz="1800" kern="1200">
                <a:solidFill>
                  <a:schemeClr val="tx1"/>
                </a:solidFill>
                <a:latin typeface="+mn-lt"/>
                <a:ea typeface="+mn-ea"/>
                <a:cs typeface="+mn-cs"/>
              </a:defRPr>
            </a:lvl2pPr>
            <a:lvl3pPr marL="904985" algn="l" defTabSz="904985" rtl="0" eaLnBrk="1" latinLnBrk="0" hangingPunct="1">
              <a:defRPr kumimoji="1" sz="1800" kern="1200">
                <a:solidFill>
                  <a:schemeClr val="tx1"/>
                </a:solidFill>
                <a:latin typeface="+mn-lt"/>
                <a:ea typeface="+mn-ea"/>
                <a:cs typeface="+mn-cs"/>
              </a:defRPr>
            </a:lvl3pPr>
            <a:lvl4pPr marL="1357480" algn="l" defTabSz="904985" rtl="0" eaLnBrk="1" latinLnBrk="0" hangingPunct="1">
              <a:defRPr kumimoji="1" sz="1800" kern="1200">
                <a:solidFill>
                  <a:schemeClr val="tx1"/>
                </a:solidFill>
                <a:latin typeface="+mn-lt"/>
                <a:ea typeface="+mn-ea"/>
                <a:cs typeface="+mn-cs"/>
              </a:defRPr>
            </a:lvl4pPr>
            <a:lvl5pPr marL="1809974" algn="l" defTabSz="904985" rtl="0" eaLnBrk="1" latinLnBrk="0" hangingPunct="1">
              <a:defRPr kumimoji="1" sz="1800" kern="1200">
                <a:solidFill>
                  <a:schemeClr val="tx1"/>
                </a:solidFill>
                <a:latin typeface="+mn-lt"/>
                <a:ea typeface="+mn-ea"/>
                <a:cs typeface="+mn-cs"/>
              </a:defRPr>
            </a:lvl5pPr>
            <a:lvl6pPr marL="2262463" algn="l" defTabSz="904985" rtl="0" eaLnBrk="1" latinLnBrk="0" hangingPunct="1">
              <a:defRPr kumimoji="1" sz="1800" kern="1200">
                <a:solidFill>
                  <a:schemeClr val="tx1"/>
                </a:solidFill>
                <a:latin typeface="+mn-lt"/>
                <a:ea typeface="+mn-ea"/>
                <a:cs typeface="+mn-cs"/>
              </a:defRPr>
            </a:lvl6pPr>
            <a:lvl7pPr marL="2714956" algn="l" defTabSz="904985" rtl="0" eaLnBrk="1" latinLnBrk="0" hangingPunct="1">
              <a:defRPr kumimoji="1" sz="1800" kern="1200">
                <a:solidFill>
                  <a:schemeClr val="tx1"/>
                </a:solidFill>
                <a:latin typeface="+mn-lt"/>
                <a:ea typeface="+mn-ea"/>
                <a:cs typeface="+mn-cs"/>
              </a:defRPr>
            </a:lvl7pPr>
            <a:lvl8pPr marL="3167454" algn="l" defTabSz="904985" rtl="0" eaLnBrk="1" latinLnBrk="0" hangingPunct="1">
              <a:defRPr kumimoji="1" sz="1800" kern="1200">
                <a:solidFill>
                  <a:schemeClr val="tx1"/>
                </a:solidFill>
                <a:latin typeface="+mn-lt"/>
                <a:ea typeface="+mn-ea"/>
                <a:cs typeface="+mn-cs"/>
              </a:defRPr>
            </a:lvl8pPr>
            <a:lvl9pPr marL="3619940" algn="l" defTabSz="904985" rtl="0" eaLnBrk="1" latinLnBrk="0" hangingPunct="1">
              <a:defRPr kumimoji="1" sz="1800" kern="1200">
                <a:solidFill>
                  <a:schemeClr val="tx1"/>
                </a:solidFill>
                <a:latin typeface="+mn-lt"/>
                <a:ea typeface="+mn-ea"/>
                <a:cs typeface="+mn-cs"/>
              </a:defRPr>
            </a:lvl9pPr>
          </a:lstStyle>
          <a:p>
            <a:pPr>
              <a:defRPr/>
            </a:pPr>
            <a:fld id="{85D4C70D-35DA-47A0-8749-E3FB69473BFD}" type="slidenum">
              <a:rPr lang="ja-JP" altLang="en-US" smtClean="0">
                <a:solidFill>
                  <a:prstClr val="black"/>
                </a:solidFill>
              </a:rPr>
              <a:pPr>
                <a:defRPr/>
              </a:pPr>
              <a:t>2</a:t>
            </a:fld>
            <a:endParaRPr lang="ja-JP" altLang="en-US" dirty="0">
              <a:solidFill>
                <a:prstClr val="black"/>
              </a:solidFill>
            </a:endParaRPr>
          </a:p>
        </p:txBody>
      </p:sp>
      <p:sp>
        <p:nvSpPr>
          <p:cNvPr id="8" name="曲折矢印 7"/>
          <p:cNvSpPr/>
          <p:nvPr/>
        </p:nvSpPr>
        <p:spPr>
          <a:xfrm flipV="1">
            <a:off x="485446" y="5733256"/>
            <a:ext cx="918202" cy="790346"/>
          </a:xfrm>
          <a:prstGeom prst="bentArrow">
            <a:avLst>
              <a:gd name="adj1" fmla="val 35262"/>
              <a:gd name="adj2" fmla="val 32696"/>
              <a:gd name="adj3" fmla="val 25000"/>
              <a:gd name="adj4" fmla="val 4375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フローチャート : 代替処理 8"/>
          <p:cNvSpPr/>
          <p:nvPr/>
        </p:nvSpPr>
        <p:spPr>
          <a:xfrm>
            <a:off x="1475656" y="5733256"/>
            <a:ext cx="7362718" cy="942181"/>
          </a:xfrm>
          <a:prstGeom prst="flowChartAlternateProcess">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smtClean="0">
                <a:solidFill>
                  <a:srgbClr val="FF0000"/>
                </a:solidFill>
              </a:rPr>
              <a:t>○給付</a:t>
            </a:r>
            <a:r>
              <a:rPr lang="ja-JP" altLang="en-US" sz="2000" b="1" dirty="0">
                <a:solidFill>
                  <a:srgbClr val="FF0000"/>
                </a:solidFill>
              </a:rPr>
              <a:t>データを用いて</a:t>
            </a:r>
            <a:r>
              <a:rPr lang="ja-JP" altLang="en-US" sz="2000" b="1" dirty="0" smtClean="0">
                <a:solidFill>
                  <a:srgbClr val="FF0000"/>
                </a:solidFill>
              </a:rPr>
              <a:t>、高齢者住まいごとのサービス</a:t>
            </a:r>
            <a:r>
              <a:rPr lang="ja-JP" altLang="en-US" sz="2000" b="1" dirty="0">
                <a:solidFill>
                  <a:srgbClr val="FF0000"/>
                </a:solidFill>
              </a:rPr>
              <a:t>利用</a:t>
            </a:r>
            <a:r>
              <a:rPr lang="ja-JP" altLang="en-US" sz="2000" b="1" dirty="0" smtClean="0">
                <a:solidFill>
                  <a:srgbClr val="FF0000"/>
                </a:solidFill>
              </a:rPr>
              <a:t>の</a:t>
            </a:r>
            <a:r>
              <a:rPr lang="ja-JP" altLang="en-US" sz="2000" b="1" u="sng" dirty="0" smtClean="0">
                <a:solidFill>
                  <a:srgbClr val="FF0000"/>
                </a:solidFill>
              </a:rPr>
              <a:t>傾向</a:t>
            </a:r>
            <a:endParaRPr lang="en-US" altLang="ja-JP" sz="2000" b="1" u="sng" dirty="0" smtClean="0">
              <a:solidFill>
                <a:srgbClr val="FF0000"/>
              </a:solidFill>
            </a:endParaRPr>
          </a:p>
          <a:p>
            <a:r>
              <a:rPr lang="ja-JP" altLang="en-US" sz="2000" b="1" dirty="0">
                <a:solidFill>
                  <a:srgbClr val="FF0000"/>
                </a:solidFill>
              </a:rPr>
              <a:t>　</a:t>
            </a:r>
            <a:r>
              <a:rPr lang="ja-JP" altLang="en-US" sz="2000" b="1" u="sng" dirty="0" smtClean="0">
                <a:solidFill>
                  <a:srgbClr val="FF0000"/>
                </a:solidFill>
              </a:rPr>
              <a:t>を</a:t>
            </a:r>
            <a:r>
              <a:rPr lang="ja-JP" altLang="en-US" sz="2000" b="1" u="sng" dirty="0">
                <a:solidFill>
                  <a:srgbClr val="FF0000"/>
                </a:solidFill>
              </a:rPr>
              <a:t>捉える</a:t>
            </a:r>
            <a:r>
              <a:rPr lang="ja-JP" altLang="en-US" sz="2000" b="1" dirty="0">
                <a:solidFill>
                  <a:srgbClr val="FF0000"/>
                </a:solidFill>
              </a:rPr>
              <a:t>ためには</a:t>
            </a:r>
            <a:r>
              <a:rPr lang="ja-JP" altLang="en-US" sz="2000" b="1" dirty="0" smtClean="0">
                <a:solidFill>
                  <a:srgbClr val="FF0000"/>
                </a:solidFill>
              </a:rPr>
              <a:t>、</a:t>
            </a:r>
            <a:r>
              <a:rPr lang="ja-JP" altLang="en-US" sz="2000" b="1" u="sng" dirty="0" smtClean="0">
                <a:solidFill>
                  <a:srgbClr val="FF0000"/>
                </a:solidFill>
              </a:rPr>
              <a:t>（</a:t>
            </a:r>
            <a:r>
              <a:rPr lang="ja-JP" altLang="en-US" sz="2000" b="1" u="sng" dirty="0">
                <a:solidFill>
                  <a:srgbClr val="FF0000"/>
                </a:solidFill>
              </a:rPr>
              <a:t>１）のアプローチが有効</a:t>
            </a:r>
            <a:r>
              <a:rPr lang="ja-JP" altLang="en-US" sz="2000" b="1" dirty="0">
                <a:solidFill>
                  <a:srgbClr val="FF0000"/>
                </a:solidFill>
              </a:rPr>
              <a:t>ではないか</a:t>
            </a:r>
            <a:r>
              <a:rPr lang="ja-JP" altLang="en-US" sz="2000" b="1" dirty="0" smtClean="0">
                <a:solidFill>
                  <a:srgbClr val="FF0000"/>
                </a:solidFill>
              </a:rPr>
              <a:t>。</a:t>
            </a:r>
            <a:endParaRPr lang="en-US" altLang="ja-JP" sz="2000" b="1" dirty="0" smtClean="0">
              <a:solidFill>
                <a:srgbClr val="FF0000"/>
              </a:solidFill>
            </a:endParaRPr>
          </a:p>
          <a:p>
            <a:r>
              <a:rPr lang="ja-JP" altLang="en-US" sz="2000" b="1" dirty="0" smtClean="0">
                <a:solidFill>
                  <a:srgbClr val="FF0000"/>
                </a:solidFill>
              </a:rPr>
              <a:t>○（３）のアプローチは、自治体レベルでの特性を捉えるのに有効。</a:t>
            </a:r>
            <a:endParaRPr lang="ja-JP" altLang="en-US" sz="2000" b="1" dirty="0">
              <a:solidFill>
                <a:srgbClr val="FF0000"/>
              </a:solidFill>
            </a:endParaRPr>
          </a:p>
        </p:txBody>
      </p:sp>
    </p:spTree>
    <p:extLst>
      <p:ext uri="{BB962C8B-B14F-4D97-AF65-F5344CB8AC3E}">
        <p14:creationId xmlns:p14="http://schemas.microsoft.com/office/powerpoint/2010/main" val="25887994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4540" y="53949"/>
            <a:ext cx="8994528" cy="620688"/>
          </a:xfrm>
          <a:solidFill>
            <a:schemeClr val="accent5">
              <a:lumMod val="40000"/>
              <a:lumOff val="60000"/>
            </a:schemeClr>
          </a:solidFill>
          <a:ln>
            <a:solidFill>
              <a:schemeClr val="accent1"/>
            </a:solidFill>
          </a:ln>
        </p:spPr>
        <p:txBody>
          <a:bodyPr>
            <a:normAutofit/>
          </a:bodyPr>
          <a:lstStyle/>
          <a:p>
            <a:r>
              <a:rPr lang="ja-JP" altLang="en-US" sz="2800" dirty="0"/>
              <a:t>２</a:t>
            </a:r>
            <a:r>
              <a:rPr kumimoji="1" lang="ja-JP" altLang="en-US" sz="2800" dirty="0" smtClean="0"/>
              <a:t>．いかなるサービス利用を不適切</a:t>
            </a:r>
            <a:r>
              <a:rPr lang="ja-JP" altLang="en-US" sz="2800" dirty="0" smtClean="0"/>
              <a:t>と</a:t>
            </a:r>
            <a:r>
              <a:rPr kumimoji="1" lang="ja-JP" altLang="en-US" sz="2800" dirty="0" smtClean="0"/>
              <a:t>考えるか</a:t>
            </a:r>
            <a:endParaRPr kumimoji="1" lang="ja-JP" altLang="en-US" sz="2800" dirty="0"/>
          </a:p>
        </p:txBody>
      </p:sp>
      <p:sp>
        <p:nvSpPr>
          <p:cNvPr id="37" name="正方形/長方形 36"/>
          <p:cNvSpPr/>
          <p:nvPr/>
        </p:nvSpPr>
        <p:spPr>
          <a:xfrm>
            <a:off x="179512" y="836712"/>
            <a:ext cx="8712968" cy="4555093"/>
          </a:xfrm>
          <a:prstGeom prst="rect">
            <a:avLst/>
          </a:prstGeom>
        </p:spPr>
        <p:txBody>
          <a:bodyPr wrap="square">
            <a:spAutoFit/>
          </a:bodyPr>
          <a:lstStyle/>
          <a:p>
            <a:r>
              <a:rPr lang="en-US" altLang="ja-JP" b="1" dirty="0" smtClean="0"/>
              <a:t>【</a:t>
            </a:r>
            <a:r>
              <a:rPr lang="ja-JP" altLang="en-US" b="1" dirty="0" smtClean="0"/>
              <a:t>不適切なサービス利用の考え方</a:t>
            </a:r>
            <a:r>
              <a:rPr lang="en-US" altLang="ja-JP" b="1" dirty="0" smtClean="0"/>
              <a:t>】</a:t>
            </a:r>
          </a:p>
          <a:p>
            <a:r>
              <a:rPr lang="ja-JP" altLang="en-US" dirty="0" smtClean="0"/>
              <a:t>○　例えば</a:t>
            </a:r>
            <a:r>
              <a:rPr lang="ja-JP" altLang="en-US" dirty="0"/>
              <a:t>、</a:t>
            </a:r>
            <a:r>
              <a:rPr lang="ja-JP" altLang="en-US" dirty="0" smtClean="0"/>
              <a:t>区分支給限度額近くまでサービス利用を行っている事業者があるからと</a:t>
            </a:r>
            <a:endParaRPr lang="en-US" altLang="ja-JP" dirty="0" smtClean="0"/>
          </a:p>
          <a:p>
            <a:r>
              <a:rPr lang="ja-JP" altLang="en-US" dirty="0"/>
              <a:t>　</a:t>
            </a:r>
            <a:r>
              <a:rPr lang="ja-JP" altLang="en-US" dirty="0" smtClean="0"/>
              <a:t>いって、そのことを以て直ちに不適切なサービス利用と言えるわけではない。</a:t>
            </a:r>
            <a:endParaRPr lang="en-US" altLang="ja-JP" dirty="0" smtClean="0"/>
          </a:p>
          <a:p>
            <a:r>
              <a:rPr lang="ja-JP" altLang="en-US" dirty="0"/>
              <a:t>　</a:t>
            </a:r>
            <a:r>
              <a:rPr lang="ja-JP" altLang="en-US" dirty="0" smtClean="0"/>
              <a:t>　　</a:t>
            </a:r>
            <a:r>
              <a:rPr lang="ja-JP" altLang="en-US" u="sng" dirty="0" smtClean="0"/>
              <a:t>状態像の維持・改善を図るため、必要なサービス利用を行わせることは、ＱＯＬ</a:t>
            </a:r>
            <a:endParaRPr lang="en-US" altLang="ja-JP" u="sng" dirty="0" smtClean="0"/>
          </a:p>
          <a:p>
            <a:r>
              <a:rPr lang="ja-JP" altLang="en-US" dirty="0"/>
              <a:t>　</a:t>
            </a:r>
            <a:r>
              <a:rPr lang="ja-JP" altLang="en-US" u="sng" dirty="0" smtClean="0"/>
              <a:t>（</a:t>
            </a:r>
            <a:r>
              <a:rPr lang="en-US" altLang="ja-JP" u="sng" dirty="0"/>
              <a:t>quality of </a:t>
            </a:r>
            <a:r>
              <a:rPr lang="en-US" altLang="ja-JP" u="sng" dirty="0" smtClean="0"/>
              <a:t>life</a:t>
            </a:r>
            <a:r>
              <a:rPr lang="ja-JP" altLang="en-US" u="sng" dirty="0" smtClean="0"/>
              <a:t>）の維持・向上の観点からむしろ重要</a:t>
            </a:r>
            <a:r>
              <a:rPr lang="ja-JP" altLang="en-US" dirty="0" smtClean="0"/>
              <a:t>である。</a:t>
            </a:r>
          </a:p>
          <a:p>
            <a:pPr>
              <a:spcBef>
                <a:spcPts val="1200"/>
              </a:spcBef>
            </a:pPr>
            <a:r>
              <a:rPr lang="ja-JP" altLang="en-US" dirty="0" smtClean="0"/>
              <a:t>○　不適切なサービス利用とは、事業者等による</a:t>
            </a:r>
            <a:r>
              <a:rPr lang="ja-JP" altLang="en-US" u="sng" dirty="0" smtClean="0"/>
              <a:t>利益追求の結果、利用者の意向や</a:t>
            </a:r>
            <a:endParaRPr lang="en-US" altLang="ja-JP" u="sng" dirty="0" smtClean="0"/>
          </a:p>
          <a:p>
            <a:r>
              <a:rPr lang="ja-JP" altLang="en-US" dirty="0"/>
              <a:t>　</a:t>
            </a:r>
            <a:r>
              <a:rPr lang="ja-JP" altLang="en-US" u="sng" dirty="0" smtClean="0"/>
              <a:t>状態像に合っていないサービスが提供されている</a:t>
            </a:r>
            <a:r>
              <a:rPr lang="ja-JP" altLang="en-US" dirty="0" smtClean="0"/>
              <a:t>ような場合のことを指すのではないか。</a:t>
            </a:r>
            <a:endParaRPr lang="en-US" altLang="ja-JP" dirty="0" smtClean="0"/>
          </a:p>
          <a:p>
            <a:pPr>
              <a:spcBef>
                <a:spcPts val="1200"/>
              </a:spcBef>
            </a:pPr>
            <a:r>
              <a:rPr lang="ja-JP" altLang="en-US" dirty="0" smtClean="0"/>
              <a:t>○　特に、高齢者住まいでは集住度の高さゆえ、</a:t>
            </a:r>
            <a:r>
              <a:rPr lang="ja-JP" altLang="en-US" u="sng" dirty="0" smtClean="0"/>
              <a:t>個別性のない画一的なプランにより、</a:t>
            </a:r>
            <a:endParaRPr lang="en-US" altLang="ja-JP" u="sng" dirty="0" smtClean="0"/>
          </a:p>
          <a:p>
            <a:r>
              <a:rPr lang="ja-JP" altLang="en-US" dirty="0"/>
              <a:t>　</a:t>
            </a:r>
            <a:r>
              <a:rPr lang="ja-JP" altLang="en-US" u="sng" dirty="0" smtClean="0"/>
              <a:t>効率性と利益追求のサービス提供が行われていないか</a:t>
            </a:r>
            <a:r>
              <a:rPr lang="ja-JP" altLang="en-US" dirty="0" smtClean="0"/>
              <a:t>を確認する必要がある。</a:t>
            </a:r>
            <a:endParaRPr lang="en-US" altLang="ja-JP" dirty="0" smtClean="0"/>
          </a:p>
          <a:p>
            <a:endParaRPr lang="en-US" altLang="ja-JP" b="1" dirty="0" smtClean="0"/>
          </a:p>
          <a:p>
            <a:r>
              <a:rPr lang="en-US" altLang="ja-JP" b="1" dirty="0" smtClean="0"/>
              <a:t>【</a:t>
            </a:r>
            <a:r>
              <a:rPr lang="ja-JP" altLang="en-US" b="1" dirty="0" smtClean="0"/>
              <a:t>効率的なケアプラン点検の必要性</a:t>
            </a:r>
            <a:r>
              <a:rPr lang="en-US" altLang="ja-JP" b="1" dirty="0" smtClean="0"/>
              <a:t>】</a:t>
            </a:r>
          </a:p>
          <a:p>
            <a:r>
              <a:rPr lang="ja-JP" altLang="en-US" dirty="0" smtClean="0"/>
              <a:t>○　一方、やみくもにケアプラン</a:t>
            </a:r>
            <a:r>
              <a:rPr lang="ja-JP" altLang="en-US" dirty="0"/>
              <a:t>点検</a:t>
            </a:r>
            <a:r>
              <a:rPr lang="ja-JP" altLang="en-US" dirty="0" smtClean="0"/>
              <a:t>や</a:t>
            </a:r>
            <a:r>
              <a:rPr lang="ja-JP" altLang="en-US" dirty="0"/>
              <a:t>事業者への</a:t>
            </a:r>
            <a:r>
              <a:rPr lang="ja-JP" altLang="en-US" dirty="0" smtClean="0"/>
              <a:t>立入等を行うことは現実的ではない</a:t>
            </a:r>
            <a:endParaRPr lang="en-US" altLang="ja-JP" dirty="0" smtClean="0"/>
          </a:p>
          <a:p>
            <a:r>
              <a:rPr lang="ja-JP" altLang="en-US" dirty="0"/>
              <a:t>　</a:t>
            </a:r>
            <a:r>
              <a:rPr lang="ja-JP" altLang="en-US" dirty="0" smtClean="0"/>
              <a:t>ことから、悪質度の高い事業者を効率的に見つけ出していくことが重要である。</a:t>
            </a:r>
            <a:endParaRPr lang="en-US" altLang="ja-JP" dirty="0" smtClean="0"/>
          </a:p>
          <a:p>
            <a:r>
              <a:rPr lang="ja-JP" altLang="en-US" dirty="0"/>
              <a:t>　</a:t>
            </a:r>
            <a:r>
              <a:rPr lang="ja-JP" altLang="en-US" dirty="0" smtClean="0"/>
              <a:t>　このため、国保連の給付費データや、要介護認定データなどを効果的に活用しながら、</a:t>
            </a:r>
            <a:endParaRPr lang="en-US" altLang="ja-JP" dirty="0" smtClean="0"/>
          </a:p>
          <a:p>
            <a:r>
              <a:rPr lang="ja-JP" altLang="en-US" dirty="0"/>
              <a:t>　</a:t>
            </a:r>
            <a:r>
              <a:rPr lang="ja-JP" altLang="en-US" dirty="0" smtClean="0"/>
              <a:t>ある程度、事業者を絞り込</a:t>
            </a:r>
            <a:r>
              <a:rPr lang="ja-JP" altLang="en-US" dirty="0"/>
              <a:t>み</a:t>
            </a:r>
            <a:r>
              <a:rPr lang="ja-JP" altLang="en-US" dirty="0" smtClean="0"/>
              <a:t>をかけていくことが重要である。</a:t>
            </a:r>
            <a:endParaRPr lang="en-US" altLang="ja-JP" dirty="0" smtClean="0"/>
          </a:p>
        </p:txBody>
      </p:sp>
      <p:sp>
        <p:nvSpPr>
          <p:cNvPr id="42" name="スライド番号プレースホルダー 3"/>
          <p:cNvSpPr txBox="1">
            <a:spLocks/>
          </p:cNvSpPr>
          <p:nvPr/>
        </p:nvSpPr>
        <p:spPr>
          <a:xfrm>
            <a:off x="6832600" y="6492875"/>
            <a:ext cx="2311400" cy="365125"/>
          </a:xfrm>
          <a:prstGeom prst="rect">
            <a:avLst/>
          </a:prstGeom>
        </p:spPr>
        <p:txBody>
          <a:bodyPr vert="horz" lIns="91247" tIns="45624" rIns="91247" bIns="45624" rtlCol="0" anchor="ctr"/>
          <a:lstStyle>
            <a:defPPr>
              <a:defRPr lang="ja-JP"/>
            </a:defPPr>
            <a:lvl1pPr marL="0" algn="r" defTabSz="904985" rtl="0" eaLnBrk="1" latinLnBrk="0" hangingPunct="1">
              <a:defRPr kumimoji="1" sz="2000" kern="1200">
                <a:solidFill>
                  <a:schemeClr val="tx1"/>
                </a:solidFill>
                <a:latin typeface="+mn-lt"/>
                <a:ea typeface="+mn-ea"/>
                <a:cs typeface="+mn-cs"/>
              </a:defRPr>
            </a:lvl1pPr>
            <a:lvl2pPr marL="452489" algn="l" defTabSz="904985" rtl="0" eaLnBrk="1" latinLnBrk="0" hangingPunct="1">
              <a:defRPr kumimoji="1" sz="1800" kern="1200">
                <a:solidFill>
                  <a:schemeClr val="tx1"/>
                </a:solidFill>
                <a:latin typeface="+mn-lt"/>
                <a:ea typeface="+mn-ea"/>
                <a:cs typeface="+mn-cs"/>
              </a:defRPr>
            </a:lvl2pPr>
            <a:lvl3pPr marL="904985" algn="l" defTabSz="904985" rtl="0" eaLnBrk="1" latinLnBrk="0" hangingPunct="1">
              <a:defRPr kumimoji="1" sz="1800" kern="1200">
                <a:solidFill>
                  <a:schemeClr val="tx1"/>
                </a:solidFill>
                <a:latin typeface="+mn-lt"/>
                <a:ea typeface="+mn-ea"/>
                <a:cs typeface="+mn-cs"/>
              </a:defRPr>
            </a:lvl3pPr>
            <a:lvl4pPr marL="1357480" algn="l" defTabSz="904985" rtl="0" eaLnBrk="1" latinLnBrk="0" hangingPunct="1">
              <a:defRPr kumimoji="1" sz="1800" kern="1200">
                <a:solidFill>
                  <a:schemeClr val="tx1"/>
                </a:solidFill>
                <a:latin typeface="+mn-lt"/>
                <a:ea typeface="+mn-ea"/>
                <a:cs typeface="+mn-cs"/>
              </a:defRPr>
            </a:lvl4pPr>
            <a:lvl5pPr marL="1809974" algn="l" defTabSz="904985" rtl="0" eaLnBrk="1" latinLnBrk="0" hangingPunct="1">
              <a:defRPr kumimoji="1" sz="1800" kern="1200">
                <a:solidFill>
                  <a:schemeClr val="tx1"/>
                </a:solidFill>
                <a:latin typeface="+mn-lt"/>
                <a:ea typeface="+mn-ea"/>
                <a:cs typeface="+mn-cs"/>
              </a:defRPr>
            </a:lvl5pPr>
            <a:lvl6pPr marL="2262463" algn="l" defTabSz="904985" rtl="0" eaLnBrk="1" latinLnBrk="0" hangingPunct="1">
              <a:defRPr kumimoji="1" sz="1800" kern="1200">
                <a:solidFill>
                  <a:schemeClr val="tx1"/>
                </a:solidFill>
                <a:latin typeface="+mn-lt"/>
                <a:ea typeface="+mn-ea"/>
                <a:cs typeface="+mn-cs"/>
              </a:defRPr>
            </a:lvl6pPr>
            <a:lvl7pPr marL="2714956" algn="l" defTabSz="904985" rtl="0" eaLnBrk="1" latinLnBrk="0" hangingPunct="1">
              <a:defRPr kumimoji="1" sz="1800" kern="1200">
                <a:solidFill>
                  <a:schemeClr val="tx1"/>
                </a:solidFill>
                <a:latin typeface="+mn-lt"/>
                <a:ea typeface="+mn-ea"/>
                <a:cs typeface="+mn-cs"/>
              </a:defRPr>
            </a:lvl7pPr>
            <a:lvl8pPr marL="3167454" algn="l" defTabSz="904985" rtl="0" eaLnBrk="1" latinLnBrk="0" hangingPunct="1">
              <a:defRPr kumimoji="1" sz="1800" kern="1200">
                <a:solidFill>
                  <a:schemeClr val="tx1"/>
                </a:solidFill>
                <a:latin typeface="+mn-lt"/>
                <a:ea typeface="+mn-ea"/>
                <a:cs typeface="+mn-cs"/>
              </a:defRPr>
            </a:lvl8pPr>
            <a:lvl9pPr marL="3619940" algn="l" defTabSz="904985" rtl="0" eaLnBrk="1" latinLnBrk="0" hangingPunct="1">
              <a:defRPr kumimoji="1" sz="1800" kern="1200">
                <a:solidFill>
                  <a:schemeClr val="tx1"/>
                </a:solidFill>
                <a:latin typeface="+mn-lt"/>
                <a:ea typeface="+mn-ea"/>
                <a:cs typeface="+mn-cs"/>
              </a:defRPr>
            </a:lvl9pPr>
          </a:lstStyle>
          <a:p>
            <a:pPr>
              <a:defRPr/>
            </a:pPr>
            <a:fld id="{85D4C70D-35DA-47A0-8749-E3FB69473BFD}" type="slidenum">
              <a:rPr lang="ja-JP" altLang="en-US" smtClean="0">
                <a:solidFill>
                  <a:prstClr val="black"/>
                </a:solidFill>
              </a:rPr>
              <a:pPr>
                <a:defRPr/>
              </a:pPr>
              <a:t>3</a:t>
            </a:fld>
            <a:endParaRPr lang="ja-JP" altLang="en-US" dirty="0">
              <a:solidFill>
                <a:prstClr val="black"/>
              </a:solidFill>
            </a:endParaRPr>
          </a:p>
        </p:txBody>
      </p:sp>
      <p:sp>
        <p:nvSpPr>
          <p:cNvPr id="3" name="曲折矢印 2"/>
          <p:cNvSpPr/>
          <p:nvPr/>
        </p:nvSpPr>
        <p:spPr>
          <a:xfrm flipV="1">
            <a:off x="683568" y="5377396"/>
            <a:ext cx="1224136" cy="1080120"/>
          </a:xfrm>
          <a:prstGeom prst="bentArrow">
            <a:avLst>
              <a:gd name="adj1" fmla="val 35262"/>
              <a:gd name="adj2" fmla="val 32696"/>
              <a:gd name="adj3" fmla="val 25000"/>
              <a:gd name="adj4" fmla="val 4375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フローチャート : 代替処理 13"/>
          <p:cNvSpPr/>
          <p:nvPr/>
        </p:nvSpPr>
        <p:spPr>
          <a:xfrm>
            <a:off x="1907704" y="5592028"/>
            <a:ext cx="6552728" cy="1086197"/>
          </a:xfrm>
          <a:prstGeom prst="flowChartAlternateProcess">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rgbClr val="FF0000"/>
                </a:solidFill>
              </a:rPr>
              <a:t>各保険者において、介護保険担当部署と</a:t>
            </a:r>
            <a:endParaRPr kumimoji="1" lang="en-US" altLang="ja-JP" sz="2400" b="1" dirty="0" smtClean="0">
              <a:solidFill>
                <a:srgbClr val="FF0000"/>
              </a:solidFill>
            </a:endParaRPr>
          </a:p>
          <a:p>
            <a:pPr algn="ctr"/>
            <a:r>
              <a:rPr kumimoji="1" lang="ja-JP" altLang="en-US" sz="2400" b="1" dirty="0" smtClean="0">
                <a:solidFill>
                  <a:srgbClr val="FF0000"/>
                </a:solidFill>
              </a:rPr>
              <a:t>事業者指導部署との連携が重要に！</a:t>
            </a:r>
            <a:endParaRPr kumimoji="1" lang="ja-JP" altLang="en-US" sz="2400" b="1" dirty="0">
              <a:solidFill>
                <a:srgbClr val="FF0000"/>
              </a:solidFill>
            </a:endParaRPr>
          </a:p>
        </p:txBody>
      </p:sp>
    </p:spTree>
    <p:extLst>
      <p:ext uri="{BB962C8B-B14F-4D97-AF65-F5344CB8AC3E}">
        <p14:creationId xmlns:p14="http://schemas.microsoft.com/office/powerpoint/2010/main" val="13878085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val 271"/>
          <p:cNvSpPr>
            <a:spLocks noChangeArrowheads="1"/>
          </p:cNvSpPr>
          <p:nvPr/>
        </p:nvSpPr>
        <p:spPr bwMode="auto">
          <a:xfrm>
            <a:off x="2795050" y="5186256"/>
            <a:ext cx="1848958" cy="1272101"/>
          </a:xfrm>
          <a:prstGeom prst="ellipse">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sz="2400"/>
          </a:p>
        </p:txBody>
      </p:sp>
      <p:grpSp>
        <p:nvGrpSpPr>
          <p:cNvPr id="4" name="グループ化 3"/>
          <p:cNvGrpSpPr/>
          <p:nvPr/>
        </p:nvGrpSpPr>
        <p:grpSpPr>
          <a:xfrm>
            <a:off x="13948" y="4725743"/>
            <a:ext cx="2685843" cy="2044689"/>
            <a:chOff x="0" y="0"/>
            <a:chExt cx="2026382" cy="1712595"/>
          </a:xfrm>
        </p:grpSpPr>
        <p:sp>
          <p:nvSpPr>
            <p:cNvPr id="5" name="Oval 272"/>
            <p:cNvSpPr>
              <a:spLocks noChangeArrowheads="1"/>
            </p:cNvSpPr>
            <p:nvPr/>
          </p:nvSpPr>
          <p:spPr bwMode="auto">
            <a:xfrm>
              <a:off x="0" y="0"/>
              <a:ext cx="2026382" cy="1712595"/>
            </a:xfrm>
            <a:prstGeom prst="ellipse">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pPr algn="ctr">
                <a:spcAft>
                  <a:spcPts val="0"/>
                </a:spcAft>
              </a:pPr>
              <a:r>
                <a:rPr lang="ja-JP" sz="1400" kern="100" dirty="0">
                  <a:effectLst/>
                  <a:latin typeface="Century"/>
                  <a:ea typeface="ＭＳ ゴシック"/>
                  <a:cs typeface="Times New Roman"/>
                </a:rPr>
                <a:t>当該地域の給付実績</a:t>
              </a:r>
              <a:endParaRPr lang="ja-JP" sz="2000" kern="100" dirty="0">
                <a:effectLst/>
                <a:latin typeface="Century"/>
                <a:ea typeface="ＭＳ 明朝"/>
                <a:cs typeface="Times New Roman"/>
              </a:endParaRPr>
            </a:p>
            <a:p>
              <a:pPr algn="just">
                <a:spcAft>
                  <a:spcPts val="0"/>
                </a:spcAft>
              </a:pPr>
              <a:r>
                <a:rPr lang="en-US" sz="1200" kern="100" dirty="0">
                  <a:effectLst/>
                  <a:latin typeface="ＭＳ ゴシック"/>
                  <a:ea typeface="ＭＳ 明朝"/>
                  <a:cs typeface="Times New Roman"/>
                </a:rPr>
                <a:t> </a:t>
              </a:r>
              <a:endParaRPr lang="ja-JP" sz="2400" kern="100" dirty="0">
                <a:effectLst/>
                <a:latin typeface="Century"/>
                <a:ea typeface="ＭＳ 明朝"/>
                <a:cs typeface="Times New Roman"/>
              </a:endParaRPr>
            </a:p>
            <a:p>
              <a:pPr algn="just">
                <a:spcAft>
                  <a:spcPts val="0"/>
                </a:spcAft>
              </a:pPr>
              <a:r>
                <a:rPr lang="en-US" sz="1200" kern="100" dirty="0">
                  <a:effectLst/>
                  <a:latin typeface="ＭＳ ゴシック"/>
                  <a:ea typeface="ＭＳ 明朝"/>
                  <a:cs typeface="Times New Roman"/>
                </a:rPr>
                <a:t> </a:t>
              </a:r>
              <a:endParaRPr lang="ja-JP" sz="2400" kern="100" dirty="0">
                <a:effectLst/>
                <a:latin typeface="Century"/>
                <a:ea typeface="ＭＳ 明朝"/>
                <a:cs typeface="Times New Roman"/>
              </a:endParaRPr>
            </a:p>
            <a:p>
              <a:pPr algn="just">
                <a:spcAft>
                  <a:spcPts val="0"/>
                </a:spcAft>
              </a:pPr>
              <a:r>
                <a:rPr lang="en-US" sz="1200" kern="100" dirty="0">
                  <a:effectLst/>
                  <a:latin typeface="ＭＳ ゴシック"/>
                  <a:ea typeface="ＭＳ 明朝"/>
                  <a:cs typeface="Times New Roman"/>
                </a:rPr>
                <a:t> </a:t>
              </a:r>
              <a:endParaRPr lang="ja-JP" sz="2400" kern="100" dirty="0">
                <a:effectLst/>
                <a:latin typeface="Century"/>
                <a:ea typeface="ＭＳ 明朝"/>
                <a:cs typeface="Times New Roman"/>
              </a:endParaRPr>
            </a:p>
          </p:txBody>
        </p:sp>
        <p:sp>
          <p:nvSpPr>
            <p:cNvPr id="6" name="Oval 273"/>
            <p:cNvSpPr>
              <a:spLocks noChangeArrowheads="1"/>
            </p:cNvSpPr>
            <p:nvPr/>
          </p:nvSpPr>
          <p:spPr bwMode="auto">
            <a:xfrm>
              <a:off x="418353" y="678438"/>
              <a:ext cx="1116782" cy="800438"/>
            </a:xfrm>
            <a:prstGeom prst="ellipse">
              <a:avLst/>
            </a:prstGeom>
            <a:solidFill>
              <a:sysClr val="window" lastClr="FFFFFF">
                <a:lumMod val="75000"/>
              </a:sysClr>
            </a:solidFill>
            <a:ln w="9525">
              <a:solidFill>
                <a:srgbClr val="000000"/>
              </a:solidFill>
              <a:round/>
              <a:headEnd/>
              <a:tailEnd/>
            </a:ln>
          </p:spPr>
          <p:txBody>
            <a:bodyPr rot="0" vert="horz" wrap="square" lIns="74295" tIns="8890" rIns="74295" bIns="8890" anchor="t" anchorCtr="0" upright="1">
              <a:noAutofit/>
            </a:bodyPr>
            <a:lstStyle/>
            <a:p>
              <a:pPr algn="ctr">
                <a:spcAft>
                  <a:spcPts val="0"/>
                </a:spcAft>
              </a:pPr>
              <a:r>
                <a:rPr lang="ja-JP" sz="1100" kern="100" dirty="0">
                  <a:effectLst/>
                  <a:latin typeface="Century"/>
                  <a:ea typeface="ＭＳ ゴシック"/>
                  <a:cs typeface="Times New Roman"/>
                </a:rPr>
                <a:t>不適正な給付</a:t>
              </a:r>
              <a:endParaRPr lang="ja-JP" sz="1200" kern="100" dirty="0">
                <a:effectLst/>
                <a:latin typeface="Century"/>
                <a:ea typeface="ＭＳ 明朝"/>
                <a:cs typeface="Times New Roman"/>
              </a:endParaRPr>
            </a:p>
            <a:p>
              <a:pPr algn="just">
                <a:spcAft>
                  <a:spcPts val="0"/>
                </a:spcAft>
              </a:pPr>
              <a:r>
                <a:rPr lang="en-US" sz="1000" kern="100" dirty="0">
                  <a:effectLst/>
                  <a:latin typeface="ＭＳ ゴシック"/>
                  <a:ea typeface="ＭＳ 明朝"/>
                  <a:cs typeface="Times New Roman"/>
                </a:rPr>
                <a:t> </a:t>
              </a:r>
              <a:endParaRPr lang="ja-JP" sz="1200" kern="100" dirty="0">
                <a:effectLst/>
                <a:latin typeface="Century"/>
                <a:ea typeface="ＭＳ 明朝"/>
                <a:cs typeface="Times New Roman"/>
              </a:endParaRPr>
            </a:p>
          </p:txBody>
        </p:sp>
        <p:sp>
          <p:nvSpPr>
            <p:cNvPr id="7" name="Oval 274"/>
            <p:cNvSpPr>
              <a:spLocks noChangeArrowheads="1"/>
            </p:cNvSpPr>
            <p:nvPr/>
          </p:nvSpPr>
          <p:spPr bwMode="auto">
            <a:xfrm>
              <a:off x="559346" y="1031086"/>
              <a:ext cx="834796" cy="392748"/>
            </a:xfrm>
            <a:prstGeom prst="ellipse">
              <a:avLst/>
            </a:prstGeom>
            <a:solidFill>
              <a:srgbClr val="333333"/>
            </a:solidFill>
            <a:ln w="9525">
              <a:solidFill>
                <a:srgbClr val="000000"/>
              </a:solidFill>
              <a:round/>
              <a:headEnd/>
              <a:tailEnd/>
            </a:ln>
          </p:spPr>
          <p:txBody>
            <a:bodyPr rot="0" vert="horz" wrap="square" lIns="74295" tIns="8890" rIns="74295" bIns="8890" anchor="t" anchorCtr="0" upright="1">
              <a:noAutofit/>
            </a:bodyPr>
            <a:lstStyle/>
            <a:p>
              <a:pPr algn="ctr">
                <a:spcAft>
                  <a:spcPts val="0"/>
                </a:spcAft>
              </a:pPr>
              <a:r>
                <a:rPr lang="ja-JP" sz="1200" kern="100" dirty="0">
                  <a:solidFill>
                    <a:srgbClr val="FFFFFF"/>
                  </a:solidFill>
                  <a:effectLst/>
                  <a:latin typeface="Century"/>
                  <a:ea typeface="ＭＳ ゴシック"/>
                  <a:cs typeface="Times New Roman"/>
                </a:rPr>
                <a:t>不正</a:t>
              </a:r>
              <a:endParaRPr lang="ja-JP" kern="100" dirty="0">
                <a:effectLst/>
                <a:latin typeface="Century"/>
                <a:ea typeface="ＭＳ 明朝"/>
                <a:cs typeface="Times New Roman"/>
              </a:endParaRPr>
            </a:p>
          </p:txBody>
        </p:sp>
      </p:grpSp>
      <p:sp>
        <p:nvSpPr>
          <p:cNvPr id="8" name="AutoShape 275"/>
          <p:cNvSpPr>
            <a:spLocks noChangeArrowheads="1"/>
          </p:cNvSpPr>
          <p:nvPr/>
        </p:nvSpPr>
        <p:spPr bwMode="auto">
          <a:xfrm>
            <a:off x="1763688" y="3645987"/>
            <a:ext cx="1242969" cy="1079756"/>
          </a:xfrm>
          <a:prstGeom prst="rightArrow">
            <a:avLst>
              <a:gd name="adj1" fmla="val 62751"/>
              <a:gd name="adj2" fmla="val 29967"/>
            </a:avLst>
          </a:prstGeom>
          <a:pattFill prst="pct10">
            <a:fgClr>
              <a:srgbClr val="FFFF00"/>
            </a:fgClr>
            <a:bgClr>
              <a:schemeClr val="bg1"/>
            </a:bgClr>
          </a:patt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Times New Roman" pitchFamily="18" charset="0"/>
              </a:rPr>
              <a:t>【</a:t>
            </a:r>
            <a:r>
              <a:rPr kumimoji="1" lang="ja-JP" altLang="en-US" sz="1400" b="1" i="0"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Times New Roman" pitchFamily="18" charset="0"/>
              </a:rPr>
              <a:t>ｽﾃｯﾌﾟ</a:t>
            </a:r>
            <a:r>
              <a:rPr kumimoji="1" lang="en-US" altLang="ja-JP" sz="1400" b="1" i="0"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Times New Roman" pitchFamily="18" charset="0"/>
              </a:rPr>
              <a:t>1</a:t>
            </a:r>
            <a:r>
              <a:rPr kumimoji="1" lang="en-US" altLang="ja-JP" sz="14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Times New Roman"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6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Times New Roman" pitchFamily="18" charset="0"/>
              </a:rPr>
              <a:t>給付</a:t>
            </a:r>
            <a:r>
              <a:rPr lang="ja-JP" altLang="en-US" sz="1360" dirty="0" smtClean="0">
                <a:latin typeface="ＭＳ Ｐゴシック" panose="020B0600070205080204" pitchFamily="50" charset="-128"/>
                <a:ea typeface="ＭＳ Ｐゴシック" panose="020B0600070205080204" pitchFamily="50" charset="-128"/>
                <a:cs typeface="Times New Roman" pitchFamily="18" charset="0"/>
              </a:rPr>
              <a:t>ﾃﾞｰﾀからの絞込み</a:t>
            </a:r>
            <a:endParaRPr kumimoji="1" lang="ja-JP" altLang="ja-JP" sz="136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ＭＳ Ｐゴシック" pitchFamily="50" charset="-128"/>
            </a:endParaRPr>
          </a:p>
        </p:txBody>
      </p:sp>
      <p:sp>
        <p:nvSpPr>
          <p:cNvPr id="9" name="AutoShape 276"/>
          <p:cNvSpPr>
            <a:spLocks noChangeArrowheads="1"/>
          </p:cNvSpPr>
          <p:nvPr/>
        </p:nvSpPr>
        <p:spPr bwMode="auto">
          <a:xfrm>
            <a:off x="4139953" y="3429000"/>
            <a:ext cx="1135208" cy="1492579"/>
          </a:xfrm>
          <a:prstGeom prst="rightArrow">
            <a:avLst>
              <a:gd name="adj1" fmla="val 66232"/>
              <a:gd name="adj2" fmla="val 20185"/>
            </a:avLst>
          </a:prstGeom>
          <a:pattFill prst="pct25">
            <a:fgClr>
              <a:srgbClr val="FFFF00"/>
            </a:fgClr>
            <a:bgClr>
              <a:schemeClr val="bg1"/>
            </a:bgClr>
          </a:patt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effectLst/>
                <a:latin typeface="+mj-ea"/>
                <a:ea typeface="+mj-ea"/>
                <a:cs typeface="Times New Roman" pitchFamily="18" charset="0"/>
              </a:rPr>
              <a:t>【</a:t>
            </a:r>
            <a:r>
              <a:rPr kumimoji="1" lang="ja-JP" altLang="en-US" sz="1400" b="1" i="0" u="none" strike="noStrike" cap="none" normalizeH="0" baseline="0" dirty="0" smtClean="0">
                <a:ln>
                  <a:noFill/>
                </a:ln>
                <a:solidFill>
                  <a:srgbClr val="FF0000"/>
                </a:solidFill>
                <a:effectLst/>
                <a:latin typeface="+mj-ea"/>
                <a:ea typeface="+mj-ea"/>
                <a:cs typeface="Times New Roman" pitchFamily="18" charset="0"/>
              </a:rPr>
              <a:t>ｽﾃｯﾌﾟ</a:t>
            </a:r>
            <a:r>
              <a:rPr kumimoji="1" lang="en-US" altLang="ja-JP" sz="1400" b="1" i="0" u="none" strike="noStrike" cap="none" normalizeH="0" baseline="0" dirty="0" smtClean="0">
                <a:ln>
                  <a:noFill/>
                </a:ln>
                <a:solidFill>
                  <a:srgbClr val="FF0000"/>
                </a:solidFill>
                <a:effectLst/>
                <a:latin typeface="+mj-ea"/>
                <a:ea typeface="+mj-ea"/>
                <a:cs typeface="Times New Roman" pitchFamily="18" charset="0"/>
              </a:rPr>
              <a:t>2</a:t>
            </a:r>
            <a:r>
              <a:rPr kumimoji="1" lang="en-US" altLang="ja-JP" sz="1400" b="0" i="0" u="none" strike="noStrike" cap="none" normalizeH="0" baseline="0" dirty="0" smtClean="0">
                <a:ln>
                  <a:noFill/>
                </a:ln>
                <a:effectLst/>
                <a:latin typeface="+mj-ea"/>
                <a:ea typeface="+mj-ea"/>
                <a:cs typeface="Times New Roman"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sng" strike="noStrike" cap="none" normalizeH="0" baseline="0" dirty="0" smtClean="0">
                <a:ln>
                  <a:noFill/>
                </a:ln>
                <a:solidFill>
                  <a:srgbClr val="FF0000"/>
                </a:solidFill>
                <a:effectLst/>
                <a:latin typeface="+mj-ea"/>
                <a:ea typeface="+mj-ea"/>
                <a:cs typeface="Times New Roman" pitchFamily="18" charset="0"/>
              </a:rPr>
              <a:t>可能なら</a:t>
            </a:r>
            <a:r>
              <a:rPr kumimoji="1" lang="ja-JP" altLang="en-US" sz="1200" b="0" i="0" u="none" strike="noStrike" cap="none" normalizeH="0" baseline="0" dirty="0" smtClean="0">
                <a:ln>
                  <a:noFill/>
                </a:ln>
                <a:solidFill>
                  <a:schemeClr val="tx1"/>
                </a:solidFill>
                <a:effectLst/>
                <a:latin typeface="+mj-ea"/>
                <a:ea typeface="+mj-ea"/>
                <a:cs typeface="Times New Roman" pitchFamily="18" charset="0"/>
              </a:rPr>
              <a:t>認定</a:t>
            </a:r>
            <a:r>
              <a:rPr lang="ja-JP" altLang="en-US" sz="1200" dirty="0">
                <a:latin typeface="+mj-ea"/>
                <a:ea typeface="+mj-ea"/>
                <a:cs typeface="Times New Roman" pitchFamily="18" charset="0"/>
              </a:rPr>
              <a:t>データ</a:t>
            </a:r>
            <a:r>
              <a:rPr lang="ja-JP" altLang="en-US" sz="1200" dirty="0" smtClean="0">
                <a:latin typeface="+mj-ea"/>
                <a:ea typeface="+mj-ea"/>
                <a:cs typeface="Times New Roman" pitchFamily="18" charset="0"/>
              </a:rPr>
              <a:t>を活用した絞込み</a:t>
            </a:r>
            <a:endParaRPr kumimoji="1" lang="ja-JP" altLang="ja-JP" sz="2800" b="0" i="0" u="none" strike="noStrike" cap="none" normalizeH="0" baseline="0" dirty="0" smtClean="0">
              <a:ln>
                <a:noFill/>
              </a:ln>
              <a:solidFill>
                <a:schemeClr val="tx1"/>
              </a:solidFill>
              <a:effectLst/>
              <a:latin typeface="+mj-ea"/>
              <a:ea typeface="+mj-ea"/>
              <a:cs typeface="ＭＳ Ｐゴシック" pitchFamily="50" charset="-128"/>
            </a:endParaRPr>
          </a:p>
        </p:txBody>
      </p:sp>
      <p:cxnSp>
        <p:nvCxnSpPr>
          <p:cNvPr id="14" name="Line 283"/>
          <p:cNvCxnSpPr>
            <a:endCxn id="11" idx="0"/>
          </p:cNvCxnSpPr>
          <p:nvPr/>
        </p:nvCxnSpPr>
        <p:spPr bwMode="auto">
          <a:xfrm>
            <a:off x="1547664" y="4725743"/>
            <a:ext cx="2171865" cy="46051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5" name="Line 285"/>
          <p:cNvCxnSpPr>
            <a:stCxn id="11" idx="0"/>
            <a:endCxn id="19" idx="0"/>
          </p:cNvCxnSpPr>
          <p:nvPr/>
        </p:nvCxnSpPr>
        <p:spPr bwMode="auto">
          <a:xfrm>
            <a:off x="3719529" y="5186256"/>
            <a:ext cx="2267430" cy="26301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16" name="Text Box 287"/>
          <p:cNvSpPr txBox="1">
            <a:spLocks noChangeArrowheads="1"/>
          </p:cNvSpPr>
          <p:nvPr/>
        </p:nvSpPr>
        <p:spPr bwMode="auto">
          <a:xfrm>
            <a:off x="2941035" y="3681462"/>
            <a:ext cx="1344902" cy="1240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400" b="0" i="0" u="none" strike="noStrike" cap="none" normalizeH="0" baseline="0" dirty="0" smtClean="0">
                <a:ln>
                  <a:noFill/>
                </a:ln>
                <a:solidFill>
                  <a:schemeClr val="tx1"/>
                </a:solidFill>
                <a:effectLst/>
                <a:latin typeface="ＭＳ ゴシック" pitchFamily="49" charset="-128"/>
                <a:ea typeface="ＭＳ ゴシック" pitchFamily="49" charset="-128"/>
                <a:cs typeface="Times New Roman" pitchFamily="18" charset="0"/>
              </a:rPr>
              <a:t>給付実績を活用した事業所・利用者の抽出</a:t>
            </a:r>
            <a:endParaRPr kumimoji="1" lang="ja-JP" altLang="ja-JP" sz="32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 name="Text Box 289"/>
          <p:cNvSpPr txBox="1">
            <a:spLocks noChangeArrowheads="1"/>
          </p:cNvSpPr>
          <p:nvPr/>
        </p:nvSpPr>
        <p:spPr bwMode="auto">
          <a:xfrm>
            <a:off x="341288" y="3955719"/>
            <a:ext cx="1540596" cy="315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ＭＳ ゴシック" pitchFamily="49" charset="-128"/>
                <a:ea typeface="ＭＳ ゴシック" pitchFamily="49" charset="-128"/>
                <a:cs typeface="Times New Roman" pitchFamily="18" charset="0"/>
              </a:rPr>
              <a:t>給付実績</a:t>
            </a:r>
            <a:endParaRPr kumimoji="1" lang="en-US" altLang="ja-JP" sz="1600" b="0" i="0" u="none" strike="noStrike" cap="none" normalizeH="0" baseline="0" dirty="0" smtClean="0">
              <a:ln>
                <a:noFill/>
              </a:ln>
              <a:solidFill>
                <a:schemeClr val="tx1"/>
              </a:solidFill>
              <a:effectLst/>
              <a:latin typeface="ＭＳ ゴシック" pitchFamily="49" charset="-128"/>
              <a:ea typeface="ＭＳ ゴシック" pitchFamily="49" charset="-128"/>
              <a:cs typeface="Times New Roman" pitchFamily="18" charset="0"/>
            </a:endParaRPr>
          </a:p>
        </p:txBody>
      </p:sp>
      <p:sp>
        <p:nvSpPr>
          <p:cNvPr id="19" name="Oval 270"/>
          <p:cNvSpPr>
            <a:spLocks noChangeArrowheads="1"/>
          </p:cNvSpPr>
          <p:nvPr/>
        </p:nvSpPr>
        <p:spPr bwMode="auto">
          <a:xfrm>
            <a:off x="5148064" y="5449271"/>
            <a:ext cx="1677790" cy="964778"/>
          </a:xfrm>
          <a:prstGeom prst="ellipse">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sz="2400"/>
          </a:p>
        </p:txBody>
      </p:sp>
      <p:sp>
        <p:nvSpPr>
          <p:cNvPr id="22" name="Text Box 3"/>
          <p:cNvSpPr txBox="1">
            <a:spLocks noChangeArrowheads="1"/>
          </p:cNvSpPr>
          <p:nvPr/>
        </p:nvSpPr>
        <p:spPr bwMode="auto">
          <a:xfrm>
            <a:off x="5220071" y="3501008"/>
            <a:ext cx="1300833" cy="1224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ＭＳ ゴシック" pitchFamily="49" charset="-128"/>
                <a:ea typeface="ＭＳ ゴシック" pitchFamily="49" charset="-128"/>
                <a:cs typeface="Times New Roman" pitchFamily="18" charset="0"/>
              </a:rPr>
              <a:t>ADL</a:t>
            </a:r>
            <a:r>
              <a:rPr lang="ja-JP" altLang="en-US" sz="1400" dirty="0">
                <a:latin typeface="ＭＳ ゴシック" pitchFamily="49" charset="-128"/>
                <a:ea typeface="ＭＳ ゴシック" pitchFamily="49" charset="-128"/>
                <a:cs typeface="Times New Roman" pitchFamily="18" charset="0"/>
              </a:rPr>
              <a:t>･</a:t>
            </a:r>
            <a:r>
              <a:rPr kumimoji="1" lang="en-US" altLang="ja-JP" sz="1400" b="0" i="0" u="none" strike="noStrike" cap="none" normalizeH="0" baseline="0" dirty="0" smtClean="0">
                <a:ln>
                  <a:noFill/>
                </a:ln>
                <a:solidFill>
                  <a:schemeClr val="tx1"/>
                </a:solidFill>
                <a:effectLst/>
                <a:latin typeface="ＭＳ ゴシック" pitchFamily="49" charset="-128"/>
                <a:ea typeface="ＭＳ ゴシック" pitchFamily="49" charset="-128"/>
                <a:cs typeface="Times New Roman" pitchFamily="18" charset="0"/>
              </a:rPr>
              <a:t>IADL</a:t>
            </a:r>
            <a:r>
              <a:rPr lang="ja-JP" altLang="en-US" sz="1400" dirty="0" smtClean="0">
                <a:latin typeface="ＭＳ ゴシック" pitchFamily="49" charset="-128"/>
                <a:ea typeface="ＭＳ ゴシック" pitchFamily="49" charset="-128"/>
                <a:cs typeface="Times New Roman" pitchFamily="18" charset="0"/>
              </a:rPr>
              <a:t>からみて、</a:t>
            </a:r>
            <a:r>
              <a:rPr kumimoji="1" lang="ja-JP" altLang="ja-JP" sz="1400" b="0" i="0" u="none" strike="noStrike" cap="none" normalizeH="0" baseline="0" dirty="0" smtClean="0">
                <a:ln>
                  <a:noFill/>
                </a:ln>
                <a:solidFill>
                  <a:schemeClr val="tx1"/>
                </a:solidFill>
                <a:effectLst/>
                <a:latin typeface="ＭＳ ゴシック" pitchFamily="49" charset="-128"/>
                <a:ea typeface="ＭＳ ゴシック" pitchFamily="49" charset="-128"/>
                <a:cs typeface="Times New Roman" pitchFamily="18" charset="0"/>
              </a:rPr>
              <a:t>不適正・不正の可能性のある事業所・利用者の絞込み</a:t>
            </a:r>
            <a:endParaRPr kumimoji="1" lang="ja-JP" altLang="ja-JP" sz="32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cxnSp>
        <p:nvCxnSpPr>
          <p:cNvPr id="23" name="Line 283"/>
          <p:cNvCxnSpPr>
            <a:endCxn id="11" idx="4"/>
          </p:cNvCxnSpPr>
          <p:nvPr/>
        </p:nvCxnSpPr>
        <p:spPr bwMode="auto">
          <a:xfrm flipV="1">
            <a:off x="1547664" y="6458357"/>
            <a:ext cx="2171865" cy="31207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24" name="Line 283"/>
          <p:cNvCxnSpPr>
            <a:stCxn id="11" idx="4"/>
            <a:endCxn id="19" idx="4"/>
          </p:cNvCxnSpPr>
          <p:nvPr/>
        </p:nvCxnSpPr>
        <p:spPr bwMode="auto">
          <a:xfrm flipV="1">
            <a:off x="3719529" y="6414049"/>
            <a:ext cx="2267430" cy="4430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25" name="Rectangle 28"/>
          <p:cNvSpPr>
            <a:spLocks noChangeArrowheads="1"/>
          </p:cNvSpPr>
          <p:nvPr/>
        </p:nvSpPr>
        <p:spPr bwMode="auto">
          <a:xfrm>
            <a:off x="35496" y="692696"/>
            <a:ext cx="792109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ＭＳ ゴシック" pitchFamily="49" charset="-128"/>
                <a:ea typeface="ＭＳ ゴシック" pitchFamily="49" charset="-128"/>
                <a:cs typeface="ＭＳ Ｐゴシック" pitchFamily="50" charset="-128"/>
              </a:rPr>
              <a:t>【</a:t>
            </a:r>
            <a:r>
              <a:rPr kumimoji="1" lang="ja-JP" altLang="en-US" sz="1800" b="1" i="0" u="none" strike="noStrike" cap="none" normalizeH="0" baseline="0" dirty="0" smtClean="0">
                <a:ln>
                  <a:noFill/>
                </a:ln>
                <a:solidFill>
                  <a:schemeClr val="tx1"/>
                </a:solidFill>
                <a:effectLst/>
                <a:latin typeface="ＭＳ ゴシック" pitchFamily="49" charset="-128"/>
                <a:ea typeface="ＭＳ ゴシック" pitchFamily="49" charset="-128"/>
                <a:cs typeface="ＭＳ Ｐゴシック" pitchFamily="50" charset="-128"/>
              </a:rPr>
              <a:t>給付実績等を活用した</a:t>
            </a:r>
            <a:r>
              <a:rPr kumimoji="1" lang="ja-JP" altLang="ja-JP" sz="1800" b="1" i="0" u="none" strike="noStrike" cap="none" normalizeH="0" baseline="0" dirty="0" smtClean="0">
                <a:ln>
                  <a:noFill/>
                </a:ln>
                <a:solidFill>
                  <a:schemeClr val="tx1"/>
                </a:solidFill>
                <a:effectLst/>
                <a:latin typeface="ＭＳ ゴシック" pitchFamily="49" charset="-128"/>
                <a:ea typeface="ＭＳ ゴシック" pitchFamily="49" charset="-128"/>
                <a:cs typeface="ＭＳ Ｐゴシック" pitchFamily="50" charset="-128"/>
              </a:rPr>
              <a:t>不適正・不正な給付の抽出・絞込みイメージ</a:t>
            </a:r>
            <a:r>
              <a:rPr kumimoji="1" lang="en-US" altLang="ja-JP" sz="1800" b="1" i="0" u="none" strike="noStrike" cap="none" normalizeH="0" baseline="0" dirty="0" smtClean="0">
                <a:ln>
                  <a:noFill/>
                </a:ln>
                <a:solidFill>
                  <a:schemeClr val="tx1"/>
                </a:solidFill>
                <a:effectLst/>
                <a:latin typeface="ＭＳ ゴシック" pitchFamily="49" charset="-128"/>
                <a:ea typeface="ＭＳ ゴシック" pitchFamily="49" charset="-128"/>
                <a:cs typeface="ＭＳ Ｐゴシック" pitchFamily="50" charset="-128"/>
              </a:rPr>
              <a:t>】</a:t>
            </a:r>
            <a:endParaRPr kumimoji="1" lang="ja-JP" altLang="ja-JP" sz="1800" b="1"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2" name="Oval 273"/>
          <p:cNvSpPr>
            <a:spLocks noChangeArrowheads="1"/>
          </p:cNvSpPr>
          <p:nvPr/>
        </p:nvSpPr>
        <p:spPr bwMode="auto">
          <a:xfrm>
            <a:off x="3006657" y="5554854"/>
            <a:ext cx="1425744" cy="817639"/>
          </a:xfrm>
          <a:prstGeom prst="ellipse">
            <a:avLst/>
          </a:prstGeom>
          <a:solidFill>
            <a:sysClr val="window" lastClr="FFFFFF">
              <a:lumMod val="75000"/>
            </a:sysClr>
          </a:solidFill>
          <a:ln w="9525">
            <a:solidFill>
              <a:srgbClr val="000000"/>
            </a:solidFill>
            <a:round/>
            <a:headEnd/>
            <a:tailEnd/>
          </a:ln>
        </p:spPr>
        <p:txBody>
          <a:bodyPr rot="0" vert="horz" wrap="square" lIns="74295" tIns="8890" rIns="74295" bIns="8890" anchor="t" anchorCtr="0" upright="1">
            <a:noAutofit/>
          </a:bodyPr>
          <a:lstStyle/>
          <a:p>
            <a:pPr algn="ctr">
              <a:spcAft>
                <a:spcPts val="0"/>
              </a:spcAft>
            </a:pPr>
            <a:r>
              <a:rPr lang="ja-JP" sz="1100" kern="100" dirty="0">
                <a:effectLst/>
                <a:latin typeface="Century"/>
                <a:ea typeface="ＭＳ ゴシック"/>
                <a:cs typeface="Times New Roman"/>
              </a:rPr>
              <a:t>不適正な給付</a:t>
            </a:r>
            <a:endParaRPr lang="ja-JP" sz="1200" kern="100" dirty="0">
              <a:effectLst/>
              <a:latin typeface="Century"/>
              <a:ea typeface="ＭＳ 明朝"/>
              <a:cs typeface="Times New Roman"/>
            </a:endParaRPr>
          </a:p>
          <a:p>
            <a:pPr algn="just">
              <a:spcAft>
                <a:spcPts val="0"/>
              </a:spcAft>
            </a:pPr>
            <a:r>
              <a:rPr lang="en-US" sz="1000" kern="100" dirty="0">
                <a:effectLst/>
                <a:latin typeface="ＭＳ ゴシック"/>
                <a:ea typeface="ＭＳ 明朝"/>
                <a:cs typeface="Times New Roman"/>
              </a:rPr>
              <a:t> </a:t>
            </a:r>
            <a:endParaRPr lang="ja-JP" sz="1200" kern="100" dirty="0">
              <a:effectLst/>
              <a:latin typeface="Century"/>
              <a:ea typeface="ＭＳ 明朝"/>
              <a:cs typeface="Times New Roman"/>
            </a:endParaRPr>
          </a:p>
        </p:txBody>
      </p:sp>
      <p:sp>
        <p:nvSpPr>
          <p:cNvPr id="33" name="Oval 274"/>
          <p:cNvSpPr>
            <a:spLocks noChangeArrowheads="1"/>
          </p:cNvSpPr>
          <p:nvPr/>
        </p:nvSpPr>
        <p:spPr bwMode="auto">
          <a:xfrm>
            <a:off x="3186656" y="5915080"/>
            <a:ext cx="1065745" cy="401188"/>
          </a:xfrm>
          <a:prstGeom prst="ellipse">
            <a:avLst/>
          </a:prstGeom>
          <a:solidFill>
            <a:srgbClr val="333333"/>
          </a:solidFill>
          <a:ln w="9525">
            <a:solidFill>
              <a:srgbClr val="000000"/>
            </a:solidFill>
            <a:round/>
            <a:headEnd/>
            <a:tailEnd/>
          </a:ln>
        </p:spPr>
        <p:txBody>
          <a:bodyPr rot="0" vert="horz" wrap="square" lIns="74295" tIns="8890" rIns="74295" bIns="8890" anchor="t" anchorCtr="0" upright="1">
            <a:noAutofit/>
          </a:bodyPr>
          <a:lstStyle/>
          <a:p>
            <a:pPr algn="ctr">
              <a:spcAft>
                <a:spcPts val="0"/>
              </a:spcAft>
            </a:pPr>
            <a:r>
              <a:rPr lang="ja-JP" sz="1200" kern="100" dirty="0">
                <a:solidFill>
                  <a:srgbClr val="FFFFFF"/>
                </a:solidFill>
                <a:effectLst/>
                <a:latin typeface="Century"/>
                <a:ea typeface="ＭＳ ゴシック"/>
                <a:cs typeface="Times New Roman"/>
              </a:rPr>
              <a:t>不正</a:t>
            </a:r>
            <a:endParaRPr lang="ja-JP" kern="100" dirty="0">
              <a:effectLst/>
              <a:latin typeface="Century"/>
              <a:ea typeface="ＭＳ 明朝"/>
              <a:cs typeface="Times New Roman"/>
            </a:endParaRPr>
          </a:p>
        </p:txBody>
      </p:sp>
      <p:sp>
        <p:nvSpPr>
          <p:cNvPr id="34" name="Oval 273"/>
          <p:cNvSpPr>
            <a:spLocks noChangeArrowheads="1"/>
          </p:cNvSpPr>
          <p:nvPr/>
        </p:nvSpPr>
        <p:spPr bwMode="auto">
          <a:xfrm>
            <a:off x="5275161" y="5592753"/>
            <a:ext cx="1425744" cy="817639"/>
          </a:xfrm>
          <a:prstGeom prst="ellipse">
            <a:avLst/>
          </a:prstGeom>
          <a:solidFill>
            <a:sysClr val="window" lastClr="FFFFFF">
              <a:lumMod val="75000"/>
            </a:sysClr>
          </a:solidFill>
          <a:ln w="9525">
            <a:solidFill>
              <a:srgbClr val="000000"/>
            </a:solidFill>
            <a:round/>
            <a:headEnd/>
            <a:tailEnd/>
          </a:ln>
        </p:spPr>
        <p:txBody>
          <a:bodyPr rot="0" vert="horz" wrap="square" lIns="74295" tIns="8890" rIns="74295" bIns="8890" anchor="t" anchorCtr="0" upright="1">
            <a:noAutofit/>
          </a:bodyPr>
          <a:lstStyle/>
          <a:p>
            <a:pPr algn="ctr">
              <a:spcAft>
                <a:spcPts val="0"/>
              </a:spcAft>
            </a:pPr>
            <a:r>
              <a:rPr lang="ja-JP" sz="1100" kern="100" dirty="0">
                <a:effectLst/>
                <a:latin typeface="Century"/>
                <a:ea typeface="ＭＳ ゴシック"/>
                <a:cs typeface="Times New Roman"/>
              </a:rPr>
              <a:t>不適正な給付</a:t>
            </a:r>
            <a:endParaRPr lang="ja-JP" sz="1200" kern="100" dirty="0">
              <a:effectLst/>
              <a:latin typeface="Century"/>
              <a:ea typeface="ＭＳ 明朝"/>
              <a:cs typeface="Times New Roman"/>
            </a:endParaRPr>
          </a:p>
          <a:p>
            <a:pPr algn="just">
              <a:spcAft>
                <a:spcPts val="0"/>
              </a:spcAft>
            </a:pPr>
            <a:r>
              <a:rPr lang="en-US" sz="1000" kern="100" dirty="0">
                <a:effectLst/>
                <a:latin typeface="ＭＳ ゴシック"/>
                <a:ea typeface="ＭＳ 明朝"/>
                <a:cs typeface="Times New Roman"/>
              </a:rPr>
              <a:t> </a:t>
            </a:r>
            <a:endParaRPr lang="ja-JP" sz="1200" kern="100" dirty="0">
              <a:effectLst/>
              <a:latin typeface="Century"/>
              <a:ea typeface="ＭＳ 明朝"/>
              <a:cs typeface="Times New Roman"/>
            </a:endParaRPr>
          </a:p>
        </p:txBody>
      </p:sp>
      <p:sp>
        <p:nvSpPr>
          <p:cNvPr id="35" name="Oval 274"/>
          <p:cNvSpPr>
            <a:spLocks noChangeArrowheads="1"/>
          </p:cNvSpPr>
          <p:nvPr/>
        </p:nvSpPr>
        <p:spPr bwMode="auto">
          <a:xfrm>
            <a:off x="5455160" y="5952979"/>
            <a:ext cx="1065745" cy="401188"/>
          </a:xfrm>
          <a:prstGeom prst="ellipse">
            <a:avLst/>
          </a:prstGeom>
          <a:solidFill>
            <a:srgbClr val="333333"/>
          </a:solidFill>
          <a:ln w="9525">
            <a:solidFill>
              <a:srgbClr val="000000"/>
            </a:solidFill>
            <a:round/>
            <a:headEnd/>
            <a:tailEnd/>
          </a:ln>
        </p:spPr>
        <p:txBody>
          <a:bodyPr rot="0" vert="horz" wrap="square" lIns="74295" tIns="8890" rIns="74295" bIns="8890" anchor="t" anchorCtr="0" upright="1">
            <a:noAutofit/>
          </a:bodyPr>
          <a:lstStyle/>
          <a:p>
            <a:pPr algn="ctr">
              <a:spcAft>
                <a:spcPts val="0"/>
              </a:spcAft>
            </a:pPr>
            <a:r>
              <a:rPr lang="ja-JP" sz="1200" kern="100" dirty="0">
                <a:solidFill>
                  <a:srgbClr val="FFFFFF"/>
                </a:solidFill>
                <a:effectLst/>
                <a:latin typeface="Century"/>
                <a:ea typeface="ＭＳ ゴシック"/>
                <a:cs typeface="Times New Roman"/>
              </a:rPr>
              <a:t>不正</a:t>
            </a:r>
            <a:endParaRPr lang="ja-JP" kern="100" dirty="0">
              <a:effectLst/>
              <a:latin typeface="Century"/>
              <a:ea typeface="ＭＳ 明朝"/>
              <a:cs typeface="Times New Roman"/>
            </a:endParaRPr>
          </a:p>
        </p:txBody>
      </p:sp>
      <p:sp>
        <p:nvSpPr>
          <p:cNvPr id="47" name="Oval 273"/>
          <p:cNvSpPr>
            <a:spLocks noChangeArrowheads="1"/>
          </p:cNvSpPr>
          <p:nvPr/>
        </p:nvSpPr>
        <p:spPr bwMode="auto">
          <a:xfrm>
            <a:off x="7394728" y="5592753"/>
            <a:ext cx="1425744" cy="817639"/>
          </a:xfrm>
          <a:prstGeom prst="ellipse">
            <a:avLst/>
          </a:prstGeom>
          <a:solidFill>
            <a:sysClr val="window" lastClr="FFFFFF">
              <a:lumMod val="75000"/>
            </a:sysClr>
          </a:solidFill>
          <a:ln w="9525">
            <a:solidFill>
              <a:srgbClr val="000000"/>
            </a:solidFill>
            <a:round/>
            <a:headEnd/>
            <a:tailEnd/>
          </a:ln>
        </p:spPr>
        <p:txBody>
          <a:bodyPr rot="0" vert="horz" wrap="square" lIns="74295" tIns="8890" rIns="74295" bIns="8890" anchor="t" anchorCtr="0" upright="1">
            <a:noAutofit/>
          </a:bodyPr>
          <a:lstStyle/>
          <a:p>
            <a:pPr algn="ctr">
              <a:spcAft>
                <a:spcPts val="0"/>
              </a:spcAft>
            </a:pPr>
            <a:r>
              <a:rPr lang="ja-JP" sz="1100" kern="100" dirty="0">
                <a:effectLst/>
                <a:latin typeface="Century"/>
                <a:ea typeface="ＭＳ ゴシック"/>
                <a:cs typeface="Times New Roman"/>
              </a:rPr>
              <a:t>不適正な給付</a:t>
            </a:r>
            <a:endParaRPr lang="ja-JP" sz="1200" kern="100" dirty="0">
              <a:effectLst/>
              <a:latin typeface="Century"/>
              <a:ea typeface="ＭＳ 明朝"/>
              <a:cs typeface="Times New Roman"/>
            </a:endParaRPr>
          </a:p>
          <a:p>
            <a:pPr algn="just">
              <a:spcAft>
                <a:spcPts val="0"/>
              </a:spcAft>
            </a:pPr>
            <a:r>
              <a:rPr lang="en-US" sz="1000" kern="100" dirty="0">
                <a:effectLst/>
                <a:latin typeface="ＭＳ ゴシック"/>
                <a:ea typeface="ＭＳ 明朝"/>
                <a:cs typeface="Times New Roman"/>
              </a:rPr>
              <a:t> </a:t>
            </a:r>
            <a:endParaRPr lang="ja-JP" sz="1200" kern="100" dirty="0">
              <a:effectLst/>
              <a:latin typeface="Century"/>
              <a:ea typeface="ＭＳ 明朝"/>
              <a:cs typeface="Times New Roman"/>
            </a:endParaRPr>
          </a:p>
        </p:txBody>
      </p:sp>
      <p:sp>
        <p:nvSpPr>
          <p:cNvPr id="48" name="Oval 274"/>
          <p:cNvSpPr>
            <a:spLocks noChangeArrowheads="1"/>
          </p:cNvSpPr>
          <p:nvPr/>
        </p:nvSpPr>
        <p:spPr bwMode="auto">
          <a:xfrm>
            <a:off x="7574727" y="5952979"/>
            <a:ext cx="1065745" cy="401188"/>
          </a:xfrm>
          <a:prstGeom prst="ellipse">
            <a:avLst/>
          </a:prstGeom>
          <a:solidFill>
            <a:srgbClr val="333333"/>
          </a:solidFill>
          <a:ln w="9525">
            <a:solidFill>
              <a:srgbClr val="000000"/>
            </a:solidFill>
            <a:round/>
            <a:headEnd/>
            <a:tailEnd/>
          </a:ln>
        </p:spPr>
        <p:txBody>
          <a:bodyPr rot="0" vert="horz" wrap="square" lIns="74295" tIns="8890" rIns="74295" bIns="8890" anchor="t" anchorCtr="0" upright="1">
            <a:noAutofit/>
          </a:bodyPr>
          <a:lstStyle/>
          <a:p>
            <a:pPr algn="ctr">
              <a:spcAft>
                <a:spcPts val="0"/>
              </a:spcAft>
            </a:pPr>
            <a:r>
              <a:rPr lang="ja-JP" sz="1200" kern="100" dirty="0">
                <a:solidFill>
                  <a:srgbClr val="FFFFFF"/>
                </a:solidFill>
                <a:effectLst/>
                <a:latin typeface="Century"/>
                <a:ea typeface="ＭＳ ゴシック"/>
                <a:cs typeface="Times New Roman"/>
              </a:rPr>
              <a:t>不正</a:t>
            </a:r>
            <a:endParaRPr lang="ja-JP" kern="100" dirty="0">
              <a:effectLst/>
              <a:latin typeface="Century"/>
              <a:ea typeface="ＭＳ 明朝"/>
              <a:cs typeface="Times New Roman"/>
            </a:endParaRPr>
          </a:p>
        </p:txBody>
      </p:sp>
      <p:sp>
        <p:nvSpPr>
          <p:cNvPr id="49" name="AutoShape 276"/>
          <p:cNvSpPr>
            <a:spLocks noChangeArrowheads="1"/>
          </p:cNvSpPr>
          <p:nvPr/>
        </p:nvSpPr>
        <p:spPr bwMode="auto">
          <a:xfrm>
            <a:off x="6444208" y="3429000"/>
            <a:ext cx="1130519" cy="1492579"/>
          </a:xfrm>
          <a:prstGeom prst="rightArrow">
            <a:avLst>
              <a:gd name="adj1" fmla="val 66232"/>
              <a:gd name="adj2" fmla="val 17713"/>
            </a:avLst>
          </a:prstGeom>
          <a:solidFill>
            <a:srgbClr val="FFFF00"/>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j-ea"/>
                <a:ea typeface="+mj-ea"/>
                <a:cs typeface="ＭＳ Ｐゴシック" pitchFamily="50" charset="-128"/>
              </a:rPr>
              <a:t>【</a:t>
            </a:r>
            <a:r>
              <a:rPr kumimoji="1" lang="ja-JP" altLang="en-US" sz="1400" b="1" i="0" u="none" strike="noStrike" cap="none" normalizeH="0" baseline="0" dirty="0" smtClean="0">
                <a:ln>
                  <a:noFill/>
                </a:ln>
                <a:solidFill>
                  <a:srgbClr val="FF0000"/>
                </a:solidFill>
                <a:effectLst/>
                <a:latin typeface="+mj-ea"/>
                <a:ea typeface="+mj-ea"/>
                <a:cs typeface="ＭＳ Ｐゴシック" pitchFamily="50" charset="-128"/>
              </a:rPr>
              <a:t>ｽﾃｯﾌﾟ</a:t>
            </a:r>
            <a:r>
              <a:rPr kumimoji="1" lang="en-US" altLang="ja-JP" sz="1400" b="1" i="0" u="none" strike="noStrike" cap="none" normalizeH="0" baseline="0" dirty="0" smtClean="0">
                <a:ln>
                  <a:noFill/>
                </a:ln>
                <a:solidFill>
                  <a:srgbClr val="FF0000"/>
                </a:solidFill>
                <a:effectLst/>
                <a:latin typeface="+mj-ea"/>
                <a:ea typeface="+mj-ea"/>
                <a:cs typeface="ＭＳ Ｐゴシック" pitchFamily="50" charset="-128"/>
              </a:rPr>
              <a:t>3</a:t>
            </a:r>
            <a:r>
              <a:rPr kumimoji="1" lang="en-US" altLang="ja-JP" sz="1400" b="0" i="0" u="none" strike="noStrike" cap="none" normalizeH="0" baseline="0" dirty="0" smtClean="0">
                <a:ln>
                  <a:noFill/>
                </a:ln>
                <a:solidFill>
                  <a:schemeClr val="tx1"/>
                </a:solidFill>
                <a:effectLst/>
                <a:latin typeface="+mj-ea"/>
                <a:ea typeface="+mj-ea"/>
                <a:cs typeface="ＭＳ Ｐゴシック" pitchFamily="50" charset="-128"/>
              </a:rPr>
              <a:t>】</a:t>
            </a:r>
            <a:r>
              <a:rPr kumimoji="1" lang="ja-JP" altLang="en-US" sz="1240" b="0" i="0" u="none" strike="noStrike" cap="none" normalizeH="0" baseline="0" dirty="0" smtClean="0">
                <a:ln>
                  <a:noFill/>
                </a:ln>
                <a:solidFill>
                  <a:schemeClr val="tx1"/>
                </a:solidFill>
                <a:effectLst/>
                <a:latin typeface="+mj-ea"/>
                <a:ea typeface="+mj-ea"/>
                <a:cs typeface="ＭＳ Ｐゴシック" pitchFamily="50" charset="-128"/>
              </a:rPr>
              <a:t>ケアプラン点検・</a:t>
            </a:r>
            <a:r>
              <a:rPr lang="ja-JP" altLang="en-US" sz="1240" dirty="0">
                <a:latin typeface="+mj-ea"/>
                <a:ea typeface="+mj-ea"/>
                <a:cs typeface="ＭＳ Ｐゴシック" pitchFamily="50" charset="-128"/>
              </a:rPr>
              <a:t>事業者</a:t>
            </a:r>
            <a:r>
              <a:rPr kumimoji="1" lang="ja-JP" altLang="en-US" sz="1240" b="0" i="0" u="none" strike="noStrike" cap="none" normalizeH="0" baseline="0" dirty="0" smtClean="0">
                <a:ln>
                  <a:noFill/>
                </a:ln>
                <a:solidFill>
                  <a:schemeClr val="tx1"/>
                </a:solidFill>
                <a:effectLst/>
                <a:latin typeface="+mj-ea"/>
                <a:ea typeface="+mj-ea"/>
                <a:cs typeface="ＭＳ Ｐゴシック" pitchFamily="50" charset="-128"/>
              </a:rPr>
              <a:t>点検の実施</a:t>
            </a:r>
            <a:endParaRPr kumimoji="1" lang="ja-JP" altLang="ja-JP" sz="1240" b="0" i="0" u="none" strike="noStrike" cap="none" normalizeH="0" baseline="0" dirty="0" smtClean="0">
              <a:ln>
                <a:noFill/>
              </a:ln>
              <a:solidFill>
                <a:schemeClr val="tx1"/>
              </a:solidFill>
              <a:effectLst/>
              <a:latin typeface="+mj-ea"/>
              <a:ea typeface="+mj-ea"/>
              <a:cs typeface="ＭＳ Ｐゴシック" pitchFamily="50" charset="-128"/>
            </a:endParaRPr>
          </a:p>
        </p:txBody>
      </p:sp>
      <p:sp>
        <p:nvSpPr>
          <p:cNvPr id="65" name="AutoShape 276"/>
          <p:cNvSpPr>
            <a:spLocks noChangeArrowheads="1"/>
          </p:cNvSpPr>
          <p:nvPr/>
        </p:nvSpPr>
        <p:spPr bwMode="auto">
          <a:xfrm>
            <a:off x="4139951" y="4770847"/>
            <a:ext cx="3434775" cy="546916"/>
          </a:xfrm>
          <a:prstGeom prst="rightArrow">
            <a:avLst>
              <a:gd name="adj1" fmla="val 66232"/>
              <a:gd name="adj2" fmla="val 25067"/>
            </a:avLst>
          </a:prstGeom>
          <a:pattFill prst="pct40">
            <a:fgClr>
              <a:srgbClr val="FFFF00"/>
            </a:fgClr>
            <a:bgClr>
              <a:schemeClr val="bg1"/>
            </a:bgClr>
          </a:patt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j-ea"/>
                <a:ea typeface="+mj-ea"/>
                <a:cs typeface="ＭＳ Ｐゴシック" pitchFamily="50" charset="-128"/>
              </a:rPr>
              <a:t>【</a:t>
            </a:r>
            <a:r>
              <a:rPr kumimoji="1" lang="ja-JP" altLang="en-US" sz="1400" b="1" i="0" u="none" strike="noStrike" cap="none" normalizeH="0" baseline="0" dirty="0" smtClean="0">
                <a:ln>
                  <a:noFill/>
                </a:ln>
                <a:solidFill>
                  <a:srgbClr val="FF0000"/>
                </a:solidFill>
                <a:effectLst/>
                <a:latin typeface="+mj-ea"/>
                <a:ea typeface="+mj-ea"/>
                <a:cs typeface="ＭＳ Ｐゴシック" pitchFamily="50" charset="-128"/>
              </a:rPr>
              <a:t>ｽﾃｯﾌﾟ</a:t>
            </a:r>
            <a:r>
              <a:rPr kumimoji="1" lang="en-US" altLang="ja-JP" sz="1400" b="1" i="0" u="none" strike="noStrike" cap="none" normalizeH="0" baseline="0" dirty="0" smtClean="0">
                <a:ln>
                  <a:noFill/>
                </a:ln>
                <a:solidFill>
                  <a:srgbClr val="FF0000"/>
                </a:solidFill>
                <a:effectLst/>
                <a:latin typeface="+mj-ea"/>
                <a:ea typeface="+mj-ea"/>
                <a:cs typeface="ＭＳ Ｐゴシック" pitchFamily="50" charset="-128"/>
              </a:rPr>
              <a:t>3</a:t>
            </a:r>
            <a:r>
              <a:rPr kumimoji="1" lang="en-US" altLang="ja-JP" sz="1400" b="0" i="0" u="none" strike="noStrike" cap="none" normalizeH="0" baseline="0" dirty="0" smtClean="0">
                <a:ln>
                  <a:noFill/>
                </a:ln>
                <a:solidFill>
                  <a:schemeClr val="tx1"/>
                </a:solidFill>
                <a:effectLst/>
                <a:latin typeface="+mj-ea"/>
                <a:ea typeface="+mj-ea"/>
                <a:cs typeface="ＭＳ Ｐゴシック" pitchFamily="50" charset="-128"/>
              </a:rPr>
              <a:t>】</a:t>
            </a:r>
            <a:r>
              <a:rPr kumimoji="1" lang="ja-JP" altLang="en-US" sz="1300" b="0" i="0" u="none" strike="noStrike" cap="none" normalizeH="0" baseline="0" dirty="0" smtClean="0">
                <a:ln>
                  <a:noFill/>
                </a:ln>
                <a:solidFill>
                  <a:schemeClr val="tx1"/>
                </a:solidFill>
                <a:effectLst/>
                <a:latin typeface="+mj-ea"/>
                <a:ea typeface="+mj-ea"/>
                <a:cs typeface="ＭＳ Ｐゴシック" pitchFamily="50" charset="-128"/>
              </a:rPr>
              <a:t>ケアプラン点検・事業者点検の実施</a:t>
            </a:r>
            <a:endParaRPr kumimoji="1" lang="ja-JP" altLang="ja-JP" sz="1300" b="0" i="0" u="none" strike="noStrike" cap="none" normalizeH="0" baseline="0" dirty="0" smtClean="0">
              <a:ln>
                <a:noFill/>
              </a:ln>
              <a:solidFill>
                <a:schemeClr val="tx1"/>
              </a:solidFill>
              <a:effectLst/>
              <a:latin typeface="+mj-ea"/>
              <a:ea typeface="+mj-ea"/>
              <a:cs typeface="ＭＳ Ｐゴシック" pitchFamily="50" charset="-128"/>
            </a:endParaRPr>
          </a:p>
        </p:txBody>
      </p:sp>
      <p:sp>
        <p:nvSpPr>
          <p:cNvPr id="66" name="Text Box 287"/>
          <p:cNvSpPr txBox="1">
            <a:spLocks noChangeArrowheads="1"/>
          </p:cNvSpPr>
          <p:nvPr/>
        </p:nvSpPr>
        <p:spPr bwMode="auto">
          <a:xfrm>
            <a:off x="7574727" y="3624492"/>
            <a:ext cx="1569272" cy="1693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400" dirty="0">
                <a:latin typeface="ＭＳ ゴシック" pitchFamily="49" charset="-128"/>
                <a:ea typeface="ＭＳ ゴシック" pitchFamily="49" charset="-128"/>
                <a:cs typeface="Times New Roman" pitchFamily="18" charset="0"/>
              </a:rPr>
              <a:t>ケアプラン</a:t>
            </a:r>
            <a:r>
              <a:rPr lang="ja-JP" altLang="en-US" sz="1400" dirty="0" smtClean="0">
                <a:latin typeface="ＭＳ ゴシック" pitchFamily="49" charset="-128"/>
                <a:ea typeface="ＭＳ ゴシック" pitchFamily="49" charset="-128"/>
                <a:cs typeface="Times New Roman" pitchFamily="18" charset="0"/>
              </a:rPr>
              <a:t>や介護事業者の点検を行い、理由等を確認した上で、</a:t>
            </a:r>
            <a:r>
              <a:rPr lang="ja-JP" altLang="en-US" sz="1400" u="sng" dirty="0" smtClean="0">
                <a:solidFill>
                  <a:srgbClr val="FF0000"/>
                </a:solidFill>
                <a:latin typeface="ＭＳ ゴシック" pitchFamily="49" charset="-128"/>
                <a:ea typeface="ＭＳ ゴシック" pitchFamily="49" charset="-128"/>
                <a:cs typeface="Times New Roman" pitchFamily="18" charset="0"/>
              </a:rPr>
              <a:t>必要な指導等を実施</a:t>
            </a:r>
            <a:endParaRPr kumimoji="1" lang="ja-JP" altLang="ja-JP" sz="3200" b="0" i="0" u="sng" strike="noStrike" cap="none" normalizeH="0" baseline="0" dirty="0" smtClean="0">
              <a:ln>
                <a:noFill/>
              </a:ln>
              <a:solidFill>
                <a:srgbClr val="FF0000"/>
              </a:solidFill>
              <a:effectLst/>
              <a:latin typeface="Arial" pitchFamily="34" charset="0"/>
              <a:ea typeface="ＭＳ Ｐゴシック" pitchFamily="50" charset="-128"/>
              <a:cs typeface="ＭＳ Ｐゴシック" pitchFamily="50" charset="-128"/>
            </a:endParaRPr>
          </a:p>
        </p:txBody>
      </p:sp>
      <p:cxnSp>
        <p:nvCxnSpPr>
          <p:cNvPr id="67" name="Line 285"/>
          <p:cNvCxnSpPr>
            <a:endCxn id="47" idx="0"/>
          </p:cNvCxnSpPr>
          <p:nvPr/>
        </p:nvCxnSpPr>
        <p:spPr bwMode="auto">
          <a:xfrm>
            <a:off x="5767340" y="5449271"/>
            <a:ext cx="2340260" cy="14348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68" name="Line 283"/>
          <p:cNvCxnSpPr>
            <a:endCxn id="47" idx="4"/>
          </p:cNvCxnSpPr>
          <p:nvPr/>
        </p:nvCxnSpPr>
        <p:spPr bwMode="auto">
          <a:xfrm flipV="1">
            <a:off x="5544108" y="6410392"/>
            <a:ext cx="2563492" cy="365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82" name="タイトル 1"/>
          <p:cNvSpPr>
            <a:spLocks noGrp="1"/>
          </p:cNvSpPr>
          <p:nvPr>
            <p:ph type="title"/>
          </p:nvPr>
        </p:nvSpPr>
        <p:spPr>
          <a:xfrm>
            <a:off x="94540" y="53949"/>
            <a:ext cx="8994528" cy="620688"/>
          </a:xfrm>
          <a:solidFill>
            <a:schemeClr val="accent5">
              <a:lumMod val="40000"/>
              <a:lumOff val="60000"/>
            </a:schemeClr>
          </a:solidFill>
          <a:ln>
            <a:solidFill>
              <a:schemeClr val="accent1"/>
            </a:solidFill>
          </a:ln>
        </p:spPr>
        <p:txBody>
          <a:bodyPr>
            <a:normAutofit/>
          </a:bodyPr>
          <a:lstStyle/>
          <a:p>
            <a:r>
              <a:rPr lang="ja-JP" altLang="en-US" sz="2800" dirty="0"/>
              <a:t>３．不適切な外付けサービスの利用</a:t>
            </a:r>
            <a:r>
              <a:rPr lang="ja-JP" altLang="en-US" sz="2800" dirty="0" smtClean="0"/>
              <a:t>実態の把握方法</a:t>
            </a:r>
            <a:endParaRPr kumimoji="1" lang="ja-JP" altLang="en-US" sz="2800" dirty="0"/>
          </a:p>
        </p:txBody>
      </p:sp>
      <p:sp>
        <p:nvSpPr>
          <p:cNvPr id="83" name="テキスト ボックス 82"/>
          <p:cNvSpPr txBox="1"/>
          <p:nvPr/>
        </p:nvSpPr>
        <p:spPr>
          <a:xfrm>
            <a:off x="151121" y="1052736"/>
            <a:ext cx="8813367" cy="2539157"/>
          </a:xfrm>
          <a:prstGeom prst="rect">
            <a:avLst/>
          </a:prstGeom>
          <a:noFill/>
        </p:spPr>
        <p:txBody>
          <a:bodyPr wrap="square" rtlCol="0">
            <a:spAutoFit/>
          </a:bodyPr>
          <a:lstStyle/>
          <a:p>
            <a:r>
              <a:rPr kumimoji="1" lang="en-US" altLang="ja-JP" dirty="0" smtClean="0">
                <a:latin typeface="+mj-ea"/>
                <a:ea typeface="+mj-ea"/>
              </a:rPr>
              <a:t>【</a:t>
            </a:r>
            <a:r>
              <a:rPr lang="ja-JP" altLang="en-US" b="1" dirty="0" smtClean="0">
                <a:solidFill>
                  <a:srgbClr val="FF0000"/>
                </a:solidFill>
                <a:latin typeface="+mj-ea"/>
                <a:ea typeface="+mj-ea"/>
              </a:rPr>
              <a:t>ｽﾃｯﾌﾟ</a:t>
            </a:r>
            <a:r>
              <a:rPr lang="en-US" altLang="ja-JP" b="1" dirty="0" smtClean="0">
                <a:solidFill>
                  <a:srgbClr val="FF0000"/>
                </a:solidFill>
                <a:latin typeface="+mj-ea"/>
                <a:ea typeface="+mj-ea"/>
              </a:rPr>
              <a:t>0</a:t>
            </a:r>
            <a:r>
              <a:rPr lang="en-US" altLang="ja-JP" dirty="0" smtClean="0">
                <a:latin typeface="+mj-ea"/>
                <a:ea typeface="+mj-ea"/>
              </a:rPr>
              <a:t>】</a:t>
            </a:r>
            <a:r>
              <a:rPr lang="ja-JP" altLang="en-US" dirty="0" smtClean="0">
                <a:latin typeface="+mj-ea"/>
                <a:ea typeface="+mj-ea"/>
              </a:rPr>
              <a:t>　高齢者住まいと住民票の住所地が一致する被保険者番号を抽出し、</a:t>
            </a:r>
            <a:endParaRPr lang="en-US" altLang="ja-JP" dirty="0" smtClean="0">
              <a:latin typeface="+mj-ea"/>
              <a:ea typeface="+mj-ea"/>
            </a:endParaRPr>
          </a:p>
          <a:p>
            <a:r>
              <a:rPr lang="ja-JP" altLang="en-US" dirty="0">
                <a:latin typeface="+mj-ea"/>
                <a:ea typeface="+mj-ea"/>
              </a:rPr>
              <a:t>　</a:t>
            </a:r>
            <a:r>
              <a:rPr lang="ja-JP" altLang="en-US" dirty="0" smtClean="0">
                <a:latin typeface="+mj-ea"/>
                <a:ea typeface="+mj-ea"/>
              </a:rPr>
              <a:t>　　　　　　高齢者住まい入居者を特定</a:t>
            </a:r>
            <a:endParaRPr lang="en-US" altLang="ja-JP" dirty="0" smtClean="0">
              <a:latin typeface="+mj-ea"/>
              <a:ea typeface="+mj-ea"/>
            </a:endParaRPr>
          </a:p>
          <a:p>
            <a:pPr>
              <a:spcBef>
                <a:spcPts val="600"/>
              </a:spcBef>
            </a:pPr>
            <a:r>
              <a:rPr kumimoji="1" lang="en-US" altLang="ja-JP" dirty="0" smtClean="0">
                <a:latin typeface="+mj-ea"/>
                <a:ea typeface="+mj-ea"/>
              </a:rPr>
              <a:t>【</a:t>
            </a:r>
            <a:r>
              <a:rPr kumimoji="1" lang="ja-JP" altLang="en-US" b="1" dirty="0" smtClean="0">
                <a:solidFill>
                  <a:srgbClr val="FF0000"/>
                </a:solidFill>
                <a:latin typeface="+mj-ea"/>
                <a:ea typeface="+mj-ea"/>
              </a:rPr>
              <a:t>ｽﾃｯﾌﾟ</a:t>
            </a:r>
            <a:r>
              <a:rPr kumimoji="1" lang="en-US" altLang="ja-JP" b="1" dirty="0" smtClean="0">
                <a:solidFill>
                  <a:srgbClr val="FF0000"/>
                </a:solidFill>
                <a:latin typeface="+mj-ea"/>
                <a:ea typeface="+mj-ea"/>
              </a:rPr>
              <a:t>1</a:t>
            </a:r>
            <a:r>
              <a:rPr kumimoji="1" lang="en-US" altLang="ja-JP" dirty="0" smtClean="0">
                <a:latin typeface="+mj-ea"/>
                <a:ea typeface="+mj-ea"/>
              </a:rPr>
              <a:t>】</a:t>
            </a:r>
            <a:r>
              <a:rPr kumimoji="1" lang="ja-JP" altLang="en-US" dirty="0" smtClean="0">
                <a:latin typeface="+mj-ea"/>
                <a:ea typeface="+mj-ea"/>
              </a:rPr>
              <a:t>　</a:t>
            </a:r>
            <a:r>
              <a:rPr lang="ja-JP" altLang="en-US" dirty="0" smtClean="0">
                <a:latin typeface="+mj-ea"/>
                <a:ea typeface="+mj-ea"/>
              </a:rPr>
              <a:t>高齢者</a:t>
            </a:r>
            <a:r>
              <a:rPr lang="ja-JP" altLang="en-US" dirty="0">
                <a:latin typeface="+mj-ea"/>
                <a:ea typeface="+mj-ea"/>
              </a:rPr>
              <a:t>住まい入居者に</a:t>
            </a:r>
            <a:r>
              <a:rPr lang="ja-JP" altLang="en-US" dirty="0" smtClean="0">
                <a:latin typeface="+mj-ea"/>
                <a:ea typeface="+mj-ea"/>
              </a:rPr>
              <a:t>係る給付実績等を用いて、区分支給限度額や頻回利用</a:t>
            </a:r>
            <a:endParaRPr lang="en-US" altLang="ja-JP" dirty="0" smtClean="0">
              <a:latin typeface="+mj-ea"/>
              <a:ea typeface="+mj-ea"/>
            </a:endParaRPr>
          </a:p>
          <a:p>
            <a:r>
              <a:rPr lang="ja-JP" altLang="en-US" dirty="0">
                <a:latin typeface="+mj-ea"/>
                <a:ea typeface="+mj-ea"/>
              </a:rPr>
              <a:t>　</a:t>
            </a:r>
            <a:r>
              <a:rPr lang="ja-JP" altLang="en-US" dirty="0" smtClean="0">
                <a:latin typeface="+mj-ea"/>
                <a:ea typeface="+mj-ea"/>
              </a:rPr>
              <a:t>　　　　　　などからみて、注意を要する介護事業者、ケアマネ事業者等を抽出</a:t>
            </a:r>
            <a:endParaRPr lang="en-US" altLang="ja-JP" dirty="0" smtClean="0">
              <a:latin typeface="+mj-ea"/>
              <a:ea typeface="+mj-ea"/>
            </a:endParaRPr>
          </a:p>
          <a:p>
            <a:pPr>
              <a:spcBef>
                <a:spcPts val="600"/>
              </a:spcBef>
            </a:pPr>
            <a:r>
              <a:rPr kumimoji="1" lang="en-US" altLang="ja-JP" dirty="0" smtClean="0">
                <a:latin typeface="+mj-ea"/>
                <a:ea typeface="+mj-ea"/>
              </a:rPr>
              <a:t>【</a:t>
            </a:r>
            <a:r>
              <a:rPr kumimoji="1" lang="ja-JP" altLang="en-US" b="1" dirty="0" smtClean="0">
                <a:solidFill>
                  <a:srgbClr val="FF0000"/>
                </a:solidFill>
                <a:latin typeface="+mj-ea"/>
                <a:ea typeface="+mj-ea"/>
              </a:rPr>
              <a:t>ｽﾃｯﾌﾟ</a:t>
            </a:r>
            <a:r>
              <a:rPr kumimoji="1" lang="en-US" altLang="ja-JP" b="1" dirty="0" smtClean="0">
                <a:solidFill>
                  <a:srgbClr val="FF0000"/>
                </a:solidFill>
                <a:latin typeface="+mj-ea"/>
                <a:ea typeface="+mj-ea"/>
              </a:rPr>
              <a:t>2</a:t>
            </a:r>
            <a:r>
              <a:rPr kumimoji="1" lang="en-US" altLang="ja-JP" dirty="0" smtClean="0">
                <a:latin typeface="+mj-ea"/>
                <a:ea typeface="+mj-ea"/>
              </a:rPr>
              <a:t>】</a:t>
            </a:r>
            <a:r>
              <a:rPr kumimoji="1" lang="ja-JP" altLang="en-US" dirty="0" smtClean="0">
                <a:latin typeface="+mj-ea"/>
                <a:ea typeface="+mj-ea"/>
              </a:rPr>
              <a:t>　</a:t>
            </a:r>
            <a:r>
              <a:rPr kumimoji="1" lang="ja-JP" altLang="en-US" u="sng" dirty="0" smtClean="0">
                <a:solidFill>
                  <a:srgbClr val="FF0000"/>
                </a:solidFill>
                <a:latin typeface="+mj-ea"/>
                <a:ea typeface="+mj-ea"/>
              </a:rPr>
              <a:t>可能であれば</a:t>
            </a:r>
            <a:r>
              <a:rPr kumimoji="1" lang="ja-JP" altLang="en-US" dirty="0" smtClean="0">
                <a:latin typeface="+mj-ea"/>
                <a:ea typeface="+mj-ea"/>
              </a:rPr>
              <a:t>、認定データとも突合の上、</a:t>
            </a:r>
            <a:r>
              <a:rPr kumimoji="1" lang="en-US" altLang="ja-JP" dirty="0" smtClean="0">
                <a:latin typeface="+mj-ea"/>
                <a:ea typeface="+mj-ea"/>
              </a:rPr>
              <a:t>ADL</a:t>
            </a:r>
            <a:r>
              <a:rPr kumimoji="1" lang="ja-JP" altLang="en-US" dirty="0" smtClean="0">
                <a:latin typeface="+mj-ea"/>
                <a:ea typeface="+mj-ea"/>
              </a:rPr>
              <a:t>・</a:t>
            </a:r>
            <a:r>
              <a:rPr kumimoji="1" lang="en-US" altLang="ja-JP" dirty="0" smtClean="0">
                <a:latin typeface="+mj-ea"/>
                <a:ea typeface="+mj-ea"/>
              </a:rPr>
              <a:t>IADL</a:t>
            </a:r>
            <a:r>
              <a:rPr kumimoji="1" lang="ja-JP" altLang="en-US" dirty="0" smtClean="0">
                <a:latin typeface="+mj-ea"/>
                <a:ea typeface="+mj-ea"/>
              </a:rPr>
              <a:t>の観点からみて、不適正・</a:t>
            </a:r>
            <a:endParaRPr kumimoji="1" lang="en-US" altLang="ja-JP" dirty="0" smtClean="0">
              <a:latin typeface="+mj-ea"/>
              <a:ea typeface="+mj-ea"/>
            </a:endParaRPr>
          </a:p>
          <a:p>
            <a:r>
              <a:rPr lang="ja-JP" altLang="en-US" dirty="0">
                <a:latin typeface="+mj-ea"/>
                <a:ea typeface="+mj-ea"/>
              </a:rPr>
              <a:t>　</a:t>
            </a:r>
            <a:r>
              <a:rPr lang="ja-JP" altLang="en-US" dirty="0" smtClean="0">
                <a:latin typeface="+mj-ea"/>
                <a:ea typeface="+mj-ea"/>
              </a:rPr>
              <a:t>　　　　　　</a:t>
            </a:r>
            <a:r>
              <a:rPr lang="ja-JP" altLang="en-US" dirty="0">
                <a:latin typeface="+mj-ea"/>
                <a:ea typeface="+mj-ea"/>
              </a:rPr>
              <a:t>不正</a:t>
            </a:r>
            <a:r>
              <a:rPr kumimoji="1" lang="ja-JP" altLang="en-US" dirty="0" smtClean="0">
                <a:latin typeface="+mj-ea"/>
                <a:ea typeface="+mj-ea"/>
              </a:rPr>
              <a:t>の可能性のある事業所やケアマネジャー等を絞り込み</a:t>
            </a:r>
            <a:endParaRPr kumimoji="1" lang="en-US" altLang="ja-JP" dirty="0" smtClean="0">
              <a:latin typeface="+mj-ea"/>
              <a:ea typeface="+mj-ea"/>
            </a:endParaRPr>
          </a:p>
          <a:p>
            <a:pPr>
              <a:spcBef>
                <a:spcPts val="600"/>
              </a:spcBef>
            </a:pPr>
            <a:r>
              <a:rPr lang="en-US" altLang="ja-JP" dirty="0" smtClean="0">
                <a:latin typeface="+mj-ea"/>
                <a:ea typeface="+mj-ea"/>
              </a:rPr>
              <a:t>【</a:t>
            </a:r>
            <a:r>
              <a:rPr lang="ja-JP" altLang="en-US" b="1" dirty="0" smtClean="0">
                <a:solidFill>
                  <a:srgbClr val="FF0000"/>
                </a:solidFill>
                <a:latin typeface="+mj-ea"/>
                <a:ea typeface="+mj-ea"/>
              </a:rPr>
              <a:t>ｽﾃｯﾌﾟ</a:t>
            </a:r>
            <a:r>
              <a:rPr lang="en-US" altLang="ja-JP" b="1" dirty="0" smtClean="0">
                <a:solidFill>
                  <a:srgbClr val="FF0000"/>
                </a:solidFill>
                <a:latin typeface="+mj-ea"/>
                <a:ea typeface="+mj-ea"/>
              </a:rPr>
              <a:t>3</a:t>
            </a:r>
            <a:r>
              <a:rPr lang="en-US" altLang="ja-JP" dirty="0" smtClean="0">
                <a:latin typeface="+mj-ea"/>
                <a:ea typeface="+mj-ea"/>
              </a:rPr>
              <a:t>】</a:t>
            </a:r>
            <a:r>
              <a:rPr lang="ja-JP" altLang="en-US" dirty="0" smtClean="0">
                <a:latin typeface="+mj-ea"/>
                <a:ea typeface="+mj-ea"/>
              </a:rPr>
              <a:t>　実際にケアプランを提出させたり、事業者等の点検等を行うことを通じて、</a:t>
            </a:r>
            <a:endParaRPr lang="en-US" altLang="ja-JP" dirty="0" smtClean="0">
              <a:latin typeface="+mj-ea"/>
              <a:ea typeface="+mj-ea"/>
            </a:endParaRPr>
          </a:p>
          <a:p>
            <a:r>
              <a:rPr lang="ja-JP" altLang="en-US" dirty="0">
                <a:latin typeface="+mj-ea"/>
                <a:ea typeface="+mj-ea"/>
              </a:rPr>
              <a:t>　</a:t>
            </a:r>
            <a:r>
              <a:rPr lang="ja-JP" altLang="en-US" dirty="0" smtClean="0">
                <a:latin typeface="+mj-ea"/>
                <a:ea typeface="+mj-ea"/>
              </a:rPr>
              <a:t>　　　　　　必要な指導等を実施</a:t>
            </a:r>
            <a:endParaRPr kumimoji="1" lang="ja-JP" altLang="en-US" dirty="0">
              <a:latin typeface="+mj-ea"/>
              <a:ea typeface="+mj-ea"/>
            </a:endParaRPr>
          </a:p>
        </p:txBody>
      </p:sp>
      <p:sp>
        <p:nvSpPr>
          <p:cNvPr id="84" name="スライド番号プレースホルダー 3"/>
          <p:cNvSpPr txBox="1">
            <a:spLocks/>
          </p:cNvSpPr>
          <p:nvPr/>
        </p:nvSpPr>
        <p:spPr>
          <a:xfrm>
            <a:off x="6832600" y="6525344"/>
            <a:ext cx="2311400" cy="365125"/>
          </a:xfrm>
          <a:prstGeom prst="rect">
            <a:avLst/>
          </a:prstGeom>
        </p:spPr>
        <p:txBody>
          <a:bodyPr vert="horz" lIns="91247" tIns="45624" rIns="91247" bIns="45624" rtlCol="0" anchor="ctr"/>
          <a:lstStyle>
            <a:defPPr>
              <a:defRPr lang="ja-JP"/>
            </a:defPPr>
            <a:lvl1pPr marL="0" algn="r" defTabSz="904985" rtl="0" eaLnBrk="1" latinLnBrk="0" hangingPunct="1">
              <a:defRPr kumimoji="1" sz="2000" kern="1200">
                <a:solidFill>
                  <a:schemeClr val="tx1"/>
                </a:solidFill>
                <a:latin typeface="+mn-lt"/>
                <a:ea typeface="+mn-ea"/>
                <a:cs typeface="+mn-cs"/>
              </a:defRPr>
            </a:lvl1pPr>
            <a:lvl2pPr marL="452489" algn="l" defTabSz="904985" rtl="0" eaLnBrk="1" latinLnBrk="0" hangingPunct="1">
              <a:defRPr kumimoji="1" sz="1800" kern="1200">
                <a:solidFill>
                  <a:schemeClr val="tx1"/>
                </a:solidFill>
                <a:latin typeface="+mn-lt"/>
                <a:ea typeface="+mn-ea"/>
                <a:cs typeface="+mn-cs"/>
              </a:defRPr>
            </a:lvl2pPr>
            <a:lvl3pPr marL="904985" algn="l" defTabSz="904985" rtl="0" eaLnBrk="1" latinLnBrk="0" hangingPunct="1">
              <a:defRPr kumimoji="1" sz="1800" kern="1200">
                <a:solidFill>
                  <a:schemeClr val="tx1"/>
                </a:solidFill>
                <a:latin typeface="+mn-lt"/>
                <a:ea typeface="+mn-ea"/>
                <a:cs typeface="+mn-cs"/>
              </a:defRPr>
            </a:lvl3pPr>
            <a:lvl4pPr marL="1357480" algn="l" defTabSz="904985" rtl="0" eaLnBrk="1" latinLnBrk="0" hangingPunct="1">
              <a:defRPr kumimoji="1" sz="1800" kern="1200">
                <a:solidFill>
                  <a:schemeClr val="tx1"/>
                </a:solidFill>
                <a:latin typeface="+mn-lt"/>
                <a:ea typeface="+mn-ea"/>
                <a:cs typeface="+mn-cs"/>
              </a:defRPr>
            </a:lvl4pPr>
            <a:lvl5pPr marL="1809974" algn="l" defTabSz="904985" rtl="0" eaLnBrk="1" latinLnBrk="0" hangingPunct="1">
              <a:defRPr kumimoji="1" sz="1800" kern="1200">
                <a:solidFill>
                  <a:schemeClr val="tx1"/>
                </a:solidFill>
                <a:latin typeface="+mn-lt"/>
                <a:ea typeface="+mn-ea"/>
                <a:cs typeface="+mn-cs"/>
              </a:defRPr>
            </a:lvl5pPr>
            <a:lvl6pPr marL="2262463" algn="l" defTabSz="904985" rtl="0" eaLnBrk="1" latinLnBrk="0" hangingPunct="1">
              <a:defRPr kumimoji="1" sz="1800" kern="1200">
                <a:solidFill>
                  <a:schemeClr val="tx1"/>
                </a:solidFill>
                <a:latin typeface="+mn-lt"/>
                <a:ea typeface="+mn-ea"/>
                <a:cs typeface="+mn-cs"/>
              </a:defRPr>
            </a:lvl6pPr>
            <a:lvl7pPr marL="2714956" algn="l" defTabSz="904985" rtl="0" eaLnBrk="1" latinLnBrk="0" hangingPunct="1">
              <a:defRPr kumimoji="1" sz="1800" kern="1200">
                <a:solidFill>
                  <a:schemeClr val="tx1"/>
                </a:solidFill>
                <a:latin typeface="+mn-lt"/>
                <a:ea typeface="+mn-ea"/>
                <a:cs typeface="+mn-cs"/>
              </a:defRPr>
            </a:lvl7pPr>
            <a:lvl8pPr marL="3167454" algn="l" defTabSz="904985" rtl="0" eaLnBrk="1" latinLnBrk="0" hangingPunct="1">
              <a:defRPr kumimoji="1" sz="1800" kern="1200">
                <a:solidFill>
                  <a:schemeClr val="tx1"/>
                </a:solidFill>
                <a:latin typeface="+mn-lt"/>
                <a:ea typeface="+mn-ea"/>
                <a:cs typeface="+mn-cs"/>
              </a:defRPr>
            </a:lvl8pPr>
            <a:lvl9pPr marL="3619940" algn="l" defTabSz="904985" rtl="0" eaLnBrk="1" latinLnBrk="0" hangingPunct="1">
              <a:defRPr kumimoji="1" sz="1800" kern="1200">
                <a:solidFill>
                  <a:schemeClr val="tx1"/>
                </a:solidFill>
                <a:latin typeface="+mn-lt"/>
                <a:ea typeface="+mn-ea"/>
                <a:cs typeface="+mn-cs"/>
              </a:defRPr>
            </a:lvl9pPr>
          </a:lstStyle>
          <a:p>
            <a:pPr>
              <a:defRPr/>
            </a:pPr>
            <a:fld id="{85D4C70D-35DA-47A0-8749-E3FB69473BFD}" type="slidenum">
              <a:rPr lang="ja-JP" altLang="en-US" smtClean="0">
                <a:solidFill>
                  <a:prstClr val="black"/>
                </a:solidFill>
              </a:rPr>
              <a:pPr>
                <a:defRPr/>
              </a:pPr>
              <a:t>4</a:t>
            </a:fld>
            <a:endParaRPr lang="ja-JP" altLang="en-US" dirty="0">
              <a:solidFill>
                <a:prstClr val="black"/>
              </a:solidFill>
            </a:endParaRPr>
          </a:p>
        </p:txBody>
      </p:sp>
    </p:spTree>
    <p:extLst>
      <p:ext uri="{BB962C8B-B14F-4D97-AF65-F5344CB8AC3E}">
        <p14:creationId xmlns:p14="http://schemas.microsoft.com/office/powerpoint/2010/main" val="6967453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角丸四角形 20"/>
          <p:cNvSpPr/>
          <p:nvPr/>
        </p:nvSpPr>
        <p:spPr>
          <a:xfrm>
            <a:off x="277907" y="871069"/>
            <a:ext cx="4284801" cy="5757024"/>
          </a:xfrm>
          <a:prstGeom prst="roundRect">
            <a:avLst>
              <a:gd name="adj" fmla="val 2763"/>
            </a:avLst>
          </a:prstGeom>
          <a:solidFill>
            <a:schemeClr val="accent4">
              <a:lumMod val="40000"/>
              <a:lumOff val="60000"/>
            </a:schemeClr>
          </a:solidFill>
          <a:ln w="952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0" name="角丸四角形 19"/>
          <p:cNvSpPr/>
          <p:nvPr/>
        </p:nvSpPr>
        <p:spPr>
          <a:xfrm>
            <a:off x="265189" y="962679"/>
            <a:ext cx="8699299" cy="1458209"/>
          </a:xfrm>
          <a:prstGeom prst="roundRect">
            <a:avLst>
              <a:gd name="adj" fmla="val 3365"/>
            </a:avLst>
          </a:prstGeom>
          <a:solidFill>
            <a:schemeClr val="accent4">
              <a:lumMod val="40000"/>
              <a:lumOff val="60000"/>
            </a:schemeClr>
          </a:solidFill>
          <a:ln w="952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2" name="角丸四角形 21"/>
          <p:cNvSpPr/>
          <p:nvPr/>
        </p:nvSpPr>
        <p:spPr>
          <a:xfrm>
            <a:off x="4644008" y="3122985"/>
            <a:ext cx="4392488" cy="3503298"/>
          </a:xfrm>
          <a:prstGeom prst="roundRect">
            <a:avLst>
              <a:gd name="adj" fmla="val 4809"/>
            </a:avLst>
          </a:prstGeom>
          <a:solidFill>
            <a:schemeClr val="accent5">
              <a:lumMod val="20000"/>
              <a:lumOff val="80000"/>
            </a:schemeClr>
          </a:solidFill>
          <a:ln w="28575" cmpd="db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 name="タイトル 1"/>
          <p:cNvSpPr>
            <a:spLocks noGrp="1"/>
          </p:cNvSpPr>
          <p:nvPr>
            <p:ph type="title"/>
          </p:nvPr>
        </p:nvSpPr>
        <p:spPr>
          <a:xfrm>
            <a:off x="186346" y="61586"/>
            <a:ext cx="8856984" cy="516830"/>
          </a:xfrm>
          <a:solidFill>
            <a:schemeClr val="accent3">
              <a:lumMod val="40000"/>
              <a:lumOff val="60000"/>
            </a:schemeClr>
          </a:solidFill>
          <a:ln>
            <a:solidFill>
              <a:schemeClr val="accent1"/>
            </a:solidFill>
          </a:ln>
        </p:spPr>
        <p:txBody>
          <a:bodyPr>
            <a:noAutofit/>
          </a:bodyPr>
          <a:lstStyle/>
          <a:p>
            <a:r>
              <a:rPr lang="ja-JP" altLang="en-US" sz="2000" b="1" dirty="0" smtClean="0"/>
              <a:t>効果的なケアプラン</a:t>
            </a:r>
            <a:r>
              <a:rPr kumimoji="1" lang="ja-JP" altLang="en-US" sz="2000" b="1" dirty="0" smtClean="0"/>
              <a:t>点検・事業者指導に向けた部署間の連携のイメージ</a:t>
            </a:r>
            <a:endParaRPr kumimoji="1" lang="ja-JP" altLang="en-US" sz="2000" b="1" dirty="0"/>
          </a:p>
        </p:txBody>
      </p:sp>
      <p:sp>
        <p:nvSpPr>
          <p:cNvPr id="4" name="スライド番号プレースホルダー 3"/>
          <p:cNvSpPr txBox="1">
            <a:spLocks/>
          </p:cNvSpPr>
          <p:nvPr/>
        </p:nvSpPr>
        <p:spPr>
          <a:xfrm>
            <a:off x="6832600" y="6467282"/>
            <a:ext cx="2311400" cy="365125"/>
          </a:xfrm>
          <a:prstGeom prst="rect">
            <a:avLst/>
          </a:prstGeom>
        </p:spPr>
        <p:txBody>
          <a:bodyPr vert="horz" lIns="91247" tIns="45624" rIns="91247" bIns="45624" rtlCol="0" anchor="ctr"/>
          <a:lstStyle>
            <a:defPPr>
              <a:defRPr lang="ja-JP"/>
            </a:defPPr>
            <a:lvl1pPr marL="0" algn="r" defTabSz="904985" rtl="0" eaLnBrk="1" latinLnBrk="0" hangingPunct="1">
              <a:defRPr kumimoji="1" sz="2000" kern="1200">
                <a:solidFill>
                  <a:schemeClr val="tx1"/>
                </a:solidFill>
                <a:latin typeface="+mn-lt"/>
                <a:ea typeface="+mn-ea"/>
                <a:cs typeface="+mn-cs"/>
              </a:defRPr>
            </a:lvl1pPr>
            <a:lvl2pPr marL="452489" algn="l" defTabSz="904985" rtl="0" eaLnBrk="1" latinLnBrk="0" hangingPunct="1">
              <a:defRPr kumimoji="1" sz="1800" kern="1200">
                <a:solidFill>
                  <a:schemeClr val="tx1"/>
                </a:solidFill>
                <a:latin typeface="+mn-lt"/>
                <a:ea typeface="+mn-ea"/>
                <a:cs typeface="+mn-cs"/>
              </a:defRPr>
            </a:lvl2pPr>
            <a:lvl3pPr marL="904985" algn="l" defTabSz="904985" rtl="0" eaLnBrk="1" latinLnBrk="0" hangingPunct="1">
              <a:defRPr kumimoji="1" sz="1800" kern="1200">
                <a:solidFill>
                  <a:schemeClr val="tx1"/>
                </a:solidFill>
                <a:latin typeface="+mn-lt"/>
                <a:ea typeface="+mn-ea"/>
                <a:cs typeface="+mn-cs"/>
              </a:defRPr>
            </a:lvl3pPr>
            <a:lvl4pPr marL="1357480" algn="l" defTabSz="904985" rtl="0" eaLnBrk="1" latinLnBrk="0" hangingPunct="1">
              <a:defRPr kumimoji="1" sz="1800" kern="1200">
                <a:solidFill>
                  <a:schemeClr val="tx1"/>
                </a:solidFill>
                <a:latin typeface="+mn-lt"/>
                <a:ea typeface="+mn-ea"/>
                <a:cs typeface="+mn-cs"/>
              </a:defRPr>
            </a:lvl4pPr>
            <a:lvl5pPr marL="1809974" algn="l" defTabSz="904985" rtl="0" eaLnBrk="1" latinLnBrk="0" hangingPunct="1">
              <a:defRPr kumimoji="1" sz="1800" kern="1200">
                <a:solidFill>
                  <a:schemeClr val="tx1"/>
                </a:solidFill>
                <a:latin typeface="+mn-lt"/>
                <a:ea typeface="+mn-ea"/>
                <a:cs typeface="+mn-cs"/>
              </a:defRPr>
            </a:lvl5pPr>
            <a:lvl6pPr marL="2262463" algn="l" defTabSz="904985" rtl="0" eaLnBrk="1" latinLnBrk="0" hangingPunct="1">
              <a:defRPr kumimoji="1" sz="1800" kern="1200">
                <a:solidFill>
                  <a:schemeClr val="tx1"/>
                </a:solidFill>
                <a:latin typeface="+mn-lt"/>
                <a:ea typeface="+mn-ea"/>
                <a:cs typeface="+mn-cs"/>
              </a:defRPr>
            </a:lvl6pPr>
            <a:lvl7pPr marL="2714956" algn="l" defTabSz="904985" rtl="0" eaLnBrk="1" latinLnBrk="0" hangingPunct="1">
              <a:defRPr kumimoji="1" sz="1800" kern="1200">
                <a:solidFill>
                  <a:schemeClr val="tx1"/>
                </a:solidFill>
                <a:latin typeface="+mn-lt"/>
                <a:ea typeface="+mn-ea"/>
                <a:cs typeface="+mn-cs"/>
              </a:defRPr>
            </a:lvl7pPr>
            <a:lvl8pPr marL="3167454" algn="l" defTabSz="904985" rtl="0" eaLnBrk="1" latinLnBrk="0" hangingPunct="1">
              <a:defRPr kumimoji="1" sz="1800" kern="1200">
                <a:solidFill>
                  <a:schemeClr val="tx1"/>
                </a:solidFill>
                <a:latin typeface="+mn-lt"/>
                <a:ea typeface="+mn-ea"/>
                <a:cs typeface="+mn-cs"/>
              </a:defRPr>
            </a:lvl8pPr>
            <a:lvl9pPr marL="3619940" algn="l" defTabSz="904985" rtl="0" eaLnBrk="1" latinLnBrk="0" hangingPunct="1">
              <a:defRPr kumimoji="1" sz="1800" kern="1200">
                <a:solidFill>
                  <a:schemeClr val="tx1"/>
                </a:solidFill>
                <a:latin typeface="+mn-lt"/>
                <a:ea typeface="+mn-ea"/>
                <a:cs typeface="+mn-cs"/>
              </a:defRPr>
            </a:lvl9pPr>
          </a:lstStyle>
          <a:p>
            <a:pPr>
              <a:defRPr/>
            </a:pPr>
            <a:fld id="{85D4C70D-35DA-47A0-8749-E3FB69473BFD}" type="slidenum">
              <a:rPr lang="ja-JP" altLang="en-US" smtClean="0">
                <a:solidFill>
                  <a:prstClr val="black"/>
                </a:solidFill>
              </a:rPr>
              <a:pPr>
                <a:defRPr/>
              </a:pPr>
              <a:t>5</a:t>
            </a:fld>
            <a:endParaRPr lang="ja-JP" altLang="en-US" dirty="0">
              <a:solidFill>
                <a:prstClr val="black"/>
              </a:solidFill>
            </a:endParaRPr>
          </a:p>
        </p:txBody>
      </p:sp>
      <p:sp>
        <p:nvSpPr>
          <p:cNvPr id="11" name="テキスト ボックス 10"/>
          <p:cNvSpPr txBox="1"/>
          <p:nvPr/>
        </p:nvSpPr>
        <p:spPr>
          <a:xfrm>
            <a:off x="395984" y="3789343"/>
            <a:ext cx="3960000" cy="2656046"/>
          </a:xfrm>
          <a:prstGeom prst="roundRect">
            <a:avLst/>
          </a:prstGeom>
          <a:solidFill>
            <a:schemeClr val="bg1"/>
          </a:solidFill>
          <a:ln w="9525">
            <a:solidFill>
              <a:schemeClr val="tx1"/>
            </a:solidFill>
          </a:ln>
        </p:spPr>
        <p:txBody>
          <a:bodyPr wrap="square" rtlCol="0">
            <a:spAutoFit/>
          </a:bodyPr>
          <a:lstStyle/>
          <a:p>
            <a:pPr>
              <a:lnSpc>
                <a:spcPts val="1800"/>
              </a:lnSpc>
            </a:pPr>
            <a:r>
              <a:rPr lang="ja-JP" altLang="en-US" dirty="0" smtClean="0">
                <a:solidFill>
                  <a:prstClr val="black"/>
                </a:solidFill>
              </a:rPr>
              <a:t>■ケアプランの点検</a:t>
            </a:r>
            <a:endParaRPr lang="en-US" altLang="ja-JP" dirty="0" smtClean="0">
              <a:solidFill>
                <a:prstClr val="black"/>
              </a:solidFill>
            </a:endParaRPr>
          </a:p>
          <a:p>
            <a:pPr>
              <a:lnSpc>
                <a:spcPts val="1600"/>
              </a:lnSpc>
              <a:spcBef>
                <a:spcPts val="600"/>
              </a:spcBef>
            </a:pPr>
            <a:r>
              <a:rPr lang="ja-JP" altLang="en-US" sz="1600" dirty="0" smtClean="0">
                <a:solidFill>
                  <a:prstClr val="black"/>
                </a:solidFill>
                <a:latin typeface="ＭＳ Ｐゴシック"/>
              </a:rPr>
              <a:t>　➢対象：介護支援専門員</a:t>
            </a:r>
            <a:r>
              <a:rPr lang="ja-JP" altLang="en-US" sz="1600" dirty="0" smtClean="0">
                <a:solidFill>
                  <a:srgbClr val="FF0000"/>
                </a:solidFill>
                <a:latin typeface="ＭＳ Ｐゴシック"/>
              </a:rPr>
              <a:t>、</a:t>
            </a:r>
            <a:endParaRPr lang="en-US" altLang="ja-JP" sz="1600" dirty="0" smtClean="0">
              <a:solidFill>
                <a:srgbClr val="FF0000"/>
              </a:solidFill>
              <a:latin typeface="ＭＳ Ｐゴシック"/>
            </a:endParaRPr>
          </a:p>
          <a:p>
            <a:pPr>
              <a:lnSpc>
                <a:spcPts val="1600"/>
              </a:lnSpc>
              <a:spcBef>
                <a:spcPts val="600"/>
              </a:spcBef>
            </a:pPr>
            <a:endParaRPr lang="en-US" altLang="ja-JP" sz="1600" dirty="0" smtClean="0">
              <a:solidFill>
                <a:prstClr val="black"/>
              </a:solidFill>
              <a:latin typeface="ＭＳ Ｐゴシック"/>
            </a:endParaRPr>
          </a:p>
          <a:p>
            <a:pPr>
              <a:lnSpc>
                <a:spcPts val="1600"/>
              </a:lnSpc>
              <a:spcBef>
                <a:spcPts val="600"/>
              </a:spcBef>
            </a:pPr>
            <a:r>
              <a:rPr lang="ja-JP" altLang="en-US" sz="1600" dirty="0" smtClean="0">
                <a:solidFill>
                  <a:prstClr val="black"/>
                </a:solidFill>
                <a:latin typeface="ＭＳ Ｐゴシック"/>
              </a:rPr>
              <a:t>　・ケアプランの内容確認</a:t>
            </a:r>
            <a:endParaRPr lang="en-US" altLang="ja-JP" sz="1600" dirty="0" smtClean="0">
              <a:solidFill>
                <a:prstClr val="black"/>
              </a:solidFill>
              <a:latin typeface="ＭＳ Ｐゴシック"/>
            </a:endParaRPr>
          </a:p>
          <a:p>
            <a:pPr>
              <a:lnSpc>
                <a:spcPts val="1800"/>
              </a:lnSpc>
            </a:pPr>
            <a:r>
              <a:rPr lang="ja-JP" altLang="en-US" sz="1600" dirty="0">
                <a:solidFill>
                  <a:prstClr val="black"/>
                </a:solidFill>
                <a:latin typeface="ＭＳ Ｐゴシック"/>
              </a:rPr>
              <a:t>　</a:t>
            </a:r>
            <a:r>
              <a:rPr lang="ja-JP" altLang="en-US" sz="1600" dirty="0" smtClean="0">
                <a:solidFill>
                  <a:prstClr val="black"/>
                </a:solidFill>
                <a:latin typeface="ＭＳ Ｐゴシック"/>
              </a:rPr>
              <a:t>・利用者の状態像とケアプラン（各サー</a:t>
            </a:r>
            <a:endParaRPr lang="en-US" altLang="ja-JP" sz="1600" dirty="0" smtClean="0">
              <a:solidFill>
                <a:prstClr val="black"/>
              </a:solidFill>
              <a:latin typeface="ＭＳ Ｐゴシック"/>
            </a:endParaRPr>
          </a:p>
          <a:p>
            <a:pPr>
              <a:lnSpc>
                <a:spcPts val="1800"/>
              </a:lnSpc>
            </a:pPr>
            <a:r>
              <a:rPr lang="ja-JP" altLang="en-US" sz="1600" dirty="0">
                <a:solidFill>
                  <a:prstClr val="black"/>
                </a:solidFill>
                <a:latin typeface="ＭＳ Ｐゴシック"/>
              </a:rPr>
              <a:t>　</a:t>
            </a:r>
            <a:r>
              <a:rPr lang="ja-JP" altLang="en-US" sz="1600" dirty="0" smtClean="0">
                <a:solidFill>
                  <a:prstClr val="black"/>
                </a:solidFill>
                <a:latin typeface="ＭＳ Ｐゴシック"/>
              </a:rPr>
              <a:t>　ビス内容）の妥当性の確認　　　　　　　　</a:t>
            </a:r>
            <a:endParaRPr lang="en-US" altLang="ja-JP" sz="1600" dirty="0" smtClean="0">
              <a:solidFill>
                <a:prstClr val="black"/>
              </a:solidFill>
              <a:latin typeface="ＭＳ Ｐゴシック"/>
            </a:endParaRPr>
          </a:p>
          <a:p>
            <a:pPr>
              <a:lnSpc>
                <a:spcPts val="1800"/>
              </a:lnSpc>
            </a:pPr>
            <a:r>
              <a:rPr lang="ja-JP" altLang="en-US" sz="1600" dirty="0">
                <a:solidFill>
                  <a:prstClr val="black"/>
                </a:solidFill>
                <a:latin typeface="ＭＳ Ｐゴシック"/>
              </a:rPr>
              <a:t>　</a:t>
            </a:r>
            <a:r>
              <a:rPr lang="ja-JP" altLang="en-US" sz="1600" dirty="0" smtClean="0">
                <a:solidFill>
                  <a:prstClr val="black"/>
                </a:solidFill>
                <a:latin typeface="ＭＳ Ｐゴシック"/>
              </a:rPr>
              <a:t>　　　　　　　　　　　　　　　　　　　　　など</a:t>
            </a:r>
            <a:endParaRPr lang="en-US" altLang="ja-JP" sz="1600" dirty="0" smtClean="0">
              <a:solidFill>
                <a:prstClr val="black"/>
              </a:solidFill>
              <a:latin typeface="ＭＳ Ｐゴシック"/>
            </a:endParaRPr>
          </a:p>
          <a:p>
            <a:pPr>
              <a:lnSpc>
                <a:spcPts val="1800"/>
              </a:lnSpc>
            </a:pPr>
            <a:r>
              <a:rPr lang="ja-JP" altLang="en-US" sz="1600" dirty="0" smtClean="0">
                <a:solidFill>
                  <a:prstClr val="black"/>
                </a:solidFill>
                <a:latin typeface="ＭＳ Ｐゴシック"/>
              </a:rPr>
              <a:t>　　　　　　　　　　　　　　　　　　　　　　</a:t>
            </a:r>
            <a:endParaRPr lang="en-US" altLang="ja-JP" sz="1600" dirty="0" smtClean="0">
              <a:solidFill>
                <a:prstClr val="black"/>
              </a:solidFill>
              <a:latin typeface="ＭＳ Ｐゴシック"/>
            </a:endParaRPr>
          </a:p>
          <a:p>
            <a:pPr>
              <a:lnSpc>
                <a:spcPts val="1800"/>
              </a:lnSpc>
              <a:spcBef>
                <a:spcPts val="600"/>
              </a:spcBef>
            </a:pPr>
            <a:r>
              <a:rPr lang="ja-JP" altLang="en-US" sz="1600" dirty="0">
                <a:solidFill>
                  <a:prstClr val="black"/>
                </a:solidFill>
                <a:latin typeface="ＭＳ Ｐゴシック"/>
              </a:rPr>
              <a:t>　</a:t>
            </a:r>
            <a:r>
              <a:rPr lang="ja-JP" altLang="en-US" sz="1600" dirty="0" smtClean="0">
                <a:solidFill>
                  <a:prstClr val="black"/>
                </a:solidFill>
                <a:latin typeface="ＭＳ Ｐゴシック"/>
              </a:rPr>
              <a:t>⇒必要に応じて過誤申立、</a:t>
            </a:r>
            <a:r>
              <a:rPr lang="ja-JP" altLang="en-US" sz="1600" dirty="0">
                <a:solidFill>
                  <a:prstClr val="black"/>
                </a:solidFill>
                <a:latin typeface="ＭＳ Ｐゴシック"/>
              </a:rPr>
              <a:t>改善</a:t>
            </a:r>
            <a:r>
              <a:rPr lang="ja-JP" altLang="en-US" sz="1600" dirty="0" smtClean="0">
                <a:solidFill>
                  <a:prstClr val="black"/>
                </a:solidFill>
                <a:latin typeface="ＭＳ Ｐゴシック"/>
              </a:rPr>
              <a:t>指導 等</a:t>
            </a:r>
            <a:endParaRPr lang="en-US" altLang="ja-JP" sz="1600" dirty="0" smtClean="0">
              <a:solidFill>
                <a:prstClr val="black"/>
              </a:solidFill>
              <a:latin typeface="ＭＳ Ｐゴシック"/>
            </a:endParaRPr>
          </a:p>
        </p:txBody>
      </p:sp>
      <p:sp>
        <p:nvSpPr>
          <p:cNvPr id="14" name="テキスト ボックス 13"/>
          <p:cNvSpPr txBox="1"/>
          <p:nvPr/>
        </p:nvSpPr>
        <p:spPr>
          <a:xfrm>
            <a:off x="277907" y="2348880"/>
            <a:ext cx="3934053" cy="830997"/>
          </a:xfrm>
          <a:prstGeom prst="rect">
            <a:avLst/>
          </a:prstGeom>
          <a:solidFill>
            <a:schemeClr val="accent6">
              <a:lumMod val="40000"/>
              <a:lumOff val="60000"/>
            </a:schemeClr>
          </a:solidFill>
          <a:ln w="28575" cmpd="sng">
            <a:solidFill>
              <a:srgbClr val="FF0000"/>
            </a:solidFill>
          </a:ln>
        </p:spPr>
        <p:txBody>
          <a:bodyPr vert="horz" wrap="square" rtlCol="0" anchor="ctr">
            <a:spAutoFit/>
          </a:bodyPr>
          <a:lstStyle/>
          <a:p>
            <a:pPr algn="ctr"/>
            <a:r>
              <a:rPr lang="ja-JP" altLang="en-US" sz="1600" b="1" dirty="0" smtClean="0">
                <a:solidFill>
                  <a:prstClr val="black"/>
                </a:solidFill>
              </a:rPr>
              <a:t>関係者間で様々な情報を持ち寄り、</a:t>
            </a:r>
            <a:endParaRPr lang="en-US" altLang="ja-JP" sz="1600" b="1" dirty="0" smtClean="0">
              <a:solidFill>
                <a:prstClr val="black"/>
              </a:solidFill>
            </a:endParaRPr>
          </a:p>
          <a:p>
            <a:pPr algn="ctr"/>
            <a:r>
              <a:rPr lang="ja-JP" altLang="en-US" sz="1600" b="1" dirty="0" smtClean="0">
                <a:solidFill>
                  <a:prstClr val="black"/>
                </a:solidFill>
              </a:rPr>
              <a:t>連携することによってこそ、</a:t>
            </a:r>
            <a:endParaRPr lang="en-US" altLang="ja-JP" sz="1600" b="1" dirty="0" smtClean="0">
              <a:solidFill>
                <a:prstClr val="black"/>
              </a:solidFill>
            </a:endParaRPr>
          </a:p>
          <a:p>
            <a:pPr algn="ctr"/>
            <a:r>
              <a:rPr lang="ja-JP" altLang="en-US" sz="1600" b="1" dirty="0" smtClean="0">
                <a:solidFill>
                  <a:prstClr val="black"/>
                </a:solidFill>
              </a:rPr>
              <a:t>高い効果が期待</a:t>
            </a:r>
            <a:endParaRPr lang="ja-JP" altLang="en-US" sz="1600" b="1" dirty="0">
              <a:solidFill>
                <a:prstClr val="black"/>
              </a:solidFill>
            </a:endParaRPr>
          </a:p>
        </p:txBody>
      </p:sp>
      <p:sp>
        <p:nvSpPr>
          <p:cNvPr id="16" name="テキスト ボックス 15"/>
          <p:cNvSpPr txBox="1"/>
          <p:nvPr/>
        </p:nvSpPr>
        <p:spPr>
          <a:xfrm>
            <a:off x="251520" y="1052736"/>
            <a:ext cx="4968552" cy="369332"/>
          </a:xfrm>
          <a:prstGeom prst="rect">
            <a:avLst/>
          </a:prstGeom>
          <a:noFill/>
        </p:spPr>
        <p:txBody>
          <a:bodyPr wrap="square" rtlCol="0">
            <a:spAutoFit/>
          </a:bodyPr>
          <a:lstStyle/>
          <a:p>
            <a:r>
              <a:rPr lang="ja-JP" altLang="en-US" dirty="0" smtClean="0">
                <a:solidFill>
                  <a:prstClr val="black"/>
                </a:solidFill>
                <a:latin typeface="ＭＳ Ｐゴシック"/>
              </a:rPr>
              <a:t>■外付け</a:t>
            </a:r>
            <a:r>
              <a:rPr lang="ja-JP" altLang="en-US" dirty="0">
                <a:solidFill>
                  <a:prstClr val="black"/>
                </a:solidFill>
                <a:latin typeface="ＭＳ Ｐゴシック"/>
              </a:rPr>
              <a:t>サービスの利用実態の把握</a:t>
            </a:r>
            <a:endParaRPr lang="ja-JP" altLang="en-US" dirty="0">
              <a:solidFill>
                <a:prstClr val="black"/>
              </a:solidFill>
            </a:endParaRPr>
          </a:p>
        </p:txBody>
      </p:sp>
      <p:sp>
        <p:nvSpPr>
          <p:cNvPr id="15" name="テキスト ボックス 14"/>
          <p:cNvSpPr txBox="1"/>
          <p:nvPr/>
        </p:nvSpPr>
        <p:spPr>
          <a:xfrm>
            <a:off x="251520" y="706070"/>
            <a:ext cx="7808551" cy="369332"/>
          </a:xfrm>
          <a:prstGeom prst="rect">
            <a:avLst/>
          </a:prstGeom>
          <a:solidFill>
            <a:schemeClr val="accent4"/>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ja-JP" altLang="en-US" b="1" dirty="0" smtClean="0">
                <a:solidFill>
                  <a:prstClr val="white"/>
                </a:solidFill>
                <a:latin typeface="ＭＳ Ｐゴシック"/>
              </a:rPr>
              <a:t>主</a:t>
            </a:r>
            <a:r>
              <a:rPr lang="ja-JP" altLang="en-US" b="1" dirty="0">
                <a:solidFill>
                  <a:prstClr val="white"/>
                </a:solidFill>
                <a:latin typeface="ＭＳ Ｐゴシック"/>
              </a:rPr>
              <a:t>に、介護保険担当部署（介護給付、認定等の担当部署）が</a:t>
            </a:r>
            <a:r>
              <a:rPr lang="ja-JP" altLang="en-US" b="1" dirty="0" smtClean="0">
                <a:solidFill>
                  <a:prstClr val="white"/>
                </a:solidFill>
                <a:latin typeface="ＭＳ Ｐゴシック"/>
              </a:rPr>
              <a:t>担当</a:t>
            </a:r>
            <a:endParaRPr lang="ja-JP" altLang="en-US" b="1" dirty="0">
              <a:solidFill>
                <a:prstClr val="white"/>
              </a:solidFill>
              <a:latin typeface="ＭＳ Ｐゴシック"/>
            </a:endParaRPr>
          </a:p>
        </p:txBody>
      </p:sp>
      <p:sp>
        <p:nvSpPr>
          <p:cNvPr id="17" name="ホームベース 16"/>
          <p:cNvSpPr/>
          <p:nvPr/>
        </p:nvSpPr>
        <p:spPr>
          <a:xfrm>
            <a:off x="363849" y="1407784"/>
            <a:ext cx="3440609" cy="764006"/>
          </a:xfrm>
          <a:prstGeom prst="homePlat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a:solidFill>
                  <a:prstClr val="black"/>
                </a:solidFill>
                <a:latin typeface="ＭＳ Ｐゴシック"/>
              </a:rPr>
              <a:t>【</a:t>
            </a:r>
            <a:r>
              <a:rPr lang="ja-JP" altLang="en-US" b="1" dirty="0">
                <a:solidFill>
                  <a:srgbClr val="FF0000"/>
                </a:solidFill>
                <a:latin typeface="ＭＳ Ｐゴシック"/>
              </a:rPr>
              <a:t>ｽﾃｯﾌﾟ</a:t>
            </a:r>
            <a:r>
              <a:rPr lang="en-US" altLang="ja-JP" b="1" dirty="0">
                <a:solidFill>
                  <a:srgbClr val="FF0000"/>
                </a:solidFill>
                <a:latin typeface="ＭＳ Ｐゴシック"/>
              </a:rPr>
              <a:t>1</a:t>
            </a:r>
            <a:r>
              <a:rPr lang="en-US" altLang="ja-JP" b="1" dirty="0">
                <a:solidFill>
                  <a:prstClr val="black"/>
                </a:solidFill>
                <a:latin typeface="ＭＳ Ｐゴシック"/>
              </a:rPr>
              <a:t>】</a:t>
            </a:r>
            <a:r>
              <a:rPr lang="ja-JP" altLang="en-US" b="1" dirty="0">
                <a:solidFill>
                  <a:prstClr val="black"/>
                </a:solidFill>
                <a:latin typeface="ＭＳ Ｐゴシック"/>
              </a:rPr>
              <a:t>給付</a:t>
            </a:r>
            <a:r>
              <a:rPr lang="ja-JP" altLang="en-US" b="1" dirty="0" smtClean="0">
                <a:solidFill>
                  <a:prstClr val="black"/>
                </a:solidFill>
                <a:latin typeface="ＭＳ Ｐゴシック"/>
              </a:rPr>
              <a:t>データ</a:t>
            </a:r>
            <a:endParaRPr lang="en-US" altLang="ja-JP" b="1" dirty="0" smtClean="0">
              <a:solidFill>
                <a:prstClr val="black"/>
              </a:solidFill>
              <a:latin typeface="ＭＳ Ｐゴシック"/>
            </a:endParaRPr>
          </a:p>
          <a:p>
            <a:pPr algn="ctr"/>
            <a:r>
              <a:rPr lang="ja-JP" altLang="en-US" b="1" dirty="0" smtClean="0">
                <a:solidFill>
                  <a:prstClr val="black"/>
                </a:solidFill>
                <a:latin typeface="ＭＳ Ｐゴシック"/>
              </a:rPr>
              <a:t>から</a:t>
            </a:r>
            <a:r>
              <a:rPr lang="ja-JP" altLang="en-US" b="1" dirty="0">
                <a:solidFill>
                  <a:prstClr val="black"/>
                </a:solidFill>
                <a:latin typeface="ＭＳ Ｐゴシック"/>
              </a:rPr>
              <a:t>の</a:t>
            </a:r>
            <a:r>
              <a:rPr lang="ja-JP" altLang="en-US" b="1" dirty="0" smtClean="0">
                <a:solidFill>
                  <a:prstClr val="black"/>
                </a:solidFill>
                <a:latin typeface="ＭＳ Ｐゴシック"/>
              </a:rPr>
              <a:t>絞り込み</a:t>
            </a:r>
            <a:endParaRPr lang="ja-JP" altLang="en-US" b="1" dirty="0">
              <a:solidFill>
                <a:prstClr val="black"/>
              </a:solidFill>
            </a:endParaRPr>
          </a:p>
        </p:txBody>
      </p:sp>
      <p:sp>
        <p:nvSpPr>
          <p:cNvPr id="18" name="ホームベース 17"/>
          <p:cNvSpPr/>
          <p:nvPr/>
        </p:nvSpPr>
        <p:spPr>
          <a:xfrm>
            <a:off x="3804459" y="1402724"/>
            <a:ext cx="4886351" cy="756000"/>
          </a:xfrm>
          <a:prstGeom prst="homePlat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dirty="0">
              <a:solidFill>
                <a:prstClr val="black"/>
              </a:solidFill>
              <a:latin typeface="ＭＳ Ｐゴシック"/>
            </a:endParaRPr>
          </a:p>
        </p:txBody>
      </p:sp>
      <p:sp>
        <p:nvSpPr>
          <p:cNvPr id="19" name="テキスト ボックス 18"/>
          <p:cNvSpPr txBox="1"/>
          <p:nvPr/>
        </p:nvSpPr>
        <p:spPr>
          <a:xfrm>
            <a:off x="3779912" y="1404645"/>
            <a:ext cx="4300566" cy="800219"/>
          </a:xfrm>
          <a:prstGeom prst="rect">
            <a:avLst/>
          </a:prstGeom>
          <a:noFill/>
        </p:spPr>
        <p:txBody>
          <a:bodyPr wrap="square" rtlCol="0">
            <a:spAutoFit/>
          </a:bodyPr>
          <a:lstStyle/>
          <a:p>
            <a:r>
              <a:rPr lang="en-US" altLang="ja-JP" b="1" dirty="0">
                <a:solidFill>
                  <a:prstClr val="black"/>
                </a:solidFill>
                <a:latin typeface="ＭＳ Ｐゴシック"/>
              </a:rPr>
              <a:t>【</a:t>
            </a:r>
            <a:r>
              <a:rPr lang="ja-JP" altLang="en-US" b="1" dirty="0">
                <a:solidFill>
                  <a:srgbClr val="FF0000"/>
                </a:solidFill>
                <a:latin typeface="ＭＳ Ｐゴシック"/>
              </a:rPr>
              <a:t>ｽﾃｯﾌﾟ</a:t>
            </a:r>
            <a:r>
              <a:rPr lang="en-US" altLang="ja-JP" b="1" dirty="0">
                <a:solidFill>
                  <a:srgbClr val="FF0000"/>
                </a:solidFill>
                <a:latin typeface="ＭＳ Ｐゴシック"/>
              </a:rPr>
              <a:t>2</a:t>
            </a:r>
            <a:r>
              <a:rPr lang="en-US" altLang="ja-JP" b="1" dirty="0">
                <a:solidFill>
                  <a:prstClr val="black"/>
                </a:solidFill>
                <a:latin typeface="ＭＳ Ｐゴシック"/>
              </a:rPr>
              <a:t>】</a:t>
            </a:r>
            <a:r>
              <a:rPr lang="ja-JP" altLang="en-US" b="1" dirty="0">
                <a:solidFill>
                  <a:prstClr val="black"/>
                </a:solidFill>
                <a:latin typeface="ＭＳ Ｐゴシック"/>
              </a:rPr>
              <a:t>認定</a:t>
            </a:r>
            <a:r>
              <a:rPr lang="ja-JP" altLang="en-US" b="1" dirty="0" smtClean="0">
                <a:solidFill>
                  <a:prstClr val="black"/>
                </a:solidFill>
                <a:latin typeface="ＭＳ Ｐゴシック"/>
              </a:rPr>
              <a:t>データ</a:t>
            </a:r>
            <a:r>
              <a:rPr lang="ja-JP" altLang="en-US" b="1" dirty="0">
                <a:solidFill>
                  <a:prstClr val="black"/>
                </a:solidFill>
                <a:latin typeface="ＭＳ Ｐゴシック"/>
              </a:rPr>
              <a:t>を活用した絞り込み</a:t>
            </a:r>
            <a:endParaRPr lang="en-US" altLang="ja-JP" b="1" dirty="0">
              <a:solidFill>
                <a:prstClr val="black"/>
              </a:solidFill>
              <a:latin typeface="ＭＳ Ｐゴシック"/>
            </a:endParaRPr>
          </a:p>
          <a:p>
            <a:r>
              <a:rPr lang="ja-JP" altLang="en-US" sz="1400" dirty="0" smtClean="0">
                <a:solidFill>
                  <a:prstClr val="black"/>
                </a:solidFill>
                <a:latin typeface="ＭＳ Ｐゴシック"/>
              </a:rPr>
              <a:t>　①</a:t>
            </a:r>
            <a:r>
              <a:rPr lang="ja-JP" altLang="en-US" sz="1400" dirty="0">
                <a:solidFill>
                  <a:prstClr val="black"/>
                </a:solidFill>
                <a:latin typeface="ＭＳ Ｐゴシック"/>
              </a:rPr>
              <a:t>認定データのみを活用した絞り込み</a:t>
            </a:r>
            <a:endParaRPr lang="en-US" altLang="ja-JP" sz="1400" dirty="0">
              <a:solidFill>
                <a:prstClr val="black"/>
              </a:solidFill>
              <a:latin typeface="ＭＳ Ｐゴシック"/>
            </a:endParaRPr>
          </a:p>
          <a:p>
            <a:r>
              <a:rPr lang="ja-JP" altLang="en-US" sz="1400" dirty="0" smtClean="0">
                <a:solidFill>
                  <a:prstClr val="black"/>
                </a:solidFill>
                <a:latin typeface="ＭＳ Ｐゴシック"/>
              </a:rPr>
              <a:t>　</a:t>
            </a:r>
            <a:r>
              <a:rPr lang="en-US" altLang="ja-JP" sz="1400" dirty="0" smtClean="0">
                <a:solidFill>
                  <a:prstClr val="black"/>
                </a:solidFill>
                <a:latin typeface="ＭＳ Ｐゴシック"/>
              </a:rPr>
              <a:t>②</a:t>
            </a:r>
            <a:r>
              <a:rPr lang="ja-JP" altLang="en-US" sz="1400" dirty="0">
                <a:solidFill>
                  <a:prstClr val="black"/>
                </a:solidFill>
                <a:latin typeface="ＭＳ Ｐゴシック"/>
              </a:rPr>
              <a:t>認定データと給付データを用いた</a:t>
            </a:r>
            <a:r>
              <a:rPr lang="ja-JP" altLang="en-US" sz="1400" dirty="0" smtClean="0">
                <a:solidFill>
                  <a:prstClr val="black"/>
                </a:solidFill>
                <a:latin typeface="ＭＳ Ｐゴシック"/>
              </a:rPr>
              <a:t>絞り込み</a:t>
            </a:r>
            <a:endParaRPr lang="ja-JP" altLang="en-US" sz="1400" dirty="0">
              <a:solidFill>
                <a:prstClr val="black"/>
              </a:solidFill>
            </a:endParaRPr>
          </a:p>
        </p:txBody>
      </p:sp>
      <p:sp>
        <p:nvSpPr>
          <p:cNvPr id="25" name="テキスト ボックス 24"/>
          <p:cNvSpPr txBox="1"/>
          <p:nvPr/>
        </p:nvSpPr>
        <p:spPr>
          <a:xfrm>
            <a:off x="4788024" y="2852936"/>
            <a:ext cx="4104456" cy="369332"/>
          </a:xfrm>
          <a:prstGeom prst="rect">
            <a:avLst/>
          </a:prstGeom>
          <a:ln w="28575" cmpd="dbl">
            <a:prstDash val="solid"/>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ja-JP" altLang="en-US" b="1" dirty="0">
                <a:solidFill>
                  <a:prstClr val="white"/>
                </a:solidFill>
                <a:latin typeface="ＭＳ Ｐゴシック"/>
              </a:rPr>
              <a:t>　</a:t>
            </a:r>
            <a:r>
              <a:rPr lang="ja-JP" altLang="en-US" b="1" dirty="0" smtClean="0">
                <a:solidFill>
                  <a:prstClr val="white"/>
                </a:solidFill>
                <a:latin typeface="ＭＳ Ｐゴシック"/>
              </a:rPr>
              <a:t>主に、事業者指導部署が担当</a:t>
            </a:r>
            <a:endParaRPr lang="ja-JP" altLang="en-US" b="1" dirty="0">
              <a:solidFill>
                <a:prstClr val="white"/>
              </a:solidFill>
            </a:endParaRPr>
          </a:p>
        </p:txBody>
      </p:sp>
      <p:sp>
        <p:nvSpPr>
          <p:cNvPr id="27" name="テキスト ボックス 26"/>
          <p:cNvSpPr txBox="1"/>
          <p:nvPr/>
        </p:nvSpPr>
        <p:spPr>
          <a:xfrm>
            <a:off x="4932488" y="3789344"/>
            <a:ext cx="3960000" cy="2736000"/>
          </a:xfrm>
          <a:prstGeom prst="roundRect">
            <a:avLst/>
          </a:prstGeom>
          <a:solidFill>
            <a:schemeClr val="bg1"/>
          </a:solidFill>
          <a:ln w="9525">
            <a:solidFill>
              <a:schemeClr val="tx1"/>
            </a:solidFill>
          </a:ln>
        </p:spPr>
        <p:txBody>
          <a:bodyPr wrap="square" rtlCol="0">
            <a:spAutoFit/>
          </a:bodyPr>
          <a:lstStyle/>
          <a:p>
            <a:pPr>
              <a:lnSpc>
                <a:spcPts val="1800"/>
              </a:lnSpc>
            </a:pPr>
            <a:r>
              <a:rPr lang="ja-JP" altLang="en-US" dirty="0">
                <a:solidFill>
                  <a:prstClr val="black"/>
                </a:solidFill>
              </a:rPr>
              <a:t>■事業者指導（実地指導、監査）</a:t>
            </a:r>
            <a:endParaRPr lang="en-US" altLang="ja-JP" dirty="0">
              <a:solidFill>
                <a:prstClr val="black"/>
              </a:solidFill>
            </a:endParaRPr>
          </a:p>
          <a:p>
            <a:pPr>
              <a:lnSpc>
                <a:spcPts val="1800"/>
              </a:lnSpc>
              <a:spcBef>
                <a:spcPts val="600"/>
              </a:spcBef>
            </a:pPr>
            <a:r>
              <a:rPr lang="ja-JP" altLang="en-US" sz="1600" dirty="0">
                <a:solidFill>
                  <a:prstClr val="black"/>
                </a:solidFill>
                <a:latin typeface="ＭＳ Ｐゴシック" panose="020B0600070205080204" pitchFamily="50" charset="-128"/>
              </a:rPr>
              <a:t>　➢対象：居宅介護支援、訪問介護、</a:t>
            </a:r>
            <a:endParaRPr lang="en-US" altLang="ja-JP" sz="1600" dirty="0">
              <a:solidFill>
                <a:prstClr val="black"/>
              </a:solidFill>
              <a:latin typeface="ＭＳ Ｐゴシック" panose="020B0600070205080204" pitchFamily="50" charset="-128"/>
            </a:endParaRPr>
          </a:p>
          <a:p>
            <a:pPr>
              <a:lnSpc>
                <a:spcPts val="1800"/>
              </a:lnSpc>
            </a:pPr>
            <a:r>
              <a:rPr lang="ja-JP" altLang="en-US" sz="1600" dirty="0">
                <a:solidFill>
                  <a:prstClr val="black"/>
                </a:solidFill>
                <a:latin typeface="ＭＳ Ｐゴシック" panose="020B0600070205080204" pitchFamily="50" charset="-128"/>
              </a:rPr>
              <a:t>　　　　　　通所介護事業所等</a:t>
            </a:r>
            <a:endParaRPr lang="en-US" altLang="ja-JP" sz="1600" dirty="0">
              <a:solidFill>
                <a:prstClr val="black"/>
              </a:solidFill>
              <a:latin typeface="ＭＳ Ｐゴシック" panose="020B0600070205080204" pitchFamily="50" charset="-128"/>
            </a:endParaRPr>
          </a:p>
          <a:p>
            <a:pPr>
              <a:lnSpc>
                <a:spcPts val="1800"/>
              </a:lnSpc>
              <a:spcBef>
                <a:spcPts val="600"/>
              </a:spcBef>
            </a:pPr>
            <a:r>
              <a:rPr lang="ja-JP" altLang="en-US" sz="1600" dirty="0">
                <a:solidFill>
                  <a:prstClr val="black"/>
                </a:solidFill>
                <a:latin typeface="ＭＳ Ｐゴシック" panose="020B0600070205080204" pitchFamily="50" charset="-128"/>
              </a:rPr>
              <a:t>　</a:t>
            </a:r>
            <a:r>
              <a:rPr lang="ja-JP" altLang="en-US" sz="1600" spc="-100" dirty="0">
                <a:solidFill>
                  <a:prstClr val="black"/>
                </a:solidFill>
                <a:latin typeface="ＭＳ Ｐゴシック" panose="020B0600070205080204" pitchFamily="50" charset="-128"/>
              </a:rPr>
              <a:t>・ケアプランと各サービス計画との突合せ</a:t>
            </a:r>
            <a:endParaRPr lang="en-US" altLang="ja-JP" sz="1600" spc="-100" dirty="0">
              <a:solidFill>
                <a:prstClr val="black"/>
              </a:solidFill>
              <a:latin typeface="ＭＳ Ｐゴシック" panose="020B0600070205080204" pitchFamily="50" charset="-128"/>
            </a:endParaRPr>
          </a:p>
          <a:p>
            <a:pPr>
              <a:lnSpc>
                <a:spcPts val="1800"/>
              </a:lnSpc>
            </a:pPr>
            <a:r>
              <a:rPr lang="ja-JP" altLang="en-US" sz="1600" dirty="0">
                <a:solidFill>
                  <a:prstClr val="black"/>
                </a:solidFill>
                <a:latin typeface="ＭＳ Ｐゴシック" panose="020B0600070205080204" pitchFamily="50" charset="-128"/>
              </a:rPr>
              <a:t>　・運営基準違反の確認</a:t>
            </a:r>
            <a:endParaRPr lang="en-US" altLang="ja-JP" sz="1600" dirty="0">
              <a:solidFill>
                <a:prstClr val="black"/>
              </a:solidFill>
              <a:latin typeface="ＭＳ Ｐゴシック" panose="020B0600070205080204" pitchFamily="50" charset="-128"/>
            </a:endParaRPr>
          </a:p>
          <a:p>
            <a:pPr>
              <a:lnSpc>
                <a:spcPts val="1800"/>
              </a:lnSpc>
            </a:pPr>
            <a:r>
              <a:rPr lang="ja-JP" altLang="en-US" sz="1600" dirty="0">
                <a:solidFill>
                  <a:prstClr val="black"/>
                </a:solidFill>
                <a:latin typeface="ＭＳ Ｐゴシック" panose="020B0600070205080204" pitchFamily="50" charset="-128"/>
              </a:rPr>
              <a:t>　・不正な介護給付（架空請求・水増し請</a:t>
            </a:r>
            <a:endParaRPr lang="en-US" altLang="ja-JP" sz="1600" dirty="0">
              <a:solidFill>
                <a:prstClr val="black"/>
              </a:solidFill>
              <a:latin typeface="ＭＳ Ｐゴシック" panose="020B0600070205080204" pitchFamily="50" charset="-128"/>
            </a:endParaRPr>
          </a:p>
          <a:p>
            <a:pPr>
              <a:lnSpc>
                <a:spcPts val="1800"/>
              </a:lnSpc>
            </a:pPr>
            <a:r>
              <a:rPr lang="ja-JP" altLang="en-US" sz="1600" dirty="0">
                <a:solidFill>
                  <a:prstClr val="black"/>
                </a:solidFill>
                <a:latin typeface="ＭＳ Ｐゴシック" panose="020B0600070205080204" pitchFamily="50" charset="-128"/>
              </a:rPr>
              <a:t>　　求）等の確認　　　　　　　　　　　　　</a:t>
            </a:r>
            <a:r>
              <a:rPr lang="ja-JP" altLang="en-US" sz="1600" dirty="0" smtClean="0">
                <a:solidFill>
                  <a:prstClr val="black"/>
                </a:solidFill>
                <a:latin typeface="ＭＳ Ｐゴシック" panose="020B0600070205080204" pitchFamily="50" charset="-128"/>
              </a:rPr>
              <a:t>など</a:t>
            </a:r>
            <a:endParaRPr lang="en-US" altLang="ja-JP" sz="1600" dirty="0">
              <a:solidFill>
                <a:prstClr val="black"/>
              </a:solidFill>
              <a:latin typeface="ＭＳ Ｐゴシック" panose="020B0600070205080204" pitchFamily="50" charset="-128"/>
            </a:endParaRPr>
          </a:p>
          <a:p>
            <a:pPr>
              <a:lnSpc>
                <a:spcPts val="1800"/>
              </a:lnSpc>
              <a:spcBef>
                <a:spcPts val="600"/>
              </a:spcBef>
            </a:pPr>
            <a:r>
              <a:rPr lang="ja-JP" altLang="en-US" sz="1600" dirty="0">
                <a:solidFill>
                  <a:prstClr val="black"/>
                </a:solidFill>
                <a:latin typeface="ＭＳ Ｐゴシック" panose="020B0600070205080204" pitchFamily="50" charset="-128"/>
              </a:rPr>
              <a:t>　</a:t>
            </a:r>
            <a:r>
              <a:rPr lang="ja-JP" altLang="en-US" sz="1600" dirty="0" smtClean="0">
                <a:solidFill>
                  <a:prstClr val="black"/>
                </a:solidFill>
                <a:latin typeface="ＭＳ Ｐゴシック" panose="020B0600070205080204" pitchFamily="50" charset="-128"/>
              </a:rPr>
              <a:t>⇒</a:t>
            </a:r>
            <a:r>
              <a:rPr lang="ja-JP" altLang="en-US" sz="1600" dirty="0">
                <a:solidFill>
                  <a:prstClr val="black"/>
                </a:solidFill>
                <a:latin typeface="ＭＳ Ｐゴシック" panose="020B0600070205080204" pitchFamily="50" charset="-128"/>
              </a:rPr>
              <a:t>必要に応じて過誤申立、改善指導、</a:t>
            </a:r>
            <a:endParaRPr lang="en-US" altLang="ja-JP" sz="1600" dirty="0">
              <a:solidFill>
                <a:prstClr val="black"/>
              </a:solidFill>
              <a:latin typeface="ＭＳ Ｐゴシック" panose="020B0600070205080204" pitchFamily="50" charset="-128"/>
            </a:endParaRPr>
          </a:p>
          <a:p>
            <a:pPr>
              <a:lnSpc>
                <a:spcPts val="1800"/>
              </a:lnSpc>
            </a:pPr>
            <a:r>
              <a:rPr lang="ja-JP" altLang="en-US" sz="1600" dirty="0">
                <a:solidFill>
                  <a:prstClr val="black"/>
                </a:solidFill>
                <a:latin typeface="ＭＳ Ｐゴシック" panose="020B0600070205080204" pitchFamily="50" charset="-128"/>
              </a:rPr>
              <a:t>　　改善勧告、改善命令、指定取消　等</a:t>
            </a:r>
            <a:endParaRPr lang="en-US" altLang="ja-JP" sz="1600" dirty="0">
              <a:solidFill>
                <a:prstClr val="black"/>
              </a:solidFill>
            </a:endParaRPr>
          </a:p>
        </p:txBody>
      </p:sp>
      <p:sp>
        <p:nvSpPr>
          <p:cNvPr id="5" name="上下矢印 4"/>
          <p:cNvSpPr/>
          <p:nvPr/>
        </p:nvSpPr>
        <p:spPr>
          <a:xfrm>
            <a:off x="4283968" y="2240936"/>
            <a:ext cx="1800200" cy="612000"/>
          </a:xfrm>
          <a:prstGeom prst="upDownArrow">
            <a:avLst>
              <a:gd name="adj1" fmla="val 50000"/>
              <a:gd name="adj2" fmla="val 32848"/>
            </a:avLst>
          </a:prstGeom>
          <a:solidFill>
            <a:schemeClr val="accent6">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rgbClr val="FF0000"/>
                </a:solidFill>
              </a:rPr>
              <a:t>情報共有</a:t>
            </a:r>
            <a:endParaRPr lang="ja-JP" altLang="en-US" dirty="0">
              <a:solidFill>
                <a:srgbClr val="FF0000"/>
              </a:solidFill>
            </a:endParaRPr>
          </a:p>
        </p:txBody>
      </p:sp>
      <p:sp>
        <p:nvSpPr>
          <p:cNvPr id="24" name="テキスト ボックス 23"/>
          <p:cNvSpPr txBox="1"/>
          <p:nvPr/>
        </p:nvSpPr>
        <p:spPr>
          <a:xfrm>
            <a:off x="3998351" y="6631069"/>
            <a:ext cx="4968552" cy="276999"/>
          </a:xfrm>
          <a:prstGeom prst="rect">
            <a:avLst/>
          </a:prstGeom>
          <a:noFill/>
        </p:spPr>
        <p:txBody>
          <a:bodyPr wrap="square" rtlCol="0">
            <a:spAutoFit/>
          </a:bodyPr>
          <a:lstStyle/>
          <a:p>
            <a:pPr algn="r"/>
            <a:r>
              <a:rPr lang="en-US" altLang="ja-JP" sz="1200" dirty="0" smtClean="0">
                <a:solidFill>
                  <a:prstClr val="black"/>
                </a:solidFill>
              </a:rPr>
              <a:t>※</a:t>
            </a:r>
            <a:r>
              <a:rPr lang="ja-JP" altLang="en-US" sz="1200" dirty="0" smtClean="0">
                <a:solidFill>
                  <a:prstClr val="black"/>
                </a:solidFill>
              </a:rPr>
              <a:t>ケアプランの点検を事業者指導部署が担当する場合も同様に連携</a:t>
            </a:r>
            <a:endParaRPr lang="ja-JP" altLang="en-US" sz="1200" dirty="0">
              <a:solidFill>
                <a:prstClr val="black"/>
              </a:solidFill>
            </a:endParaRPr>
          </a:p>
        </p:txBody>
      </p:sp>
      <p:sp>
        <p:nvSpPr>
          <p:cNvPr id="23" name="ホームベース 22"/>
          <p:cNvSpPr/>
          <p:nvPr/>
        </p:nvSpPr>
        <p:spPr>
          <a:xfrm>
            <a:off x="448960" y="3284984"/>
            <a:ext cx="8515528" cy="576000"/>
          </a:xfrm>
          <a:prstGeom prst="homePlat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a:solidFill>
                  <a:prstClr val="black"/>
                </a:solidFill>
                <a:latin typeface="ＭＳ Ｐゴシック"/>
              </a:rPr>
              <a:t>【</a:t>
            </a:r>
            <a:r>
              <a:rPr lang="ja-JP" altLang="en-US" b="1" dirty="0" smtClean="0">
                <a:solidFill>
                  <a:srgbClr val="FF0000"/>
                </a:solidFill>
                <a:latin typeface="ＭＳ Ｐゴシック"/>
              </a:rPr>
              <a:t>ｽﾃｯﾌﾟ</a:t>
            </a:r>
            <a:r>
              <a:rPr lang="en-US" altLang="ja-JP" b="1" dirty="0">
                <a:solidFill>
                  <a:srgbClr val="FF0000"/>
                </a:solidFill>
                <a:latin typeface="ＭＳ Ｐゴシック"/>
              </a:rPr>
              <a:t>3</a:t>
            </a:r>
            <a:r>
              <a:rPr lang="en-US" altLang="ja-JP" b="1" dirty="0" smtClean="0">
                <a:solidFill>
                  <a:prstClr val="black"/>
                </a:solidFill>
                <a:latin typeface="ＭＳ Ｐゴシック"/>
              </a:rPr>
              <a:t>】</a:t>
            </a:r>
            <a:r>
              <a:rPr lang="ja-JP" altLang="en-US" b="1" dirty="0" smtClean="0">
                <a:solidFill>
                  <a:prstClr val="black"/>
                </a:solidFill>
                <a:latin typeface="ＭＳ Ｐゴシック"/>
              </a:rPr>
              <a:t>ケアプラン点検・事業者点検の実施</a:t>
            </a:r>
            <a:endParaRPr lang="ja-JP" altLang="en-US" b="1" dirty="0">
              <a:solidFill>
                <a:prstClr val="black"/>
              </a:solidFill>
            </a:endParaRPr>
          </a:p>
        </p:txBody>
      </p:sp>
      <p:sp>
        <p:nvSpPr>
          <p:cNvPr id="3" name="左右矢印 2"/>
          <p:cNvSpPr/>
          <p:nvPr/>
        </p:nvSpPr>
        <p:spPr>
          <a:xfrm>
            <a:off x="4139952" y="4365104"/>
            <a:ext cx="920261" cy="1080120"/>
          </a:xfrm>
          <a:prstGeom prst="leftRightArrow">
            <a:avLst>
              <a:gd name="adj1" fmla="val 47713"/>
              <a:gd name="adj2" fmla="val 29408"/>
            </a:avLst>
          </a:prstGeom>
          <a:solidFill>
            <a:schemeClr val="accent6">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rgbClr val="FF0000"/>
                </a:solidFill>
              </a:rPr>
              <a:t>情報共有</a:t>
            </a:r>
            <a:endParaRPr lang="ja-JP" altLang="en-US" sz="1400" dirty="0">
              <a:solidFill>
                <a:srgbClr val="FF0000"/>
              </a:solidFill>
            </a:endParaRPr>
          </a:p>
        </p:txBody>
      </p:sp>
    </p:spTree>
    <p:extLst>
      <p:ext uri="{BB962C8B-B14F-4D97-AF65-F5344CB8AC3E}">
        <p14:creationId xmlns:p14="http://schemas.microsoft.com/office/powerpoint/2010/main" val="35958049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44625"/>
            <a:ext cx="9036496" cy="432048"/>
          </a:xfrm>
          <a:solidFill>
            <a:schemeClr val="accent3">
              <a:lumMod val="40000"/>
              <a:lumOff val="60000"/>
            </a:schemeClr>
          </a:solidFill>
          <a:ln>
            <a:solidFill>
              <a:schemeClr val="accent1"/>
            </a:solidFill>
          </a:ln>
        </p:spPr>
        <p:txBody>
          <a:bodyPr>
            <a:noAutofit/>
          </a:bodyPr>
          <a:lstStyle/>
          <a:p>
            <a:r>
              <a:rPr kumimoji="1" lang="en-US" altLang="ja-JP" sz="2400" b="1" dirty="0" smtClean="0"/>
              <a:t>【</a:t>
            </a:r>
            <a:r>
              <a:rPr kumimoji="1" lang="ja-JP" altLang="en-US" sz="2400" b="1" dirty="0" smtClean="0">
                <a:solidFill>
                  <a:srgbClr val="FF0000"/>
                </a:solidFill>
              </a:rPr>
              <a:t>ｽﾃｯﾌﾟ</a:t>
            </a:r>
            <a:r>
              <a:rPr kumimoji="1" lang="en-US" altLang="ja-JP" sz="2400" b="1" dirty="0" smtClean="0">
                <a:solidFill>
                  <a:srgbClr val="FF0000"/>
                </a:solidFill>
              </a:rPr>
              <a:t>1</a:t>
            </a:r>
            <a:r>
              <a:rPr kumimoji="1" lang="en-US" altLang="ja-JP" sz="2400" b="1" dirty="0" smtClean="0"/>
              <a:t>】</a:t>
            </a:r>
            <a:r>
              <a:rPr kumimoji="1" lang="ja-JP" altLang="en-US" sz="2400" b="1" dirty="0" smtClean="0"/>
              <a:t>給付データから</a:t>
            </a:r>
            <a:r>
              <a:rPr lang="ja-JP" altLang="en-US" sz="2400" b="1" dirty="0"/>
              <a:t>の</a:t>
            </a:r>
            <a:r>
              <a:rPr kumimoji="1" lang="ja-JP" altLang="en-US" sz="2400" b="1" dirty="0" smtClean="0"/>
              <a:t>絞り込み</a:t>
            </a:r>
            <a:endParaRPr kumimoji="1" lang="ja-JP" altLang="en-US" sz="2400" b="1"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26946195"/>
              </p:ext>
            </p:extLst>
          </p:nvPr>
        </p:nvGraphicFramePr>
        <p:xfrm>
          <a:off x="179512" y="1412776"/>
          <a:ext cx="8928992" cy="1397305"/>
        </p:xfrm>
        <a:graphic>
          <a:graphicData uri="http://schemas.openxmlformats.org/drawingml/2006/table">
            <a:tbl>
              <a:tblPr>
                <a:tableStyleId>{5940675A-B579-460E-94D1-54222C63F5DA}</a:tableStyleId>
              </a:tblPr>
              <a:tblGrid>
                <a:gridCol w="1224136"/>
                <a:gridCol w="4032448"/>
                <a:gridCol w="3672408"/>
              </a:tblGrid>
              <a:tr h="322722">
                <a:tc>
                  <a:txBody>
                    <a:bodyPr/>
                    <a:lstStyle/>
                    <a:p>
                      <a:pPr algn="ctr" fontAlgn="ctr"/>
                      <a:r>
                        <a:rPr lang="ja-JP" altLang="en-US" sz="1400" u="none" strike="noStrike" dirty="0">
                          <a:effectLst/>
                        </a:rPr>
                        <a:t>チェック項目</a:t>
                      </a:r>
                      <a:endParaRPr lang="ja-JP" altLang="en-US" sz="1400" b="0" i="0" u="none" strike="noStrike" dirty="0">
                        <a:effectLst/>
                        <a:latin typeface="ＭＳ ゴシック"/>
                      </a:endParaRPr>
                    </a:p>
                  </a:txBody>
                  <a:tcPr marL="7783" marR="7783" marT="7783" marB="0" anchor="ctr">
                    <a:solidFill>
                      <a:schemeClr val="accent5">
                        <a:lumMod val="20000"/>
                        <a:lumOff val="80000"/>
                      </a:schemeClr>
                    </a:solidFill>
                  </a:tcPr>
                </a:tc>
                <a:tc>
                  <a:txBody>
                    <a:bodyPr/>
                    <a:lstStyle/>
                    <a:p>
                      <a:pPr algn="ctr" fontAlgn="ctr"/>
                      <a:r>
                        <a:rPr lang="ja-JP" altLang="en-US" sz="1400" u="none" strike="noStrike" dirty="0">
                          <a:effectLst/>
                        </a:rPr>
                        <a:t>チェック内容</a:t>
                      </a:r>
                      <a:endParaRPr lang="ja-JP" altLang="en-US" sz="1400" b="0" i="0" u="none" strike="noStrike" dirty="0">
                        <a:effectLst/>
                        <a:latin typeface="ＭＳ ゴシック"/>
                      </a:endParaRPr>
                    </a:p>
                  </a:txBody>
                  <a:tcPr marL="7783" marR="7783" marT="7783" marB="0" anchor="ctr">
                    <a:solidFill>
                      <a:schemeClr val="accent5">
                        <a:lumMod val="20000"/>
                        <a:lumOff val="80000"/>
                      </a:schemeClr>
                    </a:solidFill>
                  </a:tcPr>
                </a:tc>
                <a:tc>
                  <a:txBody>
                    <a:bodyPr/>
                    <a:lstStyle/>
                    <a:p>
                      <a:pPr algn="ctr" fontAlgn="ctr"/>
                      <a:r>
                        <a:rPr lang="ja-JP" altLang="en-US" sz="1400" b="0" i="0" u="none" strike="noStrike" dirty="0" smtClean="0">
                          <a:effectLst/>
                          <a:latin typeface="ＭＳ ゴシック"/>
                        </a:rPr>
                        <a:t>考え方</a:t>
                      </a:r>
                      <a:endParaRPr lang="ja-JP" altLang="en-US" sz="1400" b="0" i="0" u="none" strike="noStrike" dirty="0">
                        <a:effectLst/>
                        <a:latin typeface="ＭＳ ゴシック"/>
                      </a:endParaRPr>
                    </a:p>
                  </a:txBody>
                  <a:tcPr marL="7783" marR="7783" marT="7783" marB="0" anchor="ctr">
                    <a:solidFill>
                      <a:schemeClr val="accent5">
                        <a:lumMod val="20000"/>
                        <a:lumOff val="80000"/>
                      </a:schemeClr>
                    </a:solidFill>
                  </a:tcPr>
                </a:tc>
              </a:tr>
              <a:tr h="943966">
                <a:tc>
                  <a:txBody>
                    <a:bodyPr/>
                    <a:lstStyle/>
                    <a:p>
                      <a:pPr algn="l" fontAlgn="ctr"/>
                      <a:r>
                        <a:rPr lang="ja-JP" altLang="en-US" sz="1400" u="none" strike="noStrike" dirty="0">
                          <a:effectLst/>
                        </a:rPr>
                        <a:t>生活保護</a:t>
                      </a:r>
                      <a:r>
                        <a:rPr lang="ja-JP" altLang="en-US" sz="1400" u="none" strike="noStrike" dirty="0" smtClean="0">
                          <a:effectLst/>
                        </a:rPr>
                        <a:t>受給者率</a:t>
                      </a:r>
                      <a:endParaRPr lang="ja-JP" altLang="en-US" sz="1400" b="0" i="0" u="none" strike="noStrike" dirty="0">
                        <a:effectLst/>
                        <a:latin typeface="ＭＳ ゴシック"/>
                      </a:endParaRPr>
                    </a:p>
                  </a:txBody>
                  <a:tcPr marL="7783" marR="7783" marT="7783" marB="0" anchor="ctr"/>
                </a:tc>
                <a:tc>
                  <a:txBody>
                    <a:bodyPr/>
                    <a:lstStyle/>
                    <a:p>
                      <a:pPr algn="l" fontAlgn="ctr"/>
                      <a:r>
                        <a:rPr lang="ja-JP" altLang="en-US" sz="1400" u="none" strike="noStrike" dirty="0">
                          <a:effectLst/>
                        </a:rPr>
                        <a:t>生活保護受給者率が</a:t>
                      </a:r>
                      <a:r>
                        <a:rPr lang="ja-JP" altLang="en-US" sz="1400" u="none" strike="noStrike" dirty="0" smtClean="0">
                          <a:effectLst/>
                        </a:rPr>
                        <a:t>５０％以上</a:t>
                      </a:r>
                      <a:endParaRPr lang="ja-JP" altLang="en-US" sz="1400" b="0" i="0" u="none" strike="noStrike" dirty="0">
                        <a:effectLst/>
                        <a:latin typeface="ＭＳ ゴシック"/>
                      </a:endParaRPr>
                    </a:p>
                  </a:txBody>
                  <a:tcPr marL="7783" marR="7783" marT="7783" marB="0" anchor="ctr"/>
                </a:tc>
                <a:tc>
                  <a:txBody>
                    <a:bodyPr/>
                    <a:lstStyle/>
                    <a:p>
                      <a:pPr algn="l" fontAlgn="ctr"/>
                      <a:r>
                        <a:rPr lang="ja-JP" altLang="en-US" sz="1400" b="0" i="0" u="none" strike="noStrike" dirty="0" smtClean="0">
                          <a:effectLst/>
                          <a:latin typeface="ＭＳ ゴシック"/>
                        </a:rPr>
                        <a:t>生活保護受給者率が高いことが問題ではなく、利用者に自己負担が生じないことから、不必要なサービスが位置付けられていないかを点検。同様に</a:t>
                      </a:r>
                      <a:r>
                        <a:rPr lang="en-US" altLang="ja-JP" sz="1400" b="0" i="0" u="none" strike="noStrike" dirty="0" smtClean="0">
                          <a:effectLst/>
                          <a:latin typeface="ＭＳ ゴシック"/>
                        </a:rPr>
                        <a:t>『</a:t>
                      </a:r>
                      <a:r>
                        <a:rPr lang="ja-JP" altLang="en-US" sz="1400" b="0" i="0" u="none" strike="noStrike" dirty="0" smtClean="0">
                          <a:effectLst/>
                          <a:latin typeface="ＭＳ ゴシック"/>
                        </a:rPr>
                        <a:t>住所地特例</a:t>
                      </a:r>
                      <a:r>
                        <a:rPr lang="en-US" altLang="ja-JP" sz="1400" b="0" i="0" u="none" strike="noStrike" dirty="0" smtClean="0">
                          <a:effectLst/>
                          <a:latin typeface="ＭＳ ゴシック"/>
                        </a:rPr>
                        <a:t>』</a:t>
                      </a:r>
                      <a:r>
                        <a:rPr lang="ja-JP" altLang="en-US" sz="1400" b="0" i="0" u="none" strike="noStrike" dirty="0" smtClean="0">
                          <a:effectLst/>
                          <a:latin typeface="ＭＳ ゴシック"/>
                        </a:rPr>
                        <a:t>の方が極端に多い高齢者住まいも注意を要する。</a:t>
                      </a:r>
                      <a:endParaRPr lang="ja-JP" altLang="en-US" sz="1400" b="0" i="0" u="none" strike="noStrike" dirty="0">
                        <a:effectLst/>
                        <a:latin typeface="ＭＳ ゴシック"/>
                      </a:endParaRPr>
                    </a:p>
                  </a:txBody>
                  <a:tcPr marL="7783" marR="7783" marT="7783" marB="0" anchor="ctr"/>
                </a:tc>
              </a:tr>
            </a:tbl>
          </a:graphicData>
        </a:graphic>
      </p:graphicFrame>
      <p:graphicFrame>
        <p:nvGraphicFramePr>
          <p:cNvPr id="6" name="コンテンツ プレースホルダー 3"/>
          <p:cNvGraphicFramePr>
            <a:graphicFrameLocks/>
          </p:cNvGraphicFramePr>
          <p:nvPr>
            <p:extLst>
              <p:ext uri="{D42A27DB-BD31-4B8C-83A1-F6EECF244321}">
                <p14:modId xmlns:p14="http://schemas.microsoft.com/office/powerpoint/2010/main" val="3671453114"/>
              </p:ext>
            </p:extLst>
          </p:nvPr>
        </p:nvGraphicFramePr>
        <p:xfrm>
          <a:off x="179513" y="3274582"/>
          <a:ext cx="8928992" cy="1306546"/>
        </p:xfrm>
        <a:graphic>
          <a:graphicData uri="http://schemas.openxmlformats.org/drawingml/2006/table">
            <a:tbl>
              <a:tblPr>
                <a:tableStyleId>{5940675A-B579-460E-94D1-54222C63F5DA}</a:tableStyleId>
              </a:tblPr>
              <a:tblGrid>
                <a:gridCol w="1224135"/>
                <a:gridCol w="4032448"/>
                <a:gridCol w="3672409"/>
              </a:tblGrid>
              <a:tr h="212135">
                <a:tc>
                  <a:txBody>
                    <a:bodyPr/>
                    <a:lstStyle/>
                    <a:p>
                      <a:pPr algn="ctr" fontAlgn="ctr"/>
                      <a:r>
                        <a:rPr lang="ja-JP" altLang="en-US" sz="1400" u="none" strike="noStrike" dirty="0">
                          <a:effectLst/>
                        </a:rPr>
                        <a:t>チェック項目</a:t>
                      </a:r>
                      <a:endParaRPr lang="ja-JP" altLang="en-US" sz="1400" b="0" i="0" u="none" strike="noStrike" dirty="0">
                        <a:effectLst/>
                        <a:latin typeface="ＭＳ ゴシック"/>
                      </a:endParaRPr>
                    </a:p>
                  </a:txBody>
                  <a:tcPr marL="7783" marR="7783" marT="7783" marB="0" anchor="ctr">
                    <a:solidFill>
                      <a:schemeClr val="accent5">
                        <a:lumMod val="20000"/>
                        <a:lumOff val="80000"/>
                      </a:schemeClr>
                    </a:solidFill>
                  </a:tcPr>
                </a:tc>
                <a:tc>
                  <a:txBody>
                    <a:bodyPr/>
                    <a:lstStyle/>
                    <a:p>
                      <a:pPr algn="ctr" fontAlgn="ctr"/>
                      <a:r>
                        <a:rPr lang="ja-JP" altLang="en-US" sz="1400" u="none" strike="noStrike" dirty="0">
                          <a:effectLst/>
                        </a:rPr>
                        <a:t>チェック内容</a:t>
                      </a:r>
                      <a:endParaRPr lang="ja-JP" altLang="en-US" sz="1400" b="0" i="0" u="none" strike="noStrike" dirty="0">
                        <a:effectLst/>
                        <a:latin typeface="ＭＳ ゴシック"/>
                      </a:endParaRPr>
                    </a:p>
                  </a:txBody>
                  <a:tcPr marL="7783" marR="7783" marT="7783" marB="0" anchor="ctr">
                    <a:solidFill>
                      <a:schemeClr val="accent5">
                        <a:lumMod val="20000"/>
                        <a:lumOff val="80000"/>
                      </a:schemeClr>
                    </a:solidFill>
                  </a:tcPr>
                </a:tc>
                <a:tc>
                  <a:txBody>
                    <a:bodyPr/>
                    <a:lstStyle/>
                    <a:p>
                      <a:pPr algn="ctr" fontAlgn="ctr"/>
                      <a:r>
                        <a:rPr lang="ja-JP" altLang="en-US" sz="1400" b="0" i="0" u="none" strike="noStrike" dirty="0" smtClean="0">
                          <a:effectLst/>
                          <a:latin typeface="ＭＳ ゴシック"/>
                        </a:rPr>
                        <a:t>考え方</a:t>
                      </a:r>
                      <a:endParaRPr lang="ja-JP" altLang="en-US" sz="1400" b="0" i="0" u="none" strike="noStrike" dirty="0">
                        <a:effectLst/>
                        <a:latin typeface="ＭＳ ゴシック"/>
                      </a:endParaRPr>
                    </a:p>
                  </a:txBody>
                  <a:tcPr marL="7783" marR="7783" marT="7783" marB="0" anchor="ctr">
                    <a:solidFill>
                      <a:schemeClr val="accent5">
                        <a:lumMod val="20000"/>
                        <a:lumOff val="80000"/>
                      </a:schemeClr>
                    </a:solidFill>
                  </a:tcPr>
                </a:tc>
              </a:tr>
              <a:tr h="517403">
                <a:tc rowSpan="2">
                  <a:txBody>
                    <a:bodyPr/>
                    <a:lstStyle/>
                    <a:p>
                      <a:pPr algn="l" fontAlgn="ctr"/>
                      <a:r>
                        <a:rPr lang="ja-JP" altLang="en-US" sz="1400" u="none" strike="noStrike" dirty="0">
                          <a:effectLst/>
                        </a:rPr>
                        <a:t>区分支給限度額</a:t>
                      </a:r>
                      <a:r>
                        <a:rPr lang="ja-JP" altLang="en-US" sz="1400" u="none" strike="noStrike" dirty="0" smtClean="0">
                          <a:effectLst/>
                        </a:rPr>
                        <a:t>利用率</a:t>
                      </a:r>
                      <a:endParaRPr lang="ja-JP" altLang="en-US" sz="1400" b="0" i="0" u="none" strike="noStrike" dirty="0">
                        <a:effectLst/>
                        <a:latin typeface="ＭＳ ゴシック"/>
                      </a:endParaRPr>
                    </a:p>
                  </a:txBody>
                  <a:tcPr marL="7783" marR="7783" marT="7783" marB="0" anchor="ctr"/>
                </a:tc>
                <a:tc>
                  <a:txBody>
                    <a:bodyPr/>
                    <a:lstStyle/>
                    <a:p>
                      <a:pPr algn="l" fontAlgn="ctr"/>
                      <a:r>
                        <a:rPr lang="ja-JP" altLang="en-US" sz="1400" u="none" strike="noStrike" dirty="0" smtClean="0">
                          <a:effectLst/>
                        </a:rPr>
                        <a:t>要介護１・２で区分支給限度額利用率が平均８０％以上</a:t>
                      </a:r>
                    </a:p>
                  </a:txBody>
                  <a:tcPr marL="7783" marR="7783" marT="7783" marB="0" anchor="ctr"/>
                </a:tc>
                <a:tc rowSpan="2">
                  <a:txBody>
                    <a:bodyPr/>
                    <a:lstStyle/>
                    <a:p>
                      <a:pPr algn="l" fontAlgn="ctr"/>
                      <a:r>
                        <a:rPr lang="ja-JP" altLang="en-US" sz="1400" b="0" i="0" u="none" strike="noStrike" dirty="0" smtClean="0">
                          <a:effectLst/>
                          <a:latin typeface="ＭＳ ゴシック"/>
                        </a:rPr>
                        <a:t>区分支給限度額利用率の高いというだけで不適切というわけではない。介護度の高い高齢者が多い場合、利用率は高くなりがちであることにも留意。あくまで、悪質な利用実態を絞り込んでいく際の条件として活用可能。</a:t>
                      </a:r>
                      <a:endParaRPr lang="ja-JP" altLang="en-US" sz="1400" b="0" i="0" u="none" strike="noStrike" dirty="0">
                        <a:effectLst/>
                        <a:latin typeface="ＭＳ ゴシック"/>
                      </a:endParaRPr>
                    </a:p>
                  </a:txBody>
                  <a:tcPr marL="7783" marR="7783" marT="7783" marB="0" anchor="ctr"/>
                </a:tc>
              </a:tr>
              <a:tr h="568000">
                <a:tc vMerge="1">
                  <a:txBody>
                    <a:bodyPr/>
                    <a:lstStyle/>
                    <a:p>
                      <a:endParaRPr kumimoji="1" lang="ja-JP" altLang="en-US"/>
                    </a:p>
                  </a:txBody>
                  <a:tcPr/>
                </a:tc>
                <a:tc>
                  <a:txBody>
                    <a:bodyPr/>
                    <a:lstStyle/>
                    <a:p>
                      <a:pPr algn="l" fontAlgn="ctr"/>
                      <a:r>
                        <a:rPr lang="ja-JP" altLang="en-US" sz="1400" b="0" i="0" u="none" strike="noStrike" dirty="0" smtClean="0">
                          <a:effectLst/>
                          <a:latin typeface="ＭＳ ゴシック"/>
                        </a:rPr>
                        <a:t>区分支給限度額利用率が平均９５％以上</a:t>
                      </a:r>
                    </a:p>
                  </a:txBody>
                  <a:tcPr marL="7783" marR="7783" marT="7783" marB="0" anchor="ctr"/>
                </a:tc>
                <a:tc vMerge="1">
                  <a:txBody>
                    <a:bodyPr/>
                    <a:lstStyle/>
                    <a:p>
                      <a:endParaRPr kumimoji="1" lang="ja-JP" altLang="en-US"/>
                    </a:p>
                  </a:txBody>
                  <a:tcPr/>
                </a:tc>
              </a:tr>
            </a:tbl>
          </a:graphicData>
        </a:graphic>
      </p:graphicFrame>
      <p:sp>
        <p:nvSpPr>
          <p:cNvPr id="7" name="テキスト ボックス 6"/>
          <p:cNvSpPr txBox="1"/>
          <p:nvPr/>
        </p:nvSpPr>
        <p:spPr>
          <a:xfrm>
            <a:off x="35496" y="1052736"/>
            <a:ext cx="2520280" cy="369332"/>
          </a:xfrm>
          <a:prstGeom prst="rect">
            <a:avLst/>
          </a:prstGeom>
          <a:noFill/>
        </p:spPr>
        <p:txBody>
          <a:bodyPr wrap="square" rtlCol="0">
            <a:spAutoFit/>
          </a:bodyPr>
          <a:lstStyle/>
          <a:p>
            <a:r>
              <a:rPr kumimoji="1" lang="en-US" altLang="ja-JP" dirty="0" smtClean="0"/>
              <a:t>【</a:t>
            </a:r>
            <a:r>
              <a:rPr kumimoji="1" lang="ja-JP" altLang="en-US" dirty="0" smtClean="0"/>
              <a:t>入居者像</a:t>
            </a:r>
            <a:r>
              <a:rPr kumimoji="1" lang="en-US" altLang="ja-JP" dirty="0" smtClean="0"/>
              <a:t>】</a:t>
            </a:r>
            <a:endParaRPr kumimoji="1" lang="ja-JP" altLang="en-US" dirty="0"/>
          </a:p>
        </p:txBody>
      </p:sp>
      <p:sp>
        <p:nvSpPr>
          <p:cNvPr id="8" name="テキスト ボックス 7"/>
          <p:cNvSpPr txBox="1"/>
          <p:nvPr/>
        </p:nvSpPr>
        <p:spPr>
          <a:xfrm>
            <a:off x="35496" y="2915937"/>
            <a:ext cx="3649100" cy="369332"/>
          </a:xfrm>
          <a:prstGeom prst="rect">
            <a:avLst/>
          </a:prstGeom>
          <a:noFill/>
        </p:spPr>
        <p:txBody>
          <a:bodyPr wrap="square" rtlCol="0">
            <a:spAutoFit/>
          </a:bodyPr>
          <a:lstStyle/>
          <a:p>
            <a:r>
              <a:rPr kumimoji="1" lang="en-US" altLang="ja-JP" dirty="0" smtClean="0"/>
              <a:t>【</a:t>
            </a:r>
            <a:r>
              <a:rPr lang="ja-JP" altLang="en-US" dirty="0"/>
              <a:t>区分支給限度</a:t>
            </a:r>
            <a:r>
              <a:rPr lang="ja-JP" altLang="en-US" dirty="0" smtClean="0"/>
              <a:t>額</a:t>
            </a:r>
            <a:r>
              <a:rPr kumimoji="1" lang="en-US" altLang="ja-JP" dirty="0" smtClean="0"/>
              <a:t>】</a:t>
            </a:r>
            <a:endParaRPr kumimoji="1" lang="ja-JP" altLang="en-US" dirty="0"/>
          </a:p>
        </p:txBody>
      </p:sp>
      <p:graphicFrame>
        <p:nvGraphicFramePr>
          <p:cNvPr id="9" name="コンテンツ プレースホルダー 3"/>
          <p:cNvGraphicFramePr>
            <a:graphicFrameLocks/>
          </p:cNvGraphicFramePr>
          <p:nvPr>
            <p:extLst>
              <p:ext uri="{D42A27DB-BD31-4B8C-83A1-F6EECF244321}">
                <p14:modId xmlns:p14="http://schemas.microsoft.com/office/powerpoint/2010/main" val="773399960"/>
              </p:ext>
            </p:extLst>
          </p:nvPr>
        </p:nvGraphicFramePr>
        <p:xfrm>
          <a:off x="179512" y="5200047"/>
          <a:ext cx="8928992" cy="1397305"/>
        </p:xfrm>
        <a:graphic>
          <a:graphicData uri="http://schemas.openxmlformats.org/drawingml/2006/table">
            <a:tbl>
              <a:tblPr>
                <a:tableStyleId>{5940675A-B579-460E-94D1-54222C63F5DA}</a:tableStyleId>
              </a:tblPr>
              <a:tblGrid>
                <a:gridCol w="1224136"/>
                <a:gridCol w="4032448"/>
                <a:gridCol w="3672408"/>
              </a:tblGrid>
              <a:tr h="322722">
                <a:tc>
                  <a:txBody>
                    <a:bodyPr/>
                    <a:lstStyle/>
                    <a:p>
                      <a:pPr algn="ctr" fontAlgn="ctr"/>
                      <a:r>
                        <a:rPr lang="ja-JP" altLang="en-US" sz="1400" u="none" strike="noStrike" dirty="0">
                          <a:effectLst/>
                        </a:rPr>
                        <a:t>チェック項目</a:t>
                      </a:r>
                      <a:endParaRPr lang="ja-JP" altLang="en-US" sz="1400" b="0" i="0" u="none" strike="noStrike" dirty="0">
                        <a:effectLst/>
                        <a:latin typeface="ＭＳ ゴシック"/>
                      </a:endParaRPr>
                    </a:p>
                  </a:txBody>
                  <a:tcPr marL="7783" marR="7783" marT="7783" marB="0" anchor="ctr">
                    <a:solidFill>
                      <a:schemeClr val="accent5">
                        <a:lumMod val="20000"/>
                        <a:lumOff val="80000"/>
                      </a:schemeClr>
                    </a:solidFill>
                  </a:tcPr>
                </a:tc>
                <a:tc>
                  <a:txBody>
                    <a:bodyPr/>
                    <a:lstStyle/>
                    <a:p>
                      <a:pPr algn="ctr" fontAlgn="ctr"/>
                      <a:r>
                        <a:rPr lang="ja-JP" altLang="en-US" sz="1400" u="none" strike="noStrike" dirty="0">
                          <a:effectLst/>
                        </a:rPr>
                        <a:t>チェック内容</a:t>
                      </a:r>
                      <a:endParaRPr lang="ja-JP" altLang="en-US" sz="1400" b="0" i="0" u="none" strike="noStrike" dirty="0">
                        <a:effectLst/>
                        <a:latin typeface="ＭＳ ゴシック"/>
                      </a:endParaRPr>
                    </a:p>
                  </a:txBody>
                  <a:tcPr marL="7783" marR="7783" marT="7783" marB="0" anchor="ctr">
                    <a:solidFill>
                      <a:schemeClr val="accent5">
                        <a:lumMod val="20000"/>
                        <a:lumOff val="80000"/>
                      </a:schemeClr>
                    </a:solidFill>
                  </a:tcPr>
                </a:tc>
                <a:tc>
                  <a:txBody>
                    <a:bodyPr/>
                    <a:lstStyle/>
                    <a:p>
                      <a:pPr algn="ctr" fontAlgn="ctr"/>
                      <a:r>
                        <a:rPr lang="ja-JP" altLang="en-US" sz="1400" b="0" i="0" u="none" strike="noStrike" dirty="0" smtClean="0">
                          <a:effectLst/>
                          <a:latin typeface="ＭＳ ゴシック"/>
                        </a:rPr>
                        <a:t>考え方</a:t>
                      </a:r>
                      <a:endParaRPr lang="ja-JP" altLang="en-US" sz="1400" b="0" i="0" u="none" strike="noStrike" dirty="0">
                        <a:effectLst/>
                        <a:latin typeface="ＭＳ ゴシック"/>
                      </a:endParaRPr>
                    </a:p>
                  </a:txBody>
                  <a:tcPr marL="7783" marR="7783" marT="7783" marB="0" anchor="ctr">
                    <a:solidFill>
                      <a:schemeClr val="accent5">
                        <a:lumMod val="20000"/>
                        <a:lumOff val="80000"/>
                      </a:schemeClr>
                    </a:solidFill>
                  </a:tcPr>
                </a:tc>
              </a:tr>
              <a:tr h="1000005">
                <a:tc>
                  <a:txBody>
                    <a:bodyPr/>
                    <a:lstStyle/>
                    <a:p>
                      <a:pPr algn="l" fontAlgn="ctr"/>
                      <a:r>
                        <a:rPr lang="ja-JP" altLang="en-US" sz="1400" b="0" i="0" u="none" strike="noStrike" dirty="0" smtClean="0">
                          <a:effectLst/>
                          <a:latin typeface="+mn-lt"/>
                        </a:rPr>
                        <a:t>利用回数</a:t>
                      </a:r>
                      <a:endParaRPr lang="ja-JP" altLang="en-US" sz="1400" b="0" i="0" u="none" strike="noStrike" dirty="0">
                        <a:effectLst/>
                        <a:latin typeface="ＭＳ ゴシック"/>
                      </a:endParaRPr>
                    </a:p>
                  </a:txBody>
                  <a:tcPr marL="7783" marR="7783" marT="7783" marB="0" anchor="ctr"/>
                </a:tc>
                <a:tc>
                  <a:txBody>
                    <a:bodyPr/>
                    <a:lstStyle/>
                    <a:p>
                      <a:pPr algn="l" fontAlgn="ctr"/>
                      <a:r>
                        <a:rPr lang="ja-JP" altLang="en-US" sz="1400" b="0" i="0" u="none" strike="noStrike" dirty="0" smtClean="0">
                          <a:effectLst/>
                          <a:latin typeface="ＭＳ ゴシック"/>
                        </a:rPr>
                        <a:t>給付実績上、一律に週４回以上の利用がある。</a:t>
                      </a:r>
                      <a:endParaRPr lang="en-US" altLang="ja-JP" sz="1400" b="0" i="0" u="none" strike="noStrike" dirty="0" smtClean="0">
                        <a:effectLst/>
                        <a:latin typeface="ＭＳ ゴシック"/>
                      </a:endParaRPr>
                    </a:p>
                  </a:txBody>
                  <a:tcPr marL="7783" marR="7783" marT="7783" marB="0" anchor="ctr"/>
                </a:tc>
                <a:tc>
                  <a:txBody>
                    <a:bodyPr/>
                    <a:lstStyle/>
                    <a:p>
                      <a:pPr algn="l" fontAlgn="ctr"/>
                      <a:r>
                        <a:rPr lang="ja-JP" altLang="en-US" sz="1400" b="0" i="0" u="none" strike="noStrike" dirty="0" smtClean="0">
                          <a:effectLst/>
                          <a:latin typeface="ＭＳ ゴシック"/>
                        </a:rPr>
                        <a:t>利用回数が多いからといって、直ちに不適切というわけではない。認知症の有無、要介護度などにより、利用回数が変わるのが通常であるが、一律に左記のような傾向がある場合には注意を要する。</a:t>
                      </a:r>
                      <a:endParaRPr lang="ja-JP" altLang="en-US" sz="1400" b="0" i="0" u="none" strike="noStrike" dirty="0">
                        <a:effectLst/>
                        <a:latin typeface="ＭＳ ゴシック"/>
                      </a:endParaRPr>
                    </a:p>
                  </a:txBody>
                  <a:tcPr marL="7783" marR="7783" marT="7783" marB="0" anchor="ctr"/>
                </a:tc>
              </a:tr>
            </a:tbl>
          </a:graphicData>
        </a:graphic>
      </p:graphicFrame>
      <p:sp>
        <p:nvSpPr>
          <p:cNvPr id="10" name="テキスト ボックス 9"/>
          <p:cNvSpPr txBox="1"/>
          <p:nvPr/>
        </p:nvSpPr>
        <p:spPr>
          <a:xfrm>
            <a:off x="35496" y="4779966"/>
            <a:ext cx="3649100" cy="369332"/>
          </a:xfrm>
          <a:prstGeom prst="rect">
            <a:avLst/>
          </a:prstGeom>
          <a:noFill/>
        </p:spPr>
        <p:txBody>
          <a:bodyPr wrap="square" rtlCol="0">
            <a:spAutoFit/>
          </a:bodyPr>
          <a:lstStyle/>
          <a:p>
            <a:r>
              <a:rPr kumimoji="1" lang="en-US" altLang="ja-JP" dirty="0" smtClean="0"/>
              <a:t>【</a:t>
            </a:r>
            <a:r>
              <a:rPr lang="ja-JP" altLang="en-US" dirty="0" smtClean="0"/>
              <a:t>通所介護（デイサービス）</a:t>
            </a:r>
            <a:r>
              <a:rPr kumimoji="1" lang="en-US" altLang="ja-JP" dirty="0" smtClean="0"/>
              <a:t>】</a:t>
            </a:r>
            <a:endParaRPr kumimoji="1" lang="ja-JP" altLang="en-US" dirty="0"/>
          </a:p>
        </p:txBody>
      </p:sp>
      <p:sp>
        <p:nvSpPr>
          <p:cNvPr id="11" name="スライド番号プレースホルダー 3"/>
          <p:cNvSpPr txBox="1">
            <a:spLocks/>
          </p:cNvSpPr>
          <p:nvPr/>
        </p:nvSpPr>
        <p:spPr>
          <a:xfrm>
            <a:off x="6832600" y="6492875"/>
            <a:ext cx="2311400" cy="365125"/>
          </a:xfrm>
          <a:prstGeom prst="rect">
            <a:avLst/>
          </a:prstGeom>
        </p:spPr>
        <p:txBody>
          <a:bodyPr vert="horz" lIns="91247" tIns="45624" rIns="91247" bIns="45624" rtlCol="0" anchor="ctr"/>
          <a:lstStyle>
            <a:defPPr>
              <a:defRPr lang="ja-JP"/>
            </a:defPPr>
            <a:lvl1pPr marL="0" algn="r" defTabSz="904985" rtl="0" eaLnBrk="1" latinLnBrk="0" hangingPunct="1">
              <a:defRPr kumimoji="1" sz="2000" kern="1200">
                <a:solidFill>
                  <a:schemeClr val="tx1"/>
                </a:solidFill>
                <a:latin typeface="+mn-lt"/>
                <a:ea typeface="+mn-ea"/>
                <a:cs typeface="+mn-cs"/>
              </a:defRPr>
            </a:lvl1pPr>
            <a:lvl2pPr marL="452489" algn="l" defTabSz="904985" rtl="0" eaLnBrk="1" latinLnBrk="0" hangingPunct="1">
              <a:defRPr kumimoji="1" sz="1800" kern="1200">
                <a:solidFill>
                  <a:schemeClr val="tx1"/>
                </a:solidFill>
                <a:latin typeface="+mn-lt"/>
                <a:ea typeface="+mn-ea"/>
                <a:cs typeface="+mn-cs"/>
              </a:defRPr>
            </a:lvl2pPr>
            <a:lvl3pPr marL="904985" algn="l" defTabSz="904985" rtl="0" eaLnBrk="1" latinLnBrk="0" hangingPunct="1">
              <a:defRPr kumimoji="1" sz="1800" kern="1200">
                <a:solidFill>
                  <a:schemeClr val="tx1"/>
                </a:solidFill>
                <a:latin typeface="+mn-lt"/>
                <a:ea typeface="+mn-ea"/>
                <a:cs typeface="+mn-cs"/>
              </a:defRPr>
            </a:lvl3pPr>
            <a:lvl4pPr marL="1357480" algn="l" defTabSz="904985" rtl="0" eaLnBrk="1" latinLnBrk="0" hangingPunct="1">
              <a:defRPr kumimoji="1" sz="1800" kern="1200">
                <a:solidFill>
                  <a:schemeClr val="tx1"/>
                </a:solidFill>
                <a:latin typeface="+mn-lt"/>
                <a:ea typeface="+mn-ea"/>
                <a:cs typeface="+mn-cs"/>
              </a:defRPr>
            </a:lvl4pPr>
            <a:lvl5pPr marL="1809974" algn="l" defTabSz="904985" rtl="0" eaLnBrk="1" latinLnBrk="0" hangingPunct="1">
              <a:defRPr kumimoji="1" sz="1800" kern="1200">
                <a:solidFill>
                  <a:schemeClr val="tx1"/>
                </a:solidFill>
                <a:latin typeface="+mn-lt"/>
                <a:ea typeface="+mn-ea"/>
                <a:cs typeface="+mn-cs"/>
              </a:defRPr>
            </a:lvl5pPr>
            <a:lvl6pPr marL="2262463" algn="l" defTabSz="904985" rtl="0" eaLnBrk="1" latinLnBrk="0" hangingPunct="1">
              <a:defRPr kumimoji="1" sz="1800" kern="1200">
                <a:solidFill>
                  <a:schemeClr val="tx1"/>
                </a:solidFill>
                <a:latin typeface="+mn-lt"/>
                <a:ea typeface="+mn-ea"/>
                <a:cs typeface="+mn-cs"/>
              </a:defRPr>
            </a:lvl6pPr>
            <a:lvl7pPr marL="2714956" algn="l" defTabSz="904985" rtl="0" eaLnBrk="1" latinLnBrk="0" hangingPunct="1">
              <a:defRPr kumimoji="1" sz="1800" kern="1200">
                <a:solidFill>
                  <a:schemeClr val="tx1"/>
                </a:solidFill>
                <a:latin typeface="+mn-lt"/>
                <a:ea typeface="+mn-ea"/>
                <a:cs typeface="+mn-cs"/>
              </a:defRPr>
            </a:lvl7pPr>
            <a:lvl8pPr marL="3167454" algn="l" defTabSz="904985" rtl="0" eaLnBrk="1" latinLnBrk="0" hangingPunct="1">
              <a:defRPr kumimoji="1" sz="1800" kern="1200">
                <a:solidFill>
                  <a:schemeClr val="tx1"/>
                </a:solidFill>
                <a:latin typeface="+mn-lt"/>
                <a:ea typeface="+mn-ea"/>
                <a:cs typeface="+mn-cs"/>
              </a:defRPr>
            </a:lvl8pPr>
            <a:lvl9pPr marL="3619940" algn="l" defTabSz="904985" rtl="0" eaLnBrk="1" latinLnBrk="0" hangingPunct="1">
              <a:defRPr kumimoji="1" sz="1800" kern="1200">
                <a:solidFill>
                  <a:schemeClr val="tx1"/>
                </a:solidFill>
                <a:latin typeface="+mn-lt"/>
                <a:ea typeface="+mn-ea"/>
                <a:cs typeface="+mn-cs"/>
              </a:defRPr>
            </a:lvl9pPr>
          </a:lstStyle>
          <a:p>
            <a:pPr>
              <a:defRPr/>
            </a:pPr>
            <a:fld id="{85D4C70D-35DA-47A0-8749-E3FB69473BFD}" type="slidenum">
              <a:rPr lang="ja-JP" altLang="en-US" smtClean="0">
                <a:solidFill>
                  <a:prstClr val="black"/>
                </a:solidFill>
              </a:rPr>
              <a:pPr>
                <a:defRPr/>
              </a:pPr>
              <a:t>6</a:t>
            </a:fld>
            <a:endParaRPr lang="ja-JP" altLang="en-US" dirty="0">
              <a:solidFill>
                <a:prstClr val="black"/>
              </a:solidFill>
            </a:endParaRPr>
          </a:p>
        </p:txBody>
      </p:sp>
      <p:sp>
        <p:nvSpPr>
          <p:cNvPr id="3" name="正方形/長方形 2"/>
          <p:cNvSpPr/>
          <p:nvPr/>
        </p:nvSpPr>
        <p:spPr>
          <a:xfrm>
            <a:off x="237344" y="476673"/>
            <a:ext cx="8799152" cy="584775"/>
          </a:xfrm>
          <a:prstGeom prst="rect">
            <a:avLst/>
          </a:prstGeom>
        </p:spPr>
        <p:txBody>
          <a:bodyPr wrap="square">
            <a:spAutoFit/>
          </a:bodyPr>
          <a:lstStyle/>
          <a:p>
            <a:r>
              <a:rPr lang="ja-JP" altLang="en-US" sz="1600" b="1" dirty="0" smtClean="0"/>
              <a:t>⇒　一つ</a:t>
            </a:r>
            <a:r>
              <a:rPr lang="ja-JP" altLang="en-US" sz="1600" b="1" dirty="0"/>
              <a:t>でも該当があれば</a:t>
            </a:r>
            <a:r>
              <a:rPr lang="ja-JP" altLang="en-US" sz="1600" b="1" dirty="0" smtClean="0"/>
              <a:t>「不適当」と判断していくのではなく、「</a:t>
            </a:r>
            <a:r>
              <a:rPr lang="ja-JP" altLang="en-US" sz="1600" b="1" dirty="0"/>
              <a:t>入居者へのサービス</a:t>
            </a:r>
            <a:r>
              <a:rPr lang="ja-JP" altLang="en-US" sz="1600" b="1" dirty="0" smtClean="0"/>
              <a:t>提供の実態」等</a:t>
            </a:r>
            <a:endParaRPr lang="en-US" altLang="ja-JP" sz="1600" b="1" dirty="0" smtClean="0"/>
          </a:p>
          <a:p>
            <a:r>
              <a:rPr lang="ja-JP" altLang="en-US" sz="1600" b="1" dirty="0"/>
              <a:t>　</a:t>
            </a:r>
            <a:r>
              <a:rPr lang="ja-JP" altLang="en-US" sz="1600" b="1" dirty="0" smtClean="0"/>
              <a:t>を点検していく候補をスクリーニングする際の基準という位置付けであることに留意。</a:t>
            </a:r>
            <a:endParaRPr lang="ja-JP" altLang="en-US" sz="1600" b="1" dirty="0"/>
          </a:p>
        </p:txBody>
      </p:sp>
    </p:spTree>
    <p:extLst>
      <p:ext uri="{BB962C8B-B14F-4D97-AF65-F5344CB8AC3E}">
        <p14:creationId xmlns:p14="http://schemas.microsoft.com/office/powerpoint/2010/main" val="29005624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コンテンツ プレースホルダー 3"/>
          <p:cNvGraphicFramePr>
            <a:graphicFrameLocks/>
          </p:cNvGraphicFramePr>
          <p:nvPr>
            <p:extLst>
              <p:ext uri="{D42A27DB-BD31-4B8C-83A1-F6EECF244321}">
                <p14:modId xmlns:p14="http://schemas.microsoft.com/office/powerpoint/2010/main" val="2558954349"/>
              </p:ext>
            </p:extLst>
          </p:nvPr>
        </p:nvGraphicFramePr>
        <p:xfrm>
          <a:off x="107504" y="404664"/>
          <a:ext cx="8928992" cy="4891728"/>
        </p:xfrm>
        <a:graphic>
          <a:graphicData uri="http://schemas.openxmlformats.org/drawingml/2006/table">
            <a:tbl>
              <a:tblPr>
                <a:tableStyleId>{5940675A-B579-460E-94D1-54222C63F5DA}</a:tableStyleId>
              </a:tblPr>
              <a:tblGrid>
                <a:gridCol w="1041716"/>
                <a:gridCol w="4574908"/>
                <a:gridCol w="3312368"/>
              </a:tblGrid>
              <a:tr h="311866">
                <a:tc>
                  <a:txBody>
                    <a:bodyPr/>
                    <a:lstStyle/>
                    <a:p>
                      <a:pPr algn="ctr" fontAlgn="ctr"/>
                      <a:r>
                        <a:rPr lang="ja-JP" altLang="en-US" sz="1400" u="none" strike="noStrike" dirty="0">
                          <a:effectLst/>
                        </a:rPr>
                        <a:t>チェック項目</a:t>
                      </a:r>
                      <a:endParaRPr lang="ja-JP" altLang="en-US" sz="1400" b="0" i="0" u="none" strike="noStrike" dirty="0">
                        <a:effectLst/>
                        <a:latin typeface="ＭＳ ゴシック"/>
                      </a:endParaRPr>
                    </a:p>
                  </a:txBody>
                  <a:tcPr marL="7783" marR="7783" marT="7783" marB="0" anchor="ctr">
                    <a:solidFill>
                      <a:schemeClr val="accent5">
                        <a:lumMod val="20000"/>
                        <a:lumOff val="80000"/>
                      </a:schemeClr>
                    </a:solidFill>
                  </a:tcPr>
                </a:tc>
                <a:tc>
                  <a:txBody>
                    <a:bodyPr/>
                    <a:lstStyle/>
                    <a:p>
                      <a:pPr algn="ctr" fontAlgn="ctr"/>
                      <a:r>
                        <a:rPr lang="ja-JP" altLang="en-US" sz="1400" u="none" strike="noStrike" dirty="0">
                          <a:effectLst/>
                        </a:rPr>
                        <a:t>チェック内容</a:t>
                      </a:r>
                      <a:endParaRPr lang="ja-JP" altLang="en-US" sz="1400" b="0" i="0" u="none" strike="noStrike" dirty="0">
                        <a:effectLst/>
                        <a:latin typeface="ＭＳ ゴシック"/>
                      </a:endParaRPr>
                    </a:p>
                  </a:txBody>
                  <a:tcPr marL="7783" marR="7783" marT="7783" marB="0" anchor="ctr">
                    <a:solidFill>
                      <a:schemeClr val="accent5">
                        <a:lumMod val="20000"/>
                        <a:lumOff val="80000"/>
                      </a:schemeClr>
                    </a:solidFill>
                  </a:tcPr>
                </a:tc>
                <a:tc>
                  <a:txBody>
                    <a:bodyPr/>
                    <a:lstStyle/>
                    <a:p>
                      <a:pPr algn="ctr" fontAlgn="ctr"/>
                      <a:r>
                        <a:rPr lang="ja-JP" altLang="en-US" sz="1400" b="0" i="0" u="none" strike="noStrike" dirty="0" smtClean="0">
                          <a:effectLst/>
                          <a:latin typeface="ＭＳ ゴシック"/>
                        </a:rPr>
                        <a:t>考え方</a:t>
                      </a:r>
                      <a:endParaRPr lang="ja-JP" altLang="en-US" sz="1400" b="0" i="0" u="none" strike="noStrike" dirty="0">
                        <a:effectLst/>
                        <a:latin typeface="ＭＳ ゴシック"/>
                      </a:endParaRPr>
                    </a:p>
                  </a:txBody>
                  <a:tcPr marL="7783" marR="7783" marT="7783" marB="0" anchor="ctr">
                    <a:solidFill>
                      <a:schemeClr val="accent5">
                        <a:lumMod val="20000"/>
                        <a:lumOff val="80000"/>
                      </a:schemeClr>
                    </a:solidFill>
                  </a:tcPr>
                </a:tc>
              </a:tr>
              <a:tr h="480222">
                <a:tc rowSpan="4">
                  <a:txBody>
                    <a:bodyPr/>
                    <a:lstStyle/>
                    <a:p>
                      <a:pPr algn="l" fontAlgn="ctr"/>
                      <a:r>
                        <a:rPr lang="ja-JP" altLang="en-US" sz="1400" u="none" strike="noStrike" dirty="0" smtClean="0">
                          <a:effectLst/>
                        </a:rPr>
                        <a:t>訪問回数</a:t>
                      </a:r>
                      <a:r>
                        <a:rPr lang="ja-JP" altLang="en-US" sz="1400" u="none" strike="noStrike" dirty="0">
                          <a:effectLst/>
                        </a:rPr>
                        <a:t>　</a:t>
                      </a:r>
                      <a:endParaRPr lang="ja-JP" altLang="en-US" sz="1400" b="0" i="0" u="none" strike="noStrike" dirty="0">
                        <a:effectLst/>
                        <a:latin typeface="ＭＳ ゴシック"/>
                      </a:endParaRPr>
                    </a:p>
                  </a:txBody>
                  <a:tcPr marL="7783" marR="7783" marT="7783" marB="0" anchor="ctr"/>
                </a:tc>
                <a:tc>
                  <a:txBody>
                    <a:bodyPr/>
                    <a:lstStyle/>
                    <a:p>
                      <a:pPr algn="l" fontAlgn="ctr"/>
                      <a:r>
                        <a:rPr lang="ja-JP" altLang="en-US" sz="1400" u="none" strike="noStrike" dirty="0" smtClean="0">
                          <a:effectLst/>
                        </a:rPr>
                        <a:t>要介護１で一律、訪問</a:t>
                      </a:r>
                      <a:r>
                        <a:rPr lang="ja-JP" altLang="en-US" sz="1400" u="none" strike="noStrike" dirty="0">
                          <a:effectLst/>
                        </a:rPr>
                        <a:t>介護の</a:t>
                      </a:r>
                      <a:r>
                        <a:rPr lang="ja-JP" altLang="en-US" sz="1400" u="none" strike="noStrike" dirty="0" smtClean="0">
                          <a:effectLst/>
                        </a:rPr>
                        <a:t>身体生活（身体介護と生活援助の両方）が月３０回以上給付</a:t>
                      </a:r>
                      <a:endParaRPr lang="ja-JP" altLang="en-US" sz="1400" b="0" i="0" u="none" strike="noStrike" dirty="0">
                        <a:effectLst/>
                        <a:latin typeface="ＭＳ ゴシック"/>
                      </a:endParaRPr>
                    </a:p>
                  </a:txBody>
                  <a:tcPr marL="7783" marR="7783" marT="7783" marB="0" anchor="ctr"/>
                </a:tc>
                <a:tc rowSpan="4">
                  <a:txBody>
                    <a:bodyPr/>
                    <a:lstStyle/>
                    <a:p>
                      <a:pPr algn="l" fontAlgn="ctr"/>
                      <a:r>
                        <a:rPr lang="ja-JP" altLang="en-US" sz="1400" b="0" i="0" u="none" strike="noStrike" dirty="0" smtClean="0">
                          <a:effectLst/>
                          <a:latin typeface="ＭＳ ゴシック"/>
                        </a:rPr>
                        <a:t>利用回数が多いからといって、直ちに不適切とは言えないことに留意。要介護度別の平均利用実績等を踏まえながら、平均から大きく離れる場合にはその理由を確認していくことが必要。</a:t>
                      </a:r>
                    </a:p>
                  </a:txBody>
                  <a:tcPr marL="7783" marR="7783" marT="7783" marB="0" anchor="ctr"/>
                </a:tc>
              </a:tr>
              <a:tr h="479471">
                <a:tc vMerge="1">
                  <a:txBody>
                    <a:bodyPr/>
                    <a:lstStyle/>
                    <a:p>
                      <a:pPr algn="l" fontAlgn="ctr"/>
                      <a:endParaRPr lang="ja-JP" altLang="en-US" sz="1400" b="0" i="0" u="none" strike="noStrike" dirty="0">
                        <a:effectLst/>
                        <a:latin typeface="ＭＳ ゴシック"/>
                      </a:endParaRPr>
                    </a:p>
                  </a:txBody>
                  <a:tcPr marL="7783" marR="7783" marT="7783" marB="0" anchor="ctr"/>
                </a:tc>
                <a:tc>
                  <a:txBody>
                    <a:bodyPr/>
                    <a:lstStyle/>
                    <a:p>
                      <a:pPr algn="l" fontAlgn="ctr"/>
                      <a:r>
                        <a:rPr lang="ja-JP" altLang="en-US" sz="1400" u="none" strike="noStrike" dirty="0" smtClean="0">
                          <a:effectLst/>
                        </a:rPr>
                        <a:t>要介護２で一律、訪問介護の身体生活（身体介護と生活援助の両方）が月６０回以上給付</a:t>
                      </a:r>
                      <a:endParaRPr lang="ja-JP" altLang="en-US" sz="1400" b="0" i="0" u="none" strike="noStrike" dirty="0">
                        <a:effectLst/>
                        <a:latin typeface="ＭＳ ゴシック"/>
                      </a:endParaRPr>
                    </a:p>
                  </a:txBody>
                  <a:tcPr marL="7783" marR="7783" marT="7783" marB="0" anchor="ctr"/>
                </a:tc>
                <a:tc vMerge="1">
                  <a:txBody>
                    <a:bodyPr/>
                    <a:lstStyle/>
                    <a:p>
                      <a:pPr algn="l" fontAlgn="ctr"/>
                      <a:endParaRPr lang="ja-JP" altLang="en-US" sz="1400" b="0" i="0" u="none" strike="noStrike" dirty="0">
                        <a:effectLst/>
                        <a:latin typeface="ＭＳ ゴシック"/>
                      </a:endParaRPr>
                    </a:p>
                  </a:txBody>
                  <a:tcPr marL="7783" marR="7783" marT="7783" marB="0" anchor="ctr"/>
                </a:tc>
              </a:tr>
              <a:tr h="516217">
                <a:tc vMerge="1">
                  <a:txBody>
                    <a:bodyPr/>
                    <a:lstStyle/>
                    <a:p>
                      <a:pPr algn="l" fontAlgn="ctr"/>
                      <a:endParaRPr lang="ja-JP" altLang="en-US" sz="1400" b="0" i="0" u="none" strike="noStrike" dirty="0">
                        <a:effectLst/>
                        <a:latin typeface="ＭＳ ゴシック"/>
                      </a:endParaRPr>
                    </a:p>
                  </a:txBody>
                  <a:tcPr marL="7783" marR="7783" marT="7783" marB="0" anchor="ctr"/>
                </a:tc>
                <a:tc>
                  <a:txBody>
                    <a:bodyPr/>
                    <a:lstStyle/>
                    <a:p>
                      <a:pPr algn="l" fontAlgn="ctr"/>
                      <a:r>
                        <a:rPr lang="ja-JP" altLang="en-US" sz="1400" u="none" strike="noStrike" dirty="0">
                          <a:effectLst/>
                        </a:rPr>
                        <a:t>訪問</a:t>
                      </a:r>
                      <a:r>
                        <a:rPr lang="ja-JP" altLang="en-US" sz="1400" u="none" strike="noStrike" dirty="0" smtClean="0">
                          <a:effectLst/>
                        </a:rPr>
                        <a:t>介護（生活援助中心）の回数が「全国平均利用回数＋２標準偏差（２ＳＤ）」以上</a:t>
                      </a:r>
                      <a:r>
                        <a:rPr lang="en-US" altLang="ja-JP" sz="1400" u="none" strike="noStrike" dirty="0" smtClean="0">
                          <a:effectLst/>
                        </a:rPr>
                        <a:t>【</a:t>
                      </a:r>
                      <a:r>
                        <a:rPr lang="ja-JP" altLang="en-US" sz="1400" u="none" strike="noStrike" dirty="0" smtClean="0">
                          <a:effectLst/>
                        </a:rPr>
                        <a:t>ケアプランの保険者届出基準</a:t>
                      </a:r>
                      <a:r>
                        <a:rPr lang="en-US" altLang="ja-JP" sz="1400" u="none" strike="noStrike" dirty="0" smtClean="0">
                          <a:effectLst/>
                        </a:rPr>
                        <a:t>】</a:t>
                      </a:r>
                      <a:endParaRPr lang="ja-JP" altLang="en-US" sz="1400" b="0" i="0" u="none" strike="noStrike" dirty="0">
                        <a:effectLst/>
                        <a:latin typeface="ＭＳ ゴシック"/>
                      </a:endParaRPr>
                    </a:p>
                  </a:txBody>
                  <a:tcPr marL="7783" marR="7783" marT="7783" marB="0" anchor="ctr"/>
                </a:tc>
                <a:tc vMerge="1">
                  <a:txBody>
                    <a:bodyPr/>
                    <a:lstStyle/>
                    <a:p>
                      <a:pPr algn="l" fontAlgn="ctr"/>
                      <a:endParaRPr lang="ja-JP" altLang="en-US" sz="1400" b="0" i="0" u="none" strike="noStrike" dirty="0">
                        <a:effectLst/>
                        <a:latin typeface="ＭＳ ゴシック"/>
                      </a:endParaRPr>
                    </a:p>
                  </a:txBody>
                  <a:tcPr marL="7783" marR="7783" marT="7783" marB="0" anchor="ctr"/>
                </a:tc>
              </a:tr>
              <a:tr h="539318">
                <a:tc vMerge="1">
                  <a:txBody>
                    <a:bodyPr/>
                    <a:lstStyle/>
                    <a:p>
                      <a:pPr algn="l" fontAlgn="ctr"/>
                      <a:endParaRPr lang="ja-JP" altLang="en-US" sz="1400" b="0" i="0" u="none" strike="noStrike" dirty="0">
                        <a:effectLst/>
                        <a:latin typeface="ＭＳ ゴシック"/>
                      </a:endParaRPr>
                    </a:p>
                  </a:txBody>
                  <a:tcPr marL="7783" marR="7783" marT="7783" marB="0" anchor="ctr"/>
                </a:tc>
                <a:tc>
                  <a:txBody>
                    <a:bodyPr/>
                    <a:lstStyle/>
                    <a:p>
                      <a:pPr algn="l" fontAlgn="ctr"/>
                      <a:r>
                        <a:rPr lang="ja-JP" altLang="en-US" sz="1400" b="0" i="0" u="none" strike="noStrike" dirty="0" smtClean="0">
                          <a:effectLst/>
                          <a:latin typeface="ＭＳ ゴシック"/>
                        </a:rPr>
                        <a:t>全体で平均して、訪問介護の身体生活（身体介護と生活援助の両方）が月９０回以上給付</a:t>
                      </a:r>
                      <a:endParaRPr lang="ja-JP" altLang="en-US" sz="1400" b="0" i="0" u="none" strike="noStrike" dirty="0">
                        <a:effectLst/>
                        <a:latin typeface="ＭＳ ゴシック"/>
                      </a:endParaRPr>
                    </a:p>
                  </a:txBody>
                  <a:tcPr marL="7783" marR="7783" marT="7783" marB="0" anchor="ctr"/>
                </a:tc>
                <a:tc vMerge="1">
                  <a:txBody>
                    <a:bodyPr/>
                    <a:lstStyle/>
                    <a:p>
                      <a:pPr algn="l" fontAlgn="ctr"/>
                      <a:endParaRPr lang="ja-JP" altLang="en-US" sz="1400" b="0" i="0" u="none" strike="noStrike" dirty="0">
                        <a:effectLst/>
                        <a:latin typeface="ＭＳ ゴシック"/>
                      </a:endParaRPr>
                    </a:p>
                  </a:txBody>
                  <a:tcPr marL="7783" marR="7783" marT="7783" marB="0" anchor="ctr"/>
                </a:tc>
              </a:tr>
              <a:tr h="551479">
                <a:tc rowSpan="5">
                  <a:txBody>
                    <a:bodyPr/>
                    <a:lstStyle/>
                    <a:p>
                      <a:pPr algn="l" fontAlgn="ctr"/>
                      <a:r>
                        <a:rPr lang="ja-JP" altLang="en-US" sz="1400" u="none" strike="noStrike" dirty="0">
                          <a:effectLst/>
                        </a:rPr>
                        <a:t>派遣</a:t>
                      </a:r>
                      <a:r>
                        <a:rPr lang="ja-JP" altLang="en-US" sz="1400" u="none" strike="noStrike" dirty="0" smtClean="0">
                          <a:effectLst/>
                        </a:rPr>
                        <a:t>人数</a:t>
                      </a:r>
                      <a:endParaRPr lang="en-US" altLang="ja-JP" sz="1400" u="none" strike="noStrike" dirty="0" smtClean="0">
                        <a:effectLst/>
                      </a:endParaRPr>
                    </a:p>
                    <a:p>
                      <a:pPr algn="l" fontAlgn="ctr"/>
                      <a:r>
                        <a:rPr lang="ja-JP" altLang="en-US" sz="1400" u="none" strike="noStrike" dirty="0" smtClean="0">
                          <a:effectLst/>
                        </a:rPr>
                        <a:t>・時間帯</a:t>
                      </a:r>
                      <a:endParaRPr lang="ja-JP" altLang="en-US" sz="1400" b="0" i="0" u="none" strike="noStrike" dirty="0">
                        <a:effectLst/>
                        <a:latin typeface="ＭＳ ゴシック"/>
                      </a:endParaRPr>
                    </a:p>
                  </a:txBody>
                  <a:tcPr marL="7783" marR="7783" marT="7783" marB="0" anchor="ctr"/>
                </a:tc>
                <a:tc>
                  <a:txBody>
                    <a:bodyPr/>
                    <a:lstStyle/>
                    <a:p>
                      <a:pPr algn="l" fontAlgn="ctr"/>
                      <a:r>
                        <a:rPr lang="ja-JP" altLang="en-US" sz="1400" u="none" strike="noStrike" dirty="0">
                          <a:effectLst/>
                        </a:rPr>
                        <a:t>訪問介護の身体生活（身体介護と生活援助の両方）の２人派遣が給付</a:t>
                      </a:r>
                      <a:endParaRPr lang="ja-JP" altLang="en-US" sz="1400" b="0" i="0" u="none" strike="noStrike" dirty="0">
                        <a:effectLst/>
                        <a:latin typeface="ＭＳ ゴシック"/>
                      </a:endParaRPr>
                    </a:p>
                  </a:txBody>
                  <a:tcPr marL="7783" marR="7783" marT="7783" marB="0" anchor="ctr"/>
                </a:tc>
                <a:tc>
                  <a:txBody>
                    <a:bodyPr/>
                    <a:lstStyle/>
                    <a:p>
                      <a:pPr algn="l" fontAlgn="ctr"/>
                      <a:endParaRPr lang="ja-JP" altLang="en-US" sz="1400" b="0" i="0" u="none" strike="noStrike" dirty="0">
                        <a:effectLst/>
                        <a:latin typeface="ＭＳ ゴシック"/>
                      </a:endParaRPr>
                    </a:p>
                  </a:txBody>
                  <a:tcPr marL="7783" marR="7783" marT="7783" marB="0" anchor="ctr"/>
                </a:tc>
              </a:tr>
              <a:tr h="433795">
                <a:tc vMerge="1">
                  <a:txBody>
                    <a:bodyPr/>
                    <a:lstStyle/>
                    <a:p>
                      <a:pPr algn="l" fontAlgn="ctr"/>
                      <a:endParaRPr lang="ja-JP" altLang="en-US" sz="1400" b="0" i="0" u="none" strike="noStrike" dirty="0">
                        <a:effectLst/>
                        <a:latin typeface="ＭＳ ゴシック"/>
                      </a:endParaRPr>
                    </a:p>
                  </a:txBody>
                  <a:tcPr marL="7783" marR="7783" marT="7783" marB="0" anchor="ctr"/>
                </a:tc>
                <a:tc>
                  <a:txBody>
                    <a:bodyPr/>
                    <a:lstStyle/>
                    <a:p>
                      <a:pPr algn="l" fontAlgn="ctr"/>
                      <a:r>
                        <a:rPr lang="ja-JP" altLang="en-US" sz="1400" u="none" strike="noStrike" dirty="0">
                          <a:effectLst/>
                        </a:rPr>
                        <a:t>訪問介護の身体生活（身体介護と生活援助の両方</a:t>
                      </a:r>
                      <a:r>
                        <a:rPr lang="ja-JP" altLang="en-US" sz="1400" u="none" strike="noStrike" dirty="0" smtClean="0">
                          <a:effectLst/>
                        </a:rPr>
                        <a:t>）の早朝</a:t>
                      </a:r>
                      <a:r>
                        <a:rPr lang="ja-JP" altLang="en-US" sz="1400" u="none" strike="noStrike" dirty="0">
                          <a:effectLst/>
                        </a:rPr>
                        <a:t>・夜間</a:t>
                      </a:r>
                      <a:r>
                        <a:rPr lang="ja-JP" altLang="en-US" sz="1400" u="none" strike="noStrike" dirty="0" smtClean="0">
                          <a:effectLst/>
                        </a:rPr>
                        <a:t>時間帯が給付</a:t>
                      </a:r>
                      <a:endParaRPr lang="ja-JP" altLang="en-US" sz="1400" b="0" i="0" u="none" strike="noStrike" dirty="0">
                        <a:effectLst/>
                        <a:latin typeface="ＭＳ ゴシック"/>
                      </a:endParaRPr>
                    </a:p>
                  </a:txBody>
                  <a:tcPr marL="7783" marR="7783" marT="7783" marB="0" anchor="ctr"/>
                </a:tc>
                <a:tc>
                  <a:txBody>
                    <a:bodyPr/>
                    <a:lstStyle/>
                    <a:p>
                      <a:pPr algn="l" fontAlgn="ctr"/>
                      <a:endParaRPr lang="ja-JP" altLang="en-US" sz="1400" b="0" i="0" u="none" strike="noStrike" dirty="0">
                        <a:effectLst/>
                        <a:latin typeface="ＭＳ ゴシック"/>
                      </a:endParaRPr>
                    </a:p>
                  </a:txBody>
                  <a:tcPr marL="7783" marR="7783" marT="7783" marB="0" anchor="ctr"/>
                </a:tc>
              </a:tr>
              <a:tr h="504069">
                <a:tc vMerge="1">
                  <a:txBody>
                    <a:bodyPr/>
                    <a:lstStyle/>
                    <a:p>
                      <a:endParaRPr kumimoji="1" lang="ja-JP" altLang="en-US"/>
                    </a:p>
                  </a:txBody>
                  <a:tcPr/>
                </a:tc>
                <a:tc>
                  <a:txBody>
                    <a:bodyPr/>
                    <a:lstStyle/>
                    <a:p>
                      <a:pPr algn="l" fontAlgn="ctr"/>
                      <a:r>
                        <a:rPr lang="ja-JP" altLang="en-US" sz="1400" u="none" strike="noStrike" dirty="0">
                          <a:effectLst/>
                        </a:rPr>
                        <a:t>訪問介護の身体生活（身体介護と生活援助の両方</a:t>
                      </a:r>
                      <a:r>
                        <a:rPr lang="ja-JP" altLang="en-US" sz="1400" u="none" strike="noStrike" dirty="0" smtClean="0">
                          <a:effectLst/>
                        </a:rPr>
                        <a:t>）の深夜時間帯が給付</a:t>
                      </a:r>
                      <a:endParaRPr lang="ja-JP" altLang="en-US" sz="1400" b="0" i="0" u="none" strike="noStrike" dirty="0">
                        <a:effectLst/>
                        <a:latin typeface="ＭＳ ゴシック"/>
                      </a:endParaRPr>
                    </a:p>
                  </a:txBody>
                  <a:tcPr marL="7783" marR="7783" marT="7783" marB="0" anchor="ctr"/>
                </a:tc>
                <a:tc>
                  <a:txBody>
                    <a:bodyPr/>
                    <a:lstStyle/>
                    <a:p>
                      <a:pPr algn="l" fontAlgn="ctr"/>
                      <a:endParaRPr lang="ja-JP" altLang="en-US" sz="1400" b="0" i="0" u="none" strike="noStrike" dirty="0">
                        <a:effectLst/>
                        <a:latin typeface="ＭＳ ゴシック"/>
                      </a:endParaRPr>
                    </a:p>
                  </a:txBody>
                  <a:tcPr marL="7783" marR="7783" marT="7783" marB="0" anchor="ctr"/>
                </a:tc>
              </a:tr>
              <a:tr h="546556">
                <a:tc vMerge="1">
                  <a:txBody>
                    <a:bodyPr/>
                    <a:lstStyle/>
                    <a:p>
                      <a:pPr algn="l" fontAlgn="ctr"/>
                      <a:endParaRPr lang="ja-JP" altLang="en-US" sz="1400" b="0" i="0" u="none" strike="noStrike" dirty="0">
                        <a:effectLst/>
                        <a:latin typeface="ＭＳ ゴシック"/>
                      </a:endParaRPr>
                    </a:p>
                  </a:txBody>
                  <a:tcPr marL="7783" marR="7783" marT="7783" marB="0" anchor="ctr"/>
                </a:tc>
                <a:tc>
                  <a:txBody>
                    <a:bodyPr/>
                    <a:lstStyle/>
                    <a:p>
                      <a:pPr algn="l" fontAlgn="ctr"/>
                      <a:r>
                        <a:rPr lang="ja-JP" altLang="en-US" sz="1400" u="none" strike="noStrike" dirty="0">
                          <a:effectLst/>
                        </a:rPr>
                        <a:t>訪問介護の生活</a:t>
                      </a:r>
                      <a:r>
                        <a:rPr lang="ja-JP" altLang="en-US" sz="1400" u="none" strike="noStrike" dirty="0" smtClean="0">
                          <a:effectLst/>
                        </a:rPr>
                        <a:t>援助の早朝</a:t>
                      </a:r>
                      <a:r>
                        <a:rPr lang="ja-JP" altLang="en-US" sz="1400" u="none" strike="noStrike" dirty="0">
                          <a:effectLst/>
                        </a:rPr>
                        <a:t>・夜間</a:t>
                      </a:r>
                      <a:r>
                        <a:rPr lang="ja-JP" altLang="en-US" sz="1400" u="none" strike="noStrike" dirty="0" smtClean="0">
                          <a:effectLst/>
                        </a:rPr>
                        <a:t>時間帯が給付</a:t>
                      </a:r>
                      <a:endParaRPr lang="ja-JP" altLang="en-US" sz="1400" b="0" i="0" u="none" strike="noStrike" dirty="0">
                        <a:effectLst/>
                        <a:latin typeface="ＭＳ ゴシック"/>
                      </a:endParaRPr>
                    </a:p>
                  </a:txBody>
                  <a:tcPr marL="7783" marR="7783" marT="7783" marB="0" anchor="ctr"/>
                </a:tc>
                <a:tc rowSpan="2">
                  <a:txBody>
                    <a:bodyPr/>
                    <a:lstStyle/>
                    <a:p>
                      <a:pPr algn="l" fontAlgn="ctr"/>
                      <a:r>
                        <a:rPr lang="ja-JP" altLang="en-US" sz="1400" b="0" i="0" u="none" strike="noStrike" dirty="0" smtClean="0">
                          <a:effectLst/>
                          <a:latin typeface="ＭＳ ゴシック"/>
                        </a:rPr>
                        <a:t>特に、要介護１の入居者に一律に起床介助（モーニングケア）を行っている。更衣・洗面・整容等は自立しており、訪問介護員は何もすることがないといった必要性のないサービスが評価もされないまま継続したりしないか。</a:t>
                      </a:r>
                    </a:p>
                  </a:txBody>
                  <a:tcPr marL="7783" marR="7783" marT="7783" marB="0" anchor="ctr"/>
                </a:tc>
              </a:tr>
              <a:tr h="360040">
                <a:tc vMerge="1">
                  <a:txBody>
                    <a:bodyPr/>
                    <a:lstStyle/>
                    <a:p>
                      <a:pPr algn="l" fontAlgn="ctr"/>
                      <a:endParaRPr lang="ja-JP" altLang="en-US" sz="1400" b="0" i="0" u="none" strike="noStrike" dirty="0">
                        <a:effectLst/>
                        <a:latin typeface="ＭＳ ゴシック"/>
                      </a:endParaRPr>
                    </a:p>
                  </a:txBody>
                  <a:tcPr marL="7783" marR="7783" marT="7783" marB="0" anchor="ctr"/>
                </a:tc>
                <a:tc>
                  <a:txBody>
                    <a:bodyPr/>
                    <a:lstStyle/>
                    <a:p>
                      <a:pPr algn="l" fontAlgn="ctr"/>
                      <a:r>
                        <a:rPr lang="ja-JP" altLang="en-US" sz="1400" u="none" strike="noStrike" dirty="0">
                          <a:effectLst/>
                        </a:rPr>
                        <a:t>訪問介護の生活</a:t>
                      </a:r>
                      <a:r>
                        <a:rPr lang="ja-JP" altLang="en-US" sz="1400" u="none" strike="noStrike" dirty="0" smtClean="0">
                          <a:effectLst/>
                        </a:rPr>
                        <a:t>援助の深夜時間帯が給付</a:t>
                      </a:r>
                      <a:endParaRPr lang="ja-JP" altLang="en-US" sz="1400" b="0" i="0" u="none" strike="noStrike" dirty="0">
                        <a:effectLst/>
                        <a:latin typeface="ＭＳ ゴシック"/>
                      </a:endParaRPr>
                    </a:p>
                  </a:txBody>
                  <a:tcPr marL="7783" marR="7783" marT="7783" marB="0" anchor="ctr"/>
                </a:tc>
                <a:tc vMerge="1">
                  <a:txBody>
                    <a:bodyPr/>
                    <a:lstStyle/>
                    <a:p>
                      <a:pPr algn="l" fontAlgn="ctr"/>
                      <a:endParaRPr lang="ja-JP" altLang="en-US" sz="1400" b="0" i="0" u="none" strike="noStrike" dirty="0">
                        <a:effectLst/>
                        <a:latin typeface="ＭＳ ゴシック"/>
                      </a:endParaRPr>
                    </a:p>
                  </a:txBody>
                  <a:tcPr marL="7783" marR="7783" marT="7783" marB="0" anchor="ctr"/>
                </a:tc>
              </a:tr>
            </a:tbl>
          </a:graphicData>
        </a:graphic>
      </p:graphicFrame>
      <p:sp>
        <p:nvSpPr>
          <p:cNvPr id="7" name="テキスト ボックス 6"/>
          <p:cNvSpPr txBox="1"/>
          <p:nvPr/>
        </p:nvSpPr>
        <p:spPr>
          <a:xfrm>
            <a:off x="145112" y="744"/>
            <a:ext cx="3649100" cy="369332"/>
          </a:xfrm>
          <a:prstGeom prst="rect">
            <a:avLst/>
          </a:prstGeom>
          <a:noFill/>
        </p:spPr>
        <p:txBody>
          <a:bodyPr wrap="square" rtlCol="0">
            <a:spAutoFit/>
          </a:bodyPr>
          <a:lstStyle/>
          <a:p>
            <a:r>
              <a:rPr kumimoji="1" lang="en-US" altLang="ja-JP" dirty="0" smtClean="0"/>
              <a:t>【</a:t>
            </a:r>
            <a:r>
              <a:rPr kumimoji="1" lang="ja-JP" altLang="en-US" dirty="0" smtClean="0"/>
              <a:t>訪問介護</a:t>
            </a:r>
            <a:r>
              <a:rPr kumimoji="1" lang="en-US" altLang="ja-JP" dirty="0" smtClean="0"/>
              <a:t>】</a:t>
            </a:r>
            <a:endParaRPr kumimoji="1" lang="ja-JP" altLang="en-US" dirty="0"/>
          </a:p>
        </p:txBody>
      </p:sp>
      <p:sp>
        <p:nvSpPr>
          <p:cNvPr id="8" name="スライド番号プレースホルダー 3"/>
          <p:cNvSpPr txBox="1">
            <a:spLocks/>
          </p:cNvSpPr>
          <p:nvPr/>
        </p:nvSpPr>
        <p:spPr>
          <a:xfrm>
            <a:off x="6832600" y="6492875"/>
            <a:ext cx="2311400" cy="365125"/>
          </a:xfrm>
          <a:prstGeom prst="rect">
            <a:avLst/>
          </a:prstGeom>
        </p:spPr>
        <p:txBody>
          <a:bodyPr vert="horz" lIns="91247" tIns="45624" rIns="91247" bIns="45624" rtlCol="0" anchor="ctr"/>
          <a:lstStyle>
            <a:defPPr>
              <a:defRPr lang="ja-JP"/>
            </a:defPPr>
            <a:lvl1pPr marL="0" algn="r" defTabSz="904985" rtl="0" eaLnBrk="1" latinLnBrk="0" hangingPunct="1">
              <a:defRPr kumimoji="1" sz="2000" kern="1200">
                <a:solidFill>
                  <a:schemeClr val="tx1"/>
                </a:solidFill>
                <a:latin typeface="+mn-lt"/>
                <a:ea typeface="+mn-ea"/>
                <a:cs typeface="+mn-cs"/>
              </a:defRPr>
            </a:lvl1pPr>
            <a:lvl2pPr marL="452489" algn="l" defTabSz="904985" rtl="0" eaLnBrk="1" latinLnBrk="0" hangingPunct="1">
              <a:defRPr kumimoji="1" sz="1800" kern="1200">
                <a:solidFill>
                  <a:schemeClr val="tx1"/>
                </a:solidFill>
                <a:latin typeface="+mn-lt"/>
                <a:ea typeface="+mn-ea"/>
                <a:cs typeface="+mn-cs"/>
              </a:defRPr>
            </a:lvl2pPr>
            <a:lvl3pPr marL="904985" algn="l" defTabSz="904985" rtl="0" eaLnBrk="1" latinLnBrk="0" hangingPunct="1">
              <a:defRPr kumimoji="1" sz="1800" kern="1200">
                <a:solidFill>
                  <a:schemeClr val="tx1"/>
                </a:solidFill>
                <a:latin typeface="+mn-lt"/>
                <a:ea typeface="+mn-ea"/>
                <a:cs typeface="+mn-cs"/>
              </a:defRPr>
            </a:lvl3pPr>
            <a:lvl4pPr marL="1357480" algn="l" defTabSz="904985" rtl="0" eaLnBrk="1" latinLnBrk="0" hangingPunct="1">
              <a:defRPr kumimoji="1" sz="1800" kern="1200">
                <a:solidFill>
                  <a:schemeClr val="tx1"/>
                </a:solidFill>
                <a:latin typeface="+mn-lt"/>
                <a:ea typeface="+mn-ea"/>
                <a:cs typeface="+mn-cs"/>
              </a:defRPr>
            </a:lvl4pPr>
            <a:lvl5pPr marL="1809974" algn="l" defTabSz="904985" rtl="0" eaLnBrk="1" latinLnBrk="0" hangingPunct="1">
              <a:defRPr kumimoji="1" sz="1800" kern="1200">
                <a:solidFill>
                  <a:schemeClr val="tx1"/>
                </a:solidFill>
                <a:latin typeface="+mn-lt"/>
                <a:ea typeface="+mn-ea"/>
                <a:cs typeface="+mn-cs"/>
              </a:defRPr>
            </a:lvl5pPr>
            <a:lvl6pPr marL="2262463" algn="l" defTabSz="904985" rtl="0" eaLnBrk="1" latinLnBrk="0" hangingPunct="1">
              <a:defRPr kumimoji="1" sz="1800" kern="1200">
                <a:solidFill>
                  <a:schemeClr val="tx1"/>
                </a:solidFill>
                <a:latin typeface="+mn-lt"/>
                <a:ea typeface="+mn-ea"/>
                <a:cs typeface="+mn-cs"/>
              </a:defRPr>
            </a:lvl6pPr>
            <a:lvl7pPr marL="2714956" algn="l" defTabSz="904985" rtl="0" eaLnBrk="1" latinLnBrk="0" hangingPunct="1">
              <a:defRPr kumimoji="1" sz="1800" kern="1200">
                <a:solidFill>
                  <a:schemeClr val="tx1"/>
                </a:solidFill>
                <a:latin typeface="+mn-lt"/>
                <a:ea typeface="+mn-ea"/>
                <a:cs typeface="+mn-cs"/>
              </a:defRPr>
            </a:lvl7pPr>
            <a:lvl8pPr marL="3167454" algn="l" defTabSz="904985" rtl="0" eaLnBrk="1" latinLnBrk="0" hangingPunct="1">
              <a:defRPr kumimoji="1" sz="1800" kern="1200">
                <a:solidFill>
                  <a:schemeClr val="tx1"/>
                </a:solidFill>
                <a:latin typeface="+mn-lt"/>
                <a:ea typeface="+mn-ea"/>
                <a:cs typeface="+mn-cs"/>
              </a:defRPr>
            </a:lvl8pPr>
            <a:lvl9pPr marL="3619940" algn="l" defTabSz="904985" rtl="0" eaLnBrk="1" latinLnBrk="0" hangingPunct="1">
              <a:defRPr kumimoji="1" sz="1800" kern="1200">
                <a:solidFill>
                  <a:schemeClr val="tx1"/>
                </a:solidFill>
                <a:latin typeface="+mn-lt"/>
                <a:ea typeface="+mn-ea"/>
                <a:cs typeface="+mn-cs"/>
              </a:defRPr>
            </a:lvl9pPr>
          </a:lstStyle>
          <a:p>
            <a:pPr>
              <a:defRPr/>
            </a:pPr>
            <a:fld id="{85D4C70D-35DA-47A0-8749-E3FB69473BFD}" type="slidenum">
              <a:rPr lang="ja-JP" altLang="en-US" smtClean="0">
                <a:solidFill>
                  <a:prstClr val="black"/>
                </a:solidFill>
              </a:rPr>
              <a:pPr>
                <a:defRPr/>
              </a:pPr>
              <a:t>7</a:t>
            </a:fld>
            <a:endParaRPr lang="ja-JP" altLang="en-US" dirty="0">
              <a:solidFill>
                <a:prstClr val="black"/>
              </a:solidFill>
            </a:endParaRPr>
          </a:p>
        </p:txBody>
      </p:sp>
      <p:sp>
        <p:nvSpPr>
          <p:cNvPr id="10" name="テキスト ボックス 9"/>
          <p:cNvSpPr txBox="1"/>
          <p:nvPr/>
        </p:nvSpPr>
        <p:spPr>
          <a:xfrm>
            <a:off x="0" y="5301208"/>
            <a:ext cx="7988300" cy="369332"/>
          </a:xfrm>
          <a:prstGeom prst="rect">
            <a:avLst/>
          </a:prstGeom>
          <a:noFill/>
        </p:spPr>
        <p:txBody>
          <a:bodyPr wrap="square" rtlCol="0">
            <a:spAutoFit/>
          </a:bodyPr>
          <a:lstStyle/>
          <a:p>
            <a:r>
              <a:rPr kumimoji="1" lang="en-US" altLang="ja-JP" dirty="0" smtClean="0"/>
              <a:t>【</a:t>
            </a:r>
            <a:r>
              <a:rPr kumimoji="1" lang="ja-JP" altLang="en-US" dirty="0" smtClean="0"/>
              <a:t>居宅療養管理指導</a:t>
            </a:r>
            <a:r>
              <a:rPr kumimoji="1" lang="en-US" altLang="ja-JP" dirty="0" smtClean="0"/>
              <a:t>】</a:t>
            </a:r>
            <a:endParaRPr kumimoji="1" lang="ja-JP" altLang="en-US" dirty="0"/>
          </a:p>
        </p:txBody>
      </p:sp>
      <p:graphicFrame>
        <p:nvGraphicFramePr>
          <p:cNvPr id="9" name="コンテンツ プレースホルダー 3"/>
          <p:cNvGraphicFramePr>
            <a:graphicFrameLocks noGrp="1"/>
          </p:cNvGraphicFramePr>
          <p:nvPr>
            <p:ph idx="1"/>
            <p:extLst>
              <p:ext uri="{D42A27DB-BD31-4B8C-83A1-F6EECF244321}">
                <p14:modId xmlns:p14="http://schemas.microsoft.com/office/powerpoint/2010/main" val="2431263405"/>
              </p:ext>
            </p:extLst>
          </p:nvPr>
        </p:nvGraphicFramePr>
        <p:xfrm>
          <a:off x="146049" y="5661248"/>
          <a:ext cx="8890447" cy="1098623"/>
        </p:xfrm>
        <a:graphic>
          <a:graphicData uri="http://schemas.openxmlformats.org/drawingml/2006/table">
            <a:tbl>
              <a:tblPr>
                <a:tableStyleId>{5940675A-B579-460E-94D1-54222C63F5DA}</a:tableStyleId>
              </a:tblPr>
              <a:tblGrid>
                <a:gridCol w="969567"/>
                <a:gridCol w="3456384"/>
                <a:gridCol w="4464496"/>
              </a:tblGrid>
              <a:tr h="237400">
                <a:tc>
                  <a:txBody>
                    <a:bodyPr/>
                    <a:lstStyle/>
                    <a:p>
                      <a:pPr algn="ctr" fontAlgn="ctr"/>
                      <a:r>
                        <a:rPr lang="ja-JP" altLang="en-US" sz="1400" u="none" strike="noStrike" dirty="0">
                          <a:effectLst/>
                        </a:rPr>
                        <a:t>チェック項目</a:t>
                      </a:r>
                      <a:endParaRPr lang="ja-JP" altLang="en-US" sz="1400" b="0" i="0" u="none" strike="noStrike" dirty="0">
                        <a:effectLst/>
                        <a:latin typeface="ＭＳ ゴシック"/>
                      </a:endParaRPr>
                    </a:p>
                  </a:txBody>
                  <a:tcPr marL="7783" marR="7783" marT="7783" marB="0" anchor="ctr">
                    <a:solidFill>
                      <a:schemeClr val="accent5">
                        <a:lumMod val="20000"/>
                        <a:lumOff val="80000"/>
                      </a:schemeClr>
                    </a:solidFill>
                  </a:tcPr>
                </a:tc>
                <a:tc>
                  <a:txBody>
                    <a:bodyPr/>
                    <a:lstStyle/>
                    <a:p>
                      <a:pPr algn="ctr" fontAlgn="ctr"/>
                      <a:r>
                        <a:rPr lang="ja-JP" altLang="en-US" sz="1400" u="none" strike="noStrike" dirty="0">
                          <a:effectLst/>
                        </a:rPr>
                        <a:t>チェック内容</a:t>
                      </a:r>
                      <a:endParaRPr lang="ja-JP" altLang="en-US" sz="1400" b="0" i="0" u="none" strike="noStrike" dirty="0">
                        <a:effectLst/>
                        <a:latin typeface="ＭＳ ゴシック"/>
                      </a:endParaRPr>
                    </a:p>
                  </a:txBody>
                  <a:tcPr marL="7783" marR="7783" marT="7783" marB="0" anchor="ctr">
                    <a:solidFill>
                      <a:schemeClr val="accent5">
                        <a:lumMod val="20000"/>
                        <a:lumOff val="80000"/>
                      </a:schemeClr>
                    </a:solidFill>
                  </a:tcPr>
                </a:tc>
                <a:tc>
                  <a:txBody>
                    <a:bodyPr/>
                    <a:lstStyle/>
                    <a:p>
                      <a:pPr algn="ctr" fontAlgn="ctr"/>
                      <a:r>
                        <a:rPr lang="ja-JP" altLang="en-US" sz="1400" b="0" i="0" u="none" strike="noStrike" dirty="0" smtClean="0">
                          <a:effectLst/>
                          <a:latin typeface="ＭＳ ゴシック"/>
                        </a:rPr>
                        <a:t>考え方</a:t>
                      </a:r>
                      <a:endParaRPr lang="ja-JP" altLang="en-US" sz="1400" b="0" i="0" u="none" strike="noStrike" dirty="0">
                        <a:effectLst/>
                        <a:latin typeface="ＭＳ ゴシック"/>
                      </a:endParaRPr>
                    </a:p>
                  </a:txBody>
                  <a:tcPr marL="7783" marR="7783" marT="7783" marB="0" anchor="ctr">
                    <a:solidFill>
                      <a:schemeClr val="accent5">
                        <a:lumMod val="20000"/>
                        <a:lumOff val="80000"/>
                      </a:schemeClr>
                    </a:solidFill>
                  </a:tcPr>
                </a:tc>
              </a:tr>
              <a:tr h="695489">
                <a:tc>
                  <a:txBody>
                    <a:bodyPr/>
                    <a:lstStyle/>
                    <a:p>
                      <a:pPr algn="l" fontAlgn="ctr"/>
                      <a:r>
                        <a:rPr lang="ja-JP" altLang="en-US" sz="1400" b="0" i="0" u="none" strike="noStrike" dirty="0" smtClean="0">
                          <a:effectLst/>
                          <a:latin typeface="ＭＳ ゴシック"/>
                        </a:rPr>
                        <a:t>利用者割合</a:t>
                      </a:r>
                      <a:endParaRPr lang="ja-JP" altLang="en-US" sz="1400" b="0" i="0" u="none" strike="noStrike" dirty="0">
                        <a:effectLst/>
                        <a:latin typeface="ＭＳ ゴシック"/>
                      </a:endParaRPr>
                    </a:p>
                  </a:txBody>
                  <a:tcPr marL="7783" marR="7783" marT="7783" marB="0" anchor="ctr"/>
                </a:tc>
                <a:tc>
                  <a:txBody>
                    <a:bodyPr/>
                    <a:lstStyle/>
                    <a:p>
                      <a:pPr algn="l" fontAlgn="ctr"/>
                      <a:r>
                        <a:rPr lang="ja-JP" altLang="en-US" sz="1400" u="none" strike="noStrike" dirty="0" smtClean="0">
                          <a:effectLst/>
                        </a:rPr>
                        <a:t>要介護１・２で全員が利用</a:t>
                      </a:r>
                      <a:endParaRPr lang="ja-JP" altLang="en-US" sz="1400" b="0" i="0" u="none" strike="noStrike" dirty="0">
                        <a:effectLst/>
                        <a:latin typeface="ＭＳ ゴシック"/>
                      </a:endParaRPr>
                    </a:p>
                  </a:txBody>
                  <a:tcPr marL="7783" marR="7783" marT="7783" marB="0" anchor="ctr"/>
                </a:tc>
                <a:tc>
                  <a:txBody>
                    <a:bodyPr/>
                    <a:lstStyle/>
                    <a:p>
                      <a:pPr algn="l" fontAlgn="ctr"/>
                      <a:r>
                        <a:rPr lang="ja-JP" altLang="en-US" sz="1400" b="0" i="0" u="none" strike="noStrike" dirty="0" smtClean="0">
                          <a:effectLst/>
                          <a:latin typeface="ＭＳ ゴシック"/>
                        </a:rPr>
                        <a:t>居宅療養管理指導は、環境や身体的要因により通院することが困難な人を対象とした往診介護サービスであり、本人・家族等の意向を確認せず、自ら通院できる高齢者まで一律に居宅療養管理指導の利用を義務付けてはいないか。</a:t>
                      </a:r>
                      <a:endParaRPr lang="ja-JP" altLang="en-US" sz="1400" b="0" i="0" u="none" strike="noStrike" dirty="0">
                        <a:effectLst/>
                        <a:latin typeface="ＭＳ ゴシック"/>
                      </a:endParaRPr>
                    </a:p>
                  </a:txBody>
                  <a:tcPr marL="7783" marR="7783" marT="7783" marB="0" anchor="ctr"/>
                </a:tc>
              </a:tr>
            </a:tbl>
          </a:graphicData>
        </a:graphic>
      </p:graphicFrame>
    </p:spTree>
    <p:extLst>
      <p:ext uri="{BB962C8B-B14F-4D97-AF65-F5344CB8AC3E}">
        <p14:creationId xmlns:p14="http://schemas.microsoft.com/office/powerpoint/2010/main" val="11807120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224911507"/>
              </p:ext>
            </p:extLst>
          </p:nvPr>
        </p:nvGraphicFramePr>
        <p:xfrm>
          <a:off x="327130" y="2182297"/>
          <a:ext cx="8637358" cy="1894775"/>
        </p:xfrm>
        <a:graphic>
          <a:graphicData uri="http://schemas.openxmlformats.org/drawingml/2006/table">
            <a:tbl>
              <a:tblPr>
                <a:tableStyleId>{5940675A-B579-460E-94D1-54222C63F5DA}</a:tableStyleId>
              </a:tblPr>
              <a:tblGrid>
                <a:gridCol w="1443034"/>
                <a:gridCol w="3377900"/>
                <a:gridCol w="3816424"/>
              </a:tblGrid>
              <a:tr h="254181">
                <a:tc>
                  <a:txBody>
                    <a:bodyPr/>
                    <a:lstStyle/>
                    <a:p>
                      <a:pPr algn="ctr" fontAlgn="ctr"/>
                      <a:r>
                        <a:rPr lang="ja-JP" altLang="en-US" sz="1400" u="none" strike="noStrike" dirty="0">
                          <a:effectLst/>
                        </a:rPr>
                        <a:t>チェック項目</a:t>
                      </a:r>
                      <a:endParaRPr lang="ja-JP" altLang="en-US" sz="1400" b="0" i="0" u="none" strike="noStrike" dirty="0">
                        <a:effectLst/>
                        <a:latin typeface="ＭＳ ゴシック"/>
                      </a:endParaRPr>
                    </a:p>
                  </a:txBody>
                  <a:tcPr marL="7783" marR="7783" marT="7783" marB="0" anchor="ctr">
                    <a:solidFill>
                      <a:schemeClr val="accent5">
                        <a:lumMod val="20000"/>
                        <a:lumOff val="80000"/>
                      </a:schemeClr>
                    </a:solidFill>
                  </a:tcPr>
                </a:tc>
                <a:tc>
                  <a:txBody>
                    <a:bodyPr/>
                    <a:lstStyle/>
                    <a:p>
                      <a:pPr algn="ctr" fontAlgn="ctr"/>
                      <a:r>
                        <a:rPr lang="ja-JP" altLang="en-US" sz="1400" u="none" strike="noStrike" dirty="0">
                          <a:effectLst/>
                        </a:rPr>
                        <a:t>チェック内容</a:t>
                      </a:r>
                      <a:endParaRPr lang="ja-JP" altLang="en-US" sz="1400" b="0" i="0" u="none" strike="noStrike" dirty="0">
                        <a:effectLst/>
                        <a:latin typeface="ＭＳ ゴシック"/>
                      </a:endParaRPr>
                    </a:p>
                  </a:txBody>
                  <a:tcPr marL="7783" marR="7783" marT="7783" marB="0" anchor="ctr">
                    <a:solidFill>
                      <a:schemeClr val="accent5">
                        <a:lumMod val="20000"/>
                        <a:lumOff val="80000"/>
                      </a:schemeClr>
                    </a:solidFill>
                  </a:tcPr>
                </a:tc>
                <a:tc>
                  <a:txBody>
                    <a:bodyPr/>
                    <a:lstStyle/>
                    <a:p>
                      <a:pPr algn="ctr" fontAlgn="ctr"/>
                      <a:r>
                        <a:rPr lang="ja-JP" altLang="en-US" sz="1400" b="0" i="0" u="none" strike="noStrike" dirty="0" smtClean="0">
                          <a:effectLst/>
                          <a:latin typeface="ＭＳ ゴシック"/>
                        </a:rPr>
                        <a:t>考え方</a:t>
                      </a:r>
                      <a:endParaRPr lang="ja-JP" altLang="en-US" sz="1400" b="0" i="0" u="none" strike="noStrike" dirty="0">
                        <a:effectLst/>
                        <a:latin typeface="ＭＳ ゴシック"/>
                      </a:endParaRPr>
                    </a:p>
                  </a:txBody>
                  <a:tcPr marL="7783" marR="7783" marT="7783" marB="0" anchor="ctr">
                    <a:solidFill>
                      <a:schemeClr val="accent5">
                        <a:lumMod val="20000"/>
                        <a:lumOff val="80000"/>
                      </a:schemeClr>
                    </a:solidFill>
                  </a:tcPr>
                </a:tc>
              </a:tr>
              <a:tr h="1640594">
                <a:tc>
                  <a:txBody>
                    <a:bodyPr/>
                    <a:lstStyle/>
                    <a:p>
                      <a:pPr algn="l" fontAlgn="ctr"/>
                      <a:r>
                        <a:rPr lang="ja-JP" altLang="en-US" sz="1400" u="none" strike="noStrike" dirty="0">
                          <a:effectLst/>
                        </a:rPr>
                        <a:t>要介護認定申請</a:t>
                      </a:r>
                      <a:r>
                        <a:rPr lang="ja-JP" altLang="en-US" sz="1400" u="none" strike="noStrike" dirty="0" smtClean="0">
                          <a:effectLst/>
                        </a:rPr>
                        <a:t>の</a:t>
                      </a:r>
                      <a:endParaRPr lang="en-US" altLang="ja-JP" sz="1400" u="none" strike="noStrike" dirty="0" smtClean="0">
                        <a:effectLst/>
                      </a:endParaRPr>
                    </a:p>
                    <a:p>
                      <a:pPr algn="l" fontAlgn="ctr"/>
                      <a:r>
                        <a:rPr lang="ja-JP" altLang="en-US" sz="1400" u="none" strike="noStrike" dirty="0" smtClean="0">
                          <a:effectLst/>
                        </a:rPr>
                        <a:t>変更申請率</a:t>
                      </a:r>
                      <a:endParaRPr lang="ja-JP" altLang="en-US" sz="1400" b="0" i="0" u="none" strike="noStrike" dirty="0">
                        <a:effectLst/>
                        <a:latin typeface="ＭＳ ゴシック"/>
                      </a:endParaRPr>
                    </a:p>
                  </a:txBody>
                  <a:tcPr marL="7783" marR="7783" marT="7783" marB="0" anchor="ctr"/>
                </a:tc>
                <a:tc>
                  <a:txBody>
                    <a:bodyPr/>
                    <a:lstStyle/>
                    <a:p>
                      <a:pPr algn="l" fontAlgn="ctr"/>
                      <a:r>
                        <a:rPr lang="ja-JP" altLang="en-US" sz="1400" u="none" strike="noStrike" dirty="0">
                          <a:effectLst/>
                        </a:rPr>
                        <a:t>要介護認定申請の区分変更申請率</a:t>
                      </a:r>
                      <a:r>
                        <a:rPr lang="ja-JP" altLang="en-US" sz="1400" u="none" strike="noStrike" dirty="0" smtClean="0">
                          <a:effectLst/>
                        </a:rPr>
                        <a:t>が３０％以上</a:t>
                      </a:r>
                      <a:endParaRPr lang="ja-JP" altLang="en-US" sz="1400" b="0" i="0" u="none" strike="noStrike" dirty="0">
                        <a:effectLst/>
                        <a:latin typeface="ＭＳ ゴシック"/>
                      </a:endParaRPr>
                    </a:p>
                  </a:txBody>
                  <a:tcPr marL="7783" marR="7783" marT="7783" marB="0" anchor="ctr"/>
                </a:tc>
                <a:tc>
                  <a:txBody>
                    <a:bodyPr/>
                    <a:lstStyle/>
                    <a:p>
                      <a:pPr algn="l" fontAlgn="ctr"/>
                      <a:r>
                        <a:rPr lang="ja-JP" altLang="en-US" sz="1400" b="0" i="0" u="none" strike="noStrike" dirty="0" smtClean="0">
                          <a:effectLst/>
                          <a:latin typeface="ＭＳ ゴシック"/>
                        </a:rPr>
                        <a:t>状態像に即した要介護認定が行われるのは一般的にはよいことであり、区分変更申請率が高いこと自体は直ちに問題とは言えない。ただし、悪い評判がある施設などで、区分変更申請率が高いような実態がある場合には、要介護状態の悪化を促すようなケアプランが作成されていないかを点検していくことが重要。</a:t>
                      </a:r>
                      <a:endParaRPr lang="ja-JP" altLang="en-US" sz="1400" b="0" i="0" u="none" strike="noStrike" dirty="0">
                        <a:effectLst/>
                        <a:latin typeface="ＭＳ ゴシック"/>
                      </a:endParaRPr>
                    </a:p>
                  </a:txBody>
                  <a:tcPr marL="7783" marR="7783" marT="7783" marB="0" anchor="ctr"/>
                </a:tc>
              </a:tr>
            </a:tbl>
          </a:graphicData>
        </a:graphic>
      </p:graphicFrame>
      <p:sp>
        <p:nvSpPr>
          <p:cNvPr id="5" name="タイトル 1"/>
          <p:cNvSpPr txBox="1">
            <a:spLocks/>
          </p:cNvSpPr>
          <p:nvPr/>
        </p:nvSpPr>
        <p:spPr>
          <a:xfrm>
            <a:off x="107504" y="69240"/>
            <a:ext cx="8928992" cy="911488"/>
          </a:xfrm>
          <a:prstGeom prst="rect">
            <a:avLst/>
          </a:prstGeom>
          <a:solidFill>
            <a:schemeClr val="accent3">
              <a:lumMod val="40000"/>
              <a:lumOff val="60000"/>
            </a:schemeClr>
          </a:solidFill>
          <a:ln>
            <a:solidFill>
              <a:schemeClr val="accent1"/>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2400" b="1" dirty="0" smtClean="0"/>
              <a:t>【</a:t>
            </a:r>
            <a:r>
              <a:rPr lang="ja-JP" altLang="en-US" sz="2400" b="1" dirty="0" smtClean="0">
                <a:solidFill>
                  <a:srgbClr val="FF0000"/>
                </a:solidFill>
              </a:rPr>
              <a:t>ｽﾃｯﾌﾟ</a:t>
            </a:r>
            <a:r>
              <a:rPr lang="en-US" altLang="ja-JP" sz="2400" b="1" dirty="0" smtClean="0">
                <a:solidFill>
                  <a:srgbClr val="FF0000"/>
                </a:solidFill>
              </a:rPr>
              <a:t>2</a:t>
            </a:r>
            <a:r>
              <a:rPr lang="en-US" altLang="ja-JP" sz="2400" b="1" dirty="0" smtClean="0"/>
              <a:t>】</a:t>
            </a:r>
            <a:r>
              <a:rPr lang="ja-JP" altLang="en-US" sz="2400" b="1" dirty="0" smtClean="0"/>
              <a:t>　認定データを活用した絞り込み</a:t>
            </a:r>
            <a:endParaRPr lang="en-US" altLang="ja-JP" sz="2400" b="1" dirty="0" smtClean="0"/>
          </a:p>
          <a:p>
            <a:r>
              <a:rPr lang="ja-JP" altLang="en-US" sz="2400" b="1" dirty="0" smtClean="0"/>
              <a:t>①認定データのみを活用した絞り込み</a:t>
            </a:r>
            <a:endParaRPr lang="ja-JP" altLang="en-US" sz="2400" b="1" dirty="0"/>
          </a:p>
        </p:txBody>
      </p:sp>
      <p:sp>
        <p:nvSpPr>
          <p:cNvPr id="6" name="テキスト ボックス 5"/>
          <p:cNvSpPr txBox="1"/>
          <p:nvPr/>
        </p:nvSpPr>
        <p:spPr>
          <a:xfrm>
            <a:off x="12304" y="1812965"/>
            <a:ext cx="2520280" cy="369332"/>
          </a:xfrm>
          <a:prstGeom prst="rect">
            <a:avLst/>
          </a:prstGeom>
          <a:noFill/>
        </p:spPr>
        <p:txBody>
          <a:bodyPr wrap="square" rtlCol="0">
            <a:spAutoFit/>
          </a:bodyPr>
          <a:lstStyle/>
          <a:p>
            <a:r>
              <a:rPr kumimoji="1" lang="en-US" altLang="ja-JP" dirty="0" smtClean="0"/>
              <a:t>【</a:t>
            </a:r>
            <a:r>
              <a:rPr kumimoji="1" lang="ja-JP" altLang="en-US" dirty="0" smtClean="0"/>
              <a:t>入居者像</a:t>
            </a:r>
            <a:r>
              <a:rPr kumimoji="1" lang="en-US" altLang="ja-JP" dirty="0" smtClean="0"/>
              <a:t>】</a:t>
            </a:r>
            <a:endParaRPr kumimoji="1" lang="ja-JP" altLang="en-US" dirty="0"/>
          </a:p>
        </p:txBody>
      </p:sp>
      <p:sp>
        <p:nvSpPr>
          <p:cNvPr id="8" name="スライド番号プレースホルダー 3"/>
          <p:cNvSpPr txBox="1">
            <a:spLocks/>
          </p:cNvSpPr>
          <p:nvPr/>
        </p:nvSpPr>
        <p:spPr>
          <a:xfrm>
            <a:off x="6832600" y="6492875"/>
            <a:ext cx="2311400" cy="365125"/>
          </a:xfrm>
          <a:prstGeom prst="rect">
            <a:avLst/>
          </a:prstGeom>
        </p:spPr>
        <p:txBody>
          <a:bodyPr vert="horz" lIns="91247" tIns="45624" rIns="91247" bIns="45624" rtlCol="0" anchor="ctr"/>
          <a:lstStyle>
            <a:defPPr>
              <a:defRPr lang="ja-JP"/>
            </a:defPPr>
            <a:lvl1pPr marL="0" algn="r" defTabSz="904985" rtl="0" eaLnBrk="1" latinLnBrk="0" hangingPunct="1">
              <a:defRPr kumimoji="1" sz="2000" kern="1200">
                <a:solidFill>
                  <a:schemeClr val="tx1"/>
                </a:solidFill>
                <a:latin typeface="+mn-lt"/>
                <a:ea typeface="+mn-ea"/>
                <a:cs typeface="+mn-cs"/>
              </a:defRPr>
            </a:lvl1pPr>
            <a:lvl2pPr marL="452489" algn="l" defTabSz="904985" rtl="0" eaLnBrk="1" latinLnBrk="0" hangingPunct="1">
              <a:defRPr kumimoji="1" sz="1800" kern="1200">
                <a:solidFill>
                  <a:schemeClr val="tx1"/>
                </a:solidFill>
                <a:latin typeface="+mn-lt"/>
                <a:ea typeface="+mn-ea"/>
                <a:cs typeface="+mn-cs"/>
              </a:defRPr>
            </a:lvl2pPr>
            <a:lvl3pPr marL="904985" algn="l" defTabSz="904985" rtl="0" eaLnBrk="1" latinLnBrk="0" hangingPunct="1">
              <a:defRPr kumimoji="1" sz="1800" kern="1200">
                <a:solidFill>
                  <a:schemeClr val="tx1"/>
                </a:solidFill>
                <a:latin typeface="+mn-lt"/>
                <a:ea typeface="+mn-ea"/>
                <a:cs typeface="+mn-cs"/>
              </a:defRPr>
            </a:lvl3pPr>
            <a:lvl4pPr marL="1357480" algn="l" defTabSz="904985" rtl="0" eaLnBrk="1" latinLnBrk="0" hangingPunct="1">
              <a:defRPr kumimoji="1" sz="1800" kern="1200">
                <a:solidFill>
                  <a:schemeClr val="tx1"/>
                </a:solidFill>
                <a:latin typeface="+mn-lt"/>
                <a:ea typeface="+mn-ea"/>
                <a:cs typeface="+mn-cs"/>
              </a:defRPr>
            </a:lvl4pPr>
            <a:lvl5pPr marL="1809974" algn="l" defTabSz="904985" rtl="0" eaLnBrk="1" latinLnBrk="0" hangingPunct="1">
              <a:defRPr kumimoji="1" sz="1800" kern="1200">
                <a:solidFill>
                  <a:schemeClr val="tx1"/>
                </a:solidFill>
                <a:latin typeface="+mn-lt"/>
                <a:ea typeface="+mn-ea"/>
                <a:cs typeface="+mn-cs"/>
              </a:defRPr>
            </a:lvl5pPr>
            <a:lvl6pPr marL="2262463" algn="l" defTabSz="904985" rtl="0" eaLnBrk="1" latinLnBrk="0" hangingPunct="1">
              <a:defRPr kumimoji="1" sz="1800" kern="1200">
                <a:solidFill>
                  <a:schemeClr val="tx1"/>
                </a:solidFill>
                <a:latin typeface="+mn-lt"/>
                <a:ea typeface="+mn-ea"/>
                <a:cs typeface="+mn-cs"/>
              </a:defRPr>
            </a:lvl6pPr>
            <a:lvl7pPr marL="2714956" algn="l" defTabSz="904985" rtl="0" eaLnBrk="1" latinLnBrk="0" hangingPunct="1">
              <a:defRPr kumimoji="1" sz="1800" kern="1200">
                <a:solidFill>
                  <a:schemeClr val="tx1"/>
                </a:solidFill>
                <a:latin typeface="+mn-lt"/>
                <a:ea typeface="+mn-ea"/>
                <a:cs typeface="+mn-cs"/>
              </a:defRPr>
            </a:lvl7pPr>
            <a:lvl8pPr marL="3167454" algn="l" defTabSz="904985" rtl="0" eaLnBrk="1" latinLnBrk="0" hangingPunct="1">
              <a:defRPr kumimoji="1" sz="1800" kern="1200">
                <a:solidFill>
                  <a:schemeClr val="tx1"/>
                </a:solidFill>
                <a:latin typeface="+mn-lt"/>
                <a:ea typeface="+mn-ea"/>
                <a:cs typeface="+mn-cs"/>
              </a:defRPr>
            </a:lvl8pPr>
            <a:lvl9pPr marL="3619940" algn="l" defTabSz="904985" rtl="0" eaLnBrk="1" latinLnBrk="0" hangingPunct="1">
              <a:defRPr kumimoji="1" sz="1800" kern="1200">
                <a:solidFill>
                  <a:schemeClr val="tx1"/>
                </a:solidFill>
                <a:latin typeface="+mn-lt"/>
                <a:ea typeface="+mn-ea"/>
                <a:cs typeface="+mn-cs"/>
              </a:defRPr>
            </a:lvl9pPr>
          </a:lstStyle>
          <a:p>
            <a:pPr>
              <a:defRPr/>
            </a:pPr>
            <a:fld id="{85D4C70D-35DA-47A0-8749-E3FB69473BFD}" type="slidenum">
              <a:rPr lang="ja-JP" altLang="en-US" smtClean="0">
                <a:solidFill>
                  <a:prstClr val="black"/>
                </a:solidFill>
              </a:rPr>
              <a:pPr>
                <a:defRPr/>
              </a:pPr>
              <a:t>8</a:t>
            </a:fld>
            <a:endParaRPr lang="ja-JP" altLang="en-US" dirty="0">
              <a:solidFill>
                <a:prstClr val="black"/>
              </a:solidFill>
            </a:endParaRPr>
          </a:p>
        </p:txBody>
      </p:sp>
      <p:sp>
        <p:nvSpPr>
          <p:cNvPr id="7" name="正方形/長方形 6"/>
          <p:cNvSpPr/>
          <p:nvPr/>
        </p:nvSpPr>
        <p:spPr>
          <a:xfrm>
            <a:off x="172424" y="1044025"/>
            <a:ext cx="8799152" cy="584775"/>
          </a:xfrm>
          <a:prstGeom prst="rect">
            <a:avLst/>
          </a:prstGeom>
        </p:spPr>
        <p:txBody>
          <a:bodyPr wrap="square">
            <a:spAutoFit/>
          </a:bodyPr>
          <a:lstStyle/>
          <a:p>
            <a:r>
              <a:rPr lang="ja-JP" altLang="en-US" sz="1600" b="1" dirty="0" smtClean="0"/>
              <a:t>⇒　一つ</a:t>
            </a:r>
            <a:r>
              <a:rPr lang="ja-JP" altLang="en-US" sz="1600" b="1" dirty="0"/>
              <a:t>でも該当があれば</a:t>
            </a:r>
            <a:r>
              <a:rPr lang="ja-JP" altLang="en-US" sz="1600" b="1" dirty="0" smtClean="0"/>
              <a:t>「不適当」と判断していくのではなく、「</a:t>
            </a:r>
            <a:r>
              <a:rPr lang="ja-JP" altLang="en-US" sz="1600" b="1" dirty="0"/>
              <a:t>入居者へのサービス</a:t>
            </a:r>
            <a:r>
              <a:rPr lang="ja-JP" altLang="en-US" sz="1600" b="1" dirty="0" smtClean="0"/>
              <a:t>提供の実態」等</a:t>
            </a:r>
            <a:endParaRPr lang="en-US" altLang="ja-JP" sz="1600" b="1" dirty="0" smtClean="0"/>
          </a:p>
          <a:p>
            <a:r>
              <a:rPr lang="ja-JP" altLang="en-US" sz="1600" b="1" dirty="0"/>
              <a:t>　</a:t>
            </a:r>
            <a:r>
              <a:rPr lang="ja-JP" altLang="en-US" sz="1600" b="1" dirty="0" smtClean="0"/>
              <a:t>を点検していく候補をスクリーニングする際の基準という位置付けであることに留意。</a:t>
            </a:r>
            <a:endParaRPr lang="ja-JP" altLang="en-US" sz="1600" b="1" dirty="0"/>
          </a:p>
        </p:txBody>
      </p:sp>
    </p:spTree>
    <p:extLst>
      <p:ext uri="{BB962C8B-B14F-4D97-AF65-F5344CB8AC3E}">
        <p14:creationId xmlns:p14="http://schemas.microsoft.com/office/powerpoint/2010/main" val="30564291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1765</TotalTime>
  <Words>2162</Words>
  <Application>Microsoft Office PowerPoint</Application>
  <PresentationFormat>画面に合わせる (4:3)</PresentationFormat>
  <Paragraphs>370</Paragraphs>
  <Slides>16</Slides>
  <Notes>1</Notes>
  <HiddenSlides>0</HiddenSlides>
  <MMClips>0</MMClips>
  <ScaleCrop>false</ScaleCrop>
  <HeadingPairs>
    <vt:vector size="4" baseType="variant">
      <vt:variant>
        <vt:lpstr>テーマ</vt:lpstr>
      </vt:variant>
      <vt:variant>
        <vt:i4>1</vt:i4>
      </vt:variant>
      <vt:variant>
        <vt:lpstr>スライド タイトル</vt:lpstr>
      </vt:variant>
      <vt:variant>
        <vt:i4>16</vt:i4>
      </vt:variant>
    </vt:vector>
  </HeadingPairs>
  <TitlesOfParts>
    <vt:vector size="17" baseType="lpstr">
      <vt:lpstr>Office ​​テーマ</vt:lpstr>
      <vt:lpstr>【大阪府版】高齢者住まいにおける外付けサービス利用の 適正化に向けた保険者用点検チェックシート</vt:lpstr>
      <vt:lpstr>０．はじめに</vt:lpstr>
      <vt:lpstr>１．高齢者住まい入居者の特定方法について</vt:lpstr>
      <vt:lpstr>２．いかなるサービス利用を不適切と考えるか</vt:lpstr>
      <vt:lpstr>３．不適切な外付けサービスの利用実態の把握方法</vt:lpstr>
      <vt:lpstr>効果的なケアプラン点検・事業者指導に向けた部署間の連携のイメージ</vt:lpstr>
      <vt:lpstr>【ｽﾃｯﾌﾟ1】給付データからの絞り込み</vt:lpstr>
      <vt:lpstr>PowerPoint プレゼンテーション</vt:lpstr>
      <vt:lpstr>PowerPoint プレゼンテーション</vt:lpstr>
      <vt:lpstr>PowerPoint プレゼンテーション</vt:lpstr>
      <vt:lpstr>PowerPoint プレゼンテーション</vt:lpstr>
      <vt:lpstr>【ｽﾃｯﾌﾟ3】ケアプラン点検・事業者点検の実施</vt:lpstr>
      <vt:lpstr>PowerPoint プレゼンテーション</vt:lpstr>
      <vt:lpstr>PowerPoint プレゼンテーション</vt:lpstr>
      <vt:lpstr>PowerPoint プレゼンテーション</vt:lpstr>
      <vt:lpstr>４．高齢者住まいにおけるサービス利用の 適正化に向けた今後の課題</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【大阪府版】高齢者住まいにおける外付けサービス利用の 適正化に向けた保険者用点検チェックシート</dc:title>
  <dc:creator>HOSTNAME</dc:creator>
  <cp:lastModifiedBy>HOSTNAME</cp:lastModifiedBy>
  <cp:revision>88</cp:revision>
  <cp:lastPrinted>2018-03-30T02:08:27Z</cp:lastPrinted>
  <dcterms:created xsi:type="dcterms:W3CDTF">2018-02-13T00:33:52Z</dcterms:created>
  <dcterms:modified xsi:type="dcterms:W3CDTF">2018-03-30T05:05:47Z</dcterms:modified>
</cp:coreProperties>
</file>