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80" r:id="rId1"/>
  </p:sldMasterIdLst>
  <p:notesMasterIdLst>
    <p:notesMasterId r:id="rId13"/>
  </p:notesMasterIdLst>
  <p:handoutMasterIdLst>
    <p:handoutMasterId r:id="rId14"/>
  </p:handoutMasterIdLst>
  <p:sldIdLst>
    <p:sldId id="334" r:id="rId2"/>
    <p:sldId id="322" r:id="rId3"/>
    <p:sldId id="348" r:id="rId4"/>
    <p:sldId id="329" r:id="rId5"/>
    <p:sldId id="333" r:id="rId6"/>
    <p:sldId id="344" r:id="rId7"/>
    <p:sldId id="347" r:id="rId8"/>
    <p:sldId id="349" r:id="rId9"/>
    <p:sldId id="350" r:id="rId10"/>
    <p:sldId id="332" r:id="rId11"/>
    <p:sldId id="335" r:id="rId12"/>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B5D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06" autoAdjust="0"/>
    <p:restoredTop sz="86176" autoAdjust="0"/>
  </p:normalViewPr>
  <p:slideViewPr>
    <p:cSldViewPr>
      <p:cViewPr varScale="1">
        <p:scale>
          <a:sx n="60" d="100"/>
          <a:sy n="60" d="100"/>
        </p:scale>
        <p:origin x="1434"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308" cy="488871"/>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765018" y="0"/>
            <a:ext cx="2880308" cy="488871"/>
          </a:xfrm>
          <a:prstGeom prst="rect">
            <a:avLst/>
          </a:prstGeom>
        </p:spPr>
        <p:txBody>
          <a:bodyPr vert="horz" lIns="89675" tIns="44838" rIns="89675" bIns="44838" rtlCol="0"/>
          <a:lstStyle>
            <a:lvl1pPr algn="r">
              <a:defRPr sz="1200"/>
            </a:lvl1pPr>
          </a:lstStyle>
          <a:p>
            <a:fld id="{F8F4B279-546B-4566-BB86-CCD863FE3373}" type="datetimeFigureOut">
              <a:rPr kumimoji="1" lang="ja-JP" altLang="en-US" smtClean="0"/>
              <a:t>2019/9/9</a:t>
            </a:fld>
            <a:endParaRPr kumimoji="1" lang="ja-JP" altLang="en-US"/>
          </a:p>
        </p:txBody>
      </p:sp>
      <p:sp>
        <p:nvSpPr>
          <p:cNvPr id="4" name="フッター プレースホルダー 3"/>
          <p:cNvSpPr>
            <a:spLocks noGrp="1"/>
          </p:cNvSpPr>
          <p:nvPr>
            <p:ph type="ftr" sz="quarter" idx="2"/>
          </p:nvPr>
        </p:nvSpPr>
        <p:spPr>
          <a:xfrm>
            <a:off x="0" y="9286846"/>
            <a:ext cx="2880308" cy="488871"/>
          </a:xfrm>
          <a:prstGeom prst="rect">
            <a:avLst/>
          </a:prstGeom>
        </p:spPr>
        <p:txBody>
          <a:bodyPr vert="horz" lIns="89675" tIns="44838" rIns="89675" bIns="4483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765018" y="9286846"/>
            <a:ext cx="2880308" cy="488871"/>
          </a:xfrm>
          <a:prstGeom prst="rect">
            <a:avLst/>
          </a:prstGeom>
        </p:spPr>
        <p:txBody>
          <a:bodyPr vert="horz" lIns="89675" tIns="44838" rIns="89675" bIns="44838" rtlCol="0" anchor="b"/>
          <a:lstStyle>
            <a:lvl1pPr algn="r">
              <a:defRPr sz="1200"/>
            </a:lvl1pPr>
          </a:lstStyle>
          <a:p>
            <a:fld id="{90BC2F04-CB75-4FF3-B9EF-B9D8468883C3}" type="slidenum">
              <a:rPr kumimoji="1" lang="ja-JP" altLang="en-US" smtClean="0"/>
              <a:t>‹#›</a:t>
            </a:fld>
            <a:endParaRPr kumimoji="1" lang="ja-JP" altLang="en-US"/>
          </a:p>
        </p:txBody>
      </p:sp>
    </p:spTree>
    <p:extLst>
      <p:ext uri="{BB962C8B-B14F-4D97-AF65-F5344CB8AC3E}">
        <p14:creationId xmlns:p14="http://schemas.microsoft.com/office/powerpoint/2010/main" val="20459410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101" cy="488793"/>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3" y="0"/>
            <a:ext cx="2880101" cy="488793"/>
          </a:xfrm>
          <a:prstGeom prst="rect">
            <a:avLst/>
          </a:prstGeom>
        </p:spPr>
        <p:txBody>
          <a:bodyPr vert="horz" lIns="89675" tIns="44838" rIns="89675" bIns="44838" rtlCol="0"/>
          <a:lstStyle>
            <a:lvl1pPr algn="r">
              <a:defRPr sz="1200"/>
            </a:lvl1pPr>
          </a:lstStyle>
          <a:p>
            <a:fld id="{3A7D4995-71F8-4FD2-B741-EB692C4C985C}" type="datetimeFigureOut">
              <a:rPr kumimoji="1" lang="ja-JP" altLang="en-US" smtClean="0"/>
              <a:t>2019/9/9</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997" y="4644310"/>
            <a:ext cx="5316870" cy="4399133"/>
          </a:xfrm>
          <a:prstGeom prst="rect">
            <a:avLst/>
          </a:prstGeom>
        </p:spPr>
        <p:txBody>
          <a:bodyPr vert="horz" lIns="89675" tIns="44838" rIns="89675" bIns="4483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287059"/>
            <a:ext cx="2880101" cy="488792"/>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3" y="9287059"/>
            <a:ext cx="2880101" cy="488792"/>
          </a:xfrm>
          <a:prstGeom prst="rect">
            <a:avLst/>
          </a:prstGeom>
        </p:spPr>
        <p:txBody>
          <a:bodyPr vert="horz" lIns="89675" tIns="44838" rIns="89675" bIns="44838" rtlCol="0" anchor="b"/>
          <a:lstStyle>
            <a:lvl1pPr algn="r">
              <a:defRPr sz="1200"/>
            </a:lvl1pPr>
          </a:lstStyle>
          <a:p>
            <a:fld id="{252CC739-2C19-4987-9473-A53E87E4448B}" type="slidenum">
              <a:rPr kumimoji="1" lang="ja-JP" altLang="en-US" smtClean="0"/>
              <a:t>‹#›</a:t>
            </a:fld>
            <a:endParaRPr kumimoji="1" lang="ja-JP" altLang="en-US"/>
          </a:p>
        </p:txBody>
      </p:sp>
    </p:spTree>
    <p:extLst>
      <p:ext uri="{BB962C8B-B14F-4D97-AF65-F5344CB8AC3E}">
        <p14:creationId xmlns:p14="http://schemas.microsoft.com/office/powerpoint/2010/main" val="27913033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982714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8248294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Tree>
    <p:extLst>
      <p:ext uri="{BB962C8B-B14F-4D97-AF65-F5344CB8AC3E}">
        <p14:creationId xmlns:p14="http://schemas.microsoft.com/office/powerpoint/2010/main" val="2658836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047017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14123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Tree>
    <p:extLst>
      <p:ext uri="{BB962C8B-B14F-4D97-AF65-F5344CB8AC3E}">
        <p14:creationId xmlns:p14="http://schemas.microsoft.com/office/powerpoint/2010/main" val="71619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Tree>
    <p:extLst>
      <p:ext uri="{BB962C8B-B14F-4D97-AF65-F5344CB8AC3E}">
        <p14:creationId xmlns:p14="http://schemas.microsoft.com/office/powerpoint/2010/main" val="1756854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9799021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2425579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3729006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922837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4850CE7-2A9D-478A-8242-4E361A6E8B4A}" type="datetime1">
              <a:rPr kumimoji="1" lang="ja-JP" altLang="en-US" smtClean="0"/>
              <a:t>2019/9/9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540559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D1DE9FD-678D-40F2-9DD7-413A60412F56}" type="datetime1">
              <a:rPr kumimoji="1" lang="ja-JP" altLang="en-US" smtClean="0"/>
              <a:t>2019/9/9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883994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B2E1BA-32D7-4F44-A1C8-4BAB884BC2BA}" type="datetime1">
              <a:rPr kumimoji="1" lang="ja-JP" altLang="en-US" smtClean="0"/>
              <a:t>2019/9/9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153928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A8C675-CF35-4008-9EC4-8158EF888CB3}" type="datetime1">
              <a:rPr kumimoji="1" lang="ja-JP" altLang="en-US" smtClean="0"/>
              <a:t>2019/9/9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225047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5C11F07-865C-40CF-853C-9F58C53FCC59}" type="datetime1">
              <a:rPr kumimoji="1" lang="ja-JP" altLang="en-US" smtClean="0"/>
              <a:t>2019/9/9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662721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D22C228-3FC6-40F8-8B68-BFF6B6957B02}" type="datetime1">
              <a:rPr kumimoji="1" lang="ja-JP" altLang="en-US" smtClean="0"/>
              <a:t>2019/9/9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011258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7530BD1-0D04-4DE1-89A5-C28CD3347928}" type="datetime1">
              <a:rPr kumimoji="1" lang="ja-JP" altLang="en-US" smtClean="0"/>
              <a:t>2019/9/9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817325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F18ED56-B034-4903-93B5-6698E7D91014}" type="datetime1">
              <a:rPr kumimoji="1" lang="ja-JP" altLang="en-US" smtClean="0"/>
              <a:t>2019/9/9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844943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193AEA5-249A-4CFD-B0FC-A9467DDA8B01}" type="datetime1">
              <a:rPr kumimoji="1" lang="ja-JP" altLang="en-US" smtClean="0"/>
              <a:t>2019/9/9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138577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77AF504-C657-4462-954D-9C6515631C01}" type="datetime1">
              <a:rPr kumimoji="1" lang="ja-JP" altLang="en-US" smtClean="0"/>
              <a:t>2019/9/9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97755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87BB05E-E3A8-400D-A0A9-0A5FF105DEE0}" type="datetime1">
              <a:rPr kumimoji="1" lang="ja-JP" altLang="en-US" smtClean="0"/>
              <a:t>2019/9/9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90792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D3EA79E-2B08-4331-A8FD-8684A8E5DFA3}" type="datetime1">
              <a:rPr kumimoji="1" lang="ja-JP" altLang="en-US" smtClean="0"/>
              <a:t>2019/9/9</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9185502"/>
      </p:ext>
    </p:extLst>
  </p:cSld>
  <p:clrMap bg1="lt1" tx1="dk1" bg2="lt2" tx2="dk2" accent1="accent1" accent2="accent2" accent3="accent3" accent4="accent4" accent5="accent5" accent6="accent6" hlink="hlink" folHlink="folHlink"/>
  <p:sldLayoutIdLst>
    <p:sldLayoutId id="2147484381" r:id="rId1"/>
    <p:sldLayoutId id="2147484382" r:id="rId2"/>
    <p:sldLayoutId id="2147484383" r:id="rId3"/>
    <p:sldLayoutId id="2147484384" r:id="rId4"/>
    <p:sldLayoutId id="2147484385" r:id="rId5"/>
    <p:sldLayoutId id="2147484386" r:id="rId6"/>
    <p:sldLayoutId id="2147484387" r:id="rId7"/>
    <p:sldLayoutId id="2147484388" r:id="rId8"/>
    <p:sldLayoutId id="2147484389" r:id="rId9"/>
    <p:sldLayoutId id="2147484390" r:id="rId10"/>
    <p:sldLayoutId id="2147484391"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7884368" y="7089682"/>
            <a:ext cx="936104" cy="1584702"/>
          </a:xfrm>
          <a:prstGeom prst="rect">
            <a:avLst/>
          </a:prstGeom>
          <a:noFill/>
        </p:spPr>
        <p:txBody>
          <a:bodyPr wrap="square" rtlCol="0">
            <a:spAutoFit/>
          </a:bodyPr>
          <a:lstStyle/>
          <a:p>
            <a:endParaRPr kumimoji="1" lang="ja-JP" altLang="en-US" dirty="0"/>
          </a:p>
        </p:txBody>
      </p:sp>
      <p:sp>
        <p:nvSpPr>
          <p:cNvPr id="6" name="正方形/長方形 5"/>
          <p:cNvSpPr/>
          <p:nvPr/>
        </p:nvSpPr>
        <p:spPr>
          <a:xfrm>
            <a:off x="1080420" y="2725085"/>
            <a:ext cx="7272000" cy="5040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400" dirty="0">
                <a:latin typeface="HGSｺﾞｼｯｸE" panose="020B0900000000000000" pitchFamily="50" charset="-128"/>
                <a:ea typeface="HGSｺﾞｼｯｸE" panose="020B0900000000000000" pitchFamily="50" charset="-128"/>
              </a:rPr>
              <a:t>地域生活支援拠点等</a:t>
            </a:r>
            <a:r>
              <a:rPr lang="ja-JP" altLang="en-US" sz="2400" dirty="0" smtClean="0">
                <a:latin typeface="HGSｺﾞｼｯｸE" panose="020B0900000000000000" pitchFamily="50" charset="-128"/>
                <a:ea typeface="HGSｺﾞｼｯｸE" panose="020B0900000000000000" pitchFamily="50" charset="-128"/>
              </a:rPr>
              <a:t>の整備促進に向けて</a:t>
            </a:r>
            <a:endParaRPr lang="ja-JP" altLang="en-US" sz="2400" dirty="0">
              <a:latin typeface="HGSｺﾞｼｯｸE" panose="020B0900000000000000" pitchFamily="50" charset="-128"/>
              <a:ea typeface="HGSｺﾞｼｯｸE" panose="020B0900000000000000" pitchFamily="50" charset="-128"/>
            </a:endParaRPr>
          </a:p>
        </p:txBody>
      </p:sp>
      <p:sp>
        <p:nvSpPr>
          <p:cNvPr id="11" name="正方形/長方形 10"/>
          <p:cNvSpPr/>
          <p:nvPr/>
        </p:nvSpPr>
        <p:spPr>
          <a:xfrm>
            <a:off x="2844212" y="5484875"/>
            <a:ext cx="3888028" cy="67482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smtClean="0">
                <a:latin typeface="HGSｺﾞｼｯｸE" panose="020B0900000000000000" pitchFamily="50" charset="-128"/>
                <a:ea typeface="HGSｺﾞｼｯｸE" panose="020B0900000000000000" pitchFamily="50" charset="-128"/>
              </a:rPr>
              <a:t>令和元</a:t>
            </a:r>
            <a:r>
              <a:rPr lang="ja-JP" altLang="en-US" sz="2000" dirty="0" smtClean="0">
                <a:solidFill>
                  <a:schemeClr val="tx1"/>
                </a:solidFill>
                <a:latin typeface="HGSｺﾞｼｯｸE" panose="020B0900000000000000" pitchFamily="50" charset="-128"/>
                <a:ea typeface="HGSｺﾞｼｯｸE" panose="020B0900000000000000" pitchFamily="50" charset="-128"/>
              </a:rPr>
              <a:t>（</a:t>
            </a:r>
            <a:r>
              <a:rPr lang="en-US" altLang="ja-JP" sz="2000" dirty="0" smtClean="0">
                <a:solidFill>
                  <a:schemeClr val="tx1"/>
                </a:solidFill>
                <a:latin typeface="HGSｺﾞｼｯｸE" panose="020B0900000000000000" pitchFamily="50" charset="-128"/>
                <a:ea typeface="HGSｺﾞｼｯｸE" panose="020B0900000000000000" pitchFamily="50" charset="-128"/>
              </a:rPr>
              <a:t>2019</a:t>
            </a:r>
            <a:r>
              <a:rPr lang="ja-JP" altLang="en-US" sz="2000" dirty="0" smtClean="0">
                <a:solidFill>
                  <a:schemeClr val="tx1"/>
                </a:solidFill>
                <a:latin typeface="HGSｺﾞｼｯｸE" panose="020B0900000000000000" pitchFamily="50" charset="-128"/>
                <a:ea typeface="HGSｺﾞｼｯｸE" panose="020B0900000000000000" pitchFamily="50" charset="-128"/>
              </a:rPr>
              <a:t>）年 </a:t>
            </a:r>
            <a:r>
              <a:rPr lang="en-US" altLang="ja-JP" sz="2000" dirty="0">
                <a:latin typeface="HGSｺﾞｼｯｸE" panose="020B0900000000000000" pitchFamily="50" charset="-128"/>
                <a:ea typeface="HGSｺﾞｼｯｸE" panose="020B0900000000000000" pitchFamily="50" charset="-128"/>
              </a:rPr>
              <a:t>7</a:t>
            </a:r>
            <a:r>
              <a:rPr lang="ja-JP" altLang="en-US" sz="2000" dirty="0" smtClean="0">
                <a:latin typeface="HGSｺﾞｼｯｸE" panose="020B0900000000000000" pitchFamily="50" charset="-128"/>
                <a:ea typeface="HGSｺﾞｼｯｸE" panose="020B0900000000000000" pitchFamily="50" charset="-128"/>
              </a:rPr>
              <a:t>月　大阪府</a:t>
            </a:r>
            <a:endParaRPr lang="ja-JP" altLang="en-US" sz="2000" dirty="0">
              <a:latin typeface="HGSｺﾞｼｯｸE" panose="020B0900000000000000" pitchFamily="50" charset="-128"/>
              <a:ea typeface="HGSｺﾞｼｯｸE" panose="020B0900000000000000" pitchFamily="50" charset="-128"/>
            </a:endParaRPr>
          </a:p>
        </p:txBody>
      </p:sp>
      <p:sp>
        <p:nvSpPr>
          <p:cNvPr id="5" name="テキスト ボックス 4"/>
          <p:cNvSpPr txBox="1"/>
          <p:nvPr/>
        </p:nvSpPr>
        <p:spPr>
          <a:xfrm>
            <a:off x="7596336" y="469295"/>
            <a:ext cx="900100" cy="338554"/>
          </a:xfrm>
          <a:prstGeom prst="rect">
            <a:avLst/>
          </a:prstGeom>
          <a:noFill/>
          <a:ln w="9525">
            <a:solidFill>
              <a:schemeClr val="tx1"/>
            </a:solidFill>
          </a:ln>
        </p:spPr>
        <p:txBody>
          <a:bodyPr wrap="square" rtlCol="0">
            <a:spAutoFit/>
          </a:bodyPr>
          <a:lstStyle/>
          <a:p>
            <a:pPr algn="ctr"/>
            <a:r>
              <a:rPr kumimoji="1" lang="ja-JP" altLang="en-US" sz="1600" b="1" dirty="0" smtClean="0"/>
              <a:t>別添</a:t>
            </a:r>
            <a:r>
              <a:rPr lang="ja-JP" altLang="en-US" sz="1600" b="1" dirty="0" smtClean="0"/>
              <a:t>２</a:t>
            </a:r>
            <a:endParaRPr kumimoji="1" lang="en-US" altLang="ja-JP" sz="1600" b="1" dirty="0" smtClean="0"/>
          </a:p>
        </p:txBody>
      </p:sp>
    </p:spTree>
    <p:extLst>
      <p:ext uri="{BB962C8B-B14F-4D97-AF65-F5344CB8AC3E}">
        <p14:creationId xmlns:p14="http://schemas.microsoft.com/office/powerpoint/2010/main" val="7236840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 name="タイトル 1"/>
          <p:cNvSpPr txBox="1">
            <a:spLocks/>
          </p:cNvSpPr>
          <p:nvPr/>
        </p:nvSpPr>
        <p:spPr>
          <a:xfrm>
            <a:off x="107504" y="3617148"/>
            <a:ext cx="3884872"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smtClean="0">
                <a:latin typeface="HGSｺﾞｼｯｸE" panose="020B0900000000000000" pitchFamily="50" charset="-128"/>
                <a:ea typeface="HGSｺﾞｼｯｸE" panose="020B0900000000000000" pitchFamily="50" charset="-128"/>
              </a:rPr>
              <a:t>〇コーディネーターの配置について</a:t>
            </a:r>
            <a:endParaRPr lang="en-US" altLang="ja-JP" sz="1600" b="1" dirty="0" smtClean="0">
              <a:latin typeface="HGSｺﾞｼｯｸE" panose="020B0900000000000000" pitchFamily="50" charset="-128"/>
              <a:ea typeface="HGSｺﾞｼｯｸE" panose="020B0900000000000000" pitchFamily="50" charset="-128"/>
            </a:endParaRPr>
          </a:p>
        </p:txBody>
      </p:sp>
      <p:sp>
        <p:nvSpPr>
          <p:cNvPr id="13" name="テキスト ボックス 12"/>
          <p:cNvSpPr txBox="1"/>
          <p:nvPr/>
        </p:nvSpPr>
        <p:spPr>
          <a:xfrm>
            <a:off x="193160" y="3945852"/>
            <a:ext cx="8856000" cy="1169551"/>
          </a:xfrm>
          <a:prstGeom prst="rect">
            <a:avLst/>
          </a:prstGeom>
          <a:noFill/>
          <a:ln>
            <a:noFill/>
            <a:prstDash val="dash"/>
          </a:ln>
        </p:spPr>
        <p:txBody>
          <a:bodyPr wrap="square" rtlCol="0">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・地域生活支援拠点等の相談は、特定相談支援事業所に報酬加算が設けられたが、基幹相談支援センターが休日、夜間</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利用者からの相談対応、地域の社会資源へのつなぎ、登録情報の管理を行うコーディネートを担うためには人件費が措置されることが必要である。また、現在の報酬上、緊急時のコーディネートの役割を担う機関は特定相談支援事業所のみとなっているが、基幹相談支援センターが行う場合も報酬の対象とすることが必要である。</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12" name="タイトル 1"/>
          <p:cNvSpPr txBox="1">
            <a:spLocks/>
          </p:cNvSpPr>
          <p:nvPr/>
        </p:nvSpPr>
        <p:spPr>
          <a:xfrm>
            <a:off x="179511" y="136144"/>
            <a:ext cx="8280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ＭＳ ゴシック" panose="020B0609070205080204" pitchFamily="49" charset="-128"/>
                <a:ea typeface="ＭＳ ゴシック" panose="020B0609070205080204" pitchFamily="49" charset="-128"/>
              </a:rPr>
              <a:t>解決すべき課題</a:t>
            </a:r>
            <a:endParaRPr lang="ja-JP" altLang="en-US" sz="2400" b="1" dirty="0">
              <a:latin typeface="ＭＳ ゴシック" panose="020B0609070205080204" pitchFamily="49" charset="-128"/>
              <a:ea typeface="ＭＳ ゴシック" panose="020B0609070205080204" pitchFamily="49" charset="-128"/>
            </a:endParaRPr>
          </a:p>
        </p:txBody>
      </p:sp>
      <p:cxnSp>
        <p:nvCxnSpPr>
          <p:cNvPr id="17" name="直線コネクタ 16"/>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107504" y="824673"/>
            <a:ext cx="8928000" cy="2552665"/>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181064" y="908720"/>
            <a:ext cx="8820000" cy="2436564"/>
          </a:xfrm>
          <a:prstGeom prst="rect">
            <a:avLst/>
          </a:prstGeom>
          <a:noFill/>
        </p:spPr>
        <p:txBody>
          <a:bodyPr wrap="square" rtlCol="0">
            <a:spAutoFit/>
          </a:bodyPr>
          <a:lstStyle/>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a:t>
            </a:r>
            <a:r>
              <a:rPr lang="ja-JP" altLang="en-US" sz="1700" b="1" kern="0" spc="-20" dirty="0" smtClean="0">
                <a:latin typeface="HG丸ｺﾞｼｯｸM-PRO" panose="020F0600000000000000" pitchFamily="50" charset="-128"/>
                <a:ea typeface="HG丸ｺﾞｼｯｸM-PRO" panose="020F0600000000000000" pitchFamily="50" charset="-128"/>
              </a:rPr>
              <a:t>市町村</a:t>
            </a:r>
            <a:r>
              <a:rPr lang="ja-JP" altLang="en-US" sz="1700" b="1" kern="0" spc="-20" dirty="0">
                <a:latin typeface="HG丸ｺﾞｼｯｸM-PRO" panose="020F0600000000000000" pitchFamily="50" charset="-128"/>
                <a:ea typeface="HG丸ｺﾞｼｯｸM-PRO" panose="020F0600000000000000" pitchFamily="50" charset="-128"/>
              </a:rPr>
              <a:t>が地域生活支援拠点等を整備する上で最低限必要となる取り組みを提案したが、市町村内の実施状況をみながら課題等を関係者間で協議していくことが必要</a:t>
            </a:r>
            <a:r>
              <a:rPr lang="ja-JP" altLang="en-US" sz="1700" b="1" kern="0" spc="-20" dirty="0" smtClean="0">
                <a:latin typeface="HG丸ｺﾞｼｯｸM-PRO" panose="020F0600000000000000" pitchFamily="50" charset="-128"/>
                <a:ea typeface="HG丸ｺﾞｼｯｸM-PRO" panose="020F0600000000000000" pitchFamily="50" charset="-128"/>
              </a:rPr>
              <a:t>である。</a:t>
            </a:r>
            <a:endParaRPr lang="en-US" altLang="ja-JP" sz="1700" b="1" kern="0" spc="-20" dirty="0" smtClean="0">
              <a:latin typeface="HG丸ｺﾞｼｯｸM-PRO" panose="020F0600000000000000" pitchFamily="50" charset="-128"/>
              <a:ea typeface="HG丸ｺﾞｼｯｸM-PRO" panose="020F0600000000000000" pitchFamily="50" charset="-128"/>
            </a:endParaRPr>
          </a:p>
          <a:p>
            <a:pPr marL="185738" indent="-185738">
              <a:spcAft>
                <a:spcPts val="800"/>
              </a:spcAft>
            </a:pPr>
            <a:r>
              <a:rPr lang="ja-JP" altLang="en-US" sz="1700" b="1" kern="0" dirty="0" smtClean="0">
                <a:latin typeface="HG丸ｺﾞｼｯｸM-PRO" panose="020F0600000000000000" pitchFamily="50" charset="-128"/>
                <a:ea typeface="HG丸ｺﾞｼｯｸM-PRO" panose="020F0600000000000000" pitchFamily="50" charset="-128"/>
              </a:rPr>
              <a:t>○ また、地域生活支援拠点等が機能するためには、「</a:t>
            </a:r>
            <a:r>
              <a:rPr lang="ja-JP" altLang="ja-JP" sz="1700" b="1" dirty="0" smtClean="0">
                <a:latin typeface="HG丸ｺﾞｼｯｸM-PRO" panose="020F0600000000000000" pitchFamily="50" charset="-128"/>
                <a:ea typeface="HG丸ｺﾞｼｯｸM-PRO" panose="020F0600000000000000" pitchFamily="50" charset="-128"/>
              </a:rPr>
              <a:t>支援</a:t>
            </a:r>
            <a:r>
              <a:rPr lang="ja-JP" altLang="ja-JP" sz="1700" b="1" dirty="0">
                <a:latin typeface="HG丸ｺﾞｼｯｸM-PRO" panose="020F0600000000000000" pitchFamily="50" charset="-128"/>
                <a:ea typeface="HG丸ｺﾞｼｯｸM-PRO" panose="020F0600000000000000" pitchFamily="50" charset="-128"/>
              </a:rPr>
              <a:t>を必要とする人を</a:t>
            </a:r>
            <a:r>
              <a:rPr lang="ja-JP" altLang="ja-JP" sz="1700" b="1" dirty="0" smtClean="0">
                <a:latin typeface="HG丸ｺﾞｼｯｸM-PRO" panose="020F0600000000000000" pitchFamily="50" charset="-128"/>
                <a:ea typeface="HG丸ｺﾞｼｯｸM-PRO" panose="020F0600000000000000" pitchFamily="50" charset="-128"/>
              </a:rPr>
              <a:t>適切</a:t>
            </a:r>
            <a:r>
              <a:rPr lang="ja-JP" altLang="en-US" sz="1700" b="1" dirty="0">
                <a:latin typeface="HG丸ｺﾞｼｯｸM-PRO" panose="020F0600000000000000" pitchFamily="50" charset="-128"/>
                <a:ea typeface="HG丸ｺﾞｼｯｸM-PRO" panose="020F0600000000000000" pitchFamily="50" charset="-128"/>
              </a:rPr>
              <a:t>な</a:t>
            </a:r>
            <a:r>
              <a:rPr lang="ja-JP" altLang="ja-JP" sz="1700" b="1" dirty="0" smtClean="0">
                <a:latin typeface="HG丸ｺﾞｼｯｸM-PRO" panose="020F0600000000000000" pitchFamily="50" charset="-128"/>
                <a:ea typeface="HG丸ｺﾞｼｯｸM-PRO" panose="020F0600000000000000" pitchFamily="50" charset="-128"/>
              </a:rPr>
              <a:t>サービス</a:t>
            </a:r>
            <a:r>
              <a:rPr lang="ja-JP" altLang="ja-JP" sz="1700" b="1" dirty="0">
                <a:latin typeface="HG丸ｺﾞｼｯｸM-PRO" panose="020F0600000000000000" pitchFamily="50" charset="-128"/>
                <a:ea typeface="HG丸ｺﾞｼｯｸM-PRO" panose="020F0600000000000000" pitchFamily="50" charset="-128"/>
              </a:rPr>
              <a:t>につなぐ</a:t>
            </a:r>
            <a:r>
              <a:rPr lang="ja-JP" altLang="ja-JP" sz="1700" b="1" dirty="0" smtClean="0">
                <a:latin typeface="HG丸ｺﾞｼｯｸM-PRO" panose="020F0600000000000000" pitchFamily="50" charset="-128"/>
                <a:ea typeface="HG丸ｺﾞｼｯｸM-PRO" panose="020F0600000000000000" pitchFamily="50" charset="-128"/>
              </a:rPr>
              <a:t>こと</a:t>
            </a:r>
            <a:r>
              <a:rPr lang="ja-JP" altLang="en-US" sz="1700" b="1" dirty="0" smtClean="0">
                <a:latin typeface="HG丸ｺﾞｼｯｸM-PRO" panose="020F0600000000000000" pitchFamily="50" charset="-128"/>
                <a:ea typeface="HG丸ｺﾞｼｯｸM-PRO" panose="020F0600000000000000" pitchFamily="50" charset="-128"/>
              </a:rPr>
              <a:t>」</a:t>
            </a:r>
            <a:r>
              <a:rPr lang="ja-JP" altLang="ja-JP" sz="1700" b="1" dirty="0" smtClean="0">
                <a:latin typeface="HG丸ｺﾞｼｯｸM-PRO" panose="020F0600000000000000" pitchFamily="50" charset="-128"/>
                <a:ea typeface="HG丸ｺﾞｼｯｸM-PRO" panose="020F0600000000000000" pitchFamily="50" charset="-128"/>
              </a:rPr>
              <a:t>が</a:t>
            </a:r>
            <a:r>
              <a:rPr lang="ja-JP" altLang="ja-JP" sz="1700" b="1" dirty="0">
                <a:latin typeface="HG丸ｺﾞｼｯｸM-PRO" panose="020F0600000000000000" pitchFamily="50" charset="-128"/>
                <a:ea typeface="HG丸ｺﾞｼｯｸM-PRO" panose="020F0600000000000000" pitchFamily="50" charset="-128"/>
              </a:rPr>
              <a:t>重要であるため、サービス利用の有無に関わらず、地域で暮らす</a:t>
            </a:r>
            <a:r>
              <a:rPr lang="ja-JP" altLang="ja-JP" sz="1700" b="1" dirty="0" err="1">
                <a:latin typeface="HG丸ｺﾞｼｯｸM-PRO" panose="020F0600000000000000" pitchFamily="50" charset="-128"/>
                <a:ea typeface="HG丸ｺﾞｼｯｸM-PRO" panose="020F0600000000000000" pitchFamily="50" charset="-128"/>
              </a:rPr>
              <a:t>障がい</a:t>
            </a:r>
            <a:r>
              <a:rPr lang="ja-JP" altLang="ja-JP" sz="1700" b="1" dirty="0">
                <a:latin typeface="HG丸ｺﾞｼｯｸM-PRO" panose="020F0600000000000000" pitchFamily="50" charset="-128"/>
                <a:ea typeface="HG丸ｺﾞｼｯｸM-PRO" panose="020F0600000000000000" pitchFamily="50" charset="-128"/>
              </a:rPr>
              <a:t>者の状況把握は欠かせないと考える</a:t>
            </a:r>
            <a:r>
              <a:rPr lang="ja-JP" altLang="ja-JP" sz="1700" b="1" dirty="0" smtClean="0">
                <a:latin typeface="HG丸ｺﾞｼｯｸM-PRO" panose="020F0600000000000000" pitchFamily="50" charset="-128"/>
                <a:ea typeface="HG丸ｺﾞｼｯｸM-PRO" panose="020F0600000000000000" pitchFamily="50" charset="-128"/>
              </a:rPr>
              <a:t>。</a:t>
            </a:r>
            <a:endParaRPr lang="ja-JP" altLang="en-US" sz="1700" b="1" kern="0" dirty="0">
              <a:latin typeface="HG丸ｺﾞｼｯｸM-PRO" panose="020F0600000000000000" pitchFamily="50" charset="-128"/>
              <a:ea typeface="HG丸ｺﾞｼｯｸM-PRO" panose="020F0600000000000000" pitchFamily="50" charset="-128"/>
            </a:endParaRPr>
          </a:p>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その上で、今後、対象者</a:t>
            </a:r>
            <a:r>
              <a:rPr lang="ja-JP" altLang="en-US" sz="1700" b="1" kern="0" dirty="0">
                <a:latin typeface="HG丸ｺﾞｼｯｸM-PRO" panose="020F0600000000000000" pitchFamily="50" charset="-128"/>
                <a:ea typeface="HG丸ｺﾞｼｯｸM-PRO" panose="020F0600000000000000" pitchFamily="50" charset="-128"/>
              </a:rPr>
              <a:t>を拡大し、持続的に取り組んでいくためには、以下に掲げる</a:t>
            </a:r>
            <a:r>
              <a:rPr lang="ja-JP" altLang="en-US" sz="1700" b="1" kern="0" dirty="0" smtClean="0">
                <a:latin typeface="HG丸ｺﾞｼｯｸM-PRO" panose="020F0600000000000000" pitchFamily="50" charset="-128"/>
                <a:ea typeface="HG丸ｺﾞｼｯｸM-PRO" panose="020F0600000000000000" pitchFamily="50" charset="-128"/>
              </a:rPr>
              <a:t>課題の解決に</a:t>
            </a:r>
            <a:r>
              <a:rPr lang="ja-JP" altLang="en-US" sz="1700" b="1" kern="0" dirty="0">
                <a:latin typeface="HG丸ｺﾞｼｯｸM-PRO" panose="020F0600000000000000" pitchFamily="50" charset="-128"/>
                <a:ea typeface="HG丸ｺﾞｼｯｸM-PRO" panose="020F0600000000000000" pitchFamily="50" charset="-128"/>
              </a:rPr>
              <a:t>向</a:t>
            </a:r>
            <a:r>
              <a:rPr lang="ja-JP" altLang="en-US" sz="1700" b="1" kern="0" dirty="0" smtClean="0">
                <a:latin typeface="HG丸ｺﾞｼｯｸM-PRO" panose="020F0600000000000000" pitchFamily="50" charset="-128"/>
                <a:ea typeface="HG丸ｺﾞｼｯｸM-PRO" panose="020F0600000000000000" pitchFamily="50" charset="-128"/>
              </a:rPr>
              <a:t>け、</a:t>
            </a:r>
            <a:r>
              <a:rPr lang="ja-JP" altLang="en-US" sz="1700" b="1" kern="0" dirty="0">
                <a:latin typeface="HG丸ｺﾞｼｯｸM-PRO" panose="020F0600000000000000" pitchFamily="50" charset="-128"/>
                <a:ea typeface="HG丸ｺﾞｼｯｸM-PRO" panose="020F0600000000000000" pitchFamily="50" charset="-128"/>
              </a:rPr>
              <a:t>国へ要望を行うこと</a:t>
            </a:r>
            <a:r>
              <a:rPr lang="ja-JP" altLang="en-US" sz="1700" b="1" kern="0" dirty="0" smtClean="0">
                <a:latin typeface="HG丸ｺﾞｼｯｸM-PRO" panose="020F0600000000000000" pitchFamily="50" charset="-128"/>
                <a:ea typeface="HG丸ｺﾞｼｯｸM-PRO" panose="020F0600000000000000" pitchFamily="50" charset="-128"/>
              </a:rPr>
              <a:t>や、府</a:t>
            </a:r>
            <a:r>
              <a:rPr lang="ja-JP" altLang="en-US" sz="1700" b="1" kern="0" dirty="0">
                <a:latin typeface="HG丸ｺﾞｼｯｸM-PRO" panose="020F0600000000000000" pitchFamily="50" charset="-128"/>
                <a:ea typeface="HG丸ｺﾞｼｯｸM-PRO" panose="020F0600000000000000" pitchFamily="50" charset="-128"/>
              </a:rPr>
              <a:t>、市町村における施策を充実していくことが求められる</a:t>
            </a:r>
            <a:r>
              <a:rPr lang="ja-JP" altLang="en-US" sz="1700" b="1" kern="0" dirty="0" smtClean="0">
                <a:latin typeface="HG丸ｺﾞｼｯｸM-PRO" panose="020F0600000000000000" pitchFamily="50" charset="-128"/>
                <a:ea typeface="HG丸ｺﾞｼｯｸM-PRO" panose="020F0600000000000000" pitchFamily="50" charset="-128"/>
              </a:rPr>
              <a:t>。</a:t>
            </a:r>
            <a:endParaRPr lang="ja-JP" altLang="en-US" sz="1700" b="1" kern="0" dirty="0">
              <a:latin typeface="HG丸ｺﾞｼｯｸM-PRO" panose="020F0600000000000000" pitchFamily="50" charset="-128"/>
              <a:ea typeface="HG丸ｺﾞｼｯｸM-PRO" panose="020F0600000000000000" pitchFamily="50" charset="-128"/>
            </a:endParaRPr>
          </a:p>
        </p:txBody>
      </p:sp>
      <p:sp>
        <p:nvSpPr>
          <p:cNvPr id="21" name="タイトル 1"/>
          <p:cNvSpPr txBox="1">
            <a:spLocks/>
          </p:cNvSpPr>
          <p:nvPr/>
        </p:nvSpPr>
        <p:spPr>
          <a:xfrm>
            <a:off x="107504" y="5242533"/>
            <a:ext cx="5076000"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smtClean="0">
                <a:latin typeface="HGSｺﾞｼｯｸE" panose="020B0900000000000000" pitchFamily="50" charset="-128"/>
                <a:ea typeface="HGSｺﾞｼｯｸE" panose="020B0900000000000000" pitchFamily="50" charset="-128"/>
              </a:rPr>
              <a:t>〇相談</a:t>
            </a:r>
            <a:r>
              <a:rPr lang="ja-JP" altLang="en-US" sz="1600" b="1" dirty="0">
                <a:latin typeface="HGSｺﾞｼｯｸE" panose="020B0900000000000000" pitchFamily="50" charset="-128"/>
                <a:ea typeface="HGSｺﾞｼｯｸE" panose="020B0900000000000000" pitchFamily="50" charset="-128"/>
              </a:rPr>
              <a:t>支援機能の強化について</a:t>
            </a:r>
            <a:endParaRPr lang="en-US" altLang="ja-JP" sz="1600" b="1" dirty="0" smtClean="0">
              <a:latin typeface="HGSｺﾞｼｯｸE" panose="020B0900000000000000" pitchFamily="50" charset="-128"/>
              <a:ea typeface="HGSｺﾞｼｯｸE" panose="020B0900000000000000" pitchFamily="50" charset="-128"/>
            </a:endParaRPr>
          </a:p>
        </p:txBody>
      </p:sp>
      <p:sp>
        <p:nvSpPr>
          <p:cNvPr id="22" name="テキスト ボックス 21"/>
          <p:cNvSpPr txBox="1"/>
          <p:nvPr/>
        </p:nvSpPr>
        <p:spPr>
          <a:xfrm>
            <a:off x="193160" y="5571237"/>
            <a:ext cx="8807904" cy="954107"/>
          </a:xfrm>
          <a:prstGeom prst="rect">
            <a:avLst/>
          </a:prstGeom>
          <a:noFill/>
          <a:ln>
            <a:noFill/>
            <a:prstDash val="dash"/>
          </a:ln>
        </p:spPr>
        <p:txBody>
          <a:bodyPr wrap="square" rtlCol="0">
            <a:spAutoFit/>
          </a:bodyPr>
          <a:lstStyle/>
          <a:p>
            <a:pPr marL="177800" lvl="0" indent="-177800">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・特定</a:t>
            </a:r>
            <a:r>
              <a:rPr lang="ja-JP" altLang="en-US" sz="1400" dirty="0">
                <a:solidFill>
                  <a:prstClr val="black"/>
                </a:solidFill>
                <a:latin typeface="HG丸ｺﾞｼｯｸM-PRO" panose="020F0600000000000000" pitchFamily="50" charset="-128"/>
                <a:ea typeface="HG丸ｺﾞｼｯｸM-PRO" panose="020F0600000000000000" pitchFamily="50" charset="-128"/>
              </a:rPr>
              <a:t>相談支援事業所</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は</a:t>
            </a:r>
            <a:r>
              <a:rPr lang="ja-JP" altLang="en-US" sz="1400" dirty="0" smtClean="0">
                <a:latin typeface="HG丸ｺﾞｼｯｸM-PRO" panose="020F0600000000000000" pitchFamily="50" charset="-128"/>
                <a:ea typeface="HG丸ｺﾞｼｯｸM-PRO" panose="020F0600000000000000" pitchFamily="50" charset="-128"/>
              </a:rPr>
              <a:t>、</a:t>
            </a:r>
            <a:r>
              <a:rPr lang="ja-JP" altLang="en-US" sz="1400" dirty="0" err="1" smtClean="0">
                <a:solidFill>
                  <a:prstClr val="black"/>
                </a:solidFill>
                <a:latin typeface="HG丸ｺﾞｼｯｸM-PRO" panose="020F0600000000000000" pitchFamily="50" charset="-128"/>
                <a:ea typeface="HG丸ｺﾞｼｯｸM-PRO" panose="020F0600000000000000" pitchFamily="50" charset="-128"/>
              </a:rPr>
              <a:t>障</a:t>
            </a:r>
            <a:r>
              <a:rPr lang="ja-JP" altLang="en-US" sz="1400" dirty="0" err="1">
                <a:solidFill>
                  <a:prstClr val="black"/>
                </a:solidFill>
                <a:latin typeface="HG丸ｺﾞｼｯｸM-PRO" panose="020F0600000000000000" pitchFamily="50" charset="-128"/>
                <a:ea typeface="HG丸ｺﾞｼｯｸM-PRO" panose="020F0600000000000000" pitchFamily="50" charset="-128"/>
              </a:rPr>
              <a:t>がい</a:t>
            </a:r>
            <a:r>
              <a:rPr lang="ja-JP" altLang="en-US" sz="1400" dirty="0">
                <a:solidFill>
                  <a:prstClr val="black"/>
                </a:solidFill>
                <a:latin typeface="HG丸ｺﾞｼｯｸM-PRO" panose="020F0600000000000000" pitchFamily="50" charset="-128"/>
                <a:ea typeface="HG丸ｺﾞｼｯｸM-PRO" panose="020F0600000000000000" pitchFamily="50" charset="-128"/>
              </a:rPr>
              <a:t>福祉サービスを利用するうえで不可欠な機関であるが</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、相談</a:t>
            </a:r>
            <a:r>
              <a:rPr lang="ja-JP" altLang="en-US" sz="1400" dirty="0">
                <a:solidFill>
                  <a:prstClr val="black"/>
                </a:solidFill>
                <a:latin typeface="HG丸ｺﾞｼｯｸM-PRO" panose="020F0600000000000000" pitchFamily="50" charset="-128"/>
                <a:ea typeface="HG丸ｺﾞｼｯｸM-PRO" panose="020F0600000000000000" pitchFamily="50" charset="-128"/>
              </a:rPr>
              <a:t>支援報酬の見直しに</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伴い、小規模</a:t>
            </a:r>
            <a:r>
              <a:rPr lang="ja-JP" altLang="en-US" sz="1400" dirty="0">
                <a:solidFill>
                  <a:prstClr val="black"/>
                </a:solidFill>
                <a:latin typeface="HG丸ｺﾞｼｯｸM-PRO" panose="020F0600000000000000" pitchFamily="50" charset="-128"/>
                <a:ea typeface="HG丸ｺﾞｼｯｸM-PRO" panose="020F0600000000000000" pitchFamily="50" charset="-128"/>
              </a:rPr>
              <a:t>な事業所では運営が厳しい。地域生活支援拠点等の窓口となり、緊急</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時のコーディネート</a:t>
            </a:r>
            <a:r>
              <a:rPr lang="ja-JP" altLang="en-US" sz="1400" dirty="0">
                <a:solidFill>
                  <a:prstClr val="black"/>
                </a:solidFill>
                <a:latin typeface="HG丸ｺﾞｼｯｸM-PRO" panose="020F0600000000000000" pitchFamily="50" charset="-128"/>
                <a:ea typeface="HG丸ｺﾞｼｯｸM-PRO" panose="020F0600000000000000" pitchFamily="50" charset="-128"/>
              </a:rPr>
              <a:t>を行う特定相談支援事業所</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が、障</a:t>
            </a:r>
            <a:r>
              <a:rPr lang="ja-JP" altLang="en-US" sz="1400" dirty="0">
                <a:solidFill>
                  <a:prstClr val="black"/>
                </a:solidFill>
                <a:latin typeface="HG丸ｺﾞｼｯｸM-PRO" panose="020F0600000000000000" pitchFamily="50" charset="-128"/>
                <a:ea typeface="HG丸ｺﾞｼｯｸM-PRO" panose="020F0600000000000000" pitchFamily="50" charset="-128"/>
              </a:rPr>
              <a:t>がい者や家族に寄り添い、適切なケアマネジメントを</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行うため</a:t>
            </a:r>
            <a:r>
              <a:rPr lang="ja-JP" altLang="en-US" sz="1400" dirty="0">
                <a:solidFill>
                  <a:prstClr val="black"/>
                </a:solidFill>
                <a:latin typeface="HG丸ｺﾞｼｯｸM-PRO" panose="020F0600000000000000" pitchFamily="50" charset="-128"/>
                <a:ea typeface="HG丸ｺﾞｼｯｸM-PRO" panose="020F0600000000000000" pitchFamily="50" charset="-128"/>
              </a:rPr>
              <a:t>に</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は、質</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の高い人材を確保し、安定した運営を行うことが可能な報酬が必要で</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ある。</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15" name="スライド番号プレースホルダー 2"/>
          <p:cNvSpPr>
            <a:spLocks noGrp="1"/>
          </p:cNvSpPr>
          <p:nvPr>
            <p:ph type="sldNum" sz="quarter" idx="12"/>
          </p:nvPr>
        </p:nvSpPr>
        <p:spPr>
          <a:xfrm>
            <a:off x="7040553" y="6487884"/>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９</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602437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タイトル 1"/>
          <p:cNvSpPr txBox="1">
            <a:spLocks/>
          </p:cNvSpPr>
          <p:nvPr/>
        </p:nvSpPr>
        <p:spPr>
          <a:xfrm>
            <a:off x="107504" y="2983086"/>
            <a:ext cx="3884872"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smtClean="0">
                <a:latin typeface="HGSｺﾞｼｯｸE" panose="020B0900000000000000" pitchFamily="50" charset="-128"/>
                <a:ea typeface="HGSｺﾞｼｯｸE" panose="020B0900000000000000" pitchFamily="50" charset="-128"/>
              </a:rPr>
              <a:t>〇生活</a:t>
            </a:r>
            <a:r>
              <a:rPr lang="ja-JP" altLang="en-US" sz="1600" b="1" dirty="0">
                <a:latin typeface="HGSｺﾞｼｯｸE" panose="020B0900000000000000" pitchFamily="50" charset="-128"/>
                <a:ea typeface="HGSｺﾞｼｯｸE" panose="020B0900000000000000" pitchFamily="50" charset="-128"/>
              </a:rPr>
              <a:t>の場等の確保に</a:t>
            </a:r>
            <a:r>
              <a:rPr lang="ja-JP" altLang="en-US" sz="1600" b="1" dirty="0" smtClean="0">
                <a:latin typeface="HGSｺﾞｼｯｸE" panose="020B0900000000000000" pitchFamily="50" charset="-128"/>
                <a:ea typeface="HGSｺﾞｼｯｸE" panose="020B0900000000000000" pitchFamily="50" charset="-128"/>
              </a:rPr>
              <a:t>ついて</a:t>
            </a:r>
            <a:endParaRPr lang="ja-JP" altLang="en-US" sz="1600" b="1" dirty="0">
              <a:latin typeface="HGSｺﾞｼｯｸE" panose="020B0900000000000000" pitchFamily="50" charset="-128"/>
              <a:ea typeface="HGSｺﾞｼｯｸE" panose="020B0900000000000000" pitchFamily="50" charset="-128"/>
            </a:endParaRPr>
          </a:p>
        </p:txBody>
      </p:sp>
      <p:sp>
        <p:nvSpPr>
          <p:cNvPr id="10" name="テキスト ボックス 9"/>
          <p:cNvSpPr txBox="1"/>
          <p:nvPr/>
        </p:nvSpPr>
        <p:spPr>
          <a:xfrm>
            <a:off x="193160" y="3311790"/>
            <a:ext cx="8856000" cy="1169551"/>
          </a:xfrm>
          <a:prstGeom prst="rect">
            <a:avLst/>
          </a:prstGeom>
          <a:noFill/>
          <a:ln>
            <a:noFill/>
            <a:prstDash val="dash"/>
          </a:ln>
        </p:spPr>
        <p:txBody>
          <a:bodyPr wrap="square" rtlCol="0">
            <a:spAutoFit/>
          </a:bodyPr>
          <a:lstStyle/>
          <a:p>
            <a:pPr marL="177800" lvl="0" indent="-177800">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・緊急</a:t>
            </a:r>
            <a:r>
              <a:rPr lang="ja-JP" altLang="en-US" sz="1400" dirty="0">
                <a:solidFill>
                  <a:prstClr val="black"/>
                </a:solidFill>
                <a:latin typeface="HG丸ｺﾞｼｯｸM-PRO" panose="020F0600000000000000" pitchFamily="50" charset="-128"/>
                <a:ea typeface="HG丸ｺﾞｼｯｸM-PRO" panose="020F0600000000000000" pitchFamily="50" charset="-128"/>
              </a:rPr>
              <a:t>時には地域生活支援拠点等で対応するが、家庭で</a:t>
            </a:r>
            <a:r>
              <a:rPr lang="ja-JP" altLang="en-US" sz="1400" dirty="0" err="1">
                <a:solidFill>
                  <a:prstClr val="black"/>
                </a:solidFill>
                <a:latin typeface="HG丸ｺﾞｼｯｸM-PRO" panose="020F0600000000000000" pitchFamily="50" charset="-128"/>
                <a:ea typeface="HG丸ｺﾞｼｯｸM-PRO" panose="020F0600000000000000" pitchFamily="50" charset="-128"/>
              </a:rPr>
              <a:t>障がい</a:t>
            </a:r>
            <a:r>
              <a:rPr lang="ja-JP" altLang="en-US" sz="1400" dirty="0">
                <a:solidFill>
                  <a:prstClr val="black"/>
                </a:solidFill>
                <a:latin typeface="HG丸ｺﾞｼｯｸM-PRO" panose="020F0600000000000000" pitchFamily="50" charset="-128"/>
                <a:ea typeface="HG丸ｺﾞｼｯｸM-PRO" panose="020F0600000000000000" pitchFamily="50" charset="-128"/>
              </a:rPr>
              <a:t>者の生活を支えてきた家族の高齢化に伴い、</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いずれ</a:t>
            </a:r>
            <a:r>
              <a:rPr lang="ja-JP" altLang="en-US" sz="1400" dirty="0">
                <a:solidFill>
                  <a:prstClr val="black"/>
                </a:solidFill>
                <a:latin typeface="HG丸ｺﾞｼｯｸM-PRO" panose="020F0600000000000000" pitchFamily="50" charset="-128"/>
                <a:ea typeface="HG丸ｺﾞｼｯｸM-PRO" panose="020F0600000000000000" pitchFamily="50" charset="-128"/>
              </a:rPr>
              <a:t>家族と離れて生活すること等に備え、障がい者がグループホーム</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や一人暮らし</a:t>
            </a:r>
            <a:r>
              <a:rPr lang="ja-JP" altLang="en-US" sz="1400" dirty="0">
                <a:solidFill>
                  <a:prstClr val="black"/>
                </a:solidFill>
                <a:latin typeface="HG丸ｺﾞｼｯｸM-PRO" panose="020F0600000000000000" pitchFamily="50" charset="-128"/>
                <a:ea typeface="HG丸ｺﾞｼｯｸM-PRO" panose="020F0600000000000000" pitchFamily="50" charset="-128"/>
              </a:rPr>
              <a:t>等の今後の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生活</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の場や日中活動の場を選択できるようにすることが求められる</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。その</a:t>
            </a:r>
            <a:r>
              <a:rPr lang="ja-JP" altLang="en-US" sz="1400" dirty="0">
                <a:solidFill>
                  <a:prstClr val="black"/>
                </a:solidFill>
                <a:latin typeface="HG丸ｺﾞｼｯｸM-PRO" panose="020F0600000000000000" pitchFamily="50" charset="-128"/>
                <a:ea typeface="HG丸ｺﾞｼｯｸM-PRO" panose="020F0600000000000000" pitchFamily="50" charset="-128"/>
              </a:rPr>
              <a:t>ためには</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、障</a:t>
            </a:r>
            <a:r>
              <a:rPr lang="ja-JP" altLang="en-US" sz="1400" dirty="0">
                <a:solidFill>
                  <a:prstClr val="black"/>
                </a:solidFill>
                <a:latin typeface="HG丸ｺﾞｼｯｸM-PRO" panose="020F0600000000000000" pitchFamily="50" charset="-128"/>
                <a:ea typeface="HG丸ｺﾞｼｯｸM-PRO" panose="020F0600000000000000" pitchFamily="50" charset="-128"/>
              </a:rPr>
              <a:t>がい福祉サービスの利用</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促進や、体験</a:t>
            </a:r>
            <a:r>
              <a:rPr lang="ja-JP" altLang="en-US" sz="1400" dirty="0">
                <a:solidFill>
                  <a:prstClr val="black"/>
                </a:solidFill>
                <a:latin typeface="HG丸ｺﾞｼｯｸM-PRO" panose="020F0600000000000000" pitchFamily="50" charset="-128"/>
                <a:ea typeface="HG丸ｺﾞｼｯｸM-PRO" panose="020F0600000000000000" pitchFamily="50" charset="-128"/>
              </a:rPr>
              <a:t>できる機会の確保</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日中活動の場や</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施設</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の空きスペース、空き家等の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活用）</a:t>
            </a:r>
            <a:r>
              <a:rPr lang="ja-JP" altLang="en-US" sz="1400" dirty="0">
                <a:solidFill>
                  <a:prstClr val="black"/>
                </a:solidFill>
                <a:latin typeface="HG丸ｺﾞｼｯｸM-PRO" panose="020F0600000000000000" pitchFamily="50" charset="-128"/>
                <a:ea typeface="HG丸ｺﾞｼｯｸM-PRO" panose="020F0600000000000000" pitchFamily="50" charset="-128"/>
              </a:rPr>
              <a:t>、それぞれの障がいの状況に</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応じた</a:t>
            </a:r>
            <a:r>
              <a:rPr lang="ja-JP" altLang="en-US" sz="1400" dirty="0">
                <a:solidFill>
                  <a:prstClr val="black"/>
                </a:solidFill>
                <a:latin typeface="HG丸ｺﾞｼｯｸM-PRO" panose="020F0600000000000000" pitchFamily="50" charset="-128"/>
                <a:ea typeface="HG丸ｺﾞｼｯｸM-PRO" panose="020F0600000000000000" pitchFamily="50" charset="-128"/>
              </a:rPr>
              <a:t>環境整備、消防用設備等への対応が必要である</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1" name="タイトル 1"/>
          <p:cNvSpPr txBox="1">
            <a:spLocks/>
          </p:cNvSpPr>
          <p:nvPr/>
        </p:nvSpPr>
        <p:spPr>
          <a:xfrm>
            <a:off x="107504" y="4667629"/>
            <a:ext cx="5076000"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a:latin typeface="HGSｺﾞｼｯｸE" panose="020B0900000000000000" pitchFamily="50" charset="-128"/>
                <a:ea typeface="HGSｺﾞｼｯｸE" panose="020B0900000000000000" pitchFamily="50" charset="-128"/>
              </a:rPr>
              <a:t>〇地域生活支援拠点等を支える人材の確保に</a:t>
            </a:r>
            <a:r>
              <a:rPr lang="ja-JP" altLang="en-US" sz="1600" b="1" dirty="0" smtClean="0">
                <a:latin typeface="HGSｺﾞｼｯｸE" panose="020B0900000000000000" pitchFamily="50" charset="-128"/>
                <a:ea typeface="HGSｺﾞｼｯｸE" panose="020B0900000000000000" pitchFamily="50" charset="-128"/>
              </a:rPr>
              <a:t>ついて</a:t>
            </a:r>
            <a:endParaRPr lang="ja-JP" altLang="en-US" sz="1600" b="1" dirty="0">
              <a:latin typeface="HGSｺﾞｼｯｸE" panose="020B0900000000000000" pitchFamily="50" charset="-128"/>
              <a:ea typeface="HGSｺﾞｼｯｸE" panose="020B0900000000000000" pitchFamily="50" charset="-128"/>
            </a:endParaRPr>
          </a:p>
        </p:txBody>
      </p:sp>
      <p:sp>
        <p:nvSpPr>
          <p:cNvPr id="12" name="テキスト ボックス 11"/>
          <p:cNvSpPr txBox="1"/>
          <p:nvPr/>
        </p:nvSpPr>
        <p:spPr>
          <a:xfrm>
            <a:off x="193160" y="4996333"/>
            <a:ext cx="8856000" cy="1384995"/>
          </a:xfrm>
          <a:prstGeom prst="rect">
            <a:avLst/>
          </a:prstGeom>
          <a:noFill/>
          <a:ln>
            <a:noFill/>
            <a:prstDash val="dash"/>
          </a:ln>
        </p:spPr>
        <p:txBody>
          <a:bodyPr wrap="square" rtlCol="0">
            <a:spAutoFit/>
          </a:bodyPr>
          <a:lstStyle/>
          <a:p>
            <a:pPr marL="177800" lvl="0" indent="-177800">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・緊急</a:t>
            </a:r>
            <a:r>
              <a:rPr lang="ja-JP" altLang="en-US" sz="1400" dirty="0">
                <a:solidFill>
                  <a:prstClr val="black"/>
                </a:solidFill>
                <a:latin typeface="HG丸ｺﾞｼｯｸM-PRO" panose="020F0600000000000000" pitchFamily="50" charset="-128"/>
                <a:ea typeface="HG丸ｺﾞｼｯｸM-PRO" panose="020F0600000000000000" pitchFamily="50" charset="-128"/>
              </a:rPr>
              <a:t>時の受入れ先や、体験の場、生活の場といった受入れ側では、医療的ケアの必要な障がい者、行動障</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がいを</a:t>
            </a:r>
            <a:r>
              <a:rPr lang="ja-JP" altLang="en-US" sz="1400" dirty="0">
                <a:solidFill>
                  <a:prstClr val="black"/>
                </a:solidFill>
                <a:latin typeface="HG丸ｺﾞｼｯｸM-PRO" panose="020F0600000000000000" pitchFamily="50" charset="-128"/>
                <a:ea typeface="HG丸ｺﾞｼｯｸM-PRO" panose="020F0600000000000000" pitchFamily="50" charset="-128"/>
              </a:rPr>
              <a:t>有する重度の障がい者の支援には専門的な知識、技能を持つ職員配置が必要となる。一方、地域</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生活支援</a:t>
            </a:r>
            <a:r>
              <a:rPr lang="ja-JP" altLang="en-US" sz="1400" dirty="0">
                <a:solidFill>
                  <a:prstClr val="black"/>
                </a:solidFill>
                <a:latin typeface="HG丸ｺﾞｼｯｸM-PRO" panose="020F0600000000000000" pitchFamily="50" charset="-128"/>
                <a:ea typeface="HG丸ｺﾞｼｯｸM-PRO" panose="020F0600000000000000" pitchFamily="50" charset="-128"/>
              </a:rPr>
              <a:t>拠点等においてコーディネート、地域の体制づくりの中核を担う相談支援事業所においても必要な</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ケアマネジメント</a:t>
            </a:r>
            <a:r>
              <a:rPr lang="ja-JP" altLang="en-US" sz="1400" dirty="0">
                <a:solidFill>
                  <a:prstClr val="black"/>
                </a:solidFill>
                <a:latin typeface="HG丸ｺﾞｼｯｸM-PRO" panose="020F0600000000000000" pitchFamily="50" charset="-128"/>
                <a:ea typeface="HG丸ｺﾞｼｯｸM-PRO" panose="020F0600000000000000" pitchFamily="50" charset="-128"/>
              </a:rPr>
              <a:t>能力が求められる。相談支援、強度行動障がい者支援、医療的</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ケア、高次脳機能障がい等</a:t>
            </a:r>
            <a:r>
              <a:rPr lang="ja-JP" altLang="en-US" sz="1400" dirty="0">
                <a:solidFill>
                  <a:prstClr val="black"/>
                </a:solidFill>
                <a:latin typeface="HG丸ｺﾞｼｯｸM-PRO" panose="020F0600000000000000" pitchFamily="50" charset="-128"/>
                <a:ea typeface="HG丸ｺﾞｼｯｸM-PRO" panose="020F0600000000000000" pitchFamily="50" charset="-128"/>
              </a:rPr>
              <a:t>の専門性を高めるための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研修の充実や、スキルを有する事業所による</a:t>
            </a:r>
            <a:r>
              <a:rPr lang="ja-JP" altLang="en-US" sz="1400" dirty="0" smtClean="0">
                <a:latin typeface="HG丸ｺﾞｼｯｸM-PRO" panose="020F0600000000000000" pitchFamily="50" charset="-128"/>
                <a:ea typeface="HG丸ｺﾞｼｯｸM-PRO" panose="020F0600000000000000" pitchFamily="50" charset="-128"/>
              </a:rPr>
              <a:t>スーパーバイズの仕組み等</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が</a:t>
            </a:r>
            <a:r>
              <a:rPr lang="ja-JP" altLang="en-US" sz="1400" dirty="0">
                <a:solidFill>
                  <a:prstClr val="black"/>
                </a:solidFill>
                <a:latin typeface="HG丸ｺﾞｼｯｸM-PRO" panose="020F0600000000000000" pitchFamily="50" charset="-128"/>
                <a:ea typeface="HG丸ｺﾞｼｯｸM-PRO" panose="020F0600000000000000" pitchFamily="50" charset="-128"/>
              </a:rPr>
              <a:t>必要である</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endParaRPr lang="ja-JP" altLang="en-US"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6" name="タイトル 1"/>
          <p:cNvSpPr txBox="1">
            <a:spLocks/>
          </p:cNvSpPr>
          <p:nvPr/>
        </p:nvSpPr>
        <p:spPr>
          <a:xfrm>
            <a:off x="179511" y="136144"/>
            <a:ext cx="8280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ＭＳ ゴシック" panose="020B0609070205080204" pitchFamily="49" charset="-128"/>
                <a:ea typeface="ＭＳ ゴシック" panose="020B0609070205080204" pitchFamily="49" charset="-128"/>
              </a:rPr>
              <a:t>解決すべき課題</a:t>
            </a:r>
            <a:endParaRPr lang="ja-JP" altLang="en-US" sz="2400" b="1" dirty="0">
              <a:latin typeface="ＭＳ ゴシック" panose="020B0609070205080204" pitchFamily="49" charset="-128"/>
              <a:ea typeface="ＭＳ ゴシック" panose="020B0609070205080204" pitchFamily="49" charset="-128"/>
            </a:endParaRPr>
          </a:p>
        </p:txBody>
      </p:sp>
      <p:cxnSp>
        <p:nvCxnSpPr>
          <p:cNvPr id="17" name="直線コネクタ 16"/>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タイトル 1"/>
          <p:cNvSpPr txBox="1">
            <a:spLocks/>
          </p:cNvSpPr>
          <p:nvPr/>
        </p:nvSpPr>
        <p:spPr>
          <a:xfrm>
            <a:off x="107504" y="908720"/>
            <a:ext cx="5076000" cy="35411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smtClean="0">
                <a:latin typeface="HGSｺﾞｼｯｸE" panose="020B0900000000000000" pitchFamily="50" charset="-128"/>
                <a:ea typeface="HGSｺﾞｼｯｸE" panose="020B0900000000000000" pitchFamily="50" charset="-128"/>
              </a:rPr>
              <a:t>〇緊急</a:t>
            </a:r>
            <a:r>
              <a:rPr lang="ja-JP" altLang="en-US" sz="1600" b="1" dirty="0">
                <a:latin typeface="HGSｺﾞｼｯｸE" panose="020B0900000000000000" pitchFamily="50" charset="-128"/>
                <a:ea typeface="HGSｺﾞｼｯｸE" panose="020B0900000000000000" pitchFamily="50" charset="-128"/>
              </a:rPr>
              <a:t>時の受入れ先の確保に</a:t>
            </a:r>
            <a:r>
              <a:rPr lang="ja-JP" altLang="en-US" sz="1600" b="1" dirty="0" smtClean="0">
                <a:latin typeface="HGSｺﾞｼｯｸE" panose="020B0900000000000000" pitchFamily="50" charset="-128"/>
                <a:ea typeface="HGSｺﾞｼｯｸE" panose="020B0900000000000000" pitchFamily="50" charset="-128"/>
              </a:rPr>
              <a:t>ついて</a:t>
            </a:r>
            <a:endParaRPr lang="en-US" altLang="ja-JP" sz="1600" b="1" dirty="0" smtClean="0">
              <a:latin typeface="HGSｺﾞｼｯｸE" panose="020B0900000000000000" pitchFamily="50" charset="-128"/>
              <a:ea typeface="HGSｺﾞｼｯｸE" panose="020B0900000000000000" pitchFamily="50" charset="-128"/>
            </a:endParaRPr>
          </a:p>
        </p:txBody>
      </p:sp>
      <p:sp>
        <p:nvSpPr>
          <p:cNvPr id="14" name="テキスト ボックス 13"/>
          <p:cNvSpPr txBox="1"/>
          <p:nvPr/>
        </p:nvSpPr>
        <p:spPr>
          <a:xfrm>
            <a:off x="193160" y="1237424"/>
            <a:ext cx="8856000" cy="1384995"/>
          </a:xfrm>
          <a:prstGeom prst="rect">
            <a:avLst/>
          </a:prstGeom>
          <a:noFill/>
          <a:ln>
            <a:noFill/>
            <a:prstDash val="dash"/>
          </a:ln>
        </p:spPr>
        <p:txBody>
          <a:bodyPr wrap="square" rtlCol="0">
            <a:spAutoFit/>
          </a:bodyPr>
          <a:lstStyle/>
          <a:p>
            <a:pPr marL="177800" lvl="0" indent="-177800">
              <a:defRPr/>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・緊急</a:t>
            </a:r>
            <a:r>
              <a:rPr lang="ja-JP" altLang="en-US" sz="1400" dirty="0">
                <a:solidFill>
                  <a:prstClr val="black"/>
                </a:solidFill>
                <a:latin typeface="HG丸ｺﾞｼｯｸM-PRO" panose="020F0600000000000000" pitchFamily="50" charset="-128"/>
                <a:ea typeface="HG丸ｺﾞｼｯｸM-PRO" panose="020F0600000000000000" pitchFamily="50" charset="-128"/>
              </a:rPr>
              <a:t>時の受入れ先である短期</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入所は</a:t>
            </a:r>
            <a:r>
              <a:rPr lang="ja-JP" altLang="en-US" sz="1400" dirty="0">
                <a:solidFill>
                  <a:prstClr val="black"/>
                </a:solidFill>
                <a:latin typeface="HG丸ｺﾞｼｯｸM-PRO" panose="020F0600000000000000" pitchFamily="50" charset="-128"/>
                <a:ea typeface="HG丸ｺﾞｼｯｸM-PRO" panose="020F0600000000000000" pitchFamily="50" charset="-128"/>
              </a:rPr>
              <a:t>、レスパイト等の定期利用で、慢性的に満床状態となっている</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場合</a:t>
            </a:r>
            <a:r>
              <a:rPr lang="ja-JP" altLang="en-US" sz="1400" dirty="0">
                <a:solidFill>
                  <a:prstClr val="black"/>
                </a:solidFill>
                <a:latin typeface="HG丸ｺﾞｼｯｸM-PRO" panose="020F0600000000000000" pitchFamily="50" charset="-128"/>
                <a:ea typeface="HG丸ｺﾞｼｯｸM-PRO" panose="020F0600000000000000" pitchFamily="50" charset="-128"/>
              </a:rPr>
              <a:t>が多く、緊急時の利用が難しい。短期</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入所が</a:t>
            </a:r>
            <a:r>
              <a:rPr lang="ja-JP" altLang="en-US" sz="1400" dirty="0">
                <a:solidFill>
                  <a:prstClr val="black"/>
                </a:solidFill>
                <a:latin typeface="HG丸ｺﾞｼｯｸM-PRO" panose="020F0600000000000000" pitchFamily="50" charset="-128"/>
                <a:ea typeface="HG丸ｺﾞｼｯｸM-PRO" panose="020F0600000000000000" pitchFamily="50" charset="-128"/>
              </a:rPr>
              <a:t>緊急</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受入れ先としての機能</a:t>
            </a:r>
            <a:r>
              <a:rPr lang="ja-JP" altLang="en-US" sz="1400" dirty="0">
                <a:solidFill>
                  <a:prstClr val="black"/>
                </a:solidFill>
                <a:latin typeface="HG丸ｺﾞｼｯｸM-PRO" panose="020F0600000000000000" pitchFamily="50" charset="-128"/>
                <a:ea typeface="HG丸ｺﾞｼｯｸM-PRO" panose="020F0600000000000000" pitchFamily="50" charset="-128"/>
              </a:rPr>
              <a:t>を発揮するための空床確保の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ための</a:t>
            </a:r>
            <a:r>
              <a:rPr lang="ja-JP" altLang="en-US" sz="1400" dirty="0">
                <a:solidFill>
                  <a:prstClr val="black"/>
                </a:solidFill>
                <a:latin typeface="HG丸ｺﾞｼｯｸM-PRO" panose="020F0600000000000000" pitchFamily="50" charset="-128"/>
                <a:ea typeface="HG丸ｺﾞｼｯｸM-PRO" panose="020F0600000000000000" pitchFamily="50" charset="-128"/>
              </a:rPr>
              <a:t>体制整備や、グループホーム、特別養護老人ホームの短期入所等の地域の社会資源の空きスペースを</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最大限</a:t>
            </a:r>
            <a:r>
              <a:rPr lang="ja-JP" altLang="en-US" sz="1400" dirty="0">
                <a:solidFill>
                  <a:prstClr val="black"/>
                </a:solidFill>
                <a:latin typeface="HG丸ｺﾞｼｯｸM-PRO" panose="020F0600000000000000" pitchFamily="50" charset="-128"/>
                <a:ea typeface="HG丸ｺﾞｼｯｸM-PRO" panose="020F0600000000000000" pitchFamily="50" charset="-128"/>
              </a:rPr>
              <a:t>活用</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する等の柔軟な受入れ体制が必要である</a:t>
            </a:r>
            <a:r>
              <a:rPr lang="ja-JP" altLang="en-US" sz="1400" dirty="0" smtClean="0">
                <a:latin typeface="HG丸ｺﾞｼｯｸM-PRO" panose="020F0600000000000000" pitchFamily="50" charset="-128"/>
                <a:ea typeface="HG丸ｺﾞｼｯｸM-PRO" panose="020F0600000000000000" pitchFamily="50" charset="-128"/>
              </a:rPr>
              <a:t>。また、日頃利用している事業所の職員が緊急時に対応した場合の仕組みや</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、強度行動障がい等の重度障がい者の緊急時の受入れを短期入所事業所やグループホーム等で行った場合、初期に適切な支援を可能とするための初期加算の充実が必要である。</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18"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１０</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6221418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36144"/>
            <a:ext cx="3067945" cy="455968"/>
          </a:xfrm>
        </p:spPr>
        <p:txBody>
          <a:bodyPr>
            <a:noAutofit/>
          </a:bodyPr>
          <a:lstStyle/>
          <a:p>
            <a:r>
              <a:rPr lang="ja-JP" altLang="en-US" sz="2400" b="1" dirty="0" smtClean="0">
                <a:latin typeface="ＭＳ ゴシック" panose="020B0609070205080204" pitchFamily="49" charset="-128"/>
                <a:ea typeface="ＭＳ ゴシック" panose="020B0609070205080204" pitchFamily="49" charset="-128"/>
              </a:rPr>
              <a:t>はじめ</a:t>
            </a:r>
            <a:r>
              <a:rPr lang="ja-JP" altLang="en-US" sz="2400" b="1" dirty="0">
                <a:latin typeface="ＭＳ ゴシック" panose="020B0609070205080204" pitchFamily="49" charset="-128"/>
                <a:ea typeface="ＭＳ ゴシック" panose="020B0609070205080204" pitchFamily="49" charset="-128"/>
              </a:rPr>
              <a:t>に</a:t>
            </a:r>
            <a:endParaRPr kumimoji="1" lang="ja-JP" altLang="en-US" sz="2400" b="1" dirty="0">
              <a:latin typeface="ＭＳ ゴシック" panose="020B0609070205080204" pitchFamily="49" charset="-128"/>
              <a:ea typeface="ＭＳ ゴシック" panose="020B0609070205080204" pitchFamily="49" charset="-128"/>
            </a:endParaRPr>
          </a:p>
        </p:txBody>
      </p:sp>
      <p:cxnSp>
        <p:nvCxnSpPr>
          <p:cNvPr id="6" name="直線コネクタ 5"/>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１</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10" name="テキスト ボックス 9"/>
          <p:cNvSpPr txBox="1"/>
          <p:nvPr/>
        </p:nvSpPr>
        <p:spPr>
          <a:xfrm>
            <a:off x="107504" y="958574"/>
            <a:ext cx="8856000" cy="5093702"/>
          </a:xfrm>
          <a:prstGeom prst="rect">
            <a:avLst/>
          </a:prstGeom>
          <a:noFill/>
        </p:spPr>
        <p:txBody>
          <a:bodyPr wrap="square" rtlCol="0">
            <a:spAutoFit/>
          </a:bodyPr>
          <a:lstStyle/>
          <a:p>
            <a:pPr marL="180975" indent="-180975">
              <a:spcAft>
                <a:spcPts val="6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地域</a:t>
            </a:r>
            <a:r>
              <a:rPr lang="ja-JP" altLang="en-US" sz="1500" dirty="0">
                <a:latin typeface="HG丸ｺﾞｼｯｸM-PRO" panose="020F0600000000000000" pitchFamily="50" charset="-128"/>
                <a:ea typeface="HG丸ｺﾞｼｯｸM-PRO" panose="020F0600000000000000" pitchFamily="50" charset="-128"/>
              </a:rPr>
              <a:t>生活支援拠点等については、</a:t>
            </a:r>
            <a:r>
              <a:rPr lang="ja-JP" altLang="en-US" sz="1500" dirty="0" smtClean="0">
                <a:latin typeface="HG丸ｺﾞｼｯｸM-PRO" panose="020F0600000000000000" pitchFamily="50" charset="-128"/>
                <a:ea typeface="HG丸ｺﾞｼｯｸM-PRO" panose="020F0600000000000000" pitchFamily="50" charset="-128"/>
              </a:rPr>
              <a:t>第</a:t>
            </a:r>
            <a:r>
              <a:rPr lang="en-US" altLang="ja-JP" sz="1500" dirty="0">
                <a:latin typeface="HG丸ｺﾞｼｯｸM-PRO" panose="020F0600000000000000" pitchFamily="50" charset="-128"/>
                <a:ea typeface="HG丸ｺﾞｼｯｸM-PRO" panose="020F0600000000000000" pitchFamily="50" charset="-128"/>
              </a:rPr>
              <a:t>4</a:t>
            </a:r>
            <a:r>
              <a:rPr lang="ja-JP" altLang="en-US" sz="1500" dirty="0" err="1" smtClean="0">
                <a:latin typeface="HG丸ｺﾞｼｯｸM-PRO" panose="020F0600000000000000" pitchFamily="50" charset="-128"/>
                <a:ea typeface="HG丸ｺﾞｼｯｸM-PRO" panose="020F0600000000000000" pitchFamily="50" charset="-128"/>
              </a:rPr>
              <a:t>期障</a:t>
            </a:r>
            <a:r>
              <a:rPr lang="ja-JP" altLang="en-US" sz="1500" dirty="0" err="1">
                <a:latin typeface="HG丸ｺﾞｼｯｸM-PRO" panose="020F0600000000000000" pitchFamily="50" charset="-128"/>
                <a:ea typeface="HG丸ｺﾞｼｯｸM-PRO" panose="020F0600000000000000" pitchFamily="50" charset="-128"/>
              </a:rPr>
              <a:t>がい</a:t>
            </a:r>
            <a:r>
              <a:rPr lang="ja-JP" altLang="en-US" sz="1500" dirty="0">
                <a:latin typeface="HG丸ｺﾞｼｯｸM-PRO" panose="020F0600000000000000" pitchFamily="50" charset="-128"/>
                <a:ea typeface="HG丸ｺﾞｼｯｸM-PRO" panose="020F0600000000000000" pitchFamily="50" charset="-128"/>
              </a:rPr>
              <a:t>福祉計画の基本指針に</a:t>
            </a:r>
            <a:r>
              <a:rPr lang="ja-JP" altLang="en-US" sz="1500" dirty="0" smtClean="0">
                <a:latin typeface="HG丸ｺﾞｼｯｸM-PRO" panose="020F0600000000000000" pitchFamily="50" charset="-128"/>
                <a:ea typeface="HG丸ｺﾞｼｯｸM-PRO" panose="020F0600000000000000" pitchFamily="50" charset="-128"/>
              </a:rPr>
              <a:t>おいて「平成</a:t>
            </a:r>
            <a:r>
              <a:rPr lang="en-US" altLang="ja-JP" sz="1500" dirty="0" smtClean="0">
                <a:latin typeface="HG丸ｺﾞｼｯｸM-PRO" panose="020F0600000000000000" pitchFamily="50" charset="-128"/>
                <a:ea typeface="HG丸ｺﾞｼｯｸM-PRO" panose="020F0600000000000000" pitchFamily="50" charset="-128"/>
              </a:rPr>
              <a:t>29</a:t>
            </a:r>
            <a:r>
              <a:rPr lang="ja-JP" altLang="en-US" sz="1500" dirty="0" smtClean="0">
                <a:latin typeface="HG丸ｺﾞｼｯｸM-PRO" panose="020F0600000000000000" pitchFamily="50" charset="-128"/>
                <a:ea typeface="HG丸ｺﾞｼｯｸM-PRO" panose="020F0600000000000000" pitchFamily="50" charset="-128"/>
              </a:rPr>
              <a:t>（</a:t>
            </a:r>
            <a:r>
              <a:rPr lang="en-US" altLang="ja-JP" sz="1500" dirty="0" smtClean="0">
                <a:latin typeface="HG丸ｺﾞｼｯｸM-PRO" panose="020F0600000000000000" pitchFamily="50" charset="-128"/>
                <a:ea typeface="HG丸ｺﾞｼｯｸM-PRO" panose="020F0600000000000000" pitchFamily="50" charset="-128"/>
              </a:rPr>
              <a:t>2017</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年度末までに、各市町村</a:t>
            </a:r>
            <a:r>
              <a:rPr lang="ja-JP" altLang="en-US" sz="1500" dirty="0">
                <a:latin typeface="HG丸ｺﾞｼｯｸM-PRO" panose="020F0600000000000000" pitchFamily="50" charset="-128"/>
                <a:ea typeface="HG丸ｺﾞｼｯｸM-PRO" panose="020F0600000000000000" pitchFamily="50" charset="-128"/>
              </a:rPr>
              <a:t>又は各圏域に</a:t>
            </a:r>
            <a:r>
              <a:rPr lang="ja-JP" altLang="en-US" sz="1500" dirty="0" smtClean="0">
                <a:latin typeface="HG丸ｺﾞｼｯｸM-PRO" panose="020F0600000000000000" pitchFamily="50" charset="-128"/>
                <a:ea typeface="HG丸ｺﾞｼｯｸM-PRO" panose="020F0600000000000000" pitchFamily="50" charset="-128"/>
              </a:rPr>
              <a:t>少なく</a:t>
            </a:r>
            <a:r>
              <a:rPr lang="ja-JP" altLang="en-US" sz="1500" dirty="0">
                <a:latin typeface="HG丸ｺﾞｼｯｸM-PRO" panose="020F0600000000000000" pitchFamily="50" charset="-128"/>
                <a:ea typeface="HG丸ｺﾞｼｯｸM-PRO" panose="020F0600000000000000" pitchFamily="50" charset="-128"/>
              </a:rPr>
              <a:t>とも一つ整備すること」が</a:t>
            </a:r>
            <a:r>
              <a:rPr lang="ja-JP" altLang="en-US" sz="1500" dirty="0" smtClean="0">
                <a:latin typeface="HG丸ｺﾞｼｯｸM-PRO" panose="020F0600000000000000" pitchFamily="50" charset="-128"/>
                <a:ea typeface="HG丸ｺﾞｼｯｸM-PRO" panose="020F0600000000000000" pitchFamily="50" charset="-128"/>
              </a:rPr>
              <a:t>成果</a:t>
            </a:r>
            <a:r>
              <a:rPr lang="ja-JP" altLang="en-US" sz="1500" dirty="0">
                <a:latin typeface="HG丸ｺﾞｼｯｸM-PRO" panose="020F0600000000000000" pitchFamily="50" charset="-128"/>
                <a:ea typeface="HG丸ｺﾞｼｯｸM-PRO" panose="020F0600000000000000" pitchFamily="50" charset="-128"/>
              </a:rPr>
              <a:t>目標と</a:t>
            </a:r>
            <a:r>
              <a:rPr lang="ja-JP" altLang="en-US" sz="1500" dirty="0" smtClean="0">
                <a:latin typeface="HG丸ｺﾞｼｯｸM-PRO" panose="020F0600000000000000" pitchFamily="50" charset="-128"/>
                <a:ea typeface="HG丸ｺﾞｼｯｸM-PRO" panose="020F0600000000000000" pitchFamily="50" charset="-128"/>
              </a:rPr>
              <a:t>して</a:t>
            </a:r>
            <a:r>
              <a:rPr lang="ja-JP" altLang="en-US" sz="1500" dirty="0">
                <a:latin typeface="HG丸ｺﾞｼｯｸM-PRO" panose="020F0600000000000000" pitchFamily="50" charset="-128"/>
                <a:ea typeface="HG丸ｺﾞｼｯｸM-PRO" panose="020F0600000000000000" pitchFamily="50" charset="-128"/>
              </a:rPr>
              <a:t>掲げられて</a:t>
            </a:r>
            <a:r>
              <a:rPr lang="ja-JP" altLang="en-US" sz="1500" dirty="0" smtClean="0">
                <a:latin typeface="HG丸ｺﾞｼｯｸM-PRO" panose="020F0600000000000000" pitchFamily="50" charset="-128"/>
                <a:ea typeface="HG丸ｺﾞｼｯｸM-PRO" panose="020F0600000000000000" pitchFamily="50" charset="-128"/>
              </a:rPr>
              <a:t>いた</a:t>
            </a:r>
            <a:r>
              <a:rPr lang="ja-JP" altLang="en-US" sz="1500" dirty="0">
                <a:latin typeface="HG丸ｺﾞｼｯｸM-PRO" panose="020F0600000000000000" pitchFamily="50" charset="-128"/>
                <a:ea typeface="HG丸ｺﾞｼｯｸM-PRO" panose="020F0600000000000000" pitchFamily="50" charset="-128"/>
              </a:rPr>
              <a:t>ものの、整備</a:t>
            </a:r>
            <a:r>
              <a:rPr lang="ja-JP" altLang="en-US" sz="1500" dirty="0" smtClean="0">
                <a:latin typeface="HG丸ｺﾞｼｯｸM-PRO" panose="020F0600000000000000" pitchFamily="50" charset="-128"/>
                <a:ea typeface="HG丸ｺﾞｼｯｸM-PRO" panose="020F0600000000000000" pitchFamily="50" charset="-128"/>
              </a:rPr>
              <a:t>が進まない状況</a:t>
            </a:r>
            <a:r>
              <a:rPr lang="ja-JP" altLang="en-US" sz="1500" dirty="0">
                <a:latin typeface="HG丸ｺﾞｼｯｸM-PRO" panose="020F0600000000000000" pitchFamily="50" charset="-128"/>
                <a:ea typeface="HG丸ｺﾞｼｯｸM-PRO" panose="020F0600000000000000" pitchFamily="50" charset="-128"/>
              </a:rPr>
              <a:t>にあった。</a:t>
            </a:r>
          </a:p>
          <a:p>
            <a:pPr marL="180975" indent="-180975">
              <a:spcAft>
                <a:spcPts val="600"/>
              </a:spcAft>
            </a:pPr>
            <a:r>
              <a:rPr lang="ja-JP" altLang="en-US" sz="1500" dirty="0" smtClean="0">
                <a:latin typeface="HG丸ｺﾞｼｯｸM-PRO" panose="020F0600000000000000" pitchFamily="50" charset="-128"/>
                <a:ea typeface="HG丸ｺﾞｼｯｸM-PRO" panose="020F0600000000000000" pitchFamily="50" charset="-128"/>
              </a:rPr>
              <a:t>○</a:t>
            </a:r>
            <a:r>
              <a:rPr lang="ja-JP" altLang="en-US" sz="1500" dirty="0" err="1" smtClean="0">
                <a:latin typeface="HG丸ｺﾞｼｯｸM-PRO" panose="020F0600000000000000" pitchFamily="50" charset="-128"/>
                <a:ea typeface="HG丸ｺﾞｼｯｸM-PRO" panose="020F0600000000000000" pitchFamily="50" charset="-128"/>
              </a:rPr>
              <a:t>大阪府障がい</a:t>
            </a:r>
            <a:r>
              <a:rPr lang="ja-JP" altLang="en-US" sz="1500" dirty="0" smtClean="0">
                <a:latin typeface="HG丸ｺﾞｼｯｸM-PRO" panose="020F0600000000000000" pitchFamily="50" charset="-128"/>
                <a:ea typeface="HG丸ｺﾞｼｯｸM-PRO" panose="020F0600000000000000" pitchFamily="50" charset="-128"/>
              </a:rPr>
              <a:t>者自立支援協議会地域支援推進</a:t>
            </a:r>
            <a:r>
              <a:rPr lang="ja-JP" altLang="en-US" sz="1500" dirty="0">
                <a:latin typeface="HG丸ｺﾞｼｯｸM-PRO" panose="020F0600000000000000" pitchFamily="50" charset="-128"/>
                <a:ea typeface="HG丸ｺﾞｼｯｸM-PRO" panose="020F0600000000000000" pitchFamily="50" charset="-128"/>
              </a:rPr>
              <a:t>部会基盤整備促進ワーキンググループで議論を</a:t>
            </a:r>
            <a:r>
              <a:rPr lang="ja-JP" altLang="en-US" sz="1500" dirty="0" smtClean="0">
                <a:latin typeface="HG丸ｺﾞｼｯｸM-PRO" panose="020F0600000000000000" pitchFamily="50" charset="-128"/>
                <a:ea typeface="HG丸ｺﾞｼｯｸM-PRO" panose="020F0600000000000000" pitchFamily="50" charset="-128"/>
              </a:rPr>
              <a:t>重ね</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平成</a:t>
            </a:r>
            <a:r>
              <a:rPr lang="en-US" altLang="ja-JP" sz="1500" dirty="0" smtClean="0">
                <a:latin typeface="HG丸ｺﾞｼｯｸM-PRO" panose="020F0600000000000000" pitchFamily="50" charset="-128"/>
                <a:ea typeface="HG丸ｺﾞｼｯｸM-PRO" panose="020F0600000000000000" pitchFamily="50" charset="-128"/>
              </a:rPr>
              <a:t>28</a:t>
            </a:r>
            <a:r>
              <a:rPr lang="ja-JP" altLang="en-US" sz="1500" dirty="0" smtClean="0">
                <a:latin typeface="HG丸ｺﾞｼｯｸM-PRO" panose="020F0600000000000000" pitchFamily="50" charset="-128"/>
                <a:ea typeface="HG丸ｺﾞｼｯｸM-PRO" panose="020F0600000000000000" pitchFamily="50" charset="-128"/>
              </a:rPr>
              <a:t>（</a:t>
            </a:r>
            <a:r>
              <a:rPr lang="en-US" altLang="ja-JP" sz="1500" dirty="0" smtClean="0">
                <a:latin typeface="HG丸ｺﾞｼｯｸM-PRO" panose="020F0600000000000000" pitchFamily="50" charset="-128"/>
                <a:ea typeface="HG丸ｺﾞｼｯｸM-PRO" panose="020F0600000000000000" pitchFamily="50" charset="-128"/>
              </a:rPr>
              <a:t>2016</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年</a:t>
            </a:r>
            <a:r>
              <a:rPr lang="en-US" altLang="ja-JP" sz="1500" dirty="0" smtClean="0">
                <a:latin typeface="HG丸ｺﾞｼｯｸM-PRO" panose="020F0600000000000000" pitchFamily="50" charset="-128"/>
                <a:ea typeface="HG丸ｺﾞｼｯｸM-PRO" panose="020F0600000000000000" pitchFamily="50" charset="-128"/>
              </a:rPr>
              <a:t>10</a:t>
            </a:r>
            <a:r>
              <a:rPr lang="ja-JP" altLang="en-US" sz="1500" dirty="0" smtClean="0">
                <a:latin typeface="HG丸ｺﾞｼｯｸM-PRO" panose="020F0600000000000000" pitchFamily="50" charset="-128"/>
                <a:ea typeface="HG丸ｺﾞｼｯｸM-PRO" panose="020F0600000000000000" pitchFamily="50" charset="-128"/>
              </a:rPr>
              <a:t>月、「地域生活支援拠点等の整備促進に向けて</a:t>
            </a:r>
            <a:r>
              <a:rPr lang="en-US" altLang="ja-JP" sz="1500" dirty="0" smtClean="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報告書」としてとりまとめ、整備を進めるにあたって</a:t>
            </a:r>
            <a:r>
              <a:rPr lang="ja-JP" altLang="en-US" sz="1500" dirty="0">
                <a:latin typeface="HG丸ｺﾞｼｯｸM-PRO" panose="020F0600000000000000" pitchFamily="50" charset="-128"/>
                <a:ea typeface="HG丸ｺﾞｼｯｸM-PRO" panose="020F0600000000000000" pitchFamily="50" charset="-128"/>
              </a:rPr>
              <a:t>の課題整理</a:t>
            </a:r>
            <a:r>
              <a:rPr lang="ja-JP" altLang="en-US" sz="1500" dirty="0" smtClean="0">
                <a:latin typeface="HG丸ｺﾞｼｯｸM-PRO" panose="020F0600000000000000" pitchFamily="50" charset="-128"/>
                <a:ea typeface="HG丸ｺﾞｼｯｸM-PRO" panose="020F0600000000000000" pitchFamily="50" charset="-128"/>
              </a:rPr>
              <a:t>や整備</a:t>
            </a:r>
            <a:r>
              <a:rPr lang="ja-JP" altLang="en-US" sz="1500" dirty="0">
                <a:latin typeface="HG丸ｺﾞｼｯｸM-PRO" panose="020F0600000000000000" pitchFamily="50" charset="-128"/>
                <a:ea typeface="HG丸ｺﾞｼｯｸM-PRO" panose="020F0600000000000000" pitchFamily="50" charset="-128"/>
              </a:rPr>
              <a:t>モデル案を提示した</a:t>
            </a:r>
            <a:r>
              <a:rPr lang="ja-JP" altLang="en-US" sz="1500" dirty="0" smtClean="0">
                <a:latin typeface="HG丸ｺﾞｼｯｸM-PRO" panose="020F0600000000000000" pitchFamily="50" charset="-128"/>
                <a:ea typeface="HG丸ｺﾞｼｯｸM-PRO" panose="020F0600000000000000" pitchFamily="50" charset="-128"/>
              </a:rPr>
              <a:t>。</a:t>
            </a:r>
            <a:endParaRPr lang="en-US" altLang="ja-JP" sz="1500" dirty="0" smtClean="0">
              <a:latin typeface="HG丸ｺﾞｼｯｸM-PRO" panose="020F0600000000000000" pitchFamily="50" charset="-128"/>
              <a:ea typeface="HG丸ｺﾞｼｯｸM-PRO" panose="020F0600000000000000" pitchFamily="50" charset="-128"/>
            </a:endParaRPr>
          </a:p>
          <a:p>
            <a:pPr marL="180975" indent="-180975">
              <a:spcAft>
                <a:spcPts val="6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本報告書</a:t>
            </a:r>
            <a:r>
              <a:rPr lang="ja-JP" altLang="en-US" sz="1500" dirty="0">
                <a:latin typeface="HG丸ｺﾞｼｯｸM-PRO" panose="020F0600000000000000" pitchFamily="50" charset="-128"/>
                <a:ea typeface="HG丸ｺﾞｼｯｸM-PRO" panose="020F0600000000000000" pitchFamily="50" charset="-128"/>
              </a:rPr>
              <a:t>により府内</a:t>
            </a:r>
            <a:r>
              <a:rPr lang="ja-JP" altLang="en-US" sz="1500" dirty="0" smtClean="0">
                <a:latin typeface="HG丸ｺﾞｼｯｸM-PRO" panose="020F0600000000000000" pitchFamily="50" charset="-128"/>
                <a:ea typeface="HG丸ｺﾞｼｯｸM-PRO" panose="020F0600000000000000" pitchFamily="50" charset="-128"/>
              </a:rPr>
              <a:t>市町村における検討</a:t>
            </a:r>
            <a:r>
              <a:rPr lang="ja-JP" altLang="en-US" sz="1500" dirty="0">
                <a:latin typeface="HG丸ｺﾞｼｯｸM-PRO" panose="020F0600000000000000" pitchFamily="50" charset="-128"/>
                <a:ea typeface="HG丸ｺﾞｼｯｸM-PRO" panose="020F0600000000000000" pitchFamily="50" charset="-128"/>
              </a:rPr>
              <a:t>は一定</a:t>
            </a:r>
            <a:r>
              <a:rPr lang="ja-JP" altLang="en-US" sz="1500" dirty="0" smtClean="0">
                <a:latin typeface="HG丸ｺﾞｼｯｸM-PRO" panose="020F0600000000000000" pitchFamily="50" charset="-128"/>
                <a:ea typeface="HG丸ｺﾞｼｯｸM-PRO" panose="020F0600000000000000" pitchFamily="50" charset="-128"/>
              </a:rPr>
              <a:t>進んだものの、平成</a:t>
            </a:r>
            <a:r>
              <a:rPr lang="en-US" altLang="ja-JP" sz="1500" dirty="0" smtClean="0">
                <a:latin typeface="HG丸ｺﾞｼｯｸM-PRO" panose="020F0600000000000000" pitchFamily="50" charset="-128"/>
                <a:ea typeface="HG丸ｺﾞｼｯｸM-PRO" panose="020F0600000000000000" pitchFamily="50" charset="-128"/>
              </a:rPr>
              <a:t>30</a:t>
            </a:r>
            <a:r>
              <a:rPr lang="ja-JP" altLang="en-US" sz="1500" dirty="0" smtClean="0">
                <a:latin typeface="HG丸ｺﾞｼｯｸM-PRO" panose="020F0600000000000000" pitchFamily="50" charset="-128"/>
                <a:ea typeface="HG丸ｺﾞｼｯｸM-PRO" panose="020F0600000000000000" pitchFamily="50" charset="-128"/>
              </a:rPr>
              <a:t>（</a:t>
            </a:r>
            <a:r>
              <a:rPr lang="en-US" altLang="ja-JP" sz="1500" dirty="0" smtClean="0">
                <a:latin typeface="HG丸ｺﾞｼｯｸM-PRO" panose="020F0600000000000000" pitchFamily="50" charset="-128"/>
                <a:ea typeface="HG丸ｺﾞｼｯｸM-PRO" panose="020F0600000000000000" pitchFamily="50" charset="-128"/>
              </a:rPr>
              <a:t>2018</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年</a:t>
            </a:r>
            <a:r>
              <a:rPr lang="en-US" altLang="ja-JP" sz="1500" dirty="0">
                <a:latin typeface="HG丸ｺﾞｼｯｸM-PRO" panose="020F0600000000000000" pitchFamily="50" charset="-128"/>
                <a:ea typeface="HG丸ｺﾞｼｯｸM-PRO" panose="020F0600000000000000" pitchFamily="50" charset="-128"/>
              </a:rPr>
              <a:t>3</a:t>
            </a:r>
            <a:r>
              <a:rPr lang="ja-JP" altLang="en-US" sz="1500" dirty="0" smtClean="0">
                <a:latin typeface="HG丸ｺﾞｼｯｸM-PRO" panose="020F0600000000000000" pitchFamily="50" charset="-128"/>
                <a:ea typeface="HG丸ｺﾞｼｯｸM-PRO" panose="020F0600000000000000" pitchFamily="50" charset="-128"/>
              </a:rPr>
              <a:t>月末現在、</a:t>
            </a:r>
            <a:r>
              <a:rPr lang="en-US" altLang="ja-JP" sz="1500" dirty="0">
                <a:latin typeface="HG丸ｺﾞｼｯｸM-PRO" panose="020F0600000000000000" pitchFamily="50" charset="-128"/>
                <a:ea typeface="HG丸ｺﾞｼｯｸM-PRO" panose="020F0600000000000000" pitchFamily="50" charset="-128"/>
              </a:rPr>
              <a:t>43</a:t>
            </a:r>
            <a:r>
              <a:rPr lang="ja-JP" altLang="en-US" sz="1500" dirty="0" smtClean="0">
                <a:latin typeface="HG丸ｺﾞｼｯｸM-PRO" panose="020F0600000000000000" pitchFamily="50" charset="-128"/>
                <a:ea typeface="HG丸ｺﾞｼｯｸM-PRO" panose="020F0600000000000000" pitchFamily="50" charset="-128"/>
              </a:rPr>
              <a:t>市町村中</a:t>
            </a:r>
            <a:r>
              <a:rPr lang="en-US" altLang="ja-JP" sz="1500" dirty="0" smtClean="0">
                <a:latin typeface="HG丸ｺﾞｼｯｸM-PRO" panose="020F0600000000000000" pitchFamily="50" charset="-128"/>
                <a:ea typeface="HG丸ｺﾞｼｯｸM-PRO" panose="020F0600000000000000" pitchFamily="50" charset="-128"/>
              </a:rPr>
              <a:t>6</a:t>
            </a:r>
            <a:r>
              <a:rPr lang="ja-JP" altLang="en-US" sz="1500" dirty="0" smtClean="0">
                <a:latin typeface="HG丸ｺﾞｼｯｸM-PRO" panose="020F0600000000000000" pitchFamily="50" charset="-128"/>
                <a:ea typeface="HG丸ｺﾞｼｯｸM-PRO" panose="020F0600000000000000" pitchFamily="50" charset="-128"/>
              </a:rPr>
              <a:t>市の整備にとどまっていた。また、全国的にも整備が進んでいない状況にあったことから、第</a:t>
            </a:r>
            <a:r>
              <a:rPr lang="en-US" altLang="ja-JP" sz="1500" dirty="0" smtClean="0">
                <a:latin typeface="HG丸ｺﾞｼｯｸM-PRO" panose="020F0600000000000000" pitchFamily="50" charset="-128"/>
                <a:ea typeface="HG丸ｺﾞｼｯｸM-PRO" panose="020F0600000000000000" pitchFamily="50" charset="-128"/>
              </a:rPr>
              <a:t>5</a:t>
            </a:r>
            <a:r>
              <a:rPr lang="ja-JP" altLang="en-US" sz="1500" dirty="0" err="1" smtClean="0">
                <a:latin typeface="HG丸ｺﾞｼｯｸM-PRO" panose="020F0600000000000000" pitchFamily="50" charset="-128"/>
                <a:ea typeface="HG丸ｺﾞｼｯｸM-PRO" panose="020F0600000000000000" pitchFamily="50" charset="-128"/>
              </a:rPr>
              <a:t>期障がい</a:t>
            </a:r>
            <a:r>
              <a:rPr lang="ja-JP" altLang="en-US" sz="1500" dirty="0" smtClean="0">
                <a:latin typeface="HG丸ｺﾞｼｯｸM-PRO" panose="020F0600000000000000" pitchFamily="50" charset="-128"/>
                <a:ea typeface="HG丸ｺﾞｼｯｸM-PRO" panose="020F0600000000000000" pitchFamily="50" charset="-128"/>
              </a:rPr>
              <a:t>福祉計画において、目標を</a:t>
            </a:r>
            <a:r>
              <a:rPr lang="en-US" altLang="ja-JP" sz="1500" dirty="0" smtClean="0">
                <a:latin typeface="HG丸ｺﾞｼｯｸM-PRO" panose="020F0600000000000000" pitchFamily="50" charset="-128"/>
                <a:ea typeface="HG丸ｺﾞｼｯｸM-PRO" panose="020F0600000000000000" pitchFamily="50" charset="-128"/>
              </a:rPr>
              <a:t>2020</a:t>
            </a:r>
            <a:r>
              <a:rPr lang="ja-JP" altLang="en-US" sz="1500" dirty="0" smtClean="0">
                <a:latin typeface="HG丸ｺﾞｼｯｸM-PRO" panose="020F0600000000000000" pitchFamily="50" charset="-128"/>
                <a:ea typeface="HG丸ｺﾞｼｯｸM-PRO" panose="020F0600000000000000" pitchFamily="50" charset="-128"/>
              </a:rPr>
              <a:t>年度末までに修正した。</a:t>
            </a:r>
            <a:endParaRPr lang="en-US" altLang="ja-JP" sz="1500" dirty="0" smtClean="0">
              <a:latin typeface="HG丸ｺﾞｼｯｸM-PRO" panose="020F0600000000000000" pitchFamily="50" charset="-128"/>
              <a:ea typeface="HG丸ｺﾞｼｯｸM-PRO" panose="020F0600000000000000" pitchFamily="50" charset="-128"/>
            </a:endParaRPr>
          </a:p>
          <a:p>
            <a:pPr marL="180975" indent="-180975">
              <a:spcAft>
                <a:spcPts val="6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このような中、福祉サービスにつながっていない障がい者が長期にわたって家庭内で監禁されるという事案が発覚した。府としても、この事態を重く受け止め、地域で暮らす障がい者一人ひと</a:t>
            </a:r>
            <a:r>
              <a:rPr lang="ja-JP" altLang="en-US" sz="1500" dirty="0">
                <a:latin typeface="HG丸ｺﾞｼｯｸM-PRO" panose="020F0600000000000000" pitchFamily="50" charset="-128"/>
                <a:ea typeface="HG丸ｺﾞｼｯｸM-PRO" panose="020F0600000000000000" pitchFamily="50" charset="-128"/>
              </a:rPr>
              <a:t>り</a:t>
            </a:r>
            <a:r>
              <a:rPr lang="ja-JP" altLang="en-US" sz="1500" dirty="0" smtClean="0">
                <a:latin typeface="HG丸ｺﾞｼｯｸM-PRO" panose="020F0600000000000000" pitchFamily="50" charset="-128"/>
                <a:ea typeface="HG丸ｺﾞｼｯｸM-PRO" panose="020F0600000000000000" pitchFamily="50" charset="-128"/>
              </a:rPr>
              <a:t>の状況の把握と、支援を必要とする人を適切なサービスにつなぐことの重要性を改めて認識したところである。</a:t>
            </a:r>
            <a:endParaRPr lang="en-US" altLang="ja-JP" sz="1500" dirty="0" smtClean="0">
              <a:latin typeface="HG丸ｺﾞｼｯｸM-PRO" panose="020F0600000000000000" pitchFamily="50" charset="-128"/>
              <a:ea typeface="HG丸ｺﾞｼｯｸM-PRO" panose="020F0600000000000000" pitchFamily="50" charset="-128"/>
            </a:endParaRPr>
          </a:p>
          <a:p>
            <a:pPr marL="180975" indent="-180975">
              <a:spcAft>
                <a:spcPts val="6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このようなことからも、地域生活支援拠点等の整備が急がれるところであり、府としては市町村の整備促進に向けた方策を改めて検討することとした。そこで、平成</a:t>
            </a:r>
            <a:r>
              <a:rPr lang="en-US" altLang="ja-JP" sz="1500" dirty="0" smtClean="0">
                <a:latin typeface="HG丸ｺﾞｼｯｸM-PRO" panose="020F0600000000000000" pitchFamily="50" charset="-128"/>
                <a:ea typeface="HG丸ｺﾞｼｯｸM-PRO" panose="020F0600000000000000" pitchFamily="50" charset="-128"/>
              </a:rPr>
              <a:t>30</a:t>
            </a:r>
            <a:r>
              <a:rPr lang="ja-JP" altLang="en-US" sz="1500" dirty="0" smtClean="0">
                <a:latin typeface="HG丸ｺﾞｼｯｸM-PRO" panose="020F0600000000000000" pitchFamily="50" charset="-128"/>
                <a:ea typeface="HG丸ｺﾞｼｯｸM-PRO" panose="020F0600000000000000" pitchFamily="50" charset="-128"/>
              </a:rPr>
              <a:t>（</a:t>
            </a:r>
            <a:r>
              <a:rPr lang="en-US" altLang="ja-JP" sz="1500" dirty="0" smtClean="0">
                <a:latin typeface="HG丸ｺﾞｼｯｸM-PRO" panose="020F0600000000000000" pitchFamily="50" charset="-128"/>
                <a:ea typeface="HG丸ｺﾞｼｯｸM-PRO" panose="020F0600000000000000" pitchFamily="50" charset="-128"/>
              </a:rPr>
              <a:t>2018</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年</a:t>
            </a:r>
            <a:r>
              <a:rPr lang="en-US" altLang="ja-JP" sz="1500" dirty="0" smtClean="0">
                <a:latin typeface="HG丸ｺﾞｼｯｸM-PRO" panose="020F0600000000000000" pitchFamily="50" charset="-128"/>
                <a:ea typeface="HG丸ｺﾞｼｯｸM-PRO" panose="020F0600000000000000" pitchFamily="50" charset="-128"/>
              </a:rPr>
              <a:t>11</a:t>
            </a:r>
            <a:r>
              <a:rPr lang="ja-JP" altLang="en-US" sz="1500" dirty="0" smtClean="0">
                <a:latin typeface="HG丸ｺﾞｼｯｸM-PRO" panose="020F0600000000000000" pitchFamily="50" charset="-128"/>
                <a:ea typeface="HG丸ｺﾞｼｯｸM-PRO" panose="020F0600000000000000" pitchFamily="50" charset="-128"/>
              </a:rPr>
              <a:t>月、基盤整備促進ワーキンググループを再度立ち上げ、まず取り組むべきこととして「</a:t>
            </a:r>
            <a:r>
              <a:rPr lang="ja-JP" altLang="en-US" sz="1500" dirty="0">
                <a:latin typeface="HG丸ｺﾞｼｯｸM-PRO" panose="020F0600000000000000" pitchFamily="50" charset="-128"/>
                <a:ea typeface="HG丸ｺﾞｼｯｸM-PRO" panose="020F0600000000000000" pitchFamily="50" charset="-128"/>
              </a:rPr>
              <a:t>緊急時の受け入れ・対応の体制づくり」</a:t>
            </a:r>
            <a:r>
              <a:rPr lang="ja-JP" altLang="en-US" sz="1500" dirty="0" smtClean="0">
                <a:latin typeface="HG丸ｺﾞｼｯｸM-PRO" panose="020F0600000000000000" pitchFamily="50" charset="-128"/>
                <a:ea typeface="HG丸ｺﾞｼｯｸM-PRO" panose="020F0600000000000000" pitchFamily="50" charset="-128"/>
              </a:rPr>
              <a:t>を示し、地域</a:t>
            </a:r>
            <a:r>
              <a:rPr lang="ja-JP" altLang="en-US" sz="1500" dirty="0">
                <a:latin typeface="HG丸ｺﾞｼｯｸM-PRO" panose="020F0600000000000000" pitchFamily="50" charset="-128"/>
                <a:ea typeface="HG丸ｺﾞｼｯｸM-PRO" panose="020F0600000000000000" pitchFamily="50" charset="-128"/>
              </a:rPr>
              <a:t>の実情に合わせて段階的に</a:t>
            </a:r>
            <a:r>
              <a:rPr lang="ja-JP" altLang="en-US" sz="1500" dirty="0" smtClean="0">
                <a:latin typeface="HG丸ｺﾞｼｯｸM-PRO" panose="020F0600000000000000" pitchFamily="50" charset="-128"/>
                <a:ea typeface="HG丸ｺﾞｼｯｸM-PRO" panose="020F0600000000000000" pitchFamily="50" charset="-128"/>
              </a:rPr>
              <a:t>取り組むことを提案することとした。</a:t>
            </a:r>
            <a:endParaRPr lang="en-US" altLang="ja-JP" sz="1500" dirty="0" smtClean="0">
              <a:latin typeface="HG丸ｺﾞｼｯｸM-PRO" panose="020F0600000000000000" pitchFamily="50" charset="-128"/>
              <a:ea typeface="HG丸ｺﾞｼｯｸM-PRO" panose="020F0600000000000000" pitchFamily="50" charset="-128"/>
            </a:endParaRPr>
          </a:p>
          <a:p>
            <a:pPr marL="180975" indent="-180975">
              <a:spcAft>
                <a:spcPts val="6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市町村におかれては、</a:t>
            </a:r>
            <a:r>
              <a:rPr lang="ja-JP" altLang="en-US" sz="1500" dirty="0" err="1" smtClean="0">
                <a:latin typeface="HG丸ｺﾞｼｯｸM-PRO" panose="020F0600000000000000" pitchFamily="50" charset="-128"/>
                <a:ea typeface="HG丸ｺﾞｼｯｸM-PRO" panose="020F0600000000000000" pitchFamily="50" charset="-128"/>
              </a:rPr>
              <a:t>障がい</a:t>
            </a:r>
            <a:r>
              <a:rPr lang="ja-JP" altLang="en-US" sz="1500" dirty="0" smtClean="0">
                <a:latin typeface="HG丸ｺﾞｼｯｸM-PRO" panose="020F0600000000000000" pitchFamily="50" charset="-128"/>
                <a:ea typeface="HG丸ｺﾞｼｯｸM-PRO" panose="020F0600000000000000" pitchFamily="50" charset="-128"/>
              </a:rPr>
              <a:t>福祉サービス事業所をはじめとする地域の関係機関と十分協議を重ね、ここに記載した取り組みのうち、可能なところから順次取り組んでいただくことをお願いするものである。</a:t>
            </a:r>
            <a:endParaRPr lang="en-US" altLang="ja-JP" sz="15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0886595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36144"/>
            <a:ext cx="3067945" cy="455968"/>
          </a:xfrm>
        </p:spPr>
        <p:txBody>
          <a:bodyPr>
            <a:noAutofit/>
          </a:bodyPr>
          <a:lstStyle/>
          <a:p>
            <a:r>
              <a:rPr kumimoji="1" lang="ja-JP" altLang="en-US" sz="2400" b="1" dirty="0" smtClean="0">
                <a:latin typeface="ＭＳ ゴシック" panose="020B0609070205080204" pitchFamily="49" charset="-128"/>
                <a:ea typeface="ＭＳ ゴシック" panose="020B0609070205080204" pitchFamily="49" charset="-128"/>
              </a:rPr>
              <a:t>整備に向け</a:t>
            </a:r>
            <a:r>
              <a:rPr lang="ja-JP" altLang="en-US" sz="2400" b="1" dirty="0" smtClean="0">
                <a:latin typeface="ＭＳ ゴシック" panose="020B0609070205080204" pitchFamily="49" charset="-128"/>
                <a:ea typeface="ＭＳ ゴシック" panose="020B0609070205080204" pitchFamily="49" charset="-128"/>
              </a:rPr>
              <a:t>た考え方</a:t>
            </a:r>
            <a:endParaRPr kumimoji="1" lang="ja-JP" altLang="en-US" sz="2400" b="1" dirty="0">
              <a:latin typeface="ＭＳ ゴシック" panose="020B0609070205080204" pitchFamily="49" charset="-128"/>
              <a:ea typeface="ＭＳ ゴシック" panose="020B0609070205080204" pitchFamily="49" charset="-128"/>
            </a:endParaRPr>
          </a:p>
        </p:txBody>
      </p:sp>
      <p:cxnSp>
        <p:nvCxnSpPr>
          <p:cNvPr id="6" name="直線コネクタ 5"/>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6" name="角丸四角形 85"/>
          <p:cNvSpPr/>
          <p:nvPr/>
        </p:nvSpPr>
        <p:spPr>
          <a:xfrm>
            <a:off x="-35244" y="3553100"/>
            <a:ext cx="8208000" cy="387137"/>
          </a:xfrm>
          <a:prstGeom prst="roundRect">
            <a:avLst/>
          </a:prstGeom>
          <a:noFill/>
          <a:ln>
            <a:noFill/>
            <a:prstDash val="solid"/>
          </a:ln>
        </p:spPr>
        <p:style>
          <a:lnRef idx="2">
            <a:schemeClr val="dk1"/>
          </a:lnRef>
          <a:fillRef idx="1">
            <a:schemeClr val="lt1"/>
          </a:fillRef>
          <a:effectRef idx="0">
            <a:schemeClr val="dk1"/>
          </a:effectRef>
          <a:fontRef idx="minor">
            <a:schemeClr val="dk1"/>
          </a:fontRef>
        </p:style>
        <p:txBody>
          <a:bodyPr rtlCol="0" anchor="ctr"/>
          <a:lstStyle/>
          <a:p>
            <a:r>
              <a:rPr lang="en-US" altLang="ja-JP" sz="1400" dirty="0" smtClean="0">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参考</a:t>
            </a:r>
            <a:r>
              <a:rPr lang="en-US" altLang="ja-JP" sz="1400" dirty="0">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厚生</a:t>
            </a:r>
            <a:r>
              <a:rPr lang="ja-JP" altLang="en-US" sz="1400" dirty="0">
                <a:latin typeface="HGSｺﾞｼｯｸM" panose="020B0600000000000000" pitchFamily="50" charset="-128"/>
                <a:ea typeface="HGSｺﾞｼｯｸM" panose="020B0600000000000000" pitchFamily="50" charset="-128"/>
              </a:rPr>
              <a:t>労働省</a:t>
            </a:r>
            <a:r>
              <a:rPr lang="ja-JP" altLang="en-US" sz="1400" dirty="0" smtClean="0">
                <a:latin typeface="HGSｺﾞｼｯｸM" panose="020B0600000000000000" pitchFamily="50" charset="-128"/>
                <a:ea typeface="HGSｺﾞｼｯｸM" panose="020B0600000000000000" pitchFamily="50" charset="-128"/>
              </a:rPr>
              <a:t>の通知</a:t>
            </a:r>
            <a:r>
              <a:rPr lang="ja-JP" altLang="en-US" sz="1400" dirty="0" smtClean="0">
                <a:solidFill>
                  <a:schemeClr val="tx1"/>
                </a:solidFill>
                <a:latin typeface="HGSｺﾞｼｯｸM" panose="020B0600000000000000" pitchFamily="50" charset="-128"/>
                <a:ea typeface="HGSｺﾞｼｯｸM" panose="020B0600000000000000" pitchFamily="50" charset="-128"/>
              </a:rPr>
              <a:t>における</a:t>
            </a:r>
            <a:r>
              <a:rPr lang="ja-JP" altLang="en-US" sz="1400" dirty="0" smtClean="0">
                <a:latin typeface="HGSｺﾞｼｯｸM" panose="020B0600000000000000" pitchFamily="50" charset="-128"/>
                <a:ea typeface="HGSｺﾞｼｯｸM" panose="020B0600000000000000" pitchFamily="50" charset="-128"/>
              </a:rPr>
              <a:t>地域生活支援拠点等の目的</a:t>
            </a:r>
            <a:r>
              <a:rPr lang="ja-JP" altLang="en-US" sz="1400" dirty="0">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平成</a:t>
            </a:r>
            <a:r>
              <a:rPr lang="en-US" altLang="ja-JP" sz="1400" dirty="0" smtClean="0">
                <a:latin typeface="HGSｺﾞｼｯｸM" panose="020B0600000000000000" pitchFamily="50" charset="-128"/>
                <a:ea typeface="HGSｺﾞｼｯｸM" panose="020B0600000000000000" pitchFamily="50" charset="-128"/>
              </a:rPr>
              <a:t>29</a:t>
            </a:r>
            <a:r>
              <a:rPr lang="ja-JP" altLang="en-US" sz="1400" dirty="0" smtClean="0">
                <a:latin typeface="HGSｺﾞｼｯｸM" panose="020B0600000000000000" pitchFamily="50" charset="-128"/>
                <a:ea typeface="HGSｺﾞｼｯｸM" panose="020B0600000000000000" pitchFamily="50" charset="-128"/>
              </a:rPr>
              <a:t>（</a:t>
            </a:r>
            <a:r>
              <a:rPr lang="en-US" altLang="ja-JP" sz="1400" dirty="0" smtClean="0">
                <a:latin typeface="HGSｺﾞｼｯｸM" panose="020B0600000000000000" pitchFamily="50" charset="-128"/>
                <a:ea typeface="HGSｺﾞｼｯｸM" panose="020B0600000000000000" pitchFamily="50" charset="-128"/>
              </a:rPr>
              <a:t>2017</a:t>
            </a:r>
            <a:r>
              <a:rPr lang="ja-JP" altLang="en-US" sz="1400" dirty="0">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年</a:t>
            </a:r>
            <a:r>
              <a:rPr lang="en-US" altLang="ja-JP" sz="1400" dirty="0">
                <a:latin typeface="HGSｺﾞｼｯｸM" panose="020B0600000000000000" pitchFamily="50" charset="-128"/>
                <a:ea typeface="HGSｺﾞｼｯｸM" panose="020B0600000000000000" pitchFamily="50" charset="-128"/>
              </a:rPr>
              <a:t>7</a:t>
            </a:r>
            <a:r>
              <a:rPr lang="ja-JP" altLang="en-US" sz="1400" dirty="0" smtClean="0">
                <a:latin typeface="HGSｺﾞｼｯｸM" panose="020B0600000000000000" pitchFamily="50" charset="-128"/>
                <a:ea typeface="HGSｺﾞｼｯｸM" panose="020B0600000000000000" pitchFamily="50" charset="-128"/>
              </a:rPr>
              <a:t>月</a:t>
            </a:r>
            <a:r>
              <a:rPr lang="en-US" altLang="ja-JP" sz="1400" dirty="0">
                <a:latin typeface="HGSｺﾞｼｯｸM" panose="020B0600000000000000" pitchFamily="50" charset="-128"/>
                <a:ea typeface="HGSｺﾞｼｯｸM" panose="020B0600000000000000" pitchFamily="50" charset="-128"/>
              </a:rPr>
              <a:t>7</a:t>
            </a:r>
            <a:r>
              <a:rPr lang="ja-JP" altLang="en-US" sz="1400" dirty="0" smtClean="0">
                <a:latin typeface="HGSｺﾞｼｯｸM" panose="020B0600000000000000" pitchFamily="50" charset="-128"/>
                <a:ea typeface="HGSｺﾞｼｯｸM" panose="020B0600000000000000" pitchFamily="50" charset="-128"/>
              </a:rPr>
              <a:t>日</a:t>
            </a:r>
            <a:r>
              <a:rPr lang="ja-JP" altLang="en-US" sz="1400" dirty="0">
                <a:latin typeface="HGSｺﾞｼｯｸM" panose="020B0600000000000000" pitchFamily="50" charset="-128"/>
                <a:ea typeface="HGSｺﾞｼｯｸM" panose="020B0600000000000000" pitchFamily="50" charset="-128"/>
              </a:rPr>
              <a:t>）</a:t>
            </a:r>
            <a:endParaRPr kumimoji="1" lang="ja-JP" altLang="en-US" sz="1400" dirty="0">
              <a:latin typeface="HGSｺﾞｼｯｸM" panose="020B0600000000000000" pitchFamily="50" charset="-128"/>
              <a:ea typeface="HGSｺﾞｼｯｸM" panose="020B0600000000000000" pitchFamily="50" charset="-128"/>
            </a:endParaRPr>
          </a:p>
        </p:txBody>
      </p:sp>
      <p:sp>
        <p:nvSpPr>
          <p:cNvPr id="8" name="正方形/長方形 7"/>
          <p:cNvSpPr/>
          <p:nvPr/>
        </p:nvSpPr>
        <p:spPr>
          <a:xfrm>
            <a:off x="107504" y="824675"/>
            <a:ext cx="8928000" cy="2196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181064" y="908720"/>
            <a:ext cx="8820000" cy="2026196"/>
          </a:xfrm>
          <a:prstGeom prst="rect">
            <a:avLst/>
          </a:prstGeom>
          <a:noFill/>
        </p:spPr>
        <p:txBody>
          <a:bodyPr wrap="square" rtlCol="0">
            <a:spAutoFit/>
          </a:bodyPr>
          <a:lstStyle/>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地域</a:t>
            </a:r>
            <a:r>
              <a:rPr lang="ja-JP" altLang="en-US" sz="1700" b="1" kern="0" dirty="0">
                <a:latin typeface="HG丸ｺﾞｼｯｸM-PRO" panose="020F0600000000000000" pitchFamily="50" charset="-128"/>
                <a:ea typeface="HG丸ｺﾞｼｯｸM-PRO" panose="020F0600000000000000" pitchFamily="50" charset="-128"/>
              </a:rPr>
              <a:t>生活支援拠点等の目的は、地域生活において、</a:t>
            </a:r>
            <a:r>
              <a:rPr lang="ja-JP" altLang="en-US" sz="1700" b="1" kern="0" dirty="0" err="1">
                <a:latin typeface="HG丸ｺﾞｼｯｸM-PRO" panose="020F0600000000000000" pitchFamily="50" charset="-128"/>
                <a:ea typeface="HG丸ｺﾞｼｯｸM-PRO" panose="020F0600000000000000" pitchFamily="50" charset="-128"/>
              </a:rPr>
              <a:t>障がい</a:t>
            </a:r>
            <a:r>
              <a:rPr lang="ja-JP" altLang="en-US" sz="1700" b="1" kern="0" dirty="0">
                <a:latin typeface="HG丸ｺﾞｼｯｸM-PRO" panose="020F0600000000000000" pitchFamily="50" charset="-128"/>
                <a:ea typeface="HG丸ｺﾞｼｯｸM-PRO" panose="020F0600000000000000" pitchFamily="50" charset="-128"/>
              </a:rPr>
              <a:t>者やその家族の緊急事態に対応</a:t>
            </a:r>
            <a:r>
              <a:rPr lang="ja-JP" altLang="en-US" sz="1700" b="1" kern="0" dirty="0" smtClean="0">
                <a:latin typeface="HG丸ｺﾞｼｯｸM-PRO" panose="020F0600000000000000" pitchFamily="50" charset="-128"/>
                <a:ea typeface="HG丸ｺﾞｼｯｸM-PRO" panose="020F0600000000000000" pitchFamily="50" charset="-128"/>
              </a:rPr>
              <a:t>する</a:t>
            </a:r>
            <a:r>
              <a:rPr lang="ja-JP" altLang="en-US" sz="1700" b="1" kern="0" dirty="0">
                <a:latin typeface="HG丸ｺﾞｼｯｸM-PRO" panose="020F0600000000000000" pitchFamily="50" charset="-128"/>
                <a:ea typeface="HG丸ｺﾞｼｯｸM-PRO" panose="020F0600000000000000" pitchFamily="50" charset="-128"/>
              </a:rPr>
              <a:t>ために、市町村・基幹相談支援センター等を中心とした地域資源のネットワークを構築することである。</a:t>
            </a:r>
            <a:endParaRPr lang="en-US" altLang="ja-JP" sz="1700" b="1" kern="0" dirty="0">
              <a:latin typeface="HG丸ｺﾞｼｯｸM-PRO" panose="020F0600000000000000" pitchFamily="50" charset="-128"/>
              <a:ea typeface="HG丸ｺﾞｼｯｸM-PRO" panose="020F0600000000000000" pitchFamily="50" charset="-128"/>
            </a:endParaRPr>
          </a:p>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まず</a:t>
            </a:r>
            <a:r>
              <a:rPr lang="ja-JP" altLang="en-US" sz="1700" b="1" kern="0" dirty="0">
                <a:latin typeface="HG丸ｺﾞｼｯｸM-PRO" panose="020F0600000000000000" pitchFamily="50" charset="-128"/>
                <a:ea typeface="HG丸ｺﾞｼｯｸM-PRO" panose="020F0600000000000000" pitchFamily="50" charset="-128"/>
              </a:rPr>
              <a:t>取り組むべきところは、対象者を事前に把握するとともに、緊急時にかかる相談受付</a:t>
            </a:r>
            <a:r>
              <a:rPr lang="ja-JP" altLang="en-US" sz="1700" b="1" kern="0" dirty="0" smtClean="0">
                <a:latin typeface="HG丸ｺﾞｼｯｸM-PRO" panose="020F0600000000000000" pitchFamily="50" charset="-128"/>
                <a:ea typeface="HG丸ｺﾞｼｯｸM-PRO" panose="020F0600000000000000" pitchFamily="50" charset="-128"/>
              </a:rPr>
              <a:t>を可能</a:t>
            </a:r>
            <a:r>
              <a:rPr lang="ja-JP" altLang="en-US" sz="1700" b="1" kern="0" dirty="0">
                <a:latin typeface="HG丸ｺﾞｼｯｸM-PRO" panose="020F0600000000000000" pitchFamily="50" charset="-128"/>
                <a:ea typeface="HG丸ｺﾞｼｯｸM-PRO" panose="020F0600000000000000" pitchFamily="50" charset="-128"/>
              </a:rPr>
              <a:t>とし、その際の支援のながれを明確にしておく</a:t>
            </a:r>
            <a:r>
              <a:rPr lang="ja-JP" altLang="en-US" sz="1700" b="1" kern="0" dirty="0" smtClean="0">
                <a:latin typeface="HG丸ｺﾞｼｯｸM-PRO" panose="020F0600000000000000" pitchFamily="50" charset="-128"/>
                <a:ea typeface="HG丸ｺﾞｼｯｸM-PRO" panose="020F0600000000000000" pitchFamily="50" charset="-128"/>
              </a:rPr>
              <a:t>こと。その</a:t>
            </a:r>
            <a:r>
              <a:rPr lang="ja-JP" altLang="en-US" sz="1700" b="1" kern="0" dirty="0">
                <a:latin typeface="HG丸ｺﾞｼｯｸM-PRO" panose="020F0600000000000000" pitchFamily="50" charset="-128"/>
                <a:ea typeface="HG丸ｺﾞｼｯｸM-PRO" panose="020F0600000000000000" pitchFamily="50" charset="-128"/>
              </a:rPr>
              <a:t>ための手法として、</a:t>
            </a:r>
            <a:r>
              <a:rPr lang="ja-JP" altLang="en-US" sz="1700" b="1" kern="0" dirty="0">
                <a:latin typeface="ＭＳ ゴシック" panose="020B0609070205080204" pitchFamily="49" charset="-128"/>
                <a:ea typeface="ＭＳ ゴシック" panose="020B0609070205080204" pitchFamily="49" charset="-128"/>
              </a:rPr>
              <a:t>①</a:t>
            </a:r>
            <a:r>
              <a:rPr lang="ja-JP" altLang="en-US" sz="1700" b="1" kern="0" dirty="0" smtClean="0">
                <a:latin typeface="ＭＳ ゴシック" panose="020B0609070205080204" pitchFamily="49" charset="-128"/>
                <a:ea typeface="ＭＳ ゴシック" panose="020B0609070205080204" pitchFamily="49" charset="-128"/>
              </a:rPr>
              <a:t>緊急時</a:t>
            </a:r>
            <a:r>
              <a:rPr lang="ja-JP" altLang="en-US" sz="1700" b="1" kern="0" dirty="0">
                <a:latin typeface="ＭＳ ゴシック" panose="020B0609070205080204" pitchFamily="49" charset="-128"/>
                <a:ea typeface="ＭＳ ゴシック" panose="020B0609070205080204" pitchFamily="49" charset="-128"/>
              </a:rPr>
              <a:t>の定義づけ、②登録制の導入、③緊急時の体制確保に向けたネットワークの構築</a:t>
            </a:r>
            <a:r>
              <a:rPr lang="ja-JP" altLang="en-US" sz="1700" b="1" kern="0" dirty="0">
                <a:latin typeface="HG丸ｺﾞｼｯｸM-PRO" panose="020F0600000000000000" pitchFamily="50" charset="-128"/>
                <a:ea typeface="HG丸ｺﾞｼｯｸM-PRO" panose="020F0600000000000000" pitchFamily="50" charset="-128"/>
              </a:rPr>
              <a:t>を提案</a:t>
            </a:r>
            <a:r>
              <a:rPr lang="ja-JP" altLang="en-US" sz="1700" b="1" kern="0" dirty="0" smtClean="0">
                <a:latin typeface="HG丸ｺﾞｼｯｸM-PRO" panose="020F0600000000000000" pitchFamily="50" charset="-128"/>
                <a:ea typeface="HG丸ｺﾞｼｯｸM-PRO" panose="020F0600000000000000" pitchFamily="50" charset="-128"/>
              </a:rPr>
              <a:t>する</a:t>
            </a:r>
            <a:r>
              <a:rPr lang="ja-JP" altLang="en-US" sz="1700" b="1" kern="0" dirty="0">
                <a:latin typeface="HG丸ｺﾞｼｯｸM-PRO" panose="020F0600000000000000" pitchFamily="50" charset="-128"/>
                <a:ea typeface="HG丸ｺﾞｼｯｸM-PRO" panose="020F0600000000000000" pitchFamily="50" charset="-128"/>
              </a:rPr>
              <a:t>。</a:t>
            </a:r>
            <a:endParaRPr lang="en-US" altLang="ja-JP" sz="1700" b="1" kern="0" dirty="0">
              <a:latin typeface="HG丸ｺﾞｼｯｸM-PRO" panose="020F0600000000000000" pitchFamily="50" charset="-128"/>
              <a:ea typeface="HG丸ｺﾞｼｯｸM-PRO" panose="020F0600000000000000" pitchFamily="50" charset="-128"/>
            </a:endParaRPr>
          </a:p>
        </p:txBody>
      </p:sp>
      <p:sp>
        <p:nvSpPr>
          <p:cNvPr id="11" name="コンテンツ プレースホルダー 2"/>
          <p:cNvSpPr txBox="1">
            <a:spLocks/>
          </p:cNvSpPr>
          <p:nvPr/>
        </p:nvSpPr>
        <p:spPr>
          <a:xfrm>
            <a:off x="251519" y="4005177"/>
            <a:ext cx="8712000" cy="2304256"/>
          </a:xfrm>
          <a:prstGeom prst="rect">
            <a:avLst/>
          </a:prstGeom>
          <a:noFill/>
          <a:ln>
            <a:noFill/>
          </a:ln>
        </p:spPr>
        <p:style>
          <a:lnRef idx="2">
            <a:schemeClr val="accent4"/>
          </a:lnRef>
          <a:fillRef idx="1">
            <a:schemeClr val="lt1"/>
          </a:fillRef>
          <a:effectRef idx="0">
            <a:schemeClr val="accent4"/>
          </a:effectRef>
          <a:fontRef idx="minor">
            <a:schemeClr val="dk1"/>
          </a:fontRef>
        </p:style>
        <p:txBody>
          <a:bodyPr/>
          <a:lst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a:lstStyle>
          <a:p>
            <a:pPr marL="0" indent="0" algn="just">
              <a:spcBef>
                <a:spcPts val="0"/>
              </a:spcBef>
              <a:spcAft>
                <a:spcPts val="600"/>
              </a:spcAft>
              <a:buNone/>
            </a:pPr>
            <a:r>
              <a:rPr lang="ja-JP" altLang="en-US" sz="1400" dirty="0" err="1">
                <a:latin typeface="HGSｺﾞｼｯｸM" panose="020B0600000000000000" pitchFamily="50" charset="-128"/>
                <a:ea typeface="HGSｺﾞｼｯｸM" panose="020B0600000000000000" pitchFamily="50" charset="-128"/>
              </a:rPr>
              <a:t>障がい</a:t>
            </a:r>
            <a:r>
              <a:rPr lang="ja-JP" altLang="en-US" sz="1400" dirty="0">
                <a:latin typeface="HGSｺﾞｼｯｸM" panose="020B0600000000000000" pitchFamily="50" charset="-128"/>
                <a:ea typeface="HGSｺﾞｼｯｸM" panose="020B0600000000000000" pitchFamily="50" charset="-128"/>
              </a:rPr>
              <a:t>者等の重度化・高齢化や「親亡き後」に備えるとともに、地域移行を進めるため、重度障がいにも対応できる専門性を有し、地域生活において、障がい者等やその家族の緊急事態に対応を図るもので、具体的</a:t>
            </a:r>
            <a:r>
              <a:rPr lang="ja-JP" altLang="en-US" sz="1400" dirty="0" smtClean="0">
                <a:latin typeface="HGSｺﾞｼｯｸM" panose="020B0600000000000000" pitchFamily="50" charset="-128"/>
                <a:ea typeface="HGSｺﾞｼｯｸM" panose="020B0600000000000000" pitchFamily="50" charset="-128"/>
              </a:rPr>
              <a:t>に</a:t>
            </a:r>
            <a:r>
              <a:rPr lang="en-US" altLang="ja-JP" sz="1400" dirty="0">
                <a:latin typeface="HGSｺﾞｼｯｸM" panose="020B0600000000000000" pitchFamily="50" charset="-128"/>
                <a:ea typeface="HGSｺﾞｼｯｸM" panose="020B0600000000000000" pitchFamily="50" charset="-128"/>
              </a:rPr>
              <a:t>2</a:t>
            </a:r>
            <a:r>
              <a:rPr lang="ja-JP" altLang="en-US" sz="1400" dirty="0" err="1" smtClean="0">
                <a:latin typeface="HGSｺﾞｼｯｸM" panose="020B0600000000000000" pitchFamily="50" charset="-128"/>
                <a:ea typeface="HGSｺﾞｼｯｸM" panose="020B0600000000000000" pitchFamily="50" charset="-128"/>
              </a:rPr>
              <a:t>つの</a:t>
            </a:r>
            <a:r>
              <a:rPr lang="ja-JP" altLang="en-US" sz="1400" dirty="0">
                <a:latin typeface="HGSｺﾞｼｯｸM" panose="020B0600000000000000" pitchFamily="50" charset="-128"/>
                <a:ea typeface="HGSｺﾞｼｯｸM" panose="020B0600000000000000" pitchFamily="50" charset="-128"/>
              </a:rPr>
              <a:t>目的を持つ</a:t>
            </a:r>
            <a:r>
              <a:rPr lang="ja-JP" altLang="en-US" sz="1400" dirty="0" smtClean="0">
                <a:latin typeface="HGSｺﾞｼｯｸM" panose="020B0600000000000000" pitchFamily="50" charset="-128"/>
                <a:ea typeface="HGSｺﾞｼｯｸM" panose="020B0600000000000000" pitchFamily="50" charset="-128"/>
              </a:rPr>
              <a:t>。</a:t>
            </a:r>
            <a:endParaRPr lang="en-US" altLang="ja-JP" sz="1400" dirty="0" smtClean="0">
              <a:latin typeface="HGSｺﾞｼｯｸM" panose="020B0600000000000000" pitchFamily="50" charset="-128"/>
              <a:ea typeface="HGSｺﾞｼｯｸM" panose="020B0600000000000000" pitchFamily="50" charset="-128"/>
            </a:endParaRPr>
          </a:p>
          <a:p>
            <a:pPr marL="0" indent="0" algn="just">
              <a:spcBef>
                <a:spcPts val="0"/>
              </a:spcBef>
              <a:buNone/>
            </a:pPr>
            <a:r>
              <a:rPr lang="ja-JP" altLang="en-US" sz="1400" dirty="0" smtClean="0">
                <a:latin typeface="HGSｺﾞｼｯｸM" panose="020B0600000000000000" pitchFamily="50" charset="-128"/>
                <a:ea typeface="HGSｺﾞｼｯｸM" panose="020B0600000000000000" pitchFamily="50" charset="-128"/>
              </a:rPr>
              <a:t>①</a:t>
            </a:r>
            <a:r>
              <a:rPr lang="ja-JP" altLang="en-US" sz="1400" dirty="0">
                <a:latin typeface="HGSｺﾞｼｯｸM" panose="020B0600000000000000" pitchFamily="50" charset="-128"/>
                <a:ea typeface="HGSｺﾞｼｯｸM" panose="020B0600000000000000" pitchFamily="50" charset="-128"/>
              </a:rPr>
              <a:t>緊急時の迅速・確実な相談支援の実施・短期入所等の活用</a:t>
            </a:r>
          </a:p>
          <a:p>
            <a:pPr marL="0" indent="0" algn="just">
              <a:spcBef>
                <a:spcPts val="0"/>
              </a:spcBef>
              <a:spcAft>
                <a:spcPts val="600"/>
              </a:spcAft>
              <a:buNone/>
            </a:pPr>
            <a:r>
              <a:rPr lang="ja-JP" altLang="en-US" sz="1400" dirty="0">
                <a:latin typeface="HGSｺﾞｼｯｸM" panose="020B0600000000000000" pitchFamily="50" charset="-128"/>
                <a:ea typeface="HGSｺﾞｼｯｸM" panose="020B0600000000000000" pitchFamily="50" charset="-128"/>
              </a:rPr>
              <a:t>　</a:t>
            </a:r>
            <a:r>
              <a:rPr lang="ja-JP" altLang="en-US" sz="1400" dirty="0" smtClean="0">
                <a:latin typeface="HGSｺﾞｼｯｸM" panose="020B0600000000000000" pitchFamily="50" charset="-128"/>
                <a:ea typeface="HGSｺﾞｼｯｸM" panose="020B0600000000000000" pitchFamily="50" charset="-128"/>
              </a:rPr>
              <a:t>→</a:t>
            </a:r>
            <a:r>
              <a:rPr lang="ja-JP" altLang="en-US" sz="1400" dirty="0">
                <a:latin typeface="HGSｺﾞｼｯｸM" panose="020B0600000000000000" pitchFamily="50" charset="-128"/>
                <a:ea typeface="HGSｺﾞｼｯｸM" panose="020B0600000000000000" pitchFamily="50" charset="-128"/>
              </a:rPr>
              <a:t>地域における生活の安心感を担保する機能を備える。</a:t>
            </a:r>
          </a:p>
          <a:p>
            <a:pPr marL="95250" indent="-95250" algn="just">
              <a:spcBef>
                <a:spcPts val="0"/>
              </a:spcBef>
              <a:buNone/>
            </a:pPr>
            <a:r>
              <a:rPr lang="ja-JP" altLang="en-US" sz="1400" dirty="0" smtClean="0">
                <a:latin typeface="HGSｺﾞｼｯｸM" panose="020B0600000000000000" pitchFamily="50" charset="-128"/>
                <a:ea typeface="HGSｺﾞｼｯｸM" panose="020B0600000000000000" pitchFamily="50" charset="-128"/>
              </a:rPr>
              <a:t>②</a:t>
            </a:r>
            <a:r>
              <a:rPr lang="ja-JP" altLang="en-US" sz="1400" dirty="0">
                <a:latin typeface="HGSｺﾞｼｯｸM" panose="020B0600000000000000" pitchFamily="50" charset="-128"/>
                <a:ea typeface="HGSｺﾞｼｯｸM" panose="020B0600000000000000" pitchFamily="50" charset="-128"/>
              </a:rPr>
              <a:t>体験の機会の提供を通じて、施設や親元から</a:t>
            </a:r>
            <a:r>
              <a:rPr lang="en-US" altLang="ja-JP" sz="1400" dirty="0" smtClean="0">
                <a:latin typeface="HGSｺﾞｼｯｸM" panose="020B0600000000000000" pitchFamily="50" charset="-128"/>
                <a:ea typeface="HGSｺﾞｼｯｸM" panose="020B0600000000000000" pitchFamily="50" charset="-128"/>
              </a:rPr>
              <a:t>GH</a:t>
            </a:r>
            <a:r>
              <a:rPr lang="ja-JP" altLang="en-US" sz="1400" dirty="0" err="1">
                <a:latin typeface="HGSｺﾞｼｯｸM" panose="020B0600000000000000" pitchFamily="50" charset="-128"/>
                <a:ea typeface="HGSｺﾞｼｯｸM" panose="020B0600000000000000" pitchFamily="50" charset="-128"/>
              </a:rPr>
              <a:t>、</a:t>
            </a:r>
            <a:r>
              <a:rPr lang="ja-JP" altLang="en-US" sz="1400" dirty="0" smtClean="0">
                <a:latin typeface="HGSｺﾞｼｯｸM" panose="020B0600000000000000" pitchFamily="50" charset="-128"/>
                <a:ea typeface="HGSｺﾞｼｯｸM" panose="020B0600000000000000" pitchFamily="50" charset="-128"/>
              </a:rPr>
              <a:t>一人暮らし</a:t>
            </a:r>
            <a:r>
              <a:rPr lang="ja-JP" altLang="en-US" sz="1400" dirty="0">
                <a:latin typeface="HGSｺﾞｼｯｸM" panose="020B0600000000000000" pitchFamily="50" charset="-128"/>
                <a:ea typeface="HGSｺﾞｼｯｸM" panose="020B0600000000000000" pitchFamily="50" charset="-128"/>
              </a:rPr>
              <a:t>等への生活の場</a:t>
            </a:r>
            <a:r>
              <a:rPr lang="ja-JP" altLang="en-US" sz="1400" dirty="0" smtClean="0">
                <a:latin typeface="HGSｺﾞｼｯｸM" panose="020B0600000000000000" pitchFamily="50" charset="-128"/>
                <a:ea typeface="HGSｺﾞｼｯｸM" panose="020B0600000000000000" pitchFamily="50" charset="-128"/>
              </a:rPr>
              <a:t>の移行</a:t>
            </a:r>
            <a:r>
              <a:rPr lang="ja-JP" altLang="en-US" sz="1400" dirty="0">
                <a:latin typeface="HGSｺﾞｼｯｸM" panose="020B0600000000000000" pitchFamily="50" charset="-128"/>
                <a:ea typeface="HGSｺﾞｼｯｸM" panose="020B0600000000000000" pitchFamily="50" charset="-128"/>
              </a:rPr>
              <a:t>を</a:t>
            </a:r>
            <a:r>
              <a:rPr lang="ja-JP" altLang="en-US" sz="1400" dirty="0" smtClean="0">
                <a:latin typeface="HGSｺﾞｼｯｸM" panose="020B0600000000000000" pitchFamily="50" charset="-128"/>
                <a:ea typeface="HGSｺﾞｼｯｸM" panose="020B0600000000000000" pitchFamily="50" charset="-128"/>
              </a:rPr>
              <a:t>しやすく</a:t>
            </a:r>
            <a:r>
              <a:rPr lang="ja-JP" altLang="en-US" sz="1400" dirty="0">
                <a:latin typeface="HGSｺﾞｼｯｸM" panose="020B0600000000000000" pitchFamily="50" charset="-128"/>
                <a:ea typeface="HGSｺﾞｼｯｸM" panose="020B0600000000000000" pitchFamily="50" charset="-128"/>
              </a:rPr>
              <a:t>する支援</a:t>
            </a:r>
            <a:r>
              <a:rPr lang="ja-JP" altLang="en-US" sz="1400" dirty="0" smtClean="0">
                <a:latin typeface="HGSｺﾞｼｯｸM" panose="020B0600000000000000" pitchFamily="50" charset="-128"/>
                <a:ea typeface="HGSｺﾞｼｯｸM" panose="020B0600000000000000" pitchFamily="50" charset="-128"/>
              </a:rPr>
              <a:t>を提供</a:t>
            </a:r>
            <a:r>
              <a:rPr lang="ja-JP" altLang="en-US" sz="1400" dirty="0">
                <a:latin typeface="HGSｺﾞｼｯｸM" panose="020B0600000000000000" pitchFamily="50" charset="-128"/>
                <a:ea typeface="HGSｺﾞｼｯｸM" panose="020B0600000000000000" pitchFamily="50" charset="-128"/>
              </a:rPr>
              <a:t>する体制を</a:t>
            </a:r>
            <a:r>
              <a:rPr lang="ja-JP" altLang="en-US" sz="1400" dirty="0" smtClean="0">
                <a:latin typeface="HGSｺﾞｼｯｸM" panose="020B0600000000000000" pitchFamily="50" charset="-128"/>
                <a:ea typeface="HGSｺﾞｼｯｸM" panose="020B0600000000000000" pitchFamily="50" charset="-128"/>
              </a:rPr>
              <a:t>整備</a:t>
            </a:r>
            <a:endParaRPr lang="ja-JP" altLang="en-US" sz="1400" dirty="0">
              <a:latin typeface="HGSｺﾞｼｯｸM" panose="020B0600000000000000" pitchFamily="50" charset="-128"/>
              <a:ea typeface="HGSｺﾞｼｯｸM" panose="020B0600000000000000" pitchFamily="50" charset="-128"/>
            </a:endParaRPr>
          </a:p>
          <a:p>
            <a:pPr marL="0" indent="0" algn="just">
              <a:spcBef>
                <a:spcPts val="0"/>
              </a:spcBef>
              <a:buNone/>
            </a:pPr>
            <a:r>
              <a:rPr lang="ja-JP" altLang="en-US" sz="1400" dirty="0" smtClean="0">
                <a:latin typeface="HGSｺﾞｼｯｸM" panose="020B0600000000000000" pitchFamily="50" charset="-128"/>
                <a:ea typeface="HGSｺﾞｼｯｸM" panose="020B0600000000000000" pitchFamily="50" charset="-128"/>
              </a:rPr>
              <a:t>　→</a:t>
            </a:r>
            <a:r>
              <a:rPr lang="ja-JP" altLang="en-US" sz="1400" dirty="0" err="1">
                <a:latin typeface="HGSｺﾞｼｯｸM" panose="020B0600000000000000" pitchFamily="50" charset="-128"/>
                <a:ea typeface="HGSｺﾞｼｯｸM" panose="020B0600000000000000" pitchFamily="50" charset="-128"/>
              </a:rPr>
              <a:t>障がい</a:t>
            </a:r>
            <a:r>
              <a:rPr lang="ja-JP" altLang="en-US" sz="1400" dirty="0">
                <a:latin typeface="HGSｺﾞｼｯｸM" panose="020B0600000000000000" pitchFamily="50" charset="-128"/>
                <a:ea typeface="HGSｺﾞｼｯｸM" panose="020B0600000000000000" pitchFamily="50" charset="-128"/>
              </a:rPr>
              <a:t>者等の地域での生活を支援する。</a:t>
            </a:r>
          </a:p>
        </p:txBody>
      </p:sp>
      <p:sp>
        <p:nvSpPr>
          <p:cNvPr id="12" name="正方形/長方形 11"/>
          <p:cNvSpPr/>
          <p:nvPr/>
        </p:nvSpPr>
        <p:spPr>
          <a:xfrm>
            <a:off x="140190" y="3940237"/>
            <a:ext cx="8856000" cy="2088000"/>
          </a:xfrm>
          <a:prstGeom prst="rect">
            <a:avLst/>
          </a:prstGeom>
          <a:noFill/>
          <a:ln w="9525">
            <a:solidFill>
              <a:schemeClr val="tx1"/>
            </a:solidFill>
            <a:prstDash val="sysDot"/>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3"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２</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3803061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タイトル 1"/>
          <p:cNvSpPr txBox="1">
            <a:spLocks/>
          </p:cNvSpPr>
          <p:nvPr/>
        </p:nvSpPr>
        <p:spPr>
          <a:xfrm>
            <a:off x="179511" y="136144"/>
            <a:ext cx="4392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ＭＳ ゴシック" panose="020B0609070205080204" pitchFamily="49" charset="-128"/>
                <a:ea typeface="ＭＳ ゴシック" panose="020B0609070205080204" pitchFamily="49" charset="-128"/>
              </a:rPr>
              <a:t>提案</a:t>
            </a:r>
            <a:r>
              <a:rPr lang="ja-JP" altLang="en-US" sz="2400" b="1" dirty="0">
                <a:latin typeface="ＭＳ ゴシック" panose="020B0609070205080204" pitchFamily="49" charset="-128"/>
                <a:ea typeface="ＭＳ ゴシック" panose="020B0609070205080204" pitchFamily="49" charset="-128"/>
              </a:rPr>
              <a:t>①；緊急時の定義づけ</a:t>
            </a:r>
          </a:p>
        </p:txBody>
      </p:sp>
      <p:cxnSp>
        <p:nvCxnSpPr>
          <p:cNvPr id="16" name="直線コネクタ 15"/>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107504" y="824675"/>
            <a:ext cx="8928000" cy="1440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8" name="テキスト ボックス 17"/>
          <p:cNvSpPr txBox="1"/>
          <p:nvPr/>
        </p:nvSpPr>
        <p:spPr>
          <a:xfrm>
            <a:off x="181064" y="908720"/>
            <a:ext cx="8820000" cy="1241365"/>
          </a:xfrm>
          <a:prstGeom prst="rect">
            <a:avLst/>
          </a:prstGeom>
          <a:noFill/>
        </p:spPr>
        <p:txBody>
          <a:bodyPr wrap="square" rtlCol="0">
            <a:spAutoFit/>
          </a:bodyPr>
          <a:lstStyle/>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a:t>
            </a:r>
            <a:r>
              <a:rPr lang="ja-JP" altLang="en-US" sz="1700" b="1" kern="0" dirty="0">
                <a:latin typeface="HG丸ｺﾞｼｯｸM-PRO" panose="020F0600000000000000" pitchFamily="50" charset="-128"/>
                <a:ea typeface="HG丸ｺﾞｼｯｸM-PRO" panose="020F0600000000000000" pitchFamily="50" charset="-128"/>
              </a:rPr>
              <a:t>緊急時」は人によって捉え方が異なることから、「緊急時」の定義を整理しておくこと</a:t>
            </a:r>
            <a:r>
              <a:rPr lang="ja-JP" altLang="en-US" sz="1700" b="1" kern="0" dirty="0" smtClean="0">
                <a:latin typeface="HG丸ｺﾞｼｯｸM-PRO" panose="020F0600000000000000" pitchFamily="50" charset="-128"/>
                <a:ea typeface="HG丸ｺﾞｼｯｸM-PRO" panose="020F0600000000000000" pitchFamily="50" charset="-128"/>
              </a:rPr>
              <a:t>が求められる</a:t>
            </a:r>
            <a:r>
              <a:rPr lang="ja-JP" altLang="en-US" sz="1700" b="1" kern="0" dirty="0">
                <a:latin typeface="HG丸ｺﾞｼｯｸM-PRO" panose="020F0600000000000000" pitchFamily="50" charset="-128"/>
                <a:ea typeface="HG丸ｺﾞｼｯｸM-PRO" panose="020F0600000000000000" pitchFamily="50" charset="-128"/>
              </a:rPr>
              <a:t>。</a:t>
            </a:r>
          </a:p>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地域</a:t>
            </a:r>
            <a:r>
              <a:rPr lang="ja-JP" altLang="en-US" sz="1700" b="1" kern="0" dirty="0">
                <a:latin typeface="HG丸ｺﾞｼｯｸM-PRO" panose="020F0600000000000000" pitchFamily="50" charset="-128"/>
                <a:ea typeface="HG丸ｺﾞｼｯｸM-PRO" panose="020F0600000000000000" pitchFamily="50" charset="-128"/>
              </a:rPr>
              <a:t>生活支援拠点等で、どのような対象者に、どのような体制をとり、どのように対応</a:t>
            </a:r>
            <a:r>
              <a:rPr lang="ja-JP" altLang="en-US" sz="1700" b="1" kern="0" dirty="0" smtClean="0">
                <a:latin typeface="HG丸ｺﾞｼｯｸM-PRO" panose="020F0600000000000000" pitchFamily="50" charset="-128"/>
                <a:ea typeface="HG丸ｺﾞｼｯｸM-PRO" panose="020F0600000000000000" pitchFamily="50" charset="-128"/>
              </a:rPr>
              <a:t>するの</a:t>
            </a:r>
            <a:r>
              <a:rPr lang="ja-JP" altLang="en-US" sz="1700" b="1" kern="0" dirty="0">
                <a:latin typeface="HG丸ｺﾞｼｯｸM-PRO" panose="020F0600000000000000" pitchFamily="50" charset="-128"/>
                <a:ea typeface="HG丸ｺﾞｼｯｸM-PRO" panose="020F0600000000000000" pitchFamily="50" charset="-128"/>
              </a:rPr>
              <a:t>かを整理する</a:t>
            </a:r>
            <a:r>
              <a:rPr lang="ja-JP" altLang="en-US" sz="1700" b="1" kern="0" dirty="0" smtClean="0">
                <a:latin typeface="HG丸ｺﾞｼｯｸM-PRO" panose="020F0600000000000000" pitchFamily="50" charset="-128"/>
                <a:ea typeface="HG丸ｺﾞｼｯｸM-PRO" panose="020F0600000000000000" pitchFamily="50" charset="-128"/>
              </a:rPr>
              <a:t>ため、「</a:t>
            </a:r>
            <a:r>
              <a:rPr lang="ja-JP" altLang="en-US" sz="1700" b="1" kern="0" dirty="0">
                <a:latin typeface="HG丸ｺﾞｼｯｸM-PRO" panose="020F0600000000000000" pitchFamily="50" charset="-128"/>
                <a:ea typeface="HG丸ｺﾞｼｯｸM-PRO" panose="020F0600000000000000" pitchFamily="50" charset="-128"/>
              </a:rPr>
              <a:t>緊急時」について定義づけを行うことを提案する</a:t>
            </a:r>
            <a:r>
              <a:rPr lang="ja-JP" altLang="en-US" sz="1700" b="1" kern="0" dirty="0" smtClean="0">
                <a:latin typeface="HG丸ｺﾞｼｯｸM-PRO" panose="020F0600000000000000" pitchFamily="50" charset="-128"/>
                <a:ea typeface="HG丸ｺﾞｼｯｸM-PRO" panose="020F0600000000000000" pitchFamily="50" charset="-128"/>
              </a:rPr>
              <a:t>。</a:t>
            </a:r>
            <a:endParaRPr lang="ja-JP" altLang="en-US" sz="1700" b="1" kern="0" dirty="0">
              <a:latin typeface="HG丸ｺﾞｼｯｸM-PRO" panose="020F0600000000000000" pitchFamily="50" charset="-128"/>
              <a:ea typeface="HG丸ｺﾞｼｯｸM-PRO" panose="020F0600000000000000" pitchFamily="50" charset="-128"/>
            </a:endParaRPr>
          </a:p>
        </p:txBody>
      </p:sp>
      <p:sp>
        <p:nvSpPr>
          <p:cNvPr id="21" name="テキスト ボックス 20"/>
          <p:cNvSpPr txBox="1"/>
          <p:nvPr/>
        </p:nvSpPr>
        <p:spPr>
          <a:xfrm>
            <a:off x="467544" y="3235042"/>
            <a:ext cx="8343979" cy="784830"/>
          </a:xfrm>
          <a:prstGeom prst="rect">
            <a:avLst/>
          </a:prstGeom>
          <a:noFill/>
        </p:spPr>
        <p:txBody>
          <a:bodyPr wrap="square" rtlCol="0">
            <a:spAutoFit/>
          </a:bodyPr>
          <a:lstStyle/>
          <a:p>
            <a:r>
              <a:rPr lang="ja-JP" altLang="en-US" sz="1500" dirty="0" smtClean="0">
                <a:latin typeface="HG丸ｺﾞｼｯｸM-PRO" panose="020F0600000000000000" pitchFamily="50" charset="-128"/>
                <a:ea typeface="HG丸ｺﾞｼｯｸM-PRO" panose="020F0600000000000000" pitchFamily="50" charset="-128"/>
              </a:rPr>
              <a:t>地域</a:t>
            </a:r>
            <a:r>
              <a:rPr lang="ja-JP" altLang="en-US" sz="1500" dirty="0">
                <a:latin typeface="HG丸ｺﾞｼｯｸM-PRO" panose="020F0600000000000000" pitchFamily="50" charset="-128"/>
                <a:ea typeface="HG丸ｺﾞｼｯｸM-PRO" panose="020F0600000000000000" pitchFamily="50" charset="-128"/>
              </a:rPr>
              <a:t>生活支援拠点等で対応する「緊急時」とは、介護者が急病、入院、</a:t>
            </a:r>
            <a:r>
              <a:rPr lang="ja-JP" altLang="en-US" sz="1500" dirty="0" smtClean="0">
                <a:latin typeface="HG丸ｺﾞｼｯｸM-PRO" panose="020F0600000000000000" pitchFamily="50" charset="-128"/>
                <a:ea typeface="HG丸ｺﾞｼｯｸM-PRO" panose="020F0600000000000000" pitchFamily="50" charset="-128"/>
              </a:rPr>
              <a:t>葬祭、死亡等</a:t>
            </a:r>
            <a:r>
              <a:rPr lang="ja-JP" altLang="en-US" sz="1500" dirty="0">
                <a:latin typeface="HG丸ｺﾞｼｯｸM-PRO" panose="020F0600000000000000" pitchFamily="50" charset="-128"/>
                <a:ea typeface="HG丸ｺﾞｼｯｸM-PRO" panose="020F0600000000000000" pitchFamily="50" charset="-128"/>
              </a:rPr>
              <a:t>で</a:t>
            </a:r>
            <a:r>
              <a:rPr lang="ja-JP" altLang="en-US" sz="1500" dirty="0" smtClean="0">
                <a:latin typeface="HG丸ｺﾞｼｯｸM-PRO" panose="020F0600000000000000" pitchFamily="50" charset="-128"/>
                <a:ea typeface="HG丸ｺﾞｼｯｸM-PRO" panose="020F0600000000000000" pitchFamily="50" charset="-128"/>
              </a:rPr>
              <a:t>不在もしくはそれに近い状態</a:t>
            </a:r>
            <a:r>
              <a:rPr lang="ja-JP" altLang="en-US" sz="1500" dirty="0">
                <a:latin typeface="HG丸ｺﾞｼｯｸM-PRO" panose="020F0600000000000000" pitchFamily="50" charset="-128"/>
                <a:ea typeface="HG丸ｺﾞｼｯｸM-PRO" panose="020F0600000000000000" pitchFamily="50" charset="-128"/>
              </a:rPr>
              <a:t>になり、障がい者のケアができない、日常生活が危ぶまれる、在宅での生活ができなくなる状況</a:t>
            </a:r>
            <a:r>
              <a:rPr lang="ja-JP" altLang="en-US" sz="1500" dirty="0" smtClean="0">
                <a:latin typeface="HG丸ｺﾞｼｯｸM-PRO" panose="020F0600000000000000" pitchFamily="50" charset="-128"/>
                <a:ea typeface="HG丸ｺﾞｼｯｸM-PRO" panose="020F0600000000000000" pitchFamily="50" charset="-128"/>
              </a:rPr>
              <a:t>。</a:t>
            </a:r>
            <a:endParaRPr lang="ja-JP" altLang="en-US" sz="1500" dirty="0">
              <a:latin typeface="HG丸ｺﾞｼｯｸM-PRO" panose="020F0600000000000000" pitchFamily="50" charset="-128"/>
              <a:ea typeface="HG丸ｺﾞｼｯｸM-PRO" panose="020F0600000000000000" pitchFamily="50" charset="-128"/>
            </a:endParaRPr>
          </a:p>
        </p:txBody>
      </p:sp>
      <p:sp>
        <p:nvSpPr>
          <p:cNvPr id="22" name="角丸四角形 21"/>
          <p:cNvSpPr/>
          <p:nvPr/>
        </p:nvSpPr>
        <p:spPr>
          <a:xfrm>
            <a:off x="179512" y="2631544"/>
            <a:ext cx="8856000" cy="1469614"/>
          </a:xfrm>
          <a:prstGeom prst="roundRect">
            <a:avLst>
              <a:gd name="adj" fmla="val 7716"/>
            </a:avLst>
          </a:prstGeom>
          <a:noFill/>
          <a:ln w="9525">
            <a:solidFill>
              <a:schemeClr val="tx1"/>
            </a:solidFill>
            <a:prstDash val="solid"/>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0" name="フレーム 9"/>
          <p:cNvSpPr/>
          <p:nvPr/>
        </p:nvSpPr>
        <p:spPr>
          <a:xfrm>
            <a:off x="179512" y="2631097"/>
            <a:ext cx="2736000" cy="504000"/>
          </a:xfrm>
          <a:prstGeom prst="frame">
            <a:avLst/>
          </a:prstGeom>
          <a:solidFill>
            <a:schemeClr val="bg1"/>
          </a:solidFill>
          <a:ln w="9525">
            <a:solidFill>
              <a:schemeClr val="tx1"/>
            </a:solidFill>
          </a:ln>
        </p:spPr>
        <p:style>
          <a:lnRef idx="3">
            <a:schemeClr val="lt1"/>
          </a:lnRef>
          <a:fillRef idx="1">
            <a:schemeClr val="accent2"/>
          </a:fillRef>
          <a:effectRef idx="1">
            <a:schemeClr val="accent2"/>
          </a:effectRef>
          <a:fontRef idx="minor">
            <a:schemeClr val="lt1"/>
          </a:fontRef>
        </p:style>
        <p:txBody>
          <a:bodyPr rtlCol="0" anchor="ctr"/>
          <a:lstStyle/>
          <a:p>
            <a:pPr marL="177800" indent="-177800" algn="ctr"/>
            <a:r>
              <a:rPr lang="ja-JP" altLang="en-US" b="1" dirty="0" smtClean="0">
                <a:solidFill>
                  <a:schemeClr val="tx1"/>
                </a:solidFill>
                <a:latin typeface="HG丸ｺﾞｼｯｸM-PRO" panose="020F0600000000000000" pitchFamily="50" charset="-128"/>
                <a:ea typeface="HG丸ｺﾞｼｯｸM-PRO" panose="020F0600000000000000" pitchFamily="50" charset="-128"/>
              </a:rPr>
              <a:t>緊急</a:t>
            </a:r>
            <a:r>
              <a:rPr lang="ja-JP" altLang="en-US" b="1" dirty="0">
                <a:solidFill>
                  <a:schemeClr val="tx1"/>
                </a:solidFill>
                <a:latin typeface="HG丸ｺﾞｼｯｸM-PRO" panose="020F0600000000000000" pitchFamily="50" charset="-128"/>
                <a:ea typeface="HG丸ｺﾞｼｯｸM-PRO" panose="020F0600000000000000" pitchFamily="50" charset="-128"/>
              </a:rPr>
              <a:t>時の定義（例</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5" name="二等辺三角形 24"/>
          <p:cNvSpPr>
            <a:spLocks/>
          </p:cNvSpPr>
          <p:nvPr/>
        </p:nvSpPr>
        <p:spPr>
          <a:xfrm flipV="1">
            <a:off x="3249852" y="4293096"/>
            <a:ext cx="2807020" cy="474573"/>
          </a:xfrm>
          <a:prstGeom prst="triangle">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7" name="テキスト ボックス 26"/>
          <p:cNvSpPr txBox="1"/>
          <p:nvPr/>
        </p:nvSpPr>
        <p:spPr>
          <a:xfrm>
            <a:off x="476493" y="5078579"/>
            <a:ext cx="8343979" cy="1010533"/>
          </a:xfrm>
          <a:prstGeom prst="rect">
            <a:avLst/>
          </a:prstGeom>
          <a:noFill/>
        </p:spPr>
        <p:txBody>
          <a:bodyPr wrap="square" rtlCol="0">
            <a:spAutoFit/>
          </a:bodyPr>
          <a:lstStyle/>
          <a:p>
            <a:pPr>
              <a:spcAft>
                <a:spcPts val="800"/>
              </a:spcAft>
              <a:buNone/>
            </a:pPr>
            <a:r>
              <a:rPr lang="ja-JP" altLang="en-US" dirty="0" smtClean="0">
                <a:latin typeface="HG丸ｺﾞｼｯｸM-PRO" panose="020F0600000000000000" pitchFamily="50" charset="-128"/>
                <a:ea typeface="HG丸ｺﾞｼｯｸM-PRO" panose="020F0600000000000000" pitchFamily="50" charset="-128"/>
              </a:rPr>
              <a:t>今すぐ</a:t>
            </a:r>
            <a:r>
              <a:rPr lang="ja-JP" altLang="en-US" dirty="0">
                <a:latin typeface="HG丸ｺﾞｼｯｸM-PRO" panose="020F0600000000000000" pitchFamily="50" charset="-128"/>
                <a:ea typeface="HG丸ｺﾞｼｯｸM-PRO" panose="020F0600000000000000" pitchFamily="50" charset="-128"/>
              </a:rPr>
              <a:t>に支援が必要な「緊急時」に</a:t>
            </a:r>
            <a:r>
              <a:rPr lang="en-US" altLang="ja-JP" dirty="0">
                <a:latin typeface="HG丸ｺﾞｼｯｸM-PRO" panose="020F0600000000000000" pitchFamily="50" charset="-128"/>
                <a:ea typeface="HG丸ｺﾞｼｯｸM-PRO" panose="020F0600000000000000" pitchFamily="50" charset="-128"/>
              </a:rPr>
              <a:t>24</a:t>
            </a:r>
            <a:r>
              <a:rPr lang="ja-JP" altLang="en-US" dirty="0">
                <a:latin typeface="HG丸ｺﾞｼｯｸM-PRO" panose="020F0600000000000000" pitchFamily="50" charset="-128"/>
                <a:ea typeface="HG丸ｺﾞｼｯｸM-PRO" panose="020F0600000000000000" pitchFamily="50" charset="-128"/>
              </a:rPr>
              <a:t>時間対応するとともに</a:t>
            </a:r>
            <a:r>
              <a:rPr lang="ja-JP" altLang="en-US" dirty="0" smtClean="0">
                <a:latin typeface="HG丸ｺﾞｼｯｸM-PRO" panose="020F0600000000000000" pitchFamily="50" charset="-128"/>
                <a:ea typeface="HG丸ｺﾞｼｯｸM-PRO" panose="020F0600000000000000" pitchFamily="50" charset="-128"/>
              </a:rPr>
              <a:t>、将来</a:t>
            </a:r>
            <a:r>
              <a:rPr lang="ja-JP" altLang="en-US" dirty="0">
                <a:latin typeface="HG丸ｺﾞｼｯｸM-PRO" panose="020F0600000000000000" pitchFamily="50" charset="-128"/>
                <a:ea typeface="HG丸ｺﾞｼｯｸM-PRO" panose="020F0600000000000000" pitchFamily="50" charset="-128"/>
              </a:rPr>
              <a:t>起こりうる「緊急時」に備える。</a:t>
            </a:r>
          </a:p>
          <a:p>
            <a:pPr marL="185738" indent="-185738">
              <a:spcAft>
                <a:spcPts val="800"/>
              </a:spcAft>
              <a:buNone/>
            </a:pPr>
            <a:endParaRPr lang="ja-JP" altLang="en-US" sz="1700" kern="0" dirty="0">
              <a:latin typeface="ＭＳ ゴシック" panose="020B0609070205080204" pitchFamily="49" charset="-128"/>
              <a:ea typeface="ＭＳ ゴシック" panose="020B0609070205080204" pitchFamily="49" charset="-128"/>
            </a:endParaRPr>
          </a:p>
        </p:txBody>
      </p:sp>
      <p:sp>
        <p:nvSpPr>
          <p:cNvPr id="28" name="正方形/長方形 27"/>
          <p:cNvSpPr/>
          <p:nvPr/>
        </p:nvSpPr>
        <p:spPr>
          <a:xfrm>
            <a:off x="266160" y="4924521"/>
            <a:ext cx="8784000" cy="936000"/>
          </a:xfrm>
          <a:prstGeom prst="rect">
            <a:avLst/>
          </a:prstGeom>
          <a:noFill/>
          <a:ln w="9525">
            <a:solidFill>
              <a:schemeClr val="tx1"/>
            </a:solidFill>
            <a:prstDash val="dash"/>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 name="テキスト ボックス 1"/>
          <p:cNvSpPr txBox="1"/>
          <p:nvPr/>
        </p:nvSpPr>
        <p:spPr>
          <a:xfrm>
            <a:off x="281030" y="6168891"/>
            <a:ext cx="8862970" cy="523220"/>
          </a:xfrm>
          <a:prstGeom prst="rect">
            <a:avLst/>
          </a:prstGeom>
          <a:noFill/>
        </p:spPr>
        <p:txBody>
          <a:bodyPr wrap="square" rtlCol="0">
            <a:spAutoFit/>
          </a:bodyPr>
          <a:lstStyle/>
          <a:p>
            <a:pPr marL="173038" indent="-173038"/>
            <a:r>
              <a:rPr lang="ja-JP" altLang="en-US" sz="1400" dirty="0" smtClean="0">
                <a:latin typeface="HG丸ｺﾞｼｯｸM-PRO" panose="020F0600000000000000" pitchFamily="50" charset="-128"/>
                <a:ea typeface="HG丸ｺﾞｼｯｸM-PRO" panose="020F0600000000000000" pitchFamily="50" charset="-128"/>
              </a:rPr>
              <a:t>＊虐待については、原則、虐待防止センターで対応するが、夜間・休日の連絡や緊急時の受け皿など、虐待防止センターの活用や連携が考えられる。</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23"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３</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661167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正方形/長方形 4"/>
          <p:cNvSpPr/>
          <p:nvPr/>
        </p:nvSpPr>
        <p:spPr>
          <a:xfrm>
            <a:off x="2987824" y="5951296"/>
            <a:ext cx="6118368" cy="900246"/>
          </a:xfrm>
          <a:prstGeom prst="rect">
            <a:avLst/>
          </a:prstGeom>
        </p:spPr>
        <p:txBody>
          <a:bodyPr wrap="square">
            <a:spAutoFit/>
          </a:bodyPr>
          <a:lstStyle/>
          <a:p>
            <a:r>
              <a:rPr lang="en-US" altLang="ja-JP" sz="1050" dirty="0">
                <a:latin typeface="ＭＳ 明朝" panose="02020609040205080304" pitchFamily="17" charset="-128"/>
                <a:ea typeface="ＭＳ 明朝" panose="02020609040205080304" pitchFamily="17" charset="-128"/>
              </a:rPr>
              <a:t>※</a:t>
            </a:r>
            <a:r>
              <a:rPr lang="en-US" altLang="ja-JP" sz="1050" dirty="0" smtClean="0">
                <a:latin typeface="ＭＳ 明朝" panose="02020609040205080304" pitchFamily="17" charset="-128"/>
                <a:ea typeface="ＭＳ 明朝" panose="02020609040205080304" pitchFamily="17" charset="-128"/>
              </a:rPr>
              <a:t>1</a:t>
            </a:r>
            <a:r>
              <a:rPr lang="ja-JP" altLang="en-US" sz="1050" dirty="0">
                <a:latin typeface="ＭＳ 明朝" panose="02020609040205080304" pitchFamily="17" charset="-128"/>
                <a:ea typeface="ＭＳ 明朝" panose="02020609040205080304" pitchFamily="17" charset="-128"/>
              </a:rPr>
              <a:t> </a:t>
            </a:r>
            <a:r>
              <a:rPr lang="en-US" altLang="ja-JP" sz="1050" dirty="0" smtClean="0">
                <a:latin typeface="ＭＳ 明朝" panose="02020609040205080304" pitchFamily="17" charset="-128"/>
                <a:ea typeface="ＭＳ 明朝" panose="02020609040205080304" pitchFamily="17" charset="-128"/>
              </a:rPr>
              <a:t>8050</a:t>
            </a:r>
            <a:r>
              <a:rPr lang="ja-JP" altLang="en-US" sz="1050" dirty="0">
                <a:latin typeface="ＭＳ 明朝" panose="02020609040205080304" pitchFamily="17" charset="-128"/>
                <a:ea typeface="ＭＳ 明朝" panose="02020609040205080304" pitchFamily="17" charset="-128"/>
              </a:rPr>
              <a:t>世帯、複数の課題を抱える</a:t>
            </a:r>
            <a:r>
              <a:rPr lang="ja-JP" altLang="en-US" sz="1050" dirty="0" smtClean="0">
                <a:latin typeface="ＭＳ 明朝" panose="02020609040205080304" pitchFamily="17" charset="-128"/>
                <a:ea typeface="ＭＳ 明朝" panose="02020609040205080304" pitchFamily="17" charset="-128"/>
              </a:rPr>
              <a:t>世帯 等　</a:t>
            </a:r>
            <a:r>
              <a:rPr lang="ja-JP" altLang="en-US" sz="1050" dirty="0">
                <a:latin typeface="ＭＳ 明朝" panose="02020609040205080304" pitchFamily="17" charset="-128"/>
                <a:ea typeface="ＭＳ 明朝" panose="02020609040205080304" pitchFamily="17" charset="-128"/>
              </a:rPr>
              <a:t>　</a:t>
            </a:r>
            <a:r>
              <a:rPr lang="ja-JP" altLang="en-US" sz="1050" dirty="0" smtClean="0">
                <a:latin typeface="ＭＳ 明朝" panose="02020609040205080304" pitchFamily="17" charset="-128"/>
                <a:ea typeface="ＭＳ 明朝" panose="02020609040205080304" pitchFamily="17" charset="-128"/>
              </a:rPr>
              <a:t>　</a:t>
            </a:r>
            <a:endParaRPr lang="en-US" altLang="ja-JP" sz="1050" dirty="0" smtClean="0">
              <a:latin typeface="ＭＳ 明朝" panose="02020609040205080304" pitchFamily="17" charset="-128"/>
              <a:ea typeface="ＭＳ 明朝" panose="02020609040205080304" pitchFamily="17" charset="-128"/>
            </a:endParaRPr>
          </a:p>
          <a:p>
            <a:r>
              <a:rPr lang="en-US" altLang="ja-JP" sz="1050" dirty="0" smtClean="0">
                <a:latin typeface="ＭＳ 明朝" panose="02020609040205080304" pitchFamily="17" charset="-128"/>
                <a:ea typeface="ＭＳ 明朝" panose="02020609040205080304" pitchFamily="17" charset="-128"/>
              </a:rPr>
              <a:t>※2</a:t>
            </a:r>
            <a:r>
              <a:rPr lang="ja-JP" altLang="en-US" sz="1050" dirty="0" smtClean="0">
                <a:latin typeface="ＭＳ 明朝" panose="02020609040205080304" pitchFamily="17" charset="-128"/>
                <a:ea typeface="ＭＳ 明朝" panose="02020609040205080304" pitchFamily="17" charset="-128"/>
              </a:rPr>
              <a:t> 特定</a:t>
            </a:r>
            <a:r>
              <a:rPr lang="ja-JP" altLang="en-US" sz="1050" dirty="0">
                <a:latin typeface="ＭＳ 明朝" panose="02020609040205080304" pitchFamily="17" charset="-128"/>
                <a:ea typeface="ＭＳ 明朝" panose="02020609040205080304" pitchFamily="17" charset="-128"/>
              </a:rPr>
              <a:t>相談支援事業所、委託相談支援事業所、居宅介護支援事業所、日中活動の</a:t>
            </a:r>
            <a:r>
              <a:rPr lang="ja-JP" altLang="en-US" sz="1050" dirty="0" smtClean="0">
                <a:latin typeface="ＭＳ 明朝" panose="02020609040205080304" pitchFamily="17" charset="-128"/>
                <a:ea typeface="ＭＳ 明朝" panose="02020609040205080304" pitchFamily="17" charset="-128"/>
              </a:rPr>
              <a:t>場</a:t>
            </a:r>
            <a:r>
              <a:rPr lang="ja-JP" altLang="en-US" sz="1050" dirty="0">
                <a:latin typeface="ＭＳ 明朝" panose="02020609040205080304" pitchFamily="17" charset="-128"/>
                <a:ea typeface="ＭＳ 明朝" panose="02020609040205080304" pitchFamily="17" charset="-128"/>
              </a:rPr>
              <a:t> </a:t>
            </a:r>
            <a:r>
              <a:rPr lang="ja-JP" altLang="en-US" sz="1050" dirty="0" smtClean="0">
                <a:latin typeface="ＭＳ 明朝" panose="02020609040205080304" pitchFamily="17" charset="-128"/>
                <a:ea typeface="ＭＳ 明朝" panose="02020609040205080304" pitchFamily="17" charset="-128"/>
              </a:rPr>
              <a:t>等</a:t>
            </a:r>
            <a:endParaRPr lang="en-US" altLang="ja-JP" sz="1050" dirty="0">
              <a:latin typeface="ＭＳ 明朝" panose="02020609040205080304" pitchFamily="17" charset="-128"/>
              <a:ea typeface="ＭＳ 明朝" panose="02020609040205080304" pitchFamily="17" charset="-128"/>
            </a:endParaRPr>
          </a:p>
          <a:p>
            <a:r>
              <a:rPr lang="en-US" altLang="ja-JP" sz="1050" dirty="0" smtClean="0">
                <a:latin typeface="ＭＳ 明朝" panose="02020609040205080304" pitchFamily="17" charset="-128"/>
                <a:ea typeface="ＭＳ 明朝" panose="02020609040205080304" pitchFamily="17" charset="-128"/>
              </a:rPr>
              <a:t>※3</a:t>
            </a:r>
            <a:r>
              <a:rPr lang="ja-JP" altLang="en-US" sz="1050" dirty="0">
                <a:latin typeface="ＭＳ 明朝" panose="02020609040205080304" pitchFamily="17" charset="-128"/>
                <a:ea typeface="ＭＳ 明朝" panose="02020609040205080304" pitchFamily="17" charset="-128"/>
              </a:rPr>
              <a:t> </a:t>
            </a:r>
            <a:r>
              <a:rPr lang="ja-JP" altLang="en-US" sz="1050" dirty="0" smtClean="0">
                <a:latin typeface="ＭＳ 明朝" panose="02020609040205080304" pitchFamily="17" charset="-128"/>
                <a:ea typeface="ＭＳ 明朝" panose="02020609040205080304" pitchFamily="17" charset="-128"/>
              </a:rPr>
              <a:t>高齢福祉、生活困窮</a:t>
            </a:r>
            <a:r>
              <a:rPr lang="ja-JP" altLang="en-US" sz="1050" dirty="0">
                <a:latin typeface="ＭＳ 明朝" panose="02020609040205080304" pitchFamily="17" charset="-128"/>
                <a:ea typeface="ＭＳ 明朝" panose="02020609040205080304" pitchFamily="17" charset="-128"/>
              </a:rPr>
              <a:t>・</a:t>
            </a:r>
            <a:r>
              <a:rPr lang="ja-JP" altLang="en-US" sz="1050" dirty="0" smtClean="0">
                <a:latin typeface="ＭＳ 明朝" panose="02020609040205080304" pitchFamily="17" charset="-128"/>
                <a:ea typeface="ＭＳ 明朝" panose="02020609040205080304" pitchFamily="17" charset="-128"/>
              </a:rPr>
              <a:t>生活</a:t>
            </a:r>
            <a:r>
              <a:rPr lang="ja-JP" altLang="en-US" sz="1050" dirty="0">
                <a:latin typeface="ＭＳ 明朝" panose="02020609040205080304" pitchFamily="17" charset="-128"/>
                <a:ea typeface="ＭＳ 明朝" panose="02020609040205080304" pitchFamily="17" charset="-128"/>
              </a:rPr>
              <a:t>保護</a:t>
            </a:r>
            <a:r>
              <a:rPr lang="ja-JP" altLang="en-US" sz="1050" dirty="0" smtClean="0">
                <a:latin typeface="ＭＳ 明朝" panose="02020609040205080304" pitchFamily="17" charset="-128"/>
                <a:ea typeface="ＭＳ 明朝" panose="02020609040205080304" pitchFamily="17" charset="-128"/>
              </a:rPr>
              <a:t>、保健・医療、教育 等　</a:t>
            </a:r>
            <a:endParaRPr lang="en-US" altLang="ja-JP" sz="1050" dirty="0" smtClean="0">
              <a:latin typeface="ＭＳ 明朝" panose="02020609040205080304" pitchFamily="17" charset="-128"/>
              <a:ea typeface="ＭＳ 明朝" panose="02020609040205080304" pitchFamily="17" charset="-128"/>
            </a:endParaRPr>
          </a:p>
          <a:p>
            <a:r>
              <a:rPr lang="en-US" altLang="ja-JP" sz="1050" dirty="0" smtClean="0">
                <a:latin typeface="ＭＳ 明朝" panose="02020609040205080304" pitchFamily="17" charset="-128"/>
                <a:ea typeface="ＭＳ 明朝" panose="02020609040205080304" pitchFamily="17" charset="-128"/>
              </a:rPr>
              <a:t>※4</a:t>
            </a:r>
            <a:r>
              <a:rPr lang="ja-JP" altLang="en-US" sz="1050" dirty="0">
                <a:latin typeface="ＭＳ 明朝" panose="02020609040205080304" pitchFamily="17" charset="-128"/>
                <a:ea typeface="ＭＳ 明朝" panose="02020609040205080304" pitchFamily="17" charset="-128"/>
              </a:rPr>
              <a:t> </a:t>
            </a:r>
            <a:r>
              <a:rPr lang="ja-JP" altLang="en-US" sz="1050" dirty="0" smtClean="0">
                <a:latin typeface="ＭＳ 明朝" panose="02020609040205080304" pitchFamily="17" charset="-128"/>
                <a:ea typeface="ＭＳ 明朝" panose="02020609040205080304" pitchFamily="17" charset="-128"/>
              </a:rPr>
              <a:t>社会福祉協議会（民生委員）、地域包括支援センター、コミュニティソーシャルワーカー 等</a:t>
            </a:r>
            <a:endParaRPr lang="en-US" altLang="ja-JP" sz="1050" dirty="0" smtClean="0">
              <a:latin typeface="ＭＳ 明朝" panose="02020609040205080304" pitchFamily="17" charset="-128"/>
              <a:ea typeface="ＭＳ 明朝" panose="02020609040205080304" pitchFamily="17" charset="-128"/>
            </a:endParaRPr>
          </a:p>
          <a:p>
            <a:r>
              <a:rPr lang="en-US" altLang="ja-JP" sz="1050" dirty="0" smtClean="0">
                <a:latin typeface="ＭＳ 明朝" panose="02020609040205080304" pitchFamily="17" charset="-128"/>
                <a:ea typeface="ＭＳ 明朝" panose="02020609040205080304" pitchFamily="17" charset="-128"/>
              </a:rPr>
              <a:t>※5 </a:t>
            </a:r>
            <a:r>
              <a:rPr lang="ja-JP" altLang="en-US" sz="1050" dirty="0" smtClean="0">
                <a:latin typeface="ＭＳ 明朝" panose="02020609040205080304" pitchFamily="17" charset="-128"/>
                <a:ea typeface="ＭＳ 明朝" panose="02020609040205080304" pitchFamily="17" charset="-128"/>
              </a:rPr>
              <a:t>移動支援、生活介護、居宅介護、グループホーム 等</a:t>
            </a:r>
            <a:endParaRPr lang="en-US" altLang="ja-JP" sz="1050" dirty="0" smtClean="0">
              <a:latin typeface="ＭＳ 明朝" panose="02020609040205080304" pitchFamily="17" charset="-128"/>
              <a:ea typeface="ＭＳ 明朝" panose="02020609040205080304" pitchFamily="17" charset="-128"/>
            </a:endParaRPr>
          </a:p>
        </p:txBody>
      </p:sp>
      <p:sp>
        <p:nvSpPr>
          <p:cNvPr id="9" name="タイトル 1"/>
          <p:cNvSpPr txBox="1">
            <a:spLocks/>
          </p:cNvSpPr>
          <p:nvPr/>
        </p:nvSpPr>
        <p:spPr>
          <a:xfrm>
            <a:off x="179511" y="136144"/>
            <a:ext cx="4392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2400" b="1" dirty="0" smtClean="0">
                <a:latin typeface="ＭＳ ゴシック" panose="020B0609070205080204" pitchFamily="49" charset="-128"/>
                <a:ea typeface="ＭＳ ゴシック" panose="020B0609070205080204" pitchFamily="49" charset="-128"/>
              </a:rPr>
              <a:t>提案</a:t>
            </a:r>
            <a:r>
              <a:rPr lang="ja-JP" altLang="en-US" sz="2400" b="1" dirty="0">
                <a:latin typeface="ＭＳ ゴシック" panose="020B0609070205080204" pitchFamily="49" charset="-128"/>
                <a:ea typeface="ＭＳ ゴシック" panose="020B0609070205080204" pitchFamily="49" charset="-128"/>
              </a:rPr>
              <a:t>②；登録制の導入</a:t>
            </a:r>
          </a:p>
        </p:txBody>
      </p:sp>
      <p:cxnSp>
        <p:nvCxnSpPr>
          <p:cNvPr id="10" name="直線コネクタ 9"/>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215237" y="2697301"/>
            <a:ext cx="8771936" cy="3323987"/>
          </a:xfrm>
          <a:prstGeom prst="rect">
            <a:avLst/>
          </a:prstGeom>
          <a:noFill/>
        </p:spPr>
        <p:txBody>
          <a:bodyPr wrap="square" rtlCol="0">
            <a:spAutoFit/>
          </a:bodyPr>
          <a:lstStyle/>
          <a:p>
            <a:pPr marL="177800" indent="-177800">
              <a:spcAft>
                <a:spcPts val="6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以下</a:t>
            </a:r>
            <a:r>
              <a:rPr lang="ja-JP" altLang="en-US" sz="1500" dirty="0">
                <a:latin typeface="HG丸ｺﾞｼｯｸM-PRO" panose="020F0600000000000000" pitchFamily="50" charset="-128"/>
                <a:ea typeface="HG丸ｺﾞｼｯｸM-PRO" panose="020F0600000000000000" pitchFamily="50" charset="-128"/>
              </a:rPr>
              <a:t>の手法により、緊急対応が必要となる可能性の高い</a:t>
            </a:r>
            <a:r>
              <a:rPr lang="ja-JP" altLang="en-US" sz="1500" dirty="0" err="1">
                <a:latin typeface="HG丸ｺﾞｼｯｸM-PRO" panose="020F0600000000000000" pitchFamily="50" charset="-128"/>
                <a:ea typeface="HG丸ｺﾞｼｯｸM-PRO" panose="020F0600000000000000" pitchFamily="50" charset="-128"/>
              </a:rPr>
              <a:t>障がい</a:t>
            </a:r>
            <a:r>
              <a:rPr lang="ja-JP" altLang="en-US" sz="1500" dirty="0">
                <a:latin typeface="HG丸ｺﾞｼｯｸM-PRO" panose="020F0600000000000000" pitchFamily="50" charset="-128"/>
                <a:ea typeface="HG丸ｺﾞｼｯｸM-PRO" panose="020F0600000000000000" pitchFamily="50" charset="-128"/>
              </a:rPr>
              <a:t>者</a:t>
            </a:r>
            <a:r>
              <a:rPr lang="en-US" altLang="ja-JP" sz="1500" baseline="30000" dirty="0">
                <a:latin typeface="HG丸ｺﾞｼｯｸM-PRO" panose="020F0600000000000000" pitchFamily="50" charset="-128"/>
                <a:ea typeface="HG丸ｺﾞｼｯｸM-PRO" panose="020F0600000000000000" pitchFamily="50" charset="-128"/>
              </a:rPr>
              <a:t>※1</a:t>
            </a:r>
            <a:r>
              <a:rPr lang="ja-JP" altLang="en-US" sz="1500" dirty="0">
                <a:latin typeface="HG丸ｺﾞｼｯｸM-PRO" panose="020F0600000000000000" pitchFamily="50" charset="-128"/>
                <a:ea typeface="HG丸ｺﾞｼｯｸM-PRO" panose="020F0600000000000000" pitchFamily="50" charset="-128"/>
              </a:rPr>
              <a:t>をピックアップして登録を働きかける</a:t>
            </a:r>
            <a:r>
              <a:rPr lang="ja-JP" altLang="en-US" sz="1500" dirty="0" smtClean="0">
                <a:latin typeface="HG丸ｺﾞｼｯｸM-PRO" panose="020F0600000000000000" pitchFamily="50" charset="-128"/>
                <a:ea typeface="HG丸ｺﾞｼｯｸM-PRO" panose="020F0600000000000000" pitchFamily="50" charset="-128"/>
              </a:rPr>
              <a:t>。なお</a:t>
            </a:r>
            <a:r>
              <a:rPr lang="ja-JP" altLang="en-US" sz="1500" dirty="0">
                <a:latin typeface="HG丸ｺﾞｼｯｸM-PRO" panose="020F0600000000000000" pitchFamily="50" charset="-128"/>
                <a:ea typeface="HG丸ｺﾞｼｯｸM-PRO" panose="020F0600000000000000" pitchFamily="50" charset="-128"/>
              </a:rPr>
              <a:t>、個人情報の取り扱いは市町村内で十分に協議しておく。</a:t>
            </a:r>
            <a:endParaRPr lang="en-US" altLang="ja-JP" sz="1500" dirty="0">
              <a:latin typeface="HG丸ｺﾞｼｯｸM-PRO" panose="020F0600000000000000" pitchFamily="50" charset="-128"/>
              <a:ea typeface="HG丸ｺﾞｼｯｸM-PRO" panose="020F0600000000000000" pitchFamily="50" charset="-128"/>
            </a:endParaRPr>
          </a:p>
          <a:p>
            <a:pPr marL="355600" indent="-177800"/>
            <a:r>
              <a:rPr lang="ja-JP" altLang="en-US" sz="1500" dirty="0" smtClean="0">
                <a:latin typeface="HG丸ｺﾞｼｯｸM-PRO" panose="020F0600000000000000" pitchFamily="50" charset="-128"/>
                <a:ea typeface="HG丸ｺﾞｼｯｸM-PRO" panose="020F0600000000000000" pitchFamily="50" charset="-128"/>
              </a:rPr>
              <a:t>・</a:t>
            </a:r>
            <a:r>
              <a:rPr lang="ja-JP" altLang="en-US" sz="1500" dirty="0">
                <a:latin typeface="HG丸ｺﾞｼｯｸM-PRO" panose="020F0600000000000000" pitchFamily="50" charset="-128"/>
                <a:ea typeface="HG丸ｺﾞｼｯｸM-PRO" panose="020F0600000000000000" pitchFamily="50" charset="-128"/>
              </a:rPr>
              <a:t>市町村や基幹相談支援センターが中心となり、特定相談支援事業所等と連携し状況把握を行う。また、</a:t>
            </a:r>
            <a:r>
              <a:rPr lang="ja-JP" altLang="en-US" sz="1500" dirty="0" err="1">
                <a:latin typeface="HG丸ｺﾞｼｯｸM-PRO" panose="020F0600000000000000" pitchFamily="50" charset="-128"/>
                <a:ea typeface="HG丸ｺﾞｼｯｸM-PRO" panose="020F0600000000000000" pitchFamily="50" charset="-128"/>
              </a:rPr>
              <a:t>障がい</a:t>
            </a:r>
            <a:r>
              <a:rPr lang="ja-JP" altLang="en-US" sz="1500" dirty="0">
                <a:latin typeface="HG丸ｺﾞｼｯｸM-PRO" panose="020F0600000000000000" pitchFamily="50" charset="-128"/>
                <a:ea typeface="HG丸ｺﾞｼｯｸM-PRO" panose="020F0600000000000000" pitchFamily="50" charset="-128"/>
              </a:rPr>
              <a:t>支援区分認定審査時の状況把握も考えられる。</a:t>
            </a:r>
            <a:endParaRPr lang="en-US" altLang="ja-JP" sz="1500" dirty="0">
              <a:latin typeface="HG丸ｺﾞｼｯｸM-PRO" panose="020F0600000000000000" pitchFamily="50" charset="-128"/>
              <a:ea typeface="HG丸ｺﾞｼｯｸM-PRO" panose="020F0600000000000000" pitchFamily="50" charset="-128"/>
            </a:endParaRPr>
          </a:p>
          <a:p>
            <a:pPr marL="355600" indent="-177800">
              <a:spcAft>
                <a:spcPts val="1000"/>
              </a:spcAft>
            </a:pPr>
            <a:r>
              <a:rPr lang="ja-JP" altLang="en-US" sz="1500" dirty="0" smtClean="0">
                <a:latin typeface="HG丸ｺﾞｼｯｸM-PRO" panose="020F0600000000000000" pitchFamily="50" charset="-128"/>
                <a:ea typeface="HG丸ｺﾞｼｯｸM-PRO" panose="020F0600000000000000" pitchFamily="50" charset="-128"/>
              </a:rPr>
              <a:t>・</a:t>
            </a:r>
            <a:r>
              <a:rPr lang="ja-JP" altLang="en-US" sz="1500" spc="-30" dirty="0">
                <a:latin typeface="HG丸ｺﾞｼｯｸM-PRO" panose="020F0600000000000000" pitchFamily="50" charset="-128"/>
                <a:ea typeface="HG丸ｺﾞｼｯｸM-PRO" panose="020F0600000000000000" pitchFamily="50" charset="-128"/>
              </a:rPr>
              <a:t>サービス未利用者について</a:t>
            </a:r>
            <a:r>
              <a:rPr lang="ja-JP" altLang="en-US" sz="1500" spc="-30" dirty="0" smtClean="0">
                <a:latin typeface="HG丸ｺﾞｼｯｸM-PRO" panose="020F0600000000000000" pitchFamily="50" charset="-128"/>
                <a:ea typeface="HG丸ｺﾞｼｯｸM-PRO" panose="020F0600000000000000" pitchFamily="50" charset="-128"/>
              </a:rPr>
              <a:t>は、市町村</a:t>
            </a:r>
            <a:r>
              <a:rPr lang="ja-JP" altLang="en-US" sz="1500" spc="-30" dirty="0">
                <a:latin typeface="HG丸ｺﾞｼｯｸM-PRO" panose="020F0600000000000000" pitchFamily="50" charset="-128"/>
                <a:ea typeface="HG丸ｺﾞｼｯｸM-PRO" panose="020F0600000000000000" pitchFamily="50" charset="-128"/>
              </a:rPr>
              <a:t>が</a:t>
            </a:r>
            <a:r>
              <a:rPr lang="ja-JP" altLang="en-US" sz="1500" spc="-30" dirty="0" err="1">
                <a:latin typeface="HG丸ｺﾞｼｯｸM-PRO" panose="020F0600000000000000" pitchFamily="50" charset="-128"/>
                <a:ea typeface="HG丸ｺﾞｼｯｸM-PRO" panose="020F0600000000000000" pitchFamily="50" charset="-128"/>
              </a:rPr>
              <a:t>障がい</a:t>
            </a:r>
            <a:r>
              <a:rPr lang="ja-JP" altLang="en-US" sz="1500" spc="-30" dirty="0">
                <a:latin typeface="HG丸ｺﾞｼｯｸM-PRO" panose="020F0600000000000000" pitchFamily="50" charset="-128"/>
                <a:ea typeface="HG丸ｺﾞｼｯｸM-PRO" panose="020F0600000000000000" pitchFamily="50" charset="-128"/>
              </a:rPr>
              <a:t>者手帳、障がい年金の更新</a:t>
            </a:r>
            <a:r>
              <a:rPr lang="ja-JP" altLang="en-US" sz="1500" spc="-30" dirty="0" smtClean="0">
                <a:latin typeface="HG丸ｺﾞｼｯｸM-PRO" panose="020F0600000000000000" pitchFamily="50" charset="-128"/>
                <a:ea typeface="HG丸ｺﾞｼｯｸM-PRO" panose="020F0600000000000000" pitchFamily="50" charset="-128"/>
              </a:rPr>
              <a:t>時等に対面などの方法で状況</a:t>
            </a:r>
            <a:r>
              <a:rPr lang="ja-JP" altLang="en-US" sz="1500" spc="-30" dirty="0">
                <a:latin typeface="HG丸ｺﾞｼｯｸM-PRO" panose="020F0600000000000000" pitchFamily="50" charset="-128"/>
                <a:ea typeface="HG丸ｺﾞｼｯｸM-PRO" panose="020F0600000000000000" pitchFamily="50" charset="-128"/>
              </a:rPr>
              <a:t>把握を</a:t>
            </a:r>
            <a:r>
              <a:rPr lang="ja-JP" altLang="en-US" sz="1500" spc="-30" dirty="0" smtClean="0">
                <a:latin typeface="HG丸ｺﾞｼｯｸM-PRO" panose="020F0600000000000000" pitchFamily="50" charset="-128"/>
                <a:ea typeface="HG丸ｺﾞｼｯｸM-PRO" panose="020F0600000000000000" pitchFamily="50" charset="-128"/>
              </a:rPr>
              <a:t>行う（特に高年齢の重度障がい者）。</a:t>
            </a:r>
            <a:endParaRPr lang="en-US" altLang="ja-JP" sz="1500" spc="-30" dirty="0">
              <a:solidFill>
                <a:srgbClr val="FF0000"/>
              </a:solidFill>
              <a:latin typeface="HG丸ｺﾞｼｯｸM-PRO" panose="020F0600000000000000" pitchFamily="50" charset="-128"/>
              <a:ea typeface="HG丸ｺﾞｼｯｸM-PRO" panose="020F0600000000000000" pitchFamily="50" charset="-128"/>
            </a:endParaRPr>
          </a:p>
          <a:p>
            <a:pPr marL="177800" indent="-177800">
              <a:spcAft>
                <a:spcPts val="10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err="1" smtClean="0">
                <a:latin typeface="HG丸ｺﾞｼｯｸM-PRO" panose="020F0600000000000000" pitchFamily="50" charset="-128"/>
                <a:ea typeface="HG丸ｺﾞｼｯｸM-PRO" panose="020F0600000000000000" pitchFamily="50" charset="-128"/>
              </a:rPr>
              <a:t>障</a:t>
            </a:r>
            <a:r>
              <a:rPr lang="ja-JP" altLang="en-US" sz="1500" dirty="0" err="1">
                <a:latin typeface="HG丸ｺﾞｼｯｸM-PRO" panose="020F0600000000000000" pitchFamily="50" charset="-128"/>
                <a:ea typeface="HG丸ｺﾞｼｯｸM-PRO" panose="020F0600000000000000" pitchFamily="50" charset="-128"/>
              </a:rPr>
              <a:t>がい</a:t>
            </a:r>
            <a:r>
              <a:rPr lang="ja-JP" altLang="en-US" sz="1500" dirty="0">
                <a:latin typeface="HG丸ｺﾞｼｯｸM-PRO" panose="020F0600000000000000" pitchFamily="50" charset="-128"/>
                <a:ea typeface="HG丸ｺﾞｼｯｸM-PRO" panose="020F0600000000000000" pitchFamily="50" charset="-128"/>
              </a:rPr>
              <a:t>福祉サービス事業所</a:t>
            </a:r>
            <a:r>
              <a:rPr lang="en-US" altLang="ja-JP" sz="1500" baseline="30000" dirty="0">
                <a:latin typeface="HG丸ｺﾞｼｯｸM-PRO" panose="020F0600000000000000" pitchFamily="50" charset="-128"/>
                <a:ea typeface="HG丸ｺﾞｼｯｸM-PRO" panose="020F0600000000000000" pitchFamily="50" charset="-128"/>
              </a:rPr>
              <a:t>※2</a:t>
            </a:r>
            <a:r>
              <a:rPr lang="ja-JP" altLang="en-US" sz="1500" dirty="0" err="1">
                <a:latin typeface="HG丸ｺﾞｼｯｸM-PRO" panose="020F0600000000000000" pitchFamily="50" charset="-128"/>
                <a:ea typeface="HG丸ｺﾞｼｯｸM-PRO" panose="020F0600000000000000" pitchFamily="50" charset="-128"/>
              </a:rPr>
              <a:t>、</a:t>
            </a:r>
            <a:r>
              <a:rPr lang="ja-JP" altLang="en-US" sz="1500" dirty="0">
                <a:latin typeface="HG丸ｺﾞｼｯｸM-PRO" panose="020F0600000000000000" pitchFamily="50" charset="-128"/>
                <a:ea typeface="HG丸ｺﾞｼｯｸM-PRO" panose="020F0600000000000000" pitchFamily="50" charset="-128"/>
              </a:rPr>
              <a:t>庁内関係部署</a:t>
            </a:r>
            <a:r>
              <a:rPr lang="en-US" altLang="ja-JP" sz="1500" baseline="30000" dirty="0">
                <a:latin typeface="HG丸ｺﾞｼｯｸM-PRO" panose="020F0600000000000000" pitchFamily="50" charset="-128"/>
                <a:ea typeface="HG丸ｺﾞｼｯｸM-PRO" panose="020F0600000000000000" pitchFamily="50" charset="-128"/>
              </a:rPr>
              <a:t>※3</a:t>
            </a:r>
            <a:r>
              <a:rPr lang="ja-JP" altLang="en-US" sz="1500" dirty="0" err="1">
                <a:latin typeface="HG丸ｺﾞｼｯｸM-PRO" panose="020F0600000000000000" pitchFamily="50" charset="-128"/>
                <a:ea typeface="HG丸ｺﾞｼｯｸM-PRO" panose="020F0600000000000000" pitchFamily="50" charset="-128"/>
              </a:rPr>
              <a:t>、</a:t>
            </a:r>
            <a:r>
              <a:rPr lang="ja-JP" altLang="en-US" sz="1500" dirty="0">
                <a:latin typeface="HG丸ｺﾞｼｯｸM-PRO" panose="020F0600000000000000" pitchFamily="50" charset="-128"/>
                <a:ea typeface="HG丸ｺﾞｼｯｸM-PRO" panose="020F0600000000000000" pitchFamily="50" charset="-128"/>
              </a:rPr>
              <a:t>関係機関</a:t>
            </a:r>
            <a:r>
              <a:rPr lang="en-US" altLang="ja-JP" sz="1500" baseline="30000" dirty="0">
                <a:latin typeface="HG丸ｺﾞｼｯｸM-PRO" panose="020F0600000000000000" pitchFamily="50" charset="-128"/>
                <a:ea typeface="HG丸ｺﾞｼｯｸM-PRO" panose="020F0600000000000000" pitchFamily="50" charset="-128"/>
              </a:rPr>
              <a:t>※4</a:t>
            </a:r>
            <a:r>
              <a:rPr lang="ja-JP" altLang="en-US" sz="1500" dirty="0">
                <a:latin typeface="HG丸ｺﾞｼｯｸM-PRO" panose="020F0600000000000000" pitchFamily="50" charset="-128"/>
                <a:ea typeface="HG丸ｺﾞｼｯｸM-PRO" panose="020F0600000000000000" pitchFamily="50" charset="-128"/>
              </a:rPr>
              <a:t>に地域生活支援拠点等を周知</a:t>
            </a:r>
            <a:r>
              <a:rPr lang="ja-JP" altLang="en-US" sz="1500" dirty="0" smtClean="0">
                <a:latin typeface="HG丸ｺﾞｼｯｸM-PRO" panose="020F0600000000000000" pitchFamily="50" charset="-128"/>
                <a:ea typeface="HG丸ｺﾞｼｯｸM-PRO" panose="020F0600000000000000" pitchFamily="50" charset="-128"/>
              </a:rPr>
              <a:t>し</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サービス</a:t>
            </a:r>
            <a:r>
              <a:rPr lang="ja-JP" altLang="en-US" sz="1500" dirty="0">
                <a:latin typeface="HG丸ｺﾞｼｯｸM-PRO" panose="020F0600000000000000" pitchFamily="50" charset="-128"/>
                <a:ea typeface="HG丸ｺﾞｼｯｸM-PRO" panose="020F0600000000000000" pitchFamily="50" charset="-128"/>
              </a:rPr>
              <a:t>未利用者の情報については市町村に集約する</a:t>
            </a:r>
            <a:r>
              <a:rPr lang="ja-JP" altLang="en-US" sz="1500" dirty="0" smtClean="0">
                <a:latin typeface="HG丸ｺﾞｼｯｸM-PRO" panose="020F0600000000000000" pitchFamily="50" charset="-128"/>
                <a:ea typeface="HG丸ｺﾞｼｯｸM-PRO" panose="020F0600000000000000" pitchFamily="50" charset="-128"/>
              </a:rPr>
              <a:t>。</a:t>
            </a:r>
            <a:endParaRPr lang="en-US" altLang="ja-JP" sz="1500" dirty="0">
              <a:latin typeface="HG丸ｺﾞｼｯｸM-PRO" panose="020F0600000000000000" pitchFamily="50" charset="-128"/>
              <a:ea typeface="HG丸ｺﾞｼｯｸM-PRO" panose="020F0600000000000000" pitchFamily="50" charset="-128"/>
            </a:endParaRPr>
          </a:p>
          <a:p>
            <a:pPr marL="95250" indent="-95250">
              <a:spcAft>
                <a:spcPts val="1000"/>
              </a:spcAft>
            </a:pP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登録</a:t>
            </a:r>
            <a:r>
              <a:rPr lang="ja-JP" altLang="en-US" sz="1500" dirty="0">
                <a:latin typeface="HG丸ｺﾞｼｯｸM-PRO" panose="020F0600000000000000" pitchFamily="50" charset="-128"/>
                <a:ea typeface="HG丸ｺﾞｼｯｸM-PRO" panose="020F0600000000000000" pitchFamily="50" charset="-128"/>
              </a:rPr>
              <a:t>情報は市町村や基幹相談支援センターで一元管理し、定期的に更新を行う</a:t>
            </a:r>
            <a:r>
              <a:rPr lang="ja-JP" altLang="en-US" sz="1500" dirty="0" smtClean="0">
                <a:latin typeface="HG丸ｺﾞｼｯｸM-PRO" panose="020F0600000000000000" pitchFamily="50" charset="-128"/>
                <a:ea typeface="HG丸ｺﾞｼｯｸM-PRO" panose="020F0600000000000000" pitchFamily="50" charset="-128"/>
              </a:rPr>
              <a:t>。</a:t>
            </a:r>
            <a:endParaRPr lang="en-US" altLang="ja-JP" sz="1500" dirty="0">
              <a:latin typeface="HG丸ｺﾞｼｯｸM-PRO" panose="020F0600000000000000" pitchFamily="50" charset="-128"/>
              <a:ea typeface="HG丸ｺﾞｼｯｸM-PRO" panose="020F0600000000000000" pitchFamily="50" charset="-128"/>
            </a:endParaRPr>
          </a:p>
          <a:p>
            <a:pPr marL="95250" indent="-95250"/>
            <a:r>
              <a:rPr lang="ja-JP" altLang="en-US" sz="1500" dirty="0" smtClean="0">
                <a:latin typeface="HG丸ｺﾞｼｯｸM-PRO" panose="020F0600000000000000" pitchFamily="50" charset="-128"/>
                <a:ea typeface="HG丸ｺﾞｼｯｸM-PRO" panose="020F0600000000000000" pitchFamily="50" charset="-128"/>
              </a:rPr>
              <a:t>○登録を拒否され</a:t>
            </a:r>
            <a:r>
              <a:rPr lang="ja-JP" altLang="en-US" sz="1500" dirty="0">
                <a:latin typeface="HG丸ｺﾞｼｯｸM-PRO" panose="020F0600000000000000" pitchFamily="50" charset="-128"/>
                <a:ea typeface="HG丸ｺﾞｼｯｸM-PRO" panose="020F0600000000000000" pitchFamily="50" charset="-128"/>
              </a:rPr>
              <a:t>た</a:t>
            </a:r>
            <a:r>
              <a:rPr lang="ja-JP" altLang="en-US" sz="1500" dirty="0" smtClean="0">
                <a:latin typeface="HG丸ｺﾞｼｯｸM-PRO" panose="020F0600000000000000" pitchFamily="50" charset="-128"/>
                <a:ea typeface="HG丸ｺﾞｼｯｸM-PRO" panose="020F0600000000000000" pitchFamily="50" charset="-128"/>
              </a:rPr>
              <a:t>場合も含め、市町村や基幹相談支援センターが必要に応じて継続的な状況把握や  </a:t>
            </a:r>
            <a:endParaRPr lang="en-US" altLang="ja-JP" sz="1500" dirty="0" smtClean="0">
              <a:latin typeface="HG丸ｺﾞｼｯｸM-PRO" panose="020F0600000000000000" pitchFamily="50" charset="-128"/>
              <a:ea typeface="HG丸ｺﾞｼｯｸM-PRO" panose="020F0600000000000000" pitchFamily="50" charset="-128"/>
            </a:endParaRPr>
          </a:p>
          <a:p>
            <a:pPr marL="180000" indent="-180000"/>
            <a:r>
              <a:rPr lang="en-US" altLang="ja-JP" sz="1500">
                <a:latin typeface="HG丸ｺﾞｼｯｸM-PRO" panose="020F0600000000000000" pitchFamily="50" charset="-128"/>
                <a:ea typeface="HG丸ｺﾞｼｯｸM-PRO" panose="020F0600000000000000" pitchFamily="50" charset="-128"/>
              </a:rPr>
              <a:t> </a:t>
            </a:r>
            <a:r>
              <a:rPr lang="en-US" altLang="ja-JP" sz="1500" smtClean="0">
                <a:latin typeface="HG丸ｺﾞｼｯｸM-PRO" panose="020F0600000000000000" pitchFamily="50" charset="-128"/>
                <a:ea typeface="HG丸ｺﾞｼｯｸM-PRO" panose="020F0600000000000000" pitchFamily="50" charset="-128"/>
              </a:rPr>
              <a:t>  </a:t>
            </a:r>
            <a:r>
              <a:rPr lang="ja-JP" altLang="en-US" sz="1500" smtClean="0">
                <a:latin typeface="HG丸ｺﾞｼｯｸM-PRO" panose="020F0600000000000000" pitchFamily="50" charset="-128"/>
                <a:ea typeface="HG丸ｺﾞｼｯｸM-PRO" panose="020F0600000000000000" pitchFamily="50" charset="-128"/>
              </a:rPr>
              <a:t>サービス</a:t>
            </a:r>
            <a:r>
              <a:rPr lang="ja-JP" altLang="en-US" sz="1500" dirty="0" smtClean="0">
                <a:latin typeface="HG丸ｺﾞｼｯｸM-PRO" panose="020F0600000000000000" pitchFamily="50" charset="-128"/>
                <a:ea typeface="HG丸ｺﾞｼｯｸM-PRO" panose="020F0600000000000000" pitchFamily="50" charset="-128"/>
              </a:rPr>
              <a:t>利用</a:t>
            </a:r>
            <a:r>
              <a:rPr lang="en-US" altLang="ja-JP" sz="1500" baseline="30000" dirty="0" smtClean="0">
                <a:latin typeface="HG丸ｺﾞｼｯｸM-PRO" panose="020F0600000000000000" pitchFamily="50" charset="-128"/>
                <a:ea typeface="HG丸ｺﾞｼｯｸM-PRO" panose="020F0600000000000000" pitchFamily="50" charset="-128"/>
              </a:rPr>
              <a:t>※5</a:t>
            </a:r>
            <a:r>
              <a:rPr lang="ja-JP" altLang="en-US" sz="1500" dirty="0" err="1" smtClean="0">
                <a:latin typeface="HG丸ｺﾞｼｯｸM-PRO" panose="020F0600000000000000" pitchFamily="50" charset="-128"/>
                <a:ea typeface="HG丸ｺﾞｼｯｸM-PRO" panose="020F0600000000000000" pitchFamily="50" charset="-128"/>
              </a:rPr>
              <a:t>への</a:t>
            </a:r>
            <a:r>
              <a:rPr lang="ja-JP" altLang="en-US" sz="1500" dirty="0" smtClean="0">
                <a:latin typeface="HG丸ｺﾞｼｯｸM-PRO" panose="020F0600000000000000" pitchFamily="50" charset="-128"/>
                <a:ea typeface="HG丸ｺﾞｼｯｸM-PRO" panose="020F0600000000000000" pitchFamily="50" charset="-128"/>
              </a:rPr>
              <a:t>働きかけ</a:t>
            </a:r>
            <a:r>
              <a:rPr lang="ja-JP" altLang="en-US" sz="1500" dirty="0">
                <a:latin typeface="HG丸ｺﾞｼｯｸM-PRO" panose="020F0600000000000000" pitchFamily="50" charset="-128"/>
                <a:ea typeface="HG丸ｺﾞｼｯｸM-PRO" panose="020F0600000000000000" pitchFamily="50" charset="-128"/>
              </a:rPr>
              <a:t>（</a:t>
            </a:r>
            <a:r>
              <a:rPr lang="ja-JP" altLang="en-US" sz="1500" dirty="0" smtClean="0">
                <a:latin typeface="HG丸ｺﾞｼｯｸM-PRO" panose="020F0600000000000000" pitchFamily="50" charset="-128"/>
                <a:ea typeface="HG丸ｺﾞｼｯｸM-PRO" panose="020F0600000000000000" pitchFamily="50" charset="-128"/>
              </a:rPr>
              <a:t>体験を含む）を検討する。また、緊急対応の際には、緊急ケース会議の開催や措置・特例介護給付等の活用も検討する。</a:t>
            </a:r>
            <a:endParaRPr lang="en-US" altLang="ja-JP" sz="1400" dirty="0">
              <a:latin typeface="HG丸ｺﾞｼｯｸM-PRO" panose="020F0600000000000000" pitchFamily="50" charset="-128"/>
              <a:ea typeface="HG丸ｺﾞｼｯｸM-PRO" panose="020F0600000000000000" pitchFamily="50" charset="-128"/>
            </a:endParaRPr>
          </a:p>
        </p:txBody>
      </p:sp>
      <p:sp>
        <p:nvSpPr>
          <p:cNvPr id="24" name="正方形/長方形 23"/>
          <p:cNvSpPr/>
          <p:nvPr/>
        </p:nvSpPr>
        <p:spPr>
          <a:xfrm>
            <a:off x="149672" y="2371016"/>
            <a:ext cx="8928000" cy="4428417"/>
          </a:xfrm>
          <a:prstGeom prst="rect">
            <a:avLst/>
          </a:prstGeom>
          <a:noFill/>
          <a:ln w="9525">
            <a:solidFill>
              <a:schemeClr val="tx1"/>
            </a:solidFill>
            <a:prstDash val="dash"/>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25" name="角丸四角形 24"/>
          <p:cNvSpPr/>
          <p:nvPr/>
        </p:nvSpPr>
        <p:spPr>
          <a:xfrm>
            <a:off x="121152" y="2242964"/>
            <a:ext cx="2700000" cy="396000"/>
          </a:xfrm>
          <a:prstGeom prst="roundRect">
            <a:avLst/>
          </a:prstGeom>
          <a:ln>
            <a:solidFill>
              <a:srgbClr val="FFFFFF"/>
            </a:solidFill>
          </a:ln>
        </p:spPr>
        <p:style>
          <a:lnRef idx="3">
            <a:schemeClr val="lt1"/>
          </a:lnRef>
          <a:fillRef idx="1">
            <a:schemeClr val="accent3"/>
          </a:fillRef>
          <a:effectRef idx="1">
            <a:schemeClr val="accent3"/>
          </a:effectRef>
          <a:fontRef idx="minor">
            <a:schemeClr val="lt1"/>
          </a:fontRef>
        </p:style>
        <p:txBody>
          <a:bodyPr rtlCol="0" anchor="t"/>
          <a:lstStyle/>
          <a:p>
            <a:pPr algn="ct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登録</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に向けた</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取り組み</a:t>
            </a:r>
            <a:endParaRPr kumimoji="1" lang="ja-JP" altLang="en-US" sz="1600" b="1"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14" name="正方形/長方形 13"/>
          <p:cNvSpPr/>
          <p:nvPr/>
        </p:nvSpPr>
        <p:spPr>
          <a:xfrm>
            <a:off x="107504" y="824675"/>
            <a:ext cx="8928000" cy="1260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5" name="テキスト ボックス 14"/>
          <p:cNvSpPr txBox="1"/>
          <p:nvPr/>
        </p:nvSpPr>
        <p:spPr>
          <a:xfrm>
            <a:off x="181064" y="908720"/>
            <a:ext cx="8820000" cy="1343958"/>
          </a:xfrm>
          <a:prstGeom prst="rect">
            <a:avLst/>
          </a:prstGeom>
          <a:noFill/>
        </p:spPr>
        <p:txBody>
          <a:bodyPr wrap="square" rtlCol="0">
            <a:spAutoFit/>
          </a:bodyPr>
          <a:lstStyle/>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緊急</a:t>
            </a:r>
            <a:r>
              <a:rPr lang="ja-JP" altLang="en-US" sz="1700" b="1" kern="0" dirty="0">
                <a:latin typeface="HG丸ｺﾞｼｯｸM-PRO" panose="020F0600000000000000" pitchFamily="50" charset="-128"/>
                <a:ea typeface="HG丸ｺﾞｼｯｸM-PRO" panose="020F0600000000000000" pitchFamily="50" charset="-128"/>
              </a:rPr>
              <a:t>時の支援を適切かつスムーズに行うためには、事前に</a:t>
            </a:r>
            <a:r>
              <a:rPr lang="ja-JP" altLang="en-US" sz="1700" b="1" kern="0" dirty="0" err="1">
                <a:latin typeface="HG丸ｺﾞｼｯｸM-PRO" panose="020F0600000000000000" pitchFamily="50" charset="-128"/>
                <a:ea typeface="HG丸ｺﾞｼｯｸM-PRO" panose="020F0600000000000000" pitchFamily="50" charset="-128"/>
              </a:rPr>
              <a:t>障がい</a:t>
            </a:r>
            <a:r>
              <a:rPr lang="ja-JP" altLang="en-US" sz="1700" b="1" kern="0" dirty="0">
                <a:latin typeface="HG丸ｺﾞｼｯｸM-PRO" panose="020F0600000000000000" pitchFamily="50" charset="-128"/>
                <a:ea typeface="HG丸ｺﾞｼｯｸM-PRO" panose="020F0600000000000000" pitchFamily="50" charset="-128"/>
              </a:rPr>
              <a:t>特性や障がい福祉サービスの利用状況等を把握しておくことが求められる。</a:t>
            </a:r>
          </a:p>
          <a:p>
            <a:pPr marL="185738" indent="-185738">
              <a:spcAft>
                <a:spcPts val="800"/>
              </a:spcAft>
              <a:buNone/>
            </a:pPr>
            <a:r>
              <a:rPr lang="ja-JP" altLang="en-US" sz="1700" b="1" kern="0" dirty="0" smtClean="0">
                <a:latin typeface="HG丸ｺﾞｼｯｸM-PRO" panose="020F0600000000000000" pitchFamily="50" charset="-128"/>
                <a:ea typeface="HG丸ｺﾞｼｯｸM-PRO" panose="020F0600000000000000" pitchFamily="50" charset="-128"/>
              </a:rPr>
              <a:t>○ 緊急</a:t>
            </a:r>
            <a:r>
              <a:rPr lang="ja-JP" altLang="en-US" sz="1700" b="1" kern="0" dirty="0">
                <a:latin typeface="HG丸ｺﾞｼｯｸM-PRO" panose="020F0600000000000000" pitchFamily="50" charset="-128"/>
                <a:ea typeface="HG丸ｺﾞｼｯｸM-PRO" panose="020F0600000000000000" pitchFamily="50" charset="-128"/>
              </a:rPr>
              <a:t>対応が必要な</a:t>
            </a:r>
            <a:r>
              <a:rPr lang="ja-JP" altLang="en-US" sz="1700" b="1" kern="0" dirty="0" err="1">
                <a:latin typeface="HG丸ｺﾞｼｯｸM-PRO" panose="020F0600000000000000" pitchFamily="50" charset="-128"/>
                <a:ea typeface="HG丸ｺﾞｼｯｸM-PRO" panose="020F0600000000000000" pitchFamily="50" charset="-128"/>
              </a:rPr>
              <a:t>障がい</a:t>
            </a:r>
            <a:r>
              <a:rPr lang="ja-JP" altLang="en-US" sz="1700" b="1" kern="0" dirty="0">
                <a:latin typeface="HG丸ｺﾞｼｯｸM-PRO" panose="020F0600000000000000" pitchFamily="50" charset="-128"/>
                <a:ea typeface="HG丸ｺﾞｼｯｸM-PRO" panose="020F0600000000000000" pitchFamily="50" charset="-128"/>
              </a:rPr>
              <a:t>者を事前に把握する「登録制」を導入することを提案する。</a:t>
            </a:r>
          </a:p>
          <a:p>
            <a:pPr marL="185738" indent="-185738">
              <a:spcAft>
                <a:spcPts val="800"/>
              </a:spcAft>
              <a:buNone/>
            </a:pPr>
            <a:endParaRPr lang="ja-JP" altLang="en-US" sz="1700" b="1" kern="0" dirty="0">
              <a:latin typeface="HG丸ｺﾞｼｯｸM-PRO" panose="020F0600000000000000" pitchFamily="50" charset="-128"/>
              <a:ea typeface="HG丸ｺﾞｼｯｸM-PRO" panose="020F0600000000000000" pitchFamily="50" charset="-128"/>
            </a:endParaRPr>
          </a:p>
        </p:txBody>
      </p:sp>
      <p:sp>
        <p:nvSpPr>
          <p:cNvPr id="17"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４</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586511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テキスト ボックス 16"/>
          <p:cNvSpPr txBox="1"/>
          <p:nvPr/>
        </p:nvSpPr>
        <p:spPr>
          <a:xfrm>
            <a:off x="215237" y="3160200"/>
            <a:ext cx="8771936" cy="3093154"/>
          </a:xfrm>
          <a:prstGeom prst="rect">
            <a:avLst/>
          </a:prstGeom>
          <a:noFill/>
        </p:spPr>
        <p:txBody>
          <a:bodyPr wrap="square" rtlCol="0">
            <a:spAutoFit/>
          </a:bodyPr>
          <a:lstStyle/>
          <a:p>
            <a:pPr marL="177800" indent="-177800">
              <a:spcAft>
                <a:spcPts val="600"/>
              </a:spcAft>
            </a:pPr>
            <a:r>
              <a:rPr lang="ja-JP" altLang="en-US" sz="15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500" spc="-30" dirty="0" smtClean="0">
                <a:solidFill>
                  <a:prstClr val="black"/>
                </a:solidFill>
                <a:latin typeface="HG丸ｺﾞｼｯｸM-PRO" panose="020F0600000000000000" pitchFamily="50" charset="-128"/>
                <a:ea typeface="HG丸ｺﾞｼｯｸM-PRO" panose="020F0600000000000000" pitchFamily="50" charset="-128"/>
              </a:rPr>
              <a:t>本人</a:t>
            </a:r>
            <a:r>
              <a:rPr lang="ja-JP" altLang="en-US" sz="1500" spc="-30" dirty="0">
                <a:solidFill>
                  <a:prstClr val="black"/>
                </a:solidFill>
                <a:latin typeface="HG丸ｺﾞｼｯｸM-PRO" panose="020F0600000000000000" pitchFamily="50" charset="-128"/>
                <a:ea typeface="HG丸ｺﾞｼｯｸM-PRO" panose="020F0600000000000000" pitchFamily="50" charset="-128"/>
              </a:rPr>
              <a:t>やその家族からの相談受付体制を明確にする。当面、平日は基幹相談支援センター等、夜間と休日は市町村（代表電話からの転送や虐待防止センターとの連携等）で対応すること等が考えられる</a:t>
            </a:r>
            <a:r>
              <a:rPr lang="ja-JP" altLang="en-US" sz="1500" spc="-3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500" spc="-30" dirty="0" smtClean="0">
                <a:latin typeface="HG丸ｺﾞｼｯｸM-PRO" panose="020F0600000000000000" pitchFamily="50" charset="-128"/>
                <a:ea typeface="HG丸ｺﾞｼｯｸM-PRO" panose="020F0600000000000000" pitchFamily="50" charset="-128"/>
              </a:rPr>
              <a:t>また、「本人・家族</a:t>
            </a:r>
            <a:r>
              <a:rPr lang="ja-JP" altLang="en-US" sz="1500" spc="-30" dirty="0">
                <a:latin typeface="HG丸ｺﾞｼｯｸM-PRO" panose="020F0600000000000000" pitchFamily="50" charset="-128"/>
                <a:ea typeface="HG丸ｺﾞｼｯｸM-PRO" panose="020F0600000000000000" pitchFamily="50" charset="-128"/>
              </a:rPr>
              <a:t>が緊急</a:t>
            </a:r>
            <a:r>
              <a:rPr lang="ja-JP" altLang="en-US" sz="1500" spc="-30" dirty="0" smtClean="0">
                <a:latin typeface="HG丸ｺﾞｼｯｸM-PRO" panose="020F0600000000000000" pitchFamily="50" charset="-128"/>
                <a:ea typeface="HG丸ｺﾞｼｯｸM-PRO" panose="020F0600000000000000" pitchFamily="50" charset="-128"/>
              </a:rPr>
              <a:t>時にどこ</a:t>
            </a:r>
            <a:r>
              <a:rPr lang="ja-JP" altLang="en-US" sz="1500" spc="-30" dirty="0">
                <a:latin typeface="HG丸ｺﾞｼｯｸM-PRO" panose="020F0600000000000000" pitchFamily="50" charset="-128"/>
                <a:ea typeface="HG丸ｺﾞｼｯｸM-PRO" panose="020F0600000000000000" pitchFamily="50" charset="-128"/>
              </a:rPr>
              <a:t>に電話をしたらよいか」をわかりやすく明示したチラシ等を</a:t>
            </a:r>
            <a:r>
              <a:rPr lang="ja-JP" altLang="en-US" sz="1500" spc="-30" dirty="0" smtClean="0">
                <a:latin typeface="HG丸ｺﾞｼｯｸM-PRO" panose="020F0600000000000000" pitchFamily="50" charset="-128"/>
                <a:ea typeface="HG丸ｺﾞｼｯｸM-PRO" panose="020F0600000000000000" pitchFamily="50" charset="-128"/>
              </a:rPr>
              <a:t>配布</a:t>
            </a:r>
            <a:r>
              <a:rPr lang="ja-JP" altLang="en-US" sz="1500" spc="-30" dirty="0">
                <a:latin typeface="HG丸ｺﾞｼｯｸM-PRO" panose="020F0600000000000000" pitchFamily="50" charset="-128"/>
                <a:ea typeface="HG丸ｺﾞｼｯｸM-PRO" panose="020F0600000000000000" pitchFamily="50" charset="-128"/>
              </a:rPr>
              <a:t>する</a:t>
            </a:r>
            <a:r>
              <a:rPr lang="ja-JP" altLang="en-US" sz="1500" spc="-30" dirty="0" smtClean="0">
                <a:latin typeface="HG丸ｺﾞｼｯｸM-PRO" panose="020F0600000000000000" pitchFamily="50" charset="-128"/>
                <a:ea typeface="HG丸ｺﾞｼｯｸM-PRO" panose="020F0600000000000000" pitchFamily="50" charset="-128"/>
              </a:rPr>
              <a:t>。</a:t>
            </a:r>
            <a:endParaRPr lang="en-US" altLang="ja-JP" sz="1500" spc="-30" dirty="0">
              <a:latin typeface="HG丸ｺﾞｼｯｸM-PRO" panose="020F0600000000000000" pitchFamily="50" charset="-128"/>
              <a:ea typeface="HG丸ｺﾞｼｯｸM-PRO" panose="020F0600000000000000" pitchFamily="50" charset="-128"/>
            </a:endParaRPr>
          </a:p>
          <a:p>
            <a:pPr marL="177800" lvl="0" indent="-177800">
              <a:spcAft>
                <a:spcPts val="1000"/>
              </a:spcAft>
              <a:defRPr/>
            </a:pPr>
            <a:r>
              <a:rPr lang="ja-JP" altLang="en-US" sz="1500" spc="-30" dirty="0">
                <a:latin typeface="HG丸ｺﾞｼｯｸM-PRO" panose="020F0600000000000000" pitchFamily="50" charset="-128"/>
                <a:ea typeface="HG丸ｺﾞｼｯｸM-PRO" panose="020F0600000000000000" pitchFamily="50" charset="-128"/>
              </a:rPr>
              <a:t>○地域協議会等を通じて、地域の社会資源（短期入所事業所、グループホーム、居宅介護支援事業所、入所施設等）の空き情報や特色を把握する。</a:t>
            </a:r>
          </a:p>
          <a:p>
            <a:pPr marL="177800" lvl="0" indent="-177800">
              <a:spcAft>
                <a:spcPts val="1000"/>
              </a:spcAft>
              <a:defRPr/>
            </a:pPr>
            <a:r>
              <a:rPr lang="ja-JP" altLang="en-US" sz="1500" spc="-30" dirty="0">
                <a:latin typeface="HG丸ｺﾞｼｯｸM-PRO" panose="020F0600000000000000" pitchFamily="50" charset="-128"/>
                <a:ea typeface="HG丸ｺﾞｼｯｸM-PRO" panose="020F0600000000000000" pitchFamily="50" charset="-128"/>
              </a:rPr>
              <a:t>○受入れ可能な事業所を増やすために、登録後、短期</a:t>
            </a:r>
            <a:r>
              <a:rPr lang="ja-JP" altLang="en-US" sz="1500" spc="-30" dirty="0" smtClean="0">
                <a:latin typeface="HG丸ｺﾞｼｯｸM-PRO" panose="020F0600000000000000" pitchFamily="50" charset="-128"/>
                <a:ea typeface="HG丸ｺﾞｼｯｸM-PRO" panose="020F0600000000000000" pitchFamily="50" charset="-128"/>
              </a:rPr>
              <a:t>入所の体験を促す</a:t>
            </a:r>
            <a:r>
              <a:rPr lang="ja-JP" altLang="en-US" sz="1500" spc="-30" dirty="0">
                <a:latin typeface="HG丸ｺﾞｼｯｸM-PRO" panose="020F0600000000000000" pitchFamily="50" charset="-128"/>
                <a:ea typeface="HG丸ｺﾞｼｯｸM-PRO" panose="020F0600000000000000" pitchFamily="50" charset="-128"/>
              </a:rPr>
              <a:t>。</a:t>
            </a:r>
            <a:r>
              <a:rPr lang="ja-JP" altLang="en-US" sz="1500" spc="-30" dirty="0" smtClean="0">
                <a:latin typeface="HG丸ｺﾞｼｯｸM-PRO" panose="020F0600000000000000" pitchFamily="50" charset="-128"/>
                <a:ea typeface="HG丸ｺﾞｼｯｸM-PRO" panose="020F0600000000000000" pitchFamily="50" charset="-128"/>
              </a:rPr>
              <a:t>体験が</a:t>
            </a:r>
            <a:r>
              <a:rPr lang="ja-JP" altLang="en-US" sz="1500" spc="-30" dirty="0">
                <a:latin typeface="HG丸ｺﾞｼｯｸM-PRO" panose="020F0600000000000000" pitchFamily="50" charset="-128"/>
                <a:ea typeface="HG丸ｺﾞｼｯｸM-PRO" panose="020F0600000000000000" pitchFamily="50" charset="-128"/>
              </a:rPr>
              <a:t>難しい場合は</a:t>
            </a:r>
            <a:r>
              <a:rPr lang="ja-JP" altLang="en-US" sz="1500" spc="-30" dirty="0" smtClean="0">
                <a:latin typeface="HG丸ｺﾞｼｯｸM-PRO" panose="020F0600000000000000" pitchFamily="50" charset="-128"/>
                <a:ea typeface="HG丸ｺﾞｼｯｸM-PRO" panose="020F0600000000000000" pitchFamily="50" charset="-128"/>
              </a:rPr>
              <a:t>、短期入所事業所等が</a:t>
            </a:r>
            <a:r>
              <a:rPr lang="ja-JP" altLang="en-US" sz="1500" spc="-30" dirty="0">
                <a:latin typeface="HG丸ｺﾞｼｯｸM-PRO" panose="020F0600000000000000" pitchFamily="50" charset="-128"/>
                <a:ea typeface="HG丸ｺﾞｼｯｸM-PRO" panose="020F0600000000000000" pitchFamily="50" charset="-128"/>
              </a:rPr>
              <a:t>訪問</a:t>
            </a:r>
            <a:r>
              <a:rPr lang="ja-JP" altLang="en-US" sz="1500" spc="-30" dirty="0" smtClean="0">
                <a:latin typeface="HG丸ｺﾞｼｯｸM-PRO" panose="020F0600000000000000" pitchFamily="50" charset="-128"/>
                <a:ea typeface="HG丸ｺﾞｼｯｸM-PRO" panose="020F0600000000000000" pitchFamily="50" charset="-128"/>
              </a:rPr>
              <a:t>し、</a:t>
            </a:r>
            <a:r>
              <a:rPr lang="ja-JP" altLang="en-US" sz="1500" spc="-30" dirty="0">
                <a:latin typeface="HG丸ｺﾞｼｯｸM-PRO" panose="020F0600000000000000" pitchFamily="50" charset="-128"/>
                <a:ea typeface="HG丸ｺﾞｼｯｸM-PRO" panose="020F0600000000000000" pitchFamily="50" charset="-128"/>
              </a:rPr>
              <a:t>本人の状況を把握する。</a:t>
            </a:r>
            <a:endParaRPr lang="en-US" altLang="ja-JP" sz="1500" spc="-30" dirty="0">
              <a:latin typeface="HG丸ｺﾞｼｯｸM-PRO" panose="020F0600000000000000" pitchFamily="50" charset="-128"/>
              <a:ea typeface="HG丸ｺﾞｼｯｸM-PRO" panose="020F0600000000000000" pitchFamily="50" charset="-128"/>
            </a:endParaRPr>
          </a:p>
          <a:p>
            <a:pPr marL="177800" lvl="0" indent="-177800">
              <a:spcAft>
                <a:spcPts val="1000"/>
              </a:spcAft>
              <a:defRPr/>
            </a:pPr>
            <a:r>
              <a:rPr lang="ja-JP" altLang="en-US" sz="1500" dirty="0">
                <a:latin typeface="HG丸ｺﾞｼｯｸM-PRO" panose="020F0600000000000000" pitchFamily="50" charset="-128"/>
                <a:ea typeface="HG丸ｺﾞｼｯｸM-PRO" panose="020F0600000000000000" pitchFamily="50" charset="-128"/>
              </a:rPr>
              <a:t>○市町村や基幹相談支援センター等が登録情報（体験等で得た情報を含む）を一元管理するとともに、支援内容や支援者間での連絡体制を明確にする。</a:t>
            </a:r>
            <a:endParaRPr lang="en-US" altLang="ja-JP" sz="1500" dirty="0">
              <a:latin typeface="HG丸ｺﾞｼｯｸM-PRO" panose="020F0600000000000000" pitchFamily="50" charset="-128"/>
              <a:ea typeface="HG丸ｺﾞｼｯｸM-PRO" panose="020F0600000000000000" pitchFamily="50" charset="-128"/>
            </a:endParaRPr>
          </a:p>
          <a:p>
            <a:pPr marL="95250" indent="-95250"/>
            <a:endParaRPr lang="en-US" altLang="ja-JP" sz="1500" dirty="0">
              <a:latin typeface="HG丸ｺﾞｼｯｸM-PRO" panose="020F0600000000000000" pitchFamily="50" charset="-128"/>
              <a:ea typeface="HG丸ｺﾞｼｯｸM-PRO" panose="020F0600000000000000" pitchFamily="50" charset="-128"/>
            </a:endParaRPr>
          </a:p>
        </p:txBody>
      </p:sp>
      <p:sp>
        <p:nvSpPr>
          <p:cNvPr id="44" name="タイトル 1"/>
          <p:cNvSpPr txBox="1">
            <a:spLocks/>
          </p:cNvSpPr>
          <p:nvPr/>
        </p:nvSpPr>
        <p:spPr>
          <a:xfrm>
            <a:off x="179511" y="136144"/>
            <a:ext cx="8280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提案</a:t>
            </a:r>
            <a:r>
              <a:rPr kumimoji="1" lang="ja-JP" altLang="en-US" sz="24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③；緊急時の体制確保に向けたネットワークの</a:t>
            </a:r>
            <a:r>
              <a:rPr kumimoji="1" lang="ja-JP" altLang="en-US" sz="24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構築</a:t>
            </a:r>
            <a:endParaRPr kumimoji="1" lang="ja-JP" altLang="en-US" sz="24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j-cs"/>
            </a:endParaRPr>
          </a:p>
        </p:txBody>
      </p:sp>
      <p:cxnSp>
        <p:nvCxnSpPr>
          <p:cNvPr id="45" name="直線コネクタ 44"/>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6" name="正方形/長方形 45"/>
          <p:cNvSpPr/>
          <p:nvPr/>
        </p:nvSpPr>
        <p:spPr>
          <a:xfrm>
            <a:off x="107504" y="816795"/>
            <a:ext cx="8928000" cy="1604093"/>
          </a:xfrm>
          <a:prstGeom prst="rect">
            <a:avLst/>
          </a:prstGeom>
          <a:ln/>
        </p:spPr>
        <p:style>
          <a:lnRef idx="1">
            <a:schemeClr val="accent1"/>
          </a:lnRef>
          <a:fillRef idx="2">
            <a:schemeClr val="accent1"/>
          </a:fillRef>
          <a:effectRef idx="1">
            <a:schemeClr val="accent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7" name="テキスト ボックス 46"/>
          <p:cNvSpPr txBox="1"/>
          <p:nvPr/>
        </p:nvSpPr>
        <p:spPr>
          <a:xfrm>
            <a:off x="181064" y="980728"/>
            <a:ext cx="8820000" cy="1241365"/>
          </a:xfrm>
          <a:prstGeom prst="rect">
            <a:avLst/>
          </a:prstGeom>
          <a:noFill/>
        </p:spPr>
        <p:txBody>
          <a:bodyPr wrap="square" rtlCol="0">
            <a:spAutoFit/>
          </a:bodyPr>
          <a:lstStyle/>
          <a:p>
            <a:pPr marL="185738" marR="0" lvl="0" indent="-185738" algn="l" defTabSz="914400" rtl="0" eaLnBrk="1" fontAlgn="auto" latinLnBrk="0" hangingPunct="1">
              <a:lnSpc>
                <a:spcPct val="100000"/>
              </a:lnSpc>
              <a:spcBef>
                <a:spcPts val="0"/>
              </a:spcBef>
              <a:spcAft>
                <a:spcPts val="800"/>
              </a:spcAft>
              <a:buClrTx/>
              <a:buSzTx/>
              <a:buFontTx/>
              <a:buNone/>
              <a:tabLst/>
              <a:defRPr/>
            </a:pP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緊急</a:t>
            </a:r>
            <a:r>
              <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時の支援を適切かつスムーズに行うためには、「誰が」中心となり「どこで」「どの</a:t>
            </a: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よう</a:t>
            </a:r>
            <a:r>
              <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に支援するのか」を明確にしておくことが求められる。</a:t>
            </a:r>
          </a:p>
          <a:p>
            <a:pPr marL="185738" marR="0" lvl="0" indent="-185738" algn="l" defTabSz="914400" rtl="0" eaLnBrk="1" fontAlgn="auto" latinLnBrk="0" hangingPunct="1">
              <a:lnSpc>
                <a:spcPct val="100000"/>
              </a:lnSpc>
              <a:spcBef>
                <a:spcPts val="0"/>
              </a:spcBef>
              <a:spcAft>
                <a:spcPts val="800"/>
              </a:spcAft>
              <a:buClrTx/>
              <a:buSzTx/>
              <a:buFontTx/>
              <a:buNone/>
              <a:tabLst/>
              <a:defRPr/>
            </a:pP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市町村</a:t>
            </a:r>
            <a:r>
              <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や基幹相談支援センター等が緊急時のコーディネートを行うネットワークを構築</a:t>
            </a: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すること</a:t>
            </a:r>
            <a:r>
              <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を提案する</a:t>
            </a:r>
            <a:r>
              <a:rPr kumimoji="1" lang="ja-JP" altLang="en-US" sz="17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ja-JP" altLang="en-US" sz="17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8" name="正方形/長方形 17"/>
          <p:cNvSpPr/>
          <p:nvPr/>
        </p:nvSpPr>
        <p:spPr>
          <a:xfrm>
            <a:off x="149672" y="2836972"/>
            <a:ext cx="8928000" cy="3276000"/>
          </a:xfrm>
          <a:prstGeom prst="rect">
            <a:avLst/>
          </a:prstGeom>
          <a:noFill/>
          <a:ln w="9525">
            <a:solidFill>
              <a:schemeClr val="tx1"/>
            </a:solidFill>
            <a:prstDash val="dash"/>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smtClean="0">
              <a:latin typeface="HG丸ｺﾞｼｯｸM-PRO" panose="020F0600000000000000" pitchFamily="50" charset="-128"/>
              <a:ea typeface="HG丸ｺﾞｼｯｸM-PRO" panose="020F0600000000000000" pitchFamily="50" charset="-128"/>
            </a:endParaRPr>
          </a:p>
        </p:txBody>
      </p:sp>
      <p:sp>
        <p:nvSpPr>
          <p:cNvPr id="19" name="角丸四角形 18"/>
          <p:cNvSpPr/>
          <p:nvPr/>
        </p:nvSpPr>
        <p:spPr>
          <a:xfrm>
            <a:off x="121152" y="2708920"/>
            <a:ext cx="4968000" cy="396000"/>
          </a:xfrm>
          <a:prstGeom prst="roundRect">
            <a:avLst/>
          </a:prstGeom>
          <a:ln>
            <a:solidFill>
              <a:srgbClr val="FFFFFF"/>
            </a:solidFill>
          </a:ln>
        </p:spPr>
        <p:style>
          <a:lnRef idx="3">
            <a:schemeClr val="lt1"/>
          </a:lnRef>
          <a:fillRef idx="1">
            <a:schemeClr val="accent3"/>
          </a:fillRef>
          <a:effectRef idx="1">
            <a:schemeClr val="accent3"/>
          </a:effectRef>
          <a:fontRef idx="minor">
            <a:schemeClr val="lt1"/>
          </a:fontRef>
        </p:style>
        <p:txBody>
          <a:bodyPr rtlCol="0" anchor="t"/>
          <a:lstStyle/>
          <a:p>
            <a:pPr algn="ctr"/>
            <a:r>
              <a:rPr lang="ja-JP" altLang="en-US" sz="1600" b="1" dirty="0" smtClean="0">
                <a:solidFill>
                  <a:prstClr val="black"/>
                </a:solidFill>
                <a:latin typeface="HG丸ｺﾞｼｯｸM-PRO" panose="020F0600000000000000" pitchFamily="50" charset="-128"/>
                <a:ea typeface="HG丸ｺﾞｼｯｸM-PRO" panose="020F0600000000000000" pitchFamily="50" charset="-128"/>
              </a:rPr>
              <a:t>緊急</a:t>
            </a:r>
            <a:r>
              <a:rPr lang="ja-JP" altLang="en-US" sz="1600" b="1" dirty="0">
                <a:solidFill>
                  <a:prstClr val="black"/>
                </a:solidFill>
                <a:latin typeface="HG丸ｺﾞｼｯｸM-PRO" panose="020F0600000000000000" pitchFamily="50" charset="-128"/>
                <a:ea typeface="HG丸ｺﾞｼｯｸM-PRO" panose="020F0600000000000000" pitchFamily="50" charset="-128"/>
              </a:rPr>
              <a:t>時の支援をスムーズにするための取り組み</a:t>
            </a:r>
          </a:p>
          <a:p>
            <a:pPr algn="ctr"/>
            <a:endParaRPr kumimoji="1" lang="ja-JP" altLang="en-US" sz="1600" b="1"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21"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５</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9148806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 name="タイトル 1"/>
          <p:cNvSpPr txBox="1">
            <a:spLocks/>
          </p:cNvSpPr>
          <p:nvPr/>
        </p:nvSpPr>
        <p:spPr>
          <a:xfrm>
            <a:off x="179511" y="136144"/>
            <a:ext cx="8280000" cy="45596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提案</a:t>
            </a:r>
            <a:r>
              <a:rPr kumimoji="1" lang="ja-JP" altLang="en-US" sz="24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③；緊急時の体制確保に向けたネットワークの</a:t>
            </a:r>
            <a:r>
              <a:rPr kumimoji="1" lang="ja-JP" altLang="en-US" sz="2400" b="1"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j-cs"/>
              </a:rPr>
              <a:t>構築</a:t>
            </a:r>
            <a:endParaRPr kumimoji="1" lang="ja-JP" altLang="en-US" sz="24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j-cs"/>
            </a:endParaRPr>
          </a:p>
        </p:txBody>
      </p:sp>
      <p:cxnSp>
        <p:nvCxnSpPr>
          <p:cNvPr id="45" name="直線コネクタ 44"/>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0" y="1156682"/>
            <a:ext cx="3743209"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20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緊急対応のイメージ</a:t>
            </a:r>
            <a:r>
              <a:rPr kumimoji="1" lang="en-US" altLang="ja-JP" sz="20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ja-JP" altLang="en-US" sz="20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7" name="角丸四角形 6"/>
          <p:cNvSpPr/>
          <p:nvPr/>
        </p:nvSpPr>
        <p:spPr>
          <a:xfrm>
            <a:off x="191893" y="1980501"/>
            <a:ext cx="442704" cy="26976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本人</a:t>
            </a:r>
            <a:r>
              <a:rPr kumimoji="1" lang="ja-JP" altLang="en-US" sz="16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・家族等</a:t>
            </a:r>
            <a:endParaRPr kumimoji="1" lang="ja-JP" altLang="en-US" sz="16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9" name="右矢印 8"/>
          <p:cNvSpPr/>
          <p:nvPr/>
        </p:nvSpPr>
        <p:spPr>
          <a:xfrm>
            <a:off x="698227" y="2704161"/>
            <a:ext cx="569763" cy="1017871"/>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右矢印 13"/>
          <p:cNvSpPr/>
          <p:nvPr/>
        </p:nvSpPr>
        <p:spPr>
          <a:xfrm>
            <a:off x="801557" y="2021127"/>
            <a:ext cx="3062033" cy="628179"/>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5" name="角丸四角形 14"/>
          <p:cNvSpPr/>
          <p:nvPr/>
        </p:nvSpPr>
        <p:spPr>
          <a:xfrm>
            <a:off x="3901210" y="1896485"/>
            <a:ext cx="1586354" cy="2781659"/>
          </a:xfrm>
          <a:prstGeom prst="roundRect">
            <a:avLst/>
          </a:prstGeom>
          <a:solidFill>
            <a:srgbClr val="FF0000"/>
          </a:solidFill>
          <a:ln/>
        </p:spPr>
        <p:style>
          <a:lnRef idx="3">
            <a:schemeClr val="lt1"/>
          </a:lnRef>
          <a:fillRef idx="1">
            <a:schemeClr val="accent2"/>
          </a:fillRef>
          <a:effectRef idx="1">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7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5" name="角丸四角形 54"/>
          <p:cNvSpPr/>
          <p:nvPr/>
        </p:nvSpPr>
        <p:spPr>
          <a:xfrm>
            <a:off x="6037864" y="2013113"/>
            <a:ext cx="1925360" cy="4897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特定相談支援事業所</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6" name="角丸四角形 55"/>
          <p:cNvSpPr/>
          <p:nvPr/>
        </p:nvSpPr>
        <p:spPr>
          <a:xfrm>
            <a:off x="6045210" y="3540566"/>
            <a:ext cx="1925360" cy="466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居宅介護支援事業所</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7" name="角丸四角形 56"/>
          <p:cNvSpPr/>
          <p:nvPr/>
        </p:nvSpPr>
        <p:spPr>
          <a:xfrm>
            <a:off x="6037864" y="3001952"/>
            <a:ext cx="1925360" cy="466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短期入所事業所</a:t>
            </a:r>
            <a:r>
              <a:rPr kumimoji="1" lang="en-US" altLang="ja-JP" sz="1400" b="0" i="0" u="none" strike="noStrike" kern="1200" cap="none" spc="0" normalizeH="0" baseline="3000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※7</a:t>
            </a:r>
            <a:endParaRPr kumimoji="1" lang="ja-JP" altLang="en-US" sz="1400" b="0" i="0" u="none" strike="noStrike" kern="1200" cap="none" spc="0" normalizeH="0" baseline="3000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8" name="角丸四角形 17"/>
          <p:cNvSpPr/>
          <p:nvPr/>
        </p:nvSpPr>
        <p:spPr>
          <a:xfrm>
            <a:off x="5983215" y="2834633"/>
            <a:ext cx="2055145" cy="184351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1" name="右矢印 60"/>
          <p:cNvSpPr/>
          <p:nvPr/>
        </p:nvSpPr>
        <p:spPr>
          <a:xfrm>
            <a:off x="5525898" y="3165063"/>
            <a:ext cx="479596" cy="511721"/>
          </a:xfrm>
          <a:prstGeom prst="rightArrow">
            <a:avLst/>
          </a:prstGeom>
          <a:no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2" name="右矢印 61"/>
          <p:cNvSpPr/>
          <p:nvPr/>
        </p:nvSpPr>
        <p:spPr>
          <a:xfrm>
            <a:off x="5525898" y="2056342"/>
            <a:ext cx="479596" cy="511721"/>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3" name="右矢印 62"/>
          <p:cNvSpPr/>
          <p:nvPr/>
        </p:nvSpPr>
        <p:spPr>
          <a:xfrm rot="5400000">
            <a:off x="6844775" y="2420582"/>
            <a:ext cx="277001" cy="479596"/>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テキスト ボックス 27"/>
          <p:cNvSpPr txBox="1"/>
          <p:nvPr/>
        </p:nvSpPr>
        <p:spPr>
          <a:xfrm>
            <a:off x="675481" y="3065048"/>
            <a:ext cx="64650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相談</a:t>
            </a:r>
          </a:p>
        </p:txBody>
      </p:sp>
      <p:sp>
        <p:nvSpPr>
          <p:cNvPr id="74" name="テキスト ボックス 73"/>
          <p:cNvSpPr txBox="1"/>
          <p:nvPr/>
        </p:nvSpPr>
        <p:spPr>
          <a:xfrm>
            <a:off x="1919016" y="2137856"/>
            <a:ext cx="821111"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相談</a:t>
            </a:r>
          </a:p>
        </p:txBody>
      </p:sp>
      <p:sp>
        <p:nvSpPr>
          <p:cNvPr id="76" name="テキスト ボックス 75"/>
          <p:cNvSpPr txBox="1"/>
          <p:nvPr/>
        </p:nvSpPr>
        <p:spPr>
          <a:xfrm>
            <a:off x="5352039" y="2171362"/>
            <a:ext cx="774731"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連絡</a:t>
            </a:r>
          </a:p>
        </p:txBody>
      </p:sp>
      <p:sp>
        <p:nvSpPr>
          <p:cNvPr id="77" name="テキスト ボックス 76"/>
          <p:cNvSpPr txBox="1"/>
          <p:nvPr/>
        </p:nvSpPr>
        <p:spPr>
          <a:xfrm>
            <a:off x="5120730" y="3215740"/>
            <a:ext cx="1330745" cy="400110"/>
          </a:xfrm>
          <a:prstGeom prst="rect">
            <a:avLst/>
          </a:prstGeom>
          <a:noFill/>
        </p:spPr>
        <p:txBody>
          <a:bodyPr wrap="square" rtlCol="0">
            <a:spAutoFit/>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コーディ</a:t>
            </a:r>
            <a:endParaRPr kumimoji="1" lang="en-US" altLang="ja-JP" sz="12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ネート</a:t>
            </a:r>
            <a:endParaRPr kumimoji="1"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78" name="テキスト ボックス 77"/>
          <p:cNvSpPr txBox="1"/>
          <p:nvPr/>
        </p:nvSpPr>
        <p:spPr>
          <a:xfrm>
            <a:off x="5985122" y="2521877"/>
            <a:ext cx="2434973"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コーディネート（加算あり</a:t>
            </a:r>
            <a:r>
              <a:rPr kumimoji="1" lang="en-US" altLang="ja-JP" sz="1200" b="1" i="0" u="none" strike="noStrike" kern="1200" cap="none" spc="0" normalizeH="0" baseline="3000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※6</a:t>
            </a:r>
            <a:r>
              <a:rPr kumimoji="1" lang="ja-JP" altLang="en-US" sz="12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ja-JP" altLang="en-US" sz="12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9" name="テキスト ボックス 38"/>
          <p:cNvSpPr txBox="1"/>
          <p:nvPr/>
        </p:nvSpPr>
        <p:spPr>
          <a:xfrm>
            <a:off x="3246196" y="3877081"/>
            <a:ext cx="25602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等</a:t>
            </a:r>
            <a:endPar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2" name="角丸四角形 41"/>
          <p:cNvSpPr/>
          <p:nvPr/>
        </p:nvSpPr>
        <p:spPr>
          <a:xfrm>
            <a:off x="6054730" y="4082707"/>
            <a:ext cx="1925360" cy="46617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虐待防止センター</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grpSp>
        <p:nvGrpSpPr>
          <p:cNvPr id="19" name="グループ化 18"/>
          <p:cNvGrpSpPr/>
          <p:nvPr/>
        </p:nvGrpSpPr>
        <p:grpSpPr>
          <a:xfrm>
            <a:off x="1310260" y="2649306"/>
            <a:ext cx="2029561" cy="1574844"/>
            <a:chOff x="1403360" y="3285201"/>
            <a:chExt cx="1980490" cy="1440291"/>
          </a:xfrm>
        </p:grpSpPr>
        <p:sp>
          <p:nvSpPr>
            <p:cNvPr id="10" name="角丸四角形 9"/>
            <p:cNvSpPr/>
            <p:nvPr/>
          </p:nvSpPr>
          <p:spPr>
            <a:xfrm>
              <a:off x="1474099" y="3359307"/>
              <a:ext cx="1839812" cy="50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0" name="角丸四角形 49"/>
            <p:cNvSpPr/>
            <p:nvPr/>
          </p:nvSpPr>
          <p:spPr>
            <a:xfrm>
              <a:off x="1486359" y="3933160"/>
              <a:ext cx="1825560" cy="3274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日中活動の場</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1" name="角丸四角形 50"/>
            <p:cNvSpPr/>
            <p:nvPr/>
          </p:nvSpPr>
          <p:spPr>
            <a:xfrm>
              <a:off x="1489993" y="4324398"/>
              <a:ext cx="1821926" cy="3346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居宅介護支援事業所</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 name="角丸四角形 3"/>
            <p:cNvSpPr/>
            <p:nvPr/>
          </p:nvSpPr>
          <p:spPr>
            <a:xfrm>
              <a:off x="1403360" y="3285201"/>
              <a:ext cx="1980000" cy="1440291"/>
            </a:xfrm>
            <a:prstGeom prst="roundRect">
              <a:avLst>
                <a:gd name="adj" fmla="val 11659"/>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427595" y="3377851"/>
              <a:ext cx="1956255" cy="47851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相談</a:t>
              </a:r>
              <a:r>
                <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支援事業所</a:t>
              </a:r>
              <a:endParaRPr kumimoji="1" lang="en-US" altLang="ja-JP"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（委託・特定・一般</a:t>
              </a:r>
              <a:r>
                <a:rPr kumimoji="1" lang="ja-JP" altLang="en-US" sz="1400" b="0"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grpSp>
      <p:sp>
        <p:nvSpPr>
          <p:cNvPr id="49" name="右矢印 48"/>
          <p:cNvSpPr/>
          <p:nvPr/>
        </p:nvSpPr>
        <p:spPr>
          <a:xfrm>
            <a:off x="3374206" y="2702442"/>
            <a:ext cx="520367" cy="1083143"/>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2" name="テキスト ボックス 51"/>
          <p:cNvSpPr txBox="1"/>
          <p:nvPr/>
        </p:nvSpPr>
        <p:spPr>
          <a:xfrm>
            <a:off x="3334490" y="3044023"/>
            <a:ext cx="622266"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連絡</a:t>
            </a:r>
            <a:endParaRPr kumimoji="1" lang="ja-JP" altLang="en-US" sz="16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6" name="正方形/長方形 25"/>
          <p:cNvSpPr/>
          <p:nvPr/>
        </p:nvSpPr>
        <p:spPr>
          <a:xfrm>
            <a:off x="3816588" y="2665719"/>
            <a:ext cx="1758425" cy="123110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市町村・</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基幹</a:t>
            </a:r>
            <a:r>
              <a:rPr kumimoji="1" lang="ja-JP" altLang="en-US" b="1"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相談支援</a:t>
            </a:r>
            <a:r>
              <a:rPr kumimoji="1" lang="ja-JP" altLang="en-US"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センター等</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pic>
        <p:nvPicPr>
          <p:cNvPr id="40" name="図 39" descr="C:\Users\YamadaYyasu\AppData\Local\Microsoft\Windows\INetCache\Content.Word\8111.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71119" y="4035289"/>
            <a:ext cx="774446" cy="550839"/>
          </a:xfrm>
          <a:prstGeom prst="rect">
            <a:avLst/>
          </a:prstGeom>
          <a:noFill/>
          <a:ln>
            <a:noFill/>
          </a:ln>
        </p:spPr>
      </p:pic>
      <p:pic>
        <p:nvPicPr>
          <p:cNvPr id="24" name="図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3206" y="3974777"/>
            <a:ext cx="512410" cy="611351"/>
          </a:xfrm>
          <a:prstGeom prst="rect">
            <a:avLst/>
          </a:prstGeom>
        </p:spPr>
      </p:pic>
      <p:sp>
        <p:nvSpPr>
          <p:cNvPr id="53" name="右矢印 52"/>
          <p:cNvSpPr/>
          <p:nvPr/>
        </p:nvSpPr>
        <p:spPr>
          <a:xfrm>
            <a:off x="8126564" y="2785928"/>
            <a:ext cx="370151" cy="1314433"/>
          </a:xfrm>
          <a:prstGeom prst="right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4" name="角丸四角形 53"/>
          <p:cNvSpPr/>
          <p:nvPr/>
        </p:nvSpPr>
        <p:spPr>
          <a:xfrm>
            <a:off x="8503352" y="2304248"/>
            <a:ext cx="442704" cy="2373895"/>
          </a:xfrm>
          <a:prstGeom prst="roundRect">
            <a:avLst/>
          </a:prstGeom>
          <a:solidFill>
            <a:schemeClr val="bg1"/>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5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自宅・ＧＨ・入所施設</a:t>
            </a:r>
            <a:endParaRPr kumimoji="1" lang="ja-JP" altLang="en-US" sz="1400" b="0" i="0" u="none" strike="noStrike" kern="1200" cap="none" spc="-5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 name="正方形/長方形 2"/>
          <p:cNvSpPr/>
          <p:nvPr/>
        </p:nvSpPr>
        <p:spPr>
          <a:xfrm>
            <a:off x="8151493" y="1922616"/>
            <a:ext cx="996083" cy="254389"/>
          </a:xfrm>
          <a:prstGeom prst="rect">
            <a:avLst/>
          </a:prstGeom>
          <a:noFill/>
          <a:ln w="9525">
            <a:noFill/>
          </a:ln>
        </p:spPr>
        <p:style>
          <a:lnRef idx="3">
            <a:schemeClr val="lt1"/>
          </a:lnRef>
          <a:fillRef idx="1">
            <a:schemeClr val="accent2"/>
          </a:fillRef>
          <a:effectRef idx="1">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緊急対応後</a:t>
            </a:r>
          </a:p>
        </p:txBody>
      </p:sp>
      <p:sp>
        <p:nvSpPr>
          <p:cNvPr id="20" name="左右矢印 19"/>
          <p:cNvSpPr/>
          <p:nvPr/>
        </p:nvSpPr>
        <p:spPr>
          <a:xfrm>
            <a:off x="8111024" y="1915262"/>
            <a:ext cx="1032975" cy="275542"/>
          </a:xfrm>
          <a:prstGeom prst="leftRightArrow">
            <a:avLst>
              <a:gd name="adj1" fmla="val 100000"/>
              <a:gd name="adj2" fmla="val 50000"/>
            </a:avLst>
          </a:prstGeom>
          <a:noFill/>
          <a:ln w="9525">
            <a:solidFill>
              <a:schemeClr val="tx1"/>
            </a:solidFill>
          </a:ln>
        </p:spPr>
        <p:style>
          <a:lnRef idx="3">
            <a:schemeClr val="lt1"/>
          </a:lnRef>
          <a:fillRef idx="1">
            <a:schemeClr val="accent2"/>
          </a:fillRef>
          <a:effectRef idx="1">
            <a:schemeClr val="accent2"/>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58" name="角丸四角形 57"/>
          <p:cNvSpPr/>
          <p:nvPr/>
        </p:nvSpPr>
        <p:spPr>
          <a:xfrm>
            <a:off x="1685550" y="4343967"/>
            <a:ext cx="1560646" cy="302044"/>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警察・消防</a:t>
            </a:r>
            <a:endParaRPr kumimoji="1" lang="ja-JP" altLang="en-US" sz="1200" b="0" i="0"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endParaRPr>
          </a:p>
        </p:txBody>
      </p:sp>
      <p:sp>
        <p:nvSpPr>
          <p:cNvPr id="59" name="右矢印 58"/>
          <p:cNvSpPr/>
          <p:nvPr/>
        </p:nvSpPr>
        <p:spPr>
          <a:xfrm>
            <a:off x="3374206" y="4243239"/>
            <a:ext cx="453651" cy="389228"/>
          </a:xfrm>
          <a:prstGeom prst="rightArrow">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4" name="角丸四角形 63"/>
          <p:cNvSpPr/>
          <p:nvPr/>
        </p:nvSpPr>
        <p:spPr>
          <a:xfrm>
            <a:off x="5120730" y="4863924"/>
            <a:ext cx="3924044" cy="437284"/>
          </a:xfrm>
          <a:prstGeom prst="roundRect">
            <a:avLst/>
          </a:prstGeom>
          <a:noFill/>
          <a:ln>
            <a:noFill/>
          </a:ln>
        </p:spPr>
        <p:style>
          <a:lnRef idx="2">
            <a:schemeClr val="dk1"/>
          </a:lnRef>
          <a:fillRef idx="1">
            <a:schemeClr val="lt1"/>
          </a:fillRef>
          <a:effectRef idx="0">
            <a:schemeClr val="dk1"/>
          </a:effectRef>
          <a:fontRef idx="minor">
            <a:schemeClr val="dk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※6</a:t>
            </a:r>
            <a:r>
              <a:rPr kumimoji="1" lang="ja-JP" altLang="en-US"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　地域生活支援拠点等相談強化加算</a:t>
            </a:r>
            <a:r>
              <a:rPr kumimoji="1" lang="ja-JP" altLang="en-US" sz="105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r>
              <a:rPr kumimoji="1" lang="en-US" altLang="ja-JP"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700</a:t>
            </a:r>
            <a:r>
              <a:rPr kumimoji="1" lang="ja-JP" altLang="en-US"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単位</a:t>
            </a:r>
            <a:r>
              <a:rPr kumimoji="1" lang="en-US" altLang="ja-JP"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回</a:t>
            </a:r>
            <a:r>
              <a:rPr kumimoji="1" lang="ja-JP" altLang="en-US" sz="105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endParaRPr kumimoji="1" lang="en-US" altLang="ja-JP" sz="105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※7</a:t>
            </a:r>
            <a:r>
              <a:rPr kumimoji="1" lang="ja-JP" altLang="en-US" sz="105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　</a:t>
            </a:r>
            <a:r>
              <a:rPr kumimoji="1" lang="ja-JP" altLang="en-US"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緊急短期入所受入加算（</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Ⅰ</a:t>
            </a:r>
            <a:r>
              <a:rPr lang="ja-JP" altLang="en-US" sz="1050" spc="-50" noProof="0" dirty="0" smtClean="0">
                <a:solidFill>
                  <a:prstClr val="black"/>
                </a:solidFill>
                <a:latin typeface="ＭＳ Ｐ明朝" panose="02020600040205080304" pitchFamily="18" charset="-128"/>
                <a:ea typeface="ＭＳ Ｐ明朝" panose="02020600040205080304" pitchFamily="18" charset="-128"/>
              </a:rPr>
              <a:t>：</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180</a:t>
            </a:r>
            <a:r>
              <a:rPr kumimoji="1" lang="ja-JP" altLang="en-US"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単位</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r>
              <a:rPr kumimoji="1" lang="ja-JP" altLang="en-US"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日）（</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Ⅱ</a:t>
            </a:r>
            <a:r>
              <a:rPr lang="ja-JP" altLang="en-US" sz="1050" spc="-50" dirty="0">
                <a:solidFill>
                  <a:prstClr val="black"/>
                </a:solidFill>
                <a:latin typeface="ＭＳ Ｐ明朝" panose="02020600040205080304" pitchFamily="18" charset="-128"/>
                <a:ea typeface="ＭＳ Ｐ明朝" panose="02020600040205080304" pitchFamily="18" charset="-128"/>
              </a:rPr>
              <a:t>：</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270</a:t>
            </a:r>
            <a:r>
              <a:rPr kumimoji="1" lang="ja-JP" altLang="en-US"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単位</a:t>
            </a:r>
            <a:r>
              <a:rPr kumimoji="1" lang="en-US" altLang="ja-JP"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r>
              <a:rPr kumimoji="1" lang="ja-JP" altLang="en-US" sz="1050" b="0" i="0" u="none" strike="noStrike" kern="1200" cap="none" spc="-5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日）</a:t>
            </a:r>
          </a:p>
        </p:txBody>
      </p:sp>
      <p:sp>
        <p:nvSpPr>
          <p:cNvPr id="48" name="テキスト ボックス 47"/>
          <p:cNvSpPr txBox="1"/>
          <p:nvPr/>
        </p:nvSpPr>
        <p:spPr>
          <a:xfrm>
            <a:off x="3323256" y="4294677"/>
            <a:ext cx="622266"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連絡</a:t>
            </a:r>
            <a:endParaRPr kumimoji="1" lang="ja-JP" altLang="en-US" sz="1400" b="1" i="0"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7"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６</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493896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297580078"/>
              </p:ext>
            </p:extLst>
          </p:nvPr>
        </p:nvGraphicFramePr>
        <p:xfrm>
          <a:off x="180409" y="694899"/>
          <a:ext cx="8851996" cy="5960165"/>
        </p:xfrm>
        <a:graphic>
          <a:graphicData uri="http://schemas.openxmlformats.org/drawingml/2006/table">
            <a:tbl>
              <a:tblPr bandRow="1">
                <a:tableStyleId>{5C22544A-7EE6-4342-B048-85BDC9FD1C3A}</a:tableStyleId>
              </a:tblPr>
              <a:tblGrid>
                <a:gridCol w="1795212">
                  <a:extLst>
                    <a:ext uri="{9D8B030D-6E8A-4147-A177-3AD203B41FA5}">
                      <a16:colId xmlns:a16="http://schemas.microsoft.com/office/drawing/2014/main" val="1092894515"/>
                    </a:ext>
                  </a:extLst>
                </a:gridCol>
                <a:gridCol w="5904656">
                  <a:extLst>
                    <a:ext uri="{9D8B030D-6E8A-4147-A177-3AD203B41FA5}">
                      <a16:colId xmlns:a16="http://schemas.microsoft.com/office/drawing/2014/main" val="3673669807"/>
                    </a:ext>
                  </a:extLst>
                </a:gridCol>
                <a:gridCol w="1152128">
                  <a:extLst>
                    <a:ext uri="{9D8B030D-6E8A-4147-A177-3AD203B41FA5}">
                      <a16:colId xmlns:a16="http://schemas.microsoft.com/office/drawing/2014/main" val="3819626670"/>
                    </a:ext>
                  </a:extLst>
                </a:gridCol>
              </a:tblGrid>
              <a:tr h="1351400">
                <a:tc rowSpan="2">
                  <a:txBody>
                    <a:bodyPr/>
                    <a:lstStyle/>
                    <a:p>
                      <a:pPr marL="84138" indent="0" algn="ctr">
                        <a:buFont typeface="Wingdings" panose="05000000000000000000" pitchFamily="2" charset="2"/>
                        <a:buNone/>
                      </a:pPr>
                      <a:r>
                        <a:rPr kumimoji="1" lang="ja-JP" altLang="en-US" sz="1400" b="1" dirty="0" err="1" smtClean="0">
                          <a:latin typeface="HGPｺﾞｼｯｸM" panose="020B0600000000000000" pitchFamily="50" charset="-128"/>
                          <a:ea typeface="HGPｺﾞｼｯｸM" panose="020B0600000000000000" pitchFamily="50" charset="-128"/>
                        </a:rPr>
                        <a:t>障がい</a:t>
                      </a:r>
                      <a:r>
                        <a:rPr kumimoji="1" lang="ja-JP" altLang="en-US" sz="1400" b="1" dirty="0" smtClean="0">
                          <a:latin typeface="HGPｺﾞｼｯｸM" panose="020B0600000000000000" pitchFamily="50" charset="-128"/>
                          <a:ea typeface="HGPｺﾞｼｯｸM" panose="020B0600000000000000" pitchFamily="50" charset="-128"/>
                        </a:rPr>
                        <a:t>者の</a:t>
                      </a:r>
                      <a:endParaRPr kumimoji="1" lang="en-US" altLang="ja-JP" sz="1400" b="1" dirty="0" smtClean="0">
                        <a:latin typeface="HGPｺﾞｼｯｸM" panose="020B0600000000000000" pitchFamily="50" charset="-128"/>
                        <a:ea typeface="HGPｺﾞｼｯｸM" panose="020B0600000000000000" pitchFamily="50" charset="-128"/>
                      </a:endParaRP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状況把握</a:t>
                      </a:r>
                      <a:endParaRPr kumimoji="1" lang="en-US" altLang="ja-JP" sz="1400" b="1" dirty="0" smtClean="0">
                        <a:latin typeface="HGPｺﾞｼｯｸM" panose="020B0600000000000000" pitchFamily="50" charset="-128"/>
                        <a:ea typeface="HGPｺﾞｼｯｸM" panose="020B0600000000000000" pitchFamily="50" charset="-128"/>
                      </a:endParaRP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（サービス利用者）</a:t>
                      </a:r>
                    </a:p>
                  </a:txBody>
                  <a:tcPr anchor="ctr"/>
                </a:tc>
                <a:tc>
                  <a:txBody>
                    <a:bodyPr/>
                    <a:lstStyle/>
                    <a:p>
                      <a:pPr marL="84138" indent="0">
                        <a:buFont typeface="Wingdings" panose="05000000000000000000" pitchFamily="2" charset="2"/>
                        <a:buNone/>
                      </a:pPr>
                      <a:r>
                        <a:rPr kumimoji="1" lang="ja-JP" altLang="en-US" sz="1400" u="none" strike="noStrike" baseline="0" dirty="0" smtClean="0">
                          <a:solidFill>
                            <a:schemeClr val="tx1"/>
                          </a:solidFill>
                          <a:latin typeface="HGPｺﾞｼｯｸM" panose="020B0600000000000000" pitchFamily="50" charset="-128"/>
                          <a:ea typeface="HGPｺﾞｼｯｸM" panose="020B0600000000000000" pitchFamily="50" charset="-128"/>
                        </a:rPr>
                        <a:t>すべての登録者について</a:t>
                      </a:r>
                      <a:r>
                        <a:rPr kumimoji="1" lang="ja-JP" altLang="en-US" sz="1400" dirty="0" smtClean="0">
                          <a:latin typeface="HGPｺﾞｼｯｸM" panose="020B0600000000000000" pitchFamily="50" charset="-128"/>
                          <a:ea typeface="HGPｺﾞｼｯｸM" panose="020B0600000000000000" pitchFamily="50" charset="-128"/>
                        </a:rPr>
                        <a:t>世帯状況や生活状況を整理するとともに、災害時の対応等の項目を追加し緊急度を把握</a:t>
                      </a:r>
                    </a:p>
                  </a:txBody>
                  <a:tcPr anchor="ctr"/>
                </a:tc>
                <a:tc>
                  <a:txBody>
                    <a:bodyPr/>
                    <a:lstStyle/>
                    <a:p>
                      <a:pPr algn="ctr"/>
                      <a:r>
                        <a:rPr kumimoji="1" lang="zh-CN" altLang="en-US" sz="1400" dirty="0" smtClean="0">
                          <a:latin typeface="HGPｺﾞｼｯｸM" panose="020B0600000000000000" pitchFamily="50" charset="-128"/>
                          <a:ea typeface="HGPｺﾞｼｯｸM" panose="020B0600000000000000" pitchFamily="50" charset="-128"/>
                        </a:rPr>
                        <a:t>富田林市</a:t>
                      </a:r>
                    </a:p>
                    <a:p>
                      <a:pPr algn="ctr"/>
                      <a:r>
                        <a:rPr kumimoji="1" lang="zh-CN" altLang="en-US" sz="1400" dirty="0" smtClean="0">
                          <a:latin typeface="HGPｺﾞｼｯｸM" panose="020B0600000000000000" pitchFamily="50" charset="-128"/>
                          <a:ea typeface="HGPｺﾞｼｯｸM" panose="020B0600000000000000" pitchFamily="50" charset="-128"/>
                        </a:rPr>
                        <a:t>河内長野市</a:t>
                      </a:r>
                    </a:p>
                    <a:p>
                      <a:pPr algn="ctr"/>
                      <a:r>
                        <a:rPr kumimoji="1" lang="zh-CN" altLang="en-US" sz="1400" dirty="0" smtClean="0">
                          <a:latin typeface="HGPｺﾞｼｯｸM" panose="020B0600000000000000" pitchFamily="50" charset="-128"/>
                          <a:ea typeface="HGPｺﾞｼｯｸM" panose="020B0600000000000000" pitchFamily="50" charset="-128"/>
                        </a:rPr>
                        <a:t>大阪狭山市</a:t>
                      </a: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太子町</a:t>
                      </a:r>
                      <a:endParaRPr kumimoji="1" lang="en-US" altLang="ja-JP" sz="1400" u="none"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河南町</a:t>
                      </a:r>
                      <a:endParaRPr kumimoji="1" lang="en-US" altLang="ja-JP" sz="1400" u="none" dirty="0" smtClean="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千早赤阪村</a:t>
                      </a:r>
                      <a:endParaRPr kumimoji="1" lang="zh-CN" altLang="en-US" sz="1400" u="none" dirty="0" smtClean="0">
                        <a:solidFill>
                          <a:schemeClr val="tx1"/>
                        </a:solidFill>
                        <a:latin typeface="HGPｺﾞｼｯｸM" panose="020B0600000000000000" pitchFamily="50" charset="-128"/>
                        <a:ea typeface="HGPｺﾞｼｯｸM" panose="020B0600000000000000" pitchFamily="50" charset="-128"/>
                      </a:endParaRPr>
                    </a:p>
                  </a:txBody>
                  <a:tcPr anchor="ctr"/>
                </a:tc>
                <a:extLst>
                  <a:ext uri="{0D108BD9-81ED-4DB2-BD59-A6C34878D82A}">
                    <a16:rowId xmlns:a16="http://schemas.microsoft.com/office/drawing/2014/main" val="4256039541"/>
                  </a:ext>
                </a:extLst>
              </a:tr>
              <a:tr h="515674">
                <a:tc vMerge="1">
                  <a:txBody>
                    <a:bodyPr/>
                    <a:lstStyle/>
                    <a:p>
                      <a:pPr marL="84138" indent="0" algn="ctr">
                        <a:buFont typeface="Wingdings" panose="05000000000000000000" pitchFamily="2" charset="2"/>
                        <a:buNone/>
                      </a:pPr>
                      <a:endParaRPr kumimoji="1" lang="ja-JP" altLang="en-US" sz="1400"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err="1" smtClean="0">
                          <a:latin typeface="HGPｺﾞｼｯｸM" panose="020B0600000000000000" pitchFamily="50" charset="-128"/>
                          <a:ea typeface="HGPｺﾞｼｯｸM" panose="020B0600000000000000" pitchFamily="50" charset="-128"/>
                        </a:rPr>
                        <a:t>障がい</a:t>
                      </a:r>
                      <a:r>
                        <a:rPr kumimoji="1" lang="ja-JP" altLang="en-US" sz="1400" dirty="0" smtClean="0">
                          <a:latin typeface="HGPｺﾞｼｯｸM" panose="020B0600000000000000" pitchFamily="50" charset="-128"/>
                          <a:ea typeface="HGPｺﾞｼｯｸM" panose="020B0600000000000000" pitchFamily="50" charset="-128"/>
                        </a:rPr>
                        <a:t>特性や緊急連絡先、医療の状況等についての情報を「サービス等利用計画別紙</a:t>
                      </a:r>
                      <a:r>
                        <a:rPr kumimoji="1" lang="en-US" altLang="ja-JP" sz="1400" dirty="0" smtClean="0">
                          <a:latin typeface="HGPｺﾞｼｯｸM" panose="020B0600000000000000" pitchFamily="50" charset="-128"/>
                          <a:ea typeface="HGPｺﾞｼｯｸM" panose="020B0600000000000000" pitchFamily="50" charset="-128"/>
                        </a:rPr>
                        <a:t>1</a:t>
                      </a:r>
                      <a:r>
                        <a:rPr kumimoji="1" lang="ja-JP" altLang="en-US" sz="1400" dirty="0" smtClean="0">
                          <a:latin typeface="HGPｺﾞｼｯｸM" panose="020B0600000000000000" pitchFamily="50" charset="-128"/>
                          <a:ea typeface="HGPｺﾞｼｯｸM" panose="020B0600000000000000" pitchFamily="50" charset="-128"/>
                        </a:rPr>
                        <a:t>（基本情報）」に記載し、緊急時も見据えたアセスメントを実施</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栃木市</a:t>
                      </a:r>
                      <a:endParaRPr kumimoji="1" lang="ja-JP" altLang="en-US" sz="1400" dirty="0">
                        <a:latin typeface="HGPｺﾞｼｯｸM" panose="020B0600000000000000" pitchFamily="50" charset="-128"/>
                        <a:ea typeface="HGPｺﾞｼｯｸM" panose="020B0600000000000000" pitchFamily="50" charset="-128"/>
                      </a:endParaRPr>
                    </a:p>
                  </a:txBody>
                  <a:tcPr anchor="ctr"/>
                </a:tc>
                <a:extLst>
                  <a:ext uri="{0D108BD9-81ED-4DB2-BD59-A6C34878D82A}">
                    <a16:rowId xmlns:a16="http://schemas.microsoft.com/office/drawing/2014/main" val="1079756607"/>
                  </a:ext>
                </a:extLst>
              </a:tr>
              <a:tr h="1141182">
                <a:tc rowSpan="2">
                  <a:txBody>
                    <a:bodyPr/>
                    <a:lstStyle/>
                    <a:p>
                      <a:pPr marL="84138" indent="0" algn="ctr">
                        <a:buFont typeface="Wingdings" panose="05000000000000000000" pitchFamily="2" charset="2"/>
                        <a:buNone/>
                      </a:pPr>
                      <a:r>
                        <a:rPr kumimoji="1" lang="ja-JP" altLang="en-US" sz="1400" b="1" dirty="0" err="1" smtClean="0">
                          <a:latin typeface="HGPｺﾞｼｯｸM" panose="020B0600000000000000" pitchFamily="50" charset="-128"/>
                          <a:ea typeface="HGPｺﾞｼｯｸM" panose="020B0600000000000000" pitchFamily="50" charset="-128"/>
                        </a:rPr>
                        <a:t>障がい</a:t>
                      </a:r>
                      <a:r>
                        <a:rPr kumimoji="1" lang="ja-JP" altLang="en-US" sz="1400" b="1" dirty="0" smtClean="0">
                          <a:latin typeface="HGPｺﾞｼｯｸM" panose="020B0600000000000000" pitchFamily="50" charset="-128"/>
                          <a:ea typeface="HGPｺﾞｼｯｸM" panose="020B0600000000000000" pitchFamily="50" charset="-128"/>
                        </a:rPr>
                        <a:t>者の</a:t>
                      </a: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状況把握</a:t>
                      </a: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（サービス未利用者）</a:t>
                      </a: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計画相談支援につながっていない</a:t>
                      </a:r>
                      <a:r>
                        <a:rPr kumimoji="1" lang="ja-JP" altLang="en-US" sz="1400" dirty="0" err="1" smtClean="0">
                          <a:latin typeface="HGPｺﾞｼｯｸM" panose="020B0600000000000000" pitchFamily="50" charset="-128"/>
                          <a:ea typeface="HGPｺﾞｼｯｸM" panose="020B0600000000000000" pitchFamily="50" charset="-128"/>
                        </a:rPr>
                        <a:t>障がい</a:t>
                      </a:r>
                      <a:r>
                        <a:rPr kumimoji="1" lang="ja-JP" altLang="en-US" sz="1400" dirty="0" smtClean="0">
                          <a:latin typeface="HGPｺﾞｼｯｸM" panose="020B0600000000000000" pitchFamily="50" charset="-128"/>
                          <a:ea typeface="HGPｺﾞｼｯｸM" panose="020B0600000000000000" pitchFamily="50" charset="-128"/>
                        </a:rPr>
                        <a:t>者を優先に、</a:t>
                      </a: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圏域の市町村の担当者と保健師、基幹相談支援センターの相談員で個別対応していたケースをもとに</a:t>
                      </a:r>
                      <a:r>
                        <a:rPr kumimoji="1" lang="ja-JP" altLang="en-US" sz="1400" dirty="0" smtClean="0">
                          <a:latin typeface="HGPｺﾞｼｯｸM" panose="020B0600000000000000" pitchFamily="50" charset="-128"/>
                          <a:ea typeface="HGPｺﾞｼｯｸM" panose="020B0600000000000000" pitchFamily="50" charset="-128"/>
                        </a:rPr>
                        <a:t>、緊急時対応の必要性が想定される「ハイリスク者」を抽出。緊急事態に至らないための予防、緊急時の対応、緊急対応後の措置などを記帳する「ハイリスク者の登録台帳」を整備</a:t>
                      </a:r>
                    </a:p>
                  </a:txBody>
                  <a:tcPr anchor="ctr"/>
                </a:tc>
                <a:tc>
                  <a:txBody>
                    <a:bodyPr/>
                    <a:lstStyle/>
                    <a:p>
                      <a:pPr marL="85725" indent="-85725" algn="ct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長野県</a:t>
                      </a:r>
                      <a:endParaRPr kumimoji="1"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85725" indent="-85725" algn="ct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北信圏域</a:t>
                      </a:r>
                    </a:p>
                  </a:txBody>
                  <a:tcPr anchor="ctr"/>
                </a:tc>
                <a:extLst>
                  <a:ext uri="{0D108BD9-81ED-4DB2-BD59-A6C34878D82A}">
                    <a16:rowId xmlns:a16="http://schemas.microsoft.com/office/drawing/2014/main" val="3024036499"/>
                  </a:ext>
                </a:extLst>
              </a:tr>
              <a:tr h="300311">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高齢部署と連携し、サービス未利用者の情報を把握</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忠岡町</a:t>
                      </a:r>
                    </a:p>
                  </a:txBody>
                  <a:tcPr anchor="ctr"/>
                </a:tc>
                <a:extLst>
                  <a:ext uri="{0D108BD9-81ED-4DB2-BD59-A6C34878D82A}">
                    <a16:rowId xmlns:a16="http://schemas.microsoft.com/office/drawing/2014/main" val="1757399113"/>
                  </a:ext>
                </a:extLst>
              </a:tr>
              <a:tr h="515674">
                <a:tc rowSpan="3">
                  <a:txBody>
                    <a:bodyPr/>
                    <a:lstStyle/>
                    <a:p>
                      <a:pPr marL="84138" marR="0" lvl="0" indent="0" algn="ctr"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緊急対応の</a:t>
                      </a:r>
                      <a:endParaRPr kumimoji="1" lang="en-US" altLang="ja-JP" sz="14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84138" marR="0" lvl="0" indent="0" algn="ctr"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事前準備</a:t>
                      </a: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緊急時の判断と対応をスムーズに行えるよう、市独自のマニュアル類（ケース支援に対する緊急性判断シート、緊急対応フロー図など）を</a:t>
                      </a: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作成</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東松島市</a:t>
                      </a:r>
                    </a:p>
                  </a:txBody>
                  <a:tcPr anchor="ctr"/>
                </a:tc>
                <a:extLst>
                  <a:ext uri="{0D108BD9-81ED-4DB2-BD59-A6C34878D82A}">
                    <a16:rowId xmlns:a16="http://schemas.microsoft.com/office/drawing/2014/main" val="653398532"/>
                  </a:ext>
                </a:extLst>
              </a:tr>
              <a:tr h="1141182">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0" indent="0">
                        <a:buFont typeface="Wingdings" panose="05000000000000000000" pitchFamily="2" charset="2"/>
                        <a:buNone/>
                      </a:pPr>
                      <a:r>
                        <a:rPr kumimoji="1" lang="ja-JP" altLang="en-US" sz="1400" b="0" u="none" dirty="0" smtClean="0">
                          <a:solidFill>
                            <a:srgbClr val="FF0000"/>
                          </a:solidFill>
                          <a:latin typeface="HGPｺﾞｼｯｸM" panose="020B0600000000000000" pitchFamily="50" charset="-128"/>
                          <a:ea typeface="HGPｺﾞｼｯｸM" panose="020B0600000000000000" pitchFamily="50" charset="-128"/>
                        </a:rPr>
                        <a:t> </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夜間・休日祝日において介護者の緊急時に介護を受けられなくなる</a:t>
                      </a:r>
                      <a:r>
                        <a:rPr kumimoji="1" lang="ja-JP" altLang="en-US" sz="1400" b="0" u="none"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者</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1400" b="0" u="none"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を対象とし、次の場合に一定の費用を補助</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　①短期入所事業所が受け入れに係るコーディネートをした場合</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1400" b="0" u="none"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②普段から利用している日中活動系サービス事業所の職員が必要に応じて　　  　</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　   駆けつけた場合</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堺市</a:t>
                      </a:r>
                      <a:endParaRPr kumimoji="1" lang="ja-JP" altLang="en-US" sz="1400" dirty="0">
                        <a:latin typeface="HGPｺﾞｼｯｸM" panose="020B0600000000000000" pitchFamily="50" charset="-128"/>
                        <a:ea typeface="HGPｺﾞｼｯｸM" panose="020B0600000000000000" pitchFamily="50" charset="-128"/>
                      </a:endParaRPr>
                    </a:p>
                  </a:txBody>
                  <a:tcPr anchor="ctr"/>
                </a:tc>
                <a:extLst>
                  <a:ext uri="{0D108BD9-81ED-4DB2-BD59-A6C34878D82A}">
                    <a16:rowId xmlns:a16="http://schemas.microsoft.com/office/drawing/2014/main" val="4289152865"/>
                  </a:ext>
                </a:extLst>
              </a:tr>
              <a:tr h="930965">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サービス等利用計画に安心生活支援プラン（夜間・休日を想定した対応プラン）を追加。緊急対応プランを通常の利用計画と別々に作成するのではなく、</a:t>
                      </a:r>
                      <a:r>
                        <a:rPr kumimoji="1" lang="en-US" altLang="ja-JP" sz="1400" dirty="0" smtClean="0">
                          <a:latin typeface="HGPｺﾞｼｯｸM" panose="020B0600000000000000" pitchFamily="50" charset="-128"/>
                          <a:ea typeface="HGPｺﾞｼｯｸM" panose="020B0600000000000000" pitchFamily="50" charset="-128"/>
                        </a:rPr>
                        <a:t>1</a:t>
                      </a:r>
                      <a:r>
                        <a:rPr kumimoji="1" lang="ja-JP" altLang="en-US" sz="1400" dirty="0" err="1" smtClean="0">
                          <a:latin typeface="HGPｺﾞｼｯｸM" panose="020B0600000000000000" pitchFamily="50" charset="-128"/>
                          <a:ea typeface="HGPｺﾞｼｯｸM" panose="020B0600000000000000" pitchFamily="50" charset="-128"/>
                        </a:rPr>
                        <a:t>つの</a:t>
                      </a:r>
                      <a:r>
                        <a:rPr kumimoji="1" lang="ja-JP" altLang="en-US" sz="1400" dirty="0" smtClean="0">
                          <a:latin typeface="HGPｺﾞｼｯｸM" panose="020B0600000000000000" pitchFamily="50" charset="-128"/>
                          <a:ea typeface="HGPｺﾞｼｯｸM" panose="020B0600000000000000" pitchFamily="50" charset="-128"/>
                        </a:rPr>
                        <a:t>利用計画として考え、利用計画の用紙に枠を追加　</a:t>
                      </a:r>
                      <a:r>
                        <a:rPr kumimoji="1" lang="en-US" altLang="ja-JP" sz="1400" dirty="0" smtClean="0">
                          <a:latin typeface="HGPｺﾞｼｯｸM" panose="020B0600000000000000" pitchFamily="50" charset="-128"/>
                          <a:ea typeface="HGPｺﾞｼｯｸM" panose="020B0600000000000000" pitchFamily="50" charset="-128"/>
                        </a:rPr>
                        <a:t>※</a:t>
                      </a:r>
                      <a:r>
                        <a:rPr kumimoji="1" lang="ja-JP" altLang="en-US" sz="1400" dirty="0" smtClean="0">
                          <a:latin typeface="HGPｺﾞｼｯｸM" panose="020B0600000000000000" pitchFamily="50" charset="-128"/>
                          <a:ea typeface="HGPｺﾞｼｯｸM" panose="020B0600000000000000" pitchFamily="50" charset="-128"/>
                        </a:rPr>
                        <a:t>必要者のみを対象</a:t>
                      </a:r>
                      <a:endParaRPr kumimoji="1" lang="ja-JP" altLang="en-US" sz="1400"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厚木市</a:t>
                      </a:r>
                    </a:p>
                  </a:txBody>
                  <a:tcPr anchor="ctr"/>
                </a:tc>
                <a:extLst>
                  <a:ext uri="{0D108BD9-81ED-4DB2-BD59-A6C34878D82A}">
                    <a16:rowId xmlns:a16="http://schemas.microsoft.com/office/drawing/2014/main" val="1274910134"/>
                  </a:ext>
                </a:extLst>
              </a:tr>
            </a:tbl>
          </a:graphicData>
        </a:graphic>
      </p:graphicFrame>
      <p:sp>
        <p:nvSpPr>
          <p:cNvPr id="17" name="タイトル 1"/>
          <p:cNvSpPr>
            <a:spLocks noGrp="1"/>
          </p:cNvSpPr>
          <p:nvPr>
            <p:ph type="title"/>
          </p:nvPr>
        </p:nvSpPr>
        <p:spPr>
          <a:xfrm>
            <a:off x="179512" y="136144"/>
            <a:ext cx="3067945" cy="455968"/>
          </a:xfrm>
        </p:spPr>
        <p:txBody>
          <a:bodyPr>
            <a:noAutofit/>
          </a:bodyPr>
          <a:lstStyle/>
          <a:p>
            <a:r>
              <a:rPr lang="ja-JP" altLang="en-US" sz="2400" b="1" dirty="0" smtClean="0">
                <a:latin typeface="ＭＳ ゴシック" panose="020B0609070205080204" pitchFamily="49" charset="-128"/>
                <a:ea typeface="ＭＳ ゴシック" panose="020B0609070205080204" pitchFamily="49" charset="-128"/>
              </a:rPr>
              <a:t>具体的な取り組み</a:t>
            </a:r>
            <a:endParaRPr kumimoji="1" lang="ja-JP" altLang="en-US" sz="2400" b="1" dirty="0">
              <a:latin typeface="ＭＳ ゴシック" panose="020B0609070205080204" pitchFamily="49" charset="-128"/>
              <a:ea typeface="ＭＳ ゴシック" panose="020B0609070205080204" pitchFamily="49" charset="-128"/>
            </a:endParaRPr>
          </a:p>
        </p:txBody>
      </p:sp>
      <p:cxnSp>
        <p:nvCxnSpPr>
          <p:cNvPr id="18" name="直線コネクタ 17"/>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７</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1187624" y="6638318"/>
            <a:ext cx="8060805" cy="230832"/>
          </a:xfrm>
          <a:prstGeom prst="rect">
            <a:avLst/>
          </a:prstGeom>
          <a:noFill/>
        </p:spPr>
        <p:txBody>
          <a:bodyPr wrap="square" rtlCol="0">
            <a:spAutoFit/>
          </a:bodyPr>
          <a:lstStyle/>
          <a:p>
            <a:r>
              <a:rPr lang="ja-JP" altLang="en-US" sz="900" dirty="0" smtClean="0">
                <a:latin typeface="HG明朝E" panose="02020909000000000000" pitchFamily="17" charset="-128"/>
                <a:ea typeface="HG明朝E" panose="02020909000000000000" pitchFamily="17" charset="-128"/>
              </a:rPr>
              <a:t>＊大阪府内の市町村の取り組みについては大阪府による聞き取り、その他は厚生労働省「地域生活支援拠点等の好事例集」（平成</a:t>
            </a:r>
            <a:r>
              <a:rPr lang="en-US" altLang="ja-JP" sz="900" dirty="0" smtClean="0">
                <a:latin typeface="HG明朝E" panose="02020909000000000000" pitchFamily="17" charset="-128"/>
                <a:ea typeface="HG明朝E" panose="02020909000000000000" pitchFamily="17" charset="-128"/>
              </a:rPr>
              <a:t>30</a:t>
            </a:r>
            <a:r>
              <a:rPr lang="ja-JP" altLang="en-US" sz="900" dirty="0" smtClean="0">
                <a:latin typeface="HG明朝E" panose="02020909000000000000" pitchFamily="17" charset="-128"/>
                <a:ea typeface="HG明朝E" panose="02020909000000000000" pitchFamily="17" charset="-128"/>
              </a:rPr>
              <a:t>年</a:t>
            </a:r>
            <a:r>
              <a:rPr lang="en-US" altLang="ja-JP" sz="900" dirty="0">
                <a:latin typeface="HG明朝E" panose="02020909000000000000" pitchFamily="17" charset="-128"/>
                <a:ea typeface="HG明朝E" panose="02020909000000000000" pitchFamily="17" charset="-128"/>
              </a:rPr>
              <a:t>3</a:t>
            </a:r>
            <a:r>
              <a:rPr lang="ja-JP" altLang="en-US" sz="900" dirty="0" smtClean="0">
                <a:latin typeface="HG明朝E" panose="02020909000000000000" pitchFamily="17" charset="-128"/>
                <a:ea typeface="HG明朝E" panose="02020909000000000000" pitchFamily="17" charset="-128"/>
              </a:rPr>
              <a:t>月）より抜粋</a:t>
            </a:r>
            <a:endParaRPr kumimoji="1" lang="ja-JP" altLang="en-US" sz="900" dirty="0">
              <a:latin typeface="HG明朝E" panose="02020909000000000000" pitchFamily="17" charset="-128"/>
              <a:ea typeface="HG明朝E" panose="02020909000000000000" pitchFamily="17" charset="-128"/>
            </a:endParaRPr>
          </a:p>
        </p:txBody>
      </p:sp>
    </p:spTree>
    <p:extLst>
      <p:ext uri="{BB962C8B-B14F-4D97-AF65-F5344CB8AC3E}">
        <p14:creationId xmlns:p14="http://schemas.microsoft.com/office/powerpoint/2010/main" val="41610303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945800489"/>
              </p:ext>
            </p:extLst>
          </p:nvPr>
        </p:nvGraphicFramePr>
        <p:xfrm>
          <a:off x="180409" y="749155"/>
          <a:ext cx="8851996" cy="5776187"/>
        </p:xfrm>
        <a:graphic>
          <a:graphicData uri="http://schemas.openxmlformats.org/drawingml/2006/table">
            <a:tbl>
              <a:tblPr bandRow="1">
                <a:tableStyleId>{5C22544A-7EE6-4342-B048-85BDC9FD1C3A}</a:tableStyleId>
              </a:tblPr>
              <a:tblGrid>
                <a:gridCol w="1794998">
                  <a:extLst>
                    <a:ext uri="{9D8B030D-6E8A-4147-A177-3AD203B41FA5}">
                      <a16:colId xmlns:a16="http://schemas.microsoft.com/office/drawing/2014/main" val="1092894515"/>
                    </a:ext>
                  </a:extLst>
                </a:gridCol>
                <a:gridCol w="5904870">
                  <a:extLst>
                    <a:ext uri="{9D8B030D-6E8A-4147-A177-3AD203B41FA5}">
                      <a16:colId xmlns:a16="http://schemas.microsoft.com/office/drawing/2014/main" val="3673669807"/>
                    </a:ext>
                  </a:extLst>
                </a:gridCol>
                <a:gridCol w="1152128">
                  <a:extLst>
                    <a:ext uri="{9D8B030D-6E8A-4147-A177-3AD203B41FA5}">
                      <a16:colId xmlns:a16="http://schemas.microsoft.com/office/drawing/2014/main" val="3819626670"/>
                    </a:ext>
                  </a:extLst>
                </a:gridCol>
              </a:tblGrid>
              <a:tr h="542515">
                <a:tc rowSpan="3">
                  <a:txBody>
                    <a:bodyPr/>
                    <a:lstStyle/>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緊急対応の</a:t>
                      </a: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事前準備</a:t>
                      </a:r>
                      <a:endParaRPr kumimoji="1" lang="en-US" altLang="ja-JP"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180000" indent="-180000" algn="l">
                        <a:buFont typeface="Wingdings" panose="05000000000000000000" pitchFamily="2" charset="2"/>
                        <a:buNone/>
                      </a:pP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 緊急時に対応できるように、緊急時対応事業</a:t>
                      </a:r>
                      <a:r>
                        <a:rPr kumimoji="1" lang="en-US" altLang="ja-JP" sz="1400" b="0" u="none" baseline="30000" dirty="0" smtClean="0">
                          <a:solidFill>
                            <a:schemeClr val="tx1"/>
                          </a:solidFill>
                          <a:latin typeface="HGPｺﾞｼｯｸM" panose="020B0600000000000000" pitchFamily="50" charset="-128"/>
                          <a:ea typeface="HGPｺﾞｼｯｸM" panose="020B0600000000000000" pitchFamily="50" charset="-128"/>
                        </a:rPr>
                        <a:t>※8</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の登録時に可能な限り第</a:t>
                      </a:r>
                      <a:r>
                        <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希</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p>
                      <a:pPr marL="180000" indent="-180000" algn="l">
                        <a:buFont typeface="Wingdings" panose="05000000000000000000" pitchFamily="2" charset="2"/>
                        <a:buNone/>
                      </a:pPr>
                      <a:r>
                        <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望から第</a:t>
                      </a:r>
                      <a:r>
                        <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希望までの短期入所を設定</a:t>
                      </a:r>
                      <a:endParaRPr kumimoji="1" lang="en-US" altLang="ja-JP" sz="1400" b="0" u="none" dirty="0" smtClean="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堺市</a:t>
                      </a:r>
                      <a:endParaRPr kumimoji="1" lang="zh-CN" altLang="en-US" sz="1400" dirty="0" smtClean="0">
                        <a:latin typeface="HGPｺﾞｼｯｸM" panose="020B0600000000000000" pitchFamily="50" charset="-128"/>
                        <a:ea typeface="HGPｺﾞｼｯｸM" panose="020B0600000000000000" pitchFamily="50" charset="-128"/>
                      </a:endParaRPr>
                    </a:p>
                  </a:txBody>
                  <a:tcPr anchor="ctr"/>
                </a:tc>
                <a:extLst>
                  <a:ext uri="{0D108BD9-81ED-4DB2-BD59-A6C34878D82A}">
                    <a16:rowId xmlns:a16="http://schemas.microsoft.com/office/drawing/2014/main" val="4256039541"/>
                  </a:ext>
                </a:extLst>
              </a:tr>
              <a:tr h="542515">
                <a:tc vMerge="1">
                  <a:txBody>
                    <a:bodyPr/>
                    <a:lstStyle/>
                    <a:p>
                      <a:pPr marL="84138" indent="0" algn="ctr">
                        <a:buFont typeface="Wingdings" panose="05000000000000000000" pitchFamily="2" charset="2"/>
                        <a:buNone/>
                      </a:pPr>
                      <a:endParaRPr kumimoji="1" lang="ja-JP" altLang="en-US" sz="1400"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緊急性があり見守り等が必要な人に、原則登録制で、電話や自宅訪問、関係先への見回り等の定期的な見守りサービスを実施</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千葉市</a:t>
                      </a:r>
                    </a:p>
                  </a:txBody>
                  <a:tcPr anchor="ctr"/>
                </a:tc>
                <a:extLst>
                  <a:ext uri="{0D108BD9-81ED-4DB2-BD59-A6C34878D82A}">
                    <a16:rowId xmlns:a16="http://schemas.microsoft.com/office/drawing/2014/main" val="1079756607"/>
                  </a:ext>
                </a:extLst>
              </a:tr>
              <a:tr h="542515">
                <a:tc vMerge="1">
                  <a:txBody>
                    <a:bodyPr/>
                    <a:lstStyle/>
                    <a:p>
                      <a:endParaRPr kumimoji="1" lang="ja-JP" altLang="en-US"/>
                    </a:p>
                  </a:txBody>
                  <a:tcPr/>
                </a:tc>
                <a:tc>
                  <a:txBody>
                    <a:bodyPr/>
                    <a:lstStyle/>
                    <a:p>
                      <a:pPr marL="84138" indent="0">
                        <a:buFont typeface="Wingdings" panose="05000000000000000000" pitchFamily="2" charset="2"/>
                        <a:buNone/>
                      </a:pP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基幹相談支援センターが、</a:t>
                      </a:r>
                      <a:r>
                        <a:rPr kumimoji="1" lang="en-US" altLang="ja-JP" sz="1400" u="none"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か月先の短期入所の空き情報を照会し</a:t>
                      </a: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市内の相談支援事業所に配信</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岸和田市</a:t>
                      </a:r>
                    </a:p>
                  </a:txBody>
                  <a:tcPr anchor="ctr"/>
                </a:tc>
                <a:extLst>
                  <a:ext uri="{0D108BD9-81ED-4DB2-BD59-A6C34878D82A}">
                    <a16:rowId xmlns:a16="http://schemas.microsoft.com/office/drawing/2014/main" val="1758532972"/>
                  </a:ext>
                </a:extLst>
              </a:tr>
              <a:tr h="542515">
                <a:tc rowSpan="3">
                  <a:txBody>
                    <a:bodyPr/>
                    <a:lstStyle/>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緊急連絡の</a:t>
                      </a:r>
                      <a:endParaRPr kumimoji="1" lang="en-US" altLang="ja-JP" sz="1400" b="1" dirty="0" smtClean="0">
                        <a:latin typeface="HGPｺﾞｼｯｸM" panose="020B0600000000000000" pitchFamily="50" charset="-128"/>
                        <a:ea typeface="HGPｺﾞｼｯｸM" panose="020B0600000000000000" pitchFamily="50" charset="-128"/>
                      </a:endParaRPr>
                    </a:p>
                    <a:p>
                      <a:pPr marL="84138" indent="0" algn="ctr">
                        <a:buFont typeface="Wingdings" panose="05000000000000000000" pitchFamily="2" charset="2"/>
                        <a:buNone/>
                      </a:pPr>
                      <a:r>
                        <a:rPr kumimoji="1" lang="ja-JP" altLang="en-US" sz="1400" b="1" dirty="0" smtClean="0">
                          <a:latin typeface="HGPｺﾞｼｯｸM" panose="020B0600000000000000" pitchFamily="50" charset="-128"/>
                          <a:ea typeface="HGPｺﾞｼｯｸM" panose="020B0600000000000000" pitchFamily="50" charset="-128"/>
                        </a:rPr>
                        <a:t>受付体制</a:t>
                      </a: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夜間と土曜は市役所の宿直で一時的に対応。市担当者により緊急性が高いと判断された場合は拠点に連絡が入り、そこから適切な場所につなぐ</a:t>
                      </a:r>
                    </a:p>
                  </a:txBody>
                  <a:tcPr anchor="ctr"/>
                </a:tc>
                <a:tc>
                  <a:txBody>
                    <a:bodyPr/>
                    <a:lstStyle/>
                    <a:p>
                      <a:pPr marL="85725" indent="-85725" algn="ct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新見市</a:t>
                      </a:r>
                    </a:p>
                  </a:txBody>
                  <a:tcPr anchor="ctr"/>
                </a:tc>
                <a:extLst>
                  <a:ext uri="{0D108BD9-81ED-4DB2-BD59-A6C34878D82A}">
                    <a16:rowId xmlns:a16="http://schemas.microsoft.com/office/drawing/2014/main" val="3024036499"/>
                  </a:ext>
                </a:extLst>
              </a:tr>
              <a:tr h="542515">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夜間、休日は併設している入所施設の夜勤職員が電話を受け、必要に応じて各相談支援専門員に連絡</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千葉市</a:t>
                      </a:r>
                    </a:p>
                  </a:txBody>
                  <a:tcPr anchor="ctr"/>
                </a:tc>
                <a:extLst>
                  <a:ext uri="{0D108BD9-81ED-4DB2-BD59-A6C34878D82A}">
                    <a16:rowId xmlns:a16="http://schemas.microsoft.com/office/drawing/2014/main" val="1757399113"/>
                  </a:ext>
                </a:extLst>
              </a:tr>
              <a:tr h="765903">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緊急時の受け入れが必要な場合、相談支援事業所が中心となって各短期入所事業所へ空き状況を確認し、受け入れを依頼。短期入所の支給決定を受けていないケースの場合等、必要に応じて相談支援事業所から市に連絡調整</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松山市</a:t>
                      </a:r>
                    </a:p>
                  </a:txBody>
                  <a:tcPr anchor="ctr"/>
                </a:tc>
                <a:extLst>
                  <a:ext uri="{0D108BD9-81ED-4DB2-BD59-A6C34878D82A}">
                    <a16:rowId xmlns:a16="http://schemas.microsoft.com/office/drawing/2014/main" val="1593725011"/>
                  </a:ext>
                </a:extLst>
              </a:tr>
              <a:tr h="989291">
                <a:tc rowSpan="2">
                  <a:txBody>
                    <a:bodyPr/>
                    <a:lstStyle/>
                    <a:p>
                      <a:pPr marL="84138" marR="0" lvl="0" indent="0" algn="ctr"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4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関係機関との連携</a:t>
                      </a:r>
                    </a:p>
                  </a:txBody>
                  <a:tcPr anchor="ctr"/>
                </a:tc>
                <a:tc>
                  <a:txBody>
                    <a:bodyPr/>
                    <a:lstStyle/>
                    <a:p>
                      <a:pPr marL="84138" indent="0">
                        <a:buFont typeface="Wingdings" panose="05000000000000000000" pitchFamily="2" charset="2"/>
                        <a:buNone/>
                      </a:pPr>
                      <a:r>
                        <a:rPr kumimoji="1" lang="ja-JP" altLang="en-US" sz="1400" dirty="0" err="1" smtClean="0">
                          <a:latin typeface="HGPｺﾞｼｯｸM" panose="020B0600000000000000" pitchFamily="50" charset="-128"/>
                          <a:ea typeface="HGPｺﾞｼｯｸM" panose="020B0600000000000000" pitchFamily="50" charset="-128"/>
                        </a:rPr>
                        <a:t>障がい</a:t>
                      </a:r>
                      <a:r>
                        <a:rPr kumimoji="1" lang="ja-JP" altLang="en-US" sz="1400" dirty="0" smtClean="0">
                          <a:latin typeface="HGPｺﾞｼｯｸM" panose="020B0600000000000000" pitchFamily="50" charset="-128"/>
                          <a:ea typeface="HGPｺﾞｼｯｸM" panose="020B0600000000000000" pitchFamily="50" charset="-128"/>
                        </a:rPr>
                        <a:t>者の高齢化に備え、介護関係者との連携を積極的に実施</a:t>
                      </a:r>
                      <a:r>
                        <a:rPr kumimoji="1" lang="ja-JP" altLang="en-US" sz="1400" u="none" dirty="0" smtClean="0">
                          <a:solidFill>
                            <a:schemeClr val="tx1"/>
                          </a:solidFill>
                          <a:latin typeface="HGPｺﾞｼｯｸM" panose="020B0600000000000000" pitchFamily="50" charset="-128"/>
                          <a:ea typeface="HGPｺﾞｼｯｸM" panose="020B0600000000000000" pitchFamily="50" charset="-128"/>
                        </a:rPr>
                        <a:t>（障がい担当者には拒否反応を示すことが多いが、介護担当が同行すると受け入れてくれやすい傾向があるため、</a:t>
                      </a:r>
                      <a:r>
                        <a:rPr kumimoji="1" lang="ja-JP" altLang="en-US" sz="1400" dirty="0" smtClean="0">
                          <a:latin typeface="HGPｺﾞｼｯｸM" panose="020B0600000000000000" pitchFamily="50" charset="-128"/>
                          <a:ea typeface="HGPｺﾞｼｯｸM" panose="020B0600000000000000" pitchFamily="50" charset="-128"/>
                        </a:rPr>
                        <a:t>高齢の障がいサービス未利用者への働きかけに介護担当者が同行など）</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千葉市</a:t>
                      </a:r>
                    </a:p>
                  </a:txBody>
                  <a:tcPr anchor="ctr"/>
                </a:tc>
                <a:extLst>
                  <a:ext uri="{0D108BD9-81ED-4DB2-BD59-A6C34878D82A}">
                    <a16:rowId xmlns:a16="http://schemas.microsoft.com/office/drawing/2014/main" val="653398532"/>
                  </a:ext>
                </a:extLst>
              </a:tr>
              <a:tr h="542515">
                <a:tc vMerge="1">
                  <a:txBody>
                    <a:bodyPr/>
                    <a:lstStyle/>
                    <a:p>
                      <a:pPr marL="84138" indent="0" algn="ctr">
                        <a:buFont typeface="Wingdings" panose="05000000000000000000" pitchFamily="2" charset="2"/>
                        <a:buNone/>
                      </a:pPr>
                      <a:endParaRPr kumimoji="1" lang="ja-JP" altLang="en-US" sz="1400" b="1" dirty="0" smtClean="0">
                        <a:latin typeface="HGPｺﾞｼｯｸM" panose="020B0600000000000000" pitchFamily="50" charset="-128"/>
                        <a:ea typeface="HGPｺﾞｼｯｸM" panose="020B0600000000000000" pitchFamily="50" charset="-128"/>
                      </a:endParaRPr>
                    </a:p>
                  </a:txBody>
                  <a:tcPr anchor="ctr"/>
                </a:tc>
                <a:tc>
                  <a:txBody>
                    <a:bodyPr/>
                    <a:lstStyle/>
                    <a:p>
                      <a:pPr marL="84138" indent="0">
                        <a:buFont typeface="Wingdings" panose="05000000000000000000" pitchFamily="2" charset="2"/>
                        <a:buNone/>
                      </a:pPr>
                      <a:r>
                        <a:rPr kumimoji="1" lang="ja-JP" altLang="en-US" sz="1400" dirty="0" smtClean="0">
                          <a:latin typeface="HGPｺﾞｼｯｸM" panose="020B0600000000000000" pitchFamily="50" charset="-128"/>
                          <a:ea typeface="HGPｺﾞｼｯｸM" panose="020B0600000000000000" pitchFamily="50" charset="-128"/>
                        </a:rPr>
                        <a:t>市内に短期入所事業所が少ないため、市内の特別養護老人ホームで短期入所の受け入れを実施</a:t>
                      </a:r>
                    </a:p>
                  </a:txBody>
                  <a:tcPr anchor="ctr"/>
                </a:tc>
                <a:tc>
                  <a:txBody>
                    <a:bodyPr/>
                    <a:lstStyle/>
                    <a:p>
                      <a:pPr algn="ctr"/>
                      <a:r>
                        <a:rPr kumimoji="1" lang="ja-JP" altLang="en-US" sz="1400" dirty="0" smtClean="0">
                          <a:latin typeface="HGPｺﾞｼｯｸM" panose="020B0600000000000000" pitchFamily="50" charset="-128"/>
                          <a:ea typeface="HGPｺﾞｼｯｸM" panose="020B0600000000000000" pitchFamily="50" charset="-128"/>
                        </a:rPr>
                        <a:t>藤井寺市</a:t>
                      </a:r>
                    </a:p>
                  </a:txBody>
                  <a:tcPr anchor="ctr"/>
                </a:tc>
                <a:extLst>
                  <a:ext uri="{0D108BD9-81ED-4DB2-BD59-A6C34878D82A}">
                    <a16:rowId xmlns:a16="http://schemas.microsoft.com/office/drawing/2014/main" val="4289152865"/>
                  </a:ext>
                </a:extLst>
              </a:tr>
              <a:tr h="765903">
                <a:tc>
                  <a:txBody>
                    <a:bodyPr/>
                    <a:lstStyle/>
                    <a:p>
                      <a:pPr marL="84138" marR="0" lvl="0" indent="0" algn="ctr"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400" b="1" dirty="0" smtClean="0">
                          <a:solidFill>
                            <a:prstClr val="black"/>
                          </a:solidFill>
                          <a:latin typeface="HGPｺﾞｼｯｸM" panose="020B0600000000000000" pitchFamily="50" charset="-128"/>
                          <a:ea typeface="HGPｺﾞｼｯｸM" panose="020B0600000000000000" pitchFamily="50" charset="-128"/>
                        </a:rPr>
                        <a:t>体験の機会の確保</a:t>
                      </a:r>
                      <a:endParaRPr kumimoji="1" lang="ja-JP" altLang="en-US" sz="1400" b="1" i="0" u="none" strike="noStrike" kern="1200" cap="none" spc="0" normalizeH="0" baseline="0" noProof="0" dirty="0" smtClean="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0" indent="0" algn="l" defTabSz="685800" rtl="0" eaLnBrk="1" latinLnBrk="0" hangingPunct="1">
                        <a:buFont typeface="Wingdings" panose="05000000000000000000" pitchFamily="2" charset="2"/>
                        <a:buNone/>
                      </a:pPr>
                      <a:r>
                        <a:rPr kumimoji="1" lang="ja-JP" altLang="en-US" sz="1400" b="0" u="none" kern="1200" baseline="0" dirty="0" smtClean="0">
                          <a:solidFill>
                            <a:srgbClr val="FF0000"/>
                          </a:solidFill>
                          <a:latin typeface="HGPｺﾞｼｯｸM" panose="020B0600000000000000" pitchFamily="50" charset="-128"/>
                          <a:ea typeface="HGPｺﾞｼｯｸM" panose="020B0600000000000000" pitchFamily="50" charset="-128"/>
                          <a:cs typeface="+mn-cs"/>
                        </a:rPr>
                        <a:t> </a:t>
                      </a:r>
                      <a:r>
                        <a:rPr kumimoji="1" lang="ja-JP" altLang="en-US" sz="1400" b="0" u="none" kern="1200" dirty="0" smtClean="0">
                          <a:solidFill>
                            <a:schemeClr val="tx1"/>
                          </a:solidFill>
                          <a:latin typeface="HGPｺﾞｼｯｸM" panose="020B0600000000000000" pitchFamily="50" charset="-128"/>
                          <a:ea typeface="HGPｺﾞｼｯｸM" panose="020B0600000000000000" pitchFamily="50" charset="-128"/>
                          <a:cs typeface="+mn-cs"/>
                        </a:rPr>
                        <a:t>将来の自立生活に繋がる訓練（きっかけ作り）のため、事業所の空き部屋など  </a:t>
                      </a:r>
                      <a:endParaRPr kumimoji="1" lang="en-US" altLang="ja-JP" sz="1400" b="0" u="none" kern="1200" dirty="0" smtClean="0">
                        <a:solidFill>
                          <a:schemeClr val="tx1"/>
                        </a:solidFill>
                        <a:latin typeface="HGPｺﾞｼｯｸM" panose="020B0600000000000000" pitchFamily="50" charset="-128"/>
                        <a:ea typeface="HGPｺﾞｼｯｸM" panose="020B0600000000000000" pitchFamily="50" charset="-128"/>
                        <a:cs typeface="+mn-cs"/>
                      </a:endParaRPr>
                    </a:p>
                    <a:p>
                      <a:pPr marL="0" indent="0" algn="l" defTabSz="685800" rtl="0" eaLnBrk="1" latinLnBrk="0" hangingPunct="1">
                        <a:buFont typeface="Wingdings" panose="05000000000000000000" pitchFamily="2" charset="2"/>
                        <a:buNone/>
                      </a:pPr>
                      <a:r>
                        <a:rPr kumimoji="1" lang="ja-JP" altLang="en-US" sz="1400" b="0" u="none" kern="1200" baseline="0" dirty="0" smtClean="0">
                          <a:solidFill>
                            <a:schemeClr val="tx1"/>
                          </a:solidFill>
                          <a:latin typeface="HGPｺﾞｼｯｸM" panose="020B0600000000000000" pitchFamily="50" charset="-128"/>
                          <a:ea typeface="HGPｺﾞｼｯｸM" panose="020B0600000000000000" pitchFamily="50" charset="-128"/>
                          <a:cs typeface="+mn-cs"/>
                        </a:rPr>
                        <a:t> </a:t>
                      </a:r>
                      <a:r>
                        <a:rPr kumimoji="1" lang="ja-JP" altLang="en-US" sz="1400" b="0" u="none" kern="1200" dirty="0" smtClean="0">
                          <a:solidFill>
                            <a:schemeClr val="tx1"/>
                          </a:solidFill>
                          <a:latin typeface="HGPｺﾞｼｯｸM" panose="020B0600000000000000" pitchFamily="50" charset="-128"/>
                          <a:ea typeface="HGPｺﾞｼｯｸM" panose="020B0600000000000000" pitchFamily="50" charset="-128"/>
                          <a:cs typeface="+mn-cs"/>
                        </a:rPr>
                        <a:t>を活用し、普段から利用者と関わりのある支援員が隣室で待機しながら外泊体　　</a:t>
                      </a:r>
                      <a:r>
                        <a:rPr kumimoji="1" lang="en-US" altLang="ja-JP" sz="1400" b="0" u="none" kern="1200" baseline="0" dirty="0" smtClean="0">
                          <a:solidFill>
                            <a:schemeClr val="tx1"/>
                          </a:solidFill>
                          <a:latin typeface="HGPｺﾞｼｯｸM" panose="020B0600000000000000" pitchFamily="50" charset="-128"/>
                          <a:ea typeface="HGPｺﾞｼｯｸM" panose="020B0600000000000000" pitchFamily="50" charset="-128"/>
                          <a:cs typeface="+mn-cs"/>
                        </a:rPr>
                        <a:t> </a:t>
                      </a:r>
                    </a:p>
                    <a:p>
                      <a:pPr marL="0" indent="0" algn="l" defTabSz="685800" rtl="0" eaLnBrk="1" latinLnBrk="0" hangingPunct="1">
                        <a:buFont typeface="Wingdings" panose="05000000000000000000" pitchFamily="2" charset="2"/>
                        <a:buNone/>
                      </a:pPr>
                      <a:r>
                        <a:rPr kumimoji="1" lang="en-US" altLang="ja-JP" sz="1400" b="0" u="none" kern="1200" baseline="0" dirty="0" smtClean="0">
                          <a:solidFill>
                            <a:schemeClr val="tx1"/>
                          </a:solidFill>
                          <a:latin typeface="HGPｺﾞｼｯｸM" panose="020B0600000000000000" pitchFamily="50" charset="-128"/>
                          <a:ea typeface="HGPｺﾞｼｯｸM" panose="020B0600000000000000" pitchFamily="50" charset="-128"/>
                          <a:cs typeface="+mn-cs"/>
                        </a:rPr>
                        <a:t> </a:t>
                      </a:r>
                      <a:r>
                        <a:rPr kumimoji="1" lang="ja-JP" altLang="en-US" sz="1400" b="0" u="none" kern="1200" dirty="0" smtClean="0">
                          <a:solidFill>
                            <a:schemeClr val="tx1"/>
                          </a:solidFill>
                          <a:latin typeface="HGPｺﾞｼｯｸM" panose="020B0600000000000000" pitchFamily="50" charset="-128"/>
                          <a:ea typeface="HGPｺﾞｼｯｸM" panose="020B0600000000000000" pitchFamily="50" charset="-128"/>
                          <a:cs typeface="+mn-cs"/>
                        </a:rPr>
                        <a:t>験を実施</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latin typeface="HGPｺﾞｼｯｸM" panose="020B0600000000000000" pitchFamily="50" charset="-128"/>
                          <a:ea typeface="HGPｺﾞｼｯｸM" panose="020B0600000000000000" pitchFamily="50" charset="-128"/>
                        </a:rPr>
                        <a:t>堺市</a:t>
                      </a:r>
                    </a:p>
                  </a:txBody>
                  <a:tcPr anchor="ctr"/>
                </a:tc>
                <a:extLst>
                  <a:ext uri="{0D108BD9-81ED-4DB2-BD59-A6C34878D82A}">
                    <a16:rowId xmlns:a16="http://schemas.microsoft.com/office/drawing/2014/main" val="4047905726"/>
                  </a:ext>
                </a:extLst>
              </a:tr>
            </a:tbl>
          </a:graphicData>
        </a:graphic>
      </p:graphicFrame>
      <p:sp>
        <p:nvSpPr>
          <p:cNvPr id="17" name="タイトル 1"/>
          <p:cNvSpPr>
            <a:spLocks noGrp="1"/>
          </p:cNvSpPr>
          <p:nvPr>
            <p:ph type="title"/>
          </p:nvPr>
        </p:nvSpPr>
        <p:spPr>
          <a:xfrm>
            <a:off x="179512" y="136144"/>
            <a:ext cx="3067945" cy="455968"/>
          </a:xfrm>
        </p:spPr>
        <p:txBody>
          <a:bodyPr>
            <a:noAutofit/>
          </a:bodyPr>
          <a:lstStyle/>
          <a:p>
            <a:r>
              <a:rPr lang="ja-JP" altLang="en-US" sz="2400" b="1" dirty="0" smtClean="0">
                <a:latin typeface="ＭＳ ゴシック" panose="020B0609070205080204" pitchFamily="49" charset="-128"/>
                <a:ea typeface="ＭＳ ゴシック" panose="020B0609070205080204" pitchFamily="49" charset="-128"/>
              </a:rPr>
              <a:t>具体的な取り組み</a:t>
            </a:r>
            <a:endParaRPr kumimoji="1" lang="ja-JP" altLang="en-US" sz="2400" b="1" dirty="0">
              <a:latin typeface="ＭＳ ゴシック" panose="020B0609070205080204" pitchFamily="49" charset="-128"/>
              <a:ea typeface="ＭＳ ゴシック" panose="020B0609070205080204" pitchFamily="49" charset="-128"/>
            </a:endParaRPr>
          </a:p>
        </p:txBody>
      </p:sp>
      <p:cxnSp>
        <p:nvCxnSpPr>
          <p:cNvPr id="18" name="直線コネクタ 17"/>
          <p:cNvCxnSpPr/>
          <p:nvPr/>
        </p:nvCxnSpPr>
        <p:spPr>
          <a:xfrm>
            <a:off x="107504" y="620688"/>
            <a:ext cx="8924901"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 name="スライド番号プレースホルダー 2"/>
          <p:cNvSpPr>
            <a:spLocks noGrp="1"/>
          </p:cNvSpPr>
          <p:nvPr>
            <p:ph type="sldNum" sz="quarter" idx="12"/>
          </p:nvPr>
        </p:nvSpPr>
        <p:spPr>
          <a:xfrm>
            <a:off x="7086600" y="6486417"/>
            <a:ext cx="2057400" cy="365125"/>
          </a:xfrm>
        </p:spPr>
        <p:txBody>
          <a:bodyPr/>
          <a:lstStyle/>
          <a:p>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８</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179512" y="6525344"/>
            <a:ext cx="8460000" cy="369332"/>
          </a:xfrm>
          <a:prstGeom prst="rect">
            <a:avLst/>
          </a:prstGeom>
        </p:spPr>
        <p:txBody>
          <a:bodyPr wrap="square">
            <a:spAutoFit/>
          </a:bodyPr>
          <a:lstStyle/>
          <a:p>
            <a:pPr marL="180000" indent="-180000"/>
            <a:r>
              <a:rPr lang="en-US" altLang="ja-JP" sz="900" dirty="0" smtClean="0">
                <a:latin typeface="ＭＳ Ｐ明朝" panose="02020600040205080304" pitchFamily="18" charset="-128"/>
                <a:ea typeface="ＭＳ Ｐ明朝" panose="02020600040205080304" pitchFamily="18" charset="-128"/>
              </a:rPr>
              <a:t>※8 </a:t>
            </a:r>
            <a:r>
              <a:rPr lang="ja-JP" altLang="en-US" sz="900" dirty="0" smtClean="0">
                <a:latin typeface="ＭＳ Ｐ明朝" panose="02020600040205080304" pitchFamily="18" charset="-128"/>
                <a:ea typeface="ＭＳ Ｐ明朝" panose="02020600040205080304" pitchFamily="18" charset="-128"/>
              </a:rPr>
              <a:t>介護者</a:t>
            </a:r>
            <a:r>
              <a:rPr lang="ja-JP" altLang="en-US" sz="900" dirty="0">
                <a:latin typeface="ＭＳ Ｐ明朝" panose="02020600040205080304" pitchFamily="18" charset="-128"/>
                <a:ea typeface="ＭＳ Ｐ明朝" panose="02020600040205080304" pitchFamily="18" charset="-128"/>
              </a:rPr>
              <a:t>の緊急時に介護を受けられなくなる</a:t>
            </a:r>
            <a:r>
              <a:rPr lang="ja-JP" altLang="en-US" sz="900" dirty="0" err="1">
                <a:latin typeface="ＭＳ Ｐ明朝" panose="02020600040205080304" pitchFamily="18" charset="-128"/>
                <a:ea typeface="ＭＳ Ｐ明朝" panose="02020600040205080304" pitchFamily="18" charset="-128"/>
              </a:rPr>
              <a:t>障がい</a:t>
            </a:r>
            <a:r>
              <a:rPr lang="ja-JP" altLang="en-US" sz="900" dirty="0">
                <a:latin typeface="ＭＳ Ｐ明朝" panose="02020600040205080304" pitchFamily="18" charset="-128"/>
                <a:ea typeface="ＭＳ Ｐ明朝" panose="02020600040205080304" pitchFamily="18" charset="-128"/>
              </a:rPr>
              <a:t>者を対象に、事前に緊急時の対応を希望する法人の短期入所等</a:t>
            </a:r>
            <a:r>
              <a:rPr lang="ja-JP" altLang="en-US" sz="900" dirty="0" smtClean="0">
                <a:latin typeface="ＭＳ Ｐ明朝" panose="02020600040205080304" pitchFamily="18" charset="-128"/>
                <a:ea typeface="ＭＳ Ｐ明朝" panose="02020600040205080304" pitchFamily="18" charset="-128"/>
              </a:rPr>
              <a:t>へ登録</a:t>
            </a:r>
            <a:r>
              <a:rPr lang="ja-JP" altLang="en-US" sz="900" dirty="0">
                <a:latin typeface="ＭＳ Ｐ明朝" panose="02020600040205080304" pitchFamily="18" charset="-128"/>
                <a:ea typeface="ＭＳ Ｐ明朝" panose="02020600040205080304" pitchFamily="18" charset="-128"/>
              </a:rPr>
              <a:t>を行い、当該法人の夜間・休日</a:t>
            </a:r>
            <a:r>
              <a:rPr lang="ja-JP" altLang="en-US" sz="900" dirty="0" smtClean="0">
                <a:latin typeface="ＭＳ Ｐ明朝" panose="02020600040205080304" pitchFamily="18" charset="-128"/>
                <a:ea typeface="ＭＳ Ｐ明朝" panose="02020600040205080304" pitchFamily="18" charset="-128"/>
              </a:rPr>
              <a:t>祝日</a:t>
            </a:r>
            <a:r>
              <a:rPr lang="ja-JP" altLang="en-US" sz="900" dirty="0">
                <a:latin typeface="ＭＳ Ｐ明朝" panose="02020600040205080304" pitchFamily="18" charset="-128"/>
                <a:ea typeface="ＭＳ Ｐ明朝" panose="02020600040205080304" pitchFamily="18" charset="-128"/>
              </a:rPr>
              <a:t>の</a:t>
            </a:r>
            <a:r>
              <a:rPr lang="ja-JP" altLang="en-US" sz="900" dirty="0" smtClean="0">
                <a:latin typeface="ＭＳ Ｐ明朝" panose="02020600040205080304" pitchFamily="18" charset="-128"/>
                <a:ea typeface="ＭＳ Ｐ明朝" panose="02020600040205080304" pitchFamily="18" charset="-128"/>
              </a:rPr>
              <a:t>コールセンター</a:t>
            </a:r>
            <a:r>
              <a:rPr lang="ja-JP" altLang="en-US" sz="900" dirty="0">
                <a:latin typeface="ＭＳ Ｐ明朝" panose="02020600040205080304" pitchFamily="18" charset="-128"/>
                <a:ea typeface="ＭＳ Ｐ明朝" panose="02020600040205080304" pitchFamily="18" charset="-128"/>
              </a:rPr>
              <a:t>へ連絡することにより、短期入所事業所の受け入れに</a:t>
            </a:r>
            <a:r>
              <a:rPr lang="ja-JP" altLang="en-US" sz="900" dirty="0" smtClean="0">
                <a:latin typeface="ＭＳ Ｐ明朝" panose="02020600040205080304" pitchFamily="18" charset="-128"/>
                <a:ea typeface="ＭＳ Ｐ明朝" panose="02020600040205080304" pitchFamily="18" charset="-128"/>
              </a:rPr>
              <a:t>係る</a:t>
            </a:r>
            <a:r>
              <a:rPr lang="ja-JP" altLang="en-US" sz="900" dirty="0">
                <a:latin typeface="ＭＳ Ｐ明朝" panose="02020600040205080304" pitchFamily="18" charset="-128"/>
                <a:ea typeface="ＭＳ Ｐ明朝" panose="02020600040205080304" pitchFamily="18" charset="-128"/>
              </a:rPr>
              <a:t>コーディネートや必要に応じて現場へ支援員派遣による支援を行う事業</a:t>
            </a:r>
            <a:endParaRPr lang="en-US" altLang="ja-JP" sz="900"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8453633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t"/>
      <a:lstStyle>
        <a:defPPr>
          <a:defRPr kumimoji="1" b="1" dirty="0" smtClean="0">
            <a:latin typeface="HG丸ｺﾞｼｯｸM-PRO" panose="020F0600000000000000" pitchFamily="50" charset="-128"/>
            <a:ea typeface="HG丸ｺﾞｼｯｸM-PRO" panose="020F0600000000000000" pitchFamily="50" charset="-128"/>
          </a:defRPr>
        </a:defPPr>
      </a:lstStyle>
      <a:style>
        <a:lnRef idx="3">
          <a:schemeClr val="lt1"/>
        </a:lnRef>
        <a:fillRef idx="1">
          <a:schemeClr val="accent2"/>
        </a:fillRef>
        <a:effectRef idx="1">
          <a:schemeClr val="accent2"/>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14257</TotalTime>
  <Words>3254</Words>
  <Application>Microsoft Office PowerPoint</Application>
  <PresentationFormat>画面に合わせる (4:3)</PresentationFormat>
  <Paragraphs>164</Paragraphs>
  <Slides>11</Slides>
  <Notes>11</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11</vt:i4>
      </vt:variant>
    </vt:vector>
  </HeadingPairs>
  <TitlesOfParts>
    <vt:vector size="26" baseType="lpstr">
      <vt:lpstr>HGPｺﾞｼｯｸM</vt:lpstr>
      <vt:lpstr>HGSｺﾞｼｯｸE</vt:lpstr>
      <vt:lpstr>HGSｺﾞｼｯｸM</vt:lpstr>
      <vt:lpstr>HG丸ｺﾞｼｯｸM-PRO</vt:lpstr>
      <vt:lpstr>HG明朝E</vt:lpstr>
      <vt:lpstr>ＭＳ Ｐゴシック</vt:lpstr>
      <vt:lpstr>ＭＳ Ｐ明朝</vt:lpstr>
      <vt:lpstr>ＭＳ ゴシック</vt:lpstr>
      <vt:lpstr>ＭＳ 明朝</vt:lpstr>
      <vt:lpstr>游ゴシック</vt:lpstr>
      <vt:lpstr>游ゴシック Light</vt:lpstr>
      <vt:lpstr>Arial</vt:lpstr>
      <vt:lpstr>Calibri</vt:lpstr>
      <vt:lpstr>Wingdings</vt:lpstr>
      <vt:lpstr>Office テーマ</vt:lpstr>
      <vt:lpstr>PowerPoint プレゼンテーション</vt:lpstr>
      <vt:lpstr>はじめに</vt:lpstr>
      <vt:lpstr>整備に向けた考え方</vt:lpstr>
      <vt:lpstr>PowerPoint プレゼンテーション</vt:lpstr>
      <vt:lpstr>PowerPoint プレゼンテーション</vt:lpstr>
      <vt:lpstr>PowerPoint プレゼンテーション</vt:lpstr>
      <vt:lpstr>PowerPoint プレゼンテーション</vt:lpstr>
      <vt:lpstr>具体的な取り組み</vt:lpstr>
      <vt:lpstr>具体的な取り組み</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地域生活支援拠点の整備</dc:title>
  <cp:revision>952</cp:revision>
  <cp:lastPrinted>2019-06-27T00:47:37Z</cp:lastPrinted>
  <dcterms:created xsi:type="dcterms:W3CDTF">2018-09-12T07:20:19Z</dcterms:created>
  <dcterms:modified xsi:type="dcterms:W3CDTF">2019-09-09T09:29:55Z</dcterms:modified>
</cp:coreProperties>
</file>