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7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1E4459-E334-44F2-BA53-8041A9381F00}" type="datetimeFigureOut">
              <a:rPr kumimoji="1" lang="ja-JP" altLang="en-US" smtClean="0"/>
              <a:t>2019/9/9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9B26E5-3839-4656-8956-520734A912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2365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0CDCA-636B-4F4B-A567-C7BA73AA009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9025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1B93-F825-445B-86F8-DA0D7E6DDDC4}" type="datetimeFigureOut">
              <a:rPr kumimoji="1" lang="ja-JP" altLang="en-US" smtClean="0"/>
              <a:t>2019/9/9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FBA8F-70EA-4AAA-BFD4-7CEBDC7C77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4983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1B93-F825-445B-86F8-DA0D7E6DDDC4}" type="datetimeFigureOut">
              <a:rPr kumimoji="1" lang="ja-JP" altLang="en-US" smtClean="0"/>
              <a:t>2019/9/9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FBA8F-70EA-4AAA-BFD4-7CEBDC7C77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3325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1B93-F825-445B-86F8-DA0D7E6DDDC4}" type="datetimeFigureOut">
              <a:rPr kumimoji="1" lang="ja-JP" altLang="en-US" smtClean="0"/>
              <a:t>2019/9/9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FBA8F-70EA-4AAA-BFD4-7CEBDC7C77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594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1B93-F825-445B-86F8-DA0D7E6DDDC4}" type="datetimeFigureOut">
              <a:rPr kumimoji="1" lang="ja-JP" altLang="en-US" smtClean="0"/>
              <a:t>2019/9/9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FBA8F-70EA-4AAA-BFD4-7CEBDC7C77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6318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1B93-F825-445B-86F8-DA0D7E6DDDC4}" type="datetimeFigureOut">
              <a:rPr kumimoji="1" lang="ja-JP" altLang="en-US" smtClean="0"/>
              <a:t>2019/9/9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FBA8F-70EA-4AAA-BFD4-7CEBDC7C77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0289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1B93-F825-445B-86F8-DA0D7E6DDDC4}" type="datetimeFigureOut">
              <a:rPr kumimoji="1" lang="ja-JP" altLang="en-US" smtClean="0"/>
              <a:t>2019/9/9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FBA8F-70EA-4AAA-BFD4-7CEBDC7C77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6222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1B93-F825-445B-86F8-DA0D7E6DDDC4}" type="datetimeFigureOut">
              <a:rPr kumimoji="1" lang="ja-JP" altLang="en-US" smtClean="0"/>
              <a:t>2019/9/9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FBA8F-70EA-4AAA-BFD4-7CEBDC7C77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4793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1B93-F825-445B-86F8-DA0D7E6DDDC4}" type="datetimeFigureOut">
              <a:rPr kumimoji="1" lang="ja-JP" altLang="en-US" smtClean="0"/>
              <a:t>2019/9/9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FBA8F-70EA-4AAA-BFD4-7CEBDC7C77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3696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1B93-F825-445B-86F8-DA0D7E6DDDC4}" type="datetimeFigureOut">
              <a:rPr kumimoji="1" lang="ja-JP" altLang="en-US" smtClean="0"/>
              <a:t>2019/9/9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FBA8F-70EA-4AAA-BFD4-7CEBDC7C77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9212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1B93-F825-445B-86F8-DA0D7E6DDDC4}" type="datetimeFigureOut">
              <a:rPr kumimoji="1" lang="ja-JP" altLang="en-US" smtClean="0"/>
              <a:t>2019/9/9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FBA8F-70EA-4AAA-BFD4-7CEBDC7C77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1836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1B93-F825-445B-86F8-DA0D7E6DDDC4}" type="datetimeFigureOut">
              <a:rPr kumimoji="1" lang="ja-JP" altLang="en-US" smtClean="0"/>
              <a:t>2019/9/9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FBA8F-70EA-4AAA-BFD4-7CEBDC7C77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6362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21B93-F825-445B-86F8-DA0D7E6DDDC4}" type="datetimeFigureOut">
              <a:rPr kumimoji="1" lang="ja-JP" altLang="en-US" smtClean="0"/>
              <a:t>2019/9/9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9FBA8F-70EA-4AAA-BFD4-7CEBDC7C77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5424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 txBox="1">
            <a:spLocks/>
          </p:cNvSpPr>
          <p:nvPr/>
        </p:nvSpPr>
        <p:spPr>
          <a:xfrm>
            <a:off x="1981200" y="908721"/>
            <a:ext cx="8363272" cy="521744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altLang="ja-JP" sz="1800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/>
          </p:nvPr>
        </p:nvGraphicFramePr>
        <p:xfrm>
          <a:off x="1867592" y="836712"/>
          <a:ext cx="8332864" cy="59301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2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044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759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859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年月</a:t>
                      </a:r>
                      <a:endParaRPr kumimoji="1" lang="ja-JP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部　会</a:t>
                      </a:r>
                      <a:endParaRPr kumimoji="1" lang="ja-JP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 smtClean="0"/>
                        <a:t>検討内容（案）</a:t>
                      </a:r>
                      <a:endParaRPr lang="ja-JP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 smtClean="0"/>
                        <a:t>その他会議等</a:t>
                      </a:r>
                      <a:endParaRPr lang="ja-JP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312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smtClean="0"/>
                        <a:t>4</a:t>
                      </a:r>
                      <a:r>
                        <a:rPr kumimoji="1" lang="ja-JP" altLang="en-US" sz="1800" dirty="0" smtClean="0"/>
                        <a:t>月</a:t>
                      </a:r>
                      <a:endParaRPr kumimoji="1" lang="en-US" altLang="ja-JP" sz="18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6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77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smtClean="0"/>
                        <a:t>5</a:t>
                      </a:r>
                      <a:r>
                        <a:rPr kumimoji="1" lang="ja-JP" altLang="en-US" sz="1800" dirty="0" smtClean="0"/>
                        <a:t>月</a:t>
                      </a:r>
                      <a:endParaRPr kumimoji="1" lang="en-US" altLang="ja-JP" sz="18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6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050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205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smtClean="0"/>
                        <a:t>6</a:t>
                      </a:r>
                      <a:r>
                        <a:rPr kumimoji="1" lang="ja-JP" altLang="en-US" sz="1800" dirty="0" smtClean="0"/>
                        <a:t>月</a:t>
                      </a:r>
                      <a:endParaRPr kumimoji="1" lang="en-US" altLang="ja-JP" sz="18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6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050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806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7</a:t>
                      </a:r>
                      <a:r>
                        <a:rPr kumimoji="1" lang="ja-JP" altLang="en-US" sz="1800" dirty="0" smtClean="0"/>
                        <a:t>月</a:t>
                      </a:r>
                      <a:endParaRPr kumimoji="1" lang="ja-JP" alt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◆第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回部会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6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　　　　　　　　　　　　　　　　　　　</a:t>
                      </a:r>
                      <a:endParaRPr kumimoji="1" lang="en-US" altLang="ja-JP" sz="1050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8</a:t>
                      </a:r>
                      <a:r>
                        <a:rPr kumimoji="1" lang="ja-JP" altLang="en-US" sz="1800" dirty="0" smtClean="0"/>
                        <a:t>月</a:t>
                      </a:r>
                      <a:endParaRPr kumimoji="1" lang="ja-JP" alt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6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5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　</a:t>
                      </a:r>
                      <a:endParaRPr kumimoji="1" lang="zh-TW" altLang="en-US" sz="950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978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9</a:t>
                      </a:r>
                      <a:r>
                        <a:rPr kumimoji="1" lang="ja-JP" altLang="en-US" sz="1800" dirty="0" smtClean="0"/>
                        <a:t>月</a:t>
                      </a:r>
                      <a:endParaRPr kumimoji="1" lang="ja-JP" alt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10</a:t>
                      </a:r>
                      <a:r>
                        <a:rPr kumimoji="1" lang="ja-JP" altLang="en-US" sz="1800" dirty="0" smtClean="0"/>
                        <a:t>月</a:t>
                      </a:r>
                      <a:endParaRPr kumimoji="1" lang="ja-JP" alt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◆第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kumimoji="1" lang="ja-JP" altLang="en-US" sz="1600" smtClean="0">
                          <a:solidFill>
                            <a:schemeClr val="tx1"/>
                          </a:solidFill>
                        </a:rPr>
                        <a:t>回部会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11</a:t>
                      </a:r>
                      <a:r>
                        <a:rPr kumimoji="1" lang="ja-JP" altLang="en-US" sz="1800" dirty="0" smtClean="0"/>
                        <a:t>月</a:t>
                      </a:r>
                      <a:endParaRPr kumimoji="1" lang="ja-JP" alt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431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12</a:t>
                      </a:r>
                      <a:r>
                        <a:rPr kumimoji="1" lang="ja-JP" altLang="en-US" sz="1800" dirty="0" smtClean="0"/>
                        <a:t>月</a:t>
                      </a:r>
                      <a:endParaRPr kumimoji="1" lang="ja-JP" alt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1</a:t>
                      </a:r>
                      <a:r>
                        <a:rPr kumimoji="1" lang="ja-JP" altLang="en-US" sz="1800" dirty="0" smtClean="0"/>
                        <a:t>月</a:t>
                      </a:r>
                      <a:endParaRPr kumimoji="1" lang="ja-JP" alt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◆第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回部会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5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2</a:t>
                      </a:r>
                      <a:r>
                        <a:rPr kumimoji="1" lang="ja-JP" altLang="en-US" sz="1800" dirty="0" smtClean="0"/>
                        <a:t>月</a:t>
                      </a:r>
                      <a:endParaRPr kumimoji="1" lang="ja-JP" alt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950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5181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3</a:t>
                      </a:r>
                      <a:r>
                        <a:rPr kumimoji="1" lang="ja-JP" altLang="en-US" sz="1800" dirty="0" smtClean="0"/>
                        <a:t>月</a:t>
                      </a:r>
                      <a:endParaRPr kumimoji="1" lang="ja-JP" alt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5" name="下矢印 4"/>
          <p:cNvSpPr/>
          <p:nvPr/>
        </p:nvSpPr>
        <p:spPr>
          <a:xfrm>
            <a:off x="5602854" y="1196752"/>
            <a:ext cx="349130" cy="54689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4207457" y="4077525"/>
            <a:ext cx="3686790" cy="820207"/>
          </a:xfrm>
          <a:prstGeom prst="rect">
            <a:avLst/>
          </a:prstGeom>
          <a:ln>
            <a:solidFill>
              <a:schemeClr val="tx1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 anchorCtr="0"/>
          <a:lstStyle/>
          <a:p>
            <a:r>
              <a:rPr lang="ja-JP" altLang="en-US" sz="1050" dirty="0">
                <a:solidFill>
                  <a:schemeClr val="tx1"/>
                </a:solidFill>
              </a:rPr>
              <a:t>（国による新カリキュラム確定後）</a:t>
            </a:r>
            <a:endParaRPr lang="en-US" altLang="ja-JP" sz="1050" dirty="0">
              <a:solidFill>
                <a:schemeClr val="tx1"/>
              </a:solidFill>
            </a:endParaRPr>
          </a:p>
          <a:p>
            <a:r>
              <a:rPr lang="ja-JP" altLang="en-US" sz="1050" dirty="0">
                <a:solidFill>
                  <a:schemeClr val="tx1"/>
                </a:solidFill>
              </a:rPr>
              <a:t>●報告書案についての審議</a:t>
            </a:r>
            <a:endParaRPr lang="en-US" altLang="ja-JP" sz="1050" dirty="0">
              <a:solidFill>
                <a:schemeClr val="tx1"/>
              </a:solidFill>
            </a:endParaRPr>
          </a:p>
          <a:p>
            <a:r>
              <a:rPr lang="ja-JP" altLang="en-US" sz="1050" dirty="0">
                <a:solidFill>
                  <a:schemeClr val="tx1"/>
                </a:solidFill>
              </a:rPr>
              <a:t>　・新カリキュラムに対応した修正後の研修案</a:t>
            </a:r>
            <a:endParaRPr lang="en-US" altLang="ja-JP" sz="1050" dirty="0">
              <a:solidFill>
                <a:schemeClr val="tx1"/>
              </a:solidFill>
            </a:endParaRPr>
          </a:p>
          <a:p>
            <a:r>
              <a:rPr lang="ja-JP" altLang="en-US" sz="1050" dirty="0">
                <a:solidFill>
                  <a:schemeClr val="tx1"/>
                </a:solidFill>
              </a:rPr>
              <a:t>　・</a:t>
            </a:r>
            <a:r>
              <a:rPr lang="zh-TW" altLang="en-US" sz="1050" dirty="0">
                <a:solidFill>
                  <a:schemeClr val="tx1"/>
                </a:solidFill>
              </a:rPr>
              <a:t>相談支援</a:t>
            </a:r>
            <a:r>
              <a:rPr lang="ja-JP" altLang="en-US" sz="1050" dirty="0">
                <a:solidFill>
                  <a:schemeClr val="tx1"/>
                </a:solidFill>
              </a:rPr>
              <a:t>専門員</a:t>
            </a:r>
            <a:r>
              <a:rPr lang="zh-TW" altLang="en-US" sz="1050" dirty="0">
                <a:solidFill>
                  <a:schemeClr val="tx1"/>
                </a:solidFill>
              </a:rPr>
              <a:t>人材育成</a:t>
            </a:r>
            <a:r>
              <a:rPr lang="ja-JP" altLang="en-US" sz="1050" dirty="0">
                <a:solidFill>
                  <a:schemeClr val="tx1"/>
                </a:solidFill>
              </a:rPr>
              <a:t>ビジョンの修正案</a:t>
            </a:r>
            <a:endParaRPr lang="en-US" altLang="ja-JP" sz="1050" dirty="0">
              <a:solidFill>
                <a:schemeClr val="tx1"/>
              </a:solidFill>
            </a:endParaRPr>
          </a:p>
          <a:p>
            <a:r>
              <a:rPr lang="ja-JP" altLang="en-US" sz="1050" dirty="0">
                <a:solidFill>
                  <a:schemeClr val="tx1"/>
                </a:solidFill>
              </a:rPr>
              <a:t>　・市町村先進事例の報告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4237159" y="5448412"/>
            <a:ext cx="3686791" cy="467492"/>
          </a:xfrm>
          <a:prstGeom prst="rect">
            <a:avLst/>
          </a:prstGeom>
          <a:ln>
            <a:solidFill>
              <a:schemeClr val="tx1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 anchorCtr="0"/>
          <a:lstStyle/>
          <a:p>
            <a:r>
              <a:rPr lang="ja-JP" altLang="en-US" sz="1050" dirty="0">
                <a:solidFill>
                  <a:schemeClr val="tx1"/>
                </a:solidFill>
              </a:rPr>
              <a:t>●報告書案の最終審議</a:t>
            </a:r>
            <a:endParaRPr lang="en-US" altLang="ja-JP" sz="1050" dirty="0">
              <a:solidFill>
                <a:schemeClr val="tx1"/>
              </a:solidFill>
            </a:endParaRPr>
          </a:p>
          <a:p>
            <a:r>
              <a:rPr lang="ja-JP" altLang="en-US" sz="1050" dirty="0">
                <a:solidFill>
                  <a:srgbClr val="FF0000"/>
                </a:solidFill>
              </a:rPr>
              <a:t>　</a:t>
            </a:r>
            <a:r>
              <a:rPr lang="ja-JP" altLang="en-US" sz="1050" dirty="0">
                <a:solidFill>
                  <a:schemeClr val="tx1"/>
                </a:solidFill>
              </a:rPr>
              <a:t>・報告書（案）のまとめ</a:t>
            </a:r>
            <a:endParaRPr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2795569" y="6089108"/>
            <a:ext cx="5212286" cy="27427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ja-JP" altLang="en-US" sz="1200" b="1" dirty="0">
                <a:solidFill>
                  <a:schemeClr val="tx1"/>
                </a:solidFill>
              </a:rPr>
              <a:t>報告書とりまとめ　　（市町村等への通知、ホームページ等での周知</a:t>
            </a:r>
            <a:r>
              <a:rPr lang="ja-JP" altLang="en-US" sz="1200" dirty="0">
                <a:solidFill>
                  <a:schemeClr val="tx1"/>
                </a:solidFill>
              </a:rPr>
              <a:t>）</a:t>
            </a:r>
            <a:endParaRPr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847528" y="260649"/>
            <a:ext cx="8496944" cy="461665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ja-JP" altLang="en-US" sz="2400" b="1" dirty="0">
                <a:latin typeface="+mn-ea"/>
              </a:rPr>
              <a:t>　令和元年度ケアマネジメント推進部会スケジュール（案）　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4367810" y="1493864"/>
            <a:ext cx="3312367" cy="558331"/>
          </a:xfrm>
          <a:prstGeom prst="rect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 anchorCtr="0"/>
          <a:lstStyle/>
          <a:p>
            <a:endParaRPr lang="en-US" altLang="ja-JP" sz="1050" dirty="0">
              <a:solidFill>
                <a:schemeClr val="tx1"/>
              </a:solidFill>
            </a:endParaRPr>
          </a:p>
          <a:p>
            <a:r>
              <a:rPr lang="en-US" altLang="ja-JP" sz="1050" dirty="0">
                <a:solidFill>
                  <a:schemeClr val="tx1"/>
                </a:solidFill>
              </a:rPr>
              <a:t>【</a:t>
            </a:r>
            <a:r>
              <a:rPr lang="ja-JP" altLang="en-US" sz="1050" dirty="0">
                <a:solidFill>
                  <a:schemeClr val="tx1"/>
                </a:solidFill>
              </a:rPr>
              <a:t>事務局</a:t>
            </a:r>
            <a:r>
              <a:rPr lang="en-US" altLang="ja-JP" sz="1050" dirty="0">
                <a:solidFill>
                  <a:schemeClr val="tx1"/>
                </a:solidFill>
              </a:rPr>
              <a:t>】</a:t>
            </a:r>
          </a:p>
          <a:p>
            <a:r>
              <a:rPr lang="ja-JP" altLang="en-US" sz="1050" dirty="0">
                <a:solidFill>
                  <a:schemeClr val="tx1"/>
                </a:solidFill>
              </a:rPr>
              <a:t>　・市町村</a:t>
            </a:r>
            <a:r>
              <a:rPr lang="zh-TW" altLang="en-US" sz="1050" dirty="0">
                <a:solidFill>
                  <a:schemeClr val="tx1"/>
                </a:solidFill>
              </a:rPr>
              <a:t>相談支援実施状況調査</a:t>
            </a:r>
            <a:r>
              <a:rPr lang="ja-JP" altLang="en-US" sz="1050" dirty="0">
                <a:solidFill>
                  <a:schemeClr val="tx1"/>
                </a:solidFill>
              </a:rPr>
              <a:t>実施</a:t>
            </a:r>
            <a:endParaRPr lang="en-US" altLang="ja-JP" sz="1050" dirty="0">
              <a:solidFill>
                <a:schemeClr val="tx1"/>
              </a:solidFill>
            </a:endParaRPr>
          </a:p>
          <a:p>
            <a:r>
              <a:rPr lang="ja-JP" altLang="en-US" sz="1050" dirty="0">
                <a:solidFill>
                  <a:schemeClr val="tx1"/>
                </a:solidFill>
              </a:rPr>
              <a:t>　</a:t>
            </a:r>
            <a:endParaRPr lang="en-US" altLang="ja-JP" sz="1050" dirty="0">
              <a:solidFill>
                <a:schemeClr val="tx1"/>
              </a:solidFill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8256240" y="3319147"/>
            <a:ext cx="1445128" cy="758378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900" dirty="0">
                <a:solidFill>
                  <a:schemeClr val="tx1"/>
                </a:solidFill>
                <a:latin typeface="+mn-ea"/>
              </a:rPr>
              <a:t>国における相談支援従事者指導者養成研修の開催（令和元年</a:t>
            </a:r>
            <a:r>
              <a:rPr lang="en-US" altLang="ja-JP" sz="900" dirty="0">
                <a:solidFill>
                  <a:schemeClr val="tx1"/>
                </a:solidFill>
                <a:latin typeface="+mn-ea"/>
              </a:rPr>
              <a:t>9</a:t>
            </a:r>
            <a:r>
              <a:rPr lang="ja-JP" altLang="en-US" sz="900" dirty="0">
                <a:solidFill>
                  <a:schemeClr val="tx1"/>
                </a:solidFill>
                <a:latin typeface="+mn-ea"/>
              </a:rPr>
              <a:t>月</a:t>
            </a:r>
            <a:r>
              <a:rPr lang="en-US" altLang="ja-JP" sz="900" dirty="0">
                <a:solidFill>
                  <a:schemeClr val="tx1"/>
                </a:solidFill>
                <a:latin typeface="+mn-ea"/>
              </a:rPr>
              <a:t>11</a:t>
            </a:r>
            <a:r>
              <a:rPr lang="ja-JP" altLang="en-US" sz="900" dirty="0">
                <a:solidFill>
                  <a:schemeClr val="tx1"/>
                </a:solidFill>
                <a:latin typeface="+mn-ea"/>
              </a:rPr>
              <a:t>日～</a:t>
            </a:r>
            <a:r>
              <a:rPr lang="en-US" altLang="ja-JP" sz="900" dirty="0">
                <a:solidFill>
                  <a:schemeClr val="tx1"/>
                </a:solidFill>
                <a:latin typeface="+mn-ea"/>
              </a:rPr>
              <a:t>9</a:t>
            </a:r>
            <a:r>
              <a:rPr lang="ja-JP" altLang="en-US" sz="900" dirty="0">
                <a:solidFill>
                  <a:schemeClr val="tx1"/>
                </a:solidFill>
                <a:latin typeface="+mn-ea"/>
              </a:rPr>
              <a:t>月</a:t>
            </a:r>
            <a:r>
              <a:rPr lang="en-US" altLang="ja-JP" sz="900" dirty="0">
                <a:solidFill>
                  <a:schemeClr val="tx1"/>
                </a:solidFill>
                <a:latin typeface="+mn-ea"/>
              </a:rPr>
              <a:t>13</a:t>
            </a:r>
            <a:r>
              <a:rPr lang="ja-JP" altLang="en-US" sz="900" dirty="0">
                <a:solidFill>
                  <a:schemeClr val="tx1"/>
                </a:solidFill>
                <a:latin typeface="+mn-ea"/>
              </a:rPr>
              <a:t>日）</a:t>
            </a:r>
          </a:p>
        </p:txBody>
      </p:sp>
      <p:sp>
        <p:nvSpPr>
          <p:cNvPr id="18" name="ストライプ矢印 17"/>
          <p:cNvSpPr/>
          <p:nvPr/>
        </p:nvSpPr>
        <p:spPr>
          <a:xfrm rot="5400000">
            <a:off x="8416109" y="2516693"/>
            <a:ext cx="3024334" cy="384457"/>
          </a:xfrm>
          <a:prstGeom prst="stripedRightArrow">
            <a:avLst>
              <a:gd name="adj1" fmla="val 69861"/>
              <a:gd name="adj2" fmla="val 52483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ja-JP" altLang="en-US" sz="900" dirty="0"/>
              <a:t>国で検討会を実施後研修カリキュラム確定</a:t>
            </a:r>
            <a:endParaRPr lang="en-US" altLang="ja-JP" sz="900" dirty="0"/>
          </a:p>
          <a:p>
            <a:pPr algn="ctr"/>
            <a:endParaRPr lang="ja-JP" altLang="en-US" sz="900" dirty="0"/>
          </a:p>
        </p:txBody>
      </p:sp>
      <p:sp>
        <p:nvSpPr>
          <p:cNvPr id="19" name="正方形/長方形 18"/>
          <p:cNvSpPr/>
          <p:nvPr/>
        </p:nvSpPr>
        <p:spPr>
          <a:xfrm>
            <a:off x="4333131" y="3255369"/>
            <a:ext cx="3312367" cy="579213"/>
          </a:xfrm>
          <a:prstGeom prst="rect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 anchorCtr="0"/>
          <a:lstStyle/>
          <a:p>
            <a:endParaRPr lang="en-US" altLang="ja-JP" sz="1050" dirty="0">
              <a:solidFill>
                <a:schemeClr val="tx1"/>
              </a:solidFill>
            </a:endParaRPr>
          </a:p>
          <a:p>
            <a:r>
              <a:rPr lang="en-US" altLang="ja-JP" sz="1050" dirty="0">
                <a:solidFill>
                  <a:schemeClr val="tx1"/>
                </a:solidFill>
              </a:rPr>
              <a:t>【</a:t>
            </a:r>
            <a:r>
              <a:rPr lang="ja-JP" altLang="en-US" sz="1050" dirty="0">
                <a:solidFill>
                  <a:schemeClr val="tx1"/>
                </a:solidFill>
              </a:rPr>
              <a:t>事務局</a:t>
            </a:r>
            <a:r>
              <a:rPr lang="en-US" altLang="ja-JP" sz="1050" dirty="0">
                <a:solidFill>
                  <a:schemeClr val="tx1"/>
                </a:solidFill>
              </a:rPr>
              <a:t>】</a:t>
            </a:r>
          </a:p>
          <a:p>
            <a:r>
              <a:rPr lang="ja-JP" altLang="en-US" sz="1050" dirty="0">
                <a:solidFill>
                  <a:schemeClr val="tx1"/>
                </a:solidFill>
              </a:rPr>
              <a:t>　・市町村ヒアリング、調査により市町村先進事例集約</a:t>
            </a:r>
            <a:endParaRPr lang="en-US" altLang="ja-JP" sz="1050" dirty="0">
              <a:solidFill>
                <a:schemeClr val="tx1"/>
              </a:solidFill>
            </a:endParaRPr>
          </a:p>
          <a:p>
            <a:r>
              <a:rPr lang="ja-JP" altLang="en-US" sz="1050" dirty="0">
                <a:solidFill>
                  <a:schemeClr val="tx1"/>
                </a:solidFill>
              </a:rPr>
              <a:t>　</a:t>
            </a:r>
            <a:endParaRPr lang="en-US" altLang="ja-JP" sz="1050" dirty="0">
              <a:solidFill>
                <a:schemeClr val="tx1"/>
              </a:solidFill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4202440" y="2407719"/>
            <a:ext cx="3696822" cy="720079"/>
          </a:xfrm>
          <a:prstGeom prst="rect">
            <a:avLst/>
          </a:prstGeom>
          <a:ln>
            <a:solidFill>
              <a:schemeClr val="tx1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 anchorCtr="0"/>
          <a:lstStyle/>
          <a:p>
            <a:r>
              <a:rPr lang="ja-JP" altLang="en-US" sz="1050" dirty="0">
                <a:solidFill>
                  <a:schemeClr val="tx1"/>
                </a:solidFill>
              </a:rPr>
              <a:t>●令和元年度　検討テーマ、方向性についての審議</a:t>
            </a:r>
            <a:endParaRPr lang="en-US" altLang="ja-JP" sz="1050" dirty="0">
              <a:solidFill>
                <a:schemeClr val="tx1"/>
              </a:solidFill>
            </a:endParaRPr>
          </a:p>
          <a:p>
            <a:r>
              <a:rPr lang="ja-JP" altLang="en-US" sz="1050" dirty="0">
                <a:solidFill>
                  <a:schemeClr val="tx1"/>
                </a:solidFill>
              </a:rPr>
              <a:t>　・部会での検討事項</a:t>
            </a:r>
            <a:endParaRPr lang="en-US" altLang="ja-JP" sz="1050" dirty="0">
              <a:solidFill>
                <a:schemeClr val="tx1"/>
              </a:solidFill>
            </a:endParaRPr>
          </a:p>
          <a:p>
            <a:r>
              <a:rPr lang="ja-JP" altLang="en-US" sz="1050" dirty="0">
                <a:solidFill>
                  <a:schemeClr val="tx1"/>
                </a:solidFill>
              </a:rPr>
              <a:t>　・市町村相談支援実施状況調査の報告</a:t>
            </a:r>
            <a:endParaRPr lang="en-US" altLang="ja-JP" sz="1050" dirty="0">
              <a:solidFill>
                <a:schemeClr val="tx1"/>
              </a:solidFill>
            </a:endParaRPr>
          </a:p>
          <a:p>
            <a:r>
              <a:rPr lang="ja-JP" altLang="en-US" sz="1050" dirty="0">
                <a:solidFill>
                  <a:schemeClr val="tx1"/>
                </a:solidFill>
              </a:rPr>
              <a:t>　・報告書の方向性</a:t>
            </a:r>
            <a:endParaRPr lang="en-US" altLang="ja-JP" sz="1050" dirty="0">
              <a:solidFill>
                <a:schemeClr val="tx1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0487026" y="260649"/>
            <a:ext cx="928687" cy="36933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 smtClean="0"/>
              <a:t>別添</a:t>
            </a:r>
            <a:r>
              <a:rPr lang="ja-JP" altLang="en-US" b="1" dirty="0" smtClean="0"/>
              <a:t>１</a:t>
            </a:r>
            <a:endParaRPr kumimoji="1" lang="en-US" altLang="ja-JP" b="1" dirty="0" smtClean="0"/>
          </a:p>
        </p:txBody>
      </p:sp>
    </p:spTree>
    <p:extLst>
      <p:ext uri="{BB962C8B-B14F-4D97-AF65-F5344CB8AC3E}">
        <p14:creationId xmlns:p14="http://schemas.microsoft.com/office/powerpoint/2010/main" val="88595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112</Words>
  <Application>Microsoft Office PowerPoint</Application>
  <PresentationFormat>ワイド画面</PresentationFormat>
  <Paragraphs>46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新細明體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revision>4</cp:revision>
  <dcterms:created xsi:type="dcterms:W3CDTF">2019-08-14T05:13:39Z</dcterms:created>
  <dcterms:modified xsi:type="dcterms:W3CDTF">2019-09-09T09:46:58Z</dcterms:modified>
</cp:coreProperties>
</file>