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4"/>
  </p:notesMasterIdLst>
  <p:sldIdLst>
    <p:sldId id="426" r:id="rId3"/>
  </p:sldIdLst>
  <p:sldSz cx="9144000" cy="6858000" type="screen4x3"/>
  <p:notesSz cx="6646863" cy="9777413"/>
  <p:custShowLst>
    <p:custShow name="目的別スライド ショー 1" id="0">
      <p:sldLst>
        <p:sld r:id="rId3"/>
      </p:sldLst>
    </p:custShow>
  </p:custShow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74" d="100"/>
          <a:sy n="74"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880101" cy="488793"/>
          </a:xfrm>
          <a:prstGeom prst="rect">
            <a:avLst/>
          </a:prstGeom>
        </p:spPr>
        <p:txBody>
          <a:bodyPr vert="horz" lIns="89668" tIns="44834" rIns="89668" bIns="44834"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4" y="0"/>
            <a:ext cx="2880101" cy="488793"/>
          </a:xfrm>
          <a:prstGeom prst="rect">
            <a:avLst/>
          </a:prstGeom>
        </p:spPr>
        <p:txBody>
          <a:bodyPr vert="horz" lIns="89668" tIns="44834" rIns="89668" bIns="44834" rtlCol="0"/>
          <a:lstStyle>
            <a:lvl1pPr algn="r">
              <a:defRPr sz="1200"/>
            </a:lvl1pPr>
          </a:lstStyle>
          <a:p>
            <a:fld id="{85CD0B7F-D2DA-4A34-AF52-071FE2327481}" type="datetimeFigureOut">
              <a:rPr kumimoji="1" lang="ja-JP" altLang="en-US" smtClean="0"/>
              <a:t>2019/3/26</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68" tIns="44834" rIns="89668" bIns="44834"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68" tIns="44834" rIns="89668" bIns="448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287060"/>
            <a:ext cx="2880101" cy="488792"/>
          </a:xfrm>
          <a:prstGeom prst="rect">
            <a:avLst/>
          </a:prstGeom>
        </p:spPr>
        <p:txBody>
          <a:bodyPr vert="horz" lIns="89668" tIns="44834" rIns="89668" bIns="448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4" y="9287060"/>
            <a:ext cx="2880101" cy="488792"/>
          </a:xfrm>
          <a:prstGeom prst="rect">
            <a:avLst/>
          </a:prstGeom>
        </p:spPr>
        <p:txBody>
          <a:bodyPr vert="horz" lIns="89668" tIns="44834" rIns="89668" bIns="44834" rtlCol="0" anchor="b"/>
          <a:lstStyle>
            <a:lvl1pPr algn="r">
              <a:defRPr sz="1200"/>
            </a:lvl1pPr>
          </a:lstStyle>
          <a:p>
            <a:fld id="{1945E988-B121-4AA9-BE1E-363AA579B422}" type="slidenum">
              <a:rPr kumimoji="1" lang="ja-JP" altLang="en-US" smtClean="0"/>
              <a:t>‹#›</a:t>
            </a:fld>
            <a:endParaRPr kumimoji="1" lang="ja-JP" altLang="en-US"/>
          </a:p>
        </p:txBody>
      </p:sp>
    </p:spTree>
    <p:extLst>
      <p:ext uri="{BB962C8B-B14F-4D97-AF65-F5344CB8AC3E}">
        <p14:creationId xmlns:p14="http://schemas.microsoft.com/office/powerpoint/2010/main" val="28162168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F376BE-9BA0-4B2C-870B-111CECF11980}" type="datetime1">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384276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541D07-ABDE-4617-BEE3-8DB9C8A7C8E3}" type="datetime1">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632333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ABBA58-C2E5-4120-874B-BACB22EB7810}" type="datetime1">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2564019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6D4E50-9C7E-49C0-B6C6-8FFBC3DC9CD8}"/>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803D956D-81D1-4B62-8260-0E0585B9EA5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B5C7F0E-4B8D-4AFD-A2B8-15F17F0494AB}"/>
              </a:ext>
            </a:extLst>
          </p:cNvPr>
          <p:cNvSpPr>
            <a:spLocks noGrp="1"/>
          </p:cNvSpPr>
          <p:nvPr>
            <p:ph type="dt" sz="half" idx="10"/>
          </p:nvPr>
        </p:nvSpPr>
        <p:spPr/>
        <p:txBody>
          <a:bodyPr/>
          <a:lstStyle/>
          <a:p>
            <a:fld id="{8BD2EF33-29AA-48AF-8678-E14AEBFEC066}" type="datetime1">
              <a:rPr kumimoji="1" lang="ja-JP" altLang="en-US" smtClean="0"/>
              <a:t>2019/3/26</a:t>
            </a:fld>
            <a:endParaRPr kumimoji="1" lang="ja-JP" altLang="en-US"/>
          </a:p>
        </p:txBody>
      </p:sp>
      <p:sp>
        <p:nvSpPr>
          <p:cNvPr id="5" name="フッター プレースホルダー 4">
            <a:extLst>
              <a:ext uri="{FF2B5EF4-FFF2-40B4-BE49-F238E27FC236}">
                <a16:creationId xmlns:a16="http://schemas.microsoft.com/office/drawing/2014/main" id="{0DD38923-5B25-4428-AB6F-06CD807077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23CDC9-B0CE-4FB3-B6DF-B5F91112B465}"/>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001094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33CAA0-1BD6-4817-9A73-775AB1ACF51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95475B-35E8-493C-A64F-BDA37F66EB4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717AC64-C36D-4802-915B-A5181F947E5D}"/>
              </a:ext>
            </a:extLst>
          </p:cNvPr>
          <p:cNvSpPr>
            <a:spLocks noGrp="1"/>
          </p:cNvSpPr>
          <p:nvPr>
            <p:ph type="dt" sz="half" idx="10"/>
          </p:nvPr>
        </p:nvSpPr>
        <p:spPr/>
        <p:txBody>
          <a:bodyPr/>
          <a:lstStyle/>
          <a:p>
            <a:fld id="{34F4A492-40E0-4B17-93E3-ABF395184B26}" type="datetime1">
              <a:rPr kumimoji="1" lang="ja-JP" altLang="en-US" smtClean="0"/>
              <a:t>2019/3/26</a:t>
            </a:fld>
            <a:endParaRPr kumimoji="1" lang="ja-JP" altLang="en-US"/>
          </a:p>
        </p:txBody>
      </p:sp>
      <p:sp>
        <p:nvSpPr>
          <p:cNvPr id="5" name="フッター プレースホルダー 4">
            <a:extLst>
              <a:ext uri="{FF2B5EF4-FFF2-40B4-BE49-F238E27FC236}">
                <a16:creationId xmlns:a16="http://schemas.microsoft.com/office/drawing/2014/main" id="{955A61B4-FF20-44F3-8CD3-82C2056F90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2AF645-D9F7-45B8-8F0C-E9682E5AE3F6}"/>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1920054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EB290-AAEC-4E8E-B4CC-1F2BE9643454}"/>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B904DD8-92F1-49F3-99D1-21BC0A807015}"/>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A0C70BA-8B77-491C-831E-1E380BBED00F}"/>
              </a:ext>
            </a:extLst>
          </p:cNvPr>
          <p:cNvSpPr>
            <a:spLocks noGrp="1"/>
          </p:cNvSpPr>
          <p:nvPr>
            <p:ph type="dt" sz="half" idx="10"/>
          </p:nvPr>
        </p:nvSpPr>
        <p:spPr/>
        <p:txBody>
          <a:bodyPr/>
          <a:lstStyle/>
          <a:p>
            <a:fld id="{3A9BEC35-8407-4B96-803C-F5C3F2FEB535}" type="datetime1">
              <a:rPr kumimoji="1" lang="ja-JP" altLang="en-US" smtClean="0"/>
              <a:t>2019/3/26</a:t>
            </a:fld>
            <a:endParaRPr kumimoji="1" lang="ja-JP" altLang="en-US"/>
          </a:p>
        </p:txBody>
      </p:sp>
      <p:sp>
        <p:nvSpPr>
          <p:cNvPr id="5" name="フッター プレースホルダー 4">
            <a:extLst>
              <a:ext uri="{FF2B5EF4-FFF2-40B4-BE49-F238E27FC236}">
                <a16:creationId xmlns:a16="http://schemas.microsoft.com/office/drawing/2014/main" id="{E52466D8-1EF3-4C3D-88CF-A8F73E3021A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B31012-6478-48EA-B2A9-CCB8B9865008}"/>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986966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BB58DD-1C62-4FDF-9A0A-0D9A22E347C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DD5D573-43FD-4303-94E5-B1BF1F6D5927}"/>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7CFCE88-83CC-4B34-896E-9DF5C724EE70}"/>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9285A5A-458A-43B5-8AB6-5AB4D9F0EAA6}"/>
              </a:ext>
            </a:extLst>
          </p:cNvPr>
          <p:cNvSpPr>
            <a:spLocks noGrp="1"/>
          </p:cNvSpPr>
          <p:nvPr>
            <p:ph type="dt" sz="half" idx="10"/>
          </p:nvPr>
        </p:nvSpPr>
        <p:spPr/>
        <p:txBody>
          <a:bodyPr/>
          <a:lstStyle/>
          <a:p>
            <a:fld id="{DF214A7B-552E-4CDB-B85F-612822E9A1B5}" type="datetime1">
              <a:rPr kumimoji="1" lang="ja-JP" altLang="en-US" smtClean="0"/>
              <a:t>2019/3/26</a:t>
            </a:fld>
            <a:endParaRPr kumimoji="1" lang="ja-JP" altLang="en-US"/>
          </a:p>
        </p:txBody>
      </p:sp>
      <p:sp>
        <p:nvSpPr>
          <p:cNvPr id="6" name="フッター プレースホルダー 5">
            <a:extLst>
              <a:ext uri="{FF2B5EF4-FFF2-40B4-BE49-F238E27FC236}">
                <a16:creationId xmlns:a16="http://schemas.microsoft.com/office/drawing/2014/main" id="{D68CA671-DD16-4381-BB8C-E2AB9F43F3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765340-BAD8-4124-9EF8-DF988BAD0E6D}"/>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617569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BECB52-0874-48AA-9FA3-B189622AEC89}"/>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A3E0497-391C-49BE-9D53-938B32D1624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9729929-83E9-43D9-A240-8FE8272DC2D8}"/>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7BB30C5-8CA7-4CF6-A4E1-A15140FAB12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6A4B6F9-6805-402C-A2E8-4637CA43583C}"/>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CCE395B-2781-411C-A30B-A4EACA00F88A}"/>
              </a:ext>
            </a:extLst>
          </p:cNvPr>
          <p:cNvSpPr>
            <a:spLocks noGrp="1"/>
          </p:cNvSpPr>
          <p:nvPr>
            <p:ph type="dt" sz="half" idx="10"/>
          </p:nvPr>
        </p:nvSpPr>
        <p:spPr/>
        <p:txBody>
          <a:bodyPr/>
          <a:lstStyle/>
          <a:p>
            <a:fld id="{047E07C3-E107-4A0A-859E-A032525637CB}" type="datetime1">
              <a:rPr kumimoji="1" lang="ja-JP" altLang="en-US" smtClean="0"/>
              <a:t>2019/3/26</a:t>
            </a:fld>
            <a:endParaRPr kumimoji="1" lang="ja-JP" altLang="en-US"/>
          </a:p>
        </p:txBody>
      </p:sp>
      <p:sp>
        <p:nvSpPr>
          <p:cNvPr id="8" name="フッター プレースホルダー 7">
            <a:extLst>
              <a:ext uri="{FF2B5EF4-FFF2-40B4-BE49-F238E27FC236}">
                <a16:creationId xmlns:a16="http://schemas.microsoft.com/office/drawing/2014/main" id="{73E7A8FA-111A-4866-A4EC-2226D2444D4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E3C6585-0C8B-45FA-ACD5-0B0137D7D8E0}"/>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3389373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039B4-5ED2-4657-A6B4-6FF2DEB8BAA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492CDD6-BF35-4AC0-A590-95D1272CC25E}"/>
              </a:ext>
            </a:extLst>
          </p:cNvPr>
          <p:cNvSpPr>
            <a:spLocks noGrp="1"/>
          </p:cNvSpPr>
          <p:nvPr>
            <p:ph type="dt" sz="half" idx="10"/>
          </p:nvPr>
        </p:nvSpPr>
        <p:spPr/>
        <p:txBody>
          <a:bodyPr/>
          <a:lstStyle/>
          <a:p>
            <a:fld id="{85B3D4EF-5F0C-4E99-B1AB-9831A7C884FA}" type="datetime1">
              <a:rPr kumimoji="1" lang="ja-JP" altLang="en-US" smtClean="0"/>
              <a:t>2019/3/26</a:t>
            </a:fld>
            <a:endParaRPr kumimoji="1" lang="ja-JP" altLang="en-US"/>
          </a:p>
        </p:txBody>
      </p:sp>
      <p:sp>
        <p:nvSpPr>
          <p:cNvPr id="4" name="フッター プレースホルダー 3">
            <a:extLst>
              <a:ext uri="{FF2B5EF4-FFF2-40B4-BE49-F238E27FC236}">
                <a16:creationId xmlns:a16="http://schemas.microsoft.com/office/drawing/2014/main" id="{ED258E1E-45B4-4E32-893D-1754EDA6966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E01DC34-5FF5-40A8-9C2F-8C404D778A03}"/>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4081478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58179F8-B428-4DE4-844A-3BD31F611CD6}"/>
              </a:ext>
            </a:extLst>
          </p:cNvPr>
          <p:cNvSpPr>
            <a:spLocks noGrp="1"/>
          </p:cNvSpPr>
          <p:nvPr>
            <p:ph type="dt" sz="half" idx="10"/>
          </p:nvPr>
        </p:nvSpPr>
        <p:spPr/>
        <p:txBody>
          <a:bodyPr/>
          <a:lstStyle/>
          <a:p>
            <a:fld id="{168CB770-33FF-4A10-B7AD-7CE4F61172B0}" type="datetime1">
              <a:rPr kumimoji="1" lang="ja-JP" altLang="en-US" smtClean="0"/>
              <a:t>2019/3/26</a:t>
            </a:fld>
            <a:endParaRPr kumimoji="1" lang="ja-JP" altLang="en-US"/>
          </a:p>
        </p:txBody>
      </p:sp>
      <p:sp>
        <p:nvSpPr>
          <p:cNvPr id="3" name="フッター プレースホルダー 2">
            <a:extLst>
              <a:ext uri="{FF2B5EF4-FFF2-40B4-BE49-F238E27FC236}">
                <a16:creationId xmlns:a16="http://schemas.microsoft.com/office/drawing/2014/main" id="{9993169E-111E-4B8A-8883-0BAF290CD5E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432AD5D-9DF5-4F55-B4F7-9C877572E8FC}"/>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9666489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8CEE3-80A1-4FFD-B4F1-CED81C5859A7}"/>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38E726-751E-4E44-AEE8-058A30ECA8F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CB0B092-5C70-486B-B6EF-B28FA48B050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B9106D5-7726-4586-BA6D-E6A494A744ED}"/>
              </a:ext>
            </a:extLst>
          </p:cNvPr>
          <p:cNvSpPr>
            <a:spLocks noGrp="1"/>
          </p:cNvSpPr>
          <p:nvPr>
            <p:ph type="dt" sz="half" idx="10"/>
          </p:nvPr>
        </p:nvSpPr>
        <p:spPr/>
        <p:txBody>
          <a:bodyPr/>
          <a:lstStyle/>
          <a:p>
            <a:fld id="{12EF5B08-4ECB-4ECD-9BE9-F92548F61073}" type="datetime1">
              <a:rPr kumimoji="1" lang="ja-JP" altLang="en-US" smtClean="0"/>
              <a:t>2019/3/26</a:t>
            </a:fld>
            <a:endParaRPr kumimoji="1" lang="ja-JP" altLang="en-US"/>
          </a:p>
        </p:txBody>
      </p:sp>
      <p:sp>
        <p:nvSpPr>
          <p:cNvPr id="6" name="フッター プレースホルダー 5">
            <a:extLst>
              <a:ext uri="{FF2B5EF4-FFF2-40B4-BE49-F238E27FC236}">
                <a16:creationId xmlns:a16="http://schemas.microsoft.com/office/drawing/2014/main" id="{0F313B19-15C3-404A-80EF-E4885B19FB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7C44B16-10C5-417E-8BD9-C73485381146}"/>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79512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095645-C53A-45D6-BE0E-BD7683C82331}" type="datetime1">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21889326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02A95C-EFAB-4C78-B39B-6C45E8D6C5AD}"/>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09D1768-7B7D-4C6C-8BEF-1647EB8F0EE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00372B9-3769-49CA-9C8A-D5368396F06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87F817-A8AE-4BF1-889C-238414A3C1A4}"/>
              </a:ext>
            </a:extLst>
          </p:cNvPr>
          <p:cNvSpPr>
            <a:spLocks noGrp="1"/>
          </p:cNvSpPr>
          <p:nvPr>
            <p:ph type="dt" sz="half" idx="10"/>
          </p:nvPr>
        </p:nvSpPr>
        <p:spPr/>
        <p:txBody>
          <a:bodyPr/>
          <a:lstStyle/>
          <a:p>
            <a:fld id="{D4189AE8-CEBD-4CD6-AA24-653A1C08F74A}" type="datetime1">
              <a:rPr kumimoji="1" lang="ja-JP" altLang="en-US" smtClean="0"/>
              <a:t>2019/3/26</a:t>
            </a:fld>
            <a:endParaRPr kumimoji="1" lang="ja-JP" altLang="en-US"/>
          </a:p>
        </p:txBody>
      </p:sp>
      <p:sp>
        <p:nvSpPr>
          <p:cNvPr id="6" name="フッター プレースホルダー 5">
            <a:extLst>
              <a:ext uri="{FF2B5EF4-FFF2-40B4-BE49-F238E27FC236}">
                <a16:creationId xmlns:a16="http://schemas.microsoft.com/office/drawing/2014/main" id="{F754BB6C-26A5-47EC-820A-A79ED63A26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DD853FD-E6B8-46F5-882A-228596F44FB3}"/>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40559639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53A79F-F5E3-4DAE-8C4E-AB152AEE556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AAF99CE-327B-40A4-AC7F-DBCBC754E62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15F8D13-B700-439B-8558-FA525FC5942F}"/>
              </a:ext>
            </a:extLst>
          </p:cNvPr>
          <p:cNvSpPr>
            <a:spLocks noGrp="1"/>
          </p:cNvSpPr>
          <p:nvPr>
            <p:ph type="dt" sz="half" idx="10"/>
          </p:nvPr>
        </p:nvSpPr>
        <p:spPr/>
        <p:txBody>
          <a:bodyPr/>
          <a:lstStyle/>
          <a:p>
            <a:fld id="{DBAAC426-D867-4A4F-A5D8-2A0BC40CC3B4}" type="datetime1">
              <a:rPr kumimoji="1" lang="ja-JP" altLang="en-US" smtClean="0"/>
              <a:t>2019/3/26</a:t>
            </a:fld>
            <a:endParaRPr kumimoji="1" lang="ja-JP" altLang="en-US"/>
          </a:p>
        </p:txBody>
      </p:sp>
      <p:sp>
        <p:nvSpPr>
          <p:cNvPr id="5" name="フッター プレースホルダー 4">
            <a:extLst>
              <a:ext uri="{FF2B5EF4-FFF2-40B4-BE49-F238E27FC236}">
                <a16:creationId xmlns:a16="http://schemas.microsoft.com/office/drawing/2014/main" id="{495D82DF-96D2-4238-B154-25D191615C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6B64E4-55E1-4BDA-ABE3-6EB54C788D42}"/>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37985327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10CD93E-15E4-44A3-BC40-103435475367}"/>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9AF609D-741A-46ED-90A9-600F41263E2A}"/>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67DC32-B18B-42A1-84C6-22425702A327}"/>
              </a:ext>
            </a:extLst>
          </p:cNvPr>
          <p:cNvSpPr>
            <a:spLocks noGrp="1"/>
          </p:cNvSpPr>
          <p:nvPr>
            <p:ph type="dt" sz="half" idx="10"/>
          </p:nvPr>
        </p:nvSpPr>
        <p:spPr/>
        <p:txBody>
          <a:bodyPr/>
          <a:lstStyle/>
          <a:p>
            <a:fld id="{5EA1AB15-9E9D-4B84-BED8-E5294904CF2A}" type="datetime1">
              <a:rPr kumimoji="1" lang="ja-JP" altLang="en-US" smtClean="0"/>
              <a:t>2019/3/26</a:t>
            </a:fld>
            <a:endParaRPr kumimoji="1" lang="ja-JP" altLang="en-US"/>
          </a:p>
        </p:txBody>
      </p:sp>
      <p:sp>
        <p:nvSpPr>
          <p:cNvPr id="5" name="フッター プレースホルダー 4">
            <a:extLst>
              <a:ext uri="{FF2B5EF4-FFF2-40B4-BE49-F238E27FC236}">
                <a16:creationId xmlns:a16="http://schemas.microsoft.com/office/drawing/2014/main" id="{755421F2-AF70-426A-98F1-1BA1B9D478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1D0D90-4FE9-4FB9-A91F-B863D3CB57FA}"/>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4074332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F1D58D5-75C4-4B64-8705-6A8EA339B76E}" type="datetime1">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885065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FFB6B2D-22E0-4602-B7F5-A60E0368A2AD}" type="datetime1">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113501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9EAC289-FDBA-468C-88D7-A9C2053C2F80}" type="datetime1">
              <a:rPr kumimoji="1" lang="ja-JP" altLang="en-US" smtClean="0"/>
              <a:t>2019/3/26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314681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4E03E-4DD2-46EA-902F-18DA320B2F46}" type="datetime1">
              <a:rPr kumimoji="1" lang="ja-JP" altLang="en-US" smtClean="0"/>
              <a:t>2019/3/26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3493544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7066C7A-712F-4A69-9EE2-30139290FE64}" type="datetime1">
              <a:rPr kumimoji="1" lang="ja-JP" altLang="en-US" smtClean="0"/>
              <a:t>2019/3/26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425667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506FD1-97A9-48A6-BF41-8D81574B096C}" type="datetime1">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60590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FAF77B-CA13-4757-9425-F7CFCB8AD6D7}" type="datetime1">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4006475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E1153-5B7C-465B-A979-4973ED848C99}" type="datetime1">
              <a:rPr kumimoji="1" lang="ja-JP" altLang="en-US" smtClean="0"/>
              <a:t>2019/3/26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D624727-1B9D-45AB-8DD0-2E1E53ECFAC4}" type="slidenum">
              <a:rPr lang="ja-JP" altLang="en-US" smtClean="0"/>
              <a:pPr/>
              <a:t>‹#›</a:t>
            </a:fld>
            <a:endParaRPr lang="ja-JP" altLang="en-US"/>
          </a:p>
        </p:txBody>
      </p:sp>
    </p:spTree>
    <p:extLst>
      <p:ext uri="{BB962C8B-B14F-4D97-AF65-F5344CB8AC3E}">
        <p14:creationId xmlns:p14="http://schemas.microsoft.com/office/powerpoint/2010/main" val="4211890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E9842A-5131-4483-9292-4301F89865B2}"/>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722C42-3E36-4E81-A068-17CC575D5EA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D5C7AC-E34B-449B-8E3A-CFD7DFA8E08B}"/>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C3FB9-F0CD-4383-BD08-1C6E105596E1}" type="datetime1">
              <a:rPr kumimoji="1" lang="ja-JP" altLang="en-US" smtClean="0"/>
              <a:t>2019/3/26</a:t>
            </a:fld>
            <a:endParaRPr kumimoji="1" lang="ja-JP" altLang="en-US"/>
          </a:p>
        </p:txBody>
      </p:sp>
      <p:sp>
        <p:nvSpPr>
          <p:cNvPr id="5" name="フッター プレースホルダー 4">
            <a:extLst>
              <a:ext uri="{FF2B5EF4-FFF2-40B4-BE49-F238E27FC236}">
                <a16:creationId xmlns:a16="http://schemas.microsoft.com/office/drawing/2014/main" id="{805DF771-7944-41EF-965E-BF6A5F82CAD5}"/>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20819B8-0C56-46DD-B04D-F52B1AD821A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3014277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グループ化 51"/>
          <p:cNvGrpSpPr/>
          <p:nvPr/>
        </p:nvGrpSpPr>
        <p:grpSpPr>
          <a:xfrm>
            <a:off x="72742" y="2204864"/>
            <a:ext cx="8999758" cy="4536504"/>
            <a:chOff x="52941" y="4841573"/>
            <a:chExt cx="8999758" cy="2040881"/>
          </a:xfrm>
        </p:grpSpPr>
        <p:sp>
          <p:nvSpPr>
            <p:cNvPr id="53" name="正方形/長方形 52"/>
            <p:cNvSpPr/>
            <p:nvPr/>
          </p:nvSpPr>
          <p:spPr>
            <a:xfrm>
              <a:off x="52941" y="4920667"/>
              <a:ext cx="8999758" cy="196178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969" dirty="0">
                <a:solidFill>
                  <a:prstClr val="black"/>
                </a:solidFill>
                <a:latin typeface="Meiryo UI" panose="020B0604030504040204" pitchFamily="50" charset="-128"/>
                <a:ea typeface="Meiryo UI" panose="020B0604030504040204" pitchFamily="50" charset="-128"/>
              </a:endParaRPr>
            </a:p>
          </p:txBody>
        </p:sp>
        <p:grpSp>
          <p:nvGrpSpPr>
            <p:cNvPr id="54" name="グループ化 53">
              <a:extLst>
                <a:ext uri="{FF2B5EF4-FFF2-40B4-BE49-F238E27FC236}">
                  <a16:creationId xmlns:a16="http://schemas.microsoft.com/office/drawing/2014/main" id="{9A5CCDCC-32EA-4870-9EB7-60447502F7E9}"/>
                </a:ext>
              </a:extLst>
            </p:cNvPr>
            <p:cNvGrpSpPr/>
            <p:nvPr/>
          </p:nvGrpSpPr>
          <p:grpSpPr>
            <a:xfrm>
              <a:off x="149082" y="4982049"/>
              <a:ext cx="8796918" cy="1434373"/>
              <a:chOff x="191094" y="4274872"/>
              <a:chExt cx="8712679" cy="1210718"/>
            </a:xfrm>
          </p:grpSpPr>
          <p:grpSp>
            <p:nvGrpSpPr>
              <p:cNvPr id="58" name="グループ化 57">
                <a:extLst>
                  <a:ext uri="{FF2B5EF4-FFF2-40B4-BE49-F238E27FC236}">
                    <a16:creationId xmlns:a16="http://schemas.microsoft.com/office/drawing/2014/main" id="{8CAE9C7E-3DD1-4BEB-93B1-BA21C929A162}"/>
                  </a:ext>
                </a:extLst>
              </p:cNvPr>
              <p:cNvGrpSpPr/>
              <p:nvPr/>
            </p:nvGrpSpPr>
            <p:grpSpPr>
              <a:xfrm>
                <a:off x="5293201" y="4274872"/>
                <a:ext cx="3610572" cy="1210718"/>
                <a:chOff x="5247540" y="3694040"/>
                <a:chExt cx="3610572" cy="1103879"/>
              </a:xfrm>
            </p:grpSpPr>
            <p:sp>
              <p:nvSpPr>
                <p:cNvPr id="66" name="角丸四角形 24">
                  <a:extLst>
                    <a:ext uri="{FF2B5EF4-FFF2-40B4-BE49-F238E27FC236}">
                      <a16:creationId xmlns:a16="http://schemas.microsoft.com/office/drawing/2014/main" id="{7BAEED61-6A2F-49AB-BB96-A4EED6153D5A}"/>
                    </a:ext>
                  </a:extLst>
                </p:cNvPr>
                <p:cNvSpPr/>
                <p:nvPr/>
              </p:nvSpPr>
              <p:spPr>
                <a:xfrm>
                  <a:off x="5247540" y="3832206"/>
                  <a:ext cx="3599279" cy="965713"/>
                </a:xfrm>
                <a:prstGeom prst="roundRect">
                  <a:avLst>
                    <a:gd name="adj" fmla="val 4683"/>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r>
                    <a:rPr lang="ja-JP" altLang="en-US" sz="1292"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92"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研修事業</a:t>
                  </a:r>
                  <a:endParaRPr lang="en-US" altLang="zh-TW" sz="1292"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77"/>
                    </a:lnSpc>
                  </a:pPr>
                  <a:r>
                    <a:rPr lang="ja-JP" altLang="en-US" sz="1292"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事業概要</a:t>
                  </a:r>
                  <a:r>
                    <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報償費、使用料等</a:t>
                  </a:r>
                  <a:r>
                    <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77"/>
                    </a:lnSpc>
                  </a:pP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就労移行支援事業所等の職員を対象とした</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研修を開催、府内の就労系サービス全体の資質向上を図る</a:t>
                  </a:r>
                  <a:endPar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77"/>
                    </a:lnSpc>
                  </a:pP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・主なテーマとして、「実績の高い事業所からの好事例紹介」「地域のネットワーク構築」「就労アセスメント強化事業の取り組み報告」とする</a:t>
                  </a:r>
                  <a:endPar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92"/>
                    </a:lnSpc>
                  </a:pPr>
                  <a:endParaRPr lang="en-US" altLang="ja-JP" sz="969"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25">
                  <a:extLst>
                    <a:ext uri="{FF2B5EF4-FFF2-40B4-BE49-F238E27FC236}">
                      <a16:creationId xmlns:a16="http://schemas.microsoft.com/office/drawing/2014/main" id="{EFED8140-460C-431D-B1FF-75E8BF51D2B1}"/>
                    </a:ext>
                  </a:extLst>
                </p:cNvPr>
                <p:cNvSpPr/>
                <p:nvPr/>
              </p:nvSpPr>
              <p:spPr>
                <a:xfrm>
                  <a:off x="5247540" y="3694040"/>
                  <a:ext cx="3610572" cy="1412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92" b="1" dirty="0">
                      <a:solidFill>
                        <a:prstClr val="white"/>
                      </a:solidFill>
                      <a:latin typeface="Meiryo UI" panose="020B0604030504040204" pitchFamily="50" charset="-128"/>
                      <a:ea typeface="Meiryo UI" panose="020B0604030504040204" pitchFamily="50" charset="-128"/>
                    </a:rPr>
                    <a:t>府内の事業所全体の支援力向上のための対応策</a:t>
                  </a:r>
                </a:p>
              </p:txBody>
            </p:sp>
          </p:grpSp>
          <p:grpSp>
            <p:nvGrpSpPr>
              <p:cNvPr id="59" name="グループ化 58">
                <a:extLst>
                  <a:ext uri="{FF2B5EF4-FFF2-40B4-BE49-F238E27FC236}">
                    <a16:creationId xmlns:a16="http://schemas.microsoft.com/office/drawing/2014/main" id="{66FDB34C-AE72-45A8-A5CA-03EF16CC6B3F}"/>
                  </a:ext>
                </a:extLst>
              </p:cNvPr>
              <p:cNvGrpSpPr/>
              <p:nvPr/>
            </p:nvGrpSpPr>
            <p:grpSpPr>
              <a:xfrm>
                <a:off x="191094" y="4274981"/>
                <a:ext cx="3683428" cy="1210609"/>
                <a:chOff x="203773" y="3689341"/>
                <a:chExt cx="3683428" cy="1146234"/>
              </a:xfrm>
            </p:grpSpPr>
            <p:sp>
              <p:nvSpPr>
                <p:cNvPr id="64" name="角丸四角形 7">
                  <a:extLst>
                    <a:ext uri="{FF2B5EF4-FFF2-40B4-BE49-F238E27FC236}">
                      <a16:creationId xmlns:a16="http://schemas.microsoft.com/office/drawing/2014/main" id="{B3A05AEC-141C-4177-A09C-B46E344D9AEC}"/>
                    </a:ext>
                  </a:extLst>
                </p:cNvPr>
                <p:cNvSpPr/>
                <p:nvPr/>
              </p:nvSpPr>
              <p:spPr>
                <a:xfrm>
                  <a:off x="209173" y="3835867"/>
                  <a:ext cx="3654307" cy="999708"/>
                </a:xfrm>
                <a:prstGeom prst="roundRect">
                  <a:avLst>
                    <a:gd name="adj" fmla="val 350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r>
                    <a:rPr lang="ja-JP" altLang="en-US" sz="1292"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292"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就労アセスメント強化事業</a:t>
                  </a:r>
                  <a:endParaRPr lang="en-US" altLang="zh-TW" sz="1292"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77"/>
                    </a:lnSpc>
                  </a:pPr>
                  <a:r>
                    <a:rPr lang="ja-JP" altLang="en-US" sz="1292"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事業概要（委託料）＞</a:t>
                  </a:r>
                  <a:endParaRPr lang="en-US" altLang="zh-TW"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77"/>
                    </a:lnSpc>
                  </a:pP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92"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就労移行率の低い就労移行支援事業所に対し</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実績の高い事業所等からアドバイザーを派遣、就労アセスメントのノウハウに加え、地域の支援機関との連携体制構築、企業へのアプローチ法を</a:t>
                  </a:r>
                  <a:r>
                    <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OJT</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により伝達</a:t>
                  </a:r>
                  <a:endParaRPr lang="en-US" altLang="ja-JP"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77"/>
                    </a:lnSpc>
                  </a:pPr>
                  <a:r>
                    <a:rPr lang="ja-JP" altLang="en-US" sz="1292"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・在宅に戻る者が多い就労継続支援事業所の利用者に対しても</a:t>
                  </a:r>
                  <a:r>
                    <a:rPr lang="ja-JP" altLang="en-US" sz="129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アドバイザーを派遣、就労アセスメントによる再評価を行う</a:t>
                  </a:r>
                  <a:endParaRPr lang="en-US" altLang="ja-JP" sz="1292"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92"/>
                    </a:lnSpc>
                  </a:pPr>
                  <a:endParaRPr lang="en-US" altLang="ja-JP" sz="969"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69"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27">
                  <a:extLst>
                    <a:ext uri="{FF2B5EF4-FFF2-40B4-BE49-F238E27FC236}">
                      <a16:creationId xmlns:a16="http://schemas.microsoft.com/office/drawing/2014/main" id="{E9533C98-FE52-406D-944F-5F7D650A243B}"/>
                    </a:ext>
                  </a:extLst>
                </p:cNvPr>
                <p:cNvSpPr/>
                <p:nvPr/>
              </p:nvSpPr>
              <p:spPr>
                <a:xfrm>
                  <a:off x="203773" y="3689341"/>
                  <a:ext cx="3683428" cy="146526"/>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92" b="1" dirty="0">
                      <a:solidFill>
                        <a:prstClr val="white"/>
                      </a:solidFill>
                      <a:latin typeface="Meiryo UI" panose="020B0604030504040204" pitchFamily="50" charset="-128"/>
                      <a:ea typeface="Meiryo UI" panose="020B0604030504040204" pitchFamily="50" charset="-128"/>
                    </a:rPr>
                    <a:t>実績の低い事業所の個別ニーズに応える対応策</a:t>
                  </a:r>
                </a:p>
              </p:txBody>
            </p:sp>
          </p:grpSp>
          <p:sp>
            <p:nvSpPr>
              <p:cNvPr id="60" name="右矢印 23">
                <a:extLst>
                  <a:ext uri="{FF2B5EF4-FFF2-40B4-BE49-F238E27FC236}">
                    <a16:creationId xmlns:a16="http://schemas.microsoft.com/office/drawing/2014/main" id="{65BCC8D5-06B4-437E-A4D6-26CEA7DF4862}"/>
                  </a:ext>
                </a:extLst>
              </p:cNvPr>
              <p:cNvSpPr/>
              <p:nvPr/>
            </p:nvSpPr>
            <p:spPr>
              <a:xfrm>
                <a:off x="3838472" y="4652570"/>
                <a:ext cx="1443436" cy="144016"/>
              </a:xfrm>
              <a:prstGeom prst="rightArrow">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9"/>
              </a:p>
            </p:txBody>
          </p:sp>
          <p:sp>
            <p:nvSpPr>
              <p:cNvPr id="61" name="右矢印 34">
                <a:extLst>
                  <a:ext uri="{FF2B5EF4-FFF2-40B4-BE49-F238E27FC236}">
                    <a16:creationId xmlns:a16="http://schemas.microsoft.com/office/drawing/2014/main" id="{061FF8C3-5A3B-4A76-80F3-7854B4C683C2}"/>
                  </a:ext>
                </a:extLst>
              </p:cNvPr>
              <p:cNvSpPr/>
              <p:nvPr/>
            </p:nvSpPr>
            <p:spPr>
              <a:xfrm rot="10800000">
                <a:off x="3874522" y="4832596"/>
                <a:ext cx="1434603" cy="144016"/>
              </a:xfrm>
              <a:prstGeom prst="rightArrow">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9"/>
              </a:p>
            </p:txBody>
          </p:sp>
          <p:sp>
            <p:nvSpPr>
              <p:cNvPr id="62" name="四角形吹き出し 28">
                <a:extLst>
                  <a:ext uri="{FF2B5EF4-FFF2-40B4-BE49-F238E27FC236}">
                    <a16:creationId xmlns:a16="http://schemas.microsoft.com/office/drawing/2014/main" id="{6D4084DA-D4A2-4B68-8FCF-40F922E7EAD3}"/>
                  </a:ext>
                </a:extLst>
              </p:cNvPr>
              <p:cNvSpPr/>
              <p:nvPr/>
            </p:nvSpPr>
            <p:spPr>
              <a:xfrm>
                <a:off x="3925748" y="5027258"/>
                <a:ext cx="1301189" cy="441542"/>
              </a:xfrm>
              <a:prstGeom prst="wedgeRectCallout">
                <a:avLst>
                  <a:gd name="adj1" fmla="val 4764"/>
                  <a:gd name="adj2" fmla="val -69408"/>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就労アセスメント強化事業ではまかないきれない事業所に対し、研修を通じてノウハウを普及</a:t>
                </a:r>
              </a:p>
            </p:txBody>
          </p:sp>
          <p:sp>
            <p:nvSpPr>
              <p:cNvPr id="63" name="四角形吹き出し 36">
                <a:extLst>
                  <a:ext uri="{FF2B5EF4-FFF2-40B4-BE49-F238E27FC236}">
                    <a16:creationId xmlns:a16="http://schemas.microsoft.com/office/drawing/2014/main" id="{F95464ED-385C-495B-8E0B-E5B700F56DD2}"/>
                  </a:ext>
                </a:extLst>
              </p:cNvPr>
              <p:cNvSpPr/>
              <p:nvPr/>
            </p:nvSpPr>
            <p:spPr>
              <a:xfrm>
                <a:off x="3917065" y="4320359"/>
                <a:ext cx="1300722" cy="317145"/>
              </a:xfrm>
              <a:prstGeom prst="wedgeRectCallout">
                <a:avLst>
                  <a:gd name="adj1" fmla="val -2935"/>
                  <a:gd name="adj2" fmla="val 6613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研修では解決しきれない課題等を就労アセスメント強化事業で発見、解決</a:t>
                </a:r>
              </a:p>
            </p:txBody>
          </p:sp>
        </p:grpSp>
        <p:sp>
          <p:nvSpPr>
            <p:cNvPr id="56" name="角丸四角形 55"/>
            <p:cNvSpPr/>
            <p:nvPr/>
          </p:nvSpPr>
          <p:spPr>
            <a:xfrm>
              <a:off x="53646" y="4841573"/>
              <a:ext cx="2412354" cy="121581"/>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77" b="1" dirty="0">
                  <a:solidFill>
                    <a:prstClr val="white"/>
                  </a:solidFill>
                  <a:latin typeface="Meiryo UI" panose="020B0604030504040204" pitchFamily="50" charset="-128"/>
                  <a:ea typeface="Meiryo UI" panose="020B0604030504040204" pitchFamily="50" charset="-128"/>
                </a:rPr>
                <a:t>事業概要</a:t>
              </a:r>
            </a:p>
          </p:txBody>
        </p:sp>
        <p:sp>
          <p:nvSpPr>
            <p:cNvPr id="57" name="正方形/長方形 56">
              <a:extLst>
                <a:ext uri="{FF2B5EF4-FFF2-40B4-BE49-F238E27FC236}">
                  <a16:creationId xmlns:a16="http://schemas.microsoft.com/office/drawing/2014/main" id="{47296A72-10A5-4314-95F3-662A247BC159}"/>
                </a:ext>
              </a:extLst>
            </p:cNvPr>
            <p:cNvSpPr/>
            <p:nvPr/>
          </p:nvSpPr>
          <p:spPr>
            <a:xfrm>
              <a:off x="134505" y="6456819"/>
              <a:ext cx="8827995" cy="385242"/>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477"/>
                </a:lnSpc>
              </a:pPr>
              <a:r>
                <a:rPr lang="ja-JP" altLang="en-US" sz="1292" dirty="0">
                  <a:solidFill>
                    <a:prstClr val="black"/>
                  </a:solidFill>
                  <a:latin typeface="Meiryo UI" panose="020B0604030504040204" pitchFamily="50" charset="-128"/>
                  <a:ea typeface="Meiryo UI" panose="020B0604030504040204" pitchFamily="50" charset="-128"/>
                </a:rPr>
                <a:t>〇現在の就労系サービスの利用者が一般就労に向けたステップアップを達成するためには、利用者を直接支援する就労移行支援事業所、就労継続支援事業所の育成が必須</a:t>
              </a:r>
              <a:endParaRPr lang="en-US" altLang="ja-JP" sz="1292" dirty="0">
                <a:solidFill>
                  <a:prstClr val="black"/>
                </a:solidFill>
                <a:latin typeface="Meiryo UI" panose="020B0604030504040204" pitchFamily="50" charset="-128"/>
                <a:ea typeface="Meiryo UI" panose="020B0604030504040204" pitchFamily="50" charset="-128"/>
              </a:endParaRPr>
            </a:p>
            <a:p>
              <a:pPr>
                <a:lnSpc>
                  <a:spcPts val="1477"/>
                </a:lnSpc>
              </a:pPr>
              <a:r>
                <a:rPr lang="ja-JP" altLang="en-US" sz="1292" b="1" u="sng" dirty="0">
                  <a:solidFill>
                    <a:prstClr val="black"/>
                  </a:solidFill>
                  <a:latin typeface="Meiryo UI" panose="020B0604030504040204" pitchFamily="50" charset="-128"/>
                  <a:ea typeface="Meiryo UI" panose="020B0604030504040204" pitchFamily="50" charset="-128"/>
                </a:rPr>
                <a:t>⇒実績の低い事業所を、</a:t>
              </a:r>
              <a:r>
                <a:rPr lang="en-US" altLang="ja-JP" sz="1292" b="1" u="sng" dirty="0">
                  <a:solidFill>
                    <a:prstClr val="black"/>
                  </a:solidFill>
                  <a:latin typeface="Meiryo UI" panose="020B0604030504040204" pitchFamily="50" charset="-128"/>
                  <a:ea typeface="Meiryo UI" panose="020B0604030504040204" pitchFamily="50" charset="-128"/>
                </a:rPr>
                <a:t>3</a:t>
              </a:r>
              <a:r>
                <a:rPr lang="ja-JP" altLang="en-US" sz="1292" b="1" u="sng" dirty="0">
                  <a:solidFill>
                    <a:prstClr val="black"/>
                  </a:solidFill>
                  <a:latin typeface="Meiryo UI" panose="020B0604030504040204" pitchFamily="50" charset="-128"/>
                  <a:ea typeface="Meiryo UI" panose="020B0604030504040204" pitchFamily="50" charset="-128"/>
                </a:rPr>
                <a:t>か年かけ本事業により実績の高い事業所に育成することで、一般就労への移行を促進する</a:t>
              </a:r>
              <a:endParaRPr lang="en-US" altLang="ja-JP" sz="1292" b="1" u="sng" dirty="0">
                <a:solidFill>
                  <a:prstClr val="black"/>
                </a:solidFill>
                <a:latin typeface="Meiryo UI" panose="020B0604030504040204" pitchFamily="50" charset="-128"/>
                <a:ea typeface="Meiryo UI" panose="020B0604030504040204" pitchFamily="50" charset="-128"/>
              </a:endParaRPr>
            </a:p>
            <a:p>
              <a:pPr>
                <a:lnSpc>
                  <a:spcPts val="1477"/>
                </a:lnSpc>
              </a:pPr>
              <a:r>
                <a:rPr lang="ja-JP" altLang="en-US" sz="1292" dirty="0">
                  <a:solidFill>
                    <a:prstClr val="black"/>
                  </a:solidFill>
                  <a:latin typeface="Meiryo UI" panose="020B0604030504040204" pitchFamily="50" charset="-128"/>
                  <a:ea typeface="Meiryo UI" panose="020B0604030504040204" pitchFamily="50" charset="-128"/>
                </a:rPr>
                <a:t>　　</a:t>
              </a:r>
              <a:r>
                <a:rPr lang="en-US" altLang="ja-JP" sz="1292" u="sng" dirty="0">
                  <a:solidFill>
                    <a:prstClr val="black"/>
                  </a:solidFill>
                  <a:latin typeface="Meiryo UI" panose="020B0604030504040204" pitchFamily="50" charset="-128"/>
                  <a:ea typeface="Meiryo UI" panose="020B0604030504040204" pitchFamily="50" charset="-128"/>
                </a:rPr>
                <a:t>(</a:t>
              </a:r>
              <a:r>
                <a:rPr lang="ja-JP" altLang="en-US" sz="1292" u="sng" dirty="0">
                  <a:solidFill>
                    <a:prstClr val="black"/>
                  </a:solidFill>
                  <a:latin typeface="Meiryo UI" panose="020B0604030504040204" pitchFamily="50" charset="-128"/>
                  <a:ea typeface="Meiryo UI" panose="020B0604030504040204" pitchFamily="50" charset="-128"/>
                </a:rPr>
                <a:t>平成</a:t>
              </a:r>
              <a:r>
                <a:rPr lang="en-US" altLang="ja-JP" sz="1292" u="sng" dirty="0">
                  <a:solidFill>
                    <a:prstClr val="black"/>
                  </a:solidFill>
                  <a:latin typeface="Meiryo UI" panose="020B0604030504040204" pitchFamily="50" charset="-128"/>
                  <a:ea typeface="Meiryo UI" panose="020B0604030504040204" pitchFamily="50" charset="-128"/>
                </a:rPr>
                <a:t>33</a:t>
              </a:r>
              <a:r>
                <a:rPr lang="ja-JP" altLang="en-US" sz="1292" u="sng" dirty="0">
                  <a:solidFill>
                    <a:prstClr val="black"/>
                  </a:solidFill>
                  <a:latin typeface="Meiryo UI" panose="020B0604030504040204" pitchFamily="50" charset="-128"/>
                  <a:ea typeface="Meiryo UI" panose="020B0604030504040204" pitchFamily="50" charset="-128"/>
                </a:rPr>
                <a:t>年度以降の事業実施については、平成</a:t>
              </a:r>
              <a:r>
                <a:rPr lang="en-US" altLang="ja-JP" sz="1292" u="sng" dirty="0">
                  <a:solidFill>
                    <a:prstClr val="black"/>
                  </a:solidFill>
                  <a:latin typeface="Meiryo UI" panose="020B0604030504040204" pitchFamily="50" charset="-128"/>
                  <a:ea typeface="Meiryo UI" panose="020B0604030504040204" pitchFamily="50" charset="-128"/>
                </a:rPr>
                <a:t>32</a:t>
              </a:r>
              <a:r>
                <a:rPr lang="ja-JP" altLang="en-US" sz="1292" u="sng" dirty="0">
                  <a:solidFill>
                    <a:prstClr val="black"/>
                  </a:solidFill>
                  <a:latin typeface="Meiryo UI" panose="020B0604030504040204" pitchFamily="50" charset="-128"/>
                  <a:ea typeface="Meiryo UI" panose="020B0604030504040204" pitchFamily="50" charset="-128"/>
                </a:rPr>
                <a:t>年度末時点での</a:t>
              </a:r>
              <a:r>
                <a:rPr lang="ja-JP" altLang="en-US" sz="1292" u="sng" dirty="0" err="1">
                  <a:solidFill>
                    <a:prstClr val="black"/>
                  </a:solidFill>
                  <a:latin typeface="Meiryo UI" panose="020B0604030504040204" pitchFamily="50" charset="-128"/>
                  <a:ea typeface="Meiryo UI" panose="020B0604030504040204" pitchFamily="50" charset="-128"/>
                </a:rPr>
                <a:t>障がい</a:t>
              </a:r>
              <a:r>
                <a:rPr lang="ja-JP" altLang="en-US" sz="1292" u="sng" dirty="0">
                  <a:solidFill>
                    <a:prstClr val="black"/>
                  </a:solidFill>
                  <a:latin typeface="Meiryo UI" panose="020B0604030504040204" pitchFamily="50" charset="-128"/>
                  <a:ea typeface="Meiryo UI" panose="020B0604030504040204" pitchFamily="50" charset="-128"/>
                </a:rPr>
                <a:t>者計画の達成状況や事業の効果を踏まえ検討</a:t>
              </a:r>
              <a:r>
                <a:rPr lang="en-US" altLang="ja-JP" sz="1292" u="sng" dirty="0">
                  <a:solidFill>
                    <a:prstClr val="black"/>
                  </a:solidFill>
                  <a:latin typeface="Meiryo UI" panose="020B0604030504040204" pitchFamily="50" charset="-128"/>
                  <a:ea typeface="Meiryo UI" panose="020B0604030504040204" pitchFamily="50" charset="-128"/>
                </a:rPr>
                <a:t>)</a:t>
              </a:r>
              <a:endParaRPr lang="ja-JP" altLang="en-US" sz="1292" u="sng" dirty="0">
                <a:solidFill>
                  <a:prstClr val="black"/>
                </a:solidFill>
                <a:latin typeface="Meiryo UI" panose="020B0604030504040204" pitchFamily="50" charset="-128"/>
                <a:ea typeface="Meiryo UI" panose="020B0604030504040204" pitchFamily="50" charset="-128"/>
              </a:endParaRPr>
            </a:p>
          </p:txBody>
        </p:sp>
      </p:grpSp>
      <p:sp>
        <p:nvSpPr>
          <p:cNvPr id="26" name="タイトル 1"/>
          <p:cNvSpPr>
            <a:spLocks noGrp="1"/>
          </p:cNvSpPr>
          <p:nvPr/>
        </p:nvSpPr>
        <p:spPr bwMode="auto">
          <a:xfrm>
            <a:off x="251520" y="44624"/>
            <a:ext cx="8640960" cy="398814"/>
          </a:xfrm>
          <a:prstGeom prst="rect">
            <a:avLst/>
          </a:prstGeom>
          <a:solidFill>
            <a:schemeClr val="bg1">
              <a:lumMod val="85000"/>
            </a:schemeClr>
          </a:solidFill>
          <a:ln w="9525">
            <a:noFill/>
            <a:miter lim="800000"/>
            <a:headEnd/>
            <a:tailEnd/>
          </a:ln>
        </p:spPr>
        <p:txBody>
          <a:bodyPr vert="horz" wrap="square" lIns="84386" tIns="42192" rIns="84386" bIns="42192"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2215"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就労移行支援</a:t>
            </a:r>
            <a:r>
              <a:rPr lang="ja-JP" altLang="en-US" sz="2215" b="1">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r>
              <a:rPr lang="ja-JP" altLang="en-US" sz="2215"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の二極化</a:t>
            </a:r>
            <a:r>
              <a:rPr lang="ja-JP" altLang="en-US" sz="2215"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に対する取組</a:t>
            </a:r>
            <a:endParaRPr lang="ja-JP" altLang="en-US" sz="2215"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168883" y="483113"/>
            <a:ext cx="8785517" cy="13107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・福祉施設からの一般就労者数は年々増加している（平成</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1,492</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人）もの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の就労移行率が</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％以上の事業所が就労移行支援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事業所全体</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37.8</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％、一般就労実績のない事業所が就労移行支援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事業所全体</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26.8</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なってお</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り</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、就労移行支援事業所の</a:t>
            </a:r>
            <a:r>
              <a:rPr lang="ja-JP" altLang="en-US" sz="14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実績の二極化</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が課題となってい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・就労移行支援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就労支援力の底上げと、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就労継続支援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の就労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アセスメント力の強化による一般就労に向けたステップアップの促進を図るため、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就労移行等連携調整事業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」を実施する。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732F1BE1-238A-4692-80E1-B5FBE2EAD7E4}"/>
              </a:ext>
            </a:extLst>
          </p:cNvPr>
          <p:cNvSpPr/>
          <p:nvPr/>
        </p:nvSpPr>
        <p:spPr>
          <a:xfrm>
            <a:off x="35495" y="1844824"/>
            <a:ext cx="806489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実績の高い就労移行支援事業所の支援員のアドバイザー派遣及び研修の取組</a:t>
            </a:r>
            <a:r>
              <a:rPr lang="en-US" altLang="ja-JP"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5412327" y="4576013"/>
            <a:ext cx="3480153" cy="10852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実績</a:t>
            </a:r>
            <a:r>
              <a:rPr lang="en-US" altLang="ja-JP" sz="1200" dirty="0" smtClean="0">
                <a:solidFill>
                  <a:schemeClr val="tx1"/>
                </a:solidFill>
                <a:latin typeface="Meiryo UI" panose="020B0604030504040204" pitchFamily="50" charset="-128"/>
                <a:ea typeface="Meiryo UI" panose="020B0604030504040204" pitchFamily="50" charset="-128"/>
              </a:rPr>
              <a:t>】</a:t>
            </a:r>
          </a:p>
          <a:p>
            <a:pPr>
              <a:lnSpc>
                <a:spcPts val="1600"/>
              </a:lnSpc>
            </a:pPr>
            <a:r>
              <a:rPr lang="ja-JP" altLang="en-US" sz="1200" dirty="0" smtClean="0">
                <a:solidFill>
                  <a:schemeClr val="tx1"/>
                </a:solidFill>
                <a:latin typeface="Meiryo UI" panose="020B0604030504040204" pitchFamily="50" charset="-128"/>
                <a:ea typeface="Meiryo UI" panose="020B0604030504040204" pitchFamily="50" charset="-128"/>
              </a:rPr>
              <a:t>・府内</a:t>
            </a:r>
            <a:r>
              <a:rPr lang="ja-JP" altLang="en-US" sz="1200" dirty="0">
                <a:solidFill>
                  <a:schemeClr val="tx1"/>
                </a:solidFill>
                <a:latin typeface="Meiryo UI" panose="020B0604030504040204" pitchFamily="50" charset="-128"/>
                <a:ea typeface="Meiryo UI" panose="020B0604030504040204" pitchFamily="50" charset="-128"/>
              </a:rPr>
              <a:t>の就労系サービス事業所の支援力向上等を目的とした研修を</a:t>
            </a:r>
            <a:r>
              <a:rPr lang="ja-JP" altLang="en-US" sz="1200" dirty="0" smtClean="0">
                <a:solidFill>
                  <a:schemeClr val="tx1"/>
                </a:solidFill>
                <a:latin typeface="Meiryo UI" panose="020B0604030504040204" pitchFamily="50" charset="-128"/>
                <a:ea typeface="Meiryo UI" panose="020B0604030504040204" pitchFamily="50" charset="-128"/>
              </a:rPr>
              <a:t>実施（</a:t>
            </a:r>
            <a:r>
              <a:rPr lang="en-US" altLang="ja-JP" sz="1200" dirty="0" smtClean="0">
                <a:solidFill>
                  <a:schemeClr val="tx1"/>
                </a:solidFill>
                <a:latin typeface="Meiryo UI" panose="020B0604030504040204" pitchFamily="50" charset="-128"/>
                <a:ea typeface="Meiryo UI" panose="020B0604030504040204" pitchFamily="50" charset="-128"/>
              </a:rPr>
              <a:t>3</a:t>
            </a:r>
            <a:r>
              <a:rPr lang="ja-JP" altLang="en-US" sz="1200" dirty="0" smtClean="0">
                <a:solidFill>
                  <a:schemeClr val="tx1"/>
                </a:solidFill>
                <a:latin typeface="Meiryo UI" panose="020B0604030504040204" pitchFamily="50" charset="-128"/>
                <a:ea typeface="Meiryo UI" panose="020B0604030504040204" pitchFamily="50" charset="-128"/>
              </a:rPr>
              <a:t>回実施済）</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smtClean="0">
                <a:solidFill>
                  <a:schemeClr val="tx1"/>
                </a:solidFill>
                <a:latin typeface="Meiryo UI" panose="020B0604030504040204" pitchFamily="50" charset="-128"/>
                <a:ea typeface="Meiryo UI" panose="020B0604030504040204" pitchFamily="50" charset="-128"/>
              </a:rPr>
              <a:t>・また</a:t>
            </a:r>
            <a:r>
              <a:rPr lang="ja-JP" altLang="en-US" sz="1200" dirty="0">
                <a:solidFill>
                  <a:schemeClr val="tx1"/>
                </a:solidFill>
                <a:latin typeface="Meiryo UI" panose="020B0604030504040204" pitchFamily="50" charset="-128"/>
                <a:ea typeface="Meiryo UI" panose="020B0604030504040204" pitchFamily="50" charset="-128"/>
              </a:rPr>
              <a:t>、アドバイザーの派遣事例の報告会を実施</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rPr>
              <a:t>回実施済、</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rPr>
              <a:t>回実施予定）</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263104" y="4701878"/>
            <a:ext cx="3558441" cy="9593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実績</a:t>
            </a:r>
            <a:r>
              <a:rPr lang="en-US" altLang="ja-JP" sz="1200" dirty="0" smtClean="0">
                <a:solidFill>
                  <a:schemeClr val="tx1"/>
                </a:solidFill>
                <a:latin typeface="Meiryo UI" panose="020B0604030504040204" pitchFamily="50" charset="-128"/>
                <a:ea typeface="Meiryo UI" panose="020B0604030504040204" pitchFamily="50" charset="-128"/>
              </a:rPr>
              <a:t>】</a:t>
            </a:r>
          </a:p>
          <a:p>
            <a:pPr>
              <a:lnSpc>
                <a:spcPts val="1600"/>
              </a:lnSpc>
            </a:pPr>
            <a:r>
              <a:rPr lang="ja-JP" altLang="en-US" sz="1200" dirty="0" smtClean="0">
                <a:solidFill>
                  <a:schemeClr val="tx1"/>
                </a:solidFill>
                <a:latin typeface="Meiryo UI" panose="020B0604030504040204" pitchFamily="50" charset="-128"/>
                <a:ea typeface="Meiryo UI" panose="020B0604030504040204" pitchFamily="50" charset="-128"/>
              </a:rPr>
              <a:t>・就労移行支援事業所への派遣：</a:t>
            </a:r>
            <a:r>
              <a:rPr lang="en-US" altLang="ja-JP" sz="1200" dirty="0" smtClean="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か所</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smtClean="0">
                <a:solidFill>
                  <a:schemeClr val="tx1"/>
                </a:solidFill>
                <a:latin typeface="Meiryo UI" panose="020B0604030504040204" pitchFamily="50" charset="-128"/>
                <a:ea typeface="Meiryo UI" panose="020B0604030504040204" pitchFamily="50" charset="-128"/>
              </a:rPr>
              <a:t>・就労継続支援Ａ型事業所への派遣：</a:t>
            </a:r>
            <a:r>
              <a:rPr lang="en-US" altLang="ja-JP" sz="1200" dirty="0" smtClean="0">
                <a:solidFill>
                  <a:schemeClr val="tx1"/>
                </a:solidFill>
                <a:latin typeface="Meiryo UI" panose="020B0604030504040204" pitchFamily="50" charset="-128"/>
                <a:ea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rPr>
              <a:t>か所</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smtClean="0">
                <a:solidFill>
                  <a:schemeClr val="tx1"/>
                </a:solidFill>
                <a:latin typeface="Meiryo UI" panose="020B0604030504040204" pitchFamily="50" charset="-128"/>
                <a:ea typeface="Meiryo UI" panose="020B0604030504040204" pitchFamily="50" charset="-128"/>
              </a:rPr>
              <a:t> 就労</a:t>
            </a:r>
            <a:r>
              <a:rPr lang="ja-JP" altLang="en-US" sz="1200" dirty="0">
                <a:solidFill>
                  <a:schemeClr val="tx1"/>
                </a:solidFill>
                <a:latin typeface="Meiryo UI" panose="020B0604030504040204" pitchFamily="50" charset="-128"/>
                <a:ea typeface="Meiryo UI" panose="020B0604030504040204" pitchFamily="50" charset="-128"/>
              </a:rPr>
              <a:t>継続</a:t>
            </a:r>
            <a:r>
              <a:rPr lang="ja-JP" altLang="en-US" sz="1200" dirty="0" smtClean="0">
                <a:solidFill>
                  <a:schemeClr val="tx1"/>
                </a:solidFill>
                <a:latin typeface="Meiryo UI" panose="020B0604030504040204" pitchFamily="50" charset="-128"/>
                <a:ea typeface="Meiryo UI" panose="020B0604030504040204" pitchFamily="50" charset="-128"/>
              </a:rPr>
              <a:t>支援</a:t>
            </a:r>
            <a:r>
              <a:rPr lang="ja-JP" altLang="en-US" sz="1200" dirty="0">
                <a:solidFill>
                  <a:schemeClr val="tx1"/>
                </a:solidFill>
                <a:latin typeface="Meiryo UI" panose="020B0604030504040204" pitchFamily="50" charset="-128"/>
                <a:ea typeface="Meiryo UI" panose="020B0604030504040204" pitchFamily="50" charset="-128"/>
              </a:rPr>
              <a:t>Ｂ</a:t>
            </a:r>
            <a:r>
              <a:rPr lang="ja-JP" altLang="en-US" sz="1200" dirty="0" smtClean="0">
                <a:solidFill>
                  <a:schemeClr val="tx1"/>
                </a:solidFill>
                <a:latin typeface="Meiryo UI" panose="020B0604030504040204" pitchFamily="50" charset="-128"/>
                <a:ea typeface="Meiryo UI" panose="020B0604030504040204" pitchFamily="50" charset="-128"/>
              </a:rPr>
              <a:t>型</a:t>
            </a:r>
            <a:r>
              <a:rPr lang="ja-JP" altLang="en-US" sz="1200" dirty="0">
                <a:solidFill>
                  <a:schemeClr val="tx1"/>
                </a:solidFill>
                <a:latin typeface="Meiryo UI" panose="020B0604030504040204" pitchFamily="50" charset="-128"/>
                <a:ea typeface="Meiryo UI" panose="020B0604030504040204" pitchFamily="50" charset="-128"/>
              </a:rPr>
              <a:t>事業所への派遣</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7</a:t>
            </a:r>
            <a:r>
              <a:rPr lang="ja-JP" altLang="en-US" sz="1200" dirty="0" smtClean="0">
                <a:solidFill>
                  <a:schemeClr val="tx1"/>
                </a:solidFill>
                <a:latin typeface="Meiryo UI" panose="020B0604030504040204" pitchFamily="50" charset="-128"/>
                <a:ea typeface="Meiryo UI" panose="020B0604030504040204" pitchFamily="50" charset="-128"/>
              </a:rPr>
              <a:t>か所</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8100392" y="44624"/>
            <a:ext cx="881909" cy="288032"/>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n w="0"/>
                <a:solidFill>
                  <a:schemeClr val="tx1"/>
                </a:solidFill>
                <a:effectLst>
                  <a:outerShdw blurRad="38100" dist="19050" dir="2700000" algn="tl" rotWithShape="0">
                    <a:schemeClr val="dk1">
                      <a:alpha val="40000"/>
                    </a:schemeClr>
                  </a:outerShdw>
                </a:effectLst>
              </a:rPr>
              <a:t>別添６</a:t>
            </a:r>
            <a:endParaRPr kumimoji="1" lang="ja-JP" altLang="en-US" sz="1600" dirty="0"/>
          </a:p>
        </p:txBody>
      </p:sp>
    </p:spTree>
    <p:extLst>
      <p:ext uri="{BB962C8B-B14F-4D97-AF65-F5344CB8AC3E}">
        <p14:creationId xmlns:p14="http://schemas.microsoft.com/office/powerpoint/2010/main" val="2015663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529</Words>
  <Application>Microsoft Office PowerPoint</Application>
  <PresentationFormat>画面に合わせる (4:3)</PresentationFormat>
  <Paragraphs>28</Paragraphs>
  <Slides>1</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ariant>
        <vt:lpstr>目的別スライド ショー</vt:lpstr>
      </vt:variant>
      <vt:variant>
        <vt:i4>1</vt:i4>
      </vt:variant>
    </vt:vector>
  </HeadingPairs>
  <TitlesOfParts>
    <vt:vector size="10" baseType="lpstr">
      <vt:lpstr>Meiryo UI</vt:lpstr>
      <vt:lpstr>ＭＳ Ｐゴシック</vt:lpstr>
      <vt:lpstr>游ゴシック</vt:lpstr>
      <vt:lpstr>游ゴシック Light</vt:lpstr>
      <vt:lpstr>Arial</vt:lpstr>
      <vt:lpstr>Calibri</vt:lpstr>
      <vt:lpstr>Office ​​テーマ</vt:lpstr>
      <vt:lpstr>デザインの設定</vt:lpstr>
      <vt:lpstr>PowerPoint プレゼンテーション</vt:lpstr>
      <vt:lpstr>目的別スライド ショー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2019-03-26T10:09:38Z</dcterms:created>
  <dcterms:modified xsi:type="dcterms:W3CDTF">2019-03-26T10:13:18Z</dcterms:modified>
</cp:coreProperties>
</file>