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3"/>
  </p:notesMasterIdLst>
  <p:sldIdLst>
    <p:sldId id="267" r:id="rId2"/>
  </p:sldIdLst>
  <p:sldSz cx="9144000" cy="6858000" type="screen4x3"/>
  <p:notesSz cx="6646863" cy="97774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淡色スタイル 2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3B4B98B0-60AC-42C2-AFA5-B58CD77FA1E5}" styleName="淡色スタイル 1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814" autoAdjust="0"/>
    <p:restoredTop sz="93896" autoAdjust="0"/>
  </p:normalViewPr>
  <p:slideViewPr>
    <p:cSldViewPr>
      <p:cViewPr varScale="1">
        <p:scale>
          <a:sx n="70" d="100"/>
          <a:sy n="70" d="100"/>
        </p:scale>
        <p:origin x="1212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880101" cy="490354"/>
          </a:xfrm>
          <a:prstGeom prst="rect">
            <a:avLst/>
          </a:prstGeom>
        </p:spPr>
        <p:txBody>
          <a:bodyPr vert="horz" lIns="89675" tIns="44838" rIns="89675" bIns="44838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765213" y="1"/>
            <a:ext cx="2880101" cy="490354"/>
          </a:xfrm>
          <a:prstGeom prst="rect">
            <a:avLst/>
          </a:prstGeom>
        </p:spPr>
        <p:txBody>
          <a:bodyPr vert="horz" lIns="89675" tIns="44838" rIns="89675" bIns="44838" rtlCol="0"/>
          <a:lstStyle>
            <a:lvl1pPr algn="r">
              <a:defRPr sz="1200"/>
            </a:lvl1pPr>
          </a:lstStyle>
          <a:p>
            <a:fld id="{471C8F61-5AE8-4521-91E5-2FCA777C379D}" type="datetimeFigureOut">
              <a:rPr kumimoji="1" lang="ja-JP" altLang="en-US" smtClean="0"/>
              <a:t>2019/3/26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23950" y="1222375"/>
            <a:ext cx="4398963" cy="33004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9675" tIns="44838" rIns="89675" bIns="44838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64997" y="4705215"/>
            <a:ext cx="5316870" cy="3849436"/>
          </a:xfrm>
          <a:prstGeom prst="rect">
            <a:avLst/>
          </a:prstGeom>
        </p:spPr>
        <p:txBody>
          <a:bodyPr vert="horz" lIns="89675" tIns="44838" rIns="89675" bIns="44838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287059"/>
            <a:ext cx="2880101" cy="490354"/>
          </a:xfrm>
          <a:prstGeom prst="rect">
            <a:avLst/>
          </a:prstGeom>
        </p:spPr>
        <p:txBody>
          <a:bodyPr vert="horz" lIns="89675" tIns="44838" rIns="89675" bIns="44838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765213" y="9287059"/>
            <a:ext cx="2880101" cy="490354"/>
          </a:xfrm>
          <a:prstGeom prst="rect">
            <a:avLst/>
          </a:prstGeom>
        </p:spPr>
        <p:txBody>
          <a:bodyPr vert="horz" lIns="89675" tIns="44838" rIns="89675" bIns="44838" rtlCol="0" anchor="b"/>
          <a:lstStyle>
            <a:lvl1pPr algn="r">
              <a:defRPr sz="1200"/>
            </a:lvl1pPr>
          </a:lstStyle>
          <a:p>
            <a:fld id="{0C90F97A-5AE9-4F83-8D8C-8E05A16824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493417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881063" y="733425"/>
            <a:ext cx="4884737" cy="3665538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6DC182-2A72-44B5-9D8B-1F4CF8F6E23A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123273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C00D9-CB80-4677-BF65-8E31AE311292}" type="datetimeFigureOut">
              <a:rPr kumimoji="1" lang="ja-JP" altLang="en-US" smtClean="0"/>
              <a:t>2019/3/26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BBADE-EEC7-4328-AB46-7FCC4485CB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687855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C00D9-CB80-4677-BF65-8E31AE311292}" type="datetimeFigureOut">
              <a:rPr kumimoji="1" lang="ja-JP" altLang="en-US" smtClean="0"/>
              <a:t>2019/3/26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BBADE-EEC7-4328-AB46-7FCC4485CB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940909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C00D9-CB80-4677-BF65-8E31AE311292}" type="datetimeFigureOut">
              <a:rPr kumimoji="1" lang="ja-JP" altLang="en-US" smtClean="0"/>
              <a:t>2019/3/26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BBADE-EEC7-4328-AB46-7FCC4485CB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855826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C00D9-CB80-4677-BF65-8E31AE311292}" type="datetimeFigureOut">
              <a:rPr kumimoji="1" lang="ja-JP" altLang="en-US" smtClean="0"/>
              <a:t>2019/3/26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BBADE-EEC7-4328-AB46-7FCC4485CB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53786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C00D9-CB80-4677-BF65-8E31AE311292}" type="datetimeFigureOut">
              <a:rPr kumimoji="1" lang="ja-JP" altLang="en-US" smtClean="0"/>
              <a:t>2019/3/26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BBADE-EEC7-4328-AB46-7FCC4485CB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785563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C00D9-CB80-4677-BF65-8E31AE311292}" type="datetimeFigureOut">
              <a:rPr kumimoji="1" lang="ja-JP" altLang="en-US" smtClean="0"/>
              <a:t>2019/3/26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BBADE-EEC7-4328-AB46-7FCC4485CB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32917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C00D9-CB80-4677-BF65-8E31AE311292}" type="datetimeFigureOut">
              <a:rPr kumimoji="1" lang="ja-JP" altLang="en-US" smtClean="0"/>
              <a:t>2019/3/26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BBADE-EEC7-4328-AB46-7FCC4485CB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276661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C00D9-CB80-4677-BF65-8E31AE311292}" type="datetimeFigureOut">
              <a:rPr kumimoji="1" lang="ja-JP" altLang="en-US" smtClean="0"/>
              <a:t>2019/3/26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BBADE-EEC7-4328-AB46-7FCC4485CB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830209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C00D9-CB80-4677-BF65-8E31AE311292}" type="datetimeFigureOut">
              <a:rPr kumimoji="1" lang="ja-JP" altLang="en-US" smtClean="0"/>
              <a:t>2019/3/26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BBADE-EEC7-4328-AB46-7FCC4485CB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6808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C00D9-CB80-4677-BF65-8E31AE311292}" type="datetimeFigureOut">
              <a:rPr kumimoji="1" lang="ja-JP" altLang="en-US" smtClean="0"/>
              <a:t>2019/3/26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BBADE-EEC7-4328-AB46-7FCC4485CB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61332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C00D9-CB80-4677-BF65-8E31AE311292}" type="datetimeFigureOut">
              <a:rPr kumimoji="1" lang="ja-JP" altLang="en-US" smtClean="0"/>
              <a:t>2019/3/26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BBADE-EEC7-4328-AB46-7FCC4485CB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37466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3C00D9-CB80-4677-BF65-8E31AE311292}" type="datetimeFigureOut">
              <a:rPr kumimoji="1" lang="ja-JP" altLang="en-US" smtClean="0"/>
              <a:t>2019/3/26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EBBADE-EEC7-4328-AB46-7FCC4485CB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297092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/>
          <p:cNvSpPr/>
          <p:nvPr/>
        </p:nvSpPr>
        <p:spPr>
          <a:xfrm>
            <a:off x="-129" y="185917"/>
            <a:ext cx="9144000" cy="468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地域</a:t>
            </a:r>
            <a:r>
              <a:rPr lang="ja-JP" altLang="en-US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生活支援拠点等の整備促進に向けて（素案</a:t>
            </a:r>
            <a:r>
              <a:rPr lang="ja-JP" altLang="en-US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endParaRPr kumimoji="1" lang="ja-JP" altLang="en-US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75" name="正方形/長方形 74"/>
          <p:cNvSpPr/>
          <p:nvPr/>
        </p:nvSpPr>
        <p:spPr>
          <a:xfrm>
            <a:off x="44025" y="908719"/>
            <a:ext cx="9036000" cy="1692000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91427" tIns="45714" rIns="91427" bIns="45714"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ja-JP" altLang="en-US"/>
          </a:p>
        </p:txBody>
      </p:sp>
      <p:sp>
        <p:nvSpPr>
          <p:cNvPr id="106" name="額縁 105"/>
          <p:cNvSpPr/>
          <p:nvPr/>
        </p:nvSpPr>
        <p:spPr>
          <a:xfrm>
            <a:off x="128650" y="745654"/>
            <a:ext cx="1476000" cy="468000"/>
          </a:xfrm>
          <a:prstGeom prst="bevel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rtlCol="0" anchor="ctr"/>
          <a:lstStyle/>
          <a:p>
            <a:pPr algn="ctr"/>
            <a:r>
              <a:rPr lang="ja-JP" altLang="en-US" sz="16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策定の経緯</a:t>
            </a:r>
            <a:endParaRPr lang="ja-JP" altLang="en-US" sz="16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32312" y="1306841"/>
            <a:ext cx="9072000" cy="1679478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7" tIns="45714" rIns="91427" bIns="45714" rtlCol="0" anchor="t"/>
          <a:lstStyle/>
          <a:p>
            <a:pPr marL="173038" lvl="0" indent="-173038">
              <a:spcAft>
                <a:spcPts val="600"/>
              </a:spcAft>
            </a:pP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 第４期</a:t>
            </a:r>
            <a:r>
              <a:rPr lang="ja-JP" altLang="en-US" sz="1400" dirty="0" err="1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障がい</a:t>
            </a: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福祉計画の成果</a:t>
            </a: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目標</a:t>
            </a: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に</a:t>
            </a: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掲げられて</a:t>
            </a: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いたものの、整備が進まない状況にあったため</a:t>
            </a: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、基盤</a:t>
            </a: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整備促進</a:t>
            </a:r>
            <a:r>
              <a:rPr lang="en-US" altLang="ja-JP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WG</a:t>
            </a: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で</a:t>
            </a: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議論を重ね</a:t>
            </a: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</a:t>
            </a:r>
            <a:r>
              <a:rPr lang="en-US" altLang="ja-JP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2016</a:t>
            </a: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（平成</a:t>
            </a:r>
            <a:r>
              <a:rPr lang="en-US" altLang="ja-JP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28</a:t>
            </a: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）年</a:t>
            </a:r>
            <a:r>
              <a:rPr lang="en-US" altLang="ja-JP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10</a:t>
            </a: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月</a:t>
            </a: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、報告書としてとりまとめ</a:t>
            </a: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、整備を進めるにあたっての課題整理や整備モデル案を提示</a:t>
            </a:r>
          </a:p>
          <a:p>
            <a:pPr marL="173038" lvl="0" indent="-173038">
              <a:spcAft>
                <a:spcPts val="600"/>
              </a:spcAft>
            </a:pP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 市町村</a:t>
            </a: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における検討は一定進んだものの</a:t>
            </a: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、その後も、</a:t>
            </a:r>
            <a:r>
              <a:rPr lang="en-US" altLang="ja-JP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43</a:t>
            </a: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市町</a:t>
            </a: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村中６市</a:t>
            </a:r>
            <a:r>
              <a:rPr lang="ja-JP" altLang="en-US" sz="1400" baseline="30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＊</a:t>
            </a: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</a:t>
            </a: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整備にとどまって</a:t>
            </a: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いる現状などを踏まえ、</a:t>
            </a:r>
            <a:r>
              <a:rPr lang="en-US" altLang="ja-JP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2018</a:t>
            </a: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（平成</a:t>
            </a:r>
            <a:r>
              <a:rPr lang="en-US" altLang="ja-JP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30</a:t>
            </a: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</a:t>
            </a:r>
            <a:r>
              <a:rPr lang="en-US" altLang="ja-JP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11</a:t>
            </a: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月、基盤整備</a:t>
            </a: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促進</a:t>
            </a:r>
            <a:r>
              <a:rPr lang="en-US" altLang="ja-JP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WG</a:t>
            </a: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</a:t>
            </a: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再度立ち上げ</a:t>
            </a: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、市町村</a:t>
            </a: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の整備促進に向けた方策を改めて検討すること</a:t>
            </a: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とした。</a:t>
            </a:r>
            <a:endParaRPr lang="ja-JP" altLang="en-US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3" name="正方形/長方形 32"/>
          <p:cNvSpPr/>
          <p:nvPr/>
        </p:nvSpPr>
        <p:spPr>
          <a:xfrm>
            <a:off x="47209" y="2853368"/>
            <a:ext cx="9036000" cy="3960000"/>
          </a:xfrm>
          <a:prstGeom prst="rect">
            <a:avLst/>
          </a:prstGeom>
          <a:noFill/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91427" tIns="45714" rIns="91427" bIns="45714"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ja-JP" altLang="en-US"/>
          </a:p>
        </p:txBody>
      </p:sp>
      <p:sp>
        <p:nvSpPr>
          <p:cNvPr id="34" name="額縁 33"/>
          <p:cNvSpPr/>
          <p:nvPr/>
        </p:nvSpPr>
        <p:spPr>
          <a:xfrm>
            <a:off x="131832" y="2690304"/>
            <a:ext cx="3204000" cy="468000"/>
          </a:xfrm>
          <a:prstGeom prst="bevel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rtlCol="0" anchor="ctr"/>
          <a:lstStyle/>
          <a:p>
            <a:pPr algn="ctr"/>
            <a:r>
              <a:rPr lang="ja-JP" altLang="en-US" sz="16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整備に向けた考え方（素案）</a:t>
            </a:r>
            <a:endParaRPr lang="ja-JP" altLang="en-US" sz="16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5" name="正方形/長方形 34"/>
          <p:cNvSpPr/>
          <p:nvPr/>
        </p:nvSpPr>
        <p:spPr>
          <a:xfrm>
            <a:off x="35496" y="3249949"/>
            <a:ext cx="9072000" cy="1679478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7" tIns="45714" rIns="91427" bIns="45714" rtlCol="0" anchor="t"/>
          <a:lstStyle/>
          <a:p>
            <a:pPr marL="173038" lvl="0" indent="-173038">
              <a:spcAft>
                <a:spcPts val="600"/>
              </a:spcAft>
            </a:pP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 </a:t>
            </a: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地域</a:t>
            </a: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生活支援拠点等の目的は、地域生活において、</a:t>
            </a:r>
            <a:r>
              <a:rPr lang="ja-JP" altLang="en-US" sz="1400" dirty="0" err="1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障がい</a:t>
            </a: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者やその家族の緊急事態に対応するために、市町村・基幹相談支援センター等を中心とした地域資源のネットワークを構築すること</a:t>
            </a: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である。</a:t>
            </a:r>
          </a:p>
          <a:p>
            <a:pPr marL="173038" lvl="0" indent="-173038">
              <a:spcAft>
                <a:spcPts val="600"/>
              </a:spcAft>
            </a:pP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 まず取り組むべきところは、対象者を事前に把握するとともに、緊急時にかかる相談受付を可能とし、その際の支援のながれを明確にしておくことであり、そのための手法として、以下を提案する。</a:t>
            </a:r>
            <a:endParaRPr lang="ja-JP" altLang="en-US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2631976" y="4431867"/>
            <a:ext cx="6264000" cy="69249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 anchor="ctr">
            <a:spAutoFit/>
          </a:bodyPr>
          <a:lstStyle/>
          <a:p>
            <a:pPr marL="285750" indent="-285750">
              <a:buFont typeface="Wingdings" panose="05000000000000000000" pitchFamily="2" charset="2"/>
              <a:buChar char="u"/>
            </a:pPr>
            <a:r>
              <a:rPr lang="ja-JP" altLang="en-US" sz="13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「</a:t>
            </a:r>
            <a:r>
              <a:rPr lang="ja-JP" altLang="en-US" sz="1300" dirty="0">
                <a:latin typeface="Meiryo UI" panose="020B0604030504040204" pitchFamily="50" charset="-128"/>
                <a:ea typeface="Meiryo UI" panose="020B0604030504040204" pitchFamily="50" charset="-128"/>
              </a:rPr>
              <a:t>緊急時」は人によって捉え方が</a:t>
            </a:r>
            <a:r>
              <a:rPr lang="ja-JP" altLang="en-US" sz="13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異なることから、「緊急時」の定義を整理しておくことが必要</a:t>
            </a:r>
            <a:endParaRPr lang="en-US" altLang="ja-JP" sz="13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85750" indent="-285750">
              <a:buFont typeface="Wingdings" panose="05000000000000000000" pitchFamily="2" charset="2"/>
              <a:buChar char="u"/>
            </a:pPr>
            <a:r>
              <a:rPr lang="ja-JP" altLang="en-US" sz="13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地域</a:t>
            </a:r>
            <a:r>
              <a:rPr lang="ja-JP" altLang="en-US" sz="1300" dirty="0">
                <a:latin typeface="Meiryo UI" panose="020B0604030504040204" pitchFamily="50" charset="-128"/>
                <a:ea typeface="Meiryo UI" panose="020B0604030504040204" pitchFamily="50" charset="-128"/>
              </a:rPr>
              <a:t>生活支援拠点等で、どのような対象者に、どのような体制をとり、どのように対応するのかを整理するため、「緊急時</a:t>
            </a:r>
            <a:r>
              <a:rPr lang="ja-JP" altLang="en-US" sz="13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」の定義づけ</a:t>
            </a:r>
            <a:r>
              <a:rPr lang="ja-JP" altLang="en-US" sz="1300" dirty="0">
                <a:latin typeface="Meiryo UI" panose="020B0604030504040204" pitchFamily="50" charset="-128"/>
                <a:ea typeface="Meiryo UI" panose="020B0604030504040204" pitchFamily="50" charset="-128"/>
              </a:rPr>
              <a:t>を</a:t>
            </a:r>
            <a:r>
              <a:rPr lang="ja-JP" altLang="en-US" sz="13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行う</a:t>
            </a:r>
            <a:endParaRPr lang="ja-JP" altLang="en-US" sz="13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5" name="角丸四角形 14"/>
          <p:cNvSpPr/>
          <p:nvPr/>
        </p:nvSpPr>
        <p:spPr>
          <a:xfrm>
            <a:off x="251520" y="4461322"/>
            <a:ext cx="2304256" cy="648000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緊急時の定義づけ</a:t>
            </a:r>
            <a:endParaRPr kumimoji="1" lang="ja-JP" altLang="en-US" sz="1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pSp>
        <p:nvGrpSpPr>
          <p:cNvPr id="17" name="グループ化 16"/>
          <p:cNvGrpSpPr/>
          <p:nvPr/>
        </p:nvGrpSpPr>
        <p:grpSpPr>
          <a:xfrm>
            <a:off x="251520" y="5238302"/>
            <a:ext cx="8649788" cy="692497"/>
            <a:chOff x="251520" y="5909872"/>
            <a:chExt cx="8649788" cy="692497"/>
          </a:xfrm>
        </p:grpSpPr>
        <p:sp>
          <p:nvSpPr>
            <p:cNvPr id="45" name="角丸四角形 44"/>
            <p:cNvSpPr/>
            <p:nvPr/>
          </p:nvSpPr>
          <p:spPr>
            <a:xfrm>
              <a:off x="251520" y="5913448"/>
              <a:ext cx="2304256" cy="648000"/>
            </a:xfrm>
            <a:prstGeom prst="round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400" b="1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登録制の導入</a:t>
              </a:r>
              <a:endParaRPr kumimoji="1"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46" name="テキスト ボックス 45"/>
            <p:cNvSpPr txBox="1"/>
            <p:nvPr/>
          </p:nvSpPr>
          <p:spPr>
            <a:xfrm>
              <a:off x="2637308" y="5909872"/>
              <a:ext cx="6264000" cy="692497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txBody>
            <a:bodyPr wrap="square" rtlCol="0" anchor="ctr">
              <a:spAutoFit/>
            </a:bodyPr>
            <a:lstStyle/>
            <a:p>
              <a:pPr marL="285750" indent="-285750">
                <a:buFont typeface="Wingdings" panose="05000000000000000000" pitchFamily="2" charset="2"/>
                <a:buChar char="u"/>
              </a:pPr>
              <a:r>
                <a:rPr lang="ja-JP" altLang="en-US" sz="13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緊急</a:t>
              </a:r>
              <a:r>
                <a:rPr lang="ja-JP" altLang="en-US" sz="13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時の支援を適切かつスムーズに行うためには、事前に障がい特性や障がい福祉サービスの利用状況等を把握しておくこと</a:t>
              </a:r>
              <a:r>
                <a:rPr lang="ja-JP" altLang="en-US" sz="13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が必要</a:t>
              </a:r>
              <a:endParaRPr lang="en-US" altLang="ja-JP" sz="13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marL="285750" indent="-285750">
                <a:buFont typeface="Wingdings" panose="05000000000000000000" pitchFamily="2" charset="2"/>
                <a:buChar char="u"/>
              </a:pPr>
              <a:r>
                <a:rPr lang="ja-JP" altLang="en-US" sz="13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緊急</a:t>
              </a:r>
              <a:r>
                <a:rPr lang="ja-JP" altLang="en-US" sz="13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対応が必要な</a:t>
              </a:r>
              <a:r>
                <a:rPr lang="ja-JP" altLang="en-US" sz="1300" dirty="0" err="1">
                  <a:latin typeface="Meiryo UI" panose="020B0604030504040204" pitchFamily="50" charset="-128"/>
                  <a:ea typeface="Meiryo UI" panose="020B0604030504040204" pitchFamily="50" charset="-128"/>
                </a:rPr>
                <a:t>障がい</a:t>
              </a:r>
              <a:r>
                <a:rPr lang="ja-JP" altLang="en-US" sz="13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者を事前に把握する「登録制」を導入</a:t>
              </a:r>
              <a:r>
                <a:rPr lang="ja-JP" altLang="en-US" sz="13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する</a:t>
              </a:r>
              <a:endParaRPr lang="ja-JP" altLang="en-US" sz="13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grpSp>
        <p:nvGrpSpPr>
          <p:cNvPr id="18" name="グループ化 17"/>
          <p:cNvGrpSpPr/>
          <p:nvPr/>
        </p:nvGrpSpPr>
        <p:grpSpPr>
          <a:xfrm>
            <a:off x="251520" y="6055321"/>
            <a:ext cx="8649789" cy="692497"/>
            <a:chOff x="251520" y="7050867"/>
            <a:chExt cx="8649789" cy="692497"/>
          </a:xfrm>
        </p:grpSpPr>
        <p:sp>
          <p:nvSpPr>
            <p:cNvPr id="47" name="角丸四角形 46"/>
            <p:cNvSpPr/>
            <p:nvPr/>
          </p:nvSpPr>
          <p:spPr>
            <a:xfrm>
              <a:off x="251520" y="7065384"/>
              <a:ext cx="2304256" cy="648000"/>
            </a:xfrm>
            <a:prstGeom prst="round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400" b="1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緊急時の体制確保に向けたネットワークの</a:t>
              </a:r>
              <a:r>
                <a:rPr lang="ja-JP" altLang="en-US" sz="1400" b="1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構築</a:t>
              </a:r>
              <a:endPara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48" name="テキスト ボックス 47"/>
            <p:cNvSpPr txBox="1"/>
            <p:nvPr/>
          </p:nvSpPr>
          <p:spPr>
            <a:xfrm>
              <a:off x="2637309" y="7050867"/>
              <a:ext cx="6264000" cy="692497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txBody>
            <a:bodyPr wrap="square" rtlCol="0" anchor="ctr">
              <a:spAutoFit/>
            </a:bodyPr>
            <a:lstStyle/>
            <a:p>
              <a:pPr marL="285750" indent="-285750">
                <a:buFont typeface="Wingdings" panose="05000000000000000000" pitchFamily="2" charset="2"/>
                <a:buChar char="u"/>
              </a:pPr>
              <a:r>
                <a:rPr lang="ja-JP" altLang="en-US" sz="13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緊急</a:t>
              </a:r>
              <a:r>
                <a:rPr lang="ja-JP" altLang="en-US" sz="13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時の支援を適切かつスムーズに行うためには、「誰が」中心となり「どこで」「どのように支援するのか」を明確にしておくこと</a:t>
              </a:r>
              <a:r>
                <a:rPr lang="ja-JP" altLang="en-US" sz="13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が必要</a:t>
              </a:r>
              <a:endParaRPr lang="en-US" altLang="ja-JP" sz="13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marL="285750" indent="-285750">
                <a:buFont typeface="Wingdings" panose="05000000000000000000" pitchFamily="2" charset="2"/>
                <a:buChar char="u"/>
              </a:pPr>
              <a:r>
                <a:rPr lang="ja-JP" altLang="en-US" sz="13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市町村</a:t>
              </a:r>
              <a:r>
                <a:rPr lang="ja-JP" altLang="en-US" sz="13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や基幹相談支援センター等が緊急時のコーディネートを行うネットワークを構築</a:t>
              </a:r>
              <a:r>
                <a:rPr lang="ja-JP" altLang="en-US" sz="13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する</a:t>
              </a:r>
              <a:endParaRPr lang="ja-JP" altLang="en-US" sz="13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sp>
        <p:nvSpPr>
          <p:cNvPr id="19" name="正方形/長方形 18"/>
          <p:cNvSpPr/>
          <p:nvPr/>
        </p:nvSpPr>
        <p:spPr>
          <a:xfrm>
            <a:off x="5253980" y="2348880"/>
            <a:ext cx="4356000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5738" indent="-185738">
              <a:buNone/>
            </a:pPr>
            <a:r>
              <a:rPr lang="ja-JP" altLang="en-US" sz="900" kern="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＊吹田市</a:t>
            </a:r>
            <a:r>
              <a:rPr lang="ja-JP" altLang="en-US" sz="900" kern="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、豊中市、堺市、富田林市・河内長野市・</a:t>
            </a:r>
            <a:r>
              <a:rPr lang="ja-JP" altLang="en-US" sz="900" kern="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大阪狭山市の圏域</a:t>
            </a:r>
            <a:endParaRPr lang="en-US" altLang="ja-JP" sz="900" kern="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8172400" y="41901"/>
            <a:ext cx="907625" cy="362763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別添５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481139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466</Words>
  <Application>Microsoft Office PowerPoint</Application>
  <PresentationFormat>画面に合わせる (4:3)</PresentationFormat>
  <Paragraphs>19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Meiryo UI</vt:lpstr>
      <vt:lpstr>ＭＳ Ｐゴシック</vt:lpstr>
      <vt:lpstr>ＭＳ 明朝</vt:lpstr>
      <vt:lpstr>游ゴシック</vt:lpstr>
      <vt:lpstr>Arial</vt:lpstr>
      <vt:lpstr>Calibri</vt:lpstr>
      <vt:lpstr>Wingdings</vt:lpstr>
      <vt:lpstr>Office ​​テーマ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2019-03-26T10:04:52Z</dcterms:created>
  <dcterms:modified xsi:type="dcterms:W3CDTF">2019-03-26T10:07:43Z</dcterms:modified>
</cp:coreProperties>
</file>