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285" r:id="rId2"/>
    <p:sldId id="284" r:id="rId3"/>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7C3DD71D-1356-4298-8657-6F3FB18D8411}">
          <p14:sldIdLst>
            <p14:sldId id="285"/>
            <p14:sldId id="28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9" userDrawn="1">
          <p15:clr>
            <a:srgbClr val="A4A3A4"/>
          </p15:clr>
        </p15:guide>
        <p15:guide id="2" pos="209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5C5"/>
    <a:srgbClr val="FF6699"/>
    <a:srgbClr val="FFE6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22" autoAdjust="0"/>
    <p:restoredTop sz="92734" autoAdjust="0"/>
  </p:normalViewPr>
  <p:slideViewPr>
    <p:cSldViewPr>
      <p:cViewPr varScale="1">
        <p:scale>
          <a:sx n="74" d="100"/>
          <a:sy n="74" d="100"/>
        </p:scale>
        <p:origin x="1284" y="72"/>
      </p:cViewPr>
      <p:guideLst>
        <p:guide orient="horz" pos="2160"/>
        <p:guide pos="2880"/>
      </p:guideLst>
    </p:cSldViewPr>
  </p:slideViewPr>
  <p:outlineViewPr>
    <p:cViewPr>
      <p:scale>
        <a:sx n="33" d="100"/>
        <a:sy n="33" d="100"/>
      </p:scale>
      <p:origin x="222"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952" y="90"/>
      </p:cViewPr>
      <p:guideLst>
        <p:guide orient="horz" pos="3079"/>
        <p:guide pos="209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3030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101" cy="488793"/>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0"/>
            <a:ext cx="2880101" cy="488793"/>
          </a:xfrm>
          <a:prstGeom prst="rect">
            <a:avLst/>
          </a:prstGeom>
        </p:spPr>
        <p:txBody>
          <a:bodyPr vert="horz" lIns="89675" tIns="44838" rIns="89675" bIns="44838" rtlCol="0"/>
          <a:lstStyle>
            <a:lvl1pPr algn="r">
              <a:defRPr sz="1200"/>
            </a:lvl1pPr>
          </a:lstStyle>
          <a:p>
            <a:fld id="{B71F835C-32D4-44B5-8A2B-AFEAEDD263CD}" type="datetimeFigureOut">
              <a:rPr kumimoji="1" lang="ja-JP" altLang="en-US" smtClean="0"/>
              <a:t>2019/3/26</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644310"/>
            <a:ext cx="5316870" cy="4399133"/>
          </a:xfrm>
          <a:prstGeom prst="rect">
            <a:avLst/>
          </a:prstGeom>
        </p:spPr>
        <p:txBody>
          <a:bodyPr vert="horz" lIns="89675" tIns="44838" rIns="89675" bIns="4483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7059"/>
            <a:ext cx="2880101" cy="488792"/>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88792"/>
          </a:xfrm>
          <a:prstGeom prst="rect">
            <a:avLst/>
          </a:prstGeom>
        </p:spPr>
        <p:txBody>
          <a:bodyPr vert="horz" lIns="89675" tIns="44838" rIns="89675" bIns="44838" rtlCol="0" anchor="b"/>
          <a:lstStyle>
            <a:lvl1pPr algn="r">
              <a:defRPr sz="1200"/>
            </a:lvl1pPr>
          </a:lstStyle>
          <a:p>
            <a:fld id="{1E71BED9-AD09-4511-A77A-F2E255CA8635}" type="slidenum">
              <a:rPr kumimoji="1" lang="ja-JP" altLang="en-US" smtClean="0"/>
              <a:t>‹#›</a:t>
            </a:fld>
            <a:endParaRPr kumimoji="1" lang="ja-JP" altLang="en-US"/>
          </a:p>
        </p:txBody>
      </p:sp>
    </p:spTree>
    <p:extLst>
      <p:ext uri="{BB962C8B-B14F-4D97-AF65-F5344CB8AC3E}">
        <p14:creationId xmlns:p14="http://schemas.microsoft.com/office/powerpoint/2010/main" val="3765533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ja-JP" smtClean="0">
              <a:solidFill>
                <a:srgbClr val="FF0000"/>
              </a:solidFill>
            </a:endParaRPr>
          </a:p>
        </p:txBody>
      </p:sp>
    </p:spTree>
    <p:extLst>
      <p:ext uri="{BB962C8B-B14F-4D97-AF65-F5344CB8AC3E}">
        <p14:creationId xmlns:p14="http://schemas.microsoft.com/office/powerpoint/2010/main" val="3215530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5" name="ヘッダー プレースホルダー 4"/>
          <p:cNvSpPr>
            <a:spLocks noGrp="1"/>
          </p:cNvSpPr>
          <p:nvPr>
            <p:ph type="hdr" sz="quarter" idx="10"/>
          </p:nvPr>
        </p:nvSpPr>
        <p:spPr/>
        <p:txBody>
          <a:bodyPr/>
          <a:lstStyle/>
          <a:p>
            <a:r>
              <a:rPr kumimoji="1" lang="ja-JP" altLang="en-US" smtClean="0"/>
              <a:t>資料２</a:t>
            </a:r>
            <a:endParaRPr kumimoji="1" lang="ja-JP" altLang="en-US"/>
          </a:p>
        </p:txBody>
      </p:sp>
    </p:spTree>
    <p:extLst>
      <p:ext uri="{BB962C8B-B14F-4D97-AF65-F5344CB8AC3E}">
        <p14:creationId xmlns:p14="http://schemas.microsoft.com/office/powerpoint/2010/main" val="2576053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B0A514D-7E1B-48D6-8A4B-28C2D03A4FB6}"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CB7DF3-DD33-43CC-9EE0-0E0276FFC1A2}" type="slidenum">
              <a:rPr kumimoji="1" lang="ja-JP" altLang="en-US" smtClean="0"/>
              <a:t>‹#›</a:t>
            </a:fld>
            <a:endParaRPr kumimoji="1" lang="ja-JP" altLang="en-US"/>
          </a:p>
        </p:txBody>
      </p:sp>
    </p:spTree>
    <p:extLst>
      <p:ext uri="{BB962C8B-B14F-4D97-AF65-F5344CB8AC3E}">
        <p14:creationId xmlns:p14="http://schemas.microsoft.com/office/powerpoint/2010/main" val="3519403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0A514D-7E1B-48D6-8A4B-28C2D03A4FB6}"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CB7DF3-DD33-43CC-9EE0-0E0276FFC1A2}" type="slidenum">
              <a:rPr kumimoji="1" lang="ja-JP" altLang="en-US" smtClean="0"/>
              <a:t>‹#›</a:t>
            </a:fld>
            <a:endParaRPr kumimoji="1" lang="ja-JP" altLang="en-US"/>
          </a:p>
        </p:txBody>
      </p:sp>
    </p:spTree>
    <p:extLst>
      <p:ext uri="{BB962C8B-B14F-4D97-AF65-F5344CB8AC3E}">
        <p14:creationId xmlns:p14="http://schemas.microsoft.com/office/powerpoint/2010/main" val="2009504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0A514D-7E1B-48D6-8A4B-28C2D03A4FB6}"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CB7DF3-DD33-43CC-9EE0-0E0276FFC1A2}" type="slidenum">
              <a:rPr kumimoji="1" lang="ja-JP" altLang="en-US" smtClean="0"/>
              <a:t>‹#›</a:t>
            </a:fld>
            <a:endParaRPr kumimoji="1" lang="ja-JP" altLang="en-US"/>
          </a:p>
        </p:txBody>
      </p:sp>
    </p:spTree>
    <p:extLst>
      <p:ext uri="{BB962C8B-B14F-4D97-AF65-F5344CB8AC3E}">
        <p14:creationId xmlns:p14="http://schemas.microsoft.com/office/powerpoint/2010/main" val="2025017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0A514D-7E1B-48D6-8A4B-28C2D03A4FB6}"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CB7DF3-DD33-43CC-9EE0-0E0276FFC1A2}" type="slidenum">
              <a:rPr kumimoji="1" lang="ja-JP" altLang="en-US" smtClean="0"/>
              <a:t>‹#›</a:t>
            </a:fld>
            <a:endParaRPr kumimoji="1" lang="ja-JP" altLang="en-US"/>
          </a:p>
        </p:txBody>
      </p:sp>
    </p:spTree>
    <p:extLst>
      <p:ext uri="{BB962C8B-B14F-4D97-AF65-F5344CB8AC3E}">
        <p14:creationId xmlns:p14="http://schemas.microsoft.com/office/powerpoint/2010/main" val="3534839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B0A514D-7E1B-48D6-8A4B-28C2D03A4FB6}"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CB7DF3-DD33-43CC-9EE0-0E0276FFC1A2}" type="slidenum">
              <a:rPr kumimoji="1" lang="ja-JP" altLang="en-US" smtClean="0"/>
              <a:t>‹#›</a:t>
            </a:fld>
            <a:endParaRPr kumimoji="1" lang="ja-JP" altLang="en-US"/>
          </a:p>
        </p:txBody>
      </p:sp>
    </p:spTree>
    <p:extLst>
      <p:ext uri="{BB962C8B-B14F-4D97-AF65-F5344CB8AC3E}">
        <p14:creationId xmlns:p14="http://schemas.microsoft.com/office/powerpoint/2010/main" val="3849076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B0A514D-7E1B-48D6-8A4B-28C2D03A4FB6}" type="datetimeFigureOut">
              <a:rPr kumimoji="1" lang="ja-JP" altLang="en-US" smtClean="0"/>
              <a:t>2019/3/26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CB7DF3-DD33-43CC-9EE0-0E0276FFC1A2}" type="slidenum">
              <a:rPr kumimoji="1" lang="ja-JP" altLang="en-US" smtClean="0"/>
              <a:t>‹#›</a:t>
            </a:fld>
            <a:endParaRPr kumimoji="1" lang="ja-JP" altLang="en-US"/>
          </a:p>
        </p:txBody>
      </p:sp>
    </p:spTree>
    <p:extLst>
      <p:ext uri="{BB962C8B-B14F-4D97-AF65-F5344CB8AC3E}">
        <p14:creationId xmlns:p14="http://schemas.microsoft.com/office/powerpoint/2010/main" val="2197272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B0A514D-7E1B-48D6-8A4B-28C2D03A4FB6}" type="datetimeFigureOut">
              <a:rPr kumimoji="1" lang="ja-JP" altLang="en-US" smtClean="0"/>
              <a:t>2019/3/26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2CB7DF3-DD33-43CC-9EE0-0E0276FFC1A2}" type="slidenum">
              <a:rPr kumimoji="1" lang="ja-JP" altLang="en-US" smtClean="0"/>
              <a:t>‹#›</a:t>
            </a:fld>
            <a:endParaRPr kumimoji="1" lang="ja-JP" altLang="en-US"/>
          </a:p>
        </p:txBody>
      </p:sp>
    </p:spTree>
    <p:extLst>
      <p:ext uri="{BB962C8B-B14F-4D97-AF65-F5344CB8AC3E}">
        <p14:creationId xmlns:p14="http://schemas.microsoft.com/office/powerpoint/2010/main" val="124632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B0A514D-7E1B-48D6-8A4B-28C2D03A4FB6}" type="datetimeFigureOut">
              <a:rPr kumimoji="1" lang="ja-JP" altLang="en-US" smtClean="0"/>
              <a:t>2019/3/26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CB7DF3-DD33-43CC-9EE0-0E0276FFC1A2}" type="slidenum">
              <a:rPr kumimoji="1" lang="ja-JP" altLang="en-US" smtClean="0"/>
              <a:t>‹#›</a:t>
            </a:fld>
            <a:endParaRPr kumimoji="1" lang="ja-JP" altLang="en-US"/>
          </a:p>
        </p:txBody>
      </p:sp>
    </p:spTree>
    <p:extLst>
      <p:ext uri="{BB962C8B-B14F-4D97-AF65-F5344CB8AC3E}">
        <p14:creationId xmlns:p14="http://schemas.microsoft.com/office/powerpoint/2010/main" val="3123826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B0A514D-7E1B-48D6-8A4B-28C2D03A4FB6}" type="datetimeFigureOut">
              <a:rPr kumimoji="1" lang="ja-JP" altLang="en-US" smtClean="0"/>
              <a:t>2019/3/26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2CB7DF3-DD33-43CC-9EE0-0E0276FFC1A2}" type="slidenum">
              <a:rPr kumimoji="1" lang="ja-JP" altLang="en-US" smtClean="0"/>
              <a:t>‹#›</a:t>
            </a:fld>
            <a:endParaRPr kumimoji="1" lang="ja-JP" altLang="en-US"/>
          </a:p>
        </p:txBody>
      </p:sp>
    </p:spTree>
    <p:extLst>
      <p:ext uri="{BB962C8B-B14F-4D97-AF65-F5344CB8AC3E}">
        <p14:creationId xmlns:p14="http://schemas.microsoft.com/office/powerpoint/2010/main" val="2641298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0A514D-7E1B-48D6-8A4B-28C2D03A4FB6}" type="datetimeFigureOut">
              <a:rPr kumimoji="1" lang="ja-JP" altLang="en-US" smtClean="0"/>
              <a:t>2019/3/26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CB7DF3-DD33-43CC-9EE0-0E0276FFC1A2}" type="slidenum">
              <a:rPr kumimoji="1" lang="ja-JP" altLang="en-US" smtClean="0"/>
              <a:t>‹#›</a:t>
            </a:fld>
            <a:endParaRPr kumimoji="1" lang="ja-JP" altLang="en-US"/>
          </a:p>
        </p:txBody>
      </p:sp>
    </p:spTree>
    <p:extLst>
      <p:ext uri="{BB962C8B-B14F-4D97-AF65-F5344CB8AC3E}">
        <p14:creationId xmlns:p14="http://schemas.microsoft.com/office/powerpoint/2010/main" val="2680745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0A514D-7E1B-48D6-8A4B-28C2D03A4FB6}" type="datetimeFigureOut">
              <a:rPr kumimoji="1" lang="ja-JP" altLang="en-US" smtClean="0"/>
              <a:t>2019/3/26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CB7DF3-DD33-43CC-9EE0-0E0276FFC1A2}" type="slidenum">
              <a:rPr kumimoji="1" lang="ja-JP" altLang="en-US" smtClean="0"/>
              <a:t>‹#›</a:t>
            </a:fld>
            <a:endParaRPr kumimoji="1" lang="ja-JP" altLang="en-US"/>
          </a:p>
        </p:txBody>
      </p:sp>
    </p:spTree>
    <p:extLst>
      <p:ext uri="{BB962C8B-B14F-4D97-AF65-F5344CB8AC3E}">
        <p14:creationId xmlns:p14="http://schemas.microsoft.com/office/powerpoint/2010/main" val="766987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0A514D-7E1B-48D6-8A4B-28C2D03A4FB6}" type="datetimeFigureOut">
              <a:rPr kumimoji="1" lang="ja-JP" altLang="en-US" smtClean="0"/>
              <a:t>2019/3/26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CB7DF3-DD33-43CC-9EE0-0E0276FFC1A2}" type="slidenum">
              <a:rPr kumimoji="1" lang="ja-JP" altLang="en-US" smtClean="0"/>
              <a:t>‹#›</a:t>
            </a:fld>
            <a:endParaRPr kumimoji="1" lang="ja-JP" altLang="en-US"/>
          </a:p>
        </p:txBody>
      </p:sp>
    </p:spTree>
    <p:extLst>
      <p:ext uri="{BB962C8B-B14F-4D97-AF65-F5344CB8AC3E}">
        <p14:creationId xmlns:p14="http://schemas.microsoft.com/office/powerpoint/2010/main" val="1613724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a:xfrm>
            <a:off x="234950" y="128588"/>
            <a:ext cx="8229600" cy="909637"/>
          </a:xfrm>
        </p:spPr>
        <p:txBody>
          <a:bodyPr/>
          <a:lstStyle/>
          <a:p>
            <a:r>
              <a:rPr lang="ja-JP" altLang="en-US" sz="2400" b="1" smtClean="0"/>
              <a:t>平成</a:t>
            </a:r>
            <a:r>
              <a:rPr lang="en-US" altLang="ja-JP" sz="2400" b="1" smtClean="0"/>
              <a:t>29</a:t>
            </a:r>
            <a:r>
              <a:rPr lang="ja-JP" altLang="en-US" sz="2400" b="1" smtClean="0"/>
              <a:t>年度（平成</a:t>
            </a:r>
            <a:r>
              <a:rPr lang="en-US" altLang="ja-JP" sz="2400" b="1" smtClean="0"/>
              <a:t>29</a:t>
            </a:r>
            <a:r>
              <a:rPr lang="ja-JP" altLang="en-US" sz="2400" b="1" smtClean="0"/>
              <a:t>年</a:t>
            </a:r>
            <a:r>
              <a:rPr lang="en-US" altLang="ja-JP" sz="2400" b="1" smtClean="0"/>
              <a:t>4</a:t>
            </a:r>
            <a:r>
              <a:rPr lang="ja-JP" altLang="en-US" sz="2400" b="1" smtClean="0"/>
              <a:t>月～平成</a:t>
            </a:r>
            <a:r>
              <a:rPr lang="en-US" altLang="ja-JP" sz="2400" b="1" smtClean="0"/>
              <a:t>30</a:t>
            </a:r>
            <a:r>
              <a:rPr lang="ja-JP" altLang="en-US" sz="2400" b="1" smtClean="0"/>
              <a:t>年</a:t>
            </a:r>
            <a:r>
              <a:rPr lang="en-US" altLang="ja-JP" sz="2400" b="1" smtClean="0"/>
              <a:t>3</a:t>
            </a:r>
            <a:r>
              <a:rPr lang="ja-JP" altLang="en-US" sz="2400" b="1" smtClean="0"/>
              <a:t>月）</a:t>
            </a:r>
            <a:r>
              <a:rPr lang="en-US" altLang="ja-JP" sz="2400" b="1" smtClean="0"/>
              <a:t/>
            </a:r>
            <a:br>
              <a:rPr lang="en-US" altLang="ja-JP" sz="2400" b="1" smtClean="0"/>
            </a:br>
            <a:r>
              <a:rPr lang="ja-JP" altLang="en-US" sz="2800" smtClean="0"/>
              <a:t>大阪府内及び全国の障がい者虐待の対応状況</a:t>
            </a:r>
          </a:p>
        </p:txBody>
      </p:sp>
      <p:graphicFrame>
        <p:nvGraphicFramePr>
          <p:cNvPr id="8" name="コンテンツ プレースホルダー 7"/>
          <p:cNvGraphicFramePr>
            <a:graphicFrameLocks noGrp="1"/>
          </p:cNvGraphicFramePr>
          <p:nvPr>
            <p:ph idx="1"/>
          </p:nvPr>
        </p:nvGraphicFramePr>
        <p:xfrm>
          <a:off x="63500" y="1095375"/>
          <a:ext cx="7200900" cy="4767263"/>
        </p:xfrm>
        <a:graphic>
          <a:graphicData uri="http://schemas.openxmlformats.org/drawingml/2006/table">
            <a:tbl>
              <a:tblPr firstRow="1" bandRow="1">
                <a:tableStyleId>{5C22544A-7EE6-4342-B048-85BDC9FD1C3A}</a:tableStyleId>
              </a:tblPr>
              <a:tblGrid>
                <a:gridCol w="1224198">
                  <a:extLst>
                    <a:ext uri="{9D8B030D-6E8A-4147-A177-3AD203B41FA5}">
                      <a16:colId xmlns:a16="http://schemas.microsoft.com/office/drawing/2014/main" val="20000"/>
                    </a:ext>
                  </a:extLst>
                </a:gridCol>
                <a:gridCol w="972105">
                  <a:extLst>
                    <a:ext uri="{9D8B030D-6E8A-4147-A177-3AD203B41FA5}">
                      <a16:colId xmlns:a16="http://schemas.microsoft.com/office/drawing/2014/main" val="20001"/>
                    </a:ext>
                  </a:extLst>
                </a:gridCol>
                <a:gridCol w="1080116">
                  <a:extLst>
                    <a:ext uri="{9D8B030D-6E8A-4147-A177-3AD203B41FA5}">
                      <a16:colId xmlns:a16="http://schemas.microsoft.com/office/drawing/2014/main" val="20002"/>
                    </a:ext>
                  </a:extLst>
                </a:gridCol>
                <a:gridCol w="972105">
                  <a:extLst>
                    <a:ext uri="{9D8B030D-6E8A-4147-A177-3AD203B41FA5}">
                      <a16:colId xmlns:a16="http://schemas.microsoft.com/office/drawing/2014/main" val="20003"/>
                    </a:ext>
                  </a:extLst>
                </a:gridCol>
                <a:gridCol w="1080174">
                  <a:extLst>
                    <a:ext uri="{9D8B030D-6E8A-4147-A177-3AD203B41FA5}">
                      <a16:colId xmlns:a16="http://schemas.microsoft.com/office/drawing/2014/main" val="20004"/>
                    </a:ext>
                  </a:extLst>
                </a:gridCol>
                <a:gridCol w="900097">
                  <a:extLst>
                    <a:ext uri="{9D8B030D-6E8A-4147-A177-3AD203B41FA5}">
                      <a16:colId xmlns:a16="http://schemas.microsoft.com/office/drawing/2014/main" val="20005"/>
                    </a:ext>
                  </a:extLst>
                </a:gridCol>
                <a:gridCol w="972105">
                  <a:extLst>
                    <a:ext uri="{9D8B030D-6E8A-4147-A177-3AD203B41FA5}">
                      <a16:colId xmlns:a16="http://schemas.microsoft.com/office/drawing/2014/main" val="20006"/>
                    </a:ext>
                  </a:extLst>
                </a:gridCol>
              </a:tblGrid>
              <a:tr h="1044097">
                <a:tc>
                  <a:txBody>
                    <a:bodyPr/>
                    <a:lstStyle/>
                    <a:p>
                      <a:endParaRPr kumimoji="1" lang="ja-JP" altLang="en-US" sz="1800" dirty="0"/>
                    </a:p>
                  </a:txBody>
                  <a:tcPr marL="91475" marR="91475" marT="45704" marB="45704">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gridSpan="2">
                  <a:txBody>
                    <a:bodyPr/>
                    <a:lstStyle/>
                    <a:p>
                      <a:pPr algn="ctr"/>
                      <a:r>
                        <a:rPr kumimoji="1" lang="ja-JP" altLang="en-US" sz="1600" dirty="0" smtClean="0"/>
                        <a:t>養護者による</a:t>
                      </a:r>
                      <a:endParaRPr kumimoji="1" lang="en-US" altLang="ja-JP" sz="1600" dirty="0" smtClean="0"/>
                    </a:p>
                    <a:p>
                      <a:pPr algn="ctr"/>
                      <a:r>
                        <a:rPr kumimoji="1" lang="ja-JP" altLang="en-US" sz="1600" dirty="0" err="1" smtClean="0"/>
                        <a:t>障がい</a:t>
                      </a:r>
                      <a:r>
                        <a:rPr kumimoji="1" lang="ja-JP" altLang="en-US" sz="1600" dirty="0" smtClean="0"/>
                        <a:t>者虐待</a:t>
                      </a:r>
                      <a:endParaRPr kumimoji="1" lang="ja-JP" altLang="en-US" sz="1600" dirty="0"/>
                    </a:p>
                  </a:txBody>
                  <a:tcPr marL="91475" marR="91475" marT="45704" marB="45704"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gridSpan="2">
                  <a:txBody>
                    <a:bodyPr/>
                    <a:lstStyle/>
                    <a:p>
                      <a:pPr algn="ctr"/>
                      <a:r>
                        <a:rPr kumimoji="1" lang="ja-JP" altLang="en-US" sz="1600" dirty="0" smtClean="0"/>
                        <a:t>障がい者福祉施設</a:t>
                      </a:r>
                      <a:endParaRPr kumimoji="1" lang="en-US" altLang="ja-JP" sz="1600" dirty="0" smtClean="0"/>
                    </a:p>
                    <a:p>
                      <a:pPr algn="ctr"/>
                      <a:r>
                        <a:rPr kumimoji="1" lang="ja-JP" altLang="en-US" sz="1600" dirty="0" smtClean="0"/>
                        <a:t>従事者等による</a:t>
                      </a:r>
                      <a:endParaRPr kumimoji="1" lang="en-US" altLang="ja-JP" sz="1600" dirty="0" smtClean="0"/>
                    </a:p>
                    <a:p>
                      <a:pPr algn="ctr"/>
                      <a:r>
                        <a:rPr kumimoji="1" lang="ja-JP" altLang="en-US" sz="1600" dirty="0" smtClean="0"/>
                        <a:t>障がい者虐待</a:t>
                      </a:r>
                      <a:endParaRPr kumimoji="1" lang="ja-JP" altLang="en-US" sz="1600" dirty="0"/>
                    </a:p>
                  </a:txBody>
                  <a:tcPr marL="91475" marR="91475" marT="45704" marB="45704"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ctr"/>
                      <a:r>
                        <a:rPr kumimoji="1" lang="ja-JP" altLang="en-US" sz="1600" dirty="0" smtClean="0"/>
                        <a:t>使用者による</a:t>
                      </a:r>
                      <a:endParaRPr kumimoji="1" lang="en-US" altLang="ja-JP" sz="1600" dirty="0" smtClean="0"/>
                    </a:p>
                    <a:p>
                      <a:pPr algn="ctr"/>
                      <a:r>
                        <a:rPr kumimoji="1" lang="ja-JP" altLang="en-US" sz="1600" dirty="0" err="1" smtClean="0"/>
                        <a:t>障がい</a:t>
                      </a:r>
                      <a:r>
                        <a:rPr kumimoji="1" lang="ja-JP" altLang="en-US" sz="1600" dirty="0" smtClean="0"/>
                        <a:t>者虐待</a:t>
                      </a:r>
                      <a:endParaRPr kumimoji="1" lang="en-US" altLang="ja-JP" sz="1600" dirty="0" smtClean="0"/>
                    </a:p>
                    <a:p>
                      <a:pPr algn="ctr"/>
                      <a:r>
                        <a:rPr kumimoji="1" lang="ja-JP" altLang="en-US" sz="1400" dirty="0" smtClean="0"/>
                        <a:t>（市町村・都道府県で通報等受理数）</a:t>
                      </a:r>
                      <a:endParaRPr kumimoji="1" lang="ja-JP" altLang="en-US" sz="1400" dirty="0"/>
                    </a:p>
                  </a:txBody>
                  <a:tcPr marL="91475" marR="91475" marT="45704" marB="45704" anchor="ctr">
                    <a:lnL w="28575" cap="flat" cmpd="sng" algn="ctr">
                      <a:solidFill>
                        <a:schemeClr val="tx1"/>
                      </a:solidFill>
                      <a:prstDash val="solid"/>
                      <a:round/>
                      <a:headEnd type="none" w="med" len="med"/>
                      <a:tailEnd type="none" w="med" len="med"/>
                    </a:lnL>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457202">
                <a:tc>
                  <a:txBody>
                    <a:bodyPr/>
                    <a:lstStyle/>
                    <a:p>
                      <a:endParaRPr kumimoji="1" lang="ja-JP" altLang="en-US" sz="1800" dirty="0"/>
                    </a:p>
                  </a:txBody>
                  <a:tcPr marL="91475" marR="91475" marT="45704" marB="45704">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kumimoji="1" lang="ja-JP" altLang="en-US" sz="1600" dirty="0" smtClean="0"/>
                        <a:t>大阪府</a:t>
                      </a:r>
                      <a:endParaRPr kumimoji="1" lang="ja-JP" altLang="en-US" sz="1600" dirty="0"/>
                    </a:p>
                  </a:txBody>
                  <a:tcPr marL="91475" marR="91475" marT="45704" marB="45704" anchor="ctr">
                    <a:lnL w="28575"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kumimoji="1" lang="ja-JP" altLang="en-US" sz="1600" dirty="0" smtClean="0"/>
                        <a:t>全国</a:t>
                      </a:r>
                      <a:endParaRPr kumimoji="1" lang="ja-JP" altLang="en-US" sz="1600" dirty="0"/>
                    </a:p>
                  </a:txBody>
                  <a:tcPr marL="91475" marR="91475" marT="45704" marB="45704" anchor="ctr">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kumimoji="1" lang="ja-JP" altLang="en-US" sz="1600" dirty="0" smtClean="0"/>
                        <a:t>大阪府</a:t>
                      </a:r>
                      <a:endParaRPr kumimoji="1" lang="ja-JP" altLang="en-US" sz="1400" dirty="0"/>
                    </a:p>
                  </a:txBody>
                  <a:tcPr marL="91475" marR="91475" marT="45704" marB="45704" anchor="ctr">
                    <a:lnL w="28575"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kumimoji="1" lang="ja-JP" altLang="en-US" sz="1600" dirty="0" smtClean="0"/>
                        <a:t>全国</a:t>
                      </a:r>
                      <a:endParaRPr kumimoji="1" lang="ja-JP" altLang="en-US" sz="1600" dirty="0"/>
                    </a:p>
                  </a:txBody>
                  <a:tcPr marL="91475" marR="91475" marT="45704" marB="45704" anchor="ctr">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kumimoji="1" lang="ja-JP" altLang="en-US" sz="1600" dirty="0" smtClean="0"/>
                        <a:t>大阪府</a:t>
                      </a:r>
                      <a:endParaRPr kumimoji="1" lang="ja-JP" altLang="en-US" sz="1600" dirty="0"/>
                    </a:p>
                  </a:txBody>
                  <a:tcPr marL="91475" marR="91475" marT="45704" marB="45704" anchor="ctr">
                    <a:lnL w="28575"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kumimoji="1" lang="ja-JP" altLang="en-US" sz="1600" dirty="0" smtClean="0"/>
                        <a:t>全国</a:t>
                      </a:r>
                      <a:endParaRPr kumimoji="1" lang="ja-JP" altLang="en-US" sz="1600" dirty="0"/>
                    </a:p>
                  </a:txBody>
                  <a:tcPr marL="91475" marR="91475" marT="45704" marB="45704" anchor="ct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00167">
                <a:tc>
                  <a:txBody>
                    <a:bodyPr/>
                    <a:lstStyle/>
                    <a:p>
                      <a:r>
                        <a:rPr kumimoji="1" lang="ja-JP" altLang="en-US" sz="1600" dirty="0" smtClean="0"/>
                        <a:t>相談・通報・届出件数</a:t>
                      </a:r>
                    </a:p>
                  </a:txBody>
                  <a:tcPr marL="91475" marR="91475" marT="45704" marB="45704">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lnSpc>
                          <a:spcPct val="100000"/>
                        </a:lnSpc>
                      </a:pPr>
                      <a:r>
                        <a:rPr kumimoji="1" lang="en-US" altLang="ja-JP" sz="1800" b="1" dirty="0" smtClean="0">
                          <a:solidFill>
                            <a:schemeClr val="tx1"/>
                          </a:solidFill>
                        </a:rPr>
                        <a:t>1,009</a:t>
                      </a:r>
                      <a:r>
                        <a:rPr kumimoji="1" lang="ja-JP" altLang="en-US" sz="1800" b="1" dirty="0" smtClean="0">
                          <a:solidFill>
                            <a:schemeClr val="tx1"/>
                          </a:solidFill>
                        </a:rPr>
                        <a:t>件</a:t>
                      </a:r>
                      <a:endParaRPr kumimoji="1" lang="en-US" altLang="ja-JP" sz="1800" b="1" dirty="0" smtClean="0">
                        <a:solidFill>
                          <a:schemeClr val="tx1"/>
                        </a:solidFill>
                      </a:endParaRPr>
                    </a:p>
                    <a:p>
                      <a:pPr algn="ctr">
                        <a:lnSpc>
                          <a:spcPct val="100000"/>
                        </a:lnSpc>
                      </a:pPr>
                      <a:r>
                        <a:rPr kumimoji="1" lang="en-US" altLang="ja-JP" sz="1800" dirty="0" smtClean="0">
                          <a:solidFill>
                            <a:schemeClr val="tx1"/>
                          </a:solidFill>
                        </a:rPr>
                        <a:t>(</a:t>
                      </a:r>
                      <a:r>
                        <a:rPr kumimoji="1" lang="en-US" altLang="ja-JP" sz="1800" b="0" dirty="0" smtClean="0">
                          <a:solidFill>
                            <a:schemeClr val="tx1"/>
                          </a:solidFill>
                        </a:rPr>
                        <a:t>908</a:t>
                      </a:r>
                      <a:r>
                        <a:rPr kumimoji="1" lang="ja-JP" altLang="en-US" sz="1800" dirty="0" smtClean="0">
                          <a:solidFill>
                            <a:schemeClr val="tx1"/>
                          </a:solidFill>
                        </a:rPr>
                        <a:t>件</a:t>
                      </a:r>
                      <a:r>
                        <a:rPr kumimoji="1" lang="en-US" altLang="ja-JP" sz="1800" dirty="0" smtClean="0">
                          <a:solidFill>
                            <a:schemeClr val="tx1"/>
                          </a:solidFill>
                        </a:rPr>
                        <a:t>)</a:t>
                      </a:r>
                    </a:p>
                  </a:txBody>
                  <a:tcPr marL="91475" marR="91475" marT="45704" marB="45704">
                    <a:lnL w="28575"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lnSpc>
                          <a:spcPct val="100000"/>
                        </a:lnSpc>
                      </a:pPr>
                      <a:r>
                        <a:rPr kumimoji="1" lang="en-US" altLang="ja-JP" sz="1800" b="1" dirty="0" smtClean="0">
                          <a:solidFill>
                            <a:schemeClr val="tx1"/>
                          </a:solidFill>
                        </a:rPr>
                        <a:t>4,649</a:t>
                      </a:r>
                      <a:r>
                        <a:rPr kumimoji="1" lang="ja-JP" altLang="en-US" sz="1800" b="1" dirty="0" smtClean="0">
                          <a:solidFill>
                            <a:schemeClr val="tx1"/>
                          </a:solidFill>
                        </a:rPr>
                        <a:t>件</a:t>
                      </a:r>
                      <a:endParaRPr kumimoji="1" lang="en-US" altLang="ja-JP" sz="1800" b="1" dirty="0" smtClean="0">
                        <a:solidFill>
                          <a:schemeClr val="tx1"/>
                        </a:solidFill>
                      </a:endParaRPr>
                    </a:p>
                    <a:p>
                      <a:pPr algn="ctr">
                        <a:lnSpc>
                          <a:spcPct val="100000"/>
                        </a:lnSpc>
                      </a:pPr>
                      <a:r>
                        <a:rPr kumimoji="1" lang="en-US" altLang="ja-JP" sz="1800" dirty="0" smtClean="0">
                          <a:solidFill>
                            <a:schemeClr val="tx1"/>
                          </a:solidFill>
                        </a:rPr>
                        <a:t>(</a:t>
                      </a:r>
                      <a:r>
                        <a:rPr kumimoji="1" lang="en-US" altLang="ja-JP" sz="1800" b="0" dirty="0" smtClean="0">
                          <a:solidFill>
                            <a:schemeClr val="tx1"/>
                          </a:solidFill>
                        </a:rPr>
                        <a:t>4,606</a:t>
                      </a:r>
                      <a:r>
                        <a:rPr kumimoji="1" lang="ja-JP" altLang="en-US" sz="1800" dirty="0" smtClean="0">
                          <a:solidFill>
                            <a:schemeClr val="tx1"/>
                          </a:solidFill>
                        </a:rPr>
                        <a:t>件</a:t>
                      </a:r>
                      <a:r>
                        <a:rPr kumimoji="1" lang="en-US" altLang="ja-JP" sz="1800" dirty="0" smtClean="0">
                          <a:solidFill>
                            <a:schemeClr val="tx1"/>
                          </a:solidFill>
                        </a:rPr>
                        <a:t>)</a:t>
                      </a:r>
                      <a:endParaRPr kumimoji="1" lang="ja-JP" altLang="en-US" sz="1800" dirty="0">
                        <a:solidFill>
                          <a:schemeClr val="tx1"/>
                        </a:solidFill>
                      </a:endParaRPr>
                    </a:p>
                  </a:txBody>
                  <a:tcPr marL="91475" marR="91475" marT="45704" marB="45704">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lnSpc>
                          <a:spcPct val="100000"/>
                        </a:lnSpc>
                      </a:pPr>
                      <a:r>
                        <a:rPr kumimoji="1" lang="en-US" altLang="ja-JP" sz="1800" b="1" dirty="0" smtClean="0">
                          <a:solidFill>
                            <a:schemeClr val="tx1"/>
                          </a:solidFill>
                        </a:rPr>
                        <a:t>267</a:t>
                      </a:r>
                      <a:r>
                        <a:rPr kumimoji="1" lang="ja-JP" altLang="en-US" sz="1800" b="1" dirty="0" smtClean="0">
                          <a:solidFill>
                            <a:schemeClr val="tx1"/>
                          </a:solidFill>
                        </a:rPr>
                        <a:t>件</a:t>
                      </a:r>
                      <a:endParaRPr kumimoji="1" lang="en-US" altLang="ja-JP" sz="1800" b="1" dirty="0" smtClean="0">
                        <a:solidFill>
                          <a:schemeClr val="tx1"/>
                        </a:solidFill>
                      </a:endParaRPr>
                    </a:p>
                    <a:p>
                      <a:pPr algn="ctr">
                        <a:lnSpc>
                          <a:spcPct val="100000"/>
                        </a:lnSpc>
                      </a:pPr>
                      <a:r>
                        <a:rPr kumimoji="1" lang="en-US" altLang="ja-JP" sz="1800" dirty="0" smtClean="0">
                          <a:solidFill>
                            <a:schemeClr val="tx1"/>
                          </a:solidFill>
                        </a:rPr>
                        <a:t>(</a:t>
                      </a:r>
                      <a:r>
                        <a:rPr kumimoji="1" lang="en-US" altLang="ja-JP" sz="1800" b="0" dirty="0" smtClean="0">
                          <a:solidFill>
                            <a:schemeClr val="tx1"/>
                          </a:solidFill>
                        </a:rPr>
                        <a:t>240</a:t>
                      </a:r>
                      <a:r>
                        <a:rPr kumimoji="1" lang="ja-JP" altLang="en-US" sz="1800" dirty="0" smtClean="0">
                          <a:solidFill>
                            <a:schemeClr val="tx1"/>
                          </a:solidFill>
                        </a:rPr>
                        <a:t>件</a:t>
                      </a:r>
                      <a:r>
                        <a:rPr kumimoji="1" lang="en-US" altLang="ja-JP" sz="1800" dirty="0" smtClean="0">
                          <a:solidFill>
                            <a:schemeClr val="tx1"/>
                          </a:solidFill>
                        </a:rPr>
                        <a:t>)</a:t>
                      </a:r>
                      <a:endParaRPr kumimoji="1" lang="ja-JP" altLang="en-US" sz="1800" dirty="0">
                        <a:solidFill>
                          <a:schemeClr val="tx1"/>
                        </a:solidFill>
                      </a:endParaRPr>
                    </a:p>
                  </a:txBody>
                  <a:tcPr marL="91475" marR="91475" marT="45704" marB="45704">
                    <a:lnL w="28575"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lnSpc>
                          <a:spcPct val="100000"/>
                        </a:lnSpc>
                      </a:pPr>
                      <a:r>
                        <a:rPr kumimoji="1" lang="en-US" altLang="ja-JP" sz="1800" b="1" dirty="0" smtClean="0">
                          <a:solidFill>
                            <a:schemeClr val="tx1"/>
                          </a:solidFill>
                        </a:rPr>
                        <a:t>2,374</a:t>
                      </a:r>
                      <a:r>
                        <a:rPr kumimoji="1" lang="ja-JP" altLang="en-US" sz="1800" b="1" dirty="0" smtClean="0">
                          <a:solidFill>
                            <a:schemeClr val="tx1"/>
                          </a:solidFill>
                        </a:rPr>
                        <a:t>件</a:t>
                      </a:r>
                      <a:endParaRPr kumimoji="1" lang="en-US" altLang="ja-JP" sz="1800" b="1" dirty="0" smtClean="0">
                        <a:solidFill>
                          <a:schemeClr val="tx1"/>
                        </a:solidFill>
                      </a:endParaRPr>
                    </a:p>
                    <a:p>
                      <a:pPr algn="ctr">
                        <a:lnSpc>
                          <a:spcPct val="100000"/>
                        </a:lnSpc>
                      </a:pPr>
                      <a:r>
                        <a:rPr kumimoji="1" lang="en-US" altLang="ja-JP" sz="1800" b="0" dirty="0" smtClean="0">
                          <a:solidFill>
                            <a:schemeClr val="tx1"/>
                          </a:solidFill>
                        </a:rPr>
                        <a:t>(2,115</a:t>
                      </a:r>
                      <a:r>
                        <a:rPr kumimoji="1" lang="ja-JP" altLang="en-US" sz="1800" b="0" dirty="0" smtClean="0">
                          <a:solidFill>
                            <a:schemeClr val="tx1"/>
                          </a:solidFill>
                        </a:rPr>
                        <a:t>件</a:t>
                      </a:r>
                      <a:r>
                        <a:rPr kumimoji="1" lang="en-US" altLang="ja-JP" sz="1800" b="0" dirty="0" smtClean="0">
                          <a:solidFill>
                            <a:schemeClr val="tx1"/>
                          </a:solidFill>
                        </a:rPr>
                        <a:t>)</a:t>
                      </a:r>
                      <a:endParaRPr kumimoji="1" lang="ja-JP" altLang="en-US" sz="1800" b="0" dirty="0">
                        <a:solidFill>
                          <a:schemeClr val="tx1"/>
                        </a:solidFill>
                      </a:endParaRPr>
                    </a:p>
                  </a:txBody>
                  <a:tcPr marL="91475" marR="91475" marT="45704" marB="45704">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lnSpc>
                          <a:spcPct val="100000"/>
                        </a:lnSpc>
                      </a:pPr>
                      <a:r>
                        <a:rPr kumimoji="1" lang="en-US" altLang="ja-JP" sz="1800" b="1" dirty="0" smtClean="0">
                          <a:solidFill>
                            <a:schemeClr val="tx1"/>
                          </a:solidFill>
                        </a:rPr>
                        <a:t>67</a:t>
                      </a:r>
                      <a:r>
                        <a:rPr kumimoji="1" lang="ja-JP" altLang="en-US" sz="1800" b="1" dirty="0" smtClean="0">
                          <a:solidFill>
                            <a:schemeClr val="tx1"/>
                          </a:solidFill>
                        </a:rPr>
                        <a:t>件</a:t>
                      </a:r>
                      <a:endParaRPr kumimoji="1" lang="en-US" altLang="ja-JP" sz="1800" b="1"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dirty="0" smtClean="0">
                          <a:solidFill>
                            <a:schemeClr val="tx1"/>
                          </a:solidFill>
                        </a:rPr>
                        <a:t>(67</a:t>
                      </a:r>
                      <a:r>
                        <a:rPr kumimoji="1" lang="ja-JP" altLang="en-US" sz="1800" b="0" dirty="0" smtClean="0">
                          <a:solidFill>
                            <a:schemeClr val="tx1"/>
                          </a:solidFill>
                        </a:rPr>
                        <a:t>件</a:t>
                      </a:r>
                      <a:r>
                        <a:rPr kumimoji="1" lang="en-US" altLang="ja-JP" sz="1800" b="0" dirty="0" smtClean="0">
                          <a:solidFill>
                            <a:schemeClr val="tx1"/>
                          </a:solidFill>
                        </a:rPr>
                        <a:t>)</a:t>
                      </a:r>
                      <a:endParaRPr kumimoji="1" lang="ja-JP" altLang="en-US" sz="1800" b="0" dirty="0">
                        <a:solidFill>
                          <a:schemeClr val="tx1"/>
                        </a:solidFill>
                      </a:endParaRPr>
                    </a:p>
                  </a:txBody>
                  <a:tcPr marL="91475" marR="91475" marT="45704" marB="45704">
                    <a:lnL w="28575"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b="1" dirty="0" smtClean="0">
                          <a:solidFill>
                            <a:schemeClr val="tx1"/>
                          </a:solidFill>
                        </a:rPr>
                        <a:t>691</a:t>
                      </a:r>
                      <a:r>
                        <a:rPr kumimoji="1" lang="ja-JP" altLang="en-US" sz="1800" b="1" dirty="0" smtClean="0">
                          <a:solidFill>
                            <a:schemeClr val="tx1"/>
                          </a:solidFill>
                        </a:rPr>
                        <a:t>件</a:t>
                      </a:r>
                      <a:endParaRPr kumimoji="1" lang="en-US" altLang="ja-JP" sz="1800" b="1"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dirty="0" smtClean="0">
                          <a:solidFill>
                            <a:schemeClr val="tx1"/>
                          </a:solidFill>
                        </a:rPr>
                        <a:t>(745</a:t>
                      </a:r>
                      <a:r>
                        <a:rPr kumimoji="1" lang="ja-JP" altLang="en-US" sz="1800" b="0" dirty="0" smtClean="0">
                          <a:solidFill>
                            <a:schemeClr val="tx1"/>
                          </a:solidFill>
                        </a:rPr>
                        <a:t>件</a:t>
                      </a:r>
                      <a:r>
                        <a:rPr kumimoji="1" lang="en-US" altLang="ja-JP" sz="1800" b="0" dirty="0" smtClean="0">
                          <a:solidFill>
                            <a:schemeClr val="tx1"/>
                          </a:solidFill>
                        </a:rPr>
                        <a:t>)</a:t>
                      </a:r>
                      <a:endParaRPr kumimoji="1" lang="ja-JP" altLang="en-US" sz="1800" b="0" dirty="0">
                        <a:solidFill>
                          <a:schemeClr val="tx1"/>
                        </a:solidFill>
                      </a:endParaRPr>
                    </a:p>
                  </a:txBody>
                  <a:tcPr marL="91475" marR="91475" marT="45704" marB="45704">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12234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虐待と判断した</a:t>
                      </a:r>
                      <a:r>
                        <a:rPr kumimoji="1" lang="en-US" altLang="ja-JP" sz="1400" dirty="0" smtClean="0"/>
                        <a:t>(</a:t>
                      </a:r>
                      <a:r>
                        <a:rPr kumimoji="1" lang="ja-JP" altLang="en-US" sz="1400" dirty="0" smtClean="0"/>
                        <a:t>または受けたと思われた</a:t>
                      </a:r>
                      <a:r>
                        <a:rPr kumimoji="1" lang="en-US" altLang="ja-JP" sz="1400" dirty="0" smtClean="0"/>
                        <a:t>)</a:t>
                      </a:r>
                      <a:r>
                        <a:rPr kumimoji="1" lang="ja-JP" altLang="en-US" sz="1400" dirty="0" smtClean="0"/>
                        <a:t>件数</a:t>
                      </a:r>
                    </a:p>
                  </a:txBody>
                  <a:tcPr marL="91475" marR="91475" marT="45704" marB="45704">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algn="ctr">
                        <a:lnSpc>
                          <a:spcPct val="100000"/>
                        </a:lnSpc>
                      </a:pPr>
                      <a:r>
                        <a:rPr kumimoji="1" lang="en-US" altLang="ja-JP" sz="1800" b="1" dirty="0" smtClean="0">
                          <a:solidFill>
                            <a:schemeClr val="tx1"/>
                          </a:solidFill>
                        </a:rPr>
                        <a:t>188</a:t>
                      </a:r>
                      <a:r>
                        <a:rPr kumimoji="1" lang="ja-JP" altLang="en-US" sz="1800" b="1" dirty="0" smtClean="0">
                          <a:solidFill>
                            <a:schemeClr val="tx1"/>
                          </a:solidFill>
                        </a:rPr>
                        <a:t>件</a:t>
                      </a:r>
                      <a:endParaRPr kumimoji="1" lang="en-US" altLang="ja-JP" sz="1800" b="1"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dirty="0" smtClean="0">
                          <a:solidFill>
                            <a:schemeClr val="tx1"/>
                          </a:solidFill>
                        </a:rPr>
                        <a:t>(201</a:t>
                      </a:r>
                      <a:r>
                        <a:rPr kumimoji="1" lang="ja-JP" altLang="en-US" sz="1800" b="0" dirty="0" smtClean="0">
                          <a:solidFill>
                            <a:schemeClr val="tx1"/>
                          </a:solidFill>
                        </a:rPr>
                        <a:t>件</a:t>
                      </a:r>
                      <a:r>
                        <a:rPr kumimoji="1" lang="en-US" altLang="ja-JP" sz="1800" b="0" dirty="0" smtClean="0">
                          <a:solidFill>
                            <a:schemeClr val="tx1"/>
                          </a:solidFill>
                        </a:rPr>
                        <a:t>)</a:t>
                      </a:r>
                    </a:p>
                  </a:txBody>
                  <a:tcPr marL="91475" marR="91475" marT="45704" marB="45704">
                    <a:lnL w="28575" cap="flat" cmpd="sng" algn="ctr">
                      <a:solidFill>
                        <a:schemeClr val="tx1"/>
                      </a:solidFill>
                      <a:prstDash val="solid"/>
                      <a:round/>
                      <a:headEnd type="none" w="med" len="med"/>
                      <a:tailEnd type="none" w="med" len="med"/>
                    </a:lnL>
                  </a:tcPr>
                </a:tc>
                <a:tc>
                  <a:txBody>
                    <a:bodyPr/>
                    <a:lstStyle/>
                    <a:p>
                      <a:pPr algn="ctr">
                        <a:lnSpc>
                          <a:spcPct val="100000"/>
                        </a:lnSpc>
                      </a:pPr>
                      <a:r>
                        <a:rPr kumimoji="1" lang="en-US" altLang="ja-JP" sz="1800" b="1" dirty="0" smtClean="0">
                          <a:solidFill>
                            <a:schemeClr val="tx1"/>
                          </a:solidFill>
                        </a:rPr>
                        <a:t>1,557</a:t>
                      </a:r>
                      <a:r>
                        <a:rPr kumimoji="1" lang="ja-JP" altLang="en-US" sz="1800" b="1" dirty="0" smtClean="0">
                          <a:solidFill>
                            <a:schemeClr val="tx1"/>
                          </a:solidFill>
                        </a:rPr>
                        <a:t>件</a:t>
                      </a:r>
                      <a:endParaRPr kumimoji="1" lang="en-US" altLang="ja-JP" sz="1800" b="1" dirty="0" smtClean="0">
                        <a:solidFill>
                          <a:schemeClr val="tx1"/>
                        </a:solidFill>
                      </a:endParaRPr>
                    </a:p>
                    <a:p>
                      <a:pPr algn="ctr">
                        <a:lnSpc>
                          <a:spcPct val="100000"/>
                        </a:lnSpc>
                      </a:pPr>
                      <a:r>
                        <a:rPr kumimoji="1" lang="en-US" altLang="ja-JP" sz="1800" b="0" dirty="0" smtClean="0">
                          <a:solidFill>
                            <a:schemeClr val="tx1"/>
                          </a:solidFill>
                        </a:rPr>
                        <a:t>(1,538</a:t>
                      </a:r>
                      <a:r>
                        <a:rPr kumimoji="1" lang="ja-JP" altLang="en-US" sz="1800" b="0" dirty="0" smtClean="0">
                          <a:solidFill>
                            <a:schemeClr val="tx1"/>
                          </a:solidFill>
                        </a:rPr>
                        <a:t>件</a:t>
                      </a:r>
                      <a:r>
                        <a:rPr kumimoji="1" lang="en-US" altLang="ja-JP" sz="1800" b="0" dirty="0" smtClean="0">
                          <a:solidFill>
                            <a:schemeClr val="tx1"/>
                          </a:solidFill>
                        </a:rPr>
                        <a:t>)</a:t>
                      </a:r>
                      <a:endParaRPr kumimoji="1" lang="ja-JP" altLang="en-US" sz="1800" b="0" dirty="0">
                        <a:solidFill>
                          <a:schemeClr val="tx1"/>
                        </a:solidFill>
                      </a:endParaRPr>
                    </a:p>
                  </a:txBody>
                  <a:tcPr marL="91475" marR="91475" marT="45704" marB="45704">
                    <a:lnR w="28575" cap="flat" cmpd="sng" algn="ctr">
                      <a:solidFill>
                        <a:schemeClr val="tx1"/>
                      </a:solidFill>
                      <a:prstDash val="solid"/>
                      <a:round/>
                      <a:headEnd type="none" w="med" len="med"/>
                      <a:tailEnd type="none" w="med" len="med"/>
                    </a:lnR>
                  </a:tcPr>
                </a:tc>
                <a:tc>
                  <a:txBody>
                    <a:bodyPr/>
                    <a:lstStyle/>
                    <a:p>
                      <a:pPr algn="ctr">
                        <a:lnSpc>
                          <a:spcPct val="100000"/>
                        </a:lnSpc>
                      </a:pPr>
                      <a:r>
                        <a:rPr kumimoji="1" lang="en-US" altLang="ja-JP" sz="1800" b="1" dirty="0" smtClean="0">
                          <a:solidFill>
                            <a:schemeClr val="tx1"/>
                          </a:solidFill>
                        </a:rPr>
                        <a:t>59</a:t>
                      </a:r>
                      <a:r>
                        <a:rPr kumimoji="1" lang="ja-JP" altLang="en-US" sz="1800" b="1" dirty="0" smtClean="0">
                          <a:solidFill>
                            <a:schemeClr val="tx1"/>
                          </a:solidFill>
                        </a:rPr>
                        <a:t>件</a:t>
                      </a:r>
                      <a:endParaRPr kumimoji="1" lang="en-US" altLang="ja-JP" sz="1800" b="1" dirty="0" smtClean="0">
                        <a:solidFill>
                          <a:schemeClr val="tx1"/>
                        </a:solidFill>
                      </a:endParaRPr>
                    </a:p>
                    <a:p>
                      <a:pPr algn="ctr">
                        <a:lnSpc>
                          <a:spcPct val="100000"/>
                        </a:lnSpc>
                      </a:pPr>
                      <a:r>
                        <a:rPr kumimoji="1" lang="en-US" altLang="ja-JP" sz="1800" dirty="0" smtClean="0">
                          <a:solidFill>
                            <a:schemeClr val="tx1"/>
                          </a:solidFill>
                        </a:rPr>
                        <a:t>(53</a:t>
                      </a:r>
                      <a:r>
                        <a:rPr kumimoji="1" lang="ja-JP" altLang="en-US" sz="1800" dirty="0" smtClean="0">
                          <a:solidFill>
                            <a:schemeClr val="tx1"/>
                          </a:solidFill>
                        </a:rPr>
                        <a:t>件</a:t>
                      </a:r>
                      <a:r>
                        <a:rPr kumimoji="1" lang="en-US" altLang="ja-JP" sz="1800" dirty="0" smtClean="0">
                          <a:solidFill>
                            <a:schemeClr val="tx1"/>
                          </a:solidFill>
                        </a:rPr>
                        <a:t>)</a:t>
                      </a:r>
                      <a:endParaRPr kumimoji="1" lang="ja-JP" altLang="en-US" sz="1800" dirty="0">
                        <a:solidFill>
                          <a:schemeClr val="tx1"/>
                        </a:solidFill>
                      </a:endParaRPr>
                    </a:p>
                  </a:txBody>
                  <a:tcPr marL="91475" marR="91475" marT="45704" marB="45704">
                    <a:lnL w="28575" cap="flat" cmpd="sng" algn="ctr">
                      <a:solidFill>
                        <a:schemeClr val="tx1"/>
                      </a:solidFill>
                      <a:prstDash val="solid"/>
                      <a:round/>
                      <a:headEnd type="none" w="med" len="med"/>
                      <a:tailEnd type="none" w="med" len="med"/>
                    </a:lnL>
                  </a:tcPr>
                </a:tc>
                <a:tc>
                  <a:txBody>
                    <a:bodyPr/>
                    <a:lstStyle/>
                    <a:p>
                      <a:pPr algn="ctr">
                        <a:lnSpc>
                          <a:spcPct val="100000"/>
                        </a:lnSpc>
                      </a:pPr>
                      <a:r>
                        <a:rPr kumimoji="1" lang="en-US" altLang="ja-JP" sz="1800" b="1" dirty="0" smtClean="0">
                          <a:solidFill>
                            <a:schemeClr val="tx1"/>
                          </a:solidFill>
                        </a:rPr>
                        <a:t>464</a:t>
                      </a:r>
                      <a:r>
                        <a:rPr kumimoji="1" lang="ja-JP" altLang="en-US" sz="1800" b="1" dirty="0" smtClean="0">
                          <a:solidFill>
                            <a:schemeClr val="tx1"/>
                          </a:solidFill>
                        </a:rPr>
                        <a:t>件</a:t>
                      </a:r>
                      <a:endParaRPr kumimoji="1" lang="en-US" altLang="ja-JP" sz="1800" b="1" dirty="0" smtClean="0">
                        <a:solidFill>
                          <a:schemeClr val="tx1"/>
                        </a:solidFill>
                      </a:endParaRPr>
                    </a:p>
                    <a:p>
                      <a:pPr algn="ctr">
                        <a:lnSpc>
                          <a:spcPct val="100000"/>
                        </a:lnSpc>
                      </a:pPr>
                      <a:r>
                        <a:rPr kumimoji="1" lang="en-US" altLang="ja-JP" sz="1800" dirty="0" smtClean="0">
                          <a:solidFill>
                            <a:schemeClr val="tx1"/>
                          </a:solidFill>
                        </a:rPr>
                        <a:t>(</a:t>
                      </a:r>
                      <a:r>
                        <a:rPr kumimoji="1" lang="en-US" altLang="ja-JP" sz="1800" b="0" dirty="0" smtClean="0">
                          <a:solidFill>
                            <a:schemeClr val="tx1"/>
                          </a:solidFill>
                        </a:rPr>
                        <a:t>401</a:t>
                      </a:r>
                      <a:r>
                        <a:rPr kumimoji="1" lang="ja-JP" altLang="en-US" sz="1800" dirty="0" smtClean="0">
                          <a:solidFill>
                            <a:schemeClr val="tx1"/>
                          </a:solidFill>
                        </a:rPr>
                        <a:t>件</a:t>
                      </a:r>
                      <a:r>
                        <a:rPr kumimoji="1" lang="en-US" altLang="ja-JP" sz="1800" dirty="0" smtClean="0">
                          <a:solidFill>
                            <a:schemeClr val="tx1"/>
                          </a:solidFill>
                        </a:rPr>
                        <a:t>)</a:t>
                      </a:r>
                      <a:endParaRPr kumimoji="1" lang="ja-JP" altLang="en-US" sz="1800" dirty="0">
                        <a:solidFill>
                          <a:schemeClr val="tx1"/>
                        </a:solidFill>
                      </a:endParaRPr>
                    </a:p>
                  </a:txBody>
                  <a:tcPr marL="91475" marR="91475" marT="45704" marB="45704">
                    <a:lnR w="28575" cap="flat" cmpd="sng" algn="ctr">
                      <a:solidFill>
                        <a:schemeClr val="tx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endParaRPr lang="en-US" altLang="ja-JP" sz="1050" dirty="0" smtClean="0">
                        <a:solidFill>
                          <a:schemeClr val="tx1"/>
                        </a:solidFill>
                      </a:endParaRPr>
                    </a:p>
                    <a:p>
                      <a:pPr algn="ctr"/>
                      <a:r>
                        <a:rPr lang="ja-JP" altLang="en-US" sz="1800" dirty="0" smtClean="0">
                          <a:solidFill>
                            <a:schemeClr val="tx1"/>
                          </a:solidFill>
                        </a:rPr>
                        <a:t>－</a:t>
                      </a:r>
                      <a:endParaRPr lang="ja-JP" altLang="en-US" sz="1800" dirty="0">
                        <a:solidFill>
                          <a:schemeClr val="tx1"/>
                        </a:solidFill>
                      </a:endParaRPr>
                    </a:p>
                  </a:txBody>
                  <a:tcPr marL="91475" marR="91475" marT="45704" marB="45704">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pPr>
                      <a:endParaRPr lang="en-US" altLang="ja-JP" sz="1050" dirty="0" smtClean="0">
                        <a:solidFill>
                          <a:schemeClr val="tx1"/>
                        </a:solidFill>
                      </a:endParaRPr>
                    </a:p>
                    <a:p>
                      <a:pPr algn="ctr">
                        <a:lnSpc>
                          <a:spcPct val="100000"/>
                        </a:lnSpc>
                      </a:pPr>
                      <a:r>
                        <a:rPr lang="ja-JP" altLang="en-US" sz="1800" dirty="0" smtClean="0">
                          <a:solidFill>
                            <a:schemeClr val="tx1"/>
                          </a:solidFill>
                        </a:rPr>
                        <a:t>－</a:t>
                      </a:r>
                      <a:endParaRPr lang="ja-JP" altLang="en-US" sz="1800" dirty="0">
                        <a:solidFill>
                          <a:schemeClr val="tx1"/>
                        </a:solidFill>
                      </a:endParaRPr>
                    </a:p>
                  </a:txBody>
                  <a:tcPr marL="91475" marR="91475" marT="45704" marB="45704">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3"/>
                  </a:ext>
                </a:extLst>
              </a:tr>
              <a:tr h="1042301">
                <a:tc>
                  <a:txBody>
                    <a:bodyPr/>
                    <a:lstStyle/>
                    <a:p>
                      <a:pPr>
                        <a:lnSpc>
                          <a:spcPct val="150000"/>
                        </a:lnSpc>
                      </a:pPr>
                      <a:r>
                        <a:rPr kumimoji="1" lang="ja-JP" altLang="en-US" sz="1600" dirty="0" smtClean="0"/>
                        <a:t>被虐待者数</a:t>
                      </a:r>
                      <a:endParaRPr kumimoji="1" lang="en-US" altLang="ja-JP" sz="1600" dirty="0" smtClean="0"/>
                    </a:p>
                  </a:txBody>
                  <a:tcPr marL="91475" marR="91475" marT="45704" marB="45704">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algn="ctr">
                        <a:lnSpc>
                          <a:spcPct val="100000"/>
                        </a:lnSpc>
                      </a:pPr>
                      <a:r>
                        <a:rPr kumimoji="1" lang="en-US" altLang="ja-JP" sz="1800" b="1" dirty="0" smtClean="0">
                          <a:solidFill>
                            <a:schemeClr val="tx1"/>
                          </a:solidFill>
                        </a:rPr>
                        <a:t>188</a:t>
                      </a:r>
                      <a:r>
                        <a:rPr kumimoji="1" lang="ja-JP" altLang="en-US" sz="1800" b="1" dirty="0" smtClean="0">
                          <a:solidFill>
                            <a:schemeClr val="tx1"/>
                          </a:solidFill>
                        </a:rPr>
                        <a:t>人</a:t>
                      </a:r>
                      <a:endParaRPr kumimoji="1" lang="en-US" altLang="ja-JP" sz="1800" b="1" dirty="0" smtClean="0">
                        <a:solidFill>
                          <a:schemeClr val="tx1"/>
                        </a:solidFill>
                      </a:endParaRPr>
                    </a:p>
                    <a:p>
                      <a:pPr algn="ctr">
                        <a:lnSpc>
                          <a:spcPct val="100000"/>
                        </a:lnSpc>
                      </a:pPr>
                      <a:r>
                        <a:rPr kumimoji="1" lang="en-US" altLang="ja-JP" sz="1800" b="0" dirty="0" smtClean="0">
                          <a:solidFill>
                            <a:schemeClr val="tx1"/>
                          </a:solidFill>
                        </a:rPr>
                        <a:t>(201</a:t>
                      </a:r>
                      <a:r>
                        <a:rPr kumimoji="1" lang="ja-JP" altLang="en-US" sz="1800" b="0" dirty="0" smtClean="0">
                          <a:solidFill>
                            <a:schemeClr val="tx1"/>
                          </a:solidFill>
                        </a:rPr>
                        <a:t>人</a:t>
                      </a:r>
                      <a:r>
                        <a:rPr kumimoji="1" lang="en-US" altLang="ja-JP" sz="1800" b="0" dirty="0" smtClean="0">
                          <a:solidFill>
                            <a:schemeClr val="tx1"/>
                          </a:solidFill>
                        </a:rPr>
                        <a:t>)</a:t>
                      </a:r>
                    </a:p>
                  </a:txBody>
                  <a:tcPr marL="91475" marR="91475" marT="45704" marB="45704">
                    <a:lnL w="28575" cap="flat" cmpd="sng" algn="ctr">
                      <a:solidFill>
                        <a:schemeClr val="tx1"/>
                      </a:solidFill>
                      <a:prstDash val="solid"/>
                      <a:round/>
                      <a:headEnd type="none" w="med" len="med"/>
                      <a:tailEnd type="none" w="med" len="med"/>
                    </a:lnL>
                  </a:tcPr>
                </a:tc>
                <a:tc>
                  <a:txBody>
                    <a:bodyPr/>
                    <a:lstStyle/>
                    <a:p>
                      <a:pPr algn="ctr">
                        <a:lnSpc>
                          <a:spcPct val="100000"/>
                        </a:lnSpc>
                      </a:pPr>
                      <a:r>
                        <a:rPr kumimoji="1" lang="en-US" altLang="ja-JP" sz="1800" b="1" dirty="0" smtClean="0">
                          <a:solidFill>
                            <a:schemeClr val="tx1"/>
                          </a:solidFill>
                        </a:rPr>
                        <a:t>1,570</a:t>
                      </a:r>
                      <a:r>
                        <a:rPr kumimoji="1" lang="ja-JP" altLang="en-US" sz="1800" b="1" dirty="0" smtClean="0">
                          <a:solidFill>
                            <a:schemeClr val="tx1"/>
                          </a:solidFill>
                        </a:rPr>
                        <a:t>人</a:t>
                      </a:r>
                      <a:endParaRPr kumimoji="1" lang="en-US" altLang="ja-JP" sz="1800" b="1" dirty="0" smtClean="0">
                        <a:solidFill>
                          <a:schemeClr val="tx1"/>
                        </a:solidFill>
                      </a:endParaRPr>
                    </a:p>
                    <a:p>
                      <a:pPr algn="ctr">
                        <a:lnSpc>
                          <a:spcPct val="100000"/>
                        </a:lnSpc>
                      </a:pPr>
                      <a:r>
                        <a:rPr kumimoji="1" lang="en-US" altLang="ja-JP" sz="1800" b="0" dirty="0" smtClean="0">
                          <a:solidFill>
                            <a:schemeClr val="tx1"/>
                          </a:solidFill>
                        </a:rPr>
                        <a:t>(1,554</a:t>
                      </a:r>
                      <a:r>
                        <a:rPr kumimoji="1" lang="ja-JP" altLang="en-US" sz="1800" b="0" dirty="0" smtClean="0">
                          <a:solidFill>
                            <a:schemeClr val="tx1"/>
                          </a:solidFill>
                        </a:rPr>
                        <a:t>人</a:t>
                      </a:r>
                      <a:r>
                        <a:rPr kumimoji="1" lang="en-US" altLang="ja-JP" sz="1800" b="0" dirty="0" smtClean="0">
                          <a:solidFill>
                            <a:schemeClr val="tx1"/>
                          </a:solidFill>
                        </a:rPr>
                        <a:t>)</a:t>
                      </a:r>
                    </a:p>
                  </a:txBody>
                  <a:tcPr marL="91475" marR="91475" marT="45704" marB="45704">
                    <a:lnR w="28575" cap="flat" cmpd="sng" algn="ctr">
                      <a:solidFill>
                        <a:schemeClr val="tx1"/>
                      </a:solidFill>
                      <a:prstDash val="solid"/>
                      <a:round/>
                      <a:headEnd type="none" w="med" len="med"/>
                      <a:tailEnd type="none" w="med" len="med"/>
                    </a:lnR>
                  </a:tcPr>
                </a:tc>
                <a:tc>
                  <a:txBody>
                    <a:bodyPr/>
                    <a:lstStyle/>
                    <a:p>
                      <a:pPr algn="ctr">
                        <a:lnSpc>
                          <a:spcPct val="100000"/>
                        </a:lnSpc>
                      </a:pPr>
                      <a:r>
                        <a:rPr kumimoji="1" lang="en-US" altLang="ja-JP" sz="1800" b="1" dirty="0" smtClean="0">
                          <a:solidFill>
                            <a:schemeClr val="tx1"/>
                          </a:solidFill>
                        </a:rPr>
                        <a:t>85</a:t>
                      </a:r>
                      <a:r>
                        <a:rPr kumimoji="1" lang="ja-JP" altLang="en-US" sz="1800" b="1" dirty="0" smtClean="0">
                          <a:solidFill>
                            <a:schemeClr val="tx1"/>
                          </a:solidFill>
                        </a:rPr>
                        <a:t>人</a:t>
                      </a:r>
                      <a:endParaRPr kumimoji="1" lang="en-US" altLang="ja-JP" sz="1800" b="1"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dirty="0" smtClean="0">
                          <a:solidFill>
                            <a:schemeClr val="tx1"/>
                          </a:solidFill>
                        </a:rPr>
                        <a:t>(68</a:t>
                      </a:r>
                      <a:r>
                        <a:rPr kumimoji="1" lang="ja-JP" altLang="en-US" sz="1800" b="0" dirty="0" smtClean="0">
                          <a:solidFill>
                            <a:schemeClr val="tx1"/>
                          </a:solidFill>
                        </a:rPr>
                        <a:t>人</a:t>
                      </a:r>
                      <a:r>
                        <a:rPr kumimoji="1" lang="en-US" altLang="ja-JP" sz="1800" b="0" dirty="0" smtClean="0">
                          <a:solidFill>
                            <a:schemeClr val="tx1"/>
                          </a:solidFill>
                        </a:rPr>
                        <a:t>)</a:t>
                      </a:r>
                      <a:endParaRPr kumimoji="1" lang="ja-JP" altLang="en-US" sz="1800" b="0" dirty="0">
                        <a:solidFill>
                          <a:schemeClr val="tx1"/>
                        </a:solidFill>
                      </a:endParaRPr>
                    </a:p>
                  </a:txBody>
                  <a:tcPr marL="91475" marR="91475" marT="45704" marB="45704">
                    <a:lnL w="28575"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b="1" dirty="0" smtClean="0">
                          <a:solidFill>
                            <a:schemeClr val="tx1"/>
                          </a:solidFill>
                        </a:rPr>
                        <a:t>666</a:t>
                      </a:r>
                      <a:r>
                        <a:rPr kumimoji="1" lang="ja-JP" altLang="en-US" sz="1800" b="1" dirty="0" smtClean="0">
                          <a:solidFill>
                            <a:schemeClr val="tx1"/>
                          </a:solidFill>
                        </a:rPr>
                        <a:t>人</a:t>
                      </a:r>
                      <a:endParaRPr kumimoji="1" lang="en-US" altLang="ja-JP" sz="1800" b="1"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dirty="0" smtClean="0">
                          <a:solidFill>
                            <a:schemeClr val="tx1"/>
                          </a:solidFill>
                        </a:rPr>
                        <a:t>(672</a:t>
                      </a:r>
                      <a:r>
                        <a:rPr kumimoji="1" lang="ja-JP" altLang="en-US" sz="1800" b="0" dirty="0" smtClean="0">
                          <a:solidFill>
                            <a:schemeClr val="tx1"/>
                          </a:solidFill>
                        </a:rPr>
                        <a:t>人</a:t>
                      </a:r>
                      <a:r>
                        <a:rPr kumimoji="1" lang="en-US" altLang="ja-JP" sz="1800" b="0" dirty="0" smtClean="0">
                          <a:solidFill>
                            <a:schemeClr val="tx1"/>
                          </a:solidFill>
                        </a:rPr>
                        <a:t>)</a:t>
                      </a:r>
                      <a:endParaRPr kumimoji="1" lang="ja-JP" altLang="en-US" sz="1800" b="0" dirty="0">
                        <a:solidFill>
                          <a:schemeClr val="tx1"/>
                        </a:solidFill>
                      </a:endParaRPr>
                    </a:p>
                  </a:txBody>
                  <a:tcPr marL="91475" marR="91475" marT="45704" marB="45704">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05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800" dirty="0" smtClean="0">
                          <a:solidFill>
                            <a:schemeClr val="tx1"/>
                          </a:solidFill>
                        </a:rPr>
                        <a:t>－</a:t>
                      </a:r>
                    </a:p>
                    <a:p>
                      <a:endParaRPr lang="ja-JP" altLang="en-US" sz="1800" dirty="0">
                        <a:solidFill>
                          <a:schemeClr val="tx1"/>
                        </a:solidFill>
                      </a:endParaRPr>
                    </a:p>
                  </a:txBody>
                  <a:tcPr marL="91475" marR="91475" marT="45704" marB="45704">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tx2">
                        <a:lumMod val="40000"/>
                        <a:lumOff val="60000"/>
                      </a:schemeClr>
                    </a:solidFill>
                  </a:tcPr>
                </a:tc>
                <a:tc>
                  <a:txBody>
                    <a:bodyPr/>
                    <a:lstStyle/>
                    <a:p>
                      <a:pPr algn="ctr">
                        <a:lnSpc>
                          <a:spcPct val="100000"/>
                        </a:lnSpc>
                      </a:pPr>
                      <a:endParaRPr lang="en-US" altLang="ja-JP" sz="1050" dirty="0" smtClean="0">
                        <a:solidFill>
                          <a:schemeClr val="tx1"/>
                        </a:solidFill>
                      </a:endParaRPr>
                    </a:p>
                    <a:p>
                      <a:pPr algn="ctr">
                        <a:lnSpc>
                          <a:spcPct val="100000"/>
                        </a:lnSpc>
                      </a:pPr>
                      <a:r>
                        <a:rPr lang="ja-JP" altLang="en-US" sz="1800" dirty="0" smtClean="0">
                          <a:solidFill>
                            <a:schemeClr val="tx1"/>
                          </a:solidFill>
                        </a:rPr>
                        <a:t>－</a:t>
                      </a:r>
                      <a:endParaRPr lang="ja-JP" altLang="en-US" sz="1800" dirty="0">
                        <a:solidFill>
                          <a:schemeClr val="tx1"/>
                        </a:solidFill>
                      </a:endParaRPr>
                    </a:p>
                  </a:txBody>
                  <a:tcPr marL="91475" marR="91475" marT="45704" marB="45704">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tx2">
                        <a:lumMod val="40000"/>
                        <a:lumOff val="60000"/>
                      </a:schemeClr>
                    </a:solidFill>
                  </a:tcPr>
                </a:tc>
                <a:extLst>
                  <a:ext uri="{0D108BD9-81ED-4DB2-BD59-A6C34878D82A}">
                    <a16:rowId xmlns:a16="http://schemas.microsoft.com/office/drawing/2014/main" val="10004"/>
                  </a:ext>
                </a:extLst>
              </a:tr>
            </a:tbl>
          </a:graphicData>
        </a:graphic>
      </p:graphicFrame>
      <p:sp>
        <p:nvSpPr>
          <p:cNvPr id="3124" name="テキスト ボックス 1"/>
          <p:cNvSpPr txBox="1">
            <a:spLocks noChangeArrowheads="1"/>
          </p:cNvSpPr>
          <p:nvPr/>
        </p:nvSpPr>
        <p:spPr bwMode="auto">
          <a:xfrm>
            <a:off x="330200" y="5899150"/>
            <a:ext cx="8801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 typeface="Arial" panose="020B0604020202020204" pitchFamily="34" charset="0"/>
              <a:buNone/>
            </a:pPr>
            <a:r>
              <a:rPr lang="ja-JP" altLang="en-US" sz="1200" b="1">
                <a:solidFill>
                  <a:srgbClr val="000000"/>
                </a:solidFill>
              </a:rPr>
              <a:t>●（　　　）内は、</a:t>
            </a:r>
            <a:r>
              <a:rPr lang="ja-JP" altLang="en-US" sz="1200" b="1"/>
              <a:t>平成</a:t>
            </a:r>
            <a:r>
              <a:rPr lang="en-US" altLang="ja-JP" sz="1200" b="1"/>
              <a:t>28</a:t>
            </a:r>
            <a:r>
              <a:rPr lang="ja-JP" altLang="en-US" sz="1200" b="1"/>
              <a:t>年度（平成</a:t>
            </a:r>
            <a:r>
              <a:rPr lang="en-US" altLang="ja-JP" sz="1200" b="1"/>
              <a:t>28</a:t>
            </a:r>
            <a:r>
              <a:rPr lang="ja-JP" altLang="en-US" sz="1200" b="1"/>
              <a:t>年</a:t>
            </a:r>
            <a:r>
              <a:rPr lang="en-US" altLang="ja-JP" sz="1200" b="1"/>
              <a:t>4</a:t>
            </a:r>
            <a:r>
              <a:rPr lang="ja-JP" altLang="en-US" sz="1200" b="1"/>
              <a:t>月～</a:t>
            </a:r>
            <a:r>
              <a:rPr lang="en-US" altLang="ja-JP" sz="1200" b="1"/>
              <a:t>29</a:t>
            </a:r>
            <a:r>
              <a:rPr lang="ja-JP" altLang="en-US" sz="1200" b="1"/>
              <a:t>年</a:t>
            </a:r>
            <a:r>
              <a:rPr lang="en-US" altLang="ja-JP" sz="1200" b="1"/>
              <a:t>3</a:t>
            </a:r>
            <a:r>
              <a:rPr lang="ja-JP" altLang="en-US" sz="1200" b="1"/>
              <a:t>月）の対応状況。</a:t>
            </a:r>
            <a:endParaRPr lang="en-US" altLang="ja-JP" sz="1200" b="1"/>
          </a:p>
          <a:p>
            <a:pPr eaLnBrk="1" hangingPunct="1">
              <a:spcBef>
                <a:spcPct val="0"/>
              </a:spcBef>
              <a:buFontTx/>
              <a:buNone/>
            </a:pPr>
            <a:r>
              <a:rPr lang="ja-JP" altLang="en-US" sz="1200"/>
              <a:t>●労働局での対応について、相談受理件数は都道府県からの労働相談票の報告と労働局部署での把握件数を含む。</a:t>
            </a:r>
            <a:endParaRPr lang="en-US" altLang="ja-JP" sz="1200"/>
          </a:p>
        </p:txBody>
      </p:sp>
      <p:graphicFrame>
        <p:nvGraphicFramePr>
          <p:cNvPr id="3" name="表 2"/>
          <p:cNvGraphicFramePr>
            <a:graphicFrameLocks noGrp="1"/>
          </p:cNvGraphicFramePr>
          <p:nvPr/>
        </p:nvGraphicFramePr>
        <p:xfrm>
          <a:off x="7367588" y="1092200"/>
          <a:ext cx="1763712" cy="4752974"/>
        </p:xfrm>
        <a:graphic>
          <a:graphicData uri="http://schemas.openxmlformats.org/drawingml/2006/table">
            <a:tbl>
              <a:tblPr firstRow="1" bandRow="1">
                <a:tableStyleId>{7DF18680-E054-41AD-8BC1-D1AEF772440D}</a:tableStyleId>
              </a:tblPr>
              <a:tblGrid>
                <a:gridCol w="793751">
                  <a:extLst>
                    <a:ext uri="{9D8B030D-6E8A-4147-A177-3AD203B41FA5}">
                      <a16:colId xmlns:a16="http://schemas.microsoft.com/office/drawing/2014/main" val="20000"/>
                    </a:ext>
                  </a:extLst>
                </a:gridCol>
                <a:gridCol w="969961">
                  <a:extLst>
                    <a:ext uri="{9D8B030D-6E8A-4147-A177-3AD203B41FA5}">
                      <a16:colId xmlns:a16="http://schemas.microsoft.com/office/drawing/2014/main" val="20001"/>
                    </a:ext>
                  </a:extLst>
                </a:gridCol>
              </a:tblGrid>
              <a:tr h="1044058">
                <a:tc gridSpan="2">
                  <a:txBody>
                    <a:bodyPr/>
                    <a:lstStyle/>
                    <a:p>
                      <a:r>
                        <a:rPr kumimoji="1" lang="en-US" altLang="ja-JP" sz="1400" dirty="0" smtClean="0"/>
                        <a:t>※(</a:t>
                      </a:r>
                      <a:r>
                        <a:rPr kumimoji="1" lang="ja-JP" altLang="en-US" sz="1400" dirty="0" smtClean="0"/>
                        <a:t>参考</a:t>
                      </a:r>
                      <a:r>
                        <a:rPr kumimoji="1" lang="en-US" altLang="ja-JP" sz="1400" dirty="0" smtClean="0"/>
                        <a:t>)</a:t>
                      </a:r>
                      <a:r>
                        <a:rPr kumimoji="1" lang="ja-JP" altLang="en-US" sz="1400" dirty="0" smtClean="0"/>
                        <a:t>　</a:t>
                      </a:r>
                      <a:endParaRPr kumimoji="1" lang="en-US" altLang="ja-JP" sz="1400" dirty="0" smtClean="0"/>
                    </a:p>
                    <a:p>
                      <a:r>
                        <a:rPr kumimoji="1" lang="ja-JP" altLang="en-US" sz="1600" dirty="0" smtClean="0"/>
                        <a:t>労働局の対応</a:t>
                      </a:r>
                      <a:endParaRPr kumimoji="1" lang="en-US" altLang="ja-JP" sz="1600" dirty="0" smtClean="0"/>
                    </a:p>
                    <a:p>
                      <a:r>
                        <a:rPr kumimoji="1" lang="ja-JP" altLang="en-US" sz="1400" dirty="0" smtClean="0"/>
                        <a:t>　使用者による</a:t>
                      </a:r>
                      <a:endParaRPr kumimoji="1" lang="en-US" altLang="ja-JP" sz="1400" dirty="0" smtClean="0"/>
                    </a:p>
                    <a:p>
                      <a:r>
                        <a:rPr kumimoji="1" lang="ja-JP" altLang="en-US" sz="1400" dirty="0" smtClean="0"/>
                        <a:t>　障がい者虐待</a:t>
                      </a:r>
                      <a:endParaRPr kumimoji="1" lang="en-US" altLang="ja-JP" sz="1400" dirty="0" smtClean="0"/>
                    </a:p>
                  </a:txBody>
                  <a:tcPr marL="91482" marR="91482" marT="45733" marB="45733">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468026">
                <a:tc>
                  <a:txBody>
                    <a:bodyPr/>
                    <a:lstStyle/>
                    <a:p>
                      <a:pPr algn="ctr"/>
                      <a:r>
                        <a:rPr kumimoji="1" lang="ja-JP" altLang="en-US" sz="1600" dirty="0" smtClean="0"/>
                        <a:t>大阪府</a:t>
                      </a:r>
                      <a:endParaRPr kumimoji="1" lang="ja-JP" altLang="en-US" sz="1600" dirty="0"/>
                    </a:p>
                  </a:txBody>
                  <a:tcPr marL="91482" marR="91482" marT="45733" marB="45733" anchor="ct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dirty="0" smtClean="0"/>
                        <a:t>全国</a:t>
                      </a:r>
                      <a:endParaRPr kumimoji="1" lang="ja-JP" altLang="en-US" sz="1600" dirty="0"/>
                    </a:p>
                  </a:txBody>
                  <a:tcPr marL="91482" marR="91482" marT="45733" marB="45733" anchor="ct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977726">
                <a:tc>
                  <a:txBody>
                    <a:bodyPr/>
                    <a:lstStyle/>
                    <a:p>
                      <a:r>
                        <a:rPr kumimoji="1" lang="en-US" altLang="ja-JP" sz="1800" b="1" dirty="0" smtClean="0">
                          <a:solidFill>
                            <a:schemeClr val="tx1"/>
                          </a:solidFill>
                        </a:rPr>
                        <a:t>123</a:t>
                      </a:r>
                    </a:p>
                    <a:p>
                      <a:r>
                        <a:rPr kumimoji="1" lang="ja-JP" altLang="en-US" sz="1400" dirty="0" smtClean="0">
                          <a:solidFill>
                            <a:schemeClr val="tx1"/>
                          </a:solidFill>
                        </a:rPr>
                        <a:t>事業所</a:t>
                      </a:r>
                      <a:endParaRPr kumimoji="1" lang="en-US" altLang="ja-JP" sz="14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rPr>
                        <a:t>（</a:t>
                      </a:r>
                      <a:r>
                        <a:rPr kumimoji="1" lang="en-US" altLang="ja-JP" sz="1600" dirty="0" smtClean="0">
                          <a:solidFill>
                            <a:schemeClr val="tx1"/>
                          </a:solidFill>
                        </a:rPr>
                        <a:t>104</a:t>
                      </a:r>
                      <a:r>
                        <a:rPr kumimoji="1" lang="ja-JP" altLang="en-US" sz="1600" dirty="0" smtClean="0">
                          <a:solidFill>
                            <a:schemeClr val="tx1"/>
                          </a:solidFill>
                        </a:rPr>
                        <a:t>）</a:t>
                      </a:r>
                    </a:p>
                  </a:txBody>
                  <a:tcPr marL="91482" marR="91482" marT="45733" marB="45733">
                    <a:lnT w="12700" cap="flat" cmpd="sng" algn="ctr">
                      <a:solidFill>
                        <a:schemeClr val="tx1"/>
                      </a:solidFill>
                      <a:prstDash val="solid"/>
                      <a:round/>
                      <a:headEnd type="none" w="med" len="med"/>
                      <a:tailEnd type="none" w="med" len="med"/>
                    </a:lnT>
                  </a:tcPr>
                </a:tc>
                <a:tc>
                  <a:txBody>
                    <a:bodyPr/>
                    <a:lstStyle/>
                    <a:p>
                      <a:r>
                        <a:rPr kumimoji="1" lang="en-US" altLang="ja-JP" sz="1800" b="1" dirty="0" smtClean="0">
                          <a:solidFill>
                            <a:schemeClr val="tx1"/>
                          </a:solidFill>
                        </a:rPr>
                        <a:t>1,483</a:t>
                      </a:r>
                    </a:p>
                    <a:p>
                      <a:r>
                        <a:rPr kumimoji="1" lang="ja-JP" altLang="en-US" sz="1400" dirty="0" smtClean="0">
                          <a:solidFill>
                            <a:schemeClr val="tx1"/>
                          </a:solidFill>
                        </a:rPr>
                        <a:t>事業所</a:t>
                      </a:r>
                      <a:endParaRPr kumimoji="1" lang="en-US" altLang="ja-JP" sz="14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rPr>
                        <a:t>（</a:t>
                      </a:r>
                      <a:r>
                        <a:rPr kumimoji="1" lang="en-US" altLang="ja-JP" sz="1600" dirty="0" smtClean="0">
                          <a:solidFill>
                            <a:schemeClr val="tx1"/>
                          </a:solidFill>
                        </a:rPr>
                        <a:t>1,316</a:t>
                      </a:r>
                      <a:r>
                        <a:rPr kumimoji="1" lang="ja-JP" altLang="en-US" sz="1600" dirty="0" smtClean="0">
                          <a:solidFill>
                            <a:schemeClr val="tx1"/>
                          </a:solidFill>
                        </a:rPr>
                        <a:t>）</a:t>
                      </a:r>
                      <a:endParaRPr kumimoji="1" lang="ja-JP" altLang="en-US" sz="1600" dirty="0">
                        <a:solidFill>
                          <a:schemeClr val="tx1"/>
                        </a:solidFill>
                      </a:endParaRPr>
                    </a:p>
                  </a:txBody>
                  <a:tcPr marL="91482" marR="91482" marT="45733" marB="45733">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1254964">
                <a:tc>
                  <a:txBody>
                    <a:bodyPr/>
                    <a:lstStyle/>
                    <a:p>
                      <a:pPr>
                        <a:lnSpc>
                          <a:spcPct val="100000"/>
                        </a:lnSpc>
                      </a:pPr>
                      <a:r>
                        <a:rPr kumimoji="1" lang="en-US" altLang="ja-JP" sz="1800" b="1" dirty="0" smtClean="0">
                          <a:solidFill>
                            <a:schemeClr val="tx1"/>
                          </a:solidFill>
                        </a:rPr>
                        <a:t>49</a:t>
                      </a:r>
                    </a:p>
                    <a:p>
                      <a:pPr>
                        <a:lnSpc>
                          <a:spcPct val="100000"/>
                        </a:lnSpc>
                      </a:pPr>
                      <a:r>
                        <a:rPr kumimoji="1" lang="ja-JP" altLang="en-US" sz="1400" dirty="0" smtClean="0">
                          <a:solidFill>
                            <a:schemeClr val="tx1"/>
                          </a:solidFill>
                        </a:rPr>
                        <a:t>事業所</a:t>
                      </a:r>
                      <a:endParaRPr kumimoji="1" lang="en-US" altLang="ja-JP" sz="1400" dirty="0" smtClean="0">
                        <a:solidFill>
                          <a:schemeClr val="tx1"/>
                        </a:solidFill>
                      </a:endParaRPr>
                    </a:p>
                    <a:p>
                      <a:pPr>
                        <a:lnSpc>
                          <a:spcPct val="100000"/>
                        </a:lnSpc>
                      </a:pPr>
                      <a:r>
                        <a:rPr kumimoji="1" lang="ja-JP" altLang="en-US" sz="1600" dirty="0" smtClean="0">
                          <a:solidFill>
                            <a:schemeClr val="tx1"/>
                          </a:solidFill>
                        </a:rPr>
                        <a:t>（</a:t>
                      </a:r>
                      <a:r>
                        <a:rPr kumimoji="1" lang="en-US" altLang="ja-JP" sz="1600" dirty="0" smtClean="0">
                          <a:solidFill>
                            <a:schemeClr val="tx1"/>
                          </a:solidFill>
                        </a:rPr>
                        <a:t>52</a:t>
                      </a:r>
                      <a:r>
                        <a:rPr kumimoji="1" lang="ja-JP" altLang="en-US" sz="1600" dirty="0" smtClean="0">
                          <a:solidFill>
                            <a:schemeClr val="tx1"/>
                          </a:solidFill>
                        </a:rPr>
                        <a:t>）</a:t>
                      </a:r>
                      <a:endParaRPr kumimoji="1" lang="ja-JP" altLang="en-US" sz="1600" dirty="0">
                        <a:solidFill>
                          <a:schemeClr val="tx1"/>
                        </a:solidFill>
                      </a:endParaRPr>
                    </a:p>
                  </a:txBody>
                  <a:tcPr marL="91482" marR="91482" marT="45733" marB="45733"/>
                </a:tc>
                <a:tc>
                  <a:txBody>
                    <a:bodyPr/>
                    <a:lstStyle/>
                    <a:p>
                      <a:pPr>
                        <a:lnSpc>
                          <a:spcPct val="100000"/>
                        </a:lnSpc>
                      </a:pPr>
                      <a:r>
                        <a:rPr kumimoji="1" lang="en-US" altLang="ja-JP" sz="1800" b="1" dirty="0" smtClean="0">
                          <a:solidFill>
                            <a:schemeClr val="tx1"/>
                          </a:solidFill>
                        </a:rPr>
                        <a:t>597</a:t>
                      </a:r>
                    </a:p>
                    <a:p>
                      <a:pPr>
                        <a:lnSpc>
                          <a:spcPct val="100000"/>
                        </a:lnSpc>
                      </a:pPr>
                      <a:r>
                        <a:rPr kumimoji="1" lang="ja-JP" altLang="en-US" sz="1400" dirty="0" smtClean="0">
                          <a:solidFill>
                            <a:schemeClr val="tx1"/>
                          </a:solidFill>
                        </a:rPr>
                        <a:t>事業所</a:t>
                      </a:r>
                      <a:r>
                        <a:rPr kumimoji="1" lang="ja-JP" altLang="en-US" sz="1600" dirty="0" smtClean="0">
                          <a:solidFill>
                            <a:schemeClr val="tx1"/>
                          </a:solidFill>
                        </a:rPr>
                        <a:t>（</a:t>
                      </a:r>
                      <a:r>
                        <a:rPr kumimoji="1" lang="en-US" altLang="ja-JP" sz="1600" dirty="0" smtClean="0">
                          <a:solidFill>
                            <a:schemeClr val="tx1"/>
                          </a:solidFill>
                        </a:rPr>
                        <a:t>581</a:t>
                      </a:r>
                      <a:r>
                        <a:rPr kumimoji="1" lang="ja-JP" altLang="en-US" sz="1600" dirty="0" smtClean="0">
                          <a:solidFill>
                            <a:schemeClr val="tx1"/>
                          </a:solidFill>
                        </a:rPr>
                        <a:t>）</a:t>
                      </a:r>
                      <a:endParaRPr kumimoji="1" lang="ja-JP" altLang="en-US" sz="1600" dirty="0">
                        <a:solidFill>
                          <a:schemeClr val="tx1"/>
                        </a:solidFill>
                      </a:endParaRPr>
                    </a:p>
                  </a:txBody>
                  <a:tcPr marL="91482" marR="91482" marT="45733" marB="45733"/>
                </a:tc>
                <a:extLst>
                  <a:ext uri="{0D108BD9-81ED-4DB2-BD59-A6C34878D82A}">
                    <a16:rowId xmlns:a16="http://schemas.microsoft.com/office/drawing/2014/main" val="10003"/>
                  </a:ext>
                </a:extLst>
              </a:tr>
              <a:tr h="1008200">
                <a:tc>
                  <a:txBody>
                    <a:bodyPr/>
                    <a:lstStyle/>
                    <a:p>
                      <a:pPr>
                        <a:lnSpc>
                          <a:spcPct val="100000"/>
                        </a:lnSpc>
                      </a:pPr>
                      <a:r>
                        <a:rPr kumimoji="1" lang="en-US" altLang="ja-JP" sz="1800" b="1" dirty="0" smtClean="0">
                          <a:solidFill>
                            <a:schemeClr val="tx1"/>
                          </a:solidFill>
                        </a:rPr>
                        <a:t>90</a:t>
                      </a:r>
                      <a:r>
                        <a:rPr kumimoji="1" lang="ja-JP" altLang="en-US" sz="1400" b="1" dirty="0" smtClean="0">
                          <a:solidFill>
                            <a:schemeClr val="tx1"/>
                          </a:solidFill>
                        </a:rPr>
                        <a:t>人</a:t>
                      </a:r>
                      <a:endParaRPr kumimoji="1" lang="en-US" altLang="ja-JP" sz="1400" b="1" dirty="0" smtClean="0">
                        <a:solidFill>
                          <a:schemeClr val="tx1"/>
                        </a:solidFill>
                      </a:endParaRPr>
                    </a:p>
                    <a:p>
                      <a:pPr>
                        <a:lnSpc>
                          <a:spcPct val="100000"/>
                        </a:lnSpc>
                      </a:pPr>
                      <a:r>
                        <a:rPr kumimoji="1" lang="en-US" altLang="ja-JP" sz="1600" dirty="0" smtClean="0">
                          <a:solidFill>
                            <a:schemeClr val="tx1"/>
                          </a:solidFill>
                        </a:rPr>
                        <a:t>(84)</a:t>
                      </a:r>
                      <a:endParaRPr kumimoji="1" lang="ja-JP" altLang="en-US" sz="1600" dirty="0">
                        <a:solidFill>
                          <a:schemeClr val="tx1"/>
                        </a:solidFill>
                      </a:endParaRPr>
                    </a:p>
                  </a:txBody>
                  <a:tcPr marL="91482" marR="91482" marT="45733" marB="45733"/>
                </a:tc>
                <a:tc>
                  <a:txBody>
                    <a:bodyPr/>
                    <a:lstStyle/>
                    <a:p>
                      <a:pPr>
                        <a:lnSpc>
                          <a:spcPct val="100000"/>
                        </a:lnSpc>
                      </a:pPr>
                      <a:r>
                        <a:rPr kumimoji="1" lang="en-US" altLang="ja-JP" sz="1800" b="1" dirty="0" smtClean="0">
                          <a:solidFill>
                            <a:schemeClr val="tx1"/>
                          </a:solidFill>
                        </a:rPr>
                        <a:t>1,308</a:t>
                      </a:r>
                      <a:r>
                        <a:rPr kumimoji="1" lang="ja-JP" altLang="en-US" sz="1400" b="1" dirty="0" smtClean="0">
                          <a:solidFill>
                            <a:schemeClr val="tx1"/>
                          </a:solidFill>
                        </a:rPr>
                        <a:t>人</a:t>
                      </a:r>
                      <a:endParaRPr kumimoji="1" lang="en-US" altLang="ja-JP" sz="1400" b="1" dirty="0" smtClean="0">
                        <a:solidFill>
                          <a:schemeClr val="tx1"/>
                        </a:solidFill>
                      </a:endParaRPr>
                    </a:p>
                    <a:p>
                      <a:pPr>
                        <a:lnSpc>
                          <a:spcPct val="100000"/>
                        </a:lnSpc>
                      </a:pPr>
                      <a:r>
                        <a:rPr kumimoji="1" lang="en-US" altLang="ja-JP" sz="1600" dirty="0" smtClean="0">
                          <a:solidFill>
                            <a:schemeClr val="tx1"/>
                          </a:solidFill>
                        </a:rPr>
                        <a:t>(972)</a:t>
                      </a:r>
                      <a:endParaRPr kumimoji="1" lang="ja-JP" altLang="en-US" sz="1600" dirty="0">
                        <a:solidFill>
                          <a:schemeClr val="tx1"/>
                        </a:solidFill>
                      </a:endParaRPr>
                    </a:p>
                  </a:txBody>
                  <a:tcPr marL="91482" marR="91482" marT="45733" marB="45733"/>
                </a:tc>
                <a:extLst>
                  <a:ext uri="{0D108BD9-81ED-4DB2-BD59-A6C34878D82A}">
                    <a16:rowId xmlns:a16="http://schemas.microsoft.com/office/drawing/2014/main" val="10004"/>
                  </a:ext>
                </a:extLst>
              </a:tr>
            </a:tbl>
          </a:graphicData>
        </a:graphic>
      </p:graphicFrame>
      <p:sp>
        <p:nvSpPr>
          <p:cNvPr id="2" name="正方形/長方形 1"/>
          <p:cNvSpPr/>
          <p:nvPr/>
        </p:nvSpPr>
        <p:spPr>
          <a:xfrm>
            <a:off x="8243888" y="44450"/>
            <a:ext cx="865187" cy="34766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n w="0"/>
                <a:solidFill>
                  <a:schemeClr val="tx1"/>
                </a:solidFill>
                <a:effectLst>
                  <a:outerShdw blurRad="38100" dist="19050" dir="2700000" algn="tl" rotWithShape="0">
                    <a:schemeClr val="dk1">
                      <a:alpha val="40000"/>
                    </a:schemeClr>
                  </a:outerShdw>
                </a:effectLst>
              </a:rPr>
              <a:t>別添４</a:t>
            </a:r>
            <a:endParaRPr lang="ja-JP" altLang="en-US" dirty="0"/>
          </a:p>
        </p:txBody>
      </p:sp>
    </p:spTree>
    <p:extLst>
      <p:ext uri="{BB962C8B-B14F-4D97-AF65-F5344CB8AC3E}">
        <p14:creationId xmlns:p14="http://schemas.microsoft.com/office/powerpoint/2010/main" val="7571981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07177"/>
            <a:ext cx="8974758" cy="3279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200" b="1" dirty="0" err="1" smtClean="0">
                <a:solidFill>
                  <a:schemeClr val="tx1"/>
                </a:solidFill>
                <a:latin typeface="HG丸ｺﾞｼｯｸM-PRO" panose="020F0600000000000000" pitchFamily="50" charset="-128"/>
                <a:ea typeface="HG丸ｺﾞｼｯｸM-PRO" panose="020F0600000000000000" pitchFamily="50" charset="-128"/>
              </a:rPr>
              <a:t>大阪府障がい</a:t>
            </a:r>
            <a:r>
              <a:rPr kumimoji="1" lang="ja-JP" altLang="en-US" sz="2200" b="1" dirty="0" smtClean="0">
                <a:solidFill>
                  <a:schemeClr val="tx1"/>
                </a:solidFill>
                <a:latin typeface="HG丸ｺﾞｼｯｸM-PRO" panose="020F0600000000000000" pitchFamily="50" charset="-128"/>
                <a:ea typeface="HG丸ｺﾞｼｯｸM-PRO" panose="020F0600000000000000" pitchFamily="50" charset="-128"/>
              </a:rPr>
              <a:t>者虐待防止対策支援事業の主な取組み</a:t>
            </a:r>
            <a:endParaRPr kumimoji="1" lang="ja-JP" altLang="en-US" sz="2200" b="1" dirty="0">
              <a:solidFill>
                <a:schemeClr val="tx1"/>
              </a:solidFill>
              <a:latin typeface="HG丸ｺﾞｼｯｸM-PRO" panose="020F0600000000000000" pitchFamily="50" charset="-128"/>
              <a:ea typeface="HG丸ｺﾞｼｯｸM-PRO" panose="020F0600000000000000"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35593087"/>
              </p:ext>
            </p:extLst>
          </p:nvPr>
        </p:nvGraphicFramePr>
        <p:xfrm>
          <a:off x="78753" y="517948"/>
          <a:ext cx="8957743" cy="5986272"/>
        </p:xfrm>
        <a:graphic>
          <a:graphicData uri="http://schemas.openxmlformats.org/drawingml/2006/table">
            <a:tbl>
              <a:tblPr firstRow="1" bandRow="1">
                <a:tableStyleId>{5C22544A-7EE6-4342-B048-85BDC9FD1C3A}</a:tableStyleId>
              </a:tblPr>
              <a:tblGrid>
                <a:gridCol w="1917974">
                  <a:extLst>
                    <a:ext uri="{9D8B030D-6E8A-4147-A177-3AD203B41FA5}">
                      <a16:colId xmlns:a16="http://schemas.microsoft.com/office/drawing/2014/main" val="20000"/>
                    </a:ext>
                  </a:extLst>
                </a:gridCol>
                <a:gridCol w="7039769">
                  <a:extLst>
                    <a:ext uri="{9D8B030D-6E8A-4147-A177-3AD203B41FA5}">
                      <a16:colId xmlns:a16="http://schemas.microsoft.com/office/drawing/2014/main" val="20001"/>
                    </a:ext>
                  </a:extLst>
                </a:gridCol>
              </a:tblGrid>
              <a:tr h="288032">
                <a:tc>
                  <a:txBody>
                    <a:bodyPr/>
                    <a:lstStyle/>
                    <a:p>
                      <a:pPr algn="ctr"/>
                      <a:r>
                        <a:rPr kumimoji="1" lang="ja-JP" altLang="en-US" sz="1600" dirty="0" smtClean="0"/>
                        <a:t>目的</a:t>
                      </a:r>
                      <a:endParaRPr kumimoji="1" lang="ja-JP" altLang="en-US" sz="1600" dirty="0"/>
                    </a:p>
                  </a:txBody>
                  <a:tcPr anchor="ctr"/>
                </a:tc>
                <a:tc>
                  <a:txBody>
                    <a:bodyPr/>
                    <a:lstStyle/>
                    <a:p>
                      <a:pPr algn="ctr"/>
                      <a:r>
                        <a:rPr kumimoji="1" lang="en-US" altLang="ja-JP" sz="1600" dirty="0" smtClean="0">
                          <a:solidFill>
                            <a:schemeClr val="tx1"/>
                          </a:solidFill>
                        </a:rPr>
                        <a:t>H30</a:t>
                      </a:r>
                      <a:r>
                        <a:rPr kumimoji="1" lang="ja-JP" altLang="en-US" sz="1600" dirty="0" smtClean="0">
                          <a:solidFill>
                            <a:schemeClr val="tx1"/>
                          </a:solidFill>
                        </a:rPr>
                        <a:t>年度の主な取組み</a:t>
                      </a:r>
                      <a:endParaRPr kumimoji="1" lang="ja-JP" altLang="en-US" sz="1600" dirty="0">
                        <a:solidFill>
                          <a:schemeClr val="tx1"/>
                        </a:solidFill>
                      </a:endParaRPr>
                    </a:p>
                  </a:txBody>
                  <a:tcPr anchor="ctr"/>
                </a:tc>
                <a:extLst>
                  <a:ext uri="{0D108BD9-81ED-4DB2-BD59-A6C34878D82A}">
                    <a16:rowId xmlns:a16="http://schemas.microsoft.com/office/drawing/2014/main" val="10000"/>
                  </a:ext>
                </a:extLst>
              </a:tr>
              <a:tr h="32238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1" dirty="0" smtClean="0">
                          <a:latin typeface="+mj-ea"/>
                          <a:ea typeface="+mj-ea"/>
                        </a:rPr>
                        <a:t>１．市町村の虐待</a:t>
                      </a:r>
                      <a:endParaRPr lang="en-US" altLang="ja-JP" sz="1400" b="1" dirty="0" smtClean="0">
                        <a:latin typeface="+mj-ea"/>
                        <a:ea typeface="+mj-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1" dirty="0" smtClean="0">
                          <a:latin typeface="+mj-ea"/>
                          <a:ea typeface="+mj-ea"/>
                        </a:rPr>
                        <a:t>　　対応力の向上</a:t>
                      </a:r>
                      <a:endParaRPr lang="en-US" altLang="ja-JP" sz="1400" b="1" dirty="0" smtClean="0">
                        <a:latin typeface="+mj-ea"/>
                        <a:ea typeface="+mj-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smtClean="0">
                        <a:latin typeface="+mj-ea"/>
                        <a:ea typeface="+mj-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j-ea"/>
                          <a:ea typeface="+mj-ea"/>
                        </a:rPr>
                        <a:t>（１）通報受理から終結に　</a:t>
                      </a:r>
                      <a:endParaRPr kumimoji="1" lang="en-US" altLang="ja-JP" sz="1200" b="1" dirty="0" smtClean="0">
                        <a:latin typeface="+mj-ea"/>
                        <a:ea typeface="+mj-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j-ea"/>
                          <a:ea typeface="+mj-ea"/>
                        </a:rPr>
                        <a:t>　　至るまでの虐待対応</a:t>
                      </a:r>
                      <a:endParaRPr kumimoji="1" lang="en-US" altLang="ja-JP" sz="1200" b="1" dirty="0" smtClean="0">
                        <a:latin typeface="+mj-ea"/>
                        <a:ea typeface="+mj-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dirty="0" smtClean="0">
                        <a:latin typeface="+mj-ea"/>
                        <a:ea typeface="+mj-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j-ea"/>
                          <a:ea typeface="+mj-ea"/>
                        </a:rPr>
                        <a:t>（２）虐待の早期発見、</a:t>
                      </a:r>
                      <a:endParaRPr kumimoji="1" lang="en-US" altLang="ja-JP" sz="1200" b="1" dirty="0" smtClean="0">
                        <a:latin typeface="+mj-ea"/>
                        <a:ea typeface="+mj-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j-ea"/>
                          <a:ea typeface="+mj-ea"/>
                        </a:rPr>
                        <a:t>　　未然防止</a:t>
                      </a:r>
                      <a:endParaRPr kumimoji="1" lang="en-US" altLang="ja-JP" sz="1200" b="1" dirty="0" smtClean="0">
                        <a:latin typeface="+mj-ea"/>
                        <a:ea typeface="+mj-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dirty="0" smtClean="0">
                        <a:latin typeface="+mj-ea"/>
                        <a:ea typeface="+mj-ea"/>
                      </a:endParaRPr>
                    </a:p>
                  </a:txBody>
                  <a:tcPr/>
                </a:tc>
                <a:tc>
                  <a:txBody>
                    <a:bodyPr/>
                    <a:lstStyle/>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300" b="1" kern="1200" dirty="0" smtClean="0">
                          <a:solidFill>
                            <a:schemeClr val="tx1"/>
                          </a:solidFill>
                          <a:latin typeface="+mj-ea"/>
                          <a:ea typeface="+mn-ea"/>
                          <a:cs typeface="+mn-cs"/>
                        </a:rPr>
                        <a:t>①市町村職員向け虐待対応研修の強化</a:t>
                      </a:r>
                      <a:endParaRPr kumimoji="1" lang="en-US" altLang="ja-JP" sz="1300" b="1" kern="1200" dirty="0" smtClean="0">
                        <a:solidFill>
                          <a:schemeClr val="tx1"/>
                        </a:solidFill>
                        <a:latin typeface="+mj-ea"/>
                        <a:ea typeface="+mn-ea"/>
                        <a:cs typeface="+mn-cs"/>
                      </a:endParaRPr>
                    </a:p>
                    <a:p>
                      <a:pPr>
                        <a:lnSpc>
                          <a:spcPct val="100000"/>
                        </a:lnSpc>
                      </a:pPr>
                      <a:r>
                        <a:rPr kumimoji="1" lang="ja-JP" altLang="en-US" sz="1300" kern="1200" dirty="0" smtClean="0">
                          <a:solidFill>
                            <a:schemeClr val="tx1"/>
                          </a:solidFill>
                          <a:latin typeface="+mj-ea"/>
                          <a:ea typeface="+mn-ea"/>
                          <a:cs typeface="+mn-cs"/>
                        </a:rPr>
                        <a:t>　⇒基礎研修：講義及び演習</a:t>
                      </a:r>
                      <a:endParaRPr kumimoji="1" lang="en-US" altLang="ja-JP" sz="1300" kern="1200" dirty="0" smtClean="0">
                        <a:solidFill>
                          <a:schemeClr val="tx1"/>
                        </a:solidFill>
                        <a:latin typeface="+mj-ea"/>
                        <a:ea typeface="+mn-ea"/>
                        <a:cs typeface="+mn-cs"/>
                      </a:endParaRPr>
                    </a:p>
                    <a:p>
                      <a:pPr>
                        <a:lnSpc>
                          <a:spcPct val="100000"/>
                        </a:lnSpc>
                      </a:pPr>
                      <a:r>
                        <a:rPr kumimoji="1" lang="ja-JP" altLang="en-US" sz="1300" kern="1200" dirty="0" smtClean="0">
                          <a:solidFill>
                            <a:schemeClr val="tx1"/>
                          </a:solidFill>
                          <a:latin typeface="+mj-ea"/>
                          <a:ea typeface="+mn-ea"/>
                          <a:cs typeface="+mn-cs"/>
                        </a:rPr>
                        <a:t>　　（講義）障害者</a:t>
                      </a:r>
                      <a:r>
                        <a:rPr kumimoji="1" lang="ja-JP" altLang="en-US" sz="1300" u="none" kern="1200" dirty="0" smtClean="0">
                          <a:solidFill>
                            <a:schemeClr val="tx1"/>
                          </a:solidFill>
                          <a:latin typeface="+mj-ea"/>
                          <a:ea typeface="+mn-ea"/>
                          <a:cs typeface="+mn-cs"/>
                        </a:rPr>
                        <a:t>虐待防止法の理解、虐待対応における権利擁護の視点、等</a:t>
                      </a:r>
                      <a:endParaRPr kumimoji="1" lang="en-US" altLang="ja-JP" sz="1300" u="none" kern="1200" dirty="0" smtClean="0">
                        <a:solidFill>
                          <a:schemeClr val="tx1"/>
                        </a:solidFill>
                        <a:latin typeface="+mj-ea"/>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u="none" kern="1200" dirty="0" smtClean="0">
                          <a:solidFill>
                            <a:schemeClr val="tx1"/>
                          </a:solidFill>
                          <a:latin typeface="+mj-ea"/>
                          <a:ea typeface="+mn-ea"/>
                          <a:cs typeface="+mn-cs"/>
                        </a:rPr>
                        <a:t>　 </a:t>
                      </a:r>
                      <a:r>
                        <a:rPr kumimoji="1" lang="ja-JP" altLang="en-US" sz="1300" u="none" kern="1200" baseline="0" dirty="0" smtClean="0">
                          <a:solidFill>
                            <a:schemeClr val="tx1"/>
                          </a:solidFill>
                          <a:latin typeface="+mj-ea"/>
                          <a:ea typeface="+mn-ea"/>
                          <a:cs typeface="+mn-cs"/>
                        </a:rPr>
                        <a:t> </a:t>
                      </a:r>
                      <a:r>
                        <a:rPr kumimoji="1" lang="ja-JP" altLang="en-US" sz="1300" u="none" kern="1200" dirty="0" smtClean="0">
                          <a:solidFill>
                            <a:schemeClr val="tx1"/>
                          </a:solidFill>
                          <a:latin typeface="+mj-ea"/>
                          <a:ea typeface="+mn-ea"/>
                          <a:cs typeface="+mn-cs"/>
                        </a:rPr>
                        <a:t>（演習）事例を用いた初動期対応に関するグループワーク</a:t>
                      </a:r>
                      <a:endParaRPr kumimoji="1" lang="en-US" altLang="ja-JP" sz="1400" b="0" kern="1200" dirty="0" smtClean="0">
                        <a:solidFill>
                          <a:schemeClr val="tx1"/>
                        </a:solidFill>
                        <a:latin typeface="+mj-ea"/>
                        <a:ea typeface="+mn-ea"/>
                        <a:cs typeface="+mn-cs"/>
                      </a:endParaRPr>
                    </a:p>
                    <a:p>
                      <a:pPr>
                        <a:lnSpc>
                          <a:spcPct val="100000"/>
                        </a:lnSpc>
                      </a:pPr>
                      <a:r>
                        <a:rPr kumimoji="1" lang="ja-JP" altLang="en-US" sz="700" u="none" kern="1200" dirty="0" smtClean="0">
                          <a:solidFill>
                            <a:schemeClr val="tx1"/>
                          </a:solidFill>
                          <a:latin typeface="+mj-ea"/>
                          <a:ea typeface="+mn-ea"/>
                          <a:cs typeface="+mn-cs"/>
                        </a:rPr>
                        <a:t>　</a:t>
                      </a:r>
                      <a:endParaRPr kumimoji="1" lang="en-US" altLang="ja-JP" sz="700" u="none" kern="1200" dirty="0" smtClean="0">
                        <a:solidFill>
                          <a:schemeClr val="tx1"/>
                        </a:solidFill>
                        <a:latin typeface="+mj-ea"/>
                        <a:ea typeface="+mn-ea"/>
                        <a:cs typeface="+mn-cs"/>
                      </a:endParaRPr>
                    </a:p>
                    <a:p>
                      <a:pPr>
                        <a:lnSpc>
                          <a:spcPct val="100000"/>
                        </a:lnSpc>
                      </a:pPr>
                      <a:r>
                        <a:rPr kumimoji="1" lang="ja-JP" altLang="en-US" sz="700" u="none" kern="1200" dirty="0" smtClean="0">
                          <a:solidFill>
                            <a:schemeClr val="tx1"/>
                          </a:solidFill>
                          <a:latin typeface="+mj-ea"/>
                          <a:ea typeface="+mn-ea"/>
                          <a:cs typeface="+mn-cs"/>
                        </a:rPr>
                        <a:t>　</a:t>
                      </a:r>
                      <a:r>
                        <a:rPr kumimoji="1" lang="ja-JP" altLang="en-US" sz="1300" u="none" kern="1200" dirty="0" smtClean="0">
                          <a:solidFill>
                            <a:schemeClr val="tx1"/>
                          </a:solidFill>
                          <a:latin typeface="+mj-ea"/>
                          <a:ea typeface="+mn-ea"/>
                          <a:cs typeface="+mn-cs"/>
                        </a:rPr>
                        <a:t>⇒現任研修：</a:t>
                      </a:r>
                      <a:r>
                        <a:rPr kumimoji="1" lang="en-US" altLang="ja-JP" sz="1300" u="none" kern="1200" dirty="0" smtClean="0">
                          <a:solidFill>
                            <a:schemeClr val="tx1"/>
                          </a:solidFill>
                          <a:latin typeface="+mj-ea"/>
                          <a:ea typeface="+mn-ea"/>
                          <a:cs typeface="+mn-cs"/>
                        </a:rPr>
                        <a:t>H29</a:t>
                      </a:r>
                      <a:r>
                        <a:rPr kumimoji="1" lang="ja-JP" altLang="en-US" sz="1300" u="none" kern="1200" dirty="0" smtClean="0">
                          <a:solidFill>
                            <a:schemeClr val="tx1"/>
                          </a:solidFill>
                          <a:latin typeface="+mj-ea"/>
                          <a:ea typeface="+mn-ea"/>
                          <a:cs typeface="+mn-cs"/>
                        </a:rPr>
                        <a:t>年度より管理職向け研修を開催、講義及び演習にて実施。</a:t>
                      </a:r>
                      <a:endParaRPr kumimoji="1" lang="en-US" altLang="ja-JP" sz="1300" u="none" kern="1200" dirty="0" smtClean="0">
                        <a:solidFill>
                          <a:schemeClr val="tx1"/>
                        </a:solidFill>
                        <a:latin typeface="+mj-ea"/>
                        <a:ea typeface="+mn-ea"/>
                        <a:cs typeface="+mn-cs"/>
                      </a:endParaRPr>
                    </a:p>
                    <a:p>
                      <a:pPr>
                        <a:lnSpc>
                          <a:spcPct val="100000"/>
                        </a:lnSpc>
                      </a:pPr>
                      <a:r>
                        <a:rPr kumimoji="1" lang="ja-JP" altLang="en-US" sz="1300" u="none" kern="1200" dirty="0" smtClean="0">
                          <a:solidFill>
                            <a:schemeClr val="tx1"/>
                          </a:solidFill>
                          <a:latin typeface="+mj-ea"/>
                          <a:ea typeface="+mn-ea"/>
                          <a:cs typeface="+mn-cs"/>
                        </a:rPr>
                        <a:t>　　管理職向け：弁護士による講義（市町村の責務）、社会福祉士による講義（成年後見制度）、</a:t>
                      </a:r>
                      <a:endParaRPr kumimoji="1" lang="en-US" altLang="ja-JP" sz="1300" u="none" kern="1200" dirty="0" smtClean="0">
                        <a:solidFill>
                          <a:schemeClr val="tx1"/>
                        </a:solidFill>
                        <a:latin typeface="+mj-ea"/>
                        <a:ea typeface="+mn-ea"/>
                        <a:cs typeface="+mn-cs"/>
                      </a:endParaRPr>
                    </a:p>
                    <a:p>
                      <a:pPr>
                        <a:lnSpc>
                          <a:spcPct val="100000"/>
                        </a:lnSpc>
                      </a:pPr>
                      <a:r>
                        <a:rPr kumimoji="1" lang="ja-JP" altLang="en-US" sz="1300" u="none" kern="1200" dirty="0" smtClean="0">
                          <a:solidFill>
                            <a:schemeClr val="tx1"/>
                          </a:solidFill>
                          <a:latin typeface="+mj-ea"/>
                          <a:ea typeface="+mn-ea"/>
                          <a:cs typeface="+mn-cs"/>
                        </a:rPr>
                        <a:t>　　　　　　　　　　市町村管理職による事例報告等</a:t>
                      </a:r>
                      <a:endParaRPr kumimoji="1" lang="en-US" altLang="ja-JP" sz="1300" u="none" kern="1200" dirty="0" smtClean="0">
                        <a:solidFill>
                          <a:schemeClr val="tx1"/>
                        </a:solidFill>
                        <a:latin typeface="+mj-ea"/>
                        <a:ea typeface="+mn-ea"/>
                        <a:cs typeface="+mn-cs"/>
                      </a:endParaRPr>
                    </a:p>
                    <a:p>
                      <a:pPr>
                        <a:lnSpc>
                          <a:spcPct val="100000"/>
                        </a:lnSpc>
                      </a:pPr>
                      <a:r>
                        <a:rPr kumimoji="1" lang="ja-JP" altLang="en-US" sz="1300" u="none" kern="1200" dirty="0" smtClean="0">
                          <a:solidFill>
                            <a:schemeClr val="tx1"/>
                          </a:solidFill>
                          <a:latin typeface="+mj-ea"/>
                          <a:ea typeface="+mn-ea"/>
                          <a:cs typeface="+mn-cs"/>
                        </a:rPr>
                        <a:t>　　担当者向け：「</a:t>
                      </a:r>
                      <a:r>
                        <a:rPr kumimoji="1" lang="ja-JP" altLang="en-US" sz="1300" dirty="0" smtClean="0">
                          <a:solidFill>
                            <a:schemeClr val="tx1"/>
                          </a:solidFill>
                        </a:rPr>
                        <a:t>家族関係の見立て」、「ＤＶの理解と障がい者虐待との連携」、「司法面接の技法を</a:t>
                      </a:r>
                      <a:endParaRPr kumimoji="1" lang="en-US" altLang="ja-JP" sz="1300" dirty="0" smtClean="0">
                        <a:solidFill>
                          <a:schemeClr val="tx1"/>
                        </a:solidFill>
                      </a:endParaRPr>
                    </a:p>
                    <a:p>
                      <a:pPr>
                        <a:lnSpc>
                          <a:spcPct val="100000"/>
                        </a:lnSpc>
                      </a:pPr>
                      <a:r>
                        <a:rPr kumimoji="1" lang="ja-JP" altLang="en-US" sz="1300" dirty="0" smtClean="0">
                          <a:solidFill>
                            <a:schemeClr val="tx1"/>
                          </a:solidFill>
                        </a:rPr>
                        <a:t>　　　　　　　　　　用いた知的障がいがある人に対する面接手法」等に関するテーマを実施。</a:t>
                      </a:r>
                      <a:endParaRPr kumimoji="1" lang="en-US" altLang="ja-JP" sz="1000" b="0" kern="1200" dirty="0" smtClean="0">
                        <a:solidFill>
                          <a:schemeClr val="tx1"/>
                        </a:solidFill>
                        <a:latin typeface="+mj-ea"/>
                        <a:ea typeface="+mn-ea"/>
                        <a:cs typeface="+mn-cs"/>
                      </a:endParaRPr>
                    </a:p>
                    <a:p>
                      <a:pPr>
                        <a:lnSpc>
                          <a:spcPct val="100000"/>
                        </a:lnSpc>
                      </a:pPr>
                      <a:r>
                        <a:rPr kumimoji="1" lang="ja-JP" altLang="en-US" sz="1300" b="1" kern="1200" dirty="0" smtClean="0">
                          <a:solidFill>
                            <a:schemeClr val="tx1"/>
                          </a:solidFill>
                          <a:latin typeface="+mj-ea"/>
                          <a:ea typeface="+mn-ea"/>
                          <a:cs typeface="+mn-cs"/>
                        </a:rPr>
                        <a:t>②市町村虐待対応ワーキングの継続</a:t>
                      </a:r>
                      <a:endParaRPr kumimoji="1" lang="en-US" altLang="ja-JP" sz="1300" b="1" kern="1200" dirty="0" smtClean="0">
                        <a:solidFill>
                          <a:schemeClr val="tx1"/>
                        </a:solidFill>
                        <a:latin typeface="+mj-ea"/>
                        <a:ea typeface="+mn-ea"/>
                        <a:cs typeface="+mn-cs"/>
                      </a:endParaRPr>
                    </a:p>
                    <a:p>
                      <a:pPr>
                        <a:lnSpc>
                          <a:spcPct val="100000"/>
                        </a:lnSpc>
                      </a:pPr>
                      <a:r>
                        <a:rPr kumimoji="1" lang="en-US" altLang="ja-JP" sz="1300" b="1" kern="1200" baseline="0" dirty="0" smtClean="0">
                          <a:solidFill>
                            <a:schemeClr val="tx1"/>
                          </a:solidFill>
                          <a:latin typeface="+mj-ea"/>
                          <a:ea typeface="+mn-ea"/>
                          <a:cs typeface="+mn-cs"/>
                        </a:rPr>
                        <a:t>  </a:t>
                      </a:r>
                      <a:r>
                        <a:rPr kumimoji="1" lang="ja-JP" altLang="en-US" sz="1300" b="0" kern="1200" baseline="0" dirty="0" smtClean="0">
                          <a:solidFill>
                            <a:schemeClr val="tx1"/>
                          </a:solidFill>
                          <a:latin typeface="+mj-ea"/>
                          <a:ea typeface="+mn-ea"/>
                          <a:cs typeface="+mn-cs"/>
                        </a:rPr>
                        <a:t>⇒・</a:t>
                      </a:r>
                      <a:r>
                        <a:rPr kumimoji="1" lang="ja-JP" altLang="en-US" sz="1300" kern="1200" dirty="0" smtClean="0">
                          <a:solidFill>
                            <a:schemeClr val="tx1"/>
                          </a:solidFill>
                          <a:latin typeface="+mj-ea"/>
                          <a:ea typeface="+mn-ea"/>
                          <a:cs typeface="+mn-cs"/>
                        </a:rPr>
                        <a:t>市町村職員／虐待防止センター職員が、自主的に研修できるような取組みに資するため、</a:t>
                      </a:r>
                      <a:endParaRPr kumimoji="1" lang="en-US" altLang="ja-JP" sz="1300" kern="1200" dirty="0" smtClean="0">
                        <a:solidFill>
                          <a:schemeClr val="tx1"/>
                        </a:solidFill>
                        <a:latin typeface="+mj-ea"/>
                        <a:ea typeface="+mn-ea"/>
                        <a:cs typeface="+mn-cs"/>
                      </a:endParaRPr>
                    </a:p>
                    <a:p>
                      <a:pPr>
                        <a:lnSpc>
                          <a:spcPct val="100000"/>
                        </a:lnSpc>
                      </a:pPr>
                      <a:r>
                        <a:rPr kumimoji="1" lang="ja-JP" altLang="en-US" sz="1300" kern="1200" dirty="0" smtClean="0">
                          <a:solidFill>
                            <a:schemeClr val="tx1"/>
                          </a:solidFill>
                          <a:latin typeface="+mj-ea"/>
                          <a:ea typeface="+mn-ea"/>
                          <a:cs typeface="+mn-cs"/>
                        </a:rPr>
                        <a:t>　　　障害者虐待防止法および法に基づく対応について、基礎的知識や、事例を通じた虐待対応等</a:t>
                      </a:r>
                      <a:endParaRPr kumimoji="1" lang="en-US" altLang="ja-JP" sz="1300" kern="1200" dirty="0" smtClean="0">
                        <a:solidFill>
                          <a:schemeClr val="tx1"/>
                        </a:solidFill>
                        <a:latin typeface="+mj-ea"/>
                        <a:ea typeface="+mn-ea"/>
                        <a:cs typeface="+mn-cs"/>
                      </a:endParaRPr>
                    </a:p>
                    <a:p>
                      <a:pPr>
                        <a:lnSpc>
                          <a:spcPct val="100000"/>
                        </a:lnSpc>
                      </a:pPr>
                      <a:r>
                        <a:rPr kumimoji="1" lang="ja-JP" altLang="en-US" sz="1300" kern="1200" dirty="0" smtClean="0">
                          <a:solidFill>
                            <a:schemeClr val="tx1"/>
                          </a:solidFill>
                          <a:latin typeface="+mj-ea"/>
                          <a:ea typeface="+mn-ea"/>
                          <a:cs typeface="+mn-cs"/>
                        </a:rPr>
                        <a:t>　　　が学べるような研修テキストの作成をめざす。　</a:t>
                      </a:r>
                      <a:endParaRPr kumimoji="1" lang="en-US" altLang="ja-JP" sz="1300" b="1" kern="1200" dirty="0" smtClean="0">
                        <a:solidFill>
                          <a:schemeClr val="tx1"/>
                        </a:solidFill>
                        <a:latin typeface="+mj-ea"/>
                        <a:ea typeface="+mn-ea"/>
                        <a:cs typeface="+mn-cs"/>
                      </a:endParaRPr>
                    </a:p>
                    <a:p>
                      <a:pPr>
                        <a:lnSpc>
                          <a:spcPct val="100000"/>
                        </a:lnSpc>
                      </a:pPr>
                      <a:r>
                        <a:rPr kumimoji="1" lang="ja-JP" altLang="en-US" sz="1300" b="1" kern="1200" dirty="0" smtClean="0">
                          <a:solidFill>
                            <a:schemeClr val="tx1"/>
                          </a:solidFill>
                          <a:latin typeface="+mj-ea"/>
                          <a:ea typeface="+mn-ea"/>
                          <a:cs typeface="+mn-cs"/>
                        </a:rPr>
                        <a:t>③専門性強化事業の実施</a:t>
                      </a:r>
                      <a:endParaRPr kumimoji="1" lang="en-US" altLang="ja-JP" sz="1300" b="1" kern="1200" dirty="0" smtClean="0">
                        <a:solidFill>
                          <a:schemeClr val="tx1"/>
                        </a:solidFill>
                        <a:latin typeface="+mj-ea"/>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kern="1200" dirty="0" smtClean="0">
                          <a:solidFill>
                            <a:schemeClr val="tx1"/>
                          </a:solidFill>
                          <a:latin typeface="+mj-ea"/>
                          <a:ea typeface="+mn-ea"/>
                          <a:cs typeface="+mn-cs"/>
                        </a:rPr>
                        <a:t>　⇒・</a:t>
                      </a:r>
                      <a:r>
                        <a:rPr kumimoji="1" lang="en-US" altLang="ja-JP" sz="1300" dirty="0" smtClean="0">
                          <a:solidFill>
                            <a:schemeClr val="tx1"/>
                          </a:solidFill>
                        </a:rPr>
                        <a:t>H30</a:t>
                      </a:r>
                      <a:r>
                        <a:rPr kumimoji="1" lang="ja-JP" altLang="en-US" sz="1300" dirty="0" smtClean="0">
                          <a:solidFill>
                            <a:schemeClr val="tx1"/>
                          </a:solidFill>
                        </a:rPr>
                        <a:t>年度実績は</a:t>
                      </a:r>
                      <a:r>
                        <a:rPr kumimoji="1" lang="en-US" altLang="ja-JP" sz="1300" dirty="0" smtClean="0">
                          <a:solidFill>
                            <a:schemeClr val="tx1"/>
                          </a:solidFill>
                        </a:rPr>
                        <a:t>2</a:t>
                      </a:r>
                      <a:r>
                        <a:rPr kumimoji="1" lang="ja-JP" altLang="en-US" sz="1300" dirty="0" smtClean="0">
                          <a:solidFill>
                            <a:schemeClr val="tx1"/>
                          </a:solidFill>
                        </a:rPr>
                        <a:t>件（</a:t>
                      </a:r>
                      <a:r>
                        <a:rPr kumimoji="1" lang="en-US" altLang="ja-JP" sz="1300" dirty="0" smtClean="0">
                          <a:solidFill>
                            <a:schemeClr val="tx1"/>
                          </a:solidFill>
                        </a:rPr>
                        <a:t>H31.1</a:t>
                      </a:r>
                      <a:r>
                        <a:rPr kumimoji="1" lang="ja-JP" altLang="en-US" sz="1300" dirty="0" smtClean="0">
                          <a:solidFill>
                            <a:schemeClr val="tx1"/>
                          </a:solidFill>
                        </a:rPr>
                        <a:t>末時点）　</a:t>
                      </a:r>
                      <a:endParaRPr kumimoji="1" lang="en-US" altLang="ja-JP" sz="1300" dirty="0" smtClean="0">
                        <a:solidFill>
                          <a:schemeClr val="tx1"/>
                        </a:solidFill>
                      </a:endParaRPr>
                    </a:p>
                  </a:txBody>
                  <a:tcPr/>
                </a:tc>
                <a:extLst>
                  <a:ext uri="{0D108BD9-81ED-4DB2-BD59-A6C34878D82A}">
                    <a16:rowId xmlns:a16="http://schemas.microsoft.com/office/drawing/2014/main" val="10001"/>
                  </a:ext>
                </a:extLst>
              </a:tr>
              <a:tr h="1146988">
                <a:tc>
                  <a:txBody>
                    <a:bodyPr/>
                    <a:lstStyle/>
                    <a:p>
                      <a:r>
                        <a:rPr kumimoji="1" lang="ja-JP" altLang="en-US" sz="1400" b="1" dirty="0" smtClean="0"/>
                        <a:t>２．</a:t>
                      </a:r>
                      <a:r>
                        <a:rPr kumimoji="1" lang="ja-JP" altLang="en-US" sz="1400" b="1" dirty="0" err="1" smtClean="0"/>
                        <a:t>障がい</a:t>
                      </a:r>
                      <a:r>
                        <a:rPr kumimoji="1" lang="ja-JP" altLang="en-US" sz="1400" b="1" dirty="0" smtClean="0"/>
                        <a:t>福祉サービス事業所の虐待防止</a:t>
                      </a:r>
                      <a:endParaRPr kumimoji="1" lang="ja-JP" altLang="en-US" sz="1400" b="1" dirty="0"/>
                    </a:p>
                  </a:txBody>
                  <a:tcPr/>
                </a:tc>
                <a:tc>
                  <a:txBody>
                    <a:bodyPr/>
                    <a:lstStyle/>
                    <a:p>
                      <a:r>
                        <a:rPr kumimoji="1" lang="ja-JP" altLang="en-US" sz="1300" b="1" kern="1200" dirty="0" smtClean="0">
                          <a:solidFill>
                            <a:schemeClr val="tx1"/>
                          </a:solidFill>
                          <a:latin typeface="+mj-ea"/>
                          <a:ea typeface="+mn-ea"/>
                          <a:cs typeface="+mn-cs"/>
                        </a:rPr>
                        <a:t>④事業所職員向け虐待防止研修の継続実施</a:t>
                      </a:r>
                      <a:endParaRPr kumimoji="1" lang="en-US" altLang="ja-JP" sz="1300" b="1" kern="1200" dirty="0" smtClean="0">
                        <a:solidFill>
                          <a:schemeClr val="tx1"/>
                        </a:solidFill>
                        <a:latin typeface="+mj-ea"/>
                        <a:ea typeface="+mn-ea"/>
                        <a:cs typeface="+mn-cs"/>
                      </a:endParaRPr>
                    </a:p>
                    <a:p>
                      <a:r>
                        <a:rPr kumimoji="1" lang="ja-JP" altLang="en-US" sz="1300" b="0" kern="1200" dirty="0" smtClean="0">
                          <a:solidFill>
                            <a:schemeClr val="tx1"/>
                          </a:solidFill>
                          <a:latin typeface="+mj-ea"/>
                          <a:ea typeface="+mn-ea"/>
                          <a:cs typeface="+mn-cs"/>
                        </a:rPr>
                        <a:t>　・管理者対象とした研修（事例を用いた演習を含む）</a:t>
                      </a:r>
                      <a:endParaRPr kumimoji="1" lang="en-US" altLang="ja-JP" sz="1300" b="0" kern="1200" dirty="0" smtClean="0">
                        <a:solidFill>
                          <a:schemeClr val="tx1"/>
                        </a:solidFill>
                        <a:latin typeface="+mj-ea"/>
                        <a:ea typeface="+mn-ea"/>
                        <a:cs typeface="+mn-cs"/>
                      </a:endParaRPr>
                    </a:p>
                    <a:p>
                      <a:r>
                        <a:rPr kumimoji="1" lang="ja-JP" altLang="en-US" sz="1300" b="0" kern="1200" dirty="0" smtClean="0">
                          <a:solidFill>
                            <a:schemeClr val="tx1"/>
                          </a:solidFill>
                          <a:latin typeface="+mj-ea"/>
                          <a:ea typeface="+mn-ea"/>
                          <a:cs typeface="+mn-cs"/>
                        </a:rPr>
                        <a:t>　・平成</a:t>
                      </a:r>
                      <a:r>
                        <a:rPr kumimoji="1" lang="en-US" altLang="ja-JP" sz="1300" b="0" kern="1200" dirty="0" smtClean="0">
                          <a:solidFill>
                            <a:schemeClr val="tx1"/>
                          </a:solidFill>
                          <a:latin typeface="+mj-ea"/>
                          <a:ea typeface="+mn-ea"/>
                          <a:cs typeface="+mn-cs"/>
                        </a:rPr>
                        <a:t>28</a:t>
                      </a:r>
                      <a:r>
                        <a:rPr kumimoji="1" lang="ja-JP" altLang="en-US" sz="1300" b="0" kern="1200" dirty="0" smtClean="0">
                          <a:solidFill>
                            <a:schemeClr val="tx1"/>
                          </a:solidFill>
                          <a:latin typeface="+mj-ea"/>
                          <a:ea typeface="+mn-ea"/>
                          <a:cs typeface="+mn-cs"/>
                        </a:rPr>
                        <a:t>年度より、民間施設長を府研修の講師として起用し、前年度の講師に演習ファシリテー</a:t>
                      </a:r>
                      <a:endParaRPr kumimoji="1" lang="en-US" altLang="ja-JP" sz="1300" b="0" kern="1200" dirty="0" smtClean="0">
                        <a:solidFill>
                          <a:schemeClr val="tx1"/>
                        </a:solidFill>
                        <a:latin typeface="+mj-ea"/>
                        <a:ea typeface="+mn-ea"/>
                        <a:cs typeface="+mn-cs"/>
                      </a:endParaRPr>
                    </a:p>
                    <a:p>
                      <a:r>
                        <a:rPr kumimoji="1" lang="ja-JP" altLang="en-US" sz="1300" b="0" kern="1200" dirty="0" smtClean="0">
                          <a:solidFill>
                            <a:schemeClr val="tx1"/>
                          </a:solidFill>
                          <a:latin typeface="+mj-ea"/>
                          <a:ea typeface="+mn-ea"/>
                          <a:cs typeface="+mn-cs"/>
                        </a:rPr>
                        <a:t>　　ターとして参画いただく。</a:t>
                      </a:r>
                      <a:endParaRPr kumimoji="1" lang="en-US" altLang="ja-JP" sz="1300" b="1" kern="1200" dirty="0" smtClean="0">
                        <a:solidFill>
                          <a:schemeClr val="tx1"/>
                        </a:solidFill>
                        <a:latin typeface="+mj-ea"/>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1" kern="1200" dirty="0" smtClean="0">
                          <a:solidFill>
                            <a:schemeClr val="tx1"/>
                          </a:solidFill>
                          <a:latin typeface="+mj-ea"/>
                          <a:ea typeface="+mn-ea"/>
                          <a:cs typeface="+mn-cs"/>
                        </a:rPr>
                        <a:t>⑤事業所に対する実地指導</a:t>
                      </a:r>
                      <a:r>
                        <a:rPr kumimoji="1" lang="ja-JP" altLang="en-US" sz="1300" kern="1200" dirty="0" smtClean="0">
                          <a:solidFill>
                            <a:schemeClr val="tx1"/>
                          </a:solidFill>
                          <a:latin typeface="+mj-ea"/>
                          <a:ea typeface="+mn-ea"/>
                          <a:cs typeface="+mn-cs"/>
                        </a:rPr>
                        <a:t>　　　　　　　　　　　　　　　　　　　　　　　　　　　　　　　　　　　　　　　　　　</a:t>
                      </a:r>
                      <a:endParaRPr kumimoji="1" lang="en-US" altLang="ja-JP" sz="1300" kern="1200" dirty="0" smtClean="0">
                        <a:solidFill>
                          <a:schemeClr val="tx1"/>
                        </a:solidFill>
                        <a:latin typeface="+mj-ea"/>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kern="1200" dirty="0" smtClean="0">
                          <a:solidFill>
                            <a:schemeClr val="tx1"/>
                          </a:solidFill>
                          <a:latin typeface="+mj-ea"/>
                          <a:ea typeface="+mn-ea"/>
                          <a:cs typeface="+mn-cs"/>
                        </a:rPr>
                        <a:t>　・全事業者を対象とした集団指導　・個々の事業者に対する計画的な実地指導</a:t>
                      </a:r>
                      <a:endParaRPr kumimoji="1" lang="ja-JP" altLang="en-US" sz="1300" dirty="0">
                        <a:solidFill>
                          <a:schemeClr val="tx1"/>
                        </a:solidFill>
                        <a:latin typeface="+mj-ea"/>
                        <a:ea typeface="+mj-ea"/>
                      </a:endParaRPr>
                    </a:p>
                  </a:txBody>
                  <a:tcPr/>
                </a:tc>
                <a:extLst>
                  <a:ext uri="{0D108BD9-81ED-4DB2-BD59-A6C34878D82A}">
                    <a16:rowId xmlns:a16="http://schemas.microsoft.com/office/drawing/2014/main" val="10002"/>
                  </a:ext>
                </a:extLst>
              </a:tr>
              <a:tr h="1146988">
                <a:tc>
                  <a:txBody>
                    <a:bodyPr/>
                    <a:lstStyle/>
                    <a:p>
                      <a:r>
                        <a:rPr kumimoji="1" lang="ja-JP" altLang="en-US" sz="1400" b="1" dirty="0" smtClean="0"/>
                        <a:t>３．関係機関との連携</a:t>
                      </a:r>
                      <a:endParaRPr kumimoji="1" lang="ja-JP" altLang="en-US" sz="1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1" kern="1200" dirty="0" smtClean="0">
                          <a:solidFill>
                            <a:schemeClr val="dk1"/>
                          </a:solidFill>
                          <a:latin typeface="+mj-ea"/>
                          <a:ea typeface="+mn-ea"/>
                          <a:cs typeface="+mn-cs"/>
                        </a:rPr>
                        <a:t>⑥使用者虐待における大阪労働局との連携</a:t>
                      </a:r>
                      <a:endParaRPr kumimoji="1" lang="en-US" altLang="ja-JP" sz="1300" b="1" kern="1200" dirty="0" smtClean="0">
                        <a:solidFill>
                          <a:schemeClr val="dk1"/>
                        </a:solidFill>
                        <a:latin typeface="+mj-ea"/>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1" kern="1200" dirty="0" smtClean="0">
                          <a:solidFill>
                            <a:schemeClr val="dk1"/>
                          </a:solidFill>
                          <a:latin typeface="+mj-ea"/>
                          <a:ea typeface="+mn-ea"/>
                          <a:cs typeface="+mn-cs"/>
                        </a:rPr>
                        <a:t>　</a:t>
                      </a:r>
                      <a:r>
                        <a:rPr kumimoji="1" lang="ja-JP" altLang="en-US" sz="1300" b="0" kern="1200" dirty="0" smtClean="0">
                          <a:solidFill>
                            <a:schemeClr val="dk1"/>
                          </a:solidFill>
                          <a:latin typeface="+mj-ea"/>
                          <a:ea typeface="+mn-ea"/>
                          <a:cs typeface="+mn-cs"/>
                        </a:rPr>
                        <a:t>・定期的な実務者会議の実施</a:t>
                      </a:r>
                      <a:endParaRPr kumimoji="1" lang="en-US" altLang="ja-JP" sz="1000" b="0" kern="1200" dirty="0" smtClean="0">
                        <a:solidFill>
                          <a:schemeClr val="dk1"/>
                        </a:solidFill>
                        <a:latin typeface="+mj-ea"/>
                        <a:ea typeface="+mn-ea"/>
                        <a:cs typeface="+mn-cs"/>
                      </a:endParaRPr>
                    </a:p>
                    <a:p>
                      <a:r>
                        <a:rPr kumimoji="1" lang="ja-JP" altLang="en-US" sz="1300" b="1" dirty="0" smtClean="0"/>
                        <a:t>⑦</a:t>
                      </a:r>
                      <a:r>
                        <a:rPr kumimoji="1" lang="en-US" altLang="ja-JP" sz="1300" b="1" dirty="0" smtClean="0"/>
                        <a:t>DV</a:t>
                      </a:r>
                      <a:r>
                        <a:rPr kumimoji="1" lang="ja-JP" altLang="en-US" sz="1300" b="1" dirty="0" smtClean="0"/>
                        <a:t>対応における連携</a:t>
                      </a:r>
                      <a:endParaRPr kumimoji="1" lang="en-US" altLang="ja-JP" sz="1300" b="1" dirty="0" smtClean="0"/>
                    </a:p>
                    <a:p>
                      <a:r>
                        <a:rPr kumimoji="1" lang="ja-JP" altLang="en-US" sz="1300" baseline="0" dirty="0" smtClean="0"/>
                        <a:t>　・ </a:t>
                      </a:r>
                      <a:r>
                        <a:rPr kumimoji="1" lang="ja-JP" altLang="en-US" sz="1300" dirty="0" smtClean="0"/>
                        <a:t>現任研修において、</a:t>
                      </a:r>
                      <a:r>
                        <a:rPr kumimoji="1" lang="en-US" altLang="ja-JP" sz="1300" dirty="0" smtClean="0"/>
                        <a:t>DV</a:t>
                      </a:r>
                      <a:r>
                        <a:rPr kumimoji="1" lang="ja-JP" altLang="en-US" sz="1300" dirty="0" smtClean="0"/>
                        <a:t>の理解と障がい者虐待対応との連携に関する講義実施、</a:t>
                      </a:r>
                      <a:endParaRPr kumimoji="1" lang="en-US" altLang="ja-JP" sz="1300" dirty="0" smtClean="0"/>
                    </a:p>
                    <a:p>
                      <a:r>
                        <a:rPr kumimoji="1" lang="ja-JP" altLang="en-US" sz="1300" baseline="0" dirty="0" smtClean="0"/>
                        <a:t>　　市町村</a:t>
                      </a:r>
                      <a:r>
                        <a:rPr kumimoji="1" lang="en-US" altLang="ja-JP" sz="1300" baseline="0" dirty="0" smtClean="0"/>
                        <a:t>DV</a:t>
                      </a:r>
                      <a:r>
                        <a:rPr kumimoji="1" lang="ja-JP" altLang="en-US" sz="1300" baseline="0" dirty="0" smtClean="0"/>
                        <a:t>担当職員向け研修にも、障がい者虐待に関する講義を導入</a:t>
                      </a:r>
                      <a:endParaRPr kumimoji="1" lang="en-US" altLang="ja-JP" sz="1300" dirty="0" smtClean="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9832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275</Words>
  <Application>Microsoft Office PowerPoint</Application>
  <PresentationFormat>画面に合わせる (4:3)</PresentationFormat>
  <Paragraphs>119</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ＭＳ Ｐゴシック</vt:lpstr>
      <vt:lpstr>Arial</vt:lpstr>
      <vt:lpstr>Calibri</vt:lpstr>
      <vt:lpstr>Office ​​テーマ</vt:lpstr>
      <vt:lpstr>平成29年度（平成29年4月～平成30年3月） 大阪府内及び全国の障がい者虐待の対応状況</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2019-03-26T09:57:55Z</dcterms:created>
  <dcterms:modified xsi:type="dcterms:W3CDTF">2019-03-26T10:03:51Z</dcterms:modified>
</cp:coreProperties>
</file>