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sldIdLst>
    <p:sldId id="257" r:id="rId2"/>
    <p:sldId id="261" r:id="rId3"/>
    <p:sldId id="262" r:id="rId4"/>
    <p:sldId id="263" r:id="rId5"/>
  </p:sldIdLst>
  <p:sldSz cx="15122525" cy="10693400"/>
  <p:notesSz cx="6807200" cy="9939338"/>
  <p:defaultTextStyle>
    <a:defPPr>
      <a:defRPr lang="ja-JP"/>
    </a:defPPr>
    <a:lvl1pPr marL="0" algn="l" defTabSz="1474908" rtl="0" eaLnBrk="1" latinLnBrk="0" hangingPunct="1">
      <a:defRPr kumimoji="1" sz="2900" kern="1200">
        <a:solidFill>
          <a:schemeClr val="tx1"/>
        </a:solidFill>
        <a:latin typeface="+mn-lt"/>
        <a:ea typeface="+mn-ea"/>
        <a:cs typeface="+mn-cs"/>
      </a:defRPr>
    </a:lvl1pPr>
    <a:lvl2pPr marL="737454" algn="l" defTabSz="1474908" rtl="0" eaLnBrk="1" latinLnBrk="0" hangingPunct="1">
      <a:defRPr kumimoji="1" sz="2900" kern="1200">
        <a:solidFill>
          <a:schemeClr val="tx1"/>
        </a:solidFill>
        <a:latin typeface="+mn-lt"/>
        <a:ea typeface="+mn-ea"/>
        <a:cs typeface="+mn-cs"/>
      </a:defRPr>
    </a:lvl2pPr>
    <a:lvl3pPr marL="1474908" algn="l" defTabSz="1474908" rtl="0" eaLnBrk="1" latinLnBrk="0" hangingPunct="1">
      <a:defRPr kumimoji="1" sz="2900" kern="1200">
        <a:solidFill>
          <a:schemeClr val="tx1"/>
        </a:solidFill>
        <a:latin typeface="+mn-lt"/>
        <a:ea typeface="+mn-ea"/>
        <a:cs typeface="+mn-cs"/>
      </a:defRPr>
    </a:lvl3pPr>
    <a:lvl4pPr marL="2212363" algn="l" defTabSz="1474908" rtl="0" eaLnBrk="1" latinLnBrk="0" hangingPunct="1">
      <a:defRPr kumimoji="1" sz="2900" kern="1200">
        <a:solidFill>
          <a:schemeClr val="tx1"/>
        </a:solidFill>
        <a:latin typeface="+mn-lt"/>
        <a:ea typeface="+mn-ea"/>
        <a:cs typeface="+mn-cs"/>
      </a:defRPr>
    </a:lvl4pPr>
    <a:lvl5pPr marL="2949817" algn="l" defTabSz="1474908" rtl="0" eaLnBrk="1" latinLnBrk="0" hangingPunct="1">
      <a:defRPr kumimoji="1" sz="2900" kern="1200">
        <a:solidFill>
          <a:schemeClr val="tx1"/>
        </a:solidFill>
        <a:latin typeface="+mn-lt"/>
        <a:ea typeface="+mn-ea"/>
        <a:cs typeface="+mn-cs"/>
      </a:defRPr>
    </a:lvl5pPr>
    <a:lvl6pPr marL="3687270" algn="l" defTabSz="1474908" rtl="0" eaLnBrk="1" latinLnBrk="0" hangingPunct="1">
      <a:defRPr kumimoji="1" sz="2900" kern="1200">
        <a:solidFill>
          <a:schemeClr val="tx1"/>
        </a:solidFill>
        <a:latin typeface="+mn-lt"/>
        <a:ea typeface="+mn-ea"/>
        <a:cs typeface="+mn-cs"/>
      </a:defRPr>
    </a:lvl6pPr>
    <a:lvl7pPr marL="4424725" algn="l" defTabSz="1474908" rtl="0" eaLnBrk="1" latinLnBrk="0" hangingPunct="1">
      <a:defRPr kumimoji="1" sz="2900" kern="1200">
        <a:solidFill>
          <a:schemeClr val="tx1"/>
        </a:solidFill>
        <a:latin typeface="+mn-lt"/>
        <a:ea typeface="+mn-ea"/>
        <a:cs typeface="+mn-cs"/>
      </a:defRPr>
    </a:lvl7pPr>
    <a:lvl8pPr marL="5162178" algn="l" defTabSz="1474908" rtl="0" eaLnBrk="1" latinLnBrk="0" hangingPunct="1">
      <a:defRPr kumimoji="1" sz="2900" kern="1200">
        <a:solidFill>
          <a:schemeClr val="tx1"/>
        </a:solidFill>
        <a:latin typeface="+mn-lt"/>
        <a:ea typeface="+mn-ea"/>
        <a:cs typeface="+mn-cs"/>
      </a:defRPr>
    </a:lvl8pPr>
    <a:lvl9pPr marL="5899632" algn="l" defTabSz="1474908"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76" autoAdjust="0"/>
    <p:restoredTop sz="94434" autoAdjust="0"/>
  </p:normalViewPr>
  <p:slideViewPr>
    <p:cSldViewPr>
      <p:cViewPr varScale="1">
        <p:scale>
          <a:sx n="45" d="100"/>
          <a:sy n="45" d="100"/>
        </p:scale>
        <p:origin x="1440" y="72"/>
      </p:cViewPr>
      <p:guideLst>
        <p:guide orient="horz" pos="3368"/>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BE659AC-6258-46C7-AAFF-214CEF54F771}" type="datetimeFigureOut">
              <a:rPr kumimoji="1" lang="ja-JP" altLang="en-US" smtClean="0"/>
              <a:t>2019/3/26</a:t>
            </a:fld>
            <a:endParaRPr kumimoji="1" lang="ja-JP" altLang="en-US"/>
          </a:p>
        </p:txBody>
      </p:sp>
      <p:sp>
        <p:nvSpPr>
          <p:cNvPr id="4" name="スライド イメージ プレースホルダー 3"/>
          <p:cNvSpPr>
            <a:spLocks noGrp="1" noRot="1" noChangeAspect="1"/>
          </p:cNvSpPr>
          <p:nvPr>
            <p:ph type="sldImg" idx="2"/>
          </p:nvPr>
        </p:nvSpPr>
        <p:spPr>
          <a:xfrm>
            <a:off x="1031875" y="1243013"/>
            <a:ext cx="47434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5A8DCD01-ED32-491F-BB03-DA8B27A1D306}" type="slidenum">
              <a:rPr kumimoji="1" lang="ja-JP" altLang="en-US" smtClean="0"/>
              <a:t>‹#›</a:t>
            </a:fld>
            <a:endParaRPr kumimoji="1" lang="ja-JP" altLang="en-US"/>
          </a:p>
        </p:txBody>
      </p:sp>
    </p:spTree>
    <p:extLst>
      <p:ext uri="{BB962C8B-B14F-4D97-AF65-F5344CB8AC3E}">
        <p14:creationId xmlns:p14="http://schemas.microsoft.com/office/powerpoint/2010/main" val="12665689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21888"/>
            <a:ext cx="12854146"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37454" indent="0" algn="ctr">
              <a:buNone/>
              <a:defRPr>
                <a:solidFill>
                  <a:schemeClr val="tx1">
                    <a:tint val="75000"/>
                  </a:schemeClr>
                </a:solidFill>
              </a:defRPr>
            </a:lvl2pPr>
            <a:lvl3pPr marL="1474908" indent="0" algn="ctr">
              <a:buNone/>
              <a:defRPr>
                <a:solidFill>
                  <a:schemeClr val="tx1">
                    <a:tint val="75000"/>
                  </a:schemeClr>
                </a:solidFill>
              </a:defRPr>
            </a:lvl3pPr>
            <a:lvl4pPr marL="2212363" indent="0" algn="ctr">
              <a:buNone/>
              <a:defRPr>
                <a:solidFill>
                  <a:schemeClr val="tx1">
                    <a:tint val="75000"/>
                  </a:schemeClr>
                </a:solidFill>
              </a:defRPr>
            </a:lvl4pPr>
            <a:lvl5pPr marL="2949817" indent="0" algn="ctr">
              <a:buNone/>
              <a:defRPr>
                <a:solidFill>
                  <a:schemeClr val="tx1">
                    <a:tint val="75000"/>
                  </a:schemeClr>
                </a:solidFill>
              </a:defRPr>
            </a:lvl5pPr>
            <a:lvl6pPr marL="3687270" indent="0" algn="ctr">
              <a:buNone/>
              <a:defRPr>
                <a:solidFill>
                  <a:schemeClr val="tx1">
                    <a:tint val="75000"/>
                  </a:schemeClr>
                </a:solidFill>
              </a:defRPr>
            </a:lvl6pPr>
            <a:lvl7pPr marL="4424725" indent="0" algn="ctr">
              <a:buNone/>
              <a:defRPr>
                <a:solidFill>
                  <a:schemeClr val="tx1">
                    <a:tint val="75000"/>
                  </a:schemeClr>
                </a:solidFill>
              </a:defRPr>
            </a:lvl7pPr>
            <a:lvl8pPr marL="5162178" indent="0" algn="ctr">
              <a:buNone/>
              <a:defRPr>
                <a:solidFill>
                  <a:schemeClr val="tx1">
                    <a:tint val="75000"/>
                  </a:schemeClr>
                </a:solidFill>
              </a:defRPr>
            </a:lvl8pPr>
            <a:lvl9pPr marL="589963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F3B3468-A3C0-48DD-BE9C-6C36C72B3F24}" type="datetimeFigureOut">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02D85BB-F889-4ED4-9050-2F48AAE020EB}" type="slidenum">
              <a:rPr kumimoji="1" lang="ja-JP" altLang="en-US" smtClean="0"/>
              <a:t>‹#›</a:t>
            </a:fld>
            <a:endParaRPr kumimoji="1" lang="ja-JP" altLang="en-US"/>
          </a:p>
        </p:txBody>
      </p:sp>
    </p:spTree>
    <p:extLst>
      <p:ext uri="{BB962C8B-B14F-4D97-AF65-F5344CB8AC3E}">
        <p14:creationId xmlns:p14="http://schemas.microsoft.com/office/powerpoint/2010/main" val="1663319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F3B3468-A3C0-48DD-BE9C-6C36C72B3F24}" type="datetimeFigureOut">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02D85BB-F889-4ED4-9050-2F48AAE020EB}" type="slidenum">
              <a:rPr kumimoji="1" lang="ja-JP" altLang="en-US" smtClean="0"/>
              <a:t>‹#›</a:t>
            </a:fld>
            <a:endParaRPr kumimoji="1" lang="ja-JP" altLang="en-US"/>
          </a:p>
        </p:txBody>
      </p:sp>
    </p:spTree>
    <p:extLst>
      <p:ext uri="{BB962C8B-B14F-4D97-AF65-F5344CB8AC3E}">
        <p14:creationId xmlns:p14="http://schemas.microsoft.com/office/powerpoint/2010/main" val="844698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5350942" y="599029"/>
            <a:ext cx="4762545" cy="1277514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1058052" y="599029"/>
            <a:ext cx="14040844" cy="1277514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F3B3468-A3C0-48DD-BE9C-6C36C72B3F24}" type="datetimeFigureOut">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02D85BB-F889-4ED4-9050-2F48AAE020EB}" type="slidenum">
              <a:rPr kumimoji="1" lang="ja-JP" altLang="en-US" smtClean="0"/>
              <a:t>‹#›</a:t>
            </a:fld>
            <a:endParaRPr kumimoji="1" lang="ja-JP" altLang="en-US"/>
          </a:p>
        </p:txBody>
      </p:sp>
    </p:spTree>
    <p:extLst>
      <p:ext uri="{BB962C8B-B14F-4D97-AF65-F5344CB8AC3E}">
        <p14:creationId xmlns:p14="http://schemas.microsoft.com/office/powerpoint/2010/main" val="290876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F3B3468-A3C0-48DD-BE9C-6C36C72B3F24}" type="datetimeFigureOut">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02D85BB-F889-4ED4-9050-2F48AAE020EB}" type="slidenum">
              <a:rPr kumimoji="1" lang="ja-JP" altLang="en-US" smtClean="0"/>
              <a:t>‹#›</a:t>
            </a:fld>
            <a:endParaRPr kumimoji="1" lang="ja-JP" altLang="en-US"/>
          </a:p>
        </p:txBody>
      </p:sp>
    </p:spTree>
    <p:extLst>
      <p:ext uri="{BB962C8B-B14F-4D97-AF65-F5344CB8AC3E}">
        <p14:creationId xmlns:p14="http://schemas.microsoft.com/office/powerpoint/2010/main" val="4157979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871501"/>
            <a:ext cx="12854146" cy="2123828"/>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5" y="4532321"/>
            <a:ext cx="12854146" cy="2339181"/>
          </a:xfrm>
        </p:spPr>
        <p:txBody>
          <a:bodyPr anchor="b"/>
          <a:lstStyle>
            <a:lvl1pPr marL="0" indent="0">
              <a:buNone/>
              <a:defRPr sz="3200">
                <a:solidFill>
                  <a:schemeClr val="tx1">
                    <a:tint val="75000"/>
                  </a:schemeClr>
                </a:solidFill>
              </a:defRPr>
            </a:lvl1pPr>
            <a:lvl2pPr marL="737454" indent="0">
              <a:buNone/>
              <a:defRPr sz="2900">
                <a:solidFill>
                  <a:schemeClr val="tx1">
                    <a:tint val="75000"/>
                  </a:schemeClr>
                </a:solidFill>
              </a:defRPr>
            </a:lvl2pPr>
            <a:lvl3pPr marL="1474908" indent="0">
              <a:buNone/>
              <a:defRPr sz="2500">
                <a:solidFill>
                  <a:schemeClr val="tx1">
                    <a:tint val="75000"/>
                  </a:schemeClr>
                </a:solidFill>
              </a:defRPr>
            </a:lvl3pPr>
            <a:lvl4pPr marL="2212363" indent="0">
              <a:buNone/>
              <a:defRPr sz="2300">
                <a:solidFill>
                  <a:schemeClr val="tx1">
                    <a:tint val="75000"/>
                  </a:schemeClr>
                </a:solidFill>
              </a:defRPr>
            </a:lvl4pPr>
            <a:lvl5pPr marL="2949817" indent="0">
              <a:buNone/>
              <a:defRPr sz="2300">
                <a:solidFill>
                  <a:schemeClr val="tx1">
                    <a:tint val="75000"/>
                  </a:schemeClr>
                </a:solidFill>
              </a:defRPr>
            </a:lvl5pPr>
            <a:lvl6pPr marL="3687270" indent="0">
              <a:buNone/>
              <a:defRPr sz="2300">
                <a:solidFill>
                  <a:schemeClr val="tx1">
                    <a:tint val="75000"/>
                  </a:schemeClr>
                </a:solidFill>
              </a:defRPr>
            </a:lvl6pPr>
            <a:lvl7pPr marL="4424725" indent="0">
              <a:buNone/>
              <a:defRPr sz="2300">
                <a:solidFill>
                  <a:schemeClr val="tx1">
                    <a:tint val="75000"/>
                  </a:schemeClr>
                </a:solidFill>
              </a:defRPr>
            </a:lvl7pPr>
            <a:lvl8pPr marL="5162178" indent="0">
              <a:buNone/>
              <a:defRPr sz="2300">
                <a:solidFill>
                  <a:schemeClr val="tx1">
                    <a:tint val="75000"/>
                  </a:schemeClr>
                </a:solidFill>
              </a:defRPr>
            </a:lvl8pPr>
            <a:lvl9pPr marL="5899632"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F3B3468-A3C0-48DD-BE9C-6C36C72B3F24}" type="datetimeFigureOut">
              <a:rPr kumimoji="1" lang="ja-JP" altLang="en-US" smtClean="0"/>
              <a:t>2019/3/26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02D85BB-F889-4ED4-9050-2F48AAE020EB}" type="slidenum">
              <a:rPr kumimoji="1" lang="ja-JP" altLang="en-US" smtClean="0"/>
              <a:t>‹#›</a:t>
            </a:fld>
            <a:endParaRPr kumimoji="1" lang="ja-JP" altLang="en-US"/>
          </a:p>
        </p:txBody>
      </p:sp>
    </p:spTree>
    <p:extLst>
      <p:ext uri="{BB962C8B-B14F-4D97-AF65-F5344CB8AC3E}">
        <p14:creationId xmlns:p14="http://schemas.microsoft.com/office/powerpoint/2010/main" val="949013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1058054" y="3492683"/>
            <a:ext cx="9401694" cy="9881494"/>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10711791" y="3492683"/>
            <a:ext cx="9401695" cy="9881494"/>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F3B3468-A3C0-48DD-BE9C-6C36C72B3F24}" type="datetimeFigureOut">
              <a:rPr kumimoji="1" lang="ja-JP" altLang="en-US" smtClean="0"/>
              <a:t>2019/3/26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02D85BB-F889-4ED4-9050-2F48AAE020EB}" type="slidenum">
              <a:rPr kumimoji="1" lang="ja-JP" altLang="en-US" smtClean="0"/>
              <a:t>‹#›</a:t>
            </a:fld>
            <a:endParaRPr kumimoji="1" lang="ja-JP" altLang="en-US"/>
          </a:p>
        </p:txBody>
      </p:sp>
    </p:spTree>
    <p:extLst>
      <p:ext uri="{BB962C8B-B14F-4D97-AF65-F5344CB8AC3E}">
        <p14:creationId xmlns:p14="http://schemas.microsoft.com/office/powerpoint/2010/main" val="2055465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6" y="428233"/>
            <a:ext cx="13610273" cy="1782233"/>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8" y="2393641"/>
            <a:ext cx="6681741" cy="997555"/>
          </a:xfrm>
        </p:spPr>
        <p:txBody>
          <a:bodyPr anchor="b"/>
          <a:lstStyle>
            <a:lvl1pPr marL="0" indent="0">
              <a:buNone/>
              <a:defRPr sz="3900" b="1"/>
            </a:lvl1pPr>
            <a:lvl2pPr marL="737454" indent="0">
              <a:buNone/>
              <a:defRPr sz="3200" b="1"/>
            </a:lvl2pPr>
            <a:lvl3pPr marL="1474908" indent="0">
              <a:buNone/>
              <a:defRPr sz="2900" b="1"/>
            </a:lvl3pPr>
            <a:lvl4pPr marL="2212363" indent="0">
              <a:buNone/>
              <a:defRPr sz="2500" b="1"/>
            </a:lvl4pPr>
            <a:lvl5pPr marL="2949817" indent="0">
              <a:buNone/>
              <a:defRPr sz="2500" b="1"/>
            </a:lvl5pPr>
            <a:lvl6pPr marL="3687270" indent="0">
              <a:buNone/>
              <a:defRPr sz="2500" b="1"/>
            </a:lvl6pPr>
            <a:lvl7pPr marL="4424725" indent="0">
              <a:buNone/>
              <a:defRPr sz="2500" b="1"/>
            </a:lvl7pPr>
            <a:lvl8pPr marL="5162178" indent="0">
              <a:buNone/>
              <a:defRPr sz="2500" b="1"/>
            </a:lvl8pPr>
            <a:lvl9pPr marL="5899632" indent="0">
              <a:buNone/>
              <a:defRPr sz="25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28" y="3391196"/>
            <a:ext cx="6681741" cy="6161082"/>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4" y="2393641"/>
            <a:ext cx="6684366" cy="997555"/>
          </a:xfrm>
        </p:spPr>
        <p:txBody>
          <a:bodyPr anchor="b"/>
          <a:lstStyle>
            <a:lvl1pPr marL="0" indent="0">
              <a:buNone/>
              <a:defRPr sz="3900" b="1"/>
            </a:lvl1pPr>
            <a:lvl2pPr marL="737454" indent="0">
              <a:buNone/>
              <a:defRPr sz="3200" b="1"/>
            </a:lvl2pPr>
            <a:lvl3pPr marL="1474908" indent="0">
              <a:buNone/>
              <a:defRPr sz="2900" b="1"/>
            </a:lvl3pPr>
            <a:lvl4pPr marL="2212363" indent="0">
              <a:buNone/>
              <a:defRPr sz="2500" b="1"/>
            </a:lvl4pPr>
            <a:lvl5pPr marL="2949817" indent="0">
              <a:buNone/>
              <a:defRPr sz="2500" b="1"/>
            </a:lvl5pPr>
            <a:lvl6pPr marL="3687270" indent="0">
              <a:buNone/>
              <a:defRPr sz="2500" b="1"/>
            </a:lvl6pPr>
            <a:lvl7pPr marL="4424725" indent="0">
              <a:buNone/>
              <a:defRPr sz="2500" b="1"/>
            </a:lvl7pPr>
            <a:lvl8pPr marL="5162178" indent="0">
              <a:buNone/>
              <a:defRPr sz="2500" b="1"/>
            </a:lvl8pPr>
            <a:lvl9pPr marL="5899632" indent="0">
              <a:buNone/>
              <a:defRPr sz="25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4" y="3391196"/>
            <a:ext cx="6684366" cy="6161082"/>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F3B3468-A3C0-48DD-BE9C-6C36C72B3F24}" type="datetimeFigureOut">
              <a:rPr kumimoji="1" lang="ja-JP" altLang="en-US" smtClean="0"/>
              <a:t>2019/3/26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02D85BB-F889-4ED4-9050-2F48AAE020EB}" type="slidenum">
              <a:rPr kumimoji="1" lang="ja-JP" altLang="en-US" smtClean="0"/>
              <a:t>‹#›</a:t>
            </a:fld>
            <a:endParaRPr kumimoji="1" lang="ja-JP" altLang="en-US"/>
          </a:p>
        </p:txBody>
      </p:sp>
    </p:spTree>
    <p:extLst>
      <p:ext uri="{BB962C8B-B14F-4D97-AF65-F5344CB8AC3E}">
        <p14:creationId xmlns:p14="http://schemas.microsoft.com/office/powerpoint/2010/main" val="1908224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F3B3468-A3C0-48DD-BE9C-6C36C72B3F24}" type="datetimeFigureOut">
              <a:rPr kumimoji="1" lang="ja-JP" altLang="en-US" smtClean="0"/>
              <a:t>2019/3/26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02D85BB-F889-4ED4-9050-2F48AAE020EB}" type="slidenum">
              <a:rPr kumimoji="1" lang="ja-JP" altLang="en-US" smtClean="0"/>
              <a:t>‹#›</a:t>
            </a:fld>
            <a:endParaRPr kumimoji="1" lang="ja-JP" altLang="en-US"/>
          </a:p>
        </p:txBody>
      </p:sp>
    </p:spTree>
    <p:extLst>
      <p:ext uri="{BB962C8B-B14F-4D97-AF65-F5344CB8AC3E}">
        <p14:creationId xmlns:p14="http://schemas.microsoft.com/office/powerpoint/2010/main" val="581368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F3B3468-A3C0-48DD-BE9C-6C36C72B3F24}" type="datetimeFigureOut">
              <a:rPr kumimoji="1" lang="ja-JP" altLang="en-US" smtClean="0"/>
              <a:t>2019/3/26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02D85BB-F889-4ED4-9050-2F48AAE020EB}" type="slidenum">
              <a:rPr kumimoji="1" lang="ja-JP" altLang="en-US" smtClean="0"/>
              <a:t>‹#›</a:t>
            </a:fld>
            <a:endParaRPr kumimoji="1" lang="ja-JP" altLang="en-US"/>
          </a:p>
        </p:txBody>
      </p:sp>
    </p:spTree>
    <p:extLst>
      <p:ext uri="{BB962C8B-B14F-4D97-AF65-F5344CB8AC3E}">
        <p14:creationId xmlns:p14="http://schemas.microsoft.com/office/powerpoint/2010/main" val="854700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8" y="425757"/>
            <a:ext cx="4975206" cy="1811937"/>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7" y="425757"/>
            <a:ext cx="8453912" cy="9126520"/>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28" y="2237694"/>
            <a:ext cx="4975206" cy="7314583"/>
          </a:xfrm>
        </p:spPr>
        <p:txBody>
          <a:bodyPr/>
          <a:lstStyle>
            <a:lvl1pPr marL="0" indent="0">
              <a:buNone/>
              <a:defRPr sz="2300"/>
            </a:lvl1pPr>
            <a:lvl2pPr marL="737454" indent="0">
              <a:buNone/>
              <a:defRPr sz="2000"/>
            </a:lvl2pPr>
            <a:lvl3pPr marL="1474908" indent="0">
              <a:buNone/>
              <a:defRPr sz="1600"/>
            </a:lvl3pPr>
            <a:lvl4pPr marL="2212363" indent="0">
              <a:buNone/>
              <a:defRPr sz="1500"/>
            </a:lvl4pPr>
            <a:lvl5pPr marL="2949817" indent="0">
              <a:buNone/>
              <a:defRPr sz="1500"/>
            </a:lvl5pPr>
            <a:lvl6pPr marL="3687270" indent="0">
              <a:buNone/>
              <a:defRPr sz="1500"/>
            </a:lvl6pPr>
            <a:lvl7pPr marL="4424725" indent="0">
              <a:buNone/>
              <a:defRPr sz="1500"/>
            </a:lvl7pPr>
            <a:lvl8pPr marL="5162178" indent="0">
              <a:buNone/>
              <a:defRPr sz="1500"/>
            </a:lvl8pPr>
            <a:lvl9pPr marL="589963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F3B3468-A3C0-48DD-BE9C-6C36C72B3F24}" type="datetimeFigureOut">
              <a:rPr kumimoji="1" lang="ja-JP" altLang="en-US" smtClean="0"/>
              <a:t>2019/3/26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02D85BB-F889-4ED4-9050-2F48AAE020EB}" type="slidenum">
              <a:rPr kumimoji="1" lang="ja-JP" altLang="en-US" smtClean="0"/>
              <a:t>‹#›</a:t>
            </a:fld>
            <a:endParaRPr kumimoji="1" lang="ja-JP" altLang="en-US"/>
          </a:p>
        </p:txBody>
      </p:sp>
    </p:spTree>
    <p:extLst>
      <p:ext uri="{BB962C8B-B14F-4D97-AF65-F5344CB8AC3E}">
        <p14:creationId xmlns:p14="http://schemas.microsoft.com/office/powerpoint/2010/main" val="1163984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2"/>
            <a:ext cx="9073515" cy="883691"/>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2" y="955475"/>
            <a:ext cx="9073515" cy="6416040"/>
          </a:xfrm>
        </p:spPr>
        <p:txBody>
          <a:bodyPr/>
          <a:lstStyle>
            <a:lvl1pPr marL="0" indent="0">
              <a:buNone/>
              <a:defRPr sz="5200"/>
            </a:lvl1pPr>
            <a:lvl2pPr marL="737454" indent="0">
              <a:buNone/>
              <a:defRPr sz="4500"/>
            </a:lvl2pPr>
            <a:lvl3pPr marL="1474908" indent="0">
              <a:buNone/>
              <a:defRPr sz="3900"/>
            </a:lvl3pPr>
            <a:lvl4pPr marL="2212363" indent="0">
              <a:buNone/>
              <a:defRPr sz="3200"/>
            </a:lvl4pPr>
            <a:lvl5pPr marL="2949817" indent="0">
              <a:buNone/>
              <a:defRPr sz="3200"/>
            </a:lvl5pPr>
            <a:lvl6pPr marL="3687270" indent="0">
              <a:buNone/>
              <a:defRPr sz="3200"/>
            </a:lvl6pPr>
            <a:lvl7pPr marL="4424725" indent="0">
              <a:buNone/>
              <a:defRPr sz="3200"/>
            </a:lvl7pPr>
            <a:lvl8pPr marL="5162178" indent="0">
              <a:buNone/>
              <a:defRPr sz="3200"/>
            </a:lvl8pPr>
            <a:lvl9pPr marL="5899632" indent="0">
              <a:buNone/>
              <a:defRPr sz="3200"/>
            </a:lvl9pPr>
          </a:lstStyle>
          <a:p>
            <a:endParaRPr kumimoji="1" lang="ja-JP" altLang="en-US"/>
          </a:p>
        </p:txBody>
      </p:sp>
      <p:sp>
        <p:nvSpPr>
          <p:cNvPr id="4" name="テキスト プレースホルダー 3"/>
          <p:cNvSpPr>
            <a:spLocks noGrp="1"/>
          </p:cNvSpPr>
          <p:nvPr>
            <p:ph type="body" sz="half" idx="2"/>
          </p:nvPr>
        </p:nvSpPr>
        <p:spPr>
          <a:xfrm>
            <a:off x="2964122" y="8369073"/>
            <a:ext cx="9073515" cy="1254989"/>
          </a:xfrm>
        </p:spPr>
        <p:txBody>
          <a:bodyPr/>
          <a:lstStyle>
            <a:lvl1pPr marL="0" indent="0">
              <a:buNone/>
              <a:defRPr sz="2300"/>
            </a:lvl1pPr>
            <a:lvl2pPr marL="737454" indent="0">
              <a:buNone/>
              <a:defRPr sz="2000"/>
            </a:lvl2pPr>
            <a:lvl3pPr marL="1474908" indent="0">
              <a:buNone/>
              <a:defRPr sz="1600"/>
            </a:lvl3pPr>
            <a:lvl4pPr marL="2212363" indent="0">
              <a:buNone/>
              <a:defRPr sz="1500"/>
            </a:lvl4pPr>
            <a:lvl5pPr marL="2949817" indent="0">
              <a:buNone/>
              <a:defRPr sz="1500"/>
            </a:lvl5pPr>
            <a:lvl6pPr marL="3687270" indent="0">
              <a:buNone/>
              <a:defRPr sz="1500"/>
            </a:lvl6pPr>
            <a:lvl7pPr marL="4424725" indent="0">
              <a:buNone/>
              <a:defRPr sz="1500"/>
            </a:lvl7pPr>
            <a:lvl8pPr marL="5162178" indent="0">
              <a:buNone/>
              <a:defRPr sz="1500"/>
            </a:lvl8pPr>
            <a:lvl9pPr marL="589963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F3B3468-A3C0-48DD-BE9C-6C36C72B3F24}" type="datetimeFigureOut">
              <a:rPr kumimoji="1" lang="ja-JP" altLang="en-US" smtClean="0"/>
              <a:t>2019/3/26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02D85BB-F889-4ED4-9050-2F48AAE020EB}" type="slidenum">
              <a:rPr kumimoji="1" lang="ja-JP" altLang="en-US" smtClean="0"/>
              <a:t>‹#›</a:t>
            </a:fld>
            <a:endParaRPr kumimoji="1" lang="ja-JP" altLang="en-US"/>
          </a:p>
        </p:txBody>
      </p:sp>
    </p:spTree>
    <p:extLst>
      <p:ext uri="{BB962C8B-B14F-4D97-AF65-F5344CB8AC3E}">
        <p14:creationId xmlns:p14="http://schemas.microsoft.com/office/powerpoint/2010/main" val="2898158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28233"/>
            <a:ext cx="13610273" cy="1782233"/>
          </a:xfrm>
          <a:prstGeom prst="rect">
            <a:avLst/>
          </a:prstGeom>
        </p:spPr>
        <p:txBody>
          <a:bodyPr vert="horz" lIns="147491" tIns="73745" rIns="147491" bIns="73745"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495128"/>
            <a:ext cx="13610273" cy="7057149"/>
          </a:xfrm>
          <a:prstGeom prst="rect">
            <a:avLst/>
          </a:prstGeom>
        </p:spPr>
        <p:txBody>
          <a:bodyPr vert="horz" lIns="147491" tIns="73745" rIns="147491" bIns="73745"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6" y="9911200"/>
            <a:ext cx="3528589" cy="569325"/>
          </a:xfrm>
          <a:prstGeom prst="rect">
            <a:avLst/>
          </a:prstGeom>
        </p:spPr>
        <p:txBody>
          <a:bodyPr vert="horz" lIns="147491" tIns="73745" rIns="147491" bIns="73745" rtlCol="0" anchor="ctr"/>
          <a:lstStyle>
            <a:lvl1pPr algn="l">
              <a:defRPr sz="2000">
                <a:solidFill>
                  <a:schemeClr val="tx1">
                    <a:tint val="75000"/>
                  </a:schemeClr>
                </a:solidFill>
              </a:defRPr>
            </a:lvl1pPr>
          </a:lstStyle>
          <a:p>
            <a:fld id="{5F3B3468-A3C0-48DD-BE9C-6C36C72B3F24}" type="datetimeFigureOut">
              <a:rPr kumimoji="1" lang="ja-JP" altLang="en-US" smtClean="0"/>
              <a:t>2019/3/26</a:t>
            </a:fld>
            <a:endParaRPr kumimoji="1" lang="ja-JP" altLang="en-US"/>
          </a:p>
        </p:txBody>
      </p:sp>
      <p:sp>
        <p:nvSpPr>
          <p:cNvPr id="5" name="フッター プレースホルダー 4"/>
          <p:cNvSpPr>
            <a:spLocks noGrp="1"/>
          </p:cNvSpPr>
          <p:nvPr>
            <p:ph type="ftr" sz="quarter" idx="3"/>
          </p:nvPr>
        </p:nvSpPr>
        <p:spPr>
          <a:xfrm>
            <a:off x="5166863" y="9911200"/>
            <a:ext cx="4788800" cy="569325"/>
          </a:xfrm>
          <a:prstGeom prst="rect">
            <a:avLst/>
          </a:prstGeom>
        </p:spPr>
        <p:txBody>
          <a:bodyPr vert="horz" lIns="147491" tIns="73745" rIns="147491" bIns="73745" rtlCol="0" anchor="ctr"/>
          <a:lstStyle>
            <a:lvl1pPr algn="ctr">
              <a:defRPr sz="20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1" y="9911200"/>
            <a:ext cx="3528589" cy="569325"/>
          </a:xfrm>
          <a:prstGeom prst="rect">
            <a:avLst/>
          </a:prstGeom>
        </p:spPr>
        <p:txBody>
          <a:bodyPr vert="horz" lIns="147491" tIns="73745" rIns="147491" bIns="73745" rtlCol="0" anchor="ctr"/>
          <a:lstStyle>
            <a:lvl1pPr algn="r">
              <a:defRPr sz="2000">
                <a:solidFill>
                  <a:schemeClr val="tx1">
                    <a:tint val="75000"/>
                  </a:schemeClr>
                </a:solidFill>
              </a:defRPr>
            </a:lvl1pPr>
          </a:lstStyle>
          <a:p>
            <a:fld id="{C02D85BB-F889-4ED4-9050-2F48AAE020EB}" type="slidenum">
              <a:rPr kumimoji="1" lang="ja-JP" altLang="en-US" smtClean="0"/>
              <a:t>‹#›</a:t>
            </a:fld>
            <a:endParaRPr kumimoji="1" lang="ja-JP" altLang="en-US"/>
          </a:p>
        </p:txBody>
      </p:sp>
    </p:spTree>
    <p:extLst>
      <p:ext uri="{BB962C8B-B14F-4D97-AF65-F5344CB8AC3E}">
        <p14:creationId xmlns:p14="http://schemas.microsoft.com/office/powerpoint/2010/main" val="2360669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4908" rtl="0" eaLnBrk="1" latinLnBrk="0" hangingPunct="1">
        <a:spcBef>
          <a:spcPct val="0"/>
        </a:spcBef>
        <a:buNone/>
        <a:defRPr kumimoji="1" sz="7100" kern="1200">
          <a:solidFill>
            <a:schemeClr val="tx1"/>
          </a:solidFill>
          <a:latin typeface="+mj-lt"/>
          <a:ea typeface="+mj-ea"/>
          <a:cs typeface="+mj-cs"/>
        </a:defRPr>
      </a:lvl1pPr>
    </p:titleStyle>
    <p:bodyStyle>
      <a:lvl1pPr marL="553090" indent="-553090" algn="l" defTabSz="1474908"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198363" indent="-460910" algn="l" defTabSz="1474908"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43635" indent="-368727" algn="l" defTabSz="1474908"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81090" indent="-368727" algn="l" defTabSz="147490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18543" indent="-368727" algn="l" defTabSz="147490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55997" indent="-368727" algn="l" defTabSz="147490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793452" indent="-368727" algn="l" defTabSz="147490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30905" indent="-368727" algn="l" defTabSz="147490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68360" indent="-368727" algn="l" defTabSz="147490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74908" rtl="0" eaLnBrk="1" latinLnBrk="0" hangingPunct="1">
        <a:defRPr kumimoji="1" sz="2900" kern="1200">
          <a:solidFill>
            <a:schemeClr val="tx1"/>
          </a:solidFill>
          <a:latin typeface="+mn-lt"/>
          <a:ea typeface="+mn-ea"/>
          <a:cs typeface="+mn-cs"/>
        </a:defRPr>
      </a:lvl1pPr>
      <a:lvl2pPr marL="737454" algn="l" defTabSz="1474908" rtl="0" eaLnBrk="1" latinLnBrk="0" hangingPunct="1">
        <a:defRPr kumimoji="1" sz="2900" kern="1200">
          <a:solidFill>
            <a:schemeClr val="tx1"/>
          </a:solidFill>
          <a:latin typeface="+mn-lt"/>
          <a:ea typeface="+mn-ea"/>
          <a:cs typeface="+mn-cs"/>
        </a:defRPr>
      </a:lvl2pPr>
      <a:lvl3pPr marL="1474908" algn="l" defTabSz="1474908" rtl="0" eaLnBrk="1" latinLnBrk="0" hangingPunct="1">
        <a:defRPr kumimoji="1" sz="2900" kern="1200">
          <a:solidFill>
            <a:schemeClr val="tx1"/>
          </a:solidFill>
          <a:latin typeface="+mn-lt"/>
          <a:ea typeface="+mn-ea"/>
          <a:cs typeface="+mn-cs"/>
        </a:defRPr>
      </a:lvl3pPr>
      <a:lvl4pPr marL="2212363" algn="l" defTabSz="1474908" rtl="0" eaLnBrk="1" latinLnBrk="0" hangingPunct="1">
        <a:defRPr kumimoji="1" sz="2900" kern="1200">
          <a:solidFill>
            <a:schemeClr val="tx1"/>
          </a:solidFill>
          <a:latin typeface="+mn-lt"/>
          <a:ea typeface="+mn-ea"/>
          <a:cs typeface="+mn-cs"/>
        </a:defRPr>
      </a:lvl4pPr>
      <a:lvl5pPr marL="2949817" algn="l" defTabSz="1474908" rtl="0" eaLnBrk="1" latinLnBrk="0" hangingPunct="1">
        <a:defRPr kumimoji="1" sz="2900" kern="1200">
          <a:solidFill>
            <a:schemeClr val="tx1"/>
          </a:solidFill>
          <a:latin typeface="+mn-lt"/>
          <a:ea typeface="+mn-ea"/>
          <a:cs typeface="+mn-cs"/>
        </a:defRPr>
      </a:lvl5pPr>
      <a:lvl6pPr marL="3687270" algn="l" defTabSz="1474908" rtl="0" eaLnBrk="1" latinLnBrk="0" hangingPunct="1">
        <a:defRPr kumimoji="1" sz="2900" kern="1200">
          <a:solidFill>
            <a:schemeClr val="tx1"/>
          </a:solidFill>
          <a:latin typeface="+mn-lt"/>
          <a:ea typeface="+mn-ea"/>
          <a:cs typeface="+mn-cs"/>
        </a:defRPr>
      </a:lvl6pPr>
      <a:lvl7pPr marL="4424725" algn="l" defTabSz="1474908" rtl="0" eaLnBrk="1" latinLnBrk="0" hangingPunct="1">
        <a:defRPr kumimoji="1" sz="2900" kern="1200">
          <a:solidFill>
            <a:schemeClr val="tx1"/>
          </a:solidFill>
          <a:latin typeface="+mn-lt"/>
          <a:ea typeface="+mn-ea"/>
          <a:cs typeface="+mn-cs"/>
        </a:defRPr>
      </a:lvl7pPr>
      <a:lvl8pPr marL="5162178" algn="l" defTabSz="1474908" rtl="0" eaLnBrk="1" latinLnBrk="0" hangingPunct="1">
        <a:defRPr kumimoji="1" sz="2900" kern="1200">
          <a:solidFill>
            <a:schemeClr val="tx1"/>
          </a:solidFill>
          <a:latin typeface="+mn-lt"/>
          <a:ea typeface="+mn-ea"/>
          <a:cs typeface="+mn-cs"/>
        </a:defRPr>
      </a:lvl8pPr>
      <a:lvl9pPr marL="5899632" algn="l" defTabSz="1474908"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236756" y="227993"/>
            <a:ext cx="12854146" cy="576064"/>
          </a:xfrm>
          <a:prstGeom prst="rect">
            <a:avLst/>
          </a:prstGeom>
        </p:spPr>
        <p:txBody>
          <a:bodyPr vert="horz" lIns="147491" tIns="73745" rIns="147491" bIns="73745" rtlCol="0" anchor="ctr">
            <a:normAutofit/>
          </a:bodyPr>
          <a:lstStyle>
            <a:lvl1pPr algn="ctr" defTabSz="1474908" rtl="0" eaLnBrk="1" latinLnBrk="0" hangingPunct="1">
              <a:spcBef>
                <a:spcPct val="0"/>
              </a:spcBef>
              <a:buNone/>
              <a:defRPr kumimoji="1" sz="7100" kern="1200">
                <a:solidFill>
                  <a:schemeClr val="tx1"/>
                </a:solidFill>
                <a:latin typeface="+mj-lt"/>
                <a:ea typeface="+mj-ea"/>
                <a:cs typeface="+mj-cs"/>
              </a:defRPr>
            </a:lvl1pPr>
          </a:lstStyle>
          <a:p>
            <a:r>
              <a:rPr lang="ja-JP" altLang="en-US" sz="2400" dirty="0" err="1" smtClean="0"/>
              <a:t>大阪府発達障がい</a:t>
            </a:r>
            <a:r>
              <a:rPr lang="ja-JP" altLang="en-US" sz="2400" dirty="0" smtClean="0"/>
              <a:t>児者支援プランの評価</a:t>
            </a:r>
            <a:r>
              <a:rPr lang="en-US" altLang="ja-JP" sz="2400" dirty="0" smtClean="0"/>
              <a:t>【</a:t>
            </a:r>
            <a:r>
              <a:rPr lang="ja-JP" altLang="en-US" sz="2400" dirty="0" smtClean="0"/>
              <a:t>概要版</a:t>
            </a:r>
            <a:r>
              <a:rPr lang="en-US" altLang="ja-JP" sz="2400" dirty="0" smtClean="0"/>
              <a:t>】</a:t>
            </a:r>
            <a:endParaRPr lang="ja-JP" altLang="en-US" sz="2400" dirty="0"/>
          </a:p>
        </p:txBody>
      </p:sp>
      <p:grpSp>
        <p:nvGrpSpPr>
          <p:cNvPr id="5" name="グループ化 4"/>
          <p:cNvGrpSpPr/>
          <p:nvPr/>
        </p:nvGrpSpPr>
        <p:grpSpPr>
          <a:xfrm>
            <a:off x="386342" y="1582066"/>
            <a:ext cx="7030903" cy="8589170"/>
            <a:chOff x="216446" y="1132833"/>
            <a:chExt cx="4752528" cy="3977015"/>
          </a:xfrm>
        </p:grpSpPr>
        <p:grpSp>
          <p:nvGrpSpPr>
            <p:cNvPr id="6" name="グループ化 5"/>
            <p:cNvGrpSpPr/>
            <p:nvPr/>
          </p:nvGrpSpPr>
          <p:grpSpPr>
            <a:xfrm>
              <a:off x="216446" y="1132833"/>
              <a:ext cx="4752528" cy="3977015"/>
              <a:chOff x="216446" y="1132833"/>
              <a:chExt cx="4752528" cy="3977015"/>
            </a:xfrm>
          </p:grpSpPr>
          <p:sp>
            <p:nvSpPr>
              <p:cNvPr id="8" name="角丸四角形 7"/>
              <p:cNvSpPr/>
              <p:nvPr/>
            </p:nvSpPr>
            <p:spPr>
              <a:xfrm>
                <a:off x="216446" y="1132833"/>
                <a:ext cx="4752528" cy="3977015"/>
              </a:xfrm>
              <a:prstGeom prst="roundRect">
                <a:avLst>
                  <a:gd name="adj" fmla="val 3911"/>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nchorCtr="0"/>
              <a:lstStyle/>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）早期発見から早期支援へ</a:t>
                </a:r>
              </a:p>
            </p:txBody>
          </p:sp>
          <p:sp>
            <p:nvSpPr>
              <p:cNvPr id="9" name="テキスト ボックス 8"/>
              <p:cNvSpPr txBox="1"/>
              <p:nvPr/>
            </p:nvSpPr>
            <p:spPr>
              <a:xfrm>
                <a:off x="370184" y="1382242"/>
                <a:ext cx="4320479" cy="156760"/>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①乳幼児検診精度の向上</a:t>
                </a:r>
              </a:p>
            </p:txBody>
          </p:sp>
          <p:sp>
            <p:nvSpPr>
              <p:cNvPr id="10" name="テキスト ボックス 9"/>
              <p:cNvSpPr txBox="1"/>
              <p:nvPr/>
            </p:nvSpPr>
            <p:spPr>
              <a:xfrm>
                <a:off x="379088" y="3274136"/>
                <a:ext cx="4320479" cy="156760"/>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②気づきを支援する人材の育成</a:t>
                </a:r>
              </a:p>
            </p:txBody>
          </p:sp>
          <p:grpSp>
            <p:nvGrpSpPr>
              <p:cNvPr id="11" name="グループ化 10"/>
              <p:cNvGrpSpPr/>
              <p:nvPr/>
            </p:nvGrpSpPr>
            <p:grpSpPr>
              <a:xfrm>
                <a:off x="383729" y="1591308"/>
                <a:ext cx="4513237" cy="1612103"/>
                <a:chOff x="383729" y="1591308"/>
                <a:chExt cx="4513237" cy="1612103"/>
              </a:xfrm>
            </p:grpSpPr>
            <p:sp>
              <p:nvSpPr>
                <p:cNvPr id="15" name="正方形/長方形 14"/>
                <p:cNvSpPr/>
                <p:nvPr/>
              </p:nvSpPr>
              <p:spPr>
                <a:xfrm>
                  <a:off x="383729" y="1591308"/>
                  <a:ext cx="2064965" cy="1576158"/>
                </a:xfrm>
                <a:prstGeom prst="rect">
                  <a:avLst/>
                </a:prstGeom>
                <a:ln w="9525">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143979" indent="-107984">
                    <a:spcBef>
                      <a:spcPts val="300"/>
                    </a:spcBef>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全</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43</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市町村が発達障</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がいの早期</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発見を目的とした</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歳</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か月児、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歳児の乳幼児</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健診問診票</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を改定</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43979" indent="-107984">
                    <a:spcBef>
                      <a:spcPts val="300"/>
                    </a:spcBef>
                    <a:buFont typeface="Wingdings" panose="05000000000000000000" pitchFamily="2" charset="2"/>
                    <a:buChar char="Ø"/>
                  </a:pPr>
                  <a:r>
                    <a:rPr lang="en-US" altLang="ja-JP" sz="16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市町村において、かおテレビを活用した乳幼児検診を実施</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43979" indent="-107984">
                    <a:spcBef>
                      <a:spcPts val="300"/>
                    </a:spcBef>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全</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43</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から</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442</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名の保健師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が保健師研修を受講</a:t>
                  </a:r>
                </a:p>
              </p:txBody>
            </p:sp>
            <p:sp>
              <p:nvSpPr>
                <p:cNvPr id="16" name="フローチャート : 抜出し 16"/>
                <p:cNvSpPr/>
                <p:nvPr/>
              </p:nvSpPr>
              <p:spPr>
                <a:xfrm rot="5400000">
                  <a:off x="2259894" y="2354107"/>
                  <a:ext cx="665626" cy="124569"/>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2736726" y="1591308"/>
                  <a:ext cx="2160240" cy="1612103"/>
                </a:xfrm>
                <a:prstGeom prst="rect">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207419" indent="-171424">
                    <a:spcBef>
                      <a:spcPts val="300"/>
                    </a:spcBef>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府内全市町村での問診票</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改訂</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により</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、乳幼児</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健</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診における問診項目の統一性が確保された。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07419" indent="-171424">
                    <a:spcBef>
                      <a:spcPts val="300"/>
                    </a:spcBef>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かお</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テレビは、早期発見のきっかけを得るのに有効であるが、運用上</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の制約を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受けるため、市町村</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の実情に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応じて導入されており、今後活用希望があった場合、引き続き支援すべき。</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07419" indent="-171424">
                    <a:spcBef>
                      <a:spcPts val="300"/>
                    </a:spcBef>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発達障がいの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特性</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を理解した</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保健師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が全市町村</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で配置できている。</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2" name="グループ化 11"/>
              <p:cNvGrpSpPr/>
              <p:nvPr/>
            </p:nvGrpSpPr>
            <p:grpSpPr>
              <a:xfrm>
                <a:off x="361192" y="3488554"/>
                <a:ext cx="4535774" cy="1550571"/>
                <a:chOff x="361192" y="3416546"/>
                <a:chExt cx="4535774" cy="1550571"/>
              </a:xfrm>
            </p:grpSpPr>
            <p:sp>
              <p:nvSpPr>
                <p:cNvPr id="13" name="正方形/長方形 12"/>
                <p:cNvSpPr/>
                <p:nvPr/>
              </p:nvSpPr>
              <p:spPr>
                <a:xfrm>
                  <a:off x="361192" y="3447311"/>
                  <a:ext cx="2064965" cy="1519806"/>
                </a:xfrm>
                <a:prstGeom prst="rect">
                  <a:avLst/>
                </a:prstGeom>
                <a:ln w="9525">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143979" indent="-107984">
                    <a:spcBef>
                      <a:spcPts val="300"/>
                    </a:spcBef>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全</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43</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市町村から延べ</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1,525</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人の幼稚園教諭、保育士が</a:t>
                  </a: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関する研修を受講</a:t>
                  </a:r>
                </a:p>
              </p:txBody>
            </p:sp>
            <p:sp>
              <p:nvSpPr>
                <p:cNvPr id="14" name="正方形/長方形 13"/>
                <p:cNvSpPr/>
                <p:nvPr/>
              </p:nvSpPr>
              <p:spPr>
                <a:xfrm>
                  <a:off x="2736726" y="3416546"/>
                  <a:ext cx="2160240" cy="1550571"/>
                </a:xfrm>
                <a:prstGeom prst="rect">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207419" indent="-171424">
                    <a:spcBef>
                      <a:spcPts val="300"/>
                    </a:spcBef>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全市町村</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で幼稚園教諭や保育士等の気づき</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支援人材の配置が進んだ。</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07419" indent="-171424">
                    <a:spcBef>
                      <a:spcPts val="300"/>
                    </a:spcBef>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人材育成は、市町村が地域の人材を対象に取り組み、府はこれを補完して専門的な研修機会を確保するなど、両者が役割分担して進めるべき。</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07419" indent="-171424">
                    <a:spcBef>
                      <a:spcPts val="300"/>
                    </a:spcBef>
                    <a:buFont typeface="Wingdings" panose="05000000000000000000" pitchFamily="2" charset="2"/>
                    <a:buChar char="u"/>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保護者の</a:t>
                  </a:r>
                  <a:r>
                    <a:rPr lang="ja-JP" altLang="en-US" sz="16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支援についての理解</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が進むよう、研修内容</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等も工夫すべき。</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7" name="フローチャート : 抜出し 27"/>
            <p:cNvSpPr/>
            <p:nvPr/>
          </p:nvSpPr>
          <p:spPr>
            <a:xfrm rot="5400000">
              <a:off x="2259896" y="4220156"/>
              <a:ext cx="665626" cy="124569"/>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 name="グループ化 17"/>
          <p:cNvGrpSpPr/>
          <p:nvPr/>
        </p:nvGrpSpPr>
        <p:grpSpPr>
          <a:xfrm>
            <a:off x="7993310" y="1602317"/>
            <a:ext cx="6624736" cy="4373952"/>
            <a:chOff x="207690" y="4554614"/>
            <a:chExt cx="4761284" cy="1488916"/>
          </a:xfrm>
        </p:grpSpPr>
        <p:grpSp>
          <p:nvGrpSpPr>
            <p:cNvPr id="19" name="グループ化 18"/>
            <p:cNvGrpSpPr/>
            <p:nvPr/>
          </p:nvGrpSpPr>
          <p:grpSpPr>
            <a:xfrm>
              <a:off x="207690" y="4554614"/>
              <a:ext cx="4761284" cy="1488916"/>
              <a:chOff x="207690" y="4554614"/>
              <a:chExt cx="4733985" cy="1488916"/>
            </a:xfrm>
          </p:grpSpPr>
          <p:sp>
            <p:nvSpPr>
              <p:cNvPr id="21" name="角丸四角形 20"/>
              <p:cNvSpPr/>
              <p:nvPr/>
            </p:nvSpPr>
            <p:spPr>
              <a:xfrm>
                <a:off x="207690" y="4554614"/>
                <a:ext cx="4733985" cy="1488916"/>
              </a:xfrm>
              <a:prstGeom prst="roundRect">
                <a:avLst>
                  <a:gd name="adj" fmla="val 7165"/>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）医療機関の確保</a:t>
                </a:r>
              </a:p>
            </p:txBody>
          </p:sp>
          <p:grpSp>
            <p:nvGrpSpPr>
              <p:cNvPr id="22" name="グループ化 21"/>
              <p:cNvGrpSpPr/>
              <p:nvPr/>
            </p:nvGrpSpPr>
            <p:grpSpPr>
              <a:xfrm>
                <a:off x="335913" y="4801239"/>
                <a:ext cx="4532135" cy="1152817"/>
                <a:chOff x="364830" y="4850516"/>
                <a:chExt cx="4532135" cy="1152817"/>
              </a:xfrm>
            </p:grpSpPr>
            <p:sp>
              <p:nvSpPr>
                <p:cNvPr id="23" name="正方形/長方形 22"/>
                <p:cNvSpPr/>
                <p:nvPr/>
              </p:nvSpPr>
              <p:spPr>
                <a:xfrm>
                  <a:off x="364830" y="4850516"/>
                  <a:ext cx="2064965" cy="1152817"/>
                </a:xfrm>
                <a:prstGeom prst="rect">
                  <a:avLst/>
                </a:prstGeom>
                <a:ln w="9525">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143979" indent="-107984">
                    <a:spcBef>
                      <a:spcPts val="300"/>
                    </a:spcBef>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専門医師養成研修：</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117</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名受講</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43979" indent="-107984">
                    <a:spcBef>
                      <a:spcPts val="300"/>
                    </a:spcBef>
                    <a:buFont typeface="Wingdings" panose="05000000000000000000" pitchFamily="2" charset="2"/>
                    <a:buChar char="Ø"/>
                  </a:pP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係る医療機関ネットワーク登録医療機関数：</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機関（Ｈ</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65</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機関（Ｈ</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43979" indent="-107984">
                    <a:spcBef>
                      <a:spcPts val="300"/>
                    </a:spcBef>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ホームページによる登録医療機関情報の公表：</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55</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機関</a:t>
                  </a:r>
                </a:p>
              </p:txBody>
            </p:sp>
            <p:sp>
              <p:nvSpPr>
                <p:cNvPr id="24" name="正方形/長方形 23"/>
                <p:cNvSpPr/>
                <p:nvPr/>
              </p:nvSpPr>
              <p:spPr>
                <a:xfrm>
                  <a:off x="2736725" y="4850516"/>
                  <a:ext cx="2160240" cy="1152817"/>
                </a:xfrm>
                <a:prstGeom prst="rect">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207419" indent="-171424">
                    <a:spcBef>
                      <a:spcPts val="300"/>
                    </a:spcBef>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専門医師の養成数は着実に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増加</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しているが、平均約</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週間の初診待ち</a:t>
                  </a:r>
                  <a:r>
                    <a:rPr lang="ja-JP" altLang="en-US" sz="16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短縮短縮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のため、引き続き専門医師</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の養成が</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07419" indent="-171424">
                    <a:spcBef>
                      <a:spcPts val="300"/>
                    </a:spcBef>
                    <a:buFont typeface="Wingdings" panose="05000000000000000000" pitchFamily="2" charset="2"/>
                    <a:buChar char="u"/>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医療水準の維持・向上や、小児科、精神科等の医療機関が相互に顔の見える関係づくりを行えるよう、</a:t>
                  </a:r>
                  <a:r>
                    <a:rPr lang="ja-JP" altLang="en-US" sz="16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a:t>
                  </a:r>
                  <a:r>
                    <a:rPr lang="ja-JP" altLang="en-US" sz="16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がいに</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係る医療機関</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ネットワークの構築が必要。</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20" name="フローチャート : 抜出し 29"/>
            <p:cNvSpPr/>
            <p:nvPr/>
          </p:nvSpPr>
          <p:spPr>
            <a:xfrm rot="5400000">
              <a:off x="2255518" y="5334942"/>
              <a:ext cx="665626" cy="124569"/>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5" name="グループ化 24"/>
          <p:cNvGrpSpPr/>
          <p:nvPr/>
        </p:nvGrpSpPr>
        <p:grpSpPr>
          <a:xfrm>
            <a:off x="7993310" y="6206644"/>
            <a:ext cx="6624736" cy="3964592"/>
            <a:chOff x="234989" y="6436274"/>
            <a:chExt cx="4733985" cy="1711634"/>
          </a:xfrm>
        </p:grpSpPr>
        <p:sp>
          <p:nvSpPr>
            <p:cNvPr id="26" name="角丸四角形 25"/>
            <p:cNvSpPr/>
            <p:nvPr/>
          </p:nvSpPr>
          <p:spPr>
            <a:xfrm>
              <a:off x="234989" y="6436274"/>
              <a:ext cx="4733985" cy="1711634"/>
            </a:xfrm>
            <a:prstGeom prst="roundRect">
              <a:avLst>
                <a:gd name="adj" fmla="val 7165"/>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）発達支援体制の充実</a:t>
              </a:r>
            </a:p>
          </p:txBody>
        </p:sp>
        <p:sp>
          <p:nvSpPr>
            <p:cNvPr id="27" name="正方形/長方形 26"/>
            <p:cNvSpPr/>
            <p:nvPr/>
          </p:nvSpPr>
          <p:spPr>
            <a:xfrm>
              <a:off x="355158" y="6703779"/>
              <a:ext cx="2076873" cy="1349320"/>
            </a:xfrm>
            <a:prstGeom prst="rect">
              <a:avLst/>
            </a:prstGeom>
            <a:ln w="9525">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143979" indent="-107984">
                <a:spcBef>
                  <a:spcPts val="300"/>
                </a:spcBef>
                <a:buFont typeface="Wingdings" panose="05000000000000000000" pitchFamily="2" charset="2"/>
                <a:buChar char="Ø"/>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療育拠点による機関支援の実施</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36000">
                <a:buFont typeface="Arial" panose="020B0604020202020204" pitchFamily="34" charset="0"/>
                <a:buChar cha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実施事業所数：</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269</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所</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36000">
                <a:buFont typeface="Arial" panose="020B0604020202020204" pitchFamily="34" charset="0"/>
                <a:buChar cha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機関支援延べ回数：</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1,262</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回</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440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市町村に所在する事業所）</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43979" indent="-107984">
                <a:spcBef>
                  <a:spcPts val="300"/>
                </a:spcBef>
                <a:buFont typeface="Wingdings" panose="05000000000000000000" pitchFamily="2" charset="2"/>
                <a:buChar char="Ø"/>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市町村による個別療育の実施：</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市町村（定員</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570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名）</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2740731" y="6689180"/>
              <a:ext cx="2172697" cy="1363919"/>
            </a:xfrm>
            <a:prstGeom prst="rect">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207419" indent="-171424">
                <a:spcBef>
                  <a:spcPts val="300"/>
                </a:spcBef>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機関支援実施事業所数が目標の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120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か所を大きく超え、療育拠点は府域において地域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児通所支援事業所等に対する人材育成、機関</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支援の機能を発揮してきた。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07419" indent="-171424">
                <a:spcBef>
                  <a:spcPts val="300"/>
                </a:spcBef>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同事業所が大幅に増加するなかで、今後療育拠点は、質</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の高い療育を実施できる事業所を確保するため</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、機関支援等を中心に取り組むべき。</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フローチャート : 抜出し 33"/>
            <p:cNvSpPr/>
            <p:nvPr/>
          </p:nvSpPr>
          <p:spPr>
            <a:xfrm rot="5400000">
              <a:off x="2274024" y="7396667"/>
              <a:ext cx="665626" cy="124569"/>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0" name="グループ化 29"/>
          <p:cNvGrpSpPr/>
          <p:nvPr/>
        </p:nvGrpSpPr>
        <p:grpSpPr>
          <a:xfrm>
            <a:off x="386343" y="958411"/>
            <a:ext cx="2998455" cy="1075921"/>
            <a:chOff x="779138" y="759245"/>
            <a:chExt cx="2030297" cy="834794"/>
          </a:xfrm>
        </p:grpSpPr>
        <p:grpSp>
          <p:nvGrpSpPr>
            <p:cNvPr id="31" name="グループ化 30"/>
            <p:cNvGrpSpPr/>
            <p:nvPr/>
          </p:nvGrpSpPr>
          <p:grpSpPr>
            <a:xfrm>
              <a:off x="1236756" y="759245"/>
              <a:ext cx="1572679" cy="263814"/>
              <a:chOff x="587983" y="759216"/>
              <a:chExt cx="1572679" cy="263814"/>
            </a:xfrm>
          </p:grpSpPr>
          <p:sp>
            <p:nvSpPr>
              <p:cNvPr id="33" name="正方形/長方形 32"/>
              <p:cNvSpPr/>
              <p:nvPr/>
            </p:nvSpPr>
            <p:spPr>
              <a:xfrm>
                <a:off x="587983" y="759216"/>
                <a:ext cx="805611" cy="263814"/>
              </a:xfrm>
              <a:prstGeom prst="rect">
                <a:avLst/>
              </a:prstGeom>
              <a:ln w="9525">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143979" indent="-107984">
                  <a:spcBef>
                    <a:spcPts val="300"/>
                  </a:spcBef>
                  <a:buFont typeface="Wingdings" panose="05000000000000000000" pitchFamily="2" charset="2"/>
                  <a:buChar char="Ø"/>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取組成果</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フローチャート : 抜出し 74"/>
              <p:cNvSpPr/>
              <p:nvPr/>
            </p:nvSpPr>
            <p:spPr>
              <a:xfrm rot="5400000">
                <a:off x="1402455" y="868263"/>
                <a:ext cx="170777" cy="45719"/>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1560938" y="766865"/>
                <a:ext cx="599724" cy="248516"/>
              </a:xfrm>
              <a:prstGeom prst="rect">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207419" indent="-171424">
                  <a:spcBef>
                    <a:spcPts val="300"/>
                  </a:spcBef>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評価</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2" name="テキスト ボックス 31"/>
            <p:cNvSpPr txBox="1"/>
            <p:nvPr/>
          </p:nvSpPr>
          <p:spPr>
            <a:xfrm>
              <a:off x="779138" y="763042"/>
              <a:ext cx="576063" cy="830997"/>
            </a:xfrm>
            <a:prstGeom prst="rect">
              <a:avLst/>
            </a:prstGeom>
            <a:noFill/>
          </p:spPr>
          <p:txBody>
            <a:bodyPr wrap="square" rtlCol="0">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見方：</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2" name="テキスト ボックス 41"/>
          <p:cNvSpPr txBox="1"/>
          <p:nvPr/>
        </p:nvSpPr>
        <p:spPr>
          <a:xfrm>
            <a:off x="11449694" y="509633"/>
            <a:ext cx="1605234" cy="338554"/>
          </a:xfrm>
          <a:prstGeom prst="rect">
            <a:avLst/>
          </a:prstGeom>
          <a:noFill/>
        </p:spPr>
        <p:txBody>
          <a:bodyPr wrap="square" rtlCol="0">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p:cNvSpPr txBox="1"/>
          <p:nvPr/>
        </p:nvSpPr>
        <p:spPr>
          <a:xfrm>
            <a:off x="9649494" y="893237"/>
            <a:ext cx="5349059" cy="338554"/>
          </a:xfrm>
          <a:prstGeom prst="rect">
            <a:avLst/>
          </a:prstGeom>
          <a:noFill/>
        </p:spPr>
        <p:txBody>
          <a:bodyPr wrap="square" rtlCol="0">
            <a:spAutoFit/>
          </a:bodyPr>
          <a:lstStyle/>
          <a:p>
            <a:r>
              <a:rPr lang="ja-JP" altLang="en-US" sz="1600" u="sng" dirty="0" err="1" smtClean="0">
                <a:latin typeface="Meiryo UI" panose="020B0604030504040204" pitchFamily="50" charset="-128"/>
                <a:ea typeface="Meiryo UI" panose="020B0604030504040204" pitchFamily="50" charset="-128"/>
                <a:cs typeface="Meiryo UI" panose="020B0604030504040204" pitchFamily="50" charset="-128"/>
              </a:rPr>
              <a:t>大阪府自立支援協議会発達障がい</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児者支援整備検討部会</a:t>
            </a:r>
            <a:endParaRPr lang="ja-JP" altLang="en-US" sz="1600"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3352928" y="509632"/>
            <a:ext cx="1193110" cy="38360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rPr>
              <a:t>別添</a:t>
            </a:r>
            <a:r>
              <a:rPr lang="ja-JP" altLang="en-US" sz="2000" b="1" dirty="0">
                <a:solidFill>
                  <a:schemeClr val="tx1"/>
                </a:solidFill>
              </a:rPr>
              <a:t>３</a:t>
            </a:r>
            <a:endParaRPr kumimoji="1" lang="ja-JP" altLang="en-US" sz="2000" b="1" dirty="0">
              <a:solidFill>
                <a:schemeClr val="tx1"/>
              </a:solidFill>
            </a:endParaRPr>
          </a:p>
        </p:txBody>
      </p:sp>
    </p:spTree>
    <p:extLst>
      <p:ext uri="{BB962C8B-B14F-4D97-AF65-F5344CB8AC3E}">
        <p14:creationId xmlns:p14="http://schemas.microsoft.com/office/powerpoint/2010/main" val="351236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236756" y="227993"/>
            <a:ext cx="12854146" cy="576064"/>
          </a:xfrm>
          <a:prstGeom prst="rect">
            <a:avLst/>
          </a:prstGeom>
        </p:spPr>
        <p:txBody>
          <a:bodyPr vert="horz" lIns="147491" tIns="73745" rIns="147491" bIns="73745" rtlCol="0" anchor="ctr">
            <a:normAutofit/>
          </a:bodyPr>
          <a:lstStyle>
            <a:lvl1pPr algn="ctr" defTabSz="1474908" rtl="0" eaLnBrk="1" latinLnBrk="0" hangingPunct="1">
              <a:spcBef>
                <a:spcPct val="0"/>
              </a:spcBef>
              <a:buNone/>
              <a:defRPr kumimoji="1" sz="7100" kern="1200">
                <a:solidFill>
                  <a:schemeClr val="tx1"/>
                </a:solidFill>
                <a:latin typeface="+mj-lt"/>
                <a:ea typeface="+mj-ea"/>
                <a:cs typeface="+mj-cs"/>
              </a:defRPr>
            </a:lvl1pPr>
          </a:lstStyle>
          <a:p>
            <a:r>
              <a:rPr lang="ja-JP" altLang="en-US" sz="2400" dirty="0" err="1" smtClean="0"/>
              <a:t>大阪府発達障がい</a:t>
            </a:r>
            <a:r>
              <a:rPr lang="ja-JP" altLang="en-US" sz="2400" dirty="0" smtClean="0"/>
              <a:t>児者支援プランの評価</a:t>
            </a:r>
            <a:r>
              <a:rPr lang="en-US" altLang="ja-JP" sz="2400" dirty="0" smtClean="0"/>
              <a:t>【</a:t>
            </a:r>
            <a:r>
              <a:rPr lang="ja-JP" altLang="en-US" sz="2400" dirty="0" smtClean="0"/>
              <a:t>概要版</a:t>
            </a:r>
            <a:r>
              <a:rPr lang="en-US" altLang="ja-JP" sz="2400" dirty="0" smtClean="0"/>
              <a:t>】</a:t>
            </a:r>
            <a:endParaRPr lang="ja-JP" altLang="en-US" sz="2400" dirty="0"/>
          </a:p>
        </p:txBody>
      </p:sp>
      <p:grpSp>
        <p:nvGrpSpPr>
          <p:cNvPr id="6" name="グループ化 5"/>
          <p:cNvGrpSpPr/>
          <p:nvPr/>
        </p:nvGrpSpPr>
        <p:grpSpPr>
          <a:xfrm>
            <a:off x="386343" y="958411"/>
            <a:ext cx="2998455" cy="1075921"/>
            <a:chOff x="779138" y="759245"/>
            <a:chExt cx="2030297" cy="834794"/>
          </a:xfrm>
        </p:grpSpPr>
        <p:grpSp>
          <p:nvGrpSpPr>
            <p:cNvPr id="7" name="グループ化 6"/>
            <p:cNvGrpSpPr/>
            <p:nvPr/>
          </p:nvGrpSpPr>
          <p:grpSpPr>
            <a:xfrm>
              <a:off x="1236756" y="759245"/>
              <a:ext cx="1572679" cy="263814"/>
              <a:chOff x="587983" y="759216"/>
              <a:chExt cx="1572679" cy="263814"/>
            </a:xfrm>
          </p:grpSpPr>
          <p:sp>
            <p:nvSpPr>
              <p:cNvPr id="9" name="正方形/長方形 8"/>
              <p:cNvSpPr/>
              <p:nvPr/>
            </p:nvSpPr>
            <p:spPr>
              <a:xfrm>
                <a:off x="587983" y="759216"/>
                <a:ext cx="805611" cy="263814"/>
              </a:xfrm>
              <a:prstGeom prst="rect">
                <a:avLst/>
              </a:prstGeom>
              <a:ln w="9525">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143979" indent="-107984">
                  <a:spcBef>
                    <a:spcPts val="300"/>
                  </a:spcBef>
                  <a:buFont typeface="Wingdings" panose="05000000000000000000" pitchFamily="2" charset="2"/>
                  <a:buChar char="Ø"/>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取組成果</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フローチャート : 抜出し 74"/>
              <p:cNvSpPr/>
              <p:nvPr/>
            </p:nvSpPr>
            <p:spPr>
              <a:xfrm rot="5400000">
                <a:off x="1402455" y="868263"/>
                <a:ext cx="170777" cy="45719"/>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560938" y="766865"/>
                <a:ext cx="599724" cy="248516"/>
              </a:xfrm>
              <a:prstGeom prst="rect">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207419" indent="-171424">
                  <a:spcBef>
                    <a:spcPts val="300"/>
                  </a:spcBef>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評価</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 name="テキスト ボックス 7"/>
            <p:cNvSpPr txBox="1"/>
            <p:nvPr/>
          </p:nvSpPr>
          <p:spPr>
            <a:xfrm>
              <a:off x="779138" y="763042"/>
              <a:ext cx="576063" cy="830997"/>
            </a:xfrm>
            <a:prstGeom prst="rect">
              <a:avLst/>
            </a:prstGeom>
            <a:noFill/>
          </p:spPr>
          <p:txBody>
            <a:bodyPr wrap="square" rtlCol="0">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見方：</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2" name="グループ化 11"/>
          <p:cNvGrpSpPr/>
          <p:nvPr/>
        </p:nvGrpSpPr>
        <p:grpSpPr>
          <a:xfrm>
            <a:off x="648493" y="1987784"/>
            <a:ext cx="6504527" cy="8111444"/>
            <a:chOff x="5257006" y="1116693"/>
            <a:chExt cx="4752528" cy="3880113"/>
          </a:xfrm>
        </p:grpSpPr>
        <p:sp>
          <p:nvSpPr>
            <p:cNvPr id="13" name="角丸四角形 12"/>
            <p:cNvSpPr/>
            <p:nvPr/>
          </p:nvSpPr>
          <p:spPr>
            <a:xfrm>
              <a:off x="5257006" y="1116693"/>
              <a:ext cx="4752528" cy="3880113"/>
            </a:xfrm>
            <a:prstGeom prst="roundRect">
              <a:avLst>
                <a:gd name="adj" fmla="val 3520"/>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）学齢期の支援の充実</a:t>
              </a:r>
            </a:p>
          </p:txBody>
        </p:sp>
        <p:sp>
          <p:nvSpPr>
            <p:cNvPr id="14" name="テキスト ボックス 13"/>
            <p:cNvSpPr txBox="1"/>
            <p:nvPr/>
          </p:nvSpPr>
          <p:spPr>
            <a:xfrm>
              <a:off x="5401022" y="1407071"/>
              <a:ext cx="4320479" cy="161947"/>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①通常の学級に在籍する児童生徒への支援</a:t>
              </a:r>
            </a:p>
          </p:txBody>
        </p:sp>
        <p:sp>
          <p:nvSpPr>
            <p:cNvPr id="15" name="正方形/長方形 14"/>
            <p:cNvSpPr/>
            <p:nvPr/>
          </p:nvSpPr>
          <p:spPr>
            <a:xfrm>
              <a:off x="5373588" y="1642626"/>
              <a:ext cx="2064965" cy="1598710"/>
            </a:xfrm>
            <a:prstGeom prst="rect">
              <a:avLst/>
            </a:prstGeom>
            <a:ln w="9525">
              <a:solidFill>
                <a:schemeClr val="tx2"/>
              </a:solidFill>
            </a:ln>
          </p:spPr>
          <p:style>
            <a:lnRef idx="2">
              <a:schemeClr val="accent6"/>
            </a:lnRef>
            <a:fillRef idx="1">
              <a:schemeClr val="lt1"/>
            </a:fillRef>
            <a:effectRef idx="0">
              <a:schemeClr val="accent6"/>
            </a:effectRef>
            <a:fontRef idx="minor">
              <a:schemeClr val="dk1"/>
            </a:fontRef>
          </p:style>
          <p:txBody>
            <a:bodyPr lIns="18000" tIns="36000" rIns="36000" bIns="36000" rtlCol="0" anchor="ctr"/>
            <a:lstStyle/>
            <a:p>
              <a:pPr marL="143979" indent="-107984">
                <a:spcBef>
                  <a:spcPts val="300"/>
                </a:spcBef>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通常の学級への各種支援の実施により、「授業内容のわかる子供」の割合は</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増加</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Ｈ</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H29;</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単位％</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p>
            <a:p>
              <a:pPr marL="144000" indent="-72000">
                <a:buFont typeface="Arial" panose="020B0604020202020204" pitchFamily="34" charset="0"/>
                <a:buChar cha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小学校</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79.6</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81.3</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全国</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81.4</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44000" indent="-72000">
                <a:buFont typeface="Arial" panose="020B0604020202020204" pitchFamily="34" charset="0"/>
                <a:buChar cha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中学校</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66.0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71.2</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同</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72.2</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44000" indent="-108000">
                <a:spcBef>
                  <a:spcPts val="600"/>
                </a:spcBef>
                <a:buFont typeface="Wingdings" panose="05000000000000000000" pitchFamily="2" charset="2"/>
                <a:buChar char="Ø"/>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モデル校</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等を指定し、支援に関する調査</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研究やスーパーバイザーの派遣等</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を実施</a:t>
              </a:r>
            </a:p>
          </p:txBody>
        </p:sp>
        <p:sp>
          <p:nvSpPr>
            <p:cNvPr id="16" name="フローチャート : 抜出し 37"/>
            <p:cNvSpPr/>
            <p:nvPr/>
          </p:nvSpPr>
          <p:spPr>
            <a:xfrm rot="5400000">
              <a:off x="7249755" y="2338503"/>
              <a:ext cx="665626" cy="124569"/>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7726585" y="1642624"/>
              <a:ext cx="2160240" cy="1647959"/>
            </a:xfrm>
            <a:prstGeom prst="rect">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207419" indent="-171424">
                <a:spcBef>
                  <a:spcPts val="300"/>
                </a:spcBef>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「授業</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内容がわかる</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子供」は全国</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平均にほぼ近似の値まで増加</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しており</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、通常学級への各種支援等の</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取組に一定の効果が認められる。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07419" indent="-171424">
                <a:spcBef>
                  <a:spcPts val="300"/>
                </a:spcBef>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支援や引継に関する課題が共有され、現場レベルでの</a:t>
              </a: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係る対応力の強化が図られている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07419" indent="-171424">
                <a:spcBef>
                  <a:spcPts val="300"/>
                </a:spcBef>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校長等の管理職が研修を通じて発達障がいの理解を深め、現場との課題の共有を図ることが重要</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5406305" y="3270236"/>
              <a:ext cx="4320479" cy="161947"/>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②高等学校における支援</a:t>
              </a:r>
            </a:p>
          </p:txBody>
        </p:sp>
        <p:sp>
          <p:nvSpPr>
            <p:cNvPr id="19" name="正方形/長方形 18"/>
            <p:cNvSpPr/>
            <p:nvPr/>
          </p:nvSpPr>
          <p:spPr>
            <a:xfrm>
              <a:off x="5373588" y="3494869"/>
              <a:ext cx="2064965" cy="1423327"/>
            </a:xfrm>
            <a:prstGeom prst="rect">
              <a:avLst/>
            </a:prstGeom>
            <a:ln w="9525">
              <a:solidFill>
                <a:schemeClr val="tx2"/>
              </a:solidFill>
            </a:ln>
          </p:spPr>
          <p:style>
            <a:lnRef idx="2">
              <a:schemeClr val="accent6"/>
            </a:lnRef>
            <a:fillRef idx="1">
              <a:schemeClr val="lt1"/>
            </a:fillRef>
            <a:effectRef idx="0">
              <a:schemeClr val="accent6"/>
            </a:effectRef>
            <a:fontRef idx="minor">
              <a:schemeClr val="dk1"/>
            </a:fontRef>
          </p:style>
          <p:txBody>
            <a:bodyPr lIns="18000" tIns="36000" rIns="7200" bIns="36000" rtlCol="0" anchor="ctr"/>
            <a:lstStyle/>
            <a:p>
              <a:pPr marL="143979" indent="-107984">
                <a:spcBef>
                  <a:spcPts val="300"/>
                </a:spcBef>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高校生活支援カードを活用した支援を要する生徒に対する個別の教育支援計画の作成：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71.0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43979" indent="-107984">
                <a:spcBef>
                  <a:spcPts val="300"/>
                </a:spcBef>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支援教育サポート校</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校による訪問・来校相談体制</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43979" indent="-107984">
                <a:spcBef>
                  <a:spcPts val="300"/>
                </a:spcBef>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臨床心理士を全府立高校に配置</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43979" indent="-107984">
                <a:spcBef>
                  <a:spcPts val="300"/>
                </a:spcBef>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学習支援員、介助員の配置</a:t>
              </a:r>
            </a:p>
          </p:txBody>
        </p:sp>
        <p:sp>
          <p:nvSpPr>
            <p:cNvPr id="20" name="フローチャート : 抜出し 41"/>
            <p:cNvSpPr/>
            <p:nvPr/>
          </p:nvSpPr>
          <p:spPr>
            <a:xfrm rot="5400000">
              <a:off x="7249755" y="4117983"/>
              <a:ext cx="665626" cy="124569"/>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7726585" y="3466872"/>
              <a:ext cx="2160240" cy="1451323"/>
            </a:xfrm>
            <a:prstGeom prst="rect">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207419" indent="-171424">
                <a:spcBef>
                  <a:spcPts val="300"/>
                </a:spcBef>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高校生活支援カードの活用により、個々の特性を把握した適切な支援と指導の充実が図られているが、教育支援計画の作成</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は約</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割で</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あり、さらなる活用が望まれる。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07419" indent="-171424">
                <a:spcBef>
                  <a:spcPts val="300"/>
                </a:spcBef>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支援教育サポート校や臨床心理士の全校配置等</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による支援体制が確立されており、各校の事情に応じて効果的に支援を実施することが重要。</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2" name="グループ化 21"/>
          <p:cNvGrpSpPr/>
          <p:nvPr/>
        </p:nvGrpSpPr>
        <p:grpSpPr>
          <a:xfrm>
            <a:off x="7485740" y="1987784"/>
            <a:ext cx="6916281" cy="7967428"/>
            <a:chOff x="5266839" y="5192713"/>
            <a:chExt cx="4752528" cy="4057253"/>
          </a:xfrm>
        </p:grpSpPr>
        <p:sp>
          <p:nvSpPr>
            <p:cNvPr id="23" name="角丸四角形 22"/>
            <p:cNvSpPr/>
            <p:nvPr/>
          </p:nvSpPr>
          <p:spPr>
            <a:xfrm>
              <a:off x="5266839" y="5192713"/>
              <a:ext cx="4752528" cy="4057253"/>
            </a:xfrm>
            <a:prstGeom prst="roundRect">
              <a:avLst>
                <a:gd name="adj" fmla="val 3192"/>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）成人期の支援の充実</a:t>
              </a:r>
            </a:p>
          </p:txBody>
        </p:sp>
        <p:sp>
          <p:nvSpPr>
            <p:cNvPr id="24" name="テキスト ボックス 23"/>
            <p:cNvSpPr txBox="1"/>
            <p:nvPr/>
          </p:nvSpPr>
          <p:spPr>
            <a:xfrm>
              <a:off x="5401022" y="5400166"/>
              <a:ext cx="4320479" cy="172402"/>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①気づき支援</a:t>
              </a:r>
            </a:p>
          </p:txBody>
        </p:sp>
        <p:sp>
          <p:nvSpPr>
            <p:cNvPr id="25" name="正方形/長方形 24"/>
            <p:cNvSpPr/>
            <p:nvPr/>
          </p:nvSpPr>
          <p:spPr>
            <a:xfrm>
              <a:off x="5373588" y="5600424"/>
              <a:ext cx="2064965" cy="671789"/>
            </a:xfrm>
            <a:prstGeom prst="rect">
              <a:avLst/>
            </a:prstGeom>
            <a:ln w="9525">
              <a:solidFill>
                <a:schemeClr val="tx2"/>
              </a:solidFill>
            </a:ln>
          </p:spPr>
          <p:style>
            <a:lnRef idx="2">
              <a:schemeClr val="accent6"/>
            </a:lnRef>
            <a:fillRef idx="1">
              <a:schemeClr val="lt1"/>
            </a:fillRef>
            <a:effectRef idx="0">
              <a:schemeClr val="accent6"/>
            </a:effectRef>
            <a:fontRef idx="minor">
              <a:schemeClr val="dk1"/>
            </a:fontRef>
          </p:style>
          <p:txBody>
            <a:bodyPr lIns="18000" tIns="36000" rIns="36000" bIns="36000" rtlCol="0" anchor="ctr"/>
            <a:lstStyle/>
            <a:p>
              <a:pPr marL="143979" indent="-107984">
                <a:spcBef>
                  <a:spcPts val="300"/>
                </a:spcBef>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子ども・若者自立支援センターによる相談</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:724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人（延べ</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5,677</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43979" indent="-107984">
                <a:spcBef>
                  <a:spcPts val="300"/>
                </a:spcBef>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相談窓口のための</a:t>
              </a: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者支援プログラムの開発</a:t>
              </a:r>
            </a:p>
          </p:txBody>
        </p:sp>
        <p:sp>
          <p:nvSpPr>
            <p:cNvPr id="26" name="フローチャート : 抜出し 46"/>
            <p:cNvSpPr/>
            <p:nvPr/>
          </p:nvSpPr>
          <p:spPr>
            <a:xfrm rot="5400000">
              <a:off x="7313064" y="5903889"/>
              <a:ext cx="550008" cy="97622"/>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7726585" y="5587385"/>
              <a:ext cx="2160240" cy="684827"/>
            </a:xfrm>
            <a:prstGeom prst="rect">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207419" indent="-171424">
                <a:spcBef>
                  <a:spcPts val="300"/>
                </a:spcBef>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発達障がいの可能性のある人への相談対応スキルの向上を図り、ひきこもり状態にある</a:t>
              </a: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者への適切な相談対応等が一定進んだ。</a:t>
              </a:r>
            </a:p>
          </p:txBody>
        </p:sp>
        <p:sp>
          <p:nvSpPr>
            <p:cNvPr id="28" name="テキスト ボックス 27"/>
            <p:cNvSpPr txBox="1"/>
            <p:nvPr/>
          </p:nvSpPr>
          <p:spPr>
            <a:xfrm>
              <a:off x="5366168" y="6327459"/>
              <a:ext cx="4320479" cy="172402"/>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②地域の支援機関のスキルアップ</a:t>
              </a:r>
            </a:p>
          </p:txBody>
        </p:sp>
        <p:sp>
          <p:nvSpPr>
            <p:cNvPr id="29" name="テキスト ボックス 28"/>
            <p:cNvSpPr txBox="1"/>
            <p:nvPr/>
          </p:nvSpPr>
          <p:spPr>
            <a:xfrm>
              <a:off x="5392561" y="8144181"/>
              <a:ext cx="4320479" cy="172402"/>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③雇用・職場定着の促進</a:t>
              </a:r>
            </a:p>
          </p:txBody>
        </p:sp>
        <p:sp>
          <p:nvSpPr>
            <p:cNvPr id="30" name="正方形/長方形 29"/>
            <p:cNvSpPr/>
            <p:nvPr/>
          </p:nvSpPr>
          <p:spPr>
            <a:xfrm>
              <a:off x="5392561" y="6530789"/>
              <a:ext cx="2064965" cy="1578278"/>
            </a:xfrm>
            <a:prstGeom prst="rect">
              <a:avLst/>
            </a:prstGeom>
            <a:ln w="9525">
              <a:solidFill>
                <a:schemeClr val="tx2"/>
              </a:solidFill>
            </a:ln>
          </p:spPr>
          <p:style>
            <a:lnRef idx="2">
              <a:schemeClr val="accent6"/>
            </a:lnRef>
            <a:fillRef idx="1">
              <a:schemeClr val="lt1"/>
            </a:fillRef>
            <a:effectRef idx="0">
              <a:schemeClr val="accent6"/>
            </a:effectRef>
            <a:fontRef idx="minor">
              <a:schemeClr val="dk1"/>
            </a:fontRef>
          </p:style>
          <p:txBody>
            <a:bodyPr lIns="0" tIns="36000" rIns="0" bIns="36000" rtlCol="0" anchor="ctr"/>
            <a:lstStyle/>
            <a:p>
              <a:pPr marL="143979" indent="-107984">
                <a:spcBef>
                  <a:spcPts val="300"/>
                </a:spcBef>
                <a:buFont typeface="Wingdings" panose="05000000000000000000" pitchFamily="2" charset="2"/>
                <a:buChar char="Ø"/>
              </a:pP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者支援コーディネーターの派遣：</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82</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事業所、</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市町村教育</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委員会</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43979" indent="-107984">
                <a:spcBef>
                  <a:spcPts val="300"/>
                </a:spcBef>
                <a:buFont typeface="Wingdings" panose="05000000000000000000" pitchFamily="2" charset="2"/>
                <a:buChar char="Ø"/>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地域支援マニュアルを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作成</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43979" indent="-107984">
                <a:spcBef>
                  <a:spcPts val="300"/>
                </a:spcBef>
                <a:buFont typeface="Wingdings" panose="05000000000000000000" pitchFamily="2" charset="2"/>
                <a:buChar char="Ø"/>
              </a:pP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者地域支援マネージャーの派遣：</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自立支援協議会</a:t>
              </a:r>
            </a:p>
          </p:txBody>
        </p:sp>
        <p:sp>
          <p:nvSpPr>
            <p:cNvPr id="31" name="フローチャート : 抜出し 51"/>
            <p:cNvSpPr/>
            <p:nvPr/>
          </p:nvSpPr>
          <p:spPr>
            <a:xfrm rot="5400000">
              <a:off x="7268728" y="7248618"/>
              <a:ext cx="665626" cy="124569"/>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7745560" y="6516518"/>
              <a:ext cx="2160240" cy="1610106"/>
            </a:xfrm>
            <a:prstGeom prst="rect">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207419" indent="-171424">
                <a:spcBef>
                  <a:spcPts val="300"/>
                </a:spcBef>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コーディネーターの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派遣や支援マニュアルの作成により</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個別の事業所等の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支援力向上につなげた。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07419" indent="-171424">
                <a:spcBef>
                  <a:spcPts val="300"/>
                </a:spcBef>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個々の事業所等で解決できない困難な課題に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は、地域支援マネージャー</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を活用して地域の支援力の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拡充と複数年の継続的支援を図るべき。</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07419" indent="-171424">
                <a:spcBef>
                  <a:spcPts val="300"/>
                </a:spcBef>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アクトおおさかと療育拠点の連携により、相互補完的にライフステージをつなぐ地域支援が必要。</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5401343" y="8390402"/>
              <a:ext cx="2064965" cy="789071"/>
            </a:xfrm>
            <a:prstGeom prst="rect">
              <a:avLst/>
            </a:prstGeom>
            <a:ln w="9525">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0" bIns="36000" rtlCol="0" anchor="ctr"/>
            <a:lstStyle/>
            <a:p>
              <a:pPr marL="143979" indent="-107984">
                <a:spcBef>
                  <a:spcPts val="100"/>
                </a:spcBef>
                <a:buFont typeface="Wingdings" panose="05000000000000000000" pitchFamily="2" charset="2"/>
                <a:buChar char="Ø"/>
              </a:pP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者の雇用拡大、職場定着向上のための企業等支援</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43979" indent="-107984">
                <a:spcBef>
                  <a:spcPts val="100"/>
                </a:spcBef>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精神・</a:t>
              </a: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者職場サポーターの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養成研修の実施</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43979" indent="-107984">
                <a:spcBef>
                  <a:spcPts val="100"/>
                </a:spcBef>
                <a:buFont typeface="Wingdings" panose="05000000000000000000" pitchFamily="2" charset="2"/>
                <a:buChar char="Ø"/>
              </a:pP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発達</a:t>
              </a: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者対象職業訓練の実施</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フローチャート : 抜出し 54"/>
            <p:cNvSpPr/>
            <p:nvPr/>
          </p:nvSpPr>
          <p:spPr>
            <a:xfrm rot="5400000">
              <a:off x="7320155" y="8683359"/>
              <a:ext cx="576299" cy="138099"/>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7745560" y="8391123"/>
              <a:ext cx="2160240" cy="788350"/>
            </a:xfrm>
            <a:prstGeom prst="rect">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207419" indent="-171424">
                <a:spcBef>
                  <a:spcPts val="300"/>
                </a:spcBef>
                <a:buFont typeface="Wingdings" panose="05000000000000000000" pitchFamily="2" charset="2"/>
                <a:buChar char="u"/>
              </a:pP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者を含む精神障がい者の雇用が増加しているものの、法定</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雇用率を下回っており</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、一層</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の取組を進める必要がある。</a:t>
              </a:r>
            </a:p>
          </p:txBody>
        </p:sp>
      </p:grpSp>
    </p:spTree>
    <p:extLst>
      <p:ext uri="{BB962C8B-B14F-4D97-AF65-F5344CB8AC3E}">
        <p14:creationId xmlns:p14="http://schemas.microsoft.com/office/powerpoint/2010/main" val="1530537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236756" y="227993"/>
            <a:ext cx="12854146" cy="576064"/>
          </a:xfrm>
          <a:prstGeom prst="rect">
            <a:avLst/>
          </a:prstGeom>
        </p:spPr>
        <p:txBody>
          <a:bodyPr vert="horz" lIns="147491" tIns="73745" rIns="147491" bIns="73745" rtlCol="0" anchor="ctr">
            <a:normAutofit/>
          </a:bodyPr>
          <a:lstStyle>
            <a:lvl1pPr algn="ctr" defTabSz="1474908" rtl="0" eaLnBrk="1" latinLnBrk="0" hangingPunct="1">
              <a:spcBef>
                <a:spcPct val="0"/>
              </a:spcBef>
              <a:buNone/>
              <a:defRPr kumimoji="1" sz="7100" kern="1200">
                <a:solidFill>
                  <a:schemeClr val="tx1"/>
                </a:solidFill>
                <a:latin typeface="+mj-lt"/>
                <a:ea typeface="+mj-ea"/>
                <a:cs typeface="+mj-cs"/>
              </a:defRPr>
            </a:lvl1pPr>
          </a:lstStyle>
          <a:p>
            <a:r>
              <a:rPr lang="ja-JP" altLang="en-US" sz="2400" dirty="0" err="1" smtClean="0"/>
              <a:t>大阪府発達障がい</a:t>
            </a:r>
            <a:r>
              <a:rPr lang="ja-JP" altLang="en-US" sz="2400" dirty="0" smtClean="0"/>
              <a:t>児者支援プランの評価</a:t>
            </a:r>
            <a:r>
              <a:rPr lang="en-US" altLang="ja-JP" sz="2400" dirty="0" smtClean="0"/>
              <a:t>【</a:t>
            </a:r>
            <a:r>
              <a:rPr lang="ja-JP" altLang="en-US" sz="2400" dirty="0" smtClean="0"/>
              <a:t>概要版</a:t>
            </a:r>
            <a:r>
              <a:rPr lang="en-US" altLang="ja-JP" sz="2400" dirty="0" smtClean="0"/>
              <a:t>】</a:t>
            </a:r>
            <a:endParaRPr lang="ja-JP" altLang="en-US" sz="2400" dirty="0"/>
          </a:p>
        </p:txBody>
      </p:sp>
      <p:grpSp>
        <p:nvGrpSpPr>
          <p:cNvPr id="5" name="グループ化 4"/>
          <p:cNvGrpSpPr/>
          <p:nvPr/>
        </p:nvGrpSpPr>
        <p:grpSpPr>
          <a:xfrm>
            <a:off x="386343" y="958411"/>
            <a:ext cx="2998455" cy="1075921"/>
            <a:chOff x="779138" y="759245"/>
            <a:chExt cx="2030297" cy="834794"/>
          </a:xfrm>
        </p:grpSpPr>
        <p:grpSp>
          <p:nvGrpSpPr>
            <p:cNvPr id="6" name="グループ化 5"/>
            <p:cNvGrpSpPr/>
            <p:nvPr/>
          </p:nvGrpSpPr>
          <p:grpSpPr>
            <a:xfrm>
              <a:off x="1236756" y="759245"/>
              <a:ext cx="1572679" cy="263814"/>
              <a:chOff x="587983" y="759216"/>
              <a:chExt cx="1572679" cy="263814"/>
            </a:xfrm>
          </p:grpSpPr>
          <p:sp>
            <p:nvSpPr>
              <p:cNvPr id="8" name="正方形/長方形 7"/>
              <p:cNvSpPr/>
              <p:nvPr/>
            </p:nvSpPr>
            <p:spPr>
              <a:xfrm>
                <a:off x="587983" y="759216"/>
                <a:ext cx="805611" cy="263814"/>
              </a:xfrm>
              <a:prstGeom prst="rect">
                <a:avLst/>
              </a:prstGeom>
              <a:ln w="9525">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143979" indent="-107984">
                  <a:spcBef>
                    <a:spcPts val="300"/>
                  </a:spcBef>
                  <a:buFont typeface="Wingdings" panose="05000000000000000000" pitchFamily="2" charset="2"/>
                  <a:buChar char="Ø"/>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取組成果</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フローチャート : 抜出し 74"/>
              <p:cNvSpPr/>
              <p:nvPr/>
            </p:nvSpPr>
            <p:spPr>
              <a:xfrm rot="5400000">
                <a:off x="1402455" y="868263"/>
                <a:ext cx="170777" cy="45719"/>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560938" y="766865"/>
                <a:ext cx="599724" cy="248516"/>
              </a:xfrm>
              <a:prstGeom prst="rect">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207419" indent="-171424">
                  <a:spcBef>
                    <a:spcPts val="300"/>
                  </a:spcBef>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評価</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7" name="テキスト ボックス 6"/>
            <p:cNvSpPr txBox="1"/>
            <p:nvPr/>
          </p:nvSpPr>
          <p:spPr>
            <a:xfrm>
              <a:off x="779138" y="763042"/>
              <a:ext cx="576063" cy="830997"/>
            </a:xfrm>
            <a:prstGeom prst="rect">
              <a:avLst/>
            </a:prstGeom>
            <a:noFill/>
          </p:spPr>
          <p:txBody>
            <a:bodyPr wrap="square" rtlCol="0">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見方：</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1" name="グループ化 10"/>
          <p:cNvGrpSpPr/>
          <p:nvPr/>
        </p:nvGrpSpPr>
        <p:grpSpPr>
          <a:xfrm>
            <a:off x="565681" y="1572513"/>
            <a:ext cx="6923572" cy="4013378"/>
            <a:chOff x="10231797" y="1132834"/>
            <a:chExt cx="4752528" cy="2211059"/>
          </a:xfrm>
        </p:grpSpPr>
        <p:sp>
          <p:nvSpPr>
            <p:cNvPr id="12" name="角丸四角形 11"/>
            <p:cNvSpPr/>
            <p:nvPr/>
          </p:nvSpPr>
          <p:spPr>
            <a:xfrm>
              <a:off x="10231797" y="1132834"/>
              <a:ext cx="4752528" cy="2211059"/>
            </a:xfrm>
            <a:prstGeom prst="roundRect">
              <a:avLst>
                <a:gd name="adj" fmla="val 4994"/>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家族に対する</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p>
          </p:txBody>
        </p:sp>
        <p:sp>
          <p:nvSpPr>
            <p:cNvPr id="13" name="正方形/長方形 12"/>
            <p:cNvSpPr/>
            <p:nvPr/>
          </p:nvSpPr>
          <p:spPr>
            <a:xfrm>
              <a:off x="10320833" y="1545944"/>
              <a:ext cx="2064965" cy="1688489"/>
            </a:xfrm>
            <a:prstGeom prst="rect">
              <a:avLst/>
            </a:prstGeom>
            <a:ln w="9525">
              <a:solidFill>
                <a:schemeClr val="tx2"/>
              </a:solidFill>
            </a:ln>
          </p:spPr>
          <p:style>
            <a:lnRef idx="2">
              <a:schemeClr val="accent6"/>
            </a:lnRef>
            <a:fillRef idx="1">
              <a:schemeClr val="lt1"/>
            </a:fillRef>
            <a:effectRef idx="0">
              <a:schemeClr val="accent6"/>
            </a:effectRef>
            <a:fontRef idx="minor">
              <a:schemeClr val="dk1"/>
            </a:fontRef>
          </p:style>
          <p:txBody>
            <a:bodyPr lIns="18000" tIns="36000" rIns="7200" bIns="36000" rtlCol="0" anchor="ctr"/>
            <a:lstStyle/>
            <a:p>
              <a:pPr marL="143979" indent="-107984">
                <a:spcBef>
                  <a:spcPts val="300"/>
                </a:spcBef>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ペアレント・トレーニング等の実施</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43979" indent="-35994">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ペアトレ</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参加者数：計</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383</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43979" indent="-35994">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インストラクターの養成者数</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:37</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、計</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146</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43979" indent="-35994">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市町村独自のペアトレ実施</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件（</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H29</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43979" indent="-107984">
                <a:spcBef>
                  <a:spcPts val="300"/>
                </a:spcBef>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ペアレント・メンター事業の推進</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43979" indent="-35994">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メンター養成研修受講者数</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計</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70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43979" indent="-35994">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メンターの市町村等への派遣</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計</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件</a:t>
              </a:r>
            </a:p>
          </p:txBody>
        </p:sp>
        <p:sp>
          <p:nvSpPr>
            <p:cNvPr id="14" name="フローチャート : 抜出し 58"/>
            <p:cNvSpPr/>
            <p:nvPr/>
          </p:nvSpPr>
          <p:spPr>
            <a:xfrm rot="5400000">
              <a:off x="12197000" y="2224048"/>
              <a:ext cx="665626" cy="124569"/>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2673830" y="1528170"/>
              <a:ext cx="2160240" cy="1688489"/>
            </a:xfrm>
            <a:prstGeom prst="rect">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207419" indent="-171424">
                <a:spcBef>
                  <a:spcPts val="300"/>
                </a:spcBef>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概ね</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割の市町村で保護者支援プログラムを実施する体制は整えられた</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07419" indent="-171424">
                <a:spcBef>
                  <a:spcPts val="300"/>
                </a:spcBef>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ペアトレ、ペアプロを市町村が継続的に取り組めるようバックアップ方策を検討すべき。</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07419" indent="-171424">
                <a:spcBef>
                  <a:spcPts val="300"/>
                </a:spcBef>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メンターの派遣は増加傾向にあり、今後</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さらに活躍の場</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の拡充や、中高生の保護者等、親子関係の複雑化に対応した派遣等、充実を図るべき。</a:t>
              </a:r>
            </a:p>
          </p:txBody>
        </p:sp>
      </p:grpSp>
      <p:grpSp>
        <p:nvGrpSpPr>
          <p:cNvPr id="16" name="グループ化 15"/>
          <p:cNvGrpSpPr/>
          <p:nvPr/>
        </p:nvGrpSpPr>
        <p:grpSpPr>
          <a:xfrm>
            <a:off x="565681" y="5706740"/>
            <a:ext cx="6923572" cy="4176464"/>
            <a:chOff x="10225558" y="3904084"/>
            <a:chExt cx="4752528" cy="2153938"/>
          </a:xfrm>
        </p:grpSpPr>
        <p:sp>
          <p:nvSpPr>
            <p:cNvPr id="17" name="角丸四角形 16"/>
            <p:cNvSpPr/>
            <p:nvPr/>
          </p:nvSpPr>
          <p:spPr>
            <a:xfrm>
              <a:off x="10225558" y="3904084"/>
              <a:ext cx="4752528" cy="2153938"/>
            </a:xfrm>
            <a:prstGeom prst="roundRect">
              <a:avLst>
                <a:gd name="adj" fmla="val 4512"/>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）相談支援の充実</a:t>
              </a:r>
            </a:p>
            <a:p>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0351024" y="4236898"/>
              <a:ext cx="2064965" cy="1700275"/>
            </a:xfrm>
            <a:prstGeom prst="rect">
              <a:avLst/>
            </a:prstGeom>
            <a:ln w="9525">
              <a:solidFill>
                <a:schemeClr val="tx2"/>
              </a:solidFill>
            </a:ln>
          </p:spPr>
          <p:style>
            <a:lnRef idx="2">
              <a:schemeClr val="accent6"/>
            </a:lnRef>
            <a:fillRef idx="1">
              <a:schemeClr val="lt1"/>
            </a:fillRef>
            <a:effectRef idx="0">
              <a:schemeClr val="accent6"/>
            </a:effectRef>
            <a:fontRef idx="minor">
              <a:schemeClr val="dk1"/>
            </a:fontRef>
          </p:style>
          <p:txBody>
            <a:bodyPr lIns="18000" tIns="36000" rIns="7200" bIns="36000" rtlCol="0" anchor="ctr"/>
            <a:lstStyle/>
            <a:p>
              <a:pPr marL="143979" indent="-107984">
                <a:spcBef>
                  <a:spcPts val="300"/>
                </a:spcBef>
                <a:buFont typeface="Wingdings" panose="05000000000000000000" pitchFamily="2" charset="2"/>
                <a:buChar char="Ø"/>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アクトおおさかに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よる専門的な相談支援</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43979"/>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個別相談</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実人数</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1,238</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人、</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延べ  人</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数</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2,694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人</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Ｈ</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29〕</a:t>
              </a:r>
            </a:p>
            <a:p>
              <a:pPr marL="143979"/>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機関支援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】55</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事業所</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Ｈ</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29〕</a:t>
              </a:r>
            </a:p>
            <a:p>
              <a:pPr marL="143979" indent="-107984">
                <a:spcBef>
                  <a:spcPts val="300"/>
                </a:spcBef>
                <a:buFont typeface="Wingdings" panose="05000000000000000000" pitchFamily="2" charset="2"/>
                <a:buChar char="Ø"/>
              </a:pP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対応できる相談支援事業所の確保：</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市町村</a:t>
              </a:r>
            </a:p>
          </p:txBody>
        </p:sp>
        <p:sp>
          <p:nvSpPr>
            <p:cNvPr id="19" name="フローチャート : 抜出し 61"/>
            <p:cNvSpPr/>
            <p:nvPr/>
          </p:nvSpPr>
          <p:spPr>
            <a:xfrm rot="5400000">
              <a:off x="12227191" y="4962457"/>
              <a:ext cx="665626" cy="124569"/>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12704022" y="4236898"/>
              <a:ext cx="2160240" cy="1700275"/>
            </a:xfrm>
            <a:prstGeom prst="rect">
              <a:avLst/>
            </a:prstGeom>
            <a:ln w="19050" cmpd="sng">
              <a:solidFill>
                <a:schemeClr val="tx2"/>
              </a:solidFill>
              <a:prstDash val="solid"/>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207419" indent="-171424">
                <a:spcBef>
                  <a:spcPts val="300"/>
                </a:spcBef>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アクトおおさかの機関</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支援に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より相談</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支援の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充実を図った。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07419" indent="-171424">
                <a:spcBef>
                  <a:spcPts val="300"/>
                </a:spcBef>
                <a:buFont typeface="Wingdings" panose="05000000000000000000" pitchFamily="2" charset="2"/>
                <a:buChar char="u"/>
              </a:pP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児者の相談窓口となる相談支援事業所は府域でほぼ確保されている。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07419" indent="-171424">
                <a:spcBef>
                  <a:spcPts val="300"/>
                </a:spcBef>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個別の事業所への機関支援では</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補いきれない課題に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ついては、</a:t>
              </a: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者地域支援マネージャー事業を通じて、地域の支援体制の整備・強化に継続的に取り組むべき。</a:t>
              </a:r>
            </a:p>
          </p:txBody>
        </p:sp>
      </p:grpSp>
      <p:grpSp>
        <p:nvGrpSpPr>
          <p:cNvPr id="21" name="グループ化 20"/>
          <p:cNvGrpSpPr/>
          <p:nvPr/>
        </p:nvGrpSpPr>
        <p:grpSpPr>
          <a:xfrm>
            <a:off x="7777286" y="1572513"/>
            <a:ext cx="6313616" cy="4013378"/>
            <a:chOff x="10238821" y="5786125"/>
            <a:chExt cx="4752528" cy="1516704"/>
          </a:xfrm>
        </p:grpSpPr>
        <p:grpSp>
          <p:nvGrpSpPr>
            <p:cNvPr id="22" name="グループ化 21"/>
            <p:cNvGrpSpPr/>
            <p:nvPr/>
          </p:nvGrpSpPr>
          <p:grpSpPr>
            <a:xfrm>
              <a:off x="10238821" y="5786125"/>
              <a:ext cx="4752528" cy="1516704"/>
              <a:chOff x="10238821" y="5786124"/>
              <a:chExt cx="4752528" cy="1841255"/>
            </a:xfrm>
          </p:grpSpPr>
          <p:sp>
            <p:nvSpPr>
              <p:cNvPr id="24" name="角丸四角形 23"/>
              <p:cNvSpPr/>
              <p:nvPr/>
            </p:nvSpPr>
            <p:spPr>
              <a:xfrm>
                <a:off x="10238821" y="5786124"/>
                <a:ext cx="4752528" cy="1841255"/>
              </a:xfrm>
              <a:prstGeom prst="roundRect">
                <a:avLst>
                  <a:gd name="adj" fmla="val 5275"/>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）支援の引継のための取組</a:t>
                </a:r>
              </a:p>
            </p:txBody>
          </p:sp>
          <p:sp>
            <p:nvSpPr>
              <p:cNvPr id="25" name="正方形/長方形 24"/>
              <p:cNvSpPr/>
              <p:nvPr/>
            </p:nvSpPr>
            <p:spPr>
              <a:xfrm>
                <a:off x="10371491" y="6219690"/>
                <a:ext cx="2064965" cy="1200859"/>
              </a:xfrm>
              <a:prstGeom prst="rect">
                <a:avLst/>
              </a:prstGeom>
              <a:ln w="9525">
                <a:solidFill>
                  <a:schemeClr val="tx2"/>
                </a:solidFill>
              </a:ln>
            </p:spPr>
            <p:style>
              <a:lnRef idx="2">
                <a:schemeClr val="accent6"/>
              </a:lnRef>
              <a:fillRef idx="1">
                <a:schemeClr val="lt1"/>
              </a:fillRef>
              <a:effectRef idx="0">
                <a:schemeClr val="accent6"/>
              </a:effectRef>
              <a:fontRef idx="minor">
                <a:schemeClr val="dk1"/>
              </a:fontRef>
            </p:style>
            <p:txBody>
              <a:bodyPr lIns="18000" tIns="36000" rIns="7200" bIns="36000" rtlCol="0" anchor="ctr"/>
              <a:lstStyle/>
              <a:p>
                <a:pPr marL="143979" indent="-107984">
                  <a:spcBef>
                    <a:spcPts val="300"/>
                  </a:spcBef>
                  <a:buFont typeface="Wingdings" panose="05000000000000000000" pitchFamily="2" charset="2"/>
                  <a:buChar char="Ø"/>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発達障がいのある方のための支援の引継等に関する手引」の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策定（</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47%</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が活用、実践）</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43979" indent="-107984">
                  <a:spcBef>
                    <a:spcPts val="300"/>
                  </a:spcBef>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における引継ぎの取組</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108000">
                  <a:buFont typeface="Arial" panose="020B0604020202020204" pitchFamily="34" charset="0"/>
                  <a:buChar cha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サポートファイルの作成：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25</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市町村</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108000">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引継</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ぎの</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場</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の設定：</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市町村</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フローチャート : 抜出し 64"/>
              <p:cNvSpPr/>
              <p:nvPr/>
            </p:nvSpPr>
            <p:spPr>
              <a:xfrm rot="5400000">
                <a:off x="12220627" y="6761633"/>
                <a:ext cx="727665" cy="116593"/>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3" name="正方形/長方形 22"/>
            <p:cNvSpPr/>
            <p:nvPr/>
          </p:nvSpPr>
          <p:spPr>
            <a:xfrm>
              <a:off x="12724489" y="6143268"/>
              <a:ext cx="2160240" cy="989188"/>
            </a:xfrm>
            <a:prstGeom prst="rect">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207419" indent="-171424">
                <a:spcBef>
                  <a:spcPts val="300"/>
                </a:spcBef>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サポートファイルは保護者支援に有効なツールであり、適切に運用する仕組みを作ることが必要。</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07419" indent="-171424">
                <a:spcBef>
                  <a:spcPts val="300"/>
                </a:spcBef>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引継ぎに関する好事例の情報</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発信</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を行い、取り組みの共通化を進めるべき。</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7" name="グループ化 26"/>
          <p:cNvGrpSpPr/>
          <p:nvPr/>
        </p:nvGrpSpPr>
        <p:grpSpPr>
          <a:xfrm>
            <a:off x="7777286" y="5706740"/>
            <a:ext cx="6313616" cy="4176464"/>
            <a:chOff x="10267984" y="7542944"/>
            <a:chExt cx="4745324" cy="1619689"/>
          </a:xfrm>
        </p:grpSpPr>
        <p:sp>
          <p:nvSpPr>
            <p:cNvPr id="28" name="角丸四角形 27"/>
            <p:cNvSpPr/>
            <p:nvPr/>
          </p:nvSpPr>
          <p:spPr>
            <a:xfrm>
              <a:off x="10267984" y="7542944"/>
              <a:ext cx="4745324" cy="1619689"/>
            </a:xfrm>
            <a:prstGeom prst="roundRect">
              <a:avLst>
                <a:gd name="adj" fmla="val 7165"/>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）府民の発達障がいのための取組</a:t>
              </a:r>
            </a:p>
          </p:txBody>
        </p:sp>
        <p:sp>
          <p:nvSpPr>
            <p:cNvPr id="29" name="正方形/長方形 28"/>
            <p:cNvSpPr/>
            <p:nvPr/>
          </p:nvSpPr>
          <p:spPr>
            <a:xfrm>
              <a:off x="10371491" y="7862159"/>
              <a:ext cx="2064965" cy="1144646"/>
            </a:xfrm>
            <a:prstGeom prst="rect">
              <a:avLst/>
            </a:prstGeom>
            <a:ln w="9525">
              <a:solidFill>
                <a:schemeClr val="tx2"/>
              </a:solidFill>
            </a:ln>
          </p:spPr>
          <p:style>
            <a:lnRef idx="2">
              <a:schemeClr val="accent6"/>
            </a:lnRef>
            <a:fillRef idx="1">
              <a:schemeClr val="lt1"/>
            </a:fillRef>
            <a:effectRef idx="0">
              <a:schemeClr val="accent6"/>
            </a:effectRef>
            <a:fontRef idx="minor">
              <a:schemeClr val="dk1"/>
            </a:fontRef>
          </p:style>
          <p:txBody>
            <a:bodyPr lIns="18000" tIns="36000" rIns="7200" bIns="36000" rtlCol="0" anchor="ctr"/>
            <a:lstStyle/>
            <a:p>
              <a:pPr marL="143979" indent="-107984">
                <a:spcBef>
                  <a:spcPts val="300"/>
                </a:spcBef>
                <a:buFont typeface="Wingdings" panose="05000000000000000000" pitchFamily="2" charset="2"/>
                <a:buChar char="Ø"/>
              </a:pP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啓発週間の取組</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79973" indent="-35994">
                <a:buFont typeface="Arial" panose="020B0604020202020204" pitchFamily="34" charset="0"/>
                <a:buChar char="•"/>
              </a:pP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シンポジウム</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79973" indent="-35994">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ブルーライトアップ　等</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43979" indent="-107984">
                <a:spcBef>
                  <a:spcPts val="300"/>
                </a:spcBef>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啓発リーフレットの配布</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43979" indent="-107984">
                <a:spcBef>
                  <a:spcPts val="300"/>
                </a:spcBef>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市町村における啓発の取組</a:t>
              </a:r>
            </a:p>
          </p:txBody>
        </p:sp>
        <p:sp>
          <p:nvSpPr>
            <p:cNvPr id="30" name="フローチャート : 抜出し 68"/>
            <p:cNvSpPr/>
            <p:nvPr/>
          </p:nvSpPr>
          <p:spPr>
            <a:xfrm rot="5400000">
              <a:off x="12259237" y="8380454"/>
              <a:ext cx="665626" cy="124569"/>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12756534" y="7862159"/>
              <a:ext cx="2160240" cy="1144646"/>
            </a:xfrm>
            <a:prstGeom prst="rect">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marL="207419" indent="-171424">
                <a:spcBef>
                  <a:spcPts val="300"/>
                </a:spcBef>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報道</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等にも取り上げられ、</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府民への周知に一定の実績が上がっている。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07419" indent="-171424">
                <a:spcBef>
                  <a:spcPts val="300"/>
                </a:spcBef>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府民が発達障害のある人への理解を深め、適切に接することができるよう、引き続き地道な取り組みが必要。</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07419" indent="-171424">
                <a:spcBef>
                  <a:spcPts val="300"/>
                </a:spcBef>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の啓発活動の均衡化を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図</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るべき。</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363958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236756" y="227993"/>
            <a:ext cx="12854146" cy="576064"/>
          </a:xfrm>
          <a:prstGeom prst="rect">
            <a:avLst/>
          </a:prstGeom>
        </p:spPr>
        <p:txBody>
          <a:bodyPr vert="horz" lIns="147491" tIns="73745" rIns="147491" bIns="73745" rtlCol="0" anchor="ctr">
            <a:normAutofit/>
          </a:bodyPr>
          <a:lstStyle>
            <a:lvl1pPr algn="ctr" defTabSz="1474908" rtl="0" eaLnBrk="1" latinLnBrk="0" hangingPunct="1">
              <a:spcBef>
                <a:spcPct val="0"/>
              </a:spcBef>
              <a:buNone/>
              <a:defRPr kumimoji="1" sz="7100" kern="1200">
                <a:solidFill>
                  <a:schemeClr val="tx1"/>
                </a:solidFill>
                <a:latin typeface="+mj-lt"/>
                <a:ea typeface="+mj-ea"/>
                <a:cs typeface="+mj-cs"/>
              </a:defRPr>
            </a:lvl1pPr>
          </a:lstStyle>
          <a:p>
            <a:r>
              <a:rPr lang="ja-JP" altLang="en-US" sz="2400" dirty="0" err="1" smtClean="0"/>
              <a:t>大阪府発達障がい</a:t>
            </a:r>
            <a:r>
              <a:rPr lang="ja-JP" altLang="en-US" sz="2400" dirty="0" smtClean="0"/>
              <a:t>児者支援プランの評価</a:t>
            </a:r>
            <a:r>
              <a:rPr lang="en-US" altLang="ja-JP" sz="2400" dirty="0" smtClean="0"/>
              <a:t>【</a:t>
            </a:r>
            <a:r>
              <a:rPr lang="ja-JP" altLang="en-US" sz="2400" dirty="0" smtClean="0"/>
              <a:t>概要版</a:t>
            </a:r>
            <a:r>
              <a:rPr lang="en-US" altLang="ja-JP" sz="2400" dirty="0" smtClean="0"/>
              <a:t>】</a:t>
            </a:r>
            <a:endParaRPr lang="ja-JP" altLang="en-US" sz="2400" dirty="0"/>
          </a:p>
        </p:txBody>
      </p:sp>
      <p:sp>
        <p:nvSpPr>
          <p:cNvPr id="11" name="正方形/長方形 10"/>
          <p:cNvSpPr/>
          <p:nvPr/>
        </p:nvSpPr>
        <p:spPr>
          <a:xfrm>
            <a:off x="936526" y="1818308"/>
            <a:ext cx="1497526" cy="584775"/>
          </a:xfrm>
          <a:prstGeom prst="rect">
            <a:avLst/>
          </a:prstGeom>
        </p:spPr>
        <p:txBody>
          <a:bodyPr wrap="none">
            <a:spAutoFit/>
          </a:bodyPr>
          <a:lstStyle/>
          <a:p>
            <a:r>
              <a:rPr lang="ja-JP" altLang="en-US" sz="3200" dirty="0">
                <a:latin typeface="Meiryo UI" panose="020B0604030504040204" pitchFamily="50" charset="-128"/>
                <a:ea typeface="Meiryo UI" panose="020B0604030504040204" pitchFamily="50" charset="-128"/>
                <a:cs typeface="Meiryo UI" panose="020B0604030504040204" pitchFamily="50" charset="-128"/>
              </a:rPr>
              <a:t>◎まとめ</a:t>
            </a:r>
          </a:p>
        </p:txBody>
      </p:sp>
      <p:sp>
        <p:nvSpPr>
          <p:cNvPr id="12" name="角丸四角形 11"/>
          <p:cNvSpPr/>
          <p:nvPr/>
        </p:nvSpPr>
        <p:spPr>
          <a:xfrm>
            <a:off x="722006" y="2754412"/>
            <a:ext cx="13608000" cy="5224740"/>
          </a:xfrm>
          <a:prstGeom prst="roundRect">
            <a:avLst>
              <a:gd name="adj" fmla="val 7165"/>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spcCol="0" rtlCol="0" anchor="ctr" anchorCtr="0">
            <a:spAutoFit/>
          </a:bodyPr>
          <a:lstStyle/>
          <a:p>
            <a:pPr marL="171450" indent="-171450">
              <a:lnSpc>
                <a:spcPct val="200000"/>
              </a:lnSpc>
              <a:spcBef>
                <a:spcPts val="300"/>
              </a:spcBef>
              <a:buFont typeface="Wingdings" panose="05000000000000000000" pitchFamily="2" charset="2"/>
              <a:buChar char="u"/>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早期発見・早期発達支援、支援教育等の充実、多様な就労支援等で着実</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な成果が認められたほか、地域レベル</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でも個別療育や</a:t>
            </a:r>
            <a:r>
              <a:rPr lang="ja-JP" altLang="en-US" sz="16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a:t>
            </a:r>
            <a:r>
              <a:rPr lang="ja-JP" altLang="en-US" sz="16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がいに</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係る福祉サービス事業所が量的に充実するなど、ライフステージを通じた一貫した切れ目のない</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支援については</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、府域で一定の進捗が</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見られた</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ct val="200000"/>
              </a:lnSpc>
              <a:spcBef>
                <a:spcPts val="300"/>
              </a:spcBef>
              <a:buFont typeface="Wingdings" panose="05000000000000000000" pitchFamily="2" charset="2"/>
              <a:buChar char="u"/>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二次</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医療圏ごとに設置した療育拠点による専門的な個別療育と機関支援の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実施などは</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、全国的に</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も先進的な取組</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なっており、療育拠点を中心に市町村も含めたペアレントトレーニング、</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医師のための発達障がいの診療研修などにも取り組んで</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きた。このように独自</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の事業を取り入れながら、重点施策として</a:t>
            </a:r>
            <a:r>
              <a:rPr lang="ja-JP" altLang="en-US" sz="16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児者の支援に係る各種事業を展開してきた府の取組は評価</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できる。</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ct val="200000"/>
              </a:lnSpc>
              <a:spcBef>
                <a:spcPts val="300"/>
              </a:spcBef>
              <a:buFont typeface="Wingdings" panose="05000000000000000000" pitchFamily="2" charset="2"/>
              <a:buChar char="u"/>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しかし、</a:t>
            </a:r>
            <a:r>
              <a:rPr lang="ja-JP" altLang="en-US" sz="16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a:t>
            </a:r>
            <a:r>
              <a:rPr lang="ja-JP" altLang="en-US" sz="16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がいに</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係る</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専門医療機関の確保、急増</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した指定障がい児通所支援事業所におけるサービスに</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関する質</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差の顕在化、事業所</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単体では解決できないような困難事例への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対応など、</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地域全体での支援力を</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向上させるためには、さまざま</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課題も浮き彫りになって</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きた</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ct val="200000"/>
              </a:lnSpc>
              <a:spcBef>
                <a:spcPts val="300"/>
              </a:spcBef>
              <a:buFont typeface="Wingdings" panose="05000000000000000000" pitchFamily="2" charset="2"/>
              <a:buChar char="u"/>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ような中</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、障害者</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差別解消法が</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施行に伴う合理的</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配慮の理念の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共有を図るとともに、第</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次</a:t>
            </a:r>
            <a:r>
              <a:rPr lang="ja-JP" altLang="en-US" sz="16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大阪府障がい</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計画（後期計画）により、発達障がい児者がライフステージを通じて一貫した支援が受けられるよう取組を進めることが施策の方向性として示されており、発達障がい児者支援施策のさらなる充実を図ることが</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求められる。</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72034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1905</Words>
  <Application>Microsoft Office PowerPoint</Application>
  <PresentationFormat>ユーザー設定</PresentationFormat>
  <Paragraphs>116</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ＭＳ Ｐゴシック</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2019-03-26T06:44:49Z</dcterms:created>
  <dcterms:modified xsi:type="dcterms:W3CDTF">2019-03-26T06:44:54Z</dcterms:modified>
</cp:coreProperties>
</file>