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EC188-16DB-4A93-AE85-5E1D71AEDA6E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EAA3EF-A707-4BCC-B22B-E05829E1D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068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AA3EF-A707-4BCC-B22B-E05829E1D77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531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80D4E-C62E-4F8F-A804-7C1ADE440B8D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B865-B34E-4FBB-BE27-B44C96944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303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80D4E-C62E-4F8F-A804-7C1ADE440B8D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B865-B34E-4FBB-BE27-B44C96944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8197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80D4E-C62E-4F8F-A804-7C1ADE440B8D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B865-B34E-4FBB-BE27-B44C96944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14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80D4E-C62E-4F8F-A804-7C1ADE440B8D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B865-B34E-4FBB-BE27-B44C96944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132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80D4E-C62E-4F8F-A804-7C1ADE440B8D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B865-B34E-4FBB-BE27-B44C96944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527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80D4E-C62E-4F8F-A804-7C1ADE440B8D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B865-B34E-4FBB-BE27-B44C96944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550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80D4E-C62E-4F8F-A804-7C1ADE440B8D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B865-B34E-4FBB-BE27-B44C96944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586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80D4E-C62E-4F8F-A804-7C1ADE440B8D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B865-B34E-4FBB-BE27-B44C96944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2699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80D4E-C62E-4F8F-A804-7C1ADE440B8D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B865-B34E-4FBB-BE27-B44C96944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95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80D4E-C62E-4F8F-A804-7C1ADE440B8D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B865-B34E-4FBB-BE27-B44C96944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960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80D4E-C62E-4F8F-A804-7C1ADE440B8D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B865-B34E-4FBB-BE27-B44C96944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00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80D4E-C62E-4F8F-A804-7C1ADE440B8D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AB865-B34E-4FBB-BE27-B44C96944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268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8025" y="349140"/>
            <a:ext cx="8229600" cy="850106"/>
          </a:xfrm>
        </p:spPr>
        <p:txBody>
          <a:bodyPr>
            <a:normAutofit/>
          </a:bodyPr>
          <a:lstStyle/>
          <a:p>
            <a:r>
              <a:rPr lang="ja-JP" altLang="en-US" sz="2800" dirty="0"/>
              <a:t>高次脳機能障</a:t>
            </a:r>
            <a:r>
              <a:rPr lang="ja-JP" altLang="en-US" sz="2800" dirty="0" smtClean="0"/>
              <a:t>がい支援コンサルテーション 流れ図</a:t>
            </a:r>
            <a:endParaRPr kumimoji="1" lang="ja-JP" altLang="en-US" sz="2800" dirty="0"/>
          </a:p>
        </p:txBody>
      </p:sp>
      <p:sp>
        <p:nvSpPr>
          <p:cNvPr id="8" name="角丸四角形 7"/>
          <p:cNvSpPr/>
          <p:nvPr/>
        </p:nvSpPr>
        <p:spPr>
          <a:xfrm>
            <a:off x="5652120" y="4869160"/>
            <a:ext cx="2880320" cy="1393371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dirty="0" err="1" smtClean="0"/>
              <a:t>障がい</a:t>
            </a:r>
            <a:r>
              <a:rPr kumimoji="1" lang="ja-JP" altLang="en-US" dirty="0" smtClean="0"/>
              <a:t>者自立相談支援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センター</a:t>
            </a:r>
            <a:endParaRPr lang="en-US" altLang="ja-JP" dirty="0"/>
          </a:p>
          <a:p>
            <a:pPr algn="ctr"/>
            <a:r>
              <a:rPr kumimoji="1" lang="ja-JP" altLang="en-US" dirty="0"/>
              <a:t>高次脳機能障</a:t>
            </a:r>
            <a:r>
              <a:rPr kumimoji="1" lang="ja-JP" altLang="en-US" dirty="0" smtClean="0"/>
              <a:t>がい支援コーディネーター</a:t>
            </a:r>
            <a:endParaRPr kumimoji="1" lang="en-US" altLang="ja-JP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812358" y="2829977"/>
            <a:ext cx="1080121" cy="181588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400" dirty="0" smtClean="0"/>
              <a:t>②使たらええで帳「様式２」に情報をまとめ、依頼書と合わせて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書留逓送にて送付</a:t>
            </a:r>
            <a:endParaRPr kumimoji="1" lang="ja-JP" altLang="en-US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355799" y="1437716"/>
            <a:ext cx="2859297" cy="30777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1400" dirty="0" smtClean="0"/>
              <a:t>①市区町村へ相談・協力依頼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483730" y="4293096"/>
            <a:ext cx="2791341" cy="160043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1400" dirty="0" smtClean="0"/>
              <a:t>④事業所</a:t>
            </a:r>
            <a:r>
              <a:rPr lang="ja-JP" altLang="en-US" sz="1400" dirty="0"/>
              <a:t>に</a:t>
            </a:r>
            <a:r>
              <a:rPr lang="ja-JP" altLang="en-US" sz="1400" dirty="0" smtClean="0"/>
              <a:t>訪問</a:t>
            </a:r>
            <a:r>
              <a:rPr lang="ja-JP" altLang="en-US" sz="1400" dirty="0"/>
              <a:t>して支援者から情報を得る。 （</a:t>
            </a:r>
            <a:r>
              <a:rPr lang="ja-JP" altLang="en-US" sz="1400" dirty="0" smtClean="0"/>
              <a:t>可能であれば）ご本人の様子を観察。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⑤（必要であれば）事業所職員に対し、高次脳機能障がいの基礎知識等について説明する。</a:t>
            </a:r>
            <a:endParaRPr lang="en-US" altLang="ja-JP" sz="1400" dirty="0" smtClean="0"/>
          </a:p>
        </p:txBody>
      </p:sp>
      <p:grpSp>
        <p:nvGrpSpPr>
          <p:cNvPr id="3" name="グループ化 2"/>
          <p:cNvGrpSpPr/>
          <p:nvPr/>
        </p:nvGrpSpPr>
        <p:grpSpPr>
          <a:xfrm>
            <a:off x="467544" y="1676714"/>
            <a:ext cx="1524718" cy="3885683"/>
            <a:chOff x="467544" y="1425398"/>
            <a:chExt cx="1524718" cy="2310382"/>
          </a:xfrm>
        </p:grpSpPr>
        <p:sp>
          <p:nvSpPr>
            <p:cNvPr id="6" name="角丸四角形 5"/>
            <p:cNvSpPr/>
            <p:nvPr/>
          </p:nvSpPr>
          <p:spPr>
            <a:xfrm>
              <a:off x="467544" y="1425398"/>
              <a:ext cx="1524718" cy="1259963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kumimoji="1" lang="ja-JP" altLang="en-US" dirty="0" smtClean="0"/>
                <a:t>事業所</a:t>
              </a:r>
              <a:endParaRPr kumimoji="1" lang="en-US" altLang="ja-JP" dirty="0" smtClean="0"/>
            </a:p>
            <a:p>
              <a:pPr algn="ctr"/>
              <a:r>
                <a:rPr kumimoji="1" lang="ja-JP" altLang="en-US" dirty="0" smtClean="0"/>
                <a:t>（相談支援・日中支援等）</a:t>
              </a:r>
              <a:endParaRPr kumimoji="1" lang="ja-JP" altLang="en-US" dirty="0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467544" y="2693555"/>
              <a:ext cx="1524718" cy="1042225"/>
            </a:xfrm>
            <a:prstGeom prst="roundRect">
              <a:avLst/>
            </a:prstGeom>
            <a:solidFill>
              <a:schemeClr val="accent3"/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dirty="0"/>
                <a:t>本人</a:t>
              </a:r>
              <a:r>
                <a:rPr lang="ja-JP" altLang="en-US" dirty="0" smtClean="0"/>
                <a:t>の</a:t>
              </a:r>
              <a:r>
                <a:rPr kumimoji="1" lang="ja-JP" altLang="en-US" dirty="0" smtClean="0"/>
                <a:t>相談</a:t>
              </a:r>
              <a:r>
                <a:rPr kumimoji="1" lang="ja-JP" altLang="en-US" dirty="0"/>
                <a:t>支援専門員</a:t>
              </a: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5652120" y="1251580"/>
            <a:ext cx="2880320" cy="1357990"/>
            <a:chOff x="6100032" y="1251580"/>
            <a:chExt cx="1775438" cy="1357990"/>
          </a:xfrm>
        </p:grpSpPr>
        <p:sp>
          <p:nvSpPr>
            <p:cNvPr id="7" name="角丸四角形 6"/>
            <p:cNvSpPr/>
            <p:nvPr/>
          </p:nvSpPr>
          <p:spPr>
            <a:xfrm>
              <a:off x="6231667" y="1251580"/>
              <a:ext cx="1512168" cy="135799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t" anchorCtr="0"/>
            <a:lstStyle/>
            <a:p>
              <a:r>
                <a:rPr kumimoji="1" lang="ja-JP" altLang="en-US" dirty="0" smtClean="0"/>
                <a:t>　　　　市区町村</a:t>
              </a:r>
              <a:endParaRPr kumimoji="1" lang="ja-JP" altLang="en-US" dirty="0"/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6100032" y="1745625"/>
              <a:ext cx="1775438" cy="599927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1600" dirty="0" smtClean="0"/>
                <a:t>個別支援会議等</a:t>
              </a:r>
              <a:endParaRPr kumimoji="1" lang="ja-JP" altLang="en-US" sz="1600" dirty="0"/>
            </a:p>
          </p:txBody>
        </p:sp>
      </p:grpSp>
      <p:cxnSp>
        <p:nvCxnSpPr>
          <p:cNvPr id="25" name="直線矢印コネクタ 24"/>
          <p:cNvCxnSpPr/>
          <p:nvPr/>
        </p:nvCxnSpPr>
        <p:spPr>
          <a:xfrm flipV="1">
            <a:off x="2123728" y="1745493"/>
            <a:ext cx="3416122" cy="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>
            <a:off x="7812360" y="2730579"/>
            <a:ext cx="644" cy="20665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H="1" flipV="1">
            <a:off x="2123728" y="3917557"/>
            <a:ext cx="3444192" cy="15368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V="1">
            <a:off x="5864960" y="2609570"/>
            <a:ext cx="291216" cy="21559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6516216" y="2722977"/>
            <a:ext cx="615553" cy="20261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400" dirty="0" smtClean="0"/>
              <a:t>⑧必要に応じて</a:t>
            </a:r>
            <a:endParaRPr lang="en-US" altLang="ja-JP" sz="1400" dirty="0" smtClean="0"/>
          </a:p>
          <a:p>
            <a:pPr algn="ctr"/>
            <a:r>
              <a:rPr kumimoji="1" lang="ja-JP" altLang="en-US" sz="1400" dirty="0" smtClean="0"/>
              <a:t>状況報告･相談</a:t>
            </a:r>
            <a:endParaRPr kumimoji="1" lang="ja-JP" altLang="en-US" sz="1400" dirty="0"/>
          </a:p>
        </p:txBody>
      </p:sp>
      <p:cxnSp>
        <p:nvCxnSpPr>
          <p:cNvPr id="70" name="直線矢印コネクタ 69"/>
          <p:cNvCxnSpPr/>
          <p:nvPr/>
        </p:nvCxnSpPr>
        <p:spPr>
          <a:xfrm flipH="1">
            <a:off x="2123728" y="2021915"/>
            <a:ext cx="3323441" cy="0"/>
          </a:xfrm>
          <a:prstGeom prst="straightConnector1">
            <a:avLst/>
          </a:prstGeom>
          <a:ln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70"/>
          <p:cNvSpPr txBox="1"/>
          <p:nvPr/>
        </p:nvSpPr>
        <p:spPr>
          <a:xfrm>
            <a:off x="2311635" y="2037775"/>
            <a:ext cx="3256285" cy="30777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1400" dirty="0" smtClean="0"/>
              <a:t>⑦個別支援会議を経ての状況確認</a:t>
            </a:r>
            <a:endParaRPr kumimoji="1" lang="ja-JP" altLang="en-US" dirty="0"/>
          </a:p>
        </p:txBody>
      </p:sp>
      <p:cxnSp>
        <p:nvCxnSpPr>
          <p:cNvPr id="73" name="直線矢印コネクタ 72"/>
          <p:cNvCxnSpPr/>
          <p:nvPr/>
        </p:nvCxnSpPr>
        <p:spPr>
          <a:xfrm>
            <a:off x="6588224" y="2698295"/>
            <a:ext cx="0" cy="2041247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V="1">
            <a:off x="7236296" y="2685361"/>
            <a:ext cx="359" cy="2067116"/>
          </a:xfrm>
          <a:prstGeom prst="straightConnector1">
            <a:avLst/>
          </a:prstGeom>
          <a:ln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7164288" y="2694955"/>
            <a:ext cx="615553" cy="206711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sz="1400" dirty="0" smtClean="0"/>
              <a:t>③依頼内容の確認・</a:t>
            </a:r>
            <a:endParaRPr lang="en-US" altLang="ja-JP" sz="1400" dirty="0" smtClean="0"/>
          </a:p>
          <a:p>
            <a:pPr algn="ctr"/>
            <a:r>
              <a:rPr lang="ja-JP" altLang="en-US" sz="1400" dirty="0"/>
              <a:t>　</a:t>
            </a:r>
            <a:r>
              <a:rPr lang="ja-JP" altLang="en-US" sz="1400" dirty="0" smtClean="0"/>
              <a:t>日程調整等</a:t>
            </a:r>
            <a:endParaRPr kumimoji="1" lang="ja-JP" altLang="en-US" sz="14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944027" y="2829977"/>
            <a:ext cx="35141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⑥困って</a:t>
            </a:r>
            <a:r>
              <a:rPr lang="ja-JP" altLang="en-US" sz="1400" dirty="0"/>
              <a:t>いる状況や本人の状態等について、事業所職員や相談支援</a:t>
            </a:r>
            <a:r>
              <a:rPr lang="ja-JP" altLang="en-US" sz="1400" dirty="0" smtClean="0"/>
              <a:t>専門員、市区町村担当職員等と</a:t>
            </a:r>
            <a:r>
              <a:rPr lang="ja-JP" altLang="en-US" sz="1400" dirty="0"/>
              <a:t>コーディネーターが一緒に整理し、対応方法を検討する</a:t>
            </a:r>
            <a:r>
              <a:rPr lang="ja-JP" altLang="en-US" sz="1400" dirty="0" smtClean="0"/>
              <a:t>。（個別支援会議）</a:t>
            </a:r>
            <a:r>
              <a:rPr lang="en-US" altLang="ja-JP" sz="1400" dirty="0" smtClean="0"/>
              <a:t>※</a:t>
            </a:r>
            <a:endParaRPr lang="en-US" altLang="ja-JP" sz="1400" dirty="0"/>
          </a:p>
        </p:txBody>
      </p:sp>
      <p:cxnSp>
        <p:nvCxnSpPr>
          <p:cNvPr id="33" name="直線矢印コネクタ 32"/>
          <p:cNvCxnSpPr/>
          <p:nvPr/>
        </p:nvCxnSpPr>
        <p:spPr>
          <a:xfrm flipV="1">
            <a:off x="2311635" y="2609570"/>
            <a:ext cx="3340485" cy="9325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467544" y="6165304"/>
            <a:ext cx="4747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⑥の個別支援会議には、市区町村担当職員の方も</a:t>
            </a:r>
            <a:endParaRPr kumimoji="1"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</a:t>
            </a:r>
            <a:r>
              <a:rPr kumimoji="1" lang="ja-JP" altLang="en-US" sz="1400" dirty="0" smtClean="0"/>
              <a:t>必ずご参加ください。</a:t>
            </a:r>
            <a:endParaRPr kumimoji="1" lang="ja-JP" altLang="en-US" sz="1400" dirty="0"/>
          </a:p>
        </p:txBody>
      </p:sp>
      <p:sp>
        <p:nvSpPr>
          <p:cNvPr id="4" name="正方形/長方形 3"/>
          <p:cNvSpPr/>
          <p:nvPr/>
        </p:nvSpPr>
        <p:spPr>
          <a:xfrm>
            <a:off x="8244409" y="44624"/>
            <a:ext cx="864095" cy="2880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別添２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9559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prstDash val="sysDash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画面に合わせる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高次脳機能障がい支援コンサルテーション 流れ図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2019-03-26T06:40:48Z</dcterms:created>
  <dcterms:modified xsi:type="dcterms:W3CDTF">2019-03-26T06:40:53Z</dcterms:modified>
</cp:coreProperties>
</file>