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varScale="1">
        <p:scale>
          <a:sx n="68" d="100"/>
          <a:sy n="68"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8693"/>
          </a:xfrm>
          <a:prstGeom prst="rect">
            <a:avLst/>
          </a:prstGeom>
        </p:spPr>
        <p:txBody>
          <a:bodyPr vert="horz" lIns="95686" tIns="47843" rIns="95686" bIns="478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5686" tIns="47843" rIns="95686" bIns="47843" rtlCol="0"/>
          <a:lstStyle>
            <a:lvl1pPr algn="r">
              <a:defRPr sz="1200"/>
            </a:lvl1pPr>
          </a:lstStyle>
          <a:p>
            <a:fld id="{8943CCD8-6B84-4F36-A8DB-0FC0763FD14A}" type="datetimeFigureOut">
              <a:rPr kumimoji="1" lang="ja-JP" altLang="en-US" smtClean="0"/>
              <a:t>2022/2/18</a:t>
            </a:fld>
            <a:endParaRPr kumimoji="1" lang="ja-JP" altLang="en-US"/>
          </a:p>
        </p:txBody>
      </p:sp>
      <p:sp>
        <p:nvSpPr>
          <p:cNvPr id="4" name="スライド イメージ プレースホルダー 3"/>
          <p:cNvSpPr>
            <a:spLocks noGrp="1" noRot="1" noChangeAspect="1"/>
          </p:cNvSpPr>
          <p:nvPr>
            <p:ph type="sldImg" idx="2"/>
          </p:nvPr>
        </p:nvSpPr>
        <p:spPr>
          <a:xfrm>
            <a:off x="1031875" y="1241425"/>
            <a:ext cx="4743450" cy="3355975"/>
          </a:xfrm>
          <a:prstGeom prst="rect">
            <a:avLst/>
          </a:prstGeom>
          <a:noFill/>
          <a:ln w="12700">
            <a:solidFill>
              <a:prstClr val="black"/>
            </a:solidFill>
          </a:ln>
        </p:spPr>
        <p:txBody>
          <a:bodyPr vert="horz" lIns="95686" tIns="47843" rIns="95686" bIns="47843"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6" tIns="47843" rIns="95686" bIns="478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5686" tIns="47843" rIns="95686" bIns="478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6" tIns="47843" rIns="95686" bIns="47843" rtlCol="0" anchor="b"/>
          <a:lstStyle>
            <a:lvl1pPr algn="r">
              <a:defRPr sz="1200"/>
            </a:lvl1pPr>
          </a:lstStyle>
          <a:p>
            <a:fld id="{93C40D3D-6816-4284-B44A-0CF9D3A84173}" type="slidenum">
              <a:rPr kumimoji="1" lang="ja-JP" altLang="en-US" smtClean="0"/>
              <a:t>‹#›</a:t>
            </a:fld>
            <a:endParaRPr kumimoji="1" lang="ja-JP" altLang="en-US"/>
          </a:p>
        </p:txBody>
      </p:sp>
    </p:spTree>
    <p:extLst>
      <p:ext uri="{BB962C8B-B14F-4D97-AF65-F5344CB8AC3E}">
        <p14:creationId xmlns:p14="http://schemas.microsoft.com/office/powerpoint/2010/main" val="8988480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427396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2906035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1337578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2781463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61229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147205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90011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98770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43693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52001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085069-05A7-4222-AD2B-1329D82E3451}" type="datetimeFigureOut">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3913905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E8085069-05A7-4222-AD2B-1329D82E3451}" type="datetimeFigureOut">
              <a:rPr kumimoji="1" lang="ja-JP" altLang="en-US" smtClean="0"/>
              <a:t>2022/2/18</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BF2FAB1-E295-4F1C-89DD-CFC4AC8390D1}" type="slidenum">
              <a:rPr kumimoji="1" lang="ja-JP" altLang="en-US" smtClean="0"/>
              <a:t>‹#›</a:t>
            </a:fld>
            <a:endParaRPr kumimoji="1" lang="ja-JP" altLang="en-US"/>
          </a:p>
        </p:txBody>
      </p:sp>
    </p:spTree>
    <p:extLst>
      <p:ext uri="{BB962C8B-B14F-4D97-AF65-F5344CB8AC3E}">
        <p14:creationId xmlns:p14="http://schemas.microsoft.com/office/powerpoint/2010/main" val="528340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196753" y="675830"/>
            <a:ext cx="7565857" cy="298197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12" name="正方形/長方形 11"/>
          <p:cNvSpPr/>
          <p:nvPr/>
        </p:nvSpPr>
        <p:spPr>
          <a:xfrm>
            <a:off x="1250063" y="718603"/>
            <a:ext cx="7460951" cy="2884245"/>
          </a:xfrm>
          <a:custGeom>
            <a:avLst/>
            <a:gdLst>
              <a:gd name="connsiteX0" fmla="*/ 0 w 6143226"/>
              <a:gd name="connsiteY0" fmla="*/ 0 h 2286547"/>
              <a:gd name="connsiteX1" fmla="*/ 6143226 w 6143226"/>
              <a:gd name="connsiteY1" fmla="*/ 0 h 2286547"/>
              <a:gd name="connsiteX2" fmla="*/ 6143226 w 6143226"/>
              <a:gd name="connsiteY2" fmla="*/ 2286547 h 2286547"/>
              <a:gd name="connsiteX3" fmla="*/ 0 w 6143226"/>
              <a:gd name="connsiteY3" fmla="*/ 2286547 h 2286547"/>
              <a:gd name="connsiteX4" fmla="*/ 0 w 6143226"/>
              <a:gd name="connsiteY4" fmla="*/ 0 h 2286547"/>
              <a:gd name="connsiteX0" fmla="*/ 0 w 6143226"/>
              <a:gd name="connsiteY0" fmla="*/ 0 h 2286547"/>
              <a:gd name="connsiteX1" fmla="*/ 6143226 w 6143226"/>
              <a:gd name="connsiteY1" fmla="*/ 0 h 2286547"/>
              <a:gd name="connsiteX2" fmla="*/ 6143226 w 6143226"/>
              <a:gd name="connsiteY2" fmla="*/ 2286547 h 2286547"/>
              <a:gd name="connsiteX3" fmla="*/ 3180951 w 6143226"/>
              <a:gd name="connsiteY3" fmla="*/ 2277022 h 2286547"/>
              <a:gd name="connsiteX4" fmla="*/ 0 w 6143226"/>
              <a:gd name="connsiteY4" fmla="*/ 2286547 h 2286547"/>
              <a:gd name="connsiteX5" fmla="*/ 0 w 6143226"/>
              <a:gd name="connsiteY5" fmla="*/ 0 h 2286547"/>
              <a:gd name="connsiteX0" fmla="*/ 0 w 6143226"/>
              <a:gd name="connsiteY0" fmla="*/ 0 h 2286547"/>
              <a:gd name="connsiteX1" fmla="*/ 6143226 w 6143226"/>
              <a:gd name="connsiteY1" fmla="*/ 0 h 2286547"/>
              <a:gd name="connsiteX2" fmla="*/ 6133701 w 6143226"/>
              <a:gd name="connsiteY2" fmla="*/ 1162597 h 2286547"/>
              <a:gd name="connsiteX3" fmla="*/ 6143226 w 6143226"/>
              <a:gd name="connsiteY3" fmla="*/ 2286547 h 2286547"/>
              <a:gd name="connsiteX4" fmla="*/ 3180951 w 6143226"/>
              <a:gd name="connsiteY4" fmla="*/ 2277022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180951 w 6143226"/>
              <a:gd name="connsiteY3" fmla="*/ 1162597 h 2286547"/>
              <a:gd name="connsiteX4" fmla="*/ 3180951 w 6143226"/>
              <a:gd name="connsiteY4" fmla="*/ 2277022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511315 w 6143226"/>
              <a:gd name="connsiteY3" fmla="*/ 1153392 h 2286547"/>
              <a:gd name="connsiteX4" fmla="*/ 3180951 w 6143226"/>
              <a:gd name="connsiteY4" fmla="*/ 2277022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511315 w 6143226"/>
              <a:gd name="connsiteY3" fmla="*/ 1153392 h 2286547"/>
              <a:gd name="connsiteX4" fmla="*/ 3519181 w 6143226"/>
              <a:gd name="connsiteY4" fmla="*/ 2286228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511315 w 6143226"/>
              <a:gd name="connsiteY3" fmla="*/ 1153392 h 2286547"/>
              <a:gd name="connsiteX4" fmla="*/ 3359617 w 6143226"/>
              <a:gd name="connsiteY4" fmla="*/ 2286228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361723 w 6143226"/>
              <a:gd name="connsiteY3" fmla="*/ 1163296 h 2286547"/>
              <a:gd name="connsiteX4" fmla="*/ 3359617 w 6143226"/>
              <a:gd name="connsiteY4" fmla="*/ 2286228 h 2286547"/>
              <a:gd name="connsiteX5" fmla="*/ 0 w 6143226"/>
              <a:gd name="connsiteY5" fmla="*/ 2286547 h 2286547"/>
              <a:gd name="connsiteX6" fmla="*/ 0 w 6143226"/>
              <a:gd name="connsiteY6" fmla="*/ 0 h 2286547"/>
              <a:gd name="connsiteX0" fmla="*/ 0 w 6143226"/>
              <a:gd name="connsiteY0" fmla="*/ 0 h 2286547"/>
              <a:gd name="connsiteX1" fmla="*/ 6143226 w 6143226"/>
              <a:gd name="connsiteY1" fmla="*/ 0 h 2286547"/>
              <a:gd name="connsiteX2" fmla="*/ 6133701 w 6143226"/>
              <a:gd name="connsiteY2" fmla="*/ 1162597 h 2286547"/>
              <a:gd name="connsiteX3" fmla="*/ 3114955 w 6143226"/>
              <a:gd name="connsiteY3" fmla="*/ 1172047 h 2286547"/>
              <a:gd name="connsiteX4" fmla="*/ 3359617 w 6143226"/>
              <a:gd name="connsiteY4" fmla="*/ 2286228 h 2286547"/>
              <a:gd name="connsiteX5" fmla="*/ 0 w 6143226"/>
              <a:gd name="connsiteY5" fmla="*/ 2286547 h 2286547"/>
              <a:gd name="connsiteX6" fmla="*/ 0 w 6143226"/>
              <a:gd name="connsiteY6" fmla="*/ 0 h 2286547"/>
              <a:gd name="connsiteX0" fmla="*/ 0 w 6143226"/>
              <a:gd name="connsiteY0" fmla="*/ 0 h 2303731"/>
              <a:gd name="connsiteX1" fmla="*/ 6143226 w 6143226"/>
              <a:gd name="connsiteY1" fmla="*/ 0 h 2303731"/>
              <a:gd name="connsiteX2" fmla="*/ 6133701 w 6143226"/>
              <a:gd name="connsiteY2" fmla="*/ 1162597 h 2303731"/>
              <a:gd name="connsiteX3" fmla="*/ 3114955 w 6143226"/>
              <a:gd name="connsiteY3" fmla="*/ 1172047 h 2303731"/>
              <a:gd name="connsiteX4" fmla="*/ 3139288 w 6143226"/>
              <a:gd name="connsiteY4" fmla="*/ 2303731 h 2303731"/>
              <a:gd name="connsiteX5" fmla="*/ 0 w 6143226"/>
              <a:gd name="connsiteY5" fmla="*/ 2286547 h 2303731"/>
              <a:gd name="connsiteX6" fmla="*/ 0 w 6143226"/>
              <a:gd name="connsiteY6" fmla="*/ 0 h 2303731"/>
              <a:gd name="connsiteX0" fmla="*/ 0 w 6143226"/>
              <a:gd name="connsiteY0" fmla="*/ 0 h 2303731"/>
              <a:gd name="connsiteX1" fmla="*/ 6143226 w 6143226"/>
              <a:gd name="connsiteY1" fmla="*/ 0 h 2303731"/>
              <a:gd name="connsiteX2" fmla="*/ 6133701 w 6143226"/>
              <a:gd name="connsiteY2" fmla="*/ 1162597 h 2303731"/>
              <a:gd name="connsiteX3" fmla="*/ 3141395 w 6143226"/>
              <a:gd name="connsiteY3" fmla="*/ 1172047 h 2303731"/>
              <a:gd name="connsiteX4" fmla="*/ 3139288 w 6143226"/>
              <a:gd name="connsiteY4" fmla="*/ 2303731 h 2303731"/>
              <a:gd name="connsiteX5" fmla="*/ 0 w 6143226"/>
              <a:gd name="connsiteY5" fmla="*/ 2286547 h 2303731"/>
              <a:gd name="connsiteX6" fmla="*/ 0 w 6143226"/>
              <a:gd name="connsiteY6" fmla="*/ 0 h 2303731"/>
              <a:gd name="connsiteX0" fmla="*/ 0 w 6143226"/>
              <a:gd name="connsiteY0" fmla="*/ 0 h 2303731"/>
              <a:gd name="connsiteX1" fmla="*/ 6143226 w 6143226"/>
              <a:gd name="connsiteY1" fmla="*/ 0 h 2303731"/>
              <a:gd name="connsiteX2" fmla="*/ 6133701 w 6143226"/>
              <a:gd name="connsiteY2" fmla="*/ 1162597 h 2303731"/>
              <a:gd name="connsiteX3" fmla="*/ 3141395 w 6143226"/>
              <a:gd name="connsiteY3" fmla="*/ 1172047 h 2303731"/>
              <a:gd name="connsiteX4" fmla="*/ 3139288 w 6143226"/>
              <a:gd name="connsiteY4" fmla="*/ 2303731 h 2303731"/>
              <a:gd name="connsiteX5" fmla="*/ 8792 w 6143226"/>
              <a:gd name="connsiteY5" fmla="*/ 2076672 h 2303731"/>
              <a:gd name="connsiteX6" fmla="*/ 0 w 6143226"/>
              <a:gd name="connsiteY6" fmla="*/ 0 h 2303731"/>
              <a:gd name="connsiteX0" fmla="*/ 0 w 6143226"/>
              <a:gd name="connsiteY0" fmla="*/ 0 h 2093857"/>
              <a:gd name="connsiteX1" fmla="*/ 6143226 w 6143226"/>
              <a:gd name="connsiteY1" fmla="*/ 0 h 2093857"/>
              <a:gd name="connsiteX2" fmla="*/ 6133701 w 6143226"/>
              <a:gd name="connsiteY2" fmla="*/ 1162597 h 2093857"/>
              <a:gd name="connsiteX3" fmla="*/ 3141395 w 6143226"/>
              <a:gd name="connsiteY3" fmla="*/ 1172047 h 2093857"/>
              <a:gd name="connsiteX4" fmla="*/ 3148079 w 6143226"/>
              <a:gd name="connsiteY4" fmla="*/ 2093857 h 2093857"/>
              <a:gd name="connsiteX5" fmla="*/ 8792 w 6143226"/>
              <a:gd name="connsiteY5" fmla="*/ 2076672 h 2093857"/>
              <a:gd name="connsiteX6" fmla="*/ 0 w 6143226"/>
              <a:gd name="connsiteY6" fmla="*/ 0 h 2093857"/>
              <a:gd name="connsiteX0" fmla="*/ 0 w 6143226"/>
              <a:gd name="connsiteY0" fmla="*/ 0 h 2085785"/>
              <a:gd name="connsiteX1" fmla="*/ 6143226 w 6143226"/>
              <a:gd name="connsiteY1" fmla="*/ 0 h 2085785"/>
              <a:gd name="connsiteX2" fmla="*/ 6133701 w 6143226"/>
              <a:gd name="connsiteY2" fmla="*/ 1162597 h 2085785"/>
              <a:gd name="connsiteX3" fmla="*/ 3141395 w 6143226"/>
              <a:gd name="connsiteY3" fmla="*/ 1172047 h 2085785"/>
              <a:gd name="connsiteX4" fmla="*/ 3148079 w 6143226"/>
              <a:gd name="connsiteY4" fmla="*/ 2085785 h 2085785"/>
              <a:gd name="connsiteX5" fmla="*/ 8792 w 6143226"/>
              <a:gd name="connsiteY5" fmla="*/ 2076672 h 2085785"/>
              <a:gd name="connsiteX6" fmla="*/ 0 w 6143226"/>
              <a:gd name="connsiteY6" fmla="*/ 0 h 2085785"/>
              <a:gd name="connsiteX0" fmla="*/ 0 w 6143226"/>
              <a:gd name="connsiteY0" fmla="*/ 0 h 2076672"/>
              <a:gd name="connsiteX1" fmla="*/ 6143226 w 6143226"/>
              <a:gd name="connsiteY1" fmla="*/ 0 h 2076672"/>
              <a:gd name="connsiteX2" fmla="*/ 6133701 w 6143226"/>
              <a:gd name="connsiteY2" fmla="*/ 1162597 h 2076672"/>
              <a:gd name="connsiteX3" fmla="*/ 3141395 w 6143226"/>
              <a:gd name="connsiteY3" fmla="*/ 1172047 h 2076672"/>
              <a:gd name="connsiteX4" fmla="*/ 3139289 w 6143226"/>
              <a:gd name="connsiteY4" fmla="*/ 2053497 h 2076672"/>
              <a:gd name="connsiteX5" fmla="*/ 8792 w 6143226"/>
              <a:gd name="connsiteY5" fmla="*/ 2076672 h 2076672"/>
              <a:gd name="connsiteX6" fmla="*/ 0 w 6143226"/>
              <a:gd name="connsiteY6" fmla="*/ 0 h 2076672"/>
              <a:gd name="connsiteX0" fmla="*/ 0 w 6143226"/>
              <a:gd name="connsiteY0" fmla="*/ 0 h 2182651"/>
              <a:gd name="connsiteX1" fmla="*/ 6143226 w 6143226"/>
              <a:gd name="connsiteY1" fmla="*/ 0 h 2182651"/>
              <a:gd name="connsiteX2" fmla="*/ 6133701 w 6143226"/>
              <a:gd name="connsiteY2" fmla="*/ 1162597 h 2182651"/>
              <a:gd name="connsiteX3" fmla="*/ 3141395 w 6143226"/>
              <a:gd name="connsiteY3" fmla="*/ 1172047 h 2182651"/>
              <a:gd name="connsiteX4" fmla="*/ 3156872 w 6143226"/>
              <a:gd name="connsiteY4" fmla="*/ 2182651 h 2182651"/>
              <a:gd name="connsiteX5" fmla="*/ 8792 w 6143226"/>
              <a:gd name="connsiteY5" fmla="*/ 2076672 h 2182651"/>
              <a:gd name="connsiteX6" fmla="*/ 0 w 6143226"/>
              <a:gd name="connsiteY6" fmla="*/ 0 h 2182651"/>
              <a:gd name="connsiteX0" fmla="*/ 0 w 6143226"/>
              <a:gd name="connsiteY0" fmla="*/ 0 h 2189682"/>
              <a:gd name="connsiteX1" fmla="*/ 6143226 w 6143226"/>
              <a:gd name="connsiteY1" fmla="*/ 0 h 2189682"/>
              <a:gd name="connsiteX2" fmla="*/ 6133701 w 6143226"/>
              <a:gd name="connsiteY2" fmla="*/ 1162597 h 2189682"/>
              <a:gd name="connsiteX3" fmla="*/ 3141395 w 6143226"/>
              <a:gd name="connsiteY3" fmla="*/ 1172047 h 2189682"/>
              <a:gd name="connsiteX4" fmla="*/ 3156872 w 6143226"/>
              <a:gd name="connsiteY4" fmla="*/ 2182651 h 2189682"/>
              <a:gd name="connsiteX5" fmla="*/ 17584 w 6143226"/>
              <a:gd name="connsiteY5" fmla="*/ 2189682 h 2189682"/>
              <a:gd name="connsiteX6" fmla="*/ 0 w 6143226"/>
              <a:gd name="connsiteY6" fmla="*/ 0 h 2189682"/>
              <a:gd name="connsiteX0" fmla="*/ 0 w 6143226"/>
              <a:gd name="connsiteY0" fmla="*/ 0 h 2189682"/>
              <a:gd name="connsiteX1" fmla="*/ 6143226 w 6143226"/>
              <a:gd name="connsiteY1" fmla="*/ 0 h 2189682"/>
              <a:gd name="connsiteX2" fmla="*/ 6133701 w 6143226"/>
              <a:gd name="connsiteY2" fmla="*/ 1162597 h 2189682"/>
              <a:gd name="connsiteX3" fmla="*/ 3141395 w 6143226"/>
              <a:gd name="connsiteY3" fmla="*/ 1172047 h 2189682"/>
              <a:gd name="connsiteX4" fmla="*/ 3156872 w 6143226"/>
              <a:gd name="connsiteY4" fmla="*/ 2182651 h 2189682"/>
              <a:gd name="connsiteX5" fmla="*/ 17584 w 6143226"/>
              <a:gd name="connsiteY5" fmla="*/ 2189682 h 2189682"/>
              <a:gd name="connsiteX6" fmla="*/ 0 w 6143226"/>
              <a:gd name="connsiteY6" fmla="*/ 0 h 2189682"/>
              <a:gd name="connsiteX0" fmla="*/ 0 w 6143226"/>
              <a:gd name="connsiteY0" fmla="*/ 0 h 2189682"/>
              <a:gd name="connsiteX1" fmla="*/ 6143226 w 6143226"/>
              <a:gd name="connsiteY1" fmla="*/ 0 h 2189682"/>
              <a:gd name="connsiteX2" fmla="*/ 6133701 w 6143226"/>
              <a:gd name="connsiteY2" fmla="*/ 1162597 h 2189682"/>
              <a:gd name="connsiteX3" fmla="*/ 3158979 w 6143226"/>
              <a:gd name="connsiteY3" fmla="*/ 1212408 h 2189682"/>
              <a:gd name="connsiteX4" fmla="*/ 3156872 w 6143226"/>
              <a:gd name="connsiteY4" fmla="*/ 2182651 h 2189682"/>
              <a:gd name="connsiteX5" fmla="*/ 17584 w 6143226"/>
              <a:gd name="connsiteY5" fmla="*/ 2189682 h 2189682"/>
              <a:gd name="connsiteX6" fmla="*/ 0 w 6143226"/>
              <a:gd name="connsiteY6" fmla="*/ 0 h 2189682"/>
              <a:gd name="connsiteX0" fmla="*/ 0 w 6168867"/>
              <a:gd name="connsiteY0" fmla="*/ 0 h 2189682"/>
              <a:gd name="connsiteX1" fmla="*/ 6143226 w 6168867"/>
              <a:gd name="connsiteY1" fmla="*/ 0 h 2189682"/>
              <a:gd name="connsiteX2" fmla="*/ 6168867 w 6168867"/>
              <a:gd name="connsiteY2" fmla="*/ 1235246 h 2189682"/>
              <a:gd name="connsiteX3" fmla="*/ 3158979 w 6168867"/>
              <a:gd name="connsiteY3" fmla="*/ 1212408 h 2189682"/>
              <a:gd name="connsiteX4" fmla="*/ 3156872 w 6168867"/>
              <a:gd name="connsiteY4" fmla="*/ 2182651 h 2189682"/>
              <a:gd name="connsiteX5" fmla="*/ 17584 w 6168867"/>
              <a:gd name="connsiteY5" fmla="*/ 2189682 h 2189682"/>
              <a:gd name="connsiteX6" fmla="*/ 0 w 6168867"/>
              <a:gd name="connsiteY6" fmla="*/ 0 h 2189682"/>
              <a:gd name="connsiteX0" fmla="*/ 0 w 6168867"/>
              <a:gd name="connsiteY0" fmla="*/ 0 h 2189682"/>
              <a:gd name="connsiteX1" fmla="*/ 6143226 w 6168867"/>
              <a:gd name="connsiteY1" fmla="*/ 0 h 2189682"/>
              <a:gd name="connsiteX2" fmla="*/ 6168867 w 6168867"/>
              <a:gd name="connsiteY2" fmla="*/ 1211030 h 2189682"/>
              <a:gd name="connsiteX3" fmla="*/ 3158979 w 6168867"/>
              <a:gd name="connsiteY3" fmla="*/ 1212408 h 2189682"/>
              <a:gd name="connsiteX4" fmla="*/ 3156872 w 6168867"/>
              <a:gd name="connsiteY4" fmla="*/ 2182651 h 2189682"/>
              <a:gd name="connsiteX5" fmla="*/ 17584 w 6168867"/>
              <a:gd name="connsiteY5" fmla="*/ 2189682 h 2189682"/>
              <a:gd name="connsiteX6" fmla="*/ 0 w 6168867"/>
              <a:gd name="connsiteY6" fmla="*/ 0 h 218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68867" h="2189682">
                <a:moveTo>
                  <a:pt x="0" y="0"/>
                </a:moveTo>
                <a:lnTo>
                  <a:pt x="6143226" y="0"/>
                </a:lnTo>
                <a:lnTo>
                  <a:pt x="6168867" y="1211030"/>
                </a:lnTo>
                <a:lnTo>
                  <a:pt x="3158979" y="1212408"/>
                </a:lnTo>
                <a:cubicBezTo>
                  <a:pt x="3158277" y="1589636"/>
                  <a:pt x="3157574" y="1805423"/>
                  <a:pt x="3156872" y="2182651"/>
                </a:cubicBezTo>
                <a:lnTo>
                  <a:pt x="17584" y="2189682"/>
                </a:lnTo>
                <a:cubicBezTo>
                  <a:pt x="14653" y="1497458"/>
                  <a:pt x="2931" y="692224"/>
                  <a:pt x="0" y="0"/>
                </a:cubicBez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dirty="0">
              <a:solidFill>
                <a:schemeClr val="tx1"/>
              </a:solidFill>
              <a:latin typeface="ＭＳ 明朝" panose="02020609040205080304" pitchFamily="17" charset="-128"/>
              <a:ea typeface="ＭＳ 明朝" panose="02020609040205080304" pitchFamily="17" charset="-128"/>
            </a:endParaRPr>
          </a:p>
        </p:txBody>
      </p:sp>
      <p:sp>
        <p:nvSpPr>
          <p:cNvPr id="13" name="正方形/長方形 12"/>
          <p:cNvSpPr/>
          <p:nvPr/>
        </p:nvSpPr>
        <p:spPr>
          <a:xfrm>
            <a:off x="5581882" y="782620"/>
            <a:ext cx="3016698" cy="126573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14" name="正方形/長方形 13"/>
          <p:cNvSpPr/>
          <p:nvPr/>
        </p:nvSpPr>
        <p:spPr>
          <a:xfrm>
            <a:off x="5132043" y="2355950"/>
            <a:ext cx="3434675" cy="123145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15" name="正方形/長方形 14"/>
          <p:cNvSpPr/>
          <p:nvPr/>
        </p:nvSpPr>
        <p:spPr>
          <a:xfrm>
            <a:off x="1424786" y="2447798"/>
            <a:ext cx="3454383" cy="91047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16" name="テキスト ボックス 15"/>
          <p:cNvSpPr txBox="1"/>
          <p:nvPr/>
        </p:nvSpPr>
        <p:spPr>
          <a:xfrm>
            <a:off x="1215402" y="777332"/>
            <a:ext cx="4322470" cy="1661993"/>
          </a:xfrm>
          <a:prstGeom prst="rect">
            <a:avLst/>
          </a:prstGeom>
          <a:noFill/>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■聴覚に障がいのある子どもと保護者の相談支援ネットワーク</a:t>
            </a:r>
            <a:r>
              <a:rPr lang="ja-JP" altLang="en-US" sz="800" dirty="0" smtClean="0">
                <a:latin typeface="ＭＳ ゴシック" panose="020B0609070205080204" pitchFamily="49" charset="-128"/>
                <a:ea typeface="ＭＳ ゴシック" panose="020B0609070205080204" pitchFamily="49" charset="-128"/>
              </a:rPr>
              <a:t>事業</a:t>
            </a:r>
            <a:endParaRPr lang="en-US" altLang="ja-JP" sz="800" dirty="0" smtClean="0">
              <a:latin typeface="ＭＳ ゴシック" panose="020B0609070205080204" pitchFamily="49" charset="-128"/>
              <a:ea typeface="ＭＳ ゴシック" panose="020B0609070205080204" pitchFamily="49" charset="-128"/>
            </a:endParaRPr>
          </a:p>
          <a:p>
            <a:endParaRPr lang="ja-JP" altLang="en-US" sz="600" dirty="0">
              <a:latin typeface="ＭＳ ゴシック" panose="020B0609070205080204" pitchFamily="49" charset="-128"/>
              <a:ea typeface="ＭＳ ゴシック" panose="020B0609070205080204" pitchFamily="49" charset="-128"/>
            </a:endParaRP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府事業（</a:t>
            </a:r>
            <a:r>
              <a:rPr lang="en-US" altLang="ja-JP" sz="800" dirty="0">
                <a:latin typeface="ＭＳ ゴシック" panose="020B0609070205080204" pitchFamily="49" charset="-128"/>
                <a:ea typeface="ＭＳ ゴシック" panose="020B0609070205080204" pitchFamily="49" charset="-128"/>
              </a:rPr>
              <a:t>H30</a:t>
            </a:r>
            <a:r>
              <a:rPr lang="ja-JP" altLang="en-US" sz="800" dirty="0">
                <a:latin typeface="ＭＳ ゴシック" panose="020B0609070205080204" pitchFamily="49" charset="-128"/>
                <a:ea typeface="ＭＳ ゴシック" panose="020B0609070205080204" pitchFamily="49" charset="-128"/>
              </a:rPr>
              <a:t>～）</a:t>
            </a:r>
            <a:r>
              <a:rPr lang="en-US" altLang="ja-JP" sz="800" dirty="0">
                <a:latin typeface="ＭＳ ゴシック" panose="020B0609070205080204" pitchFamily="49" charset="-128"/>
                <a:ea typeface="ＭＳ ゴシック" panose="020B0609070205080204" pitchFamily="49"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（予算）</a:t>
            </a:r>
            <a:r>
              <a:rPr lang="en-US" altLang="ja-JP" sz="800" dirty="0" smtClean="0">
                <a:latin typeface="UD デジタル 教科書体 NP-R" panose="02020400000000000000" pitchFamily="18" charset="-128"/>
                <a:ea typeface="UD デジタル 教科書体 NP-R" panose="02020400000000000000" pitchFamily="18" charset="-128"/>
              </a:rPr>
              <a:t>H30</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6,008</a:t>
            </a:r>
            <a:r>
              <a:rPr lang="ja-JP" altLang="en-US" sz="800" dirty="0">
                <a:latin typeface="UD デジタル 教科書体 NP-R" panose="02020400000000000000" pitchFamily="18" charset="-128"/>
                <a:ea typeface="UD デジタル 教科書体 NP-R" panose="02020400000000000000" pitchFamily="18" charset="-128"/>
              </a:rPr>
              <a:t>千円</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１：</a:t>
            </a:r>
            <a:r>
              <a:rPr lang="en-US" altLang="ja-JP" sz="800" dirty="0">
                <a:latin typeface="UD デジタル 教科書体 NP-R" panose="02020400000000000000" pitchFamily="18" charset="-128"/>
                <a:ea typeface="UD デジタル 教科書体 NP-R" panose="02020400000000000000" pitchFamily="18" charset="-128"/>
              </a:rPr>
              <a:t>6,065</a:t>
            </a:r>
            <a:r>
              <a:rPr lang="ja-JP" altLang="en-US" sz="800" dirty="0" smtClean="0">
                <a:latin typeface="UD デジタル 教科書体 NP-R" panose="02020400000000000000" pitchFamily="18" charset="-128"/>
                <a:ea typeface="UD デジタル 教科書体 NP-R" panose="02020400000000000000" pitchFamily="18" charset="-128"/>
              </a:rPr>
              <a:t>千円、</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２：</a:t>
            </a:r>
            <a:r>
              <a:rPr lang="en-US" altLang="ja-JP" sz="800" dirty="0">
                <a:latin typeface="UD デジタル 教科書体 NP-R" panose="02020400000000000000" pitchFamily="18" charset="-128"/>
                <a:ea typeface="UD デジタル 教科書体 NP-R" panose="02020400000000000000" pitchFamily="18" charset="-128"/>
              </a:rPr>
              <a:t>6,270</a:t>
            </a:r>
            <a:r>
              <a:rPr lang="ja-JP" altLang="en-US" sz="800" dirty="0" smtClean="0">
                <a:latin typeface="UD デジタル 教科書体 NP-R" panose="02020400000000000000" pitchFamily="18" charset="-128"/>
                <a:ea typeface="UD デジタル 教科書体 NP-R" panose="02020400000000000000" pitchFamily="18" charset="-128"/>
              </a:rPr>
              <a:t>千円</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３：</a:t>
            </a:r>
            <a:r>
              <a:rPr lang="en-US" altLang="ja-JP" sz="800" dirty="0" smtClean="0">
                <a:latin typeface="UD デジタル 教科書体 NP-R" panose="02020400000000000000" pitchFamily="18" charset="-128"/>
                <a:ea typeface="UD デジタル 教科書体 NP-R" panose="02020400000000000000" pitchFamily="18" charset="-128"/>
              </a:rPr>
              <a:t>6,122</a:t>
            </a:r>
            <a:r>
              <a:rPr lang="ja-JP" altLang="en-US" sz="800" dirty="0" smtClean="0">
                <a:latin typeface="UD デジタル 教科書体 NP-R" panose="02020400000000000000" pitchFamily="18" charset="-128"/>
                <a:ea typeface="UD デジタル 教科書体 NP-R" panose="02020400000000000000" pitchFamily="18" charset="-128"/>
              </a:rPr>
              <a:t>千円</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事業受託者</a:t>
            </a:r>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NPO</a:t>
            </a:r>
            <a:r>
              <a:rPr lang="ja-JP" altLang="en-US" sz="800" dirty="0" smtClean="0">
                <a:latin typeface="UD デジタル 教科書体 NP-R" panose="02020400000000000000" pitchFamily="18" charset="-128"/>
                <a:ea typeface="UD デジタル 教科書体 NP-R" panose="02020400000000000000" pitchFamily="18" charset="-128"/>
              </a:rPr>
              <a:t>）手話言語獲得習得支援研究機構ほ</a:t>
            </a:r>
            <a:r>
              <a:rPr lang="ja-JP" altLang="en-US" sz="800" dirty="0">
                <a:latin typeface="UD デジタル 教科書体 NP-R" panose="02020400000000000000" pitchFamily="18" charset="-128"/>
                <a:ea typeface="UD デジタル 教科書体 NP-R" panose="02020400000000000000" pitchFamily="18" charset="-128"/>
              </a:rPr>
              <a:t>か</a:t>
            </a:r>
          </a:p>
          <a:p>
            <a:r>
              <a:rPr lang="ja-JP" altLang="en-US" sz="800" dirty="0">
                <a:latin typeface="UD デジタル 教科書体 NP-R" panose="02020400000000000000" pitchFamily="18" charset="-128"/>
                <a:ea typeface="UD デジタル 教科書体 NP-R" panose="02020400000000000000" pitchFamily="18" charset="-128"/>
              </a:rPr>
              <a:t>・制度上、「</a:t>
            </a:r>
            <a:r>
              <a:rPr lang="ja-JP" altLang="en-US" sz="800" dirty="0" err="1">
                <a:latin typeface="UD デジタル 教科書体 NP-R" panose="02020400000000000000" pitchFamily="18" charset="-128"/>
                <a:ea typeface="UD デジタル 教科書体 NP-R" panose="02020400000000000000" pitchFamily="18" charset="-128"/>
              </a:rPr>
              <a:t>聴覚障がい</a:t>
            </a:r>
            <a:r>
              <a:rPr lang="ja-JP" altLang="en-US" sz="800" dirty="0">
                <a:latin typeface="UD デジタル 教科書体 NP-R" panose="02020400000000000000" pitchFamily="18" charset="-128"/>
                <a:ea typeface="UD デジタル 教科書体 NP-R" panose="02020400000000000000" pitchFamily="18" charset="-128"/>
              </a:rPr>
              <a:t>あり」と判定された子どもの保護者は、障がい児サービスの</a:t>
            </a:r>
            <a:r>
              <a:rPr lang="ja-JP" altLang="en-US" sz="800" dirty="0" smtClean="0">
                <a:latin typeface="UD デジタル 教科書体 NP-R" panose="02020400000000000000" pitchFamily="18" charset="-128"/>
                <a:ea typeface="UD デジタル 教科書体 NP-R" panose="02020400000000000000" pitchFamily="18" charset="-128"/>
              </a:rPr>
              <a:t>支給</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決定</a:t>
            </a:r>
            <a:r>
              <a:rPr lang="ja-JP" altLang="en-US" sz="800" dirty="0">
                <a:latin typeface="UD デジタル 教科書体 NP-R" panose="02020400000000000000" pitchFamily="18" charset="-128"/>
                <a:ea typeface="UD デジタル 教科書体 NP-R" panose="02020400000000000000" pitchFamily="18" charset="-128"/>
              </a:rPr>
              <a:t>を受けて</a:t>
            </a:r>
            <a:r>
              <a:rPr lang="ja-JP" altLang="en-US" sz="800" dirty="0" smtClean="0">
                <a:latin typeface="UD デジタル 教科書体 NP-R" panose="02020400000000000000" pitchFamily="18" charset="-128"/>
                <a:ea typeface="UD デジタル 教科書体 NP-R" panose="02020400000000000000" pitchFamily="18" charset="-128"/>
              </a:rPr>
              <a:t>、必要</a:t>
            </a:r>
            <a:r>
              <a:rPr lang="ja-JP" altLang="en-US" sz="800" dirty="0">
                <a:latin typeface="UD デジタル 教科書体 NP-R" panose="02020400000000000000" pitchFamily="18" charset="-128"/>
                <a:ea typeface="UD デジタル 教科書体 NP-R" panose="02020400000000000000" pitchFamily="18" charset="-128"/>
              </a:rPr>
              <a:t>なサービスを受けることとなる。</a:t>
            </a:r>
          </a:p>
          <a:p>
            <a:r>
              <a:rPr lang="ja-JP" altLang="en-US" sz="800" dirty="0">
                <a:latin typeface="UD デジタル 教科書体 NP-R" panose="02020400000000000000" pitchFamily="18" charset="-128"/>
                <a:ea typeface="UD デジタル 教科書体 NP-R" panose="02020400000000000000" pitchFamily="18" charset="-128"/>
              </a:rPr>
              <a:t>・しかし、支給</a:t>
            </a:r>
            <a:r>
              <a:rPr lang="ja-JP" altLang="en-US" sz="800" dirty="0" smtClean="0">
                <a:latin typeface="UD デジタル 教科書体 NP-R" panose="02020400000000000000" pitchFamily="18" charset="-128"/>
                <a:ea typeface="UD デジタル 教科書体 NP-R" panose="02020400000000000000" pitchFamily="18" charset="-128"/>
              </a:rPr>
              <a:t>決定までには、「聴覚に</a:t>
            </a:r>
            <a:r>
              <a:rPr lang="ja-JP" altLang="en-US" sz="800" dirty="0" err="1" smtClean="0">
                <a:latin typeface="UD デジタル 教科書体 NP-R" panose="02020400000000000000" pitchFamily="18" charset="-128"/>
                <a:ea typeface="UD デジタル 教科書体 NP-R" panose="02020400000000000000" pitchFamily="18" charset="-128"/>
              </a:rPr>
              <a:t>障がい</a:t>
            </a:r>
            <a:r>
              <a:rPr lang="ja-JP" altLang="en-US" sz="800" dirty="0" smtClean="0">
                <a:latin typeface="UD デジタル 教科書体 NP-R" panose="02020400000000000000" pitchFamily="18" charset="-128"/>
                <a:ea typeface="UD デジタル 教科書体 NP-R" panose="02020400000000000000" pitchFamily="18" charset="-128"/>
              </a:rPr>
              <a:t>あり」と病院等で判定された時点から</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6</a:t>
            </a:r>
            <a:r>
              <a:rPr lang="ja-JP" altLang="en-US" sz="800" dirty="0">
                <a:latin typeface="UD デジタル 教科書体 NP-R" panose="02020400000000000000" pitchFamily="18" charset="-128"/>
                <a:ea typeface="UD デジタル 教科書体 NP-R" panose="02020400000000000000" pitchFamily="18" charset="-128"/>
              </a:rPr>
              <a:t>か月程度要する場合もある。</a:t>
            </a:r>
          </a:p>
          <a:p>
            <a:r>
              <a:rPr lang="ja-JP" altLang="en-US" sz="800" dirty="0">
                <a:latin typeface="UD デジタル 教科書体 NP-R" panose="02020400000000000000" pitchFamily="18" charset="-128"/>
                <a:ea typeface="UD デジタル 教科書体 NP-R" panose="02020400000000000000" pitchFamily="18" charset="-128"/>
              </a:rPr>
              <a:t>・言語等の発達にとって、極めて重要な生後間もない</a:t>
            </a:r>
            <a:r>
              <a:rPr lang="ja-JP" altLang="en-US" sz="800" dirty="0" smtClean="0">
                <a:latin typeface="UD デジタル 教科書体 NP-R" panose="02020400000000000000" pitchFamily="18" charset="-128"/>
                <a:ea typeface="UD デジタル 教科書体 NP-R" panose="02020400000000000000" pitchFamily="18" charset="-128"/>
              </a:rPr>
              <a:t>この</a:t>
            </a:r>
            <a:r>
              <a:rPr lang="ja-JP" altLang="en-US" sz="800" dirty="0">
                <a:latin typeface="UD デジタル 教科書体 NP-R" panose="02020400000000000000" pitchFamily="18" charset="-128"/>
                <a:ea typeface="UD デジタル 教科書体 NP-R" panose="02020400000000000000" pitchFamily="18" charset="-128"/>
              </a:rPr>
              <a:t>期間</a:t>
            </a:r>
            <a:r>
              <a:rPr lang="ja-JP" altLang="en-US" sz="800" dirty="0" smtClean="0">
                <a:latin typeface="UD デジタル 教科書体 NP-R" panose="02020400000000000000" pitchFamily="18" charset="-128"/>
                <a:ea typeface="UD デジタル 教科書体 NP-R" panose="02020400000000000000" pitchFamily="18" charset="-128"/>
              </a:rPr>
              <a:t>を</a:t>
            </a:r>
            <a:r>
              <a:rPr lang="ja-JP" altLang="en-US" sz="800" dirty="0">
                <a:latin typeface="UD デジタル 教科書体 NP-R" panose="02020400000000000000" pitchFamily="18" charset="-128"/>
                <a:ea typeface="UD デジタル 教科書体 NP-R" panose="02020400000000000000" pitchFamily="18" charset="-128"/>
              </a:rPr>
              <a:t>、保護者と</a:t>
            </a:r>
            <a:r>
              <a:rPr lang="ja-JP" altLang="en-US" sz="800" dirty="0" err="1">
                <a:latin typeface="UD デジタル 教科書体 NP-R" panose="02020400000000000000" pitchFamily="18" charset="-128"/>
                <a:ea typeface="UD デジタル 教科書体 NP-R" panose="02020400000000000000" pitchFamily="18" charset="-128"/>
              </a:rPr>
              <a:t>障がい</a:t>
            </a:r>
            <a:r>
              <a:rPr lang="ja-JP" altLang="en-US" sz="800" dirty="0">
                <a:latin typeface="UD デジタル 教科書体 NP-R" panose="02020400000000000000" pitchFamily="18" charset="-128"/>
                <a:ea typeface="UD デジタル 教科書体 NP-R" panose="02020400000000000000" pitchFamily="18" charset="-128"/>
              </a:rPr>
              <a:t>児は</a:t>
            </a:r>
            <a:r>
              <a:rPr lang="ja-JP" altLang="en-US" sz="800" dirty="0" smtClean="0">
                <a:latin typeface="UD デジタル 教科書体 NP-R" panose="02020400000000000000" pitchFamily="18" charset="-128"/>
                <a:ea typeface="UD デジタル 教科書体 NP-R" panose="02020400000000000000" pitchFamily="18" charset="-128"/>
              </a:rPr>
              <a:t>、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何ら</a:t>
            </a:r>
            <a:r>
              <a:rPr lang="ja-JP" altLang="en-US" sz="800" dirty="0">
                <a:latin typeface="UD デジタル 教科書体 NP-R" panose="02020400000000000000" pitchFamily="18" charset="-128"/>
                <a:ea typeface="UD デジタル 教科書体 NP-R" panose="02020400000000000000" pitchFamily="18" charset="-128"/>
              </a:rPr>
              <a:t>の</a:t>
            </a:r>
            <a:r>
              <a:rPr lang="ja-JP" altLang="en-US" sz="800" dirty="0" smtClean="0">
                <a:latin typeface="UD デジタル 教科書体 NP-R" panose="02020400000000000000" pitchFamily="18" charset="-128"/>
                <a:ea typeface="UD デジタル 教科書体 NP-R" panose="02020400000000000000" pitchFamily="18" charset="-128"/>
              </a:rPr>
              <a:t>支援も</a:t>
            </a:r>
            <a:r>
              <a:rPr lang="ja-JP" altLang="en-US" sz="800" dirty="0">
                <a:latin typeface="UD デジタル 教科書体 NP-R" panose="02020400000000000000" pitchFamily="18" charset="-128"/>
                <a:ea typeface="UD デジタル 教科書体 NP-R" panose="02020400000000000000" pitchFamily="18" charset="-128"/>
              </a:rPr>
              <a:t>ないまま過ごすこととなる。</a:t>
            </a:r>
          </a:p>
          <a:p>
            <a:r>
              <a:rPr lang="ja-JP" altLang="en-US" sz="800" dirty="0">
                <a:latin typeface="UD デジタル 教科書体 NP-R" panose="02020400000000000000" pitchFamily="18" charset="-128"/>
                <a:ea typeface="UD デジタル 教科書体 NP-R" panose="02020400000000000000" pitchFamily="18" charset="-128"/>
              </a:rPr>
              <a:t>・このため、府として、これら保護者を対象に、①専門的カウンセリング、②言語</a:t>
            </a:r>
            <a:r>
              <a:rPr lang="ja-JP" altLang="en-US" sz="800" dirty="0" smtClean="0">
                <a:latin typeface="UD デジタル 教科書体 NP-R" panose="02020400000000000000" pitchFamily="18" charset="-128"/>
                <a:ea typeface="UD デジタル 教科書体 NP-R" panose="02020400000000000000" pitchFamily="18" charset="-128"/>
              </a:rPr>
              <a:t>獲得</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サポート、③</a:t>
            </a:r>
            <a:r>
              <a:rPr lang="ja-JP" altLang="en-US" sz="800" dirty="0">
                <a:latin typeface="UD デジタル 教科書体 NP-R" panose="02020400000000000000" pitchFamily="18" charset="-128"/>
                <a:ea typeface="UD デジタル 教科書体 NP-R" panose="02020400000000000000" pitchFamily="18" charset="-128"/>
              </a:rPr>
              <a:t>必要な情報提供等の支援を</a:t>
            </a:r>
            <a:r>
              <a:rPr lang="ja-JP" altLang="en-US" sz="800" dirty="0" smtClean="0">
                <a:latin typeface="UD デジタル 教科書体 NP-R" panose="02020400000000000000" pitchFamily="18" charset="-128"/>
                <a:ea typeface="UD デジタル 教科書体 NP-R" panose="02020400000000000000" pitchFamily="18" charset="-128"/>
              </a:rPr>
              <a:t>行う。</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20" name="テキスト ボックス 19"/>
          <p:cNvSpPr txBox="1"/>
          <p:nvPr/>
        </p:nvSpPr>
        <p:spPr>
          <a:xfrm>
            <a:off x="1494727" y="2506004"/>
            <a:ext cx="3262432" cy="954107"/>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①専門的カウンセリング・③必要な情報提供等の支援</a:t>
            </a:r>
          </a:p>
          <a:p>
            <a:r>
              <a:rPr lang="ja-JP" altLang="en-US" sz="800" dirty="0">
                <a:latin typeface="UD デジタル 教科書体 NP-R" panose="02020400000000000000" pitchFamily="18" charset="-128"/>
                <a:ea typeface="UD デジタル 教科書体 NP-R" panose="02020400000000000000" pitchFamily="18" charset="-128"/>
              </a:rPr>
              <a:t>・府内の</a:t>
            </a:r>
            <a:r>
              <a:rPr lang="ja-JP" altLang="en-US" sz="800" dirty="0" err="1">
                <a:latin typeface="UD デジタル 教科書体 NP-R" panose="02020400000000000000" pitchFamily="18" charset="-128"/>
                <a:ea typeface="UD デジタル 教科書体 NP-R" panose="02020400000000000000" pitchFamily="18" charset="-128"/>
              </a:rPr>
              <a:t>聴覚障がい</a:t>
            </a:r>
            <a:r>
              <a:rPr lang="ja-JP" altLang="en-US" sz="800" dirty="0">
                <a:latin typeface="UD デジタル 教科書体 NP-R" panose="02020400000000000000" pitchFamily="18" charset="-128"/>
                <a:ea typeface="UD デジタル 教科書体 NP-R" panose="02020400000000000000" pitchFamily="18" charset="-128"/>
              </a:rPr>
              <a:t>児の専門機関と連携して相談支援対応を実施</a:t>
            </a:r>
            <a:r>
              <a:rPr lang="ja-JP" altLang="en-US"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（相談支援ネットワーク）</a:t>
            </a:r>
            <a:endParaRPr lang="ja-JP" altLang="en-US" sz="800" dirty="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－ひだまり・ＭＯＥ</a:t>
            </a:r>
          </a:p>
          <a:p>
            <a:r>
              <a:rPr lang="ja-JP" altLang="en-US" sz="800" dirty="0">
                <a:latin typeface="UD デジタル 教科書体 NP-R" panose="02020400000000000000" pitchFamily="18" charset="-128"/>
                <a:ea typeface="UD デジタル 教科書体 NP-R" panose="02020400000000000000" pitchFamily="18" charset="-128"/>
              </a:rPr>
              <a:t>　－ゆうなぎ園（児童発達支援センター（大阪市））</a:t>
            </a:r>
          </a:p>
          <a:p>
            <a:r>
              <a:rPr lang="ja-JP" altLang="en-US" sz="800" dirty="0">
                <a:latin typeface="UD デジタル 教科書体 NP-R" panose="02020400000000000000" pitchFamily="18" charset="-128"/>
                <a:ea typeface="UD デジタル 教科書体 NP-R" panose="02020400000000000000" pitchFamily="18" charset="-128"/>
              </a:rPr>
              <a:t>　－ぴょんぴょん教室（児童発達支援事業所（府内</a:t>
            </a:r>
            <a:r>
              <a:rPr lang="en-US" altLang="ja-JP" sz="800" dirty="0">
                <a:latin typeface="UD デジタル 教科書体 NP-R" panose="02020400000000000000" pitchFamily="18" charset="-128"/>
                <a:ea typeface="UD デジタル 教科書体 NP-R" panose="02020400000000000000" pitchFamily="18" charset="-128"/>
              </a:rPr>
              <a:t>5</a:t>
            </a:r>
            <a:r>
              <a:rPr lang="ja-JP" altLang="en-US" sz="800" dirty="0">
                <a:latin typeface="UD デジタル 教科書体 NP-R" panose="02020400000000000000" pitchFamily="18" charset="-128"/>
                <a:ea typeface="UD デジタル 教科書体 NP-R" panose="02020400000000000000" pitchFamily="18" charset="-128"/>
              </a:rPr>
              <a:t>か所）</a:t>
            </a:r>
          </a:p>
          <a:p>
            <a:endParaRPr lang="ja-JP" altLang="en-US" sz="800" dirty="0">
              <a:latin typeface="ＭＳ 明朝" panose="02020609040205080304" pitchFamily="17" charset="-128"/>
              <a:ea typeface="ＭＳ 明朝" panose="02020609040205080304" pitchFamily="17" charset="-128"/>
            </a:endParaRPr>
          </a:p>
        </p:txBody>
      </p:sp>
      <p:sp>
        <p:nvSpPr>
          <p:cNvPr id="21" name="テキスト ボックス 20"/>
          <p:cNvSpPr txBox="1"/>
          <p:nvPr/>
        </p:nvSpPr>
        <p:spPr>
          <a:xfrm>
            <a:off x="5581882" y="762269"/>
            <a:ext cx="3005782" cy="1323439"/>
          </a:xfrm>
          <a:prstGeom prst="rect">
            <a:avLst/>
          </a:prstGeom>
          <a:noFill/>
        </p:spPr>
        <p:txBody>
          <a:bodyPr wrap="square" rtlCol="0">
            <a:spAutoFit/>
          </a:bodyPr>
          <a:lstStyle/>
          <a:p>
            <a:r>
              <a:rPr lang="ja-JP" altLang="ja-JP" sz="800" dirty="0">
                <a:latin typeface="ＭＳ ゴシック" panose="020B0609070205080204" pitchFamily="49" charset="-128"/>
                <a:ea typeface="ＭＳ ゴシック" panose="020B0609070205080204" pitchFamily="49" charset="-128"/>
              </a:rPr>
              <a:t>②言語獲得サポート</a:t>
            </a:r>
          </a:p>
          <a:p>
            <a:r>
              <a:rPr lang="ja-JP" altLang="ja-JP" sz="800" dirty="0">
                <a:latin typeface="UD デジタル 教科書体 NP-R" panose="02020400000000000000" pitchFamily="18" charset="-128"/>
                <a:ea typeface="UD デジタル 教科書体 NP-R" panose="02020400000000000000" pitchFamily="18" charset="-128"/>
              </a:rPr>
              <a:t>・相談支援ネットワークにおけるカウンセリング等の支援</a:t>
            </a:r>
            <a:r>
              <a:rPr lang="ja-JP" altLang="ja-JP" sz="800" dirty="0" smtClean="0">
                <a:latin typeface="UD デジタル 教科書体 NP-R" panose="02020400000000000000" pitchFamily="18" charset="-128"/>
                <a:ea typeface="UD デジタル 教科書体 NP-R" panose="02020400000000000000" pitchFamily="18" charset="-128"/>
              </a:rPr>
              <a:t>を</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経て</a:t>
            </a:r>
            <a:r>
              <a:rPr lang="ja-JP" altLang="ja-JP" sz="800" dirty="0">
                <a:latin typeface="UD デジタル 教科書体 NP-R" panose="02020400000000000000" pitchFamily="18" charset="-128"/>
                <a:ea typeface="UD デジタル 教科書体 NP-R" panose="02020400000000000000" pitchFamily="18" charset="-128"/>
              </a:rPr>
              <a:t>、「ママ・パパ」等が子どもと手話も通じて</a:t>
            </a:r>
            <a:r>
              <a:rPr lang="ja-JP" altLang="ja-JP" sz="800" dirty="0" smtClean="0">
                <a:latin typeface="UD デジタル 教科書体 NP-R" panose="02020400000000000000" pitchFamily="18" charset="-128"/>
                <a:ea typeface="UD デジタル 教科書体 NP-R" panose="02020400000000000000" pitchFamily="18" charset="-128"/>
              </a:rPr>
              <a:t>コミュニ</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ケーション</a:t>
            </a:r>
            <a:r>
              <a:rPr lang="ja-JP" altLang="ja-JP" sz="800" dirty="0">
                <a:latin typeface="UD デジタル 教科書体 NP-R" panose="02020400000000000000" pitchFamily="18" charset="-128"/>
                <a:ea typeface="UD デジタル 教科書体 NP-R" panose="02020400000000000000" pitchFamily="18" charset="-128"/>
              </a:rPr>
              <a:t>し、子どもがそれを通じて、言語能力等を</a:t>
            </a:r>
            <a:r>
              <a:rPr lang="ja-JP" altLang="ja-JP" sz="800" dirty="0" smtClean="0">
                <a:latin typeface="UD デジタル 教科書体 NP-R" panose="02020400000000000000" pitchFamily="18" charset="-128"/>
                <a:ea typeface="UD デジタル 教科書体 NP-R" panose="02020400000000000000" pitchFamily="18" charset="-128"/>
              </a:rPr>
              <a:t>養う</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こと</a:t>
            </a:r>
            <a:r>
              <a:rPr lang="ja-JP" altLang="ja-JP" sz="800" dirty="0">
                <a:latin typeface="UD デジタル 教科書体 NP-R" panose="02020400000000000000" pitchFamily="18" charset="-128"/>
                <a:ea typeface="UD デジタル 教科書体 NP-R" panose="02020400000000000000" pitchFamily="18" charset="-128"/>
              </a:rPr>
              <a:t>ができるよう、支援の場を確保・運営。</a:t>
            </a:r>
          </a:p>
          <a:p>
            <a:r>
              <a:rPr lang="ja-JP" altLang="ja-JP" sz="800" dirty="0">
                <a:latin typeface="UD デジタル 教科書体 NP-R" panose="02020400000000000000" pitchFamily="18" charset="-128"/>
                <a:ea typeface="UD デジタル 教科書体 NP-R" panose="02020400000000000000" pitchFamily="18" charset="-128"/>
              </a:rPr>
              <a:t>・</a:t>
            </a:r>
            <a:r>
              <a:rPr lang="ja-JP" altLang="ja-JP" sz="800" dirty="0" smtClean="0">
                <a:latin typeface="UD デジタル 教科書体 NP-R" panose="02020400000000000000" pitchFamily="18" charset="-128"/>
                <a:ea typeface="UD デジタル 教科書体 NP-R" panose="02020400000000000000" pitchFamily="18" charset="-128"/>
              </a:rPr>
              <a:t>毎週</a:t>
            </a:r>
            <a:r>
              <a:rPr lang="ja-JP" altLang="en-US" sz="800" dirty="0" smtClean="0">
                <a:latin typeface="UD デジタル 教科書体 NP-R" panose="02020400000000000000" pitchFamily="18" charset="-128"/>
                <a:ea typeface="UD デジタル 教科書体 NP-R" panose="02020400000000000000" pitchFamily="18" charset="-128"/>
              </a:rPr>
              <a:t>火・</a:t>
            </a:r>
            <a:r>
              <a:rPr lang="ja-JP" altLang="ja-JP" sz="800" dirty="0" smtClean="0">
                <a:latin typeface="UD デジタル 教科書体 NP-R" panose="02020400000000000000" pitchFamily="18" charset="-128"/>
                <a:ea typeface="UD デジタル 教科書体 NP-R" panose="02020400000000000000" pitchFamily="18" charset="-128"/>
              </a:rPr>
              <a:t>金曜日、</a:t>
            </a:r>
            <a:r>
              <a:rPr lang="ja-JP" altLang="en-US" sz="800" dirty="0" smtClean="0">
                <a:latin typeface="UD デジタル 教科書体 NP-R" panose="02020400000000000000" pitchFamily="18" charset="-128"/>
                <a:ea typeface="UD デジタル 教科書体 NP-R" panose="02020400000000000000" pitchFamily="18" charset="-128"/>
              </a:rPr>
              <a:t>福祉情報</a:t>
            </a:r>
            <a:r>
              <a:rPr lang="en-US" altLang="ja-JP" sz="800" dirty="0" smtClean="0">
                <a:latin typeface="UD デジタル 教科書体 NP-R" panose="02020400000000000000" pitchFamily="18" charset="-128"/>
                <a:ea typeface="UD デジタル 教科書体 NP-R" panose="02020400000000000000" pitchFamily="18" charset="-128"/>
              </a:rPr>
              <a:t>CC</a:t>
            </a:r>
            <a:r>
              <a:rPr lang="ja-JP" altLang="ja-JP" sz="800" dirty="0" smtClean="0">
                <a:latin typeface="UD デジタル 教科書体 NP-R" panose="02020400000000000000" pitchFamily="18" charset="-128"/>
                <a:ea typeface="UD デジタル 教科書体 NP-R" panose="02020400000000000000" pitchFamily="18" charset="-128"/>
              </a:rPr>
              <a:t>に</a:t>
            </a:r>
            <a:r>
              <a:rPr lang="ja-JP" altLang="ja-JP" sz="800" dirty="0">
                <a:latin typeface="UD デジタル 教科書体 NP-R" panose="02020400000000000000" pitchFamily="18" charset="-128"/>
                <a:ea typeface="UD デジタル 教科書体 NP-R" panose="02020400000000000000" pitchFamily="18" charset="-128"/>
              </a:rPr>
              <a:t>おいて</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ⅰ</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ママ・パパ</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向け</a:t>
            </a:r>
            <a:r>
              <a:rPr lang="ja-JP" altLang="ja-JP" sz="800" dirty="0">
                <a:latin typeface="UD デジタル 教科書体 NP-R" panose="02020400000000000000" pitchFamily="18" charset="-128"/>
                <a:ea typeface="UD デジタル 教科書体 NP-R" panose="02020400000000000000" pitchFamily="18" charset="-128"/>
              </a:rPr>
              <a:t>の手話習得支援</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ⅱ</a:t>
            </a:r>
            <a:r>
              <a:rPr lang="ja-JP" altLang="ja-JP" sz="800" dirty="0" smtClean="0">
                <a:latin typeface="UD デジタル 教科書体 NP-R" panose="02020400000000000000" pitchFamily="18" charset="-128"/>
                <a:ea typeface="UD デジタル 教科書体 NP-R" panose="02020400000000000000" pitchFamily="18" charset="-128"/>
              </a:rPr>
              <a:t>保護者</a:t>
            </a:r>
            <a:r>
              <a:rPr lang="ja-JP" altLang="ja-JP" sz="800" dirty="0">
                <a:latin typeface="UD デジタル 教科書体 NP-R" panose="02020400000000000000" pitchFamily="18" charset="-128"/>
                <a:ea typeface="UD デジタル 教科書体 NP-R" panose="02020400000000000000" pitchFamily="18" charset="-128"/>
              </a:rPr>
              <a:t>同士の</a:t>
            </a:r>
            <a:r>
              <a:rPr lang="ja-JP" altLang="ja-JP" sz="800" dirty="0" smtClean="0">
                <a:latin typeface="UD デジタル 教科書体 NP-R" panose="02020400000000000000" pitchFamily="18" charset="-128"/>
                <a:ea typeface="UD デジタル 教科書体 NP-R" panose="02020400000000000000" pitchFamily="18" charset="-128"/>
              </a:rPr>
              <a:t>交流</a:t>
            </a:r>
            <a:r>
              <a:rPr lang="ja-JP" altLang="en-US" sz="800" dirty="0" smtClean="0">
                <a:latin typeface="UD デジタル 教科書体 NP-R" panose="02020400000000000000" pitchFamily="18" charset="-128"/>
                <a:ea typeface="UD デジタル 教科書体 NP-R" panose="02020400000000000000" pitchFamily="18" charset="-128"/>
              </a:rPr>
              <a:t>の場の提供</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ⅲ  </a:t>
            </a: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カウンセリング</a:t>
            </a:r>
            <a:r>
              <a:rPr lang="ja-JP" altLang="ja-JP" sz="800" dirty="0">
                <a:latin typeface="UD デジタル 教科書体 NP-R" panose="02020400000000000000" pitchFamily="18" charset="-128"/>
                <a:ea typeface="UD デジタル 教科書体 NP-R" panose="02020400000000000000" pitchFamily="18" charset="-128"/>
              </a:rPr>
              <a:t>を実施。</a:t>
            </a:r>
          </a:p>
          <a:p>
            <a:r>
              <a:rPr lang="ja-JP" altLang="ja-JP" sz="800" dirty="0">
                <a:latin typeface="UD デジタル 教科書体 NP-R" panose="02020400000000000000" pitchFamily="18" charset="-128"/>
                <a:ea typeface="UD デジタル 教科書体 NP-R" panose="02020400000000000000" pitchFamily="18" charset="-128"/>
              </a:rPr>
              <a:t>・実績：延べ参加者数</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2,451</a:t>
            </a:r>
            <a:r>
              <a:rPr lang="ja-JP" altLang="ja-JP" sz="800" dirty="0" smtClean="0">
                <a:latin typeface="UD デジタル 教科書体 NP-R" panose="02020400000000000000" pitchFamily="18" charset="-128"/>
                <a:ea typeface="UD デジタル 教科書体 NP-R" panose="02020400000000000000" pitchFamily="18" charset="-128"/>
              </a:rPr>
              <a:t>人</a:t>
            </a:r>
            <a:r>
              <a:rPr lang="ja-JP" altLang="en-US" sz="800" dirty="0" smtClean="0">
                <a:latin typeface="UD デジタル 教科書体 NP-R" panose="02020400000000000000" pitchFamily="18" charset="-128"/>
                <a:ea typeface="UD デジタル 教科書体 NP-R" panose="02020400000000000000" pitchFamily="18" charset="-128"/>
              </a:rPr>
              <a:t>（事業開始～</a:t>
            </a:r>
            <a:r>
              <a:rPr lang="en-US" altLang="ja-JP" sz="800" dirty="0" smtClean="0">
                <a:latin typeface="UD デジタル 教科書体 NP-R" panose="02020400000000000000" pitchFamily="18" charset="-128"/>
                <a:ea typeface="UD デジタル 教科書体 NP-R" panose="02020400000000000000" pitchFamily="18" charset="-128"/>
              </a:rPr>
              <a:t>R3.3.31</a:t>
            </a:r>
            <a:r>
              <a:rPr lang="ja-JP" altLang="en-US"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en-US"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H30</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303</a:t>
            </a:r>
            <a:r>
              <a:rPr lang="ja-JP" altLang="en-US" sz="800" dirty="0" smtClean="0">
                <a:latin typeface="UD デジタル 教科書体 NP-R" panose="02020400000000000000" pitchFamily="18" charset="-128"/>
                <a:ea typeface="UD デジタル 教科書体 NP-R" panose="02020400000000000000" pitchFamily="18" charset="-128"/>
              </a:rPr>
              <a:t>名　</a:t>
            </a:r>
            <a:r>
              <a:rPr lang="en-US" altLang="ja-JP" sz="800" dirty="0" smtClean="0">
                <a:latin typeface="UD デジタル 教科書体 NP-R" panose="02020400000000000000" pitchFamily="18" charset="-128"/>
                <a:ea typeface="UD デジタル 教科書体 NP-R" panose="02020400000000000000" pitchFamily="18" charset="-128"/>
              </a:rPr>
              <a:t>R1</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683</a:t>
            </a:r>
            <a:r>
              <a:rPr lang="ja-JP" altLang="en-US" sz="800" dirty="0" smtClean="0">
                <a:latin typeface="UD デジタル 教科書体 NP-R" panose="02020400000000000000" pitchFamily="18" charset="-128"/>
                <a:ea typeface="UD デジタル 教科書体 NP-R" panose="02020400000000000000" pitchFamily="18" charset="-128"/>
              </a:rPr>
              <a:t>名　</a:t>
            </a:r>
            <a:r>
              <a:rPr lang="en-US" altLang="ja-JP" sz="800" dirty="0" smtClean="0">
                <a:latin typeface="UD デジタル 教科書体 NP-R" panose="02020400000000000000" pitchFamily="18" charset="-128"/>
                <a:ea typeface="UD デジタル 教科書体 NP-R" panose="02020400000000000000" pitchFamily="18" charset="-128"/>
              </a:rPr>
              <a:t>R2</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smtClean="0">
                <a:latin typeface="UD デジタル 教科書体 NP-R" panose="02020400000000000000" pitchFamily="18" charset="-128"/>
                <a:ea typeface="UD デジタル 教科書体 NP-R" panose="02020400000000000000" pitchFamily="18" charset="-128"/>
              </a:rPr>
              <a:t>1465</a:t>
            </a:r>
            <a:r>
              <a:rPr lang="ja-JP" altLang="en-US" sz="800" dirty="0" smtClean="0">
                <a:latin typeface="UD デジタル 教科書体 NP-R" panose="02020400000000000000" pitchFamily="18" charset="-128"/>
                <a:ea typeface="UD デジタル 教科書体 NP-R" panose="02020400000000000000" pitchFamily="18" charset="-128"/>
              </a:rPr>
              <a:t>名</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p:cNvSpPr txBox="1"/>
          <p:nvPr/>
        </p:nvSpPr>
        <p:spPr>
          <a:xfrm>
            <a:off x="5142472" y="2365625"/>
            <a:ext cx="3559595" cy="1200329"/>
          </a:xfrm>
          <a:prstGeom prst="rect">
            <a:avLst/>
          </a:prstGeom>
          <a:noFill/>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■聴覚に障がいのある子どもの言語獲得支援者養成確保等事業</a:t>
            </a: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府事業（</a:t>
            </a:r>
            <a:r>
              <a:rPr lang="en-US" altLang="ja-JP" sz="800" dirty="0">
                <a:latin typeface="ＭＳ ゴシック" panose="020B0609070205080204" pitchFamily="49" charset="-128"/>
                <a:ea typeface="ＭＳ ゴシック" panose="020B0609070205080204" pitchFamily="49" charset="-128"/>
              </a:rPr>
              <a:t>H31</a:t>
            </a:r>
            <a:r>
              <a:rPr lang="ja-JP" altLang="en-US" sz="800" dirty="0">
                <a:latin typeface="ＭＳ ゴシック" panose="020B0609070205080204" pitchFamily="49" charset="-128"/>
                <a:ea typeface="ＭＳ ゴシック" panose="020B0609070205080204" pitchFamily="49" charset="-128"/>
              </a:rPr>
              <a:t>～）</a:t>
            </a:r>
            <a:r>
              <a:rPr lang="en-US" altLang="ja-JP" sz="800" dirty="0">
                <a:latin typeface="ＭＳ ゴシック" panose="020B0609070205080204" pitchFamily="49" charset="-128"/>
                <a:ea typeface="ＭＳ ゴシック" panose="020B0609070205080204" pitchFamily="49"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（予算）</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a:latin typeface="UD デジタル 教科書体 NP-R" panose="02020400000000000000" pitchFamily="18" charset="-128"/>
                <a:ea typeface="UD デジタル 教科書体 NP-R" panose="02020400000000000000" pitchFamily="18" charset="-128"/>
              </a:rPr>
              <a:t>１</a:t>
            </a:r>
            <a:r>
              <a:rPr lang="ja-JP" altLang="en-US" sz="800" dirty="0" smtClean="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7,278</a:t>
            </a:r>
            <a:r>
              <a:rPr lang="ja-JP" altLang="en-US" sz="800" dirty="0">
                <a:latin typeface="UD デジタル 教科書体 NP-R" panose="02020400000000000000" pitchFamily="18" charset="-128"/>
                <a:ea typeface="UD デジタル 教科書体 NP-R" panose="02020400000000000000" pitchFamily="18" charset="-128"/>
              </a:rPr>
              <a:t>千円、</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２：</a:t>
            </a:r>
            <a:r>
              <a:rPr lang="en-US" altLang="ja-JP" sz="800" dirty="0" smtClean="0">
                <a:latin typeface="UD デジタル 教科書体 NP-R" panose="02020400000000000000" pitchFamily="18" charset="-128"/>
                <a:ea typeface="UD デジタル 教科書体 NP-R" panose="02020400000000000000" pitchFamily="18" charset="-128"/>
              </a:rPr>
              <a:t>7,939</a:t>
            </a:r>
            <a:r>
              <a:rPr lang="ja-JP" altLang="en-US" sz="800" dirty="0" smtClean="0">
                <a:latin typeface="UD デジタル 教科書体 NP-R" panose="02020400000000000000" pitchFamily="18" charset="-128"/>
                <a:ea typeface="UD デジタル 教科書体 NP-R" panose="02020400000000000000" pitchFamily="18" charset="-128"/>
              </a:rPr>
              <a:t>千円</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R</a:t>
            </a:r>
            <a:r>
              <a:rPr lang="ja-JP" altLang="en-US" sz="800" dirty="0" smtClean="0">
                <a:latin typeface="UD デジタル 教科書体 NP-R" panose="02020400000000000000" pitchFamily="18" charset="-128"/>
                <a:ea typeface="UD デジタル 教科書体 NP-R" panose="02020400000000000000" pitchFamily="18" charset="-128"/>
              </a:rPr>
              <a:t>３：</a:t>
            </a:r>
            <a:r>
              <a:rPr lang="en-US" altLang="ja-JP" sz="800" dirty="0" smtClean="0">
                <a:latin typeface="UD デジタル 教科書体 NP-R" panose="02020400000000000000" pitchFamily="18" charset="-128"/>
                <a:ea typeface="UD デジタル 教科書体 NP-R" panose="02020400000000000000" pitchFamily="18" charset="-128"/>
              </a:rPr>
              <a:t>8,638</a:t>
            </a:r>
            <a:r>
              <a:rPr lang="ja-JP" altLang="en-US" sz="800" dirty="0">
                <a:latin typeface="UD デジタル 教科書体 NP-R" panose="02020400000000000000" pitchFamily="18" charset="-128"/>
                <a:ea typeface="UD デジタル 教科書体 NP-R" panose="02020400000000000000" pitchFamily="18" charset="-128"/>
              </a:rPr>
              <a:t>千円</a:t>
            </a:r>
          </a:p>
          <a:p>
            <a:r>
              <a:rPr lang="ja-JP" altLang="en-US" sz="800" dirty="0">
                <a:latin typeface="UD デジタル 教科書体 NP-R" panose="02020400000000000000" pitchFamily="18" charset="-128"/>
                <a:ea typeface="UD デジタル 教科書体 NP-R" panose="02020400000000000000" pitchFamily="18" charset="-128"/>
              </a:rPr>
              <a:t>・聴覚に障がいのある子どもの言語獲得支援スタッフ養成・派遣を実施。当該養成の場として「こめっこ」を展開（現場実習）。</a:t>
            </a:r>
          </a:p>
          <a:p>
            <a:r>
              <a:rPr lang="ja-JP" altLang="en-US" sz="800" dirty="0">
                <a:latin typeface="ＭＳ ゴシック" panose="020B0609070205080204" pitchFamily="49" charset="-128"/>
                <a:ea typeface="ＭＳ ゴシック" panose="020B0609070205080204" pitchFamily="49" charset="-128"/>
              </a:rPr>
              <a:t>▶乳幼児期手話言語獲得支援「こめっこ」</a:t>
            </a:r>
          </a:p>
          <a:p>
            <a:r>
              <a:rPr lang="ja-JP" altLang="en-US" sz="800" dirty="0">
                <a:latin typeface="UD デジタル 教科書体 NP-R" panose="02020400000000000000" pitchFamily="18" charset="-128"/>
                <a:ea typeface="UD デジタル 教科書体 NP-R" panose="02020400000000000000" pitchFamily="18" charset="-128"/>
              </a:rPr>
              <a:t>・第</a:t>
            </a:r>
            <a:r>
              <a:rPr lang="en-US" altLang="ja-JP" sz="800" dirty="0">
                <a:latin typeface="UD デジタル 教科書体 NP-R" panose="02020400000000000000" pitchFamily="18" charset="-128"/>
                <a:ea typeface="UD デジタル 教科書体 NP-R" panose="02020400000000000000" pitchFamily="18" charset="-128"/>
              </a:rPr>
              <a:t>1</a:t>
            </a:r>
            <a:r>
              <a:rPr lang="ja-JP" altLang="en-US" sz="800" dirty="0">
                <a:latin typeface="UD デジタル 教科書体 NP-R" panose="02020400000000000000" pitchFamily="18" charset="-128"/>
                <a:ea typeface="UD デジタル 教科書体 NP-R" panose="02020400000000000000" pitchFamily="18" charset="-128"/>
              </a:rPr>
              <a:t>・第３土曜日に実施。</a:t>
            </a:r>
          </a:p>
          <a:p>
            <a:r>
              <a:rPr lang="ja-JP" altLang="en-US" sz="800" dirty="0">
                <a:latin typeface="UD デジタル 教科書体 NP-R" panose="02020400000000000000" pitchFamily="18" charset="-128"/>
                <a:ea typeface="UD デジタル 教科書体 NP-R" panose="02020400000000000000" pitchFamily="18" charset="-128"/>
              </a:rPr>
              <a:t>・毎回</a:t>
            </a:r>
            <a:r>
              <a:rPr lang="en-US" altLang="ja-JP" sz="800" dirty="0">
                <a:latin typeface="UD デジタル 教科書体 NP-R" panose="02020400000000000000" pitchFamily="18" charset="-128"/>
                <a:ea typeface="UD デジタル 教科書体 NP-R" panose="02020400000000000000" pitchFamily="18" charset="-128"/>
              </a:rPr>
              <a:t>20</a:t>
            </a:r>
            <a:r>
              <a:rPr lang="ja-JP" altLang="en-US" sz="800" dirty="0">
                <a:latin typeface="UD デジタル 教科書体 NP-R" panose="02020400000000000000" pitchFamily="18" charset="-128"/>
                <a:ea typeface="UD デジタル 教科書体 NP-R" panose="02020400000000000000" pitchFamily="18" charset="-128"/>
              </a:rPr>
              <a:t>名程度のスタッフを養成。</a:t>
            </a:r>
          </a:p>
          <a:p>
            <a:r>
              <a:rPr lang="ja-JP" altLang="en-US" sz="800" dirty="0" smtClean="0">
                <a:latin typeface="UD デジタル 教科書体 NP-R" panose="02020400000000000000" pitchFamily="18" charset="-128"/>
                <a:ea typeface="UD デジタル 教科書体 NP-R" panose="02020400000000000000" pitchFamily="18" charset="-128"/>
              </a:rPr>
              <a:t>　また</a:t>
            </a:r>
            <a:r>
              <a:rPr lang="ja-JP" altLang="en-US" sz="800" dirty="0">
                <a:latin typeface="UD デジタル 教科書体 NP-R" panose="02020400000000000000" pitchFamily="18" charset="-128"/>
                <a:ea typeface="UD デジタル 教科書体 NP-R" panose="02020400000000000000" pitchFamily="18" charset="-128"/>
              </a:rPr>
              <a:t>、</a:t>
            </a:r>
            <a:r>
              <a:rPr lang="en-US" altLang="ja-JP" sz="800" dirty="0">
                <a:latin typeface="UD デジタル 教科書体 NP-R" panose="02020400000000000000" pitchFamily="18" charset="-128"/>
                <a:ea typeface="UD デジタル 教科書体 NP-R" panose="02020400000000000000" pitchFamily="18" charset="-128"/>
              </a:rPr>
              <a:t>20</a:t>
            </a:r>
            <a:r>
              <a:rPr lang="ja-JP" altLang="en-US" sz="800" dirty="0">
                <a:latin typeface="UD デジタル 教科書体 NP-R" panose="02020400000000000000" pitchFamily="18" charset="-128"/>
                <a:ea typeface="UD デジタル 教科書体 NP-R" panose="02020400000000000000" pitchFamily="18" charset="-128"/>
              </a:rPr>
              <a:t>組程度の保護者・子どもが参加。</a:t>
            </a:r>
          </a:p>
        </p:txBody>
      </p:sp>
      <p:sp>
        <p:nvSpPr>
          <p:cNvPr id="25" name="正方形/長方形 24"/>
          <p:cNvSpPr/>
          <p:nvPr/>
        </p:nvSpPr>
        <p:spPr>
          <a:xfrm>
            <a:off x="1612143" y="4388221"/>
            <a:ext cx="1589761" cy="9929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26" name="正方形/長方形 25"/>
          <p:cNvSpPr/>
          <p:nvPr/>
        </p:nvSpPr>
        <p:spPr>
          <a:xfrm>
            <a:off x="3392216" y="4388219"/>
            <a:ext cx="1588766" cy="100989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27" name="正方形/長方形 26"/>
          <p:cNvSpPr/>
          <p:nvPr/>
        </p:nvSpPr>
        <p:spPr>
          <a:xfrm>
            <a:off x="5192683" y="4386955"/>
            <a:ext cx="2583901" cy="1011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28" name="角丸四角形 27"/>
          <p:cNvSpPr/>
          <p:nvPr/>
        </p:nvSpPr>
        <p:spPr>
          <a:xfrm>
            <a:off x="1777591" y="4223884"/>
            <a:ext cx="991168" cy="26238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31" name="テキスト ボックス 30"/>
          <p:cNvSpPr txBox="1"/>
          <p:nvPr/>
        </p:nvSpPr>
        <p:spPr>
          <a:xfrm>
            <a:off x="1838398" y="4252848"/>
            <a:ext cx="902811"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タスクフォース</a:t>
            </a:r>
          </a:p>
        </p:txBody>
      </p:sp>
      <p:sp>
        <p:nvSpPr>
          <p:cNvPr id="29" name="角丸四角形 28"/>
          <p:cNvSpPr/>
          <p:nvPr/>
        </p:nvSpPr>
        <p:spPr>
          <a:xfrm>
            <a:off x="3629218" y="4234644"/>
            <a:ext cx="991168" cy="26839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32" name="テキスト ボックス 31"/>
          <p:cNvSpPr txBox="1"/>
          <p:nvPr/>
        </p:nvSpPr>
        <p:spPr>
          <a:xfrm>
            <a:off x="3711784" y="4258244"/>
            <a:ext cx="800219"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聴覚支援学校</a:t>
            </a:r>
          </a:p>
        </p:txBody>
      </p:sp>
      <p:sp>
        <p:nvSpPr>
          <p:cNvPr id="30" name="角丸四角形 29"/>
          <p:cNvSpPr/>
          <p:nvPr/>
        </p:nvSpPr>
        <p:spPr>
          <a:xfrm>
            <a:off x="5729122" y="4226506"/>
            <a:ext cx="1401636" cy="268392"/>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33" name="テキスト ボックス 32"/>
          <p:cNvSpPr txBox="1"/>
          <p:nvPr/>
        </p:nvSpPr>
        <p:spPr>
          <a:xfrm>
            <a:off x="5941677" y="4249541"/>
            <a:ext cx="944333" cy="215444"/>
          </a:xfrm>
          <a:prstGeom prst="rect">
            <a:avLst/>
          </a:prstGeom>
          <a:noFill/>
        </p:spPr>
        <p:txBody>
          <a:bodyPr wrap="square" rtlCol="0">
            <a:spAutoFit/>
          </a:bodyPr>
          <a:lstStyle/>
          <a:p>
            <a:pPr algn="ctr"/>
            <a:r>
              <a:rPr lang="ja-JP" altLang="en-US" sz="800" dirty="0">
                <a:latin typeface="ＭＳ ゴシック" panose="020B0609070205080204" pitchFamily="49" charset="-128"/>
                <a:ea typeface="ＭＳ ゴシック" panose="020B0609070205080204" pitchFamily="49" charset="-128"/>
              </a:rPr>
              <a:t>関係機関</a:t>
            </a:r>
          </a:p>
        </p:txBody>
      </p:sp>
      <p:sp>
        <p:nvSpPr>
          <p:cNvPr id="34" name="テキスト ボックス 33"/>
          <p:cNvSpPr txBox="1"/>
          <p:nvPr/>
        </p:nvSpPr>
        <p:spPr>
          <a:xfrm>
            <a:off x="1657175" y="4499692"/>
            <a:ext cx="1612383" cy="707886"/>
          </a:xfrm>
          <a:prstGeom prst="rect">
            <a:avLst/>
          </a:prstGeom>
          <a:noFill/>
        </p:spPr>
        <p:txBody>
          <a:bodyPr wrap="square" rtlCol="0">
            <a:spAutoFit/>
          </a:bodyPr>
          <a:lstStyle/>
          <a:p>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心理的支援に</a:t>
            </a:r>
            <a:r>
              <a:rPr lang="ja-JP" altLang="ja-JP" sz="800" dirty="0" smtClean="0">
                <a:latin typeface="UD デジタル 教科書体 NP-R" panose="02020400000000000000" pitchFamily="18" charset="-128"/>
                <a:ea typeface="UD デジタル 教科書体 NP-R" panose="02020400000000000000" pitchFamily="18" charset="-128"/>
              </a:rPr>
              <a:t>関する</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専門的</a:t>
            </a:r>
            <a:r>
              <a:rPr lang="ja-JP" altLang="ja-JP" sz="800" dirty="0">
                <a:latin typeface="UD デジタル 教科書体 NP-R" panose="02020400000000000000" pitchFamily="18" charset="-128"/>
                <a:ea typeface="UD デジタル 教科書体 NP-R" panose="02020400000000000000" pitchFamily="18" charset="-128"/>
              </a:rPr>
              <a:t>見識</a:t>
            </a:r>
            <a:r>
              <a:rPr lang="ja-JP" altLang="ja-JP" sz="800" dirty="0" smtClean="0">
                <a:latin typeface="UD デジタル 教科書体 NP-R" panose="02020400000000000000" pitchFamily="18" charset="-128"/>
                <a:ea typeface="UD デジタル 教科書体 NP-R" panose="02020400000000000000" pitchFamily="18" charset="-128"/>
              </a:rPr>
              <a:t>のある者など</a:t>
            </a:r>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a:latin typeface="UD デジタル 教科書体 NP-R" panose="02020400000000000000" pitchFamily="18" charset="-128"/>
              <a:ea typeface="UD デジタル 教科書体 NP-R" panose="02020400000000000000" pitchFamily="18" charset="-128"/>
            </a:endParaRPr>
          </a:p>
          <a:p>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35" name="テキスト ボックス 34"/>
          <p:cNvSpPr txBox="1"/>
          <p:nvPr/>
        </p:nvSpPr>
        <p:spPr>
          <a:xfrm>
            <a:off x="3393247" y="4516869"/>
            <a:ext cx="1541841" cy="584775"/>
          </a:xfrm>
          <a:prstGeom prst="rect">
            <a:avLst/>
          </a:prstGeom>
          <a:noFill/>
        </p:spPr>
        <p:txBody>
          <a:bodyPr wrap="square" rtlCol="0">
            <a:spAutoFit/>
          </a:bodyPr>
          <a:lstStyle/>
          <a:p>
            <a:r>
              <a:rPr lang="ja-JP" altLang="en-US" sz="800" dirty="0">
                <a:latin typeface="UD デジタル 教科書体 NP-R" panose="02020400000000000000" pitchFamily="18" charset="-128"/>
                <a:ea typeface="UD デジタル 教科書体 NP-R" panose="02020400000000000000" pitchFamily="18" charset="-128"/>
              </a:rPr>
              <a:t>・中央聴覚支援学校</a:t>
            </a:r>
          </a:p>
          <a:p>
            <a:r>
              <a:rPr lang="ja-JP" altLang="en-US" sz="800" dirty="0">
                <a:latin typeface="UD デジタル 教科書体 NP-R" panose="02020400000000000000" pitchFamily="18" charset="-128"/>
                <a:ea typeface="UD デジタル 教科書体 NP-R" panose="02020400000000000000" pitchFamily="18" charset="-128"/>
              </a:rPr>
              <a:t>・生野聴覚支援学校</a:t>
            </a:r>
          </a:p>
          <a:p>
            <a:r>
              <a:rPr lang="ja-JP" altLang="en-US" sz="800" dirty="0">
                <a:latin typeface="UD デジタル 教科書体 NP-R" panose="02020400000000000000" pitchFamily="18" charset="-128"/>
                <a:ea typeface="UD デジタル 教科書体 NP-R" panose="02020400000000000000" pitchFamily="18" charset="-128"/>
              </a:rPr>
              <a:t>・堺聴覚支援学校</a:t>
            </a:r>
          </a:p>
          <a:p>
            <a:r>
              <a:rPr lang="ja-JP" altLang="en-US" sz="800" dirty="0">
                <a:latin typeface="UD デジタル 教科書体 NP-R" panose="02020400000000000000" pitchFamily="18" charset="-128"/>
                <a:ea typeface="UD デジタル 教科書体 NP-R" panose="02020400000000000000" pitchFamily="18" charset="-128"/>
              </a:rPr>
              <a:t>・だいせん聴覚高等支援学校</a:t>
            </a:r>
          </a:p>
        </p:txBody>
      </p:sp>
      <p:sp>
        <p:nvSpPr>
          <p:cNvPr id="36" name="テキスト ボックス 35"/>
          <p:cNvSpPr txBox="1"/>
          <p:nvPr/>
        </p:nvSpPr>
        <p:spPr>
          <a:xfrm>
            <a:off x="5221076" y="4494898"/>
            <a:ext cx="2650803" cy="830997"/>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・大阪聴力障害者</a:t>
            </a:r>
            <a:r>
              <a:rPr lang="ja-JP" altLang="ja-JP" sz="800" dirty="0" smtClean="0">
                <a:latin typeface="UD デジタル 教科書体 NP-R" panose="02020400000000000000" pitchFamily="18" charset="-128"/>
                <a:ea typeface="UD デジタル 教科書体 NP-R" panose="02020400000000000000" pitchFamily="18" charset="-128"/>
              </a:rPr>
              <a:t>協会</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・手話言語獲得習得支援研究機構</a:t>
            </a:r>
            <a:endParaRPr lang="ja-JP" altLang="ja-JP" sz="800" dirty="0">
              <a:latin typeface="UD デジタル 教科書体 NP-R" panose="02020400000000000000" pitchFamily="18" charset="-128"/>
              <a:ea typeface="UD デジタル 教科書体 NP-R" panose="02020400000000000000" pitchFamily="18" charset="-128"/>
            </a:endParaRPr>
          </a:p>
          <a:p>
            <a:r>
              <a:rPr lang="ja-JP" altLang="ja-JP" sz="800" dirty="0">
                <a:latin typeface="UD デジタル 教科書体 NP-R" panose="02020400000000000000" pitchFamily="18" charset="-128"/>
                <a:ea typeface="UD デジタル 教科書体 NP-R" panose="02020400000000000000" pitchFamily="18" charset="-128"/>
              </a:rPr>
              <a:t>・大阪府肢体不自由者協会（ぴょんぴょん教室）</a:t>
            </a:r>
          </a:p>
          <a:p>
            <a:r>
              <a:rPr lang="ja-JP" altLang="ja-JP" sz="800" dirty="0">
                <a:latin typeface="UD デジタル 教科書体 NP-R" panose="02020400000000000000" pitchFamily="18" charset="-128"/>
                <a:ea typeface="UD デジタル 教科書体 NP-R" panose="02020400000000000000" pitchFamily="18" charset="-128"/>
              </a:rPr>
              <a:t>・愛徳福祉会（ゆうなぎ園）</a:t>
            </a:r>
          </a:p>
          <a:p>
            <a:r>
              <a:rPr lang="ja-JP" altLang="ja-JP" sz="800" dirty="0">
                <a:latin typeface="UD デジタル 教科書体 NP-R" panose="02020400000000000000" pitchFamily="18" charset="-128"/>
                <a:ea typeface="UD デジタル 教科書体 NP-R" panose="02020400000000000000" pitchFamily="18" charset="-128"/>
              </a:rPr>
              <a:t>・サイレントボイス</a:t>
            </a:r>
          </a:p>
          <a:p>
            <a:r>
              <a:rPr lang="ja-JP" altLang="ja-JP" sz="800" dirty="0">
                <a:latin typeface="UD デジタル 教科書体 NP-R" panose="02020400000000000000" pitchFamily="18" charset="-128"/>
                <a:ea typeface="UD デジタル 教科書体 NP-R" panose="02020400000000000000" pitchFamily="18" charset="-128"/>
              </a:rPr>
              <a:t>・ベストケア・パートナーズ（なないろ</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ja-JP" altLang="ja-JP" sz="800" dirty="0">
              <a:latin typeface="UD デジタル 教科書体 NP-R" panose="02020400000000000000" pitchFamily="18" charset="-128"/>
              <a:ea typeface="UD デジタル 教科書体 NP-R" panose="02020400000000000000" pitchFamily="18" charset="-128"/>
            </a:endParaRPr>
          </a:p>
        </p:txBody>
      </p:sp>
      <p:sp>
        <p:nvSpPr>
          <p:cNvPr id="38" name="角丸四角形 37"/>
          <p:cNvSpPr/>
          <p:nvPr/>
        </p:nvSpPr>
        <p:spPr>
          <a:xfrm>
            <a:off x="1591472" y="5440106"/>
            <a:ext cx="429457" cy="26866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39" name="テキスト ボックス 38"/>
          <p:cNvSpPr txBox="1"/>
          <p:nvPr/>
        </p:nvSpPr>
        <p:spPr>
          <a:xfrm>
            <a:off x="1634852" y="5478176"/>
            <a:ext cx="389850"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目的</a:t>
            </a:r>
          </a:p>
        </p:txBody>
      </p:sp>
      <p:sp>
        <p:nvSpPr>
          <p:cNvPr id="41" name="テキスト ボックス 40"/>
          <p:cNvSpPr txBox="1"/>
          <p:nvPr/>
        </p:nvSpPr>
        <p:spPr>
          <a:xfrm>
            <a:off x="2077901" y="5423494"/>
            <a:ext cx="5998549" cy="338554"/>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府内における「</a:t>
            </a:r>
            <a:r>
              <a:rPr lang="ja-JP" altLang="ja-JP" sz="800" dirty="0" err="1">
                <a:latin typeface="UD デジタル 教科書体 NP-R" panose="02020400000000000000" pitchFamily="18" charset="-128"/>
                <a:ea typeface="UD デジタル 教科書体 NP-R" panose="02020400000000000000" pitchFamily="18" charset="-128"/>
              </a:rPr>
              <a:t>聴覚障がい</a:t>
            </a:r>
            <a:r>
              <a:rPr lang="ja-JP" altLang="ja-JP" sz="800" dirty="0">
                <a:latin typeface="UD デジタル 教科書体 NP-R" panose="02020400000000000000" pitchFamily="18" charset="-128"/>
                <a:ea typeface="UD デジタル 教科書体 NP-R" panose="02020400000000000000" pitchFamily="18" charset="-128"/>
              </a:rPr>
              <a:t>児」の言語獲得支援の推進環境を強化するため</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府手話言語条例評価部</a:t>
            </a:r>
            <a:r>
              <a:rPr lang="ja-JP" altLang="ja-JP" sz="800" dirty="0" smtClean="0">
                <a:latin typeface="UD デジタル 教科書体 NP-R" panose="02020400000000000000" pitchFamily="18" charset="-128"/>
                <a:ea typeface="UD デジタル 教科書体 NP-R" panose="02020400000000000000" pitchFamily="18" charset="-128"/>
              </a:rPr>
              <a:t>会長</a:t>
            </a:r>
            <a:r>
              <a:rPr lang="ja-JP" altLang="ja-JP" sz="800" dirty="0">
                <a:latin typeface="UD デジタル 教科書体 NP-R" panose="02020400000000000000" pitchFamily="18" charset="-128"/>
                <a:ea typeface="UD デジタル 教科書体 NP-R" panose="02020400000000000000" pitchFamily="18" charset="-128"/>
              </a:rPr>
              <a:t>ほか、福祉・保健医療・教育の関係機関によるネットワークを運営（事務局</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en-US" sz="800" dirty="0">
                <a:latin typeface="UD デジタル 教科書体 NP-R" panose="02020400000000000000" pitchFamily="18" charset="-128"/>
                <a:ea typeface="UD デジタル 教科書体 NP-R" panose="02020400000000000000" pitchFamily="18" charset="-128"/>
              </a:rPr>
              <a:t>自立</a:t>
            </a:r>
            <a:r>
              <a:rPr lang="ja-JP" altLang="en-US" sz="800" dirty="0" smtClean="0">
                <a:latin typeface="UD デジタル 教科書体 NP-R" panose="02020400000000000000" pitchFamily="18" charset="-128"/>
                <a:ea typeface="UD デジタル 教科書体 NP-R" panose="02020400000000000000" pitchFamily="18" charset="-128"/>
              </a:rPr>
              <a:t>支援課</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。関係機関における事業連携等を</a:t>
            </a:r>
            <a:r>
              <a:rPr lang="ja-JP" altLang="ja-JP" sz="800" dirty="0" smtClean="0">
                <a:latin typeface="UD デジタル 教科書体 NP-R" panose="02020400000000000000" pitchFamily="18" charset="-128"/>
                <a:ea typeface="UD デジタル 教科書体 NP-R" panose="02020400000000000000" pitchFamily="18" charset="-128"/>
              </a:rPr>
              <a:t>図る</a:t>
            </a:r>
            <a:r>
              <a:rPr lang="ja-JP" altLang="ja-JP" sz="800" dirty="0">
                <a:latin typeface="UD デジタル 教科書体 NP-R" panose="02020400000000000000" pitchFamily="18" charset="-128"/>
                <a:ea typeface="UD デジタル 教科書体 NP-R" panose="02020400000000000000" pitchFamily="18" charset="-128"/>
              </a:rPr>
              <a:t>。</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42" name="角丸四角形 41"/>
          <p:cNvSpPr/>
          <p:nvPr/>
        </p:nvSpPr>
        <p:spPr>
          <a:xfrm>
            <a:off x="1339758" y="5974668"/>
            <a:ext cx="6748409" cy="1409552"/>
          </a:xfrm>
          <a:prstGeom prst="roundRect">
            <a:avLst>
              <a:gd name="adj" fmla="val 922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46" name="正方形/長方形 45"/>
          <p:cNvSpPr/>
          <p:nvPr/>
        </p:nvSpPr>
        <p:spPr>
          <a:xfrm>
            <a:off x="1598712" y="6099278"/>
            <a:ext cx="6236993" cy="85934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51" name="テキスト ボックス 50"/>
          <p:cNvSpPr txBox="1"/>
          <p:nvPr/>
        </p:nvSpPr>
        <p:spPr>
          <a:xfrm>
            <a:off x="1669048" y="6133741"/>
            <a:ext cx="3821041" cy="830997"/>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●福祉部　　　</a:t>
            </a:r>
            <a:r>
              <a:rPr lang="ja-JP" altLang="ja-JP" sz="800" dirty="0" err="1">
                <a:latin typeface="UD デジタル 教科書体 NP-R" panose="02020400000000000000" pitchFamily="18" charset="-128"/>
                <a:ea typeface="UD デジタル 教科書体 NP-R" panose="02020400000000000000" pitchFamily="18" charset="-128"/>
              </a:rPr>
              <a:t>障がい</a:t>
            </a:r>
            <a:r>
              <a:rPr lang="ja-JP" altLang="ja-JP" sz="800" dirty="0">
                <a:latin typeface="UD デジタル 教科書体 NP-R" panose="02020400000000000000" pitchFamily="18" charset="-128"/>
                <a:ea typeface="UD デジタル 教科書体 NP-R" panose="02020400000000000000" pitchFamily="18" charset="-128"/>
              </a:rPr>
              <a:t>福祉室　自立支援</a:t>
            </a:r>
            <a:r>
              <a:rPr lang="ja-JP" altLang="ja-JP" sz="800" dirty="0" smtClean="0">
                <a:latin typeface="UD デジタル 教科書体 NP-R" panose="02020400000000000000" pitchFamily="18" charset="-128"/>
                <a:ea typeface="UD デジタル 教科書体 NP-R" panose="02020400000000000000" pitchFamily="18" charset="-128"/>
              </a:rPr>
              <a:t>課長</a:t>
            </a:r>
            <a:r>
              <a:rPr lang="ja-JP" altLang="en-US" sz="800" dirty="0" smtClean="0">
                <a:latin typeface="UD デジタル 教科書体 NP-R" panose="02020400000000000000" pitchFamily="18" charset="-128"/>
                <a:ea typeface="UD デジタル 教科書体 NP-R" panose="02020400000000000000" pitchFamily="18" charset="-128"/>
              </a:rPr>
              <a:t>　（事務局）</a:t>
            </a:r>
            <a:endParaRPr lang="ja-JP" altLang="ja-JP" sz="800" dirty="0">
              <a:latin typeface="UD デジタル 教科書体 NP-R" panose="02020400000000000000" pitchFamily="18" charset="-128"/>
              <a:ea typeface="UD デジタル 教科書体 NP-R" panose="02020400000000000000" pitchFamily="18" charset="-128"/>
            </a:endParaRPr>
          </a:p>
          <a:p>
            <a:r>
              <a:rPr lang="ja-JP" altLang="ja-JP" sz="800" dirty="0">
                <a:latin typeface="UD デジタル 教科書体 NP-R" panose="02020400000000000000" pitchFamily="18" charset="-128"/>
                <a:ea typeface="UD デジタル 教科書体 NP-R" panose="02020400000000000000" pitchFamily="18" charset="-128"/>
              </a:rPr>
              <a:t>○同上　　　　同上　　　　　地域生活支援課長</a:t>
            </a:r>
          </a:p>
          <a:p>
            <a:r>
              <a:rPr lang="ja-JP" altLang="ja-JP" sz="800" dirty="0">
                <a:latin typeface="UD デジタル 教科書体 NP-R" panose="02020400000000000000" pitchFamily="18" charset="-128"/>
                <a:ea typeface="UD デジタル 教科書体 NP-R" panose="02020400000000000000" pitchFamily="18" charset="-128"/>
              </a:rPr>
              <a:t>●健康医療部　保健医療室　　地域保健課長</a:t>
            </a:r>
          </a:p>
          <a:p>
            <a:r>
              <a:rPr lang="ja-JP" altLang="ja-JP" sz="800" dirty="0">
                <a:latin typeface="UD デジタル 教科書体 NP-R" panose="02020400000000000000" pitchFamily="18" charset="-128"/>
                <a:ea typeface="UD デジタル 教科書体 NP-R" panose="02020400000000000000" pitchFamily="18" charset="-128"/>
              </a:rPr>
              <a:t>○商工労働部　雇用推進室　　就業促進課長</a:t>
            </a:r>
          </a:p>
          <a:p>
            <a:r>
              <a:rPr lang="ja-JP" altLang="ja-JP" sz="800" dirty="0">
                <a:latin typeface="UD デジタル 教科書体 NP-R" panose="02020400000000000000" pitchFamily="18" charset="-128"/>
                <a:ea typeface="UD デジタル 教科書体 NP-R" panose="02020400000000000000" pitchFamily="18" charset="-128"/>
              </a:rPr>
              <a:t>●教育庁　　　教育振興室　　支援教育課長</a:t>
            </a:r>
          </a:p>
          <a:p>
            <a:r>
              <a:rPr lang="ja-JP" altLang="ja-JP" sz="800" dirty="0">
                <a:latin typeface="UD デジタル 教科書体 NP-R" panose="02020400000000000000" pitchFamily="18" charset="-128"/>
                <a:ea typeface="UD デジタル 教科書体 NP-R" panose="02020400000000000000" pitchFamily="18" charset="-128"/>
              </a:rPr>
              <a:t>※●は、</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乳幼児期手話言語獲得ネットワーク</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のメンバーを</a:t>
            </a:r>
            <a:r>
              <a:rPr lang="ja-JP" altLang="ja-JP" sz="800" dirty="0" smtClean="0">
                <a:latin typeface="UD デジタル 教科書体 NP-R" panose="02020400000000000000" pitchFamily="18" charset="-128"/>
                <a:ea typeface="UD デジタル 教科書体 NP-R" panose="02020400000000000000" pitchFamily="18" charset="-128"/>
              </a:rPr>
              <a:t>兼ねる</a:t>
            </a:r>
            <a:endParaRPr kumimoji="1"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54" name="角丸四角形 53"/>
          <p:cNvSpPr/>
          <p:nvPr/>
        </p:nvSpPr>
        <p:spPr>
          <a:xfrm>
            <a:off x="1599488" y="7016020"/>
            <a:ext cx="429457" cy="26866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55" name="テキスト ボックス 54"/>
          <p:cNvSpPr txBox="1"/>
          <p:nvPr/>
        </p:nvSpPr>
        <p:spPr>
          <a:xfrm>
            <a:off x="1612960" y="7042250"/>
            <a:ext cx="389850" cy="215444"/>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目的</a:t>
            </a:r>
          </a:p>
        </p:txBody>
      </p:sp>
      <p:sp>
        <p:nvSpPr>
          <p:cNvPr id="56" name="テキスト ボックス 55"/>
          <p:cNvSpPr txBox="1"/>
          <p:nvPr/>
        </p:nvSpPr>
        <p:spPr>
          <a:xfrm>
            <a:off x="2061347" y="7016559"/>
            <a:ext cx="5043507" cy="338554"/>
          </a:xfrm>
          <a:prstGeom prst="rect">
            <a:avLst/>
          </a:prstGeom>
          <a:noFill/>
        </p:spPr>
        <p:txBody>
          <a:bodyPr wrap="square" rtlCol="0">
            <a:spAutoFit/>
          </a:bodyPr>
          <a:lstStyle/>
          <a:p>
            <a:r>
              <a:rPr lang="ja-JP" altLang="ja-JP" sz="800" dirty="0">
                <a:latin typeface="UD デジタル 教科書体 NP-R" panose="02020400000000000000" pitchFamily="18" charset="-128"/>
                <a:ea typeface="UD デジタル 教科書体 NP-R" panose="02020400000000000000" pitchFamily="18" charset="-128"/>
              </a:rPr>
              <a:t>手話言語条例に基づく施策等を効率的かつ効果的に推進することを目的として、庁内の連携体制を</a:t>
            </a:r>
            <a:r>
              <a:rPr lang="ja-JP" altLang="ja-JP" sz="800" dirty="0" smtClean="0">
                <a:latin typeface="UD デジタル 教科書体 NP-R" panose="02020400000000000000" pitchFamily="18" charset="-128"/>
                <a:ea typeface="UD デジタル 教科書体 NP-R" panose="02020400000000000000" pitchFamily="18" charset="-128"/>
              </a:rPr>
              <a:t>確保し</a:t>
            </a:r>
            <a:r>
              <a:rPr lang="ja-JP" altLang="ja-JP" sz="800" dirty="0">
                <a:latin typeface="UD デジタル 教科書体 NP-R" panose="02020400000000000000" pitchFamily="18" charset="-128"/>
                <a:ea typeface="UD デジタル 教科書体 NP-R" panose="02020400000000000000" pitchFamily="18" charset="-128"/>
              </a:rPr>
              <a:t>、更なる事業連携等を</a:t>
            </a:r>
            <a:r>
              <a:rPr lang="ja-JP" altLang="ja-JP" sz="800" dirty="0" smtClean="0">
                <a:latin typeface="UD デジタル 教科書体 NP-R" panose="02020400000000000000" pitchFamily="18" charset="-128"/>
                <a:ea typeface="UD デジタル 教科書体 NP-R" panose="02020400000000000000" pitchFamily="18" charset="-128"/>
              </a:rPr>
              <a:t>図る。</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58" name="正方形/長方形 57"/>
          <p:cNvSpPr/>
          <p:nvPr/>
        </p:nvSpPr>
        <p:spPr>
          <a:xfrm>
            <a:off x="8869032" y="687098"/>
            <a:ext cx="1624411" cy="2981219"/>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62" name="テキスト ボックス 61"/>
          <p:cNvSpPr txBox="1"/>
          <p:nvPr/>
        </p:nvSpPr>
        <p:spPr>
          <a:xfrm>
            <a:off x="8822427" y="747426"/>
            <a:ext cx="1804761" cy="2308324"/>
          </a:xfrm>
          <a:prstGeom prst="rect">
            <a:avLst/>
          </a:prstGeom>
          <a:noFill/>
        </p:spPr>
        <p:txBody>
          <a:bodyPr wrap="square" rtlCol="0">
            <a:spAutoFit/>
          </a:bodyPr>
          <a:lstStyle/>
          <a:p>
            <a:r>
              <a:rPr lang="ja-JP" altLang="ja-JP" sz="800" dirty="0">
                <a:latin typeface="ＭＳ ゴシック" panose="020B0609070205080204" pitchFamily="49" charset="-128"/>
                <a:ea typeface="ＭＳ ゴシック" panose="020B0609070205080204" pitchFamily="49" charset="-128"/>
              </a:rPr>
              <a:t>■手話言語を獲得・習得</a:t>
            </a:r>
            <a:r>
              <a:rPr lang="ja-JP" altLang="ja-JP" sz="800" dirty="0" smtClean="0">
                <a:latin typeface="ＭＳ ゴシック" panose="020B0609070205080204" pitchFamily="49" charset="-128"/>
                <a:ea typeface="ＭＳ ゴシック" panose="020B0609070205080204" pitchFamily="49" charset="-128"/>
              </a:rPr>
              <a:t>した</a:t>
            </a:r>
            <a:endParaRPr lang="en-US" altLang="ja-JP" sz="800" dirty="0" smtClean="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a:t>
            </a:r>
            <a:r>
              <a:rPr lang="ja-JP" altLang="ja-JP" sz="800" dirty="0" smtClean="0">
                <a:latin typeface="ＭＳ ゴシック" panose="020B0609070205080204" pitchFamily="49" charset="-128"/>
                <a:ea typeface="ＭＳ ゴシック" panose="020B0609070205080204" pitchFamily="49" charset="-128"/>
              </a:rPr>
              <a:t>子ども</a:t>
            </a:r>
            <a:r>
              <a:rPr lang="ja-JP" altLang="ja-JP" sz="800" dirty="0">
                <a:latin typeface="ＭＳ ゴシック" panose="020B0609070205080204" pitchFamily="49" charset="-128"/>
                <a:ea typeface="ＭＳ ゴシック" panose="020B0609070205080204" pitchFamily="49" charset="-128"/>
              </a:rPr>
              <a:t>の力　研究</a:t>
            </a:r>
            <a:r>
              <a:rPr lang="ja-JP" altLang="ja-JP" sz="800" dirty="0" smtClean="0">
                <a:latin typeface="ＭＳ ゴシック" panose="020B0609070205080204" pitchFamily="49" charset="-128"/>
                <a:ea typeface="ＭＳ ゴシック" panose="020B0609070205080204" pitchFamily="49" charset="-128"/>
              </a:rPr>
              <a:t>プロジェクト</a:t>
            </a:r>
            <a:endParaRPr lang="en-US" altLang="ja-JP" sz="800" dirty="0" smtClean="0">
              <a:latin typeface="ＭＳ ゴシック" panose="020B0609070205080204" pitchFamily="49" charset="-128"/>
              <a:ea typeface="ＭＳ ゴシック" panose="020B0609070205080204" pitchFamily="49" charset="-128"/>
            </a:endParaRPr>
          </a:p>
          <a:p>
            <a:endParaRPr lang="ja-JP" altLang="ja-JP" sz="800" dirty="0">
              <a:latin typeface="UD デジタル 教科書体 NP-R" panose="02020400000000000000" pitchFamily="18" charset="-128"/>
              <a:ea typeface="UD デジタル 教科書体 NP-R" panose="02020400000000000000" pitchFamily="18" charset="-128"/>
            </a:endParaRPr>
          </a:p>
          <a:p>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日本財団助成事業</a:t>
            </a:r>
            <a:r>
              <a:rPr lang="en-US" altLang="ja-JP" sz="800" dirty="0" smtClean="0">
                <a:latin typeface="ＭＳ ゴシック" panose="020B0609070205080204" pitchFamily="49" charset="-128"/>
                <a:ea typeface="ＭＳ ゴシック" panose="020B0609070205080204" pitchFamily="49" charset="-128"/>
              </a:rPr>
              <a:t>】</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a:t>
            </a:r>
            <a:r>
              <a:rPr lang="ja-JP" altLang="en-US" sz="800" dirty="0">
                <a:latin typeface="UD デジタル 教科書体 NP-R" panose="02020400000000000000" pitchFamily="18" charset="-128"/>
                <a:ea typeface="UD デジタル 教科書体 NP-R" panose="02020400000000000000" pitchFamily="18" charset="-128"/>
              </a:rPr>
              <a:t>実施主体：（</a:t>
            </a:r>
            <a:r>
              <a:rPr lang="en-US" altLang="ja-JP" sz="800" dirty="0">
                <a:latin typeface="UD デジタル 教科書体 NP-R" panose="02020400000000000000" pitchFamily="18" charset="-128"/>
                <a:ea typeface="UD デジタル 教科書体 NP-R" panose="02020400000000000000" pitchFamily="18" charset="-128"/>
              </a:rPr>
              <a:t>NPO</a:t>
            </a:r>
            <a:r>
              <a:rPr lang="ja-JP" altLang="en-US" sz="800" dirty="0">
                <a:latin typeface="UD デジタル 教科書体 NP-R" panose="02020400000000000000" pitchFamily="18" charset="-128"/>
                <a:ea typeface="UD デジタル 教科書体 NP-R" panose="02020400000000000000" pitchFamily="18" charset="-128"/>
              </a:rPr>
              <a:t>）手話言語獲得習得支援研究機構（福祉情報</a:t>
            </a:r>
            <a:r>
              <a:rPr lang="en-US" altLang="ja-JP" sz="800" dirty="0">
                <a:latin typeface="UD デジタル 教科書体 NP-R" panose="02020400000000000000" pitchFamily="18" charset="-128"/>
                <a:ea typeface="UD デジタル 教科書体 NP-R" panose="02020400000000000000" pitchFamily="18" charset="-128"/>
              </a:rPr>
              <a:t>CC</a:t>
            </a:r>
            <a:r>
              <a:rPr lang="ja-JP" altLang="en-US" sz="800" dirty="0" err="1">
                <a:latin typeface="UD デジタル 教科書体 NP-R" panose="02020400000000000000" pitchFamily="18" charset="-128"/>
                <a:ea typeface="UD デジタル 教科書体 NP-R" panose="02020400000000000000" pitchFamily="18" charset="-128"/>
              </a:rPr>
              <a:t>に入</a:t>
            </a:r>
            <a:r>
              <a:rPr lang="ja-JP" altLang="en-US" sz="800" dirty="0" smtClean="0">
                <a:latin typeface="UD デジタル 教科書体 NP-R" panose="02020400000000000000" pitchFamily="18" charset="-128"/>
                <a:ea typeface="UD デジタル 教科書体 NP-R" panose="02020400000000000000" pitchFamily="18" charset="-128"/>
              </a:rPr>
              <a:t>居</a:t>
            </a:r>
            <a:r>
              <a:rPr lang="ja-JP" altLang="en-US" sz="800" dirty="0">
                <a:latin typeface="UD デジタル 教科書体 NP-R" panose="02020400000000000000" pitchFamily="18" charset="-128"/>
                <a:ea typeface="UD デジタル 教科書体 NP-R" panose="02020400000000000000" pitchFamily="18" charset="-128"/>
              </a:rPr>
              <a:t>。</a:t>
            </a:r>
            <a:r>
              <a:rPr lang="ja-JP" altLang="en-US"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「きこえない子ども」の手話</a:t>
            </a:r>
            <a:r>
              <a:rPr lang="ja-JP" altLang="ja-JP" sz="800" dirty="0" smtClean="0">
                <a:latin typeface="UD デジタル 教科書体 NP-R" panose="02020400000000000000" pitchFamily="18" charset="-128"/>
                <a:ea typeface="UD デジタル 教科書体 NP-R" panose="02020400000000000000" pitchFamily="18" charset="-128"/>
              </a:rPr>
              <a:t>言</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語</a:t>
            </a:r>
            <a:r>
              <a:rPr lang="ja-JP" altLang="ja-JP" sz="800" dirty="0">
                <a:latin typeface="UD デジタル 教科書体 NP-R" panose="02020400000000000000" pitchFamily="18" charset="-128"/>
                <a:ea typeface="UD デジタル 教科書体 NP-R" panose="02020400000000000000" pitchFamily="18" charset="-128"/>
              </a:rPr>
              <a:t>獲得・習得に係る研究を実施</a:t>
            </a:r>
          </a:p>
          <a:p>
            <a:r>
              <a:rPr lang="ja-JP" altLang="ja-JP" sz="800" dirty="0">
                <a:latin typeface="UD デジタル 教科書体 NP-R" panose="02020400000000000000" pitchFamily="18" charset="-128"/>
                <a:ea typeface="UD デジタル 教科書体 NP-R" panose="02020400000000000000" pitchFamily="18" charset="-128"/>
              </a:rPr>
              <a:t>　①思考力（脳機能）②</a:t>
            </a:r>
            <a:r>
              <a:rPr lang="ja-JP" altLang="ja-JP" sz="800" dirty="0" smtClean="0">
                <a:latin typeface="UD デジタル 教科書体 NP-R" panose="02020400000000000000" pitchFamily="18" charset="-128"/>
                <a:ea typeface="UD デジタル 教科書体 NP-R" panose="02020400000000000000" pitchFamily="18" charset="-128"/>
              </a:rPr>
              <a:t>言語力</a:t>
            </a:r>
            <a:r>
              <a:rPr lang="en-US" altLang="ja-JP" sz="800" dirty="0" smtClean="0">
                <a:latin typeface="UD デジタル 教科書体 NP-R" panose="02020400000000000000" pitchFamily="18" charset="-128"/>
                <a:ea typeface="UD デジタル 教科書体 NP-R" panose="02020400000000000000" pitchFamily="18" charset="-128"/>
              </a:rPr>
              <a:t>  </a:t>
            </a:r>
          </a:p>
          <a:p>
            <a:r>
              <a:rPr lang="en-US" altLang="ja-JP" sz="800" dirty="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手話・日本語）③心理（</a:t>
            </a:r>
            <a:r>
              <a:rPr lang="ja-JP" altLang="ja-JP" sz="800" dirty="0" smtClean="0">
                <a:latin typeface="UD デジタル 教科書体 NP-R" panose="02020400000000000000" pitchFamily="18" charset="-128"/>
                <a:ea typeface="UD デジタル 教科書体 NP-R" panose="02020400000000000000" pitchFamily="18" charset="-128"/>
              </a:rPr>
              <a:t>人格</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形成</a:t>
            </a:r>
            <a:r>
              <a:rPr lang="ja-JP" altLang="ja-JP" sz="800" dirty="0">
                <a:latin typeface="UD デジタル 教科書体 NP-R" panose="02020400000000000000" pitchFamily="18" charset="-128"/>
                <a:ea typeface="UD デジタル 教科書体 NP-R" panose="02020400000000000000" pitchFamily="18" charset="-128"/>
              </a:rPr>
              <a:t>）④学習能力</a:t>
            </a:r>
          </a:p>
          <a:p>
            <a:r>
              <a:rPr lang="ja-JP" altLang="ja-JP" sz="800" dirty="0">
                <a:latin typeface="UD デジタル 教科書体 NP-R" panose="02020400000000000000" pitchFamily="18" charset="-128"/>
                <a:ea typeface="UD デジタル 教科書体 NP-R" panose="02020400000000000000" pitchFamily="18" charset="-128"/>
              </a:rPr>
              <a:t>・大阪府障害者施策推進協議会</a:t>
            </a:r>
            <a:r>
              <a:rPr lang="ja-JP" altLang="ja-JP" sz="800" dirty="0" smtClean="0">
                <a:latin typeface="UD デジタル 教科書体 NP-R" panose="02020400000000000000" pitchFamily="18" charset="-128"/>
                <a:ea typeface="UD デジタル 教科書体 NP-R" panose="02020400000000000000" pitchFamily="18" charset="-128"/>
              </a:rPr>
              <a:t>条</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例</a:t>
            </a:r>
            <a:r>
              <a:rPr lang="ja-JP" altLang="ja-JP" sz="800" dirty="0">
                <a:latin typeface="UD デジタル 教科書体 NP-R" panose="02020400000000000000" pitchFamily="18" charset="-128"/>
                <a:ea typeface="UD デジタル 教科書体 NP-R" panose="02020400000000000000" pitchFamily="18" charset="-128"/>
              </a:rPr>
              <a:t>に</a:t>
            </a:r>
            <a:r>
              <a:rPr lang="ja-JP" altLang="ja-JP" sz="800" dirty="0" smtClean="0">
                <a:latin typeface="UD デジタル 教科書体 NP-R" panose="02020400000000000000" pitchFamily="18" charset="-128"/>
                <a:ea typeface="UD デジタル 教科書体 NP-R" panose="02020400000000000000" pitchFamily="18" charset="-128"/>
              </a:rPr>
              <a:t>基づく</a:t>
            </a:r>
            <a:r>
              <a:rPr lang="ja-JP" altLang="en-US" sz="800" dirty="0">
                <a:latin typeface="UD デジタル 教科書体 NP-R" panose="02020400000000000000" pitchFamily="18" charset="-128"/>
                <a:ea typeface="UD デジタル 教科書体 NP-R" panose="02020400000000000000" pitchFamily="18" charset="-128"/>
              </a:rPr>
              <a:t>研究</a:t>
            </a:r>
            <a:r>
              <a:rPr lang="ja-JP" altLang="ja-JP" sz="800" dirty="0" smtClean="0">
                <a:latin typeface="UD デジタル 教科書体 NP-R" panose="02020400000000000000" pitchFamily="18" charset="-128"/>
                <a:ea typeface="UD デジタル 教科書体 NP-R" panose="02020400000000000000" pitchFamily="18" charset="-128"/>
              </a:rPr>
              <a:t>分科会</a:t>
            </a:r>
            <a:r>
              <a:rPr lang="ja-JP" altLang="ja-JP" sz="800" dirty="0">
                <a:latin typeface="UD デジタル 教科書体 NP-R" panose="02020400000000000000" pitchFamily="18" charset="-128"/>
                <a:ea typeface="UD デジタル 教科書体 NP-R" panose="02020400000000000000" pitchFamily="18" charset="-128"/>
              </a:rPr>
              <a:t>を設置し</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高度</a:t>
            </a:r>
            <a:r>
              <a:rPr lang="ja-JP" altLang="ja-JP" sz="800" dirty="0">
                <a:latin typeface="UD デジタル 教科書体 NP-R" panose="02020400000000000000" pitchFamily="18" charset="-128"/>
                <a:ea typeface="UD デジタル 教科書体 NP-R" panose="02020400000000000000" pitchFamily="18" charset="-128"/>
              </a:rPr>
              <a:t>専門性・独立性・公共性</a:t>
            </a:r>
            <a:r>
              <a:rPr lang="ja-JP" altLang="ja-JP" sz="800" dirty="0" smtClean="0">
                <a:latin typeface="UD デジタル 教科書体 NP-R" panose="02020400000000000000" pitchFamily="18" charset="-128"/>
                <a:ea typeface="UD デジタル 教科書体 NP-R" panose="02020400000000000000" pitchFamily="18" charset="-128"/>
              </a:rPr>
              <a:t>等</a:t>
            </a:r>
            <a:r>
              <a:rPr lang="en-US" altLang="ja-JP" sz="800" dirty="0" smtClean="0">
                <a:latin typeface="UD デジタル 教科書体 NP-R" panose="02020400000000000000" pitchFamily="18" charset="-128"/>
                <a:ea typeface="UD デジタル 教科書体 NP-R" panose="02020400000000000000" pitchFamily="18" charset="-128"/>
              </a:rPr>
              <a:t> </a:t>
            </a:r>
          </a:p>
          <a:p>
            <a:r>
              <a:rPr lang="en-US" altLang="ja-JP" sz="800" dirty="0">
                <a:latin typeface="UD デジタル 教科書体 NP-R" panose="02020400000000000000" pitchFamily="18" charset="-128"/>
                <a:ea typeface="UD デジタル 教科書体 NP-R" panose="02020400000000000000" pitchFamily="18" charset="-128"/>
              </a:rPr>
              <a:t> </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err="1" smtClean="0">
                <a:latin typeface="UD デジタル 教科書体 NP-R" panose="02020400000000000000" pitchFamily="18" charset="-128"/>
                <a:ea typeface="UD デジタル 教科書体 NP-R" panose="02020400000000000000" pitchFamily="18" charset="-128"/>
              </a:rPr>
              <a:t>を</a:t>
            </a:r>
            <a:r>
              <a:rPr lang="ja-JP" altLang="ja-JP" sz="800" dirty="0" err="1">
                <a:latin typeface="UD デジタル 教科書体 NP-R" panose="02020400000000000000" pitchFamily="18" charset="-128"/>
                <a:ea typeface="UD デジタル 教科書体 NP-R" panose="02020400000000000000" pitchFamily="18" charset="-128"/>
              </a:rPr>
              <a:t>担</a:t>
            </a:r>
            <a:r>
              <a:rPr lang="ja-JP" altLang="ja-JP" sz="800" dirty="0">
                <a:latin typeface="UD デジタル 教科書体 NP-R" panose="02020400000000000000" pitchFamily="18" charset="-128"/>
                <a:ea typeface="UD デジタル 教科書体 NP-R" panose="02020400000000000000" pitchFamily="18" charset="-128"/>
              </a:rPr>
              <a:t>保しながら推進する。</a:t>
            </a:r>
          </a:p>
          <a:p>
            <a:endParaRPr kumimoji="1" lang="ja-JP" altLang="en-US" sz="800" dirty="0">
              <a:latin typeface="ＭＳ 明朝" panose="02020609040205080304" pitchFamily="17" charset="-128"/>
              <a:ea typeface="ＭＳ 明朝" panose="02020609040205080304" pitchFamily="17" charset="-128"/>
            </a:endParaRPr>
          </a:p>
        </p:txBody>
      </p:sp>
      <p:sp>
        <p:nvSpPr>
          <p:cNvPr id="63" name="正方形/長方形 62"/>
          <p:cNvSpPr/>
          <p:nvPr/>
        </p:nvSpPr>
        <p:spPr>
          <a:xfrm>
            <a:off x="9027537" y="2940993"/>
            <a:ext cx="1278022" cy="470719"/>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64" name="テキスト ボックス 63"/>
          <p:cNvSpPr txBox="1"/>
          <p:nvPr/>
        </p:nvSpPr>
        <p:spPr>
          <a:xfrm>
            <a:off x="9094583" y="3005501"/>
            <a:ext cx="1107996" cy="338554"/>
          </a:xfrm>
          <a:prstGeom prst="rect">
            <a:avLst/>
          </a:prstGeom>
          <a:noFill/>
        </p:spPr>
        <p:txBody>
          <a:bodyPr wrap="none" rtlCol="0">
            <a:spAutoFit/>
          </a:bodyPr>
          <a:lstStyle/>
          <a:p>
            <a:pPr algn="ctr"/>
            <a:r>
              <a:rPr kumimoji="1" lang="ja-JP" altLang="en-US" sz="800" dirty="0" err="1" smtClean="0">
                <a:latin typeface="ＭＳ ゴシック" panose="020B0609070205080204" pitchFamily="49" charset="-128"/>
                <a:ea typeface="ＭＳ ゴシック" panose="020B0609070205080204" pitchFamily="49" charset="-128"/>
              </a:rPr>
              <a:t>もあ</a:t>
            </a:r>
            <a:r>
              <a:rPr kumimoji="1" lang="ja-JP" altLang="en-US" sz="800" dirty="0" smtClean="0">
                <a:latin typeface="ＭＳ ゴシック" panose="020B0609070205080204" pitchFamily="49" charset="-128"/>
                <a:ea typeface="ＭＳ ゴシック" panose="020B0609070205080204" pitchFamily="49" charset="-128"/>
              </a:rPr>
              <a:t>こめ</a:t>
            </a:r>
            <a:endParaRPr kumimoji="1" lang="en-US" altLang="ja-JP" sz="800" dirty="0" smtClean="0">
              <a:latin typeface="ＭＳ ゴシック" panose="020B0609070205080204" pitchFamily="49" charset="-128"/>
              <a:ea typeface="ＭＳ ゴシック" panose="020B0609070205080204" pitchFamily="49" charset="-128"/>
            </a:endParaRPr>
          </a:p>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就学後版こめっこ</a:t>
            </a:r>
            <a:r>
              <a:rPr kumimoji="1" lang="en-US" altLang="ja-JP" sz="800" dirty="0" smtClean="0">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72" name="正方形/長方形 71"/>
          <p:cNvSpPr/>
          <p:nvPr/>
        </p:nvSpPr>
        <p:spPr>
          <a:xfrm>
            <a:off x="1991150" y="5844334"/>
            <a:ext cx="2311600" cy="23093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latin typeface="ＭＳ 明朝" panose="02020609040205080304" pitchFamily="17" charset="-128"/>
              <a:ea typeface="ＭＳ 明朝" panose="02020609040205080304" pitchFamily="17" charset="-128"/>
            </a:endParaRPr>
          </a:p>
        </p:txBody>
      </p:sp>
      <p:sp>
        <p:nvSpPr>
          <p:cNvPr id="73" name="テキスト ボックス 72"/>
          <p:cNvSpPr txBox="1"/>
          <p:nvPr/>
        </p:nvSpPr>
        <p:spPr>
          <a:xfrm>
            <a:off x="1970143" y="5854183"/>
            <a:ext cx="2512710" cy="215445"/>
          </a:xfrm>
          <a:prstGeom prst="rect">
            <a:avLst/>
          </a:prstGeom>
          <a:noFill/>
        </p:spPr>
        <p:txBody>
          <a:bodyPr wrap="square" rtlCol="0">
            <a:spAutoFit/>
          </a:bodyPr>
          <a:lstStyle/>
          <a:p>
            <a:r>
              <a:rPr lang="ja-JP" altLang="en-US" sz="800" dirty="0" smtClean="0">
                <a:latin typeface="ＭＳ ゴシック" panose="020B0609070205080204" pitchFamily="49" charset="-128"/>
                <a:ea typeface="ＭＳ ゴシック" panose="020B0609070205080204" pitchFamily="49" charset="-128"/>
              </a:rPr>
              <a:t>手話言語条例関連施策連携会議（庁内連携会議）</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77" name="上下矢印 76"/>
          <p:cNvSpPr/>
          <p:nvPr/>
        </p:nvSpPr>
        <p:spPr>
          <a:xfrm>
            <a:off x="1460224" y="3529743"/>
            <a:ext cx="296842" cy="4996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80" name="二等辺三角形 79"/>
          <p:cNvSpPr/>
          <p:nvPr/>
        </p:nvSpPr>
        <p:spPr>
          <a:xfrm rot="5400000">
            <a:off x="4720335" y="2761493"/>
            <a:ext cx="601367" cy="2685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1" name="二等辺三角形 80"/>
          <p:cNvSpPr/>
          <p:nvPr/>
        </p:nvSpPr>
        <p:spPr>
          <a:xfrm rot="10800000">
            <a:off x="6765103" y="2054464"/>
            <a:ext cx="601367" cy="2685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4" name="テキスト ボックス 83"/>
          <p:cNvSpPr txBox="1"/>
          <p:nvPr/>
        </p:nvSpPr>
        <p:spPr>
          <a:xfrm>
            <a:off x="120478" y="76575"/>
            <a:ext cx="10185080" cy="307777"/>
          </a:xfrm>
          <a:prstGeom prst="rect">
            <a:avLst/>
          </a:prstGeom>
          <a:noFill/>
        </p:spPr>
        <p:txBody>
          <a:bodyPr wrap="square" rtlCol="0">
            <a:spAutoFit/>
          </a:bodyPr>
          <a:lstStyle/>
          <a:p>
            <a:r>
              <a:rPr kumimoji="1" lang="ja-JP" altLang="en-US" sz="1400" b="1" dirty="0">
                <a:latin typeface="ＭＳ ゴシック" panose="020B0609070205080204" pitchFamily="49" charset="-128"/>
                <a:ea typeface="ＭＳ ゴシック" panose="020B0609070205080204" pitchFamily="49" charset="-128"/>
              </a:rPr>
              <a:t>大阪府こめっこ</a:t>
            </a:r>
            <a:r>
              <a:rPr kumimoji="1" lang="ja-JP" altLang="en-US" sz="1400" b="1" dirty="0" smtClean="0">
                <a:latin typeface="ＭＳ ゴシック" panose="020B0609070205080204" pitchFamily="49" charset="-128"/>
                <a:ea typeface="ＭＳ ゴシック" panose="020B0609070205080204" pitchFamily="49" charset="-128"/>
              </a:rPr>
              <a:t>プロジェクト</a:t>
            </a:r>
            <a:r>
              <a:rPr kumimoji="1" lang="ja-JP" altLang="en-US" sz="1400" b="1"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府手話言語条例に基づく「聴覚に障がいのある子どもとその保護者の支援」</a:t>
            </a:r>
            <a:r>
              <a:rPr kumimoji="1" lang="ja-JP" altLang="en-US" sz="1400" b="1" dirty="0">
                <a:latin typeface="ＭＳ ゴシック" panose="020B0609070205080204" pitchFamily="49" charset="-128"/>
                <a:ea typeface="ＭＳ ゴシック" panose="020B0609070205080204" pitchFamily="49" charset="-128"/>
              </a:rPr>
              <a:t>）に</a:t>
            </a:r>
            <a:r>
              <a:rPr kumimoji="1" lang="ja-JP" altLang="en-US" sz="1400" b="1" dirty="0" smtClean="0">
                <a:latin typeface="ＭＳ ゴシック" panose="020B0609070205080204" pitchFamily="49" charset="-128"/>
                <a:ea typeface="ＭＳ ゴシック" panose="020B0609070205080204" pitchFamily="49" charset="-128"/>
              </a:rPr>
              <a:t>ついて</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86" name="角丸四角形 85"/>
          <p:cNvSpPr/>
          <p:nvPr/>
        </p:nvSpPr>
        <p:spPr>
          <a:xfrm>
            <a:off x="1335404" y="4057268"/>
            <a:ext cx="6720040" cy="1751555"/>
          </a:xfrm>
          <a:prstGeom prst="roundRect">
            <a:avLst>
              <a:gd name="adj" fmla="val 8921"/>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75" name="正方形/長方形 74"/>
          <p:cNvSpPr/>
          <p:nvPr/>
        </p:nvSpPr>
        <p:spPr>
          <a:xfrm>
            <a:off x="2142478" y="3900769"/>
            <a:ext cx="2311600" cy="2309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latin typeface="ＭＳ 明朝" panose="02020609040205080304" pitchFamily="17" charset="-128"/>
              <a:ea typeface="ＭＳ 明朝" panose="02020609040205080304" pitchFamily="17" charset="-128"/>
            </a:endParaRPr>
          </a:p>
        </p:txBody>
      </p:sp>
      <p:sp>
        <p:nvSpPr>
          <p:cNvPr id="76" name="テキスト ボックス 75"/>
          <p:cNvSpPr txBox="1"/>
          <p:nvPr/>
        </p:nvSpPr>
        <p:spPr>
          <a:xfrm>
            <a:off x="2037508" y="3923281"/>
            <a:ext cx="2590503" cy="215444"/>
          </a:xfrm>
          <a:prstGeom prst="rect">
            <a:avLst/>
          </a:prstGeom>
          <a:noFill/>
        </p:spPr>
        <p:txBody>
          <a:bodyPr wrap="square" rtlCol="0">
            <a:spAutoFit/>
          </a:bodyPr>
          <a:lstStyle/>
          <a:p>
            <a:pPr algn="ctr"/>
            <a:r>
              <a:rPr lang="ja-JP" altLang="en-US" sz="800" dirty="0" smtClean="0">
                <a:latin typeface="ＭＳ ゴシック" panose="020B0609070205080204" pitchFamily="49" charset="-128"/>
                <a:ea typeface="ＭＳ ゴシック" panose="020B0609070205080204" pitchFamily="49" charset="-128"/>
              </a:rPr>
              <a:t>乳幼児期手話言語獲得ネットワーク</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68" name="角丸四角形 67"/>
          <p:cNvSpPr/>
          <p:nvPr/>
        </p:nvSpPr>
        <p:spPr>
          <a:xfrm>
            <a:off x="1156257" y="548640"/>
            <a:ext cx="9426800" cy="6916462"/>
          </a:xfrm>
          <a:prstGeom prst="roundRect">
            <a:avLst>
              <a:gd name="adj" fmla="val 11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79" name="二等辺三角形 78"/>
          <p:cNvSpPr/>
          <p:nvPr/>
        </p:nvSpPr>
        <p:spPr>
          <a:xfrm rot="5400000">
            <a:off x="913099" y="2781809"/>
            <a:ext cx="601367" cy="2685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7" name="二等辺三角形 66"/>
          <p:cNvSpPr/>
          <p:nvPr/>
        </p:nvSpPr>
        <p:spPr>
          <a:xfrm>
            <a:off x="4842854" y="3578644"/>
            <a:ext cx="542295" cy="40517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正方形/長方形 1"/>
          <p:cNvSpPr/>
          <p:nvPr/>
        </p:nvSpPr>
        <p:spPr>
          <a:xfrm>
            <a:off x="3622622" y="292464"/>
            <a:ext cx="6374702" cy="253916"/>
          </a:xfrm>
          <a:prstGeom prst="rect">
            <a:avLst/>
          </a:prstGeom>
        </p:spPr>
        <p:txBody>
          <a:bodyPr wrap="square">
            <a:spAutoFit/>
          </a:bodyPr>
          <a:lstStyle/>
          <a:p>
            <a:r>
              <a:rPr lang="ja-JP" altLang="ja-JP" sz="1050" u="sng" dirty="0">
                <a:latin typeface="ＭＳ ゴシック" panose="020B0609070205080204" pitchFamily="49" charset="-128"/>
                <a:ea typeface="ＭＳ ゴシック" panose="020B0609070205080204" pitchFamily="49" charset="-128"/>
              </a:rPr>
              <a:t>※令和２年６月からは、「府立福祉情報コミュニケーションセンター」</a:t>
            </a:r>
            <a:r>
              <a:rPr lang="ja-JP" altLang="ja-JP" sz="1050" u="sng" dirty="0" smtClean="0">
                <a:latin typeface="ＭＳ ゴシック" panose="020B0609070205080204" pitchFamily="49" charset="-128"/>
                <a:ea typeface="ＭＳ ゴシック" panose="020B0609070205080204" pitchFamily="49" charset="-128"/>
              </a:rPr>
              <a:t>の</a:t>
            </a:r>
            <a:r>
              <a:rPr lang="ja-JP" altLang="en-US" sz="1050" u="sng" dirty="0" smtClean="0">
                <a:latin typeface="ＭＳ ゴシック" panose="020B0609070205080204" pitchFamily="49" charset="-128"/>
                <a:ea typeface="ＭＳ ゴシック" panose="020B0609070205080204" pitchFamily="49" charset="-128"/>
              </a:rPr>
              <a:t>機能</a:t>
            </a:r>
            <a:r>
              <a:rPr lang="ja-JP" altLang="ja-JP" sz="1050" u="sng" dirty="0" smtClean="0">
                <a:latin typeface="ＭＳ ゴシック" panose="020B0609070205080204" pitchFamily="49" charset="-128"/>
                <a:ea typeface="ＭＳ ゴシック" panose="020B0609070205080204" pitchFamily="49" charset="-128"/>
              </a:rPr>
              <a:t>と</a:t>
            </a:r>
            <a:r>
              <a:rPr lang="ja-JP" altLang="en-US" sz="1050" u="sng" dirty="0" smtClean="0">
                <a:latin typeface="ＭＳ ゴシック" panose="020B0609070205080204" pitchFamily="49" charset="-128"/>
                <a:ea typeface="ＭＳ ゴシック" panose="020B0609070205080204" pitchFamily="49" charset="-128"/>
              </a:rPr>
              <a:t>して運用</a:t>
            </a:r>
            <a:r>
              <a:rPr lang="ja-JP" altLang="ja-JP" sz="1050" u="sng" dirty="0" smtClean="0">
                <a:latin typeface="ＭＳ ゴシック" panose="020B0609070205080204" pitchFamily="49" charset="-128"/>
                <a:ea typeface="ＭＳ ゴシック" panose="020B0609070205080204" pitchFamily="49" charset="-128"/>
              </a:rPr>
              <a:t>。</a:t>
            </a:r>
            <a:endParaRPr lang="ja-JP" altLang="ja-JP" sz="105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697718" y="4972916"/>
            <a:ext cx="1397163" cy="338554"/>
          </a:xfrm>
          <a:prstGeom prst="rect">
            <a:avLst/>
          </a:prstGeom>
          <a:noFill/>
          <a:ln>
            <a:solidFill>
              <a:schemeClr val="tx1"/>
            </a:solidFill>
          </a:ln>
        </p:spPr>
        <p:txBody>
          <a:bodyPr wrap="square" rtlCol="0">
            <a:spAutoFit/>
          </a:bodyPr>
          <a:lstStyle/>
          <a:p>
            <a:r>
              <a:rPr kumimoji="1" lang="ja-JP" altLang="en-US" sz="800" dirty="0" smtClean="0"/>
              <a:t>こめっこプロジェクトの企画調整等を行う。</a:t>
            </a:r>
            <a:endParaRPr kumimoji="1" lang="ja-JP" altLang="en-US" sz="800" dirty="0"/>
          </a:p>
        </p:txBody>
      </p:sp>
      <p:sp>
        <p:nvSpPr>
          <p:cNvPr id="6" name="テキスト ボックス 5"/>
          <p:cNvSpPr txBox="1"/>
          <p:nvPr/>
        </p:nvSpPr>
        <p:spPr>
          <a:xfrm>
            <a:off x="9253579" y="76574"/>
            <a:ext cx="1239863" cy="307777"/>
          </a:xfrm>
          <a:prstGeom prst="rect">
            <a:avLst/>
          </a:prstGeom>
          <a:noFill/>
          <a:ln>
            <a:solidFill>
              <a:schemeClr val="tx1"/>
            </a:solidFill>
          </a:ln>
        </p:spPr>
        <p:txBody>
          <a:bodyPr wrap="square" rtlCol="0">
            <a:spAutoFit/>
          </a:bodyPr>
          <a:lstStyle/>
          <a:p>
            <a:pPr algn="ctr"/>
            <a:r>
              <a:rPr kumimoji="1" lang="ja-JP" altLang="en-US" sz="1400" dirty="0" smtClean="0"/>
              <a:t>別紙</a:t>
            </a:r>
            <a:r>
              <a:rPr kumimoji="1" lang="ja-JP" altLang="en-US" sz="1400" dirty="0" smtClean="0"/>
              <a:t>１</a:t>
            </a:r>
            <a:endParaRPr kumimoji="1" lang="ja-JP" altLang="en-US" sz="1400" dirty="0"/>
          </a:p>
        </p:txBody>
      </p:sp>
      <p:sp>
        <p:nvSpPr>
          <p:cNvPr id="65" name="上下矢印 64"/>
          <p:cNvSpPr/>
          <p:nvPr/>
        </p:nvSpPr>
        <p:spPr>
          <a:xfrm rot="5400000">
            <a:off x="8551495" y="1984776"/>
            <a:ext cx="296842" cy="391994"/>
          </a:xfrm>
          <a:prstGeom prst="upDownArrow">
            <a:avLst>
              <a:gd name="adj1" fmla="val 44866"/>
              <a:gd name="adj2" fmla="val 2689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70" name="角丸四角形 69"/>
          <p:cNvSpPr/>
          <p:nvPr/>
        </p:nvSpPr>
        <p:spPr>
          <a:xfrm>
            <a:off x="9810751" y="409936"/>
            <a:ext cx="715386" cy="187754"/>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r>
              <a:rPr lang="en-US" altLang="ja-JP" sz="600" dirty="0" smtClean="0">
                <a:solidFill>
                  <a:schemeClr val="tx1"/>
                </a:solidFill>
                <a:latin typeface="ＭＳ 明朝" panose="02020609040205080304" pitchFamily="17" charset="-128"/>
                <a:ea typeface="ＭＳ 明朝" panose="02020609040205080304" pitchFamily="17" charset="-128"/>
              </a:rPr>
              <a:t>R4.1.24</a:t>
            </a:r>
            <a:r>
              <a:rPr lang="ja-JP" altLang="en-US" sz="600" dirty="0" smtClean="0">
                <a:solidFill>
                  <a:schemeClr val="tx1"/>
                </a:solidFill>
                <a:latin typeface="ＭＳ 明朝" panose="02020609040205080304" pitchFamily="17" charset="-128"/>
                <a:ea typeface="ＭＳ 明朝" panose="02020609040205080304" pitchFamily="17" charset="-128"/>
              </a:rPr>
              <a:t> 時点</a:t>
            </a:r>
            <a:endParaRPr lang="ja-JP" altLang="en-US" sz="600" dirty="0">
              <a:solidFill>
                <a:schemeClr val="tx1"/>
              </a:solidFill>
              <a:latin typeface="ＭＳ 明朝" panose="02020609040205080304" pitchFamily="17" charset="-128"/>
              <a:ea typeface="ＭＳ 明朝" panose="02020609040205080304" pitchFamily="17" charset="-128"/>
            </a:endParaRPr>
          </a:p>
        </p:txBody>
      </p:sp>
      <p:sp>
        <p:nvSpPr>
          <p:cNvPr id="71" name="正方形/長方形 70"/>
          <p:cNvSpPr/>
          <p:nvPr/>
        </p:nvSpPr>
        <p:spPr>
          <a:xfrm>
            <a:off x="8216114" y="4176662"/>
            <a:ext cx="2212241" cy="307863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74" name="正方形/長方形 73"/>
          <p:cNvSpPr/>
          <p:nvPr/>
        </p:nvSpPr>
        <p:spPr>
          <a:xfrm>
            <a:off x="8340411" y="5079156"/>
            <a:ext cx="2031672" cy="210597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78" name="テキスト ボックス 77"/>
          <p:cNvSpPr txBox="1"/>
          <p:nvPr/>
        </p:nvSpPr>
        <p:spPr>
          <a:xfrm>
            <a:off x="8274954" y="4194670"/>
            <a:ext cx="2153401" cy="830997"/>
          </a:xfrm>
          <a:prstGeom prst="rect">
            <a:avLst/>
          </a:prstGeom>
          <a:noFill/>
        </p:spPr>
        <p:txBody>
          <a:bodyPr wrap="square" rtlCol="0">
            <a:spAutoFit/>
          </a:bodyPr>
          <a:lstStyle/>
          <a:p>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ＭＳ ゴシック" panose="020B0609070205080204" pitchFamily="49" charset="-128"/>
                <a:ea typeface="ＭＳ ゴシック" panose="020B0609070205080204" pitchFamily="49" charset="-128"/>
              </a:rPr>
              <a:t>メンバー</a:t>
            </a:r>
            <a:endParaRPr lang="ja-JP" altLang="ja-JP" sz="800" dirty="0">
              <a:latin typeface="ＭＳ ゴシック" panose="020B0609070205080204" pitchFamily="49" charset="-128"/>
              <a:ea typeface="ＭＳ ゴシック" panose="020B0609070205080204" pitchFamily="49" charset="-128"/>
            </a:endParaRPr>
          </a:p>
          <a:p>
            <a:r>
              <a:rPr lang="ja-JP" altLang="ja-JP"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委員：</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河</a:t>
            </a:r>
            <a:r>
              <a:rPr lang="ja-JP" altLang="ja-JP" sz="800" dirty="0">
                <a:latin typeface="UD デジタル 教科書体 NP-R" panose="02020400000000000000" pitchFamily="18" charset="-128"/>
                <a:ea typeface="UD デジタル 教科書体 NP-R" panose="02020400000000000000" pitchFamily="18" charset="-128"/>
              </a:rPr>
              <a:t>﨑部会長ほか８名</a:t>
            </a:r>
          </a:p>
          <a:p>
            <a:r>
              <a:rPr lang="ja-JP" altLang="ja-JP"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オブザーバー：</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タスクフォースメンバー</a:t>
            </a:r>
            <a:endParaRPr lang="ja-JP" altLang="ja-JP" sz="800" dirty="0">
              <a:latin typeface="UD デジタル 教科書体 NP-R" panose="02020400000000000000" pitchFamily="18" charset="-128"/>
              <a:ea typeface="UD デジタル 教科書体 NP-R" panose="02020400000000000000" pitchFamily="18" charset="-128"/>
            </a:endParaRPr>
          </a:p>
        </p:txBody>
      </p:sp>
      <p:sp>
        <p:nvSpPr>
          <p:cNvPr id="83" name="テキスト ボックス 82"/>
          <p:cNvSpPr txBox="1"/>
          <p:nvPr/>
        </p:nvSpPr>
        <p:spPr>
          <a:xfrm>
            <a:off x="8365465" y="5123029"/>
            <a:ext cx="2370676" cy="2062103"/>
          </a:xfrm>
          <a:prstGeom prst="rect">
            <a:avLst/>
          </a:prstGeom>
          <a:noFill/>
        </p:spPr>
        <p:txBody>
          <a:bodyPr wrap="square" rtlCol="0">
            <a:spAutoFit/>
          </a:bodyPr>
          <a:lstStyle/>
          <a:p>
            <a:r>
              <a:rPr lang="ja-JP" altLang="ja-JP" sz="800" dirty="0">
                <a:latin typeface="ＭＳ ゴシック" panose="020B0609070205080204" pitchFamily="49" charset="-128"/>
                <a:ea typeface="ＭＳ ゴシック" panose="020B0609070205080204" pitchFamily="49" charset="-128"/>
              </a:rPr>
              <a:t>手話言語を獲得・習得</a:t>
            </a:r>
            <a:r>
              <a:rPr lang="ja-JP" altLang="ja-JP" sz="800" dirty="0" smtClean="0">
                <a:latin typeface="ＭＳ ゴシック" panose="020B0609070205080204" pitchFamily="49" charset="-128"/>
                <a:ea typeface="ＭＳ ゴシック" panose="020B0609070205080204" pitchFamily="49" charset="-128"/>
              </a:rPr>
              <a:t>した子どもの</a:t>
            </a:r>
            <a:endParaRPr lang="en-US" altLang="ja-JP" sz="800" dirty="0" smtClean="0">
              <a:latin typeface="ＭＳ ゴシック" panose="020B0609070205080204" pitchFamily="49" charset="-128"/>
              <a:ea typeface="ＭＳ ゴシック" panose="020B0609070205080204" pitchFamily="49" charset="-128"/>
            </a:endParaRPr>
          </a:p>
          <a:p>
            <a:r>
              <a:rPr lang="ja-JP" altLang="ja-JP" sz="800" dirty="0" smtClean="0">
                <a:latin typeface="ＭＳ ゴシック" panose="020B0609070205080204" pitchFamily="49" charset="-128"/>
                <a:ea typeface="ＭＳ ゴシック" panose="020B0609070205080204" pitchFamily="49" charset="-128"/>
              </a:rPr>
              <a:t>力</a:t>
            </a:r>
            <a:r>
              <a:rPr lang="ja-JP" altLang="ja-JP" sz="800" dirty="0">
                <a:latin typeface="ＭＳ ゴシック" panose="020B0609070205080204" pitchFamily="49" charset="-128"/>
                <a:ea typeface="ＭＳ ゴシック" panose="020B0609070205080204" pitchFamily="49" charset="-128"/>
              </a:rPr>
              <a:t>の研究</a:t>
            </a:r>
            <a:r>
              <a:rPr lang="ja-JP" altLang="ja-JP" sz="800" dirty="0" smtClean="0">
                <a:latin typeface="ＭＳ ゴシック" panose="020B0609070205080204" pitchFamily="49" charset="-128"/>
                <a:ea typeface="ＭＳ ゴシック" panose="020B0609070205080204" pitchFamily="49" charset="-128"/>
              </a:rPr>
              <a:t>に関する</a:t>
            </a:r>
            <a:r>
              <a:rPr lang="ja-JP" altLang="ja-JP" sz="800" dirty="0">
                <a:latin typeface="ＭＳ ゴシック" panose="020B0609070205080204" pitchFamily="49" charset="-128"/>
                <a:ea typeface="ＭＳ ゴシック" panose="020B0609070205080204" pitchFamily="49" charset="-128"/>
              </a:rPr>
              <a:t>研究</a:t>
            </a:r>
            <a:r>
              <a:rPr lang="ja-JP" altLang="ja-JP" sz="800" dirty="0" smtClean="0">
                <a:latin typeface="ＭＳ ゴシック" panose="020B0609070205080204" pitchFamily="49" charset="-128"/>
                <a:ea typeface="ＭＳ ゴシック" panose="020B0609070205080204" pitchFamily="49" charset="-128"/>
              </a:rPr>
              <a:t>分科会</a:t>
            </a:r>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任期</a:t>
            </a:r>
            <a:r>
              <a:rPr lang="en-US" altLang="ja-JP" sz="800" dirty="0" smtClean="0">
                <a:latin typeface="ＭＳ ゴシック" panose="020B0609070205080204" pitchFamily="49" charset="-128"/>
                <a:ea typeface="ＭＳ ゴシック" panose="020B0609070205080204" pitchFamily="49" charset="-128"/>
              </a:rPr>
              <a:t>:1</a:t>
            </a:r>
            <a:r>
              <a:rPr lang="ja-JP" altLang="en-US" sz="800" dirty="0" smtClean="0">
                <a:latin typeface="ＭＳ ゴシック" panose="020B0609070205080204" pitchFamily="49" charset="-128"/>
                <a:ea typeface="ＭＳ ゴシック" panose="020B0609070205080204" pitchFamily="49" charset="-128"/>
              </a:rPr>
              <a:t>年</a:t>
            </a:r>
            <a:r>
              <a:rPr lang="en-US" altLang="ja-JP" sz="800" dirty="0" smtClean="0">
                <a:latin typeface="ＭＳ ゴシック" panose="020B0609070205080204" pitchFamily="49" charset="-128"/>
                <a:ea typeface="ＭＳ ゴシック" panose="020B0609070205080204" pitchFamily="49" charset="-128"/>
              </a:rPr>
              <a:t>】</a:t>
            </a:r>
            <a:endParaRPr lang="ja-JP" altLang="ja-JP" sz="800" dirty="0">
              <a:latin typeface="ＭＳ ゴシック" panose="020B0609070205080204" pitchFamily="49" charset="-128"/>
              <a:ea typeface="ＭＳ ゴシック" panose="020B0609070205080204" pitchFamily="49" charset="-128"/>
            </a:endParaRPr>
          </a:p>
          <a:p>
            <a:r>
              <a:rPr lang="ja-JP" altLang="ja-JP" sz="800" dirty="0">
                <a:latin typeface="ＭＳ ゴシック" panose="020B0609070205080204" pitchFamily="49" charset="-128"/>
                <a:ea typeface="ＭＳ ゴシック" panose="020B0609070205080204" pitchFamily="49" charset="-128"/>
              </a:rPr>
              <a:t>メンバー</a:t>
            </a:r>
          </a:p>
          <a:p>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河﨑</a:t>
            </a:r>
            <a:r>
              <a:rPr lang="en-US" altLang="ja-JP"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佳子</a:t>
            </a:r>
            <a:r>
              <a:rPr lang="ja-JP" altLang="en-US" sz="800" dirty="0" smtClean="0">
                <a:latin typeface="UD デジタル 教科書体 NP-R" panose="02020400000000000000" pitchFamily="18" charset="-128"/>
                <a:ea typeface="UD デジタル 教科書体 NP-R" panose="02020400000000000000" pitchFamily="18" charset="-128"/>
              </a:rPr>
              <a:t>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a:t>
            </a:r>
            <a:r>
              <a:rPr lang="ja-JP" altLang="ja-JP" sz="800" dirty="0" smtClean="0">
                <a:latin typeface="UD デジタル 教科書体 NP-R" panose="02020400000000000000" pitchFamily="18" charset="-128"/>
                <a:ea typeface="UD デジタル 教科書体 NP-R" panose="02020400000000000000" pitchFamily="18" charset="-128"/>
              </a:rPr>
              <a:t>（</a:t>
            </a:r>
            <a:r>
              <a:rPr lang="ja-JP" altLang="ja-JP" sz="800" dirty="0">
                <a:latin typeface="UD デジタル 教科書体 NP-R" panose="02020400000000000000" pitchFamily="18" charset="-128"/>
                <a:ea typeface="UD デジタル 教科書体 NP-R" panose="02020400000000000000" pitchFamily="18" charset="-128"/>
              </a:rPr>
              <a:t>神戸大学大学院　教授</a:t>
            </a:r>
            <a:r>
              <a:rPr lang="ja-JP" altLang="ja-JP" sz="800" dirty="0" smtClean="0">
                <a:latin typeface="UD デジタル 教科書体 NP-R" panose="02020400000000000000" pitchFamily="18" charset="-128"/>
                <a:ea typeface="UD デジタル 教科書体 NP-R" panose="02020400000000000000" pitchFamily="18" charset="-128"/>
              </a:rPr>
              <a:t>）</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古石 篤子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（慶應義塾大学　名誉教授）</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酒井 邦嘉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（東京大学大学院　教授）</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武居　渡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（金沢大学　教授）</a:t>
            </a:r>
            <a:endParaRPr lang="en-US" altLang="ja-JP" sz="800" dirty="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飯泉 菜穂子</a:t>
            </a:r>
          </a:p>
          <a:p>
            <a:r>
              <a:rPr lang="ja-JP" altLang="en-US" sz="800" dirty="0">
                <a:latin typeface="UD デジタル 教科書体 NP-R" panose="02020400000000000000" pitchFamily="18" charset="-128"/>
                <a:ea typeface="UD デジタル 教科書体 NP-R" panose="02020400000000000000" pitchFamily="18" charset="-128"/>
              </a:rPr>
              <a:t>　　（聴力障害者情報文化センター</a:t>
            </a:r>
          </a:p>
          <a:p>
            <a:r>
              <a:rPr lang="ja-JP" altLang="en-US" sz="800" dirty="0">
                <a:latin typeface="UD デジタル 教科書体 NP-R" panose="02020400000000000000" pitchFamily="18" charset="-128"/>
                <a:ea typeface="UD デジタル 教科書体 NP-R" panose="02020400000000000000" pitchFamily="18" charset="-128"/>
              </a:rPr>
              <a:t>　　　　　　　　公益支援部門　部長）</a:t>
            </a:r>
          </a:p>
          <a:p>
            <a:r>
              <a:rPr lang="ja-JP" altLang="en-US" sz="800" dirty="0" smtClean="0">
                <a:latin typeface="UD デジタル 教科書体 NP-R" panose="02020400000000000000" pitchFamily="18" charset="-128"/>
                <a:ea typeface="UD デジタル 教科書体 NP-R" panose="02020400000000000000" pitchFamily="18" charset="-128"/>
              </a:rPr>
              <a:t>　阪本 浩一  </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（大阪市立大学大学院　病院教授）</a:t>
            </a:r>
            <a:endParaRPr lang="ja-JP" altLang="ja-JP" sz="800" dirty="0" smtClean="0">
              <a:latin typeface="UD デジタル 教科書体 NP-R" panose="02020400000000000000" pitchFamily="18" charset="-128"/>
              <a:ea typeface="UD デジタル 教科書体 NP-R" panose="02020400000000000000" pitchFamily="18" charset="-128"/>
            </a:endParaRPr>
          </a:p>
        </p:txBody>
      </p:sp>
      <p:sp>
        <p:nvSpPr>
          <p:cNvPr id="85" name="二等辺三角形 84"/>
          <p:cNvSpPr/>
          <p:nvPr/>
        </p:nvSpPr>
        <p:spPr>
          <a:xfrm>
            <a:off x="8367878" y="3601581"/>
            <a:ext cx="855826" cy="4416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7" name="テキスト ボックス 86"/>
          <p:cNvSpPr txBox="1"/>
          <p:nvPr/>
        </p:nvSpPr>
        <p:spPr>
          <a:xfrm>
            <a:off x="8403286" y="4031871"/>
            <a:ext cx="1891072" cy="215444"/>
          </a:xfrm>
          <a:prstGeom prst="rect">
            <a:avLst/>
          </a:prstGeom>
          <a:solidFill>
            <a:schemeClr val="bg1"/>
          </a:solidFill>
          <a:ln>
            <a:solidFill>
              <a:schemeClr val="tx1"/>
            </a:solidFill>
          </a:ln>
        </p:spPr>
        <p:txBody>
          <a:bodyPr wrap="square" rtlCol="0">
            <a:spAutoFit/>
          </a:bodyPr>
          <a:lstStyle/>
          <a:p>
            <a:endParaRPr lang="ja-JP" altLang="ja-JP" sz="800" dirty="0">
              <a:latin typeface="ＭＳ ゴシック" panose="020B0609070205080204" pitchFamily="49" charset="-128"/>
              <a:ea typeface="ＭＳ ゴシック" panose="020B0609070205080204" pitchFamily="49" charset="-128"/>
            </a:endParaRPr>
          </a:p>
        </p:txBody>
      </p:sp>
      <p:sp>
        <p:nvSpPr>
          <p:cNvPr id="88" name="テキスト ボックス 87"/>
          <p:cNvSpPr txBox="1"/>
          <p:nvPr/>
        </p:nvSpPr>
        <p:spPr>
          <a:xfrm>
            <a:off x="8376179" y="4029381"/>
            <a:ext cx="2224869" cy="215444"/>
          </a:xfrm>
          <a:prstGeom prst="rect">
            <a:avLst/>
          </a:prstGeom>
          <a:noFill/>
          <a:ln>
            <a:noFill/>
          </a:ln>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a:t>
            </a:r>
            <a:r>
              <a:rPr lang="ja-JP" altLang="ja-JP" sz="800" dirty="0">
                <a:latin typeface="ＭＳ ゴシック" panose="020B0609070205080204" pitchFamily="49" charset="-128"/>
                <a:ea typeface="ＭＳ ゴシック" panose="020B0609070205080204" pitchFamily="49" charset="-128"/>
              </a:rPr>
              <a:t>府手話言語条例評価部会</a:t>
            </a: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任期</a:t>
            </a:r>
            <a:r>
              <a:rPr lang="en-US" altLang="ja-JP" sz="800" dirty="0">
                <a:latin typeface="ＭＳ ゴシック" panose="020B0609070205080204" pitchFamily="49" charset="-128"/>
                <a:ea typeface="ＭＳ ゴシック" panose="020B0609070205080204" pitchFamily="49" charset="-128"/>
              </a:rPr>
              <a:t>:1</a:t>
            </a:r>
            <a:r>
              <a:rPr lang="ja-JP" altLang="en-US" sz="800" dirty="0">
                <a:latin typeface="ＭＳ ゴシック" panose="020B0609070205080204" pitchFamily="49" charset="-128"/>
                <a:ea typeface="ＭＳ ゴシック" panose="020B0609070205080204" pitchFamily="49" charset="-128"/>
              </a:rPr>
              <a:t>年</a:t>
            </a:r>
            <a:r>
              <a:rPr lang="en-US" altLang="ja-JP" sz="800" dirty="0" smtClean="0">
                <a:latin typeface="ＭＳ ゴシック" panose="020B0609070205080204" pitchFamily="49" charset="-128"/>
                <a:ea typeface="ＭＳ ゴシック" panose="020B0609070205080204" pitchFamily="49" charset="-128"/>
              </a:rPr>
              <a:t>】</a:t>
            </a:r>
            <a:endParaRPr lang="ja-JP" altLang="ja-JP" sz="800" dirty="0">
              <a:latin typeface="ＭＳ ゴシック" panose="020B0609070205080204" pitchFamily="49" charset="-128"/>
              <a:ea typeface="ＭＳ ゴシック" panose="020B0609070205080204" pitchFamily="49" charset="-128"/>
            </a:endParaRPr>
          </a:p>
        </p:txBody>
      </p:sp>
      <p:sp>
        <p:nvSpPr>
          <p:cNvPr id="69" name="正方形/長方形 68"/>
          <p:cNvSpPr/>
          <p:nvPr/>
        </p:nvSpPr>
        <p:spPr>
          <a:xfrm>
            <a:off x="41598" y="1221357"/>
            <a:ext cx="1025774" cy="4090113"/>
          </a:xfrm>
          <a:prstGeom prst="rect">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800">
              <a:solidFill>
                <a:schemeClr val="tx1"/>
              </a:solidFill>
              <a:latin typeface="ＭＳ 明朝" panose="02020609040205080304" pitchFamily="17" charset="-128"/>
              <a:ea typeface="ＭＳ 明朝" panose="02020609040205080304" pitchFamily="17" charset="-128"/>
            </a:endParaRPr>
          </a:p>
        </p:txBody>
      </p:sp>
      <p:sp>
        <p:nvSpPr>
          <p:cNvPr id="82" name="テキスト ボックス 81"/>
          <p:cNvSpPr txBox="1"/>
          <p:nvPr/>
        </p:nvSpPr>
        <p:spPr>
          <a:xfrm>
            <a:off x="16327" y="1369642"/>
            <a:ext cx="1107996" cy="3170099"/>
          </a:xfrm>
          <a:prstGeom prst="rect">
            <a:avLst/>
          </a:prstGeom>
          <a:noFill/>
        </p:spPr>
        <p:txBody>
          <a:bodyPr wrap="none" rtlCol="0">
            <a:spAutoFit/>
          </a:bodyPr>
          <a:lstStyle/>
          <a:p>
            <a:r>
              <a:rPr lang="ja-JP" altLang="en-US" sz="800" dirty="0">
                <a:latin typeface="ＭＳ ゴシック" panose="020B0609070205080204" pitchFamily="49" charset="-128"/>
                <a:ea typeface="ＭＳ ゴシック" panose="020B0609070205080204" pitchFamily="49" charset="-128"/>
              </a:rPr>
              <a:t>■新生児聴覚</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スクリーニング</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a:t>
            </a:r>
            <a:r>
              <a:rPr lang="ja-JP" altLang="en-US" sz="800" dirty="0" smtClean="0">
                <a:latin typeface="ＭＳ ゴシック" panose="020B0609070205080204" pitchFamily="49" charset="-128"/>
                <a:ea typeface="ＭＳ ゴシック" panose="020B0609070205080204" pitchFamily="49" charset="-128"/>
              </a:rPr>
              <a:t>検査</a:t>
            </a:r>
            <a:endParaRPr lang="en-US" altLang="ja-JP" sz="800" dirty="0" smtClean="0">
              <a:latin typeface="ＭＳ ゴシック" panose="020B0609070205080204" pitchFamily="49" charset="-128"/>
              <a:ea typeface="ＭＳ ゴシック" panose="020B0609070205080204" pitchFamily="49" charset="-128"/>
            </a:endParaRPr>
          </a:p>
          <a:p>
            <a:endParaRPr lang="en-US" altLang="ja-JP" sz="800" dirty="0">
              <a:latin typeface="ＭＳ 明朝" panose="02020609040205080304" pitchFamily="17" charset="-128"/>
              <a:ea typeface="ＭＳ 明朝" panose="02020609040205080304" pitchFamily="17"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・分娩医院で</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生</a:t>
            </a:r>
            <a:r>
              <a:rPr lang="ja-JP" altLang="en-US" sz="800" dirty="0">
                <a:latin typeface="UD デジタル 教科書体 NP-R" panose="02020400000000000000" pitchFamily="18" charset="-128"/>
                <a:ea typeface="UD デジタル 教科書体 NP-R" panose="02020400000000000000" pitchFamily="18" charset="-128"/>
              </a:rPr>
              <a:t>後</a:t>
            </a:r>
            <a:r>
              <a:rPr lang="ja-JP" altLang="en-US" sz="800" dirty="0" smtClean="0">
                <a:latin typeface="UD デジタル 教科書体 NP-R" panose="02020400000000000000" pitchFamily="18" charset="-128"/>
                <a:ea typeface="UD デジタル 教科書体 NP-R" panose="02020400000000000000" pitchFamily="18" charset="-128"/>
              </a:rPr>
              <a:t>すぐ</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１～２回実施。</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⇒要再検</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（リファー）</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UD デジタル 教科書体 NP-R" panose="02020400000000000000" pitchFamily="18" charset="-128"/>
                <a:ea typeface="UD デジタル 教科書体 NP-R" panose="02020400000000000000" pitchFamily="18" charset="-128"/>
              </a:rPr>
              <a:t>　　となった場合、</a:t>
            </a:r>
            <a:endParaRPr lang="en-US" altLang="ja-JP" sz="800" dirty="0" smtClean="0">
              <a:latin typeface="UD デジタル 教科書体 NP-R" panose="02020400000000000000" pitchFamily="18" charset="-128"/>
              <a:ea typeface="UD デジタル 教科書体 NP-R" panose="02020400000000000000" pitchFamily="18" charset="-128"/>
            </a:endParaRPr>
          </a:p>
          <a:p>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　精密検査へ</a:t>
            </a:r>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smtClean="0">
              <a:latin typeface="UD デジタル 教科書体 NP-R" panose="02020400000000000000" pitchFamily="18" charset="-128"/>
              <a:ea typeface="UD デジタル 教科書体 NP-R" panose="02020400000000000000" pitchFamily="18" charset="-128"/>
            </a:endParaRPr>
          </a:p>
          <a:p>
            <a:endParaRPr lang="en-US" altLang="ja-JP" sz="800" dirty="0">
              <a:latin typeface="UD デジタル 教科書体 NP-R" panose="02020400000000000000" pitchFamily="18" charset="-128"/>
              <a:ea typeface="UD デジタル 教科書体 NP-R" panose="02020400000000000000" pitchFamily="18" charset="-128"/>
            </a:endParaRPr>
          </a:p>
          <a:p>
            <a:r>
              <a:rPr lang="ja-JP" altLang="en-US" sz="800" dirty="0" smtClean="0">
                <a:latin typeface="ＭＳ ゴシック" panose="020B0609070205080204" pitchFamily="49" charset="-128"/>
                <a:ea typeface="ＭＳ ゴシック" panose="020B0609070205080204" pitchFamily="49" charset="-128"/>
              </a:rPr>
              <a:t>■精密検査</a:t>
            </a:r>
            <a:endParaRPr lang="en-US" altLang="ja-JP" sz="800" dirty="0" smtClean="0">
              <a:latin typeface="ＭＳ ゴシック" panose="020B0609070205080204" pitchFamily="49" charset="-128"/>
              <a:ea typeface="ＭＳ ゴシック" panose="020B0609070205080204" pitchFamily="49" charset="-128"/>
            </a:endParaRPr>
          </a:p>
          <a:p>
            <a:endParaRPr lang="en-US" altLang="ja-JP" sz="800" dirty="0">
              <a:latin typeface="ＭＳ ゴシック" panose="020B0609070205080204" pitchFamily="49" charset="-128"/>
              <a:ea typeface="ＭＳ ゴシック" panose="020B0609070205080204" pitchFamily="49" charset="-128"/>
            </a:endParaRPr>
          </a:p>
          <a:p>
            <a:pPr>
              <a:lnSpc>
                <a:spcPts val="1200"/>
              </a:lnSpc>
            </a:pPr>
            <a:r>
              <a:rPr lang="ja-JP" altLang="en-US" sz="800" dirty="0" smtClean="0">
                <a:latin typeface="UD デジタル 教科書体 NP-R" panose="02020400000000000000" pitchFamily="18" charset="-128"/>
                <a:ea typeface="UD デジタル 教科書体 NP-R" panose="02020400000000000000" pitchFamily="18" charset="-128"/>
              </a:rPr>
              <a:t>・</a:t>
            </a:r>
            <a:r>
              <a:rPr lang="ja-JP" altLang="en-US" sz="800" dirty="0">
                <a:latin typeface="UD デジタル 教科書体 NP-R" panose="02020400000000000000" pitchFamily="18" charset="-128"/>
                <a:ea typeface="UD デジタル 教科書体 NP-R" panose="02020400000000000000" pitchFamily="18" charset="-128"/>
              </a:rPr>
              <a:t>新生児期の聴覚</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障がいの早期発見</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のため、</a:t>
            </a:r>
            <a:r>
              <a:rPr lang="ja-JP" altLang="en-US" sz="800" dirty="0" smtClean="0">
                <a:latin typeface="UD デジタル 教科書体 NP-R" panose="02020400000000000000" pitchFamily="18" charset="-128"/>
                <a:ea typeface="UD デジタル 教科書体 NP-R" panose="02020400000000000000" pitchFamily="18" charset="-128"/>
              </a:rPr>
              <a:t>生後３か</a:t>
            </a:r>
            <a:endParaRPr lang="en-US" altLang="ja-JP" sz="800" dirty="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月までの間</a:t>
            </a:r>
            <a:r>
              <a:rPr lang="ja-JP" altLang="en-US" sz="800" dirty="0" smtClean="0">
                <a:latin typeface="UD デジタル 教科書体 NP-R" panose="02020400000000000000" pitchFamily="18" charset="-128"/>
                <a:ea typeface="UD デジタル 教科書体 NP-R" panose="02020400000000000000" pitchFamily="18" charset="-128"/>
              </a:rPr>
              <a:t>に府内</a:t>
            </a:r>
            <a:endParaRPr lang="en-US" altLang="ja-JP" sz="800" dirty="0" smtClean="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指定医療機関</a:t>
            </a:r>
            <a:endParaRPr lang="en-US" altLang="ja-JP" sz="800" dirty="0" smtClean="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（耳鼻科</a:t>
            </a:r>
            <a:r>
              <a:rPr lang="ja-JP" altLang="en-US" sz="800" dirty="0">
                <a:latin typeface="UD デジタル 教科書体 NP-R" panose="02020400000000000000" pitchFamily="18" charset="-128"/>
                <a:ea typeface="UD デジタル 教科書体 NP-R" panose="02020400000000000000" pitchFamily="18" charset="-128"/>
              </a:rPr>
              <a:t>等</a:t>
            </a:r>
            <a:r>
              <a:rPr lang="ja-JP" altLang="en-US" sz="800" dirty="0" smtClean="0">
                <a:latin typeface="UD デジタル 教科書体 NP-R" panose="02020400000000000000" pitchFamily="18" charset="-128"/>
                <a:ea typeface="UD デジタル 教科書体 NP-R" panose="02020400000000000000" pitchFamily="18" charset="-128"/>
              </a:rPr>
              <a:t>）で</a:t>
            </a:r>
            <a:endParaRPr lang="en-US" altLang="ja-JP" sz="800" dirty="0" smtClean="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実施。</a:t>
            </a:r>
            <a:endParaRPr lang="en-US" altLang="ja-JP" sz="800" dirty="0" smtClean="0">
              <a:latin typeface="UD デジタル 教科書体 NP-R" panose="02020400000000000000" pitchFamily="18" charset="-128"/>
              <a:ea typeface="UD デジタル 教科書体 NP-R" panose="02020400000000000000" pitchFamily="18" charset="-128"/>
            </a:endParaRPr>
          </a:p>
          <a:p>
            <a:pPr>
              <a:lnSpc>
                <a:spcPts val="1200"/>
              </a:lnSpc>
            </a:pPr>
            <a:r>
              <a:rPr lang="ja-JP" altLang="en-US" sz="800" dirty="0">
                <a:latin typeface="UD デジタル 教科書体 NP-R" panose="02020400000000000000" pitchFamily="18" charset="-128"/>
                <a:ea typeface="UD デジタル 教科書体 NP-R" panose="02020400000000000000" pitchFamily="18" charset="-128"/>
              </a:rPr>
              <a:t>　</a:t>
            </a:r>
            <a:r>
              <a:rPr lang="ja-JP" altLang="en-US" sz="800" dirty="0" smtClean="0">
                <a:latin typeface="UD デジタル 教科書体 NP-R" panose="02020400000000000000" pitchFamily="18" charset="-128"/>
                <a:ea typeface="UD デジタル 教科書体 NP-R" panose="02020400000000000000" pitchFamily="18" charset="-128"/>
              </a:rPr>
              <a:t>⇒確定診断</a:t>
            </a:r>
            <a:endParaRPr lang="en-US" altLang="ja-JP" sz="8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58894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1252</Words>
  <Application>Microsoft Office PowerPoint</Application>
  <PresentationFormat>ユーザー設定</PresentationFormat>
  <Paragraphs>133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ＭＳ 明朝</vt:lpstr>
      <vt:lpstr>UD デジタル 教科書体 NP-R</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2022-02-18T06:56:43Z</dcterms:created>
  <dcterms:modified xsi:type="dcterms:W3CDTF">2022-02-18T06:56:46Z</dcterms:modified>
</cp:coreProperties>
</file>