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9AD5"/>
    <a:srgbClr val="69A4D9"/>
    <a:srgbClr val="3E89CE"/>
    <a:srgbClr val="7CAFDE"/>
    <a:srgbClr val="87B6E1"/>
    <a:srgbClr val="A3C7E7"/>
    <a:srgbClr val="4E93D2"/>
    <a:srgbClr val="3B87C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1691667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317765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2021459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876115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167371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341079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3326152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207789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1968120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59115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C4766FB-07FC-411F-BA93-133D18AAF435}" type="datetimeFigureOut">
              <a:rPr kumimoji="1" lang="ja-JP" altLang="en-US" smtClean="0"/>
              <a:t>2021/3/8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3106999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766FB-07FC-411F-BA93-133D18AAF435}" type="datetimeFigureOut">
              <a:rPr kumimoji="1" lang="ja-JP" altLang="en-US" smtClean="0"/>
              <a:t>2021/3/8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1E17D-1DE5-4B18-9520-09CFE1A32EE4}" type="slidenum">
              <a:rPr kumimoji="1" lang="ja-JP" altLang="en-US" smtClean="0"/>
              <a:t>‹#›</a:t>
            </a:fld>
            <a:endParaRPr kumimoji="1" lang="ja-JP" altLang="en-US"/>
          </a:p>
        </p:txBody>
      </p:sp>
    </p:spTree>
    <p:extLst>
      <p:ext uri="{BB962C8B-B14F-4D97-AF65-F5344CB8AC3E}">
        <p14:creationId xmlns:p14="http://schemas.microsoft.com/office/powerpoint/2010/main" val="29893070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24595" y="1001254"/>
            <a:ext cx="9656811" cy="3280460"/>
          </a:xfrm>
          <a:prstGeom prst="roundRect">
            <a:avLst/>
          </a:prstGeom>
          <a:solidFill>
            <a:srgbClr val="A3C7E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1579" dirty="0"/>
          </a:p>
        </p:txBody>
      </p:sp>
      <p:sp>
        <p:nvSpPr>
          <p:cNvPr id="4" name="テキスト ボックス 3"/>
          <p:cNvSpPr txBox="1"/>
          <p:nvPr/>
        </p:nvSpPr>
        <p:spPr>
          <a:xfrm>
            <a:off x="2038021" y="459305"/>
            <a:ext cx="6468437" cy="362279"/>
          </a:xfrm>
          <a:prstGeom prst="rect">
            <a:avLst/>
          </a:prstGeom>
          <a:noFill/>
        </p:spPr>
        <p:txBody>
          <a:bodyPr wrap="none" rtlCol="0">
            <a:spAutoFit/>
          </a:bodyPr>
          <a:lstStyle/>
          <a:p>
            <a:r>
              <a:rPr lang="ja-JP" altLang="ja-JP" sz="1754" dirty="0">
                <a:latin typeface="ＭＳ ゴシック" panose="020B0609070205080204" pitchFamily="49" charset="-128"/>
                <a:ea typeface="ＭＳ ゴシック" panose="020B0609070205080204" pitchFamily="49" charset="-128"/>
              </a:rPr>
              <a:t>令和２年度乳幼児期手話言語獲得ネットワークで頂いたご意見</a:t>
            </a:r>
          </a:p>
        </p:txBody>
      </p:sp>
      <p:sp>
        <p:nvSpPr>
          <p:cNvPr id="5" name="テキスト ボックス 4"/>
          <p:cNvSpPr txBox="1"/>
          <p:nvPr/>
        </p:nvSpPr>
        <p:spPr>
          <a:xfrm>
            <a:off x="326586" y="1398089"/>
            <a:ext cx="9271074" cy="2759730"/>
          </a:xfrm>
          <a:prstGeom prst="rect">
            <a:avLst/>
          </a:prstGeom>
          <a:noFill/>
        </p:spPr>
        <p:txBody>
          <a:bodyPr wrap="square" rtlCol="0">
            <a:spAutoFit/>
          </a:bodyPr>
          <a:lstStyle/>
          <a:p>
            <a:pPr>
              <a:lnSpc>
                <a:spcPts val="2600"/>
              </a:lnSpc>
            </a:pPr>
            <a:r>
              <a:rPr lang="ja-JP" altLang="en-US" sz="1579" u="sng" dirty="0" smtClean="0">
                <a:latin typeface="UD デジタル 教科書体 NK-R" panose="02020400000000000000" pitchFamily="18" charset="-128"/>
                <a:ea typeface="UD デジタル 教科書体 NK-R" panose="02020400000000000000" pitchFamily="18" charset="-128"/>
              </a:rPr>
              <a:t>療育機関</a:t>
            </a:r>
            <a:endParaRPr lang="en-US" altLang="ja-JP" sz="1579" u="sng" dirty="0" smtClean="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smtClean="0">
                <a:latin typeface="UD デジタル 教科書体 NK-R" panose="02020400000000000000" pitchFamily="18" charset="-128"/>
                <a:ea typeface="UD デジタル 教科書体 NK-R" panose="02020400000000000000" pitchFamily="18" charset="-128"/>
              </a:rPr>
              <a:t>・こめっこ</a:t>
            </a:r>
            <a:r>
              <a:rPr lang="ja-JP" altLang="en-US" sz="1579" dirty="0">
                <a:latin typeface="UD デジタル 教科書体 NK-R" panose="02020400000000000000" pitchFamily="18" charset="-128"/>
                <a:ea typeface="UD デジタル 教科書体 NK-R" panose="02020400000000000000" pitchFamily="18" charset="-128"/>
              </a:rPr>
              <a:t>の研究</a:t>
            </a:r>
            <a:r>
              <a:rPr lang="ja-JP" altLang="en-US" sz="1579" dirty="0" smtClean="0">
                <a:latin typeface="UD デジタル 教科書体 NK-R" panose="02020400000000000000" pitchFamily="18" charset="-128"/>
                <a:ea typeface="UD デジタル 教科書体 NK-R" panose="02020400000000000000" pitchFamily="18" charset="-128"/>
              </a:rPr>
              <a:t>プロジェクトを通じて、エビデンスが構築されることを期待している。</a:t>
            </a:r>
            <a:endParaRPr lang="ja-JP" altLang="en-US" sz="1579" dirty="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a:latin typeface="UD デジタル 教科書体 NK-R" panose="02020400000000000000" pitchFamily="18" charset="-128"/>
                <a:ea typeface="UD デジタル 教科書体 NK-R" panose="02020400000000000000" pitchFamily="18" charset="-128"/>
              </a:rPr>
              <a:t>・最近、手話に対して好意的な保護者が</a:t>
            </a:r>
            <a:r>
              <a:rPr lang="ja-JP" altLang="en-US" sz="1579" dirty="0" smtClean="0">
                <a:latin typeface="UD デジタル 教科書体 NK-R" panose="02020400000000000000" pitchFamily="18" charset="-128"/>
                <a:ea typeface="UD デジタル 教科書体 NK-R" panose="02020400000000000000" pitchFamily="18" charset="-128"/>
              </a:rPr>
              <a:t>増えてお</a:t>
            </a:r>
            <a:r>
              <a:rPr lang="ja-JP" altLang="en-US" sz="1579" dirty="0">
                <a:latin typeface="UD デジタル 教科書体 NK-R" panose="02020400000000000000" pitchFamily="18" charset="-128"/>
                <a:ea typeface="UD デジタル 教科書体 NK-R" panose="02020400000000000000" pitchFamily="18" charset="-128"/>
              </a:rPr>
              <a:t>り</a:t>
            </a:r>
            <a:r>
              <a:rPr lang="ja-JP" altLang="en-US" sz="1579" dirty="0" smtClean="0">
                <a:latin typeface="UD デジタル 教科書体 NK-R" panose="02020400000000000000" pitchFamily="18" charset="-128"/>
                <a:ea typeface="UD デジタル 教科書体 NK-R" panose="02020400000000000000" pitchFamily="18" charset="-128"/>
              </a:rPr>
              <a:t>、</a:t>
            </a:r>
            <a:r>
              <a:rPr lang="ja-JP" altLang="en-US" sz="1579" dirty="0">
                <a:latin typeface="UD デジタル 教科書体 NK-R" panose="02020400000000000000" pitchFamily="18" charset="-128"/>
                <a:ea typeface="UD デジタル 教科書体 NK-R" panose="02020400000000000000" pitchFamily="18" charset="-128"/>
              </a:rPr>
              <a:t>こめっこ</a:t>
            </a:r>
            <a:r>
              <a:rPr lang="ja-JP" altLang="en-US" sz="1579" dirty="0" smtClean="0">
                <a:latin typeface="UD デジタル 教科書体 NK-R" panose="02020400000000000000" pitchFamily="18" charset="-128"/>
                <a:ea typeface="UD デジタル 教科書体 NK-R" panose="02020400000000000000" pitchFamily="18" charset="-128"/>
              </a:rPr>
              <a:t>ともより</a:t>
            </a:r>
            <a:r>
              <a:rPr lang="ja-JP" altLang="en-US" sz="1579" dirty="0">
                <a:latin typeface="UD デジタル 教科書体 NK-R" panose="02020400000000000000" pitchFamily="18" charset="-128"/>
                <a:ea typeface="UD デジタル 教科書体 NK-R" panose="02020400000000000000" pitchFamily="18" charset="-128"/>
              </a:rPr>
              <a:t>よいネットワーク</a:t>
            </a:r>
            <a:r>
              <a:rPr lang="ja-JP" altLang="en-US" sz="1579" dirty="0" smtClean="0">
                <a:latin typeface="UD デジタル 教科書体 NK-R" panose="02020400000000000000" pitchFamily="18" charset="-128"/>
                <a:ea typeface="UD デジタル 教科書体 NK-R" panose="02020400000000000000" pitchFamily="18" charset="-128"/>
              </a:rPr>
              <a:t>を構築</a:t>
            </a:r>
            <a:r>
              <a:rPr lang="ja-JP" altLang="en-US" sz="1579" dirty="0">
                <a:latin typeface="UD デジタル 教科書体 NK-R" panose="02020400000000000000" pitchFamily="18" charset="-128"/>
                <a:ea typeface="UD デジタル 教科書体 NK-R" panose="02020400000000000000" pitchFamily="18" charset="-128"/>
              </a:rPr>
              <a:t>できていると思う</a:t>
            </a:r>
            <a:r>
              <a:rPr lang="ja-JP" altLang="en-US" sz="1579" dirty="0" smtClean="0">
                <a:latin typeface="UD デジタル 教科書体 NK-R" panose="02020400000000000000" pitchFamily="18" charset="-128"/>
                <a:ea typeface="UD デジタル 教科書体 NK-R" panose="02020400000000000000" pitchFamily="18" charset="-128"/>
              </a:rPr>
              <a:t>。</a:t>
            </a:r>
            <a:endParaRPr lang="en-US" altLang="ja-JP" sz="1579" dirty="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u="sng" dirty="0" smtClean="0">
                <a:latin typeface="UD デジタル 教科書体 NK-R" panose="02020400000000000000" pitchFamily="18" charset="-128"/>
                <a:ea typeface="UD デジタル 教科書体 NK-R" panose="02020400000000000000" pitchFamily="18" charset="-128"/>
              </a:rPr>
              <a:t>学校</a:t>
            </a:r>
            <a:endParaRPr lang="en-US" altLang="ja-JP" sz="1579" u="sng" dirty="0" smtClean="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smtClean="0">
                <a:latin typeface="UD デジタル 教科書体 NK-R" panose="02020400000000000000" pitchFamily="18" charset="-128"/>
                <a:ea typeface="UD デジタル 教科書体 NK-R" panose="02020400000000000000" pitchFamily="18" charset="-128"/>
              </a:rPr>
              <a:t>・</a:t>
            </a:r>
            <a:r>
              <a:rPr lang="ja-JP" altLang="en-US" sz="1579" dirty="0">
                <a:latin typeface="UD デジタル 教科書体 NK-R" panose="02020400000000000000" pitchFamily="18" charset="-128"/>
                <a:ea typeface="UD デジタル 教科書体 NK-R" panose="02020400000000000000" pitchFamily="18" charset="-128"/>
              </a:rPr>
              <a:t>保護者の方が何を求めているのかが大切で、手話か音声言語ではなく、子育て全般で悩みを持たれている</a:t>
            </a:r>
            <a:r>
              <a:rPr lang="ja-JP" altLang="en-US" sz="1579" dirty="0" smtClean="0">
                <a:latin typeface="UD デジタル 教科書体 NK-R" panose="02020400000000000000" pitchFamily="18" charset="-128"/>
                <a:ea typeface="UD デジタル 教科書体 NK-R" panose="02020400000000000000" pitchFamily="18" charset="-128"/>
              </a:rPr>
              <a:t>。</a:t>
            </a:r>
            <a:endParaRPr lang="en-US" altLang="ja-JP" sz="1579" dirty="0" smtClean="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a:latin typeface="UD デジタル 教科書体 NK-R" panose="02020400000000000000" pitchFamily="18" charset="-128"/>
                <a:ea typeface="UD デジタル 教科書体 NK-R" panose="02020400000000000000" pitchFamily="18" charset="-128"/>
              </a:rPr>
              <a:t>　</a:t>
            </a:r>
            <a:r>
              <a:rPr lang="ja-JP" altLang="en-US" sz="1579" dirty="0" smtClean="0">
                <a:latin typeface="UD デジタル 教科書体 NK-R" panose="02020400000000000000" pitchFamily="18" charset="-128"/>
                <a:ea typeface="UD デジタル 教科書体 NK-R" panose="02020400000000000000" pitchFamily="18" charset="-128"/>
              </a:rPr>
              <a:t>そういった保護者</a:t>
            </a:r>
            <a:r>
              <a:rPr lang="ja-JP" altLang="en-US" sz="1579" dirty="0">
                <a:latin typeface="UD デジタル 教科書体 NK-R" panose="02020400000000000000" pitchFamily="18" charset="-128"/>
                <a:ea typeface="UD デジタル 教科書体 NK-R" panose="02020400000000000000" pitchFamily="18" charset="-128"/>
              </a:rPr>
              <a:t>の想いを大切に支援の環境づくりをしていくことが必要。</a:t>
            </a:r>
            <a:endParaRPr lang="en-US" altLang="ja-JP" sz="1579" dirty="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u="sng" dirty="0" smtClean="0">
                <a:latin typeface="UD デジタル 教科書体 NK-R" panose="02020400000000000000" pitchFamily="18" charset="-128"/>
                <a:ea typeface="UD デジタル 教科書体 NK-R" panose="02020400000000000000" pitchFamily="18" charset="-128"/>
              </a:rPr>
              <a:t>関係団体</a:t>
            </a:r>
            <a:endParaRPr lang="en-US" altLang="ja-JP" sz="1579" u="sng" dirty="0" smtClean="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smtClean="0">
                <a:latin typeface="UD デジタル 教科書体 NK-R" panose="02020400000000000000" pitchFamily="18" charset="-128"/>
                <a:ea typeface="UD デジタル 教科書体 NK-R" panose="02020400000000000000" pitchFamily="18" charset="-128"/>
              </a:rPr>
              <a:t>・</a:t>
            </a:r>
            <a:r>
              <a:rPr lang="ja-JP" altLang="en-US" sz="1579" dirty="0">
                <a:latin typeface="UD デジタル 教科書体 NK-R" panose="02020400000000000000" pitchFamily="18" charset="-128"/>
                <a:ea typeface="UD デジタル 教科書体 NK-R" panose="02020400000000000000" pitchFamily="18" charset="-128"/>
              </a:rPr>
              <a:t>手話言語条例シンポジウム動画をみて、言語としての手話を使う</a:t>
            </a:r>
            <a:r>
              <a:rPr lang="ja-JP" altLang="en-US" sz="1579" dirty="0" smtClean="0">
                <a:latin typeface="UD デジタル 教科書体 NK-R" panose="02020400000000000000" pitchFamily="18" charset="-128"/>
                <a:ea typeface="UD デジタル 教科書体 NK-R" panose="02020400000000000000" pitchFamily="18" charset="-128"/>
              </a:rPr>
              <a:t>メリットが自分</a:t>
            </a:r>
            <a:r>
              <a:rPr lang="ja-JP" altLang="en-US" sz="1579" dirty="0">
                <a:latin typeface="UD デジタル 教科書体 NK-R" panose="02020400000000000000" pitchFamily="18" charset="-128"/>
                <a:ea typeface="UD デジタル 教科書体 NK-R" panose="02020400000000000000" pitchFamily="18" charset="-128"/>
              </a:rPr>
              <a:t>の中で整理されつつある</a:t>
            </a:r>
            <a:r>
              <a:rPr lang="ja-JP" altLang="en-US" sz="1579" dirty="0" smtClean="0">
                <a:latin typeface="UD デジタル 教科書体 NK-R" panose="02020400000000000000" pitchFamily="18" charset="-128"/>
                <a:ea typeface="UD デジタル 教科書体 NK-R" panose="02020400000000000000" pitchFamily="18" charset="-128"/>
              </a:rPr>
              <a:t>。</a:t>
            </a:r>
            <a:endParaRPr lang="ja-JP" altLang="en-US" sz="1579" dirty="0">
              <a:latin typeface="UD デジタル 教科書体 NK-R" panose="02020400000000000000" pitchFamily="18" charset="-128"/>
              <a:ea typeface="UD デジタル 教科書体 NK-R" panose="02020400000000000000" pitchFamily="18" charset="-128"/>
            </a:endParaRPr>
          </a:p>
        </p:txBody>
      </p:sp>
      <p:sp>
        <p:nvSpPr>
          <p:cNvPr id="6" name="下矢印 5"/>
          <p:cNvSpPr/>
          <p:nvPr/>
        </p:nvSpPr>
        <p:spPr>
          <a:xfrm>
            <a:off x="4464895" y="4523726"/>
            <a:ext cx="976209" cy="607258"/>
          </a:xfrm>
          <a:prstGeom prst="downArrow">
            <a:avLst/>
          </a:prstGeom>
          <a:solidFill>
            <a:srgbClr val="7CAFD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1579"/>
          </a:p>
        </p:txBody>
      </p:sp>
      <p:sp>
        <p:nvSpPr>
          <p:cNvPr id="8" name="角丸四角形 7"/>
          <p:cNvSpPr/>
          <p:nvPr/>
        </p:nvSpPr>
        <p:spPr>
          <a:xfrm>
            <a:off x="124595" y="5254537"/>
            <a:ext cx="9656811" cy="1407520"/>
          </a:xfrm>
          <a:prstGeom prst="roundRect">
            <a:avLst/>
          </a:prstGeom>
          <a:solidFill>
            <a:srgbClr val="599AD5"/>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lnSpc>
                <a:spcPts val="2600"/>
              </a:lnSpc>
            </a:pPr>
            <a:endParaRPr lang="ja-JP" altLang="en-US" sz="1579" dirty="0"/>
          </a:p>
        </p:txBody>
      </p:sp>
      <p:sp>
        <p:nvSpPr>
          <p:cNvPr id="9" name="テキスト ボックス 8"/>
          <p:cNvSpPr txBox="1"/>
          <p:nvPr/>
        </p:nvSpPr>
        <p:spPr>
          <a:xfrm>
            <a:off x="249189" y="5269031"/>
            <a:ext cx="9656811" cy="1400833"/>
          </a:xfrm>
          <a:prstGeom prst="rect">
            <a:avLst/>
          </a:prstGeom>
          <a:noFill/>
        </p:spPr>
        <p:txBody>
          <a:bodyPr wrap="none" rtlCol="0">
            <a:spAutoFit/>
          </a:bodyPr>
          <a:lstStyle/>
          <a:p>
            <a:pPr>
              <a:lnSpc>
                <a:spcPts val="2600"/>
              </a:lnSpc>
            </a:pPr>
            <a:r>
              <a:rPr lang="ja-JP" altLang="en-US" sz="1579" dirty="0">
                <a:latin typeface="UD デジタル 教科書体 NK-R" panose="02020400000000000000" pitchFamily="18" charset="-128"/>
                <a:ea typeface="UD デジタル 教科書体 NK-R" panose="02020400000000000000" pitchFamily="18" charset="-128"/>
              </a:rPr>
              <a:t>・関係機関からも、研究プロジェクトに対する期待や手話に対する意識変化等の好意的なご意見をいただき、</a:t>
            </a:r>
            <a:endParaRPr lang="en-US" altLang="ja-JP" sz="1579" dirty="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a:latin typeface="UD デジタル 教科書体 NK-R" panose="02020400000000000000" pitchFamily="18" charset="-128"/>
                <a:ea typeface="UD デジタル 教科書体 NK-R" panose="02020400000000000000" pitchFamily="18" charset="-128"/>
              </a:rPr>
              <a:t>　</a:t>
            </a:r>
            <a:r>
              <a:rPr lang="ja-JP" altLang="en-US" sz="1579" dirty="0" smtClean="0">
                <a:latin typeface="UD デジタル 教科書体 NK-R" panose="02020400000000000000" pitchFamily="18" charset="-128"/>
                <a:ea typeface="UD デジタル 教科書体 NK-R" panose="02020400000000000000" pitchFamily="18" charset="-128"/>
              </a:rPr>
              <a:t>手話言語条例施策推進に</a:t>
            </a:r>
            <a:r>
              <a:rPr lang="ja-JP" altLang="en-US" sz="1579" dirty="0">
                <a:latin typeface="UD デジタル 教科書体 NK-R" panose="02020400000000000000" pitchFamily="18" charset="-128"/>
                <a:ea typeface="UD デジタル 教科書体 NK-R" panose="02020400000000000000" pitchFamily="18" charset="-128"/>
              </a:rPr>
              <a:t>対して協力を得られる体制ができつつある。</a:t>
            </a:r>
            <a:endParaRPr lang="en-US" altLang="ja-JP" sz="1579" dirty="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a:latin typeface="UD デジタル 教科書体 NK-R" panose="02020400000000000000" pitchFamily="18" charset="-128"/>
                <a:ea typeface="UD デジタル 教科書体 NK-R" panose="02020400000000000000" pitchFamily="18" charset="-128"/>
              </a:rPr>
              <a:t>・府として、</a:t>
            </a:r>
            <a:r>
              <a:rPr lang="ja-JP" altLang="en-US" sz="1579" dirty="0" err="1">
                <a:latin typeface="UD デジタル 教科書体 NK-R" panose="02020400000000000000" pitchFamily="18" charset="-128"/>
                <a:ea typeface="UD デジタル 教科書体 NK-R" panose="02020400000000000000" pitchFamily="18" charset="-128"/>
              </a:rPr>
              <a:t>聴覚障がい</a:t>
            </a:r>
            <a:r>
              <a:rPr lang="ja-JP" altLang="en-US" sz="1579" dirty="0">
                <a:latin typeface="UD デジタル 教科書体 NK-R" panose="02020400000000000000" pitchFamily="18" charset="-128"/>
                <a:ea typeface="UD デジタル 教科書体 NK-R" panose="02020400000000000000" pitchFamily="18" charset="-128"/>
              </a:rPr>
              <a:t>児に対して、どれだけ支援の選択肢を準備できるかが重要で、手話か口話ではなく、両方の</a:t>
            </a:r>
            <a:endParaRPr lang="en-US" altLang="ja-JP" sz="1579" dirty="0">
              <a:latin typeface="UD デジタル 教科書体 NK-R" panose="02020400000000000000" pitchFamily="18" charset="-128"/>
              <a:ea typeface="UD デジタル 教科書体 NK-R" panose="02020400000000000000" pitchFamily="18" charset="-128"/>
            </a:endParaRPr>
          </a:p>
          <a:p>
            <a:pPr>
              <a:lnSpc>
                <a:spcPts val="2600"/>
              </a:lnSpc>
            </a:pPr>
            <a:r>
              <a:rPr lang="ja-JP" altLang="en-US" sz="1579" dirty="0">
                <a:latin typeface="UD デジタル 教科書体 NK-R" panose="02020400000000000000" pitchFamily="18" charset="-128"/>
                <a:ea typeface="UD デジタル 教科書体 NK-R" panose="02020400000000000000" pitchFamily="18" charset="-128"/>
              </a:rPr>
              <a:t>　支援体制を構築していくことが重要。</a:t>
            </a:r>
          </a:p>
        </p:txBody>
      </p:sp>
      <p:sp>
        <p:nvSpPr>
          <p:cNvPr id="10" name="テキスト ボックス 9"/>
          <p:cNvSpPr txBox="1"/>
          <p:nvPr/>
        </p:nvSpPr>
        <p:spPr>
          <a:xfrm>
            <a:off x="254016" y="1140211"/>
            <a:ext cx="4724384" cy="335348"/>
          </a:xfrm>
          <a:prstGeom prst="rect">
            <a:avLst/>
          </a:prstGeom>
          <a:noFill/>
        </p:spPr>
        <p:txBody>
          <a:bodyPr wrap="square" rtlCol="0">
            <a:spAutoFit/>
          </a:bodyPr>
          <a:lstStyle/>
          <a:p>
            <a:r>
              <a:rPr lang="en-US" altLang="ja-JP" sz="1579" dirty="0" smtClean="0">
                <a:latin typeface="UD デジタル 教科書体 NK-R" panose="02020400000000000000" pitchFamily="18" charset="-128"/>
                <a:ea typeface="UD デジタル 教科書体 NK-R" panose="02020400000000000000" pitchFamily="18" charset="-128"/>
              </a:rPr>
              <a:t>【</a:t>
            </a:r>
            <a:r>
              <a:rPr lang="ja-JP" altLang="en-US" sz="1579" dirty="0" smtClean="0">
                <a:latin typeface="UD デジタル 教科書体 NK-R" panose="02020400000000000000" pitchFamily="18" charset="-128"/>
                <a:ea typeface="UD デジタル 教科書体 NK-R" panose="02020400000000000000" pitchFamily="18" charset="-128"/>
              </a:rPr>
              <a:t>頂いた</a:t>
            </a:r>
            <a:r>
              <a:rPr lang="ja-JP" altLang="en-US" sz="1579" dirty="0">
                <a:latin typeface="UD デジタル 教科書体 NK-R" panose="02020400000000000000" pitchFamily="18" charset="-128"/>
                <a:ea typeface="UD デジタル 教科書体 NK-R" panose="02020400000000000000" pitchFamily="18" charset="-128"/>
              </a:rPr>
              <a:t>ご意見</a:t>
            </a:r>
            <a:r>
              <a:rPr lang="en-US" altLang="ja-JP" sz="1579" dirty="0">
                <a:latin typeface="UD デジタル 教科書体 NK-R" panose="02020400000000000000" pitchFamily="18" charset="-128"/>
                <a:ea typeface="UD デジタル 教科書体 NK-R" panose="02020400000000000000" pitchFamily="18" charset="-128"/>
              </a:rPr>
              <a:t>】</a:t>
            </a:r>
          </a:p>
        </p:txBody>
      </p:sp>
      <p:sp>
        <p:nvSpPr>
          <p:cNvPr id="11" name="テキスト ボックス 5"/>
          <p:cNvSpPr txBox="1"/>
          <p:nvPr/>
        </p:nvSpPr>
        <p:spPr>
          <a:xfrm>
            <a:off x="8674904" y="301609"/>
            <a:ext cx="850186" cy="312525"/>
          </a:xfrm>
          <a:prstGeom prst="rect">
            <a:avLst/>
          </a:prstGeom>
          <a:noFill/>
          <a:ln>
            <a:solidFill>
              <a:schemeClr val="tx1"/>
            </a:solidFill>
          </a:ln>
        </p:spPr>
        <p:txBody>
          <a:bodyPr wrap="square" rtlCol="0" anchor="ctr" anchorCtr="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dirty="0" smtClean="0">
                <a:latin typeface="ＭＳ ゴシック" panose="020B0609070205080204" pitchFamily="49" charset="-128"/>
                <a:ea typeface="ＭＳ ゴシック" panose="020B0609070205080204" pitchFamily="49" charset="-128"/>
              </a:rPr>
              <a:t>資料</a:t>
            </a:r>
            <a:r>
              <a:rPr kumimoji="1" lang="en-US" altLang="ja-JP" sz="1400" dirty="0" smtClean="0">
                <a:latin typeface="ＭＳ ゴシック" panose="020B0609070205080204" pitchFamily="49" charset="-128"/>
                <a:ea typeface="ＭＳ ゴシック" panose="020B0609070205080204" pitchFamily="49" charset="-128"/>
              </a:rPr>
              <a:t>4</a:t>
            </a:r>
          </a:p>
        </p:txBody>
      </p:sp>
    </p:spTree>
    <p:extLst>
      <p:ext uri="{BB962C8B-B14F-4D97-AF65-F5344CB8AC3E}">
        <p14:creationId xmlns:p14="http://schemas.microsoft.com/office/powerpoint/2010/main" val="1078505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225</Words>
  <Application>Microsoft Office PowerPoint</Application>
  <PresentationFormat>A4 210 x 297 mm</PresentationFormat>
  <Paragraphs>15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2021-03-08T10:18:09Z</dcterms:created>
  <dcterms:modified xsi:type="dcterms:W3CDTF">2021-03-08T10:18:13Z</dcterms:modified>
</cp:coreProperties>
</file>