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10691813" cy="7559675"/>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5" autoAdjust="0"/>
    <p:restoredTop sz="94660"/>
  </p:normalViewPr>
  <p:slideViewPr>
    <p:cSldViewPr snapToGrid="0">
      <p:cViewPr>
        <p:scale>
          <a:sx n="120" d="100"/>
          <a:sy n="120" d="100"/>
        </p:scale>
        <p:origin x="-81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5" cy="720918"/>
          </a:xfrm>
          <a:prstGeom prst="rect">
            <a:avLst/>
          </a:prstGeom>
        </p:spPr>
        <p:txBody>
          <a:bodyPr vert="horz" lIns="138888" tIns="69444" rIns="138888" bIns="69444"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3" y="1"/>
            <a:ext cx="4307045" cy="720918"/>
          </a:xfrm>
          <a:prstGeom prst="rect">
            <a:avLst/>
          </a:prstGeom>
        </p:spPr>
        <p:txBody>
          <a:bodyPr vert="horz" lIns="138888" tIns="69444" rIns="138888" bIns="69444" rtlCol="0"/>
          <a:lstStyle>
            <a:lvl1pPr algn="r">
              <a:defRPr sz="1700"/>
            </a:lvl1pPr>
          </a:lstStyle>
          <a:p>
            <a:fld id="{8943CCD8-6B84-4F36-A8DB-0FC0763FD14A}"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1538288" y="1793875"/>
            <a:ext cx="6862762" cy="4852988"/>
          </a:xfrm>
          <a:prstGeom prst="rect">
            <a:avLst/>
          </a:prstGeom>
          <a:noFill/>
          <a:ln w="12700">
            <a:solidFill>
              <a:prstClr val="black"/>
            </a:solidFill>
          </a:ln>
        </p:spPr>
        <p:txBody>
          <a:bodyPr vert="horz" lIns="138888" tIns="69444" rIns="138888" bIns="69444" rtlCol="0" anchor="ctr"/>
          <a:lstStyle/>
          <a:p>
            <a:endParaRPr lang="ja-JP" altLang="en-US"/>
          </a:p>
        </p:txBody>
      </p:sp>
      <p:sp>
        <p:nvSpPr>
          <p:cNvPr id="5" name="ノート プレースホルダー 4"/>
          <p:cNvSpPr>
            <a:spLocks noGrp="1"/>
          </p:cNvSpPr>
          <p:nvPr>
            <p:ph type="body" sz="quarter" idx="3"/>
          </p:nvPr>
        </p:nvSpPr>
        <p:spPr>
          <a:xfrm>
            <a:off x="993934" y="6914824"/>
            <a:ext cx="7951470" cy="5657582"/>
          </a:xfrm>
          <a:prstGeom prst="rect">
            <a:avLst/>
          </a:prstGeom>
        </p:spPr>
        <p:txBody>
          <a:bodyPr vert="horz" lIns="138888" tIns="69444" rIns="138888" bIns="694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13647547"/>
            <a:ext cx="4307045" cy="720917"/>
          </a:xfrm>
          <a:prstGeom prst="rect">
            <a:avLst/>
          </a:prstGeom>
        </p:spPr>
        <p:txBody>
          <a:bodyPr vert="horz" lIns="138888" tIns="69444" rIns="138888" bIns="69444"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3" y="13647547"/>
            <a:ext cx="4307045" cy="720917"/>
          </a:xfrm>
          <a:prstGeom prst="rect">
            <a:avLst/>
          </a:prstGeom>
        </p:spPr>
        <p:txBody>
          <a:bodyPr vert="horz" lIns="138888" tIns="69444" rIns="138888" bIns="69444" rtlCol="0" anchor="b"/>
          <a:lstStyle>
            <a:lvl1pPr algn="r">
              <a:defRPr sz="1700"/>
            </a:lvl1pPr>
          </a:lstStyle>
          <a:p>
            <a:fld id="{93C40D3D-6816-4284-B44A-0CF9D3A84173}" type="slidenum">
              <a:rPr kumimoji="1" lang="ja-JP" altLang="en-US" smtClean="0"/>
              <a:t>‹#›</a:t>
            </a:fld>
            <a:endParaRPr kumimoji="1" lang="ja-JP" altLang="en-US"/>
          </a:p>
        </p:txBody>
      </p:sp>
    </p:spTree>
    <p:extLst>
      <p:ext uri="{BB962C8B-B14F-4D97-AF65-F5344CB8AC3E}">
        <p14:creationId xmlns:p14="http://schemas.microsoft.com/office/powerpoint/2010/main" val="8988480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8085069-05A7-4222-AD2B-1329D82E3451}"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4273963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085069-05A7-4222-AD2B-1329D82E3451}"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2906035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085069-05A7-4222-AD2B-1329D82E3451}"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1337578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085069-05A7-4222-AD2B-1329D82E3451}"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2781463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085069-05A7-4222-AD2B-1329D82E3451}"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612295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8085069-05A7-4222-AD2B-1329D82E3451}" type="datetimeFigureOut">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147205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8085069-05A7-4222-AD2B-1329D82E3451}" type="datetimeFigureOut">
              <a:rPr kumimoji="1" lang="ja-JP" altLang="en-US" smtClean="0"/>
              <a:t>2021/3/26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90011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8085069-05A7-4222-AD2B-1329D82E3451}" type="datetimeFigureOut">
              <a:rPr kumimoji="1" lang="ja-JP" altLang="en-US" smtClean="0"/>
              <a:t>2021/3/26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987706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085069-05A7-4222-AD2B-1329D82E3451}" type="datetimeFigureOut">
              <a:rPr kumimoji="1" lang="ja-JP" altLang="en-US" smtClean="0"/>
              <a:t>2021/3/26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43693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8085069-05A7-4222-AD2B-1329D82E3451}" type="datetimeFigureOut">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52001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8085069-05A7-4222-AD2B-1329D82E3451}" type="datetimeFigureOut">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3913905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E8085069-05A7-4222-AD2B-1329D82E3451}" type="datetimeFigureOut">
              <a:rPr kumimoji="1" lang="ja-JP" altLang="en-US" smtClean="0"/>
              <a:t>2021/3/26</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5283406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9238" y="2026141"/>
            <a:ext cx="1025774" cy="2516311"/>
          </a:xfrm>
          <a:prstGeom prst="rect">
            <a:avLst/>
          </a:prstGeom>
          <a:no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5" name="テキスト ボックス 4"/>
          <p:cNvSpPr txBox="1"/>
          <p:nvPr/>
        </p:nvSpPr>
        <p:spPr>
          <a:xfrm>
            <a:off x="36791" y="2488990"/>
            <a:ext cx="1107996" cy="1600438"/>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■新生児聴覚</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　スクリーニング</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　</a:t>
            </a:r>
            <a:r>
              <a:rPr lang="ja-JP" altLang="en-US" sz="800" dirty="0" smtClean="0">
                <a:latin typeface="ＭＳ ゴシック" panose="020B0609070205080204" pitchFamily="49" charset="-128"/>
                <a:ea typeface="ＭＳ ゴシック" panose="020B0609070205080204" pitchFamily="49" charset="-128"/>
              </a:rPr>
              <a:t>検査</a:t>
            </a:r>
            <a:endParaRPr lang="en-US" altLang="ja-JP" sz="800" dirty="0" smtClean="0">
              <a:latin typeface="ＭＳ ゴシック" panose="020B0609070205080204" pitchFamily="49" charset="-128"/>
              <a:ea typeface="ＭＳ ゴシック" panose="020B0609070205080204" pitchFamily="49" charset="-128"/>
            </a:endParaRPr>
          </a:p>
          <a:p>
            <a:endParaRPr lang="en-US" altLang="ja-JP" sz="800" dirty="0">
              <a:latin typeface="ＭＳ 明朝" panose="02020609040205080304" pitchFamily="17" charset="-128"/>
              <a:ea typeface="ＭＳ 明朝" panose="02020609040205080304" pitchFamily="17" charset="-128"/>
            </a:endParaRPr>
          </a:p>
          <a:p>
            <a:endParaRPr lang="en-US" altLang="ja-JP" sz="800" dirty="0">
              <a:latin typeface="ＭＳ 明朝" panose="02020609040205080304" pitchFamily="17" charset="-128"/>
              <a:ea typeface="ＭＳ 明朝" panose="02020609040205080304" pitchFamily="17" charset="-128"/>
            </a:endParaRPr>
          </a:p>
          <a:p>
            <a:endParaRPr lang="en-US" altLang="ja-JP" sz="800" dirty="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・新生児期の聴覚</a:t>
            </a:r>
            <a:endParaRPr lang="en-US" altLang="ja-JP" sz="800" dirty="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　障がいの早期発見</a:t>
            </a:r>
            <a:endParaRPr lang="en-US" altLang="ja-JP" sz="800" dirty="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　のため、生後４か</a:t>
            </a:r>
            <a:endParaRPr lang="en-US" altLang="ja-JP" sz="800" dirty="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　月までの間に各医</a:t>
            </a:r>
            <a:endParaRPr lang="en-US" altLang="ja-JP" sz="800" dirty="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　療機関で実施</a:t>
            </a:r>
            <a:r>
              <a:rPr lang="ja-JP" altLang="en-US" sz="800" dirty="0">
                <a:latin typeface="ＭＳ 明朝" panose="02020609040205080304" pitchFamily="17" charset="-128"/>
                <a:ea typeface="ＭＳ 明朝" panose="02020609040205080304" pitchFamily="17" charset="-128"/>
              </a:rPr>
              <a:t>。</a:t>
            </a:r>
          </a:p>
        </p:txBody>
      </p:sp>
      <p:sp>
        <p:nvSpPr>
          <p:cNvPr id="11" name="正方形/長方形 10"/>
          <p:cNvSpPr/>
          <p:nvPr/>
        </p:nvSpPr>
        <p:spPr>
          <a:xfrm>
            <a:off x="1196753" y="675830"/>
            <a:ext cx="7565857" cy="298197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12" name="正方形/長方形 11"/>
          <p:cNvSpPr/>
          <p:nvPr/>
        </p:nvSpPr>
        <p:spPr>
          <a:xfrm>
            <a:off x="1251209" y="764349"/>
            <a:ext cx="7419643" cy="2765395"/>
          </a:xfrm>
          <a:custGeom>
            <a:avLst/>
            <a:gdLst>
              <a:gd name="connsiteX0" fmla="*/ 0 w 6143226"/>
              <a:gd name="connsiteY0" fmla="*/ 0 h 2286547"/>
              <a:gd name="connsiteX1" fmla="*/ 6143226 w 6143226"/>
              <a:gd name="connsiteY1" fmla="*/ 0 h 2286547"/>
              <a:gd name="connsiteX2" fmla="*/ 6143226 w 6143226"/>
              <a:gd name="connsiteY2" fmla="*/ 2286547 h 2286547"/>
              <a:gd name="connsiteX3" fmla="*/ 0 w 6143226"/>
              <a:gd name="connsiteY3" fmla="*/ 2286547 h 2286547"/>
              <a:gd name="connsiteX4" fmla="*/ 0 w 6143226"/>
              <a:gd name="connsiteY4" fmla="*/ 0 h 2286547"/>
              <a:gd name="connsiteX0" fmla="*/ 0 w 6143226"/>
              <a:gd name="connsiteY0" fmla="*/ 0 h 2286547"/>
              <a:gd name="connsiteX1" fmla="*/ 6143226 w 6143226"/>
              <a:gd name="connsiteY1" fmla="*/ 0 h 2286547"/>
              <a:gd name="connsiteX2" fmla="*/ 6143226 w 6143226"/>
              <a:gd name="connsiteY2" fmla="*/ 2286547 h 2286547"/>
              <a:gd name="connsiteX3" fmla="*/ 3180951 w 6143226"/>
              <a:gd name="connsiteY3" fmla="*/ 2277022 h 2286547"/>
              <a:gd name="connsiteX4" fmla="*/ 0 w 6143226"/>
              <a:gd name="connsiteY4" fmla="*/ 2286547 h 2286547"/>
              <a:gd name="connsiteX5" fmla="*/ 0 w 6143226"/>
              <a:gd name="connsiteY5" fmla="*/ 0 h 2286547"/>
              <a:gd name="connsiteX0" fmla="*/ 0 w 6143226"/>
              <a:gd name="connsiteY0" fmla="*/ 0 h 2286547"/>
              <a:gd name="connsiteX1" fmla="*/ 6143226 w 6143226"/>
              <a:gd name="connsiteY1" fmla="*/ 0 h 2286547"/>
              <a:gd name="connsiteX2" fmla="*/ 6133701 w 6143226"/>
              <a:gd name="connsiteY2" fmla="*/ 1162597 h 2286547"/>
              <a:gd name="connsiteX3" fmla="*/ 6143226 w 6143226"/>
              <a:gd name="connsiteY3" fmla="*/ 2286547 h 2286547"/>
              <a:gd name="connsiteX4" fmla="*/ 3180951 w 6143226"/>
              <a:gd name="connsiteY4" fmla="*/ 2277022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180951 w 6143226"/>
              <a:gd name="connsiteY3" fmla="*/ 1162597 h 2286547"/>
              <a:gd name="connsiteX4" fmla="*/ 3180951 w 6143226"/>
              <a:gd name="connsiteY4" fmla="*/ 2277022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511315 w 6143226"/>
              <a:gd name="connsiteY3" fmla="*/ 1153392 h 2286547"/>
              <a:gd name="connsiteX4" fmla="*/ 3180951 w 6143226"/>
              <a:gd name="connsiteY4" fmla="*/ 2277022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511315 w 6143226"/>
              <a:gd name="connsiteY3" fmla="*/ 1153392 h 2286547"/>
              <a:gd name="connsiteX4" fmla="*/ 3519181 w 6143226"/>
              <a:gd name="connsiteY4" fmla="*/ 2286228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511315 w 6143226"/>
              <a:gd name="connsiteY3" fmla="*/ 1153392 h 2286547"/>
              <a:gd name="connsiteX4" fmla="*/ 3359617 w 6143226"/>
              <a:gd name="connsiteY4" fmla="*/ 2286228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361723 w 6143226"/>
              <a:gd name="connsiteY3" fmla="*/ 1163296 h 2286547"/>
              <a:gd name="connsiteX4" fmla="*/ 3359617 w 6143226"/>
              <a:gd name="connsiteY4" fmla="*/ 2286228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114955 w 6143226"/>
              <a:gd name="connsiteY3" fmla="*/ 1172047 h 2286547"/>
              <a:gd name="connsiteX4" fmla="*/ 3359617 w 6143226"/>
              <a:gd name="connsiteY4" fmla="*/ 2286228 h 2286547"/>
              <a:gd name="connsiteX5" fmla="*/ 0 w 6143226"/>
              <a:gd name="connsiteY5" fmla="*/ 2286547 h 2286547"/>
              <a:gd name="connsiteX6" fmla="*/ 0 w 6143226"/>
              <a:gd name="connsiteY6" fmla="*/ 0 h 2286547"/>
              <a:gd name="connsiteX0" fmla="*/ 0 w 6143226"/>
              <a:gd name="connsiteY0" fmla="*/ 0 h 2303731"/>
              <a:gd name="connsiteX1" fmla="*/ 6143226 w 6143226"/>
              <a:gd name="connsiteY1" fmla="*/ 0 h 2303731"/>
              <a:gd name="connsiteX2" fmla="*/ 6133701 w 6143226"/>
              <a:gd name="connsiteY2" fmla="*/ 1162597 h 2303731"/>
              <a:gd name="connsiteX3" fmla="*/ 3114955 w 6143226"/>
              <a:gd name="connsiteY3" fmla="*/ 1172047 h 2303731"/>
              <a:gd name="connsiteX4" fmla="*/ 3139288 w 6143226"/>
              <a:gd name="connsiteY4" fmla="*/ 2303731 h 2303731"/>
              <a:gd name="connsiteX5" fmla="*/ 0 w 6143226"/>
              <a:gd name="connsiteY5" fmla="*/ 2286547 h 2303731"/>
              <a:gd name="connsiteX6" fmla="*/ 0 w 6143226"/>
              <a:gd name="connsiteY6" fmla="*/ 0 h 2303731"/>
              <a:gd name="connsiteX0" fmla="*/ 0 w 6143226"/>
              <a:gd name="connsiteY0" fmla="*/ 0 h 2303731"/>
              <a:gd name="connsiteX1" fmla="*/ 6143226 w 6143226"/>
              <a:gd name="connsiteY1" fmla="*/ 0 h 2303731"/>
              <a:gd name="connsiteX2" fmla="*/ 6133701 w 6143226"/>
              <a:gd name="connsiteY2" fmla="*/ 1162597 h 2303731"/>
              <a:gd name="connsiteX3" fmla="*/ 3141395 w 6143226"/>
              <a:gd name="connsiteY3" fmla="*/ 1172047 h 2303731"/>
              <a:gd name="connsiteX4" fmla="*/ 3139288 w 6143226"/>
              <a:gd name="connsiteY4" fmla="*/ 2303731 h 2303731"/>
              <a:gd name="connsiteX5" fmla="*/ 0 w 6143226"/>
              <a:gd name="connsiteY5" fmla="*/ 2286547 h 2303731"/>
              <a:gd name="connsiteX6" fmla="*/ 0 w 6143226"/>
              <a:gd name="connsiteY6" fmla="*/ 0 h 2303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43226" h="2303731">
                <a:moveTo>
                  <a:pt x="0" y="0"/>
                </a:moveTo>
                <a:lnTo>
                  <a:pt x="6143226" y="0"/>
                </a:lnTo>
                <a:lnTo>
                  <a:pt x="6133701" y="1162597"/>
                </a:lnTo>
                <a:lnTo>
                  <a:pt x="3141395" y="1172047"/>
                </a:lnTo>
                <a:cubicBezTo>
                  <a:pt x="3140693" y="1549275"/>
                  <a:pt x="3139990" y="1926503"/>
                  <a:pt x="3139288" y="2303731"/>
                </a:cubicBezTo>
                <a:lnTo>
                  <a:pt x="0" y="2286547"/>
                </a:lnTo>
                <a:lnTo>
                  <a:pt x="0" y="0"/>
                </a:lnTo>
                <a:close/>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dirty="0">
              <a:latin typeface="ＭＳ 明朝" panose="02020609040205080304" pitchFamily="17" charset="-128"/>
              <a:ea typeface="ＭＳ 明朝" panose="02020609040205080304" pitchFamily="17" charset="-128"/>
            </a:endParaRPr>
          </a:p>
        </p:txBody>
      </p:sp>
      <p:sp>
        <p:nvSpPr>
          <p:cNvPr id="13" name="正方形/長方形 12"/>
          <p:cNvSpPr/>
          <p:nvPr/>
        </p:nvSpPr>
        <p:spPr>
          <a:xfrm>
            <a:off x="5581882" y="811626"/>
            <a:ext cx="3016698" cy="122442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14" name="正方形/長方形 13"/>
          <p:cNvSpPr/>
          <p:nvPr/>
        </p:nvSpPr>
        <p:spPr>
          <a:xfrm>
            <a:off x="5142640" y="2291888"/>
            <a:ext cx="3434675" cy="123145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15" name="正方形/長方形 14"/>
          <p:cNvSpPr/>
          <p:nvPr/>
        </p:nvSpPr>
        <p:spPr>
          <a:xfrm>
            <a:off x="1424786" y="2447798"/>
            <a:ext cx="3454383" cy="91047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16" name="テキスト ボックス 15"/>
          <p:cNvSpPr txBox="1"/>
          <p:nvPr/>
        </p:nvSpPr>
        <p:spPr>
          <a:xfrm>
            <a:off x="1237592" y="797423"/>
            <a:ext cx="4322470" cy="1538883"/>
          </a:xfrm>
          <a:prstGeom prst="rect">
            <a:avLst/>
          </a:prstGeom>
          <a:noFill/>
        </p:spPr>
        <p:txBody>
          <a:bodyPr wrap="square" rtlCol="0">
            <a:spAutoFit/>
          </a:bodyPr>
          <a:lstStyle/>
          <a:p>
            <a:r>
              <a:rPr lang="ja-JP" altLang="en-US" sz="800" dirty="0">
                <a:latin typeface="ＭＳ ゴシック" panose="020B0609070205080204" pitchFamily="49" charset="-128"/>
                <a:ea typeface="ＭＳ ゴシック" panose="020B0609070205080204" pitchFamily="49" charset="-128"/>
              </a:rPr>
              <a:t>■聴覚に障がいのある子どもと保護者の相談支援ネットワーク</a:t>
            </a:r>
            <a:r>
              <a:rPr lang="ja-JP" altLang="en-US" sz="800" dirty="0" smtClean="0">
                <a:latin typeface="ＭＳ ゴシック" panose="020B0609070205080204" pitchFamily="49" charset="-128"/>
                <a:ea typeface="ＭＳ ゴシック" panose="020B0609070205080204" pitchFamily="49" charset="-128"/>
              </a:rPr>
              <a:t>事業</a:t>
            </a:r>
            <a:endParaRPr lang="en-US" altLang="ja-JP" sz="800" dirty="0" smtClean="0">
              <a:latin typeface="ＭＳ ゴシック" panose="020B0609070205080204" pitchFamily="49" charset="-128"/>
              <a:ea typeface="ＭＳ ゴシック" panose="020B0609070205080204" pitchFamily="49" charset="-128"/>
            </a:endParaRPr>
          </a:p>
          <a:p>
            <a:endParaRPr lang="ja-JP" altLang="en-US" sz="600" dirty="0">
              <a:latin typeface="ＭＳ ゴシック" panose="020B0609070205080204" pitchFamily="49" charset="-128"/>
              <a:ea typeface="ＭＳ ゴシック" panose="020B0609070205080204" pitchFamily="49" charset="-128"/>
            </a:endParaRPr>
          </a:p>
          <a:p>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府事業（</a:t>
            </a:r>
            <a:r>
              <a:rPr lang="en-US" altLang="ja-JP" sz="800" dirty="0">
                <a:latin typeface="ＭＳ ゴシック" panose="020B0609070205080204" pitchFamily="49" charset="-128"/>
                <a:ea typeface="ＭＳ ゴシック" panose="020B0609070205080204" pitchFamily="49" charset="-128"/>
              </a:rPr>
              <a:t>H30</a:t>
            </a:r>
            <a:r>
              <a:rPr lang="ja-JP" altLang="en-US" sz="800" dirty="0">
                <a:latin typeface="ＭＳ ゴシック" panose="020B0609070205080204" pitchFamily="49" charset="-128"/>
                <a:ea typeface="ＭＳ ゴシック" panose="020B0609070205080204" pitchFamily="49" charset="-128"/>
              </a:rPr>
              <a:t>～）</a:t>
            </a:r>
            <a:r>
              <a:rPr lang="en-US" altLang="ja-JP" sz="800" dirty="0">
                <a:latin typeface="ＭＳ ゴシック" panose="020B0609070205080204" pitchFamily="49" charset="-128"/>
                <a:ea typeface="ＭＳ ゴシック" panose="020B0609070205080204" pitchFamily="49" charset="-128"/>
              </a:rPr>
              <a:t>】</a:t>
            </a:r>
            <a:r>
              <a:rPr lang="ja-JP" altLang="en-US" sz="800" dirty="0" smtClean="0">
                <a:latin typeface="UD デジタル 教科書体 NP-R" panose="02020400000000000000" pitchFamily="18" charset="-128"/>
                <a:ea typeface="UD デジタル 教科書体 NP-R" panose="02020400000000000000" pitchFamily="18" charset="-128"/>
              </a:rPr>
              <a:t>（予算）</a:t>
            </a:r>
            <a:r>
              <a:rPr lang="en-US" altLang="ja-JP" sz="800" dirty="0" smtClean="0">
                <a:latin typeface="UD デジタル 教科書体 NP-R" panose="02020400000000000000" pitchFamily="18" charset="-128"/>
                <a:ea typeface="UD デジタル 教科書体 NP-R" panose="02020400000000000000" pitchFamily="18" charset="-128"/>
              </a:rPr>
              <a:t>H30</a:t>
            </a:r>
            <a:r>
              <a:rPr lang="ja-JP" altLang="en-US" sz="800" dirty="0" smtClean="0">
                <a:latin typeface="UD デジタル 教科書体 NP-R" panose="02020400000000000000" pitchFamily="18" charset="-128"/>
                <a:ea typeface="UD デジタル 教科書体 NP-R" panose="02020400000000000000" pitchFamily="18" charset="-128"/>
              </a:rPr>
              <a:t>：</a:t>
            </a:r>
            <a:r>
              <a:rPr lang="en-US" altLang="ja-JP" sz="800" dirty="0">
                <a:latin typeface="UD デジタル 教科書体 NP-R" panose="02020400000000000000" pitchFamily="18" charset="-128"/>
                <a:ea typeface="UD デジタル 教科書体 NP-R" panose="02020400000000000000" pitchFamily="18" charset="-128"/>
              </a:rPr>
              <a:t>6,008</a:t>
            </a:r>
            <a:r>
              <a:rPr lang="ja-JP" altLang="en-US" sz="800" dirty="0">
                <a:latin typeface="UD デジタル 教科書体 NP-R" panose="02020400000000000000" pitchFamily="18" charset="-128"/>
                <a:ea typeface="UD デジタル 教科書体 NP-R" panose="02020400000000000000" pitchFamily="18" charset="-128"/>
              </a:rPr>
              <a:t>千円</a:t>
            </a:r>
            <a:r>
              <a:rPr lang="ja-JP" altLang="en-US" sz="800" dirty="0" smtClean="0">
                <a:latin typeface="UD デジタル 教科書体 NP-R" panose="02020400000000000000" pitchFamily="18" charset="-128"/>
                <a:ea typeface="UD デジタル 教科書体 NP-R" panose="02020400000000000000" pitchFamily="18" charset="-128"/>
              </a:rPr>
              <a:t>、</a:t>
            </a:r>
            <a:r>
              <a:rPr lang="en-US" altLang="ja-JP" sz="800" dirty="0" smtClean="0">
                <a:latin typeface="UD デジタル 教科書体 NP-R" panose="02020400000000000000" pitchFamily="18" charset="-128"/>
                <a:ea typeface="UD デジタル 教科書体 NP-R" panose="02020400000000000000" pitchFamily="18" charset="-128"/>
              </a:rPr>
              <a:t>R</a:t>
            </a:r>
            <a:r>
              <a:rPr lang="ja-JP" altLang="en-US" sz="800" dirty="0" smtClean="0">
                <a:latin typeface="UD デジタル 教科書体 NP-R" panose="02020400000000000000" pitchFamily="18" charset="-128"/>
                <a:ea typeface="UD デジタル 教科書体 NP-R" panose="02020400000000000000" pitchFamily="18" charset="-128"/>
              </a:rPr>
              <a:t>１：</a:t>
            </a:r>
            <a:r>
              <a:rPr lang="en-US" altLang="ja-JP" sz="800" dirty="0">
                <a:latin typeface="UD デジタル 教科書体 NP-R" panose="02020400000000000000" pitchFamily="18" charset="-128"/>
                <a:ea typeface="UD デジタル 教科書体 NP-R" panose="02020400000000000000" pitchFamily="18" charset="-128"/>
              </a:rPr>
              <a:t>6,065</a:t>
            </a:r>
            <a:r>
              <a:rPr lang="ja-JP" altLang="en-US" sz="800" dirty="0" smtClean="0">
                <a:latin typeface="UD デジタル 教科書体 NP-R" panose="02020400000000000000" pitchFamily="18" charset="-128"/>
                <a:ea typeface="UD デジタル 教科書体 NP-R" panose="02020400000000000000" pitchFamily="18" charset="-128"/>
              </a:rPr>
              <a:t>千円、</a:t>
            </a:r>
            <a:r>
              <a:rPr lang="en-US" altLang="ja-JP" sz="800" dirty="0" smtClean="0">
                <a:latin typeface="UD デジタル 教科書体 NP-R" panose="02020400000000000000" pitchFamily="18" charset="-128"/>
                <a:ea typeface="UD デジタル 教科書体 NP-R" panose="02020400000000000000" pitchFamily="18" charset="-128"/>
              </a:rPr>
              <a:t>R</a:t>
            </a:r>
            <a:r>
              <a:rPr lang="ja-JP" altLang="en-US" sz="800" dirty="0" smtClean="0">
                <a:latin typeface="UD デジタル 教科書体 NP-R" panose="02020400000000000000" pitchFamily="18" charset="-128"/>
                <a:ea typeface="UD デジタル 教科書体 NP-R" panose="02020400000000000000" pitchFamily="18" charset="-128"/>
              </a:rPr>
              <a:t>２：</a:t>
            </a:r>
            <a:r>
              <a:rPr lang="en-US" altLang="ja-JP" sz="800" dirty="0">
                <a:latin typeface="UD デジタル 教科書体 NP-R" panose="02020400000000000000" pitchFamily="18" charset="-128"/>
                <a:ea typeface="UD デジタル 教科書体 NP-R" panose="02020400000000000000" pitchFamily="18" charset="-128"/>
              </a:rPr>
              <a:t>6,270</a:t>
            </a:r>
            <a:r>
              <a:rPr lang="ja-JP" altLang="en-US" sz="800" dirty="0">
                <a:latin typeface="UD デジタル 教科書体 NP-R" panose="02020400000000000000" pitchFamily="18" charset="-128"/>
                <a:ea typeface="UD デジタル 教科書体 NP-R" panose="02020400000000000000" pitchFamily="18" charset="-128"/>
              </a:rPr>
              <a:t>千円</a:t>
            </a:r>
            <a:r>
              <a:rPr lang="ja-JP" altLang="en-US" sz="800" dirty="0" smtClean="0">
                <a:latin typeface="UD デジタル 教科書体 NP-R" panose="02020400000000000000" pitchFamily="18" charset="-128"/>
                <a:ea typeface="UD デジタル 教科書体 NP-R" panose="02020400000000000000" pitchFamily="18" charset="-128"/>
              </a:rPr>
              <a:t>）</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smtClean="0">
                <a:latin typeface="ＭＳ ゴシック" panose="020B0609070205080204" pitchFamily="49" charset="-128"/>
                <a:ea typeface="ＭＳ ゴシック" panose="020B0609070205080204" pitchFamily="49" charset="-128"/>
              </a:rPr>
              <a:t>【</a:t>
            </a:r>
            <a:r>
              <a:rPr lang="ja-JP" altLang="en-US" sz="800" dirty="0" smtClean="0">
                <a:latin typeface="ＭＳ ゴシック" panose="020B0609070205080204" pitchFamily="49" charset="-128"/>
                <a:ea typeface="ＭＳ ゴシック" panose="020B0609070205080204" pitchFamily="49" charset="-128"/>
              </a:rPr>
              <a:t>事業受託者</a:t>
            </a:r>
            <a:r>
              <a:rPr lang="en-US" altLang="ja-JP" sz="800" dirty="0" smtClean="0">
                <a:latin typeface="ＭＳ ゴシック" panose="020B0609070205080204" pitchFamily="49" charset="-128"/>
                <a:ea typeface="ＭＳ ゴシック" panose="020B0609070205080204" pitchFamily="49" charset="-128"/>
              </a:rPr>
              <a:t>】</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NPO</a:t>
            </a:r>
            <a:r>
              <a:rPr lang="ja-JP" altLang="en-US" sz="800" dirty="0" smtClean="0">
                <a:latin typeface="UD デジタル 教科書体 NP-R" panose="02020400000000000000" pitchFamily="18" charset="-128"/>
                <a:ea typeface="UD デジタル 教科書体 NP-R" panose="02020400000000000000" pitchFamily="18" charset="-128"/>
              </a:rPr>
              <a:t>）手話言語獲得習得支援研究機構ほ</a:t>
            </a:r>
            <a:r>
              <a:rPr lang="ja-JP" altLang="en-US" sz="800" dirty="0">
                <a:latin typeface="UD デジタル 教科書体 NP-R" panose="02020400000000000000" pitchFamily="18" charset="-128"/>
                <a:ea typeface="UD デジタル 教科書体 NP-R" panose="02020400000000000000" pitchFamily="18" charset="-128"/>
              </a:rPr>
              <a:t>か</a:t>
            </a:r>
          </a:p>
          <a:p>
            <a:r>
              <a:rPr lang="ja-JP" altLang="en-US" sz="800" dirty="0">
                <a:latin typeface="UD デジタル 教科書体 NP-R" panose="02020400000000000000" pitchFamily="18" charset="-128"/>
                <a:ea typeface="UD デジタル 教科書体 NP-R" panose="02020400000000000000" pitchFamily="18" charset="-128"/>
              </a:rPr>
              <a:t>・制度上、「</a:t>
            </a:r>
            <a:r>
              <a:rPr lang="ja-JP" altLang="en-US" sz="800" dirty="0" err="1">
                <a:latin typeface="UD デジタル 教科書体 NP-R" panose="02020400000000000000" pitchFamily="18" charset="-128"/>
                <a:ea typeface="UD デジタル 教科書体 NP-R" panose="02020400000000000000" pitchFamily="18" charset="-128"/>
              </a:rPr>
              <a:t>聴覚障がい</a:t>
            </a:r>
            <a:r>
              <a:rPr lang="ja-JP" altLang="en-US" sz="800" dirty="0">
                <a:latin typeface="UD デジタル 教科書体 NP-R" panose="02020400000000000000" pitchFamily="18" charset="-128"/>
                <a:ea typeface="UD デジタル 教科書体 NP-R" panose="02020400000000000000" pitchFamily="18" charset="-128"/>
              </a:rPr>
              <a:t>あり」と判定された子どもの保護者は、障がい児サービスの</a:t>
            </a:r>
            <a:r>
              <a:rPr lang="ja-JP" altLang="en-US" sz="800" dirty="0" smtClean="0">
                <a:latin typeface="UD デジタル 教科書体 NP-R" panose="02020400000000000000" pitchFamily="18" charset="-128"/>
                <a:ea typeface="UD デジタル 教科書体 NP-R" panose="02020400000000000000" pitchFamily="18" charset="-128"/>
              </a:rPr>
              <a:t>支給</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決定</a:t>
            </a:r>
            <a:r>
              <a:rPr lang="ja-JP" altLang="en-US" sz="800" dirty="0">
                <a:latin typeface="UD デジタル 教科書体 NP-R" panose="02020400000000000000" pitchFamily="18" charset="-128"/>
                <a:ea typeface="UD デジタル 教科書体 NP-R" panose="02020400000000000000" pitchFamily="18" charset="-128"/>
              </a:rPr>
              <a:t>を受けて</a:t>
            </a:r>
            <a:r>
              <a:rPr lang="ja-JP" altLang="en-US" sz="800" dirty="0" smtClean="0">
                <a:latin typeface="UD デジタル 教科書体 NP-R" panose="02020400000000000000" pitchFamily="18" charset="-128"/>
                <a:ea typeface="UD デジタル 教科書体 NP-R" panose="02020400000000000000" pitchFamily="18" charset="-128"/>
              </a:rPr>
              <a:t>、必要</a:t>
            </a:r>
            <a:r>
              <a:rPr lang="ja-JP" altLang="en-US" sz="800" dirty="0">
                <a:latin typeface="UD デジタル 教科書体 NP-R" panose="02020400000000000000" pitchFamily="18" charset="-128"/>
                <a:ea typeface="UD デジタル 教科書体 NP-R" panose="02020400000000000000" pitchFamily="18" charset="-128"/>
              </a:rPr>
              <a:t>なサービスを受けることとなる。</a:t>
            </a:r>
          </a:p>
          <a:p>
            <a:r>
              <a:rPr lang="ja-JP" altLang="en-US" sz="800" dirty="0">
                <a:latin typeface="UD デジタル 教科書体 NP-R" panose="02020400000000000000" pitchFamily="18" charset="-128"/>
                <a:ea typeface="UD デジタル 教科書体 NP-R" panose="02020400000000000000" pitchFamily="18" charset="-128"/>
              </a:rPr>
              <a:t>・しかし、支給</a:t>
            </a:r>
            <a:r>
              <a:rPr lang="ja-JP" altLang="en-US" sz="800" dirty="0" smtClean="0">
                <a:latin typeface="UD デジタル 教科書体 NP-R" panose="02020400000000000000" pitchFamily="18" charset="-128"/>
                <a:ea typeface="UD デジタル 教科書体 NP-R" panose="02020400000000000000" pitchFamily="18" charset="-128"/>
              </a:rPr>
              <a:t>決定までには、「聴覚に</a:t>
            </a:r>
            <a:r>
              <a:rPr lang="ja-JP" altLang="en-US" sz="800" dirty="0" err="1" smtClean="0">
                <a:latin typeface="UD デジタル 教科書体 NP-R" panose="02020400000000000000" pitchFamily="18" charset="-128"/>
                <a:ea typeface="UD デジタル 教科書体 NP-R" panose="02020400000000000000" pitchFamily="18" charset="-128"/>
              </a:rPr>
              <a:t>障がい</a:t>
            </a:r>
            <a:r>
              <a:rPr lang="ja-JP" altLang="en-US" sz="800" dirty="0" smtClean="0">
                <a:latin typeface="UD デジタル 教科書体 NP-R" panose="02020400000000000000" pitchFamily="18" charset="-128"/>
                <a:ea typeface="UD デジタル 教科書体 NP-R" panose="02020400000000000000" pitchFamily="18" charset="-128"/>
              </a:rPr>
              <a:t>あり」と病院等で判定された時点から</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6</a:t>
            </a:r>
            <a:r>
              <a:rPr lang="ja-JP" altLang="en-US" sz="800" dirty="0">
                <a:latin typeface="UD デジタル 教科書体 NP-R" panose="02020400000000000000" pitchFamily="18" charset="-128"/>
                <a:ea typeface="UD デジタル 教科書体 NP-R" panose="02020400000000000000" pitchFamily="18" charset="-128"/>
              </a:rPr>
              <a:t>か月程度要する場合もある。</a:t>
            </a:r>
          </a:p>
          <a:p>
            <a:r>
              <a:rPr lang="ja-JP" altLang="en-US" sz="800" dirty="0">
                <a:latin typeface="UD デジタル 教科書体 NP-R" panose="02020400000000000000" pitchFamily="18" charset="-128"/>
                <a:ea typeface="UD デジタル 教科書体 NP-R" panose="02020400000000000000" pitchFamily="18" charset="-128"/>
              </a:rPr>
              <a:t>・言語等の発達にとって、極めて重要な生後間もない</a:t>
            </a:r>
            <a:r>
              <a:rPr lang="ja-JP" altLang="en-US" sz="800" dirty="0" smtClean="0">
                <a:latin typeface="UD デジタル 教科書体 NP-R" panose="02020400000000000000" pitchFamily="18" charset="-128"/>
                <a:ea typeface="UD デジタル 教科書体 NP-R" panose="02020400000000000000" pitchFamily="18" charset="-128"/>
              </a:rPr>
              <a:t>この</a:t>
            </a:r>
            <a:r>
              <a:rPr lang="ja-JP" altLang="en-US" sz="800" dirty="0">
                <a:latin typeface="UD デジタル 教科書体 NP-R" panose="02020400000000000000" pitchFamily="18" charset="-128"/>
                <a:ea typeface="UD デジタル 教科書体 NP-R" panose="02020400000000000000" pitchFamily="18" charset="-128"/>
              </a:rPr>
              <a:t>期間</a:t>
            </a:r>
            <a:r>
              <a:rPr lang="ja-JP" altLang="en-US" sz="800" dirty="0" smtClean="0">
                <a:latin typeface="UD デジタル 教科書体 NP-R" panose="02020400000000000000" pitchFamily="18" charset="-128"/>
                <a:ea typeface="UD デジタル 教科書体 NP-R" panose="02020400000000000000" pitchFamily="18" charset="-128"/>
              </a:rPr>
              <a:t>を</a:t>
            </a:r>
            <a:r>
              <a:rPr lang="ja-JP" altLang="en-US" sz="800" dirty="0">
                <a:latin typeface="UD デジタル 教科書体 NP-R" panose="02020400000000000000" pitchFamily="18" charset="-128"/>
                <a:ea typeface="UD デジタル 教科書体 NP-R" panose="02020400000000000000" pitchFamily="18" charset="-128"/>
              </a:rPr>
              <a:t>、保護者と</a:t>
            </a:r>
            <a:r>
              <a:rPr lang="ja-JP" altLang="en-US" sz="800" dirty="0" err="1">
                <a:latin typeface="UD デジタル 教科書体 NP-R" panose="02020400000000000000" pitchFamily="18" charset="-128"/>
                <a:ea typeface="UD デジタル 教科書体 NP-R" panose="02020400000000000000" pitchFamily="18" charset="-128"/>
              </a:rPr>
              <a:t>障がい</a:t>
            </a:r>
            <a:r>
              <a:rPr lang="ja-JP" altLang="en-US" sz="800" dirty="0">
                <a:latin typeface="UD デジタル 教科書体 NP-R" panose="02020400000000000000" pitchFamily="18" charset="-128"/>
                <a:ea typeface="UD デジタル 教科書体 NP-R" panose="02020400000000000000" pitchFamily="18" charset="-128"/>
              </a:rPr>
              <a:t>児は</a:t>
            </a:r>
            <a:r>
              <a:rPr lang="ja-JP" altLang="en-US" sz="800" dirty="0" smtClean="0">
                <a:latin typeface="UD デジタル 教科書体 NP-R" panose="02020400000000000000" pitchFamily="18" charset="-128"/>
                <a:ea typeface="UD デジタル 教科書体 NP-R" panose="02020400000000000000" pitchFamily="18" charset="-128"/>
              </a:rPr>
              <a:t>、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何ら</a:t>
            </a:r>
            <a:r>
              <a:rPr lang="ja-JP" altLang="en-US" sz="800" dirty="0">
                <a:latin typeface="UD デジタル 教科書体 NP-R" panose="02020400000000000000" pitchFamily="18" charset="-128"/>
                <a:ea typeface="UD デジタル 教科書体 NP-R" panose="02020400000000000000" pitchFamily="18" charset="-128"/>
              </a:rPr>
              <a:t>の</a:t>
            </a:r>
            <a:r>
              <a:rPr lang="ja-JP" altLang="en-US" sz="800" dirty="0" smtClean="0">
                <a:latin typeface="UD デジタル 教科書体 NP-R" panose="02020400000000000000" pitchFamily="18" charset="-128"/>
                <a:ea typeface="UD デジタル 教科書体 NP-R" panose="02020400000000000000" pitchFamily="18" charset="-128"/>
              </a:rPr>
              <a:t>支援も</a:t>
            </a:r>
            <a:r>
              <a:rPr lang="ja-JP" altLang="en-US" sz="800" dirty="0">
                <a:latin typeface="UD デジタル 教科書体 NP-R" panose="02020400000000000000" pitchFamily="18" charset="-128"/>
                <a:ea typeface="UD デジタル 教科書体 NP-R" panose="02020400000000000000" pitchFamily="18" charset="-128"/>
              </a:rPr>
              <a:t>ないまま過ごすこととなる。</a:t>
            </a:r>
          </a:p>
          <a:p>
            <a:r>
              <a:rPr lang="ja-JP" altLang="en-US" sz="800" dirty="0">
                <a:latin typeface="UD デジタル 教科書体 NP-R" panose="02020400000000000000" pitchFamily="18" charset="-128"/>
                <a:ea typeface="UD デジタル 教科書体 NP-R" panose="02020400000000000000" pitchFamily="18" charset="-128"/>
              </a:rPr>
              <a:t>・このため、府として、これら保護者を対象に、①専門的カウンセリング、②言語</a:t>
            </a:r>
            <a:r>
              <a:rPr lang="ja-JP" altLang="en-US" sz="800" dirty="0" smtClean="0">
                <a:latin typeface="UD デジタル 教科書体 NP-R" panose="02020400000000000000" pitchFamily="18" charset="-128"/>
                <a:ea typeface="UD デジタル 教科書体 NP-R" panose="02020400000000000000" pitchFamily="18" charset="-128"/>
              </a:rPr>
              <a:t>獲得</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サポート、③</a:t>
            </a:r>
            <a:r>
              <a:rPr lang="ja-JP" altLang="en-US" sz="800" dirty="0">
                <a:latin typeface="UD デジタル 教科書体 NP-R" panose="02020400000000000000" pitchFamily="18" charset="-128"/>
                <a:ea typeface="UD デジタル 教科書体 NP-R" panose="02020400000000000000" pitchFamily="18" charset="-128"/>
              </a:rPr>
              <a:t>必要な情報提供等の支援を</a:t>
            </a:r>
            <a:r>
              <a:rPr lang="ja-JP" altLang="en-US" sz="800" dirty="0" smtClean="0">
                <a:latin typeface="UD デジタル 教科書体 NP-R" panose="02020400000000000000" pitchFamily="18" charset="-128"/>
                <a:ea typeface="UD デジタル 教科書体 NP-R" panose="02020400000000000000" pitchFamily="18" charset="-128"/>
              </a:rPr>
              <a:t>行う。</a:t>
            </a:r>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20" name="テキスト ボックス 19"/>
          <p:cNvSpPr txBox="1"/>
          <p:nvPr/>
        </p:nvSpPr>
        <p:spPr>
          <a:xfrm>
            <a:off x="1494727" y="2506004"/>
            <a:ext cx="3262432" cy="830997"/>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①専門的カウンセリング・③必要な情報提供等の支援</a:t>
            </a:r>
          </a:p>
          <a:p>
            <a:r>
              <a:rPr lang="ja-JP" altLang="en-US" sz="800" dirty="0">
                <a:latin typeface="UD デジタル 教科書体 NP-R" panose="02020400000000000000" pitchFamily="18" charset="-128"/>
                <a:ea typeface="UD デジタル 教科書体 NP-R" panose="02020400000000000000" pitchFamily="18" charset="-128"/>
              </a:rPr>
              <a:t>・府内の</a:t>
            </a:r>
            <a:r>
              <a:rPr lang="ja-JP" altLang="en-US" sz="800" dirty="0" err="1">
                <a:latin typeface="UD デジタル 教科書体 NP-R" panose="02020400000000000000" pitchFamily="18" charset="-128"/>
                <a:ea typeface="UD デジタル 教科書体 NP-R" panose="02020400000000000000" pitchFamily="18" charset="-128"/>
              </a:rPr>
              <a:t>聴覚障がい</a:t>
            </a:r>
            <a:r>
              <a:rPr lang="ja-JP" altLang="en-US" sz="800" dirty="0">
                <a:latin typeface="UD デジタル 教科書体 NP-R" panose="02020400000000000000" pitchFamily="18" charset="-128"/>
                <a:ea typeface="UD デジタル 教科書体 NP-R" panose="02020400000000000000" pitchFamily="18" charset="-128"/>
              </a:rPr>
              <a:t>児の専門機関と連携して相談支援対応を実施。</a:t>
            </a:r>
          </a:p>
          <a:p>
            <a:r>
              <a:rPr lang="ja-JP" altLang="en-US" sz="800" dirty="0">
                <a:latin typeface="UD デジタル 教科書体 NP-R" panose="02020400000000000000" pitchFamily="18" charset="-128"/>
                <a:ea typeface="UD デジタル 教科書体 NP-R" panose="02020400000000000000" pitchFamily="18" charset="-128"/>
              </a:rPr>
              <a:t>　－ひだまり・ＭＯＥ</a:t>
            </a:r>
          </a:p>
          <a:p>
            <a:r>
              <a:rPr lang="ja-JP" altLang="en-US" sz="800" dirty="0">
                <a:latin typeface="UD デジタル 教科書体 NP-R" panose="02020400000000000000" pitchFamily="18" charset="-128"/>
                <a:ea typeface="UD デジタル 教科書体 NP-R" panose="02020400000000000000" pitchFamily="18" charset="-128"/>
              </a:rPr>
              <a:t>　－ゆうなぎ園（児童発達支援センター（大阪市））</a:t>
            </a:r>
          </a:p>
          <a:p>
            <a:r>
              <a:rPr lang="ja-JP" altLang="en-US" sz="800" dirty="0">
                <a:latin typeface="UD デジタル 教科書体 NP-R" panose="02020400000000000000" pitchFamily="18" charset="-128"/>
                <a:ea typeface="UD デジタル 教科書体 NP-R" panose="02020400000000000000" pitchFamily="18" charset="-128"/>
              </a:rPr>
              <a:t>　－ぴょんぴょん教室（児童発達支援事業所（府内</a:t>
            </a:r>
            <a:r>
              <a:rPr lang="en-US" altLang="ja-JP" sz="800" dirty="0">
                <a:latin typeface="UD デジタル 教科書体 NP-R" panose="02020400000000000000" pitchFamily="18" charset="-128"/>
                <a:ea typeface="UD デジタル 教科書体 NP-R" panose="02020400000000000000" pitchFamily="18" charset="-128"/>
              </a:rPr>
              <a:t>5</a:t>
            </a:r>
            <a:r>
              <a:rPr lang="ja-JP" altLang="en-US" sz="800" dirty="0">
                <a:latin typeface="UD デジタル 教科書体 NP-R" panose="02020400000000000000" pitchFamily="18" charset="-128"/>
                <a:ea typeface="UD デジタル 教科書体 NP-R" panose="02020400000000000000" pitchFamily="18" charset="-128"/>
              </a:rPr>
              <a:t>か所）</a:t>
            </a:r>
          </a:p>
          <a:p>
            <a:endParaRPr lang="ja-JP" altLang="en-US" sz="800" dirty="0">
              <a:latin typeface="ＭＳ 明朝" panose="02020609040205080304" pitchFamily="17" charset="-128"/>
              <a:ea typeface="ＭＳ 明朝" panose="02020609040205080304" pitchFamily="17" charset="-128"/>
            </a:endParaRPr>
          </a:p>
        </p:txBody>
      </p:sp>
      <p:sp>
        <p:nvSpPr>
          <p:cNvPr id="21" name="テキスト ボックス 20"/>
          <p:cNvSpPr txBox="1"/>
          <p:nvPr/>
        </p:nvSpPr>
        <p:spPr>
          <a:xfrm>
            <a:off x="5571533" y="844857"/>
            <a:ext cx="3005782" cy="1200329"/>
          </a:xfrm>
          <a:prstGeom prst="rect">
            <a:avLst/>
          </a:prstGeom>
          <a:noFill/>
        </p:spPr>
        <p:txBody>
          <a:bodyPr wrap="square" rtlCol="0">
            <a:spAutoFit/>
          </a:bodyPr>
          <a:lstStyle/>
          <a:p>
            <a:r>
              <a:rPr lang="ja-JP" altLang="ja-JP" sz="800" dirty="0">
                <a:latin typeface="ＭＳ ゴシック" panose="020B0609070205080204" pitchFamily="49" charset="-128"/>
                <a:ea typeface="ＭＳ ゴシック" panose="020B0609070205080204" pitchFamily="49" charset="-128"/>
              </a:rPr>
              <a:t>②言語獲得サポート</a:t>
            </a:r>
          </a:p>
          <a:p>
            <a:r>
              <a:rPr lang="ja-JP" altLang="ja-JP" sz="800" dirty="0">
                <a:latin typeface="UD デジタル 教科書体 NP-R" panose="02020400000000000000" pitchFamily="18" charset="-128"/>
                <a:ea typeface="UD デジタル 教科書体 NP-R" panose="02020400000000000000" pitchFamily="18" charset="-128"/>
              </a:rPr>
              <a:t>・相談支援ネットワークにおけるカウンセリング等の支援</a:t>
            </a:r>
            <a:r>
              <a:rPr lang="ja-JP" altLang="ja-JP" sz="800" dirty="0" smtClean="0">
                <a:latin typeface="UD デジタル 教科書体 NP-R" panose="02020400000000000000" pitchFamily="18" charset="-128"/>
                <a:ea typeface="UD デジタル 教科書体 NP-R" panose="02020400000000000000" pitchFamily="18" charset="-128"/>
              </a:rPr>
              <a:t>を</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経て</a:t>
            </a:r>
            <a:r>
              <a:rPr lang="ja-JP" altLang="ja-JP" sz="800" dirty="0">
                <a:latin typeface="UD デジタル 教科書体 NP-R" panose="02020400000000000000" pitchFamily="18" charset="-128"/>
                <a:ea typeface="UD デジタル 教科書体 NP-R" panose="02020400000000000000" pitchFamily="18" charset="-128"/>
              </a:rPr>
              <a:t>、「ママ・パパ」等が子どもと手話も通じて</a:t>
            </a:r>
            <a:r>
              <a:rPr lang="ja-JP" altLang="ja-JP" sz="800" dirty="0" smtClean="0">
                <a:latin typeface="UD デジタル 教科書体 NP-R" panose="02020400000000000000" pitchFamily="18" charset="-128"/>
                <a:ea typeface="UD デジタル 教科書体 NP-R" panose="02020400000000000000" pitchFamily="18" charset="-128"/>
              </a:rPr>
              <a:t>コミュニ</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ケーション</a:t>
            </a:r>
            <a:r>
              <a:rPr lang="ja-JP" altLang="ja-JP" sz="800" dirty="0">
                <a:latin typeface="UD デジタル 教科書体 NP-R" panose="02020400000000000000" pitchFamily="18" charset="-128"/>
                <a:ea typeface="UD デジタル 教科書体 NP-R" panose="02020400000000000000" pitchFamily="18" charset="-128"/>
              </a:rPr>
              <a:t>し、子どもがそれを通じて、言語能力等を</a:t>
            </a:r>
            <a:r>
              <a:rPr lang="ja-JP" altLang="ja-JP" sz="800" dirty="0" smtClean="0">
                <a:latin typeface="UD デジタル 教科書体 NP-R" panose="02020400000000000000" pitchFamily="18" charset="-128"/>
                <a:ea typeface="UD デジタル 教科書体 NP-R" panose="02020400000000000000" pitchFamily="18" charset="-128"/>
              </a:rPr>
              <a:t>養う</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こと</a:t>
            </a:r>
            <a:r>
              <a:rPr lang="ja-JP" altLang="ja-JP" sz="800" dirty="0">
                <a:latin typeface="UD デジタル 教科書体 NP-R" panose="02020400000000000000" pitchFamily="18" charset="-128"/>
                <a:ea typeface="UD デジタル 教科書体 NP-R" panose="02020400000000000000" pitchFamily="18" charset="-128"/>
              </a:rPr>
              <a:t>ができるよう、支援の場を確保・運営。</a:t>
            </a:r>
          </a:p>
          <a:p>
            <a:r>
              <a:rPr lang="ja-JP" altLang="ja-JP" sz="800" dirty="0">
                <a:latin typeface="UD デジタル 教科書体 NP-R" panose="02020400000000000000" pitchFamily="18" charset="-128"/>
                <a:ea typeface="UD デジタル 教科書体 NP-R" panose="02020400000000000000" pitchFamily="18" charset="-128"/>
              </a:rPr>
              <a:t>・</a:t>
            </a:r>
            <a:r>
              <a:rPr lang="ja-JP" altLang="ja-JP" sz="800" dirty="0" smtClean="0">
                <a:latin typeface="UD デジタル 教科書体 NP-R" panose="02020400000000000000" pitchFamily="18" charset="-128"/>
                <a:ea typeface="UD デジタル 教科書体 NP-R" panose="02020400000000000000" pitchFamily="18" charset="-128"/>
              </a:rPr>
              <a:t>毎週</a:t>
            </a:r>
            <a:r>
              <a:rPr lang="ja-JP" altLang="en-US" sz="800" dirty="0" smtClean="0">
                <a:latin typeface="UD デジタル 教科書体 NP-R" panose="02020400000000000000" pitchFamily="18" charset="-128"/>
                <a:ea typeface="UD デジタル 教科書体 NP-R" panose="02020400000000000000" pitchFamily="18" charset="-128"/>
              </a:rPr>
              <a:t>火・</a:t>
            </a:r>
            <a:r>
              <a:rPr lang="ja-JP" altLang="ja-JP" sz="800" dirty="0" smtClean="0">
                <a:latin typeface="UD デジタル 教科書体 NP-R" panose="02020400000000000000" pitchFamily="18" charset="-128"/>
                <a:ea typeface="UD デジタル 教科書体 NP-R" panose="02020400000000000000" pitchFamily="18" charset="-128"/>
              </a:rPr>
              <a:t>金曜日、</a:t>
            </a:r>
            <a:r>
              <a:rPr lang="ja-JP" altLang="en-US" sz="800" dirty="0" smtClean="0">
                <a:latin typeface="UD デジタル 教科書体 NP-R" panose="02020400000000000000" pitchFamily="18" charset="-128"/>
                <a:ea typeface="UD デジタル 教科書体 NP-R" panose="02020400000000000000" pitchFamily="18" charset="-128"/>
              </a:rPr>
              <a:t>福祉情報</a:t>
            </a:r>
            <a:r>
              <a:rPr lang="en-US" altLang="ja-JP" sz="800" dirty="0" smtClean="0">
                <a:latin typeface="UD デジタル 教科書体 NP-R" panose="02020400000000000000" pitchFamily="18" charset="-128"/>
                <a:ea typeface="UD デジタル 教科書体 NP-R" panose="02020400000000000000" pitchFamily="18" charset="-128"/>
              </a:rPr>
              <a:t>CC</a:t>
            </a:r>
            <a:r>
              <a:rPr lang="ja-JP" altLang="ja-JP" sz="800" dirty="0" smtClean="0">
                <a:latin typeface="UD デジタル 教科書体 NP-R" panose="02020400000000000000" pitchFamily="18" charset="-128"/>
                <a:ea typeface="UD デジタル 教科書体 NP-R" panose="02020400000000000000" pitchFamily="18" charset="-128"/>
              </a:rPr>
              <a:t>に</a:t>
            </a:r>
            <a:r>
              <a:rPr lang="ja-JP" altLang="ja-JP" sz="800" dirty="0">
                <a:latin typeface="UD デジタル 教科書体 NP-R" panose="02020400000000000000" pitchFamily="18" charset="-128"/>
                <a:ea typeface="UD デジタル 教科書体 NP-R" panose="02020400000000000000" pitchFamily="18" charset="-128"/>
              </a:rPr>
              <a:t>おいて、①「ママ・パパ</a:t>
            </a:r>
            <a:r>
              <a:rPr lang="ja-JP" altLang="ja-JP" sz="800" dirty="0" smtClean="0">
                <a:latin typeface="UD デジタル 教科書体 NP-R" panose="02020400000000000000" pitchFamily="18" charset="-128"/>
                <a:ea typeface="UD デジタル 教科書体 NP-R" panose="02020400000000000000" pitchFamily="18" charset="-128"/>
              </a:rPr>
              <a:t>」</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向け</a:t>
            </a:r>
            <a:r>
              <a:rPr lang="ja-JP" altLang="ja-JP" sz="800" dirty="0">
                <a:latin typeface="UD デジタル 教科書体 NP-R" panose="02020400000000000000" pitchFamily="18" charset="-128"/>
                <a:ea typeface="UD デジタル 教科書体 NP-R" panose="02020400000000000000" pitchFamily="18" charset="-128"/>
              </a:rPr>
              <a:t>の手話習得支援、②保護者同士の</a:t>
            </a:r>
            <a:r>
              <a:rPr lang="ja-JP" altLang="ja-JP" sz="800" dirty="0" smtClean="0">
                <a:latin typeface="UD デジタル 教科書体 NP-R" panose="02020400000000000000" pitchFamily="18" charset="-128"/>
                <a:ea typeface="UD デジタル 教科書体 NP-R" panose="02020400000000000000" pitchFamily="18" charset="-128"/>
              </a:rPr>
              <a:t>交流</a:t>
            </a:r>
            <a:r>
              <a:rPr lang="ja-JP" altLang="en-US" sz="800" dirty="0" smtClean="0">
                <a:latin typeface="UD デジタル 教科書体 NP-R" panose="02020400000000000000" pitchFamily="18" charset="-128"/>
                <a:ea typeface="UD デジタル 教科書体 NP-R" panose="02020400000000000000" pitchFamily="18" charset="-128"/>
              </a:rPr>
              <a:t>の場の提供</a:t>
            </a:r>
            <a:r>
              <a:rPr lang="ja-JP" altLang="ja-JP" sz="800" dirty="0" smtClean="0">
                <a:latin typeface="UD デジタル 教科書体 NP-R" panose="02020400000000000000" pitchFamily="18" charset="-128"/>
                <a:ea typeface="UD デジタル 教科書体 NP-R" panose="02020400000000000000" pitchFamily="18" charset="-128"/>
              </a:rPr>
              <a:t>、③</a:t>
            </a:r>
            <a:r>
              <a:rPr lang="en-US" altLang="ja-JP" sz="800" dirty="0" smtClean="0">
                <a:latin typeface="UD デジタル 教科書体 NP-R" panose="02020400000000000000" pitchFamily="18" charset="-128"/>
                <a:ea typeface="UD デジタル 教科書体 NP-R" panose="02020400000000000000" pitchFamily="18" charset="-128"/>
              </a:rPr>
              <a:t>  </a:t>
            </a: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カウンセリング</a:t>
            </a:r>
            <a:r>
              <a:rPr lang="ja-JP" altLang="ja-JP" sz="800" dirty="0">
                <a:latin typeface="UD デジタル 教科書体 NP-R" panose="02020400000000000000" pitchFamily="18" charset="-128"/>
                <a:ea typeface="UD デジタル 教科書体 NP-R" panose="02020400000000000000" pitchFamily="18" charset="-128"/>
              </a:rPr>
              <a:t>を実施。</a:t>
            </a:r>
          </a:p>
          <a:p>
            <a:r>
              <a:rPr lang="ja-JP" altLang="ja-JP" sz="800" dirty="0">
                <a:latin typeface="UD デジタル 教科書体 NP-R" panose="02020400000000000000" pitchFamily="18" charset="-128"/>
                <a:ea typeface="UD デジタル 教科書体 NP-R" panose="02020400000000000000" pitchFamily="18" charset="-128"/>
              </a:rPr>
              <a:t>・実績：延べ参加者数</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en-US" altLang="ja-JP" sz="800" dirty="0">
                <a:latin typeface="UD デジタル 教科書体 NP-R" panose="02020400000000000000" pitchFamily="18" charset="-128"/>
                <a:ea typeface="UD デジタル 教科書体 NP-R" panose="02020400000000000000" pitchFamily="18" charset="-128"/>
              </a:rPr>
              <a:t>986</a:t>
            </a:r>
            <a:r>
              <a:rPr lang="ja-JP" altLang="ja-JP" sz="800" dirty="0" smtClean="0">
                <a:latin typeface="UD デジタル 教科書体 NP-R" panose="02020400000000000000" pitchFamily="18" charset="-128"/>
                <a:ea typeface="UD デジタル 教科書体 NP-R" panose="02020400000000000000" pitchFamily="18" charset="-128"/>
              </a:rPr>
              <a:t>人</a:t>
            </a:r>
            <a:r>
              <a:rPr lang="ja-JP" altLang="en-US" sz="800" dirty="0" smtClean="0">
                <a:latin typeface="UD デジタル 教科書体 NP-R" panose="02020400000000000000" pitchFamily="18" charset="-128"/>
                <a:ea typeface="UD デジタル 教科書体 NP-R" panose="02020400000000000000" pitchFamily="18" charset="-128"/>
              </a:rPr>
              <a:t>（事業開始～</a:t>
            </a:r>
            <a:r>
              <a:rPr lang="en-US" altLang="ja-JP" sz="800" dirty="0" smtClean="0">
                <a:latin typeface="UD デジタル 教科書体 NP-R" panose="02020400000000000000" pitchFamily="18" charset="-128"/>
                <a:ea typeface="UD デジタル 教科書体 NP-R" panose="02020400000000000000" pitchFamily="18" charset="-128"/>
              </a:rPr>
              <a:t>R2.3.31</a:t>
            </a:r>
            <a:r>
              <a:rPr lang="ja-JP" altLang="en-US" sz="800" dirty="0" smtClean="0">
                <a:latin typeface="UD デジタル 教科書体 NP-R" panose="02020400000000000000" pitchFamily="18" charset="-128"/>
                <a:ea typeface="UD デジタル 教科書体 NP-R" panose="02020400000000000000" pitchFamily="18" charset="-128"/>
              </a:rPr>
              <a:t>）</a:t>
            </a:r>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22" name="テキスト ボックス 21"/>
          <p:cNvSpPr txBox="1"/>
          <p:nvPr/>
        </p:nvSpPr>
        <p:spPr>
          <a:xfrm>
            <a:off x="5162747" y="2375087"/>
            <a:ext cx="3559595" cy="1077218"/>
          </a:xfrm>
          <a:prstGeom prst="rect">
            <a:avLst/>
          </a:prstGeom>
          <a:noFill/>
        </p:spPr>
        <p:txBody>
          <a:bodyPr wrap="square" rtlCol="0">
            <a:spAutoFit/>
          </a:bodyPr>
          <a:lstStyle/>
          <a:p>
            <a:r>
              <a:rPr lang="ja-JP" altLang="en-US" sz="800" dirty="0">
                <a:latin typeface="ＭＳ ゴシック" panose="020B0609070205080204" pitchFamily="49" charset="-128"/>
                <a:ea typeface="ＭＳ ゴシック" panose="020B0609070205080204" pitchFamily="49" charset="-128"/>
              </a:rPr>
              <a:t>■聴覚に障がいのある子どもの言語獲得支援者養成確保等事業</a:t>
            </a:r>
          </a:p>
          <a:p>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府事業（</a:t>
            </a:r>
            <a:r>
              <a:rPr lang="en-US" altLang="ja-JP" sz="800" dirty="0">
                <a:latin typeface="ＭＳ ゴシック" panose="020B0609070205080204" pitchFamily="49" charset="-128"/>
                <a:ea typeface="ＭＳ ゴシック" panose="020B0609070205080204" pitchFamily="49" charset="-128"/>
              </a:rPr>
              <a:t>H31</a:t>
            </a:r>
            <a:r>
              <a:rPr lang="ja-JP" altLang="en-US" sz="800" dirty="0">
                <a:latin typeface="ＭＳ ゴシック" panose="020B0609070205080204" pitchFamily="49" charset="-128"/>
                <a:ea typeface="ＭＳ ゴシック" panose="020B0609070205080204" pitchFamily="49" charset="-128"/>
              </a:rPr>
              <a:t>～）</a:t>
            </a:r>
            <a:r>
              <a:rPr lang="en-US" altLang="ja-JP" sz="800" dirty="0">
                <a:latin typeface="ＭＳ ゴシック" panose="020B0609070205080204" pitchFamily="49" charset="-128"/>
                <a:ea typeface="ＭＳ ゴシック" panose="020B0609070205080204" pitchFamily="49" charset="-128"/>
              </a:rPr>
              <a:t>】</a:t>
            </a:r>
            <a:r>
              <a:rPr lang="ja-JP" altLang="en-US" sz="800" dirty="0" smtClean="0">
                <a:latin typeface="UD デジタル 教科書体 NP-R" panose="02020400000000000000" pitchFamily="18" charset="-128"/>
                <a:ea typeface="UD デジタル 教科書体 NP-R" panose="02020400000000000000" pitchFamily="18" charset="-128"/>
              </a:rPr>
              <a:t>（予算）</a:t>
            </a:r>
            <a:r>
              <a:rPr lang="en-US" altLang="ja-JP" sz="800" dirty="0" smtClean="0">
                <a:latin typeface="UD デジタル 教科書体 NP-R" panose="02020400000000000000" pitchFamily="18" charset="-128"/>
                <a:ea typeface="UD デジタル 教科書体 NP-R" panose="02020400000000000000" pitchFamily="18" charset="-128"/>
              </a:rPr>
              <a:t>R</a:t>
            </a:r>
            <a:r>
              <a:rPr lang="ja-JP" altLang="en-US" sz="800" dirty="0">
                <a:latin typeface="UD デジタル 教科書体 NP-R" panose="02020400000000000000" pitchFamily="18" charset="-128"/>
                <a:ea typeface="UD デジタル 教科書体 NP-R" panose="02020400000000000000" pitchFamily="18" charset="-128"/>
              </a:rPr>
              <a:t>１</a:t>
            </a:r>
            <a:r>
              <a:rPr lang="ja-JP" altLang="en-US" sz="800" dirty="0" smtClean="0">
                <a:latin typeface="UD デジタル 教科書体 NP-R" panose="02020400000000000000" pitchFamily="18" charset="-128"/>
                <a:ea typeface="UD デジタル 教科書体 NP-R" panose="02020400000000000000" pitchFamily="18" charset="-128"/>
              </a:rPr>
              <a:t>：</a:t>
            </a:r>
            <a:r>
              <a:rPr lang="en-US" altLang="ja-JP" sz="800" dirty="0">
                <a:latin typeface="UD デジタル 教科書体 NP-R" panose="02020400000000000000" pitchFamily="18" charset="-128"/>
                <a:ea typeface="UD デジタル 教科書体 NP-R" panose="02020400000000000000" pitchFamily="18" charset="-128"/>
              </a:rPr>
              <a:t>7,278</a:t>
            </a:r>
            <a:r>
              <a:rPr lang="ja-JP" altLang="en-US" sz="800" dirty="0">
                <a:latin typeface="UD デジタル 教科書体 NP-R" panose="02020400000000000000" pitchFamily="18" charset="-128"/>
                <a:ea typeface="UD デジタル 教科書体 NP-R" panose="02020400000000000000" pitchFamily="18" charset="-128"/>
              </a:rPr>
              <a:t>千円、</a:t>
            </a:r>
            <a:r>
              <a:rPr lang="en-US" altLang="ja-JP" sz="800" dirty="0" smtClean="0">
                <a:latin typeface="UD デジタル 教科書体 NP-R" panose="02020400000000000000" pitchFamily="18" charset="-128"/>
                <a:ea typeface="UD デジタル 教科書体 NP-R" panose="02020400000000000000" pitchFamily="18" charset="-128"/>
              </a:rPr>
              <a:t>R</a:t>
            </a:r>
            <a:r>
              <a:rPr lang="ja-JP" altLang="en-US" sz="800" dirty="0" smtClean="0">
                <a:latin typeface="UD デジタル 教科書体 NP-R" panose="02020400000000000000" pitchFamily="18" charset="-128"/>
                <a:ea typeface="UD デジタル 教科書体 NP-R" panose="02020400000000000000" pitchFamily="18" charset="-128"/>
              </a:rPr>
              <a:t>２：</a:t>
            </a:r>
            <a:r>
              <a:rPr lang="en-US" altLang="ja-JP" sz="800" dirty="0" smtClean="0">
                <a:latin typeface="UD デジタル 教科書体 NP-R" panose="02020400000000000000" pitchFamily="18" charset="-128"/>
                <a:ea typeface="UD デジタル 教科書体 NP-R" panose="02020400000000000000" pitchFamily="18" charset="-128"/>
              </a:rPr>
              <a:t>7,939</a:t>
            </a:r>
            <a:r>
              <a:rPr lang="ja-JP" altLang="en-US" sz="800" dirty="0" smtClean="0">
                <a:latin typeface="UD デジタル 教科書体 NP-R" panose="02020400000000000000" pitchFamily="18" charset="-128"/>
                <a:ea typeface="UD デジタル 教科書体 NP-R" panose="02020400000000000000" pitchFamily="18" charset="-128"/>
              </a:rPr>
              <a:t>千円</a:t>
            </a:r>
            <a:r>
              <a:rPr lang="ja-JP" altLang="en-US" sz="800" dirty="0">
                <a:latin typeface="UD デジタル 教科書体 NP-R" panose="02020400000000000000" pitchFamily="18" charset="-128"/>
                <a:ea typeface="UD デジタル 教科書体 NP-R" panose="02020400000000000000" pitchFamily="18" charset="-128"/>
              </a:rPr>
              <a:t>）</a:t>
            </a:r>
          </a:p>
          <a:p>
            <a:r>
              <a:rPr lang="ja-JP" altLang="en-US" sz="800" dirty="0">
                <a:latin typeface="UD デジタル 教科書体 NP-R" panose="02020400000000000000" pitchFamily="18" charset="-128"/>
                <a:ea typeface="UD デジタル 教科書体 NP-R" panose="02020400000000000000" pitchFamily="18" charset="-128"/>
              </a:rPr>
              <a:t>・聴覚に障がいのある子どもの言語獲得支援スタッフ養成・派遣を実施。当該養成の場として「こめっこ」を展開（現場実習）。</a:t>
            </a:r>
          </a:p>
          <a:p>
            <a:r>
              <a:rPr lang="ja-JP" altLang="en-US" sz="800" dirty="0">
                <a:latin typeface="ＭＳ ゴシック" panose="020B0609070205080204" pitchFamily="49" charset="-128"/>
                <a:ea typeface="ＭＳ ゴシック" panose="020B0609070205080204" pitchFamily="49" charset="-128"/>
              </a:rPr>
              <a:t>▶乳幼児期手話言語獲得支援「こめっこ」</a:t>
            </a:r>
          </a:p>
          <a:p>
            <a:r>
              <a:rPr lang="ja-JP" altLang="en-US" sz="800" dirty="0">
                <a:latin typeface="UD デジタル 教科書体 NP-R" panose="02020400000000000000" pitchFamily="18" charset="-128"/>
                <a:ea typeface="UD デジタル 教科書体 NP-R" panose="02020400000000000000" pitchFamily="18" charset="-128"/>
              </a:rPr>
              <a:t>・第</a:t>
            </a:r>
            <a:r>
              <a:rPr lang="en-US" altLang="ja-JP" sz="800" dirty="0">
                <a:latin typeface="UD デジタル 教科書体 NP-R" panose="02020400000000000000" pitchFamily="18" charset="-128"/>
                <a:ea typeface="UD デジタル 教科書体 NP-R" panose="02020400000000000000" pitchFamily="18" charset="-128"/>
              </a:rPr>
              <a:t>1</a:t>
            </a:r>
            <a:r>
              <a:rPr lang="ja-JP" altLang="en-US" sz="800" dirty="0">
                <a:latin typeface="UD デジタル 教科書体 NP-R" panose="02020400000000000000" pitchFamily="18" charset="-128"/>
                <a:ea typeface="UD デジタル 教科書体 NP-R" panose="02020400000000000000" pitchFamily="18" charset="-128"/>
              </a:rPr>
              <a:t>・第３土曜日に実施。</a:t>
            </a:r>
          </a:p>
          <a:p>
            <a:r>
              <a:rPr lang="ja-JP" altLang="en-US" sz="800" dirty="0">
                <a:latin typeface="UD デジタル 教科書体 NP-R" panose="02020400000000000000" pitchFamily="18" charset="-128"/>
                <a:ea typeface="UD デジタル 教科書体 NP-R" panose="02020400000000000000" pitchFamily="18" charset="-128"/>
              </a:rPr>
              <a:t>・毎回</a:t>
            </a:r>
            <a:r>
              <a:rPr lang="en-US" altLang="ja-JP" sz="800" dirty="0">
                <a:latin typeface="UD デジタル 教科書体 NP-R" panose="02020400000000000000" pitchFamily="18" charset="-128"/>
                <a:ea typeface="UD デジタル 教科書体 NP-R" panose="02020400000000000000" pitchFamily="18" charset="-128"/>
              </a:rPr>
              <a:t>20</a:t>
            </a:r>
            <a:r>
              <a:rPr lang="ja-JP" altLang="en-US" sz="800" dirty="0">
                <a:latin typeface="UD デジタル 教科書体 NP-R" panose="02020400000000000000" pitchFamily="18" charset="-128"/>
                <a:ea typeface="UD デジタル 教科書体 NP-R" panose="02020400000000000000" pitchFamily="18" charset="-128"/>
              </a:rPr>
              <a:t>名程度のスタッフを養成。</a:t>
            </a:r>
          </a:p>
          <a:p>
            <a:r>
              <a:rPr lang="ja-JP" altLang="en-US" sz="800" dirty="0" smtClean="0">
                <a:latin typeface="UD デジタル 教科書体 NP-R" panose="02020400000000000000" pitchFamily="18" charset="-128"/>
                <a:ea typeface="UD デジタル 教科書体 NP-R" panose="02020400000000000000" pitchFamily="18" charset="-128"/>
              </a:rPr>
              <a:t>　また</a:t>
            </a:r>
            <a:r>
              <a:rPr lang="ja-JP" altLang="en-US" sz="800" dirty="0">
                <a:latin typeface="UD デジタル 教科書体 NP-R" panose="02020400000000000000" pitchFamily="18" charset="-128"/>
                <a:ea typeface="UD デジタル 教科書体 NP-R" panose="02020400000000000000" pitchFamily="18" charset="-128"/>
              </a:rPr>
              <a:t>、</a:t>
            </a:r>
            <a:r>
              <a:rPr lang="en-US" altLang="ja-JP" sz="800" dirty="0">
                <a:latin typeface="UD デジタル 教科書体 NP-R" panose="02020400000000000000" pitchFamily="18" charset="-128"/>
                <a:ea typeface="UD デジタル 教科書体 NP-R" panose="02020400000000000000" pitchFamily="18" charset="-128"/>
              </a:rPr>
              <a:t>20</a:t>
            </a:r>
            <a:r>
              <a:rPr lang="ja-JP" altLang="en-US" sz="800" dirty="0">
                <a:latin typeface="UD デジタル 教科書体 NP-R" panose="02020400000000000000" pitchFamily="18" charset="-128"/>
                <a:ea typeface="UD デジタル 教科書体 NP-R" panose="02020400000000000000" pitchFamily="18" charset="-128"/>
              </a:rPr>
              <a:t>組程度の保護者・子どもが参加。</a:t>
            </a:r>
          </a:p>
        </p:txBody>
      </p:sp>
      <p:sp>
        <p:nvSpPr>
          <p:cNvPr id="25" name="正方形/長方形 24"/>
          <p:cNvSpPr/>
          <p:nvPr/>
        </p:nvSpPr>
        <p:spPr>
          <a:xfrm>
            <a:off x="1612143" y="4388221"/>
            <a:ext cx="1589761" cy="102277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26" name="正方形/長方形 25"/>
          <p:cNvSpPr/>
          <p:nvPr/>
        </p:nvSpPr>
        <p:spPr>
          <a:xfrm>
            <a:off x="3392216" y="4388219"/>
            <a:ext cx="1588766" cy="10098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27" name="正方形/長方形 26"/>
          <p:cNvSpPr/>
          <p:nvPr/>
        </p:nvSpPr>
        <p:spPr>
          <a:xfrm>
            <a:off x="5192683" y="4386955"/>
            <a:ext cx="2708305" cy="10111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28" name="角丸四角形 27"/>
          <p:cNvSpPr/>
          <p:nvPr/>
        </p:nvSpPr>
        <p:spPr>
          <a:xfrm>
            <a:off x="1777591" y="4223884"/>
            <a:ext cx="991168" cy="26238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31" name="テキスト ボックス 30"/>
          <p:cNvSpPr txBox="1"/>
          <p:nvPr/>
        </p:nvSpPr>
        <p:spPr>
          <a:xfrm>
            <a:off x="1838398" y="4252848"/>
            <a:ext cx="902811" cy="215444"/>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タスクフォース</a:t>
            </a:r>
          </a:p>
        </p:txBody>
      </p:sp>
      <p:sp>
        <p:nvSpPr>
          <p:cNvPr id="29" name="角丸四角形 28"/>
          <p:cNvSpPr/>
          <p:nvPr/>
        </p:nvSpPr>
        <p:spPr>
          <a:xfrm>
            <a:off x="3629218" y="4234644"/>
            <a:ext cx="991168" cy="268392"/>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32" name="テキスト ボックス 31"/>
          <p:cNvSpPr txBox="1"/>
          <p:nvPr/>
        </p:nvSpPr>
        <p:spPr>
          <a:xfrm>
            <a:off x="3711784" y="4258244"/>
            <a:ext cx="800219" cy="215444"/>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聴覚支援学校</a:t>
            </a:r>
          </a:p>
        </p:txBody>
      </p:sp>
      <p:sp>
        <p:nvSpPr>
          <p:cNvPr id="30" name="角丸四角形 29"/>
          <p:cNvSpPr/>
          <p:nvPr/>
        </p:nvSpPr>
        <p:spPr>
          <a:xfrm>
            <a:off x="5729122" y="4226506"/>
            <a:ext cx="1401636" cy="268392"/>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33" name="テキスト ボックス 32"/>
          <p:cNvSpPr txBox="1"/>
          <p:nvPr/>
        </p:nvSpPr>
        <p:spPr>
          <a:xfrm>
            <a:off x="5941677" y="4249541"/>
            <a:ext cx="944333" cy="215444"/>
          </a:xfrm>
          <a:prstGeom prst="rect">
            <a:avLst/>
          </a:prstGeom>
          <a:noFill/>
        </p:spPr>
        <p:txBody>
          <a:bodyPr wrap="square" rtlCol="0">
            <a:spAutoFit/>
          </a:bodyPr>
          <a:lstStyle/>
          <a:p>
            <a:pPr algn="ctr"/>
            <a:r>
              <a:rPr lang="ja-JP" altLang="en-US" sz="800" dirty="0">
                <a:latin typeface="ＭＳ ゴシック" panose="020B0609070205080204" pitchFamily="49" charset="-128"/>
                <a:ea typeface="ＭＳ ゴシック" panose="020B0609070205080204" pitchFamily="49" charset="-128"/>
              </a:rPr>
              <a:t>関係機関</a:t>
            </a:r>
          </a:p>
        </p:txBody>
      </p:sp>
      <p:sp>
        <p:nvSpPr>
          <p:cNvPr id="34" name="テキスト ボックス 33"/>
          <p:cNvSpPr txBox="1"/>
          <p:nvPr/>
        </p:nvSpPr>
        <p:spPr>
          <a:xfrm>
            <a:off x="1657175" y="4499692"/>
            <a:ext cx="1612383" cy="954107"/>
          </a:xfrm>
          <a:prstGeom prst="rect">
            <a:avLst/>
          </a:prstGeom>
          <a:noFill/>
        </p:spPr>
        <p:txBody>
          <a:bodyPr wrap="square" rtlCol="0">
            <a:spAutoFit/>
          </a:bodyPr>
          <a:lstStyle/>
          <a:p>
            <a:r>
              <a:rPr lang="ja-JP" altLang="ja-JP" sz="800" dirty="0">
                <a:latin typeface="UD デジタル 教科書体 NP-R" panose="02020400000000000000" pitchFamily="18" charset="-128"/>
                <a:ea typeface="UD デジタル 教科書体 NP-R" panose="02020400000000000000" pitchFamily="18" charset="-128"/>
              </a:rPr>
              <a:t>・河﨑部</a:t>
            </a:r>
            <a:r>
              <a:rPr lang="ja-JP" altLang="ja-JP" sz="800" dirty="0" smtClean="0">
                <a:latin typeface="UD デジタル 教科書体 NP-R" panose="02020400000000000000" pitchFamily="18" charset="-128"/>
                <a:ea typeface="UD デジタル 教科書体 NP-R" panose="02020400000000000000" pitchFamily="18" charset="-128"/>
              </a:rPr>
              <a:t>会長</a:t>
            </a:r>
            <a:r>
              <a:rPr lang="ja-JP" altLang="en-US" sz="800" dirty="0" smtClean="0">
                <a:latin typeface="UD デジタル 教科書体 NP-R" panose="02020400000000000000" pitchFamily="18" charset="-128"/>
                <a:ea typeface="UD デジタル 教科書体 NP-R" panose="02020400000000000000" pitchFamily="18" charset="-128"/>
              </a:rPr>
              <a:t>・</a:t>
            </a:r>
            <a:r>
              <a:rPr lang="en-US" altLang="ja-JP" sz="800" dirty="0" smtClean="0">
                <a:latin typeface="UD デジタル 教科書体 NP-R" panose="02020400000000000000" pitchFamily="18" charset="-128"/>
                <a:ea typeface="UD デジタル 教科書体 NP-R" panose="02020400000000000000" pitchFamily="18" charset="-128"/>
              </a:rPr>
              <a:t>NPO</a:t>
            </a:r>
            <a:r>
              <a:rPr lang="ja-JP" altLang="en-US" sz="800" dirty="0" smtClean="0">
                <a:latin typeface="UD デジタル 教科書体 NP-R" panose="02020400000000000000" pitchFamily="18" charset="-128"/>
                <a:ea typeface="UD デジタル 教科書体 NP-R" panose="02020400000000000000" pitchFamily="18" charset="-128"/>
              </a:rPr>
              <a:t>こめっこ</a:t>
            </a:r>
            <a:endParaRPr lang="ja-JP" altLang="ja-JP" sz="800" dirty="0">
              <a:latin typeface="UD デジタル 教科書体 NP-R" panose="02020400000000000000" pitchFamily="18" charset="-128"/>
              <a:ea typeface="UD デジタル 教科書体 NP-R" panose="02020400000000000000" pitchFamily="18" charset="-128"/>
            </a:endParaRPr>
          </a:p>
          <a:p>
            <a:r>
              <a:rPr lang="ja-JP" altLang="ja-JP" sz="800" dirty="0">
                <a:latin typeface="UD デジタル 教科書体 NP-R" panose="02020400000000000000" pitchFamily="18" charset="-128"/>
                <a:ea typeface="UD デジタル 教科書体 NP-R" panose="02020400000000000000" pitchFamily="18" charset="-128"/>
              </a:rPr>
              <a:t>・心理的支援に</a:t>
            </a:r>
            <a:r>
              <a:rPr lang="ja-JP" altLang="ja-JP" sz="800" dirty="0" smtClean="0">
                <a:latin typeface="UD デジタル 教科書体 NP-R" panose="02020400000000000000" pitchFamily="18" charset="-128"/>
                <a:ea typeface="UD デジタル 教科書体 NP-R" panose="02020400000000000000" pitchFamily="18" charset="-128"/>
              </a:rPr>
              <a:t>関する</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専門的</a:t>
            </a:r>
            <a:r>
              <a:rPr lang="ja-JP" altLang="ja-JP" sz="800" dirty="0">
                <a:latin typeface="UD デジタル 教科書体 NP-R" panose="02020400000000000000" pitchFamily="18" charset="-128"/>
                <a:ea typeface="UD デジタル 教科書体 NP-R" panose="02020400000000000000" pitchFamily="18" charset="-128"/>
              </a:rPr>
              <a:t>見識</a:t>
            </a:r>
            <a:r>
              <a:rPr lang="ja-JP" altLang="ja-JP" sz="800" dirty="0" smtClean="0">
                <a:latin typeface="UD デジタル 教科書体 NP-R" panose="02020400000000000000" pitchFamily="18" charset="-128"/>
                <a:ea typeface="UD デジタル 教科書体 NP-R" panose="02020400000000000000" pitchFamily="18" charset="-128"/>
              </a:rPr>
              <a:t>のある者など</a:t>
            </a:r>
            <a:endParaRPr lang="en-US" altLang="ja-JP" sz="800" dirty="0" smtClean="0">
              <a:latin typeface="UD デジタル 教科書体 NP-R" panose="02020400000000000000" pitchFamily="18" charset="-128"/>
              <a:ea typeface="UD デジタル 教科書体 NP-R" panose="02020400000000000000" pitchFamily="18" charset="-128"/>
            </a:endParaRPr>
          </a:p>
          <a:p>
            <a:endParaRPr lang="en-US" altLang="ja-JP" sz="800" dirty="0" smtClean="0">
              <a:latin typeface="UD デジタル 教科書体 NP-R" panose="02020400000000000000" pitchFamily="18" charset="-128"/>
              <a:ea typeface="UD デジタル 教科書体 NP-R" panose="02020400000000000000" pitchFamily="18" charset="-128"/>
            </a:endParaRPr>
          </a:p>
          <a:p>
            <a:endParaRPr lang="en-US" altLang="ja-JP" sz="800" dirty="0">
              <a:latin typeface="UD デジタル 教科書体 NP-R" panose="02020400000000000000" pitchFamily="18" charset="-128"/>
              <a:ea typeface="UD デジタル 教科書体 NP-R" panose="02020400000000000000" pitchFamily="18" charset="-128"/>
            </a:endParaRPr>
          </a:p>
          <a:p>
            <a:endParaRPr lang="en-US" altLang="ja-JP" sz="800" dirty="0" smtClean="0">
              <a:latin typeface="UD デジタル 教科書体 NP-R" panose="02020400000000000000" pitchFamily="18" charset="-128"/>
              <a:ea typeface="UD デジタル 教科書体 NP-R" panose="02020400000000000000" pitchFamily="18" charset="-128"/>
            </a:endParaRPr>
          </a:p>
          <a:p>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35" name="テキスト ボックス 34"/>
          <p:cNvSpPr txBox="1"/>
          <p:nvPr/>
        </p:nvSpPr>
        <p:spPr>
          <a:xfrm>
            <a:off x="3393247" y="4516869"/>
            <a:ext cx="1541841" cy="584775"/>
          </a:xfrm>
          <a:prstGeom prst="rect">
            <a:avLst/>
          </a:prstGeom>
          <a:noFill/>
        </p:spPr>
        <p:txBody>
          <a:bodyPr wrap="square" rtlCol="0">
            <a:spAutoFit/>
          </a:bodyPr>
          <a:lstStyle/>
          <a:p>
            <a:r>
              <a:rPr lang="ja-JP" altLang="en-US" sz="800" dirty="0">
                <a:latin typeface="UD デジタル 教科書体 NP-R" panose="02020400000000000000" pitchFamily="18" charset="-128"/>
                <a:ea typeface="UD デジタル 教科書体 NP-R" panose="02020400000000000000" pitchFamily="18" charset="-128"/>
              </a:rPr>
              <a:t>・中央聴覚支援学校</a:t>
            </a:r>
          </a:p>
          <a:p>
            <a:r>
              <a:rPr lang="ja-JP" altLang="en-US" sz="800" dirty="0">
                <a:latin typeface="UD デジタル 教科書体 NP-R" panose="02020400000000000000" pitchFamily="18" charset="-128"/>
                <a:ea typeface="UD デジタル 教科書体 NP-R" panose="02020400000000000000" pitchFamily="18" charset="-128"/>
              </a:rPr>
              <a:t>・生野聴覚支援学校</a:t>
            </a:r>
          </a:p>
          <a:p>
            <a:r>
              <a:rPr lang="ja-JP" altLang="en-US" sz="800" dirty="0">
                <a:latin typeface="UD デジタル 教科書体 NP-R" panose="02020400000000000000" pitchFamily="18" charset="-128"/>
                <a:ea typeface="UD デジタル 教科書体 NP-R" panose="02020400000000000000" pitchFamily="18" charset="-128"/>
              </a:rPr>
              <a:t>・堺聴覚支援学校</a:t>
            </a:r>
          </a:p>
          <a:p>
            <a:r>
              <a:rPr lang="ja-JP" altLang="en-US" sz="800" dirty="0">
                <a:latin typeface="UD デジタル 教科書体 NP-R" panose="02020400000000000000" pitchFamily="18" charset="-128"/>
                <a:ea typeface="UD デジタル 教科書体 NP-R" panose="02020400000000000000" pitchFamily="18" charset="-128"/>
              </a:rPr>
              <a:t>・だいせん聴覚高等支援学校</a:t>
            </a:r>
          </a:p>
        </p:txBody>
      </p:sp>
      <p:sp>
        <p:nvSpPr>
          <p:cNvPr id="36" name="テキスト ボックス 35"/>
          <p:cNvSpPr txBox="1"/>
          <p:nvPr/>
        </p:nvSpPr>
        <p:spPr>
          <a:xfrm>
            <a:off x="5135348" y="4494898"/>
            <a:ext cx="2920095" cy="707886"/>
          </a:xfrm>
          <a:prstGeom prst="rect">
            <a:avLst/>
          </a:prstGeom>
          <a:noFill/>
        </p:spPr>
        <p:txBody>
          <a:bodyPr wrap="square" rtlCol="0">
            <a:spAutoFit/>
          </a:bodyPr>
          <a:lstStyle/>
          <a:p>
            <a:r>
              <a:rPr lang="ja-JP" altLang="en-US" sz="800" dirty="0" smtClean="0">
                <a:latin typeface="UD デジタル 教科書体 NP-R" panose="02020400000000000000" pitchFamily="18" charset="-128"/>
                <a:ea typeface="UD デジタル 教科書体 NP-R" panose="02020400000000000000" pitchFamily="18" charset="-128"/>
              </a:rPr>
              <a:t>・</a:t>
            </a:r>
            <a:r>
              <a:rPr lang="ja-JP" altLang="ja-JP" sz="800" dirty="0" smtClean="0">
                <a:latin typeface="UD デジタル 教科書体 NP-R" panose="02020400000000000000" pitchFamily="18" charset="-128"/>
                <a:ea typeface="UD デジタル 教科書体 NP-R" panose="02020400000000000000" pitchFamily="18" charset="-128"/>
              </a:rPr>
              <a:t>大阪</a:t>
            </a:r>
            <a:r>
              <a:rPr lang="ja-JP" altLang="ja-JP" sz="800" dirty="0">
                <a:latin typeface="UD デジタル 教科書体 NP-R" panose="02020400000000000000" pitchFamily="18" charset="-128"/>
                <a:ea typeface="UD デジタル 教科書体 NP-R" panose="02020400000000000000" pitchFamily="18" charset="-128"/>
              </a:rPr>
              <a:t>聴力障害者協会</a:t>
            </a:r>
          </a:p>
          <a:p>
            <a:r>
              <a:rPr lang="ja-JP" altLang="ja-JP" sz="800" dirty="0">
                <a:latin typeface="UD デジタル 教科書体 NP-R" panose="02020400000000000000" pitchFamily="18" charset="-128"/>
                <a:ea typeface="UD デジタル 教科書体 NP-R" panose="02020400000000000000" pitchFamily="18" charset="-128"/>
              </a:rPr>
              <a:t>・大阪府肢体不自由者協会（ぴょんぴょん教室）</a:t>
            </a:r>
          </a:p>
          <a:p>
            <a:r>
              <a:rPr lang="ja-JP" altLang="ja-JP" sz="800" dirty="0">
                <a:latin typeface="UD デジタル 教科書体 NP-R" panose="02020400000000000000" pitchFamily="18" charset="-128"/>
                <a:ea typeface="UD デジタル 教科書体 NP-R" panose="02020400000000000000" pitchFamily="18" charset="-128"/>
              </a:rPr>
              <a:t>・愛徳福祉会（ゆうなぎ園）</a:t>
            </a:r>
          </a:p>
          <a:p>
            <a:r>
              <a:rPr lang="ja-JP" altLang="ja-JP" sz="800" dirty="0">
                <a:latin typeface="UD デジタル 教科書体 NP-R" panose="02020400000000000000" pitchFamily="18" charset="-128"/>
                <a:ea typeface="UD デジタル 教科書体 NP-R" panose="02020400000000000000" pitchFamily="18" charset="-128"/>
              </a:rPr>
              <a:t>・サイレントボイス</a:t>
            </a:r>
          </a:p>
          <a:p>
            <a:r>
              <a:rPr lang="ja-JP" altLang="ja-JP" sz="800" dirty="0">
                <a:latin typeface="UD デジタル 教科書体 NP-R" panose="02020400000000000000" pitchFamily="18" charset="-128"/>
                <a:ea typeface="UD デジタル 教科書体 NP-R" panose="02020400000000000000" pitchFamily="18" charset="-128"/>
              </a:rPr>
              <a:t>・ベストケア・パートナーズ（なないろ</a:t>
            </a:r>
            <a:r>
              <a:rPr lang="ja-JP" altLang="ja-JP" sz="800" dirty="0" smtClean="0">
                <a:latin typeface="UD デジタル 教科書体 NP-R" panose="02020400000000000000" pitchFamily="18" charset="-128"/>
                <a:ea typeface="UD デジタル 教科書体 NP-R" panose="02020400000000000000" pitchFamily="18" charset="-128"/>
              </a:rPr>
              <a:t>）</a:t>
            </a:r>
            <a:endParaRPr lang="ja-JP" altLang="ja-JP" sz="800" dirty="0">
              <a:latin typeface="UD デジタル 教科書体 NP-R" panose="02020400000000000000" pitchFamily="18" charset="-128"/>
              <a:ea typeface="UD デジタル 教科書体 NP-R" panose="02020400000000000000" pitchFamily="18" charset="-128"/>
            </a:endParaRPr>
          </a:p>
        </p:txBody>
      </p:sp>
      <p:sp>
        <p:nvSpPr>
          <p:cNvPr id="38" name="角丸四角形 37"/>
          <p:cNvSpPr/>
          <p:nvPr/>
        </p:nvSpPr>
        <p:spPr>
          <a:xfrm>
            <a:off x="1591472" y="5440106"/>
            <a:ext cx="429457" cy="268668"/>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39" name="テキスト ボックス 38"/>
          <p:cNvSpPr txBox="1"/>
          <p:nvPr/>
        </p:nvSpPr>
        <p:spPr>
          <a:xfrm>
            <a:off x="1634852" y="5478176"/>
            <a:ext cx="389850" cy="215444"/>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目的</a:t>
            </a:r>
          </a:p>
        </p:txBody>
      </p:sp>
      <p:sp>
        <p:nvSpPr>
          <p:cNvPr id="41" name="テキスト ボックス 40"/>
          <p:cNvSpPr txBox="1"/>
          <p:nvPr/>
        </p:nvSpPr>
        <p:spPr>
          <a:xfrm>
            <a:off x="2077901" y="5423494"/>
            <a:ext cx="5998549" cy="338554"/>
          </a:xfrm>
          <a:prstGeom prst="rect">
            <a:avLst/>
          </a:prstGeom>
          <a:noFill/>
        </p:spPr>
        <p:txBody>
          <a:bodyPr wrap="square" rtlCol="0">
            <a:spAutoFit/>
          </a:bodyPr>
          <a:lstStyle/>
          <a:p>
            <a:r>
              <a:rPr lang="ja-JP" altLang="ja-JP" sz="800" dirty="0">
                <a:latin typeface="UD デジタル 教科書体 NP-R" panose="02020400000000000000" pitchFamily="18" charset="-128"/>
                <a:ea typeface="UD デジタル 教科書体 NP-R" panose="02020400000000000000" pitchFamily="18" charset="-128"/>
              </a:rPr>
              <a:t>府内における「</a:t>
            </a:r>
            <a:r>
              <a:rPr lang="ja-JP" altLang="ja-JP" sz="800" dirty="0" err="1">
                <a:latin typeface="UD デジタル 教科書体 NP-R" panose="02020400000000000000" pitchFamily="18" charset="-128"/>
                <a:ea typeface="UD デジタル 教科書体 NP-R" panose="02020400000000000000" pitchFamily="18" charset="-128"/>
              </a:rPr>
              <a:t>聴覚障がい</a:t>
            </a:r>
            <a:r>
              <a:rPr lang="ja-JP" altLang="ja-JP" sz="800" dirty="0">
                <a:latin typeface="UD デジタル 教科書体 NP-R" panose="02020400000000000000" pitchFamily="18" charset="-128"/>
                <a:ea typeface="UD デジタル 教科書体 NP-R" panose="02020400000000000000" pitchFamily="18" charset="-128"/>
              </a:rPr>
              <a:t>児」の言語獲得支援の推進環境を強化するため、河﨑部会長ほか、福祉・保健医療・教育の関係機関によるネットワークを運営（事務局</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en-US" sz="800" dirty="0">
                <a:latin typeface="UD デジタル 教科書体 NP-R" panose="02020400000000000000" pitchFamily="18" charset="-128"/>
                <a:ea typeface="UD デジタル 教科書体 NP-R" panose="02020400000000000000" pitchFamily="18" charset="-128"/>
              </a:rPr>
              <a:t>自立</a:t>
            </a:r>
            <a:r>
              <a:rPr lang="ja-JP" altLang="en-US" sz="800" dirty="0" smtClean="0">
                <a:latin typeface="UD デジタル 教科書体 NP-R" panose="02020400000000000000" pitchFamily="18" charset="-128"/>
                <a:ea typeface="UD デジタル 教科書体 NP-R" panose="02020400000000000000" pitchFamily="18" charset="-128"/>
              </a:rPr>
              <a:t>支援課</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ja-JP" sz="800" dirty="0">
                <a:latin typeface="UD デジタル 教科書体 NP-R" panose="02020400000000000000" pitchFamily="18" charset="-128"/>
                <a:ea typeface="UD デジタル 教科書体 NP-R" panose="02020400000000000000" pitchFamily="18" charset="-128"/>
              </a:rPr>
              <a:t>。関係機関における事業連携等を</a:t>
            </a:r>
            <a:r>
              <a:rPr lang="ja-JP" altLang="ja-JP" sz="800" dirty="0" smtClean="0">
                <a:latin typeface="UD デジタル 教科書体 NP-R" panose="02020400000000000000" pitchFamily="18" charset="-128"/>
                <a:ea typeface="UD デジタル 教科書体 NP-R" panose="02020400000000000000" pitchFamily="18" charset="-128"/>
              </a:rPr>
              <a:t>図る</a:t>
            </a:r>
            <a:r>
              <a:rPr lang="ja-JP" altLang="ja-JP" sz="800" dirty="0">
                <a:latin typeface="UD デジタル 教科書体 NP-R" panose="02020400000000000000" pitchFamily="18" charset="-128"/>
                <a:ea typeface="UD デジタル 教科書体 NP-R" panose="02020400000000000000" pitchFamily="18" charset="-128"/>
              </a:rPr>
              <a:t>。</a:t>
            </a:r>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42" name="角丸四角形 41"/>
          <p:cNvSpPr/>
          <p:nvPr/>
        </p:nvSpPr>
        <p:spPr>
          <a:xfrm>
            <a:off x="1339758" y="5974668"/>
            <a:ext cx="6748409" cy="1409552"/>
          </a:xfrm>
          <a:prstGeom prst="roundRect">
            <a:avLst>
              <a:gd name="adj" fmla="val 9223"/>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46" name="正方形/長方形 45"/>
          <p:cNvSpPr/>
          <p:nvPr/>
        </p:nvSpPr>
        <p:spPr>
          <a:xfrm>
            <a:off x="1598712" y="6099278"/>
            <a:ext cx="6236993" cy="85934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51" name="テキスト ボックス 50"/>
          <p:cNvSpPr txBox="1"/>
          <p:nvPr/>
        </p:nvSpPr>
        <p:spPr>
          <a:xfrm>
            <a:off x="1669048" y="6133741"/>
            <a:ext cx="3821041" cy="830997"/>
          </a:xfrm>
          <a:prstGeom prst="rect">
            <a:avLst/>
          </a:prstGeom>
          <a:noFill/>
        </p:spPr>
        <p:txBody>
          <a:bodyPr wrap="square" rtlCol="0">
            <a:spAutoFit/>
          </a:bodyPr>
          <a:lstStyle/>
          <a:p>
            <a:r>
              <a:rPr lang="ja-JP" altLang="ja-JP" sz="800" dirty="0">
                <a:latin typeface="UD デジタル 教科書体 NP-R" panose="02020400000000000000" pitchFamily="18" charset="-128"/>
                <a:ea typeface="UD デジタル 教科書体 NP-R" panose="02020400000000000000" pitchFamily="18" charset="-128"/>
              </a:rPr>
              <a:t>●福祉部　　　</a:t>
            </a:r>
            <a:r>
              <a:rPr lang="ja-JP" altLang="ja-JP" sz="800" dirty="0" err="1">
                <a:latin typeface="UD デジタル 教科書体 NP-R" panose="02020400000000000000" pitchFamily="18" charset="-128"/>
                <a:ea typeface="UD デジタル 教科書体 NP-R" panose="02020400000000000000" pitchFamily="18" charset="-128"/>
              </a:rPr>
              <a:t>障がい</a:t>
            </a:r>
            <a:r>
              <a:rPr lang="ja-JP" altLang="ja-JP" sz="800" dirty="0">
                <a:latin typeface="UD デジタル 教科書体 NP-R" panose="02020400000000000000" pitchFamily="18" charset="-128"/>
                <a:ea typeface="UD デジタル 教科書体 NP-R" panose="02020400000000000000" pitchFamily="18" charset="-128"/>
              </a:rPr>
              <a:t>福祉室　自立支援</a:t>
            </a:r>
            <a:r>
              <a:rPr lang="ja-JP" altLang="ja-JP" sz="800" dirty="0" smtClean="0">
                <a:latin typeface="UD デジタル 教科書体 NP-R" panose="02020400000000000000" pitchFamily="18" charset="-128"/>
                <a:ea typeface="UD デジタル 教科書体 NP-R" panose="02020400000000000000" pitchFamily="18" charset="-128"/>
              </a:rPr>
              <a:t>課長</a:t>
            </a:r>
            <a:r>
              <a:rPr lang="ja-JP" altLang="en-US" sz="800" dirty="0" smtClean="0">
                <a:latin typeface="UD デジタル 教科書体 NP-R" panose="02020400000000000000" pitchFamily="18" charset="-128"/>
                <a:ea typeface="UD デジタル 教科書体 NP-R" panose="02020400000000000000" pitchFamily="18" charset="-128"/>
              </a:rPr>
              <a:t>　（事務局）</a:t>
            </a:r>
            <a:endParaRPr lang="ja-JP" altLang="ja-JP" sz="800" dirty="0">
              <a:latin typeface="UD デジタル 教科書体 NP-R" panose="02020400000000000000" pitchFamily="18" charset="-128"/>
              <a:ea typeface="UD デジタル 教科書体 NP-R" panose="02020400000000000000" pitchFamily="18" charset="-128"/>
            </a:endParaRPr>
          </a:p>
          <a:p>
            <a:r>
              <a:rPr lang="ja-JP" altLang="ja-JP" sz="800" dirty="0">
                <a:latin typeface="UD デジタル 教科書体 NP-R" panose="02020400000000000000" pitchFamily="18" charset="-128"/>
                <a:ea typeface="UD デジタル 教科書体 NP-R" panose="02020400000000000000" pitchFamily="18" charset="-128"/>
              </a:rPr>
              <a:t>○同上　　　　同上　　　　　地域生活支援課長</a:t>
            </a:r>
          </a:p>
          <a:p>
            <a:r>
              <a:rPr lang="ja-JP" altLang="ja-JP" sz="800" dirty="0">
                <a:latin typeface="UD デジタル 教科書体 NP-R" panose="02020400000000000000" pitchFamily="18" charset="-128"/>
                <a:ea typeface="UD デジタル 教科書体 NP-R" panose="02020400000000000000" pitchFamily="18" charset="-128"/>
              </a:rPr>
              <a:t>●健康医療部　保健医療室　　地域保健課長</a:t>
            </a:r>
          </a:p>
          <a:p>
            <a:r>
              <a:rPr lang="ja-JP" altLang="ja-JP" sz="800" dirty="0">
                <a:latin typeface="UD デジタル 教科書体 NP-R" panose="02020400000000000000" pitchFamily="18" charset="-128"/>
                <a:ea typeface="UD デジタル 教科書体 NP-R" panose="02020400000000000000" pitchFamily="18" charset="-128"/>
              </a:rPr>
              <a:t>○商工労働部　雇用推進室　　就業促進課長</a:t>
            </a:r>
          </a:p>
          <a:p>
            <a:r>
              <a:rPr lang="ja-JP" altLang="ja-JP" sz="800" dirty="0">
                <a:latin typeface="UD デジタル 教科書体 NP-R" panose="02020400000000000000" pitchFamily="18" charset="-128"/>
                <a:ea typeface="UD デジタル 教科書体 NP-R" panose="02020400000000000000" pitchFamily="18" charset="-128"/>
              </a:rPr>
              <a:t>●教育庁　　　教育振興室　　支援教育課長</a:t>
            </a:r>
          </a:p>
          <a:p>
            <a:r>
              <a:rPr lang="ja-JP" altLang="ja-JP" sz="800" dirty="0" smtClean="0">
                <a:latin typeface="UD デジタル 教科書体 NP-R" panose="02020400000000000000" pitchFamily="18" charset="-128"/>
                <a:ea typeface="UD デジタル 教科書体 NP-R" panose="02020400000000000000" pitchFamily="18" charset="-128"/>
              </a:rPr>
              <a:t>※●は、「</a:t>
            </a:r>
            <a:r>
              <a:rPr lang="ja-JP" altLang="en-US" sz="800" dirty="0">
                <a:latin typeface="UD デジタル 教科書体 NP-R" panose="02020400000000000000" pitchFamily="18" charset="-128"/>
                <a:ea typeface="UD デジタル 教科書体 NP-R" panose="02020400000000000000" pitchFamily="18" charset="-128"/>
              </a:rPr>
              <a:t>乳幼児期手話言語</a:t>
            </a:r>
            <a:r>
              <a:rPr lang="ja-JP" altLang="en-US" sz="800">
                <a:latin typeface="UD デジタル 教科書体 NP-R" panose="02020400000000000000" pitchFamily="18" charset="-128"/>
                <a:ea typeface="UD デジタル 教科書体 NP-R" panose="02020400000000000000" pitchFamily="18" charset="-128"/>
              </a:rPr>
              <a:t>獲得</a:t>
            </a:r>
            <a:r>
              <a:rPr lang="ja-JP" altLang="en-US" sz="800" smtClean="0">
                <a:latin typeface="UD デジタル 教科書体 NP-R" panose="02020400000000000000" pitchFamily="18" charset="-128"/>
                <a:ea typeface="UD デジタル 教科書体 NP-R" panose="02020400000000000000" pitchFamily="18" charset="-128"/>
              </a:rPr>
              <a:t>ネットワーク</a:t>
            </a:r>
            <a:r>
              <a:rPr lang="ja-JP" altLang="ja-JP" sz="800" smtClean="0">
                <a:latin typeface="UD デジタル 教科書体 NP-R" panose="02020400000000000000" pitchFamily="18" charset="-128"/>
                <a:ea typeface="UD デジタル 教科書体 NP-R" panose="02020400000000000000" pitchFamily="18" charset="-128"/>
              </a:rPr>
              <a:t>」</a:t>
            </a:r>
            <a:r>
              <a:rPr lang="ja-JP" altLang="ja-JP" sz="800" dirty="0" smtClean="0">
                <a:latin typeface="UD デジタル 教科書体 NP-R" panose="02020400000000000000" pitchFamily="18" charset="-128"/>
                <a:ea typeface="UD デジタル 教科書体 NP-R" panose="02020400000000000000" pitchFamily="18" charset="-128"/>
              </a:rPr>
              <a:t>のメンバーを兼ねる</a:t>
            </a:r>
            <a:endParaRPr kumimoji="1"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54" name="角丸四角形 53"/>
          <p:cNvSpPr/>
          <p:nvPr/>
        </p:nvSpPr>
        <p:spPr>
          <a:xfrm>
            <a:off x="1599488" y="7016020"/>
            <a:ext cx="429457" cy="268668"/>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55" name="テキスト ボックス 54"/>
          <p:cNvSpPr txBox="1"/>
          <p:nvPr/>
        </p:nvSpPr>
        <p:spPr>
          <a:xfrm>
            <a:off x="1612960" y="7042250"/>
            <a:ext cx="389850" cy="215444"/>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目的</a:t>
            </a:r>
          </a:p>
        </p:txBody>
      </p:sp>
      <p:sp>
        <p:nvSpPr>
          <p:cNvPr id="56" name="テキスト ボックス 55"/>
          <p:cNvSpPr txBox="1"/>
          <p:nvPr/>
        </p:nvSpPr>
        <p:spPr>
          <a:xfrm>
            <a:off x="2061347" y="7016559"/>
            <a:ext cx="5043507" cy="338554"/>
          </a:xfrm>
          <a:prstGeom prst="rect">
            <a:avLst/>
          </a:prstGeom>
          <a:noFill/>
        </p:spPr>
        <p:txBody>
          <a:bodyPr wrap="square" rtlCol="0">
            <a:spAutoFit/>
          </a:bodyPr>
          <a:lstStyle/>
          <a:p>
            <a:r>
              <a:rPr lang="ja-JP" altLang="ja-JP" sz="800" dirty="0">
                <a:latin typeface="UD デジタル 教科書体 NP-R" panose="02020400000000000000" pitchFamily="18" charset="-128"/>
                <a:ea typeface="UD デジタル 教科書体 NP-R" panose="02020400000000000000" pitchFamily="18" charset="-128"/>
              </a:rPr>
              <a:t>手話言語条例に基づく施策等を効率的かつ効果的に推進することを目的として、庁内の連携体制を</a:t>
            </a:r>
            <a:r>
              <a:rPr lang="ja-JP" altLang="ja-JP" sz="800" dirty="0" smtClean="0">
                <a:latin typeface="UD デジタル 教科書体 NP-R" panose="02020400000000000000" pitchFamily="18" charset="-128"/>
                <a:ea typeface="UD デジタル 教科書体 NP-R" panose="02020400000000000000" pitchFamily="18" charset="-128"/>
              </a:rPr>
              <a:t>確保し</a:t>
            </a:r>
            <a:r>
              <a:rPr lang="ja-JP" altLang="ja-JP" sz="800" dirty="0">
                <a:latin typeface="UD デジタル 教科書体 NP-R" panose="02020400000000000000" pitchFamily="18" charset="-128"/>
                <a:ea typeface="UD デジタル 教科書体 NP-R" panose="02020400000000000000" pitchFamily="18" charset="-128"/>
              </a:rPr>
              <a:t>、更なる事業連携等を</a:t>
            </a:r>
            <a:r>
              <a:rPr lang="ja-JP" altLang="ja-JP" sz="800" dirty="0" smtClean="0">
                <a:latin typeface="UD デジタル 教科書体 NP-R" panose="02020400000000000000" pitchFamily="18" charset="-128"/>
                <a:ea typeface="UD デジタル 教科書体 NP-R" panose="02020400000000000000" pitchFamily="18" charset="-128"/>
              </a:rPr>
              <a:t>図る。</a:t>
            </a:r>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58" name="正方形/長方形 57"/>
          <p:cNvSpPr/>
          <p:nvPr/>
        </p:nvSpPr>
        <p:spPr>
          <a:xfrm>
            <a:off x="8869032" y="687098"/>
            <a:ext cx="1624411" cy="2981219"/>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62" name="テキスト ボックス 61"/>
          <p:cNvSpPr txBox="1"/>
          <p:nvPr/>
        </p:nvSpPr>
        <p:spPr>
          <a:xfrm>
            <a:off x="8822427" y="747426"/>
            <a:ext cx="1804761" cy="2308324"/>
          </a:xfrm>
          <a:prstGeom prst="rect">
            <a:avLst/>
          </a:prstGeom>
          <a:noFill/>
        </p:spPr>
        <p:txBody>
          <a:bodyPr wrap="square" rtlCol="0">
            <a:spAutoFit/>
          </a:bodyPr>
          <a:lstStyle/>
          <a:p>
            <a:r>
              <a:rPr lang="ja-JP" altLang="ja-JP" sz="800" dirty="0">
                <a:latin typeface="ＭＳ ゴシック" panose="020B0609070205080204" pitchFamily="49" charset="-128"/>
                <a:ea typeface="ＭＳ ゴシック" panose="020B0609070205080204" pitchFamily="49" charset="-128"/>
              </a:rPr>
              <a:t>■手話言語を獲得・習得</a:t>
            </a:r>
            <a:r>
              <a:rPr lang="ja-JP" altLang="ja-JP" sz="800" dirty="0" smtClean="0">
                <a:latin typeface="ＭＳ ゴシック" panose="020B0609070205080204" pitchFamily="49" charset="-128"/>
                <a:ea typeface="ＭＳ ゴシック" panose="020B0609070205080204" pitchFamily="49" charset="-128"/>
              </a:rPr>
              <a:t>した</a:t>
            </a:r>
            <a:endParaRPr lang="en-US" altLang="ja-JP" sz="800" dirty="0" smtClean="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　</a:t>
            </a:r>
            <a:r>
              <a:rPr lang="ja-JP" altLang="ja-JP" sz="800" dirty="0" smtClean="0">
                <a:latin typeface="ＭＳ ゴシック" panose="020B0609070205080204" pitchFamily="49" charset="-128"/>
                <a:ea typeface="ＭＳ ゴシック" panose="020B0609070205080204" pitchFamily="49" charset="-128"/>
              </a:rPr>
              <a:t>子ども</a:t>
            </a:r>
            <a:r>
              <a:rPr lang="ja-JP" altLang="ja-JP" sz="800" dirty="0">
                <a:latin typeface="ＭＳ ゴシック" panose="020B0609070205080204" pitchFamily="49" charset="-128"/>
                <a:ea typeface="ＭＳ ゴシック" panose="020B0609070205080204" pitchFamily="49" charset="-128"/>
              </a:rPr>
              <a:t>の力　研究</a:t>
            </a:r>
            <a:r>
              <a:rPr lang="ja-JP" altLang="ja-JP" sz="800" dirty="0" smtClean="0">
                <a:latin typeface="ＭＳ ゴシック" panose="020B0609070205080204" pitchFamily="49" charset="-128"/>
                <a:ea typeface="ＭＳ ゴシック" panose="020B0609070205080204" pitchFamily="49" charset="-128"/>
              </a:rPr>
              <a:t>プロジェクト</a:t>
            </a:r>
            <a:endParaRPr lang="en-US" altLang="ja-JP" sz="800" dirty="0" smtClean="0">
              <a:latin typeface="ＭＳ ゴシック" panose="020B0609070205080204" pitchFamily="49" charset="-128"/>
              <a:ea typeface="ＭＳ ゴシック" panose="020B0609070205080204" pitchFamily="49" charset="-128"/>
            </a:endParaRPr>
          </a:p>
          <a:p>
            <a:endParaRPr lang="ja-JP" altLang="ja-JP" sz="800" dirty="0">
              <a:latin typeface="UD デジタル 教科書体 NP-R" panose="02020400000000000000" pitchFamily="18" charset="-128"/>
              <a:ea typeface="UD デジタル 教科書体 NP-R" panose="02020400000000000000" pitchFamily="18" charset="-128"/>
            </a:endParaRPr>
          </a:p>
          <a:p>
            <a:r>
              <a:rPr lang="en-US" altLang="ja-JP" sz="800" dirty="0" smtClean="0">
                <a:latin typeface="ＭＳ ゴシック" panose="020B0609070205080204" pitchFamily="49" charset="-128"/>
                <a:ea typeface="ＭＳ ゴシック" panose="020B0609070205080204" pitchFamily="49" charset="-128"/>
              </a:rPr>
              <a:t>【</a:t>
            </a:r>
            <a:r>
              <a:rPr lang="ja-JP" altLang="en-US" sz="800" dirty="0" smtClean="0">
                <a:latin typeface="ＭＳ ゴシック" panose="020B0609070205080204" pitchFamily="49" charset="-128"/>
                <a:ea typeface="ＭＳ ゴシック" panose="020B0609070205080204" pitchFamily="49" charset="-128"/>
              </a:rPr>
              <a:t>日本財団助成事業</a:t>
            </a:r>
            <a:r>
              <a:rPr lang="en-US" altLang="ja-JP" sz="800" dirty="0" smtClean="0">
                <a:latin typeface="ＭＳ ゴシック" panose="020B0609070205080204" pitchFamily="49" charset="-128"/>
                <a:ea typeface="ＭＳ ゴシック" panose="020B0609070205080204" pitchFamily="49" charset="-128"/>
              </a:rPr>
              <a:t>】</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a:t>
            </a:r>
            <a:r>
              <a:rPr lang="ja-JP" altLang="en-US" sz="800" dirty="0">
                <a:latin typeface="UD デジタル 教科書体 NP-R" panose="02020400000000000000" pitchFamily="18" charset="-128"/>
                <a:ea typeface="UD デジタル 教科書体 NP-R" panose="02020400000000000000" pitchFamily="18" charset="-128"/>
              </a:rPr>
              <a:t>実施主体：（</a:t>
            </a:r>
            <a:r>
              <a:rPr lang="en-US" altLang="ja-JP" sz="800" dirty="0">
                <a:latin typeface="UD デジタル 教科書体 NP-R" panose="02020400000000000000" pitchFamily="18" charset="-128"/>
                <a:ea typeface="UD デジタル 教科書体 NP-R" panose="02020400000000000000" pitchFamily="18" charset="-128"/>
              </a:rPr>
              <a:t>NPO</a:t>
            </a:r>
            <a:r>
              <a:rPr lang="ja-JP" altLang="en-US" sz="800" dirty="0">
                <a:latin typeface="UD デジタル 教科書体 NP-R" panose="02020400000000000000" pitchFamily="18" charset="-128"/>
                <a:ea typeface="UD デジタル 教科書体 NP-R" panose="02020400000000000000" pitchFamily="18" charset="-128"/>
              </a:rPr>
              <a:t>）手話言語獲得習得支援研究機構（福祉情報</a:t>
            </a:r>
            <a:r>
              <a:rPr lang="en-US" altLang="ja-JP" sz="800" dirty="0">
                <a:latin typeface="UD デジタル 教科書体 NP-R" panose="02020400000000000000" pitchFamily="18" charset="-128"/>
                <a:ea typeface="UD デジタル 教科書体 NP-R" panose="02020400000000000000" pitchFamily="18" charset="-128"/>
              </a:rPr>
              <a:t>CC</a:t>
            </a:r>
            <a:r>
              <a:rPr lang="ja-JP" altLang="en-US" sz="800" dirty="0" err="1">
                <a:latin typeface="UD デジタル 教科書体 NP-R" panose="02020400000000000000" pitchFamily="18" charset="-128"/>
                <a:ea typeface="UD デジタル 教科書体 NP-R" panose="02020400000000000000" pitchFamily="18" charset="-128"/>
              </a:rPr>
              <a:t>に入</a:t>
            </a:r>
            <a:r>
              <a:rPr lang="ja-JP" altLang="en-US" sz="800" dirty="0" smtClean="0">
                <a:latin typeface="UD デジタル 教科書体 NP-R" panose="02020400000000000000" pitchFamily="18" charset="-128"/>
                <a:ea typeface="UD デジタル 教科書体 NP-R" panose="02020400000000000000" pitchFamily="18" charset="-128"/>
              </a:rPr>
              <a:t>居</a:t>
            </a:r>
            <a:r>
              <a:rPr lang="ja-JP" altLang="en-US" sz="800" dirty="0">
                <a:latin typeface="UD デジタル 教科書体 NP-R" panose="02020400000000000000" pitchFamily="18" charset="-128"/>
                <a:ea typeface="UD デジタル 教科書体 NP-R" panose="02020400000000000000" pitchFamily="18" charset="-128"/>
              </a:rPr>
              <a:t>。</a:t>
            </a:r>
            <a:r>
              <a:rPr lang="ja-JP" altLang="en-US" sz="800" dirty="0" smtClean="0">
                <a:latin typeface="UD デジタル 教科書体 NP-R" panose="02020400000000000000" pitchFamily="18" charset="-128"/>
                <a:ea typeface="UD デジタル 教科書体 NP-R" panose="02020400000000000000" pitchFamily="18" charset="-128"/>
              </a:rPr>
              <a:t>）</a:t>
            </a:r>
            <a:endParaRPr lang="en-US" altLang="ja-JP" sz="800" dirty="0" smtClean="0">
              <a:latin typeface="UD デジタル 教科書体 NP-R" panose="02020400000000000000" pitchFamily="18" charset="-128"/>
              <a:ea typeface="UD デジタル 教科書体 NP-R" panose="02020400000000000000" pitchFamily="18" charset="-128"/>
            </a:endParaRPr>
          </a:p>
          <a:p>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ja-JP" sz="800" dirty="0">
                <a:latin typeface="UD デジタル 教科書体 NP-R" panose="02020400000000000000" pitchFamily="18" charset="-128"/>
                <a:ea typeface="UD デジタル 教科書体 NP-R" panose="02020400000000000000" pitchFamily="18" charset="-128"/>
              </a:rPr>
              <a:t>「きこえない子ども」の手話</a:t>
            </a:r>
            <a:r>
              <a:rPr lang="ja-JP" altLang="ja-JP" sz="800" dirty="0" smtClean="0">
                <a:latin typeface="UD デジタル 教科書体 NP-R" panose="02020400000000000000" pitchFamily="18" charset="-128"/>
                <a:ea typeface="UD デジタル 教科書体 NP-R" panose="02020400000000000000" pitchFamily="18" charset="-128"/>
              </a:rPr>
              <a:t>言</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語</a:t>
            </a:r>
            <a:r>
              <a:rPr lang="ja-JP" altLang="ja-JP" sz="800" dirty="0">
                <a:latin typeface="UD デジタル 教科書体 NP-R" panose="02020400000000000000" pitchFamily="18" charset="-128"/>
                <a:ea typeface="UD デジタル 教科書体 NP-R" panose="02020400000000000000" pitchFamily="18" charset="-128"/>
              </a:rPr>
              <a:t>獲得・習得に係る研究を実施</a:t>
            </a:r>
          </a:p>
          <a:p>
            <a:r>
              <a:rPr lang="ja-JP" altLang="ja-JP" sz="800" dirty="0">
                <a:latin typeface="UD デジタル 教科書体 NP-R" panose="02020400000000000000" pitchFamily="18" charset="-128"/>
                <a:ea typeface="UD デジタル 教科書体 NP-R" panose="02020400000000000000" pitchFamily="18" charset="-128"/>
              </a:rPr>
              <a:t>　①思考力（脳機能）②</a:t>
            </a:r>
            <a:r>
              <a:rPr lang="ja-JP" altLang="ja-JP" sz="800" dirty="0" smtClean="0">
                <a:latin typeface="UD デジタル 教科書体 NP-R" panose="02020400000000000000" pitchFamily="18" charset="-128"/>
                <a:ea typeface="UD デジタル 教科書体 NP-R" panose="02020400000000000000" pitchFamily="18" charset="-128"/>
              </a:rPr>
              <a:t>言語力</a:t>
            </a:r>
            <a:r>
              <a:rPr lang="en-US" altLang="ja-JP" sz="800" dirty="0" smtClean="0">
                <a:latin typeface="UD デジタル 教科書体 NP-R" panose="02020400000000000000" pitchFamily="18" charset="-128"/>
                <a:ea typeface="UD デジタル 教科書体 NP-R" panose="02020400000000000000" pitchFamily="18" charset="-128"/>
              </a:rPr>
              <a:t>  </a:t>
            </a:r>
          </a:p>
          <a:p>
            <a:r>
              <a:rPr lang="en-US" altLang="ja-JP" sz="800" dirty="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ja-JP" sz="800" dirty="0">
                <a:latin typeface="UD デジタル 教科書体 NP-R" panose="02020400000000000000" pitchFamily="18" charset="-128"/>
                <a:ea typeface="UD デジタル 教科書体 NP-R" panose="02020400000000000000" pitchFamily="18" charset="-128"/>
              </a:rPr>
              <a:t>手話・日本語）③心理（</a:t>
            </a:r>
            <a:r>
              <a:rPr lang="ja-JP" altLang="ja-JP" sz="800" dirty="0" smtClean="0">
                <a:latin typeface="UD デジタル 教科書体 NP-R" panose="02020400000000000000" pitchFamily="18" charset="-128"/>
                <a:ea typeface="UD デジタル 教科書体 NP-R" panose="02020400000000000000" pitchFamily="18" charset="-128"/>
              </a:rPr>
              <a:t>人格</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形成</a:t>
            </a:r>
            <a:r>
              <a:rPr lang="ja-JP" altLang="ja-JP" sz="800" dirty="0">
                <a:latin typeface="UD デジタル 教科書体 NP-R" panose="02020400000000000000" pitchFamily="18" charset="-128"/>
                <a:ea typeface="UD デジタル 教科書体 NP-R" panose="02020400000000000000" pitchFamily="18" charset="-128"/>
              </a:rPr>
              <a:t>）④学習能力</a:t>
            </a:r>
          </a:p>
          <a:p>
            <a:r>
              <a:rPr lang="ja-JP" altLang="ja-JP" sz="800" dirty="0">
                <a:latin typeface="UD デジタル 教科書体 NP-R" panose="02020400000000000000" pitchFamily="18" charset="-128"/>
                <a:ea typeface="UD デジタル 教科書体 NP-R" panose="02020400000000000000" pitchFamily="18" charset="-128"/>
              </a:rPr>
              <a:t>・大阪府障害者施策推進協議会</a:t>
            </a:r>
            <a:r>
              <a:rPr lang="ja-JP" altLang="ja-JP" sz="800" dirty="0" smtClean="0">
                <a:latin typeface="UD デジタル 教科書体 NP-R" panose="02020400000000000000" pitchFamily="18" charset="-128"/>
                <a:ea typeface="UD デジタル 教科書体 NP-R" panose="02020400000000000000" pitchFamily="18" charset="-128"/>
              </a:rPr>
              <a:t>条</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例</a:t>
            </a:r>
            <a:r>
              <a:rPr lang="ja-JP" altLang="ja-JP" sz="800" dirty="0">
                <a:latin typeface="UD デジタル 教科書体 NP-R" panose="02020400000000000000" pitchFamily="18" charset="-128"/>
                <a:ea typeface="UD デジタル 教科書体 NP-R" panose="02020400000000000000" pitchFamily="18" charset="-128"/>
              </a:rPr>
              <a:t>に</a:t>
            </a:r>
            <a:r>
              <a:rPr lang="ja-JP" altLang="ja-JP" sz="800" dirty="0" smtClean="0">
                <a:latin typeface="UD デジタル 教科書体 NP-R" panose="02020400000000000000" pitchFamily="18" charset="-128"/>
                <a:ea typeface="UD デジタル 教科書体 NP-R" panose="02020400000000000000" pitchFamily="18" charset="-128"/>
              </a:rPr>
              <a:t>基づく</a:t>
            </a:r>
            <a:r>
              <a:rPr lang="ja-JP" altLang="en-US" sz="800" dirty="0">
                <a:latin typeface="UD デジタル 教科書体 NP-R" panose="02020400000000000000" pitchFamily="18" charset="-128"/>
                <a:ea typeface="UD デジタル 教科書体 NP-R" panose="02020400000000000000" pitchFamily="18" charset="-128"/>
              </a:rPr>
              <a:t>研究</a:t>
            </a:r>
            <a:r>
              <a:rPr lang="ja-JP" altLang="ja-JP" sz="800" dirty="0" smtClean="0">
                <a:latin typeface="UD デジタル 教科書体 NP-R" panose="02020400000000000000" pitchFamily="18" charset="-128"/>
                <a:ea typeface="UD デジタル 教科書体 NP-R" panose="02020400000000000000" pitchFamily="18" charset="-128"/>
              </a:rPr>
              <a:t>分科会</a:t>
            </a:r>
            <a:r>
              <a:rPr lang="ja-JP" altLang="ja-JP" sz="800" dirty="0">
                <a:latin typeface="UD デジタル 教科書体 NP-R" panose="02020400000000000000" pitchFamily="18" charset="-128"/>
                <a:ea typeface="UD デジタル 教科書体 NP-R" panose="02020400000000000000" pitchFamily="18" charset="-128"/>
              </a:rPr>
              <a:t>を設置し</a:t>
            </a:r>
            <a:r>
              <a:rPr lang="ja-JP" altLang="ja-JP" sz="800" dirty="0" smtClean="0">
                <a:latin typeface="UD デジタル 教科書体 NP-R" panose="02020400000000000000" pitchFamily="18" charset="-128"/>
                <a:ea typeface="UD デジタル 教科書体 NP-R" panose="02020400000000000000" pitchFamily="18" charset="-128"/>
              </a:rPr>
              <a:t>、</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高度</a:t>
            </a:r>
            <a:r>
              <a:rPr lang="ja-JP" altLang="ja-JP" sz="800" dirty="0">
                <a:latin typeface="UD デジタル 教科書体 NP-R" panose="02020400000000000000" pitchFamily="18" charset="-128"/>
                <a:ea typeface="UD デジタル 教科書体 NP-R" panose="02020400000000000000" pitchFamily="18" charset="-128"/>
              </a:rPr>
              <a:t>専門性・独立性・公共性</a:t>
            </a:r>
            <a:r>
              <a:rPr lang="ja-JP" altLang="ja-JP" sz="800" dirty="0" smtClean="0">
                <a:latin typeface="UD デジタル 教科書体 NP-R" panose="02020400000000000000" pitchFamily="18" charset="-128"/>
                <a:ea typeface="UD デジタル 教科書体 NP-R" panose="02020400000000000000" pitchFamily="18" charset="-128"/>
              </a:rPr>
              <a:t>等</a:t>
            </a:r>
            <a:r>
              <a:rPr lang="en-US" altLang="ja-JP" sz="800" dirty="0" smtClean="0">
                <a:latin typeface="UD デジタル 教科書体 NP-R" panose="02020400000000000000" pitchFamily="18" charset="-128"/>
                <a:ea typeface="UD デジタル 教科書体 NP-R" panose="02020400000000000000" pitchFamily="18" charset="-128"/>
              </a:rPr>
              <a:t> </a:t>
            </a: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err="1" smtClean="0">
                <a:latin typeface="UD デジタル 教科書体 NP-R" panose="02020400000000000000" pitchFamily="18" charset="-128"/>
                <a:ea typeface="UD デジタル 教科書体 NP-R" panose="02020400000000000000" pitchFamily="18" charset="-128"/>
              </a:rPr>
              <a:t>を</a:t>
            </a:r>
            <a:r>
              <a:rPr lang="ja-JP" altLang="ja-JP" sz="800" dirty="0" err="1">
                <a:latin typeface="UD デジタル 教科書体 NP-R" panose="02020400000000000000" pitchFamily="18" charset="-128"/>
                <a:ea typeface="UD デジタル 教科書体 NP-R" panose="02020400000000000000" pitchFamily="18" charset="-128"/>
              </a:rPr>
              <a:t>担</a:t>
            </a:r>
            <a:r>
              <a:rPr lang="ja-JP" altLang="ja-JP" sz="800" dirty="0">
                <a:latin typeface="UD デジタル 教科書体 NP-R" panose="02020400000000000000" pitchFamily="18" charset="-128"/>
                <a:ea typeface="UD デジタル 教科書体 NP-R" panose="02020400000000000000" pitchFamily="18" charset="-128"/>
              </a:rPr>
              <a:t>保しながら推進する。</a:t>
            </a:r>
          </a:p>
          <a:p>
            <a:endParaRPr kumimoji="1" lang="ja-JP" altLang="en-US" sz="800" dirty="0">
              <a:latin typeface="ＭＳ 明朝" panose="02020609040205080304" pitchFamily="17" charset="-128"/>
              <a:ea typeface="ＭＳ 明朝" panose="02020609040205080304" pitchFamily="17" charset="-128"/>
            </a:endParaRPr>
          </a:p>
        </p:txBody>
      </p:sp>
      <p:sp>
        <p:nvSpPr>
          <p:cNvPr id="63" name="正方形/長方形 62"/>
          <p:cNvSpPr/>
          <p:nvPr/>
        </p:nvSpPr>
        <p:spPr>
          <a:xfrm>
            <a:off x="9027537" y="2940993"/>
            <a:ext cx="1278022" cy="470719"/>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64" name="テキスト ボックス 63"/>
          <p:cNvSpPr txBox="1"/>
          <p:nvPr/>
        </p:nvSpPr>
        <p:spPr>
          <a:xfrm>
            <a:off x="9094583" y="3005501"/>
            <a:ext cx="1107996" cy="338554"/>
          </a:xfrm>
          <a:prstGeom prst="rect">
            <a:avLst/>
          </a:prstGeom>
          <a:noFill/>
        </p:spPr>
        <p:txBody>
          <a:bodyPr wrap="none" rtlCol="0">
            <a:spAutoFit/>
          </a:bodyPr>
          <a:lstStyle/>
          <a:p>
            <a:pPr algn="ctr"/>
            <a:r>
              <a:rPr kumimoji="1" lang="ja-JP" altLang="en-US" sz="800" dirty="0" err="1" smtClean="0">
                <a:latin typeface="ＭＳ ゴシック" panose="020B0609070205080204" pitchFamily="49" charset="-128"/>
                <a:ea typeface="ＭＳ ゴシック" panose="020B0609070205080204" pitchFamily="49" charset="-128"/>
              </a:rPr>
              <a:t>もあ</a:t>
            </a:r>
            <a:r>
              <a:rPr kumimoji="1" lang="ja-JP" altLang="en-US" sz="800" dirty="0" smtClean="0">
                <a:latin typeface="ＭＳ ゴシック" panose="020B0609070205080204" pitchFamily="49" charset="-128"/>
                <a:ea typeface="ＭＳ ゴシック" panose="020B0609070205080204" pitchFamily="49" charset="-128"/>
              </a:rPr>
              <a:t>こめ</a:t>
            </a:r>
            <a:endParaRPr kumimoji="1" lang="en-US" altLang="ja-JP" sz="800" dirty="0" smtClean="0">
              <a:latin typeface="ＭＳ ゴシック" panose="020B0609070205080204" pitchFamily="49" charset="-128"/>
              <a:ea typeface="ＭＳ ゴシック" panose="020B0609070205080204" pitchFamily="49" charset="-128"/>
            </a:endParaRPr>
          </a:p>
          <a:p>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就学後版こめっこ</a:t>
            </a:r>
            <a:r>
              <a:rPr kumimoji="1" lang="en-US" altLang="ja-JP" sz="800" dirty="0" smtClean="0">
                <a:latin typeface="ＭＳ ゴシック" panose="020B0609070205080204" pitchFamily="49" charset="-128"/>
                <a:ea typeface="ＭＳ ゴシック" panose="020B0609070205080204" pitchFamily="49" charset="-128"/>
              </a:rPr>
              <a:t>)</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72" name="正方形/長方形 71"/>
          <p:cNvSpPr/>
          <p:nvPr/>
        </p:nvSpPr>
        <p:spPr>
          <a:xfrm>
            <a:off x="1991150" y="5844334"/>
            <a:ext cx="2311600" cy="23093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latin typeface="ＭＳ 明朝" panose="02020609040205080304" pitchFamily="17" charset="-128"/>
              <a:ea typeface="ＭＳ 明朝" panose="02020609040205080304" pitchFamily="17" charset="-128"/>
            </a:endParaRPr>
          </a:p>
        </p:txBody>
      </p:sp>
      <p:sp>
        <p:nvSpPr>
          <p:cNvPr id="73" name="テキスト ボックス 72"/>
          <p:cNvSpPr txBox="1"/>
          <p:nvPr/>
        </p:nvSpPr>
        <p:spPr>
          <a:xfrm>
            <a:off x="1970143" y="5854183"/>
            <a:ext cx="2512710" cy="215445"/>
          </a:xfrm>
          <a:prstGeom prst="rect">
            <a:avLst/>
          </a:prstGeom>
          <a:noFill/>
        </p:spPr>
        <p:txBody>
          <a:bodyPr wrap="square" rtlCol="0">
            <a:spAutoFit/>
          </a:bodyPr>
          <a:lstStyle/>
          <a:p>
            <a:r>
              <a:rPr lang="ja-JP" altLang="en-US" sz="800" dirty="0" smtClean="0">
                <a:latin typeface="ＭＳ ゴシック" panose="020B0609070205080204" pitchFamily="49" charset="-128"/>
                <a:ea typeface="ＭＳ ゴシック" panose="020B0609070205080204" pitchFamily="49" charset="-128"/>
              </a:rPr>
              <a:t>手話言語条例関連施策連携会議（庁内連携会議）</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77" name="上下矢印 76"/>
          <p:cNvSpPr/>
          <p:nvPr/>
        </p:nvSpPr>
        <p:spPr>
          <a:xfrm>
            <a:off x="1460224" y="3529744"/>
            <a:ext cx="296842" cy="47345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80" name="二等辺三角形 79"/>
          <p:cNvSpPr/>
          <p:nvPr/>
        </p:nvSpPr>
        <p:spPr>
          <a:xfrm rot="5400000">
            <a:off x="4720335" y="2761493"/>
            <a:ext cx="601367" cy="26852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二等辺三角形 80"/>
          <p:cNvSpPr/>
          <p:nvPr/>
        </p:nvSpPr>
        <p:spPr>
          <a:xfrm rot="10800000">
            <a:off x="6765103" y="2054464"/>
            <a:ext cx="601367" cy="26852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p:cNvSpPr txBox="1"/>
          <p:nvPr/>
        </p:nvSpPr>
        <p:spPr>
          <a:xfrm>
            <a:off x="120478" y="76575"/>
            <a:ext cx="10185080" cy="307777"/>
          </a:xfrm>
          <a:prstGeom prst="rect">
            <a:avLst/>
          </a:prstGeom>
          <a:noFill/>
        </p:spPr>
        <p:txBody>
          <a:bodyPr wrap="square" rtlCol="0">
            <a:spAutoFit/>
          </a:bodyPr>
          <a:lstStyle/>
          <a:p>
            <a:r>
              <a:rPr kumimoji="1" lang="ja-JP" altLang="en-US" sz="1400" b="1" dirty="0">
                <a:latin typeface="ＭＳ ゴシック" panose="020B0609070205080204" pitchFamily="49" charset="-128"/>
                <a:ea typeface="ＭＳ ゴシック" panose="020B0609070205080204" pitchFamily="49" charset="-128"/>
              </a:rPr>
              <a:t>大阪府こめっこ</a:t>
            </a:r>
            <a:r>
              <a:rPr kumimoji="1" lang="ja-JP" altLang="en-US" sz="1400" b="1" dirty="0" smtClean="0">
                <a:latin typeface="ＭＳ ゴシック" panose="020B0609070205080204" pitchFamily="49" charset="-128"/>
                <a:ea typeface="ＭＳ ゴシック" panose="020B0609070205080204" pitchFamily="49" charset="-128"/>
              </a:rPr>
              <a:t>プロジェクト</a:t>
            </a:r>
            <a:r>
              <a:rPr kumimoji="1" lang="ja-JP" altLang="en-US" sz="1400" b="1"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府手話言語条例に基づく「聴覚に障がいのある子どもとその保護者の支援」</a:t>
            </a:r>
            <a:r>
              <a:rPr kumimoji="1" lang="ja-JP" altLang="en-US" sz="1400" b="1" dirty="0">
                <a:latin typeface="ＭＳ ゴシック" panose="020B0609070205080204" pitchFamily="49" charset="-128"/>
                <a:ea typeface="ＭＳ ゴシック" panose="020B0609070205080204" pitchFamily="49" charset="-128"/>
              </a:rPr>
              <a:t>）に</a:t>
            </a:r>
            <a:r>
              <a:rPr kumimoji="1" lang="ja-JP" altLang="en-US" sz="1400" b="1" dirty="0" smtClean="0">
                <a:latin typeface="ＭＳ ゴシック" panose="020B0609070205080204" pitchFamily="49" charset="-128"/>
                <a:ea typeface="ＭＳ ゴシック" panose="020B0609070205080204" pitchFamily="49" charset="-128"/>
              </a:rPr>
              <a:t>ついて</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86" name="角丸四角形 85"/>
          <p:cNvSpPr/>
          <p:nvPr/>
        </p:nvSpPr>
        <p:spPr>
          <a:xfrm>
            <a:off x="1335404" y="4057268"/>
            <a:ext cx="6720040" cy="1751555"/>
          </a:xfrm>
          <a:prstGeom prst="roundRect">
            <a:avLst>
              <a:gd name="adj" fmla="val 8921"/>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68" name="角丸四角形 67"/>
          <p:cNvSpPr/>
          <p:nvPr/>
        </p:nvSpPr>
        <p:spPr>
          <a:xfrm>
            <a:off x="1156257" y="548640"/>
            <a:ext cx="9426800" cy="6916462"/>
          </a:xfrm>
          <a:prstGeom prst="roundRect">
            <a:avLst>
              <a:gd name="adj" fmla="val 115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79" name="二等辺三角形 78"/>
          <p:cNvSpPr/>
          <p:nvPr/>
        </p:nvSpPr>
        <p:spPr>
          <a:xfrm rot="5400000">
            <a:off x="913099" y="2781809"/>
            <a:ext cx="601367" cy="26852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二等辺三角形 66"/>
          <p:cNvSpPr/>
          <p:nvPr/>
        </p:nvSpPr>
        <p:spPr>
          <a:xfrm>
            <a:off x="4774813" y="3578844"/>
            <a:ext cx="654236" cy="3347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3622622" y="292464"/>
            <a:ext cx="6374702" cy="253916"/>
          </a:xfrm>
          <a:prstGeom prst="rect">
            <a:avLst/>
          </a:prstGeom>
        </p:spPr>
        <p:txBody>
          <a:bodyPr wrap="square">
            <a:spAutoFit/>
          </a:bodyPr>
          <a:lstStyle/>
          <a:p>
            <a:r>
              <a:rPr lang="ja-JP" altLang="ja-JP" sz="1050" u="sng" dirty="0">
                <a:latin typeface="ＭＳ ゴシック" panose="020B0609070205080204" pitchFamily="49" charset="-128"/>
                <a:ea typeface="ＭＳ ゴシック" panose="020B0609070205080204" pitchFamily="49" charset="-128"/>
              </a:rPr>
              <a:t>※令和２年６月からは、「府立福祉情報コミュニケーションセンター」</a:t>
            </a:r>
            <a:r>
              <a:rPr lang="ja-JP" altLang="ja-JP" sz="1050" u="sng" dirty="0" smtClean="0">
                <a:latin typeface="ＭＳ ゴシック" panose="020B0609070205080204" pitchFamily="49" charset="-128"/>
                <a:ea typeface="ＭＳ ゴシック" panose="020B0609070205080204" pitchFamily="49" charset="-128"/>
              </a:rPr>
              <a:t>の</a:t>
            </a:r>
            <a:r>
              <a:rPr lang="ja-JP" altLang="en-US" sz="1050" u="sng" dirty="0" smtClean="0">
                <a:latin typeface="ＭＳ ゴシック" panose="020B0609070205080204" pitchFamily="49" charset="-128"/>
                <a:ea typeface="ＭＳ ゴシック" panose="020B0609070205080204" pitchFamily="49" charset="-128"/>
              </a:rPr>
              <a:t>機能</a:t>
            </a:r>
            <a:r>
              <a:rPr lang="ja-JP" altLang="ja-JP" sz="1050" u="sng" dirty="0" smtClean="0">
                <a:latin typeface="ＭＳ ゴシック" panose="020B0609070205080204" pitchFamily="49" charset="-128"/>
                <a:ea typeface="ＭＳ ゴシック" panose="020B0609070205080204" pitchFamily="49" charset="-128"/>
              </a:rPr>
              <a:t>と</a:t>
            </a:r>
            <a:r>
              <a:rPr lang="ja-JP" altLang="en-US" sz="1050" u="sng" dirty="0" smtClean="0">
                <a:latin typeface="ＭＳ ゴシック" panose="020B0609070205080204" pitchFamily="49" charset="-128"/>
                <a:ea typeface="ＭＳ ゴシック" panose="020B0609070205080204" pitchFamily="49" charset="-128"/>
              </a:rPr>
              <a:t>して運用</a:t>
            </a:r>
            <a:r>
              <a:rPr lang="ja-JP" altLang="ja-JP" sz="1050" u="sng" dirty="0" smtClean="0">
                <a:latin typeface="ＭＳ ゴシック" panose="020B0609070205080204" pitchFamily="49" charset="-128"/>
                <a:ea typeface="ＭＳ ゴシック" panose="020B0609070205080204" pitchFamily="49" charset="-128"/>
              </a:rPr>
              <a:t>。</a:t>
            </a:r>
            <a:endParaRPr lang="ja-JP" altLang="ja-JP" sz="1050" dirty="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708199" y="4977673"/>
            <a:ext cx="1397163" cy="338554"/>
          </a:xfrm>
          <a:prstGeom prst="rect">
            <a:avLst/>
          </a:prstGeom>
          <a:noFill/>
          <a:ln>
            <a:solidFill>
              <a:schemeClr val="tx1"/>
            </a:solidFill>
          </a:ln>
        </p:spPr>
        <p:txBody>
          <a:bodyPr wrap="square" rtlCol="0">
            <a:spAutoFit/>
          </a:bodyPr>
          <a:lstStyle/>
          <a:p>
            <a:r>
              <a:rPr kumimoji="1" lang="ja-JP" altLang="en-US" sz="800" dirty="0" smtClean="0"/>
              <a:t>こめっこプロジェクトの企画調整等を行う。</a:t>
            </a:r>
            <a:endParaRPr kumimoji="1" lang="ja-JP" altLang="en-US" sz="800" dirty="0"/>
          </a:p>
        </p:txBody>
      </p:sp>
      <p:sp>
        <p:nvSpPr>
          <p:cNvPr id="65" name="上下矢印 64"/>
          <p:cNvSpPr/>
          <p:nvPr/>
        </p:nvSpPr>
        <p:spPr>
          <a:xfrm rot="5400000">
            <a:off x="8551495" y="1984776"/>
            <a:ext cx="296842" cy="391994"/>
          </a:xfrm>
          <a:prstGeom prst="upDownArrow">
            <a:avLst>
              <a:gd name="adj1" fmla="val 44866"/>
              <a:gd name="adj2" fmla="val 2689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69" name="テキスト ボックス 68"/>
          <p:cNvSpPr txBox="1"/>
          <p:nvPr/>
        </p:nvSpPr>
        <p:spPr>
          <a:xfrm>
            <a:off x="1885398" y="3891423"/>
            <a:ext cx="2845284" cy="217258"/>
          </a:xfrm>
          <a:prstGeom prst="rect">
            <a:avLst/>
          </a:prstGeom>
          <a:solidFill>
            <a:schemeClr val="bg1"/>
          </a:solidFill>
          <a:ln w="19050">
            <a:solidFill>
              <a:schemeClr val="tx1"/>
            </a:solidFill>
          </a:ln>
        </p:spPr>
        <p:txBody>
          <a:bodyPr wrap="square" rtlCol="0">
            <a:spAutoFit/>
          </a:bodyPr>
          <a:lstStyle/>
          <a:p>
            <a:endParaRPr kumimoji="1" lang="ja-JP" altLang="en-US" sz="800" dirty="0"/>
          </a:p>
        </p:txBody>
      </p:sp>
      <p:sp>
        <p:nvSpPr>
          <p:cNvPr id="66" name="テキスト ボックス 65"/>
          <p:cNvSpPr txBox="1"/>
          <p:nvPr/>
        </p:nvSpPr>
        <p:spPr>
          <a:xfrm>
            <a:off x="1877940" y="3895605"/>
            <a:ext cx="2832707" cy="230832"/>
          </a:xfrm>
          <a:prstGeom prst="rect">
            <a:avLst/>
          </a:prstGeom>
          <a:noFill/>
        </p:spPr>
        <p:txBody>
          <a:bodyPr wrap="square" rtlCol="0">
            <a:spAutoFit/>
          </a:bodyPr>
          <a:lstStyle/>
          <a:p>
            <a:pPr algn="ctr"/>
            <a:r>
              <a:rPr lang="ja-JP" altLang="en-US" sz="900" dirty="0" smtClean="0">
                <a:latin typeface="ＭＳ ゴシック" panose="020B0609070205080204" pitchFamily="49" charset="-128"/>
                <a:ea typeface="ＭＳ ゴシック" panose="020B0609070205080204" pitchFamily="49" charset="-128"/>
              </a:rPr>
              <a:t>乳幼児期手話言語獲得ネットワーク</a:t>
            </a:r>
            <a:endParaRPr kumimoji="1" lang="ja-JP" altLang="en-US" sz="900" dirty="0">
              <a:latin typeface="ＭＳ ゴシック" panose="020B0609070205080204" pitchFamily="49" charset="-128"/>
              <a:ea typeface="ＭＳ ゴシック" panose="020B0609070205080204" pitchFamily="49" charset="-128"/>
            </a:endParaRPr>
          </a:p>
        </p:txBody>
      </p:sp>
      <p:sp>
        <p:nvSpPr>
          <p:cNvPr id="71" name="正方形/長方形 70"/>
          <p:cNvSpPr/>
          <p:nvPr/>
        </p:nvSpPr>
        <p:spPr>
          <a:xfrm>
            <a:off x="8216114" y="4176662"/>
            <a:ext cx="2212241" cy="307863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74" name="正方形/長方形 73"/>
          <p:cNvSpPr/>
          <p:nvPr/>
        </p:nvSpPr>
        <p:spPr>
          <a:xfrm>
            <a:off x="8340411" y="5079157"/>
            <a:ext cx="2031672" cy="202640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latin typeface="ＭＳ 明朝" panose="02020609040205080304" pitchFamily="17" charset="-128"/>
              <a:ea typeface="ＭＳ 明朝" panose="02020609040205080304" pitchFamily="17" charset="-128"/>
            </a:endParaRPr>
          </a:p>
        </p:txBody>
      </p:sp>
      <p:sp>
        <p:nvSpPr>
          <p:cNvPr id="78" name="テキスト ボックス 77"/>
          <p:cNvSpPr txBox="1"/>
          <p:nvPr/>
        </p:nvSpPr>
        <p:spPr>
          <a:xfrm>
            <a:off x="8274954" y="4194670"/>
            <a:ext cx="2153401" cy="830997"/>
          </a:xfrm>
          <a:prstGeom prst="rect">
            <a:avLst/>
          </a:prstGeom>
          <a:noFill/>
        </p:spPr>
        <p:txBody>
          <a:bodyPr wrap="square" rtlCol="0">
            <a:spAutoFit/>
          </a:bodyPr>
          <a:lstStyle/>
          <a:p>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ＭＳ ゴシック" panose="020B0609070205080204" pitchFamily="49" charset="-128"/>
                <a:ea typeface="ＭＳ ゴシック" panose="020B0609070205080204" pitchFamily="49" charset="-128"/>
              </a:rPr>
              <a:t>メンバー</a:t>
            </a:r>
            <a:endParaRPr lang="ja-JP" altLang="ja-JP" sz="800" dirty="0">
              <a:latin typeface="ＭＳ ゴシック" panose="020B0609070205080204" pitchFamily="49" charset="-128"/>
              <a:ea typeface="ＭＳ ゴシック" panose="020B0609070205080204" pitchFamily="49" charset="-128"/>
            </a:endParaRPr>
          </a:p>
          <a:p>
            <a:r>
              <a:rPr lang="ja-JP" altLang="ja-JP"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委員：</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河</a:t>
            </a:r>
            <a:r>
              <a:rPr lang="ja-JP" altLang="ja-JP" sz="800" dirty="0">
                <a:latin typeface="UD デジタル 教科書体 NP-R" panose="02020400000000000000" pitchFamily="18" charset="-128"/>
                <a:ea typeface="UD デジタル 教科書体 NP-R" panose="02020400000000000000" pitchFamily="18" charset="-128"/>
              </a:rPr>
              <a:t>﨑部会長ほか８名</a:t>
            </a:r>
          </a:p>
          <a:p>
            <a:r>
              <a:rPr lang="ja-JP" altLang="ja-JP"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オブザーバー：</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タスクフォースメンバー</a:t>
            </a:r>
            <a:endParaRPr lang="ja-JP" altLang="ja-JP" sz="800" dirty="0">
              <a:latin typeface="UD デジタル 教科書体 NP-R" panose="02020400000000000000" pitchFamily="18" charset="-128"/>
              <a:ea typeface="UD デジタル 教科書体 NP-R" panose="02020400000000000000" pitchFamily="18" charset="-128"/>
            </a:endParaRPr>
          </a:p>
        </p:txBody>
      </p:sp>
      <p:sp>
        <p:nvSpPr>
          <p:cNvPr id="83" name="テキスト ボックス 82"/>
          <p:cNvSpPr txBox="1"/>
          <p:nvPr/>
        </p:nvSpPr>
        <p:spPr>
          <a:xfrm>
            <a:off x="8365465" y="5123029"/>
            <a:ext cx="2370676" cy="1938992"/>
          </a:xfrm>
          <a:prstGeom prst="rect">
            <a:avLst/>
          </a:prstGeom>
          <a:noFill/>
        </p:spPr>
        <p:txBody>
          <a:bodyPr wrap="square" rtlCol="0">
            <a:spAutoFit/>
          </a:bodyPr>
          <a:lstStyle/>
          <a:p>
            <a:r>
              <a:rPr lang="ja-JP" altLang="ja-JP" sz="800" dirty="0">
                <a:latin typeface="ＭＳ ゴシック" panose="020B0609070205080204" pitchFamily="49" charset="-128"/>
                <a:ea typeface="ＭＳ ゴシック" panose="020B0609070205080204" pitchFamily="49" charset="-128"/>
              </a:rPr>
              <a:t>手話言語を獲得・習得</a:t>
            </a:r>
            <a:r>
              <a:rPr lang="ja-JP" altLang="ja-JP" sz="800" dirty="0" smtClean="0">
                <a:latin typeface="ＭＳ ゴシック" panose="020B0609070205080204" pitchFamily="49" charset="-128"/>
                <a:ea typeface="ＭＳ ゴシック" panose="020B0609070205080204" pitchFamily="49" charset="-128"/>
              </a:rPr>
              <a:t>した子どもの</a:t>
            </a:r>
            <a:endParaRPr lang="en-US" altLang="ja-JP" sz="800" dirty="0" smtClean="0">
              <a:latin typeface="ＭＳ ゴシック" panose="020B0609070205080204" pitchFamily="49" charset="-128"/>
              <a:ea typeface="ＭＳ ゴシック" panose="020B0609070205080204" pitchFamily="49" charset="-128"/>
            </a:endParaRPr>
          </a:p>
          <a:p>
            <a:r>
              <a:rPr lang="ja-JP" altLang="ja-JP" sz="800" dirty="0" smtClean="0">
                <a:latin typeface="ＭＳ ゴシック" panose="020B0609070205080204" pitchFamily="49" charset="-128"/>
                <a:ea typeface="ＭＳ ゴシック" panose="020B0609070205080204" pitchFamily="49" charset="-128"/>
              </a:rPr>
              <a:t>力</a:t>
            </a:r>
            <a:r>
              <a:rPr lang="ja-JP" altLang="ja-JP" sz="800" dirty="0">
                <a:latin typeface="ＭＳ ゴシック" panose="020B0609070205080204" pitchFamily="49" charset="-128"/>
                <a:ea typeface="ＭＳ ゴシック" panose="020B0609070205080204" pitchFamily="49" charset="-128"/>
              </a:rPr>
              <a:t>の研究</a:t>
            </a:r>
            <a:r>
              <a:rPr lang="ja-JP" altLang="ja-JP" sz="800" dirty="0" smtClean="0">
                <a:latin typeface="ＭＳ ゴシック" panose="020B0609070205080204" pitchFamily="49" charset="-128"/>
                <a:ea typeface="ＭＳ ゴシック" panose="020B0609070205080204" pitchFamily="49" charset="-128"/>
              </a:rPr>
              <a:t>に関する</a:t>
            </a:r>
            <a:r>
              <a:rPr lang="ja-JP" altLang="ja-JP" sz="800" dirty="0">
                <a:latin typeface="ＭＳ ゴシック" panose="020B0609070205080204" pitchFamily="49" charset="-128"/>
                <a:ea typeface="ＭＳ ゴシック" panose="020B0609070205080204" pitchFamily="49" charset="-128"/>
              </a:rPr>
              <a:t>研究</a:t>
            </a:r>
            <a:r>
              <a:rPr lang="ja-JP" altLang="ja-JP" sz="800" dirty="0" smtClean="0">
                <a:latin typeface="ＭＳ ゴシック" panose="020B0609070205080204" pitchFamily="49" charset="-128"/>
                <a:ea typeface="ＭＳ ゴシック" panose="020B0609070205080204" pitchFamily="49" charset="-128"/>
              </a:rPr>
              <a:t>分科会</a:t>
            </a:r>
            <a:r>
              <a:rPr lang="en-US" altLang="ja-JP" sz="800" dirty="0" smtClean="0">
                <a:latin typeface="ＭＳ ゴシック" panose="020B0609070205080204" pitchFamily="49" charset="-128"/>
                <a:ea typeface="ＭＳ ゴシック" panose="020B0609070205080204" pitchFamily="49" charset="-128"/>
              </a:rPr>
              <a:t>【</a:t>
            </a:r>
            <a:r>
              <a:rPr lang="ja-JP" altLang="en-US" sz="800" dirty="0" smtClean="0">
                <a:latin typeface="ＭＳ ゴシック" panose="020B0609070205080204" pitchFamily="49" charset="-128"/>
                <a:ea typeface="ＭＳ ゴシック" panose="020B0609070205080204" pitchFamily="49" charset="-128"/>
              </a:rPr>
              <a:t>任期</a:t>
            </a:r>
            <a:r>
              <a:rPr lang="en-US" altLang="ja-JP" sz="800" dirty="0" smtClean="0">
                <a:latin typeface="ＭＳ ゴシック" panose="020B0609070205080204" pitchFamily="49" charset="-128"/>
                <a:ea typeface="ＭＳ ゴシック" panose="020B0609070205080204" pitchFamily="49" charset="-128"/>
              </a:rPr>
              <a:t>:1</a:t>
            </a:r>
            <a:r>
              <a:rPr lang="ja-JP" altLang="en-US" sz="800" dirty="0" smtClean="0">
                <a:latin typeface="ＭＳ ゴシック" panose="020B0609070205080204" pitchFamily="49" charset="-128"/>
                <a:ea typeface="ＭＳ ゴシック" panose="020B0609070205080204" pitchFamily="49" charset="-128"/>
              </a:rPr>
              <a:t>年</a:t>
            </a:r>
            <a:r>
              <a:rPr lang="en-US" altLang="ja-JP" sz="800" dirty="0" smtClean="0">
                <a:latin typeface="ＭＳ ゴシック" panose="020B0609070205080204" pitchFamily="49" charset="-128"/>
                <a:ea typeface="ＭＳ ゴシック" panose="020B0609070205080204" pitchFamily="49" charset="-128"/>
              </a:rPr>
              <a:t>】</a:t>
            </a:r>
            <a:endParaRPr lang="ja-JP" altLang="ja-JP" sz="800" dirty="0">
              <a:latin typeface="ＭＳ ゴシック" panose="020B0609070205080204" pitchFamily="49" charset="-128"/>
              <a:ea typeface="ＭＳ ゴシック" panose="020B0609070205080204" pitchFamily="49" charset="-128"/>
            </a:endParaRPr>
          </a:p>
          <a:p>
            <a:r>
              <a:rPr lang="ja-JP" altLang="ja-JP" sz="800" dirty="0">
                <a:latin typeface="ＭＳ ゴシック" panose="020B0609070205080204" pitchFamily="49" charset="-128"/>
                <a:ea typeface="ＭＳ ゴシック" panose="020B0609070205080204" pitchFamily="49" charset="-128"/>
              </a:rPr>
              <a:t>メンバー</a:t>
            </a:r>
          </a:p>
          <a:p>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河﨑</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佳子</a:t>
            </a:r>
            <a:r>
              <a:rPr lang="ja-JP" altLang="en-US" sz="800" dirty="0" smtClean="0">
                <a:latin typeface="UD デジタル 教科書体 NP-R" panose="02020400000000000000" pitchFamily="18" charset="-128"/>
                <a:ea typeface="UD デジタル 教科書体 NP-R" panose="02020400000000000000" pitchFamily="18" charset="-128"/>
              </a:rPr>
              <a:t>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ja-JP" sz="800" dirty="0">
                <a:latin typeface="UD デジタル 教科書体 NP-R" panose="02020400000000000000" pitchFamily="18" charset="-128"/>
                <a:ea typeface="UD デジタル 教科書体 NP-R" panose="02020400000000000000" pitchFamily="18" charset="-128"/>
              </a:rPr>
              <a:t>神戸大学大学院　教授</a:t>
            </a:r>
            <a:r>
              <a:rPr lang="ja-JP" altLang="ja-JP" sz="800" dirty="0" smtClean="0">
                <a:latin typeface="UD デジタル 教科書体 NP-R" panose="02020400000000000000" pitchFamily="18" charset="-128"/>
                <a:ea typeface="UD デジタル 教科書体 NP-R" panose="02020400000000000000" pitchFamily="18" charset="-128"/>
              </a:rPr>
              <a:t>）</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　古石 篤子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（慶應義塾大学　名誉教授）</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　酒井 邦嘉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（東京大学大学院　教授）</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　武居　渡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（金沢大学　教授）</a:t>
            </a:r>
            <a:endParaRPr lang="en-US" altLang="ja-JP" sz="800" dirty="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　飯泉 菜穂子</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（国立民族博物館　特任教授）</a:t>
            </a:r>
            <a:endParaRPr lang="ja-JP" altLang="ja-JP" sz="800" dirty="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　阪本 浩一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（大阪市立大学大学院　病院教授）</a:t>
            </a:r>
            <a:endParaRPr lang="ja-JP" altLang="ja-JP" sz="800" dirty="0" smtClean="0">
              <a:latin typeface="UD デジタル 教科書体 NP-R" panose="02020400000000000000" pitchFamily="18" charset="-128"/>
              <a:ea typeface="UD デジタル 教科書体 NP-R" panose="02020400000000000000" pitchFamily="18" charset="-128"/>
            </a:endParaRPr>
          </a:p>
        </p:txBody>
      </p:sp>
      <p:sp>
        <p:nvSpPr>
          <p:cNvPr id="85" name="二等辺三角形 84"/>
          <p:cNvSpPr/>
          <p:nvPr/>
        </p:nvSpPr>
        <p:spPr>
          <a:xfrm>
            <a:off x="8367878" y="3601581"/>
            <a:ext cx="855826" cy="4416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8403286" y="4031871"/>
            <a:ext cx="1891072" cy="231508"/>
          </a:xfrm>
          <a:prstGeom prst="rect">
            <a:avLst/>
          </a:prstGeom>
          <a:solidFill>
            <a:schemeClr val="bg1"/>
          </a:solidFill>
          <a:ln>
            <a:solidFill>
              <a:schemeClr val="tx1"/>
            </a:solidFill>
          </a:ln>
        </p:spPr>
        <p:txBody>
          <a:bodyPr wrap="square" rtlCol="0">
            <a:spAutoFit/>
          </a:bodyPr>
          <a:lstStyle/>
          <a:p>
            <a:endParaRPr lang="ja-JP" altLang="ja-JP" sz="800" dirty="0">
              <a:latin typeface="ＭＳ ゴシック" panose="020B0609070205080204" pitchFamily="49" charset="-128"/>
              <a:ea typeface="ＭＳ ゴシック" panose="020B0609070205080204" pitchFamily="49" charset="-128"/>
            </a:endParaRPr>
          </a:p>
        </p:txBody>
      </p:sp>
      <p:sp>
        <p:nvSpPr>
          <p:cNvPr id="88" name="テキスト ボックス 87"/>
          <p:cNvSpPr txBox="1"/>
          <p:nvPr/>
        </p:nvSpPr>
        <p:spPr>
          <a:xfrm>
            <a:off x="8376179" y="4029381"/>
            <a:ext cx="2224869" cy="215444"/>
          </a:xfrm>
          <a:prstGeom prst="rect">
            <a:avLst/>
          </a:prstGeom>
          <a:noFill/>
          <a:ln>
            <a:noFill/>
          </a:ln>
        </p:spPr>
        <p:txBody>
          <a:bodyPr wrap="square" rtlCol="0">
            <a:spAutoFit/>
          </a:bodyPr>
          <a:lstStyle/>
          <a:p>
            <a:r>
              <a:rPr lang="ja-JP" altLang="en-US" sz="800" dirty="0">
                <a:latin typeface="ＭＳ ゴシック" panose="020B0609070205080204" pitchFamily="49" charset="-128"/>
                <a:ea typeface="ＭＳ ゴシック" panose="020B0609070205080204" pitchFamily="49" charset="-128"/>
              </a:rPr>
              <a:t>■</a:t>
            </a:r>
            <a:r>
              <a:rPr lang="ja-JP" altLang="ja-JP" sz="800" dirty="0">
                <a:latin typeface="ＭＳ ゴシック" panose="020B0609070205080204" pitchFamily="49" charset="-128"/>
                <a:ea typeface="ＭＳ ゴシック" panose="020B0609070205080204" pitchFamily="49" charset="-128"/>
              </a:rPr>
              <a:t>府手話言語条例評価部会</a:t>
            </a: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任期</a:t>
            </a:r>
            <a:r>
              <a:rPr lang="en-US" altLang="ja-JP" sz="800" dirty="0">
                <a:latin typeface="ＭＳ ゴシック" panose="020B0609070205080204" pitchFamily="49" charset="-128"/>
                <a:ea typeface="ＭＳ ゴシック" panose="020B0609070205080204" pitchFamily="49" charset="-128"/>
              </a:rPr>
              <a:t>:1</a:t>
            </a:r>
            <a:r>
              <a:rPr lang="ja-JP" altLang="en-US" sz="800" dirty="0">
                <a:latin typeface="ＭＳ ゴシック" panose="020B0609070205080204" pitchFamily="49" charset="-128"/>
                <a:ea typeface="ＭＳ ゴシック" panose="020B0609070205080204" pitchFamily="49" charset="-128"/>
              </a:rPr>
              <a:t>年</a:t>
            </a:r>
            <a:r>
              <a:rPr lang="en-US" altLang="ja-JP" sz="800" dirty="0" smtClean="0">
                <a:latin typeface="ＭＳ ゴシック" panose="020B0609070205080204" pitchFamily="49" charset="-128"/>
                <a:ea typeface="ＭＳ ゴシック" panose="020B0609070205080204" pitchFamily="49" charset="-128"/>
              </a:rPr>
              <a:t>】</a:t>
            </a:r>
            <a:endParaRPr lang="ja-JP" altLang="ja-JP" sz="800" dirty="0">
              <a:latin typeface="ＭＳ ゴシック" panose="020B0609070205080204" pitchFamily="49" charset="-128"/>
              <a:ea typeface="ＭＳ ゴシック" panose="020B0609070205080204" pitchFamily="49" charset="-128"/>
            </a:endParaRPr>
          </a:p>
        </p:txBody>
      </p:sp>
      <p:sp>
        <p:nvSpPr>
          <p:cNvPr id="61" name="テキスト ボックス 5"/>
          <p:cNvSpPr txBox="1"/>
          <p:nvPr/>
        </p:nvSpPr>
        <p:spPr>
          <a:xfrm>
            <a:off x="9865004" y="99186"/>
            <a:ext cx="675150" cy="307777"/>
          </a:xfrm>
          <a:prstGeom prst="rect">
            <a:avLst/>
          </a:prstGeom>
          <a:no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400" dirty="0" smtClean="0"/>
              <a:t>資料</a:t>
            </a:r>
            <a:r>
              <a:rPr kumimoji="1" lang="en-US" altLang="ja-JP" sz="1400" dirty="0" smtClean="0"/>
              <a:t>2</a:t>
            </a:r>
          </a:p>
        </p:txBody>
      </p:sp>
    </p:spTree>
    <p:extLst>
      <p:ext uri="{BB962C8B-B14F-4D97-AF65-F5344CB8AC3E}">
        <p14:creationId xmlns:p14="http://schemas.microsoft.com/office/powerpoint/2010/main" val="658894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1125</Words>
  <Application>Microsoft Office PowerPoint</Application>
  <PresentationFormat>ユーザー設定</PresentationFormat>
  <Paragraphs>116</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ゴシック</vt:lpstr>
      <vt:lpstr>ＭＳ 明朝</vt:lpstr>
      <vt:lpstr>UD デジタル 教科書体 NP-R</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2021-03-08T10:17:23Z</dcterms:created>
  <dcterms:modified xsi:type="dcterms:W3CDTF">2021-03-26T11:54:20Z</dcterms:modified>
</cp:coreProperties>
</file>