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12456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116510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267135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2026984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178278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245963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3511526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356448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191955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2371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39BB93-5D5F-4C5A-A8EC-8583F869E64C}" type="datetimeFigureOut">
              <a:rPr kumimoji="1" lang="ja-JP" altLang="en-US" smtClean="0"/>
              <a:t>2021/3/8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318851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9BB93-5D5F-4C5A-A8EC-8583F869E64C}" type="datetimeFigureOut">
              <a:rPr kumimoji="1" lang="ja-JP" altLang="en-US" smtClean="0"/>
              <a:t>2021/3/8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29047F-E910-43DB-8858-CCAA4C17D4CE}" type="slidenum">
              <a:rPr kumimoji="1" lang="ja-JP" altLang="en-US" smtClean="0"/>
              <a:t>‹#›</a:t>
            </a:fld>
            <a:endParaRPr kumimoji="1" lang="ja-JP" altLang="en-US"/>
          </a:p>
        </p:txBody>
      </p:sp>
    </p:spTree>
    <p:extLst>
      <p:ext uri="{BB962C8B-B14F-4D97-AF65-F5344CB8AC3E}">
        <p14:creationId xmlns:p14="http://schemas.microsoft.com/office/powerpoint/2010/main" val="1300264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409839" y="602811"/>
            <a:ext cx="7340471" cy="369332"/>
          </a:xfrm>
          <a:prstGeom prst="rect">
            <a:avLst/>
          </a:prstGeom>
          <a:noFill/>
        </p:spPr>
        <p:txBody>
          <a:bodyPr wrap="none" rtlCol="0" anchor="ctr" anchorCtr="0">
            <a:spAutoFit/>
          </a:bodyPr>
          <a:lstStyle/>
          <a:p>
            <a:pPr algn="ctr"/>
            <a:r>
              <a:rPr lang="ja-JP" altLang="ja-JP" b="1" u="sng" dirty="0">
                <a:latin typeface="ＭＳ ゴシック" panose="020B0609070205080204" pitchFamily="49" charset="-128"/>
                <a:ea typeface="ＭＳ ゴシック" panose="020B0609070205080204" pitchFamily="49" charset="-128"/>
              </a:rPr>
              <a:t>福祉情報コミュニケーションセンターにおける中核拠点機能について</a:t>
            </a:r>
            <a:endParaRPr kumimoji="1" lang="ja-JP" altLang="en-US"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1368000" y="1511298"/>
            <a:ext cx="9890760" cy="10210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440000" y="1597074"/>
            <a:ext cx="9818760" cy="923330"/>
          </a:xfrm>
          <a:prstGeom prst="rect">
            <a:avLst/>
          </a:prstGeom>
          <a:noFill/>
        </p:spPr>
        <p:txBody>
          <a:bodyPr wrap="square" rtlCol="0">
            <a:spAutoFit/>
          </a:bodyPr>
          <a:lstStyle/>
          <a:p>
            <a:r>
              <a:rPr lang="ja-JP" altLang="en-US" dirty="0">
                <a:latin typeface="UD デジタル 教科書体 NK-R" panose="02020400000000000000" pitchFamily="18" charset="-128"/>
                <a:ea typeface="UD デジタル 教科書体 NK-R" panose="02020400000000000000" pitchFamily="18" charset="-128"/>
              </a:rPr>
              <a:t>令和</a:t>
            </a:r>
            <a:r>
              <a:rPr lang="ja-JP" altLang="en-US" dirty="0" smtClean="0">
                <a:latin typeface="UD デジタル 教科書体 NK-R" panose="02020400000000000000" pitchFamily="18" charset="-128"/>
                <a:ea typeface="UD デジタル 教科書体 NK-R" panose="02020400000000000000" pitchFamily="18" charset="-128"/>
              </a:rPr>
              <a:t>元年６月７日に発表された「</a:t>
            </a:r>
            <a:r>
              <a:rPr lang="ja-JP" altLang="en-US" dirty="0">
                <a:latin typeface="UD デジタル 教科書体 NK-R" panose="02020400000000000000" pitchFamily="18" charset="-128"/>
                <a:ea typeface="UD デジタル 教科書体 NK-R" panose="02020400000000000000" pitchFamily="18" charset="-128"/>
              </a:rPr>
              <a:t>難聴児の早期支援に向けた保健・医療・福祉・教育の連携プロジェクト」における最終報告で、「各都道府県に難聴児支援のための中核拠点を整備する」ことが</a:t>
            </a:r>
            <a:r>
              <a:rPr lang="ja-JP" altLang="en-US" dirty="0" smtClean="0">
                <a:latin typeface="UD デジタル 教科書体 NK-R" panose="02020400000000000000" pitchFamily="18" charset="-128"/>
                <a:ea typeface="UD デジタル 教科書体 NK-R" panose="02020400000000000000" pitchFamily="18" charset="-128"/>
              </a:rPr>
              <a:t>示され、</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smtClean="0">
                <a:latin typeface="UD デジタル 教科書体 NK-R" panose="02020400000000000000" pitchFamily="18" charset="-128"/>
                <a:ea typeface="UD デジタル 教科書体 NK-R" panose="02020400000000000000" pitchFamily="18" charset="-128"/>
              </a:rPr>
              <a:t>国において、</a:t>
            </a:r>
            <a:r>
              <a:rPr lang="ja-JP" altLang="en-US" dirty="0">
                <a:latin typeface="UD デジタル 教科書体 NK-R" panose="02020400000000000000" pitchFamily="18" charset="-128"/>
                <a:ea typeface="UD デジタル 教科書体 NK-R" panose="02020400000000000000" pitchFamily="18" charset="-128"/>
              </a:rPr>
              <a:t>聴覚障害児支援中核機能モデル</a:t>
            </a:r>
            <a:r>
              <a:rPr lang="ja-JP" altLang="en-US" dirty="0" smtClean="0">
                <a:latin typeface="UD デジタル 教科書体 NK-R" panose="02020400000000000000" pitchFamily="18" charset="-128"/>
                <a:ea typeface="UD デジタル 教科書体 NK-R" panose="02020400000000000000" pitchFamily="18" charset="-128"/>
              </a:rPr>
              <a:t>事業を実施することとした。</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8" name="角丸四角形 7"/>
          <p:cNvSpPr/>
          <p:nvPr/>
        </p:nvSpPr>
        <p:spPr>
          <a:xfrm>
            <a:off x="1368000" y="3309618"/>
            <a:ext cx="9890760" cy="102108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40000" y="3404213"/>
            <a:ext cx="9643725" cy="923330"/>
          </a:xfrm>
          <a:prstGeom prst="rect">
            <a:avLst/>
          </a:prstGeom>
          <a:noFill/>
        </p:spPr>
        <p:txBody>
          <a:bodyPr wrap="square" rtlCol="0">
            <a:spAutoFit/>
          </a:bodyPr>
          <a:lstStyle/>
          <a:p>
            <a:r>
              <a:rPr lang="ja-JP" altLang="en-US" dirty="0" smtClean="0">
                <a:latin typeface="UD デジタル 教科書体 NK-R" panose="02020400000000000000" pitchFamily="18" charset="-128"/>
                <a:ea typeface="UD デジタル 教科書体 NK-R" panose="02020400000000000000" pitchFamily="18" charset="-128"/>
              </a:rPr>
              <a:t>この</a:t>
            </a:r>
            <a:r>
              <a:rPr lang="ja-JP" altLang="en-US" smtClean="0">
                <a:latin typeface="UD デジタル 教科書体 NK-R" panose="02020400000000000000" pitchFamily="18" charset="-128"/>
                <a:ea typeface="UD デジタル 教科書体 NK-R" panose="02020400000000000000" pitchFamily="18" charset="-128"/>
              </a:rPr>
              <a:t>報告を</a:t>
            </a:r>
            <a:r>
              <a:rPr lang="ja-JP" altLang="en-US">
                <a:latin typeface="UD デジタル 教科書体 NK-R" panose="02020400000000000000" pitchFamily="18" charset="-128"/>
                <a:ea typeface="UD デジタル 教科書体 NK-R" panose="02020400000000000000" pitchFamily="18" charset="-128"/>
              </a:rPr>
              <a:t>踏</a:t>
            </a:r>
            <a:r>
              <a:rPr lang="ja-JP" altLang="en-US" smtClean="0">
                <a:latin typeface="UD デジタル 教科書体 NK-R" panose="02020400000000000000" pitchFamily="18" charset="-128"/>
                <a:ea typeface="UD デジタル 教科書体 NK-R" panose="02020400000000000000" pitchFamily="18" charset="-128"/>
              </a:rPr>
              <a:t>まえて、</a:t>
            </a:r>
            <a:r>
              <a:rPr lang="ja-JP" altLang="en-US" dirty="0" smtClean="0">
                <a:latin typeface="UD デジタル 教科書体 NK-R" panose="02020400000000000000" pitchFamily="18" charset="-128"/>
                <a:ea typeface="UD デジタル 教科書体 NK-R" panose="02020400000000000000" pitchFamily="18" charset="-128"/>
              </a:rPr>
              <a:t>令和元年６月に関係の深い３部局の所管課の会議において、福祉情報コミュニケーションセンターが中核機能を担うこととした。</a:t>
            </a:r>
          </a:p>
          <a:p>
            <a:r>
              <a:rPr lang="ja-JP" altLang="en-US" dirty="0" smtClean="0">
                <a:latin typeface="UD デジタル 教科書体 NK-R" panose="02020400000000000000" pitchFamily="18" charset="-128"/>
                <a:ea typeface="UD デジタル 教科書体 NK-R" panose="02020400000000000000" pitchFamily="18" charset="-128"/>
              </a:rPr>
              <a:t>なお、令和</a:t>
            </a:r>
            <a:r>
              <a:rPr lang="en-US" altLang="ja-JP" dirty="0" smtClean="0">
                <a:latin typeface="UD デジタル 教科書体 NK-R" panose="02020400000000000000" pitchFamily="18" charset="-128"/>
                <a:ea typeface="UD デジタル 教科書体 NK-R" panose="02020400000000000000" pitchFamily="18" charset="-128"/>
              </a:rPr>
              <a:t>2</a:t>
            </a:r>
            <a:r>
              <a:rPr lang="ja-JP" altLang="en-US" dirty="0" smtClean="0">
                <a:latin typeface="UD デジタル 教科書体 NK-R" panose="02020400000000000000" pitchFamily="18" charset="-128"/>
                <a:ea typeface="UD デジタル 教科書体 NK-R" panose="02020400000000000000" pitchFamily="18" charset="-128"/>
              </a:rPr>
              <a:t>年度、大阪府は厚生労働省「聴覚障害児支援中核機能モデル事業」に採択された。</a:t>
            </a:r>
          </a:p>
        </p:txBody>
      </p:sp>
      <p:sp>
        <p:nvSpPr>
          <p:cNvPr id="10" name="角丸四角形 9"/>
          <p:cNvSpPr/>
          <p:nvPr/>
        </p:nvSpPr>
        <p:spPr>
          <a:xfrm>
            <a:off x="1368000" y="5012688"/>
            <a:ext cx="9890760" cy="1751311"/>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439999" y="5506520"/>
            <a:ext cx="9643725" cy="1200329"/>
          </a:xfrm>
          <a:prstGeom prst="rect">
            <a:avLst/>
          </a:prstGeom>
          <a:noFill/>
        </p:spPr>
        <p:txBody>
          <a:bodyPr wrap="square" rtlCol="0">
            <a:spAutoFit/>
          </a:bodyPr>
          <a:lstStyle/>
          <a:p>
            <a:r>
              <a:rPr lang="ja-JP" altLang="en-US" dirty="0" smtClean="0">
                <a:latin typeface="UD デジタル 教科書体 NK-R" panose="02020400000000000000" pitchFamily="18" charset="-128"/>
                <a:ea typeface="UD デジタル 教科書体 NK-R" panose="02020400000000000000" pitchFamily="18" charset="-128"/>
              </a:rPr>
              <a:t>福祉情報コミュニケーションセンターにおいて、</a:t>
            </a:r>
            <a:r>
              <a:rPr lang="ja-JP" altLang="en-US" dirty="0" err="1" smtClean="0">
                <a:latin typeface="UD デジタル 教科書体 NK-R" panose="02020400000000000000" pitchFamily="18" charset="-128"/>
                <a:ea typeface="UD デジタル 教科書体 NK-R" panose="02020400000000000000" pitchFamily="18" charset="-128"/>
              </a:rPr>
              <a:t>聴覚障がい</a:t>
            </a:r>
            <a:r>
              <a:rPr lang="ja-JP" altLang="en-US" dirty="0" smtClean="0">
                <a:latin typeface="UD デジタル 教科書体 NK-R" panose="02020400000000000000" pitchFamily="18" charset="-128"/>
                <a:ea typeface="UD デジタル 教科書体 NK-R" panose="02020400000000000000" pitchFamily="18" charset="-128"/>
              </a:rPr>
              <a:t>児と保護者に対し適切な情報と支援を提供するために、難聴児早期支援の中核機能を整備し、聴覚に障がいのあることがわかった乳幼児に係る相談支援や関係機関へのつなぎ、手話の獲得支援を行う専門人材の派遣などといった、支援機能の発揮を確実なものとしていく。</a:t>
            </a:r>
          </a:p>
        </p:txBody>
      </p:sp>
      <p:sp>
        <p:nvSpPr>
          <p:cNvPr id="12" name="下矢印 11"/>
          <p:cNvSpPr/>
          <p:nvPr/>
        </p:nvSpPr>
        <p:spPr>
          <a:xfrm>
            <a:off x="5684723" y="2681693"/>
            <a:ext cx="790702" cy="551178"/>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5684723" y="4422138"/>
            <a:ext cx="790702" cy="551178"/>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5"/>
          <p:cNvSpPr txBox="1"/>
          <p:nvPr/>
        </p:nvSpPr>
        <p:spPr>
          <a:xfrm>
            <a:off x="10408574" y="290286"/>
            <a:ext cx="850186" cy="312525"/>
          </a:xfrm>
          <a:prstGeom prst="rect">
            <a:avLst/>
          </a:prstGeom>
          <a:noFill/>
          <a:ln>
            <a:solidFill>
              <a:schemeClr val="tx1"/>
            </a:solidFill>
          </a:ln>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dirty="0" smtClean="0"/>
              <a:t>資料</a:t>
            </a:r>
            <a:r>
              <a:rPr lang="en-US" altLang="ja-JP" sz="1400" dirty="0"/>
              <a:t>1</a:t>
            </a:r>
            <a:endParaRPr kumimoji="1" lang="en-US" altLang="ja-JP" sz="1400" dirty="0" smtClean="0"/>
          </a:p>
        </p:txBody>
      </p:sp>
      <p:sp>
        <p:nvSpPr>
          <p:cNvPr id="2" name="テキスト ボックス 1"/>
          <p:cNvSpPr txBox="1"/>
          <p:nvPr/>
        </p:nvSpPr>
        <p:spPr>
          <a:xfrm>
            <a:off x="1492220" y="5095801"/>
            <a:ext cx="1922321" cy="369332"/>
          </a:xfrm>
          <a:prstGeom prst="rect">
            <a:avLst/>
          </a:prstGeom>
          <a:noFill/>
          <a:ln>
            <a:solidFill>
              <a:schemeClr val="tx1"/>
            </a:solidFill>
          </a:ln>
        </p:spPr>
        <p:txBody>
          <a:bodyPr wrap="none" rtlCol="0">
            <a:spAutoFit/>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めざすべき方向性</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0335044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UD デジタル 教科書体 NK-R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2021-03-08T10:16:53Z</dcterms:created>
  <dcterms:modified xsi:type="dcterms:W3CDTF">2021-03-08T10:16:58Z</dcterms:modified>
</cp:coreProperties>
</file>