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85" r:id="rId2"/>
    <p:sldId id="291" r:id="rId3"/>
    <p:sldId id="293" r:id="rId4"/>
    <p:sldId id="294" r:id="rId5"/>
    <p:sldId id="295" r:id="rId6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B7"/>
    <a:srgbClr val="41719C"/>
    <a:srgbClr val="E3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942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12333649379321"/>
          <c:y val="0.15508339116144801"/>
          <c:w val="0.73642805865472893"/>
          <c:h val="0.74704102068446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40歳未満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2.0655824039703423E-3"/>
                  <c:y val="3.85356454720616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1D-43AD-B858-4802C3F03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Sheet5!$C$2:$G$2</c:f>
              <c:strCache>
                <c:ptCount val="5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</c:strCache>
            </c:strRef>
          </c:cat>
          <c:val>
            <c:numRef>
              <c:f>Sheet5!$C$3:$G$3</c:f>
              <c:numCache>
                <c:formatCode>#,##0_);[Red]\(#,##0\)</c:formatCode>
                <c:ptCount val="5"/>
                <c:pt idx="0">
                  <c:v>461</c:v>
                </c:pt>
                <c:pt idx="1">
                  <c:v>427</c:v>
                </c:pt>
                <c:pt idx="2">
                  <c:v>387</c:v>
                </c:pt>
                <c:pt idx="3">
                  <c:v>373</c:v>
                </c:pt>
                <c:pt idx="4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D-43AD-B858-4802C3F03F95}"/>
            </c:ext>
          </c:extLst>
        </c:ser>
        <c:ser>
          <c:idx val="1"/>
          <c:order val="1"/>
          <c:tx>
            <c:strRef>
              <c:f>Sheet5!$B$4</c:f>
              <c:strCache>
                <c:ptCount val="1"/>
                <c:pt idx="0">
                  <c:v>40歳代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Sheet5!$C$2:$G$2</c:f>
              <c:strCache>
                <c:ptCount val="5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</c:strCache>
            </c:strRef>
          </c:cat>
          <c:val>
            <c:numRef>
              <c:f>Sheet5!$C$4:$G$4</c:f>
              <c:numCache>
                <c:formatCode>#,##0_);[Red]\(#,##0\)</c:formatCode>
                <c:ptCount val="5"/>
                <c:pt idx="0">
                  <c:v>1099</c:v>
                </c:pt>
                <c:pt idx="1">
                  <c:v>1072</c:v>
                </c:pt>
                <c:pt idx="2">
                  <c:v>993</c:v>
                </c:pt>
                <c:pt idx="3">
                  <c:v>965</c:v>
                </c:pt>
                <c:pt idx="4">
                  <c:v>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D-43AD-B858-4802C3F03F95}"/>
            </c:ext>
          </c:extLst>
        </c:ser>
        <c:ser>
          <c:idx val="2"/>
          <c:order val="2"/>
          <c:tx>
            <c:strRef>
              <c:f>Sheet5!$B$5</c:f>
              <c:strCache>
                <c:ptCount val="1"/>
                <c:pt idx="0">
                  <c:v>50歳代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Sheet5!$C$2:$G$2</c:f>
              <c:strCache>
                <c:ptCount val="5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</c:strCache>
            </c:strRef>
          </c:cat>
          <c:val>
            <c:numRef>
              <c:f>Sheet5!$C$5:$G$5</c:f>
              <c:numCache>
                <c:formatCode>#,##0_);[Red]\(#,##0\)</c:formatCode>
                <c:ptCount val="5"/>
                <c:pt idx="0">
                  <c:v>1570</c:v>
                </c:pt>
                <c:pt idx="1">
                  <c:v>1594</c:v>
                </c:pt>
                <c:pt idx="2">
                  <c:v>1580</c:v>
                </c:pt>
                <c:pt idx="3">
                  <c:v>1481</c:v>
                </c:pt>
                <c:pt idx="4">
                  <c:v>1478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1D-43AD-B858-4802C3F03F95}"/>
            </c:ext>
          </c:extLst>
        </c:ser>
        <c:ser>
          <c:idx val="3"/>
          <c:order val="3"/>
          <c:tx>
            <c:strRef>
              <c:f>Sheet5!$B$6</c:f>
              <c:strCache>
                <c:ptCount val="1"/>
                <c:pt idx="0">
                  <c:v>60歳代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Sheet5!$C$2:$G$2</c:f>
              <c:strCache>
                <c:ptCount val="5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</c:strCache>
            </c:strRef>
          </c:cat>
          <c:val>
            <c:numRef>
              <c:f>Sheet5!$C$6:$G$6</c:f>
              <c:numCache>
                <c:formatCode>#,##0_);[Red]\(#,##0\)</c:formatCode>
                <c:ptCount val="5"/>
                <c:pt idx="0">
                  <c:v>2729</c:v>
                </c:pt>
                <c:pt idx="1">
                  <c:v>2630</c:v>
                </c:pt>
                <c:pt idx="2">
                  <c:v>2398</c:v>
                </c:pt>
                <c:pt idx="3">
                  <c:v>2144</c:v>
                </c:pt>
                <c:pt idx="4">
                  <c:v>1980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1D-43AD-B858-4802C3F03F95}"/>
            </c:ext>
          </c:extLst>
        </c:ser>
        <c:ser>
          <c:idx val="4"/>
          <c:order val="4"/>
          <c:tx>
            <c:strRef>
              <c:f>Sheet5!$B$7</c:f>
              <c:strCache>
                <c:ptCount val="1"/>
                <c:pt idx="0">
                  <c:v>70歳代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Sheet5!$C$2:$G$2</c:f>
              <c:strCache>
                <c:ptCount val="5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</c:strCache>
            </c:strRef>
          </c:cat>
          <c:val>
            <c:numRef>
              <c:f>Sheet5!$C$7:$G$7</c:f>
              <c:numCache>
                <c:formatCode>#,##0_);[Red]\(#,##0\)</c:formatCode>
                <c:ptCount val="5"/>
                <c:pt idx="0">
                  <c:v>2435</c:v>
                </c:pt>
                <c:pt idx="1">
                  <c:v>2398</c:v>
                </c:pt>
                <c:pt idx="2">
                  <c:v>2355</c:v>
                </c:pt>
                <c:pt idx="3">
                  <c:v>2397</c:v>
                </c:pt>
                <c:pt idx="4">
                  <c:v>2468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1D-43AD-B858-4802C3F03F95}"/>
            </c:ext>
          </c:extLst>
        </c:ser>
        <c:ser>
          <c:idx val="5"/>
          <c:order val="5"/>
          <c:tx>
            <c:strRef>
              <c:f>Sheet5!$B$8</c:f>
              <c:strCache>
                <c:ptCount val="1"/>
                <c:pt idx="0">
                  <c:v>80歳以上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Sheet5!$C$2:$G$2</c:f>
              <c:strCache>
                <c:ptCount val="5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  <c:pt idx="3">
                  <c:v>H30</c:v>
                </c:pt>
                <c:pt idx="4">
                  <c:v>R1</c:v>
                </c:pt>
              </c:strCache>
            </c:strRef>
          </c:cat>
          <c:val>
            <c:numRef>
              <c:f>Sheet5!$C$8:$G$8</c:f>
              <c:numCache>
                <c:formatCode>#,##0_);[Red]\(#,##0\)</c:formatCode>
                <c:ptCount val="5"/>
                <c:pt idx="0">
                  <c:v>1612</c:v>
                </c:pt>
                <c:pt idx="1">
                  <c:v>1702</c:v>
                </c:pt>
                <c:pt idx="2">
                  <c:v>1752</c:v>
                </c:pt>
                <c:pt idx="3">
                  <c:v>1838</c:v>
                </c:pt>
                <c:pt idx="4">
                  <c:v>1950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1D-43AD-B858-4802C3F03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03386136"/>
        <c:axId val="603392040"/>
        <c:extLst/>
      </c:barChart>
      <c:catAx>
        <c:axId val="60338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500"/>
              </a:lnSpc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3392040"/>
        <c:crosses val="autoZero"/>
        <c:auto val="1"/>
        <c:lblAlgn val="ctr"/>
        <c:lblOffset val="100"/>
        <c:noMultiLvlLbl val="0"/>
      </c:catAx>
      <c:valAx>
        <c:axId val="603392040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338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7214725995372"/>
          <c:y val="0.32897824963592803"/>
          <c:w val="0.15406341485210268"/>
          <c:h val="0.39017614127713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0.03507</cdr:x>
      <cdr:y>0.02644</cdr:y>
    </cdr:from>
    <cdr:to>
      <cdr:x>1</cdr:x>
      <cdr:y>0.17844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400876" y="123111"/>
          <a:ext cx="11029950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65125" lvl="0" indent="-365125" defTabSz="1280160"/>
          <a:r>
            <a:rPr kumimoji="1" lang="ja-JP" altLang="en-US" sz="16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（人）</a:t>
          </a:r>
          <a:endParaRPr kumimoji="1" lang="en-US" altLang="ja-JP" sz="1600" dirty="0" smtClean="0">
            <a:solidFill>
              <a:prstClr val="black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 xmlns:a="http://schemas.openxmlformats.org/drawingml/2006/main">
          <a:pPr marL="365125" lvl="0" indent="-365125" defTabSz="1280160"/>
          <a:endParaRPr kumimoji="1" lang="en-US" altLang="ja-JP" sz="2400" dirty="0" smtClean="0">
            <a:solidFill>
              <a:prstClr val="black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88AE-05ED-437C-BBFB-187522043A01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1697D-5687-4BF9-B2E3-B12E696EFE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178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D9BF8-648A-4D4A-8DAE-26A5B7E72B33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0D099-01D4-440C-8D94-32D9FB65F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3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C739-2C19-4987-9473-A53E87E444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28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C739-2C19-4987-9473-A53E87E444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69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C739-2C19-4987-9473-A53E87E444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9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C739-2C19-4987-9473-A53E87E444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2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C739-2C19-4987-9473-A53E87E444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43E-64B6-46E0-8F53-4B47EE1A7BEB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48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216D-00AB-4A52-9759-A1F39624A0B1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93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D76-7C9D-48C7-945B-0AD01ACC6714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3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917A-03EF-4386-865A-9C1DB4A1F76D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07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425F-C146-449F-A27A-3C6C85FD98EC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6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33AE-3014-4422-A11A-1C77614CC1C3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2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F428-0BAC-4C69-A9AE-A35B5F5E2723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30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B0-AF38-4AFF-BB98-1DA3AFA2EAEE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9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C5F7-C415-4184-86E0-5C7A882E424F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0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AB27-FABB-4124-8981-2A1094CC56C0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61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2855-3C9B-4E34-9EF7-E45D81DE09CA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31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53C1-38E2-4360-8E8F-FEE147895A82}" type="datetime1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4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65567" y="700484"/>
            <a:ext cx="1252509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01362" y="84742"/>
            <a:ext cx="12090637" cy="610814"/>
          </a:xfrm>
        </p:spPr>
        <p:txBody>
          <a:bodyPr>
            <a:noAutofit/>
          </a:bodyPr>
          <a:lstStyle/>
          <a:p>
            <a:r>
              <a:rPr lang="ja-JP" altLang="en-US" sz="336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第</a:t>
            </a:r>
            <a:r>
              <a:rPr lang="en-US" altLang="ja-JP" sz="336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3360" b="1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期障がい</a:t>
            </a:r>
            <a:r>
              <a:rPr lang="ja-JP" altLang="en-US" sz="336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福祉</a:t>
            </a:r>
            <a:r>
              <a:rPr lang="ja-JP" altLang="en-US" sz="336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計画</a:t>
            </a:r>
            <a:r>
              <a:rPr lang="ja-JP" altLang="en-US" sz="336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に係る成果</a:t>
            </a:r>
            <a:r>
              <a:rPr lang="ja-JP" altLang="en-US" sz="336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目標について</a:t>
            </a:r>
            <a:endParaRPr lang="ja-JP" altLang="en-US" sz="336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871546" y="9048934"/>
            <a:ext cx="2880360" cy="511175"/>
          </a:xfrm>
        </p:spPr>
        <p:txBody>
          <a:bodyPr/>
          <a:lstStyle/>
          <a:p>
            <a:pPr defTabSz="1280160"/>
            <a:fld id="{D2D8002D-B5B0-4BAC-B1F6-782DDCCE6D9C}" type="slidenum">
              <a:rPr kumimoji="1" lang="ja-JP" altLang="en-US" b="1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defTabSz="1280160"/>
              <a:t>1</a:t>
            </a:fld>
            <a:endParaRPr kumimoji="1" lang="ja-JP" altLang="en-US" b="1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012632" y="149908"/>
            <a:ext cx="1673202" cy="6086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資料３</a:t>
            </a:r>
            <a:endParaRPr kumimoji="1" lang="ja-JP" altLang="en-US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37017" y="882104"/>
            <a:ext cx="123726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 defTabSz="1280160"/>
            <a:r>
              <a:rPr kumimoji="1" lang="ja-JP" altLang="en-US" sz="26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１．国が示す成果目標（案）</a:t>
            </a:r>
            <a:endParaRPr kumimoji="1" lang="en-US" altLang="ja-JP" sz="2600" b="1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7" y="1452820"/>
            <a:ext cx="11731752" cy="813816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2148504" y="9252285"/>
            <a:ext cx="1047979" cy="697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044807" y="9181671"/>
            <a:ext cx="6660000" cy="36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>
              <a:lnSpc>
                <a:spcPts val="1500"/>
              </a:lnSpc>
            </a:pP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令和</a:t>
            </a:r>
            <a:r>
              <a:rPr kumimoji="1" lang="en-US" altLang="ja-JP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kumimoji="1" lang="en-US" altLang="ja-JP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17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</a:t>
            </a:r>
            <a:r>
              <a:rPr kumimoji="1"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第</a:t>
            </a:r>
            <a:r>
              <a:rPr kumimoji="1" lang="en-US" altLang="ja-JP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98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回社会</a:t>
            </a:r>
            <a:r>
              <a:rPr kumimoji="1"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保障審議会障害者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部会」資料より（一部抜粋）</a:t>
            </a:r>
            <a:endParaRPr kumimoji="1" lang="ja-JP" altLang="en-US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3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コネクタ 14"/>
          <p:cNvCxnSpPr/>
          <p:nvPr/>
        </p:nvCxnSpPr>
        <p:spPr>
          <a:xfrm>
            <a:off x="65567" y="700484"/>
            <a:ext cx="1252509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76" y="2175684"/>
            <a:ext cx="11190351" cy="7485793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1295804" y="9046431"/>
            <a:ext cx="1047979" cy="697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7966" y="1463361"/>
            <a:ext cx="12744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 defTabSz="1280160">
              <a:spcAft>
                <a:spcPts val="1200"/>
              </a:spcAft>
              <a:tabLst>
                <a:tab pos="12020550" algn="l"/>
              </a:tabLst>
            </a:pPr>
            <a:r>
              <a:rPr kumimoji="1"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 </a:t>
            </a:r>
            <a:r>
              <a:rPr kumimoji="1" lang="ja-JP" altLang="en-US" sz="2400" b="1" spc="-5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精神障がい</a:t>
            </a:r>
            <a:r>
              <a:rPr kumimoji="1" lang="ja-JP" altLang="en-US" sz="2400" b="1" spc="-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者の精神病床から退院後</a:t>
            </a:r>
            <a:r>
              <a:rPr kumimoji="1" lang="en-US" altLang="ja-JP" sz="2400" b="1" spc="-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b="1" spc="-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年以内の地域における平均生活日数の上昇</a:t>
            </a:r>
            <a:r>
              <a:rPr kumimoji="1" lang="en-US" altLang="ja-JP" sz="2000" b="1" spc="-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000" b="1" spc="-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新規</a:t>
            </a:r>
            <a:r>
              <a:rPr kumimoji="1" lang="en-US" altLang="ja-JP" sz="2000" b="1" spc="-5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628650" indent="-628650" defTabSz="1280160">
              <a:spcAft>
                <a:spcPts val="600"/>
              </a:spcAft>
              <a:tabLst>
                <a:tab pos="12020550" algn="l"/>
              </a:tabLst>
            </a:pPr>
            <a:r>
              <a:rPr kumimoji="1"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・国方針に準じ、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316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日以上とする。</a:t>
            </a:r>
            <a:endParaRPr kumimoji="1" lang="en-US" altLang="ja-JP" sz="24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37017" y="882104"/>
            <a:ext cx="123726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 defTabSz="1280160"/>
            <a:r>
              <a:rPr kumimoji="1" lang="ja-JP" altLang="en-US" sz="26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r>
              <a:rPr kumimoji="1" lang="ja-JP" altLang="en-US" sz="2600" b="1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．大阪府における成果目標（案）</a:t>
            </a:r>
            <a:endParaRPr kumimoji="1" lang="en-US" altLang="ja-JP" sz="2600" b="1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001250" y="8832973"/>
            <a:ext cx="2668077" cy="6826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>
              <a:lnSpc>
                <a:spcPts val="1500"/>
              </a:lnSpc>
            </a:pP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令和</a:t>
            </a:r>
            <a:r>
              <a:rPr kumimoji="1" lang="en-US" altLang="ja-JP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kumimoji="1" lang="en-US" altLang="ja-JP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kumimoji="1" lang="en-US" altLang="ja-JP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17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</a:t>
            </a:r>
            <a:r>
              <a:rPr kumimoji="1"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第</a:t>
            </a:r>
            <a:r>
              <a:rPr kumimoji="1" lang="en-US" altLang="ja-JP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98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回社会</a:t>
            </a:r>
            <a:r>
              <a:rPr kumimoji="1"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保障審議会障害者</a:t>
            </a:r>
            <a:r>
              <a:rPr kumimoji="1"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部会」資料より（一部抜粋）</a:t>
            </a:r>
            <a:endParaRPr kumimoji="1" lang="ja-JP" altLang="en-US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871546" y="9048934"/>
            <a:ext cx="2880360" cy="511175"/>
          </a:xfrm>
        </p:spPr>
        <p:txBody>
          <a:bodyPr/>
          <a:lstStyle/>
          <a:p>
            <a:pPr defTabSz="1280160"/>
            <a:fld id="{D2D8002D-B5B0-4BAC-B1F6-782DDCCE6D9C}" type="slidenum">
              <a:rPr kumimoji="1" lang="ja-JP" altLang="en-US" b="1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defTabSz="1280160"/>
              <a:t>2</a:t>
            </a:fld>
            <a:endParaRPr kumimoji="1" lang="ja-JP" altLang="en-US" b="1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2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コネクタ 14"/>
          <p:cNvCxnSpPr/>
          <p:nvPr/>
        </p:nvCxnSpPr>
        <p:spPr>
          <a:xfrm>
            <a:off x="65567" y="700484"/>
            <a:ext cx="1252509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17967" y="1063311"/>
            <a:ext cx="1220116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0" indent="-628650" defTabSz="1280160">
              <a:spcAft>
                <a:spcPts val="1200"/>
              </a:spcAft>
              <a:tabLst>
                <a:tab pos="12020550" algn="l"/>
              </a:tabLst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◇ 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精神</a:t>
            </a:r>
            <a:r>
              <a:rPr kumimoji="1"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病床における退院率の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上昇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628650" lvl="0" indent="-628650" defTabSz="1280160">
              <a:spcAft>
                <a:spcPts val="600"/>
              </a:spcAft>
              <a:tabLst>
                <a:tab pos="12020550" algn="l"/>
              </a:tabLst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方針に準じ、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ヶ月時点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69%</a:t>
            </a:r>
            <a:r>
              <a:rPr kumimoji="1" lang="ja-JP" altLang="en-US" sz="24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ヶ月時点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86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％、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ヶ月時点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92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％以上とする。</a:t>
            </a:r>
          </a:p>
          <a:p>
            <a:pPr marL="628650" marR="0" lvl="0" indent="-62865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2020550" algn="l"/>
              </a:tabLst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871546" y="9048934"/>
            <a:ext cx="2880360" cy="511175"/>
          </a:xfrm>
        </p:spPr>
        <p:txBody>
          <a:bodyPr/>
          <a:lstStyle/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6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pPr marL="0" marR="0" lvl="0" indent="0" algn="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23726"/>
              </p:ext>
            </p:extLst>
          </p:nvPr>
        </p:nvGraphicFramePr>
        <p:xfrm>
          <a:off x="660315" y="3526916"/>
          <a:ext cx="9666485" cy="369369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50871">
                  <a:extLst>
                    <a:ext uri="{9D8B030D-6E8A-4147-A177-3AD203B41FA5}">
                      <a16:colId xmlns:a16="http://schemas.microsoft.com/office/drawing/2014/main" val="2848068841"/>
                    </a:ext>
                  </a:extLst>
                </a:gridCol>
                <a:gridCol w="970852">
                  <a:extLst>
                    <a:ext uri="{9D8B030D-6E8A-4147-A177-3AD203B41FA5}">
                      <a16:colId xmlns:a16="http://schemas.microsoft.com/office/drawing/2014/main" val="3918060135"/>
                    </a:ext>
                  </a:extLst>
                </a:gridCol>
                <a:gridCol w="1701262">
                  <a:extLst>
                    <a:ext uri="{9D8B030D-6E8A-4147-A177-3AD203B41FA5}">
                      <a16:colId xmlns:a16="http://schemas.microsoft.com/office/drawing/2014/main" val="670651579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614554553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53810741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528682780"/>
                    </a:ext>
                  </a:extLst>
                </a:gridCol>
              </a:tblGrid>
              <a:tr h="527671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</a:rPr>
                        <a:t>H27.3</a:t>
                      </a:r>
                      <a:r>
                        <a:rPr kumimoji="1" lang="ja-JP" altLang="en-US" sz="2400" b="0" dirty="0" smtClean="0">
                          <a:latin typeface="+mn-lt"/>
                        </a:rPr>
                        <a:t>実績 </a:t>
                      </a:r>
                      <a:endParaRPr kumimoji="1" lang="ja-JP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</a:rPr>
                        <a:t>H28.3</a:t>
                      </a:r>
                      <a:r>
                        <a:rPr kumimoji="1" lang="ja-JP" altLang="en-US" sz="2400" b="0" dirty="0" smtClean="0">
                          <a:latin typeface="+mn-lt"/>
                        </a:rPr>
                        <a:t>実績</a:t>
                      </a:r>
                      <a:endParaRPr kumimoji="1" lang="ja-JP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</a:rPr>
                        <a:t>H29.3</a:t>
                      </a:r>
                      <a:r>
                        <a:rPr kumimoji="1" lang="ja-JP" altLang="en-US" sz="2400" b="0" dirty="0" smtClean="0">
                          <a:latin typeface="+mn-lt"/>
                        </a:rPr>
                        <a:t>実績</a:t>
                      </a:r>
                      <a:endParaRPr kumimoji="1" lang="ja-JP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</a:rPr>
                        <a:t>R2</a:t>
                      </a:r>
                      <a:r>
                        <a:rPr kumimoji="1" lang="ja-JP" altLang="en-US" sz="2400" b="0" dirty="0" smtClean="0">
                          <a:latin typeface="+mn-lt"/>
                        </a:rPr>
                        <a:t>目標</a:t>
                      </a:r>
                      <a:endParaRPr kumimoji="1" lang="ja-JP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600383"/>
                  </a:ext>
                </a:extLst>
              </a:tr>
              <a:tr h="52767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3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ヶ月時点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lt"/>
                        </a:rPr>
                        <a:t>大阪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+mn-lt"/>
                        </a:rPr>
                        <a:t>63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r>
                        <a:rPr kumimoji="1" lang="en-US" altLang="ja-JP" sz="2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endParaRPr kumimoji="1" lang="ja-JP" altLang="en-US" sz="4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+mn-lt"/>
                        </a:rPr>
                        <a:t>61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r>
                        <a:rPr kumimoji="1" lang="en-US" altLang="ja-JP" sz="2400" baseline="30000" dirty="0" smtClean="0">
                          <a:latin typeface="+mn-lt"/>
                        </a:rPr>
                        <a:t>※</a:t>
                      </a:r>
                      <a:endParaRPr kumimoji="1" lang="ja-JP" altLang="en-US" sz="4000" baseline="300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63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69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％以上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42113"/>
                  </a:ext>
                </a:extLst>
              </a:tr>
              <a:tr h="5276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lt"/>
                        </a:rPr>
                        <a:t>全国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65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65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64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872038"/>
                  </a:ext>
                </a:extLst>
              </a:tr>
              <a:tr h="52767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6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ヶ月時点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lt"/>
                        </a:rPr>
                        <a:t>大阪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+mn-lt"/>
                        </a:rPr>
                        <a:t>—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+mn-lt"/>
                        </a:rPr>
                        <a:t>—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82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84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％以上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50876"/>
                  </a:ext>
                </a:extLst>
              </a:tr>
              <a:tr h="5276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lt"/>
                        </a:rPr>
                        <a:t>全国</a:t>
                      </a:r>
                      <a:endParaRPr kumimoji="1" lang="en-US" altLang="ja-JP" sz="2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82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82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81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5703283"/>
                  </a:ext>
                </a:extLst>
              </a:tr>
              <a:tr h="52767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12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ヶ月時点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lt"/>
                        </a:rPr>
                        <a:t>大阪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+mn-lt"/>
                        </a:rPr>
                        <a:t>92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r>
                        <a:rPr kumimoji="1" lang="en-US" altLang="ja-JP" sz="2400" baseline="30000" dirty="0" smtClean="0">
                          <a:latin typeface="+mn-lt"/>
                        </a:rPr>
                        <a:t>※</a:t>
                      </a:r>
                      <a:endParaRPr kumimoji="1" lang="ja-JP" altLang="en-US" sz="4000" baseline="300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+mn-lt"/>
                        </a:rPr>
                        <a:t>91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r>
                        <a:rPr kumimoji="1" lang="en-US" altLang="ja-JP" sz="2400" baseline="30000" dirty="0" smtClean="0">
                          <a:latin typeface="+mn-lt"/>
                        </a:rPr>
                        <a:t>※</a:t>
                      </a:r>
                      <a:endParaRPr kumimoji="1" lang="ja-JP" altLang="en-US" sz="4000" baseline="300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90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90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％以上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050846"/>
                  </a:ext>
                </a:extLst>
              </a:tr>
              <a:tr h="5276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+mn-lt"/>
                        </a:rPr>
                        <a:t>全国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90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89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88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048264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622215" y="7364988"/>
            <a:ext cx="5619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 defTabSz="1280160"/>
            <a:r>
              <a:rPr kumimoji="1" lang="en-US" altLang="ja-JP" sz="20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各年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月に実施した「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630</a:t>
            </a:r>
            <a:r>
              <a:rPr kumimoji="1" lang="ja-JP" altLang="en-US" sz="2000" dirty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調査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結果」より算出</a:t>
            </a:r>
            <a:endParaRPr kumimoji="1" lang="en-US" altLang="ja-JP" sz="2000" dirty="0" smtClean="0">
              <a:solidFill>
                <a:prstClr val="black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26312"/>
              </p:ext>
            </p:extLst>
          </p:nvPr>
        </p:nvGraphicFramePr>
        <p:xfrm>
          <a:off x="10813297" y="3524042"/>
          <a:ext cx="1712078" cy="36965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12078">
                  <a:extLst>
                    <a:ext uri="{9D8B030D-6E8A-4147-A177-3AD203B41FA5}">
                      <a16:colId xmlns:a16="http://schemas.microsoft.com/office/drawing/2014/main" val="1164769004"/>
                    </a:ext>
                  </a:extLst>
                </a:gridCol>
              </a:tblGrid>
              <a:tr h="528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+mn-lt"/>
                        </a:rPr>
                        <a:t>R5</a:t>
                      </a:r>
                      <a:r>
                        <a:rPr kumimoji="1" lang="ja-JP" altLang="en-US" sz="2400" b="0" dirty="0" smtClean="0">
                          <a:latin typeface="+mn-lt"/>
                        </a:rPr>
                        <a:t>目標</a:t>
                      </a:r>
                      <a:endParaRPr kumimoji="1" lang="ja-JP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600383"/>
                  </a:ext>
                </a:extLst>
              </a:tr>
              <a:tr h="528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—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42113"/>
                  </a:ext>
                </a:extLst>
              </a:tr>
              <a:tr h="528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69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％以上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424605"/>
                  </a:ext>
                </a:extLst>
              </a:tr>
              <a:tr h="528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—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9678642"/>
                  </a:ext>
                </a:extLst>
              </a:tr>
              <a:tr h="528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86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以上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800983"/>
                  </a:ext>
                </a:extLst>
              </a:tr>
              <a:tr h="528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—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124915"/>
                  </a:ext>
                </a:extLst>
              </a:tr>
              <a:tr h="5280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n-lt"/>
                        </a:rPr>
                        <a:t>92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％</a:t>
                      </a:r>
                      <a:r>
                        <a:rPr kumimoji="1" lang="ja-JP" altLang="en-US" sz="2400" dirty="0" smtClean="0">
                          <a:latin typeface="+mn-lt"/>
                        </a:rPr>
                        <a:t>以上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830436"/>
                  </a:ext>
                </a:extLst>
              </a:tr>
            </a:tbl>
          </a:graphicData>
        </a:graphic>
      </p:graphicFrame>
      <p:sp>
        <p:nvSpPr>
          <p:cNvPr id="3" name="右矢印 2"/>
          <p:cNvSpPr/>
          <p:nvPr/>
        </p:nvSpPr>
        <p:spPr>
          <a:xfrm>
            <a:off x="10377419" y="4838700"/>
            <a:ext cx="504825" cy="150495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5585" y="2900178"/>
            <a:ext cx="11029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 defTabSz="1280160"/>
            <a:r>
              <a:rPr kumimoji="1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精神病床における退院率</a:t>
            </a:r>
            <a:endParaRPr kumimoji="1"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65125" lvl="0" indent="-365125" defTabSz="1280160"/>
            <a:endParaRPr kumimoji="1"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0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コネクタ 14"/>
          <p:cNvCxnSpPr/>
          <p:nvPr/>
        </p:nvCxnSpPr>
        <p:spPr>
          <a:xfrm>
            <a:off x="65567" y="700484"/>
            <a:ext cx="1252509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17966" y="1063311"/>
            <a:ext cx="1231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 defTabSz="1280160">
              <a:spcAft>
                <a:spcPts val="1200"/>
              </a:spcAft>
              <a:tabLst>
                <a:tab pos="12020550" algn="l"/>
              </a:tabLst>
            </a:pPr>
            <a:r>
              <a:rPr kumimoji="1"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 精神</a:t>
            </a:r>
            <a:r>
              <a:rPr kumimoji="1"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病床における</a:t>
            </a:r>
            <a:r>
              <a:rPr kumimoji="1" lang="en-US" altLang="ja-JP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年以上長期入院患者数を設定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kumimoji="1" lang="en-US" altLang="ja-JP" sz="2000" b="1" spc="-5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8650" indent="-628650" defTabSz="1280160">
              <a:spcAft>
                <a:spcPts val="600"/>
              </a:spcAft>
              <a:tabLst>
                <a:tab pos="12020550" algn="l"/>
              </a:tabLst>
            </a:pPr>
            <a:r>
              <a:rPr kumimoji="1" lang="ja-JP" altLang="en-US" sz="24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・令和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月末時点で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以上の長期入院患者を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8,688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とする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なお、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65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歳以上と</a:t>
            </a:r>
            <a:r>
              <a:rPr kumimoji="1" lang="en-US" altLang="ja-JP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65</a:t>
            </a:r>
            <a:r>
              <a:rPr kumimoji="1"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歳未満の区別は設けない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871546" y="9048934"/>
            <a:ext cx="2880360" cy="511175"/>
          </a:xfrm>
        </p:spPr>
        <p:txBody>
          <a:bodyPr/>
          <a:lstStyle/>
          <a:p>
            <a:pPr defTabSz="1280160"/>
            <a:fld id="{D2D8002D-B5B0-4BAC-B1F6-782DDCCE6D9C}" type="slidenum">
              <a:rPr kumimoji="1" lang="ja-JP" altLang="en-US" b="1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defTabSz="1280160"/>
              <a:t>4</a:t>
            </a:fld>
            <a:endParaRPr kumimoji="1" lang="ja-JP" altLang="en-US" b="1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10" name="表 3">
            <a:extLst>
              <a:ext uri="{FF2B5EF4-FFF2-40B4-BE49-F238E27FC236}">
                <a16:creationId xmlns:a16="http://schemas.microsoft.com/office/drawing/2014/main" id="{BB04A98C-1AC2-492A-BF44-D96B61888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09632"/>
              </p:ext>
            </p:extLst>
          </p:nvPr>
        </p:nvGraphicFramePr>
        <p:xfrm>
          <a:off x="948997" y="6216184"/>
          <a:ext cx="11483633" cy="271926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16096">
                  <a:extLst>
                    <a:ext uri="{9D8B030D-6E8A-4147-A177-3AD203B41FA5}">
                      <a16:colId xmlns:a16="http://schemas.microsoft.com/office/drawing/2014/main" val="2006817062"/>
                    </a:ext>
                  </a:extLst>
                </a:gridCol>
                <a:gridCol w="928938">
                  <a:extLst>
                    <a:ext uri="{9D8B030D-6E8A-4147-A177-3AD203B41FA5}">
                      <a16:colId xmlns:a16="http://schemas.microsoft.com/office/drawing/2014/main" val="3209648824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82953578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60544735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7212498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416270989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63091349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7348799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007891517"/>
                    </a:ext>
                  </a:extLst>
                </a:gridCol>
                <a:gridCol w="1332999">
                  <a:extLst>
                    <a:ext uri="{9D8B030D-6E8A-4147-A177-3AD203B41FA5}">
                      <a16:colId xmlns:a16="http://schemas.microsoft.com/office/drawing/2014/main" val="3550959235"/>
                    </a:ext>
                  </a:extLst>
                </a:gridCol>
              </a:tblGrid>
              <a:tr h="473371"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</a:rPr>
                        <a:t>H27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>
                          <a:effectLst/>
                        </a:rPr>
                        <a:t>H28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</a:rPr>
                        <a:t>H29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</a:rPr>
                        <a:t>H30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 smtClean="0">
                          <a:effectLst/>
                        </a:rPr>
                        <a:t>R1</a:t>
                      </a:r>
                      <a:r>
                        <a:rPr lang="ja-JP" altLang="en-US" sz="2000" b="0" u="none" strike="noStrike" dirty="0" smtClean="0">
                          <a:effectLst/>
                        </a:rPr>
                        <a:t>速報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/>
                        <a:t>R2</a:t>
                      </a:r>
                      <a:endParaRPr lang="ja-JP" altLang="en-US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653043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marL="0" indent="176213" algn="l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入院患者数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（人）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16,611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16,345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16,348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16,065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16,063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ja-JP" altLang="en-US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16,000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8707181"/>
                  </a:ext>
                </a:extLst>
              </a:tr>
              <a:tr h="770021">
                <a:tc>
                  <a:txBody>
                    <a:bodyPr/>
                    <a:lstStyle/>
                    <a:p>
                      <a:pPr marL="0" indent="176213" algn="l" fontAlgn="ctr"/>
                      <a:r>
                        <a:rPr lang="en-US" altLang="ja-JP" sz="2000" u="none" strike="noStrike" dirty="0" smtClean="0">
                          <a:effectLst/>
                        </a:rPr>
                        <a:t>1</a:t>
                      </a:r>
                      <a:r>
                        <a:rPr lang="ja-JP" altLang="en-US" sz="2000" u="none" strike="noStrike" dirty="0">
                          <a:effectLst/>
                        </a:rPr>
                        <a:t>年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以上</a:t>
                      </a:r>
                      <a:endParaRPr lang="en-US" altLang="ja-JP" sz="2000" u="none" strike="noStrike" dirty="0" smtClean="0">
                        <a:effectLst/>
                      </a:endParaRPr>
                    </a:p>
                    <a:p>
                      <a:pPr marL="0" indent="176213" algn="l" fontAlgn="ctr"/>
                      <a:r>
                        <a:rPr lang="ja-JP" altLang="en-US" sz="2000" u="none" strike="noStrike" spc="-60" baseline="0" dirty="0" smtClean="0">
                          <a:effectLst/>
                        </a:rPr>
                        <a:t>長期入院患者数</a:t>
                      </a:r>
                      <a:r>
                        <a:rPr lang="ja-JP" altLang="en-US" sz="1600" u="none" strike="noStrike" spc="-60" baseline="0" dirty="0" smtClean="0">
                          <a:effectLst/>
                        </a:rPr>
                        <a:t>（人）</a:t>
                      </a:r>
                      <a:endParaRPr lang="en-US" altLang="ja-JP" sz="1600" u="none" strike="noStrike" spc="-60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9,906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9,823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9,465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9,198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9,113 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8,688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7564321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marL="0" indent="176213" algn="l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年以上の割合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（％）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59.6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60.1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57.9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57.3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56.7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54.3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0249534"/>
                  </a:ext>
                </a:extLst>
              </a:tr>
            </a:tbl>
          </a:graphicData>
        </a:graphic>
      </p:graphicFrame>
      <p:sp>
        <p:nvSpPr>
          <p:cNvPr id="11" name="上カーブ矢印 10"/>
          <p:cNvSpPr/>
          <p:nvPr/>
        </p:nvSpPr>
        <p:spPr>
          <a:xfrm>
            <a:off x="6771966" y="8847107"/>
            <a:ext cx="828000" cy="312468"/>
          </a:xfrm>
          <a:prstGeom prst="curvedUpArrow">
            <a:avLst>
              <a:gd name="adj1" fmla="val 25000"/>
              <a:gd name="adj2" fmla="val 115665"/>
              <a:gd name="adj3" fmla="val 2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上カーブ矢印 11"/>
          <p:cNvSpPr/>
          <p:nvPr/>
        </p:nvSpPr>
        <p:spPr>
          <a:xfrm>
            <a:off x="5848291" y="8837897"/>
            <a:ext cx="828000" cy="312468"/>
          </a:xfrm>
          <a:prstGeom prst="curvedUpArrow">
            <a:avLst>
              <a:gd name="adj1" fmla="val 25000"/>
              <a:gd name="adj2" fmla="val 115665"/>
              <a:gd name="adj3" fmla="val 2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20403" y="91623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▲</a:t>
            </a:r>
            <a:r>
              <a:rPr kumimoji="1" lang="en-US" altLang="ja-JP" dirty="0" smtClean="0"/>
              <a:t>0.6</a:t>
            </a:r>
            <a:r>
              <a:rPr kumimoji="1" lang="ja-JP" altLang="en-US" dirty="0" smtClean="0"/>
              <a:t>％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8967" y="9157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▲</a:t>
            </a:r>
            <a:r>
              <a:rPr kumimoji="1" lang="en-US" altLang="ja-JP" dirty="0" smtClean="0"/>
              <a:t>0.6</a:t>
            </a:r>
            <a:r>
              <a:rPr kumimoji="1" lang="ja-JP" altLang="en-US" dirty="0" smtClean="0"/>
              <a:t>％</a:t>
            </a:r>
            <a:endParaRPr kumimoji="1" lang="ja-JP" altLang="en-US" dirty="0"/>
          </a:p>
        </p:txBody>
      </p:sp>
      <p:sp>
        <p:nvSpPr>
          <p:cNvPr id="17" name="上カーブ矢印 16"/>
          <p:cNvSpPr/>
          <p:nvPr/>
        </p:nvSpPr>
        <p:spPr>
          <a:xfrm>
            <a:off x="8733673" y="8842988"/>
            <a:ext cx="828000" cy="312468"/>
          </a:xfrm>
          <a:prstGeom prst="curvedUpArrow">
            <a:avLst>
              <a:gd name="adj1" fmla="val 25000"/>
              <a:gd name="adj2" fmla="val 115665"/>
              <a:gd name="adj3" fmla="val 2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上カーブ矢印 17"/>
          <p:cNvSpPr/>
          <p:nvPr/>
        </p:nvSpPr>
        <p:spPr>
          <a:xfrm>
            <a:off x="7728090" y="8845313"/>
            <a:ext cx="828000" cy="312468"/>
          </a:xfrm>
          <a:prstGeom prst="curvedUpArrow">
            <a:avLst>
              <a:gd name="adj1" fmla="val 25000"/>
              <a:gd name="adj2" fmla="val 115665"/>
              <a:gd name="adj3" fmla="val 2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上カーブ矢印 19"/>
          <p:cNvSpPr/>
          <p:nvPr/>
        </p:nvSpPr>
        <p:spPr>
          <a:xfrm>
            <a:off x="9722595" y="8823728"/>
            <a:ext cx="828000" cy="312468"/>
          </a:xfrm>
          <a:prstGeom prst="curvedUpArrow">
            <a:avLst>
              <a:gd name="adj1" fmla="val 25000"/>
              <a:gd name="adj2" fmla="val 115665"/>
              <a:gd name="adj3" fmla="val 2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上カーブ矢印 23"/>
          <p:cNvSpPr/>
          <p:nvPr/>
        </p:nvSpPr>
        <p:spPr>
          <a:xfrm>
            <a:off x="10688373" y="8823728"/>
            <a:ext cx="828000" cy="312468"/>
          </a:xfrm>
          <a:prstGeom prst="curvedUpArrow">
            <a:avLst>
              <a:gd name="adj1" fmla="val 25000"/>
              <a:gd name="adj2" fmla="val 115665"/>
              <a:gd name="adj3" fmla="val 2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59080" y="2745753"/>
            <a:ext cx="11080594" cy="2628000"/>
          </a:xfrm>
          <a:prstGeom prst="rect">
            <a:avLst/>
          </a:prstGeom>
          <a:gradFill>
            <a:gsLst>
              <a:gs pos="0">
                <a:srgbClr val="FFE7B7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23674" y="2856627"/>
            <a:ext cx="11016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 defTabSz="1280160">
              <a:spcAft>
                <a:spcPts val="1200"/>
              </a:spcAft>
            </a:pPr>
            <a:r>
              <a:rPr kumimoji="1" lang="en-US" altLang="ja-JP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</a:t>
            </a:r>
            <a:r>
              <a:rPr kumimoji="1" lang="ja-JP" altLang="en-US" sz="20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大阪府の考え方</a:t>
            </a:r>
            <a:r>
              <a:rPr kumimoji="1" lang="en-US" altLang="ja-JP" sz="20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endParaRPr kumimoji="1" lang="en-US" altLang="ja-JP" sz="2000" b="1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1450" lvl="0" indent="-171450" defTabSz="1280160"/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・全入院患者に占める「</a:t>
            </a: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年以上長期入院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患者」の割合は減少傾向にあり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、平成</a:t>
            </a: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年度からの退院促進</a:t>
            </a: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事業開始後、毎年</a:t>
            </a: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0.6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％減少していることから、今後も毎年</a:t>
            </a: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0.6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％減少していくものとして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推計</a:t>
            </a:r>
            <a:endParaRPr kumimoji="1" lang="en-US" altLang="ja-JP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6213" lvl="0" indent="-176213" defTabSz="1280160"/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・一方、全入院患者は、令和</a:t>
            </a: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月末時点においても大きく減少しないと想定し、</a:t>
            </a:r>
            <a:r>
              <a:rPr kumimoji="1" lang="en-US" altLang="ja-JP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16,000</a:t>
            </a:r>
            <a:r>
              <a:rPr kumimoji="1"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人と推計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98142" y="4549399"/>
            <a:ext cx="2664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月末時点で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年以上の長期入院患者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33497" y="4486231"/>
            <a:ext cx="2970850" cy="7719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926092" y="4677733"/>
            <a:ext cx="738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　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16,000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（人） 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54.3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（％）  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　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8,688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（人）</a:t>
            </a:r>
            <a:endParaRPr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63025" y="9165780"/>
            <a:ext cx="33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※</a:t>
            </a:r>
            <a:r>
              <a:rPr kumimoji="1" lang="ja-JP" altLang="en-US" i="1" dirty="0" smtClean="0"/>
              <a:t>毎年</a:t>
            </a:r>
            <a:r>
              <a:rPr kumimoji="1" lang="en-US" altLang="ja-JP" i="1" dirty="0" smtClean="0"/>
              <a:t>0.6</a:t>
            </a:r>
            <a:r>
              <a:rPr kumimoji="1" lang="ja-JP" altLang="en-US" i="1" dirty="0" smtClean="0"/>
              <a:t>％の減少として推計</a:t>
            </a:r>
            <a:endParaRPr kumimoji="1" lang="ja-JP" altLang="en-US" i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7672964" y="9141117"/>
            <a:ext cx="3566535" cy="360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13137" y="5776728"/>
            <a:ext cx="11029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 defTabSz="1280160"/>
            <a:r>
              <a:rPr kumimoji="1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精神病床における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年以上長期入院患者数</a:t>
            </a:r>
            <a:endParaRPr kumimoji="1"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65125" lvl="0" indent="-365125" defTabSz="1280160"/>
            <a:endParaRPr kumimoji="1"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37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コネクタ 14"/>
          <p:cNvCxnSpPr/>
          <p:nvPr/>
        </p:nvCxnSpPr>
        <p:spPr>
          <a:xfrm>
            <a:off x="65567" y="700484"/>
            <a:ext cx="1252509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871546" y="9048934"/>
            <a:ext cx="2880360" cy="511175"/>
          </a:xfrm>
        </p:spPr>
        <p:txBody>
          <a:bodyPr/>
          <a:lstStyle/>
          <a:p>
            <a:pPr defTabSz="1280160"/>
            <a:fld id="{D2D8002D-B5B0-4BAC-B1F6-782DDCCE6D9C}" type="slidenum">
              <a:rPr kumimoji="1" lang="ja-JP" altLang="en-US" b="1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defTabSz="1280160"/>
              <a:t>5</a:t>
            </a:fld>
            <a:endParaRPr kumimoji="1" lang="ja-JP" altLang="en-US" b="1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13137" y="1452378"/>
            <a:ext cx="11029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 defTabSz="1280160"/>
            <a:r>
              <a:rPr kumimoji="1" lang="en-US" altLang="ja-JP" sz="20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精神病床における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年以上長期入院患者数（年齢別）</a:t>
            </a:r>
            <a:endParaRPr kumimoji="1"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65125" lvl="0" indent="-365125" defTabSz="1280160"/>
            <a:endParaRPr kumimoji="1"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3129AE13-3D29-42DA-96F5-0117304BF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597146"/>
              </p:ext>
            </p:extLst>
          </p:nvPr>
        </p:nvGraphicFramePr>
        <p:xfrm>
          <a:off x="913574" y="2350764"/>
          <a:ext cx="11430826" cy="419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表 23">
            <a:extLst>
              <a:ext uri="{FF2B5EF4-FFF2-40B4-BE49-F238E27FC236}">
                <a16:creationId xmlns:a16="http://schemas.microsoft.com/office/drawing/2014/main" id="{6ADA9763-7996-414A-BB72-821BFE8AC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42689"/>
              </p:ext>
            </p:extLst>
          </p:nvPr>
        </p:nvGraphicFramePr>
        <p:xfrm>
          <a:off x="1260812" y="6390174"/>
          <a:ext cx="9502438" cy="277287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07169">
                  <a:extLst>
                    <a:ext uri="{9D8B030D-6E8A-4147-A177-3AD203B41FA5}">
                      <a16:colId xmlns:a16="http://schemas.microsoft.com/office/drawing/2014/main" val="816105523"/>
                    </a:ext>
                  </a:extLst>
                </a:gridCol>
                <a:gridCol w="1689719">
                  <a:extLst>
                    <a:ext uri="{9D8B030D-6E8A-4147-A177-3AD203B41FA5}">
                      <a16:colId xmlns:a16="http://schemas.microsoft.com/office/drawing/2014/main" val="130854017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703335389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824178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3255494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557803178"/>
                    </a:ext>
                  </a:extLst>
                </a:gridCol>
              </a:tblGrid>
              <a:tr h="505926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+mn-lt"/>
                        </a:rPr>
                        <a:t>H27</a:t>
                      </a:r>
                      <a:endParaRPr kumimoji="1" lang="ja-JP" altLang="en-US" sz="2000" b="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+mn-lt"/>
                        </a:rPr>
                        <a:t>H28</a:t>
                      </a:r>
                      <a:endParaRPr kumimoji="1" lang="ja-JP" altLang="en-US" sz="2000" b="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+mn-lt"/>
                        </a:rPr>
                        <a:t>H29</a:t>
                      </a:r>
                      <a:endParaRPr kumimoji="1" lang="ja-JP" altLang="en-US" sz="2000" b="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latin typeface="+mn-lt"/>
                        </a:rPr>
                        <a:t>H30</a:t>
                      </a:r>
                      <a:endParaRPr kumimoji="1" lang="ja-JP" altLang="en-US" sz="2000" b="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latin typeface="+mn-lt"/>
                        </a:rPr>
                        <a:t>R1</a:t>
                      </a:r>
                      <a:r>
                        <a:rPr kumimoji="1" lang="ja-JP" altLang="en-US" sz="2000" b="0" dirty="0" smtClean="0">
                          <a:latin typeface="+mn-lt"/>
                        </a:rPr>
                        <a:t>速報</a:t>
                      </a:r>
                      <a:endParaRPr kumimoji="1" lang="ja-JP" altLang="en-US" sz="2000" b="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12698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65</a:t>
                      </a:r>
                      <a:r>
                        <a:rPr lang="ja-JP" altLang="en-US" sz="2000" u="none" strike="noStrike" dirty="0">
                          <a:effectLst/>
                        </a:rPr>
                        <a:t>歳未満</a:t>
                      </a:r>
                      <a:endParaRPr lang="ja-JP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―</a:t>
                      </a:r>
                      <a:r>
                        <a:rPr lang="ja-JP" altLang="en-US" sz="2000" u="none" strike="noStrike" dirty="0">
                          <a:effectLst/>
                        </a:rPr>
                        <a:t>　</a:t>
                      </a:r>
                      <a:endParaRPr lang="ja-JP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4,114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(41.9%)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3,855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(40.7%)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3,673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(39.9%)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3,568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(39.2%)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51913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65</a:t>
                      </a:r>
                      <a:r>
                        <a:rPr lang="ja-JP" altLang="en-US" sz="2000" u="none" strike="noStrike">
                          <a:effectLst/>
                        </a:rPr>
                        <a:t>歳以上</a:t>
                      </a:r>
                      <a:endParaRPr lang="ja-JP" alt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―</a:t>
                      </a:r>
                      <a:endParaRPr lang="ja-JP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5,709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(58.1%)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5,610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(59.3%)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5,525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(60.1%)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5,545</a:t>
                      </a:r>
                    </a:p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(60.8%)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903609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 smtClean="0">
                          <a:effectLst/>
                        </a:rPr>
                        <a:t>計</a:t>
                      </a:r>
                      <a:endParaRPr lang="ja-JP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9,906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9,823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9,465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9,198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9,113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286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7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t"/>
      <a:lstStyle>
        <a:defPPr>
          <a:defRPr kumimoji="1" b="1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2263</TotalTime>
  <Words>376</Words>
  <Application>Microsoft Office PowerPoint</Application>
  <PresentationFormat>A3 297x420 mm</PresentationFormat>
  <Paragraphs>139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HGPｺﾞｼｯｸE</vt:lpstr>
      <vt:lpstr>HGP創英角ｺﾞｼｯｸUB</vt:lpstr>
      <vt:lpstr>HG丸ｺﾞｼｯｸM-PRO</vt:lpstr>
      <vt:lpstr>ＭＳ Ｐゴシック</vt:lpstr>
      <vt:lpstr>ＭＳ Ｐ明朝</vt:lpstr>
      <vt:lpstr>游ゴシック</vt:lpstr>
      <vt:lpstr>游ゴシック Light</vt:lpstr>
      <vt:lpstr>Arial</vt:lpstr>
      <vt:lpstr>Calibri</vt:lpstr>
      <vt:lpstr>1_Office テーマ</vt:lpstr>
      <vt:lpstr>　第6期障がい福祉計画に係る成果目標について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髙田　梨恵</dc:creator>
  <cp:lastModifiedBy>髙田　梨恵</cp:lastModifiedBy>
  <cp:revision>280</cp:revision>
  <cp:lastPrinted>2020-03-18T09:17:13Z</cp:lastPrinted>
  <dcterms:created xsi:type="dcterms:W3CDTF">2019-03-04T07:16:55Z</dcterms:created>
  <dcterms:modified xsi:type="dcterms:W3CDTF">2020-03-18T09:20:07Z</dcterms:modified>
</cp:coreProperties>
</file>