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14" autoAdjust="0"/>
    <p:restoredTop sz="88869" autoAdjust="0"/>
  </p:normalViewPr>
  <p:slideViewPr>
    <p:cSldViewPr>
      <p:cViewPr>
        <p:scale>
          <a:sx n="200" d="100"/>
          <a:sy n="200" d="100"/>
        </p:scale>
        <p:origin x="-5466" y="-6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入院中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R1.8</c:v>
                </c:pt>
                <c:pt idx="1">
                  <c:v>H28.6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343</c:v>
                </c:pt>
                <c:pt idx="1">
                  <c:v>730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AF-40B7-B5A6-045F641214F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退院</c:v>
                </c:pt>
              </c:strCache>
            </c:strRef>
          </c:tx>
          <c:spPr>
            <a:pattFill prst="pct25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0AF-40B7-B5A6-045F641214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R1.8</c:v>
                </c:pt>
                <c:pt idx="1">
                  <c:v>H28.6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247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0AF-40B7-B5A6-045F641214F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転院・死亡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0AF-40B7-B5A6-045F641214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R1.8</c:v>
                </c:pt>
                <c:pt idx="1">
                  <c:v>H28.6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140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0AF-40B7-B5A6-045F641214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886214224"/>
        <c:axId val="886203824"/>
      </c:barChart>
      <c:catAx>
        <c:axId val="8862142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886203824"/>
        <c:crosses val="autoZero"/>
        <c:auto val="1"/>
        <c:lblAlgn val="ctr"/>
        <c:lblOffset val="100"/>
        <c:noMultiLvlLbl val="0"/>
      </c:catAx>
      <c:valAx>
        <c:axId val="88620382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86214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992120198495055"/>
          <c:y val="0.64761086894616138"/>
          <c:w val="0.7065335540122204"/>
          <c:h val="0.205007235192404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2DCC82-82D0-4358-A4EA-0298BBEC955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15E9D65-F566-4EE5-A24A-BF267D359CAA}">
      <dgm:prSet phldrT="[テキスト]" custT="1"/>
      <dgm:spPr>
        <a:solidFill>
          <a:schemeClr val="bg1"/>
        </a:solidFill>
        <a:ln w="25400">
          <a:solidFill>
            <a:schemeClr val="tx2"/>
          </a:solidFill>
        </a:ln>
      </dgm:spPr>
      <dgm:t>
        <a:bodyPr/>
        <a:lstStyle/>
        <a:p>
          <a:r>
            <a:rPr kumimoji="1" lang="ja-JP" altLang="en-US" sz="1200" b="1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rPr>
            <a:t>入院中</a:t>
          </a:r>
          <a:endParaRPr kumimoji="1" lang="ja-JP" altLang="en-US" sz="1200" b="1" dirty="0">
            <a:solidFill>
              <a:schemeClr val="tx1"/>
            </a:solidFill>
            <a:latin typeface="HGｺﾞｼｯｸM" panose="020B0609000000000000" pitchFamily="49" charset="-128"/>
            <a:ea typeface="HGｺﾞｼｯｸM" panose="020B0609000000000000" pitchFamily="49" charset="-128"/>
          </a:endParaRPr>
        </a:p>
      </dgm:t>
    </dgm:pt>
    <dgm:pt modelId="{BFD6612D-7231-4A6A-96DB-55A9ABC5489A}" type="parTrans" cxnId="{852EB151-E15F-4A34-9528-7AC99DA2980E}">
      <dgm:prSet/>
      <dgm:spPr/>
      <dgm:t>
        <a:bodyPr/>
        <a:lstStyle/>
        <a:p>
          <a:endParaRPr kumimoji="1" lang="ja-JP" altLang="en-US" sz="1200" b="1">
            <a:solidFill>
              <a:schemeClr val="tx1"/>
            </a:solidFill>
            <a:latin typeface="HGｺﾞｼｯｸM" panose="020B0609000000000000" pitchFamily="49" charset="-128"/>
            <a:ea typeface="HGｺﾞｼｯｸM" panose="020B0609000000000000" pitchFamily="49" charset="-128"/>
          </a:endParaRPr>
        </a:p>
      </dgm:t>
    </dgm:pt>
    <dgm:pt modelId="{B471BC4C-2236-456F-A4DA-FD934695A600}" type="sibTrans" cxnId="{852EB151-E15F-4A34-9528-7AC99DA2980E}">
      <dgm:prSet/>
      <dgm:spPr/>
      <dgm:t>
        <a:bodyPr/>
        <a:lstStyle/>
        <a:p>
          <a:endParaRPr kumimoji="1" lang="ja-JP" altLang="en-US" sz="1200" b="1">
            <a:solidFill>
              <a:schemeClr val="tx1"/>
            </a:solidFill>
            <a:latin typeface="HGｺﾞｼｯｸM" panose="020B0609000000000000" pitchFamily="49" charset="-128"/>
            <a:ea typeface="HGｺﾞｼｯｸM" panose="020B0609000000000000" pitchFamily="49" charset="-128"/>
          </a:endParaRPr>
        </a:p>
      </dgm:t>
    </dgm:pt>
    <dgm:pt modelId="{49C12BAE-DC2F-4A46-8B55-35EADEFFB742}">
      <dgm:prSet phldrT="[テキスト]" custT="1"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r>
            <a:rPr kumimoji="1" lang="ja-JP" altLang="en-US" sz="1200" b="1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rPr>
            <a:t>退院支援</a:t>
          </a:r>
          <a:endParaRPr kumimoji="1" lang="ja-JP" altLang="en-US" sz="1200" b="1" dirty="0">
            <a:solidFill>
              <a:schemeClr val="tx1"/>
            </a:solidFill>
            <a:latin typeface="HGｺﾞｼｯｸM" panose="020B0609000000000000" pitchFamily="49" charset="-128"/>
            <a:ea typeface="HGｺﾞｼｯｸM" panose="020B0609000000000000" pitchFamily="49" charset="-128"/>
          </a:endParaRPr>
        </a:p>
      </dgm:t>
    </dgm:pt>
    <dgm:pt modelId="{93E2CE40-41F9-4948-9C0A-493585657C68}" type="parTrans" cxnId="{265D67F5-9478-46EE-9BD0-117BF2A99E90}">
      <dgm:prSet/>
      <dgm:spPr/>
      <dgm:t>
        <a:bodyPr/>
        <a:lstStyle/>
        <a:p>
          <a:endParaRPr kumimoji="1" lang="ja-JP" altLang="en-US" sz="1200" b="1">
            <a:solidFill>
              <a:schemeClr val="tx1"/>
            </a:solidFill>
            <a:latin typeface="HGｺﾞｼｯｸM" panose="020B0609000000000000" pitchFamily="49" charset="-128"/>
            <a:ea typeface="HGｺﾞｼｯｸM" panose="020B0609000000000000" pitchFamily="49" charset="-128"/>
          </a:endParaRPr>
        </a:p>
      </dgm:t>
    </dgm:pt>
    <dgm:pt modelId="{7AFB733D-16EA-4719-9C35-268C86732DAC}" type="sibTrans" cxnId="{265D67F5-9478-46EE-9BD0-117BF2A99E90}">
      <dgm:prSet/>
      <dgm:spPr/>
      <dgm:t>
        <a:bodyPr/>
        <a:lstStyle/>
        <a:p>
          <a:endParaRPr kumimoji="1" lang="ja-JP" altLang="en-US" sz="1200" b="1">
            <a:solidFill>
              <a:schemeClr val="tx1"/>
            </a:solidFill>
            <a:latin typeface="HGｺﾞｼｯｸM" panose="020B0609000000000000" pitchFamily="49" charset="-128"/>
            <a:ea typeface="HGｺﾞｼｯｸM" panose="020B0609000000000000" pitchFamily="49" charset="-128"/>
          </a:endParaRPr>
        </a:p>
      </dgm:t>
    </dgm:pt>
    <dgm:pt modelId="{3B537081-ED63-4830-9046-53856F0C1BA6}">
      <dgm:prSet phldrT="[テキスト]" custT="1"/>
      <dgm:spPr>
        <a:solidFill>
          <a:schemeClr val="bg1"/>
        </a:solidFill>
        <a:ln w="25400">
          <a:solidFill>
            <a:schemeClr val="tx2"/>
          </a:solidFill>
        </a:ln>
      </dgm:spPr>
      <dgm:t>
        <a:bodyPr/>
        <a:lstStyle/>
        <a:p>
          <a:r>
            <a:rPr kumimoji="1" lang="ja-JP" altLang="en-US" sz="1200" b="1" spc="-100" baseline="0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rPr>
            <a:t>地域での暮らし</a:t>
          </a:r>
          <a:endParaRPr kumimoji="1" lang="ja-JP" altLang="en-US" sz="1200" b="1" spc="-100" baseline="0" dirty="0">
            <a:solidFill>
              <a:schemeClr val="tx1"/>
            </a:solidFill>
            <a:latin typeface="HGｺﾞｼｯｸM" panose="020B0609000000000000" pitchFamily="49" charset="-128"/>
            <a:ea typeface="HGｺﾞｼｯｸM" panose="020B0609000000000000" pitchFamily="49" charset="-128"/>
          </a:endParaRPr>
        </a:p>
      </dgm:t>
    </dgm:pt>
    <dgm:pt modelId="{2ADC0BF5-E58D-4C46-A929-BEA7275EC7FD}" type="parTrans" cxnId="{13744953-EA54-4C92-AD6F-4E5033D0DA11}">
      <dgm:prSet/>
      <dgm:spPr/>
      <dgm:t>
        <a:bodyPr/>
        <a:lstStyle/>
        <a:p>
          <a:endParaRPr kumimoji="1" lang="ja-JP" altLang="en-US" sz="1200" b="1">
            <a:solidFill>
              <a:schemeClr val="tx1"/>
            </a:solidFill>
            <a:latin typeface="HGｺﾞｼｯｸM" panose="020B0609000000000000" pitchFamily="49" charset="-128"/>
            <a:ea typeface="HGｺﾞｼｯｸM" panose="020B0609000000000000" pitchFamily="49" charset="-128"/>
          </a:endParaRPr>
        </a:p>
      </dgm:t>
    </dgm:pt>
    <dgm:pt modelId="{90F425D9-C38B-4A34-9F9E-CDE5FD274868}" type="sibTrans" cxnId="{13744953-EA54-4C92-AD6F-4E5033D0DA11}">
      <dgm:prSet/>
      <dgm:spPr/>
      <dgm:t>
        <a:bodyPr/>
        <a:lstStyle/>
        <a:p>
          <a:endParaRPr kumimoji="1" lang="ja-JP" altLang="en-US" sz="1200" b="1">
            <a:solidFill>
              <a:schemeClr val="tx1"/>
            </a:solidFill>
            <a:latin typeface="HGｺﾞｼｯｸM" panose="020B0609000000000000" pitchFamily="49" charset="-128"/>
            <a:ea typeface="HGｺﾞｼｯｸM" panose="020B0609000000000000" pitchFamily="49" charset="-128"/>
          </a:endParaRPr>
        </a:p>
      </dgm:t>
    </dgm:pt>
    <dgm:pt modelId="{05AB4C65-4DB7-42E4-AD99-1EA42934AC8D}" type="pres">
      <dgm:prSet presAssocID="{9B2DCC82-82D0-4358-A4EA-0298BBEC9555}" presName="Name0" presStyleCnt="0">
        <dgm:presLayoutVars>
          <dgm:dir/>
          <dgm:animLvl val="lvl"/>
          <dgm:resizeHandles val="exact"/>
        </dgm:presLayoutVars>
      </dgm:prSet>
      <dgm:spPr/>
    </dgm:pt>
    <dgm:pt modelId="{7A93C650-DD78-484D-B464-3EEA002B63DB}" type="pres">
      <dgm:prSet presAssocID="{915E9D65-F566-4EE5-A24A-BF267D359CAA}" presName="parTxOnly" presStyleLbl="node1" presStyleIdx="0" presStyleCnt="3" custScaleX="1699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94F5E25-3951-466C-9288-AEB9D5382614}" type="pres">
      <dgm:prSet presAssocID="{B471BC4C-2236-456F-A4DA-FD934695A600}" presName="parTxOnlySpace" presStyleCnt="0"/>
      <dgm:spPr/>
    </dgm:pt>
    <dgm:pt modelId="{C0C10979-53FB-4D23-88F0-ECEF9EFC8242}" type="pres">
      <dgm:prSet presAssocID="{49C12BAE-DC2F-4A46-8B55-35EADEFFB742}" presName="parTxOnly" presStyleLbl="node1" presStyleIdx="1" presStyleCnt="3" custScaleX="212189" custLinFactNeighborY="-250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EC50DB9-0533-495C-8482-F0416F07B9EC}" type="pres">
      <dgm:prSet presAssocID="{7AFB733D-16EA-4719-9C35-268C86732DAC}" presName="parTxOnlySpace" presStyleCnt="0"/>
      <dgm:spPr/>
    </dgm:pt>
    <dgm:pt modelId="{719CBB46-3C05-4799-83FC-092970E99BF8}" type="pres">
      <dgm:prSet presAssocID="{3B537081-ED63-4830-9046-53856F0C1BA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F6C361B-248D-4039-8B2A-838FEC75AA0A}" type="presOf" srcId="{49C12BAE-DC2F-4A46-8B55-35EADEFFB742}" destId="{C0C10979-53FB-4D23-88F0-ECEF9EFC8242}" srcOrd="0" destOrd="0" presId="urn:microsoft.com/office/officeart/2005/8/layout/chevron1"/>
    <dgm:cxn modelId="{265D67F5-9478-46EE-9BD0-117BF2A99E90}" srcId="{9B2DCC82-82D0-4358-A4EA-0298BBEC9555}" destId="{49C12BAE-DC2F-4A46-8B55-35EADEFFB742}" srcOrd="1" destOrd="0" parTransId="{93E2CE40-41F9-4948-9C0A-493585657C68}" sibTransId="{7AFB733D-16EA-4719-9C35-268C86732DAC}"/>
    <dgm:cxn modelId="{99C57B75-A0E0-4612-94FC-C192A52B68E9}" type="presOf" srcId="{9B2DCC82-82D0-4358-A4EA-0298BBEC9555}" destId="{05AB4C65-4DB7-42E4-AD99-1EA42934AC8D}" srcOrd="0" destOrd="0" presId="urn:microsoft.com/office/officeart/2005/8/layout/chevron1"/>
    <dgm:cxn modelId="{13744953-EA54-4C92-AD6F-4E5033D0DA11}" srcId="{9B2DCC82-82D0-4358-A4EA-0298BBEC9555}" destId="{3B537081-ED63-4830-9046-53856F0C1BA6}" srcOrd="2" destOrd="0" parTransId="{2ADC0BF5-E58D-4C46-A929-BEA7275EC7FD}" sibTransId="{90F425D9-C38B-4A34-9F9E-CDE5FD274868}"/>
    <dgm:cxn modelId="{5C145CA5-5AE8-467F-B351-68C06B445B2C}" type="presOf" srcId="{915E9D65-F566-4EE5-A24A-BF267D359CAA}" destId="{7A93C650-DD78-484D-B464-3EEA002B63DB}" srcOrd="0" destOrd="0" presId="urn:microsoft.com/office/officeart/2005/8/layout/chevron1"/>
    <dgm:cxn modelId="{852EB151-E15F-4A34-9528-7AC99DA2980E}" srcId="{9B2DCC82-82D0-4358-A4EA-0298BBEC9555}" destId="{915E9D65-F566-4EE5-A24A-BF267D359CAA}" srcOrd="0" destOrd="0" parTransId="{BFD6612D-7231-4A6A-96DB-55A9ABC5489A}" sibTransId="{B471BC4C-2236-456F-A4DA-FD934695A600}"/>
    <dgm:cxn modelId="{4005F445-FA57-4534-8EA4-DC6C72FBE310}" type="presOf" srcId="{3B537081-ED63-4830-9046-53856F0C1BA6}" destId="{719CBB46-3C05-4799-83FC-092970E99BF8}" srcOrd="0" destOrd="0" presId="urn:microsoft.com/office/officeart/2005/8/layout/chevron1"/>
    <dgm:cxn modelId="{6AEA3C09-4147-42DC-80DB-72CBB1800A0F}" type="presParOf" srcId="{05AB4C65-4DB7-42E4-AD99-1EA42934AC8D}" destId="{7A93C650-DD78-484D-B464-3EEA002B63DB}" srcOrd="0" destOrd="0" presId="urn:microsoft.com/office/officeart/2005/8/layout/chevron1"/>
    <dgm:cxn modelId="{309BF9CC-71E6-42A4-BF55-D4EB7206B3B0}" type="presParOf" srcId="{05AB4C65-4DB7-42E4-AD99-1EA42934AC8D}" destId="{B94F5E25-3951-466C-9288-AEB9D5382614}" srcOrd="1" destOrd="0" presId="urn:microsoft.com/office/officeart/2005/8/layout/chevron1"/>
    <dgm:cxn modelId="{9173F4A0-1E51-4C0F-83BD-318DCA31447E}" type="presParOf" srcId="{05AB4C65-4DB7-42E4-AD99-1EA42934AC8D}" destId="{C0C10979-53FB-4D23-88F0-ECEF9EFC8242}" srcOrd="2" destOrd="0" presId="urn:microsoft.com/office/officeart/2005/8/layout/chevron1"/>
    <dgm:cxn modelId="{9D4842D0-FE61-4D8B-B3D7-346429BCEEC6}" type="presParOf" srcId="{05AB4C65-4DB7-42E4-AD99-1EA42934AC8D}" destId="{BEC50DB9-0533-495C-8482-F0416F07B9EC}" srcOrd="3" destOrd="0" presId="urn:microsoft.com/office/officeart/2005/8/layout/chevron1"/>
    <dgm:cxn modelId="{33A00F5E-2310-4394-A63C-C04D8E51793B}" type="presParOf" srcId="{05AB4C65-4DB7-42E4-AD99-1EA42934AC8D}" destId="{719CBB46-3C05-4799-83FC-092970E99BF8}" srcOrd="4" destOrd="0" presId="urn:microsoft.com/office/officeart/2005/8/layout/chevron1"/>
  </dgm:cxnLst>
  <dgm:bg/>
  <dgm:whole>
    <a:ln w="25400"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93C650-DD78-484D-B464-3EEA002B63DB}">
      <dsp:nvSpPr>
        <dsp:cNvPr id="0" name=""/>
        <dsp:cNvSpPr/>
      </dsp:nvSpPr>
      <dsp:spPr>
        <a:xfrm>
          <a:off x="977" y="0"/>
          <a:ext cx="2348854" cy="288000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rPr>
            <a:t>入院中</a:t>
          </a:r>
          <a:endParaRPr kumimoji="1" lang="ja-JP" altLang="en-US" sz="1200" b="1" kern="1200" dirty="0">
            <a:solidFill>
              <a:schemeClr val="tx1"/>
            </a:solidFill>
            <a:latin typeface="HGｺﾞｼｯｸM" panose="020B0609000000000000" pitchFamily="49" charset="-128"/>
            <a:ea typeface="HGｺﾞｼｯｸM" panose="020B0609000000000000" pitchFamily="49" charset="-128"/>
          </a:endParaRPr>
        </a:p>
      </dsp:txBody>
      <dsp:txXfrm>
        <a:off x="144977" y="0"/>
        <a:ext cx="2060854" cy="288000"/>
      </dsp:txXfrm>
    </dsp:sp>
    <dsp:sp modelId="{C0C10979-53FB-4D23-88F0-ECEF9EFC8242}">
      <dsp:nvSpPr>
        <dsp:cNvPr id="0" name=""/>
        <dsp:cNvSpPr/>
      </dsp:nvSpPr>
      <dsp:spPr>
        <a:xfrm>
          <a:off x="2211641" y="0"/>
          <a:ext cx="2932253" cy="288000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rPr>
            <a:t>退院支援</a:t>
          </a:r>
          <a:endParaRPr kumimoji="1" lang="ja-JP" altLang="en-US" sz="1200" b="1" kern="1200" dirty="0">
            <a:solidFill>
              <a:schemeClr val="tx1"/>
            </a:solidFill>
            <a:latin typeface="HGｺﾞｼｯｸM" panose="020B0609000000000000" pitchFamily="49" charset="-128"/>
            <a:ea typeface="HGｺﾞｼｯｸM" panose="020B0609000000000000" pitchFamily="49" charset="-128"/>
          </a:endParaRPr>
        </a:p>
      </dsp:txBody>
      <dsp:txXfrm>
        <a:off x="2355641" y="0"/>
        <a:ext cx="2644253" cy="288000"/>
      </dsp:txXfrm>
    </dsp:sp>
    <dsp:sp modelId="{719CBB46-3C05-4799-83FC-092970E99BF8}">
      <dsp:nvSpPr>
        <dsp:cNvPr id="0" name=""/>
        <dsp:cNvSpPr/>
      </dsp:nvSpPr>
      <dsp:spPr>
        <a:xfrm>
          <a:off x="5005703" y="0"/>
          <a:ext cx="1381906" cy="288000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spc="-100" baseline="0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rPr>
            <a:t>地域での暮らし</a:t>
          </a:r>
          <a:endParaRPr kumimoji="1" lang="ja-JP" altLang="en-US" sz="1200" b="1" kern="1200" spc="-100" baseline="0" dirty="0">
            <a:solidFill>
              <a:schemeClr val="tx1"/>
            </a:solidFill>
            <a:latin typeface="HGｺﾞｼｯｸM" panose="020B0609000000000000" pitchFamily="49" charset="-128"/>
            <a:ea typeface="HGｺﾞｼｯｸM" panose="020B0609000000000000" pitchFamily="49" charset="-128"/>
          </a:endParaRPr>
        </a:p>
      </dsp:txBody>
      <dsp:txXfrm>
        <a:off x="5149703" y="0"/>
        <a:ext cx="1093906" cy="288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1C8F61-5AE8-4521-91E5-2FCA777C379D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0F97A-5AE9-4F83-8D8C-8E05A1682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341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8C6B3-9BCC-44C3-A5EE-E16A0242D17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399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785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09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582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378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556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9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66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3020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80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133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46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C00D9-CB80-4677-BF65-8E31AE311292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709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chart" Target="../charts/chart1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4.pn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3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正方形/長方形 90"/>
          <p:cNvSpPr/>
          <p:nvPr/>
        </p:nvSpPr>
        <p:spPr bwMode="auto">
          <a:xfrm>
            <a:off x="83622" y="1634511"/>
            <a:ext cx="8992187" cy="3996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33973" tIns="6793" rIns="33973" bIns="6793" numCol="1" rtlCol="0" anchor="t" anchorCtr="0" compatLnSpc="1">
            <a:prstTxWarp prst="textNoShape">
              <a:avLst/>
            </a:prstTxWarp>
          </a:bodyPr>
          <a:lstStyle/>
          <a:p>
            <a:pPr marL="0" lvl="1" defTabSz="805982"/>
            <a:endParaRPr lang="ja-JP" altLang="en-US" sz="1200" spc="-65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158713" y="1491194"/>
            <a:ext cx="1692000" cy="30311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92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</a:t>
            </a:r>
            <a:r>
              <a:rPr lang="ja-JP" altLang="en-US" sz="1292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-14356" y="268059"/>
            <a:ext cx="9171692" cy="39008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長期入院</a:t>
            </a:r>
            <a:r>
              <a:rPr lang="ja-JP" altLang="en-US" sz="16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精神障がい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者の退院促進に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ついて</a:t>
            </a: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70272" y="770243"/>
            <a:ext cx="9005538" cy="648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33973" tIns="6793" rIns="33973" bIns="6793" numCol="1" rtlCol="0" anchor="ctr" anchorCtr="0" compatLnSpc="1">
            <a:prstTxWarp prst="textNoShape">
              <a:avLst/>
            </a:prstTxWarp>
          </a:bodyPr>
          <a:lstStyle/>
          <a:p>
            <a:pPr marL="70340" defTabSz="805982"/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6220344" y="699204"/>
            <a:ext cx="2880320" cy="435582"/>
          </a:xfrm>
          <a:prstGeom prst="rect">
            <a:avLst/>
          </a:prstGeom>
          <a:noFill/>
          <a:ln w="63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marL="173038" lvl="0" indent="-173038"/>
            <a:r>
              <a:rPr lang="ja-JP" altLang="en-US" sz="1050" b="1" dirty="0" smtClean="0">
                <a:solidFill>
                  <a:schemeClr val="tx1"/>
                </a:solidFill>
                <a:latin typeface="+mj-ea"/>
                <a:ea typeface="+mj-ea"/>
                <a:cs typeface="Meiryo UI" panose="020B0604030504040204" pitchFamily="50" charset="-128"/>
              </a:rPr>
              <a:t>　■入院患者数の推移</a:t>
            </a:r>
            <a:endParaRPr lang="en-US" altLang="ja-JP" sz="1050" b="1" dirty="0" smtClean="0">
              <a:solidFill>
                <a:schemeClr val="tx1"/>
              </a:solidFill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8200952" y="799472"/>
            <a:ext cx="1008000" cy="224286"/>
          </a:xfrm>
          <a:prstGeom prst="rect">
            <a:avLst/>
          </a:prstGeom>
          <a:noFill/>
          <a:ln w="63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marL="173038" lvl="0" indent="-173038"/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（単位：人）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39" name="表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657012"/>
              </p:ext>
            </p:extLst>
          </p:nvPr>
        </p:nvGraphicFramePr>
        <p:xfrm>
          <a:off x="6426783" y="1019777"/>
          <a:ext cx="2572990" cy="76285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96887">
                  <a:extLst>
                    <a:ext uri="{9D8B030D-6E8A-4147-A177-3AD203B41FA5}">
                      <a16:colId xmlns:a16="http://schemas.microsoft.com/office/drawing/2014/main" val="2887926428"/>
                    </a:ext>
                  </a:extLst>
                </a:gridCol>
                <a:gridCol w="558701">
                  <a:extLst>
                    <a:ext uri="{9D8B030D-6E8A-4147-A177-3AD203B41FA5}">
                      <a16:colId xmlns:a16="http://schemas.microsoft.com/office/drawing/2014/main" val="283192183"/>
                    </a:ext>
                  </a:extLst>
                </a:gridCol>
                <a:gridCol w="558701">
                  <a:extLst>
                    <a:ext uri="{9D8B030D-6E8A-4147-A177-3AD203B41FA5}">
                      <a16:colId xmlns:a16="http://schemas.microsoft.com/office/drawing/2014/main" val="3698350230"/>
                    </a:ext>
                  </a:extLst>
                </a:gridCol>
                <a:gridCol w="558701">
                  <a:extLst>
                    <a:ext uri="{9D8B030D-6E8A-4147-A177-3AD203B41FA5}">
                      <a16:colId xmlns:a16="http://schemas.microsoft.com/office/drawing/2014/main" val="2154692910"/>
                    </a:ext>
                  </a:extLst>
                </a:gridCol>
              </a:tblGrid>
              <a:tr h="20511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H28.6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H29.6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spc="-5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H30.6</a:t>
                      </a:r>
                      <a:endParaRPr lang="en-US" sz="1050" b="0" i="0" u="none" strike="noStrike" spc="-50" baseline="300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11179"/>
                  </a:ext>
                </a:extLst>
              </a:tr>
              <a:tr h="205119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入院患者数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16,345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16,348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50" b="0" i="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16,065</a:t>
                      </a:r>
                      <a:endParaRPr lang="en-US" sz="1050" b="0" i="0" u="none" strike="noStrike" spc="0" baseline="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203558"/>
                  </a:ext>
                </a:extLst>
              </a:tr>
              <a:tr h="352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</a:t>
                      </a:r>
                      <a:r>
                        <a:rPr lang="en-US" altLang="ja-JP" sz="10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0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年以上</a:t>
                      </a:r>
                      <a:r>
                        <a:rPr lang="en-US" altLang="ja-JP" sz="10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lang="en-US" altLang="ja-JP" sz="10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8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（前年比）</a:t>
                      </a: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9,823</a:t>
                      </a:r>
                    </a:p>
                    <a:p>
                      <a:pPr algn="ctr" rtl="0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（▲</a:t>
                      </a:r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83</a:t>
                      </a: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lang="en-US" altLang="ja-JP" sz="8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9,465</a:t>
                      </a:r>
                    </a:p>
                    <a:p>
                      <a:pPr algn="ctr" rtl="0" fontAlgn="ctr"/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（▲</a:t>
                      </a:r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358</a:t>
                      </a: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b="0" u="none" strike="noStrike" spc="-3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9,198</a:t>
                      </a:r>
                      <a:endParaRPr lang="en-US" altLang="ja-JP" sz="1050" b="0" u="none" strike="noStrike" spc="-30" baseline="300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i="0" u="none" strike="noStrike" spc="-30" baseline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800" b="0" i="0" u="none" strike="noStrike" spc="-30" baseline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▲267</a:t>
                      </a:r>
                      <a:r>
                        <a:rPr lang="ja-JP" altLang="en-US" sz="800" b="0" i="0" u="none" strike="noStrike" spc="-30" baseline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lang="en-US" altLang="ja-JP" sz="800" b="0" i="0" u="none" strike="noStrike" spc="-30" baseline="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890163"/>
                  </a:ext>
                </a:extLst>
              </a:tr>
            </a:tbl>
          </a:graphicData>
        </a:graphic>
      </p:graphicFrame>
      <p:sp>
        <p:nvSpPr>
          <p:cNvPr id="53" name="ドーナツ 52"/>
          <p:cNvSpPr/>
          <p:nvPr/>
        </p:nvSpPr>
        <p:spPr>
          <a:xfrm>
            <a:off x="998091" y="3651173"/>
            <a:ext cx="7375132" cy="1936636"/>
          </a:xfrm>
          <a:prstGeom prst="donu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aphicFrame>
        <p:nvGraphicFramePr>
          <p:cNvPr id="54" name="図表 53"/>
          <p:cNvGraphicFramePr/>
          <p:nvPr>
            <p:extLst>
              <p:ext uri="{D42A27DB-BD31-4B8C-83A1-F6EECF244321}">
                <p14:modId xmlns:p14="http://schemas.microsoft.com/office/powerpoint/2010/main" val="3260249232"/>
              </p:ext>
            </p:extLst>
          </p:nvPr>
        </p:nvGraphicFramePr>
        <p:xfrm>
          <a:off x="1838522" y="5229979"/>
          <a:ext cx="6388588" cy="2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5" name="ホームベース 54"/>
          <p:cNvSpPr/>
          <p:nvPr/>
        </p:nvSpPr>
        <p:spPr>
          <a:xfrm>
            <a:off x="3031731" y="4477981"/>
            <a:ext cx="4500000" cy="720000"/>
          </a:xfrm>
          <a:prstGeom prst="homePlate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276588" y="4614533"/>
            <a:ext cx="37306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・個別の退院支援（福祉サービスの見学・体験）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市町村の部会等での協議</a:t>
            </a:r>
            <a:endParaRPr kumimoji="1"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ホームベース 56"/>
          <p:cNvSpPr/>
          <p:nvPr/>
        </p:nvSpPr>
        <p:spPr>
          <a:xfrm>
            <a:off x="1831241" y="3990505"/>
            <a:ext cx="5129514" cy="432000"/>
          </a:xfrm>
          <a:prstGeom prst="homePlate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pic>
        <p:nvPicPr>
          <p:cNvPr id="59" name="図 5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8929" y="3492898"/>
            <a:ext cx="685800" cy="685800"/>
          </a:xfrm>
          <a:prstGeom prst="rect">
            <a:avLst/>
          </a:prstGeom>
        </p:spPr>
      </p:pic>
      <p:sp>
        <p:nvSpPr>
          <p:cNvPr id="60" name="テキスト ボックス 59"/>
          <p:cNvSpPr txBox="1"/>
          <p:nvPr/>
        </p:nvSpPr>
        <p:spPr>
          <a:xfrm>
            <a:off x="4077019" y="4007190"/>
            <a:ext cx="30172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・退院に向けた調整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個別カンファレンス、服薬調整等）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1" name="図 6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1946" y="3715936"/>
            <a:ext cx="608105" cy="608105"/>
          </a:xfrm>
          <a:prstGeom prst="rect">
            <a:avLst/>
          </a:prstGeom>
        </p:spPr>
      </p:pic>
      <p:pic>
        <p:nvPicPr>
          <p:cNvPr id="62" name="図 6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3079" y="3948913"/>
            <a:ext cx="704499" cy="671938"/>
          </a:xfrm>
          <a:prstGeom prst="rect">
            <a:avLst/>
          </a:prstGeom>
        </p:spPr>
      </p:pic>
      <p:sp>
        <p:nvSpPr>
          <p:cNvPr id="63" name="テキスト ボックス 62"/>
          <p:cNvSpPr txBox="1"/>
          <p:nvPr/>
        </p:nvSpPr>
        <p:spPr>
          <a:xfrm>
            <a:off x="7436278" y="4550080"/>
            <a:ext cx="1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相談支援事業所</a:t>
            </a:r>
            <a:endParaRPr kumimoji="1" lang="ja-JP" altLang="en-US" sz="12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4" name="楕円 63"/>
          <p:cNvSpPr/>
          <p:nvPr/>
        </p:nvSpPr>
        <p:spPr>
          <a:xfrm>
            <a:off x="7368714" y="4837683"/>
            <a:ext cx="828000" cy="38677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保健所</a:t>
            </a:r>
            <a:endParaRPr kumimoji="1" lang="ja-JP" altLang="en-US" sz="1050" b="1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6084900" y="4714188"/>
            <a:ext cx="158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100" spc="-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医療・福祉サービス利用</a:t>
            </a:r>
            <a:endParaRPr kumimoji="1" lang="en-US" altLang="ja-JP" sz="1100" spc="-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6" name="図 6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586" y="3579315"/>
            <a:ext cx="533305" cy="632841"/>
          </a:xfrm>
          <a:prstGeom prst="rect">
            <a:avLst/>
          </a:prstGeom>
        </p:spPr>
      </p:pic>
      <p:sp>
        <p:nvSpPr>
          <p:cNvPr id="67" name="角丸四角形 66"/>
          <p:cNvSpPr/>
          <p:nvPr/>
        </p:nvSpPr>
        <p:spPr>
          <a:xfrm>
            <a:off x="598229" y="4025922"/>
            <a:ext cx="1152000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病院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595518" y="4441959"/>
            <a:ext cx="1152000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600652" y="4860422"/>
            <a:ext cx="1152000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spc="-1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相談支援事業所</a:t>
            </a:r>
            <a:endParaRPr kumimoji="1" lang="ja-JP" altLang="en-US" sz="1200" b="1" spc="-1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0" name="図 6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373" y="3559994"/>
            <a:ext cx="568826" cy="660685"/>
          </a:xfrm>
          <a:prstGeom prst="rect">
            <a:avLst/>
          </a:prstGeom>
        </p:spPr>
      </p:pic>
      <p:sp>
        <p:nvSpPr>
          <p:cNvPr id="71" name="テキスト ボックス 70"/>
          <p:cNvSpPr txBox="1"/>
          <p:nvPr/>
        </p:nvSpPr>
        <p:spPr>
          <a:xfrm>
            <a:off x="2942307" y="3712654"/>
            <a:ext cx="16200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病院</a:t>
            </a:r>
            <a:endParaRPr kumimoji="1" lang="ja-JP" altLang="en-US" sz="12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2" name="下カーブ矢印 71"/>
          <p:cNvSpPr/>
          <p:nvPr/>
        </p:nvSpPr>
        <p:spPr>
          <a:xfrm rot="3426774" flipV="1">
            <a:off x="2641104" y="4495173"/>
            <a:ext cx="641995" cy="518771"/>
          </a:xfrm>
          <a:prstGeom prst="curved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766696" y="4570172"/>
            <a:ext cx="147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橋渡し</a:t>
            </a:r>
            <a:endParaRPr kumimoji="1"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973506" y="3996042"/>
            <a:ext cx="1836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職員向け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研修</a:t>
            </a:r>
            <a:endParaRPr kumimoji="1"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病院茶話会、交流会</a:t>
            </a:r>
            <a:endParaRPr kumimoji="1" lang="en-US" altLang="ja-JP" sz="1100" b="1" baseline="30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96922" y="855780"/>
            <a:ext cx="6228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11125" defTabSz="805982">
              <a:spcAft>
                <a:spcPts val="60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400" spc="-2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大阪府では、精神科病院に入院している</a:t>
            </a:r>
            <a:r>
              <a:rPr lang="ja-JP" altLang="en-US" sz="1400" spc="-2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lang="ja-JP" altLang="en-US" sz="1400" spc="-2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者が本人の希望に応じて地域生活を送れるよう、退院</a:t>
            </a:r>
            <a:r>
              <a:rPr lang="ja-JP" altLang="en-US" sz="1400" spc="-2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促進を実施。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13078" y="1836260"/>
            <a:ext cx="889200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4138" indent="-84138"/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H29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～精神疾患の症状が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寛解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（精神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疾患の症状が一時的あるいは継続的に軽減した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状態）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また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は院内寛解状態にある長期入院患者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（対象患者数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730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人）の退院をめざした「長期入院</a:t>
            </a:r>
            <a:r>
              <a:rPr lang="ja-JP" altLang="en-US" sz="13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精神障がい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者退院促進事業」を実施。「地域精神医療体制整備広域コーディネーター」を配置し、精神科病院職員の理解促進を図るとともに、退院可能性のある入院患者の把握、市町村への橋渡しを実施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en-US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1" name="正方形/長方形 100"/>
          <p:cNvSpPr/>
          <p:nvPr/>
        </p:nvSpPr>
        <p:spPr>
          <a:xfrm>
            <a:off x="1904124" y="2666295"/>
            <a:ext cx="1980000" cy="8003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角丸四角形 101"/>
          <p:cNvSpPr/>
          <p:nvPr/>
        </p:nvSpPr>
        <p:spPr>
          <a:xfrm>
            <a:off x="1904348" y="2644752"/>
            <a:ext cx="1980000" cy="251663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職員向け研修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1895764" y="2907143"/>
            <a:ext cx="1980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職員向けの研修を実施し、退院促進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に関する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理解を促進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4" name="四角形吹き出し 45"/>
          <p:cNvSpPr/>
          <p:nvPr/>
        </p:nvSpPr>
        <p:spPr>
          <a:xfrm>
            <a:off x="4153360" y="2667537"/>
            <a:ext cx="1980000" cy="8003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角丸四角形 46"/>
          <p:cNvSpPr/>
          <p:nvPr/>
        </p:nvSpPr>
        <p:spPr>
          <a:xfrm>
            <a:off x="4153584" y="2645994"/>
            <a:ext cx="1980000" cy="251663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病院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茶話会・交流会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4135475" y="2899413"/>
            <a:ext cx="1980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病院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で茶話会や交流会、事業所見学などを実施し、入院患者の退院意欲を喚起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7" name="二等辺三角形 106"/>
          <p:cNvSpPr/>
          <p:nvPr/>
        </p:nvSpPr>
        <p:spPr>
          <a:xfrm rot="5400000">
            <a:off x="3829272" y="3000733"/>
            <a:ext cx="396000" cy="180000"/>
          </a:xfrm>
          <a:prstGeom prst="triangl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四角形吹き出し 49"/>
          <p:cNvSpPr/>
          <p:nvPr/>
        </p:nvSpPr>
        <p:spPr>
          <a:xfrm>
            <a:off x="6414183" y="2666396"/>
            <a:ext cx="1980000" cy="8003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角丸四角形 50"/>
          <p:cNvSpPr/>
          <p:nvPr/>
        </p:nvSpPr>
        <p:spPr>
          <a:xfrm>
            <a:off x="6414407" y="2644853"/>
            <a:ext cx="1980000" cy="251663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市町村の部会等での協議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6405823" y="2898272"/>
            <a:ext cx="1980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市町村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が退院支援や退院後の生活を検討するにあたって、広域的・専門的見地から助言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1" name="二等辺三角形 110"/>
          <p:cNvSpPr/>
          <p:nvPr/>
        </p:nvSpPr>
        <p:spPr>
          <a:xfrm rot="5400000">
            <a:off x="6091324" y="3006066"/>
            <a:ext cx="396000" cy="180000"/>
          </a:xfrm>
          <a:prstGeom prst="triangl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正方形/長方形 113"/>
          <p:cNvSpPr/>
          <p:nvPr/>
        </p:nvSpPr>
        <p:spPr>
          <a:xfrm>
            <a:off x="628113" y="2656315"/>
            <a:ext cx="1152000" cy="777489"/>
          </a:xfrm>
          <a:prstGeom prst="rect">
            <a:avLst/>
          </a:prstGeom>
          <a:ln w="63500" cmpd="dbl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退院可能な患者を把握し、市町村につなぐ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9" name="正方形/長方形 148"/>
          <p:cNvSpPr/>
          <p:nvPr/>
        </p:nvSpPr>
        <p:spPr bwMode="auto">
          <a:xfrm>
            <a:off x="75419" y="5804565"/>
            <a:ext cx="6040055" cy="104400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33973" tIns="6793" rIns="33973" bIns="6793" numCol="1" rtlCol="0" anchor="t" anchorCtr="0" compatLnSpc="1">
            <a:prstTxWarp prst="textNoShape">
              <a:avLst/>
            </a:prstTxWarp>
          </a:bodyPr>
          <a:lstStyle/>
          <a:p>
            <a:pPr marL="0" lvl="1" defTabSz="805982"/>
            <a:endParaRPr lang="ja-JP" altLang="en-US" sz="1200" spc="-65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0" name="正方形/長方形 149"/>
          <p:cNvSpPr/>
          <p:nvPr/>
        </p:nvSpPr>
        <p:spPr>
          <a:xfrm>
            <a:off x="150511" y="5661248"/>
            <a:ext cx="1692000" cy="30311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92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R2</a:t>
            </a:r>
            <a:r>
              <a:rPr lang="ja-JP" altLang="en-US" sz="1292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以降の対応</a:t>
            </a:r>
            <a:endParaRPr lang="ja-JP" altLang="en-US" sz="1292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6105434" y="5706042"/>
            <a:ext cx="2967318" cy="350742"/>
          </a:xfrm>
          <a:prstGeom prst="rect">
            <a:avLst/>
          </a:prstGeom>
          <a:noFill/>
          <a:ln w="63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marL="173038" lvl="0" indent="-173038"/>
            <a:r>
              <a:rPr lang="ja-JP" altLang="en-US" sz="105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　■</a:t>
            </a:r>
            <a:r>
              <a:rPr lang="en-US" altLang="ja-JP" sz="105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730</a:t>
            </a:r>
            <a:r>
              <a:rPr lang="ja-JP" altLang="en-US" sz="105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人の推移（詳細は</a:t>
            </a:r>
            <a:r>
              <a:rPr lang="ja-JP" altLang="en-US" sz="105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別紙参照</a:t>
            </a:r>
            <a:r>
              <a:rPr lang="ja-JP" altLang="en-US" sz="105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0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96" name="グラフ 95"/>
          <p:cNvGraphicFramePr/>
          <p:nvPr>
            <p:extLst>
              <p:ext uri="{D42A27DB-BD31-4B8C-83A1-F6EECF244321}">
                <p14:modId xmlns:p14="http://schemas.microsoft.com/office/powerpoint/2010/main" val="935105068"/>
              </p:ext>
            </p:extLst>
          </p:nvPr>
        </p:nvGraphicFramePr>
        <p:xfrm>
          <a:off x="6210709" y="5877272"/>
          <a:ext cx="2759968" cy="1120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cxnSp>
        <p:nvCxnSpPr>
          <p:cNvPr id="10" name="直線矢印コネクタ 9"/>
          <p:cNvCxnSpPr/>
          <p:nvPr/>
        </p:nvCxnSpPr>
        <p:spPr>
          <a:xfrm flipH="1">
            <a:off x="7729500" y="6242159"/>
            <a:ext cx="945883" cy="113173"/>
          </a:xfrm>
          <a:prstGeom prst="straightConnector1">
            <a:avLst/>
          </a:prstGeom>
          <a:ln w="12700" cap="flat" cmpd="sng" algn="ctr">
            <a:solidFill>
              <a:schemeClr val="accent6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1" name="正方形/長方形 150"/>
          <p:cNvSpPr/>
          <p:nvPr/>
        </p:nvSpPr>
        <p:spPr>
          <a:xfrm>
            <a:off x="114687" y="6030990"/>
            <a:ext cx="5940391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4138" indent="-84138"/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300" spc="-30" dirty="0">
                <a:latin typeface="Meiryo UI" panose="020B0604030504040204" pitchFamily="50" charset="-128"/>
                <a:ea typeface="Meiryo UI" panose="020B0604030504040204" pitchFamily="50" charset="-128"/>
              </a:rPr>
              <a:t>病院の意識の変化などが具体的な成果として表れ、長期入院患者数の減少につながる</a:t>
            </a:r>
            <a:r>
              <a:rPr lang="ja-JP" altLang="en-US" sz="1300" spc="-3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一方、現在入院している患者の退院支援の課題は多岐</a:t>
            </a:r>
            <a:r>
              <a:rPr lang="ja-JP" altLang="en-US" sz="1300" spc="-3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300" spc="-3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渡り、</a:t>
            </a:r>
            <a:r>
              <a:rPr lang="ja-JP" altLang="en-US" sz="1300" spc="-30" dirty="0">
                <a:latin typeface="Meiryo UI" panose="020B0604030504040204" pitchFamily="50" charset="-128"/>
                <a:ea typeface="Meiryo UI" panose="020B0604030504040204" pitchFamily="50" charset="-128"/>
              </a:rPr>
              <a:t>支援先が決まらず、支援が滞っている</a:t>
            </a:r>
            <a:r>
              <a:rPr lang="ja-JP" altLang="en-US" sz="1300" spc="-3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ケースがある。　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⇒ケース</a:t>
            </a:r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支援を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強化</a:t>
            </a:r>
            <a:r>
              <a:rPr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【R2</a:t>
            </a:r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当初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予算　</a:t>
            </a:r>
            <a:r>
              <a:rPr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27,574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r>
              <a:rPr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8471065" y="5816448"/>
            <a:ext cx="6896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入院中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endParaRPr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半減</a:t>
            </a:r>
            <a:endParaRPr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左カーブ矢印 3"/>
          <p:cNvSpPr/>
          <p:nvPr/>
        </p:nvSpPr>
        <p:spPr>
          <a:xfrm>
            <a:off x="8717108" y="6127053"/>
            <a:ext cx="232894" cy="368815"/>
          </a:xfrm>
          <a:prstGeom prst="curved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7993470" y="281095"/>
            <a:ext cx="827002" cy="32217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資料１</a:t>
            </a:r>
          </a:p>
        </p:txBody>
      </p:sp>
    </p:spTree>
    <p:extLst>
      <p:ext uri="{BB962C8B-B14F-4D97-AF65-F5344CB8AC3E}">
        <p14:creationId xmlns:p14="http://schemas.microsoft.com/office/powerpoint/2010/main" val="347483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6735</TotalTime>
  <Words>365</Words>
  <Application>Microsoft Office PowerPoint</Application>
  <PresentationFormat>画面に合わせる (4:3)</PresentationFormat>
  <Paragraphs>51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HGPｺﾞｼｯｸM</vt:lpstr>
      <vt:lpstr>HGSｺﾞｼｯｸE</vt:lpstr>
      <vt:lpstr>HGｺﾞｼｯｸM</vt:lpstr>
      <vt:lpstr>HG丸ｺﾞｼｯｸM-PRO</vt:lpstr>
      <vt:lpstr>Meiryo UI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髙田　梨恵</dc:creator>
  <cp:lastModifiedBy>宗美　肖佳</cp:lastModifiedBy>
  <cp:revision>432</cp:revision>
  <cp:lastPrinted>2020-01-10T02:52:47Z</cp:lastPrinted>
  <dcterms:created xsi:type="dcterms:W3CDTF">2016-09-23T07:06:13Z</dcterms:created>
  <dcterms:modified xsi:type="dcterms:W3CDTF">2020-03-18T07:03:29Z</dcterms:modified>
</cp:coreProperties>
</file>