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380" r:id="rId1"/>
  </p:sldMasterIdLst>
  <p:notesMasterIdLst>
    <p:notesMasterId r:id="rId6"/>
  </p:notesMasterIdLst>
  <p:handoutMasterIdLst>
    <p:handoutMasterId r:id="rId7"/>
  </p:handoutMasterIdLst>
  <p:sldIdLst>
    <p:sldId id="402" r:id="rId2"/>
    <p:sldId id="398" r:id="rId3"/>
    <p:sldId id="403" r:id="rId4"/>
    <p:sldId id="404"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6DE81165-F1D1-49DE-A4B1-22763BFEDEF8}">
          <p14:sldIdLst>
            <p14:sldId id="402"/>
            <p14:sldId id="398"/>
            <p14:sldId id="403"/>
            <p14:sldId id="40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92B5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47" autoAdjust="0"/>
    <p:restoredTop sz="94434" autoAdjust="0"/>
  </p:normalViewPr>
  <p:slideViewPr>
    <p:cSldViewPr>
      <p:cViewPr varScale="1">
        <p:scale>
          <a:sx n="71" d="100"/>
          <a:sy n="71" d="100"/>
        </p:scale>
        <p:origin x="1188"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6967"/>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1"/>
            <a:ext cx="2949787" cy="496967"/>
          </a:xfrm>
          <a:prstGeom prst="rect">
            <a:avLst/>
          </a:prstGeom>
        </p:spPr>
        <p:txBody>
          <a:bodyPr vert="horz" lIns="91433" tIns="45717" rIns="91433" bIns="45717" rtlCol="0"/>
          <a:lstStyle>
            <a:lvl1pPr algn="r">
              <a:defRPr sz="1200"/>
            </a:lvl1pPr>
          </a:lstStyle>
          <a:p>
            <a:fld id="{F8F4B279-546B-4566-BB86-CCD863FE3373}" type="datetimeFigureOut">
              <a:rPr kumimoji="1" lang="ja-JP" altLang="en-US" smtClean="0"/>
              <a:t>2019/7/19</a:t>
            </a:fld>
            <a:endParaRPr kumimoji="1" lang="ja-JP" altLang="en-US"/>
          </a:p>
        </p:txBody>
      </p:sp>
      <p:sp>
        <p:nvSpPr>
          <p:cNvPr id="4" name="フッター プレースホルダー 3"/>
          <p:cNvSpPr>
            <a:spLocks noGrp="1"/>
          </p:cNvSpPr>
          <p:nvPr>
            <p:ph type="ftr" sz="quarter" idx="2"/>
          </p:nvPr>
        </p:nvSpPr>
        <p:spPr>
          <a:xfrm>
            <a:off x="0" y="9440647"/>
            <a:ext cx="2949787" cy="496967"/>
          </a:xfrm>
          <a:prstGeom prst="rect">
            <a:avLst/>
          </a:prstGeom>
        </p:spPr>
        <p:txBody>
          <a:bodyPr vert="horz" lIns="91433" tIns="45717" rIns="91433" bIns="457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647"/>
            <a:ext cx="2949787" cy="496967"/>
          </a:xfrm>
          <a:prstGeom prst="rect">
            <a:avLst/>
          </a:prstGeom>
        </p:spPr>
        <p:txBody>
          <a:bodyPr vert="horz" lIns="91433" tIns="45717" rIns="91433" bIns="45717" rtlCol="0" anchor="b"/>
          <a:lstStyle>
            <a:lvl1pPr algn="r">
              <a:defRPr sz="1200"/>
            </a:lvl1pPr>
          </a:lstStyle>
          <a:p>
            <a:fld id="{90BC2F04-CB75-4FF3-B9EF-B9D8468883C3}" type="slidenum">
              <a:rPr kumimoji="1" lang="ja-JP" altLang="en-US" smtClean="0"/>
              <a:t>‹#›</a:t>
            </a:fld>
            <a:endParaRPr kumimoji="1" lang="ja-JP" altLang="en-US"/>
          </a:p>
        </p:txBody>
      </p:sp>
    </p:spTree>
    <p:extLst>
      <p:ext uri="{BB962C8B-B14F-4D97-AF65-F5344CB8AC3E}">
        <p14:creationId xmlns:p14="http://schemas.microsoft.com/office/powerpoint/2010/main" val="2045941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7" rIns="91433" bIns="45717" rtlCol="0"/>
          <a:lstStyle>
            <a:lvl1pPr algn="r">
              <a:defRPr sz="1200"/>
            </a:lvl1pPr>
          </a:lstStyle>
          <a:p>
            <a:fld id="{3A7D4995-71F8-4FD2-B741-EB692C4C985C}" type="datetimeFigureOut">
              <a:rPr kumimoji="1" lang="ja-JP" altLang="en-US" smtClean="0"/>
              <a:t>2019/7/19</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7" rIns="91433" bIns="4571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863"/>
            <a:ext cx="2949575" cy="496887"/>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6887"/>
          </a:xfrm>
          <a:prstGeom prst="rect">
            <a:avLst/>
          </a:prstGeom>
        </p:spPr>
        <p:txBody>
          <a:bodyPr vert="horz" lIns="91433" tIns="45717" rIns="91433" bIns="45717" rtlCol="0" anchor="b"/>
          <a:lstStyle>
            <a:lvl1pPr algn="r">
              <a:defRPr sz="1200"/>
            </a:lvl1pPr>
          </a:lstStyle>
          <a:p>
            <a:fld id="{252CC739-2C19-4987-9473-A53E87E4448B}" type="slidenum">
              <a:rPr kumimoji="1" lang="ja-JP" altLang="en-US" smtClean="0"/>
              <a:t>‹#›</a:t>
            </a:fld>
            <a:endParaRPr kumimoji="1" lang="ja-JP" altLang="en-US"/>
          </a:p>
        </p:txBody>
      </p:sp>
    </p:spTree>
    <p:extLst>
      <p:ext uri="{BB962C8B-B14F-4D97-AF65-F5344CB8AC3E}">
        <p14:creationId xmlns:p14="http://schemas.microsoft.com/office/powerpoint/2010/main" val="2791303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論点を</a:t>
            </a:r>
            <a:r>
              <a:rPr kumimoji="1" lang="en-US" altLang="ja-JP" dirty="0" smtClean="0"/>
              <a:t>4</a:t>
            </a:r>
            <a:r>
              <a:rPr kumimoji="1" lang="ja-JP" altLang="en-US" dirty="0" err="1" smtClean="0"/>
              <a:t>つに</a:t>
            </a:r>
            <a:r>
              <a:rPr kumimoji="1" lang="ja-JP" altLang="en-US" dirty="0" smtClean="0"/>
              <a:t>増やして方策を出していただく。第</a:t>
            </a:r>
            <a:r>
              <a:rPr kumimoji="1" lang="en-US" altLang="ja-JP" dirty="0" smtClean="0"/>
              <a:t>4</a:t>
            </a:r>
            <a:r>
              <a:rPr kumimoji="1" lang="ja-JP" altLang="en-US" dirty="0" smtClean="0"/>
              <a:t>回はだしていただいた方策をまとめ提示と、地域生活支援拠点等の整備促進についての報告書を提示する。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1</a:t>
            </a:fld>
            <a:endParaRPr kumimoji="1" lang="ja-JP" altLang="en-US"/>
          </a:p>
        </p:txBody>
      </p:sp>
    </p:spTree>
    <p:extLst>
      <p:ext uri="{BB962C8B-B14F-4D97-AF65-F5344CB8AC3E}">
        <p14:creationId xmlns:p14="http://schemas.microsoft.com/office/powerpoint/2010/main" val="1653305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2</a:t>
            </a:fld>
            <a:endParaRPr kumimoji="1" lang="ja-JP" altLang="en-US"/>
          </a:p>
        </p:txBody>
      </p:sp>
    </p:spTree>
    <p:extLst>
      <p:ext uri="{BB962C8B-B14F-4D97-AF65-F5344CB8AC3E}">
        <p14:creationId xmlns:p14="http://schemas.microsoft.com/office/powerpoint/2010/main" val="430324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3</a:t>
            </a:fld>
            <a:endParaRPr kumimoji="1" lang="ja-JP" altLang="en-US"/>
          </a:p>
        </p:txBody>
      </p:sp>
    </p:spTree>
    <p:extLst>
      <p:ext uri="{BB962C8B-B14F-4D97-AF65-F5344CB8AC3E}">
        <p14:creationId xmlns:p14="http://schemas.microsoft.com/office/powerpoint/2010/main" val="354831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4</a:t>
            </a:fld>
            <a:endParaRPr kumimoji="1" lang="ja-JP" altLang="en-US"/>
          </a:p>
        </p:txBody>
      </p:sp>
    </p:spTree>
    <p:extLst>
      <p:ext uri="{BB962C8B-B14F-4D97-AF65-F5344CB8AC3E}">
        <p14:creationId xmlns:p14="http://schemas.microsoft.com/office/powerpoint/2010/main" val="2797637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53DA43E-64B6-46E0-8F53-4B47EE1A7BEB}" type="datetime1">
              <a:rPr kumimoji="1" lang="ja-JP" altLang="en-US" smtClean="0"/>
              <a:t>2019/7/19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540559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F7B216D-00AB-4A52-9759-A1F39624A0B1}" type="datetime1">
              <a:rPr kumimoji="1" lang="ja-JP" altLang="en-US" smtClean="0"/>
              <a:t>2019/7/19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88399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CA94D76-7C9D-48C7-945B-0AD01ACC6714}" type="datetime1">
              <a:rPr kumimoji="1" lang="ja-JP" altLang="en-US" smtClean="0"/>
              <a:t>2019/7/19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153928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AF4917A-03EF-4386-865A-9C1DB4A1F76D}" type="datetime1">
              <a:rPr kumimoji="1" lang="ja-JP" altLang="en-US" smtClean="0"/>
              <a:t>2019/7/19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225047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37D3425F-C146-449F-A27A-3C6C85FD98EC}" type="datetime1">
              <a:rPr kumimoji="1" lang="ja-JP" altLang="en-US" smtClean="0"/>
              <a:t>2019/7/19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662721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BFD33AE-3014-4422-A11A-1C77614CC1C3}" type="datetime1">
              <a:rPr kumimoji="1" lang="ja-JP" altLang="en-US" smtClean="0"/>
              <a:t>2019/7/19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011258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88BF428-0BAC-4C69-A9AE-A35B5F5E2723}" type="datetime1">
              <a:rPr kumimoji="1" lang="ja-JP" altLang="en-US" smtClean="0"/>
              <a:t>2019/7/19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817325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9166BB0-AF38-4AFF-BB98-1DA3AFA2EAEE}" type="datetime1">
              <a:rPr kumimoji="1" lang="ja-JP" altLang="en-US" smtClean="0"/>
              <a:t>2019/7/19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844943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E30C5F7-C415-4184-86E0-5C7A882E424F}" type="datetime1">
              <a:rPr kumimoji="1" lang="ja-JP" altLang="en-US" smtClean="0"/>
              <a:t>2019/7/19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138577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A49AB27-FABB-4124-8981-2A1094CC56C0}" type="datetime1">
              <a:rPr kumimoji="1" lang="ja-JP" altLang="en-US" smtClean="0"/>
              <a:t>2019/7/19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97755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4602855-3C9B-4E34-9EF7-E45D81DE09CA}" type="datetime1">
              <a:rPr kumimoji="1" lang="ja-JP" altLang="en-US" smtClean="0"/>
              <a:t>2019/7/19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90792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99E53C1-38E2-4360-8E8F-FEE147895A82}" type="datetime1">
              <a:rPr kumimoji="1" lang="ja-JP" altLang="en-US" smtClean="0"/>
              <a:t>2019/7/19</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9185502"/>
      </p:ext>
    </p:extLst>
  </p:cSld>
  <p:clrMap bg1="lt1" tx1="dk1" bg2="lt2" tx2="dk2" accent1="accent1" accent2="accent2" accent3="accent3" accent4="accent4" accent5="accent5" accent6="accent6" hlink="hlink" folHlink="folHlink"/>
  <p:sldLayoutIdLst>
    <p:sldLayoutId id="2147484381" r:id="rId1"/>
    <p:sldLayoutId id="2147484382" r:id="rId2"/>
    <p:sldLayoutId id="2147484383" r:id="rId3"/>
    <p:sldLayoutId id="2147484384" r:id="rId4"/>
    <p:sldLayoutId id="2147484385" r:id="rId5"/>
    <p:sldLayoutId id="2147484386" r:id="rId6"/>
    <p:sldLayoutId id="2147484387" r:id="rId7"/>
    <p:sldLayoutId id="2147484388" r:id="rId8"/>
    <p:sldLayoutId id="2147484389" r:id="rId9"/>
    <p:sldLayoutId id="2147484390" r:id="rId10"/>
    <p:sldLayoutId id="214748439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73154" y="1393658"/>
            <a:ext cx="8854846" cy="2266995"/>
          </a:xfrm>
          <a:prstGeom prst="rect">
            <a:avLst/>
          </a:prstGeom>
          <a:solidFill>
            <a:schemeClr val="accent1">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〇</a:t>
            </a:r>
            <a:r>
              <a:rPr lang="ja-JP" altLang="en-US" sz="1600" kern="100" dirty="0" smtClean="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6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長期</a:t>
            </a:r>
            <a:r>
              <a:rPr lang="ja-JP" altLang="ja-JP" sz="1600" dirty="0">
                <a:solidFill>
                  <a:schemeClr val="tx1"/>
                </a:solidFill>
                <a:latin typeface="HG丸ｺﾞｼｯｸM-PRO" panose="020F0600000000000000" pitchFamily="50" charset="-128"/>
                <a:ea typeface="HG丸ｺﾞｼｯｸM-PRO" panose="020F0600000000000000" pitchFamily="50" charset="-128"/>
              </a:rPr>
              <a:t>入院</a:t>
            </a:r>
            <a:r>
              <a:rPr lang="ja-JP" altLang="ja-JP" sz="1600" dirty="0" err="1">
                <a:solidFill>
                  <a:schemeClr val="tx1"/>
                </a:solidFill>
                <a:latin typeface="HG丸ｺﾞｼｯｸM-PRO" panose="020F0600000000000000" pitchFamily="50" charset="-128"/>
                <a:ea typeface="HG丸ｺﾞｼｯｸM-PRO" panose="020F0600000000000000" pitchFamily="50" charset="-128"/>
              </a:rPr>
              <a:t>精神障がい</a:t>
            </a:r>
            <a:r>
              <a:rPr lang="ja-JP" altLang="ja-JP" sz="1600" dirty="0">
                <a:solidFill>
                  <a:schemeClr val="tx1"/>
                </a:solidFill>
                <a:latin typeface="HG丸ｺﾞｼｯｸM-PRO" panose="020F0600000000000000" pitchFamily="50" charset="-128"/>
                <a:ea typeface="HG丸ｺﾞｼｯｸM-PRO" panose="020F0600000000000000" pitchFamily="50" charset="-128"/>
              </a:rPr>
              <a:t>者退院促進事業」は、平成</a:t>
            </a:r>
            <a:r>
              <a:rPr lang="en-US" altLang="ja-JP" sz="1600" dirty="0">
                <a:solidFill>
                  <a:schemeClr val="tx1"/>
                </a:solidFill>
                <a:latin typeface="HG丸ｺﾞｼｯｸM-PRO" panose="020F0600000000000000" pitchFamily="50" charset="-128"/>
                <a:ea typeface="HG丸ｺﾞｼｯｸM-PRO" panose="020F0600000000000000" pitchFamily="50" charset="-128"/>
              </a:rPr>
              <a:t>28</a:t>
            </a:r>
            <a:r>
              <a:rPr lang="ja-JP" altLang="ja-JP" sz="1600" dirty="0">
                <a:solidFill>
                  <a:schemeClr val="tx1"/>
                </a:solidFill>
                <a:latin typeface="HG丸ｺﾞｼｯｸM-PRO" panose="020F0600000000000000" pitchFamily="50" charset="-128"/>
                <a:ea typeface="HG丸ｺﾞｼｯｸM-PRO" panose="020F0600000000000000" pitchFamily="50" charset="-128"/>
              </a:rPr>
              <a:t>年</a:t>
            </a:r>
            <a:r>
              <a:rPr lang="en-US" altLang="ja-JP" sz="1600" dirty="0">
                <a:solidFill>
                  <a:schemeClr val="tx1"/>
                </a:solidFill>
                <a:latin typeface="HG丸ｺﾞｼｯｸM-PRO" panose="020F0600000000000000" pitchFamily="50" charset="-128"/>
                <a:ea typeface="HG丸ｺﾞｼｯｸM-PRO" panose="020F0600000000000000" pitchFamily="50" charset="-128"/>
              </a:rPr>
              <a:t>10</a:t>
            </a:r>
            <a:r>
              <a:rPr lang="ja-JP" altLang="ja-JP" sz="1600" dirty="0">
                <a:solidFill>
                  <a:schemeClr val="tx1"/>
                </a:solidFill>
                <a:latin typeface="HG丸ｺﾞｼｯｸM-PRO" panose="020F0600000000000000" pitchFamily="50" charset="-128"/>
                <a:ea typeface="HG丸ｺﾞｼｯｸM-PRO" panose="020F0600000000000000" pitchFamily="50" charset="-128"/>
              </a:rPr>
              <a:t>月に</a:t>
            </a:r>
            <a:r>
              <a:rPr lang="ja-JP" altLang="ja-JP" sz="1600" dirty="0" err="1">
                <a:solidFill>
                  <a:schemeClr val="tx1"/>
                </a:solidFill>
                <a:latin typeface="HG丸ｺﾞｼｯｸM-PRO" panose="020F0600000000000000" pitchFamily="50" charset="-128"/>
                <a:ea typeface="HG丸ｺﾞｼｯｸM-PRO" panose="020F0600000000000000" pitchFamily="50" charset="-128"/>
              </a:rPr>
              <a:t>精神障がい</a:t>
            </a:r>
            <a:r>
              <a:rPr lang="ja-JP" altLang="ja-JP" sz="1600" dirty="0">
                <a:solidFill>
                  <a:schemeClr val="tx1"/>
                </a:solidFill>
                <a:latin typeface="HG丸ｺﾞｼｯｸM-PRO" panose="020F0600000000000000" pitchFamily="50" charset="-128"/>
                <a:ea typeface="HG丸ｺﾞｼｯｸM-PRO" panose="020F0600000000000000" pitchFamily="50" charset="-128"/>
              </a:rPr>
              <a:t>者地域</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移行</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推進ワ</a:t>
            </a:r>
            <a:r>
              <a:rPr lang="ja-JP" altLang="en-US" sz="1600" dirty="0">
                <a:solidFill>
                  <a:schemeClr val="tx1"/>
                </a:solidFill>
                <a:latin typeface="HG丸ｺﾞｼｯｸM-PRO" panose="020F0600000000000000" pitchFamily="50" charset="-128"/>
                <a:ea typeface="HG丸ｺﾞｼｯｸM-PRO" panose="020F0600000000000000" pitchFamily="50" charset="-128"/>
              </a:rPr>
              <a:t>　</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a:solidFill>
                  <a:schemeClr val="tx1"/>
                </a:solidFill>
                <a:latin typeface="HG丸ｺﾞｼｯｸM-PRO" panose="020F0600000000000000" pitchFamily="50" charset="-128"/>
                <a:ea typeface="HG丸ｺﾞｼｯｸM-PRO" panose="020F0600000000000000" pitchFamily="50" charset="-128"/>
              </a:rPr>
              <a:t>　</a:t>
            </a:r>
            <a:r>
              <a:rPr lang="ja-JP" altLang="ja-JP" sz="1600" dirty="0" err="1" smtClean="0">
                <a:solidFill>
                  <a:schemeClr val="tx1"/>
                </a:solidFill>
                <a:latin typeface="HG丸ｺﾞｼｯｸM-PRO" panose="020F0600000000000000" pitchFamily="50" charset="-128"/>
                <a:ea typeface="HG丸ｺﾞｼｯｸM-PRO" panose="020F0600000000000000" pitchFamily="50" charset="-128"/>
              </a:rPr>
              <a:t>ー</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rPr>
              <a:t>キンググループ</a:t>
            </a:r>
            <a:r>
              <a:rPr lang="ja-JP" altLang="ja-JP" sz="1600" dirty="0">
                <a:solidFill>
                  <a:schemeClr val="tx1"/>
                </a:solidFill>
                <a:latin typeface="HG丸ｺﾞｼｯｸM-PRO" panose="020F0600000000000000" pitchFamily="50" charset="-128"/>
                <a:ea typeface="HG丸ｺﾞｼｯｸM-PRO" panose="020F0600000000000000" pitchFamily="50" charset="-128"/>
              </a:rPr>
              <a:t>がとりまとめた報告書において、</a:t>
            </a:r>
            <a:r>
              <a:rPr lang="ja-JP" altLang="ja-JP" sz="16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患者が圏域を越えて入院している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状況</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や、</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16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入院</a:t>
            </a:r>
            <a:r>
              <a:rPr lang="ja-JP" altLang="ja-JP" sz="16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期間が長期にわたるほど退院意欲を高めるために時間をかけて取り組む必要が</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あること</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16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など</a:t>
            </a:r>
            <a:r>
              <a:rPr lang="ja-JP" altLang="ja-JP" sz="16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から広域的に活動できる専任の「</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地域体制整備コーディネーター</a:t>
            </a:r>
            <a:r>
              <a:rPr lang="ja-JP" altLang="ja-JP" sz="16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（以下、</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広域ＣＯ</a:t>
            </a:r>
            <a:r>
              <a:rPr lang="ja-JP" altLang="ja-JP" sz="16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16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の</a:t>
            </a:r>
            <a:r>
              <a:rPr lang="ja-JP" altLang="ja-JP" sz="16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役割の重要性が指摘されたことを</a:t>
            </a:r>
            <a:r>
              <a:rPr lang="ja-JP" altLang="ja-JP" sz="1600" dirty="0" smtClean="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踏まえ</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600" kern="100" dirty="0" smtClean="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平成</a:t>
            </a:r>
            <a:r>
              <a:rPr lang="en-US" altLang="ja-JP" sz="16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29</a:t>
            </a:r>
            <a:r>
              <a:rPr lang="ja-JP" altLang="en-US" sz="16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年度より</a:t>
            </a:r>
            <a:r>
              <a:rPr lang="en-US" altLang="ja-JP" sz="16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en-US" sz="16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年間の集中</a:t>
            </a:r>
            <a:r>
              <a:rPr lang="ja-JP" altLang="en-US" sz="1600" kern="100" dirty="0" smtClean="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取組みとして実施</a:t>
            </a:r>
            <a:endParaRPr lang="en-US" altLang="ja-JP" sz="1600" kern="100" dirty="0" smtClean="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16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1600" kern="100" dirty="0" smtClean="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している。</a:t>
            </a:r>
            <a:endParaRPr lang="en-US" altLang="ja-JP" sz="1600" kern="100" dirty="0" smtClean="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endParaRPr lang="en-US" altLang="ja-JP" sz="105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1600" kern="100" dirty="0" smtClean="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〇具体的には、精神科病院の地域移行に対する理解を促進するとともに、退院可能な患者の</a:t>
            </a:r>
            <a:endParaRPr lang="en-US" altLang="ja-JP" sz="1600" kern="100" dirty="0" smtClean="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16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1600" kern="100" dirty="0" smtClean="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市町村自立支援協議会専門部会等への橋渡しを進めている。（別紙１、２）</a:t>
            </a:r>
            <a:endParaRPr lang="en-US" altLang="ja-JP" sz="1600" kern="100" dirty="0" smtClean="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endParaRPr lang="en-US" altLang="ja-JP" sz="16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0" indent="-180000" algn="just">
              <a:spcAft>
                <a:spcPts val="1200"/>
              </a:spcAft>
            </a:pPr>
            <a:endParaRPr lang="en-US" altLang="ja-JP" sz="16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cxnSp>
        <p:nvCxnSpPr>
          <p:cNvPr id="11" name="直線コネクタ 10"/>
          <p:cNvCxnSpPr/>
          <p:nvPr/>
        </p:nvCxnSpPr>
        <p:spPr>
          <a:xfrm>
            <a:off x="125285" y="1178545"/>
            <a:ext cx="8946493" cy="0"/>
          </a:xfrm>
          <a:prstGeom prst="line">
            <a:avLst/>
          </a:prstGeom>
          <a:ln w="38100"/>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5" name="正方形/長方形 14"/>
          <p:cNvSpPr/>
          <p:nvPr/>
        </p:nvSpPr>
        <p:spPr>
          <a:xfrm>
            <a:off x="165804" y="716880"/>
            <a:ext cx="7815485" cy="461665"/>
          </a:xfrm>
          <a:prstGeom prst="rect">
            <a:avLst/>
          </a:prstGeom>
        </p:spPr>
        <p:txBody>
          <a:bodyPr wrap="square">
            <a:spAutoFit/>
          </a:bodyPr>
          <a:lstStyle/>
          <a:p>
            <a:r>
              <a:rPr lang="ja-JP" altLang="en-US" sz="2400" b="1" dirty="0" smtClean="0">
                <a:latin typeface="HG丸ｺﾞｼｯｸM-PRO" panose="020F0600000000000000" pitchFamily="50" charset="-128"/>
                <a:ea typeface="HG丸ｺﾞｼｯｸM-PRO" panose="020F0600000000000000" pitchFamily="50" charset="-128"/>
              </a:rPr>
              <a:t>取組みによる効果と課題</a:t>
            </a:r>
            <a:endParaRPr lang="en-US" altLang="ja-JP" sz="2400" b="1" dirty="0">
              <a:latin typeface="HG丸ｺﾞｼｯｸM-PRO" panose="020F0600000000000000" pitchFamily="50" charset="-128"/>
              <a:ea typeface="HG丸ｺﾞｼｯｸM-PRO" panose="020F0600000000000000" pitchFamily="50" charset="-128"/>
            </a:endParaRPr>
          </a:p>
        </p:txBody>
      </p:sp>
      <p:sp>
        <p:nvSpPr>
          <p:cNvPr id="2" name="スライド番号プレースホルダー 1"/>
          <p:cNvSpPr>
            <a:spLocks noGrp="1"/>
          </p:cNvSpPr>
          <p:nvPr>
            <p:ph type="sldNum" sz="quarter" idx="12"/>
          </p:nvPr>
        </p:nvSpPr>
        <p:spPr>
          <a:xfrm>
            <a:off x="6970600" y="6538913"/>
            <a:ext cx="2057400" cy="365125"/>
          </a:xfrm>
        </p:spPr>
        <p:txBody>
          <a:bodyPr/>
          <a:lstStyle/>
          <a:p>
            <a:r>
              <a:rPr lang="ja-JP" altLang="en-US" b="1" dirty="0">
                <a:solidFill>
                  <a:schemeClr val="tx1"/>
                </a:solidFill>
                <a:latin typeface="HGP創英角ｺﾞｼｯｸUB" panose="020B0900000000000000" pitchFamily="50" charset="-128"/>
                <a:ea typeface="HGP創英角ｺﾞｼｯｸUB" panose="020B0900000000000000" pitchFamily="50" charset="-128"/>
              </a:rPr>
              <a:t>１</a:t>
            </a:r>
            <a:endParaRPr kumimoji="1" lang="ja-JP" altLang="en-US" b="1"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3" name="フローチャート: 組合せ 2"/>
          <p:cNvSpPr/>
          <p:nvPr/>
        </p:nvSpPr>
        <p:spPr>
          <a:xfrm>
            <a:off x="3319481" y="3730313"/>
            <a:ext cx="2520280" cy="294215"/>
          </a:xfrm>
          <a:prstGeom prst="flowChartMerge">
            <a:avLst/>
          </a:prstGeom>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smtClean="0">
              <a:latin typeface="HG丸ｺﾞｼｯｸM-PRO" panose="020F0600000000000000" pitchFamily="50" charset="-128"/>
              <a:ea typeface="HG丸ｺﾞｼｯｸM-PRO" panose="020F0600000000000000" pitchFamily="50" charset="-128"/>
            </a:endParaRPr>
          </a:p>
        </p:txBody>
      </p:sp>
      <p:sp>
        <p:nvSpPr>
          <p:cNvPr id="9" name="正方形/長方形 8"/>
          <p:cNvSpPr/>
          <p:nvPr/>
        </p:nvSpPr>
        <p:spPr>
          <a:xfrm>
            <a:off x="125285" y="3660653"/>
            <a:ext cx="8781769" cy="4524315"/>
          </a:xfrm>
          <a:prstGeom prst="rect">
            <a:avLst/>
          </a:prstGeom>
          <a:noFill/>
        </p:spPr>
        <p:txBody>
          <a:bodyPr wrap="square">
            <a:spAutoFit/>
          </a:bodyPr>
          <a:lstStyle/>
          <a:p>
            <a:endParaRPr lang="en-US" altLang="ja-JP" sz="1600" dirty="0">
              <a:latin typeface="HG丸ｺﾞｼｯｸM-PRO" panose="020F0600000000000000" pitchFamily="50" charset="-128"/>
              <a:ea typeface="HG丸ｺﾞｼｯｸM-PRO" panose="020F0600000000000000" pitchFamily="50" charset="-128"/>
            </a:endParaRPr>
          </a:p>
          <a:p>
            <a:endParaRPr lang="en-US" altLang="ja-JP" sz="1600" dirty="0" smtClean="0">
              <a:latin typeface="HG丸ｺﾞｼｯｸM-PRO" panose="020F0600000000000000" pitchFamily="50" charset="-128"/>
              <a:ea typeface="HG丸ｺﾞｼｯｸM-PRO" panose="020F0600000000000000" pitchFamily="50" charset="-128"/>
            </a:endParaRPr>
          </a:p>
          <a:p>
            <a:r>
              <a:rPr lang="ja-JP" altLang="en-US" sz="1600" dirty="0" smtClean="0">
                <a:latin typeface="HG丸ｺﾞｼｯｸM-PRO" panose="020F0600000000000000" pitchFamily="50" charset="-128"/>
                <a:ea typeface="HG丸ｺﾞｼｯｸM-PRO" panose="020F0600000000000000" pitchFamily="50" charset="-128"/>
              </a:rPr>
              <a:t>〇地域移行支援（退院支援）は</a:t>
            </a:r>
            <a:r>
              <a:rPr lang="ja-JP" altLang="en-US" sz="1600" dirty="0">
                <a:latin typeface="HG丸ｺﾞｼｯｸM-PRO" panose="020F0600000000000000" pitchFamily="50" charset="-128"/>
                <a:ea typeface="HG丸ｺﾞｼｯｸM-PRO" panose="020F0600000000000000" pitchFamily="50" charset="-128"/>
              </a:rPr>
              <a:t>市町村の役割であるが</a:t>
            </a:r>
            <a:r>
              <a:rPr lang="ja-JP" altLang="en-US" sz="1600" dirty="0" smtClean="0">
                <a:latin typeface="HG丸ｺﾞｼｯｸM-PRO" panose="020F0600000000000000" pitchFamily="50" charset="-128"/>
                <a:ea typeface="HG丸ｺﾞｼｯｸM-PRO" panose="020F0600000000000000" pitchFamily="50" charset="-128"/>
              </a:rPr>
              <a:t>、以下のとおり、実施体制の不十分さ等</a:t>
            </a:r>
            <a:endParaRPr lang="en-US" altLang="ja-JP" sz="1600" dirty="0" smtClean="0">
              <a:latin typeface="HG丸ｺﾞｼｯｸM-PRO" panose="020F0600000000000000" pitchFamily="50" charset="-128"/>
              <a:ea typeface="HG丸ｺﾞｼｯｸM-PRO" panose="020F0600000000000000" pitchFamily="50" charset="-128"/>
            </a:endParaRPr>
          </a:p>
          <a:p>
            <a:pPr lvl="0"/>
            <a:r>
              <a:rPr lang="ja-JP" altLang="en-US" sz="1600" dirty="0">
                <a:latin typeface="HG丸ｺﾞｼｯｸM-PRO" panose="020F0600000000000000" pitchFamily="50" charset="-128"/>
                <a:ea typeface="HG丸ｺﾞｼｯｸM-PRO" panose="020F0600000000000000" pitchFamily="50" charset="-128"/>
              </a:rPr>
              <a:t>　</a:t>
            </a:r>
            <a:r>
              <a:rPr lang="ja-JP" altLang="en-US" sz="1600" dirty="0" smtClean="0">
                <a:latin typeface="HG丸ｺﾞｼｯｸM-PRO" panose="020F0600000000000000" pitchFamily="50" charset="-128"/>
                <a:ea typeface="HG丸ｺﾞｼｯｸM-PRO" panose="020F0600000000000000" pitchFamily="50" charset="-128"/>
              </a:rPr>
              <a:t>もあることから、</a:t>
            </a:r>
            <a:r>
              <a:rPr lang="ja-JP" altLang="en-US" sz="1600" dirty="0">
                <a:solidFill>
                  <a:prstClr val="black"/>
                </a:solidFill>
                <a:latin typeface="HG丸ｺﾞｼｯｸM-PRO" panose="020F0600000000000000" pitchFamily="50" charset="-128"/>
                <a:ea typeface="HG丸ｺﾞｼｯｸM-PRO" panose="020F0600000000000000" pitchFamily="50" charset="-128"/>
              </a:rPr>
              <a:t>令和２年度以降の地域移行のあり方</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について</a:t>
            </a:r>
            <a:r>
              <a:rPr lang="ja-JP" altLang="en-US" sz="1600" dirty="0">
                <a:solidFill>
                  <a:prstClr val="black"/>
                </a:solidFill>
                <a:latin typeface="HG丸ｺﾞｼｯｸM-PRO" panose="020F0600000000000000" pitchFamily="50" charset="-128"/>
                <a:ea typeface="HG丸ｺﾞｼｯｸM-PRO" panose="020F0600000000000000" pitchFamily="50" charset="-128"/>
              </a:rPr>
              <a:t>の検討が必要</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a:t>
            </a:r>
            <a:endParaRPr lang="en-US" altLang="ja-JP" sz="1600" dirty="0" smtClean="0">
              <a:solidFill>
                <a:prstClr val="black"/>
              </a:solidFill>
              <a:latin typeface="HG丸ｺﾞｼｯｸM-PRO" panose="020F0600000000000000" pitchFamily="50" charset="-128"/>
              <a:ea typeface="HG丸ｺﾞｼｯｸM-PRO" panose="020F0600000000000000" pitchFamily="50" charset="-128"/>
            </a:endParaRPr>
          </a:p>
          <a:p>
            <a:pPr lvl="0"/>
            <a:endParaRPr lang="en-US" altLang="ja-JP" sz="1050" dirty="0">
              <a:latin typeface="HG丸ｺﾞｼｯｸM-PRO" panose="020F0600000000000000" pitchFamily="50" charset="-128"/>
              <a:ea typeface="HG丸ｺﾞｼｯｸM-PRO" panose="020F0600000000000000" pitchFamily="50" charset="-128"/>
            </a:endParaRPr>
          </a:p>
          <a:p>
            <a:r>
              <a:rPr lang="ja-JP" altLang="en-US" sz="1600" dirty="0">
                <a:latin typeface="HG丸ｺﾞｼｯｸM-PRO" panose="020F0600000000000000" pitchFamily="50" charset="-128"/>
                <a:ea typeface="HG丸ｺﾞｼｯｸM-PRO" panose="020F0600000000000000" pitchFamily="50" charset="-128"/>
              </a:rPr>
              <a:t>　・市町村によっては、基幹相談支援センターの機能が</a:t>
            </a:r>
            <a:r>
              <a:rPr lang="ja-JP" altLang="en-US" sz="1600" dirty="0" smtClean="0">
                <a:latin typeface="HG丸ｺﾞｼｯｸM-PRO" panose="020F0600000000000000" pitchFamily="50" charset="-128"/>
                <a:ea typeface="HG丸ｺﾞｼｯｸM-PRO" panose="020F0600000000000000" pitchFamily="50" charset="-128"/>
              </a:rPr>
              <a:t>不十分。</a:t>
            </a:r>
            <a:endParaRPr lang="en-US" altLang="ja-JP" sz="1600" dirty="0" smtClean="0">
              <a:latin typeface="HG丸ｺﾞｼｯｸM-PRO" panose="020F0600000000000000" pitchFamily="50" charset="-128"/>
              <a:ea typeface="HG丸ｺﾞｼｯｸM-PRO" panose="020F0600000000000000" pitchFamily="50" charset="-128"/>
            </a:endParaRPr>
          </a:p>
          <a:p>
            <a:r>
              <a:rPr lang="ja-JP" altLang="en-US" sz="1600" dirty="0">
                <a:latin typeface="HG丸ｺﾞｼｯｸM-PRO" panose="020F0600000000000000" pitchFamily="50" charset="-128"/>
                <a:ea typeface="HG丸ｺﾞｼｯｸM-PRO" panose="020F0600000000000000" pitchFamily="50" charset="-128"/>
              </a:rPr>
              <a:t>　</a:t>
            </a:r>
            <a:r>
              <a:rPr lang="ja-JP" altLang="en-US" sz="1600" dirty="0" smtClean="0">
                <a:latin typeface="HG丸ｺﾞｼｯｸM-PRO" panose="020F0600000000000000" pitchFamily="50" charset="-128"/>
                <a:ea typeface="HG丸ｺﾞｼｯｸM-PRO" panose="020F0600000000000000" pitchFamily="50" charset="-128"/>
              </a:rPr>
              <a:t>・患者がどの地域に退院するか決定するまでに時間がかかり、それまでの間、支援する市町　</a:t>
            </a:r>
            <a:endParaRPr lang="en-US" altLang="ja-JP" sz="1600" dirty="0" smtClean="0">
              <a:latin typeface="HG丸ｺﾞｼｯｸM-PRO" panose="020F0600000000000000" pitchFamily="50" charset="-128"/>
              <a:ea typeface="HG丸ｺﾞｼｯｸM-PRO" panose="020F0600000000000000" pitchFamily="50" charset="-128"/>
            </a:endParaRPr>
          </a:p>
          <a:p>
            <a:r>
              <a:rPr lang="ja-JP" altLang="en-US" sz="1600" dirty="0">
                <a:latin typeface="HG丸ｺﾞｼｯｸM-PRO" panose="020F0600000000000000" pitchFamily="50" charset="-128"/>
                <a:ea typeface="HG丸ｺﾞｼｯｸM-PRO" panose="020F0600000000000000" pitchFamily="50" charset="-128"/>
              </a:rPr>
              <a:t>　</a:t>
            </a:r>
            <a:r>
              <a:rPr lang="ja-JP" altLang="en-US" sz="1600" dirty="0" smtClean="0">
                <a:latin typeface="HG丸ｺﾞｼｯｸM-PRO" panose="020F0600000000000000" pitchFamily="50" charset="-128"/>
                <a:ea typeface="HG丸ｺﾞｼｯｸM-PRO" panose="020F0600000000000000" pitchFamily="50" charset="-128"/>
              </a:rPr>
              <a:t>　村や事業所が決まらない。</a:t>
            </a:r>
            <a:endParaRPr lang="en-US" altLang="ja-JP" sz="1600" dirty="0">
              <a:latin typeface="HG丸ｺﾞｼｯｸM-PRO" panose="020F0600000000000000" pitchFamily="50" charset="-128"/>
              <a:ea typeface="HG丸ｺﾞｼｯｸM-PRO" panose="020F0600000000000000" pitchFamily="50" charset="-128"/>
            </a:endParaRPr>
          </a:p>
          <a:p>
            <a:r>
              <a:rPr lang="ja-JP" altLang="en-US" sz="1600" dirty="0">
                <a:latin typeface="HG丸ｺﾞｼｯｸM-PRO" panose="020F0600000000000000" pitchFamily="50" charset="-128"/>
                <a:ea typeface="HG丸ｺﾞｼｯｸM-PRO" panose="020F0600000000000000" pitchFamily="50" charset="-128"/>
              </a:rPr>
              <a:t>　</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a:t>
            </a:r>
            <a:r>
              <a:rPr lang="ja-JP" altLang="en-US" sz="1600" dirty="0">
                <a:solidFill>
                  <a:prstClr val="black"/>
                </a:solidFill>
                <a:latin typeface="HG丸ｺﾞｼｯｸM-PRO" panose="020F0600000000000000" pitchFamily="50" charset="-128"/>
                <a:ea typeface="HG丸ｺﾞｼｯｸM-PRO" panose="020F0600000000000000" pitchFamily="50" charset="-128"/>
              </a:rPr>
              <a:t>全</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く事例のない市町村もあり</a:t>
            </a:r>
            <a:r>
              <a:rPr lang="ja-JP" altLang="ja-JP" sz="1600" dirty="0" smtClean="0">
                <a:solidFill>
                  <a:prstClr val="black"/>
                </a:solidFill>
                <a:latin typeface="HG丸ｺﾞｼｯｸM-PRO" panose="020F0600000000000000" pitchFamily="50" charset="-128"/>
                <a:ea typeface="HG丸ｺﾞｼｯｸM-PRO" panose="020F0600000000000000" pitchFamily="50" charset="-128"/>
              </a:rPr>
              <a:t>、</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実際の事例に関わる経験が少ないため、支援ノウハウが蓄</a:t>
            </a:r>
            <a:endParaRPr lang="en-US" altLang="ja-JP" sz="1600" dirty="0" smtClean="0">
              <a:solidFill>
                <a:prstClr val="black"/>
              </a:solidFill>
              <a:latin typeface="HG丸ｺﾞｼｯｸM-PRO" panose="020F0600000000000000" pitchFamily="50" charset="-128"/>
              <a:ea typeface="HG丸ｺﾞｼｯｸM-PRO" panose="020F0600000000000000" pitchFamily="50" charset="-128"/>
            </a:endParaRPr>
          </a:p>
          <a:p>
            <a:r>
              <a:rPr lang="ja-JP" altLang="en-US" sz="1600" dirty="0">
                <a:solidFill>
                  <a:prstClr val="black"/>
                </a:solidFill>
                <a:latin typeface="HG丸ｺﾞｼｯｸM-PRO" panose="020F0600000000000000" pitchFamily="50" charset="-128"/>
                <a:ea typeface="HG丸ｺﾞｼｯｸM-PRO" panose="020F0600000000000000" pitchFamily="50" charset="-128"/>
              </a:rPr>
              <a:t>　</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　</a:t>
            </a:r>
            <a:r>
              <a:rPr lang="ja-JP" altLang="en-US" sz="1600" dirty="0" err="1" smtClean="0">
                <a:solidFill>
                  <a:prstClr val="black"/>
                </a:solidFill>
                <a:latin typeface="HG丸ｺﾞｼｯｸM-PRO" panose="020F0600000000000000" pitchFamily="50" charset="-128"/>
                <a:ea typeface="HG丸ｺﾞｼｯｸM-PRO" panose="020F0600000000000000" pitchFamily="50" charset="-128"/>
              </a:rPr>
              <a:t>積されない</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a:t>
            </a:r>
            <a:endParaRPr lang="en-US" altLang="ja-JP" sz="1600" dirty="0">
              <a:solidFill>
                <a:prstClr val="black"/>
              </a:solidFill>
              <a:latin typeface="HG丸ｺﾞｼｯｸM-PRO" panose="020F0600000000000000" pitchFamily="50" charset="-128"/>
              <a:ea typeface="HG丸ｺﾞｼｯｸM-PRO" panose="020F0600000000000000" pitchFamily="50" charset="-128"/>
            </a:endParaRPr>
          </a:p>
          <a:p>
            <a:r>
              <a:rPr lang="ja-JP" altLang="en-US" sz="1600" dirty="0">
                <a:solidFill>
                  <a:prstClr val="black"/>
                </a:solidFill>
                <a:latin typeface="HG丸ｺﾞｼｯｸM-PRO" panose="020F0600000000000000" pitchFamily="50" charset="-128"/>
                <a:ea typeface="HG丸ｺﾞｼｯｸM-PRO" panose="020F0600000000000000" pitchFamily="50" charset="-128"/>
              </a:rPr>
              <a:t>　・</a:t>
            </a:r>
            <a:r>
              <a:rPr lang="ja-JP" altLang="ja-JP" sz="1600" dirty="0">
                <a:solidFill>
                  <a:prstClr val="black"/>
                </a:solidFill>
                <a:latin typeface="HG丸ｺﾞｼｯｸM-PRO" panose="020F0600000000000000" pitchFamily="50" charset="-128"/>
                <a:ea typeface="HG丸ｺﾞｼｯｸM-PRO" panose="020F0600000000000000" pitchFamily="50" charset="-128"/>
              </a:rPr>
              <a:t>病院が地域移行支援のサービス利用を検討しても</a:t>
            </a:r>
            <a:r>
              <a:rPr lang="ja-JP" altLang="ja-JP" sz="1600" dirty="0" smtClean="0">
                <a:solidFill>
                  <a:prstClr val="black"/>
                </a:solidFill>
                <a:latin typeface="HG丸ｺﾞｼｯｸM-PRO" panose="020F0600000000000000" pitchFamily="50" charset="-128"/>
                <a:ea typeface="HG丸ｺﾞｼｯｸM-PRO" panose="020F0600000000000000" pitchFamily="50" charset="-128"/>
              </a:rPr>
              <a:t>、相談</a:t>
            </a:r>
            <a:r>
              <a:rPr lang="ja-JP" altLang="ja-JP" sz="1600" dirty="0">
                <a:solidFill>
                  <a:prstClr val="black"/>
                </a:solidFill>
                <a:latin typeface="HG丸ｺﾞｼｯｸM-PRO" panose="020F0600000000000000" pitchFamily="50" charset="-128"/>
                <a:ea typeface="HG丸ｺﾞｼｯｸM-PRO" panose="020F0600000000000000" pitchFamily="50" charset="-128"/>
              </a:rPr>
              <a:t>支援</a:t>
            </a:r>
            <a:r>
              <a:rPr lang="ja-JP" altLang="ja-JP" sz="1600" dirty="0" smtClean="0">
                <a:solidFill>
                  <a:prstClr val="black"/>
                </a:solidFill>
                <a:latin typeface="HG丸ｺﾞｼｯｸM-PRO" panose="020F0600000000000000" pitchFamily="50" charset="-128"/>
                <a:ea typeface="HG丸ｺﾞｼｯｸM-PRO" panose="020F0600000000000000" pitchFamily="50" charset="-128"/>
              </a:rPr>
              <a:t>事業所が決まら</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ず支援が進</a:t>
            </a:r>
            <a:r>
              <a:rPr lang="ja-JP" altLang="en-US" sz="1600" dirty="0" err="1" smtClean="0">
                <a:solidFill>
                  <a:prstClr val="black"/>
                </a:solidFill>
                <a:latin typeface="HG丸ｺﾞｼｯｸM-PRO" panose="020F0600000000000000" pitchFamily="50" charset="-128"/>
                <a:ea typeface="HG丸ｺﾞｼｯｸM-PRO" panose="020F0600000000000000" pitchFamily="50" charset="-128"/>
              </a:rPr>
              <a:t>ま</a:t>
            </a:r>
            <a:endParaRPr lang="en-US" altLang="ja-JP" sz="1600" dirty="0" smtClean="0">
              <a:solidFill>
                <a:prstClr val="black"/>
              </a:solidFill>
              <a:latin typeface="HG丸ｺﾞｼｯｸM-PRO" panose="020F0600000000000000" pitchFamily="50" charset="-128"/>
              <a:ea typeface="HG丸ｺﾞｼｯｸM-PRO" panose="020F0600000000000000" pitchFamily="50" charset="-128"/>
            </a:endParaRPr>
          </a:p>
          <a:p>
            <a:r>
              <a:rPr lang="ja-JP" altLang="en-US" sz="1600" dirty="0">
                <a:solidFill>
                  <a:prstClr val="black"/>
                </a:solidFill>
                <a:latin typeface="HG丸ｺﾞｼｯｸM-PRO" panose="020F0600000000000000" pitchFamily="50" charset="-128"/>
                <a:ea typeface="HG丸ｺﾞｼｯｸM-PRO" panose="020F0600000000000000" pitchFamily="50" charset="-128"/>
              </a:rPr>
              <a:t>　</a:t>
            </a:r>
            <a:r>
              <a:rPr lang="ja-JP" altLang="en-US" sz="1600" dirty="0" smtClean="0">
                <a:solidFill>
                  <a:prstClr val="black"/>
                </a:solidFill>
                <a:latin typeface="HG丸ｺﾞｼｯｸM-PRO" panose="020F0600000000000000" pitchFamily="50" charset="-128"/>
                <a:ea typeface="HG丸ｺﾞｼｯｸM-PRO" panose="020F0600000000000000" pitchFamily="50" charset="-128"/>
              </a:rPr>
              <a:t>　ない</a:t>
            </a:r>
            <a:r>
              <a:rPr lang="ja-JP" altLang="ja-JP" sz="1600" dirty="0" smtClean="0">
                <a:solidFill>
                  <a:prstClr val="black"/>
                </a:solidFill>
                <a:latin typeface="HG丸ｺﾞｼｯｸM-PRO" panose="020F0600000000000000" pitchFamily="50" charset="-128"/>
                <a:ea typeface="HG丸ｺﾞｼｯｸM-PRO" panose="020F0600000000000000" pitchFamily="50" charset="-128"/>
              </a:rPr>
              <a:t>。</a:t>
            </a:r>
            <a:endParaRPr lang="en-US" altLang="ja-JP" sz="1600" dirty="0">
              <a:solidFill>
                <a:prstClr val="black"/>
              </a:solidFill>
              <a:latin typeface="HG丸ｺﾞｼｯｸM-PRO" panose="020F0600000000000000" pitchFamily="50" charset="-128"/>
              <a:ea typeface="HG丸ｺﾞｼｯｸM-PRO" panose="020F0600000000000000" pitchFamily="50" charset="-128"/>
            </a:endParaRPr>
          </a:p>
          <a:p>
            <a:endParaRPr lang="en-US" altLang="ja-JP" sz="1600" dirty="0" smtClean="0">
              <a:latin typeface="HG丸ｺﾞｼｯｸM-PRO" panose="020F0600000000000000" pitchFamily="50" charset="-128"/>
              <a:ea typeface="HG丸ｺﾞｼｯｸM-PRO" panose="020F0600000000000000" pitchFamily="50" charset="-128"/>
            </a:endParaRPr>
          </a:p>
          <a:p>
            <a:endParaRPr lang="en-US" altLang="ja-JP" sz="1600" dirty="0" smtClean="0">
              <a:latin typeface="HG丸ｺﾞｼｯｸM-PRO" panose="020F0600000000000000" pitchFamily="50" charset="-128"/>
              <a:ea typeface="HG丸ｺﾞｼｯｸM-PRO" panose="020F0600000000000000" pitchFamily="50" charset="-128"/>
            </a:endParaRPr>
          </a:p>
          <a:p>
            <a:endParaRPr lang="ja-JP" altLang="ja-JP" sz="1600" dirty="0">
              <a:latin typeface="HG丸ｺﾞｼｯｸM-PRO" panose="020F0600000000000000" pitchFamily="50" charset="-128"/>
              <a:ea typeface="HG丸ｺﾞｼｯｸM-PRO" panose="020F0600000000000000" pitchFamily="50" charset="-128"/>
            </a:endParaRPr>
          </a:p>
          <a:p>
            <a:endParaRPr lang="en-US" altLang="ja-JP" sz="1600" dirty="0" smtClean="0">
              <a:latin typeface="HG丸ｺﾞｼｯｸM-PRO" panose="020F0600000000000000" pitchFamily="50" charset="-128"/>
              <a:ea typeface="HG丸ｺﾞｼｯｸM-PRO" panose="020F0600000000000000" pitchFamily="50" charset="-128"/>
            </a:endParaRPr>
          </a:p>
          <a:p>
            <a:endParaRPr lang="en-US" altLang="ja-JP" sz="1600" dirty="0">
              <a:latin typeface="HG丸ｺﾞｼｯｸM-PRO" panose="020F0600000000000000" pitchFamily="50" charset="-128"/>
              <a:ea typeface="HG丸ｺﾞｼｯｸM-PRO" panose="020F0600000000000000" pitchFamily="50" charset="-128"/>
            </a:endParaRPr>
          </a:p>
          <a:p>
            <a:endParaRPr lang="en-US" altLang="ja-JP" sz="1600" dirty="0" smtClean="0">
              <a:latin typeface="HG丸ｺﾞｼｯｸM-PRO" panose="020F0600000000000000" pitchFamily="50" charset="-128"/>
              <a:ea typeface="HG丸ｺﾞｼｯｸM-PRO" panose="020F0600000000000000" pitchFamily="50" charset="-128"/>
            </a:endParaRPr>
          </a:p>
        </p:txBody>
      </p:sp>
      <p:sp>
        <p:nvSpPr>
          <p:cNvPr id="13" name="正方形/長方形 12"/>
          <p:cNvSpPr/>
          <p:nvPr/>
        </p:nvSpPr>
        <p:spPr>
          <a:xfrm>
            <a:off x="165804" y="4123593"/>
            <a:ext cx="8827635" cy="2500387"/>
          </a:xfrm>
          <a:prstGeom prst="rect">
            <a:avLst/>
          </a:prstGeom>
          <a:noFill/>
          <a:ln w="19050">
            <a:solidFill>
              <a:schemeClr val="tx1"/>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smtClean="0">
              <a:latin typeface="HG丸ｺﾞｼｯｸM-PRO" panose="020F0600000000000000" pitchFamily="50" charset="-128"/>
              <a:ea typeface="HG丸ｺﾞｼｯｸM-PRO" panose="020F0600000000000000" pitchFamily="50" charset="-128"/>
            </a:endParaRPr>
          </a:p>
        </p:txBody>
      </p:sp>
      <p:sp>
        <p:nvSpPr>
          <p:cNvPr id="14" name="正方形/長方形 13"/>
          <p:cNvSpPr/>
          <p:nvPr/>
        </p:nvSpPr>
        <p:spPr>
          <a:xfrm>
            <a:off x="-6061" y="235668"/>
            <a:ext cx="9144130" cy="46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400"/>
              </a:spcAft>
            </a:pPr>
            <a:r>
              <a:rPr lang="ja-JP" altLang="en-US"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長期入院患者の地域移行の今後のあり方について</a:t>
            </a:r>
            <a:endParaRPr lang="en-US" altLang="ja-JP"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角丸四角形 11"/>
          <p:cNvSpPr/>
          <p:nvPr/>
        </p:nvSpPr>
        <p:spPr>
          <a:xfrm>
            <a:off x="7999300" y="130790"/>
            <a:ext cx="1049698" cy="415037"/>
          </a:xfrm>
          <a:prstGeom prst="roundRect">
            <a:avLst/>
          </a:prstGeom>
          <a:ln/>
        </p:spPr>
        <p:style>
          <a:lnRef idx="2">
            <a:schemeClr val="dk1"/>
          </a:lnRef>
          <a:fillRef idx="1">
            <a:schemeClr val="lt1"/>
          </a:fillRef>
          <a:effectRef idx="0">
            <a:schemeClr val="dk1"/>
          </a:effectRef>
          <a:fontRef idx="minor">
            <a:schemeClr val="dk1"/>
          </a:fontRef>
        </p:style>
        <p:txBody>
          <a:bodyPr rtlCol="0" anchor="t"/>
          <a:lstStyle/>
          <a:p>
            <a:pPr algn="ctr"/>
            <a:r>
              <a:rPr kumimoji="1" lang="ja-JP" altLang="en-US" b="1" dirty="0" smtClean="0">
                <a:latin typeface="HG丸ｺﾞｼｯｸM-PRO" panose="020F0600000000000000" pitchFamily="50" charset="-128"/>
                <a:ea typeface="HG丸ｺﾞｼｯｸM-PRO" panose="020F0600000000000000" pitchFamily="50" charset="-128"/>
              </a:rPr>
              <a:t>資料１</a:t>
            </a:r>
          </a:p>
        </p:txBody>
      </p:sp>
    </p:spTree>
    <p:extLst>
      <p:ext uri="{BB962C8B-B14F-4D97-AF65-F5344CB8AC3E}">
        <p14:creationId xmlns:p14="http://schemas.microsoft.com/office/powerpoint/2010/main" val="23021731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85656" y="1845989"/>
            <a:ext cx="8946495" cy="3311203"/>
          </a:xfrm>
          <a:prstGeom prst="rect">
            <a:avLst/>
          </a:prstGeom>
          <a:solidFill>
            <a:schemeClr val="tx2">
              <a:lumMod val="20000"/>
              <a:lumOff val="80000"/>
            </a:schemeClr>
          </a:solidFill>
          <a:ln/>
        </p:spPr>
        <p:style>
          <a:lnRef idx="3">
            <a:schemeClr val="lt1"/>
          </a:lnRef>
          <a:fillRef idx="1">
            <a:schemeClr val="accent1"/>
          </a:fillRef>
          <a:effectRef idx="1">
            <a:schemeClr val="accent1"/>
          </a:effectRef>
          <a:fontRef idx="minor">
            <a:schemeClr val="lt1"/>
          </a:fontRef>
        </p:style>
        <p:txBody>
          <a:bodyPr rtlCol="0" anchor="t"/>
          <a:lstStyle/>
          <a:p>
            <a:pPr algn="ctr"/>
            <a:endParaRPr kumimoji="1" lang="ja-JP" altLang="en-US" b="1" dirty="0" smtClean="0">
              <a:latin typeface="HG丸ｺﾞｼｯｸM-PRO" panose="020F0600000000000000" pitchFamily="50" charset="-128"/>
              <a:ea typeface="HG丸ｺﾞｼｯｸM-PRO" panose="020F0600000000000000" pitchFamily="50" charset="-128"/>
            </a:endParaRPr>
          </a:p>
        </p:txBody>
      </p:sp>
      <p:cxnSp>
        <p:nvCxnSpPr>
          <p:cNvPr id="11" name="直線コネクタ 10"/>
          <p:cNvCxnSpPr/>
          <p:nvPr/>
        </p:nvCxnSpPr>
        <p:spPr>
          <a:xfrm>
            <a:off x="46833" y="922167"/>
            <a:ext cx="8946493" cy="0"/>
          </a:xfrm>
          <a:prstGeom prst="line">
            <a:avLst/>
          </a:prstGeom>
          <a:ln w="38100"/>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タイトル 1"/>
          <p:cNvSpPr>
            <a:spLocks noGrp="1"/>
          </p:cNvSpPr>
          <p:nvPr>
            <p:ph type="title"/>
          </p:nvPr>
        </p:nvSpPr>
        <p:spPr>
          <a:xfrm>
            <a:off x="72402" y="482351"/>
            <a:ext cx="7294656" cy="436296"/>
          </a:xfrm>
        </p:spPr>
        <p:txBody>
          <a:bodyPr>
            <a:noAutofit/>
          </a:bodyPr>
          <a:lstStyle/>
          <a:p>
            <a:r>
              <a:rPr lang="ja-JP" altLang="en-US" sz="2400" b="1" dirty="0" smtClean="0">
                <a:latin typeface="HG丸ｺﾞｼｯｸM-PRO" panose="020F0600000000000000" pitchFamily="50" charset="-128"/>
                <a:ea typeface="HG丸ｺﾞｼｯｸM-PRO" panose="020F0600000000000000" pitchFamily="50" charset="-128"/>
              </a:rPr>
              <a:t>論点</a:t>
            </a:r>
            <a:r>
              <a:rPr lang="ja-JP" altLang="en-US" sz="2400" b="1" dirty="0">
                <a:latin typeface="HG丸ｺﾞｼｯｸM-PRO" panose="020F0600000000000000" pitchFamily="50" charset="-128"/>
                <a:ea typeface="HG丸ｺﾞｼｯｸM-PRO" panose="020F0600000000000000" pitchFamily="50" charset="-128"/>
              </a:rPr>
              <a:t>１</a:t>
            </a:r>
            <a:r>
              <a:rPr lang="ja-JP" altLang="en-US" sz="2400" b="1" dirty="0" smtClean="0">
                <a:latin typeface="HG丸ｺﾞｼｯｸM-PRO" panose="020F0600000000000000" pitchFamily="50" charset="-128"/>
                <a:ea typeface="HG丸ｺﾞｼｯｸM-PRO" panose="020F0600000000000000" pitchFamily="50" charset="-128"/>
              </a:rPr>
              <a:t>：対象者について</a:t>
            </a:r>
            <a:endParaRPr kumimoji="1" lang="ja-JP" altLang="en-US" sz="2400" b="1" dirty="0">
              <a:latin typeface="HG丸ｺﾞｼｯｸM-PRO" panose="020F0600000000000000" pitchFamily="50" charset="-128"/>
              <a:ea typeface="HG丸ｺﾞｼｯｸM-PRO" panose="020F0600000000000000" pitchFamily="50" charset="-128"/>
            </a:endParaRPr>
          </a:p>
        </p:txBody>
      </p:sp>
      <p:sp>
        <p:nvSpPr>
          <p:cNvPr id="2" name="スライド番号プレースホルダー 1"/>
          <p:cNvSpPr>
            <a:spLocks noGrp="1"/>
          </p:cNvSpPr>
          <p:nvPr>
            <p:ph type="sldNum" sz="quarter" idx="12"/>
          </p:nvPr>
        </p:nvSpPr>
        <p:spPr>
          <a:xfrm>
            <a:off x="7051104" y="6463524"/>
            <a:ext cx="2057400" cy="365125"/>
          </a:xfrm>
        </p:spPr>
        <p:txBody>
          <a:bodyPr/>
          <a:lstStyle/>
          <a:p>
            <a:fld id="{D2D8002D-B5B0-4BAC-B1F6-782DDCCE6D9C}" type="slidenum">
              <a:rPr kumimoji="1" lang="ja-JP" altLang="en-US" b="1" smtClean="0">
                <a:solidFill>
                  <a:schemeClr val="tx1"/>
                </a:solidFill>
                <a:latin typeface="HGP創英角ｺﾞｼｯｸUB" panose="020B0900000000000000" pitchFamily="50" charset="-128"/>
                <a:ea typeface="HGP創英角ｺﾞｼｯｸUB" panose="020B0900000000000000" pitchFamily="50" charset="-128"/>
              </a:rPr>
              <a:t>2</a:t>
            </a:fld>
            <a:endParaRPr kumimoji="1" lang="ja-JP" altLang="en-US" b="1"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5" name="正方形/長方形 14"/>
          <p:cNvSpPr/>
          <p:nvPr/>
        </p:nvSpPr>
        <p:spPr>
          <a:xfrm>
            <a:off x="165688" y="2103940"/>
            <a:ext cx="8827638" cy="2831544"/>
          </a:xfrm>
          <a:prstGeom prst="rect">
            <a:avLst/>
          </a:prstGeom>
          <a:noFill/>
        </p:spPr>
        <p:txBody>
          <a:bodyPr wrap="square">
            <a:spAutoFit/>
          </a:bodyPr>
          <a:lstStyle/>
          <a:p>
            <a:r>
              <a:rPr lang="ja-JP" altLang="en-US" dirty="0" smtClean="0">
                <a:latin typeface="HG丸ｺﾞｼｯｸM-PRO" panose="020F0600000000000000" pitchFamily="50" charset="-128"/>
                <a:ea typeface="HG丸ｺﾞｼｯｸM-PRO" panose="020F0600000000000000" pitchFamily="50" charset="-128"/>
              </a:rPr>
              <a:t>〇</a:t>
            </a:r>
            <a:r>
              <a:rPr lang="ja-JP" altLang="ja-JP" dirty="0" smtClean="0">
                <a:latin typeface="HG丸ｺﾞｼｯｸM-PRO" panose="020F0600000000000000" pitchFamily="50" charset="-128"/>
                <a:ea typeface="HG丸ｺﾞｼｯｸM-PRO" panose="020F0600000000000000" pitchFamily="50" charset="-128"/>
              </a:rPr>
              <a:t>平成</a:t>
            </a:r>
            <a:r>
              <a:rPr lang="en-US" altLang="ja-JP" dirty="0">
                <a:latin typeface="HG丸ｺﾞｼｯｸM-PRO" panose="020F0600000000000000" pitchFamily="50" charset="-128"/>
                <a:ea typeface="HG丸ｺﾞｼｯｸM-PRO" panose="020F0600000000000000" pitchFamily="50" charset="-128"/>
              </a:rPr>
              <a:t>28</a:t>
            </a:r>
            <a:r>
              <a:rPr lang="ja-JP" altLang="ja-JP" dirty="0">
                <a:latin typeface="HG丸ｺﾞｼｯｸM-PRO" panose="020F0600000000000000" pitchFamily="50" charset="-128"/>
                <a:ea typeface="HG丸ｺﾞｼｯｸM-PRO" panose="020F0600000000000000" pitchFamily="50" charset="-128"/>
              </a:rPr>
              <a:t>年</a:t>
            </a:r>
            <a:r>
              <a:rPr lang="en-US" altLang="ja-JP" dirty="0">
                <a:latin typeface="HG丸ｺﾞｼｯｸM-PRO" panose="020F0600000000000000" pitchFamily="50" charset="-128"/>
                <a:ea typeface="HG丸ｺﾞｼｯｸM-PRO" panose="020F0600000000000000" pitchFamily="50" charset="-128"/>
              </a:rPr>
              <a:t>6</a:t>
            </a:r>
            <a:r>
              <a:rPr lang="ja-JP" altLang="ja-JP" dirty="0" smtClean="0">
                <a:latin typeface="HG丸ｺﾞｼｯｸM-PRO" panose="020F0600000000000000" pitchFamily="50" charset="-128"/>
                <a:ea typeface="HG丸ｺﾞｼｯｸM-PRO" panose="020F0600000000000000" pitchFamily="50" charset="-128"/>
              </a:rPr>
              <a:t>月</a:t>
            </a:r>
            <a:r>
              <a:rPr lang="ja-JP" altLang="en-US" dirty="0" smtClean="0">
                <a:latin typeface="HG丸ｺﾞｼｯｸM-PRO" panose="020F0600000000000000" pitchFamily="50" charset="-128"/>
                <a:ea typeface="HG丸ｺﾞｼｯｸM-PRO" panose="020F0600000000000000" pitchFamily="50" charset="-128"/>
              </a:rPr>
              <a:t>末</a:t>
            </a:r>
            <a:r>
              <a:rPr lang="ja-JP" altLang="ja-JP" dirty="0" smtClean="0">
                <a:latin typeface="HG丸ｺﾞｼｯｸM-PRO" panose="020F0600000000000000" pitchFamily="50" charset="-128"/>
                <a:ea typeface="HG丸ｺﾞｼｯｸM-PRO" panose="020F0600000000000000" pitchFamily="50" charset="-128"/>
              </a:rPr>
              <a:t>時点に</a:t>
            </a:r>
            <a:r>
              <a:rPr lang="ja-JP" altLang="en-US" dirty="0" smtClean="0">
                <a:latin typeface="HG丸ｺﾞｼｯｸM-PRO" panose="020F0600000000000000" pitchFamily="50" charset="-128"/>
                <a:ea typeface="HG丸ｺﾞｼｯｸM-PRO" panose="020F0600000000000000" pitchFamily="50" charset="-128"/>
              </a:rPr>
              <a:t>入院期間が</a:t>
            </a:r>
            <a:r>
              <a:rPr lang="en-US" altLang="ja-JP" dirty="0" smtClean="0">
                <a:latin typeface="HG丸ｺﾞｼｯｸM-PRO" panose="020F0600000000000000" pitchFamily="50" charset="-128"/>
                <a:ea typeface="HG丸ｺﾞｼｯｸM-PRO" panose="020F0600000000000000" pitchFamily="50" charset="-128"/>
              </a:rPr>
              <a:t>1</a:t>
            </a:r>
            <a:r>
              <a:rPr lang="ja-JP" altLang="ja-JP" dirty="0">
                <a:latin typeface="HG丸ｺﾞｼｯｸM-PRO" panose="020F0600000000000000" pitchFamily="50" charset="-128"/>
                <a:ea typeface="HG丸ｺﾞｼｯｸM-PRO" panose="020F0600000000000000" pitchFamily="50" charset="-128"/>
              </a:rPr>
              <a:t>年</a:t>
            </a:r>
            <a:r>
              <a:rPr lang="ja-JP" altLang="ja-JP" dirty="0" smtClean="0">
                <a:latin typeface="HG丸ｺﾞｼｯｸM-PRO" panose="020F0600000000000000" pitchFamily="50" charset="-128"/>
                <a:ea typeface="HG丸ｺﾞｼｯｸM-PRO" panose="020F0600000000000000" pitchFamily="50" charset="-128"/>
              </a:rPr>
              <a:t>以上</a:t>
            </a:r>
            <a:r>
              <a:rPr lang="ja-JP" altLang="en-US" dirty="0" smtClean="0">
                <a:latin typeface="HG丸ｺﾞｼｯｸM-PRO" panose="020F0600000000000000" pitchFamily="50" charset="-128"/>
                <a:ea typeface="HG丸ｺﾞｼｯｸM-PRO" panose="020F0600000000000000" pitchFamily="50" charset="-128"/>
              </a:rPr>
              <a:t>の</a:t>
            </a:r>
            <a:r>
              <a:rPr lang="ja-JP" altLang="ja-JP" dirty="0" smtClean="0">
                <a:latin typeface="HG丸ｺﾞｼｯｸM-PRO" panose="020F0600000000000000" pitchFamily="50" charset="-128"/>
                <a:ea typeface="HG丸ｺﾞｼｯｸM-PRO" panose="020F0600000000000000" pitchFamily="50" charset="-128"/>
              </a:rPr>
              <a:t>寛解</a:t>
            </a:r>
            <a:r>
              <a:rPr lang="ja-JP" altLang="ja-JP" dirty="0">
                <a:latin typeface="HG丸ｺﾞｼｯｸM-PRO" panose="020F0600000000000000" pitchFamily="50" charset="-128"/>
                <a:ea typeface="HG丸ｺﾞｼｯｸM-PRO" panose="020F0600000000000000" pitchFamily="50" charset="-128"/>
              </a:rPr>
              <a:t>・院内寛解患者（</a:t>
            </a:r>
            <a:r>
              <a:rPr lang="en-US" altLang="ja-JP" dirty="0">
                <a:latin typeface="HG丸ｺﾞｼｯｸM-PRO" panose="020F0600000000000000" pitchFamily="50" charset="-128"/>
                <a:ea typeface="HG丸ｺﾞｼｯｸM-PRO" panose="020F0600000000000000" pitchFamily="50" charset="-128"/>
              </a:rPr>
              <a:t>730</a:t>
            </a:r>
            <a:r>
              <a:rPr lang="ja-JP" altLang="ja-JP" dirty="0">
                <a:latin typeface="HG丸ｺﾞｼｯｸM-PRO" panose="020F0600000000000000" pitchFamily="50" charset="-128"/>
                <a:ea typeface="HG丸ｺﾞｼｯｸM-PRO" panose="020F0600000000000000" pitchFamily="50" charset="-128"/>
              </a:rPr>
              <a:t>人</a:t>
            </a:r>
            <a:r>
              <a:rPr lang="ja-JP" altLang="ja-JP" dirty="0" smtClean="0">
                <a:latin typeface="HG丸ｺﾞｼｯｸM-PRO" panose="020F0600000000000000" pitchFamily="50" charset="-128"/>
                <a:ea typeface="HG丸ｺﾞｼｯｸM-PRO" panose="020F0600000000000000" pitchFamily="50" charset="-128"/>
              </a:rPr>
              <a:t>）を対</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ja-JP" dirty="0" smtClean="0">
                <a:latin typeface="HG丸ｺﾞｼｯｸM-PRO" panose="020F0600000000000000" pitchFamily="50" charset="-128"/>
                <a:ea typeface="HG丸ｺﾞｼｯｸM-PRO" panose="020F0600000000000000" pitchFamily="50" charset="-128"/>
              </a:rPr>
              <a:t>象に</a:t>
            </a:r>
            <a:r>
              <a:rPr lang="ja-JP" altLang="en-US" dirty="0" smtClean="0">
                <a:latin typeface="HG丸ｺﾞｼｯｸM-PRO" panose="020F0600000000000000" pitchFamily="50" charset="-128"/>
                <a:ea typeface="HG丸ｺﾞｼｯｸM-PRO" panose="020F0600000000000000" pitchFamily="50" charset="-128"/>
              </a:rPr>
              <a:t>しているが</a:t>
            </a:r>
            <a:r>
              <a:rPr lang="ja-JP" altLang="en-US" dirty="0">
                <a:latin typeface="HG丸ｺﾞｼｯｸM-PRO" panose="020F0600000000000000" pitchFamily="50" charset="-128"/>
                <a:ea typeface="HG丸ｺﾞｼｯｸM-PRO" panose="020F0600000000000000" pitchFamily="50" charset="-128"/>
              </a:rPr>
              <a:t>、</a:t>
            </a:r>
            <a:r>
              <a:rPr lang="ja-JP" altLang="ja-JP" dirty="0" smtClean="0">
                <a:latin typeface="HG丸ｺﾞｼｯｸM-PRO" panose="020F0600000000000000" pitchFamily="50" charset="-128"/>
                <a:ea typeface="HG丸ｺﾞｼｯｸM-PRO" panose="020F0600000000000000" pitchFamily="50" charset="-128"/>
              </a:rPr>
              <a:t>実際</a:t>
            </a:r>
            <a:r>
              <a:rPr lang="ja-JP" altLang="ja-JP" dirty="0">
                <a:latin typeface="HG丸ｺﾞｼｯｸM-PRO" panose="020F0600000000000000" pitchFamily="50" charset="-128"/>
                <a:ea typeface="HG丸ｺﾞｼｯｸM-PRO" panose="020F0600000000000000" pitchFamily="50" charset="-128"/>
              </a:rPr>
              <a:t>には、その後</a:t>
            </a:r>
            <a:r>
              <a:rPr lang="ja-JP" altLang="ja-JP" dirty="0" smtClean="0">
                <a:latin typeface="HG丸ｺﾞｼｯｸM-PRO" panose="020F0600000000000000" pitchFamily="50" charset="-128"/>
                <a:ea typeface="HG丸ｺﾞｼｯｸM-PRO" panose="020F0600000000000000" pitchFamily="50" charset="-128"/>
              </a:rPr>
              <a:t>に</a:t>
            </a:r>
            <a:r>
              <a:rPr lang="ja-JP" altLang="en-US" dirty="0" smtClean="0">
                <a:latin typeface="HG丸ｺﾞｼｯｸM-PRO" panose="020F0600000000000000" pitchFamily="50" charset="-128"/>
                <a:ea typeface="HG丸ｺﾞｼｯｸM-PRO" panose="020F0600000000000000" pitchFamily="50" charset="-128"/>
              </a:rPr>
              <a:t>入院期間が</a:t>
            </a:r>
            <a:r>
              <a:rPr lang="en-US" altLang="ja-JP" dirty="0" smtClean="0">
                <a:latin typeface="HG丸ｺﾞｼｯｸM-PRO" panose="020F0600000000000000" pitchFamily="50" charset="-128"/>
                <a:ea typeface="HG丸ｺﾞｼｯｸM-PRO" panose="020F0600000000000000" pitchFamily="50" charset="-128"/>
              </a:rPr>
              <a:t>1</a:t>
            </a:r>
            <a:r>
              <a:rPr lang="ja-JP" altLang="ja-JP" dirty="0">
                <a:latin typeface="HG丸ｺﾞｼｯｸM-PRO" panose="020F0600000000000000" pitchFamily="50" charset="-128"/>
                <a:ea typeface="HG丸ｺﾞｼｯｸM-PRO" panose="020F0600000000000000" pitchFamily="50" charset="-128"/>
              </a:rPr>
              <a:t>年</a:t>
            </a:r>
            <a:r>
              <a:rPr lang="ja-JP" altLang="ja-JP" dirty="0" smtClean="0">
                <a:latin typeface="HG丸ｺﾞｼｯｸM-PRO" panose="020F0600000000000000" pitchFamily="50" charset="-128"/>
                <a:ea typeface="HG丸ｺﾞｼｯｸM-PRO" panose="020F0600000000000000" pitchFamily="50" charset="-128"/>
              </a:rPr>
              <a:t>以上</a:t>
            </a:r>
            <a:r>
              <a:rPr lang="ja-JP" altLang="en-US" dirty="0" smtClean="0">
                <a:latin typeface="HG丸ｺﾞｼｯｸM-PRO" panose="020F0600000000000000" pitchFamily="50" charset="-128"/>
                <a:ea typeface="HG丸ｺﾞｼｯｸM-PRO" panose="020F0600000000000000" pitchFamily="50" charset="-128"/>
              </a:rPr>
              <a:t>に</a:t>
            </a:r>
            <a:r>
              <a:rPr lang="ja-JP" altLang="ja-JP" dirty="0" smtClean="0">
                <a:latin typeface="HG丸ｺﾞｼｯｸM-PRO" panose="020F0600000000000000" pitchFamily="50" charset="-128"/>
                <a:ea typeface="HG丸ｺﾞｼｯｸM-PRO" panose="020F0600000000000000" pitchFamily="50" charset="-128"/>
              </a:rPr>
              <a:t>なった患者</a:t>
            </a:r>
            <a:r>
              <a:rPr lang="ja-JP" altLang="en-US" dirty="0">
                <a:latin typeface="HG丸ｺﾞｼｯｸM-PRO" panose="020F0600000000000000" pitchFamily="50" charset="-128"/>
                <a:ea typeface="HG丸ｺﾞｼｯｸM-PRO" panose="020F0600000000000000" pitchFamily="50" charset="-128"/>
              </a:rPr>
              <a:t>も</a:t>
            </a:r>
            <a:r>
              <a:rPr lang="ja-JP" altLang="ja-JP" dirty="0" smtClean="0">
                <a:latin typeface="HG丸ｺﾞｼｯｸM-PRO" panose="020F0600000000000000" pitchFamily="50" charset="-128"/>
                <a:ea typeface="HG丸ｺﾞｼｯｸM-PRO" panose="020F0600000000000000" pitchFamily="50" charset="-128"/>
              </a:rPr>
              <a:t>含め</a:t>
            </a:r>
            <a:r>
              <a:rPr lang="ja-JP" altLang="en-US" dirty="0" smtClean="0">
                <a:latin typeface="HG丸ｺﾞｼｯｸM-PRO" panose="020F0600000000000000" pitchFamily="50" charset="-128"/>
                <a:ea typeface="HG丸ｺﾞｼｯｸM-PRO" panose="020F0600000000000000" pitchFamily="50" charset="-128"/>
              </a:rPr>
              <a:t>て、</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ja-JP" dirty="0" smtClean="0">
                <a:latin typeface="HG丸ｺﾞｼｯｸM-PRO" panose="020F0600000000000000" pitchFamily="50" charset="-128"/>
                <a:ea typeface="HG丸ｺﾞｼｯｸM-PRO" panose="020F0600000000000000" pitchFamily="50" charset="-128"/>
              </a:rPr>
              <a:t>取組</a:t>
            </a:r>
            <a:r>
              <a:rPr lang="ja-JP" altLang="en-US" dirty="0" smtClean="0">
                <a:latin typeface="HG丸ｺﾞｼｯｸM-PRO" panose="020F0600000000000000" pitchFamily="50" charset="-128"/>
                <a:ea typeface="HG丸ｺﾞｼｯｸM-PRO" panose="020F0600000000000000" pitchFamily="50" charset="-128"/>
              </a:rPr>
              <a:t>みを実施している</a:t>
            </a:r>
            <a:r>
              <a:rPr lang="ja-JP" altLang="ja-JP" dirty="0" smtClean="0">
                <a:latin typeface="HG丸ｺﾞｼｯｸM-PRO" panose="020F0600000000000000" pitchFamily="50" charset="-128"/>
                <a:ea typeface="HG丸ｺﾞｼｯｸM-PRO" panose="020F0600000000000000" pitchFamily="50" charset="-128"/>
              </a:rPr>
              <a:t>。</a:t>
            </a:r>
            <a:endParaRPr lang="en-US" altLang="ja-JP" dirty="0" smtClean="0">
              <a:latin typeface="HG丸ｺﾞｼｯｸM-PRO" panose="020F0600000000000000" pitchFamily="50" charset="-128"/>
              <a:ea typeface="HG丸ｺﾞｼｯｸM-PRO" panose="020F0600000000000000" pitchFamily="50" charset="-128"/>
            </a:endParaRPr>
          </a:p>
          <a:p>
            <a:endParaRPr lang="ja-JP" altLang="ja-JP" dirty="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〇</a:t>
            </a:r>
            <a:r>
              <a:rPr lang="ja-JP" altLang="ja-JP" dirty="0" smtClean="0">
                <a:latin typeface="HG丸ｺﾞｼｯｸM-PRO" panose="020F0600000000000000" pitchFamily="50" charset="-128"/>
                <a:ea typeface="HG丸ｺﾞｼｯｸM-PRO" panose="020F0600000000000000" pitchFamily="50" charset="-128"/>
              </a:rPr>
              <a:t>退院</a:t>
            </a:r>
            <a:r>
              <a:rPr lang="ja-JP" altLang="ja-JP" dirty="0">
                <a:latin typeface="HG丸ｺﾞｼｯｸM-PRO" panose="020F0600000000000000" pitchFamily="50" charset="-128"/>
                <a:ea typeface="HG丸ｺﾞｼｯｸM-PRO" panose="020F0600000000000000" pitchFamily="50" charset="-128"/>
              </a:rPr>
              <a:t>患者調査においても、入院</a:t>
            </a:r>
            <a:r>
              <a:rPr lang="ja-JP" altLang="ja-JP" dirty="0" smtClean="0">
                <a:latin typeface="HG丸ｺﾞｼｯｸM-PRO" panose="020F0600000000000000" pitchFamily="50" charset="-128"/>
                <a:ea typeface="HG丸ｺﾞｼｯｸM-PRO" panose="020F0600000000000000" pitchFamily="50" charset="-128"/>
              </a:rPr>
              <a:t>期間</a:t>
            </a:r>
            <a:r>
              <a:rPr lang="ja-JP" altLang="en-US" dirty="0" smtClean="0">
                <a:latin typeface="HG丸ｺﾞｼｯｸM-PRO" panose="020F0600000000000000" pitchFamily="50" charset="-128"/>
                <a:ea typeface="HG丸ｺﾞｼｯｸM-PRO" panose="020F0600000000000000" pitchFamily="50" charset="-128"/>
              </a:rPr>
              <a:t>が</a:t>
            </a:r>
            <a:r>
              <a:rPr lang="en-US" altLang="ja-JP" dirty="0" smtClean="0">
                <a:latin typeface="HG丸ｺﾞｼｯｸM-PRO" panose="020F0600000000000000" pitchFamily="50" charset="-128"/>
                <a:ea typeface="HG丸ｺﾞｼｯｸM-PRO" panose="020F0600000000000000" pitchFamily="50" charset="-128"/>
              </a:rPr>
              <a:t>1</a:t>
            </a:r>
            <a:r>
              <a:rPr lang="ja-JP" altLang="ja-JP" dirty="0">
                <a:latin typeface="HG丸ｺﾞｼｯｸM-PRO" panose="020F0600000000000000" pitchFamily="50" charset="-128"/>
                <a:ea typeface="HG丸ｺﾞｼｯｸM-PRO" panose="020F0600000000000000" pitchFamily="50" charset="-128"/>
              </a:rPr>
              <a:t>年以上になると、入院前と同じ場所に</a:t>
            </a:r>
            <a:r>
              <a:rPr lang="ja-JP" altLang="ja-JP" dirty="0" smtClean="0">
                <a:latin typeface="HG丸ｺﾞｼｯｸM-PRO" panose="020F0600000000000000" pitchFamily="50" charset="-128"/>
                <a:ea typeface="HG丸ｺﾞｼｯｸM-PRO" panose="020F0600000000000000" pitchFamily="50" charset="-128"/>
              </a:rPr>
              <a:t>退院</a:t>
            </a:r>
            <a:r>
              <a:rPr lang="ja-JP" altLang="en-US" dirty="0" smtClean="0">
                <a:latin typeface="HG丸ｺﾞｼｯｸM-PRO" panose="020F0600000000000000" pitchFamily="50" charset="-128"/>
                <a:ea typeface="HG丸ｺﾞｼｯｸM-PRO" panose="020F0600000000000000" pitchFamily="50" charset="-128"/>
              </a:rPr>
              <a:t>　</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ja-JP" dirty="0" smtClean="0">
                <a:latin typeface="HG丸ｺﾞｼｯｸM-PRO" panose="020F0600000000000000" pitchFamily="50" charset="-128"/>
                <a:ea typeface="HG丸ｺﾞｼｯｸM-PRO" panose="020F0600000000000000" pitchFamily="50" charset="-128"/>
              </a:rPr>
              <a:t>する</a:t>
            </a:r>
            <a:r>
              <a:rPr lang="ja-JP" altLang="ja-JP" dirty="0">
                <a:latin typeface="HG丸ｺﾞｼｯｸM-PRO" panose="020F0600000000000000" pitchFamily="50" charset="-128"/>
                <a:ea typeface="HG丸ｺﾞｼｯｸM-PRO" panose="020F0600000000000000" pitchFamily="50" charset="-128"/>
              </a:rPr>
              <a:t>患者</a:t>
            </a:r>
            <a:r>
              <a:rPr lang="ja-JP" altLang="ja-JP" dirty="0" smtClean="0">
                <a:latin typeface="HG丸ｺﾞｼｯｸM-PRO" panose="020F0600000000000000" pitchFamily="50" charset="-128"/>
                <a:ea typeface="HG丸ｺﾞｼｯｸM-PRO" panose="020F0600000000000000" pitchFamily="50" charset="-128"/>
              </a:rPr>
              <a:t>の割合</a:t>
            </a:r>
            <a:r>
              <a:rPr lang="ja-JP" altLang="ja-JP" dirty="0">
                <a:latin typeface="HG丸ｺﾞｼｯｸM-PRO" panose="020F0600000000000000" pitchFamily="50" charset="-128"/>
                <a:ea typeface="HG丸ｺﾞｼｯｸM-PRO" panose="020F0600000000000000" pitchFamily="50" charset="-128"/>
              </a:rPr>
              <a:t>が低くなる</a:t>
            </a:r>
            <a:r>
              <a:rPr lang="ja-JP" altLang="ja-JP" dirty="0" smtClean="0">
                <a:latin typeface="HG丸ｺﾞｼｯｸM-PRO" panose="020F0600000000000000" pitchFamily="50" charset="-128"/>
                <a:ea typeface="HG丸ｺﾞｼｯｸM-PRO" panose="020F0600000000000000" pitchFamily="50" charset="-128"/>
              </a:rPr>
              <a:t>こと</a:t>
            </a:r>
            <a:r>
              <a:rPr lang="ja-JP" altLang="en-US" dirty="0" smtClean="0">
                <a:latin typeface="HG丸ｺﾞｼｯｸM-PRO" panose="020F0600000000000000" pitchFamily="50" charset="-128"/>
                <a:ea typeface="HG丸ｺﾞｼｯｸM-PRO" panose="020F0600000000000000" pitchFamily="50" charset="-128"/>
              </a:rPr>
              <a:t>や、</a:t>
            </a:r>
            <a:r>
              <a:rPr lang="ja-JP" altLang="ja-JP" dirty="0" smtClean="0">
                <a:latin typeface="HG丸ｺﾞｼｯｸM-PRO" panose="020F0600000000000000" pitchFamily="50" charset="-128"/>
                <a:ea typeface="HG丸ｺﾞｼｯｸM-PRO" panose="020F0600000000000000" pitchFamily="50" charset="-128"/>
              </a:rPr>
              <a:t>入院</a:t>
            </a:r>
            <a:r>
              <a:rPr lang="ja-JP" altLang="ja-JP" dirty="0">
                <a:latin typeface="HG丸ｺﾞｼｯｸM-PRO" panose="020F0600000000000000" pitchFamily="50" charset="-128"/>
                <a:ea typeface="HG丸ｺﾞｼｯｸM-PRO" panose="020F0600000000000000" pitchFamily="50" charset="-128"/>
              </a:rPr>
              <a:t>期間が長期化すると、「自宅」の</a:t>
            </a:r>
            <a:r>
              <a:rPr lang="ja-JP" altLang="ja-JP" dirty="0" smtClean="0">
                <a:latin typeface="HG丸ｺﾞｼｯｸM-PRO" panose="020F0600000000000000" pitchFamily="50" charset="-128"/>
                <a:ea typeface="HG丸ｺﾞｼｯｸM-PRO" panose="020F0600000000000000" pitchFamily="50" charset="-128"/>
              </a:rPr>
              <a:t>退院</a:t>
            </a:r>
            <a:r>
              <a:rPr lang="ja-JP" altLang="en-US" dirty="0" smtClean="0">
                <a:latin typeface="HG丸ｺﾞｼｯｸM-PRO" panose="020F0600000000000000" pitchFamily="50" charset="-128"/>
                <a:ea typeface="HG丸ｺﾞｼｯｸM-PRO" panose="020F0600000000000000" pitchFamily="50" charset="-128"/>
              </a:rPr>
              <a:t>割</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ja-JP" dirty="0" smtClean="0">
                <a:latin typeface="HG丸ｺﾞｼｯｸM-PRO" panose="020F0600000000000000" pitchFamily="50" charset="-128"/>
                <a:ea typeface="HG丸ｺﾞｼｯｸM-PRO" panose="020F0600000000000000" pitchFamily="50" charset="-128"/>
              </a:rPr>
              <a:t>合</a:t>
            </a:r>
            <a:r>
              <a:rPr lang="ja-JP" altLang="ja-JP" dirty="0">
                <a:latin typeface="HG丸ｺﾞｼｯｸM-PRO" panose="020F0600000000000000" pitchFamily="50" charset="-128"/>
                <a:ea typeface="HG丸ｺﾞｼｯｸM-PRO" panose="020F0600000000000000" pitchFamily="50" charset="-128"/>
              </a:rPr>
              <a:t>が</a:t>
            </a:r>
            <a:r>
              <a:rPr lang="ja-JP" altLang="ja-JP" dirty="0" smtClean="0">
                <a:latin typeface="HG丸ｺﾞｼｯｸM-PRO" panose="020F0600000000000000" pitchFamily="50" charset="-128"/>
                <a:ea typeface="HG丸ｺﾞｼｯｸM-PRO" panose="020F0600000000000000" pitchFamily="50" charset="-128"/>
              </a:rPr>
              <a:t>低くなる</a:t>
            </a:r>
            <a:r>
              <a:rPr lang="ja-JP" altLang="en-US" dirty="0" smtClean="0">
                <a:latin typeface="HG丸ｺﾞｼｯｸM-PRO" panose="020F0600000000000000" pitchFamily="50" charset="-128"/>
                <a:ea typeface="HG丸ｺﾞｼｯｸM-PRO" panose="020F0600000000000000" pitchFamily="50" charset="-128"/>
              </a:rPr>
              <a:t>ことが分かった</a:t>
            </a:r>
            <a:r>
              <a:rPr lang="ja-JP" altLang="ja-JP" dirty="0" smtClean="0">
                <a:latin typeface="HG丸ｺﾞｼｯｸM-PRO" panose="020F0600000000000000" pitchFamily="50" charset="-128"/>
                <a:ea typeface="HG丸ｺﾞｼｯｸM-PRO" panose="020F0600000000000000" pitchFamily="50" charset="-128"/>
              </a:rPr>
              <a:t>。</a:t>
            </a:r>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r>
              <a:rPr lang="ja-JP" altLang="en-US" dirty="0" smtClean="0">
                <a:latin typeface="HG丸ｺﾞｼｯｸM-PRO" panose="020F0600000000000000" pitchFamily="50" charset="-128"/>
                <a:ea typeface="HG丸ｺﾞｼｯｸM-PRO" panose="020F0600000000000000" pitchFamily="50" charset="-128"/>
              </a:rPr>
              <a:t>〇集中的に取り組む入院期間の患者を設定すること等が必要か。</a:t>
            </a:r>
            <a:endParaRPr lang="en-US" altLang="ja-JP" dirty="0" smtClean="0">
              <a:latin typeface="HG丸ｺﾞｼｯｸM-PRO" panose="020F0600000000000000" pitchFamily="50" charset="-128"/>
              <a:ea typeface="HG丸ｺﾞｼｯｸM-PRO" panose="020F0600000000000000" pitchFamily="50" charset="-128"/>
            </a:endParaRPr>
          </a:p>
          <a:p>
            <a:endParaRPr lang="ja-JP" altLang="ja-JP" sz="16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3205859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106260" y="1355013"/>
            <a:ext cx="8946495" cy="5108511"/>
          </a:xfrm>
          <a:prstGeom prst="rect">
            <a:avLst/>
          </a:prstGeom>
          <a:solidFill>
            <a:schemeClr val="tx2">
              <a:lumMod val="20000"/>
              <a:lumOff val="80000"/>
            </a:schemeClr>
          </a:solidFill>
          <a:ln/>
        </p:spPr>
        <p:style>
          <a:lnRef idx="3">
            <a:schemeClr val="lt1"/>
          </a:lnRef>
          <a:fillRef idx="1">
            <a:schemeClr val="accent1"/>
          </a:fillRef>
          <a:effectRef idx="1">
            <a:schemeClr val="accent1"/>
          </a:effectRef>
          <a:fontRef idx="minor">
            <a:schemeClr val="lt1"/>
          </a:fontRef>
        </p:style>
        <p:txBody>
          <a:bodyPr rtlCol="0" anchor="t"/>
          <a:lstStyle/>
          <a:p>
            <a:pPr algn="ctr"/>
            <a:endParaRPr kumimoji="1" lang="ja-JP" altLang="en-US" b="1" dirty="0" smtClean="0">
              <a:latin typeface="HG丸ｺﾞｼｯｸM-PRO" panose="020F0600000000000000" pitchFamily="50" charset="-128"/>
              <a:ea typeface="HG丸ｺﾞｼｯｸM-PRO" panose="020F0600000000000000" pitchFamily="50" charset="-128"/>
            </a:endParaRPr>
          </a:p>
        </p:txBody>
      </p:sp>
      <p:cxnSp>
        <p:nvCxnSpPr>
          <p:cNvPr id="11" name="直線コネクタ 10"/>
          <p:cNvCxnSpPr/>
          <p:nvPr/>
        </p:nvCxnSpPr>
        <p:spPr>
          <a:xfrm>
            <a:off x="101662" y="908720"/>
            <a:ext cx="8946493" cy="0"/>
          </a:xfrm>
          <a:prstGeom prst="line">
            <a:avLst/>
          </a:prstGeom>
          <a:ln w="38100"/>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p:cNvSpPr>
            <a:spLocks noGrp="1"/>
          </p:cNvSpPr>
          <p:nvPr>
            <p:ph type="sldNum" sz="quarter" idx="12"/>
          </p:nvPr>
        </p:nvSpPr>
        <p:spPr>
          <a:xfrm>
            <a:off x="7051104" y="6463524"/>
            <a:ext cx="2057400" cy="365125"/>
          </a:xfrm>
        </p:spPr>
        <p:txBody>
          <a:bodyPr/>
          <a:lstStyle/>
          <a:p>
            <a:fld id="{D2D8002D-B5B0-4BAC-B1F6-782DDCCE6D9C}" type="slidenum">
              <a:rPr kumimoji="1" lang="ja-JP" altLang="en-US" b="1" smtClean="0">
                <a:solidFill>
                  <a:schemeClr val="tx1"/>
                </a:solidFill>
                <a:latin typeface="HGP創英角ｺﾞｼｯｸUB" panose="020B0900000000000000" pitchFamily="50" charset="-128"/>
                <a:ea typeface="HGP創英角ｺﾞｼｯｸUB" panose="020B0900000000000000" pitchFamily="50" charset="-128"/>
              </a:rPr>
              <a:t>3</a:t>
            </a:fld>
            <a:endParaRPr kumimoji="1" lang="ja-JP" altLang="en-US" b="1">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5" name="正方形/長方形 14"/>
          <p:cNvSpPr/>
          <p:nvPr/>
        </p:nvSpPr>
        <p:spPr>
          <a:xfrm>
            <a:off x="165688" y="2103940"/>
            <a:ext cx="8827638" cy="615553"/>
          </a:xfrm>
          <a:prstGeom prst="rect">
            <a:avLst/>
          </a:prstGeom>
          <a:noFill/>
        </p:spPr>
        <p:txBody>
          <a:bodyPr wrap="square">
            <a:spAutoFit/>
          </a:bodyPr>
          <a:lstStyle/>
          <a:p>
            <a:endParaRPr lang="en-US" altLang="ja-JP" dirty="0" smtClean="0">
              <a:latin typeface="HG丸ｺﾞｼｯｸM-PRO" panose="020F0600000000000000" pitchFamily="50" charset="-128"/>
              <a:ea typeface="HG丸ｺﾞｼｯｸM-PRO" panose="020F0600000000000000" pitchFamily="50" charset="-128"/>
            </a:endParaRPr>
          </a:p>
          <a:p>
            <a:endParaRPr lang="ja-JP" altLang="ja-JP" sz="1600" dirty="0">
              <a:latin typeface="HG丸ｺﾞｼｯｸM-PRO" panose="020F0600000000000000" pitchFamily="50" charset="-128"/>
              <a:ea typeface="HG丸ｺﾞｼｯｸM-PRO" panose="020F0600000000000000" pitchFamily="50" charset="-128"/>
            </a:endParaRPr>
          </a:p>
        </p:txBody>
      </p:sp>
      <p:sp>
        <p:nvSpPr>
          <p:cNvPr id="8" name="タイトル 1"/>
          <p:cNvSpPr txBox="1">
            <a:spLocks/>
          </p:cNvSpPr>
          <p:nvPr/>
        </p:nvSpPr>
        <p:spPr>
          <a:xfrm>
            <a:off x="82118" y="472424"/>
            <a:ext cx="7438672" cy="436296"/>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b="1" dirty="0" smtClean="0">
                <a:latin typeface="HG丸ｺﾞｼｯｸM-PRO" panose="020F0600000000000000" pitchFamily="50" charset="-128"/>
                <a:ea typeface="HG丸ｺﾞｼｯｸM-PRO" panose="020F0600000000000000" pitchFamily="50" charset="-128"/>
              </a:rPr>
              <a:t>論点２：広域コーディネーターの関わりについて</a:t>
            </a:r>
            <a:endParaRPr lang="ja-JP" altLang="en-US" sz="2400" b="1" dirty="0">
              <a:latin typeface="HG丸ｺﾞｼｯｸM-PRO" panose="020F0600000000000000" pitchFamily="50" charset="-128"/>
              <a:ea typeface="HG丸ｺﾞｼｯｸM-PRO" panose="020F0600000000000000" pitchFamily="50" charset="-128"/>
            </a:endParaRPr>
          </a:p>
        </p:txBody>
      </p:sp>
      <p:sp>
        <p:nvSpPr>
          <p:cNvPr id="10" name="正方形/長方形 9"/>
          <p:cNvSpPr/>
          <p:nvPr/>
        </p:nvSpPr>
        <p:spPr>
          <a:xfrm>
            <a:off x="231556" y="1598551"/>
            <a:ext cx="8816599" cy="5047536"/>
          </a:xfrm>
          <a:prstGeom prst="rect">
            <a:avLst/>
          </a:prstGeom>
          <a:noFill/>
        </p:spPr>
        <p:txBody>
          <a:bodyPr wrap="square">
            <a:spAutoFit/>
          </a:bodyPr>
          <a:lstStyle/>
          <a:p>
            <a:pPr>
              <a:tabLst>
                <a:tab pos="8256588" algn="l"/>
              </a:tabLst>
            </a:pPr>
            <a:r>
              <a:rPr lang="ja-JP" altLang="en-US" dirty="0" smtClean="0">
                <a:latin typeface="HG丸ｺﾞｼｯｸM-PRO" panose="020F0600000000000000" pitchFamily="50" charset="-128"/>
                <a:ea typeface="HG丸ｺﾞｼｯｸM-PRO" panose="020F0600000000000000" pitchFamily="50" charset="-128"/>
              </a:rPr>
              <a:t>〇広域コーディネーター</a:t>
            </a:r>
            <a:r>
              <a:rPr lang="ja-JP" altLang="en-US" dirty="0">
                <a:latin typeface="HG丸ｺﾞｼｯｸM-PRO" panose="020F0600000000000000" pitchFamily="50" charset="-128"/>
                <a:ea typeface="HG丸ｺﾞｼｯｸM-PRO" panose="020F0600000000000000" pitchFamily="50" charset="-128"/>
              </a:rPr>
              <a:t>は</a:t>
            </a:r>
            <a:r>
              <a:rPr lang="ja-JP" altLang="en-US" dirty="0" smtClean="0">
                <a:latin typeface="HG丸ｺﾞｼｯｸM-PRO" panose="020F0600000000000000" pitchFamily="50" charset="-128"/>
                <a:ea typeface="HG丸ｺﾞｼｯｸM-PRO" panose="020F0600000000000000" pitchFamily="50" charset="-128"/>
              </a:rPr>
              <a:t>、「精神科病院スタッフの退院促進に関する理解の促</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en-US" dirty="0" smtClean="0">
                <a:latin typeface="HG丸ｺﾞｼｯｸM-PRO" panose="020F0600000000000000" pitchFamily="50" charset="-128"/>
                <a:ea typeface="HG丸ｺﾞｼｯｸM-PRO" panose="020F0600000000000000" pitchFamily="50" charset="-128"/>
              </a:rPr>
              <a:t>進」「退院につながる患者を見つけ出す」「市町村に患者をつなぐ」取組みをし</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en-US" dirty="0" smtClean="0">
                <a:latin typeface="HG丸ｺﾞｼｯｸM-PRO" panose="020F0600000000000000" pitchFamily="50" charset="-128"/>
                <a:ea typeface="HG丸ｺﾞｼｯｸM-PRO" panose="020F0600000000000000" pitchFamily="50" charset="-128"/>
              </a:rPr>
              <a:t>ている。</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退院につながる患者について、病院と連携し、関係機関を交えた個別</a:t>
            </a:r>
            <a:r>
              <a:rPr lang="ja-JP" altLang="en-US" dirty="0" smtClean="0">
                <a:latin typeface="HG丸ｺﾞｼｯｸM-PRO" panose="020F0600000000000000" pitchFamily="50" charset="-128"/>
                <a:ea typeface="HG丸ｺﾞｼｯｸM-PRO" panose="020F0600000000000000" pitchFamily="50" charset="-128"/>
              </a:rPr>
              <a:t>カンファレ</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en-US" dirty="0" smtClean="0">
                <a:latin typeface="HG丸ｺﾞｼｯｸM-PRO" panose="020F0600000000000000" pitchFamily="50" charset="-128"/>
                <a:ea typeface="HG丸ｺﾞｼｯｸM-PRO" panose="020F0600000000000000" pitchFamily="50" charset="-128"/>
              </a:rPr>
              <a:t>ンス</a:t>
            </a:r>
            <a:r>
              <a:rPr lang="ja-JP" altLang="en-US" dirty="0">
                <a:latin typeface="HG丸ｺﾞｼｯｸM-PRO" panose="020F0600000000000000" pitchFamily="50" charset="-128"/>
                <a:ea typeface="HG丸ｺﾞｼｯｸM-PRO" panose="020F0600000000000000" pitchFamily="50" charset="-128"/>
              </a:rPr>
              <a:t>を</a:t>
            </a:r>
            <a:r>
              <a:rPr lang="ja-JP" altLang="en-US" dirty="0" smtClean="0">
                <a:latin typeface="HG丸ｺﾞｼｯｸM-PRO" panose="020F0600000000000000" pitchFamily="50" charset="-128"/>
                <a:ea typeface="HG丸ｺﾞｼｯｸM-PRO" panose="020F0600000000000000" pitchFamily="50" charset="-128"/>
              </a:rPr>
              <a:t>開催する</a:t>
            </a:r>
            <a:r>
              <a:rPr lang="ja-JP" altLang="en-US" dirty="0">
                <a:latin typeface="HG丸ｺﾞｼｯｸM-PRO" panose="020F0600000000000000" pitchFamily="50" charset="-128"/>
                <a:ea typeface="HG丸ｺﾞｼｯｸM-PRO" panose="020F0600000000000000" pitchFamily="50" charset="-128"/>
              </a:rPr>
              <a:t>ための調整を実施</a:t>
            </a:r>
            <a:r>
              <a:rPr lang="ja-JP" altLang="en-US" dirty="0" smtClean="0">
                <a:latin typeface="HG丸ｺﾞｼｯｸM-PRO" panose="020F0600000000000000" pitchFamily="50" charset="-128"/>
                <a:ea typeface="HG丸ｺﾞｼｯｸM-PRO" panose="020F0600000000000000" pitchFamily="50" charset="-128"/>
              </a:rPr>
              <a:t>している。</a:t>
            </a:r>
            <a:endParaRPr lang="en-US" altLang="ja-JP" dirty="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en-US" dirty="0" smtClean="0">
                <a:latin typeface="HG丸ｺﾞｼｯｸM-PRO" panose="020F0600000000000000" pitchFamily="50" charset="-128"/>
                <a:ea typeface="HG丸ｺﾞｼｯｸM-PRO" panose="020F0600000000000000" pitchFamily="50" charset="-128"/>
              </a:rPr>
              <a:t>また、市町村自立支援協議会専門部会等に出席し、他地域での取組紹介や事例検</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en-US" dirty="0" smtClean="0">
                <a:latin typeface="HG丸ｺﾞｼｯｸM-PRO" panose="020F0600000000000000" pitchFamily="50" charset="-128"/>
                <a:ea typeface="HG丸ｺﾞｼｯｸM-PRO" panose="020F0600000000000000" pitchFamily="50" charset="-128"/>
              </a:rPr>
              <a:t>討での助言を行っている。</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en-US" altLang="ja-JP" dirty="0" smtClean="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平成</a:t>
            </a:r>
            <a:r>
              <a:rPr lang="en-US" altLang="ja-JP" dirty="0">
                <a:latin typeface="HG丸ｺﾞｼｯｸM-PRO" panose="020F0600000000000000" pitchFamily="50" charset="-128"/>
                <a:ea typeface="HG丸ｺﾞｼｯｸM-PRO" panose="020F0600000000000000" pitchFamily="50" charset="-128"/>
              </a:rPr>
              <a:t>30</a:t>
            </a:r>
            <a:r>
              <a:rPr lang="ja-JP" altLang="en-US" dirty="0">
                <a:latin typeface="HG丸ｺﾞｼｯｸM-PRO" panose="020F0600000000000000" pitchFamily="50" charset="-128"/>
                <a:ea typeface="HG丸ｺﾞｼｯｸM-PRO" panose="020F0600000000000000" pitchFamily="50" charset="-128"/>
              </a:rPr>
              <a:t>年度実績：</a:t>
            </a:r>
            <a:r>
              <a:rPr lang="en-US" altLang="ja-JP" dirty="0">
                <a:latin typeface="HG丸ｺﾞｼｯｸM-PRO" panose="020F0600000000000000" pitchFamily="50" charset="-128"/>
                <a:ea typeface="HG丸ｺﾞｼｯｸM-PRO" panose="020F0600000000000000" pitchFamily="50" charset="-128"/>
              </a:rPr>
              <a:t>16</a:t>
            </a:r>
            <a:r>
              <a:rPr lang="ja-JP" altLang="en-US" dirty="0">
                <a:latin typeface="HG丸ｺﾞｼｯｸM-PRO" panose="020F0600000000000000" pitchFamily="50" charset="-128"/>
                <a:ea typeface="HG丸ｺﾞｼｯｸM-PRO" panose="020F0600000000000000" pitchFamily="50" charset="-128"/>
              </a:rPr>
              <a:t>市町</a:t>
            </a:r>
            <a:r>
              <a:rPr lang="en-US" altLang="ja-JP" dirty="0">
                <a:latin typeface="HG丸ｺﾞｼｯｸM-PRO" panose="020F0600000000000000" pitchFamily="50" charset="-128"/>
                <a:ea typeface="HG丸ｺﾞｼｯｸM-PRO" panose="020F0600000000000000" pitchFamily="50" charset="-128"/>
              </a:rPr>
              <a:t>14</a:t>
            </a:r>
            <a:r>
              <a:rPr lang="ja-JP" altLang="en-US" dirty="0" smtClean="0">
                <a:latin typeface="HG丸ｺﾞｼｯｸM-PRO" panose="020F0600000000000000" pitchFamily="50" charset="-128"/>
                <a:ea typeface="HG丸ｺﾞｼｯｸM-PRO" panose="020F0600000000000000" pitchFamily="50" charset="-128"/>
              </a:rPr>
              <a:t>部会　うち</a:t>
            </a:r>
            <a:r>
              <a:rPr lang="ja-JP" altLang="en-US" dirty="0">
                <a:latin typeface="HG丸ｺﾞｼｯｸM-PRO" panose="020F0600000000000000" pitchFamily="50" charset="-128"/>
                <a:ea typeface="HG丸ｺﾞｼｯｸM-PRO" panose="020F0600000000000000" pitchFamily="50" charset="-128"/>
              </a:rPr>
              <a:t>事例検討実施</a:t>
            </a:r>
            <a:r>
              <a:rPr lang="en-US" altLang="ja-JP" dirty="0">
                <a:latin typeface="HG丸ｺﾞｼｯｸM-PRO" panose="020F0600000000000000" pitchFamily="50" charset="-128"/>
                <a:ea typeface="HG丸ｺﾞｼｯｸM-PRO" panose="020F0600000000000000" pitchFamily="50" charset="-128"/>
              </a:rPr>
              <a:t>10</a:t>
            </a:r>
            <a:r>
              <a:rPr lang="ja-JP" altLang="en-US" dirty="0">
                <a:latin typeface="HG丸ｺﾞｼｯｸM-PRO" panose="020F0600000000000000" pitchFamily="50" charset="-128"/>
                <a:ea typeface="HG丸ｺﾞｼｯｸM-PRO" panose="020F0600000000000000" pitchFamily="50" charset="-128"/>
              </a:rPr>
              <a:t>部会、</a:t>
            </a:r>
            <a:r>
              <a:rPr lang="ja-JP" altLang="en-US" dirty="0" smtClean="0">
                <a:latin typeface="HG丸ｺﾞｼｯｸM-PRO" panose="020F0600000000000000" pitchFamily="50" charset="-128"/>
                <a:ea typeface="HG丸ｺﾞｼｯｸM-PRO" panose="020F0600000000000000" pitchFamily="50" charset="-128"/>
              </a:rPr>
              <a:t>延べ</a:t>
            </a:r>
            <a:r>
              <a:rPr lang="en-US" altLang="ja-JP" dirty="0" smtClean="0">
                <a:latin typeface="HG丸ｺﾞｼｯｸM-PRO" panose="020F0600000000000000" pitchFamily="50" charset="-128"/>
                <a:ea typeface="HG丸ｺﾞｼｯｸM-PRO" panose="020F0600000000000000" pitchFamily="50" charset="-128"/>
              </a:rPr>
              <a:t>74</a:t>
            </a:r>
            <a:r>
              <a:rPr lang="ja-JP" altLang="en-US" dirty="0" smtClean="0">
                <a:latin typeface="HG丸ｺﾞｼｯｸM-PRO" panose="020F0600000000000000" pitchFamily="50" charset="-128"/>
                <a:ea typeface="HG丸ｺﾞｼｯｸM-PRO" panose="020F0600000000000000" pitchFamily="50" charset="-128"/>
              </a:rPr>
              <a:t>人</a:t>
            </a:r>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smtClean="0">
                <a:latin typeface="HG丸ｺﾞｼｯｸM-PRO" panose="020F0600000000000000" pitchFamily="50" charset="-128"/>
                <a:ea typeface="HG丸ｺﾞｼｯｸM-PRO" panose="020F0600000000000000" pitchFamily="50" charset="-128"/>
              </a:rPr>
              <a:t>〇</a:t>
            </a:r>
            <a:r>
              <a:rPr lang="en-US" altLang="ja-JP" dirty="0" smtClean="0">
                <a:latin typeface="HG丸ｺﾞｼｯｸM-PRO" panose="020F0600000000000000" pitchFamily="50" charset="-128"/>
                <a:ea typeface="HG丸ｺﾞｼｯｸM-PRO" panose="020F0600000000000000" pitchFamily="50" charset="-128"/>
              </a:rPr>
              <a:t>730</a:t>
            </a:r>
            <a:r>
              <a:rPr lang="ja-JP" altLang="en-US" dirty="0" smtClean="0">
                <a:latin typeface="HG丸ｺﾞｼｯｸM-PRO" panose="020F0600000000000000" pitchFamily="50" charset="-128"/>
                <a:ea typeface="HG丸ｺﾞｼｯｸM-PRO" panose="020F0600000000000000" pitchFamily="50" charset="-128"/>
              </a:rPr>
              <a:t>人の状況を把握したところ、退院阻害要因が多岐にわたり、病院だけで退院</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en-US" dirty="0" smtClean="0">
                <a:latin typeface="HG丸ｺﾞｼｯｸM-PRO" panose="020F0600000000000000" pitchFamily="50" charset="-128"/>
                <a:ea typeface="HG丸ｺﾞｼｯｸM-PRO" panose="020F0600000000000000" pitchFamily="50" charset="-128"/>
              </a:rPr>
              <a:t>支援を進めることが難しい。</a:t>
            </a:r>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r>
              <a:rPr lang="ja-JP" altLang="en-US" dirty="0" smtClean="0">
                <a:latin typeface="HG丸ｺﾞｼｯｸM-PRO" panose="020F0600000000000000" pitchFamily="50" charset="-128"/>
                <a:ea typeface="HG丸ｺﾞｼｯｸM-PRO" panose="020F0600000000000000" pitchFamily="50" charset="-128"/>
              </a:rPr>
              <a:t>〇</a:t>
            </a:r>
            <a:r>
              <a:rPr lang="ja-JP" altLang="en-US" dirty="0">
                <a:latin typeface="HG丸ｺﾞｼｯｸM-PRO" panose="020F0600000000000000" pitchFamily="50" charset="-128"/>
                <a:ea typeface="HG丸ｺﾞｼｯｸM-PRO" panose="020F0600000000000000" pitchFamily="50" charset="-128"/>
              </a:rPr>
              <a:t>患者がどの地域に退院するか決定するまでに時間がかかり、それまでの間、</a:t>
            </a:r>
            <a:r>
              <a:rPr lang="ja-JP" altLang="en-US" dirty="0" smtClean="0">
                <a:latin typeface="HG丸ｺﾞｼｯｸM-PRO" panose="020F0600000000000000" pitchFamily="50" charset="-128"/>
                <a:ea typeface="HG丸ｺﾞｼｯｸM-PRO" panose="020F0600000000000000" pitchFamily="50" charset="-128"/>
              </a:rPr>
              <a:t>支援　</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en-US" dirty="0" smtClean="0">
                <a:latin typeface="HG丸ｺﾞｼｯｸM-PRO" panose="020F0600000000000000" pitchFamily="50" charset="-128"/>
                <a:ea typeface="HG丸ｺﾞｼｯｸM-PRO" panose="020F0600000000000000" pitchFamily="50" charset="-128"/>
              </a:rPr>
              <a:t>する市町村</a:t>
            </a:r>
            <a:r>
              <a:rPr lang="ja-JP" altLang="en-US" dirty="0">
                <a:latin typeface="HG丸ｺﾞｼｯｸM-PRO" panose="020F0600000000000000" pitchFamily="50" charset="-128"/>
                <a:ea typeface="HG丸ｺﾞｼｯｸM-PRO" panose="020F0600000000000000" pitchFamily="50" charset="-128"/>
              </a:rPr>
              <a:t>や事業所が決まらない。</a:t>
            </a:r>
            <a:endParaRPr lang="en-US" altLang="ja-JP" dirty="0">
              <a:latin typeface="HG丸ｺﾞｼｯｸM-PRO" panose="020F0600000000000000" pitchFamily="50" charset="-128"/>
              <a:ea typeface="HG丸ｺﾞｼｯｸM-PRO" panose="020F0600000000000000" pitchFamily="50" charset="-128"/>
            </a:endParaRPr>
          </a:p>
          <a:p>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smtClean="0">
                <a:latin typeface="HG丸ｺﾞｼｯｸM-PRO" panose="020F0600000000000000" pitchFamily="50" charset="-128"/>
                <a:ea typeface="HG丸ｺﾞｼｯｸM-PRO" panose="020F0600000000000000" pitchFamily="50" charset="-128"/>
              </a:rPr>
              <a:t>〇他に、広域コーディネーターの関わりはあるか。</a:t>
            </a:r>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lang="en-US" altLang="ja-JP" sz="16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7495672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93804" y="1443697"/>
            <a:ext cx="8946495" cy="4284476"/>
          </a:xfrm>
          <a:prstGeom prst="rect">
            <a:avLst/>
          </a:prstGeom>
          <a:solidFill>
            <a:schemeClr val="tx2">
              <a:lumMod val="20000"/>
              <a:lumOff val="80000"/>
            </a:schemeClr>
          </a:solidFill>
          <a:ln>
            <a:solidFill>
              <a:srgbClr val="FFFFFF"/>
            </a:solidFill>
          </a:ln>
        </p:spPr>
        <p:style>
          <a:lnRef idx="3">
            <a:schemeClr val="lt1"/>
          </a:lnRef>
          <a:fillRef idx="1">
            <a:schemeClr val="accent1"/>
          </a:fillRef>
          <a:effectRef idx="1">
            <a:schemeClr val="accent1"/>
          </a:effectRef>
          <a:fontRef idx="minor">
            <a:schemeClr val="lt1"/>
          </a:fontRef>
        </p:style>
        <p:txBody>
          <a:bodyPr rtlCol="0" anchor="t"/>
          <a:lstStyle/>
          <a:p>
            <a:pPr algn="ctr"/>
            <a:endParaRPr kumimoji="1" lang="ja-JP" altLang="en-US" b="1" dirty="0" smtClean="0">
              <a:latin typeface="HG丸ｺﾞｼｯｸM-PRO" panose="020F0600000000000000" pitchFamily="50" charset="-128"/>
              <a:ea typeface="HG丸ｺﾞｼｯｸM-PRO" panose="020F0600000000000000" pitchFamily="50" charset="-128"/>
            </a:endParaRPr>
          </a:p>
        </p:txBody>
      </p:sp>
      <p:cxnSp>
        <p:nvCxnSpPr>
          <p:cNvPr id="11" name="直線コネクタ 10"/>
          <p:cNvCxnSpPr/>
          <p:nvPr/>
        </p:nvCxnSpPr>
        <p:spPr>
          <a:xfrm>
            <a:off x="77290" y="942836"/>
            <a:ext cx="8946493" cy="0"/>
          </a:xfrm>
          <a:prstGeom prst="line">
            <a:avLst/>
          </a:prstGeom>
          <a:ln w="38100"/>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タイトル 1"/>
          <p:cNvSpPr>
            <a:spLocks noGrp="1"/>
          </p:cNvSpPr>
          <p:nvPr>
            <p:ph type="title"/>
          </p:nvPr>
        </p:nvSpPr>
        <p:spPr>
          <a:xfrm>
            <a:off x="77290" y="506540"/>
            <a:ext cx="7438672" cy="436296"/>
          </a:xfrm>
        </p:spPr>
        <p:txBody>
          <a:bodyPr>
            <a:noAutofit/>
          </a:bodyPr>
          <a:lstStyle/>
          <a:p>
            <a:r>
              <a:rPr lang="ja-JP" altLang="en-US" sz="2400" b="1" dirty="0" smtClean="0">
                <a:latin typeface="HG丸ｺﾞｼｯｸM-PRO" panose="020F0600000000000000" pitchFamily="50" charset="-128"/>
                <a:ea typeface="HG丸ｺﾞｼｯｸM-PRO" panose="020F0600000000000000" pitchFamily="50" charset="-128"/>
              </a:rPr>
              <a:t>論点</a:t>
            </a:r>
            <a:r>
              <a:rPr lang="ja-JP" altLang="en-US" sz="2400" b="1" dirty="0">
                <a:latin typeface="HG丸ｺﾞｼｯｸM-PRO" panose="020F0600000000000000" pitchFamily="50" charset="-128"/>
                <a:ea typeface="HG丸ｺﾞｼｯｸM-PRO" panose="020F0600000000000000" pitchFamily="50" charset="-128"/>
              </a:rPr>
              <a:t>３</a:t>
            </a:r>
            <a:r>
              <a:rPr lang="ja-JP" altLang="en-US" sz="2400" b="1" dirty="0" smtClean="0">
                <a:latin typeface="HG丸ｺﾞｼｯｸM-PRO" panose="020F0600000000000000" pitchFamily="50" charset="-128"/>
                <a:ea typeface="HG丸ｺﾞｼｯｸM-PRO" panose="020F0600000000000000" pitchFamily="50" charset="-128"/>
              </a:rPr>
              <a:t>：</a:t>
            </a:r>
            <a:r>
              <a:rPr lang="ja-JP" altLang="en-US" sz="2400" b="1" dirty="0">
                <a:solidFill>
                  <a:prstClr val="black"/>
                </a:solidFill>
                <a:latin typeface="HG丸ｺﾞｼｯｸM-PRO" panose="020F0600000000000000" pitchFamily="50" charset="-128"/>
                <a:ea typeface="HG丸ｺﾞｼｯｸM-PRO" panose="020F0600000000000000" pitchFamily="50" charset="-128"/>
              </a:rPr>
              <a:t>院内</a:t>
            </a:r>
            <a:r>
              <a:rPr lang="ja-JP" altLang="en-US" sz="2400" b="1" dirty="0" smtClean="0">
                <a:solidFill>
                  <a:prstClr val="black"/>
                </a:solidFill>
                <a:latin typeface="HG丸ｺﾞｼｯｸM-PRO" panose="020F0600000000000000" pitchFamily="50" charset="-128"/>
                <a:ea typeface="HG丸ｺﾞｼｯｸM-PRO" panose="020F0600000000000000" pitchFamily="50" charset="-128"/>
              </a:rPr>
              <a:t>茶話会</a:t>
            </a:r>
            <a:r>
              <a:rPr lang="ja-JP" altLang="en-US" sz="2400" b="1" dirty="0" smtClean="0">
                <a:latin typeface="HG丸ｺﾞｼｯｸM-PRO" panose="020F0600000000000000" pitchFamily="50" charset="-128"/>
                <a:ea typeface="HG丸ｺﾞｼｯｸM-PRO" panose="020F0600000000000000" pitchFamily="50" charset="-128"/>
              </a:rPr>
              <a:t>について</a:t>
            </a:r>
            <a:endParaRPr kumimoji="1" lang="ja-JP" altLang="en-US" sz="2400" b="1" dirty="0">
              <a:latin typeface="HG丸ｺﾞｼｯｸM-PRO" panose="020F0600000000000000" pitchFamily="50" charset="-128"/>
              <a:ea typeface="HG丸ｺﾞｼｯｸM-PRO" panose="020F0600000000000000" pitchFamily="50" charset="-128"/>
            </a:endParaRPr>
          </a:p>
        </p:txBody>
      </p:sp>
      <p:sp>
        <p:nvSpPr>
          <p:cNvPr id="3" name="スライド番号プレースホルダー 2"/>
          <p:cNvSpPr>
            <a:spLocks noGrp="1"/>
          </p:cNvSpPr>
          <p:nvPr>
            <p:ph type="sldNum" sz="quarter" idx="12"/>
          </p:nvPr>
        </p:nvSpPr>
        <p:spPr>
          <a:xfrm>
            <a:off x="7051104" y="6520259"/>
            <a:ext cx="2057400" cy="365125"/>
          </a:xfrm>
        </p:spPr>
        <p:txBody>
          <a:bodyPr/>
          <a:lstStyle/>
          <a:p>
            <a:fld id="{D2D8002D-B5B0-4BAC-B1F6-782DDCCE6D9C}" type="slidenum">
              <a:rPr kumimoji="1" lang="ja-JP" altLang="en-US" b="1" smtClean="0">
                <a:solidFill>
                  <a:schemeClr val="tx1"/>
                </a:solidFill>
                <a:latin typeface="HGP創英角ｺﾞｼｯｸUB" panose="020B0900000000000000" pitchFamily="50" charset="-128"/>
                <a:ea typeface="HGP創英角ｺﾞｼｯｸUB" panose="020B0900000000000000" pitchFamily="50" charset="-128"/>
              </a:rPr>
              <a:t>4</a:t>
            </a:fld>
            <a:endParaRPr kumimoji="1" lang="ja-JP" altLang="en-US" b="1">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 name="正方形/長方形 6"/>
          <p:cNvSpPr/>
          <p:nvPr/>
        </p:nvSpPr>
        <p:spPr>
          <a:xfrm>
            <a:off x="158751" y="1700808"/>
            <a:ext cx="8816599" cy="6494085"/>
          </a:xfrm>
          <a:prstGeom prst="rect">
            <a:avLst/>
          </a:prstGeom>
          <a:noFill/>
        </p:spPr>
        <p:txBody>
          <a:bodyPr wrap="square">
            <a:spAutoFit/>
          </a:bodyPr>
          <a:lstStyle/>
          <a:p>
            <a:r>
              <a:rPr lang="ja-JP" altLang="en-US" dirty="0" smtClean="0">
                <a:latin typeface="HG丸ｺﾞｼｯｸM-PRO" panose="020F0600000000000000" pitchFamily="50" charset="-128"/>
                <a:ea typeface="HG丸ｺﾞｼｯｸM-PRO" panose="020F0600000000000000" pitchFamily="50" charset="-128"/>
              </a:rPr>
              <a:t>〇広域コーディネーターは、病院が主体となった茶話会等の実施を支援した。具体</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en-US" dirty="0" smtClean="0">
                <a:latin typeface="HG丸ｺﾞｼｯｸM-PRO" panose="020F0600000000000000" pitchFamily="50" charset="-128"/>
                <a:ea typeface="HG丸ｺﾞｼｯｸM-PRO" panose="020F0600000000000000" pitchFamily="50" charset="-128"/>
              </a:rPr>
              <a:t>的には、患者の選定、プログラムの企画、終了後の個別患者の振り返りなどに一</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en-US" dirty="0" err="1" smtClean="0">
                <a:latin typeface="HG丸ｺﾞｼｯｸM-PRO" panose="020F0600000000000000" pitchFamily="50" charset="-128"/>
                <a:ea typeface="HG丸ｺﾞｼｯｸM-PRO" panose="020F0600000000000000" pitchFamily="50" charset="-128"/>
              </a:rPr>
              <a:t>貫して</a:t>
            </a:r>
            <a:r>
              <a:rPr lang="ja-JP" altLang="en-US" dirty="0" smtClean="0">
                <a:latin typeface="HG丸ｺﾞｼｯｸM-PRO" panose="020F0600000000000000" pitchFamily="50" charset="-128"/>
                <a:ea typeface="HG丸ｺﾞｼｯｸM-PRO" panose="020F0600000000000000" pitchFamily="50" charset="-128"/>
              </a:rPr>
              <a:t>関わることで、患者の変化を把握できるようにし</a:t>
            </a:r>
            <a:r>
              <a:rPr lang="ja-JP" altLang="en-US" dirty="0">
                <a:latin typeface="HG丸ｺﾞｼｯｸM-PRO" panose="020F0600000000000000" pitchFamily="50" charset="-128"/>
                <a:ea typeface="HG丸ｺﾞｼｯｸM-PRO" panose="020F0600000000000000" pitchFamily="50" charset="-128"/>
              </a:rPr>
              <a:t>た</a:t>
            </a:r>
            <a:r>
              <a:rPr lang="ja-JP" altLang="en-US" dirty="0" smtClean="0">
                <a:latin typeface="HG丸ｺﾞｼｯｸM-PRO" panose="020F0600000000000000" pitchFamily="50" charset="-128"/>
                <a:ea typeface="HG丸ｺﾞｼｯｸM-PRO" panose="020F0600000000000000" pitchFamily="50" charset="-128"/>
              </a:rPr>
              <a:t>。</a:t>
            </a:r>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〇ピアサポーターは、入院患者に対し、退院したいという気持ちを高めて</a:t>
            </a:r>
            <a:r>
              <a:rPr lang="ja-JP" altLang="en-US" dirty="0" smtClean="0">
                <a:latin typeface="HG丸ｺﾞｼｯｸM-PRO" panose="020F0600000000000000" pitchFamily="50" charset="-128"/>
                <a:ea typeface="HG丸ｺﾞｼｯｸM-PRO" panose="020F0600000000000000" pitchFamily="50" charset="-128"/>
              </a:rPr>
              <a:t>いただく</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en-US" dirty="0" smtClean="0">
                <a:latin typeface="HG丸ｺﾞｼｯｸM-PRO" panose="020F0600000000000000" pitchFamily="50" charset="-128"/>
                <a:ea typeface="HG丸ｺﾞｼｯｸM-PRO" panose="020F0600000000000000" pitchFamily="50" charset="-128"/>
              </a:rPr>
              <a:t>ため</a:t>
            </a:r>
            <a:r>
              <a:rPr lang="ja-JP" altLang="en-US" dirty="0">
                <a:latin typeface="HG丸ｺﾞｼｯｸM-PRO" panose="020F0600000000000000" pitchFamily="50" charset="-128"/>
                <a:ea typeface="HG丸ｺﾞｼｯｸM-PRO" panose="020F0600000000000000" pitchFamily="50" charset="-128"/>
              </a:rPr>
              <a:t>の</a:t>
            </a:r>
            <a:r>
              <a:rPr lang="ja-JP" altLang="en-US" dirty="0" smtClean="0">
                <a:latin typeface="HG丸ｺﾞｼｯｸM-PRO" panose="020F0600000000000000" pitchFamily="50" charset="-128"/>
                <a:ea typeface="HG丸ｺﾞｼｯｸM-PRO" panose="020F0600000000000000" pitchFamily="50" charset="-128"/>
              </a:rPr>
              <a:t>働きかけ</a:t>
            </a:r>
            <a:r>
              <a:rPr lang="ja-JP" altLang="en-US" dirty="0">
                <a:latin typeface="HG丸ｺﾞｼｯｸM-PRO" panose="020F0600000000000000" pitchFamily="50" charset="-128"/>
                <a:ea typeface="HG丸ｺﾞｼｯｸM-PRO" panose="020F0600000000000000" pitchFamily="50" charset="-128"/>
              </a:rPr>
              <a:t>を行って</a:t>
            </a:r>
            <a:r>
              <a:rPr lang="ja-JP" altLang="en-US" dirty="0" smtClean="0">
                <a:latin typeface="HG丸ｺﾞｼｯｸM-PRO" panose="020F0600000000000000" pitchFamily="50" charset="-128"/>
                <a:ea typeface="HG丸ｺﾞｼｯｸM-PRO" panose="020F0600000000000000" pitchFamily="50" charset="-128"/>
              </a:rPr>
              <a:t>いる。院内茶話会の内容によっては、事業所</a:t>
            </a:r>
            <a:r>
              <a:rPr lang="ja-JP" altLang="en-US" dirty="0">
                <a:latin typeface="HG丸ｺﾞｼｯｸM-PRO" panose="020F0600000000000000" pitchFamily="50" charset="-128"/>
                <a:ea typeface="HG丸ｺﾞｼｯｸM-PRO" panose="020F0600000000000000" pitchFamily="50" charset="-128"/>
              </a:rPr>
              <a:t>に所属</a:t>
            </a:r>
            <a:r>
              <a:rPr lang="ja-JP" altLang="en-US" dirty="0" smtClean="0">
                <a:latin typeface="HG丸ｺﾞｼｯｸM-PRO" panose="020F0600000000000000" pitchFamily="50" charset="-128"/>
                <a:ea typeface="HG丸ｺﾞｼｯｸM-PRO" panose="020F0600000000000000" pitchFamily="50" charset="-128"/>
              </a:rPr>
              <a:t>して</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en-US" dirty="0" smtClean="0">
                <a:latin typeface="HG丸ｺﾞｼｯｸM-PRO" panose="020F0600000000000000" pitchFamily="50" charset="-128"/>
                <a:ea typeface="HG丸ｺﾞｼｯｸM-PRO" panose="020F0600000000000000" pitchFamily="50" charset="-128"/>
              </a:rPr>
              <a:t>いる</a:t>
            </a:r>
            <a:r>
              <a:rPr lang="ja-JP" altLang="en-US" dirty="0">
                <a:latin typeface="HG丸ｺﾞｼｯｸM-PRO" panose="020F0600000000000000" pitchFamily="50" charset="-128"/>
                <a:ea typeface="HG丸ｺﾞｼｯｸM-PRO" panose="020F0600000000000000" pitchFamily="50" charset="-128"/>
              </a:rPr>
              <a:t>ピアサポーター</a:t>
            </a:r>
            <a:r>
              <a:rPr lang="ja-JP" altLang="en-US" dirty="0" smtClean="0">
                <a:latin typeface="HG丸ｺﾞｼｯｸM-PRO" panose="020F0600000000000000" pitchFamily="50" charset="-128"/>
                <a:ea typeface="HG丸ｺﾞｼｯｸM-PRO" panose="020F0600000000000000" pitchFamily="50" charset="-128"/>
              </a:rPr>
              <a:t>だけでなく</a:t>
            </a:r>
            <a:r>
              <a:rPr lang="ja-JP" altLang="en-US" dirty="0">
                <a:latin typeface="HG丸ｺﾞｼｯｸM-PRO" panose="020F0600000000000000" pitchFamily="50" charset="-128"/>
                <a:ea typeface="HG丸ｺﾞｼｯｸM-PRO" panose="020F0600000000000000" pitchFamily="50" charset="-128"/>
              </a:rPr>
              <a:t>、退院して間も</a:t>
            </a:r>
            <a:r>
              <a:rPr lang="ja-JP" altLang="en-US" dirty="0" smtClean="0">
                <a:latin typeface="HG丸ｺﾞｼｯｸM-PRO" panose="020F0600000000000000" pitchFamily="50" charset="-128"/>
                <a:ea typeface="HG丸ｺﾞｼｯｸM-PRO" panose="020F0600000000000000" pitchFamily="50" charset="-128"/>
              </a:rPr>
              <a:t>ない方に</a:t>
            </a:r>
            <a:r>
              <a:rPr lang="ja-JP" altLang="en-US" dirty="0">
                <a:latin typeface="HG丸ｺﾞｼｯｸM-PRO" panose="020F0600000000000000" pitchFamily="50" charset="-128"/>
                <a:ea typeface="HG丸ｺﾞｼｯｸM-PRO" panose="020F0600000000000000" pitchFamily="50" charset="-128"/>
              </a:rPr>
              <a:t>体験談を発表して</a:t>
            </a:r>
            <a:r>
              <a:rPr lang="ja-JP" altLang="en-US" dirty="0" smtClean="0">
                <a:latin typeface="HG丸ｺﾞｼｯｸM-PRO" panose="020F0600000000000000" pitchFamily="50" charset="-128"/>
                <a:ea typeface="HG丸ｺﾞｼｯｸM-PRO" panose="020F0600000000000000" pitchFamily="50" charset="-128"/>
              </a:rPr>
              <a:t>もらう</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en-US" dirty="0" smtClean="0">
                <a:latin typeface="HG丸ｺﾞｼｯｸM-PRO" panose="020F0600000000000000" pitchFamily="50" charset="-128"/>
                <a:ea typeface="HG丸ｺﾞｼｯｸM-PRO" panose="020F0600000000000000" pitchFamily="50" charset="-128"/>
              </a:rPr>
              <a:t>こともあ</a:t>
            </a:r>
            <a:r>
              <a:rPr lang="ja-JP" altLang="en-US" dirty="0">
                <a:latin typeface="HG丸ｺﾞｼｯｸM-PRO" panose="020F0600000000000000" pitchFamily="50" charset="-128"/>
                <a:ea typeface="HG丸ｺﾞｼｯｸM-PRO" panose="020F0600000000000000" pitchFamily="50" charset="-128"/>
              </a:rPr>
              <a:t>る</a:t>
            </a:r>
            <a:r>
              <a:rPr lang="ja-JP" altLang="en-US" dirty="0" smtClean="0">
                <a:latin typeface="HG丸ｺﾞｼｯｸM-PRO" panose="020F0600000000000000" pitchFamily="50" charset="-128"/>
                <a:ea typeface="HG丸ｺﾞｼｯｸM-PRO" panose="020F0600000000000000" pitchFamily="50" charset="-128"/>
              </a:rPr>
              <a:t>。</a:t>
            </a:r>
            <a:endParaRPr lang="en-US" altLang="ja-JP" dirty="0">
              <a:latin typeface="HG丸ｺﾞｼｯｸM-PRO" panose="020F0600000000000000" pitchFamily="50" charset="-128"/>
              <a:ea typeface="HG丸ｺﾞｼｯｸM-PRO" panose="020F0600000000000000" pitchFamily="50" charset="-128"/>
            </a:endParaRPr>
          </a:p>
          <a:p>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〇院内茶話会は、相談支援</a:t>
            </a:r>
            <a:r>
              <a:rPr lang="ja-JP" altLang="en-US" dirty="0" smtClean="0">
                <a:latin typeface="HG丸ｺﾞｼｯｸM-PRO" panose="020F0600000000000000" pitchFamily="50" charset="-128"/>
                <a:ea typeface="HG丸ｺﾞｼｯｸM-PRO" panose="020F0600000000000000" pitchFamily="50" charset="-128"/>
              </a:rPr>
              <a:t>事業所に</a:t>
            </a:r>
            <a:r>
              <a:rPr lang="ja-JP" altLang="en-US" dirty="0">
                <a:latin typeface="HG丸ｺﾞｼｯｸM-PRO" panose="020F0600000000000000" pitchFamily="50" charset="-128"/>
                <a:ea typeface="HG丸ｺﾞｼｯｸM-PRO" panose="020F0600000000000000" pitchFamily="50" charset="-128"/>
              </a:rPr>
              <a:t>委託</a:t>
            </a:r>
            <a:r>
              <a:rPr lang="ja-JP" altLang="en-US" dirty="0" smtClean="0">
                <a:latin typeface="HG丸ｺﾞｼｯｸM-PRO" panose="020F0600000000000000" pitchFamily="50" charset="-128"/>
                <a:ea typeface="HG丸ｺﾞｼｯｸM-PRO" panose="020F0600000000000000" pitchFamily="50" charset="-128"/>
              </a:rPr>
              <a:t>して実施している。</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smtClean="0">
                <a:latin typeface="HG丸ｺﾞｼｯｸM-PRO" panose="020F0600000000000000" pitchFamily="50" charset="-128"/>
                <a:ea typeface="HG丸ｺﾞｼｯｸM-PRO" panose="020F0600000000000000" pitchFamily="50" charset="-128"/>
              </a:rPr>
              <a:t>　</a:t>
            </a:r>
            <a:r>
              <a:rPr lang="en-US" altLang="ja-JP" dirty="0" smtClean="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平成</a:t>
            </a:r>
            <a:r>
              <a:rPr lang="en-US" altLang="ja-JP" dirty="0">
                <a:latin typeface="HG丸ｺﾞｼｯｸM-PRO" panose="020F0600000000000000" pitchFamily="50" charset="-128"/>
                <a:ea typeface="HG丸ｺﾞｼｯｸM-PRO" panose="020F0600000000000000" pitchFamily="50" charset="-128"/>
              </a:rPr>
              <a:t>30</a:t>
            </a:r>
            <a:r>
              <a:rPr lang="ja-JP" altLang="en-US" dirty="0" smtClean="0">
                <a:latin typeface="HG丸ｺﾞｼｯｸM-PRO" panose="020F0600000000000000" pitchFamily="50" charset="-128"/>
                <a:ea typeface="HG丸ｺﾞｼｯｸM-PRO" panose="020F0600000000000000" pitchFamily="50" charset="-128"/>
              </a:rPr>
              <a:t>年度：</a:t>
            </a:r>
            <a:r>
              <a:rPr lang="en-US" altLang="ja-JP" dirty="0" smtClean="0">
                <a:latin typeface="HG丸ｺﾞｼｯｸM-PRO" panose="020F0600000000000000" pitchFamily="50" charset="-128"/>
                <a:ea typeface="HG丸ｺﾞｼｯｸM-PRO" panose="020F0600000000000000" pitchFamily="50" charset="-128"/>
              </a:rPr>
              <a:t>7</a:t>
            </a:r>
            <a:r>
              <a:rPr lang="ja-JP" altLang="en-US" dirty="0" smtClean="0">
                <a:latin typeface="HG丸ｺﾞｼｯｸM-PRO" panose="020F0600000000000000" pitchFamily="50" charset="-128"/>
                <a:ea typeface="HG丸ｺﾞｼｯｸM-PRO" panose="020F0600000000000000" pitchFamily="50" charset="-128"/>
              </a:rPr>
              <a:t>事業所</a:t>
            </a:r>
            <a:r>
              <a:rPr lang="en-US" altLang="ja-JP" dirty="0" smtClean="0">
                <a:latin typeface="HG丸ｺﾞｼｯｸM-PRO" panose="020F0600000000000000" pitchFamily="50" charset="-128"/>
                <a:ea typeface="HG丸ｺﾞｼｯｸM-PRO" panose="020F0600000000000000" pitchFamily="50" charset="-128"/>
              </a:rPr>
              <a:t>16</a:t>
            </a:r>
            <a:r>
              <a:rPr lang="ja-JP" altLang="en-US" dirty="0" smtClean="0">
                <a:latin typeface="HG丸ｺﾞｼｯｸM-PRO" panose="020F0600000000000000" pitchFamily="50" charset="-128"/>
                <a:ea typeface="HG丸ｺﾞｼｯｸM-PRO" panose="020F0600000000000000" pitchFamily="50" charset="-128"/>
              </a:rPr>
              <a:t>病院　令和元年度：</a:t>
            </a:r>
            <a:r>
              <a:rPr lang="en-US" altLang="ja-JP" dirty="0" smtClean="0">
                <a:latin typeface="HG丸ｺﾞｼｯｸM-PRO" panose="020F0600000000000000" pitchFamily="50" charset="-128"/>
                <a:ea typeface="HG丸ｺﾞｼｯｸM-PRO" panose="020F0600000000000000" pitchFamily="50" charset="-128"/>
              </a:rPr>
              <a:t>6</a:t>
            </a:r>
            <a:r>
              <a:rPr lang="ja-JP" altLang="en-US" dirty="0" smtClean="0">
                <a:latin typeface="HG丸ｺﾞｼｯｸM-PRO" panose="020F0600000000000000" pitchFamily="50" charset="-128"/>
                <a:ea typeface="HG丸ｺﾞｼｯｸM-PRO" panose="020F0600000000000000" pitchFamily="50" charset="-128"/>
              </a:rPr>
              <a:t>事業所</a:t>
            </a:r>
            <a:r>
              <a:rPr lang="en-US" altLang="ja-JP" dirty="0" smtClean="0">
                <a:latin typeface="HG丸ｺﾞｼｯｸM-PRO" panose="020F0600000000000000" pitchFamily="50" charset="-128"/>
                <a:ea typeface="HG丸ｺﾞｼｯｸM-PRO" panose="020F0600000000000000" pitchFamily="50" charset="-128"/>
              </a:rPr>
              <a:t>13</a:t>
            </a:r>
            <a:r>
              <a:rPr lang="ja-JP" altLang="en-US" dirty="0" smtClean="0">
                <a:latin typeface="HG丸ｺﾞｼｯｸM-PRO" panose="020F0600000000000000" pitchFamily="50" charset="-128"/>
                <a:ea typeface="HG丸ｺﾞｼｯｸM-PRO" panose="020F0600000000000000" pitchFamily="50" charset="-128"/>
              </a:rPr>
              <a:t>病院</a:t>
            </a:r>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r>
              <a:rPr lang="ja-JP" altLang="en-US" dirty="0" smtClean="0">
                <a:latin typeface="HG丸ｺﾞｼｯｸM-PRO" panose="020F0600000000000000" pitchFamily="50" charset="-128"/>
                <a:ea typeface="HG丸ｺﾞｼｯｸM-PRO" panose="020F0600000000000000" pitchFamily="50" charset="-128"/>
              </a:rPr>
              <a:t>〇</a:t>
            </a:r>
            <a:r>
              <a:rPr lang="ja-JP" altLang="en-US" dirty="0">
                <a:solidFill>
                  <a:prstClr val="black"/>
                </a:solidFill>
                <a:latin typeface="HG丸ｺﾞｼｯｸM-PRO" panose="020F0600000000000000" pitchFamily="50" charset="-128"/>
                <a:ea typeface="HG丸ｺﾞｼｯｸM-PRO" panose="020F0600000000000000" pitchFamily="50" charset="-128"/>
              </a:rPr>
              <a:t>院内茶話会の内容や実施方法等について、何か工夫できる点はある</a:t>
            </a:r>
            <a:r>
              <a:rPr lang="ja-JP" altLang="en-US" dirty="0" smtClean="0">
                <a:solidFill>
                  <a:prstClr val="black"/>
                </a:solidFill>
                <a:latin typeface="HG丸ｺﾞｼｯｸM-PRO" panose="020F0600000000000000" pitchFamily="50" charset="-128"/>
                <a:ea typeface="HG丸ｺﾞｼｯｸM-PRO" panose="020F0600000000000000" pitchFamily="50" charset="-128"/>
              </a:rPr>
              <a:t>か。</a:t>
            </a:r>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sz="1600" dirty="0" smtClean="0">
              <a:latin typeface="HG丸ｺﾞｼｯｸM-PRO" panose="020F0600000000000000" pitchFamily="50" charset="-128"/>
              <a:ea typeface="HG丸ｺﾞｼｯｸM-PRO" panose="020F0600000000000000" pitchFamily="50" charset="-128"/>
            </a:endParaRPr>
          </a:p>
          <a:p>
            <a:endParaRPr lang="en-US" altLang="ja-JP" sz="1600" dirty="0" smtClean="0">
              <a:latin typeface="HG丸ｺﾞｼｯｸM-PRO" panose="020F0600000000000000" pitchFamily="50" charset="-128"/>
              <a:ea typeface="HG丸ｺﾞｼｯｸM-PRO" panose="020F0600000000000000" pitchFamily="50" charset="-128"/>
            </a:endParaRPr>
          </a:p>
          <a:p>
            <a:endParaRPr lang="en-US" altLang="ja-JP" sz="1600" dirty="0" smtClean="0">
              <a:latin typeface="HG丸ｺﾞｼｯｸM-PRO" panose="020F0600000000000000" pitchFamily="50" charset="-128"/>
              <a:ea typeface="HG丸ｺﾞｼｯｸM-PRO" panose="020F0600000000000000" pitchFamily="50" charset="-128"/>
            </a:endParaRPr>
          </a:p>
          <a:p>
            <a:endParaRPr lang="en-US" altLang="ja-JP" sz="1600" dirty="0" smtClean="0">
              <a:latin typeface="HG丸ｺﾞｼｯｸM-PRO" panose="020F0600000000000000" pitchFamily="50" charset="-128"/>
              <a:ea typeface="HG丸ｺﾞｼｯｸM-PRO" panose="020F0600000000000000" pitchFamily="50" charset="-128"/>
            </a:endParaRPr>
          </a:p>
          <a:p>
            <a:endParaRPr lang="en-US" altLang="ja-JP" sz="1600" dirty="0" smtClean="0">
              <a:latin typeface="HG丸ｺﾞｼｯｸM-PRO" panose="020F0600000000000000" pitchFamily="50" charset="-128"/>
              <a:ea typeface="HG丸ｺﾞｼｯｸM-PRO" panose="020F0600000000000000" pitchFamily="50" charset="-128"/>
            </a:endParaRPr>
          </a:p>
          <a:p>
            <a:endParaRPr lang="en-US" altLang="ja-JP" sz="1600" dirty="0">
              <a:latin typeface="HG丸ｺﾞｼｯｸM-PRO" panose="020F0600000000000000" pitchFamily="50" charset="-128"/>
              <a:ea typeface="HG丸ｺﾞｼｯｸM-PRO" panose="020F0600000000000000" pitchFamily="50" charset="-128"/>
            </a:endParaRPr>
          </a:p>
          <a:p>
            <a:endParaRPr lang="en-US" altLang="ja-JP" sz="1600" dirty="0" smtClean="0">
              <a:latin typeface="HG丸ｺﾞｼｯｸM-PRO" panose="020F0600000000000000" pitchFamily="50" charset="-128"/>
              <a:ea typeface="HG丸ｺﾞｼｯｸM-PRO" panose="020F0600000000000000" pitchFamily="50" charset="-128"/>
            </a:endParaRPr>
          </a:p>
          <a:p>
            <a:endParaRPr lang="en-US" altLang="ja-JP" sz="16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7105540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17879</TotalTime>
  <Words>201</Words>
  <Application>Microsoft Office PowerPoint</Application>
  <PresentationFormat>画面に合わせる (4:3)</PresentationFormat>
  <Paragraphs>88</Paragraphs>
  <Slides>4</Slides>
  <Notes>4</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4</vt:i4>
      </vt:variant>
    </vt:vector>
  </HeadingPairs>
  <TitlesOfParts>
    <vt:vector size="14" baseType="lpstr">
      <vt:lpstr>HGP創英角ｺﾞｼｯｸUB</vt:lpstr>
      <vt:lpstr>HG丸ｺﾞｼｯｸM-PRO</vt:lpstr>
      <vt:lpstr>Meiryo UI</vt:lpstr>
      <vt:lpstr>ＭＳ Ｐゴシック</vt:lpstr>
      <vt:lpstr>游ゴシック</vt:lpstr>
      <vt:lpstr>游ゴシック Light</vt:lpstr>
      <vt:lpstr>Arial</vt:lpstr>
      <vt:lpstr>Calibri</vt:lpstr>
      <vt:lpstr>Times New Roman</vt:lpstr>
      <vt:lpstr>Office テーマ</vt:lpstr>
      <vt:lpstr>PowerPoint プレゼンテーション</vt:lpstr>
      <vt:lpstr>論点１：対象者について</vt:lpstr>
      <vt:lpstr>PowerPoint プレゼンテーション</vt:lpstr>
      <vt:lpstr>論点３：院内茶話会について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地域生活支援拠点の整備</dc:title>
  <dc:creator>山田　安宏</dc:creator>
  <cp:lastModifiedBy>宗美　肖佳</cp:lastModifiedBy>
  <cp:revision>1225</cp:revision>
  <cp:lastPrinted>2019-07-17T08:40:49Z</cp:lastPrinted>
  <dcterms:created xsi:type="dcterms:W3CDTF">2018-09-12T07:20:19Z</dcterms:created>
  <dcterms:modified xsi:type="dcterms:W3CDTF">2019-07-19T10:10:17Z</dcterms:modified>
</cp:coreProperties>
</file>