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3"/>
  </p:notesMasterIdLst>
  <p:handoutMasterIdLst>
    <p:handoutMasterId r:id="rId14"/>
  </p:handoutMasterIdLst>
  <p:sldIdLst>
    <p:sldId id="334" r:id="rId2"/>
    <p:sldId id="322" r:id="rId3"/>
    <p:sldId id="348" r:id="rId4"/>
    <p:sldId id="329" r:id="rId5"/>
    <p:sldId id="333" r:id="rId6"/>
    <p:sldId id="344" r:id="rId7"/>
    <p:sldId id="347" r:id="rId8"/>
    <p:sldId id="349" r:id="rId9"/>
    <p:sldId id="350" r:id="rId10"/>
    <p:sldId id="332" r:id="rId11"/>
    <p:sldId id="335" r:id="rId1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86176" autoAdjust="0"/>
  </p:normalViewPr>
  <p:slideViewPr>
    <p:cSldViewPr>
      <p:cViewPr varScale="1">
        <p:scale>
          <a:sx n="60" d="100"/>
          <a:sy n="60" d="100"/>
        </p:scale>
        <p:origin x="143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F8F4B279-546B-4566-BB86-CCD863FE3373}" type="datetimeFigureOut">
              <a:rPr kumimoji="1" lang="ja-JP" altLang="en-US" smtClean="0"/>
              <a:t>2019/7/22</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3A7D4995-71F8-4FD2-B741-EB692C4C985C}" type="datetimeFigureOut">
              <a:rPr kumimoji="1" lang="ja-JP" altLang="en-US" smtClean="0"/>
              <a:t>2019/7/22</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265883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123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161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175685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990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42557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290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2283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850CE7-2A9D-478A-8242-4E361A6E8B4A}" type="datetime1">
              <a:rPr kumimoji="1" lang="ja-JP" altLang="en-US" smtClean="0"/>
              <a:t>2019/7/22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1DE9FD-678D-40F2-9DD7-413A60412F56}" type="datetime1">
              <a:rPr kumimoji="1" lang="ja-JP" altLang="en-US" smtClean="0"/>
              <a:t>2019/7/22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B2E1BA-32D7-4F44-A1C8-4BAB884BC2BA}" type="datetime1">
              <a:rPr kumimoji="1" lang="ja-JP" altLang="en-US" smtClean="0"/>
              <a:t>2019/7/22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8C675-CF35-4008-9EC4-8158EF888CB3}" type="datetime1">
              <a:rPr kumimoji="1" lang="ja-JP" altLang="en-US" smtClean="0"/>
              <a:t>2019/7/22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C11F07-865C-40CF-853C-9F58C53FCC59}" type="datetime1">
              <a:rPr kumimoji="1" lang="ja-JP" altLang="en-US" smtClean="0"/>
              <a:t>2019/7/22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22C228-3FC6-40F8-8B68-BFF6B6957B02}" type="datetime1">
              <a:rPr kumimoji="1" lang="ja-JP" altLang="en-US" smtClean="0"/>
              <a:t>2019/7/22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30BD1-0D04-4DE1-89A5-C28CD3347928}" type="datetime1">
              <a:rPr kumimoji="1" lang="ja-JP" altLang="en-US" smtClean="0"/>
              <a:t>2019/7/22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8ED56-B034-4903-93B5-6698E7D91014}" type="datetime1">
              <a:rPr kumimoji="1" lang="ja-JP" altLang="en-US" smtClean="0"/>
              <a:t>2019/7/22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93AEA5-249A-4CFD-B0FC-A9467DDA8B01}" type="datetime1">
              <a:rPr kumimoji="1" lang="ja-JP" altLang="en-US" smtClean="0"/>
              <a:t>2019/7/22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7AF504-C657-4462-954D-9C6515631C01}" type="datetime1">
              <a:rPr kumimoji="1" lang="ja-JP" altLang="en-US" smtClean="0"/>
              <a:t>2019/7/22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7BB05E-E3A8-400D-A0A9-0A5FF105DEE0}" type="datetime1">
              <a:rPr kumimoji="1" lang="ja-JP" altLang="en-US" smtClean="0"/>
              <a:t>2019/7/22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D3EA79E-2B08-4331-A8FD-8684A8E5DFA3}" type="datetime1">
              <a:rPr kumimoji="1" lang="ja-JP" altLang="en-US" smtClean="0"/>
              <a:t>2019/7/22</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84368" y="7089682"/>
            <a:ext cx="936104" cy="1584702"/>
          </a:xfrm>
          <a:prstGeom prst="rect">
            <a:avLst/>
          </a:prstGeom>
          <a:noFill/>
        </p:spPr>
        <p:txBody>
          <a:bodyPr wrap="square" rtlCol="0">
            <a:spAutoFit/>
          </a:bodyPr>
          <a:lstStyle/>
          <a:p>
            <a:endParaRPr kumimoji="1" lang="ja-JP" altLang="en-US" dirty="0"/>
          </a:p>
        </p:txBody>
      </p:sp>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a:t>
            </a:r>
            <a:endParaRPr lang="ja-JP" altLang="en-US" sz="2400" dirty="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2844212" y="5484875"/>
            <a:ext cx="3888028"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 </a:t>
            </a:r>
            <a:r>
              <a:rPr lang="en-US" altLang="ja-JP" sz="2000" dirty="0">
                <a:latin typeface="HGSｺﾞｼｯｸE" panose="020B0900000000000000" pitchFamily="50" charset="-128"/>
                <a:ea typeface="HGSｺﾞｼｯｸE" panose="020B0900000000000000" pitchFamily="50" charset="-128"/>
              </a:rPr>
              <a:t>7</a:t>
            </a:r>
            <a:r>
              <a:rPr lang="ja-JP" altLang="en-US" sz="2000" dirty="0" smtClean="0">
                <a:latin typeface="HGSｺﾞｼｯｸE" panose="020B0900000000000000" pitchFamily="50" charset="-128"/>
                <a:ea typeface="HGSｺﾞｼｯｸE" panose="020B0900000000000000" pitchFamily="50" charset="-128"/>
              </a:rPr>
              <a:t>月　大阪府</a:t>
            </a:r>
            <a:endParaRPr lang="ja-JP" altLang="en-US" sz="2000" dirty="0">
              <a:latin typeface="HGSｺﾞｼｯｸE" panose="020B0900000000000000" pitchFamily="50" charset="-128"/>
              <a:ea typeface="HGSｺﾞｼｯｸE" panose="020B0900000000000000" pitchFamily="50" charset="-128"/>
            </a:endParaRPr>
          </a:p>
        </p:txBody>
      </p:sp>
      <p:sp>
        <p:nvSpPr>
          <p:cNvPr id="5" name="角丸四角形 4"/>
          <p:cNvSpPr/>
          <p:nvPr/>
        </p:nvSpPr>
        <p:spPr>
          <a:xfrm>
            <a:off x="7999300" y="130790"/>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b="1" dirty="0">
                <a:latin typeface="HG丸ｺﾞｼｯｸM-PRO" panose="020F0600000000000000" pitchFamily="50" charset="-128"/>
                <a:ea typeface="HG丸ｺﾞｼｯｸM-PRO" panose="020F0600000000000000" pitchFamily="50" charset="-128"/>
              </a:rPr>
              <a:t>参考</a:t>
            </a:r>
            <a:r>
              <a:rPr kumimoji="1" lang="ja-JP" altLang="en-US" b="1" dirty="0" smtClean="0">
                <a:latin typeface="HG丸ｺﾞｼｯｸM-PRO" panose="020F0600000000000000" pitchFamily="50" charset="-128"/>
                <a:ea typeface="HG丸ｺﾞｼｯｸM-PRO" panose="020F0600000000000000" pitchFamily="50" charset="-128"/>
              </a:rPr>
              <a:t>１</a:t>
            </a: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a:t>
            </a:r>
            <a:r>
              <a:rPr lang="ja-JP" altLang="en-US" sz="1700" b="1" kern="0" spc="-20" dirty="0" smtClean="0">
                <a:latin typeface="HG丸ｺﾞｼｯｸM-PRO" panose="020F0600000000000000" pitchFamily="50" charset="-128"/>
                <a:ea typeface="HG丸ｺﾞｼｯｸM-PRO" panose="020F0600000000000000" pitchFamily="50" charset="-128"/>
              </a:rPr>
              <a:t>市町村</a:t>
            </a:r>
            <a:r>
              <a:rPr lang="ja-JP" altLang="en-US" sz="1700" b="1" kern="0" spc="-2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spc="-20" dirty="0" smtClean="0">
                <a:latin typeface="HG丸ｺﾞｼｯｸM-PRO" panose="020F0600000000000000" pitchFamily="50" charset="-128"/>
                <a:ea typeface="HG丸ｺﾞｼｯｸM-PRO" panose="020F0600000000000000" pitchFamily="50" charset="-128"/>
              </a:rPr>
              <a:t>である。</a:t>
            </a:r>
            <a:endParaRPr lang="en-US" altLang="ja-JP" sz="1700" b="1" kern="0" spc="-2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07904"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時のコーディネート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2"/>
          <p:cNvSpPr>
            <a:spLocks noGrp="1"/>
          </p:cNvSpPr>
          <p:nvPr>
            <p:ph type="sldNum" sz="quarter" idx="12"/>
          </p:nvPr>
        </p:nvSpPr>
        <p:spPr>
          <a:xfrm>
            <a:off x="7040553" y="6487884"/>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９</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1"/>
          <p:cNvSpPr txBox="1">
            <a:spLocks/>
          </p:cNvSpPr>
          <p:nvPr/>
        </p:nvSpPr>
        <p:spPr>
          <a:xfrm>
            <a:off x="107504" y="2983086"/>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311790"/>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日中活動の場や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施設</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の空きスペース、空き家等の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a:solidFill>
                  <a:prstClr val="black"/>
                </a:solidFill>
                <a:latin typeface="HG丸ｺﾞｼｯｸM-PRO" panose="020F0600000000000000" pitchFamily="50" charset="-128"/>
                <a:ea typeface="HG丸ｺﾞｼｯｸM-PRO" panose="020F0600000000000000" pitchFamily="50" charset="-128"/>
              </a:rPr>
              <a:t>、それぞれの障がいの状況に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667629"/>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996333"/>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ケア、高次脳機能障がい等</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a:t>
            </a:r>
            <a:r>
              <a:rPr lang="ja-JP" altLang="en-US" sz="1400" dirty="0" smtClean="0">
                <a:latin typeface="HG丸ｺﾞｼｯｸM-PRO" panose="020F0600000000000000" pitchFamily="50" charset="-128"/>
                <a:ea typeface="HG丸ｺﾞｼｯｸM-PRO" panose="020F0600000000000000" pitchFamily="50" charset="-128"/>
              </a:rPr>
              <a:t>スーパーバイズの仕組み等</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a:t>
            </a:r>
            <a:r>
              <a:rPr lang="ja-JP" altLang="en-US" sz="1400" dirty="0" smtClean="0">
                <a:latin typeface="HG丸ｺﾞｼｯｸM-PRO" panose="020F0600000000000000" pitchFamily="50" charset="-128"/>
                <a:ea typeface="HG丸ｺﾞｼｯｸM-PRO" panose="020F0600000000000000" pitchFamily="50" charset="-128"/>
              </a:rPr>
              <a:t>。また、日頃利用している事業所の職員が緊急時に対応した場合の仕組みや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、強度行動障がい等の重度障がい者の緊急時の受入れを短期入所事業所やグループホーム等で行った場合、初期に適切な支援を可能とするための初期加算の充実が必要である。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8"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１０</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はじめ</a:t>
            </a:r>
            <a:r>
              <a:rPr lang="ja-JP" altLang="en-US" sz="2400" b="1" dirty="0">
                <a:latin typeface="ＭＳ ゴシック" panose="020B0609070205080204" pitchFamily="49" charset="-128"/>
                <a:ea typeface="ＭＳ ゴシック" panose="020B0609070205080204" pitchFamily="49" charset="-128"/>
              </a:rPr>
              <a:t>に</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07504" y="958574"/>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4" y="3553100"/>
            <a:ext cx="8208000"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a:t>
            </a:r>
            <a:r>
              <a:rPr lang="ja-JP" altLang="en-US" sz="1400" dirty="0" smtClean="0">
                <a:solidFill>
                  <a:schemeClr val="tx1"/>
                </a:solidFill>
                <a:latin typeface="HGSｺﾞｼｯｸM" panose="020B0600000000000000" pitchFamily="50" charset="-128"/>
                <a:ea typeface="HGSｺﾞｼｯｸM" panose="020B0600000000000000" pitchFamily="50" charset="-128"/>
              </a:rPr>
              <a:t>における</a:t>
            </a:r>
            <a:r>
              <a:rPr lang="ja-JP" altLang="en-US" sz="1400" dirty="0" smtClean="0">
                <a:latin typeface="HGSｺﾞｼｯｸM" panose="020B0600000000000000" pitchFamily="50" charset="-128"/>
                <a:ea typeface="HGSｺﾞｼｯｸM" panose="020B0600000000000000" pitchFamily="50" charset="-128"/>
              </a:rPr>
              <a:t>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a:t>
            </a:r>
            <a:r>
              <a:rPr lang="ja-JP" altLang="en-US" sz="1700" b="1" kern="0" dirty="0" smtClean="0">
                <a:latin typeface="HG丸ｺﾞｼｯｸM-PRO" panose="020F0600000000000000" pitchFamily="50" charset="-128"/>
                <a:ea typeface="HG丸ｺﾞｼｯｸM-PRO" panose="020F0600000000000000" pitchFamily="50" charset="-128"/>
              </a:rPr>
              <a:t>こと。その</a:t>
            </a:r>
            <a:r>
              <a:rPr lang="ja-JP" altLang="en-US" sz="1700" b="1" kern="0" dirty="0">
                <a:latin typeface="HG丸ｺﾞｼｯｸM-PRO" panose="020F0600000000000000" pitchFamily="50" charset="-128"/>
                <a:ea typeface="HG丸ｺﾞｼｯｸM-PRO" panose="020F0600000000000000" pitchFamily="50" charset="-128"/>
              </a:rPr>
              <a:t>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03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293096"/>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078579"/>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4924521"/>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81030" y="6168891"/>
            <a:ext cx="8862970" cy="523220"/>
          </a:xfrm>
          <a:prstGeom prst="rect">
            <a:avLst/>
          </a:prstGeom>
          <a:noFill/>
        </p:spPr>
        <p:txBody>
          <a:bodyPr wrap="square" rtlCol="0">
            <a:spAutoFit/>
          </a:bodyPr>
          <a:lstStyle/>
          <a:p>
            <a:pPr marL="173038" indent="-173038"/>
            <a:r>
              <a:rPr lang="ja-JP" altLang="en-US" sz="1400" dirty="0" smtClean="0">
                <a:latin typeface="HG丸ｺﾞｼｯｸM-PRO" panose="020F0600000000000000" pitchFamily="50" charset="-128"/>
                <a:ea typeface="HG丸ｺﾞｼｯｸM-PRO" panose="020F0600000000000000" pitchFamily="50" charset="-128"/>
              </a:rPr>
              <a:t>＊虐待については、原則、虐待防止センターで対応するが、夜間・休日の連絡や緊急時の受け皿など、虐待防止センターの活用や連携が考えられる。</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2987824" y="5951296"/>
            <a:ext cx="6118368" cy="900246"/>
          </a:xfrm>
          <a:prstGeom prst="rect">
            <a:avLst/>
          </a:prstGeom>
        </p:spPr>
        <p:txBody>
          <a:bodyPr wrap="square">
            <a:spAutoFit/>
          </a:bodyPr>
          <a:lstStyle/>
          <a:p>
            <a:r>
              <a:rPr lang="en-US" altLang="ja-JP" sz="1050" dirty="0">
                <a:latin typeface="ＭＳ 明朝" panose="02020609040205080304" pitchFamily="17" charset="-128"/>
                <a:ea typeface="ＭＳ 明朝" panose="02020609040205080304" pitchFamily="17" charset="-128"/>
              </a:rPr>
              <a:t>※</a:t>
            </a:r>
            <a:r>
              <a:rPr lang="en-US" altLang="ja-JP" sz="1050" dirty="0" smtClean="0">
                <a:latin typeface="ＭＳ 明朝" panose="02020609040205080304" pitchFamily="17" charset="-128"/>
                <a:ea typeface="ＭＳ 明朝" panose="02020609040205080304" pitchFamily="17" charset="-128"/>
              </a:rPr>
              <a:t>1</a:t>
            </a:r>
            <a:r>
              <a:rPr lang="ja-JP" altLang="en-US"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8050</a:t>
            </a:r>
            <a:r>
              <a:rPr lang="ja-JP" altLang="en-US" sz="1050" dirty="0">
                <a:latin typeface="ＭＳ 明朝" panose="02020609040205080304" pitchFamily="17" charset="-128"/>
                <a:ea typeface="ＭＳ 明朝" panose="02020609040205080304" pitchFamily="17" charset="-128"/>
              </a:rPr>
              <a:t>世帯、複数の課題を抱える</a:t>
            </a:r>
            <a:r>
              <a:rPr lang="ja-JP" altLang="en-US" sz="1050" dirty="0" smtClean="0">
                <a:latin typeface="ＭＳ 明朝" panose="02020609040205080304" pitchFamily="17" charset="-128"/>
                <a:ea typeface="ＭＳ 明朝" panose="02020609040205080304" pitchFamily="17" charset="-128"/>
              </a:rPr>
              <a:t>世帯 等　</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a:t>
            </a:r>
            <a:r>
              <a:rPr lang="ja-JP" altLang="en-US" sz="1050" dirty="0">
                <a:latin typeface="ＭＳ 明朝" panose="02020609040205080304" pitchFamily="17" charset="-128"/>
                <a:ea typeface="ＭＳ 明朝" panose="02020609040205080304" pitchFamily="17" charset="-128"/>
              </a:rPr>
              <a:t>相談支援事業所、委託相談支援事業所、居宅介護支援事業所、日中活動の</a:t>
            </a:r>
            <a:r>
              <a:rPr lang="ja-JP" altLang="en-US" sz="1050" dirty="0" smtClean="0">
                <a:latin typeface="ＭＳ 明朝" panose="02020609040205080304" pitchFamily="17" charset="-128"/>
                <a:ea typeface="ＭＳ 明朝" panose="02020609040205080304" pitchFamily="17" charset="-128"/>
              </a:rPr>
              <a:t>場</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※3</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高齢福祉、生活困窮</a:t>
            </a:r>
            <a:r>
              <a:rPr lang="ja-JP" altLang="en-US" sz="1050" dirty="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生活</a:t>
            </a:r>
            <a:r>
              <a:rPr lang="ja-JP" altLang="en-US" sz="1050" dirty="0">
                <a:latin typeface="ＭＳ 明朝" panose="02020609040205080304" pitchFamily="17" charset="-128"/>
                <a:ea typeface="ＭＳ 明朝" panose="02020609040205080304" pitchFamily="17" charset="-128"/>
              </a:rPr>
              <a:t>保護</a:t>
            </a:r>
            <a:r>
              <a:rPr lang="ja-JP" altLang="en-US" sz="1050" dirty="0" smtClean="0">
                <a:latin typeface="ＭＳ 明朝" panose="02020609040205080304" pitchFamily="17" charset="-128"/>
                <a:ea typeface="ＭＳ 明朝" panose="02020609040205080304" pitchFamily="17" charset="-128"/>
              </a:rPr>
              <a:t>、保健・医療、教育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社会福祉協議会（民生委員）、地域包括支援センター、コミュニティソーシャルワーカー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※5 </a:t>
            </a:r>
            <a:r>
              <a:rPr lang="ja-JP" altLang="en-US" sz="1050" dirty="0" smtClean="0">
                <a:latin typeface="ＭＳ 明朝" panose="02020609040205080304" pitchFamily="17" charset="-128"/>
                <a:ea typeface="ＭＳ 明朝" panose="02020609040205080304" pitchFamily="17" charset="-128"/>
              </a:rPr>
              <a:t>移動支援、生活介護、居宅介護、グループホーム 等</a:t>
            </a:r>
            <a:endParaRPr lang="en-US" altLang="ja-JP" sz="1050" dirty="0" smtClean="0">
              <a:latin typeface="ＭＳ 明朝" panose="02020609040205080304" pitchFamily="17" charset="-128"/>
              <a:ea typeface="ＭＳ 明朝" panose="02020609040205080304" pitchFamily="17" charset="-128"/>
            </a:endParaRPr>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15237" y="2697301"/>
            <a:ext cx="8771936" cy="3323987"/>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時等に対面などの方法で状況</a:t>
            </a:r>
            <a:r>
              <a:rPr lang="ja-JP" altLang="en-US" sz="1500" spc="-30" dirty="0">
                <a:latin typeface="HG丸ｺﾞｼｯｸM-PRO" panose="020F0600000000000000" pitchFamily="50" charset="-128"/>
                <a:ea typeface="HG丸ｺﾞｼｯｸM-PRO" panose="020F0600000000000000" pitchFamily="50" charset="-128"/>
              </a:rPr>
              <a:t>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solidFill>
                <a:srgbClr val="FF0000"/>
              </a:solidFill>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場合も含め、市町村や基幹相談支援センターが必要に応じて継続的な状況把握や  </a:t>
            </a:r>
            <a:endParaRPr lang="en-US" altLang="ja-JP" sz="1500" dirty="0" smtClean="0">
              <a:latin typeface="HG丸ｺﾞｼｯｸM-PRO" panose="020F0600000000000000" pitchFamily="50" charset="-128"/>
              <a:ea typeface="HG丸ｺﾞｼｯｸM-PRO" panose="020F0600000000000000" pitchFamily="50" charset="-128"/>
            </a:endParaRPr>
          </a:p>
          <a:p>
            <a:pPr marL="180000" indent="-180000"/>
            <a:r>
              <a:rPr lang="en-US" altLang="ja-JP" sz="1500">
                <a:latin typeface="HG丸ｺﾞｼｯｸM-PRO" panose="020F0600000000000000" pitchFamily="50" charset="-128"/>
                <a:ea typeface="HG丸ｺﾞｼｯｸM-PRO" panose="020F0600000000000000" pitchFamily="50" charset="-128"/>
              </a:rPr>
              <a:t> </a:t>
            </a:r>
            <a:r>
              <a:rPr lang="en-US" altLang="ja-JP" sz="1500" smtClean="0">
                <a:latin typeface="HG丸ｺﾞｼｯｸM-PRO" panose="020F0600000000000000" pitchFamily="50" charset="-128"/>
                <a:ea typeface="HG丸ｺﾞｼｯｸM-PRO" panose="020F0600000000000000" pitchFamily="50" charset="-128"/>
              </a:rPr>
              <a:t>  </a:t>
            </a:r>
            <a:r>
              <a:rPr lang="ja-JP" altLang="en-US" sz="1500" smtClean="0">
                <a:latin typeface="HG丸ｺﾞｼｯｸM-PRO" panose="020F0600000000000000" pitchFamily="50" charset="-128"/>
                <a:ea typeface="HG丸ｺﾞｼｯｸM-PRO" panose="020F0600000000000000" pitchFamily="50" charset="-128"/>
              </a:rPr>
              <a:t>サービス</a:t>
            </a:r>
            <a:r>
              <a:rPr lang="ja-JP" altLang="en-US" sz="1500" dirty="0" smtClean="0">
                <a:latin typeface="HG丸ｺﾞｼｯｸM-PRO" panose="020F0600000000000000" pitchFamily="50" charset="-128"/>
                <a:ea typeface="HG丸ｺﾞｼｯｸM-PRO" panose="020F0600000000000000" pitchFamily="50" charset="-128"/>
              </a:rPr>
              <a:t>利用</a:t>
            </a:r>
            <a:r>
              <a:rPr lang="en-US" altLang="ja-JP" sz="1500" baseline="300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への</a:t>
            </a:r>
            <a:r>
              <a:rPr lang="ja-JP" altLang="en-US" sz="1500" dirty="0" smtClean="0">
                <a:latin typeface="HG丸ｺﾞｼｯｸM-PRO" panose="020F0600000000000000" pitchFamily="50" charset="-128"/>
                <a:ea typeface="HG丸ｺﾞｼｯｸM-PRO" panose="020F0600000000000000" pitchFamily="50" charset="-128"/>
              </a:rPr>
              <a:t>働きかけ</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体験を含む）を検討する。また、緊急対応の際には、緊急ケース会議の開催や措置・特例介護給付等の活用も検討する。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49672" y="2371016"/>
            <a:ext cx="8928000" cy="4428417"/>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242964"/>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テキスト ボックス 16"/>
          <p:cNvSpPr txBox="1"/>
          <p:nvPr/>
        </p:nvSpPr>
        <p:spPr>
          <a:xfrm>
            <a:off x="215237" y="3160200"/>
            <a:ext cx="8771936" cy="3093154"/>
          </a:xfrm>
          <a:prstGeom prst="rect">
            <a:avLst/>
          </a:prstGeom>
          <a:noFill/>
        </p:spPr>
        <p:txBody>
          <a:bodyPr wrap="square" rtlCol="0">
            <a:spAutoFit/>
          </a:bodyPr>
          <a:lstStyle/>
          <a:p>
            <a:pPr marL="177800" indent="-177800">
              <a:spcAft>
                <a:spcPts val="60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本人</a:t>
            </a:r>
            <a:r>
              <a:rPr lang="ja-JP" altLang="en-US" sz="1500" spc="-30" dirty="0">
                <a:solidFill>
                  <a:prstClr val="black"/>
                </a:solidFill>
                <a:latin typeface="HG丸ｺﾞｼｯｸM-PRO" panose="020F0600000000000000" pitchFamily="50" charset="-128"/>
                <a:ea typeface="HG丸ｺﾞｼｯｸM-PRO" panose="020F0600000000000000" pitchFamily="50" charset="-128"/>
              </a:rPr>
              <a:t>やその家族からの相談受付体制を明確にする。当面、平日は基幹相談支援センター等、夜間と休日は市町村（代表電話からの転送や虐待防止センターとの連携等）で対応すること等が考えられる</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また、「本人・家族</a:t>
            </a:r>
            <a:r>
              <a:rPr lang="ja-JP" altLang="en-US" sz="1500" spc="-30" dirty="0">
                <a:latin typeface="HG丸ｺﾞｼｯｸM-PRO" panose="020F0600000000000000" pitchFamily="50" charset="-128"/>
                <a:ea typeface="HG丸ｺﾞｼｯｸM-PRO" panose="020F0600000000000000" pitchFamily="50" charset="-128"/>
              </a:rPr>
              <a:t>が緊急</a:t>
            </a:r>
            <a:r>
              <a:rPr lang="ja-JP" altLang="en-US" sz="1500" spc="-30" dirty="0" smtClean="0">
                <a:latin typeface="HG丸ｺﾞｼｯｸM-PRO" panose="020F0600000000000000" pitchFamily="50" charset="-128"/>
                <a:ea typeface="HG丸ｺﾞｼｯｸM-PRO" panose="020F0600000000000000" pitchFamily="50" charset="-128"/>
              </a:rPr>
              <a:t>時にどこ</a:t>
            </a:r>
            <a:r>
              <a:rPr lang="ja-JP" altLang="en-US" sz="1500" spc="-30" dirty="0">
                <a:latin typeface="HG丸ｺﾞｼｯｸM-PRO" panose="020F0600000000000000" pitchFamily="50" charset="-128"/>
                <a:ea typeface="HG丸ｺﾞｼｯｸM-PRO" panose="020F0600000000000000" pitchFamily="50" charset="-128"/>
              </a:rPr>
              <a:t>に電話をしたらよいか」をわかりやすく明示したチラシ等を</a:t>
            </a:r>
            <a:r>
              <a:rPr lang="ja-JP" altLang="en-US" sz="1500" spc="-30" dirty="0" smtClean="0">
                <a:latin typeface="HG丸ｺﾞｼｯｸM-PRO" panose="020F0600000000000000" pitchFamily="50" charset="-128"/>
                <a:ea typeface="HG丸ｺﾞｼｯｸM-PRO" panose="020F0600000000000000" pitchFamily="50" charset="-128"/>
              </a:rPr>
              <a:t>配布</a:t>
            </a:r>
            <a:r>
              <a:rPr lang="ja-JP" altLang="en-US" sz="1500" spc="-30" dirty="0">
                <a:latin typeface="HG丸ｺﾞｼｯｸM-PRO" panose="020F0600000000000000" pitchFamily="50" charset="-128"/>
                <a:ea typeface="HG丸ｺﾞｼｯｸM-PRO" panose="020F0600000000000000" pitchFamily="50" charset="-128"/>
              </a:rPr>
              <a:t>する</a:t>
            </a:r>
            <a:r>
              <a:rPr lang="ja-JP" altLang="en-US" sz="1500" spc="-30" dirty="0" smtClean="0">
                <a:latin typeface="HG丸ｺﾞｼｯｸM-PRO" panose="020F0600000000000000" pitchFamily="50" charset="-128"/>
                <a:ea typeface="HG丸ｺﾞｼｯｸM-PRO" panose="020F0600000000000000" pitchFamily="50" charset="-128"/>
              </a:rPr>
              <a:t>。</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○地域協議会等を通じて、地域の社会資源（短期入所事業所、グループホーム、居宅介護支援事業所、入所施設等）の空き情報や特色を把握する。</a:t>
            </a: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○受入れ可能な事業所を増やすために、登録後、短期</a:t>
            </a:r>
            <a:r>
              <a:rPr lang="ja-JP" altLang="en-US" sz="1500" spc="-30" dirty="0" smtClean="0">
                <a:latin typeface="HG丸ｺﾞｼｯｸM-PRO" panose="020F0600000000000000" pitchFamily="50" charset="-128"/>
                <a:ea typeface="HG丸ｺﾞｼｯｸM-PRO" panose="020F0600000000000000" pitchFamily="50" charset="-128"/>
              </a:rPr>
              <a:t>入所の体験を促す</a:t>
            </a:r>
            <a:r>
              <a:rPr lang="ja-JP" altLang="en-US" sz="1500" spc="-30" dirty="0">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体験が</a:t>
            </a:r>
            <a:r>
              <a:rPr lang="ja-JP" altLang="en-US" sz="1500" spc="-30" dirty="0">
                <a:latin typeface="HG丸ｺﾞｼｯｸM-PRO" panose="020F0600000000000000" pitchFamily="50" charset="-128"/>
                <a:ea typeface="HG丸ｺﾞｼｯｸM-PRO" panose="020F0600000000000000" pitchFamily="50" charset="-128"/>
              </a:rPr>
              <a:t>難しい場合は</a:t>
            </a:r>
            <a:r>
              <a:rPr lang="ja-JP" altLang="en-US" sz="1500" spc="-30" dirty="0" smtClean="0">
                <a:latin typeface="HG丸ｺﾞｼｯｸM-PRO" panose="020F0600000000000000" pitchFamily="50" charset="-128"/>
                <a:ea typeface="HG丸ｺﾞｼｯｸM-PRO" panose="020F0600000000000000" pitchFamily="50" charset="-128"/>
              </a:rPr>
              <a:t>、短期入所事業所等が</a:t>
            </a:r>
            <a:r>
              <a:rPr lang="ja-JP" altLang="en-US" sz="1500" spc="-30" dirty="0">
                <a:latin typeface="HG丸ｺﾞｼｯｸM-PRO" panose="020F0600000000000000" pitchFamily="50" charset="-128"/>
                <a:ea typeface="HG丸ｺﾞｼｯｸM-PRO" panose="020F0600000000000000" pitchFamily="50" charset="-128"/>
              </a:rPr>
              <a:t>訪問</a:t>
            </a:r>
            <a:r>
              <a:rPr lang="ja-JP" altLang="en-US" sz="1500" spc="-30" dirty="0" smtClean="0">
                <a:latin typeface="HG丸ｺﾞｼｯｸM-PRO" panose="020F0600000000000000" pitchFamily="50" charset="-128"/>
                <a:ea typeface="HG丸ｺﾞｼｯｸM-PRO" panose="020F0600000000000000" pitchFamily="50" charset="-128"/>
              </a:rPr>
              <a:t>し、</a:t>
            </a:r>
            <a:r>
              <a:rPr lang="ja-JP" altLang="en-US" sz="1500" spc="-30" dirty="0">
                <a:latin typeface="HG丸ｺﾞｼｯｸM-PRO" panose="020F0600000000000000" pitchFamily="50" charset="-128"/>
                <a:ea typeface="HG丸ｺﾞｼｯｸM-PRO" panose="020F0600000000000000" pitchFamily="50" charset="-128"/>
              </a:rPr>
              <a:t>本人の状況を把握する。</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dirty="0">
                <a:latin typeface="HG丸ｺﾞｼｯｸM-PRO" panose="020F0600000000000000" pitchFamily="50" charset="-128"/>
                <a:ea typeface="HG丸ｺﾞｼｯｸM-PRO" panose="020F0600000000000000" pitchFamily="50" charset="-128"/>
              </a:rPr>
              <a:t>○市町村や基幹相談支援センター等が登録情報（体験等で得た情報を含む）を一元管理するとともに、支援内容や支援者間での連絡体制を明確にする。</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endParaRPr lang="en-US" altLang="ja-JP" sz="1500" dirty="0">
              <a:latin typeface="HG丸ｺﾞｼｯｸM-PRO" panose="020F0600000000000000" pitchFamily="50" charset="-128"/>
              <a:ea typeface="HG丸ｺﾞｼｯｸM-PRO" panose="020F0600000000000000" pitchFamily="50" charset="-128"/>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16795"/>
            <a:ext cx="8928000" cy="160409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80728"/>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149672" y="2836972"/>
            <a:ext cx="8928000" cy="327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21152" y="2708920"/>
            <a:ext cx="4968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時の支援をスムーズにするための取り組み</a:t>
            </a:r>
          </a:p>
          <a:p>
            <a:pPr algn="ct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4880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1156682"/>
            <a:ext cx="37432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角丸四角形 6"/>
          <p:cNvSpPr/>
          <p:nvPr/>
        </p:nvSpPr>
        <p:spPr>
          <a:xfrm>
            <a:off x="191893" y="1980501"/>
            <a:ext cx="442704" cy="26976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本人</a:t>
            </a:r>
            <a:r>
              <a:rPr kumimoji="1" lang="ja-JP" altLang="en-US" sz="16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・家族等</a:t>
            </a:r>
            <a:endPar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右矢印 8"/>
          <p:cNvSpPr/>
          <p:nvPr/>
        </p:nvSpPr>
        <p:spPr>
          <a:xfrm>
            <a:off x="698227" y="2704161"/>
            <a:ext cx="569763" cy="10178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右矢印 13"/>
          <p:cNvSpPr/>
          <p:nvPr/>
        </p:nvSpPr>
        <p:spPr>
          <a:xfrm>
            <a:off x="801557" y="2021127"/>
            <a:ext cx="3062033" cy="62817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901210" y="1896485"/>
            <a:ext cx="1586354" cy="2781659"/>
          </a:xfrm>
          <a:prstGeom prst="roundRect">
            <a:avLst/>
          </a:prstGeom>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5" name="角丸四角形 54"/>
          <p:cNvSpPr/>
          <p:nvPr/>
        </p:nvSpPr>
        <p:spPr>
          <a:xfrm>
            <a:off x="6037864" y="2013113"/>
            <a:ext cx="1925360" cy="489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特定相談支援事業所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6" name="角丸四角形 55"/>
          <p:cNvSpPr/>
          <p:nvPr/>
        </p:nvSpPr>
        <p:spPr>
          <a:xfrm>
            <a:off x="6045210" y="3540566"/>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7" name="角丸四角形 56"/>
          <p:cNvSpPr/>
          <p:nvPr/>
        </p:nvSpPr>
        <p:spPr>
          <a:xfrm>
            <a:off x="6037864" y="3001952"/>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短期入所事業所</a:t>
            </a:r>
            <a:r>
              <a:rPr kumimoji="1" lang="en-US" altLang="ja-JP" sz="1400" b="0" i="0" u="none" strike="noStrike" kern="1200" cap="none" spc="0" normalizeH="0" baseline="3000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※7</a:t>
            </a:r>
            <a:endParaRPr kumimoji="1" lang="ja-JP" altLang="en-US" sz="1400" b="0" i="0" u="none" strike="noStrike" kern="1200" cap="none" spc="0" normalizeH="0" baseline="3000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a:off x="5983215" y="2834633"/>
            <a:ext cx="2055145" cy="1843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右矢印 60"/>
          <p:cNvSpPr/>
          <p:nvPr/>
        </p:nvSpPr>
        <p:spPr>
          <a:xfrm>
            <a:off x="5525898" y="3165063"/>
            <a:ext cx="479596" cy="511721"/>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右矢印 61"/>
          <p:cNvSpPr/>
          <p:nvPr/>
        </p:nvSpPr>
        <p:spPr>
          <a:xfrm>
            <a:off x="5525898" y="2056342"/>
            <a:ext cx="479596" cy="51172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右矢印 62"/>
          <p:cNvSpPr/>
          <p:nvPr/>
        </p:nvSpPr>
        <p:spPr>
          <a:xfrm rot="5400000">
            <a:off x="6844775" y="2420582"/>
            <a:ext cx="277001" cy="4795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675481" y="3065048"/>
            <a:ext cx="6465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4" name="テキスト ボックス 73"/>
          <p:cNvSpPr txBox="1"/>
          <p:nvPr/>
        </p:nvSpPr>
        <p:spPr>
          <a:xfrm>
            <a:off x="1919016" y="2137856"/>
            <a:ext cx="82111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6" name="テキスト ボックス 75"/>
          <p:cNvSpPr txBox="1"/>
          <p:nvPr/>
        </p:nvSpPr>
        <p:spPr>
          <a:xfrm>
            <a:off x="5352039" y="2171362"/>
            <a:ext cx="77473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p>
        </p:txBody>
      </p:sp>
      <p:sp>
        <p:nvSpPr>
          <p:cNvPr id="77" name="テキスト ボックス 76"/>
          <p:cNvSpPr txBox="1"/>
          <p:nvPr/>
        </p:nvSpPr>
        <p:spPr>
          <a:xfrm>
            <a:off x="5120730" y="3215740"/>
            <a:ext cx="1330745" cy="400110"/>
          </a:xfrm>
          <a:prstGeom prst="rect">
            <a:avLst/>
          </a:prstGeom>
          <a:noFill/>
        </p:spPr>
        <p:txBody>
          <a:bodyPr wrap="square" rtlCol="0">
            <a:sp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a:t>
            </a:r>
            <a:endParaRPr kumimoji="1" lang="en-US" altLang="ja-JP"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ネート</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8" name="テキスト ボックス 77"/>
          <p:cNvSpPr txBox="1"/>
          <p:nvPr/>
        </p:nvSpPr>
        <p:spPr>
          <a:xfrm>
            <a:off x="5985122" y="2521877"/>
            <a:ext cx="243497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コーディネート（加算あり</a:t>
            </a:r>
            <a:r>
              <a:rPr kumimoji="1" lang="en-US" altLang="ja-JP" sz="1200" b="1"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p:cNvSpPr txBox="1"/>
          <p:nvPr/>
        </p:nvSpPr>
        <p:spPr>
          <a:xfrm>
            <a:off x="3246196" y="3877081"/>
            <a:ext cx="2560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角丸四角形 41"/>
          <p:cNvSpPr/>
          <p:nvPr/>
        </p:nvSpPr>
        <p:spPr>
          <a:xfrm>
            <a:off x="6054730" y="4082707"/>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虐待防止センター</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19" name="グループ化 18"/>
          <p:cNvGrpSpPr/>
          <p:nvPr/>
        </p:nvGrpSpPr>
        <p:grpSpPr>
          <a:xfrm>
            <a:off x="1310260" y="2649306"/>
            <a:ext cx="2029561" cy="1574844"/>
            <a:chOff x="1403360" y="3285201"/>
            <a:chExt cx="1980490" cy="1440291"/>
          </a:xfrm>
        </p:grpSpPr>
        <p:sp>
          <p:nvSpPr>
            <p:cNvPr id="10" name="角丸四角形 9"/>
            <p:cNvSpPr/>
            <p:nvPr/>
          </p:nvSpPr>
          <p:spPr>
            <a:xfrm>
              <a:off x="1474099" y="3359307"/>
              <a:ext cx="1839812"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1486359" y="3933160"/>
              <a:ext cx="1825560" cy="327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日中活動の場</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1489993" y="4324398"/>
              <a:ext cx="1821926" cy="334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角丸四角形 3"/>
            <p:cNvSpPr/>
            <p:nvPr/>
          </p:nvSpPr>
          <p:spPr>
            <a:xfrm>
              <a:off x="1403360" y="3285201"/>
              <a:ext cx="1980000" cy="1440291"/>
            </a:xfrm>
            <a:prstGeom prst="roundRect">
              <a:avLst>
                <a:gd name="adj" fmla="val 11659"/>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427595" y="3377851"/>
              <a:ext cx="1956255" cy="4785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a:t>
              </a: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支援事業所</a:t>
              </a:r>
              <a:endParaRPr kumimoji="1" lang="en-US" altLang="ja-JP"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（委託・特定・一般</a:t>
              </a: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49" name="右矢印 48"/>
          <p:cNvSpPr/>
          <p:nvPr/>
        </p:nvSpPr>
        <p:spPr>
          <a:xfrm>
            <a:off x="3374206" y="2702442"/>
            <a:ext cx="520367" cy="108314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3334490" y="3044023"/>
            <a:ext cx="6222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正方形/長方形 25"/>
          <p:cNvSpPr/>
          <p:nvPr/>
        </p:nvSpPr>
        <p:spPr>
          <a:xfrm>
            <a:off x="3816588" y="2665719"/>
            <a:ext cx="1758425" cy="123110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市町村・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基幹</a:t>
            </a:r>
            <a:r>
              <a:rPr kumimoji="1" lang="ja-JP" altLang="en-US"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相談支援</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センター等</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0" name="図 39" descr="C:\Users\YamadaYyasu\AppData\Local\Microsoft\Windows\INetCache\Content.Word\811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1119" y="4035289"/>
            <a:ext cx="774446" cy="550839"/>
          </a:xfrm>
          <a:prstGeom prst="rect">
            <a:avLst/>
          </a:prstGeom>
          <a:noFill/>
          <a:ln>
            <a:noFill/>
          </a:ln>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206" y="3974777"/>
            <a:ext cx="512410" cy="611351"/>
          </a:xfrm>
          <a:prstGeom prst="rect">
            <a:avLst/>
          </a:prstGeom>
        </p:spPr>
      </p:pic>
      <p:sp>
        <p:nvSpPr>
          <p:cNvPr id="53" name="右矢印 52"/>
          <p:cNvSpPr/>
          <p:nvPr/>
        </p:nvSpPr>
        <p:spPr>
          <a:xfrm>
            <a:off x="8126564" y="2785928"/>
            <a:ext cx="370151" cy="1314433"/>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角丸四角形 53"/>
          <p:cNvSpPr/>
          <p:nvPr/>
        </p:nvSpPr>
        <p:spPr>
          <a:xfrm>
            <a:off x="8503352" y="2304248"/>
            <a:ext cx="442704" cy="2373895"/>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自宅・ＧＨ・入所施設</a:t>
            </a:r>
            <a:endParaRPr kumimoji="1" lang="ja-JP" altLang="en-US" sz="1400" b="0" i="0" u="none" strike="noStrike" kern="1200" cap="none" spc="-5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正方形/長方形 2"/>
          <p:cNvSpPr/>
          <p:nvPr/>
        </p:nvSpPr>
        <p:spPr>
          <a:xfrm>
            <a:off x="8151493" y="1922616"/>
            <a:ext cx="996083" cy="254389"/>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sp>
        <p:nvSpPr>
          <p:cNvPr id="20" name="左右矢印 19"/>
          <p:cNvSpPr/>
          <p:nvPr/>
        </p:nvSpPr>
        <p:spPr>
          <a:xfrm>
            <a:off x="8111024" y="1915262"/>
            <a:ext cx="1032975" cy="275542"/>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1685550" y="4343967"/>
            <a:ext cx="1560646" cy="3020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警察・消防</a:t>
            </a:r>
            <a:endParaRPr kumimoji="1" lang="ja-JP" altLang="en-US" sz="1200" b="0" i="0"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a:off x="3374206" y="4243239"/>
            <a:ext cx="453651" cy="389228"/>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4" name="角丸四角形 63"/>
          <p:cNvSpPr/>
          <p:nvPr/>
        </p:nvSpPr>
        <p:spPr>
          <a:xfrm>
            <a:off x="5120730" y="4863924"/>
            <a:ext cx="3924044" cy="437284"/>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lang="ja-JP" altLang="en-US" sz="1050" spc="-50" noProof="0" dirty="0" smtClean="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lang="ja-JP" altLang="en-US" sz="1050" spc="-50" dirty="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sp>
        <p:nvSpPr>
          <p:cNvPr id="48" name="テキスト ボックス 47"/>
          <p:cNvSpPr txBox="1"/>
          <p:nvPr/>
        </p:nvSpPr>
        <p:spPr>
          <a:xfrm>
            <a:off x="3323256" y="4294677"/>
            <a:ext cx="6222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400" b="1" i="0"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938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7580078"/>
              </p:ext>
            </p:extLst>
          </p:nvPr>
        </p:nvGraphicFramePr>
        <p:xfrm>
          <a:off x="180409" y="694899"/>
          <a:ext cx="8851996" cy="5960165"/>
        </p:xfrm>
        <a:graphic>
          <a:graphicData uri="http://schemas.openxmlformats.org/drawingml/2006/table">
            <a:tbl>
              <a:tblPr bandRow="1">
                <a:tableStyleId>{5C22544A-7EE6-4342-B048-85BDC9FD1C3A}</a:tableStyleId>
              </a:tblPr>
              <a:tblGrid>
                <a:gridCol w="1795212">
                  <a:extLst>
                    <a:ext uri="{9D8B030D-6E8A-4147-A177-3AD203B41FA5}">
                      <a16:colId xmlns:a16="http://schemas.microsoft.com/office/drawing/2014/main" val="1092894515"/>
                    </a:ext>
                  </a:extLst>
                </a:gridCol>
                <a:gridCol w="5904656">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1351400">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（サービス利用者）</a:t>
                      </a:r>
                    </a:p>
                  </a:txBody>
                  <a:tcPr anchor="ctr"/>
                </a:tc>
                <a:tc>
                  <a:txBody>
                    <a:bodyPr/>
                    <a:lstStyle/>
                    <a:p>
                      <a:pPr marL="84138" indent="0">
                        <a:buFont typeface="Wingdings" panose="05000000000000000000" pitchFamily="2" charset="2"/>
                        <a:buNone/>
                      </a:pPr>
                      <a:r>
                        <a:rPr kumimoji="1" lang="ja-JP" altLang="en-US" sz="1400" u="none" strike="noStrike" baseline="0" dirty="0" smtClean="0">
                          <a:solidFill>
                            <a:schemeClr val="tx1"/>
                          </a:solidFill>
                          <a:latin typeface="HGPｺﾞｼｯｸM" panose="020B0600000000000000" pitchFamily="50" charset="-128"/>
                          <a:ea typeface="HGPｺﾞｼｯｸM" panose="020B0600000000000000" pitchFamily="50" charset="-128"/>
                        </a:rPr>
                        <a:t>すべての登録者について</a:t>
                      </a:r>
                      <a:r>
                        <a:rPr kumimoji="1" lang="ja-JP" altLang="en-US" sz="1400" dirty="0" smtClean="0">
                          <a:latin typeface="HGPｺﾞｼｯｸM" panose="020B0600000000000000" pitchFamily="50" charset="-128"/>
                          <a:ea typeface="HGPｺﾞｼｯｸM" panose="020B0600000000000000" pitchFamily="50" charset="-128"/>
                        </a:rPr>
                        <a:t>世帯状況や生活状況を整理するとともに、災害時の対応等の項目を追加し緊急度を把握</a:t>
                      </a:r>
                    </a:p>
                  </a:txBody>
                  <a:tcPr anchor="ctr"/>
                </a:tc>
                <a:tc>
                  <a:txBody>
                    <a:bodyPr/>
                    <a:lstStyle/>
                    <a:p>
                      <a:pPr algn="ctr"/>
                      <a:r>
                        <a:rPr kumimoji="1" lang="zh-CN" altLang="en-US" sz="1400" dirty="0" smtClean="0">
                          <a:latin typeface="HGPｺﾞｼｯｸM" panose="020B0600000000000000" pitchFamily="50" charset="-128"/>
                          <a:ea typeface="HGPｺﾞｼｯｸM" panose="020B0600000000000000" pitchFamily="50" charset="-128"/>
                        </a:rPr>
                        <a:t>富田林市</a:t>
                      </a:r>
                    </a:p>
                    <a:p>
                      <a:pPr algn="ctr"/>
                      <a:r>
                        <a:rPr kumimoji="1" lang="zh-CN" altLang="en-US" sz="1400" dirty="0" smtClean="0">
                          <a:latin typeface="HGPｺﾞｼｯｸM" panose="020B0600000000000000" pitchFamily="50" charset="-128"/>
                          <a:ea typeface="HGPｺﾞｼｯｸM" panose="020B0600000000000000" pitchFamily="50" charset="-128"/>
                        </a:rPr>
                        <a:t>河内長野市</a:t>
                      </a:r>
                    </a:p>
                    <a:p>
                      <a:pPr algn="ctr"/>
                      <a:r>
                        <a:rPr kumimoji="1" lang="zh-CN" altLang="en-US" sz="1400" dirty="0" smtClean="0">
                          <a:latin typeface="HGPｺﾞｼｯｸM" panose="020B0600000000000000" pitchFamily="50" charset="-128"/>
                          <a:ea typeface="HGPｺﾞｼｯｸM" panose="020B0600000000000000" pitchFamily="50" charset="-128"/>
                        </a:rPr>
                        <a:t>大阪狭山市</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太子町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河南町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千早赤阪村</a:t>
                      </a:r>
                      <a:endParaRPr kumimoji="1" lang="zh-CN" altLang="en-US" sz="140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15674">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特性や緊急連絡先、医療の状況等についての情報を「サービス等利用計画別紙</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smtClean="0">
                          <a:latin typeface="HGPｺﾞｼｯｸM" panose="020B0600000000000000" pitchFamily="50" charset="-128"/>
                          <a:ea typeface="HGPｺﾞｼｯｸM" panose="020B0600000000000000" pitchFamily="50" charset="-128"/>
                        </a:rPr>
                        <a:t>（基本情報）」に記載し、緊急時も見据えたアセスメントを実施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栃木市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1079756607"/>
                  </a:ext>
                </a:extLst>
              </a:tr>
              <a:tr h="1141182">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（サービス未利用者）</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計画相談支援につながっていない</a:t>
                      </a: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者を優先に、</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圏域の市町村の担当者と保健師、基幹相談支援センターの相談員で個別対応していたケースをもとに</a:t>
                      </a:r>
                      <a:r>
                        <a:rPr kumimoji="1" lang="ja-JP" altLang="en-US" sz="1400" dirty="0" smtClean="0">
                          <a:latin typeface="HGPｺﾞｼｯｸM" panose="020B0600000000000000" pitchFamily="50" charset="-128"/>
                          <a:ea typeface="HGPｺﾞｼｯｸM" panose="020B0600000000000000" pitchFamily="50" charset="-128"/>
                        </a:rPr>
                        <a:t>、緊急時対応の必要性が想定される「ハイリスク者」を抽出。緊急事態に至らないための予防、緊急時の対応、緊急対応後の措置などを記帳する「ハイリスク者の登録台帳」を整備</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長野県</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北信圏域</a:t>
                      </a:r>
                    </a:p>
                  </a:txBody>
                  <a:tcPr anchor="ctr"/>
                </a:tc>
                <a:extLst>
                  <a:ext uri="{0D108BD9-81ED-4DB2-BD59-A6C34878D82A}">
                    <a16:rowId xmlns:a16="http://schemas.microsoft.com/office/drawing/2014/main" val="3024036499"/>
                  </a:ext>
                </a:extLst>
              </a:tr>
              <a:tr h="300311">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高齢部署と連携し、サービス未利用者の情報を把握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忠岡町</a:t>
                      </a:r>
                    </a:p>
                  </a:txBody>
                  <a:tcPr anchor="ctr"/>
                </a:tc>
                <a:extLst>
                  <a:ext uri="{0D108BD9-81ED-4DB2-BD59-A6C34878D82A}">
                    <a16:rowId xmlns:a16="http://schemas.microsoft.com/office/drawing/2014/main" val="1757399113"/>
                  </a:ext>
                </a:extLst>
              </a:tr>
              <a:tr h="515674">
                <a:tc rowSpan="3">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緊急対応の</a:t>
                      </a:r>
                      <a:endParaRPr kumimoji="1" lang="en-US" altLang="ja-JP"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事前準備</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緊急時の判断と対応をスムーズに行えるよう、市独自のマニュアル類（ケース支援に対する緊急性判断シート、緊急対応フロー図など）を</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作成</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東松島市</a:t>
                      </a:r>
                    </a:p>
                  </a:txBody>
                  <a:tcPr anchor="ctr"/>
                </a:tc>
                <a:extLst>
                  <a:ext uri="{0D108BD9-81ED-4DB2-BD59-A6C34878D82A}">
                    <a16:rowId xmlns:a16="http://schemas.microsoft.com/office/drawing/2014/main" val="653398532"/>
                  </a:ext>
                </a:extLst>
              </a:tr>
              <a:tr h="1141182">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1400" b="0" u="none"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夜間・休日祝日において介護者の緊急時に介護を受けられなくなる</a:t>
                      </a:r>
                      <a:r>
                        <a:rPr kumimoji="1" lang="ja-JP" altLang="en-US" sz="1400" b="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者</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を対象とし、次の場合に一定の費用を補助</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①短期入所事業所が受け入れに係るコーディネートをした場合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②普段から利用している日中活動系サービス事業所の職員が必要に応じて　　  　</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駆けつけた場合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89152865"/>
                  </a:ext>
                </a:extLst>
              </a:tr>
              <a:tr h="93096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サービス等利用計画に安心生活支援プラン（夜間・休日を想定した対応プラン）を追加。緊急対応プランを通常の利用計画と別々に作成するのではなく、</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err="1" smtClean="0">
                          <a:latin typeface="HGPｺﾞｼｯｸM" panose="020B0600000000000000" pitchFamily="50" charset="-128"/>
                          <a:ea typeface="HGPｺﾞｼｯｸM" panose="020B0600000000000000" pitchFamily="50" charset="-128"/>
                        </a:rPr>
                        <a:t>つの</a:t>
                      </a:r>
                      <a:r>
                        <a:rPr kumimoji="1" lang="ja-JP" altLang="en-US" sz="1400" dirty="0" smtClean="0">
                          <a:latin typeface="HGPｺﾞｼｯｸM" panose="020B0600000000000000" pitchFamily="50" charset="-128"/>
                          <a:ea typeface="HGPｺﾞｼｯｸM" panose="020B0600000000000000" pitchFamily="50" charset="-128"/>
                        </a:rPr>
                        <a:t>利用計画として考え、利用計画の用紙に枠を追加　</a:t>
                      </a:r>
                      <a:r>
                        <a:rPr kumimoji="1" lang="en-US" altLang="ja-JP" sz="1400" dirty="0" smtClean="0">
                          <a:latin typeface="HGPｺﾞｼｯｸM" panose="020B0600000000000000" pitchFamily="50" charset="-128"/>
                          <a:ea typeface="HGPｺﾞｼｯｸM" panose="020B0600000000000000" pitchFamily="50" charset="-128"/>
                        </a:rPr>
                        <a:t>※</a:t>
                      </a:r>
                      <a:r>
                        <a:rPr kumimoji="1" lang="ja-JP" altLang="en-US" sz="1400" dirty="0" smtClean="0">
                          <a:latin typeface="HGPｺﾞｼｯｸM" panose="020B0600000000000000" pitchFamily="50" charset="-128"/>
                          <a:ea typeface="HGPｺﾞｼｯｸM" panose="020B0600000000000000" pitchFamily="50" charset="-128"/>
                        </a:rPr>
                        <a:t>必要者のみを対象</a:t>
                      </a:r>
                      <a:endParaRPr kumimoji="1" lang="ja-JP" altLang="en-US" sz="140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厚木市</a:t>
                      </a:r>
                    </a:p>
                  </a:txBody>
                  <a:tcPr anchor="ctr"/>
                </a:tc>
                <a:extLst>
                  <a:ext uri="{0D108BD9-81ED-4DB2-BD59-A6C34878D82A}">
                    <a16:rowId xmlns:a16="http://schemas.microsoft.com/office/drawing/2014/main" val="1274910134"/>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87624" y="6638318"/>
            <a:ext cx="8060805" cy="230832"/>
          </a:xfrm>
          <a:prstGeom prst="rect">
            <a:avLst/>
          </a:prstGeom>
          <a:noFill/>
        </p:spPr>
        <p:txBody>
          <a:bodyPr wrap="square" rtlCol="0">
            <a:spAutoFit/>
          </a:bodyPr>
          <a:lstStyle/>
          <a:p>
            <a:r>
              <a:rPr lang="ja-JP" altLang="en-US" sz="900" dirty="0" smtClean="0">
                <a:latin typeface="HG明朝E" panose="02020909000000000000" pitchFamily="17" charset="-128"/>
                <a:ea typeface="HG明朝E" panose="02020909000000000000" pitchFamily="17" charset="-128"/>
              </a:rPr>
              <a:t>＊大阪府内の市町村の取り組みについては大阪府による聞き取り、その他は厚生労働省「地域生活支援拠点等の好事例集」（平成</a:t>
            </a:r>
            <a:r>
              <a:rPr lang="en-US" altLang="ja-JP" sz="900" dirty="0" smtClean="0">
                <a:latin typeface="HG明朝E" panose="02020909000000000000" pitchFamily="17" charset="-128"/>
                <a:ea typeface="HG明朝E" panose="02020909000000000000" pitchFamily="17" charset="-128"/>
              </a:rPr>
              <a:t>30</a:t>
            </a:r>
            <a:r>
              <a:rPr lang="ja-JP" altLang="en-US" sz="900" dirty="0" smtClean="0">
                <a:latin typeface="HG明朝E" panose="02020909000000000000" pitchFamily="17" charset="-128"/>
                <a:ea typeface="HG明朝E" panose="02020909000000000000" pitchFamily="17" charset="-128"/>
              </a:rPr>
              <a:t>年</a:t>
            </a:r>
            <a:r>
              <a:rPr lang="en-US" altLang="ja-JP" sz="900" dirty="0">
                <a:latin typeface="HG明朝E" panose="02020909000000000000" pitchFamily="17" charset="-128"/>
                <a:ea typeface="HG明朝E" panose="02020909000000000000" pitchFamily="17" charset="-128"/>
              </a:rPr>
              <a:t>3</a:t>
            </a:r>
            <a:r>
              <a:rPr lang="ja-JP" altLang="en-US" sz="900" dirty="0" smtClean="0">
                <a:latin typeface="HG明朝E" panose="02020909000000000000" pitchFamily="17" charset="-128"/>
                <a:ea typeface="HG明朝E" panose="02020909000000000000" pitchFamily="17" charset="-128"/>
              </a:rPr>
              <a:t>月）より抜粋</a:t>
            </a:r>
            <a:endParaRPr kumimoji="1" lang="ja-JP" altLang="en-US" sz="9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4161030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945800489"/>
              </p:ext>
            </p:extLst>
          </p:nvPr>
        </p:nvGraphicFramePr>
        <p:xfrm>
          <a:off x="180409" y="749155"/>
          <a:ext cx="8851996" cy="5776187"/>
        </p:xfrm>
        <a:graphic>
          <a:graphicData uri="http://schemas.openxmlformats.org/drawingml/2006/table">
            <a:tbl>
              <a:tblPr bandRow="1">
                <a:tableStyleId>{5C22544A-7EE6-4342-B048-85BDC9FD1C3A}</a:tableStyleId>
              </a:tblPr>
              <a:tblGrid>
                <a:gridCol w="1794998">
                  <a:extLst>
                    <a:ext uri="{9D8B030D-6E8A-4147-A177-3AD203B41FA5}">
                      <a16:colId xmlns:a16="http://schemas.microsoft.com/office/drawing/2014/main" val="1092894515"/>
                    </a:ext>
                  </a:extLst>
                </a:gridCol>
                <a:gridCol w="5904870">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緊急対応の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事前準備</a:t>
                      </a:r>
                      <a:endParaRPr kumimoji="1" lang="en-US" altLang="ja-JP"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180000" indent="-180000" algn="l">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緊急時に対応できるように、緊急時対応事業</a:t>
                      </a:r>
                      <a:r>
                        <a:rPr kumimoji="1" lang="en-US" altLang="ja-JP" sz="1400" b="0" u="none" baseline="30000" dirty="0" smtClean="0">
                          <a:solidFill>
                            <a:schemeClr val="tx1"/>
                          </a:solidFill>
                          <a:latin typeface="HGPｺﾞｼｯｸM" panose="020B0600000000000000" pitchFamily="50" charset="-128"/>
                          <a:ea typeface="HGPｺﾞｼｯｸM" panose="020B0600000000000000" pitchFamily="50" charset="-128"/>
                        </a:rPr>
                        <a:t>※8</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の登録時に可能な限り第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180000" indent="-180000" algn="l">
                        <a:buFont typeface="Wingdings" panose="05000000000000000000" pitchFamily="2" charset="2"/>
                        <a:buNone/>
                      </a:pP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望から第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希望までの短期入所を設定</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zh-CN" altLang="en-US" sz="1400" dirty="0" smtClean="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42515">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緊急性があり見守り等が必要な人に、原則登録制で、電話や自宅訪問、関係先への見回り等の定期的な見守りサービスを実施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079756607"/>
                  </a:ext>
                </a:extLst>
              </a:tr>
              <a:tr h="542515">
                <a:tc vMerge="1">
                  <a:txBody>
                    <a:bodyPr/>
                    <a:lstStyle/>
                    <a:p>
                      <a:endParaRPr kumimoji="1" lang="ja-JP" altLang="en-US"/>
                    </a:p>
                  </a:txBody>
                  <a:tcPr/>
                </a:tc>
                <a:tc>
                  <a:txBody>
                    <a:bodyPr/>
                    <a:lstStyle/>
                    <a:p>
                      <a:pPr marL="84138" indent="0">
                        <a:buFont typeface="Wingdings" panose="05000000000000000000" pitchFamily="2" charset="2"/>
                        <a:buNone/>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基幹相談支援センターが、</a:t>
                      </a:r>
                      <a:r>
                        <a:rPr kumimoji="1" lang="en-US" altLang="ja-JP" sz="140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か月先の短期入所の空き情報を照会し</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市内の相談支援事業所に配信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岸和田市</a:t>
                      </a:r>
                    </a:p>
                  </a:txBody>
                  <a:tcPr anchor="ctr"/>
                </a:tc>
                <a:extLst>
                  <a:ext uri="{0D108BD9-81ED-4DB2-BD59-A6C34878D82A}">
                    <a16:rowId xmlns:a16="http://schemas.microsoft.com/office/drawing/2014/main" val="1758532972"/>
                  </a:ext>
                </a:extLst>
              </a:tr>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緊急連絡の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受付体制</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夜間と土曜は市役所の宿直で一時的に対応。市担当者により緊急性が高いと判断された場合は拠点に連絡が入り、そこから適切な場所につなぐ</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新見市</a:t>
                      </a:r>
                    </a:p>
                  </a:txBody>
                  <a:tcPr anchor="ctr"/>
                </a:tc>
                <a:extLst>
                  <a:ext uri="{0D108BD9-81ED-4DB2-BD59-A6C34878D82A}">
                    <a16:rowId xmlns:a16="http://schemas.microsoft.com/office/drawing/2014/main" val="3024036499"/>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夜間、休日は併設している入所施設の夜勤職員が電話を受け、必要に応じて各相談支援専門員に連絡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757399113"/>
                  </a:ext>
                </a:extLst>
              </a:tr>
              <a:tr h="765903">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受け入れが必要な場合、相談支援事業所が中心となって各短期入所事業所へ空き状況を確認し、受け入れを依頼。短期入所の支給決定を受けていないケースの場合等、必要に応じて相談支援事業所から市に連絡調整</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松山市</a:t>
                      </a:r>
                    </a:p>
                  </a:txBody>
                  <a:tcPr anchor="ctr"/>
                </a:tc>
                <a:extLst>
                  <a:ext uri="{0D108BD9-81ED-4DB2-BD59-A6C34878D82A}">
                    <a16:rowId xmlns:a16="http://schemas.microsoft.com/office/drawing/2014/main" val="1593725011"/>
                  </a:ext>
                </a:extLst>
              </a:tr>
              <a:tr h="989291">
                <a:tc rowSpan="2">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関係機関との連携</a:t>
                      </a: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者の高齢化に備え、介護関係者との連携を積極的に実施</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（障がい担当者には拒否反応を示すことが多いが、介護担当が同行すると受け入れてくれやすい傾向があるため、</a:t>
                      </a:r>
                      <a:r>
                        <a:rPr kumimoji="1" lang="ja-JP" altLang="en-US" sz="1400" dirty="0" smtClean="0">
                          <a:latin typeface="HGPｺﾞｼｯｸM" panose="020B0600000000000000" pitchFamily="50" charset="-128"/>
                          <a:ea typeface="HGPｺﾞｼｯｸM" panose="020B0600000000000000" pitchFamily="50" charset="-128"/>
                        </a:rPr>
                        <a:t>高齢の障がいサービス未利用者への働きかけに介護担当者が同行など）</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653398532"/>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市内に短期入所事業所が少ないため、市内の特別養護老人ホームで短期入所の受け入れを実施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藤井寺市</a:t>
                      </a:r>
                    </a:p>
                  </a:txBody>
                  <a:tcPr anchor="ctr"/>
                </a:tc>
                <a:extLst>
                  <a:ext uri="{0D108BD9-81ED-4DB2-BD59-A6C34878D82A}">
                    <a16:rowId xmlns:a16="http://schemas.microsoft.com/office/drawing/2014/main" val="4289152865"/>
                  </a:ext>
                </a:extLst>
              </a:tr>
              <a:tr h="765903">
                <a:tc>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体験の機会の確保</a:t>
                      </a:r>
                      <a:endPar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indent="0" algn="l" defTabSz="685800" rtl="0" eaLnBrk="1" latinLnBrk="0" hangingPunct="1">
                        <a:buFont typeface="Wingdings" panose="05000000000000000000" pitchFamily="2" charset="2"/>
                        <a:buNone/>
                      </a:pPr>
                      <a:r>
                        <a:rPr kumimoji="1" lang="ja-JP" altLang="en-US" sz="1400" b="0" u="none" kern="1200" baseline="0" dirty="0" smtClean="0">
                          <a:solidFill>
                            <a:srgbClr val="FF0000"/>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将来の自立生活に繋がる訓練（きっかけ作り）のため、事業所の空き部屋など  </a:t>
                      </a:r>
                      <a:endParaRPr kumimoji="1" lang="en-US" altLang="ja-JP" sz="1400" b="0" u="none" kern="1200" dirty="0" smtClean="0">
                        <a:solidFill>
                          <a:schemeClr val="tx1"/>
                        </a:solidFill>
                        <a:latin typeface="HGPｺﾞｼｯｸM" panose="020B0600000000000000" pitchFamily="50" charset="-128"/>
                        <a:ea typeface="HGPｺﾞｼｯｸM" panose="020B0600000000000000" pitchFamily="50" charset="-128"/>
                        <a:cs typeface="+mn-cs"/>
                      </a:endParaRPr>
                    </a:p>
                    <a:p>
                      <a:pPr marL="0" indent="0" algn="l" defTabSz="685800" rtl="0" eaLnBrk="1" latinLnBrk="0" hangingPunct="1">
                        <a:buFont typeface="Wingdings" panose="05000000000000000000" pitchFamily="2" charset="2"/>
                        <a:buNone/>
                      </a:pPr>
                      <a:r>
                        <a:rPr kumimoji="1" lang="ja-JP" altLang="en-US"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を活用し、普段から利用者と関わりのある支援員が隣室で待機しながら外泊体　　</a:t>
                      </a: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p>
                    <a:p>
                      <a:pPr marL="0" indent="0" algn="l" defTabSz="685800" rtl="0" eaLnBrk="1" latinLnBrk="0" hangingPunct="1">
                        <a:buFont typeface="Wingdings" panose="05000000000000000000" pitchFamily="2" charset="2"/>
                        <a:buNone/>
                      </a:pP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験を実施</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堺市</a:t>
                      </a:r>
                    </a:p>
                  </a:txBody>
                  <a:tcPr anchor="ctr"/>
                </a:tc>
                <a:extLst>
                  <a:ext uri="{0D108BD9-81ED-4DB2-BD59-A6C34878D82A}">
                    <a16:rowId xmlns:a16="http://schemas.microsoft.com/office/drawing/2014/main" val="4047905726"/>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9512" y="6525344"/>
            <a:ext cx="8460000" cy="369332"/>
          </a:xfrm>
          <a:prstGeom prst="rect">
            <a:avLst/>
          </a:prstGeom>
        </p:spPr>
        <p:txBody>
          <a:bodyPr wrap="square">
            <a:spAutoFit/>
          </a:bodyPr>
          <a:lstStyle/>
          <a:p>
            <a:pPr marL="180000" indent="-180000"/>
            <a:r>
              <a:rPr lang="en-US" altLang="ja-JP" sz="900" dirty="0" smtClean="0">
                <a:latin typeface="ＭＳ Ｐ明朝" panose="02020600040205080304" pitchFamily="18" charset="-128"/>
                <a:ea typeface="ＭＳ Ｐ明朝" panose="02020600040205080304" pitchFamily="18" charset="-128"/>
              </a:rPr>
              <a:t>※8 </a:t>
            </a:r>
            <a:r>
              <a:rPr lang="ja-JP" altLang="en-US" sz="900" dirty="0" smtClean="0">
                <a:latin typeface="ＭＳ Ｐ明朝" panose="02020600040205080304" pitchFamily="18" charset="-128"/>
                <a:ea typeface="ＭＳ Ｐ明朝" panose="02020600040205080304" pitchFamily="18" charset="-128"/>
              </a:rPr>
              <a:t>介護者</a:t>
            </a:r>
            <a:r>
              <a:rPr lang="ja-JP" altLang="en-US" sz="900" dirty="0">
                <a:latin typeface="ＭＳ Ｐ明朝" panose="02020600040205080304" pitchFamily="18" charset="-128"/>
                <a:ea typeface="ＭＳ Ｐ明朝" panose="02020600040205080304" pitchFamily="18" charset="-128"/>
              </a:rPr>
              <a:t>の緊急時に介護を受けられなくなる</a:t>
            </a:r>
            <a:r>
              <a:rPr lang="ja-JP" altLang="en-US" sz="900" dirty="0" err="1">
                <a:latin typeface="ＭＳ Ｐ明朝" panose="02020600040205080304" pitchFamily="18" charset="-128"/>
                <a:ea typeface="ＭＳ Ｐ明朝" panose="02020600040205080304" pitchFamily="18" charset="-128"/>
              </a:rPr>
              <a:t>障がい</a:t>
            </a:r>
            <a:r>
              <a:rPr lang="ja-JP" altLang="en-US" sz="900" dirty="0">
                <a:latin typeface="ＭＳ Ｐ明朝" panose="02020600040205080304" pitchFamily="18" charset="-128"/>
                <a:ea typeface="ＭＳ Ｐ明朝" panose="02020600040205080304" pitchFamily="18" charset="-128"/>
              </a:rPr>
              <a:t>者を対象に、事前に緊急時の対応を希望する法人の短期入所等</a:t>
            </a:r>
            <a:r>
              <a:rPr lang="ja-JP" altLang="en-US" sz="900" dirty="0" smtClean="0">
                <a:latin typeface="ＭＳ Ｐ明朝" panose="02020600040205080304" pitchFamily="18" charset="-128"/>
                <a:ea typeface="ＭＳ Ｐ明朝" panose="02020600040205080304" pitchFamily="18" charset="-128"/>
              </a:rPr>
              <a:t>へ登録</a:t>
            </a:r>
            <a:r>
              <a:rPr lang="ja-JP" altLang="en-US" sz="900" dirty="0">
                <a:latin typeface="ＭＳ Ｐ明朝" panose="02020600040205080304" pitchFamily="18" charset="-128"/>
                <a:ea typeface="ＭＳ Ｐ明朝" panose="02020600040205080304" pitchFamily="18" charset="-128"/>
              </a:rPr>
              <a:t>を行い、当該法人の夜間・休日</a:t>
            </a:r>
            <a:r>
              <a:rPr lang="ja-JP" altLang="en-US" sz="900" dirty="0" smtClean="0">
                <a:latin typeface="ＭＳ Ｐ明朝" panose="02020600040205080304" pitchFamily="18" charset="-128"/>
                <a:ea typeface="ＭＳ Ｐ明朝" panose="02020600040205080304" pitchFamily="18" charset="-128"/>
              </a:rPr>
              <a:t>祝日</a:t>
            </a:r>
            <a:r>
              <a:rPr lang="ja-JP" altLang="en-US" sz="900" dirty="0">
                <a:latin typeface="ＭＳ Ｐ明朝" panose="02020600040205080304" pitchFamily="18" charset="-128"/>
                <a:ea typeface="ＭＳ Ｐ明朝" panose="02020600040205080304" pitchFamily="18" charset="-128"/>
              </a:rPr>
              <a:t>の</a:t>
            </a:r>
            <a:r>
              <a:rPr lang="ja-JP" altLang="en-US" sz="900" dirty="0" smtClean="0">
                <a:latin typeface="ＭＳ Ｐ明朝" panose="02020600040205080304" pitchFamily="18" charset="-128"/>
                <a:ea typeface="ＭＳ Ｐ明朝" panose="02020600040205080304" pitchFamily="18" charset="-128"/>
              </a:rPr>
              <a:t>コールセンター</a:t>
            </a:r>
            <a:r>
              <a:rPr lang="ja-JP" altLang="en-US" sz="900" dirty="0">
                <a:latin typeface="ＭＳ Ｐ明朝" panose="02020600040205080304" pitchFamily="18" charset="-128"/>
                <a:ea typeface="ＭＳ Ｐ明朝" panose="02020600040205080304" pitchFamily="18" charset="-128"/>
              </a:rPr>
              <a:t>へ連絡することにより、短期入所事業所の受け入れに</a:t>
            </a:r>
            <a:r>
              <a:rPr lang="ja-JP" altLang="en-US" sz="900" dirty="0" smtClean="0">
                <a:latin typeface="ＭＳ Ｐ明朝" panose="02020600040205080304" pitchFamily="18" charset="-128"/>
                <a:ea typeface="ＭＳ Ｐ明朝" panose="02020600040205080304" pitchFamily="18" charset="-128"/>
              </a:rPr>
              <a:t>係る</a:t>
            </a:r>
            <a:r>
              <a:rPr lang="ja-JP" altLang="en-US" sz="900" dirty="0">
                <a:latin typeface="ＭＳ Ｐ明朝" panose="02020600040205080304" pitchFamily="18" charset="-128"/>
                <a:ea typeface="ＭＳ Ｐ明朝" panose="02020600040205080304" pitchFamily="18" charset="-128"/>
              </a:rPr>
              <a:t>コーディネートや必要に応じて現場へ支援員派遣による支援を行う事業</a:t>
            </a:r>
            <a:endParaRPr lang="en-US" altLang="ja-JP" sz="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453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14257</TotalTime>
  <Words>3254</Words>
  <Application>Microsoft Office PowerPoint</Application>
  <PresentationFormat>画面に合わせる (4:3)</PresentationFormat>
  <Paragraphs>164</Paragraphs>
  <Slides>11</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HGPｺﾞｼｯｸM</vt:lpstr>
      <vt:lpstr>HGSｺﾞｼｯｸE</vt:lpstr>
      <vt:lpstr>HGSｺﾞｼｯｸM</vt:lpstr>
      <vt:lpstr>HG丸ｺﾞｼｯｸM-PRO</vt:lpstr>
      <vt:lpstr>HG明朝E</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はじめに</vt:lpstr>
      <vt:lpstr>整備に向けた考え方</vt:lpstr>
      <vt:lpstr>PowerPoint プレゼンテーション</vt:lpstr>
      <vt:lpstr>PowerPoint プレゼンテーション</vt:lpstr>
      <vt:lpstr>PowerPoint プレゼンテーション</vt:lpstr>
      <vt:lpstr>PowerPoint プレゼンテーション</vt:lpstr>
      <vt:lpstr>具体的な取り組み</vt:lpstr>
      <vt:lpstr>具体的な取り組み</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宗美　肖佳</cp:lastModifiedBy>
  <cp:revision>950</cp:revision>
  <cp:lastPrinted>2019-06-27T00:47:37Z</cp:lastPrinted>
  <dcterms:created xsi:type="dcterms:W3CDTF">2018-09-12T07:20:19Z</dcterms:created>
  <dcterms:modified xsi:type="dcterms:W3CDTF">2019-07-22T02:42:45Z</dcterms:modified>
</cp:coreProperties>
</file>