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8FF"/>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60" autoAdjust="0"/>
  </p:normalViewPr>
  <p:slideViewPr>
    <p:cSldViewPr snapToGrid="0">
      <p:cViewPr varScale="1">
        <p:scale>
          <a:sx n="47" d="100"/>
          <a:sy n="47" d="100"/>
        </p:scale>
        <p:origin x="144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8448536-E838-4DD1-924D-0FB9B2ED04D0}" type="datetimeFigureOut">
              <a:rPr kumimoji="1" lang="ja-JP" altLang="en-US" smtClean="0"/>
              <a:t>2019/7/22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F6F8214-2C95-4CEB-95DE-D1990CA08048}" type="slidenum">
              <a:rPr kumimoji="1" lang="ja-JP" altLang="en-US" smtClean="0"/>
              <a:t>‹#›</a:t>
            </a:fld>
            <a:endParaRPr kumimoji="1" lang="ja-JP" altLang="en-US"/>
          </a:p>
        </p:txBody>
      </p:sp>
    </p:spTree>
    <p:extLst>
      <p:ext uri="{BB962C8B-B14F-4D97-AF65-F5344CB8AC3E}">
        <p14:creationId xmlns:p14="http://schemas.microsoft.com/office/powerpoint/2010/main" val="104344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6F8214-2C95-4CEB-95DE-D1990CA08048}" type="slidenum">
              <a:rPr kumimoji="1" lang="ja-JP" altLang="en-US" smtClean="0"/>
              <a:t>1</a:t>
            </a:fld>
            <a:endParaRPr kumimoji="1" lang="ja-JP" altLang="en-US"/>
          </a:p>
        </p:txBody>
      </p:sp>
    </p:spTree>
    <p:extLst>
      <p:ext uri="{BB962C8B-B14F-4D97-AF65-F5344CB8AC3E}">
        <p14:creationId xmlns:p14="http://schemas.microsoft.com/office/powerpoint/2010/main" val="165514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92742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1346164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26570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9347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5164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421690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139116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12429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77156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5375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6229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A43A92D-E51F-46E1-8829-10FEC6A63D3A}" type="datetimeFigureOut">
              <a:rPr kumimoji="1" lang="ja-JP" altLang="en-US" smtClean="0"/>
              <a:t>2019/7/22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705123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0" y="262117"/>
            <a:ext cx="12801729"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長期入院</a:t>
            </a:r>
            <a:r>
              <a:rPr lang="ja-JP" altLang="en-US"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者退院促進事業</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のこれまでの取組について（平成</a:t>
            </a: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35794" y="1463116"/>
            <a:ext cx="3812381" cy="237765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正方形/長方形 7"/>
          <p:cNvSpPr/>
          <p:nvPr/>
        </p:nvSpPr>
        <p:spPr>
          <a:xfrm>
            <a:off x="635794" y="1557179"/>
            <a:ext cx="3812378" cy="907941"/>
          </a:xfrm>
          <a:prstGeom prst="rect">
            <a:avLst/>
          </a:prstGeom>
        </p:spPr>
        <p:txBody>
          <a:bodyPr wrap="square">
            <a:spAutoFit/>
          </a:bodyPr>
          <a:lstStyle/>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〇地域移行の制度理解を目的とした講義、実際に退院した当事者の話を中心に研修を実施した。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〇新たに、病棟での業務経験があり地域移行支援を実践している精神科認定看護師の研修をコーディネートした。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642132" y="4327792"/>
            <a:ext cx="3811689" cy="2963346"/>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indent="-95250" fontAlgn="ctr">
              <a:spcBef>
                <a:spcPts val="600"/>
              </a:spcBef>
              <a:spcAft>
                <a:spcPts val="600"/>
              </a:spcAft>
            </a:pPr>
            <a:endParaRPr lang="ja-JP" altLang="en-US" sz="1200" dirty="0">
              <a:solidFill>
                <a:schemeClr val="tx1"/>
              </a:solidFill>
              <a:latin typeface="Meiryo UI"/>
              <a:ea typeface="Meiryo UI"/>
              <a:cs typeface="Meiryo UI"/>
            </a:endParaRPr>
          </a:p>
        </p:txBody>
      </p:sp>
      <p:sp>
        <p:nvSpPr>
          <p:cNvPr id="13" name="額縁 12"/>
          <p:cNvSpPr/>
          <p:nvPr/>
        </p:nvSpPr>
        <p:spPr>
          <a:xfrm>
            <a:off x="39411" y="1463115"/>
            <a:ext cx="540000" cy="2377660"/>
          </a:xfrm>
          <a:prstGeom prst="bevel">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これまでの取組</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619544" y="925180"/>
            <a:ext cx="3828632" cy="485440"/>
          </a:xfrm>
          <a:prstGeom prst="roundRect">
            <a:avLst/>
          </a:prstGeom>
          <a:solidFill>
            <a:srgbClr val="C9E8FF"/>
          </a:soli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0" algn="ct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精神科病院スタッフ</a:t>
            </a:r>
            <a:r>
              <a:rPr lang="ja-JP" altLang="en-US" sz="13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の退院</a:t>
            </a:r>
            <a:r>
              <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促進に関する</a:t>
            </a:r>
            <a:r>
              <a:rPr lang="ja-JP" altLang="en-US" sz="13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理解の促進</a:t>
            </a:r>
            <a:endPar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4517357" y="934557"/>
            <a:ext cx="3970357" cy="472315"/>
          </a:xfrm>
          <a:prstGeom prst="roundRect">
            <a:avLst/>
          </a:prstGeom>
          <a:solidFill>
            <a:srgbClr val="C9E8FF"/>
          </a:soli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0"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②退院につながる患者を見つけ出す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028075" y="2869091"/>
            <a:ext cx="2236207" cy="619422"/>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pPr marL="173038" lvl="0" indent="-173038"/>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回数</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額縁 16"/>
          <p:cNvSpPr/>
          <p:nvPr/>
        </p:nvSpPr>
        <p:spPr>
          <a:xfrm>
            <a:off x="46030" y="4324334"/>
            <a:ext cx="540000" cy="2966803"/>
          </a:xfrm>
          <a:prstGeom prst="bevel">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取組によ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効果と課題</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544098" y="1463116"/>
            <a:ext cx="4155082" cy="238865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8447638" y="1532277"/>
            <a:ext cx="4251542" cy="1538883"/>
          </a:xfrm>
          <a:prstGeom prst="rect">
            <a:avLst/>
          </a:prstGeom>
        </p:spPr>
        <p:txBody>
          <a:bodyPr wrap="square">
            <a:spAutoFit/>
          </a:bodyPr>
          <a:lstStyle/>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〇院内茶話会に市町村、基幹相談支援センターの参加を促した。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〇自立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支援協議会の専門部会等地域移行の協議の場に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出席し、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地域での取組紹介や事例検討での助言を行った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〇退院につながる患者について、病院と連携し、関係機関（市町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村、基幹相談支援センター、相談支援事業所、保健所など）を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交えた個別カンファレンスを開催するための調整を実施した。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09925" y="4327673"/>
            <a:ext cx="3970358" cy="187570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spcAft>
                <a:spcPts val="600"/>
              </a:spcAft>
            </a:pP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830455" y="2931550"/>
            <a:ext cx="2778718" cy="722789"/>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pPr marL="173038" lvl="0" indent="-173038"/>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■院内茶話会などの回数・参加人数</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84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1" name="二等辺三角形 10"/>
          <p:cNvSpPr/>
          <p:nvPr/>
        </p:nvSpPr>
        <p:spPr>
          <a:xfrm rot="10800000">
            <a:off x="1577960" y="3920865"/>
            <a:ext cx="1404000" cy="326836"/>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二等辺三角形 11"/>
          <p:cNvSpPr/>
          <p:nvPr/>
        </p:nvSpPr>
        <p:spPr>
          <a:xfrm rot="10800000">
            <a:off x="9945030" y="3931228"/>
            <a:ext cx="1404000" cy="313652"/>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額縁 30"/>
          <p:cNvSpPr/>
          <p:nvPr/>
        </p:nvSpPr>
        <p:spPr>
          <a:xfrm>
            <a:off x="46030" y="7411619"/>
            <a:ext cx="540000" cy="2065756"/>
          </a:xfrm>
          <a:prstGeom prst="bevel">
            <a:avLst/>
          </a:prstGeom>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635794" y="7411619"/>
            <a:ext cx="3812378" cy="205723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pPr marL="95250" indent="-95250" fontAlgn="ctr">
              <a:spcAft>
                <a:spcPts val="600"/>
              </a:spcAft>
            </a:pPr>
            <a:endParaRPr lang="en-US" altLang="ja-JP" sz="1200" dirty="0" smtClean="0">
              <a:solidFill>
                <a:schemeClr val="tx1"/>
              </a:solidFill>
              <a:latin typeface="Meiryo UI"/>
              <a:ea typeface="Meiryo UI"/>
              <a:cs typeface="Meiryo UI"/>
            </a:endParaRPr>
          </a:p>
        </p:txBody>
      </p:sp>
      <p:sp>
        <p:nvSpPr>
          <p:cNvPr id="34" name="正方形/長方形 33"/>
          <p:cNvSpPr/>
          <p:nvPr/>
        </p:nvSpPr>
        <p:spPr>
          <a:xfrm>
            <a:off x="8542037" y="7411619"/>
            <a:ext cx="4209987" cy="146390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spcAft>
                <a:spcPts val="600"/>
              </a:spcAft>
            </a:pPr>
            <a:endParaRPr kumimoji="1" lang="ja-JP" altLang="en-US" sz="1200" b="1" spc="-1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05325" y="1463116"/>
            <a:ext cx="3982389" cy="2388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496915" y="1534328"/>
            <a:ext cx="3958365" cy="1092607"/>
          </a:xfrm>
          <a:prstGeom prst="rect">
            <a:avLst/>
          </a:prstGeom>
          <a:noFill/>
        </p:spPr>
        <p:txBody>
          <a:bodyPr wrap="square" rtlCol="0">
            <a:spAutoFit/>
          </a:bodyPr>
          <a:lstStyle/>
          <a:p>
            <a:pPr>
              <a:spcAft>
                <a:spcPts val="600"/>
              </a:spcAft>
            </a:pPr>
            <a:r>
              <a:rPr kumimoji="1" lang="ja-JP" altLang="en-US" sz="1200" dirty="0" smtClean="0">
                <a:latin typeface="Meiryo UI" panose="020B0604030504040204" pitchFamily="50" charset="-128"/>
                <a:ea typeface="Meiryo UI" panose="020B0604030504040204" pitchFamily="50" charset="-128"/>
              </a:rPr>
              <a:t>〇病院へのヒアリングを行い</a:t>
            </a:r>
            <a:r>
              <a:rPr kumimoji="1" lang="en-US" altLang="ja-JP" sz="1200" dirty="0" smtClean="0">
                <a:latin typeface="Meiryo UI" panose="020B0604030504040204" pitchFamily="50" charset="-128"/>
                <a:ea typeface="Meiryo UI" panose="020B0604030504040204" pitchFamily="50" charset="-128"/>
              </a:rPr>
              <a:t>730</a:t>
            </a:r>
            <a:r>
              <a:rPr kumimoji="1" lang="ja-JP" altLang="en-US" sz="1200" dirty="0" smtClean="0">
                <a:latin typeface="Meiryo UI" panose="020B0604030504040204" pitchFamily="50" charset="-128"/>
                <a:ea typeface="Meiryo UI" panose="020B0604030504040204" pitchFamily="50" charset="-128"/>
              </a:rPr>
              <a:t>人の状況を把握した。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〇病院が主体となった茶話会等の実施を支援した。具体的に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は、患者の選定、プログラムの企画、終了後の個別患者の振</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err="1" smtClean="0">
                <a:latin typeface="Meiryo UI" panose="020B0604030504040204" pitchFamily="50" charset="-128"/>
                <a:ea typeface="Meiryo UI" panose="020B0604030504040204" pitchFamily="50" charset="-128"/>
              </a:rPr>
              <a:t>り</a:t>
            </a:r>
            <a:r>
              <a:rPr kumimoji="1" lang="ja-JP" altLang="en-US" sz="1200" dirty="0" smtClean="0">
                <a:latin typeface="Meiryo UI" panose="020B0604030504040204" pitchFamily="50" charset="-128"/>
                <a:ea typeface="Meiryo UI" panose="020B0604030504040204" pitchFamily="50" charset="-128"/>
              </a:rPr>
              <a:t>返りなどに一貫して関わることで、患者の変化を把握できるよ</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うにした。　</a:t>
            </a:r>
            <a:endParaRPr kumimoji="1" lang="ja-JP" altLang="en-US" sz="1200" dirty="0">
              <a:latin typeface="Meiryo UI" panose="020B0604030504040204" pitchFamily="50" charset="-128"/>
              <a:ea typeface="Meiryo UI" panose="020B0604030504040204" pitchFamily="50" charset="-128"/>
            </a:endParaRPr>
          </a:p>
        </p:txBody>
      </p:sp>
      <p:sp>
        <p:nvSpPr>
          <p:cNvPr id="39" name="角丸四角形 38"/>
          <p:cNvSpPr/>
          <p:nvPr/>
        </p:nvSpPr>
        <p:spPr>
          <a:xfrm>
            <a:off x="8556895" y="933066"/>
            <a:ext cx="4142285" cy="473806"/>
          </a:xfrm>
          <a:prstGeom prst="roundRect">
            <a:avLst/>
          </a:prstGeom>
          <a:solidFill>
            <a:srgbClr val="C9E8FF"/>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③市町村に患者をつなぐ</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8542038" y="4324334"/>
            <a:ext cx="4190588" cy="18790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正方形/長方形 52"/>
          <p:cNvSpPr/>
          <p:nvPr/>
        </p:nvSpPr>
        <p:spPr>
          <a:xfrm>
            <a:off x="4888128" y="2869349"/>
            <a:ext cx="2663371" cy="720761"/>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8552767" y="4408403"/>
            <a:ext cx="4188526" cy="1600438"/>
          </a:xfrm>
          <a:prstGeom prst="rect">
            <a:avLst/>
          </a:prstGeom>
          <a:noFill/>
        </p:spPr>
        <p:txBody>
          <a:bodyPr wrap="square" rtlCol="0">
            <a:spAutoFit/>
          </a:bodyPr>
          <a:lstStyle/>
          <a:p>
            <a:pPr>
              <a:lnSpc>
                <a:spcPct val="150000"/>
              </a:lnSpc>
            </a:pPr>
            <a:r>
              <a:rPr kumimoji="1" lang="ja-JP" altLang="en-US" sz="1200" dirty="0" smtClean="0">
                <a:latin typeface="Meiryo UI" panose="020B0604030504040204" pitchFamily="50" charset="-128"/>
                <a:ea typeface="Meiryo UI" panose="020B0604030504040204" pitchFamily="50" charset="-128"/>
              </a:rPr>
              <a:t>〇自立支援協議会の専門部会等で事例検討を実施する部会</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が増えてきている。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a:latin typeface="Meiryo UI" panose="020B0604030504040204" pitchFamily="50" charset="-128"/>
                <a:ea typeface="Meiryo UI" panose="020B0604030504040204" pitchFamily="50" charset="-128"/>
              </a:rPr>
              <a:t>〇全く事例のない市町村もあり、実際の事例に関わる経験が少</a:t>
            </a:r>
            <a:r>
              <a:rPr kumimoji="1" lang="ja-JP" altLang="en-US" sz="1200" dirty="0" smtClean="0">
                <a:latin typeface="Meiryo UI" panose="020B0604030504040204" pitchFamily="50" charset="-128"/>
                <a:ea typeface="Meiryo UI" panose="020B0604030504040204" pitchFamily="50" charset="-128"/>
              </a:rPr>
              <a:t>な</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smtClean="0">
                <a:latin typeface="Meiryo UI" panose="020B0604030504040204" pitchFamily="50" charset="-128"/>
                <a:ea typeface="Meiryo UI" panose="020B0604030504040204" pitchFamily="50" charset="-128"/>
              </a:rPr>
              <a:t>　いため</a:t>
            </a:r>
            <a:r>
              <a:rPr kumimoji="1" lang="ja-JP" altLang="en-US" sz="1200" dirty="0">
                <a:latin typeface="Meiryo UI" panose="020B0604030504040204" pitchFamily="50" charset="-128"/>
                <a:ea typeface="Meiryo UI" panose="020B0604030504040204" pitchFamily="50" charset="-128"/>
              </a:rPr>
              <a:t>、市町村や地域の関係機関の支援ノウハウが蓄積されない。</a:t>
            </a:r>
          </a:p>
          <a:p>
            <a:pPr>
              <a:spcBef>
                <a:spcPts val="600"/>
              </a:spcBef>
            </a:pPr>
            <a:r>
              <a:rPr kumimoji="1" lang="ja-JP" altLang="en-US" sz="1200" dirty="0" smtClean="0">
                <a:latin typeface="Meiryo UI" panose="020B0604030504040204" pitchFamily="50" charset="-128"/>
                <a:ea typeface="Meiryo UI" panose="020B0604030504040204" pitchFamily="50" charset="-128"/>
              </a:rPr>
              <a:t>〇病院が地域移行支援サービスの利用を検討しても、相談支援</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smtClean="0">
                <a:latin typeface="Meiryo UI" panose="020B0604030504040204" pitchFamily="50" charset="-128"/>
                <a:ea typeface="Meiryo UI" panose="020B0604030504040204" pitchFamily="50" charset="-128"/>
              </a:rPr>
              <a:t>　事業所が決まらず支援が進まないことがあった。</a:t>
            </a:r>
            <a:endParaRPr kumimoji="1" lang="en-US" altLang="ja-JP" sz="1200" dirty="0" smtClean="0">
              <a:latin typeface="Meiryo UI" panose="020B0604030504040204" pitchFamily="50" charset="-128"/>
              <a:ea typeface="Meiryo UI" panose="020B0604030504040204" pitchFamily="50" charset="-128"/>
            </a:endParaRPr>
          </a:p>
        </p:txBody>
      </p:sp>
      <p:sp>
        <p:nvSpPr>
          <p:cNvPr id="55" name="正方形/長方形 54"/>
          <p:cNvSpPr/>
          <p:nvPr/>
        </p:nvSpPr>
        <p:spPr>
          <a:xfrm>
            <a:off x="4517356" y="7411619"/>
            <a:ext cx="3970358" cy="1463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519742" y="7572632"/>
            <a:ext cx="3950723" cy="1169551"/>
          </a:xfrm>
          <a:prstGeom prst="rect">
            <a:avLst/>
          </a:prstGeom>
          <a:noFill/>
        </p:spPr>
        <p:txBody>
          <a:bodyPr wrap="square" rtlCol="0" anchor="ctr">
            <a:spAutoFit/>
          </a:bodyPr>
          <a:lstStyle/>
          <a:p>
            <a:r>
              <a:rPr kumimoji="1" lang="ja-JP" altLang="en-US" sz="1200" dirty="0" smtClean="0">
                <a:latin typeface="Meiryo UI" panose="020B0604030504040204" pitchFamily="50" charset="-128"/>
                <a:ea typeface="Meiryo UI" panose="020B0604030504040204" pitchFamily="50" charset="-128"/>
              </a:rPr>
              <a:t>〇患者の状況の変化に合わせた個別カンファレンスの開催等、</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タイムリーな支援を進める。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〇広域</a:t>
            </a:r>
            <a:r>
              <a:rPr kumimoji="1" lang="en-US" altLang="ja-JP" sz="1200" dirty="0" smtClean="0">
                <a:latin typeface="Meiryo UI" panose="020B0604030504040204" pitchFamily="50" charset="-128"/>
                <a:ea typeface="Meiryo UI" panose="020B0604030504040204" pitchFamily="50" charset="-128"/>
              </a:rPr>
              <a:t>CO</a:t>
            </a:r>
            <a:r>
              <a:rPr kumimoji="1" lang="ja-JP" altLang="en-US" sz="1200" dirty="0" smtClean="0">
                <a:latin typeface="Meiryo UI" panose="020B0604030504040204" pitchFamily="50" charset="-128"/>
                <a:ea typeface="Meiryo UI" panose="020B0604030504040204" pitchFamily="50" charset="-128"/>
              </a:rPr>
              <a:t>は、患者を取り巻く情報を整理し、今後の支援方</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法について一緒に考えていく“旗振り役”になる。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8542037" y="7572631"/>
            <a:ext cx="4243868" cy="1169551"/>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〇市町村、地域の関係機関の経験不足を補うため、広域</a:t>
            </a:r>
            <a:r>
              <a:rPr kumimoji="1" lang="en-US" altLang="ja-JP" sz="1200" dirty="0" smtClean="0">
                <a:latin typeface="Meiryo UI" panose="020B0604030504040204" pitchFamily="50" charset="-128"/>
                <a:ea typeface="Meiryo UI" panose="020B0604030504040204" pitchFamily="50" charset="-128"/>
              </a:rPr>
              <a:t>CO</a:t>
            </a:r>
            <a:r>
              <a:rPr kumimoji="1" lang="ja-JP" altLang="en-US" sz="1200" dirty="0" smtClean="0">
                <a:latin typeface="Meiryo UI" panose="020B0604030504040204" pitchFamily="50" charset="-128"/>
                <a:ea typeface="Meiryo UI" panose="020B0604030504040204" pitchFamily="50" charset="-128"/>
              </a:rPr>
              <a:t>が協</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議の場等での事例検討の際の助言等を行う。</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〇病院から遠方に退院を考えている患者の支援については広域</a:t>
            </a:r>
            <a:r>
              <a:rPr kumimoji="1" lang="en-US" altLang="ja-JP" sz="1200" dirty="0" smtClean="0">
                <a:latin typeface="Meiryo UI" panose="020B0604030504040204" pitchFamily="50" charset="-128"/>
                <a:ea typeface="Meiryo UI" panose="020B0604030504040204" pitchFamily="50" charset="-128"/>
              </a:rPr>
              <a:t>CO</a:t>
            </a:r>
          </a:p>
          <a:p>
            <a:r>
              <a:rPr kumimoji="1" lang="ja-JP" altLang="en-US" sz="1200" dirty="0" smtClean="0">
                <a:latin typeface="Meiryo UI" panose="020B0604030504040204" pitchFamily="50" charset="-128"/>
                <a:ea typeface="Meiryo UI" panose="020B0604030504040204" pitchFamily="50" charset="-128"/>
              </a:rPr>
              <a:t>　が調整する。</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8629650" y="2845544"/>
            <a:ext cx="3962820" cy="931024"/>
          </a:xfrm>
          <a:prstGeom prst="rect">
            <a:avLst/>
          </a:prstGeom>
          <a:noFill/>
        </p:spPr>
        <p:txBody>
          <a:bodyPr wrap="square" rtlCol="0">
            <a:spAutoFit/>
          </a:bodyPr>
          <a:lstStyle/>
          <a:p>
            <a:r>
              <a:rPr kumimoji="1" lang="ja-JP" altLang="en-US" sz="1050" b="1" dirty="0" smtClean="0">
                <a:latin typeface="Meiryo UI" panose="020B0604030504040204" pitchFamily="50" charset="-128"/>
                <a:ea typeface="Meiryo UI" panose="020B0604030504040204" pitchFamily="50" charset="-128"/>
              </a:rPr>
              <a:t>■市町村等への支援</a:t>
            </a:r>
            <a:endParaRPr kumimoji="1" lang="en-US" altLang="ja-JP" sz="1050" b="1"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H29</a:t>
            </a:r>
            <a:r>
              <a:rPr kumimoji="1" lang="ja-JP" altLang="en-US" sz="1050" dirty="0" smtClean="0">
                <a:latin typeface="Meiryo UI" panose="020B0604030504040204" pitchFamily="50" charset="-128"/>
                <a:ea typeface="Meiryo UI" panose="020B0604030504040204" pitchFamily="50" charset="-128"/>
              </a:rPr>
              <a:t>実績　：　</a:t>
            </a:r>
            <a:r>
              <a:rPr kumimoji="1" lang="en-US" altLang="ja-JP" sz="1050" dirty="0" smtClean="0">
                <a:latin typeface="Meiryo UI" panose="020B0604030504040204" pitchFamily="50" charset="-128"/>
                <a:ea typeface="Meiryo UI" panose="020B0604030504040204" pitchFamily="50" charset="-128"/>
              </a:rPr>
              <a:t>17</a:t>
            </a:r>
            <a:r>
              <a:rPr kumimoji="1" lang="ja-JP" altLang="en-US" sz="1050" dirty="0" smtClean="0">
                <a:latin typeface="Meiryo UI" panose="020B0604030504040204" pitchFamily="50" charset="-128"/>
                <a:ea typeface="Meiryo UI" panose="020B0604030504040204" pitchFamily="50" charset="-128"/>
              </a:rPr>
              <a:t>市町・  </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保健所　</a:t>
            </a:r>
            <a:r>
              <a:rPr kumimoji="1" lang="en-US" altLang="ja-JP" sz="1050" dirty="0" smtClean="0">
                <a:latin typeface="Meiryo UI" panose="020B0604030504040204" pitchFamily="50" charset="-128"/>
                <a:ea typeface="Meiryo UI" panose="020B0604030504040204" pitchFamily="50" charset="-128"/>
              </a:rPr>
              <a:t>36</a:t>
            </a:r>
            <a:r>
              <a:rPr kumimoji="1" lang="ja-JP" altLang="en-US" sz="1050" dirty="0" smtClean="0">
                <a:latin typeface="Meiryo UI" panose="020B0604030504040204" pitchFamily="50" charset="-128"/>
                <a:ea typeface="Meiryo UI" panose="020B0604030504040204" pitchFamily="50" charset="-128"/>
              </a:rPr>
              <a:t>回</a:t>
            </a:r>
            <a:endParaRPr kumimoji="1" lang="en-US" altLang="ja-JP" sz="1050" dirty="0" smtClean="0">
              <a:latin typeface="Meiryo UI" panose="020B0604030504040204" pitchFamily="50" charset="-128"/>
              <a:ea typeface="Meiryo UI" panose="020B0604030504040204" pitchFamily="50" charset="-128"/>
            </a:endParaRPr>
          </a:p>
          <a:p>
            <a:pPr>
              <a:spcAft>
                <a:spcPts val="600"/>
              </a:spcAft>
            </a:pP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H30</a:t>
            </a:r>
            <a:r>
              <a:rPr kumimoji="1" lang="ja-JP" altLang="en-US" sz="1050" dirty="0">
                <a:latin typeface="Meiryo UI" panose="020B0604030504040204" pitchFamily="50" charset="-128"/>
                <a:ea typeface="Meiryo UI" panose="020B0604030504040204" pitchFamily="50" charset="-128"/>
              </a:rPr>
              <a:t>実績</a:t>
            </a:r>
            <a:r>
              <a:rPr kumimoji="1" lang="ja-JP" altLang="en-US" sz="1050" dirty="0" smtClean="0">
                <a:latin typeface="Meiryo UI" panose="020B0604030504040204" pitchFamily="50" charset="-128"/>
                <a:ea typeface="Meiryo UI" panose="020B0604030504040204" pitchFamily="50" charset="-128"/>
              </a:rPr>
              <a:t>　：　</a:t>
            </a:r>
            <a:r>
              <a:rPr kumimoji="1" lang="en-US" altLang="ja-JP" sz="1050" dirty="0" smtClean="0">
                <a:latin typeface="Meiryo UI" panose="020B0604030504040204" pitchFamily="50" charset="-128"/>
                <a:ea typeface="Meiryo UI" panose="020B0604030504040204" pitchFamily="50" charset="-128"/>
              </a:rPr>
              <a:t>16</a:t>
            </a:r>
            <a:r>
              <a:rPr kumimoji="1" lang="ja-JP" altLang="en-US" sz="1050" dirty="0" smtClean="0">
                <a:latin typeface="Meiryo UI" panose="020B0604030504040204" pitchFamily="50" charset="-128"/>
                <a:ea typeface="Meiryo UI" panose="020B0604030504040204" pitchFamily="50" charset="-128"/>
              </a:rPr>
              <a:t>市町・</a:t>
            </a: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保健所  </a:t>
            </a:r>
            <a:r>
              <a:rPr kumimoji="1" lang="en-US" altLang="ja-JP" sz="1050" dirty="0">
                <a:latin typeface="Meiryo UI" panose="020B0604030504040204" pitchFamily="50" charset="-128"/>
                <a:ea typeface="Meiryo UI" panose="020B0604030504040204" pitchFamily="50" charset="-128"/>
              </a:rPr>
              <a:t>63</a:t>
            </a:r>
            <a:r>
              <a:rPr kumimoji="1" lang="ja-JP" altLang="en-US" sz="1050" dirty="0" smtClean="0">
                <a:latin typeface="Meiryo UI" panose="020B0604030504040204" pitchFamily="50" charset="-128"/>
                <a:ea typeface="Meiryo UI" panose="020B0604030504040204" pitchFamily="50" charset="-128"/>
              </a:rPr>
              <a:t>回</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地域移行に関する専門部会の設置状況（平成</a:t>
            </a:r>
            <a:r>
              <a:rPr kumimoji="1" lang="en-US" altLang="ja-JP" sz="900" dirty="0">
                <a:latin typeface="Meiryo UI" panose="020B0604030504040204" pitchFamily="50" charset="-128"/>
                <a:ea typeface="Meiryo UI" panose="020B0604030504040204" pitchFamily="50" charset="-128"/>
              </a:rPr>
              <a:t>30</a:t>
            </a:r>
            <a:r>
              <a:rPr kumimoji="1" lang="ja-JP" altLang="en-US" sz="900" dirty="0" smtClean="0">
                <a:latin typeface="Meiryo UI" panose="020B0604030504040204" pitchFamily="50" charset="-128"/>
                <a:ea typeface="Meiryo UI" panose="020B0604030504040204" pitchFamily="50" charset="-128"/>
              </a:rPr>
              <a:t>年度末現在）</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43</a:t>
            </a:r>
            <a:r>
              <a:rPr kumimoji="1" lang="ja-JP" altLang="en-US" sz="900" dirty="0" smtClean="0">
                <a:latin typeface="Meiryo UI" panose="020B0604030504040204" pitchFamily="50" charset="-128"/>
                <a:ea typeface="Meiryo UI" panose="020B0604030504040204" pitchFamily="50" charset="-128"/>
              </a:rPr>
              <a:t>市町村中設置済み　</a:t>
            </a:r>
            <a:r>
              <a:rPr kumimoji="1" lang="en-US" altLang="ja-JP" sz="900" smtClean="0">
                <a:latin typeface="Meiryo UI" panose="020B0604030504040204" pitchFamily="50" charset="-128"/>
                <a:ea typeface="Meiryo UI" panose="020B0604030504040204" pitchFamily="50" charset="-128"/>
              </a:rPr>
              <a:t>31</a:t>
            </a:r>
            <a:r>
              <a:rPr kumimoji="1" lang="ja-JP" altLang="en-US" sz="900" smtClean="0">
                <a:latin typeface="Meiryo UI" panose="020B0604030504040204" pitchFamily="50" charset="-128"/>
                <a:ea typeface="Meiryo UI" panose="020B0604030504040204" pitchFamily="50" charset="-128"/>
              </a:rPr>
              <a:t>市町村</a:t>
            </a:r>
            <a:r>
              <a:rPr kumimoji="1" lang="ja-JP" altLang="en-US" sz="900" dirty="0" smtClean="0">
                <a:latin typeface="Meiryo UI" panose="020B0604030504040204" pitchFamily="50" charset="-128"/>
                <a:ea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endParaRPr>
          </a:p>
        </p:txBody>
      </p:sp>
      <p:sp>
        <p:nvSpPr>
          <p:cNvPr id="61" name="正方形/長方形 60"/>
          <p:cNvSpPr/>
          <p:nvPr/>
        </p:nvSpPr>
        <p:spPr>
          <a:xfrm>
            <a:off x="8629650" y="2869091"/>
            <a:ext cx="3953987" cy="888090"/>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517357" y="6263621"/>
            <a:ext cx="8215268" cy="10275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517356" y="6263621"/>
            <a:ext cx="8181824" cy="984885"/>
          </a:xfrm>
          <a:prstGeom prst="rect">
            <a:avLst/>
          </a:prstGeom>
          <a:noFill/>
        </p:spPr>
        <p:txBody>
          <a:bodyPr wrap="square" rtlCol="0">
            <a:spAutoFit/>
          </a:bodyPr>
          <a:lstStyle/>
          <a:p>
            <a:pPr marL="84138" indent="-84138"/>
            <a:r>
              <a:rPr lang="ja-JP" altLang="en-US" sz="1200" dirty="0">
                <a:latin typeface="Meiryo UI" panose="020B0604030504040204" pitchFamily="50" charset="-128"/>
                <a:ea typeface="Meiryo UI" panose="020B0604030504040204" pitchFamily="50" charset="-128"/>
              </a:rPr>
              <a:t>〇病院と退院先の市町村が遠方の場合、お互いにどこに相談をすればいいかわからず支援が進まないケースも</a:t>
            </a:r>
            <a:r>
              <a:rPr lang="ja-JP" altLang="en-US" sz="1200" dirty="0" smtClean="0">
                <a:latin typeface="Meiryo UI" panose="020B0604030504040204" pitchFamily="50" charset="-128"/>
                <a:ea typeface="Meiryo UI" panose="020B0604030504040204" pitchFamily="50" charset="-128"/>
              </a:rPr>
              <a:t>見受けられたが、広域</a:t>
            </a:r>
            <a:r>
              <a:rPr lang="en-US" altLang="ja-JP" sz="1200" dirty="0" smtClean="0">
                <a:latin typeface="Meiryo UI" panose="020B0604030504040204" pitchFamily="50" charset="-128"/>
                <a:ea typeface="Meiryo UI" panose="020B0604030504040204" pitchFamily="50" charset="-128"/>
              </a:rPr>
              <a:t>CO</a:t>
            </a:r>
            <a:r>
              <a:rPr lang="ja-JP" altLang="en-US" sz="1200" dirty="0" smtClean="0">
                <a:latin typeface="Meiryo UI" panose="020B0604030504040204" pitchFamily="50" charset="-128"/>
                <a:ea typeface="Meiryo UI" panose="020B0604030504040204" pitchFamily="50" charset="-128"/>
              </a:rPr>
              <a:t>の働きかけにより、退院につながる患者について、</a:t>
            </a:r>
            <a:r>
              <a:rPr lang="ja-JP" altLang="en-US" sz="1200" dirty="0">
                <a:latin typeface="Meiryo UI" panose="020B0604030504040204" pitchFamily="50" charset="-128"/>
                <a:ea typeface="Meiryo UI" panose="020B0604030504040204" pitchFamily="50" charset="-128"/>
              </a:rPr>
              <a:t>地域の関係機関も交えた個別カンファレンスを行う病院が増えてきている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84138" indent="-84138">
              <a:spcAft>
                <a:spcPts val="600"/>
              </a:spcAft>
            </a:pP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個別ケースのフォローアップ：</a:t>
            </a:r>
            <a:r>
              <a:rPr lang="en-US" altLang="ja-JP" sz="1050" dirty="0" smtClean="0">
                <a:latin typeface="Meiryo UI" panose="020B0604030504040204" pitchFamily="50" charset="-128"/>
                <a:ea typeface="Meiryo UI" panose="020B0604030504040204" pitchFamily="50" charset="-128"/>
              </a:rPr>
              <a:t>107</a:t>
            </a:r>
            <a:r>
              <a:rPr lang="ja-JP" altLang="en-US" sz="1050" dirty="0" smtClean="0">
                <a:latin typeface="Meiryo UI" panose="020B0604030504040204" pitchFamily="50" charset="-128"/>
                <a:ea typeface="Meiryo UI" panose="020B0604030504040204" pitchFamily="50" charset="-128"/>
              </a:rPr>
              <a:t>人　</a:t>
            </a:r>
            <a:r>
              <a:rPr lang="en-US" altLang="ja-JP" sz="1050" dirty="0" smtClean="0">
                <a:latin typeface="Meiryo UI" panose="020B0604030504040204" pitchFamily="50" charset="-128"/>
                <a:ea typeface="Meiryo UI" panose="020B0604030504040204" pitchFamily="50" charset="-128"/>
              </a:rPr>
              <a:t>H31.3</a:t>
            </a:r>
            <a:r>
              <a:rPr lang="ja-JP" altLang="en-US" sz="1050" dirty="0" smtClean="0">
                <a:latin typeface="Meiryo UI" panose="020B0604030504040204" pitchFamily="50" charset="-128"/>
                <a:ea typeface="Meiryo UI" panose="020B0604030504040204" pitchFamily="50" charset="-128"/>
              </a:rPr>
              <a:t>月末現在</a:t>
            </a:r>
            <a:endParaRPr lang="en-US" altLang="ja-JP" sz="1200" dirty="0" smtClean="0">
              <a:latin typeface="Meiryo UI" panose="020B0604030504040204" pitchFamily="50" charset="-128"/>
              <a:ea typeface="Meiryo UI" panose="020B0604030504040204" pitchFamily="50" charset="-128"/>
            </a:endParaRPr>
          </a:p>
          <a:p>
            <a:pPr marL="84138" indent="-84138">
              <a:spcBef>
                <a:spcPts val="600"/>
              </a:spcBef>
              <a:spcAft>
                <a:spcPts val="600"/>
              </a:spcAft>
            </a:pPr>
            <a:r>
              <a:rPr kumimoji="1" lang="ja-JP" altLang="en-US" sz="1200" dirty="0" smtClean="0">
                <a:latin typeface="Meiryo UI" panose="020B0604030504040204" pitchFamily="50" charset="-128"/>
                <a:ea typeface="Meiryo UI" panose="020B0604030504040204" pitchFamily="50" charset="-128"/>
              </a:rPr>
              <a:t>〇</a:t>
            </a:r>
            <a:r>
              <a:rPr kumimoji="1" lang="ja-JP" altLang="en-US" sz="1200" dirty="0">
                <a:latin typeface="Meiryo UI" panose="020B0604030504040204" pitchFamily="50" charset="-128"/>
                <a:ea typeface="Meiryo UI" panose="020B0604030504040204" pitchFamily="50" charset="-128"/>
              </a:rPr>
              <a:t>病院と市町村のお互いの理解</a:t>
            </a:r>
            <a:r>
              <a:rPr kumimoji="1" lang="ja-JP" altLang="en-US" sz="1200" dirty="0" smtClean="0">
                <a:latin typeface="Meiryo UI" panose="020B0604030504040204" pitchFamily="50" charset="-128"/>
                <a:ea typeface="Meiryo UI" panose="020B0604030504040204" pitchFamily="50" charset="-128"/>
              </a:rPr>
              <a:t>を深めて</a:t>
            </a:r>
            <a:r>
              <a:rPr kumimoji="1" lang="ja-JP" altLang="en-US" sz="1200" dirty="0">
                <a:latin typeface="Meiryo UI" panose="020B0604030504040204" pitchFamily="50" charset="-128"/>
                <a:ea typeface="Meiryo UI" panose="020B0604030504040204" pitchFamily="50" charset="-128"/>
              </a:rPr>
              <a:t>いく</a:t>
            </a:r>
            <a:r>
              <a:rPr kumimoji="1" lang="ja-JP" altLang="en-US" sz="1200" dirty="0" smtClean="0">
                <a:latin typeface="Meiryo UI" panose="020B0604030504040204" pitchFamily="50" charset="-128"/>
                <a:ea typeface="Meiryo UI" panose="020B0604030504040204" pitchFamily="50" charset="-128"/>
              </a:rPr>
              <a:t>ためには、</a:t>
            </a:r>
            <a:r>
              <a:rPr kumimoji="1" lang="ja-JP" altLang="en-US" sz="1200" dirty="0">
                <a:latin typeface="Meiryo UI" panose="020B0604030504040204" pitchFamily="50" charset="-128"/>
                <a:ea typeface="Meiryo UI" panose="020B0604030504040204" pitchFamily="50" charset="-128"/>
              </a:rPr>
              <a:t>　「顔の見える</a:t>
            </a:r>
            <a:r>
              <a:rPr kumimoji="1" lang="ja-JP" altLang="en-US" sz="1200" dirty="0" smtClean="0">
                <a:latin typeface="Meiryo UI" panose="020B0604030504040204" pitchFamily="50" charset="-128"/>
                <a:ea typeface="Meiryo UI" panose="020B0604030504040204" pitchFamily="50" charset="-128"/>
              </a:rPr>
              <a:t>関係づくり」が不可欠で</a:t>
            </a:r>
            <a:r>
              <a:rPr kumimoji="1" lang="ja-JP" altLang="en-US" sz="1200" dirty="0">
                <a:latin typeface="Meiryo UI" panose="020B0604030504040204" pitchFamily="50" charset="-128"/>
                <a:ea typeface="Meiryo UI" panose="020B0604030504040204" pitchFamily="50" charset="-128"/>
              </a:rPr>
              <a:t>ある</a:t>
            </a:r>
            <a:r>
              <a:rPr kumimoji="1"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55828" y="4458129"/>
            <a:ext cx="3804734" cy="2400657"/>
          </a:xfrm>
          <a:prstGeom prst="rect">
            <a:avLst/>
          </a:prstGeom>
          <a:noFill/>
        </p:spPr>
        <p:txBody>
          <a:bodyPr wrap="square" rtlCol="0">
            <a:spAutoFit/>
          </a:bodyPr>
          <a:lstStyle/>
          <a:p>
            <a:pPr marL="95250" indent="-95250" fontAlgn="ctr">
              <a:spcAft>
                <a:spcPts val="600"/>
              </a:spcAft>
            </a:pPr>
            <a:r>
              <a:rPr lang="ja-JP" altLang="en-US" sz="1200" dirty="0" smtClean="0">
                <a:latin typeface="Meiryo UI"/>
                <a:ea typeface="Meiryo UI"/>
                <a:cs typeface="Meiryo UI"/>
              </a:rPr>
              <a:t>〇研修実施により地域</a:t>
            </a:r>
            <a:r>
              <a:rPr lang="ja-JP" altLang="en-US" sz="1200" dirty="0">
                <a:latin typeface="Meiryo UI"/>
                <a:ea typeface="Meiryo UI"/>
                <a:cs typeface="Meiryo UI"/>
              </a:rPr>
              <a:t>移行の制度</a:t>
            </a:r>
            <a:r>
              <a:rPr lang="ja-JP" altLang="en-US" sz="1200" dirty="0" smtClean="0">
                <a:latin typeface="Meiryo UI"/>
                <a:ea typeface="Meiryo UI"/>
                <a:cs typeface="Meiryo UI"/>
              </a:rPr>
              <a:t>理解が進み、日常業務</a:t>
            </a:r>
            <a:r>
              <a:rPr lang="ja-JP" altLang="en-US" sz="1200" dirty="0">
                <a:latin typeface="Meiryo UI"/>
                <a:ea typeface="Meiryo UI"/>
                <a:cs typeface="Meiryo UI"/>
              </a:rPr>
              <a:t>の中から地域移行につながる患者を</a:t>
            </a:r>
            <a:r>
              <a:rPr lang="ja-JP" altLang="en-US" sz="1200" dirty="0" smtClean="0">
                <a:latin typeface="Meiryo UI"/>
                <a:ea typeface="Meiryo UI"/>
                <a:cs typeface="Meiryo UI"/>
              </a:rPr>
              <a:t>見つけ出す病院も少しずつ出てきている。</a:t>
            </a:r>
            <a:endParaRPr lang="ja-JP" altLang="en-US" sz="1200" dirty="0">
              <a:latin typeface="Meiryo UI"/>
              <a:ea typeface="Meiryo UI"/>
              <a:cs typeface="Meiryo UI"/>
            </a:endParaRPr>
          </a:p>
          <a:p>
            <a:pPr marL="95250" indent="-95250" fontAlgn="ctr">
              <a:spcBef>
                <a:spcPts val="600"/>
              </a:spcBef>
              <a:spcAft>
                <a:spcPts val="600"/>
              </a:spcAft>
            </a:pPr>
            <a:r>
              <a:rPr lang="ja-JP" altLang="en-US" sz="1200" dirty="0" smtClean="0">
                <a:latin typeface="Meiryo UI"/>
                <a:ea typeface="Meiryo UI"/>
                <a:cs typeface="Meiryo UI"/>
              </a:rPr>
              <a:t>〇</a:t>
            </a:r>
            <a:r>
              <a:rPr lang="ja-JP" altLang="en-US" sz="1200" dirty="0">
                <a:latin typeface="Meiryo UI"/>
                <a:ea typeface="Meiryo UI"/>
                <a:cs typeface="Meiryo UI"/>
              </a:rPr>
              <a:t>講師との打ち合わせに看護部長等が参加</a:t>
            </a:r>
            <a:r>
              <a:rPr lang="ja-JP" altLang="en-US" sz="1200" dirty="0" smtClean="0">
                <a:latin typeface="Meiryo UI"/>
                <a:ea typeface="Meiryo UI"/>
                <a:cs typeface="Meiryo UI"/>
              </a:rPr>
              <a:t>するなど、</a:t>
            </a:r>
            <a:r>
              <a:rPr lang="ja-JP" altLang="en-US" sz="1200" dirty="0">
                <a:latin typeface="Meiryo UI"/>
                <a:ea typeface="Meiryo UI"/>
                <a:cs typeface="Meiryo UI"/>
              </a:rPr>
              <a:t>組織として研修に取り組む病院が増加</a:t>
            </a:r>
            <a:r>
              <a:rPr lang="ja-JP" altLang="en-US" sz="1200" dirty="0" smtClean="0">
                <a:latin typeface="Meiryo UI"/>
                <a:ea typeface="Meiryo UI"/>
                <a:cs typeface="Meiryo UI"/>
              </a:rPr>
              <a:t>してきている。その</a:t>
            </a:r>
            <a:r>
              <a:rPr lang="ja-JP" altLang="en-US" sz="1200" dirty="0">
                <a:latin typeface="Meiryo UI"/>
                <a:ea typeface="Meiryo UI"/>
                <a:cs typeface="Meiryo UI"/>
              </a:rPr>
              <a:t>ため、院内の多職種が研修に参加するなど広がりを見せている。</a:t>
            </a:r>
            <a:endParaRPr lang="en-US" altLang="ja-JP" sz="1200" dirty="0">
              <a:latin typeface="Meiryo UI"/>
              <a:ea typeface="Meiryo UI"/>
              <a:cs typeface="Meiryo UI"/>
            </a:endParaRPr>
          </a:p>
          <a:p>
            <a:pPr marL="95250" indent="-95250" fontAlgn="ctr">
              <a:spcBef>
                <a:spcPts val="600"/>
              </a:spcBef>
              <a:spcAft>
                <a:spcPts val="600"/>
              </a:spcAft>
            </a:pPr>
            <a:r>
              <a:rPr lang="ja-JP" altLang="en-US" sz="1200" dirty="0" smtClean="0">
                <a:latin typeface="Meiryo UI"/>
                <a:ea typeface="Meiryo UI"/>
                <a:cs typeface="Meiryo UI"/>
              </a:rPr>
              <a:t>〇研修後のアンケート</a:t>
            </a:r>
            <a:r>
              <a:rPr lang="ja-JP" altLang="en-US" sz="1200" dirty="0">
                <a:latin typeface="Meiryo UI"/>
                <a:ea typeface="Meiryo UI"/>
                <a:cs typeface="Meiryo UI"/>
              </a:rPr>
              <a:t>からは、講師自身の実践内容を聞き「明日から実践したい」という感想や院内多職種と日々の業務での連携の必要性を感じる受講者が多かった。</a:t>
            </a:r>
            <a:endParaRPr lang="en-US" altLang="ja-JP" sz="1200" dirty="0">
              <a:latin typeface="Meiryo UI"/>
              <a:ea typeface="Meiryo UI"/>
              <a:cs typeface="Meiryo UI"/>
            </a:endParaRPr>
          </a:p>
          <a:p>
            <a:pPr marL="95250" indent="-95250" fontAlgn="ctr">
              <a:spcBef>
                <a:spcPts val="600"/>
              </a:spcBef>
              <a:spcAft>
                <a:spcPts val="600"/>
              </a:spcAft>
            </a:pPr>
            <a:r>
              <a:rPr lang="ja-JP" altLang="en-US" sz="1200" dirty="0">
                <a:latin typeface="Meiryo UI"/>
                <a:ea typeface="Meiryo UI"/>
                <a:cs typeface="Meiryo UI"/>
              </a:rPr>
              <a:t>〇継続的な研修として定着させていくことが重要である。</a:t>
            </a:r>
            <a:endParaRPr kumimoji="1" lang="ja-JP" altLang="en-US" sz="1200" dirty="0"/>
          </a:p>
        </p:txBody>
      </p:sp>
      <p:sp>
        <p:nvSpPr>
          <p:cNvPr id="5" name="テキスト ボックス 4"/>
          <p:cNvSpPr txBox="1"/>
          <p:nvPr/>
        </p:nvSpPr>
        <p:spPr>
          <a:xfrm>
            <a:off x="634046" y="7574724"/>
            <a:ext cx="3804735" cy="1200329"/>
          </a:xfrm>
          <a:prstGeom prst="rect">
            <a:avLst/>
          </a:prstGeom>
          <a:noFill/>
        </p:spPr>
        <p:txBody>
          <a:bodyPr wrap="square" rtlCol="0">
            <a:spAutoFit/>
          </a:bodyPr>
          <a:lstStyle/>
          <a:p>
            <a:pPr marL="95250" indent="-95250" fontAlgn="ctr">
              <a:spcBef>
                <a:spcPts val="1200"/>
              </a:spcBef>
              <a:spcAft>
                <a:spcPts val="600"/>
              </a:spcAft>
            </a:pPr>
            <a:r>
              <a:rPr lang="ja-JP" altLang="en-US" sz="1200" dirty="0" smtClean="0">
                <a:latin typeface="Meiryo UI"/>
                <a:ea typeface="Meiryo UI"/>
                <a:cs typeface="Meiryo UI"/>
              </a:rPr>
              <a:t>〇より効果的な研修となるよう、研修</a:t>
            </a:r>
            <a:r>
              <a:rPr lang="ja-JP" altLang="en-US" sz="1200" dirty="0">
                <a:latin typeface="Meiryo UI"/>
                <a:ea typeface="Meiryo UI"/>
                <a:cs typeface="Meiryo UI"/>
              </a:rPr>
              <a:t>の内容について病院のニーズに</a:t>
            </a:r>
            <a:r>
              <a:rPr lang="ja-JP" altLang="en-US" sz="1200" dirty="0" smtClean="0">
                <a:latin typeface="Meiryo UI"/>
                <a:ea typeface="Meiryo UI"/>
                <a:cs typeface="Meiryo UI"/>
              </a:rPr>
              <a:t>合わせ広域</a:t>
            </a:r>
            <a:r>
              <a:rPr lang="en-US" altLang="ja-JP" sz="1200" dirty="0" smtClean="0">
                <a:latin typeface="Meiryo UI"/>
                <a:ea typeface="Meiryo UI"/>
                <a:cs typeface="Meiryo UI"/>
              </a:rPr>
              <a:t>CO</a:t>
            </a:r>
            <a:r>
              <a:rPr lang="ja-JP" altLang="en-US" sz="1200" dirty="0" smtClean="0">
                <a:latin typeface="Meiryo UI"/>
                <a:ea typeface="Meiryo UI"/>
                <a:cs typeface="Meiryo UI"/>
              </a:rPr>
              <a:t>とともに検討する。</a:t>
            </a:r>
            <a:r>
              <a:rPr lang="ja-JP" altLang="en-US" sz="1200" dirty="0">
                <a:latin typeface="Meiryo UI"/>
                <a:ea typeface="Meiryo UI"/>
                <a:cs typeface="Meiryo UI"/>
              </a:rPr>
              <a:t>例えば</a:t>
            </a:r>
            <a:r>
              <a:rPr lang="ja-JP" altLang="en-US" sz="1200" dirty="0" smtClean="0">
                <a:latin typeface="Meiryo UI"/>
                <a:ea typeface="Meiryo UI"/>
                <a:cs typeface="Meiryo UI"/>
              </a:rPr>
              <a:t>、高齢者に関する制度について学んだり、事例検討やグループワークを取り入れ具体的な退院支援</a:t>
            </a:r>
            <a:r>
              <a:rPr lang="ja-JP" altLang="en-US" sz="1200" dirty="0">
                <a:latin typeface="Meiryo UI"/>
                <a:ea typeface="Meiryo UI"/>
                <a:cs typeface="Meiryo UI"/>
              </a:rPr>
              <a:t>を考える内容</a:t>
            </a:r>
            <a:r>
              <a:rPr lang="ja-JP" altLang="en-US" sz="1200" dirty="0" smtClean="0">
                <a:latin typeface="Meiryo UI"/>
                <a:ea typeface="Meiryo UI"/>
                <a:cs typeface="Meiryo UI"/>
              </a:rPr>
              <a:t>にする。また、職員</a:t>
            </a:r>
            <a:r>
              <a:rPr lang="ja-JP" altLang="en-US" sz="1200" dirty="0">
                <a:latin typeface="Meiryo UI"/>
                <a:ea typeface="Meiryo UI"/>
                <a:cs typeface="Meiryo UI"/>
              </a:rPr>
              <a:t>全員に研修内容が伝わる</a:t>
            </a:r>
            <a:r>
              <a:rPr lang="ja-JP" altLang="en-US" sz="1200" dirty="0" smtClean="0">
                <a:latin typeface="Meiryo UI"/>
                <a:ea typeface="Meiryo UI"/>
                <a:cs typeface="Meiryo UI"/>
              </a:rPr>
              <a:t>ように開催方法を工夫</a:t>
            </a:r>
            <a:r>
              <a:rPr lang="ja-JP" altLang="en-US" sz="1200" dirty="0">
                <a:latin typeface="Meiryo UI"/>
                <a:ea typeface="Meiryo UI"/>
                <a:cs typeface="Meiryo UI"/>
              </a:rPr>
              <a:t>（参加しやすい時間帯や複数回の実施など</a:t>
            </a:r>
            <a:r>
              <a:rPr lang="ja-JP" altLang="en-US" sz="1200" dirty="0" smtClean="0">
                <a:latin typeface="Meiryo UI"/>
                <a:ea typeface="Meiryo UI"/>
                <a:cs typeface="Meiryo UI"/>
              </a:rPr>
              <a:t>）する。</a:t>
            </a:r>
            <a:endParaRPr lang="en-US" altLang="ja-JP" sz="1200" dirty="0">
              <a:latin typeface="Meiryo UI"/>
              <a:ea typeface="Meiryo UI"/>
              <a:cs typeface="Meiryo UI"/>
            </a:endParaRPr>
          </a:p>
        </p:txBody>
      </p:sp>
      <p:sp>
        <p:nvSpPr>
          <p:cNvPr id="37" name="二等辺三角形 36"/>
          <p:cNvSpPr/>
          <p:nvPr/>
        </p:nvSpPr>
        <p:spPr>
          <a:xfrm rot="10800000">
            <a:off x="5698734" y="3929054"/>
            <a:ext cx="1404000" cy="326836"/>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正方形/長方形 5"/>
          <p:cNvSpPr/>
          <p:nvPr/>
        </p:nvSpPr>
        <p:spPr>
          <a:xfrm>
            <a:off x="4517356" y="8947311"/>
            <a:ext cx="8234667" cy="521541"/>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521319" y="8967217"/>
            <a:ext cx="8071151" cy="369332"/>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〇病院と市町村及び地域の関係機関をつなぎ、複数の</a:t>
            </a:r>
            <a:r>
              <a:rPr kumimoji="1" lang="ja-JP" altLang="en-US" sz="1200" dirty="0" smtClean="0">
                <a:latin typeface="Meiryo UI" panose="020B0604030504040204" pitchFamily="50" charset="-128"/>
                <a:ea typeface="Meiryo UI" panose="020B0604030504040204" pitchFamily="50" charset="-128"/>
              </a:rPr>
              <a:t>機関で</a:t>
            </a:r>
            <a:r>
              <a:rPr kumimoji="1" lang="ja-JP" altLang="en-US" sz="1200" dirty="0">
                <a:latin typeface="Meiryo UI" panose="020B0604030504040204" pitchFamily="50" charset="-128"/>
                <a:ea typeface="Meiryo UI" panose="020B0604030504040204" pitchFamily="50" charset="-128"/>
              </a:rPr>
              <a:t>患者</a:t>
            </a:r>
            <a:r>
              <a:rPr kumimoji="1" lang="ja-JP" altLang="en-US" sz="1200" dirty="0" smtClean="0">
                <a:latin typeface="Meiryo UI" panose="020B0604030504040204" pitchFamily="50" charset="-128"/>
                <a:ea typeface="Meiryo UI" panose="020B0604030504040204" pitchFamily="50" charset="-128"/>
              </a:rPr>
              <a:t>の退院支援</a:t>
            </a:r>
            <a:r>
              <a:rPr kumimoji="1" lang="ja-JP" altLang="en-US" sz="1200" dirty="0">
                <a:latin typeface="Meiryo UI" panose="020B0604030504040204" pitchFamily="50" charset="-128"/>
                <a:ea typeface="Meiryo UI" panose="020B0604030504040204" pitchFamily="50" charset="-128"/>
              </a:rPr>
              <a:t>を考えていく意識の醸成を図る</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492330" y="4458129"/>
            <a:ext cx="3967534" cy="1354217"/>
          </a:xfrm>
          <a:prstGeom prst="rect">
            <a:avLst/>
          </a:prstGeom>
          <a:noFill/>
        </p:spPr>
        <p:txBody>
          <a:bodyPr wrap="square" rtlCol="0">
            <a:spAutoFit/>
          </a:bodyPr>
          <a:lstStyle/>
          <a:p>
            <a:pPr marL="84138" indent="-84138">
              <a:spcAft>
                <a:spcPts val="600"/>
              </a:spcAft>
            </a:pPr>
            <a:r>
              <a:rPr lang="ja-JP" altLang="en-US" sz="1200" dirty="0">
                <a:latin typeface="Meiryo UI" panose="020B0604030504040204" pitchFamily="50" charset="-128"/>
                <a:ea typeface="Meiryo UI" panose="020B0604030504040204" pitchFamily="50" charset="-128"/>
              </a:rPr>
              <a:t>〇</a:t>
            </a:r>
            <a:r>
              <a:rPr lang="en-US" altLang="ja-JP" sz="1200" dirty="0">
                <a:latin typeface="Meiryo UI" panose="020B0604030504040204" pitchFamily="50" charset="-128"/>
                <a:ea typeface="Meiryo UI" panose="020B0604030504040204" pitchFamily="50" charset="-128"/>
              </a:rPr>
              <a:t>730</a:t>
            </a:r>
            <a:r>
              <a:rPr lang="ja-JP" altLang="en-US" sz="1200" dirty="0">
                <a:latin typeface="Meiryo UI" panose="020B0604030504040204" pitchFamily="50" charset="-128"/>
                <a:ea typeface="Meiryo UI" panose="020B0604030504040204" pitchFamily="50" charset="-128"/>
              </a:rPr>
              <a:t>人の中には「退院支援を行える状況にない」患者が</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割程度おり、その理由も多岐にわたり、病院だけで退院支援を進めることが難しい。また、家族の状況や本人の思いなど病状以外の</a:t>
            </a:r>
            <a:r>
              <a:rPr lang="ja-JP" altLang="en-US" sz="1200" dirty="0" smtClean="0">
                <a:latin typeface="Meiryo UI" panose="020B0604030504040204" pitchFamily="50" charset="-128"/>
                <a:ea typeface="Meiryo UI" panose="020B0604030504040204" pitchFamily="50" charset="-128"/>
              </a:rPr>
              <a:t>情報の把握不足</a:t>
            </a:r>
            <a:r>
              <a:rPr lang="ja-JP" altLang="en-US" sz="1200" dirty="0">
                <a:latin typeface="Meiryo UI" panose="020B0604030504040204" pitchFamily="50" charset="-128"/>
                <a:ea typeface="Meiryo UI" panose="020B0604030504040204" pitchFamily="50" charset="-128"/>
              </a:rPr>
              <a:t>が感じられるケースもあった。</a:t>
            </a:r>
            <a:endParaRPr lang="en-US" altLang="ja-JP" sz="1200" dirty="0">
              <a:latin typeface="Meiryo UI" panose="020B0604030504040204" pitchFamily="50" charset="-128"/>
              <a:ea typeface="Meiryo UI" panose="020B0604030504040204" pitchFamily="50" charset="-128"/>
            </a:endParaRPr>
          </a:p>
          <a:p>
            <a:pPr marL="84138" indent="-84138">
              <a:spcBef>
                <a:spcPts val="600"/>
              </a:spcBef>
              <a:spcAft>
                <a:spcPts val="600"/>
              </a:spcAft>
            </a:pPr>
            <a:r>
              <a:rPr lang="ja-JP" altLang="en-US" sz="1200" dirty="0">
                <a:latin typeface="Meiryo UI" panose="020B0604030504040204" pitchFamily="50" charset="-128"/>
                <a:ea typeface="Meiryo UI" panose="020B0604030504040204" pitchFamily="50" charset="-128"/>
              </a:rPr>
              <a:t>〇「ほかの入院患者</a:t>
            </a:r>
            <a:r>
              <a:rPr lang="ja-JP" altLang="en-US" sz="1200" dirty="0" smtClean="0">
                <a:latin typeface="Meiryo UI" panose="020B0604030504040204" pitchFamily="50" charset="-128"/>
                <a:ea typeface="Meiryo UI" panose="020B0604030504040204" pitchFamily="50" charset="-128"/>
              </a:rPr>
              <a:t>も退院の</a:t>
            </a:r>
            <a:r>
              <a:rPr lang="ja-JP" altLang="en-US" sz="1200" dirty="0">
                <a:latin typeface="Meiryo UI" panose="020B0604030504040204" pitchFamily="50" charset="-128"/>
                <a:ea typeface="Meiryo UI" panose="020B0604030504040204" pitchFamily="50" charset="-128"/>
              </a:rPr>
              <a:t>対象になるのではないか」という病院職員の「気づき」があり、新たな患者の把握につながっている。</a:t>
            </a:r>
            <a:endParaRPr lang="en-US" altLang="ja-JP" sz="1200" dirty="0">
              <a:latin typeface="Meiryo UI" panose="020B0604030504040204" pitchFamily="50" charset="-128"/>
              <a:ea typeface="Meiryo UI" panose="020B0604030504040204" pitchFamily="50" charset="-128"/>
            </a:endParaRPr>
          </a:p>
        </p:txBody>
      </p:sp>
      <p:sp>
        <p:nvSpPr>
          <p:cNvPr id="40" name="角丸四角形 39"/>
          <p:cNvSpPr/>
          <p:nvPr/>
        </p:nvSpPr>
        <p:spPr>
          <a:xfrm>
            <a:off x="11643748" y="98961"/>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b="1" dirty="0" smtClean="0">
                <a:latin typeface="HG丸ｺﾞｼｯｸM-PRO" panose="020F0600000000000000" pitchFamily="50" charset="-128"/>
                <a:ea typeface="HG丸ｺﾞｼｯｸM-PRO" panose="020F0600000000000000" pitchFamily="50" charset="-128"/>
              </a:rPr>
              <a:t>別紙２</a:t>
            </a: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00729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825</TotalTime>
  <Words>605</Words>
  <Application>Microsoft Office PowerPoint</Application>
  <PresentationFormat>A3 297x420 mm</PresentationFormat>
  <Paragraphs>62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髙田　梨恵</dc:creator>
  <cp:lastModifiedBy>宗美　肖佳</cp:lastModifiedBy>
  <cp:revision>125</cp:revision>
  <cp:lastPrinted>2019-04-12T04:04:07Z</cp:lastPrinted>
  <dcterms:created xsi:type="dcterms:W3CDTF">2019-03-04T07:16:55Z</dcterms:created>
  <dcterms:modified xsi:type="dcterms:W3CDTF">2019-07-22T05:57:22Z</dcterms:modified>
</cp:coreProperties>
</file>