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E3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48" d="100"/>
          <a:sy n="48" d="100"/>
        </p:scale>
        <p:origin x="14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C88AE-05ED-437C-BBFB-187522043A01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1697D-5687-4BF9-B2E3-B12E696EFE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178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6D9BF8-648A-4D4A-8DAE-26A5B7E72B33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0D099-01D4-440C-8D94-32D9FB65F1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837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0D099-01D4-440C-8D94-32D9FB65F1F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25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42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16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70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64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90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11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56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75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9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3A92D-E51F-46E1-8829-10FEC6A63D3A}" type="datetimeFigureOut">
              <a:rPr kumimoji="1" lang="ja-JP" altLang="en-US" smtClean="0"/>
              <a:t>2019/7/18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3B7A1-C91A-4C8D-82CB-1DD046F537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123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30" y="262117"/>
            <a:ext cx="12801729" cy="46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大阪府の地域精神医療体制整備広域コーディネーターの役割と在院患者の状況</a:t>
            </a:r>
            <a:endParaRPr lang="en-US" altLang="ja-JP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307" y="831447"/>
            <a:ext cx="12701718" cy="726548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 平成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年度より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在院期間１年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以上の寛解・院内寛解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患者（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の退院を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めざし、地域精神医療体制整備広域コーディネーター（広域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）が、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「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スタッフ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の退院促進に関する理解促進」と「退院につながる入院患者の把握、市町村へのつなぎ」を実施。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59980" y="2346879"/>
            <a:ext cx="5148000" cy="32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59983" y="2504683"/>
            <a:ext cx="51320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退院促進への理解を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病院で促進するため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、病院自らが研修を企画立案・継続実施できるよう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44025" y="1712879"/>
            <a:ext cx="5148000" cy="576000"/>
          </a:xfrm>
          <a:prstGeom prst="round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60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</a:t>
            </a:r>
            <a:r>
              <a:rPr lang="ja-JP" altLang="en-US" sz="1600" b="1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病院スタッフ</a:t>
            </a:r>
            <a:r>
              <a:rPr lang="ja-JP" altLang="en-US" sz="160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の退院</a:t>
            </a:r>
            <a:r>
              <a:rPr lang="ja-JP" altLang="en-US" sz="1600" b="1" spc="-7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促進に関する</a:t>
            </a:r>
            <a:r>
              <a:rPr lang="ja-JP" altLang="en-US" sz="160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理解の促進</a:t>
            </a:r>
            <a:endParaRPr lang="en-US" altLang="ja-JP" sz="1600" b="1" spc="-7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b="1" spc="-7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病院職員研修の実施 ～</a:t>
            </a:r>
            <a:endParaRPr lang="en-US" altLang="ja-JP" sz="1400" b="1" spc="-7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327452" y="1713108"/>
            <a:ext cx="7416000" cy="576000"/>
          </a:xfrm>
          <a:prstGeom prst="roundRect">
            <a:avLst/>
          </a:prstGeom>
          <a:solidFill>
            <a:srgbClr val="C9E8FF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lvl="0"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退院につながる入院患者の把握、市町村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のつなぎ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在院患者調査等の活用、院内茶話会などの実施 ～</a:t>
            </a:r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5326932" y="2347309"/>
            <a:ext cx="7416000" cy="320400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5342302" y="2501855"/>
            <a:ext cx="7326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精神科在院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患者調査のデータや他圏域での事例等を活用し、病院が積極的に支援対象者を把握することを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7" name="表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431574"/>
              </p:ext>
            </p:extLst>
          </p:nvPr>
        </p:nvGraphicFramePr>
        <p:xfrm>
          <a:off x="5663512" y="6182759"/>
          <a:ext cx="6862355" cy="266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18">
                  <a:extLst>
                    <a:ext uri="{9D8B030D-6E8A-4147-A177-3AD203B41FA5}">
                      <a16:colId xmlns:a16="http://schemas.microsoft.com/office/drawing/2014/main" val="3703107397"/>
                    </a:ext>
                  </a:extLst>
                </a:gridCol>
                <a:gridCol w="2550892">
                  <a:extLst>
                    <a:ext uri="{9D8B030D-6E8A-4147-A177-3AD203B41FA5}">
                      <a16:colId xmlns:a16="http://schemas.microsoft.com/office/drawing/2014/main" val="3431636315"/>
                    </a:ext>
                  </a:extLst>
                </a:gridCol>
                <a:gridCol w="1051193">
                  <a:extLst>
                    <a:ext uri="{9D8B030D-6E8A-4147-A177-3AD203B41FA5}">
                      <a16:colId xmlns:a16="http://schemas.microsoft.com/office/drawing/2014/main" val="1061634668"/>
                    </a:ext>
                  </a:extLst>
                </a:gridCol>
                <a:gridCol w="1065208">
                  <a:extLst>
                    <a:ext uri="{9D8B030D-6E8A-4147-A177-3AD203B41FA5}">
                      <a16:colId xmlns:a16="http://schemas.microsoft.com/office/drawing/2014/main" val="4114141966"/>
                    </a:ext>
                  </a:extLst>
                </a:gridCol>
                <a:gridCol w="1064252">
                  <a:extLst>
                    <a:ext uri="{9D8B030D-6E8A-4147-A177-3AD203B41FA5}">
                      <a16:colId xmlns:a16="http://schemas.microsoft.com/office/drawing/2014/main" val="3227414828"/>
                    </a:ext>
                  </a:extLst>
                </a:gridCol>
                <a:gridCol w="914892">
                  <a:extLst>
                    <a:ext uri="{9D8B030D-6E8A-4147-A177-3AD203B41FA5}">
                      <a16:colId xmlns:a16="http://schemas.microsoft.com/office/drawing/2014/main" val="473247830"/>
                    </a:ext>
                  </a:extLst>
                </a:gridCol>
              </a:tblGrid>
              <a:tr h="313253"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歳未満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0644549"/>
                  </a:ext>
                </a:extLst>
              </a:tr>
              <a:tr h="2704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退院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31.1%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7296465"/>
                  </a:ext>
                </a:extLst>
              </a:tr>
              <a:tr h="2704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入院中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216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54.9</a:t>
                      </a:r>
                      <a:r>
                        <a:rPr lang="ja-JP" alt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72700976"/>
                  </a:ext>
                </a:extLst>
              </a:tr>
              <a:tr h="270415">
                <a:tc rowSpan="3">
                  <a:txBody>
                    <a:bodyPr/>
                    <a:lstStyle/>
                    <a:p>
                      <a:pPr algn="ctr" fontAlgn="ctr"/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vert="eaVert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177800" indent="-177800" algn="l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①退院に向けた取組を実施中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indent="0"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92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153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21.0%</a:t>
                      </a:r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53234602"/>
                  </a:ext>
                </a:extLst>
              </a:tr>
              <a:tr h="46318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②本人の拒否や家族の反対等で</a:t>
                      </a:r>
                      <a: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退院に向けた動きが進まない状況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90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12.3%</a:t>
                      </a:r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10441896"/>
                  </a:ext>
                </a:extLst>
              </a:tr>
              <a:tr h="27041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③病状の悪化等で当面退院が難しい状況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99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 </a:t>
                      </a:r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158 </a:t>
                      </a:r>
                      <a:r>
                        <a:rPr lang="ja-JP" altLang="en-US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21.6%</a:t>
                      </a:r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7918349"/>
                  </a:ext>
                </a:extLst>
              </a:tr>
              <a:tr h="2704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転院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7.5%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6393606"/>
                  </a:ext>
                </a:extLst>
              </a:tr>
              <a:tr h="27041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死亡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6.4%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74317667"/>
                  </a:ext>
                </a:extLst>
              </a:tr>
              <a:tr h="27041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349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730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100.0%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1201589"/>
                  </a:ext>
                </a:extLst>
              </a:tr>
            </a:tbl>
          </a:graphicData>
        </a:graphic>
      </p:graphicFrame>
      <p:sp>
        <p:nvSpPr>
          <p:cNvPr id="31" name="正方形/長方形 30"/>
          <p:cNvSpPr/>
          <p:nvPr/>
        </p:nvSpPr>
        <p:spPr>
          <a:xfrm>
            <a:off x="44025" y="810877"/>
            <a:ext cx="12708000" cy="779238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14057" y="5796036"/>
            <a:ext cx="2880320" cy="395984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■在院患者数の推移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458858" y="5801426"/>
            <a:ext cx="3348000" cy="395984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■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730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の状況（Ｈ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31.3.31 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348730" y="8165914"/>
            <a:ext cx="2880320" cy="395984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（大阪府精神科在院患者調査より）</a:t>
            </a:r>
            <a:endParaRPr lang="en-US" altLang="ja-JP" sz="9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981241"/>
              </p:ext>
            </p:extLst>
          </p:nvPr>
        </p:nvGraphicFramePr>
        <p:xfrm>
          <a:off x="218725" y="6198974"/>
          <a:ext cx="4994720" cy="199365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337120">
                  <a:extLst>
                    <a:ext uri="{9D8B030D-6E8A-4147-A177-3AD203B41FA5}">
                      <a16:colId xmlns:a16="http://schemas.microsoft.com/office/drawing/2014/main" val="3180059692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val="2887926428"/>
                    </a:ext>
                  </a:extLst>
                </a:gridCol>
                <a:gridCol w="1228298">
                  <a:extLst>
                    <a:ext uri="{9D8B030D-6E8A-4147-A177-3AD203B41FA5}">
                      <a16:colId xmlns:a16="http://schemas.microsoft.com/office/drawing/2014/main" val="283192183"/>
                    </a:ext>
                  </a:extLst>
                </a:gridCol>
                <a:gridCol w="1173708">
                  <a:extLst>
                    <a:ext uri="{9D8B030D-6E8A-4147-A177-3AD203B41FA5}">
                      <a16:colId xmlns:a16="http://schemas.microsoft.com/office/drawing/2014/main" val="3698350230"/>
                    </a:ext>
                  </a:extLst>
                </a:gridCol>
              </a:tblGrid>
              <a:tr h="299122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H28.6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H29.6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5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H30.6</a:t>
                      </a:r>
                      <a:r>
                        <a:rPr lang="en-US" altLang="ja-JP" sz="1050" b="0" u="none" strike="noStrike" baseline="300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050" b="0" u="none" strike="noStrike" baseline="300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endParaRPr lang="en-US" sz="105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6511179"/>
                  </a:ext>
                </a:extLst>
              </a:tr>
              <a:tr h="46467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在院</a:t>
                      </a:r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16,345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16,348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16,065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5890163"/>
                  </a:ext>
                </a:extLst>
              </a:tr>
              <a:tr h="50457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在院</a:t>
                      </a:r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</a:t>
                      </a:r>
                      <a:endParaRPr lang="en-US" altLang="ja-JP" sz="10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１年以上患者</a:t>
                      </a:r>
                      <a:endParaRPr lang="en-US" altLang="ja-JP" sz="10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9,823</a:t>
                      </a: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60.1%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9,465</a:t>
                      </a: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57.9%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9,198</a:t>
                      </a: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57.3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6581162"/>
                  </a:ext>
                </a:extLst>
              </a:tr>
              <a:tr h="72527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在院期間</a:t>
                      </a:r>
                      <a:endParaRPr lang="en-US" altLang="ja-JP" sz="10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１年以上寛解・</a:t>
                      </a:r>
                      <a:endParaRPr lang="en-US" altLang="ja-JP" sz="105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院内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寛解</a:t>
                      </a:r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400" b="1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730</a:t>
                      </a: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4.5%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alt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629</a:t>
                      </a: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3.8%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2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545</a:t>
                      </a:r>
                    </a:p>
                    <a:p>
                      <a:pPr algn="ctr" rtl="0" fontAlgn="ctr"/>
                      <a:r>
                        <a:rPr lang="ja-JP" altLang="en-US" sz="105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3.4</a:t>
                      </a:r>
                      <a:r>
                        <a:rPr lang="ja-JP" altLang="en-US" sz="105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25594035"/>
                  </a:ext>
                </a:extLst>
              </a:tr>
            </a:tbl>
          </a:graphicData>
        </a:graphic>
      </p:graphicFrame>
      <p:sp>
        <p:nvSpPr>
          <p:cNvPr id="39" name="正方形/長方形 38"/>
          <p:cNvSpPr/>
          <p:nvPr/>
        </p:nvSpPr>
        <p:spPr>
          <a:xfrm>
            <a:off x="11581792" y="5839526"/>
            <a:ext cx="1404000" cy="395984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（単位：人）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165783" y="5816353"/>
            <a:ext cx="1404000" cy="449295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（単位：人）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601578" y="3367108"/>
            <a:ext cx="4235924" cy="1982960"/>
            <a:chOff x="601578" y="3367108"/>
            <a:chExt cx="4235924" cy="1982960"/>
          </a:xfrm>
        </p:grpSpPr>
        <p:sp>
          <p:nvSpPr>
            <p:cNvPr id="9" name="角丸四角形 8"/>
            <p:cNvSpPr/>
            <p:nvPr/>
          </p:nvSpPr>
          <p:spPr>
            <a:xfrm>
              <a:off x="601578" y="3395914"/>
              <a:ext cx="1908000" cy="576000"/>
            </a:xfrm>
            <a:prstGeom prst="roundRect">
              <a:avLst>
                <a:gd name="adj" fmla="val 43350"/>
              </a:avLst>
            </a:prstGeom>
            <a:ln w="38100" cmpd="dbl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地域精神医療体制整備</a:t>
              </a:r>
              <a:endPara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広域コーディネーター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0" name="直方体 9"/>
            <p:cNvSpPr/>
            <p:nvPr/>
          </p:nvSpPr>
          <p:spPr>
            <a:xfrm>
              <a:off x="1411646" y="4201840"/>
              <a:ext cx="1116000" cy="504000"/>
            </a:xfrm>
            <a:prstGeom prst="cube">
              <a:avLst>
                <a:gd name="adj" fmla="val 598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保健所</a:t>
              </a:r>
              <a:endPara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こころＣ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1" name="フローチャート: 書類 10"/>
            <p:cNvSpPr/>
            <p:nvPr/>
          </p:nvSpPr>
          <p:spPr>
            <a:xfrm>
              <a:off x="672171" y="4870349"/>
              <a:ext cx="966760" cy="468000"/>
            </a:xfrm>
            <a:prstGeom prst="flowChartDocumen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大阪府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>
              <a:off x="1106906" y="4010371"/>
              <a:ext cx="0" cy="86400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/>
            <p:cNvSpPr/>
            <p:nvPr/>
          </p:nvSpPr>
          <p:spPr>
            <a:xfrm>
              <a:off x="706332" y="4257952"/>
              <a:ext cx="509297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雇用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>
              <a:off x="1896985" y="3934174"/>
              <a:ext cx="0" cy="288000"/>
            </a:xfrm>
            <a:prstGeom prst="straightConnector1">
              <a:avLst/>
            </a:prstGeom>
            <a:ln w="41275" cmpd="dbl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正方形/長方形 50"/>
            <p:cNvSpPr/>
            <p:nvPr/>
          </p:nvSpPr>
          <p:spPr>
            <a:xfrm>
              <a:off x="2013763" y="3977217"/>
              <a:ext cx="509297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連携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15" name="右矢印 14"/>
            <p:cNvSpPr/>
            <p:nvPr/>
          </p:nvSpPr>
          <p:spPr>
            <a:xfrm>
              <a:off x="2595252" y="3456067"/>
              <a:ext cx="900000" cy="428902"/>
            </a:xfrm>
            <a:prstGeom prst="rightArrow">
              <a:avLst>
                <a:gd name="adj1" fmla="val 66831"/>
                <a:gd name="adj2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働きかけ</a:t>
              </a:r>
              <a:endPara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3" name="直方体 52"/>
            <p:cNvSpPr/>
            <p:nvPr/>
          </p:nvSpPr>
          <p:spPr>
            <a:xfrm>
              <a:off x="3614204" y="3367108"/>
              <a:ext cx="1008000" cy="648000"/>
            </a:xfrm>
            <a:prstGeom prst="cube">
              <a:avLst>
                <a:gd name="adj" fmla="val 598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精神科病院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6" name="片側の 2 つの角を丸めた四角形 55"/>
            <p:cNvSpPr>
              <a:spLocks noChangeArrowheads="1"/>
            </p:cNvSpPr>
            <p:nvPr/>
          </p:nvSpPr>
          <p:spPr bwMode="auto">
            <a:xfrm>
              <a:off x="3233342" y="4909969"/>
              <a:ext cx="1512000" cy="32400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大阪精神科病院協会</a:t>
              </a:r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 rot="16200000" flipH="1">
              <a:off x="2421464" y="4300028"/>
              <a:ext cx="0" cy="1548000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正方形/長方形 57"/>
            <p:cNvSpPr/>
            <p:nvPr/>
          </p:nvSpPr>
          <p:spPr>
            <a:xfrm>
              <a:off x="2194233" y="5096152"/>
              <a:ext cx="509297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委託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9" name="直線矢印コネクタ 58"/>
            <p:cNvCxnSpPr/>
            <p:nvPr/>
          </p:nvCxnSpPr>
          <p:spPr>
            <a:xfrm flipV="1">
              <a:off x="4074826" y="4020456"/>
              <a:ext cx="0" cy="864000"/>
            </a:xfrm>
            <a:prstGeom prst="straightConnector1">
              <a:avLst/>
            </a:prstGeom>
            <a:ln w="38100">
              <a:solidFill>
                <a:srgbClr val="92D050"/>
              </a:solidFill>
              <a:prstDash val="sysDot"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正方形/長方形 59"/>
            <p:cNvSpPr/>
            <p:nvPr/>
          </p:nvSpPr>
          <p:spPr>
            <a:xfrm>
              <a:off x="4081502" y="4343144"/>
              <a:ext cx="75600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研修実施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17" name="グループ化 16"/>
          <p:cNvGrpSpPr/>
          <p:nvPr/>
        </p:nvGrpSpPr>
        <p:grpSpPr>
          <a:xfrm>
            <a:off x="8505240" y="3177412"/>
            <a:ext cx="4238813" cy="2206902"/>
            <a:chOff x="8505240" y="3177412"/>
            <a:chExt cx="4238813" cy="2206902"/>
          </a:xfrm>
        </p:grpSpPr>
        <p:sp>
          <p:nvSpPr>
            <p:cNvPr id="76" name="正方形/長方形 75"/>
            <p:cNvSpPr/>
            <p:nvPr/>
          </p:nvSpPr>
          <p:spPr>
            <a:xfrm>
              <a:off x="11988053" y="4110563"/>
              <a:ext cx="756000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ja-JP" altLang="en-US" sz="105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市町村</a:t>
              </a:r>
              <a:r>
                <a:rPr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につなぐ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8505240" y="3230278"/>
              <a:ext cx="1908000" cy="576000"/>
            </a:xfrm>
            <a:prstGeom prst="roundRect">
              <a:avLst>
                <a:gd name="adj" fmla="val 43350"/>
              </a:avLst>
            </a:prstGeom>
            <a:ln w="38100" cmpd="dbl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地域精神医療体制整備</a:t>
              </a:r>
              <a:endPara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広域コーディネーター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4" name="直方体 63"/>
            <p:cNvSpPr/>
            <p:nvPr/>
          </p:nvSpPr>
          <p:spPr>
            <a:xfrm>
              <a:off x="9315308" y="4036204"/>
              <a:ext cx="1116000" cy="504000"/>
            </a:xfrm>
            <a:prstGeom prst="cube">
              <a:avLst>
                <a:gd name="adj" fmla="val 598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保健所</a:t>
              </a:r>
              <a:endPara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こころＣ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65" name="フローチャート: 書類 64"/>
            <p:cNvSpPr/>
            <p:nvPr/>
          </p:nvSpPr>
          <p:spPr>
            <a:xfrm>
              <a:off x="8575833" y="4704713"/>
              <a:ext cx="966760" cy="468000"/>
            </a:xfrm>
            <a:prstGeom prst="flowChartDocumen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大阪府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cxnSp>
          <p:nvCxnSpPr>
            <p:cNvPr id="66" name="直線矢印コネクタ 65"/>
            <p:cNvCxnSpPr/>
            <p:nvPr/>
          </p:nvCxnSpPr>
          <p:spPr>
            <a:xfrm>
              <a:off x="9010568" y="3844735"/>
              <a:ext cx="0" cy="86400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/>
            <p:cNvSpPr/>
            <p:nvPr/>
          </p:nvSpPr>
          <p:spPr>
            <a:xfrm>
              <a:off x="8609994" y="4092316"/>
              <a:ext cx="509297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雇用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68" name="直線矢印コネクタ 67"/>
            <p:cNvCxnSpPr/>
            <p:nvPr/>
          </p:nvCxnSpPr>
          <p:spPr>
            <a:xfrm>
              <a:off x="9800647" y="3768538"/>
              <a:ext cx="0" cy="288000"/>
            </a:xfrm>
            <a:prstGeom prst="straightConnector1">
              <a:avLst/>
            </a:prstGeom>
            <a:ln w="41275" cmpd="dbl">
              <a:solidFill>
                <a:schemeClr val="tx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正方形/長方形 68"/>
            <p:cNvSpPr/>
            <p:nvPr/>
          </p:nvSpPr>
          <p:spPr>
            <a:xfrm>
              <a:off x="9917425" y="3811581"/>
              <a:ext cx="509297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連携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右矢印 69"/>
            <p:cNvSpPr/>
            <p:nvPr/>
          </p:nvSpPr>
          <p:spPr>
            <a:xfrm>
              <a:off x="10498914" y="3290437"/>
              <a:ext cx="900000" cy="428902"/>
            </a:xfrm>
            <a:prstGeom prst="rightArrow">
              <a:avLst>
                <a:gd name="adj1" fmla="val 66831"/>
                <a:gd name="adj2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働きかけ</a:t>
              </a:r>
              <a:endPara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1" name="直方体 70"/>
            <p:cNvSpPr/>
            <p:nvPr/>
          </p:nvSpPr>
          <p:spPr>
            <a:xfrm>
              <a:off x="11517866" y="3177412"/>
              <a:ext cx="1008000" cy="648000"/>
            </a:xfrm>
            <a:prstGeom prst="cube">
              <a:avLst>
                <a:gd name="adj" fmla="val 598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精神科病院</a:t>
              </a:r>
              <a:endPara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cxnSp>
          <p:nvCxnSpPr>
            <p:cNvPr id="73" name="直線矢印コネクタ 72"/>
            <p:cNvCxnSpPr/>
            <p:nvPr/>
          </p:nvCxnSpPr>
          <p:spPr>
            <a:xfrm rot="16200000" flipH="1">
              <a:off x="9713126" y="4746392"/>
              <a:ext cx="0" cy="324000"/>
            </a:xfrm>
            <a:prstGeom prst="straightConnector1">
              <a:avLst/>
            </a:prstGeom>
            <a:ln w="38100"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正方形/長方形 73"/>
            <p:cNvSpPr/>
            <p:nvPr/>
          </p:nvSpPr>
          <p:spPr>
            <a:xfrm>
              <a:off x="9520380" y="4954580"/>
              <a:ext cx="509297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Aft>
                  <a:spcPts val="1200"/>
                </a:spcAft>
              </a:pPr>
              <a:r>
                <a:rPr lang="ja-JP" altLang="en-US" sz="105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Meiryo UI" panose="020B0604030504040204" pitchFamily="50" charset="-128"/>
                </a:rPr>
                <a:t>委託</a:t>
              </a:r>
              <a:endParaRPr lang="en-US" altLang="ja-JP" sz="105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75" name="直線矢印コネクタ 74"/>
            <p:cNvCxnSpPr/>
            <p:nvPr/>
          </p:nvCxnSpPr>
          <p:spPr>
            <a:xfrm flipV="1">
              <a:off x="11978488" y="3866842"/>
              <a:ext cx="0" cy="828000"/>
            </a:xfrm>
            <a:prstGeom prst="straightConnector1">
              <a:avLst/>
            </a:prstGeom>
            <a:ln w="38100">
              <a:solidFill>
                <a:srgbClr val="E36C0A"/>
              </a:solidFill>
              <a:prstDash val="sysDot"/>
              <a:headEnd type="triangle" w="med" len="sm"/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角丸四角形 76"/>
            <p:cNvSpPr/>
            <p:nvPr/>
          </p:nvSpPr>
          <p:spPr>
            <a:xfrm>
              <a:off x="9900078" y="4755745"/>
              <a:ext cx="1368000" cy="324000"/>
            </a:xfrm>
            <a:prstGeom prst="roundRect">
              <a:avLst>
                <a:gd name="adj" fmla="val 43350"/>
              </a:avLst>
            </a:prstGeom>
            <a:ln w="38100" cmpd="dbl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ピアサポーター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78" name="角丸四角形 77"/>
            <p:cNvSpPr>
              <a:spLocks noChangeArrowheads="1"/>
            </p:cNvSpPr>
            <p:nvPr/>
          </p:nvSpPr>
          <p:spPr bwMode="auto">
            <a:xfrm flipH="1">
              <a:off x="11588010" y="3544869"/>
              <a:ext cx="828000" cy="245110"/>
            </a:xfrm>
            <a:prstGeom prst="roundRect">
              <a:avLst>
                <a:gd name="adj" fmla="val 50000"/>
              </a:avLst>
            </a:prstGeom>
            <a:pattFill prst="pct5">
              <a:fgClr>
                <a:srgbClr val="FFFFFF"/>
              </a:fgClr>
              <a:bgClr>
                <a:schemeClr val="bg1"/>
              </a:bgClr>
            </a:pattFill>
            <a:ln w="19050" cmpd="sng">
              <a:solidFill>
                <a:srgbClr val="E36C0A"/>
              </a:solidFill>
              <a:prstDash val="sysDot"/>
              <a:round/>
              <a:headEnd/>
              <a:tailEnd/>
            </a:ln>
            <a:effectLst/>
          </p:spPr>
          <p:txBody>
            <a:bodyPr rot="0" vert="horz" wrap="square" lIns="0" tIns="0" rIns="0" bIns="0" anchor="ctr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050" b="1" kern="100" dirty="0">
                  <a:solidFill>
                    <a:srgbClr val="E36C0A"/>
                  </a:solidFill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支援対象者</a:t>
              </a:r>
              <a:endParaRPr lang="ja-JP" sz="105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79" name="直方体 78"/>
            <p:cNvSpPr/>
            <p:nvPr/>
          </p:nvSpPr>
          <p:spPr>
            <a:xfrm>
              <a:off x="11526681" y="4736314"/>
              <a:ext cx="1008000" cy="648000"/>
            </a:xfrm>
            <a:prstGeom prst="cube">
              <a:avLst>
                <a:gd name="adj" fmla="val 5986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市町村</a:t>
              </a:r>
              <a:endParaRPr kumimoji="1" lang="en-US" altLang="ja-JP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  <a:p>
              <a:pPr algn="ctr"/>
              <a:r>
                <a: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(</a:t>
              </a:r>
              <a:r>
                <a:rPr kumimoji="1" lang="ja-JP" altLang="en-US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部会等</a:t>
              </a:r>
              <a:r>
                <a:rPr kumimoji="1" lang="en-US" altLang="ja-JP" sz="12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)</a:t>
              </a:r>
              <a:endPara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52" name="右矢印 51"/>
            <p:cNvSpPr>
              <a:spLocks/>
            </p:cNvSpPr>
            <p:nvPr/>
          </p:nvSpPr>
          <p:spPr>
            <a:xfrm rot="19112688">
              <a:off x="10990970" y="4124987"/>
              <a:ext cx="612000" cy="360278"/>
            </a:xfrm>
            <a:prstGeom prst="rightArrow">
              <a:avLst>
                <a:gd name="adj1" fmla="val 66831"/>
                <a:gd name="adj2" fmla="val 5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派遣</a:t>
              </a:r>
              <a:endPara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54" name="正方形/長方形 53"/>
          <p:cNvSpPr/>
          <p:nvPr/>
        </p:nvSpPr>
        <p:spPr>
          <a:xfrm>
            <a:off x="5342302" y="3073355"/>
            <a:ext cx="3071675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400" spc="-3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退院について考える機会として、</a:t>
            </a:r>
            <a:r>
              <a:rPr lang="ja-JP" altLang="en-US" sz="1400" spc="-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精神科病院と連携・協力のもと、院内</a:t>
            </a:r>
            <a:r>
              <a:rPr lang="ja-JP" altLang="en-US" sz="1400" spc="-3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茶話会な</a:t>
            </a:r>
            <a:r>
              <a:rPr lang="ja-JP" altLang="en-US" sz="1400" spc="-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</a:t>
            </a:r>
            <a:r>
              <a:rPr lang="ja-JP" altLang="en-US" sz="1400" spc="-3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lang="en-US" altLang="ja-JP" sz="1400" spc="-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lvl="0" indent="-285750">
              <a:spcAft>
                <a:spcPts val="1200"/>
              </a:spcAft>
              <a:buFont typeface="Wingdings" panose="05000000000000000000" pitchFamily="2" charset="2"/>
              <a:buChar char="l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市町村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が設置する「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精神障がい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者の地域移行に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ついての協議の場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（自立支援協議会専門部会等）」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に支援対象者をつなぎ、支援方針等の検討にあたって助言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5826" y="8107189"/>
            <a:ext cx="2677703" cy="576000"/>
          </a:xfrm>
          <a:prstGeom prst="rect">
            <a:avLst/>
          </a:prstGeom>
          <a:noFill/>
          <a:ln w="635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4" rIns="91427" bIns="45714" rtlCol="0" anchor="ctr"/>
          <a:lstStyle/>
          <a:p>
            <a:pPr marL="173038" lvl="0" indent="-173038"/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調査対象外となった３医療機関を除く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0" name="カギ線コネクタ 19"/>
          <p:cNvCxnSpPr/>
          <p:nvPr/>
        </p:nvCxnSpPr>
        <p:spPr>
          <a:xfrm>
            <a:off x="2594882" y="8090890"/>
            <a:ext cx="2844000" cy="540000"/>
          </a:xfrm>
          <a:prstGeom prst="bentConnector3">
            <a:avLst>
              <a:gd name="adj1" fmla="val -303"/>
            </a:avLst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カギ線コネクタ 32"/>
          <p:cNvCxnSpPr/>
          <p:nvPr/>
        </p:nvCxnSpPr>
        <p:spPr>
          <a:xfrm rot="5400000" flipH="1" flipV="1">
            <a:off x="4221668" y="7207485"/>
            <a:ext cx="2646000" cy="238560"/>
          </a:xfrm>
          <a:prstGeom prst="bentConnector3">
            <a:avLst>
              <a:gd name="adj1" fmla="val 100191"/>
            </a:avLst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楕円 45"/>
          <p:cNvSpPr/>
          <p:nvPr/>
        </p:nvSpPr>
        <p:spPr>
          <a:xfrm>
            <a:off x="1708085" y="7499693"/>
            <a:ext cx="1008000" cy="684000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角丸四角形 61"/>
          <p:cNvSpPr/>
          <p:nvPr/>
        </p:nvSpPr>
        <p:spPr>
          <a:xfrm>
            <a:off x="11645568" y="119995"/>
            <a:ext cx="1049698" cy="41503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別紙</a:t>
            </a:r>
            <a:r>
              <a:rPr kumimoji="1" lang="ja-JP" altLang="en-US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kumimoji="1" lang="ja-JP" altLang="en-US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4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</TotalTime>
  <Words>425</Words>
  <Application>Microsoft Office PowerPoint</Application>
  <PresentationFormat>A3 297x420 mm</PresentationFormat>
  <Paragraphs>114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HG丸ｺﾞｼｯｸM-PRO</vt:lpstr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梨恵</dc:creator>
  <cp:lastModifiedBy>宗美　肖佳</cp:lastModifiedBy>
  <cp:revision>55</cp:revision>
  <cp:lastPrinted>2019-04-12T01:22:21Z</cp:lastPrinted>
  <dcterms:created xsi:type="dcterms:W3CDTF">2019-03-04T07:16:55Z</dcterms:created>
  <dcterms:modified xsi:type="dcterms:W3CDTF">2019-07-18T03:50:58Z</dcterms:modified>
</cp:coreProperties>
</file>