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notesSlides/notesSlide10.xml" ContentType="application/vnd.openxmlformats-officedocument.presentationml.notesSl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1.xml" ContentType="application/vnd.openxmlformats-officedocument.presentationml.notesSlid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2.xml" ContentType="application/vnd.openxmlformats-officedocument.presentationml.notesSlid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380" r:id="rId1"/>
  </p:sldMasterIdLst>
  <p:notesMasterIdLst>
    <p:notesMasterId r:id="rId17"/>
  </p:notesMasterIdLst>
  <p:handoutMasterIdLst>
    <p:handoutMasterId r:id="rId18"/>
  </p:handoutMasterIdLst>
  <p:sldIdLst>
    <p:sldId id="395" r:id="rId2"/>
    <p:sldId id="394" r:id="rId3"/>
    <p:sldId id="372" r:id="rId4"/>
    <p:sldId id="388" r:id="rId5"/>
    <p:sldId id="390" r:id="rId6"/>
    <p:sldId id="373" r:id="rId7"/>
    <p:sldId id="391" r:id="rId8"/>
    <p:sldId id="392" r:id="rId9"/>
    <p:sldId id="376" r:id="rId10"/>
    <p:sldId id="377" r:id="rId11"/>
    <p:sldId id="375" r:id="rId12"/>
    <p:sldId id="396" r:id="rId13"/>
    <p:sldId id="384" r:id="rId14"/>
    <p:sldId id="385" r:id="rId15"/>
    <p:sldId id="387" r:id="rId16"/>
  </p:sldIdLst>
  <p:sldSz cx="9144000" cy="6858000" type="screen4x3"/>
  <p:notesSz cx="6646863" cy="97774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6DE81165-F1D1-49DE-A4B1-22763BFEDEF8}">
          <p14:sldIdLst>
            <p14:sldId id="395"/>
            <p14:sldId id="394"/>
            <p14:sldId id="372"/>
            <p14:sldId id="388"/>
            <p14:sldId id="390"/>
            <p14:sldId id="373"/>
            <p14:sldId id="391"/>
            <p14:sldId id="392"/>
            <p14:sldId id="376"/>
            <p14:sldId id="377"/>
            <p14:sldId id="375"/>
            <p14:sldId id="396"/>
            <p14:sldId id="384"/>
            <p14:sldId id="385"/>
            <p14:sldId id="38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92B5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94434" autoAdjust="0"/>
  </p:normalViewPr>
  <p:slideViewPr>
    <p:cSldViewPr>
      <p:cViewPr varScale="1">
        <p:scale>
          <a:sx n="71" d="100"/>
          <a:sy n="71" d="100"/>
        </p:scale>
        <p:origin x="117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___.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______1.xlsx"/><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______2.xlsx"/><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______3.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719447579552428"/>
          <c:y val="5.2407308523655362E-2"/>
          <c:w val="0.84665696542544078"/>
          <c:h val="0.87891952387801786"/>
        </c:manualLayout>
      </c:layout>
      <c:barChart>
        <c:barDir val="bar"/>
        <c:grouping val="stacked"/>
        <c:varyColors val="0"/>
        <c:ser>
          <c:idx val="0"/>
          <c:order val="0"/>
          <c:tx>
            <c:strRef>
              <c:f>'年次推移（大阪府）'!$A$2</c:f>
              <c:strCache>
                <c:ptCount val="1"/>
                <c:pt idx="0">
                  <c:v>区分３以下
（含区分なし）</c:v>
                </c:pt>
              </c:strCache>
            </c:strRef>
          </c:tx>
          <c:spPr>
            <a:solidFill>
              <a:schemeClr val="bg2">
                <a:lumMod val="90000"/>
              </a:schemeClr>
            </a:solidFill>
            <a:ln>
              <a:noFill/>
            </a:ln>
            <a:effectLst/>
          </c:spPr>
          <c:invertIfNegative val="0"/>
          <c:dLbls>
            <c:dLbl>
              <c:idx val="0"/>
              <c:tx>
                <c:rich>
                  <a:bodyPr/>
                  <a:lstStyle/>
                  <a:p>
                    <a:r>
                      <a:rPr lang="en-US" altLang="ja-JP" dirty="0" smtClean="0"/>
                      <a:t>285</a:t>
                    </a:r>
                    <a:r>
                      <a:rPr lang="ja-JP" altLang="en-US" dirty="0" smtClean="0"/>
                      <a:t>人</a:t>
                    </a:r>
                  </a:p>
                  <a:p>
                    <a:r>
                      <a:rPr lang="en-US" altLang="ja-JP" dirty="0" smtClean="0"/>
                      <a:t>(</a:t>
                    </a:r>
                    <a:fld id="{EC64D3DE-9F76-45B2-950C-B2EB1889C29E}"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04-A5FA-4C4C-97CF-F6625EE96E8E}"/>
                </c:ext>
              </c:extLst>
            </c:dLbl>
            <c:dLbl>
              <c:idx val="1"/>
              <c:tx>
                <c:rich>
                  <a:bodyPr/>
                  <a:lstStyle/>
                  <a:p>
                    <a:r>
                      <a:rPr lang="en-US" altLang="ja-JP" dirty="0" smtClean="0"/>
                      <a:t>222</a:t>
                    </a:r>
                    <a:r>
                      <a:rPr lang="ja-JP" altLang="en-US" dirty="0" smtClean="0"/>
                      <a:t>人</a:t>
                    </a:r>
                  </a:p>
                  <a:p>
                    <a:r>
                      <a:rPr lang="en-US" altLang="ja-JP" dirty="0" smtClean="0"/>
                      <a:t>(</a:t>
                    </a:r>
                    <a:fld id="{1E8A2D4D-70D9-4139-9E8A-61D2357F72D8}"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05-A5FA-4C4C-97CF-F6625EE96E8E}"/>
                </c:ext>
              </c:extLst>
            </c:dLbl>
            <c:dLbl>
              <c:idx val="2"/>
              <c:tx>
                <c:rich>
                  <a:bodyPr/>
                  <a:lstStyle/>
                  <a:p>
                    <a:r>
                      <a:rPr lang="en-US" altLang="ja-JP" dirty="0" smtClean="0"/>
                      <a:t>191</a:t>
                    </a:r>
                    <a:r>
                      <a:rPr lang="ja-JP" altLang="en-US" dirty="0" smtClean="0"/>
                      <a:t>人</a:t>
                    </a:r>
                  </a:p>
                  <a:p>
                    <a:r>
                      <a:rPr lang="en-US" altLang="ja-JP" dirty="0" smtClean="0"/>
                      <a:t>(</a:t>
                    </a:r>
                    <a:fld id="{71DD2010-DE8D-42EF-9939-AA475256669B}"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0B-A5FA-4C4C-97CF-F6625EE96E8E}"/>
                </c:ext>
              </c:extLst>
            </c:dLbl>
            <c:dLbl>
              <c:idx val="3"/>
              <c:tx>
                <c:rich>
                  <a:bodyPr/>
                  <a:lstStyle/>
                  <a:p>
                    <a:r>
                      <a:rPr lang="en-US" altLang="ja-JP" dirty="0" smtClean="0"/>
                      <a:t>178</a:t>
                    </a:r>
                    <a:r>
                      <a:rPr lang="ja-JP" altLang="en-US" dirty="0" smtClean="0"/>
                      <a:t>人</a:t>
                    </a:r>
                  </a:p>
                  <a:p>
                    <a:r>
                      <a:rPr lang="en-US" altLang="ja-JP" dirty="0" smtClean="0"/>
                      <a:t>(</a:t>
                    </a:r>
                    <a:fld id="{61EFEE3D-AA77-4FEB-ABA7-DD65CC578A93}"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0C-A5FA-4C4C-97CF-F6625EE96E8E}"/>
                </c:ext>
              </c:extLst>
            </c:dLbl>
            <c:dLbl>
              <c:idx val="4"/>
              <c:tx>
                <c:rich>
                  <a:bodyPr/>
                  <a:lstStyle/>
                  <a:p>
                    <a:r>
                      <a:rPr lang="en-US" altLang="ja-JP" dirty="0" smtClean="0"/>
                      <a:t>174</a:t>
                    </a:r>
                    <a:r>
                      <a:rPr lang="ja-JP" altLang="en-US" dirty="0" smtClean="0"/>
                      <a:t>人</a:t>
                    </a:r>
                  </a:p>
                  <a:p>
                    <a:r>
                      <a:rPr lang="en-US" altLang="ja-JP" dirty="0" smtClean="0"/>
                      <a:t>(</a:t>
                    </a:r>
                    <a:fld id="{06EC9CCF-A001-4990-AFA6-4DDBD6A56C5E}"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0D-A5FA-4C4C-97CF-F6625EE96E8E}"/>
                </c:ext>
              </c:extLst>
            </c:dLbl>
            <c:spPr>
              <a:noFill/>
              <a:ln>
                <a:noFill/>
              </a:ln>
              <a:effectLst/>
            </c:spPr>
            <c:txPr>
              <a:bodyPr rot="0" spcFirstLastPara="1" vertOverflow="ellipsis" vert="horz" wrap="square" anchor="ctr" anchorCtr="1"/>
              <a:lstStyle/>
              <a:p>
                <a:pPr>
                  <a:defRPr sz="1200" b="1" i="0" u="none" strike="noStrike" kern="1200" baseline="0">
                    <a:solidFill>
                      <a:schemeClr val="tx1">
                        <a:lumMod val="75000"/>
                        <a:lumOff val="25000"/>
                      </a:schemeClr>
                    </a:solidFill>
                    <a:latin typeface="HG丸ｺﾞｼｯｸM-PRO" panose="020F0600000000000000" pitchFamily="50" charset="-128"/>
                    <a:ea typeface="HG丸ｺﾞｼｯｸM-PRO" panose="020F0600000000000000" pitchFamily="50" charset="-128"/>
                    <a:cs typeface="+mn-cs"/>
                  </a:defRPr>
                </a:pPr>
                <a:endParaRPr lang="ja-JP"/>
              </a:p>
            </c:txPr>
            <c:dLblPos val="ctr"/>
            <c:showLegendKey val="0"/>
            <c:showVal val="1"/>
            <c:showCatName val="0"/>
            <c:showSerName val="0"/>
            <c:showPercent val="0"/>
            <c:showBubbleSize val="0"/>
            <c:separator>
</c:separator>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'年次推移（大阪府）'!$B$1:$F$1</c:f>
              <c:strCache>
                <c:ptCount val="5"/>
                <c:pt idx="0">
                  <c:v>H26.4</c:v>
                </c:pt>
                <c:pt idx="1">
                  <c:v>H27.4</c:v>
                </c:pt>
                <c:pt idx="2">
                  <c:v>H28.4</c:v>
                </c:pt>
                <c:pt idx="3">
                  <c:v>H29.4</c:v>
                </c:pt>
                <c:pt idx="4">
                  <c:v>H30.4</c:v>
                </c:pt>
              </c:strCache>
            </c:strRef>
          </c:cat>
          <c:val>
            <c:numRef>
              <c:f>'年次推移（大阪府）'!$B$2:$F$2</c:f>
              <c:numCache>
                <c:formatCode>#,##0_ ;[Red]\-#,##0\ </c:formatCode>
                <c:ptCount val="5"/>
                <c:pt idx="0">
                  <c:v>285</c:v>
                </c:pt>
                <c:pt idx="1">
                  <c:v>222</c:v>
                </c:pt>
                <c:pt idx="2">
                  <c:v>191</c:v>
                </c:pt>
                <c:pt idx="3">
                  <c:v>178</c:v>
                </c:pt>
                <c:pt idx="4" formatCode="General">
                  <c:v>174</c:v>
                </c:pt>
              </c:numCache>
            </c:numRef>
          </c:val>
          <c:extLst>
            <c:ext xmlns:c15="http://schemas.microsoft.com/office/drawing/2012/chart" uri="{02D57815-91ED-43cb-92C2-25804820EDAC}">
              <c15:datalabelsRange>
                <c15:f>'年次推移（大阪府）'!$G$2:$K$2</c15:f>
                <c15:dlblRangeCache>
                  <c:ptCount val="5"/>
                  <c:pt idx="0">
                    <c:v>5.6%</c:v>
                  </c:pt>
                  <c:pt idx="1">
                    <c:v>4.4%</c:v>
                  </c:pt>
                  <c:pt idx="2">
                    <c:v>3.8%</c:v>
                  </c:pt>
                  <c:pt idx="3">
                    <c:v>3.6%</c:v>
                  </c:pt>
                  <c:pt idx="4">
                    <c:v>3.5%</c:v>
                  </c:pt>
                </c15:dlblRangeCache>
              </c15:datalabelsRange>
            </c:ext>
            <c:ext xmlns:c16="http://schemas.microsoft.com/office/drawing/2014/chart" uri="{C3380CC4-5D6E-409C-BE32-E72D297353CC}">
              <c16:uniqueId val="{00000000-A5FA-4C4C-97CF-F6625EE96E8E}"/>
            </c:ext>
          </c:extLst>
        </c:ser>
        <c:ser>
          <c:idx val="1"/>
          <c:order val="1"/>
          <c:tx>
            <c:strRef>
              <c:f>'年次推移（大阪府）'!$A$3</c:f>
              <c:strCache>
                <c:ptCount val="1"/>
                <c:pt idx="0">
                  <c:v>区分４</c:v>
                </c:pt>
              </c:strCache>
            </c:strRef>
          </c:tx>
          <c:spPr>
            <a:solidFill>
              <a:schemeClr val="accent2"/>
            </a:solidFill>
            <a:ln>
              <a:noFill/>
            </a:ln>
            <a:effectLst/>
          </c:spPr>
          <c:invertIfNegative val="0"/>
          <c:dLbls>
            <c:dLbl>
              <c:idx val="0"/>
              <c:tx>
                <c:rich>
                  <a:bodyPr/>
                  <a:lstStyle/>
                  <a:p>
                    <a:r>
                      <a:rPr lang="en-US" altLang="ja-JP" dirty="0" smtClean="0"/>
                      <a:t>857</a:t>
                    </a:r>
                    <a:r>
                      <a:rPr lang="ja-JP" altLang="en-US" dirty="0" smtClean="0"/>
                      <a:t>人</a:t>
                    </a:r>
                  </a:p>
                  <a:p>
                    <a:r>
                      <a:rPr lang="ja-JP" altLang="en-US" dirty="0" smtClean="0"/>
                      <a:t>（</a:t>
                    </a:r>
                    <a:fld id="{91D3026A-636A-482B-B6E3-C8836ABDB6A2}" type="CELLRANGE">
                      <a:rPr lang="en-US" altLang="ja-JP" smtClean="0"/>
                      <a:pPr/>
                      <a:t>[CELLRANGE]</a:t>
                    </a:fld>
                    <a:r>
                      <a:rPr lang="ja-JP" altLang="en-US" dirty="0" smtClean="0"/>
                      <a:t>）</a:t>
                    </a:r>
                  </a:p>
                </c:rich>
              </c:tx>
              <c:dLblPos val="inBase"/>
              <c:showLegendKey val="0"/>
              <c:showVal val="1"/>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8-A5FA-4C4C-97CF-F6625EE96E8E}"/>
                </c:ext>
              </c:extLst>
            </c:dLbl>
            <c:dLbl>
              <c:idx val="1"/>
              <c:tx>
                <c:rich>
                  <a:bodyPr/>
                  <a:lstStyle/>
                  <a:p>
                    <a:r>
                      <a:rPr lang="en-US" altLang="ja-JP" dirty="0" smtClean="0"/>
                      <a:t>737</a:t>
                    </a:r>
                    <a:r>
                      <a:rPr lang="ja-JP" altLang="en-US" dirty="0" smtClean="0"/>
                      <a:t>人</a:t>
                    </a:r>
                  </a:p>
                  <a:p>
                    <a:r>
                      <a:rPr lang="ja-JP" altLang="en-US" dirty="0" smtClean="0"/>
                      <a:t>（</a:t>
                    </a:r>
                    <a:fld id="{7AA0651F-AD72-4B90-9D97-472ADDAED0EE}" type="CELLRANGE">
                      <a:rPr lang="en-US" altLang="ja-JP" smtClean="0"/>
                      <a:pPr/>
                      <a:t>[CELLRANGE]</a:t>
                    </a:fld>
                    <a:r>
                      <a:rPr lang="en-US" altLang="ja-JP" baseline="0" dirty="0"/>
                      <a:t>, </a:t>
                    </a:r>
                    <a:r>
                      <a:rPr lang="ja-JP" altLang="en-US" baseline="0" dirty="0" smtClean="0"/>
                      <a:t>）</a:t>
                    </a:r>
                  </a:p>
                </c:rich>
              </c:tx>
              <c:dLblPos val="inBase"/>
              <c:showLegendKey val="0"/>
              <c:showVal val="1"/>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7-A5FA-4C4C-97CF-F6625EE96E8E}"/>
                </c:ext>
              </c:extLst>
            </c:dLbl>
            <c:dLbl>
              <c:idx val="2"/>
              <c:tx>
                <c:rich>
                  <a:bodyPr/>
                  <a:lstStyle/>
                  <a:p>
                    <a:r>
                      <a:rPr lang="en-US" altLang="ja-JP" dirty="0" smtClean="0"/>
                      <a:t>632</a:t>
                    </a:r>
                    <a:r>
                      <a:rPr lang="ja-JP" altLang="en-US" dirty="0" smtClean="0"/>
                      <a:t>人</a:t>
                    </a:r>
                  </a:p>
                  <a:p>
                    <a:r>
                      <a:rPr lang="en-US" altLang="ja-JP" dirty="0" smtClean="0"/>
                      <a:t>(</a:t>
                    </a:r>
                    <a:fld id="{E532AA25-713B-4317-B5A7-B749417DEF5E}" type="CELLRANGE">
                      <a:rPr lang="en-US" altLang="ja-JP" smtClean="0"/>
                      <a:pPr/>
                      <a:t>[CELLRANGE]</a:t>
                    </a:fld>
                    <a:r>
                      <a:rPr lang="en-US" altLang="ja-JP" baseline="0" dirty="0" smtClean="0"/>
                      <a:t>)</a:t>
                    </a:r>
                  </a:p>
                </c:rich>
              </c:tx>
              <c:dLblPos val="inBase"/>
              <c:showLegendKey val="0"/>
              <c:showVal val="1"/>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6-A5FA-4C4C-97CF-F6625EE96E8E}"/>
                </c:ext>
              </c:extLst>
            </c:dLbl>
            <c:dLbl>
              <c:idx val="3"/>
              <c:tx>
                <c:rich>
                  <a:bodyPr/>
                  <a:lstStyle/>
                  <a:p>
                    <a:r>
                      <a:rPr lang="en-US" altLang="ja-JP" dirty="0" smtClean="0"/>
                      <a:t>509</a:t>
                    </a:r>
                    <a:r>
                      <a:rPr lang="ja-JP" altLang="en-US" dirty="0" smtClean="0"/>
                      <a:t>人</a:t>
                    </a:r>
                  </a:p>
                  <a:p>
                    <a:r>
                      <a:rPr lang="en-US" altLang="ja-JP" dirty="0" smtClean="0"/>
                      <a:t>(</a:t>
                    </a:r>
                    <a:fld id="{6ADA12C5-C809-401E-A531-4EA69BB8A8FE}" type="CELLRANGE">
                      <a:rPr lang="en-US" altLang="ja-JP" smtClean="0"/>
                      <a:pPr/>
                      <a:t>[CELLRANGE]</a:t>
                    </a:fld>
                    <a:r>
                      <a:rPr lang="en-US" altLang="ja-JP" baseline="0" dirty="0" smtClean="0"/>
                      <a:t>)</a:t>
                    </a:r>
                  </a:p>
                </c:rich>
              </c:tx>
              <c:dLblPos val="inBase"/>
              <c:showLegendKey val="0"/>
              <c:showVal val="1"/>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9-A5FA-4C4C-97CF-F6625EE96E8E}"/>
                </c:ext>
              </c:extLst>
            </c:dLbl>
            <c:dLbl>
              <c:idx val="4"/>
              <c:tx>
                <c:rich>
                  <a:bodyPr/>
                  <a:lstStyle/>
                  <a:p>
                    <a:r>
                      <a:rPr lang="en-US" altLang="ja-JP" dirty="0" smtClean="0"/>
                      <a:t>457</a:t>
                    </a:r>
                    <a:r>
                      <a:rPr lang="ja-JP" altLang="en-US" dirty="0" smtClean="0"/>
                      <a:t>人</a:t>
                    </a:r>
                  </a:p>
                  <a:p>
                    <a:r>
                      <a:rPr lang="en-US" altLang="ja-JP" dirty="0" smtClean="0"/>
                      <a:t>(</a:t>
                    </a:r>
                    <a:fld id="{5B25FE50-56EC-492E-949C-17F9CA582D0A}" type="CELLRANGE">
                      <a:rPr lang="en-US" altLang="ja-JP" smtClean="0"/>
                      <a:pPr/>
                      <a:t>[CELLRANGE]</a:t>
                    </a:fld>
                    <a:r>
                      <a:rPr lang="en-US" altLang="ja-JP" baseline="0" dirty="0" smtClean="0"/>
                      <a:t>)</a:t>
                    </a:r>
                  </a:p>
                </c:rich>
              </c:tx>
              <c:dLblPos val="inBase"/>
              <c:showLegendKey val="0"/>
              <c:showVal val="1"/>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A-A5FA-4C4C-97CF-F6625EE96E8E}"/>
                </c:ext>
              </c:extLst>
            </c:dLbl>
            <c:spPr>
              <a:noFill/>
              <a:ln>
                <a:noFill/>
              </a:ln>
              <a:effectLst/>
            </c:spPr>
            <c:txPr>
              <a:bodyPr rot="0" spcFirstLastPara="1" vertOverflow="overflow" horzOverflow="overflow" vert="horz" wrap="none" spcCol="0" anchor="ctr" anchorCtr="1">
                <a:noAutofit/>
              </a:bodyPr>
              <a:lstStyle/>
              <a:p>
                <a:pPr>
                  <a:defRPr sz="1200" b="1" i="0" u="none" strike="noStrike" kern="1200" baseline="0">
                    <a:solidFill>
                      <a:schemeClr val="bg1"/>
                    </a:solidFill>
                    <a:latin typeface="HG丸ｺﾞｼｯｸM-PRO" panose="020F0600000000000000" pitchFamily="50" charset="-128"/>
                    <a:ea typeface="HG丸ｺﾞｼｯｸM-PRO" panose="020F0600000000000000" pitchFamily="50" charset="-128"/>
                    <a:cs typeface="+mn-cs"/>
                  </a:defRPr>
                </a:pPr>
                <a:endParaRPr lang="ja-JP"/>
              </a:p>
            </c:txPr>
            <c:dLblPos val="inBase"/>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DataLabelsRange val="1"/>
                <c15:showLeaderLines val="1"/>
                <c15:leaderLines>
                  <c:spPr>
                    <a:ln w="9525" cap="flat" cmpd="sng" algn="ctr">
                      <a:solidFill>
                        <a:schemeClr val="tx1">
                          <a:lumMod val="35000"/>
                          <a:lumOff val="65000"/>
                        </a:schemeClr>
                      </a:solidFill>
                      <a:round/>
                    </a:ln>
                    <a:effectLst/>
                  </c:spPr>
                </c15:leaderLines>
              </c:ext>
            </c:extLst>
          </c:dLbls>
          <c:cat>
            <c:strRef>
              <c:f>'年次推移（大阪府）'!$B$1:$F$1</c:f>
              <c:strCache>
                <c:ptCount val="5"/>
                <c:pt idx="0">
                  <c:v>H26.4</c:v>
                </c:pt>
                <c:pt idx="1">
                  <c:v>H27.4</c:v>
                </c:pt>
                <c:pt idx="2">
                  <c:v>H28.4</c:v>
                </c:pt>
                <c:pt idx="3">
                  <c:v>H29.4</c:v>
                </c:pt>
                <c:pt idx="4">
                  <c:v>H30.4</c:v>
                </c:pt>
              </c:strCache>
            </c:strRef>
          </c:cat>
          <c:val>
            <c:numRef>
              <c:f>'年次推移（大阪府）'!$B$3:$F$3</c:f>
              <c:numCache>
                <c:formatCode>#,##0_ ;[Red]\-#,##0\ </c:formatCode>
                <c:ptCount val="5"/>
                <c:pt idx="0">
                  <c:v>857</c:v>
                </c:pt>
                <c:pt idx="1">
                  <c:v>737</c:v>
                </c:pt>
                <c:pt idx="2">
                  <c:v>632</c:v>
                </c:pt>
                <c:pt idx="3">
                  <c:v>509</c:v>
                </c:pt>
                <c:pt idx="4" formatCode="General">
                  <c:v>457</c:v>
                </c:pt>
              </c:numCache>
            </c:numRef>
          </c:val>
          <c:extLst>
            <c:ext xmlns:c15="http://schemas.microsoft.com/office/drawing/2012/chart" uri="{02D57815-91ED-43cb-92C2-25804820EDAC}">
              <c15:datalabelsRange>
                <c15:f>'年次推移（大阪府）'!$G$3:$K$3</c15:f>
                <c15:dlblRangeCache>
                  <c:ptCount val="5"/>
                  <c:pt idx="0">
                    <c:v>16.8%</c:v>
                  </c:pt>
                  <c:pt idx="1">
                    <c:v>14.6%</c:v>
                  </c:pt>
                  <c:pt idx="2">
                    <c:v>12.6%</c:v>
                  </c:pt>
                  <c:pt idx="3">
                    <c:v>10.2%</c:v>
                  </c:pt>
                  <c:pt idx="4">
                    <c:v>9.3%</c:v>
                  </c:pt>
                </c15:dlblRangeCache>
              </c15:datalabelsRange>
            </c:ext>
            <c:ext xmlns:c16="http://schemas.microsoft.com/office/drawing/2014/chart" uri="{C3380CC4-5D6E-409C-BE32-E72D297353CC}">
              <c16:uniqueId val="{00000001-A5FA-4C4C-97CF-F6625EE96E8E}"/>
            </c:ext>
          </c:extLst>
        </c:ser>
        <c:ser>
          <c:idx val="2"/>
          <c:order val="2"/>
          <c:tx>
            <c:strRef>
              <c:f>'年次推移（大阪府）'!$A$4</c:f>
              <c:strCache>
                <c:ptCount val="1"/>
                <c:pt idx="0">
                  <c:v>区分５</c:v>
                </c:pt>
              </c:strCache>
            </c:strRef>
          </c:tx>
          <c:spPr>
            <a:solidFill>
              <a:schemeClr val="accent3"/>
            </a:solidFill>
            <a:ln>
              <a:noFill/>
            </a:ln>
            <a:effectLst/>
          </c:spPr>
          <c:invertIfNegative val="0"/>
          <c:dLbls>
            <c:dLbl>
              <c:idx val="0"/>
              <c:layout>
                <c:manualLayout>
                  <c:x val="2.1428044858982438E-2"/>
                  <c:y val="2.5041525702587416E-3"/>
                </c:manualLayout>
              </c:layout>
              <c:tx>
                <c:rich>
                  <a:bodyPr/>
                  <a:lstStyle/>
                  <a:p>
                    <a:r>
                      <a:rPr lang="en-US" altLang="ja-JP" dirty="0" smtClean="0"/>
                      <a:t>1,564</a:t>
                    </a:r>
                    <a:r>
                      <a:rPr lang="ja-JP" altLang="en-US" dirty="0" smtClean="0"/>
                      <a:t>人</a:t>
                    </a:r>
                  </a:p>
                  <a:p>
                    <a:r>
                      <a:rPr lang="en-US" altLang="ja-JP" dirty="0" smtClean="0"/>
                      <a:t>(</a:t>
                    </a:r>
                    <a:fld id="{B432B4CF-D1C4-4E47-9AAF-9F69F5F20A1A}"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0E-A5FA-4C4C-97CF-F6625EE96E8E}"/>
                </c:ext>
              </c:extLst>
            </c:dLbl>
            <c:dLbl>
              <c:idx val="1"/>
              <c:tx>
                <c:rich>
                  <a:bodyPr/>
                  <a:lstStyle/>
                  <a:p>
                    <a:r>
                      <a:rPr lang="en-US" altLang="ja-JP" dirty="0" smtClean="0"/>
                      <a:t>1,501</a:t>
                    </a:r>
                    <a:r>
                      <a:rPr lang="ja-JP" altLang="en-US" dirty="0" smtClean="0"/>
                      <a:t>人</a:t>
                    </a:r>
                  </a:p>
                  <a:p>
                    <a:r>
                      <a:rPr lang="en-US" altLang="ja-JP" dirty="0" smtClean="0"/>
                      <a:t>(</a:t>
                    </a:r>
                    <a:fld id="{3132DA4D-F03E-4268-9621-4910211C55EB}"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0F-A5FA-4C4C-97CF-F6625EE96E8E}"/>
                </c:ext>
              </c:extLst>
            </c:dLbl>
            <c:dLbl>
              <c:idx val="2"/>
              <c:tx>
                <c:rich>
                  <a:bodyPr/>
                  <a:lstStyle/>
                  <a:p>
                    <a:r>
                      <a:rPr lang="en-US" altLang="ja-JP" dirty="0" smtClean="0"/>
                      <a:t>1,439</a:t>
                    </a:r>
                    <a:r>
                      <a:rPr lang="ja-JP" altLang="en-US" dirty="0" smtClean="0"/>
                      <a:t>人</a:t>
                    </a:r>
                  </a:p>
                  <a:p>
                    <a:r>
                      <a:rPr lang="en-US" altLang="ja-JP" dirty="0" smtClean="0"/>
                      <a:t>(</a:t>
                    </a:r>
                    <a:fld id="{7A10C5BC-FADC-4C09-BABC-33566209831A}"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10-A5FA-4C4C-97CF-F6625EE96E8E}"/>
                </c:ext>
              </c:extLst>
            </c:dLbl>
            <c:dLbl>
              <c:idx val="3"/>
              <c:tx>
                <c:rich>
                  <a:bodyPr/>
                  <a:lstStyle/>
                  <a:p>
                    <a:r>
                      <a:rPr lang="en-US" altLang="ja-JP" dirty="0" smtClean="0"/>
                      <a:t>1,364</a:t>
                    </a:r>
                    <a:r>
                      <a:rPr lang="ja-JP" altLang="en-US" dirty="0" smtClean="0"/>
                      <a:t>人</a:t>
                    </a:r>
                  </a:p>
                  <a:p>
                    <a:r>
                      <a:rPr lang="en-US" altLang="ja-JP" dirty="0" smtClean="0"/>
                      <a:t>(</a:t>
                    </a:r>
                    <a:fld id="{C5F34C0C-0BF4-4C5E-9015-841C5095659C}"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11-A5FA-4C4C-97CF-F6625EE96E8E}"/>
                </c:ext>
              </c:extLst>
            </c:dLbl>
            <c:dLbl>
              <c:idx val="4"/>
              <c:layout>
                <c:manualLayout>
                  <c:x val="9.8898668579918952E-3"/>
                  <c:y val="-5.0043643858235292E-3"/>
                </c:manualLayout>
              </c:layout>
              <c:tx>
                <c:rich>
                  <a:bodyPr/>
                  <a:lstStyle/>
                  <a:p>
                    <a:r>
                      <a:rPr lang="en-US" altLang="ja-JP" dirty="0" smtClean="0"/>
                      <a:t>1,296</a:t>
                    </a:r>
                    <a:r>
                      <a:rPr lang="ja-JP" altLang="en-US" dirty="0" smtClean="0"/>
                      <a:t>人</a:t>
                    </a:r>
                  </a:p>
                  <a:p>
                    <a:r>
                      <a:rPr lang="en-US" altLang="ja-JP" dirty="0" smtClean="0"/>
                      <a:t>(</a:t>
                    </a:r>
                    <a:fld id="{8D2D015B-48A3-4A0B-8168-55E330B146B1}"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12-A5FA-4C4C-97CF-F6625EE96E8E}"/>
                </c:ext>
              </c:extLst>
            </c:dLbl>
            <c:spPr>
              <a:noFill/>
              <a:ln>
                <a:noFill/>
              </a:ln>
              <a:effectLst/>
            </c:spPr>
            <c:txPr>
              <a:bodyPr rot="0" spcFirstLastPara="1" vertOverflow="overflow" horzOverflow="overflow" vert="horz" wrap="square" anchor="ctr" anchorCtr="1">
                <a:normAutofit/>
              </a:bodyPr>
              <a:lstStyle/>
              <a:p>
                <a:pPr>
                  <a:defRPr sz="1200" b="1" i="0" u="none" strike="noStrike" kern="1200" baseline="0">
                    <a:solidFill>
                      <a:schemeClr val="tx1">
                        <a:lumMod val="75000"/>
                        <a:lumOff val="25000"/>
                      </a:schemeClr>
                    </a:solidFill>
                    <a:latin typeface="HG丸ｺﾞｼｯｸM-PRO" panose="020F0600000000000000" pitchFamily="50" charset="-128"/>
                    <a:ea typeface="HG丸ｺﾞｼｯｸM-PRO" panose="020F0600000000000000" pitchFamily="50" charset="-128"/>
                    <a:cs typeface="+mn-cs"/>
                  </a:defRPr>
                </a:pPr>
                <a:endParaRPr lang="ja-JP"/>
              </a:p>
            </c:txPr>
            <c:dLblPos val="ctr"/>
            <c:showLegendKey val="0"/>
            <c:showVal val="1"/>
            <c:showCatName val="0"/>
            <c:showSerName val="0"/>
            <c:showPercent val="0"/>
            <c:showBubbleSize val="0"/>
            <c:separator>
</c:separator>
            <c:showLeaderLines val="0"/>
            <c:extLst>
              <c:ext xmlns:c15="http://schemas.microsoft.com/office/drawing/2012/chart" uri="{CE6537A1-D6FC-4f65-9D91-7224C49458BB}">
                <c15:spPr xmlns:c15="http://schemas.microsoft.com/office/drawing/2012/chart">
                  <a:prstGeom prst="rect">
                    <a:avLst/>
                  </a:prstGeom>
                </c15:spPr>
                <c15:showDataLabelsRange val="1"/>
                <c15:showLeaderLines val="1"/>
                <c15:leaderLines>
                  <c:spPr>
                    <a:ln w="9525" cap="flat" cmpd="sng" algn="ctr">
                      <a:solidFill>
                        <a:schemeClr val="tx1">
                          <a:lumMod val="35000"/>
                          <a:lumOff val="65000"/>
                        </a:schemeClr>
                      </a:solidFill>
                      <a:round/>
                    </a:ln>
                    <a:effectLst/>
                  </c:spPr>
                </c15:leaderLines>
              </c:ext>
            </c:extLst>
          </c:dLbls>
          <c:cat>
            <c:strRef>
              <c:f>'年次推移（大阪府）'!$B$1:$F$1</c:f>
              <c:strCache>
                <c:ptCount val="5"/>
                <c:pt idx="0">
                  <c:v>H26.4</c:v>
                </c:pt>
                <c:pt idx="1">
                  <c:v>H27.4</c:v>
                </c:pt>
                <c:pt idx="2">
                  <c:v>H28.4</c:v>
                </c:pt>
                <c:pt idx="3">
                  <c:v>H29.4</c:v>
                </c:pt>
                <c:pt idx="4">
                  <c:v>H30.4</c:v>
                </c:pt>
              </c:strCache>
            </c:strRef>
          </c:cat>
          <c:val>
            <c:numRef>
              <c:f>'年次推移（大阪府）'!$B$4:$F$4</c:f>
              <c:numCache>
                <c:formatCode>#,##0_ ;[Red]\-#,##0\ </c:formatCode>
                <c:ptCount val="5"/>
                <c:pt idx="0">
                  <c:v>1564</c:v>
                </c:pt>
                <c:pt idx="1">
                  <c:v>1501</c:v>
                </c:pt>
                <c:pt idx="2">
                  <c:v>1439</c:v>
                </c:pt>
                <c:pt idx="3">
                  <c:v>1364</c:v>
                </c:pt>
                <c:pt idx="4" formatCode="General">
                  <c:v>1296</c:v>
                </c:pt>
              </c:numCache>
            </c:numRef>
          </c:val>
          <c:extLst>
            <c:ext xmlns:c15="http://schemas.microsoft.com/office/drawing/2012/chart" uri="{02D57815-91ED-43cb-92C2-25804820EDAC}">
              <c15:datalabelsRange>
                <c15:f>'年次推移（大阪府）'!$G$4:$K$4</c15:f>
                <c15:dlblRangeCache>
                  <c:ptCount val="5"/>
                  <c:pt idx="0">
                    <c:v>30.6%</c:v>
                  </c:pt>
                  <c:pt idx="1">
                    <c:v>29.7%</c:v>
                  </c:pt>
                  <c:pt idx="2">
                    <c:v>28.8%</c:v>
                  </c:pt>
                  <c:pt idx="3">
                    <c:v>27.4%</c:v>
                  </c:pt>
                  <c:pt idx="4">
                    <c:v>26.4%</c:v>
                  </c:pt>
                </c15:dlblRangeCache>
              </c15:datalabelsRange>
            </c:ext>
            <c:ext xmlns:c16="http://schemas.microsoft.com/office/drawing/2014/chart" uri="{C3380CC4-5D6E-409C-BE32-E72D297353CC}">
              <c16:uniqueId val="{00000002-A5FA-4C4C-97CF-F6625EE96E8E}"/>
            </c:ext>
          </c:extLst>
        </c:ser>
        <c:ser>
          <c:idx val="3"/>
          <c:order val="3"/>
          <c:tx>
            <c:strRef>
              <c:f>'年次推移（大阪府）'!$A$5</c:f>
              <c:strCache>
                <c:ptCount val="1"/>
                <c:pt idx="0">
                  <c:v>区分６</c:v>
                </c:pt>
              </c:strCache>
            </c:strRef>
          </c:tx>
          <c:spPr>
            <a:solidFill>
              <a:schemeClr val="accent4"/>
            </a:solidFill>
            <a:ln>
              <a:noFill/>
            </a:ln>
            <a:effectLst/>
          </c:spPr>
          <c:invertIfNegative val="0"/>
          <c:dLbls>
            <c:dLbl>
              <c:idx val="0"/>
              <c:tx>
                <c:rich>
                  <a:bodyPr/>
                  <a:lstStyle/>
                  <a:p>
                    <a:r>
                      <a:rPr lang="en-US" altLang="ja-JP" dirty="0" smtClean="0"/>
                      <a:t>2,403</a:t>
                    </a:r>
                    <a:r>
                      <a:rPr lang="ja-JP" altLang="en-US" dirty="0" smtClean="0"/>
                      <a:t>人</a:t>
                    </a:r>
                  </a:p>
                  <a:p>
                    <a:r>
                      <a:rPr lang="en-US" altLang="ja-JP" dirty="0" smtClean="0"/>
                      <a:t>(</a:t>
                    </a:r>
                    <a:fld id="{75DA4529-0C61-4643-B0B1-58C6B9CA5C5C}"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13-A5FA-4C4C-97CF-F6625EE96E8E}"/>
                </c:ext>
              </c:extLst>
            </c:dLbl>
            <c:dLbl>
              <c:idx val="1"/>
              <c:tx>
                <c:rich>
                  <a:bodyPr/>
                  <a:lstStyle/>
                  <a:p>
                    <a:r>
                      <a:rPr lang="en-US" altLang="ja-JP" dirty="0" smtClean="0"/>
                      <a:t>2,591</a:t>
                    </a:r>
                    <a:r>
                      <a:rPr lang="ja-JP" altLang="en-US" dirty="0" smtClean="0"/>
                      <a:t>人</a:t>
                    </a:r>
                  </a:p>
                  <a:p>
                    <a:r>
                      <a:rPr lang="en-US" altLang="ja-JP" dirty="0" smtClean="0"/>
                      <a:t>(</a:t>
                    </a:r>
                    <a:fld id="{71259439-AE6E-479F-B050-5A55AF6F2904}"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14-A5FA-4C4C-97CF-F6625EE96E8E}"/>
                </c:ext>
              </c:extLst>
            </c:dLbl>
            <c:dLbl>
              <c:idx val="2"/>
              <c:tx>
                <c:rich>
                  <a:bodyPr/>
                  <a:lstStyle/>
                  <a:p>
                    <a:r>
                      <a:rPr lang="en-US" altLang="ja-JP" dirty="0" smtClean="0"/>
                      <a:t>2,737</a:t>
                    </a:r>
                    <a:r>
                      <a:rPr lang="ja-JP" altLang="en-US" dirty="0" smtClean="0"/>
                      <a:t>人</a:t>
                    </a:r>
                  </a:p>
                  <a:p>
                    <a:r>
                      <a:rPr lang="en-US" altLang="ja-JP" dirty="0" smtClean="0"/>
                      <a:t>(</a:t>
                    </a:r>
                    <a:fld id="{F83757C7-19E8-4091-A716-042FFCFC85C1}"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15-A5FA-4C4C-97CF-F6625EE96E8E}"/>
                </c:ext>
              </c:extLst>
            </c:dLbl>
            <c:dLbl>
              <c:idx val="3"/>
              <c:tx>
                <c:rich>
                  <a:bodyPr/>
                  <a:lstStyle/>
                  <a:p>
                    <a:r>
                      <a:rPr lang="en-US" altLang="ja-JP" dirty="0" smtClean="0"/>
                      <a:t>2,920</a:t>
                    </a:r>
                    <a:r>
                      <a:rPr lang="ja-JP" altLang="en-US" dirty="0" smtClean="0"/>
                      <a:t>人</a:t>
                    </a:r>
                  </a:p>
                  <a:p>
                    <a:r>
                      <a:rPr lang="en-US" altLang="ja-JP" dirty="0" smtClean="0"/>
                      <a:t>(</a:t>
                    </a:r>
                    <a:fld id="{EF3142F1-C08F-4A66-97D0-0B2F3523C8B3}"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16-A5FA-4C4C-97CF-F6625EE96E8E}"/>
                </c:ext>
              </c:extLst>
            </c:dLbl>
            <c:dLbl>
              <c:idx val="4"/>
              <c:tx>
                <c:rich>
                  <a:bodyPr/>
                  <a:lstStyle/>
                  <a:p>
                    <a:r>
                      <a:rPr lang="en-US" altLang="ja-JP" dirty="0" smtClean="0"/>
                      <a:t>2,987</a:t>
                    </a:r>
                    <a:r>
                      <a:rPr lang="ja-JP" altLang="en-US" dirty="0" smtClean="0"/>
                      <a:t>人</a:t>
                    </a:r>
                  </a:p>
                  <a:p>
                    <a:r>
                      <a:rPr lang="en-US" altLang="ja-JP" dirty="0" smtClean="0"/>
                      <a:t>(</a:t>
                    </a:r>
                    <a:fld id="{1756CAD8-081A-4DF9-BA57-BC92CCDC017D}"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17-A5FA-4C4C-97CF-F6625EE96E8E}"/>
                </c:ext>
              </c:extLst>
            </c:dLbl>
            <c:spPr>
              <a:noFill/>
              <a:ln>
                <a:noFill/>
              </a:ln>
              <a:effectLst/>
            </c:spPr>
            <c:txPr>
              <a:bodyPr rot="0" spcFirstLastPara="1" vertOverflow="ellipsis" vert="horz" wrap="square" anchor="ctr" anchorCtr="1"/>
              <a:lstStyle/>
              <a:p>
                <a:pPr>
                  <a:defRPr sz="1200" b="1" i="0" u="none" strike="noStrike" kern="1200" baseline="0">
                    <a:solidFill>
                      <a:schemeClr val="tx1">
                        <a:lumMod val="75000"/>
                        <a:lumOff val="25000"/>
                      </a:schemeClr>
                    </a:solidFill>
                    <a:latin typeface="HG丸ｺﾞｼｯｸM-PRO" panose="020F0600000000000000" pitchFamily="50" charset="-128"/>
                    <a:ea typeface="HG丸ｺﾞｼｯｸM-PRO" panose="020F0600000000000000" pitchFamily="50" charset="-128"/>
                    <a:cs typeface="+mn-cs"/>
                  </a:defRPr>
                </a:pPr>
                <a:endParaRPr lang="ja-JP"/>
              </a:p>
            </c:txPr>
            <c:dLblPos val="ctr"/>
            <c:showLegendKey val="0"/>
            <c:showVal val="1"/>
            <c:showCatName val="0"/>
            <c:showSerName val="0"/>
            <c:showPercent val="0"/>
            <c:showBubbleSize val="0"/>
            <c:separator>
</c:separator>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'年次推移（大阪府）'!$B$1:$F$1</c:f>
              <c:strCache>
                <c:ptCount val="5"/>
                <c:pt idx="0">
                  <c:v>H26.4</c:v>
                </c:pt>
                <c:pt idx="1">
                  <c:v>H27.4</c:v>
                </c:pt>
                <c:pt idx="2">
                  <c:v>H28.4</c:v>
                </c:pt>
                <c:pt idx="3">
                  <c:v>H29.4</c:v>
                </c:pt>
                <c:pt idx="4">
                  <c:v>H30.4</c:v>
                </c:pt>
              </c:strCache>
            </c:strRef>
          </c:cat>
          <c:val>
            <c:numRef>
              <c:f>'年次推移（大阪府）'!$B$5:$F$5</c:f>
              <c:numCache>
                <c:formatCode>#,##0_ ;[Red]\-#,##0\ </c:formatCode>
                <c:ptCount val="5"/>
                <c:pt idx="0">
                  <c:v>2403</c:v>
                </c:pt>
                <c:pt idx="1">
                  <c:v>2591</c:v>
                </c:pt>
                <c:pt idx="2">
                  <c:v>2737</c:v>
                </c:pt>
                <c:pt idx="3">
                  <c:v>2920</c:v>
                </c:pt>
                <c:pt idx="4" formatCode="General">
                  <c:v>2987</c:v>
                </c:pt>
              </c:numCache>
            </c:numRef>
          </c:val>
          <c:extLst>
            <c:ext xmlns:c15="http://schemas.microsoft.com/office/drawing/2012/chart" uri="{02D57815-91ED-43cb-92C2-25804820EDAC}">
              <c15:datalabelsRange>
                <c15:f>'年次推移（大阪府）'!$G$5:$K$5</c15:f>
                <c15:dlblRangeCache>
                  <c:ptCount val="5"/>
                  <c:pt idx="0">
                    <c:v>47.0%</c:v>
                  </c:pt>
                  <c:pt idx="1">
                    <c:v>51.3%</c:v>
                  </c:pt>
                  <c:pt idx="2">
                    <c:v>54.8%</c:v>
                  </c:pt>
                  <c:pt idx="3">
                    <c:v>58.7%</c:v>
                  </c:pt>
                  <c:pt idx="4">
                    <c:v>60.8%</c:v>
                  </c:pt>
                </c15:dlblRangeCache>
              </c15:datalabelsRange>
            </c:ext>
            <c:ext xmlns:c16="http://schemas.microsoft.com/office/drawing/2014/chart" uri="{C3380CC4-5D6E-409C-BE32-E72D297353CC}">
              <c16:uniqueId val="{00000003-A5FA-4C4C-97CF-F6625EE96E8E}"/>
            </c:ext>
          </c:extLst>
        </c:ser>
        <c:dLbls>
          <c:dLblPos val="ctr"/>
          <c:showLegendKey val="0"/>
          <c:showVal val="1"/>
          <c:showCatName val="0"/>
          <c:showSerName val="0"/>
          <c:showPercent val="0"/>
          <c:showBubbleSize val="0"/>
        </c:dLbls>
        <c:gapWidth val="30"/>
        <c:overlap val="100"/>
        <c:axId val="479824816"/>
        <c:axId val="479833552"/>
      </c:barChart>
      <c:catAx>
        <c:axId val="47982481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crossAx val="479833552"/>
        <c:crosses val="autoZero"/>
        <c:auto val="0"/>
        <c:lblAlgn val="ctr"/>
        <c:lblOffset val="100"/>
        <c:noMultiLvlLbl val="0"/>
      </c:catAx>
      <c:valAx>
        <c:axId val="479833552"/>
        <c:scaling>
          <c:orientation val="minMax"/>
        </c:scaling>
        <c:delete val="0"/>
        <c:axPos val="t"/>
        <c:majorGridlines>
          <c:spPr>
            <a:ln w="9525" cap="flat" cmpd="sng" algn="ctr">
              <a:solidFill>
                <a:schemeClr val="tx1">
                  <a:lumMod val="15000"/>
                  <a:lumOff val="85000"/>
                </a:schemeClr>
              </a:solidFill>
              <a:round/>
            </a:ln>
            <a:effectLst/>
          </c:spPr>
        </c:majorGridlines>
        <c:numFmt formatCode="#,##0_ ;[Red]\-#,##0\ "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crossAx val="479824816"/>
        <c:crosses val="autoZero"/>
        <c:crossBetween val="between"/>
      </c:valAx>
      <c:spPr>
        <a:noFill/>
        <a:ln>
          <a:noFill/>
        </a:ln>
        <a:effectLst/>
      </c:spPr>
    </c:plotArea>
    <c:legend>
      <c:legendPos val="b"/>
      <c:layout>
        <c:manualLayout>
          <c:xMode val="edge"/>
          <c:yMode val="edge"/>
          <c:x val="0.2597299676982931"/>
          <c:y val="0.90315634747210438"/>
          <c:w val="0.46405682338514825"/>
          <c:h val="7.932699791337039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legend>
    <c:plotVisOnly val="1"/>
    <c:dispBlanksAs val="gap"/>
    <c:showDLblsOverMax val="0"/>
  </c:chart>
  <c:spPr>
    <a:noFill/>
    <a:ln>
      <a:noFill/>
    </a:ln>
    <a:effectLst/>
  </c:spPr>
  <c:txPr>
    <a:bodyPr/>
    <a:lstStyle/>
    <a:p>
      <a:pPr>
        <a:defRPr>
          <a:latin typeface="HG丸ｺﾞｼｯｸM-PRO" panose="020F0600000000000000" pitchFamily="50" charset="-128"/>
          <a:ea typeface="HG丸ｺﾞｼｯｸM-PRO" panose="020F0600000000000000" pitchFamily="50" charset="-128"/>
        </a:defRPr>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006692280853349E-2"/>
          <c:y val="0.12828338075309831"/>
          <c:w val="0.86368285186018712"/>
          <c:h val="0.7366141148530122"/>
        </c:manualLayout>
      </c:layout>
      <c:barChart>
        <c:barDir val="bar"/>
        <c:grouping val="stacked"/>
        <c:varyColors val="0"/>
        <c:ser>
          <c:idx val="0"/>
          <c:order val="0"/>
          <c:tx>
            <c:strRef>
              <c:f>'年次推移（大阪府）'!$B$8</c:f>
              <c:strCache>
                <c:ptCount val="1"/>
                <c:pt idx="0">
                  <c:v>２０歳未満</c:v>
                </c:pt>
              </c:strCache>
            </c:strRef>
          </c:tx>
          <c:spPr>
            <a:solidFill>
              <a:schemeClr val="accent1"/>
            </a:solidFill>
            <a:ln>
              <a:noFill/>
            </a:ln>
            <a:effectLst/>
          </c:spPr>
          <c:invertIfNegative val="0"/>
          <c:cat>
            <c:strRef>
              <c:f>'年次推移（大阪府）'!$A$9:$A$13</c:f>
              <c:strCache>
                <c:ptCount val="5"/>
                <c:pt idx="0">
                  <c:v>H26.4</c:v>
                </c:pt>
                <c:pt idx="1">
                  <c:v>H27.4</c:v>
                </c:pt>
                <c:pt idx="2">
                  <c:v>H28.4</c:v>
                </c:pt>
                <c:pt idx="3">
                  <c:v>H29.4</c:v>
                </c:pt>
                <c:pt idx="4">
                  <c:v>H30.4</c:v>
                </c:pt>
              </c:strCache>
            </c:strRef>
          </c:cat>
          <c:val>
            <c:numRef>
              <c:f>'年次推移（大阪府）'!$B$9:$B$13</c:f>
              <c:numCache>
                <c:formatCode>#,##0_ ;[Red]\-#,##0\ </c:formatCode>
                <c:ptCount val="5"/>
                <c:pt idx="0">
                  <c:v>51</c:v>
                </c:pt>
                <c:pt idx="1">
                  <c:v>48</c:v>
                </c:pt>
                <c:pt idx="2">
                  <c:v>49</c:v>
                </c:pt>
                <c:pt idx="3">
                  <c:v>48</c:v>
                </c:pt>
                <c:pt idx="4">
                  <c:v>45</c:v>
                </c:pt>
              </c:numCache>
            </c:numRef>
          </c:val>
          <c:extLst>
            <c:ext xmlns:c16="http://schemas.microsoft.com/office/drawing/2014/chart" uri="{C3380CC4-5D6E-409C-BE32-E72D297353CC}">
              <c16:uniqueId val="{00000000-9EE2-416D-ACEE-1F551F2F9062}"/>
            </c:ext>
          </c:extLst>
        </c:ser>
        <c:ser>
          <c:idx val="1"/>
          <c:order val="1"/>
          <c:tx>
            <c:strRef>
              <c:f>'年次推移（大阪府）'!$C$8</c:f>
              <c:strCache>
                <c:ptCount val="1"/>
                <c:pt idx="0">
                  <c:v>２０歳以上
３０歳未満</c:v>
                </c:pt>
              </c:strCache>
            </c:strRef>
          </c:tx>
          <c:spPr>
            <a:solidFill>
              <a:schemeClr val="bg2"/>
            </a:solidFill>
            <a:ln>
              <a:noFill/>
            </a:ln>
            <a:effectLst/>
          </c:spPr>
          <c:invertIfNegative val="0"/>
          <c:dLbls>
            <c:dLbl>
              <c:idx val="0"/>
              <c:tx>
                <c:rich>
                  <a:bodyPr/>
                  <a:lstStyle/>
                  <a:p>
                    <a:r>
                      <a:rPr lang="en-US" altLang="ja-JP" smtClean="0"/>
                      <a:t>409</a:t>
                    </a:r>
                    <a:r>
                      <a:rPr lang="ja-JP" altLang="en-US" smtClean="0"/>
                      <a:t>人</a:t>
                    </a:r>
                    <a:endParaRPr lang="ja-JP" altLang="en-US" dirty="0" smtClean="0"/>
                  </a:p>
                  <a:p>
                    <a:r>
                      <a:rPr lang="en-US" altLang="ja-JP" dirty="0" smtClean="0"/>
                      <a:t>(</a:t>
                    </a:r>
                    <a:fld id="{B62B8812-5D0E-4101-B86B-B17F264DB414}"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07-9EE2-416D-ACEE-1F551F2F9062}"/>
                </c:ext>
              </c:extLst>
            </c:dLbl>
            <c:dLbl>
              <c:idx val="1"/>
              <c:tx>
                <c:rich>
                  <a:bodyPr/>
                  <a:lstStyle/>
                  <a:p>
                    <a:r>
                      <a:rPr lang="en-US" altLang="ja-JP" smtClean="0"/>
                      <a:t>369</a:t>
                    </a:r>
                    <a:r>
                      <a:rPr lang="ja-JP" altLang="en-US" smtClean="0"/>
                      <a:t>人</a:t>
                    </a:r>
                    <a:endParaRPr lang="ja-JP" altLang="en-US" dirty="0" smtClean="0"/>
                  </a:p>
                  <a:p>
                    <a:r>
                      <a:rPr lang="en-US" altLang="ja-JP" dirty="0" smtClean="0"/>
                      <a:t>(</a:t>
                    </a:r>
                    <a:fld id="{B62B8812-5D0E-4101-B86B-B17F264DB414}"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08-9EE2-416D-ACEE-1F551F2F9062}"/>
                </c:ext>
              </c:extLst>
            </c:dLbl>
            <c:dLbl>
              <c:idx val="2"/>
              <c:tx>
                <c:rich>
                  <a:bodyPr/>
                  <a:lstStyle/>
                  <a:p>
                    <a:r>
                      <a:rPr lang="en-US" altLang="ja-JP" smtClean="0"/>
                      <a:t>330</a:t>
                    </a:r>
                    <a:r>
                      <a:rPr lang="ja-JP" altLang="en-US" smtClean="0"/>
                      <a:t>人</a:t>
                    </a:r>
                    <a:endParaRPr lang="ja-JP" altLang="en-US" dirty="0" smtClean="0"/>
                  </a:p>
                  <a:p>
                    <a:r>
                      <a:rPr lang="en-US" altLang="ja-JP" dirty="0" smtClean="0"/>
                      <a:t>(</a:t>
                    </a:r>
                    <a:fld id="{B62B8812-5D0E-4101-B86B-B17F264DB414}"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09-9EE2-416D-ACEE-1F551F2F9062}"/>
                </c:ext>
              </c:extLst>
            </c:dLbl>
            <c:dLbl>
              <c:idx val="3"/>
              <c:tx>
                <c:rich>
                  <a:bodyPr/>
                  <a:lstStyle/>
                  <a:p>
                    <a:r>
                      <a:rPr lang="en-US" altLang="ja-JP" smtClean="0"/>
                      <a:t>317</a:t>
                    </a:r>
                    <a:r>
                      <a:rPr lang="ja-JP" altLang="en-US" smtClean="0"/>
                      <a:t>人</a:t>
                    </a:r>
                    <a:endParaRPr lang="ja-JP" altLang="en-US" dirty="0" smtClean="0"/>
                  </a:p>
                  <a:p>
                    <a:r>
                      <a:rPr lang="en-US" altLang="ja-JP" dirty="0" smtClean="0"/>
                      <a:t>(</a:t>
                    </a:r>
                    <a:fld id="{B62B8812-5D0E-4101-B86B-B17F264DB414}"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0A-9EE2-416D-ACEE-1F551F2F9062}"/>
                </c:ext>
              </c:extLst>
            </c:dLbl>
            <c:dLbl>
              <c:idx val="4"/>
              <c:tx>
                <c:rich>
                  <a:bodyPr/>
                  <a:lstStyle/>
                  <a:p>
                    <a:r>
                      <a:rPr lang="en-US" altLang="ja-JP" smtClean="0"/>
                      <a:t>308</a:t>
                    </a:r>
                    <a:r>
                      <a:rPr lang="ja-JP" altLang="en-US" smtClean="0"/>
                      <a:t>人</a:t>
                    </a:r>
                    <a:endParaRPr lang="ja-JP" altLang="en-US" dirty="0" smtClean="0"/>
                  </a:p>
                  <a:p>
                    <a:r>
                      <a:rPr lang="en-US" altLang="ja-JP" dirty="0" smtClean="0"/>
                      <a:t>(</a:t>
                    </a:r>
                    <a:fld id="{B62B8812-5D0E-4101-B86B-B17F264DB414}"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0B-9EE2-416D-ACEE-1F551F2F9062}"/>
                </c:ext>
              </c:extLst>
            </c:dLbl>
            <c:numFmt formatCode="#,##0_ ;[Red]\-#,##0\ " sourceLinked="0"/>
            <c:spPr>
              <a:noFill/>
              <a:ln>
                <a:noFill/>
              </a:ln>
              <a:effectLst/>
            </c:spPr>
            <c:txPr>
              <a:bodyPr rot="0" spcFirstLastPara="1" vertOverflow="ellipsis" vert="horz" wrap="square" anchor="ctr" anchorCtr="1"/>
              <a:lstStyle/>
              <a:p>
                <a:pPr>
                  <a:defRPr sz="1200" b="1" i="0" u="none" strike="noStrike" kern="1200" baseline="0">
                    <a:solidFill>
                      <a:schemeClr val="tx1">
                        <a:lumMod val="75000"/>
                        <a:lumOff val="25000"/>
                      </a:schemeClr>
                    </a:solidFill>
                    <a:latin typeface="HG丸ｺﾞｼｯｸM-PRO" panose="020F0600000000000000" pitchFamily="50" charset="-128"/>
                    <a:ea typeface="HG丸ｺﾞｼｯｸM-PRO" panose="020F0600000000000000" pitchFamily="50" charset="-128"/>
                    <a:cs typeface="+mn-cs"/>
                  </a:defRPr>
                </a:pPr>
                <a:endParaRPr lang="ja-JP"/>
              </a:p>
            </c:txPr>
            <c:dLblPos val="ctr"/>
            <c:showLegendKey val="0"/>
            <c:showVal val="1"/>
            <c:showCatName val="0"/>
            <c:showSerName val="0"/>
            <c:showPercent val="0"/>
            <c:showBubbleSize val="0"/>
            <c:separator>
</c:separator>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'年次推移（大阪府）'!$A$9:$A$13</c:f>
              <c:strCache>
                <c:ptCount val="5"/>
                <c:pt idx="0">
                  <c:v>H26.4</c:v>
                </c:pt>
                <c:pt idx="1">
                  <c:v>H27.4</c:v>
                </c:pt>
                <c:pt idx="2">
                  <c:v>H28.4</c:v>
                </c:pt>
                <c:pt idx="3">
                  <c:v>H29.4</c:v>
                </c:pt>
                <c:pt idx="4">
                  <c:v>H30.4</c:v>
                </c:pt>
              </c:strCache>
            </c:strRef>
          </c:cat>
          <c:val>
            <c:numRef>
              <c:f>'年次推移（大阪府）'!$C$9:$C$13</c:f>
              <c:numCache>
                <c:formatCode>#,##0_ ;[Red]\-#,##0\ </c:formatCode>
                <c:ptCount val="5"/>
                <c:pt idx="0">
                  <c:v>409</c:v>
                </c:pt>
                <c:pt idx="1">
                  <c:v>369</c:v>
                </c:pt>
                <c:pt idx="2">
                  <c:v>330</c:v>
                </c:pt>
                <c:pt idx="3">
                  <c:v>317</c:v>
                </c:pt>
                <c:pt idx="4">
                  <c:v>308</c:v>
                </c:pt>
              </c:numCache>
            </c:numRef>
          </c:val>
          <c:extLst>
            <c:ext xmlns:c15="http://schemas.microsoft.com/office/drawing/2012/chart" uri="{02D57815-91ED-43cb-92C2-25804820EDAC}">
              <c15:datalabelsRange>
                <c15:f>'年次推移（大阪府）'!$M$9:$M$13</c15:f>
                <c15:dlblRangeCache>
                  <c:ptCount val="5"/>
                  <c:pt idx="0">
                    <c:v>8.0%</c:v>
                  </c:pt>
                  <c:pt idx="1">
                    <c:v>7.3%</c:v>
                  </c:pt>
                  <c:pt idx="2">
                    <c:v>6.6%</c:v>
                  </c:pt>
                  <c:pt idx="3">
                    <c:v>6.4%</c:v>
                  </c:pt>
                  <c:pt idx="4">
                    <c:v>6.3%</c:v>
                  </c:pt>
                </c15:dlblRangeCache>
              </c15:datalabelsRange>
            </c:ext>
            <c:ext xmlns:c16="http://schemas.microsoft.com/office/drawing/2014/chart" uri="{C3380CC4-5D6E-409C-BE32-E72D297353CC}">
              <c16:uniqueId val="{00000001-9EE2-416D-ACEE-1F551F2F9062}"/>
            </c:ext>
          </c:extLst>
        </c:ser>
        <c:ser>
          <c:idx val="2"/>
          <c:order val="2"/>
          <c:tx>
            <c:strRef>
              <c:f>'年次推移（大阪府）'!$D$8</c:f>
              <c:strCache>
                <c:ptCount val="1"/>
                <c:pt idx="0">
                  <c:v>３０歳以上
４０歳未満</c:v>
                </c:pt>
              </c:strCache>
            </c:strRef>
          </c:tx>
          <c:spPr>
            <a:solidFill>
              <a:schemeClr val="accent3"/>
            </a:solidFill>
            <a:ln>
              <a:noFill/>
            </a:ln>
            <a:effectLst/>
          </c:spPr>
          <c:invertIfNegative val="0"/>
          <c:dLbls>
            <c:dLbl>
              <c:idx val="0"/>
              <c:tx>
                <c:rich>
                  <a:bodyPr/>
                  <a:lstStyle/>
                  <a:p>
                    <a:r>
                      <a:rPr lang="en-US" altLang="ja-JP" smtClean="0"/>
                      <a:t>895</a:t>
                    </a:r>
                    <a:r>
                      <a:rPr lang="ja-JP" altLang="en-US" smtClean="0"/>
                      <a:t>人</a:t>
                    </a:r>
                    <a:endParaRPr lang="ja-JP" altLang="en-US" dirty="0" smtClean="0"/>
                  </a:p>
                  <a:p>
                    <a:r>
                      <a:rPr lang="en-US" altLang="ja-JP" dirty="0" smtClean="0"/>
                      <a:t>(</a:t>
                    </a:r>
                    <a:fld id="{EE80F9FB-5B87-4F11-84DB-5D3ECFE403D2}"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0C-9EE2-416D-ACEE-1F551F2F9062}"/>
                </c:ext>
              </c:extLst>
            </c:dLbl>
            <c:dLbl>
              <c:idx val="1"/>
              <c:tx>
                <c:rich>
                  <a:bodyPr/>
                  <a:lstStyle/>
                  <a:p>
                    <a:r>
                      <a:rPr lang="en-US" altLang="ja-JP" smtClean="0"/>
                      <a:t>794</a:t>
                    </a:r>
                    <a:r>
                      <a:rPr lang="ja-JP" altLang="en-US" smtClean="0"/>
                      <a:t>人</a:t>
                    </a:r>
                    <a:endParaRPr lang="ja-JP" altLang="en-US" dirty="0" smtClean="0"/>
                  </a:p>
                  <a:p>
                    <a:r>
                      <a:rPr lang="en-US" altLang="ja-JP" dirty="0" smtClean="0"/>
                      <a:t>(</a:t>
                    </a:r>
                    <a:fld id="{EE80F9FB-5B87-4F11-84DB-5D3ECFE403D2}"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0D-9EE2-416D-ACEE-1F551F2F9062}"/>
                </c:ext>
              </c:extLst>
            </c:dLbl>
            <c:dLbl>
              <c:idx val="2"/>
              <c:tx>
                <c:rich>
                  <a:bodyPr/>
                  <a:lstStyle/>
                  <a:p>
                    <a:r>
                      <a:rPr lang="en-US" altLang="ja-JP" smtClean="0"/>
                      <a:t>723</a:t>
                    </a:r>
                    <a:r>
                      <a:rPr lang="ja-JP" altLang="en-US" smtClean="0"/>
                      <a:t>人</a:t>
                    </a:r>
                    <a:endParaRPr lang="ja-JP" altLang="en-US" dirty="0" smtClean="0"/>
                  </a:p>
                  <a:p>
                    <a:r>
                      <a:rPr lang="en-US" altLang="ja-JP" dirty="0" smtClean="0"/>
                      <a:t>(</a:t>
                    </a:r>
                    <a:fld id="{EE80F9FB-5B87-4F11-84DB-5D3ECFE403D2}"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0E-9EE2-416D-ACEE-1F551F2F9062}"/>
                </c:ext>
              </c:extLst>
            </c:dLbl>
            <c:dLbl>
              <c:idx val="3"/>
              <c:tx>
                <c:rich>
                  <a:bodyPr/>
                  <a:lstStyle/>
                  <a:p>
                    <a:r>
                      <a:rPr lang="en-US" altLang="ja-JP" smtClean="0"/>
                      <a:t>693</a:t>
                    </a:r>
                    <a:r>
                      <a:rPr lang="ja-JP" altLang="en-US" smtClean="0"/>
                      <a:t>人</a:t>
                    </a:r>
                    <a:endParaRPr lang="ja-JP" altLang="en-US" dirty="0" smtClean="0"/>
                  </a:p>
                  <a:p>
                    <a:r>
                      <a:rPr lang="en-US" altLang="ja-JP" dirty="0" smtClean="0"/>
                      <a:t>(</a:t>
                    </a:r>
                    <a:fld id="{EE80F9FB-5B87-4F11-84DB-5D3ECFE403D2}"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0F-9EE2-416D-ACEE-1F551F2F9062}"/>
                </c:ext>
              </c:extLst>
            </c:dLbl>
            <c:dLbl>
              <c:idx val="4"/>
              <c:tx>
                <c:rich>
                  <a:bodyPr/>
                  <a:lstStyle/>
                  <a:p>
                    <a:r>
                      <a:rPr lang="en-US" altLang="ja-JP" smtClean="0"/>
                      <a:t>635</a:t>
                    </a:r>
                    <a:r>
                      <a:rPr lang="ja-JP" altLang="en-US" smtClean="0"/>
                      <a:t>人</a:t>
                    </a:r>
                    <a:endParaRPr lang="ja-JP" altLang="en-US" dirty="0" smtClean="0"/>
                  </a:p>
                  <a:p>
                    <a:r>
                      <a:rPr lang="en-US" altLang="ja-JP" dirty="0" smtClean="0"/>
                      <a:t>(</a:t>
                    </a:r>
                    <a:fld id="{EE80F9FB-5B87-4F11-84DB-5D3ECFE403D2}"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10-9EE2-416D-ACEE-1F551F2F9062}"/>
                </c:ext>
              </c:extLst>
            </c:dLbl>
            <c:spPr>
              <a:noFill/>
              <a:ln>
                <a:noFill/>
              </a:ln>
              <a:effectLst/>
            </c:spPr>
            <c:txPr>
              <a:bodyPr rot="0" spcFirstLastPara="1" vertOverflow="ellipsis" vert="horz" wrap="square" anchor="ctr" anchorCtr="1"/>
              <a:lstStyle/>
              <a:p>
                <a:pPr>
                  <a:defRPr sz="1200" b="1" i="0" u="none" strike="noStrike" kern="1200" baseline="0">
                    <a:solidFill>
                      <a:schemeClr val="tx1">
                        <a:lumMod val="75000"/>
                        <a:lumOff val="25000"/>
                      </a:schemeClr>
                    </a:solidFill>
                    <a:latin typeface="HG丸ｺﾞｼｯｸM-PRO" panose="020F0600000000000000" pitchFamily="50" charset="-128"/>
                    <a:ea typeface="HG丸ｺﾞｼｯｸM-PRO" panose="020F0600000000000000" pitchFamily="50" charset="-128"/>
                    <a:cs typeface="+mn-cs"/>
                  </a:defRPr>
                </a:pPr>
                <a:endParaRPr lang="ja-JP"/>
              </a:p>
            </c:txPr>
            <c:dLblPos val="ctr"/>
            <c:showLegendKey val="0"/>
            <c:showVal val="1"/>
            <c:showCatName val="0"/>
            <c:showSerName val="0"/>
            <c:showPercent val="0"/>
            <c:showBubbleSize val="0"/>
            <c:separator>
</c:separator>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'年次推移（大阪府）'!$A$9:$A$13</c:f>
              <c:strCache>
                <c:ptCount val="5"/>
                <c:pt idx="0">
                  <c:v>H26.4</c:v>
                </c:pt>
                <c:pt idx="1">
                  <c:v>H27.4</c:v>
                </c:pt>
                <c:pt idx="2">
                  <c:v>H28.4</c:v>
                </c:pt>
                <c:pt idx="3">
                  <c:v>H29.4</c:v>
                </c:pt>
                <c:pt idx="4">
                  <c:v>H30.4</c:v>
                </c:pt>
              </c:strCache>
            </c:strRef>
          </c:cat>
          <c:val>
            <c:numRef>
              <c:f>'年次推移（大阪府）'!$D$9:$D$13</c:f>
              <c:numCache>
                <c:formatCode>#,##0_ ;[Red]\-#,##0\ </c:formatCode>
                <c:ptCount val="5"/>
                <c:pt idx="0">
                  <c:v>895</c:v>
                </c:pt>
                <c:pt idx="1">
                  <c:v>794</c:v>
                </c:pt>
                <c:pt idx="2">
                  <c:v>723</c:v>
                </c:pt>
                <c:pt idx="3">
                  <c:v>693</c:v>
                </c:pt>
                <c:pt idx="4">
                  <c:v>635</c:v>
                </c:pt>
              </c:numCache>
            </c:numRef>
          </c:val>
          <c:extLst>
            <c:ext xmlns:c15="http://schemas.microsoft.com/office/drawing/2012/chart" uri="{02D57815-91ED-43cb-92C2-25804820EDAC}">
              <c15:datalabelsRange>
                <c15:f>'年次推移（大阪府）'!$N$9:$N$13</c15:f>
                <c15:dlblRangeCache>
                  <c:ptCount val="5"/>
                  <c:pt idx="0">
                    <c:v>17.5%</c:v>
                  </c:pt>
                  <c:pt idx="1">
                    <c:v>15.7%</c:v>
                  </c:pt>
                  <c:pt idx="2">
                    <c:v>14.5%</c:v>
                  </c:pt>
                  <c:pt idx="3">
                    <c:v>13.9%</c:v>
                  </c:pt>
                  <c:pt idx="4">
                    <c:v>12.9%</c:v>
                  </c:pt>
                </c15:dlblRangeCache>
              </c15:datalabelsRange>
            </c:ext>
            <c:ext xmlns:c16="http://schemas.microsoft.com/office/drawing/2014/chart" uri="{C3380CC4-5D6E-409C-BE32-E72D297353CC}">
              <c16:uniqueId val="{00000002-9EE2-416D-ACEE-1F551F2F9062}"/>
            </c:ext>
          </c:extLst>
        </c:ser>
        <c:ser>
          <c:idx val="3"/>
          <c:order val="3"/>
          <c:tx>
            <c:strRef>
              <c:f>'年次推移（大阪府）'!$E$8</c:f>
              <c:strCache>
                <c:ptCount val="1"/>
                <c:pt idx="0">
                  <c:v>４０歳以上
５０歳未満</c:v>
                </c:pt>
              </c:strCache>
            </c:strRef>
          </c:tx>
          <c:spPr>
            <a:solidFill>
              <a:schemeClr val="accent4"/>
            </a:solidFill>
            <a:ln>
              <a:noFill/>
            </a:ln>
            <a:effectLst/>
          </c:spPr>
          <c:invertIfNegative val="0"/>
          <c:dLbls>
            <c:dLbl>
              <c:idx val="0"/>
              <c:tx>
                <c:rich>
                  <a:bodyPr/>
                  <a:lstStyle/>
                  <a:p>
                    <a:r>
                      <a:rPr lang="en-US" altLang="ja-JP" smtClean="0"/>
                      <a:t>1,555</a:t>
                    </a:r>
                    <a:r>
                      <a:rPr lang="ja-JP" altLang="en-US" smtClean="0"/>
                      <a:t>人</a:t>
                    </a:r>
                    <a:endParaRPr lang="ja-JP" altLang="en-US" dirty="0" smtClean="0"/>
                  </a:p>
                  <a:p>
                    <a:r>
                      <a:rPr lang="en-US" altLang="ja-JP" dirty="0" smtClean="0"/>
                      <a:t>(</a:t>
                    </a:r>
                    <a:fld id="{B7117C0B-569D-48C4-9D32-3C95220990BE}"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11-9EE2-416D-ACEE-1F551F2F9062}"/>
                </c:ext>
              </c:extLst>
            </c:dLbl>
            <c:dLbl>
              <c:idx val="1"/>
              <c:tx>
                <c:rich>
                  <a:bodyPr/>
                  <a:lstStyle/>
                  <a:p>
                    <a:r>
                      <a:rPr lang="en-US" altLang="ja-JP" smtClean="0"/>
                      <a:t>1,547</a:t>
                    </a:r>
                    <a:r>
                      <a:rPr lang="ja-JP" altLang="en-US" smtClean="0"/>
                      <a:t>人</a:t>
                    </a:r>
                    <a:endParaRPr lang="ja-JP" altLang="en-US" dirty="0" smtClean="0"/>
                  </a:p>
                  <a:p>
                    <a:r>
                      <a:rPr lang="en-US" altLang="ja-JP" dirty="0" smtClean="0"/>
                      <a:t>(</a:t>
                    </a:r>
                    <a:fld id="{B7117C0B-569D-48C4-9D32-3C95220990BE}"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12-9EE2-416D-ACEE-1F551F2F9062}"/>
                </c:ext>
              </c:extLst>
            </c:dLbl>
            <c:dLbl>
              <c:idx val="2"/>
              <c:tx>
                <c:rich>
                  <a:bodyPr/>
                  <a:lstStyle/>
                  <a:p>
                    <a:r>
                      <a:rPr lang="en-US" altLang="ja-JP" smtClean="0"/>
                      <a:t>1,529</a:t>
                    </a:r>
                    <a:r>
                      <a:rPr lang="ja-JP" altLang="en-US" smtClean="0"/>
                      <a:t>人</a:t>
                    </a:r>
                    <a:endParaRPr lang="ja-JP" altLang="en-US" dirty="0" smtClean="0"/>
                  </a:p>
                  <a:p>
                    <a:r>
                      <a:rPr lang="en-US" altLang="ja-JP" dirty="0" smtClean="0"/>
                      <a:t>(</a:t>
                    </a:r>
                    <a:fld id="{B7117C0B-569D-48C4-9D32-3C95220990BE}"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13-9EE2-416D-ACEE-1F551F2F9062}"/>
                </c:ext>
              </c:extLst>
            </c:dLbl>
            <c:dLbl>
              <c:idx val="3"/>
              <c:tx>
                <c:rich>
                  <a:bodyPr/>
                  <a:lstStyle/>
                  <a:p>
                    <a:r>
                      <a:rPr lang="en-US" altLang="ja-JP" smtClean="0"/>
                      <a:t>1,545</a:t>
                    </a:r>
                    <a:r>
                      <a:rPr lang="ja-JP" altLang="en-US" smtClean="0"/>
                      <a:t>人</a:t>
                    </a:r>
                    <a:endParaRPr lang="ja-JP" altLang="en-US" dirty="0" smtClean="0"/>
                  </a:p>
                  <a:p>
                    <a:r>
                      <a:rPr lang="en-US" altLang="ja-JP" dirty="0" smtClean="0"/>
                      <a:t>(</a:t>
                    </a:r>
                    <a:fld id="{B7117C0B-569D-48C4-9D32-3C95220990BE}"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14-9EE2-416D-ACEE-1F551F2F9062}"/>
                </c:ext>
              </c:extLst>
            </c:dLbl>
            <c:dLbl>
              <c:idx val="4"/>
              <c:tx>
                <c:rich>
                  <a:bodyPr/>
                  <a:lstStyle/>
                  <a:p>
                    <a:r>
                      <a:rPr lang="en-US" altLang="ja-JP" smtClean="0"/>
                      <a:t>1,507</a:t>
                    </a:r>
                    <a:r>
                      <a:rPr lang="ja-JP" altLang="en-US" smtClean="0"/>
                      <a:t>人</a:t>
                    </a:r>
                    <a:endParaRPr lang="ja-JP" altLang="en-US" dirty="0" smtClean="0"/>
                  </a:p>
                  <a:p>
                    <a:r>
                      <a:rPr lang="en-US" altLang="ja-JP" dirty="0" smtClean="0"/>
                      <a:t>(</a:t>
                    </a:r>
                    <a:fld id="{B7117C0B-569D-48C4-9D32-3C95220990BE}"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15-9EE2-416D-ACEE-1F551F2F9062}"/>
                </c:ext>
              </c:extLst>
            </c:dLbl>
            <c:spPr>
              <a:noFill/>
              <a:ln>
                <a:noFill/>
              </a:ln>
              <a:effectLst/>
            </c:spPr>
            <c:txPr>
              <a:bodyPr rot="0" spcFirstLastPara="1" vertOverflow="ellipsis" vert="horz" wrap="square" anchor="ctr" anchorCtr="1"/>
              <a:lstStyle/>
              <a:p>
                <a:pPr>
                  <a:defRPr sz="1200" b="1" i="0" u="none" strike="noStrike" kern="1200" baseline="0">
                    <a:solidFill>
                      <a:schemeClr val="tx1">
                        <a:lumMod val="75000"/>
                        <a:lumOff val="25000"/>
                      </a:schemeClr>
                    </a:solidFill>
                    <a:latin typeface="HG丸ｺﾞｼｯｸM-PRO" panose="020F0600000000000000" pitchFamily="50" charset="-128"/>
                    <a:ea typeface="HG丸ｺﾞｼｯｸM-PRO" panose="020F0600000000000000" pitchFamily="50" charset="-128"/>
                    <a:cs typeface="+mn-cs"/>
                  </a:defRPr>
                </a:pPr>
                <a:endParaRPr lang="ja-JP"/>
              </a:p>
            </c:txPr>
            <c:dLblPos val="ctr"/>
            <c:showLegendKey val="0"/>
            <c:showVal val="1"/>
            <c:showCatName val="0"/>
            <c:showSerName val="0"/>
            <c:showPercent val="0"/>
            <c:showBubbleSize val="0"/>
            <c:separator>
</c:separator>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'年次推移（大阪府）'!$A$9:$A$13</c:f>
              <c:strCache>
                <c:ptCount val="5"/>
                <c:pt idx="0">
                  <c:v>H26.4</c:v>
                </c:pt>
                <c:pt idx="1">
                  <c:v>H27.4</c:v>
                </c:pt>
                <c:pt idx="2">
                  <c:v>H28.4</c:v>
                </c:pt>
                <c:pt idx="3">
                  <c:v>H29.4</c:v>
                </c:pt>
                <c:pt idx="4">
                  <c:v>H30.4</c:v>
                </c:pt>
              </c:strCache>
            </c:strRef>
          </c:cat>
          <c:val>
            <c:numRef>
              <c:f>'年次推移（大阪府）'!$E$9:$E$13</c:f>
              <c:numCache>
                <c:formatCode>#,##0_ ;[Red]\-#,##0\ </c:formatCode>
                <c:ptCount val="5"/>
                <c:pt idx="0">
                  <c:v>1555</c:v>
                </c:pt>
                <c:pt idx="1">
                  <c:v>1547</c:v>
                </c:pt>
                <c:pt idx="2">
                  <c:v>1529</c:v>
                </c:pt>
                <c:pt idx="3">
                  <c:v>1545</c:v>
                </c:pt>
                <c:pt idx="4">
                  <c:v>1507</c:v>
                </c:pt>
              </c:numCache>
            </c:numRef>
          </c:val>
          <c:extLst>
            <c:ext xmlns:c15="http://schemas.microsoft.com/office/drawing/2012/chart" uri="{02D57815-91ED-43cb-92C2-25804820EDAC}">
              <c15:datalabelsRange>
                <c15:f>'年次推移（大阪府）'!$O$9:$O$13</c15:f>
                <c15:dlblRangeCache>
                  <c:ptCount val="5"/>
                  <c:pt idx="0">
                    <c:v>30.4%</c:v>
                  </c:pt>
                  <c:pt idx="1">
                    <c:v>30.6%</c:v>
                  </c:pt>
                  <c:pt idx="2">
                    <c:v>30.6%</c:v>
                  </c:pt>
                  <c:pt idx="3">
                    <c:v>31.1%</c:v>
                  </c:pt>
                  <c:pt idx="4">
                    <c:v>30.7%</c:v>
                  </c:pt>
                </c15:dlblRangeCache>
              </c15:datalabelsRange>
            </c:ext>
            <c:ext xmlns:c16="http://schemas.microsoft.com/office/drawing/2014/chart" uri="{C3380CC4-5D6E-409C-BE32-E72D297353CC}">
              <c16:uniqueId val="{00000003-9EE2-416D-ACEE-1F551F2F9062}"/>
            </c:ext>
          </c:extLst>
        </c:ser>
        <c:ser>
          <c:idx val="4"/>
          <c:order val="4"/>
          <c:tx>
            <c:strRef>
              <c:f>'年次推移（大阪府）'!$F$8</c:f>
              <c:strCache>
                <c:ptCount val="1"/>
                <c:pt idx="0">
                  <c:v>５０歳以上
６０歳未満</c:v>
                </c:pt>
              </c:strCache>
            </c:strRef>
          </c:tx>
          <c:spPr>
            <a:solidFill>
              <a:schemeClr val="accent5"/>
            </a:solidFill>
            <a:ln>
              <a:noFill/>
            </a:ln>
            <a:effectLst/>
          </c:spPr>
          <c:invertIfNegative val="0"/>
          <c:dLbls>
            <c:dLbl>
              <c:idx val="0"/>
              <c:tx>
                <c:rich>
                  <a:bodyPr/>
                  <a:lstStyle/>
                  <a:p>
                    <a:r>
                      <a:rPr lang="en-US" altLang="ja-JP" dirty="0" smtClean="0"/>
                      <a:t>1,026</a:t>
                    </a:r>
                    <a:r>
                      <a:rPr lang="ja-JP" altLang="en-US" dirty="0" smtClean="0"/>
                      <a:t>人</a:t>
                    </a:r>
                  </a:p>
                  <a:p>
                    <a:r>
                      <a:rPr lang="en-US" altLang="ja-JP" dirty="0" smtClean="0"/>
                      <a:t>(</a:t>
                    </a:r>
                    <a:fld id="{70EB9D1C-075A-41BB-B141-FD8D5FEBB5EF}"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16-9EE2-416D-ACEE-1F551F2F9062}"/>
                </c:ext>
              </c:extLst>
            </c:dLbl>
            <c:dLbl>
              <c:idx val="1"/>
              <c:tx>
                <c:rich>
                  <a:bodyPr/>
                  <a:lstStyle/>
                  <a:p>
                    <a:r>
                      <a:rPr lang="en-US" altLang="ja-JP" smtClean="0"/>
                      <a:t>1,085</a:t>
                    </a:r>
                    <a:r>
                      <a:rPr lang="ja-JP" altLang="en-US" smtClean="0"/>
                      <a:t>人</a:t>
                    </a:r>
                    <a:endParaRPr lang="ja-JP" altLang="en-US" dirty="0" smtClean="0"/>
                  </a:p>
                  <a:p>
                    <a:r>
                      <a:rPr lang="en-US" altLang="ja-JP" dirty="0" smtClean="0"/>
                      <a:t>(</a:t>
                    </a:r>
                    <a:fld id="{70EB9D1C-075A-41BB-B141-FD8D5FEBB5EF}"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17-9EE2-416D-ACEE-1F551F2F9062}"/>
                </c:ext>
              </c:extLst>
            </c:dLbl>
            <c:dLbl>
              <c:idx val="2"/>
              <c:tx>
                <c:rich>
                  <a:bodyPr/>
                  <a:lstStyle/>
                  <a:p>
                    <a:r>
                      <a:rPr lang="en-US" altLang="ja-JP" smtClean="0"/>
                      <a:t>1,142</a:t>
                    </a:r>
                    <a:r>
                      <a:rPr lang="ja-JP" altLang="en-US" smtClean="0"/>
                      <a:t>人</a:t>
                    </a:r>
                    <a:endParaRPr lang="ja-JP" altLang="en-US" dirty="0" smtClean="0"/>
                  </a:p>
                  <a:p>
                    <a:r>
                      <a:rPr lang="en-US" altLang="ja-JP" dirty="0" smtClean="0"/>
                      <a:t>(</a:t>
                    </a:r>
                    <a:fld id="{70EB9D1C-075A-41BB-B141-FD8D5FEBB5EF}"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18-9EE2-416D-ACEE-1F551F2F9062}"/>
                </c:ext>
              </c:extLst>
            </c:dLbl>
            <c:dLbl>
              <c:idx val="3"/>
              <c:tx>
                <c:rich>
                  <a:bodyPr/>
                  <a:lstStyle/>
                  <a:p>
                    <a:r>
                      <a:rPr lang="en-US" altLang="ja-JP" smtClean="0"/>
                      <a:t>1,150</a:t>
                    </a:r>
                    <a:r>
                      <a:rPr lang="ja-JP" altLang="en-US" smtClean="0"/>
                      <a:t>人</a:t>
                    </a:r>
                    <a:endParaRPr lang="ja-JP" altLang="en-US" dirty="0" smtClean="0"/>
                  </a:p>
                  <a:p>
                    <a:r>
                      <a:rPr lang="en-US" altLang="ja-JP" dirty="0" smtClean="0"/>
                      <a:t>(</a:t>
                    </a:r>
                    <a:fld id="{70EB9D1C-075A-41BB-B141-FD8D5FEBB5EF}"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19-9EE2-416D-ACEE-1F551F2F9062}"/>
                </c:ext>
              </c:extLst>
            </c:dLbl>
            <c:dLbl>
              <c:idx val="4"/>
              <c:tx>
                <c:rich>
                  <a:bodyPr/>
                  <a:lstStyle/>
                  <a:p>
                    <a:r>
                      <a:rPr lang="en-US" altLang="ja-JP" smtClean="0"/>
                      <a:t>1,201</a:t>
                    </a:r>
                    <a:r>
                      <a:rPr lang="ja-JP" altLang="en-US" smtClean="0"/>
                      <a:t>人</a:t>
                    </a:r>
                    <a:endParaRPr lang="ja-JP" altLang="en-US" dirty="0" smtClean="0"/>
                  </a:p>
                  <a:p>
                    <a:r>
                      <a:rPr lang="en-US" altLang="ja-JP" dirty="0" smtClean="0"/>
                      <a:t>(</a:t>
                    </a:r>
                    <a:fld id="{70EB9D1C-075A-41BB-B141-FD8D5FEBB5EF}"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1A-9EE2-416D-ACEE-1F551F2F9062}"/>
                </c:ext>
              </c:extLst>
            </c:dLbl>
            <c:spPr>
              <a:noFill/>
              <a:ln>
                <a:noFill/>
              </a:ln>
              <a:effectLst/>
            </c:spPr>
            <c:txPr>
              <a:bodyPr rot="0" spcFirstLastPara="1" vertOverflow="ellipsis" vert="horz" wrap="square" anchor="ctr" anchorCtr="1"/>
              <a:lstStyle/>
              <a:p>
                <a:pPr>
                  <a:defRPr sz="1200" b="1" i="0" u="none" strike="noStrike" kern="1200" baseline="0">
                    <a:solidFill>
                      <a:schemeClr val="tx1">
                        <a:lumMod val="75000"/>
                        <a:lumOff val="25000"/>
                      </a:schemeClr>
                    </a:solidFill>
                    <a:latin typeface="HG丸ｺﾞｼｯｸM-PRO" panose="020F0600000000000000" pitchFamily="50" charset="-128"/>
                    <a:ea typeface="HG丸ｺﾞｼｯｸM-PRO" panose="020F0600000000000000" pitchFamily="50" charset="-128"/>
                    <a:cs typeface="+mn-cs"/>
                  </a:defRPr>
                </a:pPr>
                <a:endParaRPr lang="ja-JP"/>
              </a:p>
            </c:txPr>
            <c:dLblPos val="ctr"/>
            <c:showLegendKey val="0"/>
            <c:showVal val="1"/>
            <c:showCatName val="0"/>
            <c:showSerName val="0"/>
            <c:showPercent val="0"/>
            <c:showBubbleSize val="0"/>
            <c:separator>
</c:separator>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'年次推移（大阪府）'!$A$9:$A$13</c:f>
              <c:strCache>
                <c:ptCount val="5"/>
                <c:pt idx="0">
                  <c:v>H26.4</c:v>
                </c:pt>
                <c:pt idx="1">
                  <c:v>H27.4</c:v>
                </c:pt>
                <c:pt idx="2">
                  <c:v>H28.4</c:v>
                </c:pt>
                <c:pt idx="3">
                  <c:v>H29.4</c:v>
                </c:pt>
                <c:pt idx="4">
                  <c:v>H30.4</c:v>
                </c:pt>
              </c:strCache>
            </c:strRef>
          </c:cat>
          <c:val>
            <c:numRef>
              <c:f>'年次推移（大阪府）'!$F$9:$F$13</c:f>
              <c:numCache>
                <c:formatCode>#,##0_ ;[Red]\-#,##0\ </c:formatCode>
                <c:ptCount val="5"/>
                <c:pt idx="0">
                  <c:v>1026</c:v>
                </c:pt>
                <c:pt idx="1">
                  <c:v>1085</c:v>
                </c:pt>
                <c:pt idx="2">
                  <c:v>1142</c:v>
                </c:pt>
                <c:pt idx="3">
                  <c:v>1150</c:v>
                </c:pt>
                <c:pt idx="4">
                  <c:v>1201</c:v>
                </c:pt>
              </c:numCache>
            </c:numRef>
          </c:val>
          <c:extLst>
            <c:ext xmlns:c15="http://schemas.microsoft.com/office/drawing/2012/chart" uri="{02D57815-91ED-43cb-92C2-25804820EDAC}">
              <c15:datalabelsRange>
                <c15:f>'年次推移（大阪府）'!$P$9:$P$13</c15:f>
                <c15:dlblRangeCache>
                  <c:ptCount val="5"/>
                  <c:pt idx="0">
                    <c:v>20.1%</c:v>
                  </c:pt>
                  <c:pt idx="1">
                    <c:v>21.5%</c:v>
                  </c:pt>
                  <c:pt idx="2">
                    <c:v>22.8%</c:v>
                  </c:pt>
                  <c:pt idx="3">
                    <c:v>23.1%</c:v>
                  </c:pt>
                  <c:pt idx="4">
                    <c:v>24.4%</c:v>
                  </c:pt>
                </c15:dlblRangeCache>
              </c15:datalabelsRange>
            </c:ext>
            <c:ext xmlns:c16="http://schemas.microsoft.com/office/drawing/2014/chart" uri="{C3380CC4-5D6E-409C-BE32-E72D297353CC}">
              <c16:uniqueId val="{00000004-9EE2-416D-ACEE-1F551F2F9062}"/>
            </c:ext>
          </c:extLst>
        </c:ser>
        <c:ser>
          <c:idx val="5"/>
          <c:order val="5"/>
          <c:tx>
            <c:strRef>
              <c:f>'年次推移（大阪府）'!$G$8</c:f>
              <c:strCache>
                <c:ptCount val="1"/>
                <c:pt idx="0">
                  <c:v>６０歳以上
６５歳未満</c:v>
                </c:pt>
              </c:strCache>
            </c:strRef>
          </c:tx>
          <c:spPr>
            <a:solidFill>
              <a:schemeClr val="accent6"/>
            </a:solidFill>
            <a:ln>
              <a:noFill/>
            </a:ln>
            <a:effectLst/>
          </c:spPr>
          <c:invertIfNegative val="0"/>
          <c:dLbls>
            <c:dLbl>
              <c:idx val="0"/>
              <c:tx>
                <c:rich>
                  <a:bodyPr/>
                  <a:lstStyle/>
                  <a:p>
                    <a:r>
                      <a:rPr lang="en-US" altLang="ja-JP" smtClean="0"/>
                      <a:t>472</a:t>
                    </a:r>
                    <a:r>
                      <a:rPr lang="ja-JP" altLang="en-US" smtClean="0"/>
                      <a:t>人</a:t>
                    </a:r>
                  </a:p>
                  <a:p>
                    <a:r>
                      <a:rPr lang="en-US" altLang="ja-JP" smtClean="0"/>
                      <a:t>(</a:t>
                    </a:r>
                    <a:fld id="{4B264B28-2515-49B2-B111-3C58C09CEC83}" type="CELLRANGE">
                      <a:rPr lang="en-US" altLang="ja-JP" smtClean="0"/>
                      <a:pPr/>
                      <a:t>[CELLRANGE]</a:t>
                    </a:fld>
                    <a:r>
                      <a:rPr lang="en-US" altLang="ja-JP" smtClean="0"/>
                      <a:t>)</a:t>
                    </a:r>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1B-9EE2-416D-ACEE-1F551F2F9062}"/>
                </c:ext>
              </c:extLst>
            </c:dLbl>
            <c:dLbl>
              <c:idx val="1"/>
              <c:tx>
                <c:rich>
                  <a:bodyPr/>
                  <a:lstStyle/>
                  <a:p>
                    <a:r>
                      <a:rPr lang="en-US" altLang="ja-JP" smtClean="0"/>
                      <a:t>462</a:t>
                    </a:r>
                    <a:r>
                      <a:rPr lang="ja-JP" altLang="en-US" smtClean="0"/>
                      <a:t>人</a:t>
                    </a:r>
                  </a:p>
                  <a:p>
                    <a:r>
                      <a:rPr lang="en-US" altLang="ja-JP" dirty="0" smtClean="0"/>
                      <a:t>(</a:t>
                    </a:r>
                    <a:fld id="{4B264B28-2515-49B2-B111-3C58C09CEC83}" type="CELLRANGE">
                      <a:rPr lang="en-US" altLang="ja-JP" smtClean="0"/>
                      <a:pPr/>
                      <a:t>[CELLRANGE]</a:t>
                    </a:fld>
                    <a:r>
                      <a:rPr lang="en-US" altLang="ja-JP" dirty="0" smtClean="0"/>
                      <a:t>)</a:t>
                    </a:r>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1C-9EE2-416D-ACEE-1F551F2F9062}"/>
                </c:ext>
              </c:extLst>
            </c:dLbl>
            <c:dLbl>
              <c:idx val="2"/>
              <c:tx>
                <c:rich>
                  <a:bodyPr/>
                  <a:lstStyle/>
                  <a:p>
                    <a:r>
                      <a:rPr lang="en-US" altLang="ja-JP" smtClean="0"/>
                      <a:t>427</a:t>
                    </a:r>
                    <a:r>
                      <a:rPr lang="ja-JP" altLang="en-US" smtClean="0"/>
                      <a:t>人</a:t>
                    </a:r>
                  </a:p>
                  <a:p>
                    <a:r>
                      <a:rPr lang="en-US" altLang="ja-JP" dirty="0" smtClean="0"/>
                      <a:t>(</a:t>
                    </a:r>
                    <a:fld id="{4B264B28-2515-49B2-B111-3C58C09CEC83}" type="CELLRANGE">
                      <a:rPr lang="en-US" altLang="ja-JP" smtClean="0"/>
                      <a:pPr/>
                      <a:t>[CELLRANGE]</a:t>
                    </a:fld>
                    <a:r>
                      <a:rPr lang="en-US" altLang="ja-JP" dirty="0" smtClean="0"/>
                      <a:t>)</a:t>
                    </a:r>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1D-9EE2-416D-ACEE-1F551F2F9062}"/>
                </c:ext>
              </c:extLst>
            </c:dLbl>
            <c:dLbl>
              <c:idx val="3"/>
              <c:tx>
                <c:rich>
                  <a:bodyPr/>
                  <a:lstStyle/>
                  <a:p>
                    <a:r>
                      <a:rPr lang="en-US" altLang="ja-JP" smtClean="0"/>
                      <a:t>408</a:t>
                    </a:r>
                    <a:r>
                      <a:rPr lang="ja-JP" altLang="en-US" smtClean="0"/>
                      <a:t>人</a:t>
                    </a:r>
                  </a:p>
                  <a:p>
                    <a:r>
                      <a:rPr lang="en-US" altLang="ja-JP" dirty="0" smtClean="0"/>
                      <a:t>(</a:t>
                    </a:r>
                    <a:fld id="{4B264B28-2515-49B2-B111-3C58C09CEC83}" type="CELLRANGE">
                      <a:rPr lang="en-US" altLang="ja-JP" smtClean="0"/>
                      <a:pPr/>
                      <a:t>[CELLRANGE]</a:t>
                    </a:fld>
                    <a:r>
                      <a:rPr lang="en-US" altLang="ja-JP" dirty="0" smtClean="0"/>
                      <a:t>)</a:t>
                    </a:r>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1E-9EE2-416D-ACEE-1F551F2F9062}"/>
                </c:ext>
              </c:extLst>
            </c:dLbl>
            <c:dLbl>
              <c:idx val="4"/>
              <c:tx>
                <c:rich>
                  <a:bodyPr/>
                  <a:lstStyle/>
                  <a:p>
                    <a:r>
                      <a:rPr lang="en-US" altLang="ja-JP" smtClean="0"/>
                      <a:t>415</a:t>
                    </a:r>
                    <a:r>
                      <a:rPr lang="ja-JP" altLang="en-US" smtClean="0"/>
                      <a:t>人</a:t>
                    </a:r>
                    <a:endParaRPr lang="ja-JP" altLang="en-US" dirty="0" smtClean="0"/>
                  </a:p>
                  <a:p>
                    <a:r>
                      <a:rPr lang="en-US" altLang="ja-JP" dirty="0" smtClean="0"/>
                      <a:t>(</a:t>
                    </a:r>
                    <a:fld id="{4B264B28-2515-49B2-B111-3C58C09CEC83}" type="CELLRANGE">
                      <a:rPr lang="en-US" altLang="ja-JP" smtClean="0"/>
                      <a:pPr/>
                      <a:t>[CELLRANGE]</a:t>
                    </a:fld>
                    <a:r>
                      <a:rPr lang="en-US" altLang="ja-JP" dirty="0" smtClean="0"/>
                      <a:t>)</a:t>
                    </a:r>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1F-9EE2-416D-ACEE-1F551F2F9062}"/>
                </c:ext>
              </c:extLst>
            </c:dLbl>
            <c:spPr>
              <a:noFill/>
              <a:ln>
                <a:noFill/>
              </a:ln>
              <a:effectLst/>
            </c:spPr>
            <c:txPr>
              <a:bodyPr rot="0" spcFirstLastPara="1" vertOverflow="ellipsis" vert="horz" wrap="square" anchor="ctr" anchorCtr="1"/>
              <a:lstStyle/>
              <a:p>
                <a:pPr>
                  <a:defRPr sz="1200" b="1" i="0" u="none" strike="noStrike" kern="1200" baseline="0">
                    <a:solidFill>
                      <a:schemeClr val="tx1">
                        <a:lumMod val="75000"/>
                        <a:lumOff val="25000"/>
                      </a:schemeClr>
                    </a:solidFill>
                    <a:latin typeface="HG丸ｺﾞｼｯｸM-PRO" panose="020F0600000000000000" pitchFamily="50" charset="-128"/>
                    <a:ea typeface="HG丸ｺﾞｼｯｸM-PRO" panose="020F0600000000000000" pitchFamily="50"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'年次推移（大阪府）'!$A$9:$A$13</c:f>
              <c:strCache>
                <c:ptCount val="5"/>
                <c:pt idx="0">
                  <c:v>H26.4</c:v>
                </c:pt>
                <c:pt idx="1">
                  <c:v>H27.4</c:v>
                </c:pt>
                <c:pt idx="2">
                  <c:v>H28.4</c:v>
                </c:pt>
                <c:pt idx="3">
                  <c:v>H29.4</c:v>
                </c:pt>
                <c:pt idx="4">
                  <c:v>H30.4</c:v>
                </c:pt>
              </c:strCache>
            </c:strRef>
          </c:cat>
          <c:val>
            <c:numRef>
              <c:f>'年次推移（大阪府）'!$G$9:$G$13</c:f>
              <c:numCache>
                <c:formatCode>#,##0_ ;[Red]\-#,##0\ </c:formatCode>
                <c:ptCount val="5"/>
                <c:pt idx="0">
                  <c:v>472</c:v>
                </c:pt>
                <c:pt idx="1">
                  <c:v>462</c:v>
                </c:pt>
                <c:pt idx="2">
                  <c:v>427</c:v>
                </c:pt>
                <c:pt idx="3">
                  <c:v>408</c:v>
                </c:pt>
                <c:pt idx="4">
                  <c:v>415</c:v>
                </c:pt>
              </c:numCache>
            </c:numRef>
          </c:val>
          <c:extLst>
            <c:ext xmlns:c15="http://schemas.microsoft.com/office/drawing/2012/chart" uri="{02D57815-91ED-43cb-92C2-25804820EDAC}">
              <c15:datalabelsRange>
                <c15:f>'年次推移（大阪府）'!$Q$9:$Q$13</c15:f>
                <c15:dlblRangeCache>
                  <c:ptCount val="5"/>
                  <c:pt idx="0">
                    <c:v>9.2%</c:v>
                  </c:pt>
                  <c:pt idx="1">
                    <c:v>9.1%</c:v>
                  </c:pt>
                  <c:pt idx="2">
                    <c:v>8.5%</c:v>
                  </c:pt>
                  <c:pt idx="3">
                    <c:v>8.2%</c:v>
                  </c:pt>
                  <c:pt idx="4">
                    <c:v>8.4%</c:v>
                  </c:pt>
                </c15:dlblRangeCache>
              </c15:datalabelsRange>
            </c:ext>
            <c:ext xmlns:c16="http://schemas.microsoft.com/office/drawing/2014/chart" uri="{C3380CC4-5D6E-409C-BE32-E72D297353CC}">
              <c16:uniqueId val="{00000005-9EE2-416D-ACEE-1F551F2F9062}"/>
            </c:ext>
          </c:extLst>
        </c:ser>
        <c:ser>
          <c:idx val="6"/>
          <c:order val="6"/>
          <c:tx>
            <c:strRef>
              <c:f>'年次推移（大阪府）'!$H$8</c:f>
              <c:strCache>
                <c:ptCount val="1"/>
                <c:pt idx="0">
                  <c:v>６５歳以上</c:v>
                </c:pt>
              </c:strCache>
            </c:strRef>
          </c:tx>
          <c:spPr>
            <a:solidFill>
              <a:schemeClr val="accent1">
                <a:lumMod val="60000"/>
              </a:schemeClr>
            </a:solidFill>
            <a:ln>
              <a:noFill/>
            </a:ln>
            <a:effectLst/>
          </c:spPr>
          <c:invertIfNegative val="0"/>
          <c:dLbls>
            <c:dLbl>
              <c:idx val="0"/>
              <c:tx>
                <c:rich>
                  <a:bodyPr/>
                  <a:lstStyle/>
                  <a:p>
                    <a:r>
                      <a:rPr lang="en-US" altLang="ja-JP" dirty="0" smtClean="0"/>
                      <a:t>701</a:t>
                    </a:r>
                    <a:r>
                      <a:rPr lang="ja-JP" altLang="en-US" dirty="0" smtClean="0"/>
                      <a:t>人</a:t>
                    </a:r>
                  </a:p>
                  <a:p>
                    <a:r>
                      <a:rPr lang="en-US" altLang="ja-JP" smtClean="0"/>
                      <a:t>(</a:t>
                    </a:r>
                    <a:fld id="{AEBA0BC7-64B9-4F11-8E6D-F895136AA12A}" type="CELLRANGE">
                      <a:rPr lang="en-US" altLang="ja-JP" smtClean="0"/>
                      <a:pPr/>
                      <a:t>[CELLRANGE]</a:t>
                    </a:fld>
                    <a:r>
                      <a:rPr lang="en-US" altLang="ja-JP" baseline="0" smtClean="0"/>
                      <a:t>)</a:t>
                    </a:r>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20-9EE2-416D-ACEE-1F551F2F9062}"/>
                </c:ext>
              </c:extLst>
            </c:dLbl>
            <c:dLbl>
              <c:idx val="1"/>
              <c:tx>
                <c:rich>
                  <a:bodyPr/>
                  <a:lstStyle/>
                  <a:p>
                    <a:r>
                      <a:rPr lang="en-US" altLang="ja-JP" dirty="0" smtClean="0"/>
                      <a:t>746</a:t>
                    </a:r>
                    <a:r>
                      <a:rPr lang="ja-JP" altLang="en-US" dirty="0" smtClean="0"/>
                      <a:t>人</a:t>
                    </a:r>
                  </a:p>
                  <a:p>
                    <a:r>
                      <a:rPr lang="en-US" altLang="ja-JP" dirty="0" smtClean="0"/>
                      <a:t>(</a:t>
                    </a:r>
                    <a:fld id="{AEBA0BC7-64B9-4F11-8E6D-F895136AA12A}" type="CELLRANGE">
                      <a:rPr lang="en-US" altLang="ja-JP" smtClean="0"/>
                      <a:pPr/>
                      <a:t>[CELLRANGE]</a:t>
                    </a:fld>
                    <a:r>
                      <a:rPr lang="en-US" altLang="ja-JP" baseline="0" dirty="0" smtClean="0"/>
                      <a:t>)</a:t>
                    </a:r>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21-9EE2-416D-ACEE-1F551F2F9062}"/>
                </c:ext>
              </c:extLst>
            </c:dLbl>
            <c:dLbl>
              <c:idx val="2"/>
              <c:tx>
                <c:rich>
                  <a:bodyPr/>
                  <a:lstStyle/>
                  <a:p>
                    <a:r>
                      <a:rPr lang="en-US" altLang="ja-JP" dirty="0" smtClean="0"/>
                      <a:t>799</a:t>
                    </a:r>
                    <a:r>
                      <a:rPr lang="ja-JP" altLang="en-US" dirty="0" smtClean="0"/>
                      <a:t>人</a:t>
                    </a:r>
                  </a:p>
                  <a:p>
                    <a:r>
                      <a:rPr lang="en-US" altLang="ja-JP" dirty="0" smtClean="0"/>
                      <a:t>(</a:t>
                    </a:r>
                    <a:fld id="{AEBA0BC7-64B9-4F11-8E6D-F895136AA12A}" type="CELLRANGE">
                      <a:rPr lang="en-US" altLang="ja-JP" smtClean="0"/>
                      <a:pPr/>
                      <a:t>[CELLRANGE]</a:t>
                    </a:fld>
                    <a:r>
                      <a:rPr lang="en-US" altLang="ja-JP" baseline="0" dirty="0" smtClean="0"/>
                      <a:t>)</a:t>
                    </a:r>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22-9EE2-416D-ACEE-1F551F2F9062}"/>
                </c:ext>
              </c:extLst>
            </c:dLbl>
            <c:dLbl>
              <c:idx val="3"/>
              <c:tx>
                <c:rich>
                  <a:bodyPr/>
                  <a:lstStyle/>
                  <a:p>
                    <a:r>
                      <a:rPr lang="en-US" altLang="ja-JP" dirty="0" smtClean="0"/>
                      <a:t>810</a:t>
                    </a:r>
                    <a:r>
                      <a:rPr lang="ja-JP" altLang="en-US" dirty="0" smtClean="0"/>
                      <a:t>人</a:t>
                    </a:r>
                  </a:p>
                  <a:p>
                    <a:r>
                      <a:rPr lang="en-US" altLang="ja-JP" dirty="0" smtClean="0"/>
                      <a:t>(</a:t>
                    </a:r>
                    <a:fld id="{AEBA0BC7-64B9-4F11-8E6D-F895136AA12A}" type="CELLRANGE">
                      <a:rPr lang="en-US" altLang="ja-JP" smtClean="0"/>
                      <a:pPr/>
                      <a:t>[CELLRANGE]</a:t>
                    </a:fld>
                    <a:r>
                      <a:rPr lang="en-US" altLang="ja-JP" baseline="0" dirty="0" smtClean="0"/>
                      <a:t>)</a:t>
                    </a:r>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23-9EE2-416D-ACEE-1F551F2F9062}"/>
                </c:ext>
              </c:extLst>
            </c:dLbl>
            <c:dLbl>
              <c:idx val="4"/>
              <c:tx>
                <c:rich>
                  <a:bodyPr/>
                  <a:lstStyle/>
                  <a:p>
                    <a:r>
                      <a:rPr lang="en-US" altLang="ja-JP" dirty="0" smtClean="0"/>
                      <a:t>803</a:t>
                    </a:r>
                    <a:r>
                      <a:rPr lang="ja-JP" altLang="en-US" dirty="0" smtClean="0"/>
                      <a:t>人</a:t>
                    </a:r>
                  </a:p>
                  <a:p>
                    <a:r>
                      <a:rPr lang="en-US" altLang="ja-JP" dirty="0" smtClean="0"/>
                      <a:t>(</a:t>
                    </a:r>
                    <a:fld id="{AEBA0BC7-64B9-4F11-8E6D-F895136AA12A}" type="CELLRANGE">
                      <a:rPr lang="en-US" altLang="ja-JP" smtClean="0"/>
                      <a:pPr/>
                      <a:t>[CELLRANGE]</a:t>
                    </a:fld>
                    <a:r>
                      <a:rPr lang="en-US" altLang="ja-JP" baseline="0" dirty="0" smtClean="0"/>
                      <a:t>)</a:t>
                    </a:r>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24-9EE2-416D-ACEE-1F551F2F9062}"/>
                </c:ext>
              </c:extLst>
            </c:dLbl>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HG丸ｺﾞｼｯｸM-PRO" panose="020F0600000000000000" pitchFamily="50" charset="-128"/>
                    <a:ea typeface="HG丸ｺﾞｼｯｸM-PRO" panose="020F0600000000000000" pitchFamily="50"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'年次推移（大阪府）'!$A$9:$A$13</c:f>
              <c:strCache>
                <c:ptCount val="5"/>
                <c:pt idx="0">
                  <c:v>H26.4</c:v>
                </c:pt>
                <c:pt idx="1">
                  <c:v>H27.4</c:v>
                </c:pt>
                <c:pt idx="2">
                  <c:v>H28.4</c:v>
                </c:pt>
                <c:pt idx="3">
                  <c:v>H29.4</c:v>
                </c:pt>
                <c:pt idx="4">
                  <c:v>H30.4</c:v>
                </c:pt>
              </c:strCache>
            </c:strRef>
          </c:cat>
          <c:val>
            <c:numRef>
              <c:f>'年次推移（大阪府）'!$H$9:$H$13</c:f>
              <c:numCache>
                <c:formatCode>#,##0_ ;[Red]\-#,##0\ </c:formatCode>
                <c:ptCount val="5"/>
                <c:pt idx="0">
                  <c:v>701</c:v>
                </c:pt>
                <c:pt idx="1">
                  <c:v>746</c:v>
                </c:pt>
                <c:pt idx="2">
                  <c:v>799</c:v>
                </c:pt>
                <c:pt idx="3">
                  <c:v>810</c:v>
                </c:pt>
                <c:pt idx="4">
                  <c:v>803</c:v>
                </c:pt>
              </c:numCache>
            </c:numRef>
          </c:val>
          <c:extLst>
            <c:ext xmlns:c15="http://schemas.microsoft.com/office/drawing/2012/chart" uri="{02D57815-91ED-43cb-92C2-25804820EDAC}">
              <c15:datalabelsRange>
                <c15:f>'年次推移（大阪府）'!$R$9:$R$13</c15:f>
                <c15:dlblRangeCache>
                  <c:ptCount val="5"/>
                  <c:pt idx="0">
                    <c:v>13.7%</c:v>
                  </c:pt>
                  <c:pt idx="1">
                    <c:v>14.8%</c:v>
                  </c:pt>
                  <c:pt idx="2">
                    <c:v>16.0%</c:v>
                  </c:pt>
                  <c:pt idx="3">
                    <c:v>16.3%</c:v>
                  </c:pt>
                  <c:pt idx="4">
                    <c:v>16.3%</c:v>
                  </c:pt>
                </c15:dlblRangeCache>
              </c15:datalabelsRange>
            </c:ext>
            <c:ext xmlns:c16="http://schemas.microsoft.com/office/drawing/2014/chart" uri="{C3380CC4-5D6E-409C-BE32-E72D297353CC}">
              <c16:uniqueId val="{00000006-9EE2-416D-ACEE-1F551F2F9062}"/>
            </c:ext>
          </c:extLst>
        </c:ser>
        <c:dLbls>
          <c:showLegendKey val="0"/>
          <c:showVal val="0"/>
          <c:showCatName val="0"/>
          <c:showSerName val="0"/>
          <c:showPercent val="0"/>
          <c:showBubbleSize val="0"/>
        </c:dLbls>
        <c:gapWidth val="30"/>
        <c:overlap val="100"/>
        <c:axId val="526034432"/>
        <c:axId val="526044416"/>
      </c:barChart>
      <c:catAx>
        <c:axId val="52603443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crossAx val="526044416"/>
        <c:crosses val="autoZero"/>
        <c:auto val="1"/>
        <c:lblAlgn val="ctr"/>
        <c:lblOffset val="100"/>
        <c:noMultiLvlLbl val="0"/>
      </c:catAx>
      <c:valAx>
        <c:axId val="526044416"/>
        <c:scaling>
          <c:orientation val="minMax"/>
        </c:scaling>
        <c:delete val="0"/>
        <c:axPos val="t"/>
        <c:majorGridlines>
          <c:spPr>
            <a:ln w="9525" cap="flat" cmpd="sng" algn="ctr">
              <a:solidFill>
                <a:schemeClr val="tx1">
                  <a:lumMod val="15000"/>
                  <a:lumOff val="85000"/>
                </a:schemeClr>
              </a:solidFill>
              <a:round/>
            </a:ln>
            <a:effectLst/>
          </c:spPr>
        </c:majorGridlines>
        <c:numFmt formatCode="#,##0_ ;[Red]\-#,##0\ "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crossAx val="526034432"/>
        <c:crosses val="autoZero"/>
        <c:crossBetween val="between"/>
      </c:valAx>
      <c:spPr>
        <a:noFill/>
        <a:ln>
          <a:noFill/>
        </a:ln>
        <a:effectLst/>
      </c:spPr>
    </c:plotArea>
    <c:legend>
      <c:legendPos val="b"/>
      <c:layout>
        <c:manualLayout>
          <c:xMode val="edge"/>
          <c:yMode val="edge"/>
          <c:x val="6.4931293854732078E-2"/>
          <c:y val="0.86816409919175441"/>
          <c:w val="0.86537251740348797"/>
          <c:h val="0.111786008384317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legend>
    <c:plotVisOnly val="1"/>
    <c:dispBlanksAs val="gap"/>
    <c:showDLblsOverMax val="0"/>
  </c:chart>
  <c:spPr>
    <a:noFill/>
    <a:ln>
      <a:noFill/>
    </a:ln>
    <a:effectLst/>
  </c:spPr>
  <c:txPr>
    <a:bodyPr/>
    <a:lstStyle/>
    <a:p>
      <a:pPr>
        <a:defRPr>
          <a:latin typeface="HG丸ｺﾞｼｯｸM-PRO" panose="020F0600000000000000" pitchFamily="50" charset="-128"/>
          <a:ea typeface="HG丸ｺﾞｼｯｸM-PRO" panose="020F0600000000000000" pitchFamily="50" charset="-128"/>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9247594050743664E-2"/>
          <c:y val="0.17882813573420864"/>
          <c:w val="0.69759187656214938"/>
          <c:h val="0.67260773713954647"/>
        </c:manualLayout>
      </c:layout>
      <c:barChart>
        <c:barDir val="col"/>
        <c:grouping val="stacked"/>
        <c:varyColors val="0"/>
        <c:ser>
          <c:idx val="0"/>
          <c:order val="0"/>
          <c:tx>
            <c:strRef>
              <c:f>Sheet3!$C$4</c:f>
              <c:strCache>
                <c:ptCount val="1"/>
                <c:pt idx="0">
                  <c:v>ＧＨ</c:v>
                </c:pt>
              </c:strCache>
            </c:strRef>
          </c:tx>
          <c:spPr>
            <a:solidFill>
              <a:srgbClr val="4F81BD"/>
            </a:solidFill>
            <a:ln>
              <a:noFill/>
            </a:ln>
            <a:effectLst/>
          </c:spPr>
          <c:invertIfNegative val="0"/>
          <c:dLbls>
            <c:dLbl>
              <c:idx val="0"/>
              <c:tx>
                <c:rich>
                  <a:bodyPr/>
                  <a:lstStyle/>
                  <a:p>
                    <a:r>
                      <a:rPr lang="en-US" altLang="ja-JP" dirty="0" smtClean="0"/>
                      <a:t>84</a:t>
                    </a:r>
                    <a:r>
                      <a:rPr lang="ja-JP" altLang="en-US" dirty="0" smtClean="0"/>
                      <a:t>人</a:t>
                    </a:r>
                    <a:endParaRPr lang="ja-JP" altLang="en-US" dirty="0"/>
                  </a:p>
                  <a:p>
                    <a:r>
                      <a:rPr lang="en-US" altLang="ja-JP" dirty="0"/>
                      <a:t>(</a:t>
                    </a:r>
                    <a:fld id="{FB97F5E0-C366-4B87-B9D2-FB19CCDF19B7}" type="CELLRANGE">
                      <a:rPr lang="en-US" altLang="ja-JP"/>
                      <a:pPr/>
                      <a:t>[CELLRANGE]</a:t>
                    </a:fld>
                    <a:r>
                      <a:rPr lang="en-US" altLang="ja-JP" dirty="0"/>
                      <a:t>)</a:t>
                    </a:r>
                  </a:p>
                </c:rich>
              </c:tx>
              <c:showLegendKey val="0"/>
              <c:showVal val="1"/>
              <c:showCatName val="0"/>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00-4FC2-4236-8A09-2C7716405173}"/>
                </c:ext>
              </c:extLst>
            </c:dLbl>
            <c:dLbl>
              <c:idx val="1"/>
              <c:tx>
                <c:rich>
                  <a:bodyPr/>
                  <a:lstStyle/>
                  <a:p>
                    <a:r>
                      <a:rPr lang="en-US" altLang="ja-JP" dirty="0" smtClean="0"/>
                      <a:t>59</a:t>
                    </a:r>
                    <a:r>
                      <a:rPr lang="ja-JP" altLang="en-US" dirty="0" smtClean="0"/>
                      <a:t>人</a:t>
                    </a:r>
                    <a:endParaRPr lang="ja-JP" altLang="en-US" dirty="0"/>
                  </a:p>
                  <a:p>
                    <a:r>
                      <a:rPr lang="en-US" altLang="ja-JP" dirty="0"/>
                      <a:t>(</a:t>
                    </a:r>
                    <a:fld id="{63FBFCA8-E5F9-407C-8F20-A901FE7AE5FE}" type="CELLRANGE">
                      <a:rPr lang="en-US" altLang="ja-JP"/>
                      <a:pPr/>
                      <a:t>[CELLRANGE]</a:t>
                    </a:fld>
                    <a:r>
                      <a:rPr lang="en-US" altLang="ja-JP" dirty="0"/>
                      <a:t>)</a:t>
                    </a:r>
                  </a:p>
                </c:rich>
              </c:tx>
              <c:showLegendKey val="0"/>
              <c:showVal val="1"/>
              <c:showCatName val="0"/>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01-4FC2-4236-8A09-2C7716405173}"/>
                </c:ext>
              </c:extLst>
            </c:dLbl>
            <c:dLbl>
              <c:idx val="2"/>
              <c:tx>
                <c:rich>
                  <a:bodyPr/>
                  <a:lstStyle/>
                  <a:p>
                    <a:r>
                      <a:rPr lang="en-US" altLang="ja-JP" dirty="0" smtClean="0"/>
                      <a:t>48</a:t>
                    </a:r>
                    <a:r>
                      <a:rPr lang="ja-JP" altLang="en-US" dirty="0" smtClean="0"/>
                      <a:t>人</a:t>
                    </a:r>
                    <a:endParaRPr lang="ja-JP" altLang="en-US" dirty="0"/>
                  </a:p>
                  <a:p>
                    <a:r>
                      <a:rPr lang="en-US" altLang="ja-JP" dirty="0" smtClean="0"/>
                      <a:t>(36.9%)</a:t>
                    </a:r>
                    <a:endParaRPr lang="ja-JP" altLang="en-US" dirty="0"/>
                  </a:p>
                </c:rich>
              </c:tx>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2-4FC2-4236-8A09-2C7716405173}"/>
                </c:ext>
              </c:extLst>
            </c:dLbl>
            <c:dLbl>
              <c:idx val="3"/>
              <c:tx>
                <c:rich>
                  <a:bodyPr/>
                  <a:lstStyle/>
                  <a:p>
                    <a:r>
                      <a:rPr lang="en-US" altLang="ja-JP" dirty="0" smtClean="0"/>
                      <a:t>44</a:t>
                    </a:r>
                    <a:r>
                      <a:rPr lang="ja-JP" altLang="en-US" dirty="0" smtClean="0"/>
                      <a:t>人</a:t>
                    </a:r>
                    <a:endParaRPr lang="ja-JP" altLang="en-US" dirty="0"/>
                  </a:p>
                  <a:p>
                    <a:r>
                      <a:rPr lang="en-US" altLang="ja-JP" dirty="0" smtClean="0"/>
                      <a:t>(33.3%)</a:t>
                    </a:r>
                    <a:endParaRPr lang="ja-JP" altLang="en-US" dirty="0"/>
                  </a:p>
                </c:rich>
              </c:tx>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3-4FC2-4236-8A09-2C7716405173}"/>
                </c:ext>
              </c:extLst>
            </c:dLbl>
            <c:numFmt formatCode="General" sourceLinked="0"/>
            <c:spPr>
              <a:noFill/>
              <a:ln>
                <a:noFill/>
              </a:ln>
              <a:effectLst/>
            </c:spPr>
            <c:txPr>
              <a:bodyPr rot="0" spcFirstLastPara="1" vertOverflow="ellipsis" vert="horz" wrap="square" anchor="ctr" anchorCtr="1"/>
              <a:lstStyle/>
              <a:p>
                <a:pPr>
                  <a:defRPr sz="1200" b="1" i="0" u="none" strike="noStrike" kern="1200" baseline="0">
                    <a:solidFill>
                      <a:schemeClr val="tx1">
                        <a:lumMod val="75000"/>
                        <a:lumOff val="25000"/>
                      </a:schemeClr>
                    </a:solidFill>
                    <a:latin typeface="HG丸ｺﾞｼｯｸM-PRO" panose="020F0600000000000000" pitchFamily="50" charset="-128"/>
                    <a:ea typeface="HG丸ｺﾞｼｯｸM-PRO" panose="020F0600000000000000" pitchFamily="50" charset="-128"/>
                    <a:cs typeface="+mn-cs"/>
                  </a:defRPr>
                </a:pPr>
                <a:endParaRPr lang="ja-JP"/>
              </a:p>
            </c:txPr>
            <c:showLegendKey val="0"/>
            <c:showVal val="1"/>
            <c:showCatName val="0"/>
            <c:showSerName val="0"/>
            <c:showPercent val="0"/>
            <c:showBubbleSize val="0"/>
            <c:separator>
</c:separator>
            <c:showLeaderLines val="0"/>
            <c:extLst>
              <c:ext xmlns:c15="http://schemas.microsoft.com/office/drawing/2012/chart" uri="{CE6537A1-D6FC-4f65-9D91-7224C49458BB}">
                <c15:showDataLabelsRange val="1"/>
                <c15:showLeaderLines val="1"/>
                <c15:leaderLines>
                  <c:spPr>
                    <a:ln w="9525">
                      <a:solidFill>
                        <a:schemeClr val="tx1">
                          <a:lumMod val="35000"/>
                          <a:lumOff val="65000"/>
                        </a:schemeClr>
                      </a:solidFill>
                    </a:ln>
                    <a:effectLst/>
                  </c:spPr>
                </c15:leaderLines>
              </c:ext>
            </c:extLst>
          </c:dLbls>
          <c:cat>
            <c:strRef>
              <c:f>Sheet3!$B$5:$B$8</c:f>
              <c:strCache>
                <c:ptCount val="4"/>
                <c:pt idx="0">
                  <c:v>H26</c:v>
                </c:pt>
                <c:pt idx="1">
                  <c:v>H27</c:v>
                </c:pt>
                <c:pt idx="2">
                  <c:v>H28</c:v>
                </c:pt>
                <c:pt idx="3">
                  <c:v>H29</c:v>
                </c:pt>
              </c:strCache>
            </c:strRef>
          </c:cat>
          <c:val>
            <c:numRef>
              <c:f>Sheet3!$C$5:$C$8</c:f>
              <c:numCache>
                <c:formatCode>General</c:formatCode>
                <c:ptCount val="4"/>
                <c:pt idx="0">
                  <c:v>84</c:v>
                </c:pt>
                <c:pt idx="1">
                  <c:v>59</c:v>
                </c:pt>
                <c:pt idx="2">
                  <c:v>48</c:v>
                </c:pt>
                <c:pt idx="3">
                  <c:v>43</c:v>
                </c:pt>
              </c:numCache>
            </c:numRef>
          </c:val>
          <c:extLst>
            <c:ext xmlns:c15="http://schemas.microsoft.com/office/drawing/2012/chart" uri="{02D57815-91ED-43cb-92C2-25804820EDAC}">
              <c15:datalabelsRange>
                <c15:f>Sheet3!$K$5:$K$8</c15:f>
                <c15:dlblRangeCache>
                  <c:ptCount val="4"/>
                  <c:pt idx="0">
                    <c:v>41.8%</c:v>
                  </c:pt>
                  <c:pt idx="1">
                    <c:v>39.1%</c:v>
                  </c:pt>
                  <c:pt idx="2">
                    <c:v>36.6%</c:v>
                  </c:pt>
                  <c:pt idx="3">
                    <c:v>33.1%</c:v>
                  </c:pt>
                </c15:dlblRangeCache>
              </c15:datalabelsRange>
            </c:ext>
            <c:ext xmlns:c16="http://schemas.microsoft.com/office/drawing/2014/chart" uri="{C3380CC4-5D6E-409C-BE32-E72D297353CC}">
              <c16:uniqueId val="{00000004-4FC2-4236-8A09-2C7716405173}"/>
            </c:ext>
          </c:extLst>
        </c:ser>
        <c:ser>
          <c:idx val="1"/>
          <c:order val="1"/>
          <c:tx>
            <c:strRef>
              <c:f>Sheet3!$D$4</c:f>
              <c:strCache>
                <c:ptCount val="1"/>
                <c:pt idx="0">
                  <c:v>家庭復帰</c:v>
                </c:pt>
              </c:strCache>
            </c:strRef>
          </c:tx>
          <c:spPr>
            <a:solidFill>
              <a:schemeClr val="bg1"/>
            </a:solidFill>
            <a:ln w="6350">
              <a:solidFill>
                <a:schemeClr val="tx1"/>
              </a:solidFill>
            </a:ln>
            <a:effectLst/>
          </c:spPr>
          <c:invertIfNegative val="0"/>
          <c:dLbls>
            <c:dLbl>
              <c:idx val="0"/>
              <c:tx>
                <c:rich>
                  <a:bodyPr/>
                  <a:lstStyle/>
                  <a:p>
                    <a:r>
                      <a:rPr lang="en-US" altLang="ja-JP" dirty="0" smtClean="0"/>
                      <a:t>81</a:t>
                    </a:r>
                    <a:r>
                      <a:rPr lang="ja-JP" altLang="en-US" dirty="0" smtClean="0"/>
                      <a:t>人</a:t>
                    </a:r>
                    <a:endParaRPr lang="ja-JP" altLang="en-US" dirty="0"/>
                  </a:p>
                  <a:p>
                    <a:r>
                      <a:rPr lang="en-US" altLang="ja-JP" dirty="0"/>
                      <a:t>(</a:t>
                    </a:r>
                    <a:fld id="{15187C79-FDED-4B58-B233-784DA712A482}" type="CELLRANGE">
                      <a:rPr lang="en-US" altLang="ja-JP"/>
                      <a:pPr/>
                      <a:t>[CELLRANGE]</a:t>
                    </a:fld>
                    <a:r>
                      <a:rPr lang="en-US" altLang="ja-JP" dirty="0"/>
                      <a:t>)</a:t>
                    </a:r>
                  </a:p>
                </c:rich>
              </c:tx>
              <c:showLegendKey val="0"/>
              <c:showVal val="1"/>
              <c:showCatName val="0"/>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05-4FC2-4236-8A09-2C7716405173}"/>
                </c:ext>
              </c:extLst>
            </c:dLbl>
            <c:dLbl>
              <c:idx val="1"/>
              <c:tx>
                <c:rich>
                  <a:bodyPr/>
                  <a:lstStyle/>
                  <a:p>
                    <a:r>
                      <a:rPr lang="en-US" altLang="ja-JP" dirty="0" smtClean="0"/>
                      <a:t>64</a:t>
                    </a:r>
                    <a:r>
                      <a:rPr lang="ja-JP" altLang="en-US" dirty="0" smtClean="0"/>
                      <a:t>人</a:t>
                    </a:r>
                    <a:endParaRPr lang="ja-JP" altLang="en-US" dirty="0"/>
                  </a:p>
                  <a:p>
                    <a:r>
                      <a:rPr lang="en-US" altLang="ja-JP" dirty="0"/>
                      <a:t>(</a:t>
                    </a:r>
                    <a:fld id="{766109FA-A7CB-43A5-8328-6D915014B76C}" type="CELLRANGE">
                      <a:rPr lang="en-US" altLang="ja-JP"/>
                      <a:pPr/>
                      <a:t>[CELLRANGE]</a:t>
                    </a:fld>
                    <a:r>
                      <a:rPr lang="en-US" altLang="ja-JP" dirty="0"/>
                      <a:t>)</a:t>
                    </a:r>
                  </a:p>
                </c:rich>
              </c:tx>
              <c:showLegendKey val="0"/>
              <c:showVal val="1"/>
              <c:showCatName val="0"/>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06-4FC2-4236-8A09-2C7716405173}"/>
                </c:ext>
              </c:extLst>
            </c:dLbl>
            <c:dLbl>
              <c:idx val="2"/>
              <c:tx>
                <c:rich>
                  <a:bodyPr/>
                  <a:lstStyle/>
                  <a:p>
                    <a:r>
                      <a:rPr lang="en-US" altLang="ja-JP" dirty="0" smtClean="0"/>
                      <a:t>59</a:t>
                    </a:r>
                    <a:r>
                      <a:rPr lang="ja-JP" altLang="en-US" dirty="0" smtClean="0"/>
                      <a:t>人</a:t>
                    </a:r>
                    <a:endParaRPr lang="ja-JP" altLang="en-US" dirty="0"/>
                  </a:p>
                  <a:p>
                    <a:r>
                      <a:rPr lang="en-US" altLang="ja-JP" dirty="0" smtClean="0"/>
                      <a:t>(45.4%)</a:t>
                    </a:r>
                    <a:endParaRPr lang="ja-JP" altLang="en-US" dirty="0"/>
                  </a:p>
                </c:rich>
              </c:tx>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7-4FC2-4236-8A09-2C7716405173}"/>
                </c:ext>
              </c:extLst>
            </c:dLbl>
            <c:dLbl>
              <c:idx val="3"/>
              <c:tx>
                <c:rich>
                  <a:bodyPr/>
                  <a:lstStyle/>
                  <a:p>
                    <a:r>
                      <a:rPr lang="en-US" altLang="ja-JP" dirty="0" smtClean="0"/>
                      <a:t>60</a:t>
                    </a:r>
                    <a:r>
                      <a:rPr lang="ja-JP" altLang="en-US" dirty="0" smtClean="0"/>
                      <a:t>人</a:t>
                    </a:r>
                    <a:endParaRPr lang="ja-JP" altLang="en-US" dirty="0"/>
                  </a:p>
                  <a:p>
                    <a:r>
                      <a:rPr lang="en-US" altLang="ja-JP" dirty="0" smtClean="0"/>
                      <a:t>(45.5%)</a:t>
                    </a:r>
                    <a:endParaRPr lang="ja-JP" altLang="en-US" dirty="0"/>
                  </a:p>
                </c:rich>
              </c:tx>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8-4FC2-4236-8A09-2C7716405173}"/>
                </c:ext>
              </c:extLst>
            </c:dLbl>
            <c:spPr>
              <a:noFill/>
              <a:ln>
                <a:noFill/>
              </a:ln>
              <a:effectLst/>
            </c:spPr>
            <c:txPr>
              <a:bodyPr rot="0" spcFirstLastPara="1" vertOverflow="ellipsis" vert="horz" wrap="square" anchor="ctr" anchorCtr="1"/>
              <a:lstStyle/>
              <a:p>
                <a:pPr>
                  <a:defRPr sz="1200" b="1" i="0" u="none" strike="noStrike" kern="1200" baseline="0">
                    <a:solidFill>
                      <a:schemeClr val="tx1">
                        <a:lumMod val="75000"/>
                        <a:lumOff val="25000"/>
                      </a:schemeClr>
                    </a:solidFill>
                    <a:latin typeface="HG丸ｺﾞｼｯｸM-PRO" panose="020F0600000000000000" pitchFamily="50" charset="-128"/>
                    <a:ea typeface="HG丸ｺﾞｼｯｸM-PRO" panose="020F0600000000000000" pitchFamily="50" charset="-128"/>
                    <a:cs typeface="+mn-cs"/>
                  </a:defRPr>
                </a:pPr>
                <a:endParaRPr lang="ja-JP"/>
              </a:p>
            </c:txPr>
            <c:showLegendKey val="0"/>
            <c:showVal val="1"/>
            <c:showCatName val="0"/>
            <c:showSerName val="0"/>
            <c:showPercent val="0"/>
            <c:showBubbleSize val="0"/>
            <c:separator>
</c:separator>
            <c:showLeaderLines val="0"/>
            <c:extLst>
              <c:ext xmlns:c15="http://schemas.microsoft.com/office/drawing/2012/chart" uri="{CE6537A1-D6FC-4f65-9D91-7224C49458BB}">
                <c15:showDataLabelsRange val="1"/>
                <c15:showLeaderLines val="1"/>
                <c15:leaderLines>
                  <c:spPr>
                    <a:ln w="9525">
                      <a:solidFill>
                        <a:schemeClr val="tx1">
                          <a:lumMod val="35000"/>
                          <a:lumOff val="65000"/>
                        </a:schemeClr>
                      </a:solidFill>
                    </a:ln>
                    <a:effectLst/>
                  </c:spPr>
                </c15:leaderLines>
              </c:ext>
            </c:extLst>
          </c:dLbls>
          <c:cat>
            <c:strRef>
              <c:f>Sheet3!$B$5:$B$8</c:f>
              <c:strCache>
                <c:ptCount val="4"/>
                <c:pt idx="0">
                  <c:v>H26</c:v>
                </c:pt>
                <c:pt idx="1">
                  <c:v>H27</c:v>
                </c:pt>
                <c:pt idx="2">
                  <c:v>H28</c:v>
                </c:pt>
                <c:pt idx="3">
                  <c:v>H29</c:v>
                </c:pt>
              </c:strCache>
            </c:strRef>
          </c:cat>
          <c:val>
            <c:numRef>
              <c:f>Sheet3!$D$5:$D$8</c:f>
              <c:numCache>
                <c:formatCode>General</c:formatCode>
                <c:ptCount val="4"/>
                <c:pt idx="0">
                  <c:v>81</c:v>
                </c:pt>
                <c:pt idx="1">
                  <c:v>64</c:v>
                </c:pt>
                <c:pt idx="2">
                  <c:v>59</c:v>
                </c:pt>
                <c:pt idx="3">
                  <c:v>59</c:v>
                </c:pt>
              </c:numCache>
            </c:numRef>
          </c:val>
          <c:extLst>
            <c:ext xmlns:c15="http://schemas.microsoft.com/office/drawing/2012/chart" uri="{02D57815-91ED-43cb-92C2-25804820EDAC}">
              <c15:datalabelsRange>
                <c15:f>Sheet3!$L$5:$L$8</c15:f>
                <c15:dlblRangeCache>
                  <c:ptCount val="4"/>
                  <c:pt idx="0">
                    <c:v>40.3%</c:v>
                  </c:pt>
                  <c:pt idx="1">
                    <c:v>42.4%</c:v>
                  </c:pt>
                  <c:pt idx="2">
                    <c:v>45.0%</c:v>
                  </c:pt>
                  <c:pt idx="3">
                    <c:v>45.4%</c:v>
                  </c:pt>
                </c15:dlblRangeCache>
              </c15:datalabelsRange>
            </c:ext>
            <c:ext xmlns:c16="http://schemas.microsoft.com/office/drawing/2014/chart" uri="{C3380CC4-5D6E-409C-BE32-E72D297353CC}">
              <c16:uniqueId val="{00000009-4FC2-4236-8A09-2C7716405173}"/>
            </c:ext>
          </c:extLst>
        </c:ser>
        <c:ser>
          <c:idx val="2"/>
          <c:order val="2"/>
          <c:tx>
            <c:strRef>
              <c:f>Sheet3!$E$4</c:f>
              <c:strCache>
                <c:ptCount val="1"/>
                <c:pt idx="0">
                  <c:v>公営・公的住宅</c:v>
                </c:pt>
              </c:strCache>
            </c:strRef>
          </c:tx>
          <c:spPr>
            <a:solidFill>
              <a:schemeClr val="accent3">
                <a:alpha val="70000"/>
              </a:schemeClr>
            </a:solidFill>
            <a:ln>
              <a:noFill/>
            </a:ln>
            <a:effectLst/>
          </c:spPr>
          <c:invertIfNegative val="0"/>
          <c:cat>
            <c:strRef>
              <c:f>Sheet3!$B$5:$B$8</c:f>
              <c:strCache>
                <c:ptCount val="4"/>
                <c:pt idx="0">
                  <c:v>H26</c:v>
                </c:pt>
                <c:pt idx="1">
                  <c:v>H27</c:v>
                </c:pt>
                <c:pt idx="2">
                  <c:v>H28</c:v>
                </c:pt>
                <c:pt idx="3">
                  <c:v>H29</c:v>
                </c:pt>
              </c:strCache>
            </c:strRef>
          </c:cat>
          <c:val>
            <c:numRef>
              <c:f>Sheet3!$E$5:$E$8</c:f>
              <c:numCache>
                <c:formatCode>General</c:formatCode>
                <c:ptCount val="4"/>
                <c:pt idx="0">
                  <c:v>4</c:v>
                </c:pt>
                <c:pt idx="1">
                  <c:v>1</c:v>
                </c:pt>
                <c:pt idx="2">
                  <c:v>2</c:v>
                </c:pt>
                <c:pt idx="3">
                  <c:v>4</c:v>
                </c:pt>
              </c:numCache>
            </c:numRef>
          </c:val>
          <c:extLst>
            <c:ext xmlns:c16="http://schemas.microsoft.com/office/drawing/2014/chart" uri="{C3380CC4-5D6E-409C-BE32-E72D297353CC}">
              <c16:uniqueId val="{0000000A-4FC2-4236-8A09-2C7716405173}"/>
            </c:ext>
          </c:extLst>
        </c:ser>
        <c:ser>
          <c:idx val="3"/>
          <c:order val="3"/>
          <c:tx>
            <c:strRef>
              <c:f>Sheet3!$F$4</c:f>
              <c:strCache>
                <c:ptCount val="1"/>
                <c:pt idx="0">
                  <c:v>民間住宅</c:v>
                </c:pt>
              </c:strCache>
            </c:strRef>
          </c:tx>
          <c:spPr>
            <a:solidFill>
              <a:srgbClr val="8064A2"/>
            </a:solidFill>
            <a:ln>
              <a:noFill/>
            </a:ln>
            <a:effectLst/>
          </c:spPr>
          <c:invertIfNegative val="0"/>
          <c:cat>
            <c:strRef>
              <c:f>Sheet3!$B$5:$B$8</c:f>
              <c:strCache>
                <c:ptCount val="4"/>
                <c:pt idx="0">
                  <c:v>H26</c:v>
                </c:pt>
                <c:pt idx="1">
                  <c:v>H27</c:v>
                </c:pt>
                <c:pt idx="2">
                  <c:v>H28</c:v>
                </c:pt>
                <c:pt idx="3">
                  <c:v>H29</c:v>
                </c:pt>
              </c:strCache>
            </c:strRef>
          </c:cat>
          <c:val>
            <c:numRef>
              <c:f>Sheet3!$F$5:$F$8</c:f>
              <c:numCache>
                <c:formatCode>General</c:formatCode>
                <c:ptCount val="4"/>
                <c:pt idx="0">
                  <c:v>26</c:v>
                </c:pt>
                <c:pt idx="1">
                  <c:v>11</c:v>
                </c:pt>
                <c:pt idx="2">
                  <c:v>11</c:v>
                </c:pt>
                <c:pt idx="3">
                  <c:v>8</c:v>
                </c:pt>
              </c:numCache>
            </c:numRef>
          </c:val>
          <c:extLst>
            <c:ext xmlns:c16="http://schemas.microsoft.com/office/drawing/2014/chart" uri="{C3380CC4-5D6E-409C-BE32-E72D297353CC}">
              <c16:uniqueId val="{0000000B-4FC2-4236-8A09-2C7716405173}"/>
            </c:ext>
          </c:extLst>
        </c:ser>
        <c:ser>
          <c:idx val="4"/>
          <c:order val="4"/>
          <c:tx>
            <c:strRef>
              <c:f>Sheet3!$G$4</c:f>
              <c:strCache>
                <c:ptCount val="1"/>
                <c:pt idx="0">
                  <c:v>その他</c:v>
                </c:pt>
              </c:strCache>
            </c:strRef>
          </c:tx>
          <c:spPr>
            <a:solidFill>
              <a:schemeClr val="accent5">
                <a:alpha val="70000"/>
              </a:schemeClr>
            </a:solidFill>
            <a:ln>
              <a:noFill/>
            </a:ln>
            <a:effectLst/>
          </c:spPr>
          <c:invertIfNegative val="0"/>
          <c:cat>
            <c:strRef>
              <c:f>Sheet3!$B$5:$B$8</c:f>
              <c:strCache>
                <c:ptCount val="4"/>
                <c:pt idx="0">
                  <c:v>H26</c:v>
                </c:pt>
                <c:pt idx="1">
                  <c:v>H27</c:v>
                </c:pt>
                <c:pt idx="2">
                  <c:v>H28</c:v>
                </c:pt>
                <c:pt idx="3">
                  <c:v>H29</c:v>
                </c:pt>
              </c:strCache>
            </c:strRef>
          </c:cat>
          <c:val>
            <c:numRef>
              <c:f>Sheet3!$G$5:$G$8</c:f>
              <c:numCache>
                <c:formatCode>General</c:formatCode>
                <c:ptCount val="4"/>
                <c:pt idx="0">
                  <c:v>6</c:v>
                </c:pt>
                <c:pt idx="1">
                  <c:v>16</c:v>
                </c:pt>
                <c:pt idx="2">
                  <c:v>11</c:v>
                </c:pt>
                <c:pt idx="3">
                  <c:v>16</c:v>
                </c:pt>
              </c:numCache>
            </c:numRef>
          </c:val>
          <c:extLst>
            <c:ext xmlns:c16="http://schemas.microsoft.com/office/drawing/2014/chart" uri="{C3380CC4-5D6E-409C-BE32-E72D297353CC}">
              <c16:uniqueId val="{0000000C-4FC2-4236-8A09-2C7716405173}"/>
            </c:ext>
          </c:extLst>
        </c:ser>
        <c:dLbls>
          <c:showLegendKey val="0"/>
          <c:showVal val="0"/>
          <c:showCatName val="0"/>
          <c:showSerName val="0"/>
          <c:showPercent val="0"/>
          <c:showBubbleSize val="0"/>
        </c:dLbls>
        <c:gapWidth val="50"/>
        <c:overlap val="100"/>
        <c:serLines>
          <c:spPr>
            <a:ln w="9525">
              <a:solidFill>
                <a:schemeClr val="tx1">
                  <a:lumMod val="35000"/>
                  <a:lumOff val="65000"/>
                </a:schemeClr>
              </a:solidFill>
              <a:round/>
            </a:ln>
            <a:effectLst/>
          </c:spPr>
        </c:serLines>
        <c:axId val="339630368"/>
        <c:axId val="339629120"/>
      </c:barChart>
      <c:catAx>
        <c:axId val="339630368"/>
        <c:scaling>
          <c:orientation val="minMax"/>
        </c:scaling>
        <c:delete val="0"/>
        <c:axPos val="b"/>
        <c:numFmt formatCode="General" sourceLinked="1"/>
        <c:majorTickMark val="none"/>
        <c:minorTickMark val="none"/>
        <c:tickLblPos val="nextTo"/>
        <c:spPr>
          <a:noFill/>
          <a:ln w="9525" cap="flat" cmpd="sng" algn="ctr">
            <a:solidFill>
              <a:schemeClr val="tx1">
                <a:lumMod val="25000"/>
                <a:lumOff val="75000"/>
              </a:schemeClr>
            </a:solidFill>
            <a:round/>
            <a:headEnd type="none" w="sm" len="sm"/>
            <a:tailEnd type="none" w="sm" len="sm"/>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crossAx val="339629120"/>
        <c:crosses val="autoZero"/>
        <c:auto val="1"/>
        <c:lblAlgn val="ctr"/>
        <c:lblOffset val="100"/>
        <c:noMultiLvlLbl val="0"/>
      </c:catAx>
      <c:valAx>
        <c:axId val="339629120"/>
        <c:scaling>
          <c:orientation val="minMax"/>
        </c:scaling>
        <c:delete val="0"/>
        <c:axPos val="l"/>
        <c:majorGridlines>
          <c:spPr>
            <a:ln w="9525" cap="flat" cmpd="sng" algn="ctr">
              <a:gradFill>
                <a:gsLst>
                  <a:gs pos="0">
                    <a:schemeClr val="tx1">
                      <a:lumMod val="5000"/>
                      <a:lumOff val="95000"/>
                    </a:schemeClr>
                  </a:gs>
                  <a:gs pos="100000">
                    <a:schemeClr val="tx1">
                      <a:lumMod val="15000"/>
                      <a:lumOff val="85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crossAx val="339630368"/>
        <c:crosses val="autoZero"/>
        <c:crossBetween val="between"/>
      </c:valAx>
      <c:spPr>
        <a:noFill/>
        <a:ln>
          <a:noFill/>
        </a:ln>
        <a:effectLst/>
      </c:spPr>
    </c:plotArea>
    <c:legend>
      <c:legendPos val="r"/>
      <c:layout>
        <c:manualLayout>
          <c:xMode val="edge"/>
          <c:yMode val="edge"/>
          <c:x val="0.76647419292593222"/>
          <c:y val="0.22820058853446717"/>
          <c:w val="0.22238669387611903"/>
          <c:h val="0.43271930510058931"/>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legend>
    <c:plotVisOnly val="1"/>
    <c:dispBlanksAs val="gap"/>
    <c:showDLblsOverMax val="0"/>
  </c:chart>
  <c:spPr>
    <a:solidFill>
      <a:schemeClr val="bg1"/>
    </a:solidFill>
    <a:ln w="9525" cap="flat" cmpd="sng" algn="ctr">
      <a:noFill/>
      <a:round/>
    </a:ln>
    <a:effectLst/>
  </c:spPr>
  <c:txPr>
    <a:bodyPr/>
    <a:lstStyle/>
    <a:p>
      <a:pPr>
        <a:defRPr>
          <a:latin typeface="HG丸ｺﾞｼｯｸM-PRO" panose="020F0600000000000000" pitchFamily="50" charset="-128"/>
          <a:ea typeface="HG丸ｺﾞｼｯｸM-PRO" panose="020F0600000000000000" pitchFamily="50" charset="-128"/>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921780620866684"/>
          <c:y val="0.1"/>
          <c:w val="0.62420769037358426"/>
          <c:h val="0.68510310039370081"/>
        </c:manualLayout>
      </c:layout>
      <c:barChart>
        <c:barDir val="col"/>
        <c:grouping val="stacked"/>
        <c:varyColors val="0"/>
        <c:ser>
          <c:idx val="2"/>
          <c:order val="2"/>
          <c:tx>
            <c:strRef>
              <c:f>Sheet1!$D$1</c:f>
              <c:strCache>
                <c:ptCount val="1"/>
                <c:pt idx="0">
                  <c:v>事業所数</c:v>
                </c:pt>
              </c:strCache>
            </c:strRef>
          </c:tx>
          <c:spPr>
            <a:solidFill>
              <a:srgbClr val="00B0F0"/>
            </a:solidFill>
            <a:ln>
              <a:noFill/>
              <a:prstDash val="sysDash"/>
            </a:ln>
            <a:effectLst/>
          </c:spPr>
          <c:invertIfNegative val="0"/>
          <c:dLbls>
            <c:dLbl>
              <c:idx val="0"/>
              <c:layout>
                <c:manualLayout>
                  <c:x val="-6.9444038381700282E-3"/>
                  <c:y val="9.328248031496063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B0E-488C-AE94-057AC4835A2F}"/>
                </c:ext>
              </c:extLst>
            </c:dLbl>
            <c:dLbl>
              <c:idx val="1"/>
              <c:layout>
                <c:manualLayout>
                  <c:x val="4.287169846625161E-3"/>
                  <c:y val="2.8078248031495948E-2"/>
                </c:manualLayout>
              </c:layout>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HG丸ｺﾞｼｯｸM-PRO" panose="020F0600000000000000" pitchFamily="50" charset="-128"/>
                      <a:ea typeface="HG丸ｺﾞｼｯｸM-PRO" panose="020F0600000000000000" pitchFamily="50" charset="-128"/>
                      <a:cs typeface="+mn-cs"/>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7.8908922400435025E-2"/>
                      <c:h val="6.5718750000000006E-2"/>
                    </c:manualLayout>
                  </c15:layout>
                </c:ext>
                <c:ext xmlns:c16="http://schemas.microsoft.com/office/drawing/2014/chart" uri="{C3380CC4-5D6E-409C-BE32-E72D297353CC}">
                  <c16:uniqueId val="{00000002-7B0E-488C-AE94-057AC4835A2F}"/>
                </c:ext>
              </c:extLst>
            </c:dLbl>
            <c:dLbl>
              <c:idx val="2"/>
              <c:layout>
                <c:manualLayout>
                  <c:x val="-1.0556575585168898E-3"/>
                  <c:y val="4.9953248031496061E-2"/>
                </c:manualLayout>
              </c:layout>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HG丸ｺﾞｼｯｸM-PRO" panose="020F0600000000000000" pitchFamily="50" charset="-128"/>
                      <a:ea typeface="HG丸ｺﾞｼｯｸM-PRO" panose="020F0600000000000000" pitchFamily="50" charset="-128"/>
                      <a:cs typeface="+mn-cs"/>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6.4510334645669284E-2"/>
                      <c:h val="7.1968749999999998E-2"/>
                    </c:manualLayout>
                  </c15:layout>
                </c:ext>
                <c:ext xmlns:c16="http://schemas.microsoft.com/office/drawing/2014/chart" uri="{C3380CC4-5D6E-409C-BE32-E72D297353CC}">
                  <c16:uniqueId val="{00000003-7B0E-488C-AE94-057AC4835A2F}"/>
                </c:ext>
              </c:extLst>
            </c:dLbl>
            <c:dLbl>
              <c:idx val="3"/>
              <c:layout>
                <c:manualLayout>
                  <c:x val="-4.861155778012969E-3"/>
                  <c:y val="8.432824803149606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7B0E-488C-AE94-057AC4835A2F}"/>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HG丸ｺﾞｼｯｸM-PRO" panose="020F0600000000000000" pitchFamily="50" charset="-128"/>
                    <a:ea typeface="HG丸ｺﾞｼｯｸM-PRO" panose="020F0600000000000000"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H26</c:v>
                </c:pt>
                <c:pt idx="1">
                  <c:v>H27</c:v>
                </c:pt>
                <c:pt idx="2">
                  <c:v>H28</c:v>
                </c:pt>
                <c:pt idx="3">
                  <c:v>H29</c:v>
                </c:pt>
              </c:strCache>
            </c:strRef>
          </c:cat>
          <c:val>
            <c:numRef>
              <c:f>Sheet1!$D$2:$D$5</c:f>
              <c:numCache>
                <c:formatCode>General</c:formatCode>
                <c:ptCount val="4"/>
                <c:pt idx="0">
                  <c:v>408</c:v>
                </c:pt>
                <c:pt idx="1">
                  <c:v>439</c:v>
                </c:pt>
                <c:pt idx="2">
                  <c:v>473</c:v>
                </c:pt>
                <c:pt idx="3">
                  <c:v>513</c:v>
                </c:pt>
              </c:numCache>
            </c:numRef>
          </c:val>
          <c:extLst>
            <c:ext xmlns:c16="http://schemas.microsoft.com/office/drawing/2014/chart" uri="{C3380CC4-5D6E-409C-BE32-E72D297353CC}">
              <c16:uniqueId val="{00000000-7B0E-488C-AE94-057AC4835A2F}"/>
            </c:ext>
          </c:extLst>
        </c:ser>
        <c:dLbls>
          <c:showLegendKey val="0"/>
          <c:showVal val="0"/>
          <c:showCatName val="0"/>
          <c:showSerName val="0"/>
          <c:showPercent val="0"/>
          <c:showBubbleSize val="0"/>
        </c:dLbls>
        <c:gapWidth val="150"/>
        <c:overlap val="100"/>
        <c:axId val="797609871"/>
        <c:axId val="797609039"/>
      </c:barChart>
      <c:lineChart>
        <c:grouping val="standard"/>
        <c:varyColors val="0"/>
        <c:ser>
          <c:idx val="0"/>
          <c:order val="0"/>
          <c:tx>
            <c:strRef>
              <c:f>Sheet1!$B$1</c:f>
              <c:strCache>
                <c:ptCount val="1"/>
                <c:pt idx="0">
                  <c:v>利用者数（見込み量）</c:v>
                </c:pt>
              </c:strCache>
            </c:strRef>
          </c:tx>
          <c:spPr>
            <a:ln w="28575" cap="rnd">
              <a:solidFill>
                <a:schemeClr val="accent1"/>
              </a:solidFill>
              <a:prstDash val="dash"/>
              <a:round/>
            </a:ln>
            <a:effectLst/>
          </c:spPr>
          <c:marker>
            <c:symbol val="none"/>
          </c:marker>
          <c:dLbls>
            <c:dLbl>
              <c:idx val="1"/>
              <c:layout>
                <c:manualLayout>
                  <c:x val="-5.8498909477894268E-2"/>
                  <c:y val="-9.618749999999999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517-4084-8DFF-2D6B596FB088}"/>
                </c:ext>
              </c:extLst>
            </c:dLbl>
            <c:dLbl>
              <c:idx val="2"/>
              <c:layout>
                <c:manualLayout>
                  <c:x val="-5.2929352878919957E-2"/>
                  <c:y val="-6.806249999999999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517-4084-8DFF-2D6B596FB088}"/>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HG丸ｺﾞｼｯｸM-PRO" panose="020F0600000000000000" pitchFamily="50" charset="-128"/>
                    <a:ea typeface="HG丸ｺﾞｼｯｸM-PRO" panose="020F0600000000000000" pitchFamily="50" charset="-128"/>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H26</c:v>
                </c:pt>
                <c:pt idx="1">
                  <c:v>H27</c:v>
                </c:pt>
                <c:pt idx="2">
                  <c:v>H28</c:v>
                </c:pt>
                <c:pt idx="3">
                  <c:v>H29</c:v>
                </c:pt>
              </c:strCache>
            </c:strRef>
          </c:cat>
          <c:val>
            <c:numRef>
              <c:f>Sheet1!$B$2:$B$5</c:f>
              <c:numCache>
                <c:formatCode>#,##0</c:formatCode>
                <c:ptCount val="4"/>
                <c:pt idx="0">
                  <c:v>7298</c:v>
                </c:pt>
                <c:pt idx="1">
                  <c:v>7124</c:v>
                </c:pt>
                <c:pt idx="2">
                  <c:v>7709</c:v>
                </c:pt>
                <c:pt idx="3">
                  <c:v>8291</c:v>
                </c:pt>
              </c:numCache>
            </c:numRef>
          </c:val>
          <c:smooth val="0"/>
          <c:extLst>
            <c:ext xmlns:c16="http://schemas.microsoft.com/office/drawing/2014/chart" uri="{C3380CC4-5D6E-409C-BE32-E72D297353CC}">
              <c16:uniqueId val="{00000000-F9DA-4A1D-9963-3BFC9621DB94}"/>
            </c:ext>
          </c:extLst>
        </c:ser>
        <c:ser>
          <c:idx val="1"/>
          <c:order val="1"/>
          <c:tx>
            <c:strRef>
              <c:f>Sheet1!$C$1</c:f>
              <c:strCache>
                <c:ptCount val="1"/>
                <c:pt idx="0">
                  <c:v>利用者数（実績値）</c:v>
                </c:pt>
              </c:strCache>
            </c:strRef>
          </c:tx>
          <c:spPr>
            <a:ln w="28575" cap="rnd">
              <a:solidFill>
                <a:schemeClr val="accent2"/>
              </a:solidFill>
              <a:round/>
            </a:ln>
            <a:effectLst/>
          </c:spPr>
          <c:marker>
            <c:symbol val="none"/>
          </c:marker>
          <c:dLbls>
            <c:dLbl>
              <c:idx val="0"/>
              <c:layout>
                <c:manualLayout>
                  <c:x val="-4.7747618685643152E-2"/>
                  <c:y val="-2.192175196850393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F9DA-4A1D-9963-3BFC9621DB94}"/>
                </c:ext>
              </c:extLst>
            </c:dLbl>
            <c:dLbl>
              <c:idx val="1"/>
              <c:layout>
                <c:manualLayout>
                  <c:x val="-4.7520833333333408E-2"/>
                  <c:y val="3.0782480314960631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F9DA-4A1D-9963-3BFC9621DB94}"/>
                </c:ext>
              </c:extLst>
            </c:dLbl>
            <c:dLbl>
              <c:idx val="2"/>
              <c:layout>
                <c:manualLayout>
                  <c:x val="-5.1460729509586724E-2"/>
                  <c:y val="1.7140624999999944E-2"/>
                </c:manualLayout>
              </c:layout>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HG丸ｺﾞｼｯｸM-PRO" panose="020F0600000000000000" pitchFamily="50" charset="-128"/>
                      <a:ea typeface="HG丸ｺﾞｼｯｸM-PRO" panose="020F0600000000000000" pitchFamily="50" charset="-128"/>
                      <a:cs typeface="+mn-cs"/>
                    </a:defRPr>
                  </a:pPr>
                  <a:endParaRPr lang="ja-JP"/>
                </a:p>
              </c:txPr>
              <c:dLblPos val="r"/>
              <c:showLegendKey val="0"/>
              <c:showVal val="1"/>
              <c:showCatName val="0"/>
              <c:showSerName val="0"/>
              <c:showPercent val="0"/>
              <c:showBubbleSize val="0"/>
              <c:extLst>
                <c:ext xmlns:c15="http://schemas.microsoft.com/office/drawing/2012/chart" uri="{CE6537A1-D6FC-4f65-9D91-7224C49458BB}">
                  <c15:layout>
                    <c:manualLayout>
                      <c:w val="0.12538928423157658"/>
                      <c:h val="6.737499999999999E-2"/>
                    </c:manualLayout>
                  </c15:layout>
                </c:ext>
                <c:ext xmlns:c16="http://schemas.microsoft.com/office/drawing/2014/chart" uri="{C3380CC4-5D6E-409C-BE32-E72D297353CC}">
                  <c16:uniqueId val="{00000005-F9DA-4A1D-9963-3BFC9621DB94}"/>
                </c:ext>
              </c:extLst>
            </c:dLbl>
            <c:dLbl>
              <c:idx val="3"/>
              <c:layout>
                <c:manualLayout>
                  <c:x val="-4.1270852946163873E-2"/>
                  <c:y val="-1.254675196850396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F9DA-4A1D-9963-3BFC9621DB94}"/>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HG丸ｺﾞｼｯｸM-PRO" panose="020F0600000000000000" pitchFamily="50" charset="-128"/>
                    <a:ea typeface="HG丸ｺﾞｼｯｸM-PRO" panose="020F0600000000000000" pitchFamily="50" charset="-128"/>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H26</c:v>
                </c:pt>
                <c:pt idx="1">
                  <c:v>H27</c:v>
                </c:pt>
                <c:pt idx="2">
                  <c:v>H28</c:v>
                </c:pt>
                <c:pt idx="3">
                  <c:v>H29</c:v>
                </c:pt>
              </c:strCache>
            </c:strRef>
          </c:cat>
          <c:val>
            <c:numRef>
              <c:f>Sheet1!$C$2:$C$5</c:f>
              <c:numCache>
                <c:formatCode>#,##0</c:formatCode>
                <c:ptCount val="4"/>
                <c:pt idx="0">
                  <c:v>6297</c:v>
                </c:pt>
                <c:pt idx="1">
                  <c:v>6809</c:v>
                </c:pt>
                <c:pt idx="2">
                  <c:v>7294</c:v>
                </c:pt>
                <c:pt idx="3">
                  <c:v>7818</c:v>
                </c:pt>
              </c:numCache>
            </c:numRef>
          </c:val>
          <c:smooth val="0"/>
          <c:extLst>
            <c:ext xmlns:c16="http://schemas.microsoft.com/office/drawing/2014/chart" uri="{C3380CC4-5D6E-409C-BE32-E72D297353CC}">
              <c16:uniqueId val="{00000001-F9DA-4A1D-9963-3BFC9621DB94}"/>
            </c:ext>
          </c:extLst>
        </c:ser>
        <c:dLbls>
          <c:dLblPos val="t"/>
          <c:showLegendKey val="0"/>
          <c:showVal val="1"/>
          <c:showCatName val="0"/>
          <c:showSerName val="0"/>
          <c:showPercent val="0"/>
          <c:showBubbleSize val="0"/>
        </c:dLbls>
        <c:marker val="1"/>
        <c:smooth val="0"/>
        <c:axId val="408645344"/>
        <c:axId val="408629952"/>
      </c:lineChart>
      <c:catAx>
        <c:axId val="4086453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crossAx val="408629952"/>
        <c:crossesAt val="0"/>
        <c:auto val="1"/>
        <c:lblAlgn val="ctr"/>
        <c:lblOffset val="100"/>
        <c:noMultiLvlLbl val="0"/>
      </c:catAx>
      <c:valAx>
        <c:axId val="408629952"/>
        <c:scaling>
          <c:orientation val="minMax"/>
          <c:min val="40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crossAx val="408645344"/>
        <c:crosses val="autoZero"/>
        <c:crossBetween val="between"/>
        <c:majorUnit val="1000"/>
      </c:valAx>
      <c:valAx>
        <c:axId val="797609039"/>
        <c:scaling>
          <c:orientation val="minMax"/>
          <c:min val="300"/>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crossAx val="797609871"/>
        <c:crosses val="max"/>
        <c:crossBetween val="between"/>
      </c:valAx>
      <c:catAx>
        <c:axId val="797609871"/>
        <c:scaling>
          <c:orientation val="minMax"/>
        </c:scaling>
        <c:delete val="1"/>
        <c:axPos val="b"/>
        <c:numFmt formatCode="General" sourceLinked="1"/>
        <c:majorTickMark val="out"/>
        <c:minorTickMark val="none"/>
        <c:tickLblPos val="nextTo"/>
        <c:crossAx val="797609039"/>
        <c:crosses val="autoZero"/>
        <c:auto val="1"/>
        <c:lblAlgn val="ctr"/>
        <c:lblOffset val="100"/>
        <c:noMultiLvlLbl val="0"/>
      </c:catAx>
      <c:spPr>
        <a:noFill/>
        <a:ln>
          <a:noFill/>
        </a:ln>
        <a:effectLst/>
      </c:spPr>
    </c:plotArea>
    <c:legend>
      <c:legendPos val="b"/>
      <c:layout>
        <c:manualLayout>
          <c:xMode val="edge"/>
          <c:yMode val="edge"/>
          <c:x val="8.806448406317427E-2"/>
          <c:y val="0.8504677657480314"/>
          <c:w val="0.82387103187365152"/>
          <c:h val="0.13078223425196847"/>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05">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headEnd type="none" w="sm" len="sm"/>
        <a:tailEnd type="none" w="sm" len="sm"/>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bg1"/>
    </cs:fontRef>
    <cs:spPr>
      <a:solidFill>
        <a:schemeClr val="tx1">
          <a:lumMod val="50000"/>
          <a:lumOff val="50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alpha val="70000"/>
        </a:schemeClr>
      </a:solidFill>
    </cs:spPr>
  </cs:dataPoint>
  <cs:dataPoint3D>
    <cs:lnRef idx="0"/>
    <cs:fillRef idx="0">
      <cs:styleClr val="auto"/>
    </cs:fillRef>
    <cs:effectRef idx="0"/>
    <cs:fontRef idx="minor">
      <a:schemeClr val="tx1"/>
    </cs:fontRef>
    <cs:spPr>
      <a:solidFill>
        <a:schemeClr val="phClr">
          <a:alpha val="70000"/>
        </a:schemeClr>
      </a:solidFill>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gradFill>
        <a:gsLst>
          <a:gs pos="0">
            <a:schemeClr val="phClr"/>
          </a:gs>
          <a:gs pos="46000">
            <a:schemeClr val="phClr"/>
          </a:gs>
          <a:gs pos="100000">
            <a:schemeClr val="phClr">
              <a:lumMod val="20000"/>
              <a:lumOff val="80000"/>
              <a:alpha val="0"/>
            </a:schemeClr>
          </a:gs>
        </a:gsLst>
        <a:path path="circle">
          <a:fillToRect l="50000" t="-80000" r="50000" b="180000"/>
        </a:path>
      </a:gradFill>
      <a:ln w="9525" cap="flat" cmpd="sng" algn="ctr">
        <a:solidFill>
          <a:schemeClr val="phClr">
            <a:shade val="95000"/>
          </a:scheme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0">
              <a:schemeClr val="tx1">
                <a:lumMod val="5000"/>
                <a:lumOff val="95000"/>
              </a:schemeClr>
            </a:gs>
            <a:gs pos="100000">
              <a:schemeClr val="tx1">
                <a:lumMod val="15000"/>
                <a:lumOff val="85000"/>
              </a:schemeClr>
            </a:gs>
          </a:gsLst>
          <a:lin ang="5400000" scaled="0"/>
        </a:gradFill>
        <a:round/>
      </a:ln>
    </cs:spPr>
  </cs:gridlineMajor>
  <cs:gridlineMinor>
    <cs:lnRef idx="0"/>
    <cs:fillRef idx="0"/>
    <cs:effectRef idx="0"/>
    <cs:fontRef idx="minor">
      <a:schemeClr val="dk1"/>
    </cs:fontRef>
    <cs:spPr>
      <a:ln w="9525" cap="flat" cmpd="sng" algn="ctr">
        <a:gradFill>
          <a:gsLst>
            <a:gs pos="0">
              <a:schemeClr val="tx1">
                <a:lumMod val="5000"/>
                <a:lumOff val="95000"/>
              </a:schemeClr>
            </a:gs>
            <a:gs pos="100000">
              <a:schemeClr val="tx1">
                <a:lumMod val="15000"/>
                <a:lumOff val="85000"/>
              </a:schemeClr>
            </a:gs>
          </a:gsLst>
          <a:lin ang="5400000" scaled="0"/>
        </a:gradFill>
        <a:round/>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headEnd type="none" w="sm" len="sm"/>
        <a:tailEnd type="none" w="sm" len="sm"/>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800" b="1" kern="1200" cap="all" spc="5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0.90024</cdr:x>
      <cdr:y>0.44343</cdr:y>
    </cdr:from>
    <cdr:to>
      <cdr:x>1</cdr:x>
      <cdr:y>0.53202</cdr:y>
    </cdr:to>
    <cdr:sp macro="" textlink="">
      <cdr:nvSpPr>
        <cdr:cNvPr id="2" name="テキスト ボックス 1"/>
        <cdr:cNvSpPr txBox="1"/>
      </cdr:nvSpPr>
      <cdr:spPr>
        <a:xfrm xmlns:a="http://schemas.openxmlformats.org/drawingml/2006/main">
          <a:off x="6158358" y="1802101"/>
          <a:ext cx="682402" cy="36004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ja-JP" altLang="en-US" sz="1100" dirty="0"/>
        </a:p>
      </cdr:txBody>
    </cdr:sp>
  </cdr:relSizeAnchor>
  <cdr:relSizeAnchor xmlns:cdr="http://schemas.openxmlformats.org/drawingml/2006/chartDrawing">
    <cdr:from>
      <cdr:x>0.78947</cdr:x>
      <cdr:y>0.0156</cdr:y>
    </cdr:from>
    <cdr:to>
      <cdr:x>0.92632</cdr:x>
      <cdr:y>0.08376</cdr:y>
    </cdr:to>
    <cdr:sp macro="" textlink="">
      <cdr:nvSpPr>
        <cdr:cNvPr id="3" name="テキスト ボックス 15"/>
        <cdr:cNvSpPr txBox="1"/>
      </cdr:nvSpPr>
      <cdr:spPr>
        <a:xfrm xmlns:a="http://schemas.openxmlformats.org/drawingml/2006/main">
          <a:off x="5400600" y="63390"/>
          <a:ext cx="936104" cy="276999"/>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xmlns:a="http://schemas.openxmlformats.org/drawingml/2006/main">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事業所</a:t>
          </a:r>
          <a:r>
            <a:rPr lang="ja-JP" altLang="en-US" sz="1200" dirty="0">
              <a:solidFill>
                <a:prstClr val="black"/>
              </a:solidFill>
              <a:latin typeface="HG丸ｺﾞｼｯｸM-PRO" panose="020F0600000000000000" pitchFamily="50" charset="-128"/>
              <a:ea typeface="HG丸ｺﾞｼｯｸM-PRO" panose="020F0600000000000000" pitchFamily="50" charset="-128"/>
            </a:rPr>
            <a:t>数</a:t>
          </a:r>
          <a:endParaRPr kumimoji="1" lang="ja-JP" altLang="en-US"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cdr:txBody>
    </cdr:sp>
  </cdr:relSizeAnchor>
  <cdr:relSizeAnchor xmlns:cdr="http://schemas.openxmlformats.org/drawingml/2006/chartDrawing">
    <cdr:from>
      <cdr:x>0.07368</cdr:x>
      <cdr:y>0.00408</cdr:y>
    </cdr:from>
    <cdr:to>
      <cdr:x>0.2</cdr:x>
      <cdr:y>0.07224</cdr:y>
    </cdr:to>
    <cdr:sp macro="" textlink="">
      <cdr:nvSpPr>
        <cdr:cNvPr id="4" name="テキスト ボックス 15"/>
        <cdr:cNvSpPr txBox="1"/>
      </cdr:nvSpPr>
      <cdr:spPr>
        <a:xfrm xmlns:a="http://schemas.openxmlformats.org/drawingml/2006/main">
          <a:off x="504056" y="16591"/>
          <a:ext cx="864096" cy="276999"/>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solidFill>
                <a:prstClr val="black"/>
              </a:solidFill>
              <a:latin typeface="HG丸ｺﾞｼｯｸM-PRO" panose="020F0600000000000000" pitchFamily="50" charset="-128"/>
              <a:ea typeface="HG丸ｺﾞｼｯｸM-PRO" panose="020F0600000000000000" pitchFamily="50" charset="-128"/>
            </a:rPr>
            <a:t>利用者</a:t>
          </a: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数</a:t>
          </a:r>
          <a:endParaRPr kumimoji="1" lang="ja-JP" altLang="en-US"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880308" cy="488871"/>
          </a:xfrm>
          <a:prstGeom prst="rect">
            <a:avLst/>
          </a:prstGeom>
        </p:spPr>
        <p:txBody>
          <a:bodyPr vert="horz" lIns="89675" tIns="44838" rIns="89675" bIns="44838"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765018" y="0"/>
            <a:ext cx="2880308" cy="488871"/>
          </a:xfrm>
          <a:prstGeom prst="rect">
            <a:avLst/>
          </a:prstGeom>
        </p:spPr>
        <p:txBody>
          <a:bodyPr vert="horz" lIns="89675" tIns="44838" rIns="89675" bIns="44838" rtlCol="0"/>
          <a:lstStyle>
            <a:lvl1pPr algn="r">
              <a:defRPr sz="1200"/>
            </a:lvl1pPr>
          </a:lstStyle>
          <a:p>
            <a:fld id="{F8F4B279-546B-4566-BB86-CCD863FE3373}" type="datetimeFigureOut">
              <a:rPr kumimoji="1" lang="ja-JP" altLang="en-US" smtClean="0"/>
              <a:t>2019/10/16</a:t>
            </a:fld>
            <a:endParaRPr kumimoji="1" lang="ja-JP" altLang="en-US"/>
          </a:p>
        </p:txBody>
      </p:sp>
      <p:sp>
        <p:nvSpPr>
          <p:cNvPr id="4" name="フッター プレースホルダー 3"/>
          <p:cNvSpPr>
            <a:spLocks noGrp="1"/>
          </p:cNvSpPr>
          <p:nvPr>
            <p:ph type="ftr" sz="quarter" idx="2"/>
          </p:nvPr>
        </p:nvSpPr>
        <p:spPr>
          <a:xfrm>
            <a:off x="0" y="9286846"/>
            <a:ext cx="2880308" cy="488871"/>
          </a:xfrm>
          <a:prstGeom prst="rect">
            <a:avLst/>
          </a:prstGeom>
        </p:spPr>
        <p:txBody>
          <a:bodyPr vert="horz" lIns="89675" tIns="44838" rIns="89675" bIns="44838"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765018" y="9286846"/>
            <a:ext cx="2880308" cy="488871"/>
          </a:xfrm>
          <a:prstGeom prst="rect">
            <a:avLst/>
          </a:prstGeom>
        </p:spPr>
        <p:txBody>
          <a:bodyPr vert="horz" lIns="89675" tIns="44838" rIns="89675" bIns="44838" rtlCol="0" anchor="b"/>
          <a:lstStyle>
            <a:lvl1pPr algn="r">
              <a:defRPr sz="1200"/>
            </a:lvl1pPr>
          </a:lstStyle>
          <a:p>
            <a:fld id="{90BC2F04-CB75-4FF3-B9EF-B9D8468883C3}" type="slidenum">
              <a:rPr kumimoji="1" lang="ja-JP" altLang="en-US" smtClean="0"/>
              <a:t>‹#›</a:t>
            </a:fld>
            <a:endParaRPr kumimoji="1" lang="ja-JP" altLang="en-US"/>
          </a:p>
        </p:txBody>
      </p:sp>
    </p:spTree>
    <p:extLst>
      <p:ext uri="{BB962C8B-B14F-4D97-AF65-F5344CB8AC3E}">
        <p14:creationId xmlns:p14="http://schemas.microsoft.com/office/powerpoint/2010/main" val="2045941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880101" cy="488793"/>
          </a:xfrm>
          <a:prstGeom prst="rect">
            <a:avLst/>
          </a:prstGeom>
        </p:spPr>
        <p:txBody>
          <a:bodyPr vert="horz" lIns="89675" tIns="44838" rIns="89675" bIns="44838" rtlCol="0"/>
          <a:lstStyle>
            <a:lvl1pPr algn="l">
              <a:defRPr sz="1200"/>
            </a:lvl1pPr>
          </a:lstStyle>
          <a:p>
            <a:endParaRPr kumimoji="1" lang="ja-JP" altLang="en-US"/>
          </a:p>
        </p:txBody>
      </p:sp>
      <p:sp>
        <p:nvSpPr>
          <p:cNvPr id="3" name="日付プレースホルダー 2"/>
          <p:cNvSpPr>
            <a:spLocks noGrp="1"/>
          </p:cNvSpPr>
          <p:nvPr>
            <p:ph type="dt" idx="1"/>
          </p:nvPr>
        </p:nvSpPr>
        <p:spPr>
          <a:xfrm>
            <a:off x="3765213" y="0"/>
            <a:ext cx="2880101" cy="488793"/>
          </a:xfrm>
          <a:prstGeom prst="rect">
            <a:avLst/>
          </a:prstGeom>
        </p:spPr>
        <p:txBody>
          <a:bodyPr vert="horz" lIns="89675" tIns="44838" rIns="89675" bIns="44838" rtlCol="0"/>
          <a:lstStyle>
            <a:lvl1pPr algn="r">
              <a:defRPr sz="1200"/>
            </a:lvl1pPr>
          </a:lstStyle>
          <a:p>
            <a:fld id="{3A7D4995-71F8-4FD2-B741-EB692C4C985C}" type="datetimeFigureOut">
              <a:rPr kumimoji="1" lang="ja-JP" altLang="en-US" smtClean="0"/>
              <a:t>2019/10/16</a:t>
            </a:fld>
            <a:endParaRPr kumimoji="1" lang="ja-JP" altLang="en-US"/>
          </a:p>
        </p:txBody>
      </p:sp>
      <p:sp>
        <p:nvSpPr>
          <p:cNvPr id="4" name="スライド イメージ プレースホルダー 3"/>
          <p:cNvSpPr>
            <a:spLocks noGrp="1" noRot="1" noChangeAspect="1"/>
          </p:cNvSpPr>
          <p:nvPr>
            <p:ph type="sldImg" idx="2"/>
          </p:nvPr>
        </p:nvSpPr>
        <p:spPr>
          <a:xfrm>
            <a:off x="881063" y="733425"/>
            <a:ext cx="4884737" cy="3665538"/>
          </a:xfrm>
          <a:prstGeom prst="rect">
            <a:avLst/>
          </a:prstGeom>
          <a:noFill/>
          <a:ln w="12700">
            <a:solidFill>
              <a:prstClr val="black"/>
            </a:solidFill>
          </a:ln>
        </p:spPr>
        <p:txBody>
          <a:bodyPr vert="horz" lIns="89675" tIns="44838" rIns="89675" bIns="44838" rtlCol="0" anchor="ctr"/>
          <a:lstStyle/>
          <a:p>
            <a:endParaRPr lang="ja-JP" altLang="en-US"/>
          </a:p>
        </p:txBody>
      </p:sp>
      <p:sp>
        <p:nvSpPr>
          <p:cNvPr id="5" name="ノート プレースホルダー 4"/>
          <p:cNvSpPr>
            <a:spLocks noGrp="1"/>
          </p:cNvSpPr>
          <p:nvPr>
            <p:ph type="body" sz="quarter" idx="3"/>
          </p:nvPr>
        </p:nvSpPr>
        <p:spPr>
          <a:xfrm>
            <a:off x="664997" y="4644310"/>
            <a:ext cx="5316870" cy="4399133"/>
          </a:xfrm>
          <a:prstGeom prst="rect">
            <a:avLst/>
          </a:prstGeom>
        </p:spPr>
        <p:txBody>
          <a:bodyPr vert="horz" lIns="89675" tIns="44838" rIns="89675" bIns="4483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287059"/>
            <a:ext cx="2880101" cy="488792"/>
          </a:xfrm>
          <a:prstGeom prst="rect">
            <a:avLst/>
          </a:prstGeom>
        </p:spPr>
        <p:txBody>
          <a:bodyPr vert="horz" lIns="89675" tIns="44838" rIns="89675" bIns="4483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765213" y="9287059"/>
            <a:ext cx="2880101" cy="488792"/>
          </a:xfrm>
          <a:prstGeom prst="rect">
            <a:avLst/>
          </a:prstGeom>
        </p:spPr>
        <p:txBody>
          <a:bodyPr vert="horz" lIns="89675" tIns="44838" rIns="89675" bIns="44838" rtlCol="0" anchor="b"/>
          <a:lstStyle>
            <a:lvl1pPr algn="r">
              <a:defRPr sz="1200"/>
            </a:lvl1pPr>
          </a:lstStyle>
          <a:p>
            <a:fld id="{252CC739-2C19-4987-9473-A53E87E4448B}" type="slidenum">
              <a:rPr kumimoji="1" lang="ja-JP" altLang="en-US" smtClean="0"/>
              <a:t>‹#›</a:t>
            </a:fld>
            <a:endParaRPr kumimoji="1" lang="ja-JP" altLang="en-US"/>
          </a:p>
        </p:txBody>
      </p:sp>
    </p:spTree>
    <p:extLst>
      <p:ext uri="{BB962C8B-B14F-4D97-AF65-F5344CB8AC3E}">
        <p14:creationId xmlns:p14="http://schemas.microsoft.com/office/powerpoint/2010/main" val="27913033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3780744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896752">
              <a:defRPr/>
            </a:pPr>
            <a:fld id="{252CC739-2C19-4987-9473-A53E87E4448B}" type="slidenum">
              <a:rPr lang="ja-JP" altLang="en-US">
                <a:solidFill>
                  <a:prstClr val="black"/>
                </a:solidFill>
                <a:latin typeface="Calibri"/>
                <a:ea typeface="ＭＳ Ｐゴシック" panose="020B0600070205080204" pitchFamily="50" charset="-128"/>
              </a:rPr>
              <a:pPr defTabSz="896752">
                <a:defRPr/>
              </a:pPr>
              <a:t>10</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3976443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896752">
              <a:defRPr/>
            </a:pPr>
            <a:fld id="{252CC739-2C19-4987-9473-A53E87E4448B}" type="slidenum">
              <a:rPr lang="ja-JP" altLang="en-US">
                <a:solidFill>
                  <a:prstClr val="black"/>
                </a:solidFill>
                <a:latin typeface="Calibri"/>
                <a:ea typeface="ＭＳ Ｐゴシック" panose="020B0600070205080204" pitchFamily="50" charset="-128"/>
              </a:rPr>
              <a:pPr defTabSz="896752">
                <a:defRPr/>
              </a:pPr>
              <a:t>11</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38806363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896752">
              <a:defRPr/>
            </a:pPr>
            <a:fld id="{252CC739-2C19-4987-9473-A53E87E4448B}" type="slidenum">
              <a:rPr lang="ja-JP" altLang="en-US">
                <a:solidFill>
                  <a:prstClr val="black"/>
                </a:solidFill>
                <a:latin typeface="Calibri"/>
                <a:ea typeface="ＭＳ Ｐゴシック" panose="020B0600070205080204" pitchFamily="50" charset="-128"/>
              </a:rPr>
              <a:pPr defTabSz="896752">
                <a:defRPr/>
              </a:pPr>
              <a:t>12</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7929911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52CC739-2C19-4987-9473-A53E87E4448B}" type="slidenum">
              <a:rPr kumimoji="1" lang="ja-JP" altLang="en-US" smtClean="0"/>
              <a:t>13</a:t>
            </a:fld>
            <a:endParaRPr kumimoji="1" lang="ja-JP" altLang="en-US"/>
          </a:p>
        </p:txBody>
      </p:sp>
    </p:spTree>
    <p:extLst>
      <p:ext uri="{BB962C8B-B14F-4D97-AF65-F5344CB8AC3E}">
        <p14:creationId xmlns:p14="http://schemas.microsoft.com/office/powerpoint/2010/main" val="40205984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52CC739-2C19-4987-9473-A53E87E4448B}" type="slidenum">
              <a:rPr kumimoji="1" lang="ja-JP" altLang="en-US" smtClean="0"/>
              <a:t>14</a:t>
            </a:fld>
            <a:endParaRPr kumimoji="1" lang="ja-JP" altLang="en-US"/>
          </a:p>
        </p:txBody>
      </p:sp>
    </p:spTree>
    <p:extLst>
      <p:ext uri="{BB962C8B-B14F-4D97-AF65-F5344CB8AC3E}">
        <p14:creationId xmlns:p14="http://schemas.microsoft.com/office/powerpoint/2010/main" val="9629179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52CC739-2C19-4987-9473-A53E87E4448B}" type="slidenum">
              <a:rPr kumimoji="1" lang="ja-JP" altLang="en-US" smtClean="0"/>
              <a:t>15</a:t>
            </a:fld>
            <a:endParaRPr kumimoji="1" lang="ja-JP" altLang="en-US"/>
          </a:p>
        </p:txBody>
      </p:sp>
    </p:spTree>
    <p:extLst>
      <p:ext uri="{BB962C8B-B14F-4D97-AF65-F5344CB8AC3E}">
        <p14:creationId xmlns:p14="http://schemas.microsoft.com/office/powerpoint/2010/main" val="8438079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論点を</a:t>
            </a:r>
            <a:r>
              <a:rPr kumimoji="1" lang="en-US" altLang="ja-JP" dirty="0" smtClean="0"/>
              <a:t>4</a:t>
            </a:r>
            <a:r>
              <a:rPr kumimoji="1" lang="ja-JP" altLang="en-US" dirty="0" err="1" smtClean="0"/>
              <a:t>つに</a:t>
            </a:r>
            <a:r>
              <a:rPr kumimoji="1" lang="ja-JP" altLang="en-US" dirty="0" smtClean="0"/>
              <a:t>増やして方策を出していただく。第</a:t>
            </a:r>
            <a:r>
              <a:rPr kumimoji="1" lang="en-US" altLang="ja-JP" dirty="0" smtClean="0"/>
              <a:t>4</a:t>
            </a:r>
            <a:r>
              <a:rPr kumimoji="1" lang="ja-JP" altLang="en-US" dirty="0" smtClean="0"/>
              <a:t>回はだしていただいた方策をまとめ提示と、地域生活支援拠点等の整備促進についての報告書を提示する。</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252CC739-2C19-4987-9473-A53E87E4448B}" type="slidenum">
              <a:rPr kumimoji="1" lang="ja-JP" altLang="en-US" smtClean="0"/>
              <a:t>2</a:t>
            </a:fld>
            <a:endParaRPr kumimoji="1" lang="ja-JP" altLang="en-US"/>
          </a:p>
        </p:txBody>
      </p:sp>
    </p:spTree>
    <p:extLst>
      <p:ext uri="{BB962C8B-B14F-4D97-AF65-F5344CB8AC3E}">
        <p14:creationId xmlns:p14="http://schemas.microsoft.com/office/powerpoint/2010/main" val="33517647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252CC739-2C19-4987-9473-A53E87E4448B}" type="slidenum">
              <a:rPr kumimoji="1" lang="ja-JP" altLang="en-US" smtClean="0"/>
              <a:t>3</a:t>
            </a:fld>
            <a:endParaRPr kumimoji="1" lang="ja-JP" altLang="en-US"/>
          </a:p>
        </p:txBody>
      </p:sp>
    </p:spTree>
    <p:extLst>
      <p:ext uri="{BB962C8B-B14F-4D97-AF65-F5344CB8AC3E}">
        <p14:creationId xmlns:p14="http://schemas.microsoft.com/office/powerpoint/2010/main" val="14923504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252CC739-2C19-4987-9473-A53E87E4448B}" type="slidenum">
              <a:rPr kumimoji="1" lang="ja-JP" altLang="en-US" smtClean="0"/>
              <a:t>4</a:t>
            </a:fld>
            <a:endParaRPr kumimoji="1" lang="ja-JP" altLang="en-US"/>
          </a:p>
        </p:txBody>
      </p:sp>
    </p:spTree>
    <p:extLst>
      <p:ext uri="{BB962C8B-B14F-4D97-AF65-F5344CB8AC3E}">
        <p14:creationId xmlns:p14="http://schemas.microsoft.com/office/powerpoint/2010/main" val="17789272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252CC739-2C19-4987-9473-A53E87E4448B}" type="slidenum">
              <a:rPr kumimoji="1" lang="ja-JP" altLang="en-US" smtClean="0"/>
              <a:t>5</a:t>
            </a:fld>
            <a:endParaRPr kumimoji="1" lang="ja-JP" altLang="en-US"/>
          </a:p>
        </p:txBody>
      </p:sp>
    </p:spTree>
    <p:extLst>
      <p:ext uri="{BB962C8B-B14F-4D97-AF65-F5344CB8AC3E}">
        <p14:creationId xmlns:p14="http://schemas.microsoft.com/office/powerpoint/2010/main" val="15856095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252CC739-2C19-4987-9473-A53E87E4448B}" type="slidenum">
              <a:rPr kumimoji="1" lang="ja-JP" altLang="en-US" smtClean="0"/>
              <a:t>6</a:t>
            </a:fld>
            <a:endParaRPr kumimoji="1" lang="ja-JP" altLang="en-US"/>
          </a:p>
        </p:txBody>
      </p:sp>
    </p:spTree>
    <p:extLst>
      <p:ext uri="{BB962C8B-B14F-4D97-AF65-F5344CB8AC3E}">
        <p14:creationId xmlns:p14="http://schemas.microsoft.com/office/powerpoint/2010/main" val="33636289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252CC739-2C19-4987-9473-A53E87E4448B}" type="slidenum">
              <a:rPr kumimoji="1" lang="ja-JP" altLang="en-US" smtClean="0"/>
              <a:t>7</a:t>
            </a:fld>
            <a:endParaRPr kumimoji="1" lang="ja-JP" altLang="en-US"/>
          </a:p>
        </p:txBody>
      </p:sp>
    </p:spTree>
    <p:extLst>
      <p:ext uri="{BB962C8B-B14F-4D97-AF65-F5344CB8AC3E}">
        <p14:creationId xmlns:p14="http://schemas.microsoft.com/office/powerpoint/2010/main" val="22149390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252CC739-2C19-4987-9473-A53E87E4448B}" type="slidenum">
              <a:rPr kumimoji="1" lang="ja-JP" altLang="en-US" smtClean="0"/>
              <a:t>8</a:t>
            </a:fld>
            <a:endParaRPr kumimoji="1" lang="ja-JP" altLang="en-US"/>
          </a:p>
        </p:txBody>
      </p:sp>
    </p:spTree>
    <p:extLst>
      <p:ext uri="{BB962C8B-B14F-4D97-AF65-F5344CB8AC3E}">
        <p14:creationId xmlns:p14="http://schemas.microsoft.com/office/powerpoint/2010/main" val="5515099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896752">
              <a:defRPr/>
            </a:pPr>
            <a:fld id="{252CC739-2C19-4987-9473-A53E87E4448B}" type="slidenum">
              <a:rPr lang="ja-JP" altLang="en-US">
                <a:solidFill>
                  <a:prstClr val="black"/>
                </a:solidFill>
                <a:latin typeface="Calibri"/>
                <a:ea typeface="ＭＳ Ｐゴシック" panose="020B0600070205080204" pitchFamily="50" charset="-128"/>
              </a:rPr>
              <a:pPr defTabSz="896752">
                <a:defRPr/>
              </a:pPr>
              <a:t>9</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41063955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ACA9441-E778-46E2-9072-D9E0E2A9E1CF}" type="datetime1">
              <a:rPr kumimoji="1" lang="ja-JP" altLang="en-US" smtClean="0"/>
              <a:t>2019/10/16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540559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9298227-1457-4F23-9F49-FEC451472643}" type="datetime1">
              <a:rPr kumimoji="1" lang="ja-JP" altLang="en-US" smtClean="0"/>
              <a:t>2019/10/16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883994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9C769F8-7E42-44CA-834B-58D976EAFCF9}" type="datetime1">
              <a:rPr kumimoji="1" lang="ja-JP" altLang="en-US" smtClean="0"/>
              <a:t>2019/10/16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153928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5CA42C1-6DA8-4E87-8CC9-F7AC1F2432EB}" type="datetime1">
              <a:rPr kumimoji="1" lang="ja-JP" altLang="en-US" smtClean="0"/>
              <a:t>2019/10/16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225047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34424F2-2534-4E2E-98B7-6C01870B28F8}" type="datetime1">
              <a:rPr kumimoji="1" lang="ja-JP" altLang="en-US" smtClean="0"/>
              <a:t>2019/10/16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662721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FC9F997-8AE3-49E9-A3C8-410953056C30}" type="datetime1">
              <a:rPr kumimoji="1" lang="ja-JP" altLang="en-US" smtClean="0"/>
              <a:t>2019/10/16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4011258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28AA54F-FBA8-4B52-B0B6-90644E938BE0}" type="datetime1">
              <a:rPr kumimoji="1" lang="ja-JP" altLang="en-US" smtClean="0"/>
              <a:t>2019/10/16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817325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242180B-066C-4B33-9866-DF17A2270C18}" type="datetime1">
              <a:rPr kumimoji="1" lang="ja-JP" altLang="en-US" smtClean="0"/>
              <a:t>2019/10/16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844943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36F57DA-19DE-408E-A972-18C83B513BDA}" type="datetime1">
              <a:rPr kumimoji="1" lang="ja-JP" altLang="en-US" smtClean="0"/>
              <a:t>2019/10/16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138577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714D222-3872-4908-9588-C6DBCAF12C8A}" type="datetime1">
              <a:rPr kumimoji="1" lang="ja-JP" altLang="en-US" smtClean="0"/>
              <a:t>2019/10/16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597755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2F8910D-4704-4575-A1CE-57C3D2735209}" type="datetime1">
              <a:rPr kumimoji="1" lang="ja-JP" altLang="en-US" smtClean="0"/>
              <a:t>2019/10/16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990792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77490758-9826-4095-AEED-42F992C26181}" type="datetime1">
              <a:rPr kumimoji="1" lang="ja-JP" altLang="en-US" smtClean="0"/>
              <a:t>2019/10/16</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49185502"/>
      </p:ext>
    </p:extLst>
  </p:cSld>
  <p:clrMap bg1="lt1" tx1="dk1" bg2="lt2" tx2="dk2" accent1="accent1" accent2="accent2" accent3="accent3" accent4="accent4" accent5="accent5" accent6="accent6" hlink="hlink" folHlink="folHlink"/>
  <p:sldLayoutIdLst>
    <p:sldLayoutId id="2147484381" r:id="rId1"/>
    <p:sldLayoutId id="2147484382" r:id="rId2"/>
    <p:sldLayoutId id="2147484383" r:id="rId3"/>
    <p:sldLayoutId id="2147484384" r:id="rId4"/>
    <p:sldLayoutId id="2147484385" r:id="rId5"/>
    <p:sldLayoutId id="2147484386" r:id="rId6"/>
    <p:sldLayoutId id="2147484387" r:id="rId7"/>
    <p:sldLayoutId id="2147484388" r:id="rId8"/>
    <p:sldLayoutId id="2147484389" r:id="rId9"/>
    <p:sldLayoutId id="2147484390" r:id="rId10"/>
    <p:sldLayoutId id="2147484391"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1080420" y="2725085"/>
            <a:ext cx="7272000" cy="50400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400" dirty="0" smtClean="0">
                <a:latin typeface="HGSｺﾞｼｯｸE" panose="020B0900000000000000" pitchFamily="50" charset="-128"/>
                <a:ea typeface="HGSｺﾞｼｯｸE" panose="020B0900000000000000" pitchFamily="50" charset="-128"/>
              </a:rPr>
              <a:t>施設入所者の地域移行に関する提言（案）</a:t>
            </a:r>
            <a:endParaRPr lang="ja-JP" altLang="en-US" sz="2400" dirty="0">
              <a:latin typeface="HGSｺﾞｼｯｸE" panose="020B0900000000000000" pitchFamily="50" charset="-128"/>
              <a:ea typeface="HGSｺﾞｼｯｸE" panose="020B0900000000000000" pitchFamily="50" charset="-128"/>
            </a:endParaRPr>
          </a:p>
        </p:txBody>
      </p:sp>
      <p:sp>
        <p:nvSpPr>
          <p:cNvPr id="11" name="正方形/長方形 10"/>
          <p:cNvSpPr/>
          <p:nvPr/>
        </p:nvSpPr>
        <p:spPr>
          <a:xfrm>
            <a:off x="0" y="5484875"/>
            <a:ext cx="9144000" cy="67482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000" dirty="0" smtClean="0">
                <a:latin typeface="HGSｺﾞｼｯｸE" panose="020B0900000000000000" pitchFamily="50" charset="-128"/>
                <a:ea typeface="HGSｺﾞｼｯｸE" panose="020B0900000000000000" pitchFamily="50" charset="-128"/>
              </a:rPr>
              <a:t>令和元</a:t>
            </a:r>
            <a:r>
              <a:rPr lang="ja-JP" altLang="en-US" sz="2000" dirty="0" smtClean="0">
                <a:solidFill>
                  <a:schemeClr val="tx1"/>
                </a:solidFill>
                <a:latin typeface="HGSｺﾞｼｯｸE" panose="020B0900000000000000" pitchFamily="50" charset="-128"/>
                <a:ea typeface="HGSｺﾞｼｯｸE" panose="020B0900000000000000" pitchFamily="50" charset="-128"/>
              </a:rPr>
              <a:t>（</a:t>
            </a:r>
            <a:r>
              <a:rPr lang="en-US" altLang="ja-JP" sz="2000" dirty="0" smtClean="0">
                <a:solidFill>
                  <a:schemeClr val="tx1"/>
                </a:solidFill>
                <a:latin typeface="HGSｺﾞｼｯｸE" panose="020B0900000000000000" pitchFamily="50" charset="-128"/>
                <a:ea typeface="HGSｺﾞｼｯｸE" panose="020B0900000000000000" pitchFamily="50" charset="-128"/>
              </a:rPr>
              <a:t>2019</a:t>
            </a:r>
            <a:r>
              <a:rPr lang="ja-JP" altLang="en-US" sz="2000" dirty="0" smtClean="0">
                <a:solidFill>
                  <a:schemeClr val="tx1"/>
                </a:solidFill>
                <a:latin typeface="HGSｺﾞｼｯｸE" panose="020B0900000000000000" pitchFamily="50" charset="-128"/>
                <a:ea typeface="HGSｺﾞｼｯｸE" panose="020B0900000000000000" pitchFamily="50" charset="-128"/>
              </a:rPr>
              <a:t>）年</a:t>
            </a:r>
            <a:r>
              <a:rPr lang="ja-JP" altLang="en-US" sz="2000" dirty="0">
                <a:latin typeface="HGSｺﾞｼｯｸE" panose="020B0900000000000000" pitchFamily="50" charset="-128"/>
                <a:ea typeface="HGSｺﾞｼｯｸE" panose="020B0900000000000000" pitchFamily="50" charset="-128"/>
              </a:rPr>
              <a:t>●</a:t>
            </a:r>
            <a:r>
              <a:rPr lang="ja-JP" altLang="en-US" sz="2000" dirty="0" smtClean="0">
                <a:latin typeface="HGSｺﾞｼｯｸE" panose="020B0900000000000000" pitchFamily="50" charset="-128"/>
                <a:ea typeface="HGSｺﾞｼｯｸE" panose="020B0900000000000000" pitchFamily="50" charset="-128"/>
              </a:rPr>
              <a:t>月　</a:t>
            </a:r>
            <a:endParaRPr lang="en-US" altLang="ja-JP" sz="2000" dirty="0">
              <a:latin typeface="HGSｺﾞｼｯｸE" panose="020B0900000000000000" pitchFamily="50" charset="-128"/>
              <a:ea typeface="HGSｺﾞｼｯｸE" panose="020B0900000000000000" pitchFamily="50" charset="-128"/>
            </a:endParaRPr>
          </a:p>
          <a:p>
            <a:pPr algn="ctr"/>
            <a:r>
              <a:rPr lang="ja-JP" altLang="en-US" sz="2000" dirty="0" err="1" smtClean="0">
                <a:latin typeface="HGSｺﾞｼｯｸE" panose="020B0900000000000000" pitchFamily="50" charset="-128"/>
                <a:ea typeface="HGSｺﾞｼｯｸE" panose="020B0900000000000000" pitchFamily="50" charset="-128"/>
              </a:rPr>
              <a:t>大阪府障がい</a:t>
            </a:r>
            <a:r>
              <a:rPr lang="ja-JP" altLang="en-US" sz="2000" dirty="0" smtClean="0">
                <a:latin typeface="HGSｺﾞｼｯｸE" panose="020B0900000000000000" pitchFamily="50" charset="-128"/>
                <a:ea typeface="HGSｺﾞｼｯｸE" panose="020B0900000000000000" pitchFamily="50" charset="-128"/>
              </a:rPr>
              <a:t>者自立支援協議会地域支援推進部会</a:t>
            </a:r>
            <a:endParaRPr lang="en-US" altLang="ja-JP" sz="2000" dirty="0" smtClean="0">
              <a:latin typeface="HGSｺﾞｼｯｸE" panose="020B0900000000000000" pitchFamily="50" charset="-128"/>
              <a:ea typeface="HGSｺﾞｼｯｸE" panose="020B0900000000000000" pitchFamily="50" charset="-128"/>
            </a:endParaRPr>
          </a:p>
          <a:p>
            <a:pPr algn="ctr"/>
            <a:r>
              <a:rPr lang="ja-JP" altLang="en-US" sz="2000" dirty="0" smtClean="0">
                <a:latin typeface="HGSｺﾞｼｯｸE" panose="020B0900000000000000" pitchFamily="50" charset="-128"/>
                <a:ea typeface="HGSｺﾞｼｯｸE" panose="020B0900000000000000" pitchFamily="50" charset="-128"/>
              </a:rPr>
              <a:t>基盤整備促進ワーキンググループ</a:t>
            </a:r>
            <a:endParaRPr lang="en-US" altLang="ja-JP" sz="2000" dirty="0" smtClean="0">
              <a:latin typeface="HGSｺﾞｼｯｸE" panose="020B0900000000000000" pitchFamily="50" charset="-128"/>
              <a:ea typeface="HGSｺﾞｼｯｸE" panose="020B0900000000000000" pitchFamily="50" charset="-128"/>
            </a:endParaRPr>
          </a:p>
        </p:txBody>
      </p:sp>
      <p:sp>
        <p:nvSpPr>
          <p:cNvPr id="5" name="角丸四角形 4"/>
          <p:cNvSpPr/>
          <p:nvPr/>
        </p:nvSpPr>
        <p:spPr>
          <a:xfrm>
            <a:off x="8045158" y="54258"/>
            <a:ext cx="1049698" cy="415037"/>
          </a:xfrm>
          <a:prstGeom prst="roundRect">
            <a:avLst/>
          </a:prstGeom>
          <a:ln/>
        </p:spPr>
        <p:style>
          <a:lnRef idx="2">
            <a:schemeClr val="dk1"/>
          </a:lnRef>
          <a:fillRef idx="1">
            <a:schemeClr val="lt1"/>
          </a:fillRef>
          <a:effectRef idx="0">
            <a:schemeClr val="dk1"/>
          </a:effectRef>
          <a:fontRef idx="minor">
            <a:schemeClr val="dk1"/>
          </a:fontRef>
        </p:style>
        <p:txBody>
          <a:bodyPr rtlCol="0" anchor="t"/>
          <a:lstStyle/>
          <a:p>
            <a:pPr algn="ctr"/>
            <a:r>
              <a:rPr kumimoji="1" lang="ja-JP" altLang="en-US" b="1" dirty="0" smtClean="0">
                <a:latin typeface="HG丸ｺﾞｼｯｸM-PRO" panose="020F0600000000000000" pitchFamily="50" charset="-128"/>
                <a:ea typeface="HG丸ｺﾞｼｯｸM-PRO" panose="020F0600000000000000" pitchFamily="50" charset="-128"/>
              </a:rPr>
              <a:t>資料１</a:t>
            </a:r>
          </a:p>
        </p:txBody>
      </p:sp>
    </p:spTree>
    <p:extLst>
      <p:ext uri="{BB962C8B-B14F-4D97-AF65-F5344CB8AC3E}">
        <p14:creationId xmlns:p14="http://schemas.microsoft.com/office/powerpoint/2010/main" val="8859566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グラフ 15"/>
          <p:cNvGraphicFramePr>
            <a:graphicFrameLocks/>
          </p:cNvGraphicFramePr>
          <p:nvPr>
            <p:extLst/>
          </p:nvPr>
        </p:nvGraphicFramePr>
        <p:xfrm>
          <a:off x="39291" y="870097"/>
          <a:ext cx="8706157" cy="5456139"/>
        </p:xfrm>
        <a:graphic>
          <a:graphicData uri="http://schemas.openxmlformats.org/drawingml/2006/chart">
            <c:chart xmlns:c="http://schemas.openxmlformats.org/drawingml/2006/chart" xmlns:r="http://schemas.openxmlformats.org/officeDocument/2006/relationships" r:id="rId3"/>
          </a:graphicData>
        </a:graphic>
      </p:graphicFrame>
      <p:cxnSp>
        <p:nvCxnSpPr>
          <p:cNvPr id="11" name="直線コネクタ 10"/>
          <p:cNvCxnSpPr/>
          <p:nvPr/>
        </p:nvCxnSpPr>
        <p:spPr>
          <a:xfrm>
            <a:off x="136853" y="696944"/>
            <a:ext cx="8946493"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5" name="正方形/長方形 4"/>
          <p:cNvSpPr/>
          <p:nvPr/>
        </p:nvSpPr>
        <p:spPr>
          <a:xfrm>
            <a:off x="0" y="966106"/>
            <a:ext cx="8745448"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srgbClr val="000000"/>
                </a:solidFill>
                <a:effectLst/>
                <a:uLnTx/>
                <a:uFillTx/>
                <a:latin typeface="HG創英角ｺﾞｼｯｸUB" panose="020B0909000000000000" pitchFamily="49" charset="-128"/>
                <a:ea typeface="HG創英角ｺﾞｼｯｸUB" panose="020B0909000000000000" pitchFamily="49" charset="-128"/>
                <a:cs typeface="+mn-cs"/>
              </a:rPr>
              <a:t>（施設入所者の推移</a:t>
            </a:r>
            <a:r>
              <a:rPr kumimoji="1" lang="ja-JP" altLang="en-US" sz="1600" b="0" i="0" u="none" strike="noStrike" kern="1200" cap="none" spc="0" normalizeH="0" baseline="0" noProof="0" dirty="0" err="1" smtClean="0">
                <a:ln>
                  <a:noFill/>
                </a:ln>
                <a:solidFill>
                  <a:srgbClr val="000000"/>
                </a:solidFill>
                <a:effectLst/>
                <a:uLnTx/>
                <a:uFillTx/>
                <a:latin typeface="HG創英角ｺﾞｼｯｸUB" panose="020B0909000000000000" pitchFamily="49" charset="-128"/>
                <a:ea typeface="HG創英角ｺﾞｼｯｸUB" panose="020B0909000000000000" pitchFamily="49" charset="-128"/>
                <a:cs typeface="+mn-cs"/>
              </a:rPr>
              <a:t>ー</a:t>
            </a:r>
            <a:r>
              <a:rPr kumimoji="1" lang="ja-JP" altLang="en-US" sz="1600" b="0" i="0" u="none" strike="noStrike" kern="1200" cap="none" spc="0" normalizeH="0" baseline="0" noProof="0" dirty="0" smtClean="0">
                <a:ln>
                  <a:noFill/>
                </a:ln>
                <a:solidFill>
                  <a:srgbClr val="000000"/>
                </a:solidFill>
                <a:effectLst/>
                <a:uLnTx/>
                <a:uFillTx/>
                <a:latin typeface="HG創英角ｺﾞｼｯｸUB" panose="020B0909000000000000" pitchFamily="49" charset="-128"/>
                <a:ea typeface="HG創英角ｺﾞｼｯｸUB" panose="020B0909000000000000" pitchFamily="49" charset="-128"/>
                <a:cs typeface="+mn-cs"/>
              </a:rPr>
              <a:t>年齢別）　　　　　　　　　　　　　　　　　　　　　　　</a:t>
            </a:r>
            <a:endParaRPr kumimoji="1" lang="ja-JP" altLang="en-US" sz="14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1"/>
          <p:cNvSpPr txBox="1"/>
          <p:nvPr/>
        </p:nvSpPr>
        <p:spPr>
          <a:xfrm>
            <a:off x="7236296" y="1820609"/>
            <a:ext cx="1055624" cy="329590"/>
          </a:xfrm>
          <a:prstGeom prst="rect">
            <a:avLst/>
          </a:prstGeom>
          <a:no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5,109</a:t>
            </a:r>
            <a:r>
              <a:rPr kumimoji="1" lang="ja-JP" altLang="en-US" sz="1600" b="1"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人</a:t>
            </a:r>
            <a:endParaRPr kumimoji="1" lang="ja-JP" altLang="en-US" sz="1100" b="1"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p:txBody>
      </p:sp>
      <p:sp>
        <p:nvSpPr>
          <p:cNvPr id="10" name="テキスト ボックス 1"/>
          <p:cNvSpPr txBox="1"/>
          <p:nvPr/>
        </p:nvSpPr>
        <p:spPr>
          <a:xfrm>
            <a:off x="7236296" y="2605046"/>
            <a:ext cx="1055624" cy="399076"/>
          </a:xfrm>
          <a:prstGeom prst="rect">
            <a:avLst/>
          </a:prstGeom>
          <a:no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5,051</a:t>
            </a:r>
            <a:r>
              <a:rPr kumimoji="1" lang="ja-JP" altLang="en-US" sz="16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人</a:t>
            </a:r>
            <a:endParaRPr kumimoji="1" lang="ja-JP" altLang="en-US" sz="11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3" name="テキスト ボックス 1"/>
          <p:cNvSpPr txBox="1"/>
          <p:nvPr/>
        </p:nvSpPr>
        <p:spPr>
          <a:xfrm>
            <a:off x="7236296" y="3448716"/>
            <a:ext cx="1175144" cy="276731"/>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4,999</a:t>
            </a:r>
            <a:r>
              <a:rPr kumimoji="1" lang="ja-JP" altLang="en-US" sz="16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人</a:t>
            </a:r>
            <a:endParaRPr kumimoji="1" lang="ja-JP" altLang="en-US" sz="11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4" name="テキスト ボックス 1"/>
          <p:cNvSpPr txBox="1"/>
          <p:nvPr/>
        </p:nvSpPr>
        <p:spPr>
          <a:xfrm>
            <a:off x="7236296" y="4302639"/>
            <a:ext cx="1055624" cy="39541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4,971</a:t>
            </a:r>
            <a:r>
              <a:rPr kumimoji="1" lang="ja-JP" altLang="en-US" sz="16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人</a:t>
            </a:r>
            <a:endParaRPr kumimoji="1" lang="ja-JP" altLang="en-US" sz="11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5" name="テキスト ボックス 14"/>
          <p:cNvSpPr txBox="1"/>
          <p:nvPr/>
        </p:nvSpPr>
        <p:spPr>
          <a:xfrm>
            <a:off x="6858733" y="6414363"/>
            <a:ext cx="2051270"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a:t>
            </a:r>
            <a:r>
              <a:rPr kumimoji="1" lang="ja-JP" altLang="en-US" sz="12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国保連データ</a:t>
            </a:r>
            <a:r>
              <a:rPr kumimoji="1" lang="en-US" altLang="ja-JP" sz="12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a:t>
            </a:r>
            <a:endParaRPr kumimoji="1" lang="ja-JP" altLang="en-US" sz="12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p:txBody>
      </p:sp>
      <p:sp>
        <p:nvSpPr>
          <p:cNvPr id="2" name="スライド番号プレースホルダー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200" cap="none" spc="0" normalizeH="0" baseline="0" noProof="0" dirty="0" smtClean="0">
                <a:ln>
                  <a:noFill/>
                </a:ln>
                <a:solidFill>
                  <a:schemeClr val="tx1"/>
                </a:solidFill>
                <a:effectLst/>
                <a:uLnTx/>
                <a:uFillTx/>
                <a:latin typeface="HGS明朝B" panose="02020800000000000000" pitchFamily="18" charset="-128"/>
                <a:ea typeface="HGS明朝B" panose="02020800000000000000" pitchFamily="18" charset="-128"/>
              </a:rPr>
              <a:t>９</a:t>
            </a:r>
            <a:endParaRPr kumimoji="1" lang="ja-JP" altLang="en-US" sz="900" b="1" i="0" u="none" strike="noStrike" kern="1200" cap="none" spc="0" normalizeH="0" baseline="0" noProof="0" dirty="0">
              <a:ln>
                <a:noFill/>
              </a:ln>
              <a:solidFill>
                <a:schemeClr val="tx1"/>
              </a:solidFill>
              <a:effectLst/>
              <a:uLnTx/>
              <a:uFillTx/>
              <a:latin typeface="HGS明朝B" panose="02020800000000000000" pitchFamily="18" charset="-128"/>
              <a:ea typeface="HGS明朝B" panose="02020800000000000000" pitchFamily="18" charset="-128"/>
            </a:endParaRPr>
          </a:p>
        </p:txBody>
      </p:sp>
      <p:sp>
        <p:nvSpPr>
          <p:cNvPr id="17" name="テキスト ボックス 1"/>
          <p:cNvSpPr txBox="1"/>
          <p:nvPr/>
        </p:nvSpPr>
        <p:spPr>
          <a:xfrm>
            <a:off x="7259260" y="5080282"/>
            <a:ext cx="1057322" cy="36494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4,914</a:t>
            </a:r>
            <a:r>
              <a:rPr kumimoji="1" lang="ja-JP" altLang="en-US" sz="16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人</a:t>
            </a:r>
            <a:endParaRPr kumimoji="1" lang="ja-JP" altLang="en-US" sz="11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Tree>
    <p:extLst>
      <p:ext uri="{BB962C8B-B14F-4D97-AF65-F5344CB8AC3E}">
        <p14:creationId xmlns:p14="http://schemas.microsoft.com/office/powerpoint/2010/main" val="36118666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直線コネクタ 10"/>
          <p:cNvCxnSpPr/>
          <p:nvPr/>
        </p:nvCxnSpPr>
        <p:spPr>
          <a:xfrm>
            <a:off x="136853" y="696944"/>
            <a:ext cx="8946493"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7884368" y="2250931"/>
            <a:ext cx="936104" cy="158470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graphicFrame>
        <p:nvGraphicFramePr>
          <p:cNvPr id="18" name="グラフ 17"/>
          <p:cNvGraphicFramePr>
            <a:graphicFrameLocks/>
          </p:cNvGraphicFramePr>
          <p:nvPr>
            <p:extLst>
              <p:ext uri="{D42A27DB-BD31-4B8C-83A1-F6EECF244321}">
                <p14:modId xmlns:p14="http://schemas.microsoft.com/office/powerpoint/2010/main" val="3213665605"/>
              </p:ext>
            </p:extLst>
          </p:nvPr>
        </p:nvGraphicFramePr>
        <p:xfrm>
          <a:off x="667800" y="3837033"/>
          <a:ext cx="7416824" cy="2926521"/>
        </p:xfrm>
        <a:graphic>
          <a:graphicData uri="http://schemas.openxmlformats.org/drawingml/2006/chart">
            <c:chart xmlns:c="http://schemas.openxmlformats.org/drawingml/2006/chart" xmlns:r="http://schemas.openxmlformats.org/officeDocument/2006/relationships" r:id="rId3"/>
          </a:graphicData>
        </a:graphic>
      </p:graphicFrame>
      <p:sp>
        <p:nvSpPr>
          <p:cNvPr id="6" name="テキスト ボックス 5"/>
          <p:cNvSpPr txBox="1"/>
          <p:nvPr/>
        </p:nvSpPr>
        <p:spPr>
          <a:xfrm>
            <a:off x="7032718" y="6490304"/>
            <a:ext cx="2051270"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a:t>
            </a:r>
            <a:r>
              <a:rPr kumimoji="1" lang="ja-JP" altLang="en-US" sz="12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府</a:t>
            </a:r>
            <a:r>
              <a:rPr kumimoji="1" lang="ja-JP" altLang="en-US" sz="12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調査</a:t>
            </a:r>
            <a:r>
              <a:rPr kumimoji="1" lang="en-US" altLang="ja-JP" sz="12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a:t>
            </a:r>
            <a:endParaRPr kumimoji="1" lang="ja-JP" altLang="en-US" sz="12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p:txBody>
      </p:sp>
      <p:sp>
        <p:nvSpPr>
          <p:cNvPr id="7" name="テキスト ボックス 1"/>
          <p:cNvSpPr txBox="1"/>
          <p:nvPr/>
        </p:nvSpPr>
        <p:spPr>
          <a:xfrm>
            <a:off x="1523382" y="4323760"/>
            <a:ext cx="947612" cy="320627"/>
          </a:xfrm>
          <a:prstGeom prst="rect">
            <a:avLst/>
          </a:prstGeom>
          <a:no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201</a:t>
            </a:r>
            <a:r>
              <a:rPr kumimoji="1" lang="ja-JP" altLang="en-US" sz="16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人</a:t>
            </a:r>
            <a:endParaRPr kumimoji="1" lang="ja-JP" altLang="en-US" sz="11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9" name="テキスト ボックス 1"/>
          <p:cNvSpPr txBox="1"/>
          <p:nvPr/>
        </p:nvSpPr>
        <p:spPr>
          <a:xfrm>
            <a:off x="2733036" y="4746409"/>
            <a:ext cx="947612" cy="320627"/>
          </a:xfrm>
          <a:prstGeom prst="rect">
            <a:avLst/>
          </a:prstGeom>
          <a:no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151</a:t>
            </a:r>
            <a:r>
              <a:rPr kumimoji="1" lang="ja-JP" altLang="en-US" sz="16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人</a:t>
            </a:r>
            <a:endParaRPr kumimoji="1" lang="ja-JP" altLang="en-US" sz="11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0" name="テキスト ボックス 1"/>
          <p:cNvSpPr txBox="1"/>
          <p:nvPr/>
        </p:nvSpPr>
        <p:spPr>
          <a:xfrm>
            <a:off x="4023547" y="4906722"/>
            <a:ext cx="947612" cy="320627"/>
          </a:xfrm>
          <a:prstGeom prst="rect">
            <a:avLst/>
          </a:prstGeom>
          <a:no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130</a:t>
            </a:r>
            <a:r>
              <a:rPr kumimoji="1" lang="ja-JP" altLang="en-US" sz="16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人</a:t>
            </a:r>
            <a:endParaRPr kumimoji="1" lang="ja-JP" altLang="en-US" sz="11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2" name="テキスト ボックス 1"/>
          <p:cNvSpPr txBox="1"/>
          <p:nvPr/>
        </p:nvSpPr>
        <p:spPr>
          <a:xfrm>
            <a:off x="5314058" y="4934442"/>
            <a:ext cx="947612" cy="320627"/>
          </a:xfrm>
          <a:prstGeom prst="rect">
            <a:avLst/>
          </a:prstGeom>
          <a:no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13</a:t>
            </a:r>
            <a:r>
              <a:rPr kumimoji="1" lang="ja-JP" altLang="en-US" sz="16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２人</a:t>
            </a:r>
            <a:endParaRPr kumimoji="1" lang="ja-JP" altLang="en-US" sz="11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2" name="スライド番号プレースホルダー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200" cap="none" spc="0" normalizeH="0" baseline="0" noProof="0" dirty="0" smtClean="0">
                <a:ln>
                  <a:noFill/>
                </a:ln>
                <a:solidFill>
                  <a:schemeClr val="tx1"/>
                </a:solidFill>
                <a:effectLst/>
                <a:uLnTx/>
                <a:uFillTx/>
                <a:latin typeface="HGS明朝B" panose="02020800000000000000" pitchFamily="18" charset="-128"/>
                <a:ea typeface="HGS明朝B" panose="02020800000000000000" pitchFamily="18" charset="-128"/>
              </a:rPr>
              <a:t>１０</a:t>
            </a:r>
            <a:endParaRPr kumimoji="1" lang="ja-JP" altLang="en-US" sz="900" b="1" i="0" u="none" strike="noStrike" kern="1200" cap="none" spc="0" normalizeH="0" baseline="0" noProof="0" dirty="0">
              <a:ln>
                <a:noFill/>
              </a:ln>
              <a:solidFill>
                <a:schemeClr val="tx1"/>
              </a:solidFill>
              <a:effectLst/>
              <a:uLnTx/>
              <a:uFillTx/>
              <a:latin typeface="HGS明朝B" panose="02020800000000000000" pitchFamily="18" charset="-128"/>
              <a:ea typeface="HGS明朝B" panose="02020800000000000000" pitchFamily="18" charset="-128"/>
            </a:endParaRPr>
          </a:p>
        </p:txBody>
      </p:sp>
      <p:graphicFrame>
        <p:nvGraphicFramePr>
          <p:cNvPr id="14" name="表 13"/>
          <p:cNvGraphicFramePr>
            <a:graphicFrameLocks noGrp="1"/>
          </p:cNvGraphicFramePr>
          <p:nvPr>
            <p:extLst>
              <p:ext uri="{D42A27DB-BD31-4B8C-83A1-F6EECF244321}">
                <p14:modId xmlns:p14="http://schemas.microsoft.com/office/powerpoint/2010/main" val="2697611354"/>
              </p:ext>
            </p:extLst>
          </p:nvPr>
        </p:nvGraphicFramePr>
        <p:xfrm>
          <a:off x="251520" y="1065498"/>
          <a:ext cx="5062539" cy="1402080"/>
        </p:xfrm>
        <a:graphic>
          <a:graphicData uri="http://schemas.openxmlformats.org/drawingml/2006/table">
            <a:tbl>
              <a:tblPr firstRow="1" bandRow="1">
                <a:tableStyleId>{5C22544A-7EE6-4342-B048-85BDC9FD1C3A}</a:tableStyleId>
              </a:tblPr>
              <a:tblGrid>
                <a:gridCol w="919742">
                  <a:extLst>
                    <a:ext uri="{9D8B030D-6E8A-4147-A177-3AD203B41FA5}">
                      <a16:colId xmlns:a16="http://schemas.microsoft.com/office/drawing/2014/main" val="929863226"/>
                    </a:ext>
                  </a:extLst>
                </a:gridCol>
                <a:gridCol w="919742">
                  <a:extLst>
                    <a:ext uri="{9D8B030D-6E8A-4147-A177-3AD203B41FA5}">
                      <a16:colId xmlns:a16="http://schemas.microsoft.com/office/drawing/2014/main" val="20000"/>
                    </a:ext>
                  </a:extLst>
                </a:gridCol>
                <a:gridCol w="919742">
                  <a:extLst>
                    <a:ext uri="{9D8B030D-6E8A-4147-A177-3AD203B41FA5}">
                      <a16:colId xmlns:a16="http://schemas.microsoft.com/office/drawing/2014/main" val="20001"/>
                    </a:ext>
                  </a:extLst>
                </a:gridCol>
                <a:gridCol w="894638">
                  <a:extLst>
                    <a:ext uri="{9D8B030D-6E8A-4147-A177-3AD203B41FA5}">
                      <a16:colId xmlns:a16="http://schemas.microsoft.com/office/drawing/2014/main" val="20002"/>
                    </a:ext>
                  </a:extLst>
                </a:gridCol>
                <a:gridCol w="1408675">
                  <a:extLst>
                    <a:ext uri="{9D8B030D-6E8A-4147-A177-3AD203B41FA5}">
                      <a16:colId xmlns:a16="http://schemas.microsoft.com/office/drawing/2014/main" val="20003"/>
                    </a:ext>
                  </a:extLst>
                </a:gridCol>
              </a:tblGrid>
              <a:tr h="369426">
                <a:tc>
                  <a:txBody>
                    <a:bodyPr/>
                    <a:lstStyle/>
                    <a:p>
                      <a:pPr algn="ctr"/>
                      <a:endParaRPr kumimoji="1" lang="en-US" altLang="ja-JP" sz="1400" dirty="0" smtClean="0">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anchor="ctr"/>
                </a:tc>
                <a:tc>
                  <a:txBody>
                    <a:bodyPr/>
                    <a:lstStyle/>
                    <a:p>
                      <a:pPr algn="ctr"/>
                      <a:r>
                        <a:rPr kumimoji="1" lang="en-US" altLang="ja-JP" sz="14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H26</a:t>
                      </a:r>
                    </a:p>
                  </a:txBody>
                  <a:tcPr anchor="ctr"/>
                </a:tc>
                <a:tc>
                  <a:txBody>
                    <a:bodyPr/>
                    <a:lstStyle/>
                    <a:p>
                      <a:pPr algn="ctr"/>
                      <a:r>
                        <a:rPr kumimoji="1" lang="en-US" altLang="ja-JP" sz="14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H27</a:t>
                      </a:r>
                    </a:p>
                  </a:txBody>
                  <a:tcPr anchor="ctr"/>
                </a:tc>
                <a:tc>
                  <a:txBody>
                    <a:bodyPr/>
                    <a:lstStyle/>
                    <a:p>
                      <a:pPr algn="ctr"/>
                      <a:r>
                        <a:rPr kumimoji="1" lang="en-US" altLang="ja-JP" sz="14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H28</a:t>
                      </a:r>
                    </a:p>
                  </a:txBody>
                  <a:tcPr anchor="ctr"/>
                </a:tc>
                <a:tc>
                  <a:txBody>
                    <a:bodyPr/>
                    <a:lstStyle/>
                    <a:p>
                      <a:pPr algn="ctr"/>
                      <a:r>
                        <a:rPr kumimoji="1" lang="en-US" altLang="ja-JP" sz="14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H29</a:t>
                      </a:r>
                    </a:p>
                    <a:p>
                      <a:pPr algn="ctr"/>
                      <a:r>
                        <a:rPr kumimoji="1" lang="ja-JP" altLang="en-US" sz="14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（達成率）</a:t>
                      </a:r>
                      <a:endParaRPr kumimoji="1" lang="en-US" altLang="ja-JP" sz="1400" dirty="0" smtClean="0">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anchor="ctr"/>
                </a:tc>
                <a:extLst>
                  <a:ext uri="{0D108BD9-81ED-4DB2-BD59-A6C34878D82A}">
                    <a16:rowId xmlns:a16="http://schemas.microsoft.com/office/drawing/2014/main" val="10000"/>
                  </a:ext>
                </a:extLst>
              </a:tr>
              <a:tr h="261166">
                <a:tc>
                  <a:txBody>
                    <a:bodyPr/>
                    <a:lstStyle/>
                    <a:p>
                      <a:pPr algn="ctr"/>
                      <a:endParaRPr kumimoji="1" lang="ja-JP" altLang="en-US" sz="16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anchor="ctr"/>
                </a:tc>
                <a:tc>
                  <a:txBody>
                    <a:bodyPr/>
                    <a:lstStyle/>
                    <a:p>
                      <a:pPr algn="ctr"/>
                      <a:r>
                        <a:rPr kumimoji="1" lang="en-US" altLang="ja-JP" sz="16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201</a:t>
                      </a:r>
                      <a:r>
                        <a:rPr kumimoji="1" lang="ja-JP" altLang="en-US" sz="16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人</a:t>
                      </a:r>
                      <a:endParaRPr kumimoji="1" lang="ja-JP" altLang="en-US" sz="16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anchor="ctr"/>
                </a:tc>
                <a:tc>
                  <a:txBody>
                    <a:bodyPr/>
                    <a:lstStyle/>
                    <a:p>
                      <a:pPr algn="ctr"/>
                      <a:r>
                        <a:rPr kumimoji="1" lang="en-US" altLang="ja-JP" sz="16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151</a:t>
                      </a:r>
                      <a:r>
                        <a:rPr kumimoji="1" lang="ja-JP" altLang="en-US" sz="16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人</a:t>
                      </a:r>
                      <a:endParaRPr kumimoji="1" lang="ja-JP" altLang="en-US" sz="16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anchor="ctr"/>
                </a:tc>
                <a:tc>
                  <a:txBody>
                    <a:bodyPr/>
                    <a:lstStyle/>
                    <a:p>
                      <a:pPr algn="ctr"/>
                      <a:r>
                        <a:rPr kumimoji="1" lang="en-US" altLang="ja-JP" sz="1600" u="none"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130</a:t>
                      </a:r>
                      <a:r>
                        <a:rPr kumimoji="1" lang="ja-JP" altLang="en-US" sz="1600" u="none"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人</a:t>
                      </a:r>
                      <a:endParaRPr kumimoji="1" lang="ja-JP" altLang="en-US" sz="1600" u="none" dirty="0">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anchor="ctr"/>
                </a:tc>
                <a:tc>
                  <a:txBody>
                    <a:bodyPr/>
                    <a:lstStyle/>
                    <a:p>
                      <a:pPr algn="ctr"/>
                      <a:r>
                        <a:rPr kumimoji="1" lang="en-US" altLang="ja-JP" sz="1600" u="none"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132</a:t>
                      </a:r>
                      <a:r>
                        <a:rPr kumimoji="1" lang="ja-JP" altLang="en-US" sz="1600" u="none"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人</a:t>
                      </a:r>
                      <a:endParaRPr kumimoji="1" lang="ja-JP" altLang="en-US" sz="1600" u="none" dirty="0">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anchor="ctr"/>
                </a:tc>
                <a:extLst>
                  <a:ext uri="{0D108BD9-81ED-4DB2-BD59-A6C34878D82A}">
                    <a16:rowId xmlns:a16="http://schemas.microsoft.com/office/drawing/2014/main" val="10001"/>
                  </a:ext>
                </a:extLst>
              </a:tr>
              <a:tr h="317406">
                <a:tc>
                  <a:txBody>
                    <a:bodyPr/>
                    <a:lstStyle/>
                    <a:p>
                      <a:pPr algn="ctr"/>
                      <a:r>
                        <a:rPr kumimoji="1" lang="ja-JP" altLang="en-US" sz="16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累積</a:t>
                      </a:r>
                      <a:endParaRPr kumimoji="1" lang="ja-JP" altLang="en-US" sz="16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anchor="ctr"/>
                </a:tc>
                <a:tc>
                  <a:txBody>
                    <a:bodyPr/>
                    <a:lstStyle/>
                    <a:p>
                      <a:pPr algn="ctr"/>
                      <a:r>
                        <a:rPr kumimoji="1" lang="en-US" altLang="ja-JP" sz="16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201</a:t>
                      </a:r>
                      <a:r>
                        <a:rPr kumimoji="1" lang="ja-JP" altLang="en-US" sz="16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人</a:t>
                      </a:r>
                      <a:endParaRPr kumimoji="1" lang="ja-JP" altLang="en-US" sz="16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anchor="ctr"/>
                </a:tc>
                <a:tc>
                  <a:txBody>
                    <a:bodyPr/>
                    <a:lstStyle/>
                    <a:p>
                      <a:pPr algn="ctr"/>
                      <a:r>
                        <a:rPr kumimoji="1" lang="en-US" altLang="ja-JP" sz="16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352</a:t>
                      </a:r>
                      <a:r>
                        <a:rPr kumimoji="1" lang="ja-JP" altLang="en-US" sz="16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人</a:t>
                      </a:r>
                      <a:endParaRPr kumimoji="1" lang="ja-JP" altLang="en-US" sz="16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anchor="ctr"/>
                </a:tc>
                <a:tc>
                  <a:txBody>
                    <a:bodyPr/>
                    <a:lstStyle/>
                    <a:p>
                      <a:pPr algn="ctr"/>
                      <a:r>
                        <a:rPr kumimoji="1" lang="en-US" altLang="ja-JP" sz="1600" u="none"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482</a:t>
                      </a:r>
                      <a:r>
                        <a:rPr kumimoji="1" lang="ja-JP" altLang="en-US" sz="1600" u="none"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人</a:t>
                      </a:r>
                      <a:endParaRPr kumimoji="1" lang="ja-JP" altLang="en-US" sz="1600" u="none" dirty="0">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anchor="ctr"/>
                </a:tc>
                <a:tc>
                  <a:txBody>
                    <a:bodyPr/>
                    <a:lstStyle/>
                    <a:p>
                      <a:pPr algn="ctr"/>
                      <a:r>
                        <a:rPr kumimoji="1" lang="en-US" altLang="ja-JP" sz="1600" u="none"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614</a:t>
                      </a:r>
                      <a:r>
                        <a:rPr kumimoji="1" lang="ja-JP" altLang="en-US" sz="1600" u="none"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人</a:t>
                      </a:r>
                      <a:endParaRPr kumimoji="1" lang="en-US" altLang="ja-JP" sz="1600" u="none" dirty="0" smtClean="0">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gn="ctr"/>
                      <a:r>
                        <a:rPr kumimoji="1" lang="ja-JP" altLang="en-US" sz="1400" u="none"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a:t>
                      </a:r>
                      <a:r>
                        <a:rPr kumimoji="1" lang="en-US" altLang="ja-JP" sz="1400" u="none"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82.3%</a:t>
                      </a:r>
                      <a:r>
                        <a:rPr kumimoji="1" lang="ja-JP" altLang="en-US" sz="1400" u="none"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a:t>
                      </a:r>
                      <a:endParaRPr kumimoji="1" lang="ja-JP" altLang="en-US" sz="1400" u="none" dirty="0">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anchor="ctr"/>
                </a:tc>
                <a:extLst>
                  <a:ext uri="{0D108BD9-81ED-4DB2-BD59-A6C34878D82A}">
                    <a16:rowId xmlns:a16="http://schemas.microsoft.com/office/drawing/2014/main" val="10002"/>
                  </a:ext>
                </a:extLst>
              </a:tr>
            </a:tbl>
          </a:graphicData>
        </a:graphic>
      </p:graphicFrame>
      <p:sp>
        <p:nvSpPr>
          <p:cNvPr id="17" name="正方形/長方形 16"/>
          <p:cNvSpPr/>
          <p:nvPr/>
        </p:nvSpPr>
        <p:spPr>
          <a:xfrm>
            <a:off x="104982" y="761790"/>
            <a:ext cx="2592288"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srgbClr val="000000"/>
                </a:solidFill>
                <a:effectLst/>
                <a:uLnTx/>
                <a:uFillTx/>
                <a:latin typeface="HG創英角ｺﾞｼｯｸUB" panose="020B0909000000000000" pitchFamily="49" charset="-128"/>
                <a:ea typeface="HG創英角ｺﾞｼｯｸUB" panose="020B0909000000000000" pitchFamily="49" charset="-128"/>
                <a:cs typeface="+mn-cs"/>
              </a:rPr>
              <a:t>（地域移行者数の推移）　　　　　　　　　　　　　　　　　　　　　　　</a:t>
            </a:r>
            <a:endParaRPr kumimoji="1" lang="ja-JP" altLang="en-US" sz="14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p:cNvSpPr/>
          <p:nvPr/>
        </p:nvSpPr>
        <p:spPr>
          <a:xfrm>
            <a:off x="148821" y="2995941"/>
            <a:ext cx="8352928" cy="58477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・地域移行支援サービス　</a:t>
            </a:r>
            <a:r>
              <a:rPr kumimoji="1" lang="en-US" altLang="ja-JP" sz="16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10</a:t>
            </a:r>
            <a:r>
              <a:rPr kumimoji="1" lang="ja-JP" altLang="en-US" sz="16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人</a:t>
            </a:r>
            <a:endPar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・地域定着支援サービス　  </a:t>
            </a:r>
            <a:r>
              <a:rPr kumimoji="1" lang="en-US" altLang="ja-JP" sz="16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2</a:t>
            </a:r>
            <a:r>
              <a:rPr kumimoji="1" lang="ja-JP" altLang="en-US" sz="16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人　　</a:t>
            </a:r>
            <a:endParaRPr kumimoji="1" lang="en-US" altLang="ja-JP" sz="12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p:txBody>
      </p:sp>
      <p:sp>
        <p:nvSpPr>
          <p:cNvPr id="20" name="正方形/長方形 19"/>
          <p:cNvSpPr/>
          <p:nvPr/>
        </p:nvSpPr>
        <p:spPr>
          <a:xfrm>
            <a:off x="136853" y="2672354"/>
            <a:ext cx="6558886"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srgbClr val="000000"/>
                </a:solidFill>
                <a:effectLst/>
                <a:uLnTx/>
                <a:uFillTx/>
                <a:latin typeface="HG創英角ｺﾞｼｯｸUB" panose="020B0909000000000000" pitchFamily="49" charset="-128"/>
                <a:ea typeface="HG創英角ｺﾞｼｯｸUB" panose="020B0909000000000000" pitchFamily="49" charset="-128"/>
                <a:cs typeface="+mn-cs"/>
              </a:rPr>
              <a:t>（</a:t>
            </a:r>
            <a:r>
              <a:rPr kumimoji="1" lang="en-US" altLang="ja-JP" sz="1600" b="0" i="0" u="none" strike="noStrike" kern="1200" cap="none" spc="0" normalizeH="0" baseline="0" noProof="0" dirty="0" smtClean="0">
                <a:ln>
                  <a:noFill/>
                </a:ln>
                <a:solidFill>
                  <a:srgbClr val="000000"/>
                </a:solidFill>
                <a:effectLst/>
                <a:uLnTx/>
                <a:uFillTx/>
                <a:latin typeface="HG創英角ｺﾞｼｯｸUB" panose="020B0909000000000000" pitchFamily="49" charset="-128"/>
                <a:ea typeface="HG創英角ｺﾞｼｯｸUB" panose="020B0909000000000000" pitchFamily="49" charset="-128"/>
                <a:cs typeface="+mn-cs"/>
              </a:rPr>
              <a:t>H29</a:t>
            </a:r>
            <a:r>
              <a:rPr kumimoji="1" lang="ja-JP" altLang="en-US" sz="1600" b="0" i="0" u="none" strike="noStrike" kern="1200" cap="none" spc="0" normalizeH="0" baseline="0" noProof="0" dirty="0" smtClean="0">
                <a:ln>
                  <a:noFill/>
                </a:ln>
                <a:solidFill>
                  <a:srgbClr val="000000"/>
                </a:solidFill>
                <a:effectLst/>
                <a:uLnTx/>
                <a:uFillTx/>
                <a:latin typeface="HG創英角ｺﾞｼｯｸUB" panose="020B0909000000000000" pitchFamily="49" charset="-128"/>
                <a:ea typeface="HG創英角ｺﾞｼｯｸUB" panose="020B0909000000000000" pitchFamily="49" charset="-128"/>
                <a:cs typeface="+mn-cs"/>
              </a:rPr>
              <a:t>年度の地域移行者で地域相談支援サービスの利用者数）　　　　　　　　　　　　　　　　　　　　　　　</a:t>
            </a:r>
            <a:endParaRPr kumimoji="1" lang="ja-JP" altLang="en-US" sz="14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タイトル 1"/>
          <p:cNvSpPr>
            <a:spLocks noGrp="1"/>
          </p:cNvSpPr>
          <p:nvPr>
            <p:ph type="title"/>
          </p:nvPr>
        </p:nvSpPr>
        <p:spPr>
          <a:xfrm>
            <a:off x="85656" y="260648"/>
            <a:ext cx="5155228" cy="436296"/>
          </a:xfrm>
        </p:spPr>
        <p:txBody>
          <a:bodyPr>
            <a:noAutofit/>
          </a:bodyPr>
          <a:lstStyle/>
          <a:p>
            <a:r>
              <a:rPr lang="ja-JP" altLang="en-US" sz="2400" b="1" dirty="0" smtClean="0">
                <a:latin typeface="HG丸ｺﾞｼｯｸM-PRO" panose="020F0600000000000000" pitchFamily="50" charset="-128"/>
                <a:ea typeface="HG丸ｺﾞｼｯｸM-PRO" panose="020F0600000000000000" pitchFamily="50" charset="-128"/>
              </a:rPr>
              <a:t>施設入所者の地域移行につい</a:t>
            </a:r>
            <a:r>
              <a:rPr lang="ja-JP" altLang="en-US" sz="2400" b="1" dirty="0">
                <a:latin typeface="HG丸ｺﾞｼｯｸM-PRO" panose="020F0600000000000000" pitchFamily="50" charset="-128"/>
                <a:ea typeface="HG丸ｺﾞｼｯｸM-PRO" panose="020F0600000000000000" pitchFamily="50" charset="-128"/>
              </a:rPr>
              <a:t>て</a:t>
            </a:r>
            <a:endParaRPr kumimoji="1" lang="ja-JP" altLang="en-US" sz="2400" b="1" dirty="0">
              <a:latin typeface="HG丸ｺﾞｼｯｸM-PRO" panose="020F0600000000000000" pitchFamily="50" charset="-128"/>
              <a:ea typeface="HG丸ｺﾞｼｯｸM-PRO" panose="020F0600000000000000" pitchFamily="50" charset="-128"/>
            </a:endParaRPr>
          </a:p>
        </p:txBody>
      </p:sp>
      <p:sp>
        <p:nvSpPr>
          <p:cNvPr id="15" name="正方形/長方形 14"/>
          <p:cNvSpPr/>
          <p:nvPr/>
        </p:nvSpPr>
        <p:spPr>
          <a:xfrm>
            <a:off x="148821" y="3728889"/>
            <a:ext cx="3312368"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srgbClr val="000000"/>
                </a:solidFill>
                <a:effectLst/>
                <a:uLnTx/>
                <a:uFillTx/>
                <a:latin typeface="HG創英角ｺﾞｼｯｸUB" panose="020B0909000000000000" pitchFamily="49" charset="-128"/>
                <a:ea typeface="HG創英角ｺﾞｼｯｸUB" panose="020B0909000000000000" pitchFamily="49" charset="-128"/>
                <a:cs typeface="+mn-cs"/>
              </a:rPr>
              <a:t>（地域移行後の生活の場の推移）　　　　　　　　　　　　　　　　　　　　　　　</a:t>
            </a:r>
            <a:endParaRPr kumimoji="1" lang="ja-JP" altLang="en-US" sz="14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1661834479"/>
              </p:ext>
            </p:extLst>
          </p:nvPr>
        </p:nvGraphicFramePr>
        <p:xfrm>
          <a:off x="5460597" y="1065497"/>
          <a:ext cx="1119830" cy="1402081"/>
        </p:xfrm>
        <a:graphic>
          <a:graphicData uri="http://schemas.openxmlformats.org/drawingml/2006/table">
            <a:tbl>
              <a:tblPr firstRow="1" bandRow="1">
                <a:tableStyleId>{5C22544A-7EE6-4342-B048-85BDC9FD1C3A}</a:tableStyleId>
              </a:tblPr>
              <a:tblGrid>
                <a:gridCol w="1119830">
                  <a:extLst>
                    <a:ext uri="{9D8B030D-6E8A-4147-A177-3AD203B41FA5}">
                      <a16:colId xmlns:a16="http://schemas.microsoft.com/office/drawing/2014/main" val="2386303253"/>
                    </a:ext>
                  </a:extLst>
                </a:gridCol>
              </a:tblGrid>
              <a:tr h="497772">
                <a:tc>
                  <a:txBody>
                    <a:bodyPr/>
                    <a:lstStyle/>
                    <a:p>
                      <a:pPr algn="ctr"/>
                      <a:r>
                        <a:rPr kumimoji="1" lang="ja-JP" altLang="en-US" sz="14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目標値</a:t>
                      </a:r>
                      <a:endParaRPr kumimoji="1" lang="en-US" altLang="ja-JP" sz="1400" dirty="0" smtClean="0">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anchor="ctr"/>
                </a:tc>
                <a:extLst>
                  <a:ext uri="{0D108BD9-81ED-4DB2-BD59-A6C34878D82A}">
                    <a16:rowId xmlns:a16="http://schemas.microsoft.com/office/drawing/2014/main" val="2910631245"/>
                  </a:ext>
                </a:extLst>
              </a:tr>
              <a:tr h="338463">
                <a:tc>
                  <a:txBody>
                    <a:bodyPr/>
                    <a:lstStyle/>
                    <a:p>
                      <a:pPr algn="ctr"/>
                      <a:endParaRPr kumimoji="1" lang="ja-JP" altLang="en-US" sz="1600" u="none" dirty="0">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anchor="ctr"/>
                </a:tc>
                <a:extLst>
                  <a:ext uri="{0D108BD9-81ED-4DB2-BD59-A6C34878D82A}">
                    <a16:rowId xmlns:a16="http://schemas.microsoft.com/office/drawing/2014/main" val="1354881743"/>
                  </a:ext>
                </a:extLst>
              </a:tr>
              <a:tr h="565846">
                <a:tc>
                  <a:txBody>
                    <a:bodyPr/>
                    <a:lstStyle/>
                    <a:p>
                      <a:pPr algn="ctr"/>
                      <a:r>
                        <a:rPr kumimoji="1" lang="en-US" altLang="ja-JP" sz="1400" u="none"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746</a:t>
                      </a:r>
                      <a:r>
                        <a:rPr kumimoji="1" lang="ja-JP" altLang="en-US" sz="1400" u="none"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人</a:t>
                      </a:r>
                      <a:endParaRPr kumimoji="1" lang="ja-JP" altLang="en-US" sz="1400" u="none" dirty="0">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anchor="ctr"/>
                </a:tc>
                <a:extLst>
                  <a:ext uri="{0D108BD9-81ED-4DB2-BD59-A6C34878D82A}">
                    <a16:rowId xmlns:a16="http://schemas.microsoft.com/office/drawing/2014/main" val="4224858825"/>
                  </a:ext>
                </a:extLst>
              </a:tr>
            </a:tbl>
          </a:graphicData>
        </a:graphic>
      </p:graphicFrame>
    </p:spTree>
    <p:extLst>
      <p:ext uri="{BB962C8B-B14F-4D97-AF65-F5344CB8AC3E}">
        <p14:creationId xmlns:p14="http://schemas.microsoft.com/office/powerpoint/2010/main" val="12613167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5656" y="260648"/>
            <a:ext cx="5155228" cy="436296"/>
          </a:xfrm>
        </p:spPr>
        <p:txBody>
          <a:bodyPr>
            <a:noAutofit/>
          </a:bodyPr>
          <a:lstStyle/>
          <a:p>
            <a:r>
              <a:rPr lang="ja-JP" altLang="en-US" sz="2400" b="1" dirty="0" smtClean="0">
                <a:latin typeface="HG丸ｺﾞｼｯｸM-PRO" panose="020F0600000000000000" pitchFamily="50" charset="-128"/>
                <a:ea typeface="HG丸ｺﾞｼｯｸM-PRO" panose="020F0600000000000000" pitchFamily="50" charset="-128"/>
              </a:rPr>
              <a:t>グループホームの状況について</a:t>
            </a:r>
            <a:endParaRPr kumimoji="1" lang="ja-JP" altLang="en-US" sz="2400" b="1" dirty="0">
              <a:latin typeface="HG丸ｺﾞｼｯｸM-PRO" panose="020F0600000000000000" pitchFamily="50" charset="-128"/>
              <a:ea typeface="HG丸ｺﾞｼｯｸM-PRO" panose="020F0600000000000000" pitchFamily="50" charset="-128"/>
            </a:endParaRPr>
          </a:p>
        </p:txBody>
      </p:sp>
      <p:cxnSp>
        <p:nvCxnSpPr>
          <p:cNvPr id="11" name="直線コネクタ 10"/>
          <p:cNvCxnSpPr/>
          <p:nvPr/>
        </p:nvCxnSpPr>
        <p:spPr>
          <a:xfrm>
            <a:off x="136853" y="696944"/>
            <a:ext cx="8946493"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6937150" y="6438665"/>
            <a:ext cx="1099000"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a:t>
            </a:r>
            <a:r>
              <a:rPr kumimoji="1" lang="ja-JP" altLang="en-US" sz="12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府</a:t>
            </a:r>
            <a:r>
              <a:rPr kumimoji="1" lang="ja-JP" altLang="en-US" sz="12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調査</a:t>
            </a:r>
            <a:r>
              <a:rPr kumimoji="1" lang="en-US" altLang="ja-JP" sz="12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a:t>
            </a:r>
            <a:endParaRPr kumimoji="1" lang="ja-JP" altLang="en-US" sz="12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p:txBody>
      </p:sp>
      <p:sp>
        <p:nvSpPr>
          <p:cNvPr id="4" name="スライド番号プレースホルダー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200" cap="none" spc="0" normalizeH="0" baseline="0" noProof="0" dirty="0" smtClean="0">
                <a:ln>
                  <a:noFill/>
                </a:ln>
                <a:solidFill>
                  <a:schemeClr val="tx1"/>
                </a:solidFill>
                <a:effectLst/>
                <a:uLnTx/>
                <a:uFillTx/>
                <a:latin typeface="HGS明朝B" panose="02020800000000000000" pitchFamily="18" charset="-128"/>
                <a:ea typeface="HGS明朝B" panose="02020800000000000000" pitchFamily="18" charset="-128"/>
              </a:rPr>
              <a:t>１１</a:t>
            </a:r>
            <a:endParaRPr kumimoji="1" lang="ja-JP" altLang="en-US" sz="900" b="1" i="0" u="none" strike="noStrike" kern="1200" cap="none" spc="0" normalizeH="0" baseline="0" noProof="0" dirty="0">
              <a:ln>
                <a:noFill/>
              </a:ln>
              <a:solidFill>
                <a:schemeClr val="tx1"/>
              </a:solidFill>
              <a:effectLst/>
              <a:uLnTx/>
              <a:uFillTx/>
              <a:latin typeface="HGS明朝B" panose="02020800000000000000" pitchFamily="18" charset="-128"/>
              <a:ea typeface="HGS明朝B" panose="02020800000000000000" pitchFamily="18" charset="-128"/>
            </a:endParaRPr>
          </a:p>
        </p:txBody>
      </p:sp>
      <p:graphicFrame>
        <p:nvGraphicFramePr>
          <p:cNvPr id="20" name="グラフ 19"/>
          <p:cNvGraphicFramePr/>
          <p:nvPr>
            <p:extLst>
              <p:ext uri="{D42A27DB-BD31-4B8C-83A1-F6EECF244321}">
                <p14:modId xmlns:p14="http://schemas.microsoft.com/office/powerpoint/2010/main" val="2418892072"/>
              </p:ext>
            </p:extLst>
          </p:nvPr>
        </p:nvGraphicFramePr>
        <p:xfrm>
          <a:off x="323528" y="1700808"/>
          <a:ext cx="6840760" cy="4064000"/>
        </p:xfrm>
        <a:graphic>
          <a:graphicData uri="http://schemas.openxmlformats.org/drawingml/2006/chart">
            <c:chart xmlns:c="http://schemas.openxmlformats.org/drawingml/2006/chart" xmlns:r="http://schemas.openxmlformats.org/officeDocument/2006/relationships" r:id="rId3"/>
          </a:graphicData>
        </a:graphic>
      </p:graphicFrame>
      <p:sp>
        <p:nvSpPr>
          <p:cNvPr id="21" name="正方形/長方形 20"/>
          <p:cNvSpPr/>
          <p:nvPr/>
        </p:nvSpPr>
        <p:spPr>
          <a:xfrm>
            <a:off x="136853" y="913228"/>
            <a:ext cx="7387475"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srgbClr val="000000"/>
                </a:solidFill>
                <a:effectLst/>
                <a:uLnTx/>
                <a:uFillTx/>
                <a:latin typeface="HG創英角ｺﾞｼｯｸUB" panose="020B0909000000000000" pitchFamily="49" charset="-128"/>
                <a:ea typeface="HG創英角ｺﾞｼｯｸUB" panose="020B0909000000000000" pitchFamily="49" charset="-128"/>
                <a:cs typeface="+mn-cs"/>
              </a:rPr>
              <a:t>（府内のグループホームの</a:t>
            </a:r>
            <a:r>
              <a:rPr lang="ja-JP" altLang="en-US" sz="1600" dirty="0" smtClean="0">
                <a:solidFill>
                  <a:srgbClr val="000000"/>
                </a:solidFill>
                <a:latin typeface="HG創英角ｺﾞｼｯｸUB" panose="020B0909000000000000" pitchFamily="49" charset="-128"/>
                <a:ea typeface="HG創英角ｺﾞｼｯｸUB" panose="020B0909000000000000" pitchFamily="49" charset="-128"/>
              </a:rPr>
              <a:t>事業所数</a:t>
            </a:r>
            <a:r>
              <a:rPr kumimoji="1" lang="ja-JP" altLang="en-US" sz="1600" b="0" i="0" u="none" strike="noStrike" kern="1200" cap="none" spc="0" normalizeH="0" baseline="0" noProof="0" dirty="0" smtClean="0">
                <a:ln>
                  <a:noFill/>
                </a:ln>
                <a:solidFill>
                  <a:srgbClr val="000000"/>
                </a:solidFill>
                <a:effectLst/>
                <a:uLnTx/>
                <a:uFillTx/>
                <a:latin typeface="HG創英角ｺﾞｼｯｸUB" panose="020B0909000000000000" pitchFamily="49" charset="-128"/>
                <a:ea typeface="HG創英角ｺﾞｼｯｸUB" panose="020B0909000000000000" pitchFamily="49" charset="-128"/>
                <a:cs typeface="+mn-cs"/>
              </a:rPr>
              <a:t>と利用者数の推移）　　　　　　　　　　　　　　　　　　　　　　　</a:t>
            </a:r>
            <a:endParaRPr kumimoji="1" lang="ja-JP" altLang="en-US" sz="14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9766426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直線コネクタ 10"/>
          <p:cNvCxnSpPr/>
          <p:nvPr/>
        </p:nvCxnSpPr>
        <p:spPr>
          <a:xfrm>
            <a:off x="136853" y="696944"/>
            <a:ext cx="8946493"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 name="タイトル 1"/>
          <p:cNvSpPr>
            <a:spLocks noGrp="1"/>
          </p:cNvSpPr>
          <p:nvPr>
            <p:ph type="title"/>
          </p:nvPr>
        </p:nvSpPr>
        <p:spPr>
          <a:xfrm>
            <a:off x="85656" y="260648"/>
            <a:ext cx="6862608" cy="436296"/>
          </a:xfrm>
        </p:spPr>
        <p:txBody>
          <a:bodyPr>
            <a:noAutofit/>
          </a:bodyPr>
          <a:lstStyle/>
          <a:p>
            <a:r>
              <a:rPr lang="ja-JP" altLang="en-US" sz="2400" b="1" dirty="0" smtClean="0">
                <a:latin typeface="HG丸ｺﾞｼｯｸM-PRO" panose="020F0600000000000000" pitchFamily="50" charset="-128"/>
                <a:ea typeface="HG丸ｺﾞｼｯｸM-PRO" panose="020F0600000000000000" pitchFamily="50" charset="-128"/>
              </a:rPr>
              <a:t>施設入所者の地域移行についてのヒアリング</a:t>
            </a:r>
            <a:endParaRPr kumimoji="1" lang="ja-JP" altLang="en-US" sz="2400" b="1" dirty="0">
              <a:latin typeface="HG丸ｺﾞｼｯｸM-PRO" panose="020F0600000000000000" pitchFamily="50" charset="-128"/>
              <a:ea typeface="HG丸ｺﾞｼｯｸM-PRO" panose="020F0600000000000000" pitchFamily="50" charset="-128"/>
            </a:endParaRPr>
          </a:p>
        </p:txBody>
      </p:sp>
      <p:sp>
        <p:nvSpPr>
          <p:cNvPr id="2" name="スライド番号プレースホルダー 1"/>
          <p:cNvSpPr>
            <a:spLocks noGrp="1"/>
          </p:cNvSpPr>
          <p:nvPr>
            <p:ph type="sldNum" sz="quarter" idx="12"/>
          </p:nvPr>
        </p:nvSpPr>
        <p:spPr>
          <a:xfrm>
            <a:off x="6457950" y="6448251"/>
            <a:ext cx="2057400" cy="365125"/>
          </a:xfrm>
        </p:spPr>
        <p:txBody>
          <a:bodyPr/>
          <a:lstStyle/>
          <a:p>
            <a:r>
              <a:rPr kumimoji="1" lang="ja-JP" altLang="en-US" b="1" dirty="0" smtClean="0">
                <a:solidFill>
                  <a:schemeClr val="tx1"/>
                </a:solidFill>
                <a:latin typeface="HGS明朝B" panose="02020800000000000000" pitchFamily="18" charset="-128"/>
                <a:ea typeface="HGS明朝B" panose="02020800000000000000" pitchFamily="18" charset="-128"/>
              </a:rPr>
              <a:t>１２</a:t>
            </a:r>
            <a:endParaRPr kumimoji="1" lang="ja-JP" altLang="en-US" b="1" dirty="0">
              <a:solidFill>
                <a:schemeClr val="tx1"/>
              </a:solidFill>
              <a:latin typeface="HGS明朝B" panose="02020800000000000000" pitchFamily="18" charset="-128"/>
              <a:ea typeface="HGS明朝B" panose="02020800000000000000" pitchFamily="18" charset="-128"/>
            </a:endParaRPr>
          </a:p>
        </p:txBody>
      </p:sp>
      <p:sp>
        <p:nvSpPr>
          <p:cNvPr id="15" name="角丸四角形 14"/>
          <p:cNvSpPr/>
          <p:nvPr/>
        </p:nvSpPr>
        <p:spPr>
          <a:xfrm>
            <a:off x="7956376" y="165055"/>
            <a:ext cx="1049698" cy="415037"/>
          </a:xfrm>
          <a:prstGeom prst="roundRect">
            <a:avLst/>
          </a:prstGeom>
          <a:ln/>
        </p:spPr>
        <p:style>
          <a:lnRef idx="2">
            <a:schemeClr val="dk1"/>
          </a:lnRef>
          <a:fillRef idx="1">
            <a:schemeClr val="lt1"/>
          </a:fillRef>
          <a:effectRef idx="0">
            <a:schemeClr val="dk1"/>
          </a:effectRef>
          <a:fontRef idx="minor">
            <a:schemeClr val="dk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b="1" dirty="0" smtClean="0">
                <a:solidFill>
                  <a:prstClr val="black"/>
                </a:solidFill>
                <a:latin typeface="HG丸ｺﾞｼｯｸM-PRO" panose="020F0600000000000000" pitchFamily="50" charset="-128"/>
                <a:ea typeface="HG丸ｺﾞｼｯｸM-PRO" panose="020F0600000000000000" pitchFamily="50" charset="-128"/>
              </a:rPr>
              <a:t>参考</a:t>
            </a:r>
            <a:r>
              <a:rPr lang="en-US" altLang="ja-JP" b="1" dirty="0" smtClean="0">
                <a:solidFill>
                  <a:prstClr val="black"/>
                </a:solidFill>
                <a:latin typeface="HG丸ｺﾞｼｯｸM-PRO" panose="020F0600000000000000" pitchFamily="50" charset="-128"/>
                <a:ea typeface="HG丸ｺﾞｼｯｸM-PRO" panose="020F0600000000000000" pitchFamily="50" charset="-128"/>
              </a:rPr>
              <a:t>2</a:t>
            </a:r>
            <a:endParaRPr kumimoji="1" lang="ja-JP" altLang="en-US" sz="18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2" name="テキスト ボックス 11"/>
          <p:cNvSpPr txBox="1"/>
          <p:nvPr/>
        </p:nvSpPr>
        <p:spPr>
          <a:xfrm>
            <a:off x="35496" y="1886049"/>
            <a:ext cx="9144000" cy="3847207"/>
          </a:xfrm>
          <a:prstGeom prst="rect">
            <a:avLst/>
          </a:prstGeom>
          <a:noFill/>
        </p:spPr>
        <p:txBody>
          <a:bodyPr wrap="square" rtlCol="0">
            <a:spAutoFit/>
          </a:bodyPr>
          <a:lstStyle/>
          <a:p>
            <a:r>
              <a:rPr lang="ja-JP" altLang="en-US" sz="1600" dirty="0" smtClean="0">
                <a:latin typeface="HG丸ｺﾞｼｯｸM-PRO" panose="020F0600000000000000" pitchFamily="50" charset="-128"/>
                <a:ea typeface="HG丸ｺﾞｼｯｸM-PRO" panose="020F0600000000000000" pitchFamily="50" charset="-128"/>
              </a:rPr>
              <a:t>〇関係機関へのヒアリング（</a:t>
            </a:r>
            <a:r>
              <a:rPr lang="en-US" altLang="ja-JP" sz="1600" dirty="0">
                <a:latin typeface="HG丸ｺﾞｼｯｸM-PRO" panose="020F0600000000000000" pitchFamily="50" charset="-128"/>
                <a:ea typeface="HG丸ｺﾞｼｯｸM-PRO" panose="020F0600000000000000" pitchFamily="50" charset="-128"/>
              </a:rPr>
              <a:t>6</a:t>
            </a:r>
            <a:r>
              <a:rPr lang="ja-JP" altLang="en-US" sz="1600" dirty="0" smtClean="0">
                <a:latin typeface="HG丸ｺﾞｼｯｸM-PRO" panose="020F0600000000000000" pitchFamily="50" charset="-128"/>
                <a:ea typeface="HG丸ｺﾞｼｯｸM-PRO" panose="020F0600000000000000" pitchFamily="50" charset="-128"/>
              </a:rPr>
              <a:t>か所）</a:t>
            </a:r>
            <a:r>
              <a:rPr lang="ja-JP" altLang="en-US" sz="1600" dirty="0">
                <a:latin typeface="HG丸ｺﾞｼｯｸM-PRO" panose="020F0600000000000000" pitchFamily="50" charset="-128"/>
                <a:ea typeface="HG丸ｺﾞｼｯｸM-PRO" panose="020F0600000000000000" pitchFamily="50" charset="-128"/>
              </a:rPr>
              <a:t>　</a:t>
            </a:r>
            <a:r>
              <a:rPr lang="ja-JP" altLang="en-US" sz="1600" dirty="0" smtClean="0">
                <a:latin typeface="HG丸ｺﾞｼｯｸM-PRO" panose="020F0600000000000000" pitchFamily="50" charset="-128"/>
                <a:ea typeface="HG丸ｺﾞｼｯｸM-PRO" panose="020F0600000000000000" pitchFamily="50" charset="-128"/>
              </a:rPr>
              <a:t>ヒアリング期間：</a:t>
            </a:r>
            <a:r>
              <a:rPr lang="ja-JP" altLang="en-US" sz="1600" dirty="0">
                <a:latin typeface="HG丸ｺﾞｼｯｸM-PRO" panose="020F0600000000000000" pitchFamily="50" charset="-128"/>
                <a:ea typeface="HG丸ｺﾞｼｯｸM-PRO" panose="020F0600000000000000" pitchFamily="50" charset="-128"/>
              </a:rPr>
              <a:t>Ｈ</a:t>
            </a:r>
            <a:r>
              <a:rPr lang="en-US" altLang="ja-JP" sz="1600" dirty="0" smtClean="0">
                <a:latin typeface="HG丸ｺﾞｼｯｸM-PRO" panose="020F0600000000000000" pitchFamily="50" charset="-128"/>
                <a:ea typeface="HG丸ｺﾞｼｯｸM-PRO" panose="020F0600000000000000" pitchFamily="50" charset="-128"/>
              </a:rPr>
              <a:t>30</a:t>
            </a:r>
            <a:r>
              <a:rPr lang="ja-JP" altLang="en-US" sz="1600" dirty="0" smtClean="0">
                <a:latin typeface="HG丸ｺﾞｼｯｸM-PRO" panose="020F0600000000000000" pitchFamily="50" charset="-128"/>
                <a:ea typeface="HG丸ｺﾞｼｯｸM-PRO" panose="020F0600000000000000" pitchFamily="50" charset="-128"/>
              </a:rPr>
              <a:t>年</a:t>
            </a:r>
            <a:r>
              <a:rPr lang="en-US" altLang="ja-JP" sz="1600" dirty="0">
                <a:latin typeface="HG丸ｺﾞｼｯｸM-PRO" panose="020F0600000000000000" pitchFamily="50" charset="-128"/>
                <a:ea typeface="HG丸ｺﾞｼｯｸM-PRO" panose="020F0600000000000000" pitchFamily="50" charset="-128"/>
              </a:rPr>
              <a:t>12</a:t>
            </a:r>
            <a:r>
              <a:rPr lang="ja-JP" altLang="en-US" sz="1600" dirty="0" smtClean="0">
                <a:latin typeface="HG丸ｺﾞｼｯｸM-PRO" panose="020F0600000000000000" pitchFamily="50" charset="-128"/>
                <a:ea typeface="HG丸ｺﾞｼｯｸM-PRO" panose="020F0600000000000000" pitchFamily="50" charset="-128"/>
              </a:rPr>
              <a:t>月～</a:t>
            </a:r>
            <a:r>
              <a:rPr lang="ja-JP" altLang="en-US" sz="1600" dirty="0">
                <a:latin typeface="HG丸ｺﾞｼｯｸM-PRO" panose="020F0600000000000000" pitchFamily="50" charset="-128"/>
                <a:ea typeface="HG丸ｺﾞｼｯｸM-PRO" panose="020F0600000000000000" pitchFamily="50" charset="-128"/>
              </a:rPr>
              <a:t>Ｈ</a:t>
            </a:r>
            <a:r>
              <a:rPr lang="en-US" altLang="ja-JP" sz="1600" dirty="0" smtClean="0">
                <a:latin typeface="HG丸ｺﾞｼｯｸM-PRO" panose="020F0600000000000000" pitchFamily="50" charset="-128"/>
                <a:ea typeface="HG丸ｺﾞｼｯｸM-PRO" panose="020F0600000000000000" pitchFamily="50" charset="-128"/>
              </a:rPr>
              <a:t>31</a:t>
            </a:r>
            <a:r>
              <a:rPr lang="ja-JP" altLang="en-US" sz="1600" dirty="0" smtClean="0">
                <a:latin typeface="HG丸ｺﾞｼｯｸM-PRO" panose="020F0600000000000000" pitchFamily="50" charset="-128"/>
                <a:ea typeface="HG丸ｺﾞｼｯｸM-PRO" panose="020F0600000000000000" pitchFamily="50" charset="-128"/>
              </a:rPr>
              <a:t>年</a:t>
            </a:r>
            <a:r>
              <a:rPr lang="en-US" altLang="ja-JP" sz="1600" dirty="0">
                <a:latin typeface="HG丸ｺﾞｼｯｸM-PRO" panose="020F0600000000000000" pitchFamily="50" charset="-128"/>
                <a:ea typeface="HG丸ｺﾞｼｯｸM-PRO" panose="020F0600000000000000" pitchFamily="50" charset="-128"/>
              </a:rPr>
              <a:t>2</a:t>
            </a:r>
            <a:r>
              <a:rPr lang="ja-JP" altLang="en-US" sz="1600" dirty="0" smtClean="0">
                <a:latin typeface="HG丸ｺﾞｼｯｸM-PRO" panose="020F0600000000000000" pitchFamily="50" charset="-128"/>
                <a:ea typeface="HG丸ｺﾞｼｯｸM-PRO" panose="020F0600000000000000" pitchFamily="50" charset="-128"/>
              </a:rPr>
              <a:t>月</a:t>
            </a:r>
            <a:endParaRPr lang="en-US" altLang="ja-JP" sz="1600" dirty="0">
              <a:latin typeface="HG丸ｺﾞｼｯｸM-PRO" panose="020F0600000000000000" pitchFamily="50" charset="-128"/>
              <a:ea typeface="HG丸ｺﾞｼｯｸM-PRO" panose="020F0600000000000000" pitchFamily="50" charset="-128"/>
            </a:endParaRPr>
          </a:p>
          <a:p>
            <a:endParaRPr lang="en-US" altLang="ja-JP" sz="1600" dirty="0" smtClean="0">
              <a:latin typeface="HG丸ｺﾞｼｯｸM-PRO" panose="020F0600000000000000" pitchFamily="50" charset="-128"/>
              <a:ea typeface="HG丸ｺﾞｼｯｸM-PRO" panose="020F0600000000000000" pitchFamily="50" charset="-128"/>
            </a:endParaRPr>
          </a:p>
          <a:p>
            <a:r>
              <a:rPr lang="en-US" altLang="ja-JP" sz="1600" dirty="0" smtClean="0">
                <a:latin typeface="HG丸ｺﾞｼｯｸM-PRO" panose="020F0600000000000000" pitchFamily="50" charset="-128"/>
                <a:ea typeface="HG丸ｺﾞｼｯｸM-PRO" panose="020F0600000000000000" pitchFamily="50" charset="-128"/>
              </a:rPr>
              <a:t>【</a:t>
            </a:r>
            <a:r>
              <a:rPr lang="ja-JP" altLang="en-US" sz="1600" dirty="0" smtClean="0">
                <a:latin typeface="HG丸ｺﾞｼｯｸM-PRO" panose="020F0600000000000000" pitchFamily="50" charset="-128"/>
                <a:ea typeface="HG丸ｺﾞｼｯｸM-PRO" panose="020F0600000000000000" pitchFamily="50" charset="-128"/>
              </a:rPr>
              <a:t>施設関係</a:t>
            </a:r>
            <a:r>
              <a:rPr lang="en-US" altLang="ja-JP" sz="1600" dirty="0" smtClean="0">
                <a:latin typeface="HG丸ｺﾞｼｯｸM-PRO" panose="020F0600000000000000" pitchFamily="50" charset="-128"/>
                <a:ea typeface="HG丸ｺﾞｼｯｸM-PRO" panose="020F0600000000000000" pitchFamily="50" charset="-128"/>
              </a:rPr>
              <a:t>】</a:t>
            </a:r>
            <a:r>
              <a:rPr lang="ja-JP" altLang="en-US" sz="1600" dirty="0" smtClean="0">
                <a:latin typeface="HG丸ｺﾞｼｯｸM-PRO" panose="020F0600000000000000" pitchFamily="50" charset="-128"/>
                <a:ea typeface="HG丸ｺﾞｼｯｸM-PRO" panose="020F0600000000000000" pitchFamily="50" charset="-128"/>
              </a:rPr>
              <a:t>大阪知的障害者福祉協会障害者支援施設部会</a:t>
            </a:r>
            <a:endParaRPr lang="en-US" altLang="ja-JP" sz="1600" dirty="0" smtClean="0">
              <a:latin typeface="HG丸ｺﾞｼｯｸM-PRO" panose="020F0600000000000000" pitchFamily="50" charset="-128"/>
              <a:ea typeface="HG丸ｺﾞｼｯｸM-PRO" panose="020F0600000000000000" pitchFamily="50" charset="-128"/>
            </a:endParaRPr>
          </a:p>
          <a:p>
            <a:r>
              <a:rPr lang="ja-JP" altLang="en-US" sz="1600" dirty="0">
                <a:latin typeface="HG丸ｺﾞｼｯｸM-PRO" panose="020F0600000000000000" pitchFamily="50" charset="-128"/>
                <a:ea typeface="HG丸ｺﾞｼｯｸM-PRO" panose="020F0600000000000000" pitchFamily="50" charset="-128"/>
              </a:rPr>
              <a:t>　</a:t>
            </a:r>
            <a:r>
              <a:rPr lang="ja-JP" altLang="en-US" sz="1600" dirty="0" smtClean="0">
                <a:latin typeface="HG丸ｺﾞｼｯｸM-PRO" panose="020F0600000000000000" pitchFamily="50" charset="-128"/>
                <a:ea typeface="HG丸ｺﾞｼｯｸM-PRO" panose="020F0600000000000000" pitchFamily="50" charset="-128"/>
              </a:rPr>
              <a:t>　　　　　大阪府社会</a:t>
            </a:r>
            <a:r>
              <a:rPr lang="ja-JP" altLang="en-US" sz="1600" dirty="0" err="1" smtClean="0">
                <a:latin typeface="HG丸ｺﾞｼｯｸM-PRO" panose="020F0600000000000000" pitchFamily="50" charset="-128"/>
                <a:ea typeface="HG丸ｺﾞｼｯｸM-PRO" panose="020F0600000000000000" pitchFamily="50" charset="-128"/>
              </a:rPr>
              <a:t>福祉協議会成人施設部会身体障がい</a:t>
            </a:r>
            <a:r>
              <a:rPr lang="ja-JP" altLang="en-US" sz="1600" dirty="0" smtClean="0">
                <a:latin typeface="HG丸ｺﾞｼｯｸM-PRO" panose="020F0600000000000000" pitchFamily="50" charset="-128"/>
                <a:ea typeface="HG丸ｺﾞｼｯｸM-PRO" panose="020F0600000000000000" pitchFamily="50" charset="-128"/>
              </a:rPr>
              <a:t>者療護施設連絡会</a:t>
            </a:r>
            <a:endParaRPr lang="en-US" altLang="ja-JP" sz="1600" dirty="0">
              <a:latin typeface="HG丸ｺﾞｼｯｸM-PRO" panose="020F0600000000000000" pitchFamily="50" charset="-128"/>
              <a:ea typeface="HG丸ｺﾞｼｯｸM-PRO" panose="020F0600000000000000" pitchFamily="50" charset="-128"/>
            </a:endParaRPr>
          </a:p>
          <a:p>
            <a:r>
              <a:rPr lang="ja-JP" altLang="en-US" sz="1600" dirty="0">
                <a:latin typeface="HG丸ｺﾞｼｯｸM-PRO" panose="020F0600000000000000" pitchFamily="50" charset="-128"/>
                <a:ea typeface="HG丸ｺﾞｼｯｸM-PRO" panose="020F0600000000000000" pitchFamily="50" charset="-128"/>
              </a:rPr>
              <a:t>　</a:t>
            </a:r>
            <a:r>
              <a:rPr lang="ja-JP" altLang="en-US" sz="1600" dirty="0" smtClean="0">
                <a:latin typeface="HG丸ｺﾞｼｯｸM-PRO" panose="020F0600000000000000" pitchFamily="50" charset="-128"/>
                <a:ea typeface="HG丸ｺﾞｼｯｸM-PRO" panose="020F0600000000000000" pitchFamily="50" charset="-128"/>
              </a:rPr>
              <a:t>　　　　　北摂杉の子会</a:t>
            </a:r>
            <a:r>
              <a:rPr lang="en-US" altLang="ja-JP" sz="1600" dirty="0" smtClean="0">
                <a:latin typeface="HG丸ｺﾞｼｯｸM-PRO" panose="020F0600000000000000" pitchFamily="50" charset="-128"/>
                <a:ea typeface="HG丸ｺﾞｼｯｸM-PRO" panose="020F0600000000000000" pitchFamily="50" charset="-128"/>
              </a:rPr>
              <a:t>〈</a:t>
            </a:r>
            <a:r>
              <a:rPr lang="ja-JP" altLang="en-US" sz="1600" dirty="0" smtClean="0">
                <a:latin typeface="HG丸ｺﾞｼｯｸM-PRO" panose="020F0600000000000000" pitchFamily="50" charset="-128"/>
                <a:ea typeface="HG丸ｺﾞｼｯｸM-PRO" panose="020F0600000000000000" pitchFamily="50" charset="-128"/>
              </a:rPr>
              <a:t>視察</a:t>
            </a:r>
            <a:r>
              <a:rPr lang="en-US" altLang="ja-JP" sz="1600" dirty="0" smtClean="0">
                <a:latin typeface="HG丸ｺﾞｼｯｸM-PRO" panose="020F0600000000000000" pitchFamily="50" charset="-128"/>
                <a:ea typeface="HG丸ｺﾞｼｯｸM-PRO" panose="020F0600000000000000" pitchFamily="50" charset="-128"/>
              </a:rPr>
              <a:t>〉</a:t>
            </a:r>
          </a:p>
          <a:p>
            <a:r>
              <a:rPr lang="ja-JP" altLang="en-US" sz="1600" dirty="0">
                <a:latin typeface="HG丸ｺﾞｼｯｸM-PRO" panose="020F0600000000000000" pitchFamily="50" charset="-128"/>
                <a:ea typeface="HG丸ｺﾞｼｯｸM-PRO" panose="020F0600000000000000" pitchFamily="50" charset="-128"/>
              </a:rPr>
              <a:t>　</a:t>
            </a:r>
            <a:r>
              <a:rPr lang="ja-JP" altLang="en-US" sz="1600" dirty="0" smtClean="0">
                <a:latin typeface="HG丸ｺﾞｼｯｸM-PRO" panose="020F0600000000000000" pitchFamily="50" charset="-128"/>
                <a:ea typeface="HG丸ｺﾞｼｯｸM-PRO" panose="020F0600000000000000" pitchFamily="50" charset="-128"/>
              </a:rPr>
              <a:t>　　　　　・萩の杜（障がい者支援施設）</a:t>
            </a:r>
            <a:endParaRPr lang="en-US" altLang="ja-JP" sz="1600" dirty="0" smtClean="0">
              <a:latin typeface="HG丸ｺﾞｼｯｸM-PRO" panose="020F0600000000000000" pitchFamily="50" charset="-128"/>
              <a:ea typeface="HG丸ｺﾞｼｯｸM-PRO" panose="020F0600000000000000" pitchFamily="50" charset="-128"/>
            </a:endParaRPr>
          </a:p>
          <a:p>
            <a:r>
              <a:rPr lang="ja-JP" altLang="en-US" sz="1600" dirty="0" smtClean="0">
                <a:latin typeface="HG丸ｺﾞｼｯｸM-PRO" panose="020F0600000000000000" pitchFamily="50" charset="-128"/>
                <a:ea typeface="HG丸ｺﾞｼｯｸM-PRO" panose="020F0600000000000000" pitchFamily="50" charset="-128"/>
              </a:rPr>
              <a:t>　　　　　　・レジデンスなさはら（グループホーム）　</a:t>
            </a:r>
            <a:endParaRPr lang="en-US" altLang="ja-JP" sz="1600" dirty="0" smtClean="0">
              <a:latin typeface="HG丸ｺﾞｼｯｸM-PRO" panose="020F0600000000000000" pitchFamily="50" charset="-128"/>
              <a:ea typeface="HG丸ｺﾞｼｯｸM-PRO" panose="020F0600000000000000" pitchFamily="50" charset="-128"/>
            </a:endParaRPr>
          </a:p>
          <a:p>
            <a:endParaRPr lang="en-US" altLang="ja-JP" sz="1600" dirty="0" smtClean="0">
              <a:latin typeface="HG丸ｺﾞｼｯｸM-PRO" panose="020F0600000000000000" pitchFamily="50" charset="-128"/>
              <a:ea typeface="HG丸ｺﾞｼｯｸM-PRO" panose="020F0600000000000000" pitchFamily="50" charset="-128"/>
            </a:endParaRPr>
          </a:p>
          <a:p>
            <a:r>
              <a:rPr lang="en-US" altLang="ja-JP" sz="1600" dirty="0" smtClean="0">
                <a:latin typeface="HG丸ｺﾞｼｯｸM-PRO" panose="020F0600000000000000" pitchFamily="50" charset="-128"/>
                <a:ea typeface="HG丸ｺﾞｼｯｸM-PRO" panose="020F0600000000000000" pitchFamily="50" charset="-128"/>
              </a:rPr>
              <a:t>【</a:t>
            </a:r>
            <a:r>
              <a:rPr lang="ja-JP" altLang="en-US" sz="1600" dirty="0" smtClean="0">
                <a:latin typeface="HG丸ｺﾞｼｯｸM-PRO" panose="020F0600000000000000" pitchFamily="50" charset="-128"/>
                <a:ea typeface="HG丸ｺﾞｼｯｸM-PRO" panose="020F0600000000000000" pitchFamily="50" charset="-128"/>
              </a:rPr>
              <a:t>相談関係</a:t>
            </a:r>
            <a:r>
              <a:rPr lang="en-US" altLang="ja-JP" sz="1600" dirty="0" smtClean="0">
                <a:latin typeface="HG丸ｺﾞｼｯｸM-PRO" panose="020F0600000000000000" pitchFamily="50" charset="-128"/>
                <a:ea typeface="HG丸ｺﾞｼｯｸM-PRO" panose="020F0600000000000000" pitchFamily="50" charset="-128"/>
              </a:rPr>
              <a:t>】</a:t>
            </a:r>
            <a:r>
              <a:rPr lang="ja-JP" altLang="en-US" sz="1600" dirty="0" smtClean="0">
                <a:latin typeface="HG丸ｺﾞｼｯｸM-PRO" panose="020F0600000000000000" pitchFamily="50" charset="-128"/>
                <a:ea typeface="HG丸ｺﾞｼｯｸM-PRO" panose="020F0600000000000000" pitchFamily="50" charset="-128"/>
              </a:rPr>
              <a:t>守口市</a:t>
            </a:r>
            <a:r>
              <a:rPr lang="ja-JP" altLang="en-US" sz="1600" dirty="0" err="1" smtClean="0">
                <a:latin typeface="HG丸ｺﾞｼｯｸM-PRO" panose="020F0600000000000000" pitchFamily="50" charset="-128"/>
                <a:ea typeface="HG丸ｺﾞｼｯｸM-PRO" panose="020F0600000000000000" pitchFamily="50" charset="-128"/>
              </a:rPr>
              <a:t>障がい</a:t>
            </a:r>
            <a:r>
              <a:rPr lang="ja-JP" altLang="en-US" sz="1600" dirty="0" smtClean="0">
                <a:latin typeface="HG丸ｺﾞｼｯｸM-PRO" panose="020F0600000000000000" pitchFamily="50" charset="-128"/>
                <a:ea typeface="HG丸ｺﾞｼｯｸM-PRO" panose="020F0600000000000000" pitchFamily="50" charset="-128"/>
              </a:rPr>
              <a:t>者自立支援協議会相談支援部会</a:t>
            </a:r>
            <a:endParaRPr lang="en-US" altLang="ja-JP" sz="1600" dirty="0" smtClean="0">
              <a:latin typeface="HG丸ｺﾞｼｯｸM-PRO" panose="020F0600000000000000" pitchFamily="50" charset="-128"/>
              <a:ea typeface="HG丸ｺﾞｼｯｸM-PRO" panose="020F0600000000000000" pitchFamily="50" charset="-128"/>
            </a:endParaRPr>
          </a:p>
          <a:p>
            <a:r>
              <a:rPr lang="ja-JP" altLang="en-US" sz="1600" dirty="0">
                <a:latin typeface="HG丸ｺﾞｼｯｸM-PRO" panose="020F0600000000000000" pitchFamily="50" charset="-128"/>
                <a:ea typeface="HG丸ｺﾞｼｯｸM-PRO" panose="020F0600000000000000" pitchFamily="50" charset="-128"/>
              </a:rPr>
              <a:t>　</a:t>
            </a:r>
            <a:r>
              <a:rPr lang="ja-JP" altLang="en-US" sz="1600" dirty="0" smtClean="0">
                <a:latin typeface="HG丸ｺﾞｼｯｸM-PRO" panose="020F0600000000000000" pitchFamily="50" charset="-128"/>
                <a:ea typeface="HG丸ｺﾞｼｯｸM-PRO" panose="020F0600000000000000" pitchFamily="50" charset="-128"/>
              </a:rPr>
              <a:t>　　　　　摂津市障害者総合支援センター</a:t>
            </a:r>
            <a:endParaRPr lang="en-US" altLang="ja-JP" sz="1600" dirty="0" smtClean="0">
              <a:latin typeface="HG丸ｺﾞｼｯｸM-PRO" panose="020F0600000000000000" pitchFamily="50" charset="-128"/>
              <a:ea typeface="HG丸ｺﾞｼｯｸM-PRO" panose="020F0600000000000000" pitchFamily="50" charset="-128"/>
            </a:endParaRPr>
          </a:p>
          <a:p>
            <a:r>
              <a:rPr lang="ja-JP" altLang="en-US" sz="1600" dirty="0">
                <a:latin typeface="HG丸ｺﾞｼｯｸM-PRO" panose="020F0600000000000000" pitchFamily="50" charset="-128"/>
                <a:ea typeface="HG丸ｺﾞｼｯｸM-PRO" panose="020F0600000000000000" pitchFamily="50" charset="-128"/>
              </a:rPr>
              <a:t>　</a:t>
            </a:r>
            <a:r>
              <a:rPr lang="ja-JP" altLang="en-US" sz="1600" dirty="0" smtClean="0">
                <a:latin typeface="HG丸ｺﾞｼｯｸM-PRO" panose="020F0600000000000000" pitchFamily="50" charset="-128"/>
                <a:ea typeface="HG丸ｺﾞｼｯｸM-PRO" panose="020F0600000000000000" pitchFamily="50" charset="-128"/>
              </a:rPr>
              <a:t>　　　　　大阪知的障害者福祉協会相談支援部会</a:t>
            </a:r>
            <a:endParaRPr lang="en-US" altLang="ja-JP" sz="1600" dirty="0" smtClean="0">
              <a:latin typeface="HG丸ｺﾞｼｯｸM-PRO" panose="020F0600000000000000" pitchFamily="50" charset="-128"/>
              <a:ea typeface="HG丸ｺﾞｼｯｸM-PRO" panose="020F0600000000000000" pitchFamily="50" charset="-128"/>
            </a:endParaRPr>
          </a:p>
          <a:p>
            <a:endParaRPr lang="en-US" altLang="ja-JP" sz="1600" dirty="0" smtClean="0">
              <a:latin typeface="HG丸ｺﾞｼｯｸM-PRO" panose="020F0600000000000000" pitchFamily="50" charset="-128"/>
              <a:ea typeface="HG丸ｺﾞｼｯｸM-PRO" panose="020F0600000000000000" pitchFamily="50" charset="-128"/>
            </a:endParaRPr>
          </a:p>
          <a:p>
            <a:r>
              <a:rPr lang="ja-JP" altLang="en-US" sz="1600" dirty="0" smtClean="0">
                <a:latin typeface="HG丸ｺﾞｼｯｸM-PRO" panose="020F0600000000000000" pitchFamily="50" charset="-128"/>
                <a:ea typeface="HG丸ｺﾞｼｯｸM-PRO" panose="020F0600000000000000" pitchFamily="50" charset="-128"/>
              </a:rPr>
              <a:t>〇市町村へのヒアリング（</a:t>
            </a:r>
            <a:r>
              <a:rPr lang="en-US" altLang="ja-JP" sz="1600" dirty="0">
                <a:latin typeface="HG丸ｺﾞｼｯｸM-PRO" panose="020F0600000000000000" pitchFamily="50" charset="-128"/>
                <a:ea typeface="HG丸ｺﾞｼｯｸM-PRO" panose="020F0600000000000000" pitchFamily="50" charset="-128"/>
              </a:rPr>
              <a:t>36</a:t>
            </a:r>
            <a:r>
              <a:rPr lang="ja-JP" altLang="en-US" sz="1600" dirty="0" smtClean="0">
                <a:latin typeface="HG丸ｺﾞｼｯｸM-PRO" panose="020F0600000000000000" pitchFamily="50" charset="-128"/>
                <a:ea typeface="HG丸ｺﾞｼｯｸM-PRO" panose="020F0600000000000000" pitchFamily="50" charset="-128"/>
              </a:rPr>
              <a:t>市町村）ヒアリング期間：</a:t>
            </a:r>
            <a:r>
              <a:rPr lang="ja-JP" altLang="en-US" sz="1600" dirty="0">
                <a:latin typeface="HG丸ｺﾞｼｯｸM-PRO" panose="020F0600000000000000" pitchFamily="50" charset="-128"/>
                <a:ea typeface="HG丸ｺﾞｼｯｸM-PRO" panose="020F0600000000000000" pitchFamily="50" charset="-128"/>
              </a:rPr>
              <a:t>Ｈ</a:t>
            </a:r>
            <a:r>
              <a:rPr lang="en-US" altLang="ja-JP" sz="1600" dirty="0" smtClean="0">
                <a:latin typeface="HG丸ｺﾞｼｯｸM-PRO" panose="020F0600000000000000" pitchFamily="50" charset="-128"/>
                <a:ea typeface="HG丸ｺﾞｼｯｸM-PRO" panose="020F0600000000000000" pitchFamily="50" charset="-128"/>
              </a:rPr>
              <a:t>30</a:t>
            </a:r>
            <a:r>
              <a:rPr lang="ja-JP" altLang="en-US" sz="1600" dirty="0" smtClean="0">
                <a:latin typeface="HG丸ｺﾞｼｯｸM-PRO" panose="020F0600000000000000" pitchFamily="50" charset="-128"/>
                <a:ea typeface="HG丸ｺﾞｼｯｸM-PRO" panose="020F0600000000000000" pitchFamily="50" charset="-128"/>
              </a:rPr>
              <a:t>年</a:t>
            </a:r>
            <a:r>
              <a:rPr lang="en-US" altLang="ja-JP" sz="1600" dirty="0">
                <a:latin typeface="HG丸ｺﾞｼｯｸM-PRO" panose="020F0600000000000000" pitchFamily="50" charset="-128"/>
                <a:ea typeface="HG丸ｺﾞｼｯｸM-PRO" panose="020F0600000000000000" pitchFamily="50" charset="-128"/>
              </a:rPr>
              <a:t>5</a:t>
            </a:r>
            <a:r>
              <a:rPr lang="ja-JP" altLang="en-US" sz="1600" dirty="0" smtClean="0">
                <a:latin typeface="HG丸ｺﾞｼｯｸM-PRO" panose="020F0600000000000000" pitchFamily="50" charset="-128"/>
                <a:ea typeface="HG丸ｺﾞｼｯｸM-PRO" panose="020F0600000000000000" pitchFamily="50" charset="-128"/>
              </a:rPr>
              <a:t>月～</a:t>
            </a:r>
            <a:r>
              <a:rPr lang="ja-JP" altLang="en-US" sz="1600" dirty="0">
                <a:latin typeface="HG丸ｺﾞｼｯｸM-PRO" panose="020F0600000000000000" pitchFamily="50" charset="-128"/>
                <a:ea typeface="HG丸ｺﾞｼｯｸM-PRO" panose="020F0600000000000000" pitchFamily="50" charset="-128"/>
              </a:rPr>
              <a:t>Ｈ</a:t>
            </a:r>
            <a:r>
              <a:rPr lang="en-US" altLang="ja-JP" sz="1600" dirty="0" smtClean="0">
                <a:latin typeface="HG丸ｺﾞｼｯｸM-PRO" panose="020F0600000000000000" pitchFamily="50" charset="-128"/>
                <a:ea typeface="HG丸ｺﾞｼｯｸM-PRO" panose="020F0600000000000000" pitchFamily="50" charset="-128"/>
              </a:rPr>
              <a:t>30</a:t>
            </a:r>
            <a:r>
              <a:rPr lang="ja-JP" altLang="en-US" sz="1600" dirty="0" smtClean="0">
                <a:latin typeface="HG丸ｺﾞｼｯｸM-PRO" panose="020F0600000000000000" pitchFamily="50" charset="-128"/>
                <a:ea typeface="HG丸ｺﾞｼｯｸM-PRO" panose="020F0600000000000000" pitchFamily="50" charset="-128"/>
              </a:rPr>
              <a:t>年</a:t>
            </a:r>
            <a:r>
              <a:rPr lang="en-US" altLang="ja-JP" sz="1600" dirty="0">
                <a:latin typeface="HG丸ｺﾞｼｯｸM-PRO" panose="020F0600000000000000" pitchFamily="50" charset="-128"/>
                <a:ea typeface="HG丸ｺﾞｼｯｸM-PRO" panose="020F0600000000000000" pitchFamily="50" charset="-128"/>
              </a:rPr>
              <a:t>8</a:t>
            </a:r>
            <a:r>
              <a:rPr lang="ja-JP" altLang="en-US" sz="1600" dirty="0" smtClean="0">
                <a:latin typeface="HG丸ｺﾞｼｯｸM-PRO" panose="020F0600000000000000" pitchFamily="50" charset="-128"/>
                <a:ea typeface="HG丸ｺﾞｼｯｸM-PRO" panose="020F0600000000000000" pitchFamily="50" charset="-128"/>
              </a:rPr>
              <a:t>月　</a:t>
            </a:r>
            <a:endParaRPr lang="en-US" altLang="ja-JP" sz="1600" dirty="0" smtClean="0">
              <a:latin typeface="HG丸ｺﾞｼｯｸM-PRO" panose="020F0600000000000000" pitchFamily="50" charset="-128"/>
              <a:ea typeface="HG丸ｺﾞｼｯｸM-PRO" panose="020F0600000000000000" pitchFamily="50" charset="-128"/>
            </a:endParaRPr>
          </a:p>
          <a:p>
            <a:endParaRPr lang="en-US" altLang="ja-JP" sz="1600" dirty="0" smtClean="0">
              <a:latin typeface="HG丸ｺﾞｼｯｸM-PRO" panose="020F0600000000000000" pitchFamily="50" charset="-128"/>
              <a:ea typeface="HG丸ｺﾞｼｯｸM-PRO" panose="020F0600000000000000" pitchFamily="50" charset="-128"/>
            </a:endParaRPr>
          </a:p>
          <a:p>
            <a:endParaRPr lang="en-US" altLang="ja-JP" sz="2000" dirty="0" smtClean="0">
              <a:latin typeface="HG丸ｺﾞｼｯｸM-PRO" panose="020F0600000000000000" pitchFamily="50" charset="-128"/>
              <a:ea typeface="HG丸ｺﾞｼｯｸM-PRO" panose="020F0600000000000000" pitchFamily="50" charset="-128"/>
            </a:endParaRPr>
          </a:p>
        </p:txBody>
      </p:sp>
      <p:sp>
        <p:nvSpPr>
          <p:cNvPr id="16" name="正方形/長方形 15"/>
          <p:cNvSpPr/>
          <p:nvPr/>
        </p:nvSpPr>
        <p:spPr>
          <a:xfrm>
            <a:off x="121169" y="882256"/>
            <a:ext cx="8884905" cy="584775"/>
          </a:xfrm>
          <a:prstGeom prst="rect">
            <a:avLst/>
          </a:prstGeom>
          <a:ln>
            <a:noFill/>
          </a:ln>
        </p:spPr>
        <p:txBody>
          <a:bodyPr wrap="square">
            <a:spAutoFit/>
          </a:bodyPr>
          <a:lstStyle/>
          <a:p>
            <a:pPr indent="-180000"/>
            <a:r>
              <a:rPr lang="ja-JP" altLang="en-US" sz="1600" dirty="0" smtClean="0">
                <a:latin typeface="HG丸ｺﾞｼｯｸM-PRO" panose="020F0600000000000000" pitchFamily="50" charset="-128"/>
                <a:ea typeface="HG丸ｺﾞｼｯｸM-PRO" panose="020F0600000000000000" pitchFamily="50" charset="-128"/>
              </a:rPr>
              <a:t>施設入所者の地域移行に</a:t>
            </a:r>
            <a:r>
              <a:rPr lang="ja-JP" altLang="en-US" sz="1600" dirty="0">
                <a:latin typeface="HG丸ｺﾞｼｯｸM-PRO" panose="020F0600000000000000" pitchFamily="50" charset="-128"/>
                <a:ea typeface="HG丸ｺﾞｼｯｸM-PRO" panose="020F0600000000000000" pitchFamily="50" charset="-128"/>
              </a:rPr>
              <a:t>係</a:t>
            </a:r>
            <a:r>
              <a:rPr lang="ja-JP" altLang="en-US" sz="1600" dirty="0" smtClean="0">
                <a:latin typeface="HG丸ｺﾞｼｯｸM-PRO" panose="020F0600000000000000" pitchFamily="50" charset="-128"/>
                <a:ea typeface="HG丸ｺﾞｼｯｸM-PRO" panose="020F0600000000000000" pitchFamily="50" charset="-128"/>
              </a:rPr>
              <a:t>る実態や課題を把握するため、大阪府が関係機関、市町村へ</a:t>
            </a:r>
            <a:r>
              <a:rPr lang="ja-JP" altLang="en-US" sz="1600" dirty="0">
                <a:latin typeface="HG丸ｺﾞｼｯｸM-PRO" panose="020F0600000000000000" pitchFamily="50" charset="-128"/>
                <a:ea typeface="HG丸ｺﾞｼｯｸM-PRO" panose="020F0600000000000000" pitchFamily="50" charset="-128"/>
              </a:rPr>
              <a:t>対</a:t>
            </a:r>
            <a:r>
              <a:rPr lang="ja-JP" altLang="en-US" sz="1600" dirty="0" smtClean="0">
                <a:latin typeface="HG丸ｺﾞｼｯｸM-PRO" panose="020F0600000000000000" pitchFamily="50" charset="-128"/>
                <a:ea typeface="HG丸ｺﾞｼｯｸM-PRO" panose="020F0600000000000000" pitchFamily="50" charset="-128"/>
              </a:rPr>
              <a:t>して以下の通りヒアリングを行った。</a:t>
            </a:r>
            <a:endParaRPr lang="en-US" altLang="ja-JP" sz="1600" dirty="0" smtClean="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3894822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直線コネクタ 10"/>
          <p:cNvCxnSpPr/>
          <p:nvPr/>
        </p:nvCxnSpPr>
        <p:spPr>
          <a:xfrm>
            <a:off x="136853" y="696944"/>
            <a:ext cx="8946493"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7884368" y="2250931"/>
            <a:ext cx="936104" cy="1584702"/>
          </a:xfrm>
          <a:prstGeom prst="rect">
            <a:avLst/>
          </a:prstGeom>
          <a:noFill/>
        </p:spPr>
        <p:txBody>
          <a:bodyPr wrap="square" rtlCol="0">
            <a:spAutoFit/>
          </a:bodyPr>
          <a:lstStyle/>
          <a:p>
            <a:endParaRPr kumimoji="1" lang="ja-JP" altLang="en-US" dirty="0"/>
          </a:p>
        </p:txBody>
      </p:sp>
      <p:sp>
        <p:nvSpPr>
          <p:cNvPr id="9" name="タイトル 1"/>
          <p:cNvSpPr>
            <a:spLocks noGrp="1"/>
          </p:cNvSpPr>
          <p:nvPr>
            <p:ph type="title"/>
          </p:nvPr>
        </p:nvSpPr>
        <p:spPr>
          <a:xfrm>
            <a:off x="85656" y="260648"/>
            <a:ext cx="4918392" cy="436296"/>
          </a:xfrm>
        </p:spPr>
        <p:txBody>
          <a:bodyPr>
            <a:noAutofit/>
          </a:bodyPr>
          <a:lstStyle/>
          <a:p>
            <a:r>
              <a:rPr lang="ja-JP" altLang="en-US" sz="2400" b="1" dirty="0" smtClean="0">
                <a:latin typeface="HG丸ｺﾞｼｯｸM-PRO" panose="020F0600000000000000" pitchFamily="50" charset="-128"/>
                <a:ea typeface="HG丸ｺﾞｼｯｸM-PRO" panose="020F0600000000000000" pitchFamily="50" charset="-128"/>
              </a:rPr>
              <a:t>ヒアリングで聴取した主な意見</a:t>
            </a:r>
            <a:endParaRPr kumimoji="1" lang="ja-JP" altLang="en-US" sz="2400" b="1" dirty="0">
              <a:latin typeface="HG丸ｺﾞｼｯｸM-PRO" panose="020F0600000000000000" pitchFamily="50" charset="-128"/>
              <a:ea typeface="HG丸ｺﾞｼｯｸM-PRO" panose="020F0600000000000000" pitchFamily="50" charset="-128"/>
            </a:endParaRPr>
          </a:p>
        </p:txBody>
      </p:sp>
      <p:sp>
        <p:nvSpPr>
          <p:cNvPr id="2" name="スライド番号プレースホルダー 1"/>
          <p:cNvSpPr>
            <a:spLocks noGrp="1"/>
          </p:cNvSpPr>
          <p:nvPr>
            <p:ph type="sldNum" sz="quarter" idx="12"/>
          </p:nvPr>
        </p:nvSpPr>
        <p:spPr>
          <a:xfrm>
            <a:off x="6444208" y="6492875"/>
            <a:ext cx="2057400" cy="365125"/>
          </a:xfrm>
        </p:spPr>
        <p:txBody>
          <a:bodyPr/>
          <a:lstStyle/>
          <a:p>
            <a:r>
              <a:rPr kumimoji="1" lang="ja-JP" altLang="en-US" b="1" dirty="0" smtClean="0">
                <a:solidFill>
                  <a:schemeClr val="tx1"/>
                </a:solidFill>
                <a:latin typeface="HGS明朝B" panose="02020800000000000000" pitchFamily="18" charset="-128"/>
                <a:ea typeface="HGS明朝B" panose="02020800000000000000" pitchFamily="18" charset="-128"/>
              </a:rPr>
              <a:t>１３</a:t>
            </a:r>
            <a:endParaRPr kumimoji="1" lang="ja-JP" altLang="en-US" b="1" dirty="0">
              <a:solidFill>
                <a:schemeClr val="tx1"/>
              </a:solidFill>
              <a:latin typeface="HGS明朝B" panose="02020800000000000000" pitchFamily="18" charset="-128"/>
              <a:ea typeface="HGS明朝B" panose="02020800000000000000" pitchFamily="18" charset="-128"/>
            </a:endParaRPr>
          </a:p>
        </p:txBody>
      </p:sp>
      <p:graphicFrame>
        <p:nvGraphicFramePr>
          <p:cNvPr id="3" name="表 2"/>
          <p:cNvGraphicFramePr>
            <a:graphicFrameLocks noGrp="1"/>
          </p:cNvGraphicFramePr>
          <p:nvPr>
            <p:extLst>
              <p:ext uri="{D42A27DB-BD31-4B8C-83A1-F6EECF244321}">
                <p14:modId xmlns:p14="http://schemas.microsoft.com/office/powerpoint/2010/main" val="2927917609"/>
              </p:ext>
            </p:extLst>
          </p:nvPr>
        </p:nvGraphicFramePr>
        <p:xfrm>
          <a:off x="85656" y="918280"/>
          <a:ext cx="8997691" cy="5621345"/>
        </p:xfrm>
        <a:graphic>
          <a:graphicData uri="http://schemas.openxmlformats.org/drawingml/2006/table">
            <a:tbl>
              <a:tblPr firstRow="1" bandRow="1">
                <a:tableStyleId>{5C22544A-7EE6-4342-B048-85BDC9FD1C3A}</a:tableStyleId>
              </a:tblPr>
              <a:tblGrid>
                <a:gridCol w="597912">
                  <a:extLst>
                    <a:ext uri="{9D8B030D-6E8A-4147-A177-3AD203B41FA5}">
                      <a16:colId xmlns:a16="http://schemas.microsoft.com/office/drawing/2014/main" val="3015017573"/>
                    </a:ext>
                  </a:extLst>
                </a:gridCol>
                <a:gridCol w="7488832">
                  <a:extLst>
                    <a:ext uri="{9D8B030D-6E8A-4147-A177-3AD203B41FA5}">
                      <a16:colId xmlns:a16="http://schemas.microsoft.com/office/drawing/2014/main" val="1986445920"/>
                    </a:ext>
                  </a:extLst>
                </a:gridCol>
                <a:gridCol w="910947">
                  <a:extLst>
                    <a:ext uri="{9D8B030D-6E8A-4147-A177-3AD203B41FA5}">
                      <a16:colId xmlns:a16="http://schemas.microsoft.com/office/drawing/2014/main" val="244085131"/>
                    </a:ext>
                  </a:extLst>
                </a:gridCol>
              </a:tblGrid>
              <a:tr h="343225">
                <a:tc>
                  <a:txBody>
                    <a:bodyPr/>
                    <a:lstStyle/>
                    <a:p>
                      <a:pPr algn="ctr"/>
                      <a:r>
                        <a:rPr kumimoji="1" lang="en-US" altLang="ja-JP" dirty="0" smtClean="0"/>
                        <a:t>NO</a:t>
                      </a:r>
                      <a:endParaRPr kumimoji="1" lang="ja-JP" altLang="en-US" dirty="0"/>
                    </a:p>
                  </a:txBody>
                  <a:tcPr anchor="ctr"/>
                </a:tc>
                <a:tc>
                  <a:txBody>
                    <a:bodyPr/>
                    <a:lstStyle/>
                    <a:p>
                      <a:pPr algn="ctr"/>
                      <a:r>
                        <a:rPr kumimoji="1" lang="ja-JP" altLang="en-US" dirty="0" smtClean="0"/>
                        <a:t>意見等の内容</a:t>
                      </a:r>
                      <a:endParaRPr kumimoji="1" lang="ja-JP" altLang="en-US" dirty="0"/>
                    </a:p>
                  </a:txBody>
                  <a:tcPr anchor="ctr"/>
                </a:tc>
                <a:tc>
                  <a:txBody>
                    <a:bodyPr/>
                    <a:lstStyle/>
                    <a:p>
                      <a:pPr algn="ctr"/>
                      <a:endParaRPr kumimoji="1" lang="en-US" altLang="ja-JP" dirty="0" smtClean="0"/>
                    </a:p>
                  </a:txBody>
                  <a:tcPr anchor="ctr"/>
                </a:tc>
                <a:extLst>
                  <a:ext uri="{0D108BD9-81ED-4DB2-BD59-A6C34878D82A}">
                    <a16:rowId xmlns:a16="http://schemas.microsoft.com/office/drawing/2014/main" val="3974040723"/>
                  </a:ext>
                </a:extLst>
              </a:tr>
              <a:tr h="370840">
                <a:tc>
                  <a:txBody>
                    <a:bodyPr/>
                    <a:lstStyle/>
                    <a:p>
                      <a:pPr algn="ctr"/>
                      <a:r>
                        <a:rPr kumimoji="1" lang="en-US" altLang="ja-JP" sz="1400" dirty="0" smtClean="0">
                          <a:latin typeface="HG丸ｺﾞｼｯｸM-PRO" panose="020F0600000000000000" pitchFamily="50" charset="-128"/>
                          <a:ea typeface="HG丸ｺﾞｼｯｸM-PRO" panose="020F0600000000000000" pitchFamily="50" charset="-128"/>
                        </a:rPr>
                        <a:t>1</a:t>
                      </a: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dirty="0" smtClean="0">
                          <a:latin typeface="HG丸ｺﾞｼｯｸM-PRO" panose="020F0600000000000000" pitchFamily="50" charset="-128"/>
                          <a:ea typeface="HG丸ｺﾞｼｯｸM-PRO" panose="020F0600000000000000" pitchFamily="50" charset="-128"/>
                        </a:rPr>
                        <a:t>現施設入所者の大半が重度化、高齢化している。地域移行は、知的</a:t>
                      </a:r>
                      <a:r>
                        <a:rPr lang="ja-JP" altLang="en-US" sz="1400" dirty="0" err="1" smtClean="0">
                          <a:latin typeface="HG丸ｺﾞｼｯｸM-PRO" panose="020F0600000000000000" pitchFamily="50" charset="-128"/>
                          <a:ea typeface="HG丸ｺﾞｼｯｸM-PRO" panose="020F0600000000000000" pitchFamily="50" charset="-128"/>
                        </a:rPr>
                        <a:t>障がい</a:t>
                      </a:r>
                      <a:r>
                        <a:rPr lang="ja-JP" altLang="en-US" sz="1400" dirty="0" smtClean="0">
                          <a:latin typeface="HG丸ｺﾞｼｯｸM-PRO" panose="020F0600000000000000" pitchFamily="50" charset="-128"/>
                          <a:ea typeface="HG丸ｺﾞｼｯｸM-PRO" panose="020F0600000000000000" pitchFamily="50" charset="-128"/>
                        </a:rPr>
                        <a:t>者の入所施設では施設職員からの働きかけ、身体障がい者の入所施設では施設入所者の希望で進められることが多い。</a:t>
                      </a:r>
                      <a:endParaRPr lang="en-US" altLang="ja-JP" sz="1400" dirty="0" smtClean="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ja-JP" altLang="en-US" sz="1400" dirty="0" smtClean="0">
                          <a:latin typeface="HG丸ｺﾞｼｯｸM-PRO" panose="020F0600000000000000" pitchFamily="50" charset="-128"/>
                          <a:ea typeface="HG丸ｺﾞｼｯｸM-PRO" panose="020F0600000000000000" pitchFamily="50" charset="-128"/>
                        </a:rPr>
                        <a:t>施設</a:t>
                      </a:r>
                      <a:endParaRPr kumimoji="1" lang="en-US" altLang="ja-JP" sz="1400" dirty="0" smtClean="0">
                        <a:latin typeface="HG丸ｺﾞｼｯｸM-PRO" panose="020F0600000000000000" pitchFamily="50" charset="-128"/>
                        <a:ea typeface="HG丸ｺﾞｼｯｸM-PRO" panose="020F0600000000000000" pitchFamily="50" charset="-128"/>
                      </a:endParaRPr>
                    </a:p>
                  </a:txBody>
                  <a:tcPr anchor="ctr"/>
                </a:tc>
                <a:extLst>
                  <a:ext uri="{0D108BD9-81ED-4DB2-BD59-A6C34878D82A}">
                    <a16:rowId xmlns:a16="http://schemas.microsoft.com/office/drawing/2014/main" val="4011863764"/>
                  </a:ext>
                </a:extLst>
              </a:tr>
              <a:tr h="370840">
                <a:tc>
                  <a:txBody>
                    <a:bodyPr/>
                    <a:lstStyle/>
                    <a:p>
                      <a:pPr algn="ctr"/>
                      <a:r>
                        <a:rPr kumimoji="1" lang="en-US" altLang="ja-JP" sz="1400" dirty="0" smtClean="0">
                          <a:latin typeface="HG丸ｺﾞｼｯｸM-PRO" panose="020F0600000000000000" pitchFamily="50" charset="-128"/>
                          <a:ea typeface="HG丸ｺﾞｼｯｸM-PRO" panose="020F0600000000000000" pitchFamily="50" charset="-128"/>
                        </a:rPr>
                        <a:t>2</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dirty="0" smtClean="0">
                          <a:latin typeface="HG丸ｺﾞｼｯｸM-PRO" panose="020F0600000000000000" pitchFamily="50" charset="-128"/>
                          <a:ea typeface="HG丸ｺﾞｼｯｸM-PRO" panose="020F0600000000000000" pitchFamily="50" charset="-128"/>
                        </a:rPr>
                        <a:t>施設職員から家族等に地域移行を働きかけた際、「落ち着いて生活しているのに生活環境を変える必要があるのか」「金銭的に負担が増えると困る」「グループホームで失敗した場合にどうなるのか」等の不安により反対されることが多い。</a:t>
                      </a:r>
                      <a:endParaRPr lang="en-US" altLang="ja-JP" sz="1400" dirty="0" smtClean="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ja-JP" altLang="en-US" sz="1400" dirty="0" smtClean="0">
                          <a:latin typeface="HG丸ｺﾞｼｯｸM-PRO" panose="020F0600000000000000" pitchFamily="50" charset="-128"/>
                          <a:ea typeface="HG丸ｺﾞｼｯｸM-PRO" panose="020F0600000000000000" pitchFamily="50" charset="-128"/>
                        </a:rPr>
                        <a:t>施設</a:t>
                      </a:r>
                      <a:endParaRPr kumimoji="1" lang="en-US" altLang="ja-JP" sz="1400" dirty="0" smtClean="0">
                        <a:latin typeface="HG丸ｺﾞｼｯｸM-PRO" panose="020F0600000000000000" pitchFamily="50" charset="-128"/>
                        <a:ea typeface="HG丸ｺﾞｼｯｸM-PRO" panose="020F0600000000000000" pitchFamily="50" charset="-128"/>
                      </a:endParaRPr>
                    </a:p>
                    <a:p>
                      <a:pPr algn="ctr"/>
                      <a:r>
                        <a:rPr kumimoji="1" lang="ja-JP" altLang="en-US" sz="1400" dirty="0" smtClean="0">
                          <a:latin typeface="HG丸ｺﾞｼｯｸM-PRO" panose="020F0600000000000000" pitchFamily="50" charset="-128"/>
                          <a:ea typeface="HG丸ｺﾞｼｯｸM-PRO" panose="020F0600000000000000" pitchFamily="50" charset="-128"/>
                        </a:rPr>
                        <a:t>相談</a:t>
                      </a:r>
                      <a:endParaRPr kumimoji="1" lang="en-US" altLang="ja-JP" sz="1400" dirty="0" smtClean="0">
                        <a:latin typeface="HG丸ｺﾞｼｯｸM-PRO" panose="020F0600000000000000" pitchFamily="50" charset="-128"/>
                        <a:ea typeface="HG丸ｺﾞｼｯｸM-PRO" panose="020F0600000000000000" pitchFamily="50" charset="-128"/>
                      </a:endParaRPr>
                    </a:p>
                  </a:txBody>
                  <a:tcPr anchor="ctr"/>
                </a:tc>
                <a:extLst>
                  <a:ext uri="{0D108BD9-81ED-4DB2-BD59-A6C34878D82A}">
                    <a16:rowId xmlns:a16="http://schemas.microsoft.com/office/drawing/2014/main" val="3366787019"/>
                  </a:ext>
                </a:extLst>
              </a:tr>
              <a:tr h="370840">
                <a:tc>
                  <a:txBody>
                    <a:bodyPr/>
                    <a:lstStyle/>
                    <a:p>
                      <a:pPr algn="ctr"/>
                      <a:r>
                        <a:rPr kumimoji="1" lang="en-US" altLang="ja-JP" sz="1400" dirty="0" smtClean="0">
                          <a:latin typeface="HG丸ｺﾞｼｯｸM-PRO" panose="020F0600000000000000" pitchFamily="50" charset="-128"/>
                          <a:ea typeface="HG丸ｺﾞｼｯｸM-PRO" panose="020F0600000000000000" pitchFamily="50" charset="-128"/>
                        </a:rPr>
                        <a:t>3</a:t>
                      </a:r>
                    </a:p>
                  </a:txBody>
                  <a:tcPr anchor="ctr"/>
                </a:tc>
                <a:tc>
                  <a:txBody>
                    <a:bodyPr/>
                    <a:lstStyle/>
                    <a:p>
                      <a:pPr algn="l"/>
                      <a:r>
                        <a:rPr lang="ja-JP" altLang="en-US" sz="1400" dirty="0" smtClean="0">
                          <a:latin typeface="HG丸ｺﾞｼｯｸM-PRO" panose="020F0600000000000000" pitchFamily="50" charset="-128"/>
                          <a:ea typeface="HG丸ｺﾞｼｯｸM-PRO" panose="020F0600000000000000" pitchFamily="50" charset="-128"/>
                        </a:rPr>
                        <a:t>知的</a:t>
                      </a:r>
                      <a:r>
                        <a:rPr lang="ja-JP" altLang="en-US" sz="1400" dirty="0" err="1" smtClean="0">
                          <a:latin typeface="HG丸ｺﾞｼｯｸM-PRO" panose="020F0600000000000000" pitchFamily="50" charset="-128"/>
                          <a:ea typeface="HG丸ｺﾞｼｯｸM-PRO" panose="020F0600000000000000" pitchFamily="50" charset="-128"/>
                        </a:rPr>
                        <a:t>障がい</a:t>
                      </a:r>
                      <a:r>
                        <a:rPr lang="ja-JP" altLang="en-US" sz="1400" dirty="0" smtClean="0">
                          <a:latin typeface="HG丸ｺﾞｼｯｸM-PRO" panose="020F0600000000000000" pitchFamily="50" charset="-128"/>
                          <a:ea typeface="HG丸ｺﾞｼｯｸM-PRO" panose="020F0600000000000000" pitchFamily="50" charset="-128"/>
                        </a:rPr>
                        <a:t>者の場合、支援環境が変わることへの施設入所者や家族等の不安が大きいため、地域移行先は入所施設と同じ法人が運営するグループホームであることが多い。その場合、支援の引継ぎや体験等が法人内連携で進めることができるため、地域相談支援サービスを使う必要はない。</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ja-JP" altLang="en-US" sz="1400" dirty="0" smtClean="0">
                          <a:latin typeface="HG丸ｺﾞｼｯｸM-PRO" panose="020F0600000000000000" pitchFamily="50" charset="-128"/>
                          <a:ea typeface="HG丸ｺﾞｼｯｸM-PRO" panose="020F0600000000000000" pitchFamily="50" charset="-128"/>
                        </a:rPr>
                        <a:t>施設</a:t>
                      </a:r>
                      <a:endParaRPr kumimoji="1" lang="en-US" altLang="ja-JP" sz="1400" dirty="0" smtClean="0">
                        <a:latin typeface="HG丸ｺﾞｼｯｸM-PRO" panose="020F0600000000000000" pitchFamily="50" charset="-128"/>
                        <a:ea typeface="HG丸ｺﾞｼｯｸM-PRO" panose="020F0600000000000000" pitchFamily="50" charset="-128"/>
                      </a:endParaRPr>
                    </a:p>
                  </a:txBody>
                  <a:tcPr anchor="ctr"/>
                </a:tc>
                <a:extLst>
                  <a:ext uri="{0D108BD9-81ED-4DB2-BD59-A6C34878D82A}">
                    <a16:rowId xmlns:a16="http://schemas.microsoft.com/office/drawing/2014/main" val="1095028241"/>
                  </a:ext>
                </a:extLst>
              </a:tr>
              <a:tr h="370840">
                <a:tc>
                  <a:txBody>
                    <a:bodyPr/>
                    <a:lstStyle/>
                    <a:p>
                      <a:pPr algn="ctr"/>
                      <a:r>
                        <a:rPr kumimoji="1" lang="en-US" altLang="ja-JP" sz="1400" dirty="0" smtClean="0">
                          <a:latin typeface="HG丸ｺﾞｼｯｸM-PRO" panose="020F0600000000000000" pitchFamily="50" charset="-128"/>
                          <a:ea typeface="HG丸ｺﾞｼｯｸM-PRO" panose="020F0600000000000000" pitchFamily="50" charset="-128"/>
                        </a:rPr>
                        <a:t>4</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dirty="0" smtClean="0">
                          <a:latin typeface="HG丸ｺﾞｼｯｸM-PRO" panose="020F0600000000000000" pitchFamily="50" charset="-128"/>
                          <a:ea typeface="HG丸ｺﾞｼｯｸM-PRO" panose="020F0600000000000000" pitchFamily="50" charset="-128"/>
                        </a:rPr>
                        <a:t>地域移行の希望先が施設から離れている場合は、入所施設では、地域のグループホームや日中活動の場の空き状況等がわからないし、どこに相談したらよいのかもわからない。</a:t>
                      </a:r>
                      <a:endParaRPr lang="en-US" altLang="ja-JP" sz="1400" i="1" dirty="0" smtClean="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ja-JP" altLang="en-US" sz="1400" dirty="0" smtClean="0">
                          <a:latin typeface="HG丸ｺﾞｼｯｸM-PRO" panose="020F0600000000000000" pitchFamily="50" charset="-128"/>
                          <a:ea typeface="HG丸ｺﾞｼｯｸM-PRO" panose="020F0600000000000000" pitchFamily="50" charset="-128"/>
                        </a:rPr>
                        <a:t>施設</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tc>
                <a:extLst>
                  <a:ext uri="{0D108BD9-81ED-4DB2-BD59-A6C34878D82A}">
                    <a16:rowId xmlns:a16="http://schemas.microsoft.com/office/drawing/2014/main" val="2171620621"/>
                  </a:ext>
                </a:extLst>
              </a:tr>
              <a:tr h="370840">
                <a:tc>
                  <a:txBody>
                    <a:bodyPr/>
                    <a:lstStyle/>
                    <a:p>
                      <a:pPr algn="ctr"/>
                      <a:r>
                        <a:rPr kumimoji="1" lang="en-US" altLang="ja-JP" sz="1400" dirty="0" smtClean="0">
                          <a:latin typeface="HG丸ｺﾞｼｯｸM-PRO" panose="020F0600000000000000" pitchFamily="50" charset="-128"/>
                          <a:ea typeface="HG丸ｺﾞｼｯｸM-PRO" panose="020F0600000000000000" pitchFamily="50" charset="-128"/>
                        </a:rPr>
                        <a:t>5</a:t>
                      </a: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dirty="0" smtClean="0">
                          <a:latin typeface="HG丸ｺﾞｼｯｸM-PRO" panose="020F0600000000000000" pitchFamily="50" charset="-128"/>
                          <a:ea typeface="HG丸ｺﾞｼｯｸM-PRO" panose="020F0600000000000000" pitchFamily="50" charset="-128"/>
                        </a:rPr>
                        <a:t>施設職員が施設入所者・家族等に地域移行の説明や意識啓発を行うと、家族等から「施設から追い出す</a:t>
                      </a:r>
                      <a:r>
                        <a:rPr lang="ja-JP" altLang="en-US" sz="1400" kern="1300" spc="70" dirty="0" smtClean="0">
                          <a:latin typeface="HG丸ｺﾞｼｯｸM-PRO" panose="020F0600000000000000" pitchFamily="50" charset="-128"/>
                          <a:ea typeface="HG丸ｺﾞｼｯｸM-PRO" panose="020F0600000000000000" pitchFamily="50" charset="-128"/>
                        </a:rPr>
                        <a:t>のか」等と言われることが多いが、特定相談支援事業所等の第</a:t>
                      </a:r>
                      <a:r>
                        <a:rPr lang="en-US" altLang="ja-JP" sz="1400" kern="1300" spc="70" dirty="0" smtClean="0">
                          <a:latin typeface="HG丸ｺﾞｼｯｸM-PRO" panose="020F0600000000000000" pitchFamily="50" charset="-128"/>
                          <a:ea typeface="HG丸ｺﾞｼｯｸM-PRO" panose="020F0600000000000000" pitchFamily="50" charset="-128"/>
                        </a:rPr>
                        <a:t>3</a:t>
                      </a:r>
                      <a:r>
                        <a:rPr lang="ja-JP" altLang="en-US" sz="1400" kern="1300" spc="70" dirty="0" smtClean="0">
                          <a:latin typeface="HG丸ｺﾞｼｯｸM-PRO" panose="020F0600000000000000" pitchFamily="50" charset="-128"/>
                          <a:ea typeface="HG丸ｺﾞｼｯｸM-PRO" panose="020F0600000000000000" pitchFamily="50" charset="-128"/>
                        </a:rPr>
                        <a:t>者が説明することで理解が得られたこと</a:t>
                      </a:r>
                      <a:r>
                        <a:rPr lang="ja-JP" altLang="en-US" sz="1400" kern="1300" spc="60" dirty="0" smtClean="0">
                          <a:latin typeface="HG丸ｺﾞｼｯｸM-PRO" panose="020F0600000000000000" pitchFamily="50" charset="-128"/>
                          <a:ea typeface="HG丸ｺﾞｼｯｸM-PRO" panose="020F0600000000000000" pitchFamily="50" charset="-128"/>
                        </a:rPr>
                        <a:t>も</a:t>
                      </a:r>
                      <a:r>
                        <a:rPr lang="ja-JP" altLang="en-US" sz="1400" dirty="0" smtClean="0">
                          <a:latin typeface="HG丸ｺﾞｼｯｸM-PRO" panose="020F0600000000000000" pitchFamily="50" charset="-128"/>
                          <a:ea typeface="HG丸ｺﾞｼｯｸM-PRO" panose="020F0600000000000000" pitchFamily="50" charset="-128"/>
                        </a:rPr>
                        <a:t>あった。</a:t>
                      </a:r>
                      <a:endParaRPr lang="en-US" altLang="ja-JP" sz="1400" dirty="0" smtClean="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ja-JP" altLang="en-US" sz="1400" dirty="0" smtClean="0">
                          <a:latin typeface="HG丸ｺﾞｼｯｸM-PRO" panose="020F0600000000000000" pitchFamily="50" charset="-128"/>
                          <a:ea typeface="HG丸ｺﾞｼｯｸM-PRO" panose="020F0600000000000000" pitchFamily="50" charset="-128"/>
                        </a:rPr>
                        <a:t>施設</a:t>
                      </a:r>
                      <a:endParaRPr kumimoji="1" lang="en-US" altLang="ja-JP" sz="1400" dirty="0" smtClean="0">
                        <a:latin typeface="HG丸ｺﾞｼｯｸM-PRO" panose="020F0600000000000000" pitchFamily="50" charset="-128"/>
                        <a:ea typeface="HG丸ｺﾞｼｯｸM-PRO" panose="020F0600000000000000" pitchFamily="50" charset="-128"/>
                      </a:endParaRPr>
                    </a:p>
                  </a:txBody>
                  <a:tcPr anchor="ctr"/>
                </a:tc>
                <a:extLst>
                  <a:ext uri="{0D108BD9-81ED-4DB2-BD59-A6C34878D82A}">
                    <a16:rowId xmlns:a16="http://schemas.microsoft.com/office/drawing/2014/main" val="3727343302"/>
                  </a:ext>
                </a:extLst>
              </a:tr>
              <a:tr h="370840">
                <a:tc>
                  <a:txBody>
                    <a:bodyPr/>
                    <a:lstStyle/>
                    <a:p>
                      <a:pPr algn="ctr"/>
                      <a:r>
                        <a:rPr kumimoji="1" lang="en-US" altLang="ja-JP" sz="1400" dirty="0" smtClean="0">
                          <a:latin typeface="HG丸ｺﾞｼｯｸM-PRO" panose="020F0600000000000000" pitchFamily="50" charset="-128"/>
                          <a:ea typeface="HG丸ｺﾞｼｯｸM-PRO" panose="020F0600000000000000" pitchFamily="50" charset="-128"/>
                        </a:rPr>
                        <a:t>6</a:t>
                      </a:r>
                    </a:p>
                  </a:txBody>
                  <a:tcPr anchor="ctr"/>
                </a:tc>
                <a:tc>
                  <a:txBody>
                    <a:bodyPr/>
                    <a:lstStyle/>
                    <a:p>
                      <a:pPr algn="l"/>
                      <a:r>
                        <a:rPr lang="ja-JP" altLang="en-US" sz="1400" dirty="0" smtClean="0">
                          <a:latin typeface="HG丸ｺﾞｼｯｸM-PRO" panose="020F0600000000000000" pitchFamily="50" charset="-128"/>
                          <a:ea typeface="HG丸ｺﾞｼｯｸM-PRO" panose="020F0600000000000000" pitchFamily="50" charset="-128"/>
                        </a:rPr>
                        <a:t>グループホームへ地域移行する場合、実際に移行する予定のグループホームを体験する機会はあるが、地域移行後の生活をイメージするためにとりあえず</a:t>
                      </a:r>
                      <a:r>
                        <a:rPr lang="en-US" altLang="ja-JP" sz="1400" dirty="0" smtClean="0">
                          <a:latin typeface="HG丸ｺﾞｼｯｸM-PRO" panose="020F0600000000000000" pitchFamily="50" charset="-128"/>
                          <a:ea typeface="HG丸ｺﾞｼｯｸM-PRO" panose="020F0600000000000000" pitchFamily="50" charset="-128"/>
                        </a:rPr>
                        <a:t>1</a:t>
                      </a:r>
                      <a:r>
                        <a:rPr lang="ja-JP" altLang="en-US" sz="1400" dirty="0" smtClean="0">
                          <a:latin typeface="HG丸ｺﾞｼｯｸM-PRO" panose="020F0600000000000000" pitchFamily="50" charset="-128"/>
                          <a:ea typeface="HG丸ｺﾞｼｯｸM-PRO" panose="020F0600000000000000" pitchFamily="50" charset="-128"/>
                        </a:rPr>
                        <a:t>泊してみるといった体験の場はほとんどない。</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ja-JP" altLang="en-US" sz="1400" dirty="0" smtClean="0">
                          <a:latin typeface="HG丸ｺﾞｼｯｸM-PRO" panose="020F0600000000000000" pitchFamily="50" charset="-128"/>
                          <a:ea typeface="HG丸ｺﾞｼｯｸM-PRO" panose="020F0600000000000000" pitchFamily="50" charset="-128"/>
                        </a:rPr>
                        <a:t>施設</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tc>
                <a:extLst>
                  <a:ext uri="{0D108BD9-81ED-4DB2-BD59-A6C34878D82A}">
                    <a16:rowId xmlns:a16="http://schemas.microsoft.com/office/drawing/2014/main" val="2474510881"/>
                  </a:ext>
                </a:extLst>
              </a:tr>
              <a:tr h="370840">
                <a:tc>
                  <a:txBody>
                    <a:bodyPr/>
                    <a:lstStyle/>
                    <a:p>
                      <a:pPr algn="ctr"/>
                      <a:r>
                        <a:rPr kumimoji="1" lang="en-US" altLang="ja-JP" sz="1400" dirty="0" smtClean="0">
                          <a:latin typeface="HG丸ｺﾞｼｯｸM-PRO" panose="020F0600000000000000" pitchFamily="50" charset="-128"/>
                          <a:ea typeface="HG丸ｺﾞｼｯｸM-PRO" panose="020F0600000000000000" pitchFamily="50" charset="-128"/>
                        </a:rPr>
                        <a:t>7</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tc>
                <a:tc>
                  <a:txBody>
                    <a:bodyPr/>
                    <a:lstStyle/>
                    <a:p>
                      <a:pPr marL="180000" indent="-180000">
                        <a:spcBef>
                          <a:spcPts val="0"/>
                        </a:spcBef>
                        <a:spcAft>
                          <a:spcPts val="0"/>
                        </a:spcAft>
                      </a:pPr>
                      <a:r>
                        <a:rPr lang="ja-JP" altLang="en-US" sz="1400" dirty="0" smtClean="0">
                          <a:latin typeface="HG丸ｺﾞｼｯｸM-PRO" panose="020F0600000000000000" pitchFamily="50" charset="-128"/>
                          <a:ea typeface="HG丸ｺﾞｼｯｸM-PRO" panose="020F0600000000000000" pitchFamily="50" charset="-128"/>
                        </a:rPr>
                        <a:t>市町村では、療育手帳や</a:t>
                      </a:r>
                      <a:r>
                        <a:rPr lang="ja-JP" altLang="en-US" sz="1400" dirty="0" err="1" smtClean="0">
                          <a:latin typeface="HG丸ｺﾞｼｯｸM-PRO" panose="020F0600000000000000" pitchFamily="50" charset="-128"/>
                          <a:ea typeface="HG丸ｺﾞｼｯｸM-PRO" panose="020F0600000000000000" pitchFamily="50" charset="-128"/>
                        </a:rPr>
                        <a:t>障がい</a:t>
                      </a:r>
                      <a:r>
                        <a:rPr lang="ja-JP" altLang="en-US" sz="1400" dirty="0" smtClean="0">
                          <a:latin typeface="HG丸ｺﾞｼｯｸM-PRO" panose="020F0600000000000000" pitchFamily="50" charset="-128"/>
                          <a:ea typeface="HG丸ｺﾞｼｯｸM-PRO" panose="020F0600000000000000" pitchFamily="50" charset="-128"/>
                        </a:rPr>
                        <a:t>支援区分の更新時に、本人・家族等または施設職員に地域移</a:t>
                      </a:r>
                      <a:endParaRPr lang="en-US" altLang="ja-JP" sz="1400" dirty="0" smtClean="0">
                        <a:latin typeface="HG丸ｺﾞｼｯｸM-PRO" panose="020F0600000000000000" pitchFamily="50" charset="-128"/>
                        <a:ea typeface="HG丸ｺﾞｼｯｸM-PRO" panose="020F0600000000000000" pitchFamily="50" charset="-128"/>
                      </a:endParaRPr>
                    </a:p>
                    <a:p>
                      <a:pPr marL="180000" indent="-180000">
                        <a:spcBef>
                          <a:spcPts val="0"/>
                        </a:spcBef>
                        <a:spcAft>
                          <a:spcPts val="0"/>
                        </a:spcAft>
                      </a:pPr>
                      <a:r>
                        <a:rPr lang="ja-JP" altLang="en-US" sz="1400" dirty="0" smtClean="0">
                          <a:latin typeface="HG丸ｺﾞｼｯｸM-PRO" panose="020F0600000000000000" pitchFamily="50" charset="-128"/>
                          <a:ea typeface="HG丸ｺﾞｼｯｸM-PRO" panose="020F0600000000000000" pitchFamily="50" charset="-128"/>
                        </a:rPr>
                        <a:t>行の希望がないか確認しているものの、地域移行に向けた具体的な取り組みはできていない。</a:t>
                      </a:r>
                      <a:endParaRPr lang="en-US" altLang="ja-JP" sz="1400" dirty="0" smtClean="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ja-JP" altLang="en-US" sz="1400" dirty="0" smtClean="0">
                          <a:latin typeface="HG丸ｺﾞｼｯｸM-PRO" panose="020F0600000000000000" pitchFamily="50" charset="-128"/>
                          <a:ea typeface="HG丸ｺﾞｼｯｸM-PRO" panose="020F0600000000000000" pitchFamily="50" charset="-128"/>
                        </a:rPr>
                        <a:t>市町村</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tc>
                <a:extLst>
                  <a:ext uri="{0D108BD9-81ED-4DB2-BD59-A6C34878D82A}">
                    <a16:rowId xmlns:a16="http://schemas.microsoft.com/office/drawing/2014/main" val="1882528556"/>
                  </a:ext>
                </a:extLst>
              </a:tr>
              <a:tr h="370840">
                <a:tc>
                  <a:txBody>
                    <a:bodyPr/>
                    <a:lstStyle/>
                    <a:p>
                      <a:pPr algn="ctr"/>
                      <a:r>
                        <a:rPr kumimoji="1" lang="en-US" altLang="ja-JP" sz="1400" dirty="0" smtClean="0">
                          <a:latin typeface="HG丸ｺﾞｼｯｸM-PRO" panose="020F0600000000000000" pitchFamily="50" charset="-128"/>
                          <a:ea typeface="HG丸ｺﾞｼｯｸM-PRO" panose="020F0600000000000000" pitchFamily="50" charset="-128"/>
                        </a:rPr>
                        <a:t>8</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tc>
                <a:tc>
                  <a:txBody>
                    <a:bodyPr/>
                    <a:lstStyle/>
                    <a:p>
                      <a:pPr marL="180000" indent="-180000">
                        <a:spcBef>
                          <a:spcPts val="600"/>
                        </a:spcBef>
                        <a:spcAft>
                          <a:spcPts val="600"/>
                        </a:spcAft>
                      </a:pPr>
                      <a:r>
                        <a:rPr lang="ja-JP" altLang="en-US" sz="1400" dirty="0" smtClean="0">
                          <a:latin typeface="HG丸ｺﾞｼｯｸM-PRO" panose="020F0600000000000000" pitchFamily="50" charset="-128"/>
                          <a:ea typeface="HG丸ｺﾞｼｯｸM-PRO" panose="020F0600000000000000" pitchFamily="50" charset="-128"/>
                        </a:rPr>
                        <a:t>現施設入所者の大半が計画相談支援サービスを利用している。</a:t>
                      </a:r>
                      <a:endParaRPr lang="en-US" altLang="ja-JP" sz="1400" dirty="0" smtClean="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ja-JP" altLang="en-US" sz="1400" dirty="0" smtClean="0">
                          <a:latin typeface="HG丸ｺﾞｼｯｸM-PRO" panose="020F0600000000000000" pitchFamily="50" charset="-128"/>
                          <a:ea typeface="HG丸ｺﾞｼｯｸM-PRO" panose="020F0600000000000000" pitchFamily="50" charset="-128"/>
                        </a:rPr>
                        <a:t>施設</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tc>
                <a:extLst>
                  <a:ext uri="{0D108BD9-81ED-4DB2-BD59-A6C34878D82A}">
                    <a16:rowId xmlns:a16="http://schemas.microsoft.com/office/drawing/2014/main" val="2500667406"/>
                  </a:ext>
                </a:extLst>
              </a:tr>
            </a:tbl>
          </a:graphicData>
        </a:graphic>
      </p:graphicFrame>
    </p:spTree>
    <p:extLst>
      <p:ext uri="{BB962C8B-B14F-4D97-AF65-F5344CB8AC3E}">
        <p14:creationId xmlns:p14="http://schemas.microsoft.com/office/powerpoint/2010/main" val="987459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直線コネクタ 10"/>
          <p:cNvCxnSpPr/>
          <p:nvPr/>
        </p:nvCxnSpPr>
        <p:spPr>
          <a:xfrm>
            <a:off x="136853" y="696944"/>
            <a:ext cx="8946493"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7884368" y="2250931"/>
            <a:ext cx="936104" cy="1584702"/>
          </a:xfrm>
          <a:prstGeom prst="rect">
            <a:avLst/>
          </a:prstGeom>
          <a:noFill/>
        </p:spPr>
        <p:txBody>
          <a:bodyPr wrap="square" rtlCol="0">
            <a:spAutoFit/>
          </a:bodyPr>
          <a:lstStyle/>
          <a:p>
            <a:endParaRPr kumimoji="1" lang="ja-JP" altLang="en-US" dirty="0"/>
          </a:p>
        </p:txBody>
      </p:sp>
      <p:sp>
        <p:nvSpPr>
          <p:cNvPr id="9" name="タイトル 1"/>
          <p:cNvSpPr>
            <a:spLocks noGrp="1"/>
          </p:cNvSpPr>
          <p:nvPr>
            <p:ph type="title"/>
          </p:nvPr>
        </p:nvSpPr>
        <p:spPr>
          <a:xfrm>
            <a:off x="85656" y="260648"/>
            <a:ext cx="4918392" cy="436296"/>
          </a:xfrm>
        </p:spPr>
        <p:txBody>
          <a:bodyPr>
            <a:noAutofit/>
          </a:bodyPr>
          <a:lstStyle/>
          <a:p>
            <a:r>
              <a:rPr lang="ja-JP" altLang="en-US" sz="2400" b="1" dirty="0" smtClean="0">
                <a:latin typeface="HG丸ｺﾞｼｯｸM-PRO" panose="020F0600000000000000" pitchFamily="50" charset="-128"/>
                <a:ea typeface="HG丸ｺﾞｼｯｸM-PRO" panose="020F0600000000000000" pitchFamily="50" charset="-128"/>
              </a:rPr>
              <a:t>ヒアリングで聴取した主な意見</a:t>
            </a:r>
            <a:endParaRPr kumimoji="1" lang="ja-JP" altLang="en-US" sz="2400" b="1" dirty="0">
              <a:latin typeface="HG丸ｺﾞｼｯｸM-PRO" panose="020F0600000000000000" pitchFamily="50" charset="-128"/>
              <a:ea typeface="HG丸ｺﾞｼｯｸM-PRO" panose="020F0600000000000000" pitchFamily="50" charset="-128"/>
            </a:endParaRPr>
          </a:p>
        </p:txBody>
      </p:sp>
      <p:sp>
        <p:nvSpPr>
          <p:cNvPr id="2" name="スライド番号プレースホルダー 1"/>
          <p:cNvSpPr>
            <a:spLocks noGrp="1"/>
          </p:cNvSpPr>
          <p:nvPr>
            <p:ph type="sldNum" sz="quarter" idx="12"/>
          </p:nvPr>
        </p:nvSpPr>
        <p:spPr>
          <a:xfrm>
            <a:off x="6444208" y="6381789"/>
            <a:ext cx="2057400" cy="365125"/>
          </a:xfrm>
        </p:spPr>
        <p:txBody>
          <a:bodyPr/>
          <a:lstStyle/>
          <a:p>
            <a:r>
              <a:rPr kumimoji="1" lang="ja-JP" altLang="en-US" b="1" dirty="0" smtClean="0">
                <a:solidFill>
                  <a:schemeClr val="tx1"/>
                </a:solidFill>
                <a:latin typeface="HGS明朝B" panose="02020800000000000000" pitchFamily="18" charset="-128"/>
                <a:ea typeface="HGS明朝B" panose="02020800000000000000" pitchFamily="18" charset="-128"/>
              </a:rPr>
              <a:t>１４</a:t>
            </a:r>
            <a:endParaRPr kumimoji="1" lang="ja-JP" altLang="en-US" b="1" dirty="0">
              <a:solidFill>
                <a:schemeClr val="tx1"/>
              </a:solidFill>
              <a:latin typeface="HGS明朝B" panose="02020800000000000000" pitchFamily="18" charset="-128"/>
              <a:ea typeface="HGS明朝B" panose="02020800000000000000" pitchFamily="18" charset="-128"/>
            </a:endParaRPr>
          </a:p>
        </p:txBody>
      </p:sp>
      <p:graphicFrame>
        <p:nvGraphicFramePr>
          <p:cNvPr id="3" name="表 2"/>
          <p:cNvGraphicFramePr>
            <a:graphicFrameLocks noGrp="1"/>
          </p:cNvGraphicFramePr>
          <p:nvPr>
            <p:extLst>
              <p:ext uri="{D42A27DB-BD31-4B8C-83A1-F6EECF244321}">
                <p14:modId xmlns:p14="http://schemas.microsoft.com/office/powerpoint/2010/main" val="792312313"/>
              </p:ext>
            </p:extLst>
          </p:nvPr>
        </p:nvGraphicFramePr>
        <p:xfrm>
          <a:off x="111253" y="1096677"/>
          <a:ext cx="8997691" cy="5250505"/>
        </p:xfrm>
        <a:graphic>
          <a:graphicData uri="http://schemas.openxmlformats.org/drawingml/2006/table">
            <a:tbl>
              <a:tblPr firstRow="1" bandRow="1">
                <a:tableStyleId>{5C22544A-7EE6-4342-B048-85BDC9FD1C3A}</a:tableStyleId>
              </a:tblPr>
              <a:tblGrid>
                <a:gridCol w="572315">
                  <a:extLst>
                    <a:ext uri="{9D8B030D-6E8A-4147-A177-3AD203B41FA5}">
                      <a16:colId xmlns:a16="http://schemas.microsoft.com/office/drawing/2014/main" val="3015017573"/>
                    </a:ext>
                  </a:extLst>
                </a:gridCol>
                <a:gridCol w="7488832">
                  <a:extLst>
                    <a:ext uri="{9D8B030D-6E8A-4147-A177-3AD203B41FA5}">
                      <a16:colId xmlns:a16="http://schemas.microsoft.com/office/drawing/2014/main" val="1986445920"/>
                    </a:ext>
                  </a:extLst>
                </a:gridCol>
                <a:gridCol w="936544">
                  <a:extLst>
                    <a:ext uri="{9D8B030D-6E8A-4147-A177-3AD203B41FA5}">
                      <a16:colId xmlns:a16="http://schemas.microsoft.com/office/drawing/2014/main" val="244085131"/>
                    </a:ext>
                  </a:extLst>
                </a:gridCol>
              </a:tblGrid>
              <a:tr h="343225">
                <a:tc>
                  <a:txBody>
                    <a:bodyPr/>
                    <a:lstStyle/>
                    <a:p>
                      <a:pPr algn="ctr"/>
                      <a:r>
                        <a:rPr kumimoji="1" lang="en-US" altLang="ja-JP" dirty="0" smtClean="0"/>
                        <a:t>NO</a:t>
                      </a:r>
                      <a:endParaRPr kumimoji="1" lang="ja-JP" altLang="en-US" dirty="0"/>
                    </a:p>
                  </a:txBody>
                  <a:tcPr anchor="ctr"/>
                </a:tc>
                <a:tc>
                  <a:txBody>
                    <a:bodyPr/>
                    <a:lstStyle/>
                    <a:p>
                      <a:pPr algn="ctr"/>
                      <a:r>
                        <a:rPr kumimoji="1" lang="ja-JP" altLang="en-US" dirty="0" smtClean="0"/>
                        <a:t>意見等の内容</a:t>
                      </a:r>
                      <a:endParaRPr kumimoji="1" lang="ja-JP" altLang="en-US" dirty="0"/>
                    </a:p>
                  </a:txBody>
                  <a:tcPr anchor="ctr"/>
                </a:tc>
                <a:tc>
                  <a:txBody>
                    <a:bodyPr/>
                    <a:lstStyle/>
                    <a:p>
                      <a:pPr algn="ctr"/>
                      <a:endParaRPr kumimoji="1" lang="en-US" altLang="ja-JP" dirty="0" smtClean="0"/>
                    </a:p>
                  </a:txBody>
                  <a:tcPr anchor="ctr"/>
                </a:tc>
                <a:extLst>
                  <a:ext uri="{0D108BD9-81ED-4DB2-BD59-A6C34878D82A}">
                    <a16:rowId xmlns:a16="http://schemas.microsoft.com/office/drawing/2014/main" val="3974040723"/>
                  </a:ext>
                </a:extLst>
              </a:tr>
              <a:tr h="370840">
                <a:tc>
                  <a:txBody>
                    <a:bodyPr/>
                    <a:lstStyle/>
                    <a:p>
                      <a:pPr algn="ctr"/>
                      <a:r>
                        <a:rPr kumimoji="1" lang="en-US" altLang="ja-JP" sz="1400" dirty="0" smtClean="0">
                          <a:latin typeface="HG丸ｺﾞｼｯｸM-PRO" panose="020F0600000000000000" pitchFamily="50" charset="-128"/>
                          <a:ea typeface="HG丸ｺﾞｼｯｸM-PRO" panose="020F0600000000000000" pitchFamily="50" charset="-128"/>
                        </a:rPr>
                        <a:t>9</a:t>
                      </a: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dirty="0" smtClean="0">
                          <a:latin typeface="HG丸ｺﾞｼｯｸM-PRO" panose="020F0600000000000000" pitchFamily="50" charset="-128"/>
                          <a:ea typeface="HG丸ｺﾞｼｯｸM-PRO" panose="020F0600000000000000" pitchFamily="50" charset="-128"/>
                        </a:rPr>
                        <a:t>最近の施設入所者の家族等に対しては、入所前に将来的に地域移行をすることを説明しているため理解を得やすいが、以前からの施設入所者の家族等は、入所施設を「終の棲家」として認識していることも多いので、家族等の理解を得るのは難しい。</a:t>
                      </a:r>
                      <a:endParaRPr lang="en-US" altLang="ja-JP" sz="1400" dirty="0" smtClean="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lang="ja-JP" altLang="en-US" sz="1400" dirty="0" smtClean="0">
                          <a:latin typeface="HG丸ｺﾞｼｯｸM-PRO" panose="020F0600000000000000" pitchFamily="50" charset="-128"/>
                          <a:ea typeface="HG丸ｺﾞｼｯｸM-PRO" panose="020F0600000000000000" pitchFamily="50" charset="-128"/>
                        </a:rPr>
                        <a:t>施設</a:t>
                      </a:r>
                      <a:endParaRPr lang="ja-JP" altLang="en-US" sz="1400" dirty="0">
                        <a:latin typeface="HG丸ｺﾞｼｯｸM-PRO" panose="020F0600000000000000" pitchFamily="50" charset="-128"/>
                        <a:ea typeface="HG丸ｺﾞｼｯｸM-PRO" panose="020F0600000000000000" pitchFamily="50" charset="-128"/>
                      </a:endParaRPr>
                    </a:p>
                  </a:txBody>
                  <a:tcPr anchor="ctr"/>
                </a:tc>
                <a:extLst>
                  <a:ext uri="{0D108BD9-81ED-4DB2-BD59-A6C34878D82A}">
                    <a16:rowId xmlns:a16="http://schemas.microsoft.com/office/drawing/2014/main" val="4011863764"/>
                  </a:ext>
                </a:extLst>
              </a:tr>
              <a:tr h="370840">
                <a:tc>
                  <a:txBody>
                    <a:bodyPr/>
                    <a:lstStyle/>
                    <a:p>
                      <a:pPr algn="ctr"/>
                      <a:r>
                        <a:rPr kumimoji="1" lang="en-US" altLang="ja-JP" sz="1400" dirty="0" smtClean="0">
                          <a:latin typeface="HG丸ｺﾞｼｯｸM-PRO" panose="020F0600000000000000" pitchFamily="50" charset="-128"/>
                          <a:ea typeface="HG丸ｺﾞｼｯｸM-PRO" panose="020F0600000000000000" pitchFamily="50" charset="-128"/>
                        </a:rPr>
                        <a:t>10</a:t>
                      </a:r>
                    </a:p>
                  </a:txBody>
                  <a:tcPr anchor="ctr"/>
                </a:tc>
                <a:tc>
                  <a:txBody>
                    <a:bodyPr/>
                    <a:lstStyle/>
                    <a:p>
                      <a:r>
                        <a:rPr lang="ja-JP" altLang="en-US" sz="1400" dirty="0" smtClean="0">
                          <a:latin typeface="HG丸ｺﾞｼｯｸM-PRO" panose="020F0600000000000000" pitchFamily="50" charset="-128"/>
                          <a:ea typeface="HG丸ｺﾞｼｯｸM-PRO" panose="020F0600000000000000" pitchFamily="50" charset="-128"/>
                        </a:rPr>
                        <a:t>地域移行可能な施設入所者から順次地域移行を進めている。現施設入所者が地域移行するとなると、行動障がいや医学的ケアへの対応として専門的な支援や支援環境が必要であるが、現行のグループホームでは受け入れが難しいのではないかと考えている。</a:t>
                      </a:r>
                      <a:endParaRPr lang="ja-JP" altLang="en-US" sz="1400" dirty="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lang="ja-JP" altLang="en-US" sz="1400" dirty="0" smtClean="0">
                          <a:latin typeface="HG丸ｺﾞｼｯｸM-PRO" panose="020F0600000000000000" pitchFamily="50" charset="-128"/>
                          <a:ea typeface="HG丸ｺﾞｼｯｸM-PRO" panose="020F0600000000000000" pitchFamily="50" charset="-128"/>
                        </a:rPr>
                        <a:t>施設</a:t>
                      </a:r>
                      <a:endParaRPr lang="en-US" altLang="ja-JP" sz="1400" dirty="0" smtClean="0">
                        <a:latin typeface="HG丸ｺﾞｼｯｸM-PRO" panose="020F0600000000000000" pitchFamily="50" charset="-128"/>
                        <a:ea typeface="HG丸ｺﾞｼｯｸM-PRO" panose="020F0600000000000000" pitchFamily="50" charset="-128"/>
                      </a:endParaRPr>
                    </a:p>
                    <a:p>
                      <a:pPr algn="ctr"/>
                      <a:r>
                        <a:rPr lang="ja-JP" altLang="en-US" sz="1400" dirty="0" smtClean="0">
                          <a:latin typeface="HG丸ｺﾞｼｯｸM-PRO" panose="020F0600000000000000" pitchFamily="50" charset="-128"/>
                          <a:ea typeface="HG丸ｺﾞｼｯｸM-PRO" panose="020F0600000000000000" pitchFamily="50" charset="-128"/>
                        </a:rPr>
                        <a:t>相談</a:t>
                      </a:r>
                      <a:endParaRPr lang="ja-JP" altLang="en-US" sz="1400" dirty="0">
                        <a:latin typeface="HG丸ｺﾞｼｯｸM-PRO" panose="020F0600000000000000" pitchFamily="50" charset="-128"/>
                        <a:ea typeface="HG丸ｺﾞｼｯｸM-PRO" panose="020F0600000000000000" pitchFamily="50" charset="-128"/>
                      </a:endParaRPr>
                    </a:p>
                  </a:txBody>
                  <a:tcPr anchor="ctr"/>
                </a:tc>
                <a:extLst>
                  <a:ext uri="{0D108BD9-81ED-4DB2-BD59-A6C34878D82A}">
                    <a16:rowId xmlns:a16="http://schemas.microsoft.com/office/drawing/2014/main" val="3366787019"/>
                  </a:ext>
                </a:extLst>
              </a:tr>
              <a:tr h="370840">
                <a:tc>
                  <a:txBody>
                    <a:bodyPr/>
                    <a:lstStyle/>
                    <a:p>
                      <a:pPr algn="ctr"/>
                      <a:r>
                        <a:rPr kumimoji="1" lang="en-US" altLang="ja-JP" sz="1400" dirty="0" smtClean="0">
                          <a:latin typeface="HG丸ｺﾞｼｯｸM-PRO" panose="020F0600000000000000" pitchFamily="50" charset="-128"/>
                          <a:ea typeface="HG丸ｺﾞｼｯｸM-PRO" panose="020F0600000000000000" pitchFamily="50" charset="-128"/>
                        </a:rPr>
                        <a:t>11</a:t>
                      </a: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dirty="0" smtClean="0">
                          <a:latin typeface="HG丸ｺﾞｼｯｸM-PRO" panose="020F0600000000000000" pitchFamily="50" charset="-128"/>
                          <a:ea typeface="HG丸ｺﾞｼｯｸM-PRO" panose="020F0600000000000000" pitchFamily="50" charset="-128"/>
                        </a:rPr>
                        <a:t>高齢化に伴い、身体的な介護度（歩行困難や嚥下障がい等）の上昇や認知機能の低下等で高齢施設の方が適している施設入所者もいるが、</a:t>
                      </a:r>
                      <a:r>
                        <a:rPr lang="ja-JP" altLang="en-US" sz="1400" dirty="0" err="1" smtClean="0">
                          <a:latin typeface="HG丸ｺﾞｼｯｸM-PRO" panose="020F0600000000000000" pitchFamily="50" charset="-128"/>
                          <a:ea typeface="HG丸ｺﾞｼｯｸM-PRO" panose="020F0600000000000000" pitchFamily="50" charset="-128"/>
                        </a:rPr>
                        <a:t>障がい</a:t>
                      </a:r>
                      <a:r>
                        <a:rPr lang="ja-JP" altLang="en-US" sz="1400" dirty="0" smtClean="0">
                          <a:latin typeface="HG丸ｺﾞｼｯｸM-PRO" panose="020F0600000000000000" pitchFamily="50" charset="-128"/>
                          <a:ea typeface="HG丸ｺﾞｼｯｸM-PRO" panose="020F0600000000000000" pitchFamily="50" charset="-128"/>
                        </a:rPr>
                        <a:t>者施設から高齢施設へ移るのは制度上難しい。</a:t>
                      </a:r>
                      <a:endParaRPr lang="en-US" altLang="ja-JP" sz="1400" dirty="0" smtClean="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lang="ja-JP" altLang="en-US" sz="1400" dirty="0" smtClean="0">
                          <a:latin typeface="HG丸ｺﾞｼｯｸM-PRO" panose="020F0600000000000000" pitchFamily="50" charset="-128"/>
                          <a:ea typeface="HG丸ｺﾞｼｯｸM-PRO" panose="020F0600000000000000" pitchFamily="50" charset="-128"/>
                        </a:rPr>
                        <a:t>施設</a:t>
                      </a:r>
                      <a:endParaRPr lang="ja-JP" altLang="en-US" sz="1400" dirty="0">
                        <a:latin typeface="HG丸ｺﾞｼｯｸM-PRO" panose="020F0600000000000000" pitchFamily="50" charset="-128"/>
                        <a:ea typeface="HG丸ｺﾞｼｯｸM-PRO" panose="020F0600000000000000" pitchFamily="50" charset="-128"/>
                      </a:endParaRPr>
                    </a:p>
                  </a:txBody>
                  <a:tcPr anchor="ctr"/>
                </a:tc>
                <a:extLst>
                  <a:ext uri="{0D108BD9-81ED-4DB2-BD59-A6C34878D82A}">
                    <a16:rowId xmlns:a16="http://schemas.microsoft.com/office/drawing/2014/main" val="1095028241"/>
                  </a:ext>
                </a:extLst>
              </a:tr>
              <a:tr h="370840">
                <a:tc>
                  <a:txBody>
                    <a:bodyPr/>
                    <a:lstStyle/>
                    <a:p>
                      <a:pPr algn="ctr"/>
                      <a:r>
                        <a:rPr kumimoji="1" lang="en-US" altLang="ja-JP" sz="1400" dirty="0" smtClean="0">
                          <a:latin typeface="HG丸ｺﾞｼｯｸM-PRO" panose="020F0600000000000000" pitchFamily="50" charset="-128"/>
                          <a:ea typeface="HG丸ｺﾞｼｯｸM-PRO" panose="020F0600000000000000" pitchFamily="50" charset="-128"/>
                        </a:rPr>
                        <a:t>12</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tc>
                <a:tc>
                  <a:txBody>
                    <a:bodyPr/>
                    <a:lstStyle/>
                    <a:p>
                      <a:r>
                        <a:rPr lang="ja-JP" altLang="en-US" sz="1400" dirty="0" smtClean="0">
                          <a:latin typeface="HG丸ｺﾞｼｯｸM-PRO" panose="020F0600000000000000" pitchFamily="50" charset="-128"/>
                          <a:ea typeface="HG丸ｺﾞｼｯｸM-PRO" panose="020F0600000000000000" pitchFamily="50" charset="-128"/>
                        </a:rPr>
                        <a:t>地域移行支援サービスは仕事量（施設職員や施設入所者との調整、グループホーム探し等）に報酬が見合っていない。また、地域移行を進めるためには、施設入所者や施設職員との信頼関係の構築が必要だが、遠方の入所施設に通う場合等、交通費の問題や時間の関係から定期的に通うのが難しい。</a:t>
                      </a:r>
                      <a:endParaRPr lang="ja-JP" altLang="en-US" sz="1400" dirty="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lang="ja-JP" altLang="en-US" sz="1400" dirty="0" smtClean="0">
                          <a:latin typeface="HG丸ｺﾞｼｯｸM-PRO" panose="020F0600000000000000" pitchFamily="50" charset="-128"/>
                          <a:ea typeface="HG丸ｺﾞｼｯｸM-PRO" panose="020F0600000000000000" pitchFamily="50" charset="-128"/>
                        </a:rPr>
                        <a:t>相談</a:t>
                      </a:r>
                      <a:endParaRPr lang="ja-JP" altLang="en-US" sz="1400" dirty="0">
                        <a:latin typeface="HG丸ｺﾞｼｯｸM-PRO" panose="020F0600000000000000" pitchFamily="50" charset="-128"/>
                        <a:ea typeface="HG丸ｺﾞｼｯｸM-PRO" panose="020F0600000000000000" pitchFamily="50" charset="-128"/>
                      </a:endParaRPr>
                    </a:p>
                  </a:txBody>
                  <a:tcPr anchor="ctr"/>
                </a:tc>
                <a:extLst>
                  <a:ext uri="{0D108BD9-81ED-4DB2-BD59-A6C34878D82A}">
                    <a16:rowId xmlns:a16="http://schemas.microsoft.com/office/drawing/2014/main" val="2171620621"/>
                  </a:ext>
                </a:extLst>
              </a:tr>
              <a:tr h="370840">
                <a:tc>
                  <a:txBody>
                    <a:bodyPr/>
                    <a:lstStyle/>
                    <a:p>
                      <a:pPr algn="ctr"/>
                      <a:r>
                        <a:rPr kumimoji="1" lang="en-US" altLang="ja-JP" sz="1400" dirty="0" smtClean="0">
                          <a:latin typeface="HG丸ｺﾞｼｯｸM-PRO" panose="020F0600000000000000" pitchFamily="50" charset="-128"/>
                          <a:ea typeface="HG丸ｺﾞｼｯｸM-PRO" panose="020F0600000000000000" pitchFamily="50" charset="-128"/>
                        </a:rPr>
                        <a:t>13</a:t>
                      </a: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dirty="0" smtClean="0">
                          <a:latin typeface="HG丸ｺﾞｼｯｸM-PRO" panose="020F0600000000000000" pitchFamily="50" charset="-128"/>
                          <a:ea typeface="HG丸ｺﾞｼｯｸM-PRO" panose="020F0600000000000000" pitchFamily="50" charset="-128"/>
                        </a:rPr>
                        <a:t>地域移行支援サービスは月</a:t>
                      </a:r>
                      <a:r>
                        <a:rPr lang="en-US" altLang="ja-JP" sz="1400" dirty="0" smtClean="0">
                          <a:latin typeface="HG丸ｺﾞｼｯｸM-PRO" panose="020F0600000000000000" pitchFamily="50" charset="-128"/>
                          <a:ea typeface="HG丸ｺﾞｼｯｸM-PRO" panose="020F0600000000000000" pitchFamily="50" charset="-128"/>
                        </a:rPr>
                        <a:t>2</a:t>
                      </a:r>
                      <a:r>
                        <a:rPr lang="ja-JP" altLang="en-US" sz="1400" dirty="0" smtClean="0">
                          <a:latin typeface="HG丸ｺﾞｼｯｸM-PRO" panose="020F0600000000000000" pitchFamily="50" charset="-128"/>
                          <a:ea typeface="HG丸ｺﾞｼｯｸM-PRO" panose="020F0600000000000000" pitchFamily="50" charset="-128"/>
                        </a:rPr>
                        <a:t>回の面接が必要であるが、地域移行を進めていく過程では、頻繁に会うことが必要なタイミングやそうでない時もある。また、その日の状況等で会えないこともある。</a:t>
                      </a:r>
                      <a:endParaRPr lang="en-US" altLang="ja-JP" sz="1400" dirty="0" smtClean="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lang="ja-JP" altLang="en-US" sz="1400" dirty="0" smtClean="0">
                          <a:latin typeface="HG丸ｺﾞｼｯｸM-PRO" panose="020F0600000000000000" pitchFamily="50" charset="-128"/>
                          <a:ea typeface="HG丸ｺﾞｼｯｸM-PRO" panose="020F0600000000000000" pitchFamily="50" charset="-128"/>
                        </a:rPr>
                        <a:t>相談</a:t>
                      </a:r>
                      <a:endParaRPr lang="ja-JP" altLang="en-US" sz="1400" dirty="0">
                        <a:latin typeface="HG丸ｺﾞｼｯｸM-PRO" panose="020F0600000000000000" pitchFamily="50" charset="-128"/>
                        <a:ea typeface="HG丸ｺﾞｼｯｸM-PRO" panose="020F0600000000000000" pitchFamily="50" charset="-128"/>
                      </a:endParaRPr>
                    </a:p>
                  </a:txBody>
                  <a:tcPr anchor="ctr"/>
                </a:tc>
                <a:extLst>
                  <a:ext uri="{0D108BD9-81ED-4DB2-BD59-A6C34878D82A}">
                    <a16:rowId xmlns:a16="http://schemas.microsoft.com/office/drawing/2014/main" val="3727343302"/>
                  </a:ext>
                </a:extLst>
              </a:tr>
              <a:tr h="370840">
                <a:tc>
                  <a:txBody>
                    <a:bodyPr/>
                    <a:lstStyle/>
                    <a:p>
                      <a:pPr algn="ctr"/>
                      <a:r>
                        <a:rPr kumimoji="1" lang="en-US" altLang="ja-JP" sz="1400" dirty="0" smtClean="0">
                          <a:latin typeface="HG丸ｺﾞｼｯｸM-PRO" panose="020F0600000000000000" pitchFamily="50" charset="-128"/>
                          <a:ea typeface="HG丸ｺﾞｼｯｸM-PRO" panose="020F0600000000000000" pitchFamily="50" charset="-128"/>
                        </a:rPr>
                        <a:t>14</a:t>
                      </a:r>
                    </a:p>
                  </a:txBody>
                  <a:tcPr anchor="ctr"/>
                </a:tc>
                <a:tc>
                  <a:txBody>
                    <a:bodyPr/>
                    <a:lstStyle/>
                    <a:p>
                      <a:pPr marL="180000" indent="-180000"/>
                      <a:r>
                        <a:rPr lang="ja-JP" altLang="en-US" sz="1400" dirty="0" err="1" smtClean="0">
                          <a:latin typeface="HG丸ｺﾞｼｯｸM-PRO" panose="020F0600000000000000" pitchFamily="50" charset="-128"/>
                          <a:ea typeface="HG丸ｺﾞｼｯｸM-PRO" panose="020F0600000000000000" pitchFamily="50" charset="-128"/>
                        </a:rPr>
                        <a:t>行動障がいを</a:t>
                      </a:r>
                      <a:r>
                        <a:rPr lang="ja-JP" altLang="en-US" sz="1400" dirty="0" smtClean="0">
                          <a:latin typeface="HG丸ｺﾞｼｯｸM-PRO" panose="020F0600000000000000" pitchFamily="50" charset="-128"/>
                          <a:ea typeface="HG丸ｺﾞｼｯｸM-PRO" panose="020F0600000000000000" pitchFamily="50" charset="-128"/>
                        </a:rPr>
                        <a:t>有する施設入所者をグループホームで支援するためには、専門的な支援に加え、</a:t>
                      </a:r>
                      <a:endParaRPr lang="en-US" altLang="ja-JP" sz="1400" dirty="0" smtClean="0">
                        <a:latin typeface="HG丸ｺﾞｼｯｸM-PRO" panose="020F0600000000000000" pitchFamily="50" charset="-128"/>
                        <a:ea typeface="HG丸ｺﾞｼｯｸM-PRO" panose="020F0600000000000000" pitchFamily="50" charset="-128"/>
                      </a:endParaRPr>
                    </a:p>
                    <a:p>
                      <a:pPr marL="180000" indent="-180000"/>
                      <a:r>
                        <a:rPr lang="ja-JP" altLang="en-US" sz="1400" dirty="0" err="1" smtClean="0">
                          <a:latin typeface="HG丸ｺﾞｼｯｸM-PRO" panose="020F0600000000000000" pitchFamily="50" charset="-128"/>
                          <a:ea typeface="HG丸ｺﾞｼｯｸM-PRO" panose="020F0600000000000000" pitchFamily="50" charset="-128"/>
                        </a:rPr>
                        <a:t>障がい</a:t>
                      </a:r>
                      <a:r>
                        <a:rPr lang="ja-JP" altLang="en-US" sz="1400" dirty="0" smtClean="0">
                          <a:latin typeface="HG丸ｺﾞｼｯｸM-PRO" panose="020F0600000000000000" pitchFamily="50" charset="-128"/>
                          <a:ea typeface="HG丸ｺﾞｼｯｸM-PRO" panose="020F0600000000000000" pitchFamily="50" charset="-128"/>
                        </a:rPr>
                        <a:t>特性や障がいの状況に合わせた環境整備が必要となる。</a:t>
                      </a:r>
                      <a:endParaRPr lang="en-US" altLang="ja-JP" sz="1400" dirty="0" smtClean="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lang="ja-JP" altLang="en-US" sz="1400" dirty="0" smtClean="0">
                          <a:latin typeface="HG丸ｺﾞｼｯｸM-PRO" panose="020F0600000000000000" pitchFamily="50" charset="-128"/>
                          <a:ea typeface="HG丸ｺﾞｼｯｸM-PRO" panose="020F0600000000000000" pitchFamily="50" charset="-128"/>
                        </a:rPr>
                        <a:t>施設</a:t>
                      </a:r>
                      <a:endParaRPr lang="ja-JP" altLang="en-US" sz="1400" dirty="0">
                        <a:latin typeface="HG丸ｺﾞｼｯｸM-PRO" panose="020F0600000000000000" pitchFamily="50" charset="-128"/>
                        <a:ea typeface="HG丸ｺﾞｼｯｸM-PRO" panose="020F0600000000000000" pitchFamily="50" charset="-128"/>
                      </a:endParaRPr>
                    </a:p>
                  </a:txBody>
                  <a:tcPr anchor="ctr"/>
                </a:tc>
                <a:extLst>
                  <a:ext uri="{0D108BD9-81ED-4DB2-BD59-A6C34878D82A}">
                    <a16:rowId xmlns:a16="http://schemas.microsoft.com/office/drawing/2014/main" val="2474510881"/>
                  </a:ext>
                </a:extLst>
              </a:tr>
              <a:tr h="370840">
                <a:tc>
                  <a:txBody>
                    <a:bodyPr/>
                    <a:lstStyle/>
                    <a:p>
                      <a:pPr algn="ctr"/>
                      <a:r>
                        <a:rPr kumimoji="1" lang="en-US" altLang="ja-JP" sz="1400" dirty="0" smtClean="0">
                          <a:latin typeface="HG丸ｺﾞｼｯｸM-PRO" panose="020F0600000000000000" pitchFamily="50" charset="-128"/>
                          <a:ea typeface="HG丸ｺﾞｼｯｸM-PRO" panose="020F0600000000000000" pitchFamily="50" charset="-128"/>
                        </a:rPr>
                        <a:t>15</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tc>
                <a:tc>
                  <a:txBody>
                    <a:bodyPr/>
                    <a:lstStyle/>
                    <a:p>
                      <a:r>
                        <a:rPr lang="ja-JP" altLang="en-US" sz="1400" dirty="0" smtClean="0">
                          <a:latin typeface="HG丸ｺﾞｼｯｸM-PRO" panose="020F0600000000000000" pitchFamily="50" charset="-128"/>
                          <a:ea typeface="HG丸ｺﾞｼｯｸM-PRO" panose="020F0600000000000000" pitchFamily="50" charset="-128"/>
                        </a:rPr>
                        <a:t>触法行為等がある場合、施設入所者が希望してもすぐに地域移行することが難しい場合がある。</a:t>
                      </a:r>
                      <a:endParaRPr lang="ja-JP" altLang="en-US" sz="1400" dirty="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lang="ja-JP" altLang="en-US" sz="1400" dirty="0" smtClean="0">
                          <a:latin typeface="HG丸ｺﾞｼｯｸM-PRO" panose="020F0600000000000000" pitchFamily="50" charset="-128"/>
                          <a:ea typeface="HG丸ｺﾞｼｯｸM-PRO" panose="020F0600000000000000" pitchFamily="50" charset="-128"/>
                        </a:rPr>
                        <a:t>施設</a:t>
                      </a:r>
                      <a:endParaRPr lang="en-US" altLang="ja-JP" sz="1400" dirty="0" smtClean="0">
                        <a:latin typeface="HG丸ｺﾞｼｯｸM-PRO" panose="020F0600000000000000" pitchFamily="50" charset="-128"/>
                        <a:ea typeface="HG丸ｺﾞｼｯｸM-PRO" panose="020F0600000000000000" pitchFamily="50" charset="-128"/>
                      </a:endParaRPr>
                    </a:p>
                    <a:p>
                      <a:pPr algn="ctr"/>
                      <a:r>
                        <a:rPr lang="ja-JP" altLang="en-US" sz="1400" dirty="0" smtClean="0">
                          <a:latin typeface="HG丸ｺﾞｼｯｸM-PRO" panose="020F0600000000000000" pitchFamily="50" charset="-128"/>
                          <a:ea typeface="HG丸ｺﾞｼｯｸM-PRO" panose="020F0600000000000000" pitchFamily="50" charset="-128"/>
                        </a:rPr>
                        <a:t>相談</a:t>
                      </a:r>
                      <a:endParaRPr lang="ja-JP" altLang="en-US" sz="1400" dirty="0">
                        <a:latin typeface="HG丸ｺﾞｼｯｸM-PRO" panose="020F0600000000000000" pitchFamily="50" charset="-128"/>
                        <a:ea typeface="HG丸ｺﾞｼｯｸM-PRO" panose="020F0600000000000000" pitchFamily="50" charset="-128"/>
                      </a:endParaRPr>
                    </a:p>
                  </a:txBody>
                  <a:tcPr anchor="ctr"/>
                </a:tc>
                <a:extLst>
                  <a:ext uri="{0D108BD9-81ED-4DB2-BD59-A6C34878D82A}">
                    <a16:rowId xmlns:a16="http://schemas.microsoft.com/office/drawing/2014/main" val="1882528556"/>
                  </a:ext>
                </a:extLst>
              </a:tr>
            </a:tbl>
          </a:graphicData>
        </a:graphic>
      </p:graphicFrame>
    </p:spTree>
    <p:extLst>
      <p:ext uri="{BB962C8B-B14F-4D97-AF65-F5344CB8AC3E}">
        <p14:creationId xmlns:p14="http://schemas.microsoft.com/office/powerpoint/2010/main" val="30264689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直線コネクタ 10"/>
          <p:cNvCxnSpPr/>
          <p:nvPr/>
        </p:nvCxnSpPr>
        <p:spPr>
          <a:xfrm>
            <a:off x="136853" y="609332"/>
            <a:ext cx="8946493"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5" name="正方形/長方形 14"/>
          <p:cNvSpPr/>
          <p:nvPr/>
        </p:nvSpPr>
        <p:spPr>
          <a:xfrm>
            <a:off x="140891" y="116632"/>
            <a:ext cx="7815485" cy="461665"/>
          </a:xfrm>
          <a:prstGeom prst="rect">
            <a:avLst/>
          </a:prstGeom>
        </p:spPr>
        <p:txBody>
          <a:bodyPr wrap="square">
            <a:spAutoFit/>
          </a:bodyPr>
          <a:lstStyle/>
          <a:p>
            <a:r>
              <a:rPr lang="ja-JP" altLang="en-US" sz="2400" b="1" dirty="0" smtClean="0">
                <a:latin typeface="HG丸ｺﾞｼｯｸM-PRO" panose="020F0600000000000000" pitchFamily="50" charset="-128"/>
                <a:ea typeface="HG丸ｺﾞｼｯｸM-PRO" panose="020F0600000000000000" pitchFamily="50" charset="-128"/>
              </a:rPr>
              <a:t>施設入所者の地域移行に関する提言にあたって</a:t>
            </a:r>
            <a:endParaRPr lang="en-US" altLang="ja-JP" sz="2400" b="1" dirty="0">
              <a:latin typeface="HG丸ｺﾞｼｯｸM-PRO" panose="020F0600000000000000" pitchFamily="50" charset="-128"/>
              <a:ea typeface="HG丸ｺﾞｼｯｸM-PRO" panose="020F0600000000000000" pitchFamily="50" charset="-128"/>
            </a:endParaRPr>
          </a:p>
        </p:txBody>
      </p:sp>
      <p:sp>
        <p:nvSpPr>
          <p:cNvPr id="2" name="スライド番号プレースホルダー 1"/>
          <p:cNvSpPr>
            <a:spLocks noGrp="1"/>
          </p:cNvSpPr>
          <p:nvPr>
            <p:ph type="sldNum" sz="quarter" idx="12"/>
          </p:nvPr>
        </p:nvSpPr>
        <p:spPr/>
        <p:txBody>
          <a:bodyPr/>
          <a:lstStyle/>
          <a:p>
            <a:r>
              <a:rPr lang="ja-JP" altLang="en-US" b="1" dirty="0">
                <a:solidFill>
                  <a:schemeClr val="tx1"/>
                </a:solidFill>
                <a:latin typeface="HGS明朝B" panose="02020800000000000000" pitchFamily="18" charset="-128"/>
                <a:ea typeface="HGS明朝B" panose="02020800000000000000" pitchFamily="18" charset="-128"/>
              </a:rPr>
              <a:t>１</a:t>
            </a:r>
            <a:endParaRPr kumimoji="1" lang="ja-JP" altLang="en-US" b="1" dirty="0">
              <a:solidFill>
                <a:schemeClr val="tx1"/>
              </a:solidFill>
              <a:latin typeface="HGS明朝B" panose="02020800000000000000" pitchFamily="18" charset="-128"/>
              <a:ea typeface="HGS明朝B" panose="02020800000000000000" pitchFamily="18" charset="-128"/>
            </a:endParaRPr>
          </a:p>
        </p:txBody>
      </p:sp>
      <p:sp>
        <p:nvSpPr>
          <p:cNvPr id="5" name="正方形/長方形 4"/>
          <p:cNvSpPr/>
          <p:nvPr/>
        </p:nvSpPr>
        <p:spPr>
          <a:xfrm>
            <a:off x="251520" y="920666"/>
            <a:ext cx="8496944" cy="5139869"/>
          </a:xfrm>
          <a:prstGeom prst="rect">
            <a:avLst/>
          </a:prstGeom>
        </p:spPr>
        <p:txBody>
          <a:bodyPr wrap="square">
            <a:spAutoFit/>
          </a:bodyPr>
          <a:lstStyle/>
          <a:p>
            <a:pPr indent="-180000" algn="just">
              <a:spcAft>
                <a:spcPts val="1200"/>
              </a:spcAft>
            </a:pPr>
            <a:r>
              <a:rPr lang="ja-JP" altLang="en-US" sz="1600" kern="100" dirty="0" smtClean="0">
                <a:latin typeface="游明朝" panose="02020400000000000000" pitchFamily="18" charset="-128"/>
                <a:ea typeface="HG丸ｺﾞｼｯｸM-PRO" panose="020F0600000000000000" pitchFamily="50" charset="-128"/>
                <a:cs typeface="Times New Roman" panose="02020603050405020304" pitchFamily="18" charset="0"/>
              </a:rPr>
              <a:t>　</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施設</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入所者の地域移行については、大阪府の第</a:t>
            </a:r>
            <a:r>
              <a:rPr lang="en-US"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4</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次</a:t>
            </a:r>
            <a:r>
              <a:rPr lang="ja-JP" altLang="ja-JP" sz="1600" kern="100" dirty="0" err="1">
                <a:latin typeface="HG丸ｺﾞｼｯｸM-PRO" panose="020F0600000000000000" pitchFamily="50" charset="-128"/>
                <a:ea typeface="HG丸ｺﾞｼｯｸM-PRO" panose="020F0600000000000000" pitchFamily="50" charset="-128"/>
                <a:cs typeface="Times New Roman" panose="02020603050405020304" pitchFamily="18" charset="0"/>
              </a:rPr>
              <a:t>大阪府障がい</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者計画（後期計画）の最重点施策</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の</a:t>
            </a:r>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一</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つと</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なっている</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en-US"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indent="-180000" algn="just">
              <a:spcAft>
                <a:spcPts val="1200"/>
              </a:spcAft>
            </a:pPr>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施設</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入所者の地域移行は、平成</a:t>
            </a:r>
            <a:r>
              <a:rPr lang="en-US"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14</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2002</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年</a:t>
            </a:r>
            <a:r>
              <a:rPr lang="en-US"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12</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月、内閣府の障害者基本計画に「施設等から地域生活への移行の推進」として盛り込まれ、平成</a:t>
            </a:r>
            <a:r>
              <a:rPr lang="en-US"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18</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2006</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）年には厚生労働省の告示（基本的な指針）において、初めて地域移行者数の目標数値が設定された。また、平成</a:t>
            </a:r>
            <a:r>
              <a:rPr lang="en-US"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24</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2012</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）年</a:t>
            </a:r>
            <a:r>
              <a:rPr lang="en-US"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4</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月には地域移行</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支援</a:t>
            </a:r>
            <a:r>
              <a:rPr lang="ja-JP" altLang="en-US"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が</a:t>
            </a:r>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個別給付化</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される</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など、地域生活への移行については、現行の第</a:t>
            </a:r>
            <a:r>
              <a:rPr lang="en-US"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5</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期障害福祉計画の策定に向けた基本的な指針に至っているところで</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ある</a:t>
            </a:r>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en-US"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indent="-180000" algn="just">
              <a:spcAft>
                <a:spcPts val="1200"/>
              </a:spcAft>
            </a:pPr>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大阪府</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では、平成</a:t>
            </a:r>
            <a:r>
              <a:rPr lang="en-US"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19</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2007</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）年</a:t>
            </a:r>
            <a:r>
              <a:rPr lang="en-US"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3</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月の第</a:t>
            </a:r>
            <a:r>
              <a:rPr lang="en-US"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1</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期</a:t>
            </a:r>
            <a:r>
              <a:rPr lang="ja-JP" altLang="ja-JP" sz="1600" kern="100" dirty="0" err="1">
                <a:latin typeface="HG丸ｺﾞｼｯｸM-PRO" panose="020F0600000000000000" pitchFamily="50" charset="-128"/>
                <a:ea typeface="HG丸ｺﾞｼｯｸM-PRO" panose="020F0600000000000000" pitchFamily="50" charset="-128"/>
                <a:cs typeface="Times New Roman" panose="02020603050405020304" pitchFamily="18" charset="0"/>
              </a:rPr>
              <a:t>大阪府障がい</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福祉計画より国基準を</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上回る目標</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数値を設定し、地域移行支援センター事業や</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単独</a:t>
            </a:r>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の</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加算、</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公営住宅の斡旋などにより、地域移行の受け皿となるグループホームの整備促進を図ってきた。また</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入所施設に地域移行のためのコーディネーターを配置するなど、地域移行が可能な施設入所者から順次、地域移行が進められてきた。</a:t>
            </a:r>
            <a:endParaRPr lang="en-US"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indent="-180000" algn="just">
              <a:spcAft>
                <a:spcPts val="1200"/>
              </a:spcAft>
            </a:pPr>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施設</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入所者の地域移行は</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、市町村</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が施設入所者の状況に応じて移行者数の目標値を設定しており</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、その</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達成に</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向け取り組んで</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いくべきものである。しかしながら、ヒアリング結果（参考２参照）にも記載のとおり、多くの市町村で具体的な取り組みが進んでいないのが実情である</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en-US"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indent="-180000" algn="just">
              <a:spcAft>
                <a:spcPts val="1200"/>
              </a:spcAft>
            </a:pPr>
            <a:r>
              <a:rPr lang="ja-JP" altLang="en-US" sz="1600" kern="100" dirty="0" smtClean="0">
                <a:latin typeface="游明朝" panose="02020400000000000000" pitchFamily="18" charset="-128"/>
                <a:ea typeface="HG丸ｺﾞｼｯｸM-PRO" panose="020F0600000000000000" pitchFamily="50" charset="-128"/>
                <a:cs typeface="Times New Roman" panose="02020603050405020304" pitchFamily="18" charset="0"/>
              </a:rPr>
              <a:t>　</a:t>
            </a:r>
            <a:endParaRPr lang="ja-JP" altLang="ja-JP" sz="1600" kern="100" dirty="0">
              <a:latin typeface="游明朝" panose="02020400000000000000" pitchFamily="18" charset="-128"/>
              <a:ea typeface="游明朝"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1875974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直線コネクタ 10"/>
          <p:cNvCxnSpPr/>
          <p:nvPr/>
        </p:nvCxnSpPr>
        <p:spPr>
          <a:xfrm>
            <a:off x="136853" y="620688"/>
            <a:ext cx="8946493"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2" name="タイトル 1"/>
          <p:cNvSpPr txBox="1">
            <a:spLocks/>
          </p:cNvSpPr>
          <p:nvPr/>
        </p:nvSpPr>
        <p:spPr>
          <a:xfrm>
            <a:off x="136853" y="256400"/>
            <a:ext cx="7179420" cy="436296"/>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endParaRPr lang="ja-JP" altLang="en-US" sz="2400" b="1" dirty="0">
              <a:latin typeface="HG丸ｺﾞｼｯｸM-PRO" panose="020F0600000000000000" pitchFamily="50" charset="-128"/>
              <a:ea typeface="HG丸ｺﾞｼｯｸM-PRO" panose="020F0600000000000000" pitchFamily="50" charset="-128"/>
            </a:endParaRPr>
          </a:p>
        </p:txBody>
      </p:sp>
      <p:sp>
        <p:nvSpPr>
          <p:cNvPr id="10" name="正方形/長方形 9"/>
          <p:cNvSpPr/>
          <p:nvPr/>
        </p:nvSpPr>
        <p:spPr>
          <a:xfrm>
            <a:off x="323528" y="764704"/>
            <a:ext cx="8352928" cy="5539978"/>
          </a:xfrm>
          <a:prstGeom prst="rect">
            <a:avLst/>
          </a:prstGeom>
        </p:spPr>
        <p:txBody>
          <a:bodyPr wrap="square" numCol="1">
            <a:spAutoFit/>
          </a:bodyPr>
          <a:lstStyle/>
          <a:p>
            <a:pPr indent="-180000" algn="just">
              <a:spcAft>
                <a:spcPts val="1200"/>
              </a:spcAft>
            </a:pPr>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施設</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入所者の地域移行は</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取</a:t>
            </a:r>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り</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組み</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から</a:t>
            </a:r>
            <a:r>
              <a:rPr lang="en-US"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10</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年以上が経過し、施設入所者の約</a:t>
            </a:r>
            <a:r>
              <a:rPr lang="en-US"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6</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割が</a:t>
            </a:r>
            <a:r>
              <a:rPr lang="ja-JP" altLang="ja-JP" sz="1600" kern="100" dirty="0" err="1">
                <a:latin typeface="HG丸ｺﾞｼｯｸM-PRO" panose="020F0600000000000000" pitchFamily="50" charset="-128"/>
                <a:ea typeface="HG丸ｺﾞｼｯｸM-PRO" panose="020F0600000000000000" pitchFamily="50" charset="-128"/>
                <a:cs typeface="Times New Roman" panose="02020603050405020304" pitchFamily="18" charset="0"/>
              </a:rPr>
              <a:t>障がい</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支援区分６、約</a:t>
            </a:r>
            <a:r>
              <a:rPr lang="en-US"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5</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割が</a:t>
            </a:r>
            <a:r>
              <a:rPr lang="en-US"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50</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歳以上と施設入所者の重度化・高齢化が進むとともに、</a:t>
            </a:r>
            <a:r>
              <a:rPr lang="en-US"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10</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年以上</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の施設入所者</a:t>
            </a:r>
            <a:r>
              <a:rPr lang="ja-JP" altLang="en-US"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が</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約</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６割と入所期間も長期にわたっており、地域移行先となるグループホームへの移行者の割合も年々減ってきて</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いる</a:t>
            </a:r>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。（注）</a:t>
            </a:r>
            <a:endParaRPr lang="en-US"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indent="-180000" algn="just">
              <a:spcAft>
                <a:spcPts val="1200"/>
              </a:spcAft>
            </a:pPr>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このような状況を踏まえると</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今後、</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地域移行者数</a:t>
            </a:r>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の減少が</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予想</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されることから、今般、大阪府障がい者自立支援協議会地域支援推進部会に基盤整備促進ワーキンググループを設置し、施設入所者の地域移行について検討すること</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と</a:t>
            </a:r>
            <a:r>
              <a:rPr lang="ja-JP" altLang="en-US"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し</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た。</a:t>
            </a:r>
            <a:endParaRPr lang="en-US"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indent="-180000" algn="just">
              <a:spcAft>
                <a:spcPts val="1200"/>
              </a:spcAft>
            </a:pPr>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地域</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での生活を希望する施設入所者の地域移行の実現にあたっては、①施設入所者本人</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の</a:t>
            </a:r>
            <a:r>
              <a:rPr lang="ja-JP" altLang="en-US"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意思</a:t>
            </a:r>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と</a:t>
            </a:r>
            <a:r>
              <a:rPr lang="ja-JP" altLang="en-US"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選択</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に</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基づいたアプローチ、②地域での受け皿づくり、</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③</a:t>
            </a:r>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施設入所者を</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受け皿</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につなぐため</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の支援</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、と</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いう</a:t>
            </a:r>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三</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つの</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視点が重要で</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ある</a:t>
            </a:r>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en-US"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indent="-180000" algn="just">
              <a:spcAft>
                <a:spcPts val="1200"/>
              </a:spcAft>
            </a:pPr>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基盤</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整備促進ワーキンググループでは、地域移行を実現するための方策を議論するにあたって</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この</a:t>
            </a:r>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三</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つを</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論点と</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し、</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以下のとおり提言をとりまとめた</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en-US"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indent="-180000" algn="just">
              <a:spcAft>
                <a:spcPts val="1200"/>
              </a:spcAft>
            </a:pPr>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施設</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入所者一人ひとりに寄り添い、地域移行を進めていくのは時間を要することであるが、大阪府は他府県と比較すると、地域生活の受け皿の一つであるグループホームで暮らす</a:t>
            </a:r>
            <a:r>
              <a:rPr lang="ja-JP" altLang="ja-JP" sz="1600" kern="100" dirty="0" err="1">
                <a:latin typeface="HG丸ｺﾞｼｯｸM-PRO" panose="020F0600000000000000" pitchFamily="50" charset="-128"/>
                <a:ea typeface="HG丸ｺﾞｼｯｸM-PRO" panose="020F0600000000000000" pitchFamily="50" charset="-128"/>
                <a:cs typeface="Times New Roman" panose="02020603050405020304" pitchFamily="18" charset="0"/>
              </a:rPr>
              <a:t>重度障がい</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者の割合が高い。また、専門性の高い人材を抱える事業所も多く存在する。そういった貴重な社会資源を活かし、市町村とともに、施設入所者の地域移行に向けた取り組みを検討してもらいたい。</a:t>
            </a:r>
          </a:p>
          <a:p>
            <a:pPr algn="just">
              <a:spcAft>
                <a:spcPts val="0"/>
              </a:spcAft>
            </a:pPr>
            <a:r>
              <a:rPr lang="en-US" altLang="ja-JP" sz="1600" kern="100" dirty="0">
                <a:latin typeface="HG丸ｺﾞｼｯｸM-PRO" panose="020F0600000000000000" pitchFamily="50" charset="-128"/>
                <a:ea typeface="游明朝" panose="02020400000000000000" pitchFamily="18" charset="-128"/>
                <a:cs typeface="Times New Roman" panose="02020603050405020304" pitchFamily="18" charset="0"/>
              </a:rPr>
              <a:t> </a:t>
            </a:r>
            <a:endParaRPr lang="ja-JP" altLang="ja-JP" sz="1600" kern="100" dirty="0">
              <a:latin typeface="游明朝" panose="02020400000000000000" pitchFamily="18" charset="-128"/>
              <a:ea typeface="游明朝" panose="02020400000000000000" pitchFamily="18" charset="-128"/>
              <a:cs typeface="Times New Roman" panose="02020603050405020304" pitchFamily="18" charset="0"/>
            </a:endParaRPr>
          </a:p>
          <a:p>
            <a:pPr marL="180000" indent="-180000">
              <a:spcAft>
                <a:spcPts val="600"/>
              </a:spcAft>
            </a:pPr>
            <a:endParaRPr lang="ja-JP" altLang="ja-JP" sz="1600" dirty="0">
              <a:latin typeface="HG丸ｺﾞｼｯｸM-PRO" panose="020F0600000000000000" pitchFamily="50" charset="-128"/>
              <a:ea typeface="HG丸ｺﾞｼｯｸM-PRO" panose="020F0600000000000000" pitchFamily="50" charset="-128"/>
            </a:endParaRPr>
          </a:p>
        </p:txBody>
      </p:sp>
      <p:sp>
        <p:nvSpPr>
          <p:cNvPr id="2" name="正方形/長方形 1"/>
          <p:cNvSpPr/>
          <p:nvPr/>
        </p:nvSpPr>
        <p:spPr>
          <a:xfrm>
            <a:off x="2267744" y="5698119"/>
            <a:ext cx="5940152" cy="1023357"/>
          </a:xfrm>
          <a:prstGeom prst="rect">
            <a:avLst/>
          </a:prstGeom>
          <a:ln>
            <a:solidFill>
              <a:schemeClr val="tx1"/>
            </a:solidFill>
            <a:prstDash val="dash"/>
          </a:ln>
        </p:spPr>
        <p:txBody>
          <a:bodyPr wrap="square">
            <a:spAutoFit/>
          </a:bodyPr>
          <a:lstStyle/>
          <a:p>
            <a:pPr>
              <a:spcAft>
                <a:spcPts val="0"/>
              </a:spcAft>
            </a:pPr>
            <a:r>
              <a:rPr lang="ja-JP" altLang="en-US"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（注）　</a:t>
            </a:r>
            <a:r>
              <a:rPr lang="en-US"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施設</a:t>
            </a:r>
            <a:r>
              <a:rPr lang="ja-JP"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rPr>
              <a:t>入所者の</a:t>
            </a:r>
            <a:r>
              <a:rPr lang="ja-JP" altLang="ja-JP" sz="1000" kern="100" dirty="0" err="1">
                <a:latin typeface="HGPｺﾞｼｯｸM" panose="020B0600000000000000" pitchFamily="50" charset="-128"/>
                <a:ea typeface="HGPｺﾞｼｯｸM" panose="020B0600000000000000" pitchFamily="50" charset="-128"/>
                <a:cs typeface="Times New Roman" panose="02020603050405020304" pitchFamily="18" charset="0"/>
              </a:rPr>
              <a:t>障がい</a:t>
            </a:r>
            <a:r>
              <a:rPr lang="ja-JP"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rPr>
              <a:t>支援</a:t>
            </a:r>
            <a:r>
              <a:rPr lang="ja-JP"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区分</a:t>
            </a:r>
            <a:r>
              <a:rPr lang="en-US"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rPr>
              <a:t>】</a:t>
            </a:r>
            <a:endParaRPr lang="ja-JP"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endParaRPr>
          </a:p>
          <a:p>
            <a:pPr indent="114300">
              <a:spcAft>
                <a:spcPts val="0"/>
              </a:spcAft>
            </a:pPr>
            <a:r>
              <a:rPr lang="ja-JP" altLang="en-US"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　　　</a:t>
            </a:r>
            <a:r>
              <a:rPr lang="en-US"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96</a:t>
            </a:r>
            <a:r>
              <a:rPr lang="ja-JP"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rPr>
              <a:t>が</a:t>
            </a:r>
            <a:r>
              <a:rPr lang="ja-JP"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区分</a:t>
            </a:r>
            <a:r>
              <a:rPr lang="en-US"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4</a:t>
            </a:r>
            <a:r>
              <a:rPr lang="ja-JP"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以上</a:t>
            </a:r>
            <a:r>
              <a:rPr lang="ja-JP"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rPr>
              <a:t>。特に</a:t>
            </a:r>
            <a:r>
              <a:rPr lang="ja-JP"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区分</a:t>
            </a:r>
            <a:r>
              <a:rPr lang="en-US"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6</a:t>
            </a:r>
            <a:r>
              <a:rPr lang="ja-JP"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が</a:t>
            </a:r>
            <a:r>
              <a:rPr lang="ja-JP"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rPr>
              <a:t>増加（</a:t>
            </a:r>
            <a:r>
              <a:rPr lang="ja-JP"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平成</a:t>
            </a:r>
            <a:r>
              <a:rPr lang="en-US"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rPr>
              <a:t>26</a:t>
            </a:r>
            <a:r>
              <a:rPr lang="ja-JP"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年</a:t>
            </a:r>
            <a:r>
              <a:rPr lang="en-US"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rPr>
              <a:t>4</a:t>
            </a:r>
            <a:r>
              <a:rPr lang="ja-JP"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月</a:t>
            </a:r>
            <a:r>
              <a:rPr lang="ja-JP"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rPr>
              <a:t>　</a:t>
            </a:r>
            <a:r>
              <a:rPr lang="en-US"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rPr>
              <a:t>47.0</a:t>
            </a:r>
            <a:r>
              <a:rPr lang="ja-JP"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rPr>
              <a:t>％→平成</a:t>
            </a:r>
            <a:r>
              <a:rPr lang="en-US"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rPr>
              <a:t>30</a:t>
            </a:r>
            <a:r>
              <a:rPr lang="ja-JP"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rPr>
              <a:t>年</a:t>
            </a:r>
            <a:r>
              <a:rPr lang="en-US"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rPr>
              <a:t>4</a:t>
            </a:r>
            <a:r>
              <a:rPr lang="ja-JP"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rPr>
              <a:t>月　</a:t>
            </a:r>
            <a:r>
              <a:rPr lang="en-US"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rPr>
              <a:t>60.8</a:t>
            </a:r>
            <a:r>
              <a:rPr lang="ja-JP"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a:t>
            </a:r>
            <a:r>
              <a:rPr lang="en-US"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rPr>
              <a:t> </a:t>
            </a:r>
            <a:r>
              <a:rPr lang="en-US"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altLang="en-US" sz="1000" kern="100" dirty="0">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altLang="en-US"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　　</a:t>
            </a:r>
            <a:r>
              <a:rPr lang="en-US"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altLang="en-US"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　　　</a:t>
            </a:r>
            <a:endParaRPr lang="en-US"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endParaRPr>
          </a:p>
          <a:p>
            <a:pPr indent="114300">
              <a:spcAft>
                <a:spcPts val="0"/>
              </a:spcAft>
            </a:pPr>
            <a:r>
              <a:rPr lang="ja-JP" altLang="en-US" sz="1000" kern="100" dirty="0">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altLang="en-US"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　　</a:t>
            </a:r>
            <a:r>
              <a:rPr lang="en-US"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施設</a:t>
            </a:r>
            <a:r>
              <a:rPr lang="ja-JP"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rPr>
              <a:t>入所者の年齢</a:t>
            </a:r>
            <a:r>
              <a:rPr lang="ja-JP"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区分</a:t>
            </a:r>
            <a:r>
              <a:rPr lang="en-US"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a:t>
            </a:r>
            <a:endParaRPr lang="ja-JP"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endParaRPr>
          </a:p>
          <a:p>
            <a:pPr indent="114300">
              <a:spcAft>
                <a:spcPts val="0"/>
              </a:spcAft>
            </a:pPr>
            <a:r>
              <a:rPr lang="ja-JP" altLang="en-US"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　　　</a:t>
            </a:r>
            <a:r>
              <a:rPr lang="en-US"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50</a:t>
            </a:r>
            <a:r>
              <a:rPr lang="ja-JP"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rPr>
              <a:t>歳以上が増加（</a:t>
            </a:r>
            <a:r>
              <a:rPr lang="ja-JP"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平成</a:t>
            </a:r>
            <a:r>
              <a:rPr lang="en-US"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rPr>
              <a:t>26</a:t>
            </a:r>
            <a:r>
              <a:rPr lang="ja-JP"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年</a:t>
            </a:r>
            <a:r>
              <a:rPr lang="en-US"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rPr>
              <a:t>4</a:t>
            </a:r>
            <a:r>
              <a:rPr lang="ja-JP"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月</a:t>
            </a:r>
            <a:r>
              <a:rPr lang="ja-JP"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rPr>
              <a:t>　</a:t>
            </a:r>
            <a:r>
              <a:rPr lang="en-US"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rPr>
              <a:t>43.0</a:t>
            </a:r>
            <a:r>
              <a:rPr lang="ja-JP"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rPr>
              <a:t>％→平成</a:t>
            </a:r>
            <a:r>
              <a:rPr lang="en-US"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rPr>
              <a:t>30</a:t>
            </a:r>
            <a:r>
              <a:rPr lang="ja-JP"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rPr>
              <a:t>年</a:t>
            </a:r>
            <a:r>
              <a:rPr lang="en-US"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rPr>
              <a:t>4</a:t>
            </a:r>
            <a:r>
              <a:rPr lang="ja-JP"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rPr>
              <a:t>月　</a:t>
            </a:r>
            <a:r>
              <a:rPr lang="en-US"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rPr>
              <a:t>49.1</a:t>
            </a:r>
            <a:r>
              <a:rPr lang="ja-JP"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a:t>
            </a:r>
            <a:r>
              <a:rPr lang="en-US"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altLang="en-US"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　　</a:t>
            </a:r>
            <a:endParaRPr lang="en-US"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endParaRPr>
          </a:p>
          <a:p>
            <a:pPr indent="114300">
              <a:spcAft>
                <a:spcPts val="0"/>
              </a:spcAft>
            </a:pPr>
            <a:r>
              <a:rPr lang="ja-JP" altLang="en-US" sz="1000" kern="100" dirty="0">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altLang="en-US"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　　</a:t>
            </a:r>
            <a:r>
              <a:rPr lang="en-US"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en-US"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地域移行先のグループホームの割合</a:t>
            </a:r>
            <a:r>
              <a:rPr lang="en-US"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a:t>
            </a:r>
          </a:p>
          <a:p>
            <a:pPr indent="114300">
              <a:spcAft>
                <a:spcPts val="0"/>
              </a:spcAft>
            </a:pPr>
            <a:r>
              <a:rPr lang="ja-JP" altLang="en-US" sz="1000" kern="100" dirty="0">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altLang="en-US"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　　グループホームへの移行</a:t>
            </a:r>
            <a:r>
              <a:rPr lang="ja-JP" altLang="en-US" sz="1000" kern="100" dirty="0">
                <a:latin typeface="HGPｺﾞｼｯｸM" panose="020B0600000000000000" pitchFamily="50" charset="-128"/>
                <a:ea typeface="HGPｺﾞｼｯｸM" panose="020B0600000000000000" pitchFamily="50" charset="-128"/>
                <a:cs typeface="Times New Roman" panose="02020603050405020304" pitchFamily="18" charset="0"/>
              </a:rPr>
              <a:t>者</a:t>
            </a:r>
            <a:r>
              <a:rPr lang="ja-JP" altLang="en-US"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の割合減少（平成</a:t>
            </a:r>
            <a:r>
              <a:rPr lang="en-US"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26</a:t>
            </a:r>
            <a:r>
              <a:rPr lang="ja-JP" altLang="en-US"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年度　</a:t>
            </a:r>
            <a:r>
              <a:rPr lang="en-US"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41.8</a:t>
            </a:r>
            <a:r>
              <a:rPr lang="ja-JP" altLang="en-US"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％→平成</a:t>
            </a:r>
            <a:r>
              <a:rPr lang="en-US"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29</a:t>
            </a:r>
            <a:r>
              <a:rPr lang="ja-JP" altLang="en-US"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年度　</a:t>
            </a:r>
            <a:r>
              <a:rPr lang="en-US"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33.3</a:t>
            </a:r>
            <a:r>
              <a:rPr lang="ja-JP" altLang="en-US"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a:t>
            </a:r>
            <a:r>
              <a:rPr lang="en-US"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altLang="en-US" sz="1050" kern="100" dirty="0" smtClean="0">
                <a:effectLst/>
                <a:latin typeface="HGPｺﾞｼｯｸM" panose="020B0600000000000000" pitchFamily="50" charset="-128"/>
                <a:ea typeface="HGPｺﾞｼｯｸM" panose="020B0600000000000000" pitchFamily="50" charset="-128"/>
                <a:cs typeface="Times New Roman" panose="02020603050405020304" pitchFamily="18" charset="0"/>
              </a:rPr>
              <a:t>（参考１参照）</a:t>
            </a:r>
            <a:endParaRPr lang="ja-JP" altLang="ja-JP" sz="1050"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p:txBody>
      </p:sp>
      <p:sp>
        <p:nvSpPr>
          <p:cNvPr id="3" name="スライド番号プレースホルダー 2"/>
          <p:cNvSpPr>
            <a:spLocks noGrp="1"/>
          </p:cNvSpPr>
          <p:nvPr>
            <p:ph type="sldNum" sz="quarter" idx="12"/>
          </p:nvPr>
        </p:nvSpPr>
        <p:spPr/>
        <p:txBody>
          <a:bodyPr/>
          <a:lstStyle/>
          <a:p>
            <a:r>
              <a:rPr kumimoji="1" lang="ja-JP" altLang="en-US" b="1" dirty="0" smtClean="0">
                <a:solidFill>
                  <a:schemeClr val="tx1"/>
                </a:solidFill>
                <a:latin typeface="HGS明朝B" panose="02020800000000000000" pitchFamily="18" charset="-128"/>
                <a:ea typeface="HGS明朝B" panose="02020800000000000000" pitchFamily="18" charset="-128"/>
              </a:rPr>
              <a:t>２</a:t>
            </a:r>
            <a:endParaRPr kumimoji="1" lang="ja-JP" altLang="en-US" b="1" dirty="0">
              <a:solidFill>
                <a:schemeClr val="tx1"/>
              </a:solidFill>
              <a:latin typeface="HGS明朝B" panose="02020800000000000000" pitchFamily="18" charset="-128"/>
              <a:ea typeface="HGS明朝B" panose="02020800000000000000" pitchFamily="18" charset="-128"/>
            </a:endParaRPr>
          </a:p>
        </p:txBody>
      </p:sp>
    </p:spTree>
    <p:extLst>
      <p:ext uri="{BB962C8B-B14F-4D97-AF65-F5344CB8AC3E}">
        <p14:creationId xmlns:p14="http://schemas.microsoft.com/office/powerpoint/2010/main" val="1797639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直線コネクタ 10"/>
          <p:cNvCxnSpPr/>
          <p:nvPr/>
        </p:nvCxnSpPr>
        <p:spPr>
          <a:xfrm>
            <a:off x="136853" y="696944"/>
            <a:ext cx="8946493"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2" name="タイトル 1"/>
          <p:cNvSpPr txBox="1">
            <a:spLocks/>
          </p:cNvSpPr>
          <p:nvPr/>
        </p:nvSpPr>
        <p:spPr>
          <a:xfrm>
            <a:off x="161290" y="203606"/>
            <a:ext cx="8611611" cy="436296"/>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2400" b="1" dirty="0" smtClean="0">
                <a:latin typeface="HG丸ｺﾞｼｯｸM-PRO" panose="020F0600000000000000" pitchFamily="50" charset="-128"/>
                <a:ea typeface="HG丸ｺﾞｼｯｸM-PRO" panose="020F0600000000000000" pitchFamily="50" charset="-128"/>
              </a:rPr>
              <a:t>提言</a:t>
            </a:r>
            <a:r>
              <a:rPr lang="en-US" altLang="ja-JP" sz="2400" b="1" dirty="0" smtClean="0">
                <a:latin typeface="HG丸ｺﾞｼｯｸM-PRO" panose="020F0600000000000000" pitchFamily="50" charset="-128"/>
                <a:ea typeface="HG丸ｺﾞｼｯｸM-PRO" panose="020F0600000000000000" pitchFamily="50" charset="-128"/>
              </a:rPr>
              <a:t>1</a:t>
            </a:r>
            <a:r>
              <a:rPr lang="ja-JP" altLang="en-US" sz="2400" b="1" dirty="0" smtClean="0">
                <a:latin typeface="HG丸ｺﾞｼｯｸM-PRO" panose="020F0600000000000000" pitchFamily="50" charset="-128"/>
                <a:ea typeface="HG丸ｺﾞｼｯｸM-PRO" panose="020F0600000000000000" pitchFamily="50" charset="-128"/>
              </a:rPr>
              <a:t>；施設入所者へのアプローチ</a:t>
            </a:r>
            <a:endParaRPr lang="ja-JP" altLang="en-US" sz="2400" b="1" dirty="0">
              <a:latin typeface="HG丸ｺﾞｼｯｸM-PRO" panose="020F0600000000000000" pitchFamily="50" charset="-128"/>
              <a:ea typeface="HG丸ｺﾞｼｯｸM-PRO" panose="020F0600000000000000" pitchFamily="50" charset="-128"/>
            </a:endParaRPr>
          </a:p>
        </p:txBody>
      </p:sp>
      <p:sp>
        <p:nvSpPr>
          <p:cNvPr id="10" name="角丸四角形 9"/>
          <p:cNvSpPr/>
          <p:nvPr/>
        </p:nvSpPr>
        <p:spPr>
          <a:xfrm>
            <a:off x="136853" y="834502"/>
            <a:ext cx="8884904" cy="599760"/>
          </a:xfrm>
          <a:prstGeom prst="roundRect">
            <a:avLst/>
          </a:prstGeom>
          <a:noFill/>
          <a:ln>
            <a:noFill/>
            <a:prstDash val="dash"/>
          </a:ln>
        </p:spPr>
        <p:style>
          <a:lnRef idx="2">
            <a:schemeClr val="dk1"/>
          </a:lnRef>
          <a:fillRef idx="1">
            <a:schemeClr val="lt1"/>
          </a:fillRef>
          <a:effectRef idx="0">
            <a:schemeClr val="dk1"/>
          </a:effectRef>
          <a:fontRef idx="minor">
            <a:schemeClr val="dk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
        <p:nvSpPr>
          <p:cNvPr id="18" name="正方形/長方形 17"/>
          <p:cNvSpPr/>
          <p:nvPr/>
        </p:nvSpPr>
        <p:spPr>
          <a:xfrm>
            <a:off x="136853" y="3036436"/>
            <a:ext cx="9007147" cy="2862322"/>
          </a:xfrm>
          <a:prstGeom prst="rect">
            <a:avLst/>
          </a:prstGeom>
        </p:spPr>
        <p:txBody>
          <a:bodyPr wrap="square">
            <a:spAutoFit/>
          </a:bodyPr>
          <a:lstStyle/>
          <a:p>
            <a:pPr marL="180000" indent="-180000">
              <a:spcAft>
                <a:spcPts val="1200"/>
              </a:spcAft>
            </a:pPr>
            <a:r>
              <a:rPr lang="ja-JP" altLang="en-US" sz="1600" dirty="0">
                <a:latin typeface="HG丸ｺﾞｼｯｸM-PRO" panose="020F0600000000000000" pitchFamily="50" charset="-128"/>
                <a:ea typeface="HG丸ｺﾞｼｯｸM-PRO" panose="020F0600000000000000" pitchFamily="50" charset="-128"/>
              </a:rPr>
              <a:t>○</a:t>
            </a:r>
            <a:r>
              <a:rPr lang="ja-JP" altLang="en-US" sz="1600" dirty="0" smtClean="0">
                <a:latin typeface="HG丸ｺﾞｼｯｸM-PRO" panose="020F0600000000000000" pitchFamily="50" charset="-128"/>
                <a:ea typeface="HG丸ｺﾞｼｯｸM-PRO" panose="020F0600000000000000" pitchFamily="50" charset="-128"/>
              </a:rPr>
              <a:t>各入所施設にはさまざまな市町村の</a:t>
            </a:r>
            <a:r>
              <a:rPr lang="ja-JP" altLang="en-US" sz="1600" dirty="0" err="1" smtClean="0">
                <a:latin typeface="HG丸ｺﾞｼｯｸM-PRO" panose="020F0600000000000000" pitchFamily="50" charset="-128"/>
                <a:ea typeface="HG丸ｺﾞｼｯｸM-PRO" panose="020F0600000000000000" pitchFamily="50" charset="-128"/>
              </a:rPr>
              <a:t>障がい</a:t>
            </a:r>
            <a:r>
              <a:rPr lang="ja-JP" altLang="en-US" sz="1600" dirty="0" smtClean="0">
                <a:latin typeface="HG丸ｺﾞｼｯｸM-PRO" panose="020F0600000000000000" pitchFamily="50" charset="-128"/>
                <a:ea typeface="HG丸ｺﾞｼｯｸM-PRO" panose="020F0600000000000000" pitchFamily="50" charset="-128"/>
              </a:rPr>
              <a:t>者が入所している。それぞれの市町村が個別にアプローチするとなると入所施設側も対応が大変なので、複数の市町村が一度に入所施設を訪問するような調整ができないか。または、圏域毎にコーディネーターの</a:t>
            </a:r>
            <a:r>
              <a:rPr lang="ja-JP" altLang="en-US" sz="1600" dirty="0">
                <a:latin typeface="HG丸ｺﾞｼｯｸM-PRO" panose="020F0600000000000000" pitchFamily="50" charset="-128"/>
                <a:ea typeface="HG丸ｺﾞｼｯｸM-PRO" panose="020F0600000000000000" pitchFamily="50" charset="-128"/>
              </a:rPr>
              <a:t>配置</a:t>
            </a:r>
            <a:r>
              <a:rPr lang="ja-JP" altLang="en-US" sz="1600" dirty="0" smtClean="0">
                <a:latin typeface="HG丸ｺﾞｼｯｸM-PRO" panose="020F0600000000000000" pitchFamily="50" charset="-128"/>
                <a:ea typeface="HG丸ｺﾞｼｯｸM-PRO" panose="020F0600000000000000" pitchFamily="50" charset="-128"/>
              </a:rPr>
              <a:t>ができないか。</a:t>
            </a:r>
            <a:endParaRPr lang="en-US" altLang="ja-JP" sz="1600" dirty="0">
              <a:latin typeface="HG丸ｺﾞｼｯｸM-PRO" panose="020F0600000000000000" pitchFamily="50" charset="-128"/>
              <a:ea typeface="HG丸ｺﾞｼｯｸM-PRO" panose="020F0600000000000000" pitchFamily="50" charset="-128"/>
            </a:endParaRPr>
          </a:p>
          <a:p>
            <a:pPr marL="180000" indent="-180000">
              <a:spcAft>
                <a:spcPts val="1200"/>
              </a:spcAft>
            </a:pPr>
            <a:r>
              <a:rPr lang="ja-JP" altLang="en-US" sz="1600" dirty="0">
                <a:latin typeface="HG丸ｺﾞｼｯｸM-PRO" panose="020F0600000000000000" pitchFamily="50" charset="-128"/>
                <a:ea typeface="HG丸ｺﾞｼｯｸM-PRO" panose="020F0600000000000000" pitchFamily="50" charset="-128"/>
              </a:rPr>
              <a:t>○</a:t>
            </a:r>
            <a:r>
              <a:rPr lang="ja-JP" altLang="en-US" sz="1600" dirty="0" smtClean="0">
                <a:latin typeface="HG丸ｺﾞｼｯｸM-PRO" panose="020F0600000000000000" pitchFamily="50" charset="-128"/>
                <a:ea typeface="HG丸ｺﾞｼｯｸM-PRO" panose="020F0600000000000000" pitchFamily="50" charset="-128"/>
              </a:rPr>
              <a:t>長期入所者にとっては入所施設の外に出ることが億劫であったり怖かったりする。地域移行の動機づけを行う意味で移動支援等を活用した外出体験（宿泊体験を含む）が重要ではないか。なお、宿泊体験する場所を確保するためにも、日中活動の場等の空きスペースを有効活用できるのではないか。</a:t>
            </a:r>
            <a:endParaRPr lang="en-US" altLang="ja-JP" sz="1600" dirty="0" smtClean="0">
              <a:latin typeface="HG丸ｺﾞｼｯｸM-PRO" panose="020F0600000000000000" pitchFamily="50" charset="-128"/>
              <a:ea typeface="HG丸ｺﾞｼｯｸM-PRO" panose="020F0600000000000000" pitchFamily="50" charset="-128"/>
            </a:endParaRPr>
          </a:p>
          <a:p>
            <a:pPr marL="180000" indent="-180000">
              <a:spcAft>
                <a:spcPts val="1200"/>
              </a:spcAft>
            </a:pPr>
            <a:r>
              <a:rPr lang="ja-JP" altLang="en-US" sz="1600" dirty="0" smtClean="0">
                <a:latin typeface="HG丸ｺﾞｼｯｸM-PRO" panose="020F0600000000000000" pitchFamily="50" charset="-128"/>
                <a:ea typeface="HG丸ｺﾞｼｯｸM-PRO" panose="020F0600000000000000" pitchFamily="50" charset="-128"/>
              </a:rPr>
              <a:t>○</a:t>
            </a:r>
            <a:r>
              <a:rPr lang="ja-JP" altLang="en-US" sz="1600" dirty="0" err="1" smtClean="0">
                <a:latin typeface="HG丸ｺﾞｼｯｸM-PRO" panose="020F0600000000000000" pitchFamily="50" charset="-128"/>
                <a:ea typeface="HG丸ｺﾞｼｯｸM-PRO" panose="020F0600000000000000" pitchFamily="50" charset="-128"/>
              </a:rPr>
              <a:t>障がい</a:t>
            </a:r>
            <a:r>
              <a:rPr lang="ja-JP" altLang="en-US" sz="1600" dirty="0" smtClean="0">
                <a:latin typeface="HG丸ｺﾞｼｯｸM-PRO" panose="020F0600000000000000" pitchFamily="50" charset="-128"/>
                <a:ea typeface="HG丸ｺﾞｼｯｸM-PRO" panose="020F0600000000000000" pitchFamily="50" charset="-128"/>
              </a:rPr>
              <a:t>者の地域での生活を施設職員がイメージするための方法として、別の事業所との交流も考えられる。その一つとして、入所施設の相談支援専門員が地域で生活する障がい者の計画相談を行うこ</a:t>
            </a:r>
            <a:r>
              <a:rPr lang="ja-JP" altLang="en-US" sz="1600" dirty="0">
                <a:latin typeface="HG丸ｺﾞｼｯｸM-PRO" panose="020F0600000000000000" pitchFamily="50" charset="-128"/>
                <a:ea typeface="HG丸ｺﾞｼｯｸM-PRO" panose="020F0600000000000000" pitchFamily="50" charset="-128"/>
              </a:rPr>
              <a:t>と</a:t>
            </a:r>
            <a:r>
              <a:rPr lang="ja-JP" altLang="en-US" sz="1600" dirty="0" smtClean="0">
                <a:latin typeface="HG丸ｺﾞｼｯｸM-PRO" panose="020F0600000000000000" pitchFamily="50" charset="-128"/>
                <a:ea typeface="HG丸ｺﾞｼｯｸM-PRO" panose="020F0600000000000000" pitchFamily="50" charset="-128"/>
              </a:rPr>
              <a:t>が考えられるのではないか。</a:t>
            </a:r>
            <a:endParaRPr lang="en-US" altLang="ja-JP" sz="1600" dirty="0" smtClean="0">
              <a:latin typeface="HG丸ｺﾞｼｯｸM-PRO" panose="020F0600000000000000" pitchFamily="50" charset="-128"/>
              <a:ea typeface="HG丸ｺﾞｼｯｸM-PRO" panose="020F0600000000000000" pitchFamily="50" charset="-128"/>
            </a:endParaRPr>
          </a:p>
        </p:txBody>
      </p:sp>
      <p:sp>
        <p:nvSpPr>
          <p:cNvPr id="14" name="正方形/長方形 13"/>
          <p:cNvSpPr/>
          <p:nvPr/>
        </p:nvSpPr>
        <p:spPr>
          <a:xfrm>
            <a:off x="161290" y="851274"/>
            <a:ext cx="8922056" cy="1606986"/>
          </a:xfrm>
          <a:prstGeom prst="rect">
            <a:avLst/>
          </a:prstGeom>
          <a:solidFill>
            <a:schemeClr val="tx2">
              <a:lumMod val="20000"/>
              <a:lumOff val="80000"/>
            </a:schemeClr>
          </a:solidFill>
          <a:ln/>
        </p:spPr>
        <p:style>
          <a:lnRef idx="3">
            <a:schemeClr val="lt1"/>
          </a:lnRef>
          <a:fillRef idx="1">
            <a:schemeClr val="accent1"/>
          </a:fillRef>
          <a:effectRef idx="1">
            <a:schemeClr val="accent1"/>
          </a:effectRef>
          <a:fontRef idx="minor">
            <a:schemeClr val="lt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
        <p:nvSpPr>
          <p:cNvPr id="15" name="正方形/長方形 14"/>
          <p:cNvSpPr/>
          <p:nvPr/>
        </p:nvSpPr>
        <p:spPr>
          <a:xfrm>
            <a:off x="178346" y="935300"/>
            <a:ext cx="8781769" cy="1400383"/>
          </a:xfrm>
          <a:prstGeom prst="rect">
            <a:avLst/>
          </a:prstGeom>
          <a:noFill/>
        </p:spPr>
        <p:txBody>
          <a:bodyPr wrap="square">
            <a:spAutoFit/>
          </a:bodyPr>
          <a:lstStyle/>
          <a:p>
            <a:pPr marL="180000" indent="-180000">
              <a:spcAft>
                <a:spcPts val="600"/>
              </a:spcAft>
            </a:pPr>
            <a:r>
              <a:rPr lang="ja-JP" altLang="en-US" sz="1600" b="1" dirty="0" smtClean="0">
                <a:latin typeface="HG丸ｺﾞｼｯｸM-PRO" panose="020F0600000000000000" pitchFamily="50" charset="-128"/>
                <a:ea typeface="HG丸ｺﾞｼｯｸM-PRO" panose="020F0600000000000000" pitchFamily="50" charset="-128"/>
              </a:rPr>
              <a:t>・地域移行を希望する施設入所者の地域移行を進めていけるよう、市町村</a:t>
            </a:r>
            <a:r>
              <a:rPr lang="ja-JP" altLang="en-US" sz="1600" b="1" dirty="0">
                <a:latin typeface="HG丸ｺﾞｼｯｸM-PRO" panose="020F0600000000000000" pitchFamily="50" charset="-128"/>
                <a:ea typeface="HG丸ｺﾞｼｯｸM-PRO" panose="020F0600000000000000" pitchFamily="50" charset="-128"/>
              </a:rPr>
              <a:t>、</a:t>
            </a:r>
            <a:r>
              <a:rPr lang="ja-JP" altLang="en-US" sz="1600" b="1" dirty="0" smtClean="0">
                <a:latin typeface="HG丸ｺﾞｼｯｸM-PRO" panose="020F0600000000000000" pitchFamily="50" charset="-128"/>
                <a:ea typeface="HG丸ｺﾞｼｯｸM-PRO" panose="020F0600000000000000" pitchFamily="50" charset="-128"/>
              </a:rPr>
              <a:t>相談支援事業所等、入所施設が協力して施設入所者の状況把握を行うなど、関係者の信頼関係の構築と</a:t>
            </a:r>
            <a:r>
              <a:rPr lang="ja-JP" altLang="en-US" sz="1600" b="1" dirty="0">
                <a:latin typeface="HG丸ｺﾞｼｯｸM-PRO" panose="020F0600000000000000" pitchFamily="50" charset="-128"/>
                <a:ea typeface="HG丸ｺﾞｼｯｸM-PRO" panose="020F0600000000000000" pitchFamily="50" charset="-128"/>
              </a:rPr>
              <a:t>連携</a:t>
            </a:r>
            <a:r>
              <a:rPr lang="ja-JP" altLang="en-US" sz="1600" b="1" dirty="0" smtClean="0">
                <a:latin typeface="HG丸ｺﾞｼｯｸM-PRO" panose="020F0600000000000000" pitchFamily="50" charset="-128"/>
                <a:ea typeface="HG丸ｺﾞｼｯｸM-PRO" panose="020F0600000000000000" pitchFamily="50" charset="-128"/>
              </a:rPr>
              <a:t>が必要ではないか。</a:t>
            </a:r>
            <a:endParaRPr lang="en-US" altLang="ja-JP" sz="1600" b="1" dirty="0" smtClean="0">
              <a:latin typeface="HG丸ｺﾞｼｯｸM-PRO" panose="020F0600000000000000" pitchFamily="50" charset="-128"/>
              <a:ea typeface="HG丸ｺﾞｼｯｸM-PRO" panose="020F0600000000000000" pitchFamily="50" charset="-128"/>
            </a:endParaRPr>
          </a:p>
          <a:p>
            <a:pPr marL="180000" indent="-180000">
              <a:spcAft>
                <a:spcPts val="600"/>
              </a:spcAft>
            </a:pPr>
            <a:r>
              <a:rPr lang="ja-JP" altLang="en-US" sz="1600" b="1" dirty="0" smtClean="0">
                <a:latin typeface="HG丸ｺﾞｼｯｸM-PRO" panose="020F0600000000000000" pitchFamily="50" charset="-128"/>
                <a:ea typeface="HG丸ｺﾞｼｯｸM-PRO" panose="020F0600000000000000" pitchFamily="50" charset="-128"/>
              </a:rPr>
              <a:t>・地域での生活をイメージできる</a:t>
            </a:r>
            <a:r>
              <a:rPr lang="ja-JP" altLang="en-US" sz="1600" b="1" dirty="0">
                <a:latin typeface="HG丸ｺﾞｼｯｸM-PRO" panose="020F0600000000000000" pitchFamily="50" charset="-128"/>
                <a:ea typeface="HG丸ｺﾞｼｯｸM-PRO" panose="020F0600000000000000" pitchFamily="50" charset="-128"/>
              </a:rPr>
              <a:t>よう</a:t>
            </a:r>
            <a:r>
              <a:rPr lang="ja-JP" altLang="en-US" sz="1600" b="1" dirty="0" smtClean="0">
                <a:latin typeface="HG丸ｺﾞｼｯｸM-PRO" panose="020F0600000000000000" pitchFamily="50" charset="-128"/>
                <a:ea typeface="HG丸ｺﾞｼｯｸM-PRO" panose="020F0600000000000000" pitchFamily="50" charset="-128"/>
              </a:rPr>
              <a:t>、入所施設から</a:t>
            </a:r>
            <a:r>
              <a:rPr lang="ja-JP" altLang="en-US" sz="1600" b="1" dirty="0">
                <a:latin typeface="HG丸ｺﾞｼｯｸM-PRO" panose="020F0600000000000000" pitchFamily="50" charset="-128"/>
                <a:ea typeface="HG丸ｺﾞｼｯｸM-PRO" panose="020F0600000000000000" pitchFamily="50" charset="-128"/>
              </a:rPr>
              <a:t>の</a:t>
            </a:r>
            <a:r>
              <a:rPr lang="ja-JP" altLang="en-US" sz="1600" b="1" dirty="0" smtClean="0">
                <a:latin typeface="HG丸ｺﾞｼｯｸM-PRO" panose="020F0600000000000000" pitchFamily="50" charset="-128"/>
                <a:ea typeface="HG丸ｺﾞｼｯｸM-PRO" panose="020F0600000000000000" pitchFamily="50" charset="-128"/>
              </a:rPr>
              <a:t>外出や</a:t>
            </a:r>
            <a:r>
              <a:rPr lang="ja-JP" altLang="en-US" sz="1600" b="1" dirty="0">
                <a:latin typeface="HG丸ｺﾞｼｯｸM-PRO" panose="020F0600000000000000" pitchFamily="50" charset="-128"/>
                <a:ea typeface="HG丸ｺﾞｼｯｸM-PRO" panose="020F0600000000000000" pitchFamily="50" charset="-128"/>
              </a:rPr>
              <a:t>地域</a:t>
            </a:r>
            <a:r>
              <a:rPr lang="ja-JP" altLang="en-US" sz="1600" b="1" dirty="0" smtClean="0">
                <a:latin typeface="HG丸ｺﾞｼｯｸM-PRO" panose="020F0600000000000000" pitchFamily="50" charset="-128"/>
                <a:ea typeface="HG丸ｺﾞｼｯｸM-PRO" panose="020F0600000000000000" pitchFamily="50" charset="-128"/>
              </a:rPr>
              <a:t>生活の体験についての検討が必要ではないか。</a:t>
            </a:r>
            <a:endParaRPr lang="en-US" altLang="ja-JP" sz="1600" b="1" dirty="0" smtClean="0">
              <a:latin typeface="HG丸ｺﾞｼｯｸM-PRO" panose="020F0600000000000000" pitchFamily="50" charset="-128"/>
              <a:ea typeface="HG丸ｺﾞｼｯｸM-PRO" panose="020F0600000000000000" pitchFamily="50" charset="-128"/>
            </a:endParaRPr>
          </a:p>
        </p:txBody>
      </p:sp>
      <p:sp>
        <p:nvSpPr>
          <p:cNvPr id="3" name="スライド番号プレースホルダー 2"/>
          <p:cNvSpPr>
            <a:spLocks noGrp="1"/>
          </p:cNvSpPr>
          <p:nvPr>
            <p:ph type="sldNum" sz="quarter" idx="12"/>
          </p:nvPr>
        </p:nvSpPr>
        <p:spPr/>
        <p:txBody>
          <a:bodyPr/>
          <a:lstStyle/>
          <a:p>
            <a:r>
              <a:rPr kumimoji="1" lang="ja-JP" altLang="en-US" b="1" dirty="0" smtClean="0">
                <a:solidFill>
                  <a:schemeClr val="tx1"/>
                </a:solidFill>
                <a:latin typeface="HGS明朝B" panose="02020800000000000000" pitchFamily="18" charset="-128"/>
                <a:ea typeface="HGS明朝B" panose="02020800000000000000" pitchFamily="18" charset="-128"/>
              </a:rPr>
              <a:t>３</a:t>
            </a:r>
            <a:endParaRPr kumimoji="1" lang="ja-JP" altLang="en-US" b="1" dirty="0">
              <a:solidFill>
                <a:schemeClr val="tx1"/>
              </a:solidFill>
              <a:latin typeface="HGS明朝B" panose="02020800000000000000" pitchFamily="18" charset="-128"/>
              <a:ea typeface="HGS明朝B" panose="02020800000000000000" pitchFamily="18" charset="-128"/>
            </a:endParaRPr>
          </a:p>
        </p:txBody>
      </p:sp>
      <p:sp>
        <p:nvSpPr>
          <p:cNvPr id="13" name="フローチャート: 組合せ 12"/>
          <p:cNvSpPr/>
          <p:nvPr/>
        </p:nvSpPr>
        <p:spPr>
          <a:xfrm>
            <a:off x="3275856" y="2669632"/>
            <a:ext cx="2664296" cy="310864"/>
          </a:xfrm>
          <a:prstGeom prst="flowChartMerge">
            <a:avLst/>
          </a:prstGeom>
          <a:ln/>
        </p:spPr>
        <p:style>
          <a:lnRef idx="3">
            <a:schemeClr val="lt1"/>
          </a:lnRef>
          <a:fillRef idx="1">
            <a:schemeClr val="accent2"/>
          </a:fillRef>
          <a:effectRef idx="1">
            <a:schemeClr val="accent2"/>
          </a:effectRef>
          <a:fontRef idx="minor">
            <a:schemeClr val="lt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7275486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直線コネクタ 10"/>
          <p:cNvCxnSpPr/>
          <p:nvPr/>
        </p:nvCxnSpPr>
        <p:spPr>
          <a:xfrm>
            <a:off x="136853" y="696944"/>
            <a:ext cx="8946493"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7" name="正方形/長方形 6"/>
          <p:cNvSpPr/>
          <p:nvPr/>
        </p:nvSpPr>
        <p:spPr>
          <a:xfrm>
            <a:off x="170417" y="3030921"/>
            <a:ext cx="8922055" cy="2985433"/>
          </a:xfrm>
          <a:prstGeom prst="rect">
            <a:avLst/>
          </a:prstGeom>
        </p:spPr>
        <p:txBody>
          <a:bodyPr wrap="square">
            <a:spAutoFit/>
          </a:bodyPr>
          <a:lstStyle/>
          <a:p>
            <a:pPr marL="180000" indent="-180000">
              <a:spcAft>
                <a:spcPts val="600"/>
              </a:spcAft>
            </a:pPr>
            <a:r>
              <a:rPr lang="ja-JP" altLang="en-US" sz="1400" dirty="0" smtClean="0">
                <a:latin typeface="HGPｺﾞｼｯｸM" panose="020B0600000000000000" pitchFamily="50" charset="-128"/>
                <a:ea typeface="HGPｺﾞｼｯｸM" panose="020B0600000000000000" pitchFamily="50" charset="-128"/>
              </a:rPr>
              <a:t>〇市が実施する地域</a:t>
            </a:r>
            <a:r>
              <a:rPr lang="ja-JP" altLang="en-US" sz="1400" dirty="0">
                <a:latin typeface="HGPｺﾞｼｯｸM" panose="020B0600000000000000" pitchFamily="50" charset="-128"/>
                <a:ea typeface="HGPｺﾞｼｯｸM" panose="020B0600000000000000" pitchFamily="50" charset="-128"/>
              </a:rPr>
              <a:t>生活移行支援</a:t>
            </a:r>
            <a:r>
              <a:rPr lang="ja-JP" altLang="en-US" sz="1400" dirty="0" smtClean="0">
                <a:latin typeface="HGPｺﾞｼｯｸM" panose="020B0600000000000000" pitchFamily="50" charset="-128"/>
                <a:ea typeface="HGPｺﾞｼｯｸM" panose="020B0600000000000000" pitchFamily="50" charset="-128"/>
              </a:rPr>
              <a:t>事業において、委託先</a:t>
            </a:r>
            <a:r>
              <a:rPr lang="ja-JP" altLang="en-US" sz="1400" dirty="0">
                <a:latin typeface="HGPｺﾞｼｯｸM" panose="020B0600000000000000" pitchFamily="50" charset="-128"/>
                <a:ea typeface="HGPｺﾞｼｯｸM" panose="020B0600000000000000" pitchFamily="50" charset="-128"/>
              </a:rPr>
              <a:t>事業所の職員及び市直営の基幹相談支援センターの職員</a:t>
            </a:r>
            <a:r>
              <a:rPr lang="ja-JP" altLang="en-US" sz="1400" dirty="0" smtClean="0">
                <a:latin typeface="HGPｺﾞｼｯｸM" panose="020B0600000000000000" pitchFamily="50" charset="-128"/>
                <a:ea typeface="HGPｺﾞｼｯｸM" panose="020B0600000000000000" pitchFamily="50" charset="-128"/>
              </a:rPr>
              <a:t>が市内の入所施設</a:t>
            </a:r>
            <a:r>
              <a:rPr lang="ja-JP" altLang="en-US" sz="1400" dirty="0">
                <a:latin typeface="HGPｺﾞｼｯｸM" panose="020B0600000000000000" pitchFamily="50" charset="-128"/>
                <a:ea typeface="HGPｺﾞｼｯｸM" panose="020B0600000000000000" pitchFamily="50" charset="-128"/>
              </a:rPr>
              <a:t>を訪問し</a:t>
            </a:r>
            <a:r>
              <a:rPr lang="ja-JP" altLang="en-US" sz="1400" dirty="0" smtClean="0">
                <a:latin typeface="HGPｺﾞｼｯｸM" panose="020B0600000000000000" pitchFamily="50" charset="-128"/>
                <a:ea typeface="HGPｺﾞｼｯｸM" panose="020B0600000000000000" pitchFamily="50" charset="-128"/>
              </a:rPr>
              <a:t>、施設入所者</a:t>
            </a:r>
            <a:r>
              <a:rPr lang="ja-JP" altLang="en-US" sz="1400" dirty="0">
                <a:latin typeface="HGPｺﾞｼｯｸM" panose="020B0600000000000000" pitchFamily="50" charset="-128"/>
                <a:ea typeface="HGPｺﾞｼｯｸM" panose="020B0600000000000000" pitchFamily="50" charset="-128"/>
              </a:rPr>
              <a:t>及び施設職員に地域移行に関する情報提供等を行っている。また、地域移行に関心の</a:t>
            </a:r>
            <a:r>
              <a:rPr lang="ja-JP" altLang="en-US" sz="1400" dirty="0" smtClean="0">
                <a:latin typeface="HGPｺﾞｼｯｸM" panose="020B0600000000000000" pitchFamily="50" charset="-128"/>
                <a:ea typeface="HGPｺﾞｼｯｸM" panose="020B0600000000000000" pitchFamily="50" charset="-128"/>
              </a:rPr>
              <a:t>ある施設入所者</a:t>
            </a:r>
            <a:r>
              <a:rPr lang="ja-JP" altLang="en-US" sz="1400" dirty="0">
                <a:latin typeface="HGPｺﾞｼｯｸM" panose="020B0600000000000000" pitchFamily="50" charset="-128"/>
                <a:ea typeface="HGPｺﾞｼｯｸM" panose="020B0600000000000000" pitchFamily="50" charset="-128"/>
              </a:rPr>
              <a:t>に</a:t>
            </a:r>
            <a:r>
              <a:rPr lang="ja-JP" altLang="en-US" sz="1400" dirty="0" smtClean="0">
                <a:latin typeface="HGPｺﾞｼｯｸM" panose="020B0600000000000000" pitchFamily="50" charset="-128"/>
                <a:ea typeface="HGPｺﾞｼｯｸM" panose="020B0600000000000000" pitchFamily="50" charset="-128"/>
              </a:rPr>
              <a:t>対し個別</a:t>
            </a:r>
            <a:r>
              <a:rPr lang="ja-JP" altLang="en-US" sz="1400" dirty="0">
                <a:latin typeface="HGPｺﾞｼｯｸM" panose="020B0600000000000000" pitchFamily="50" charset="-128"/>
                <a:ea typeface="HGPｺﾞｼｯｸM" panose="020B0600000000000000" pitchFamily="50" charset="-128"/>
              </a:rPr>
              <a:t>面談を行い、地域移行に向けての相談・助言を行っている。</a:t>
            </a:r>
            <a:r>
              <a:rPr lang="ja-JP" altLang="en-US" sz="1400" dirty="0" smtClean="0">
                <a:latin typeface="HGPｺﾞｼｯｸM" panose="020B0600000000000000" pitchFamily="50" charset="-128"/>
                <a:ea typeface="HGPｺﾞｼｯｸM" panose="020B0600000000000000" pitchFamily="50" charset="-128"/>
              </a:rPr>
              <a:t>（岸和田市）</a:t>
            </a:r>
            <a:endParaRPr lang="en-US" altLang="ja-JP" sz="1400" dirty="0" smtClean="0">
              <a:latin typeface="HGPｺﾞｼｯｸM" panose="020B0600000000000000" pitchFamily="50" charset="-128"/>
              <a:ea typeface="HGPｺﾞｼｯｸM" panose="020B0600000000000000" pitchFamily="50" charset="-128"/>
            </a:endParaRPr>
          </a:p>
          <a:p>
            <a:pPr marL="180000" indent="-180000">
              <a:spcAft>
                <a:spcPts val="600"/>
              </a:spcAft>
            </a:pPr>
            <a:r>
              <a:rPr lang="ja-JP" altLang="en-US" sz="1400" dirty="0" smtClean="0">
                <a:latin typeface="HGPｺﾞｼｯｸM" panose="020B0600000000000000" pitchFamily="50" charset="-128"/>
                <a:ea typeface="HGPｺﾞｼｯｸM" panose="020B0600000000000000" pitchFamily="50" charset="-128"/>
              </a:rPr>
              <a:t>〇市</a:t>
            </a:r>
            <a:r>
              <a:rPr lang="ja-JP" altLang="en-US" sz="1400" dirty="0">
                <a:latin typeface="HGPｺﾞｼｯｸM" panose="020B0600000000000000" pitchFamily="50" charset="-128"/>
                <a:ea typeface="HGPｺﾞｼｯｸM" panose="020B0600000000000000" pitchFamily="50" charset="-128"/>
              </a:rPr>
              <a:t>が</a:t>
            </a:r>
            <a:r>
              <a:rPr lang="ja-JP" altLang="en-US" sz="1400" dirty="0" smtClean="0">
                <a:latin typeface="HGPｺﾞｼｯｸM" panose="020B0600000000000000" pitchFamily="50" charset="-128"/>
                <a:ea typeface="HGPｺﾞｼｯｸM" panose="020B0600000000000000" pitchFamily="50" charset="-128"/>
              </a:rPr>
              <a:t>実施する地域</a:t>
            </a:r>
            <a:r>
              <a:rPr lang="ja-JP" altLang="en-US" sz="1400" dirty="0">
                <a:latin typeface="HGPｺﾞｼｯｸM" panose="020B0600000000000000" pitchFamily="50" charset="-128"/>
                <a:ea typeface="HGPｺﾞｼｯｸM" panose="020B0600000000000000" pitchFamily="50" charset="-128"/>
              </a:rPr>
              <a:t>移行体制整備</a:t>
            </a:r>
            <a:r>
              <a:rPr lang="ja-JP" altLang="en-US" sz="1400" dirty="0" smtClean="0">
                <a:latin typeface="HGPｺﾞｼｯｸM" panose="020B0600000000000000" pitchFamily="50" charset="-128"/>
                <a:ea typeface="HGPｺﾞｼｯｸM" panose="020B0600000000000000" pitchFamily="50" charset="-128"/>
              </a:rPr>
              <a:t>事業におい</a:t>
            </a:r>
            <a:r>
              <a:rPr lang="ja-JP" altLang="en-US" sz="1400" dirty="0">
                <a:latin typeface="HGPｺﾞｼｯｸM" panose="020B0600000000000000" pitchFamily="50" charset="-128"/>
                <a:ea typeface="HGPｺﾞｼｯｸM" panose="020B0600000000000000" pitchFamily="50" charset="-128"/>
              </a:rPr>
              <a:t>て</a:t>
            </a:r>
            <a:r>
              <a:rPr lang="ja-JP" altLang="en-US" sz="1400" dirty="0" smtClean="0">
                <a:latin typeface="HGPｺﾞｼｯｸM" panose="020B0600000000000000" pitchFamily="50" charset="-128"/>
                <a:ea typeface="HGPｺﾞｼｯｸM" panose="020B0600000000000000" pitchFamily="50" charset="-128"/>
              </a:rPr>
              <a:t>、基幹相談支援センターが市内の入所施設へ</a:t>
            </a:r>
            <a:r>
              <a:rPr lang="ja-JP" altLang="en-US" sz="1400" dirty="0">
                <a:latin typeface="HGPｺﾞｼｯｸM" panose="020B0600000000000000" pitchFamily="50" charset="-128"/>
                <a:ea typeface="HGPｺﾞｼｯｸM" panose="020B0600000000000000" pitchFamily="50" charset="-128"/>
              </a:rPr>
              <a:t>の</a:t>
            </a:r>
            <a:r>
              <a:rPr lang="ja-JP" altLang="en-US" sz="1400" dirty="0" smtClean="0">
                <a:latin typeface="HGPｺﾞｼｯｸM" panose="020B0600000000000000" pitchFamily="50" charset="-128"/>
                <a:ea typeface="HGPｺﾞｼｯｸM" panose="020B0600000000000000" pitchFamily="50" charset="-128"/>
              </a:rPr>
              <a:t>働きかけ</a:t>
            </a:r>
            <a:r>
              <a:rPr lang="ja-JP" altLang="en-US" sz="1400" dirty="0">
                <a:latin typeface="HGPｺﾞｼｯｸM" panose="020B0600000000000000" pitchFamily="50" charset="-128"/>
                <a:ea typeface="HGPｺﾞｼｯｸM" panose="020B0600000000000000" pitchFamily="50" charset="-128"/>
              </a:rPr>
              <a:t>を行っている</a:t>
            </a:r>
            <a:r>
              <a:rPr lang="ja-JP" altLang="en-US" sz="1400" dirty="0" smtClean="0">
                <a:latin typeface="HGPｺﾞｼｯｸM" panose="020B0600000000000000" pitchFamily="50" charset="-128"/>
                <a:ea typeface="HGPｺﾞｼｯｸM" panose="020B0600000000000000" pitchFamily="50" charset="-128"/>
              </a:rPr>
              <a:t>。</a:t>
            </a:r>
            <a:r>
              <a:rPr lang="en-US" altLang="ja-JP" sz="1400" dirty="0" smtClean="0">
                <a:latin typeface="HGPｺﾞｼｯｸM" panose="020B0600000000000000" pitchFamily="50" charset="-128"/>
                <a:ea typeface="HGPｺﾞｼｯｸM" panose="020B0600000000000000" pitchFamily="50" charset="-128"/>
              </a:rPr>
              <a:t>(</a:t>
            </a:r>
            <a:r>
              <a:rPr lang="ja-JP" altLang="en-US" sz="1400" dirty="0" smtClean="0">
                <a:latin typeface="HGPｺﾞｼｯｸM" panose="020B0600000000000000" pitchFamily="50" charset="-128"/>
                <a:ea typeface="HGPｺﾞｼｯｸM" panose="020B0600000000000000" pitchFamily="50" charset="-128"/>
              </a:rPr>
              <a:t>堺市）</a:t>
            </a:r>
            <a:endParaRPr lang="en-US" altLang="ja-JP" sz="1400" dirty="0">
              <a:latin typeface="HGPｺﾞｼｯｸM" panose="020B0600000000000000" pitchFamily="50" charset="-128"/>
              <a:ea typeface="HGPｺﾞｼｯｸM" panose="020B0600000000000000" pitchFamily="50" charset="-128"/>
            </a:endParaRPr>
          </a:p>
          <a:p>
            <a:r>
              <a:rPr lang="ja-JP" altLang="en-US" sz="1400" dirty="0">
                <a:latin typeface="HGPｺﾞｼｯｸM" panose="020B0600000000000000" pitchFamily="50" charset="-128"/>
                <a:ea typeface="HGPｺﾞｼｯｸM" panose="020B0600000000000000" pitchFamily="50" charset="-128"/>
              </a:rPr>
              <a:t>〇</a:t>
            </a:r>
            <a:r>
              <a:rPr lang="ja-JP" altLang="en-US" sz="1400" dirty="0" smtClean="0">
                <a:latin typeface="HGPｺﾞｼｯｸM" panose="020B0600000000000000" pitchFamily="50" charset="-128"/>
                <a:ea typeface="HGPｺﾞｼｯｸM" panose="020B0600000000000000" pitchFamily="50" charset="-128"/>
              </a:rPr>
              <a:t>入所</a:t>
            </a:r>
            <a:r>
              <a:rPr lang="ja-JP" altLang="en-US" sz="1400" dirty="0">
                <a:latin typeface="HGPｺﾞｼｯｸM" panose="020B0600000000000000" pitchFamily="50" charset="-128"/>
                <a:ea typeface="HGPｺﾞｼｯｸM" panose="020B0600000000000000" pitchFamily="50" charset="-128"/>
              </a:rPr>
              <a:t>施設・基幹相談支援センター・行政で地域生活移行支援会議を年</a:t>
            </a:r>
            <a:r>
              <a:rPr lang="en-US" altLang="ja-JP" sz="1400" dirty="0">
                <a:latin typeface="HGPｺﾞｼｯｸM" panose="020B0600000000000000" pitchFamily="50" charset="-128"/>
                <a:ea typeface="HGPｺﾞｼｯｸM" panose="020B0600000000000000" pitchFamily="50" charset="-128"/>
              </a:rPr>
              <a:t>2</a:t>
            </a:r>
            <a:r>
              <a:rPr lang="ja-JP" altLang="en-US" sz="1400" dirty="0">
                <a:latin typeface="HGPｺﾞｼｯｸM" panose="020B0600000000000000" pitchFamily="50" charset="-128"/>
                <a:ea typeface="HGPｺﾞｼｯｸM" panose="020B0600000000000000" pitchFamily="50" charset="-128"/>
              </a:rPr>
              <a:t>回開催し、地域</a:t>
            </a:r>
            <a:r>
              <a:rPr lang="ja-JP" altLang="en-US" sz="1400" dirty="0" smtClean="0">
                <a:latin typeface="HGPｺﾞｼｯｸM" panose="020B0600000000000000" pitchFamily="50" charset="-128"/>
                <a:ea typeface="HGPｺﾞｼｯｸM" panose="020B0600000000000000" pitchFamily="50" charset="-128"/>
              </a:rPr>
              <a:t>移行</a:t>
            </a:r>
            <a:r>
              <a:rPr lang="ja-JP" altLang="en-US" sz="1400" dirty="0">
                <a:latin typeface="HGPｺﾞｼｯｸM" panose="020B0600000000000000" pitchFamily="50" charset="-128"/>
                <a:ea typeface="HGPｺﾞｼｯｸM" panose="020B0600000000000000" pitchFamily="50" charset="-128"/>
              </a:rPr>
              <a:t>に関する</a:t>
            </a:r>
            <a:r>
              <a:rPr lang="ja-JP" altLang="en-US" sz="1400" dirty="0" smtClean="0">
                <a:latin typeface="HGPｺﾞｼｯｸM" panose="020B0600000000000000" pitchFamily="50" charset="-128"/>
                <a:ea typeface="HGPｺﾞｼｯｸM" panose="020B0600000000000000" pitchFamily="50" charset="-128"/>
              </a:rPr>
              <a:t>取り組みや課題</a:t>
            </a:r>
            <a:r>
              <a:rPr lang="en-US" altLang="ja-JP" sz="1400" dirty="0">
                <a:latin typeface="HGPｺﾞｼｯｸM" panose="020B0600000000000000" pitchFamily="50" charset="-128"/>
                <a:ea typeface="HGPｺﾞｼｯｸM" panose="020B0600000000000000" pitchFamily="50" charset="-128"/>
              </a:rPr>
              <a:t> </a:t>
            </a:r>
            <a:r>
              <a:rPr lang="en-US" altLang="ja-JP" sz="1400" dirty="0" smtClean="0">
                <a:latin typeface="HGPｺﾞｼｯｸM" panose="020B0600000000000000" pitchFamily="50" charset="-128"/>
                <a:ea typeface="HGPｺﾞｼｯｸM" panose="020B0600000000000000" pitchFamily="50" charset="-128"/>
              </a:rPr>
              <a:t>  </a:t>
            </a:r>
            <a:r>
              <a:rPr lang="ja-JP" altLang="en-US" sz="1400" dirty="0" smtClean="0">
                <a:latin typeface="HGPｺﾞｼｯｸM" panose="020B0600000000000000" pitchFamily="50" charset="-128"/>
                <a:ea typeface="HGPｺﾞｼｯｸM" panose="020B0600000000000000" pitchFamily="50" charset="-128"/>
              </a:rPr>
              <a:t>　　　　</a:t>
            </a:r>
            <a:endParaRPr lang="en-US" altLang="ja-JP" sz="1400" dirty="0" smtClean="0">
              <a:latin typeface="HGPｺﾞｼｯｸM" panose="020B0600000000000000" pitchFamily="50" charset="-128"/>
              <a:ea typeface="HGPｺﾞｼｯｸM" panose="020B0600000000000000" pitchFamily="50" charset="-128"/>
            </a:endParaRPr>
          </a:p>
          <a:p>
            <a:pPr>
              <a:spcAft>
                <a:spcPts val="600"/>
              </a:spcAft>
            </a:pPr>
            <a:r>
              <a:rPr lang="ja-JP" altLang="en-US" sz="1400" dirty="0">
                <a:latin typeface="HGPｺﾞｼｯｸM" panose="020B0600000000000000" pitchFamily="50" charset="-128"/>
                <a:ea typeface="HGPｺﾞｼｯｸM" panose="020B0600000000000000" pitchFamily="50" charset="-128"/>
              </a:rPr>
              <a:t>　 等</a:t>
            </a:r>
            <a:r>
              <a:rPr lang="ja-JP" altLang="en-US" sz="1400" dirty="0" smtClean="0">
                <a:latin typeface="HGPｺﾞｼｯｸM" panose="020B0600000000000000" pitchFamily="50" charset="-128"/>
                <a:ea typeface="HGPｺﾞｼｯｸM" panose="020B0600000000000000" pitchFamily="50" charset="-128"/>
              </a:rPr>
              <a:t>を</a:t>
            </a:r>
            <a:r>
              <a:rPr lang="ja-JP" altLang="en-US" sz="1400" dirty="0">
                <a:latin typeface="HGPｺﾞｼｯｸM" panose="020B0600000000000000" pitchFamily="50" charset="-128"/>
                <a:ea typeface="HGPｺﾞｼｯｸM" panose="020B0600000000000000" pitchFamily="50" charset="-128"/>
              </a:rPr>
              <a:t>共有している。（</a:t>
            </a:r>
            <a:r>
              <a:rPr lang="ja-JP" altLang="en-US" sz="1400" dirty="0" smtClean="0">
                <a:latin typeface="HGPｺﾞｼｯｸM" panose="020B0600000000000000" pitchFamily="50" charset="-128"/>
                <a:ea typeface="HGPｺﾞｼｯｸM" panose="020B0600000000000000" pitchFamily="50" charset="-128"/>
              </a:rPr>
              <a:t>堺市他）</a:t>
            </a:r>
            <a:endParaRPr lang="en-US" altLang="ja-JP" sz="1400" dirty="0">
              <a:latin typeface="HGPｺﾞｼｯｸM" panose="020B0600000000000000" pitchFamily="50" charset="-128"/>
              <a:ea typeface="HGPｺﾞｼｯｸM" panose="020B0600000000000000" pitchFamily="50" charset="-128"/>
            </a:endParaRPr>
          </a:p>
          <a:p>
            <a:pPr marL="180000" indent="-180000">
              <a:spcAft>
                <a:spcPts val="600"/>
              </a:spcAft>
            </a:pPr>
            <a:r>
              <a:rPr lang="ja-JP" altLang="en-US" sz="1400" dirty="0" smtClean="0">
                <a:latin typeface="HGSｺﾞｼｯｸM" panose="020B0600000000000000" pitchFamily="50" charset="-128"/>
                <a:ea typeface="HGSｺﾞｼｯｸM" panose="020B0600000000000000" pitchFamily="50" charset="-128"/>
              </a:rPr>
              <a:t>〇すべ</a:t>
            </a:r>
            <a:r>
              <a:rPr lang="ja-JP" altLang="en-US" sz="1400" dirty="0">
                <a:latin typeface="HGSｺﾞｼｯｸM" panose="020B0600000000000000" pitchFamily="50" charset="-128"/>
                <a:ea typeface="HGSｺﾞｼｯｸM" panose="020B0600000000000000" pitchFamily="50" charset="-128"/>
              </a:rPr>
              <a:t>て</a:t>
            </a:r>
            <a:r>
              <a:rPr lang="ja-JP" altLang="en-US" sz="1400" dirty="0" smtClean="0">
                <a:latin typeface="HGSｺﾞｼｯｸM" panose="020B0600000000000000" pitchFamily="50" charset="-128"/>
                <a:ea typeface="HGSｺﾞｼｯｸM" panose="020B0600000000000000" pitchFamily="50" charset="-128"/>
              </a:rPr>
              <a:t>の施設入所者</a:t>
            </a:r>
            <a:r>
              <a:rPr lang="ja-JP" altLang="en-US" sz="1400" dirty="0">
                <a:latin typeface="HGSｺﾞｼｯｸM" panose="020B0600000000000000" pitchFamily="50" charset="-128"/>
                <a:ea typeface="HGSｺﾞｼｯｸM" panose="020B0600000000000000" pitchFamily="50" charset="-128"/>
              </a:rPr>
              <a:t>に計画相談支援</a:t>
            </a:r>
            <a:r>
              <a:rPr lang="ja-JP" altLang="en-US" sz="1400" dirty="0" smtClean="0">
                <a:latin typeface="HGSｺﾞｼｯｸM" panose="020B0600000000000000" pitchFamily="50" charset="-128"/>
                <a:ea typeface="HGSｺﾞｼｯｸM" panose="020B0600000000000000" pitchFamily="50" charset="-128"/>
              </a:rPr>
              <a:t>をつ</a:t>
            </a:r>
            <a:r>
              <a:rPr lang="ja-JP" altLang="en-US" sz="1400" dirty="0">
                <a:latin typeface="HGSｺﾞｼｯｸM" panose="020B0600000000000000" pitchFamily="50" charset="-128"/>
                <a:ea typeface="HGSｺﾞｼｯｸM" panose="020B0600000000000000" pitchFamily="50" charset="-128"/>
              </a:rPr>
              <a:t>け</a:t>
            </a:r>
            <a:r>
              <a:rPr lang="ja-JP" altLang="en-US" sz="1400" dirty="0" smtClean="0">
                <a:latin typeface="HGSｺﾞｼｯｸM" panose="020B0600000000000000" pitchFamily="50" charset="-128"/>
                <a:ea typeface="HGSｺﾞｼｯｸM" panose="020B0600000000000000" pitchFamily="50" charset="-128"/>
              </a:rPr>
              <a:t>、モニタリングの度に相談支援専門員が施設入所者や</a:t>
            </a:r>
            <a:r>
              <a:rPr lang="ja-JP" altLang="en-US" sz="1400" dirty="0">
                <a:latin typeface="HGSｺﾞｼｯｸM" panose="020B0600000000000000" pitchFamily="50" charset="-128"/>
                <a:ea typeface="HGSｺﾞｼｯｸM" panose="020B0600000000000000" pitchFamily="50" charset="-128"/>
              </a:rPr>
              <a:t>家族</a:t>
            </a:r>
            <a:r>
              <a:rPr lang="ja-JP" altLang="en-US" sz="1400" dirty="0" smtClean="0">
                <a:latin typeface="HGSｺﾞｼｯｸM" panose="020B0600000000000000" pitchFamily="50" charset="-128"/>
                <a:ea typeface="HGSｺﾞｼｯｸM" panose="020B0600000000000000" pitchFamily="50" charset="-128"/>
              </a:rPr>
              <a:t>に地域移行の希望</a:t>
            </a:r>
            <a:r>
              <a:rPr lang="ja-JP" altLang="en-US" sz="1400" dirty="0">
                <a:latin typeface="HGSｺﾞｼｯｸM" panose="020B0600000000000000" pitchFamily="50" charset="-128"/>
                <a:ea typeface="HGSｺﾞｼｯｸM" panose="020B0600000000000000" pitchFamily="50" charset="-128"/>
              </a:rPr>
              <a:t>を確認している。また、施設</a:t>
            </a:r>
            <a:r>
              <a:rPr lang="ja-JP" altLang="en-US" sz="1400" dirty="0" smtClean="0">
                <a:latin typeface="HGSｺﾞｼｯｸM" panose="020B0600000000000000" pitchFamily="50" charset="-128"/>
                <a:ea typeface="HGSｺﾞｼｯｸM" panose="020B0600000000000000" pitchFamily="50" charset="-128"/>
              </a:rPr>
              <a:t>職員に対しても、本人の地域移行の見通しを聞き取っている。</a:t>
            </a:r>
            <a:r>
              <a:rPr lang="ja-JP" altLang="en-US" sz="1400" dirty="0">
                <a:latin typeface="HGSｺﾞｼｯｸM" panose="020B0600000000000000" pitchFamily="50" charset="-128"/>
                <a:ea typeface="HGSｺﾞｼｯｸM" panose="020B0600000000000000" pitchFamily="50" charset="-128"/>
              </a:rPr>
              <a:t>（</a:t>
            </a:r>
            <a:r>
              <a:rPr lang="ja-JP" altLang="en-US" sz="1400" dirty="0" smtClean="0">
                <a:latin typeface="HGSｺﾞｼｯｸM" panose="020B0600000000000000" pitchFamily="50" charset="-128"/>
                <a:ea typeface="HGSｺﾞｼｯｸM" panose="020B0600000000000000" pitchFamily="50" charset="-128"/>
              </a:rPr>
              <a:t>摂津市）</a:t>
            </a:r>
            <a:endParaRPr lang="en-US" altLang="ja-JP" sz="1400" dirty="0">
              <a:latin typeface="HGSｺﾞｼｯｸM" panose="020B0600000000000000" pitchFamily="50" charset="-128"/>
              <a:ea typeface="HGSｺﾞｼｯｸM" panose="020B0600000000000000" pitchFamily="50" charset="-128"/>
            </a:endParaRPr>
          </a:p>
          <a:p>
            <a:pPr marL="180000" indent="-180000"/>
            <a:r>
              <a:rPr lang="ja-JP" altLang="en-US" sz="1400" dirty="0" smtClean="0">
                <a:latin typeface="HGSｺﾞｼｯｸM" panose="020B0600000000000000" pitchFamily="50" charset="-128"/>
                <a:ea typeface="HGSｺﾞｼｯｸM" panose="020B0600000000000000" pitchFamily="50" charset="-128"/>
              </a:rPr>
              <a:t>〇地域移行の推進にあたり、各区の基幹相談支援センターと入所施設との顔の見える関係を築くため、市（福祉局）が調整役を担い、</a:t>
            </a:r>
            <a:r>
              <a:rPr lang="en-US" altLang="ja-JP" sz="1400" dirty="0">
                <a:latin typeface="HGSｺﾞｼｯｸM" panose="020B0600000000000000" pitchFamily="50" charset="-128"/>
                <a:ea typeface="HGSｺﾞｼｯｸM" panose="020B0600000000000000" pitchFamily="50" charset="-128"/>
              </a:rPr>
              <a:t>3</a:t>
            </a:r>
            <a:r>
              <a:rPr lang="ja-JP" altLang="en-US" sz="1400" dirty="0" smtClean="0">
                <a:latin typeface="HGSｺﾞｼｯｸM" panose="020B0600000000000000" pitchFamily="50" charset="-128"/>
                <a:ea typeface="HGSｺﾞｼｯｸM" panose="020B0600000000000000" pitchFamily="50" charset="-128"/>
              </a:rPr>
              <a:t>者で意見交換等を行っている。（大阪市</a:t>
            </a:r>
            <a:r>
              <a:rPr lang="ja-JP" altLang="en-US" sz="1400" dirty="0">
                <a:latin typeface="HGSｺﾞｼｯｸM" panose="020B0600000000000000" pitchFamily="50" charset="-128"/>
                <a:ea typeface="HGSｺﾞｼｯｸM" panose="020B0600000000000000" pitchFamily="50" charset="-128"/>
              </a:rPr>
              <a:t>）　</a:t>
            </a:r>
            <a:endParaRPr lang="en-US" altLang="ja-JP" sz="1400" dirty="0">
              <a:latin typeface="HGSｺﾞｼｯｸM" panose="020B0600000000000000" pitchFamily="50" charset="-128"/>
              <a:ea typeface="HGSｺﾞｼｯｸM" panose="020B0600000000000000" pitchFamily="50" charset="-128"/>
            </a:endParaRPr>
          </a:p>
        </p:txBody>
      </p:sp>
      <p:sp>
        <p:nvSpPr>
          <p:cNvPr id="2" name="スライド番号プレースホルダー 1"/>
          <p:cNvSpPr>
            <a:spLocks noGrp="1"/>
          </p:cNvSpPr>
          <p:nvPr>
            <p:ph type="sldNum" sz="quarter" idx="12"/>
          </p:nvPr>
        </p:nvSpPr>
        <p:spPr/>
        <p:txBody>
          <a:bodyPr/>
          <a:lstStyle/>
          <a:p>
            <a:r>
              <a:rPr kumimoji="1" lang="ja-JP" altLang="en-US" b="1" dirty="0" smtClean="0">
                <a:solidFill>
                  <a:schemeClr val="tx1"/>
                </a:solidFill>
                <a:latin typeface="HGS明朝B" panose="02020800000000000000" pitchFamily="18" charset="-128"/>
                <a:ea typeface="HGS明朝B" panose="02020800000000000000" pitchFamily="18" charset="-128"/>
              </a:rPr>
              <a:t>４</a:t>
            </a:r>
            <a:endParaRPr kumimoji="1" lang="ja-JP" altLang="en-US" b="1" dirty="0">
              <a:solidFill>
                <a:schemeClr val="tx1"/>
              </a:solidFill>
              <a:latin typeface="HGS明朝B" panose="02020800000000000000" pitchFamily="18" charset="-128"/>
              <a:ea typeface="HGS明朝B" panose="02020800000000000000" pitchFamily="18" charset="-128"/>
            </a:endParaRPr>
          </a:p>
        </p:txBody>
      </p:sp>
      <p:sp>
        <p:nvSpPr>
          <p:cNvPr id="3" name="正方形/長方形 2"/>
          <p:cNvSpPr/>
          <p:nvPr/>
        </p:nvSpPr>
        <p:spPr>
          <a:xfrm>
            <a:off x="179512" y="911622"/>
            <a:ext cx="8871723" cy="1077218"/>
          </a:xfrm>
          <a:prstGeom prst="rect">
            <a:avLst/>
          </a:prstGeom>
        </p:spPr>
        <p:txBody>
          <a:bodyPr wrap="square">
            <a:spAutoFit/>
          </a:bodyPr>
          <a:lstStyle/>
          <a:p>
            <a:pPr marL="180000" lvl="0" indent="-180000">
              <a:spcAft>
                <a:spcPts val="600"/>
              </a:spcAft>
            </a:pPr>
            <a:r>
              <a:rPr lang="ja-JP" altLang="en-US" sz="1600" dirty="0" smtClean="0">
                <a:solidFill>
                  <a:prstClr val="black"/>
                </a:solidFill>
                <a:latin typeface="HG丸ｺﾞｼｯｸM-PRO" panose="020F0600000000000000" pitchFamily="50" charset="-128"/>
                <a:ea typeface="HG丸ｺﾞｼｯｸM-PRO" panose="020F0600000000000000" pitchFamily="50" charset="-128"/>
              </a:rPr>
              <a:t>○施設入所者</a:t>
            </a:r>
            <a:r>
              <a:rPr lang="ja-JP" altLang="en-US" sz="1600" dirty="0">
                <a:solidFill>
                  <a:prstClr val="black"/>
                </a:solidFill>
                <a:latin typeface="HG丸ｺﾞｼｯｸM-PRO" panose="020F0600000000000000" pitchFamily="50" charset="-128"/>
                <a:ea typeface="HG丸ｺﾞｼｯｸM-PRO" panose="020F0600000000000000" pitchFamily="50" charset="-128"/>
              </a:rPr>
              <a:t>の家族は</a:t>
            </a:r>
            <a:r>
              <a:rPr lang="ja-JP" altLang="en-US" sz="1600" dirty="0" smtClean="0">
                <a:solidFill>
                  <a:prstClr val="black"/>
                </a:solidFill>
                <a:latin typeface="HG丸ｺﾞｼｯｸM-PRO" panose="020F0600000000000000" pitchFamily="50" charset="-128"/>
                <a:ea typeface="HG丸ｺﾞｼｯｸM-PRO" panose="020F0600000000000000" pitchFamily="50" charset="-128"/>
              </a:rPr>
              <a:t>、将来にわたって地域で暮らし続けられるのかと</a:t>
            </a:r>
            <a:r>
              <a:rPr lang="ja-JP" altLang="en-US" sz="1600" dirty="0">
                <a:solidFill>
                  <a:prstClr val="black"/>
                </a:solidFill>
                <a:latin typeface="HG丸ｺﾞｼｯｸM-PRO" panose="020F0600000000000000" pitchFamily="50" charset="-128"/>
                <a:ea typeface="HG丸ｺﾞｼｯｸM-PRO" panose="020F0600000000000000" pitchFamily="50" charset="-128"/>
              </a:rPr>
              <a:t>いった</a:t>
            </a:r>
            <a:r>
              <a:rPr lang="ja-JP" altLang="en-US" sz="1600" dirty="0" smtClean="0">
                <a:solidFill>
                  <a:prstClr val="black"/>
                </a:solidFill>
                <a:latin typeface="HG丸ｺﾞｼｯｸM-PRO" panose="020F0600000000000000" pitchFamily="50" charset="-128"/>
                <a:ea typeface="HG丸ｺﾞｼｯｸM-PRO" panose="020F0600000000000000" pitchFamily="50" charset="-128"/>
              </a:rPr>
              <a:t>不安などから地域移行に反対</a:t>
            </a:r>
            <a:r>
              <a:rPr lang="ja-JP" altLang="en-US" sz="1600" dirty="0">
                <a:solidFill>
                  <a:prstClr val="black"/>
                </a:solidFill>
                <a:latin typeface="HG丸ｺﾞｼｯｸM-PRO" panose="020F0600000000000000" pitchFamily="50" charset="-128"/>
                <a:ea typeface="HG丸ｺﾞｼｯｸM-PRO" panose="020F0600000000000000" pitchFamily="50" charset="-128"/>
              </a:rPr>
              <a:t>することがある。宿泊体験等の様子を見てもらったり、家族も参加する施設行事等</a:t>
            </a:r>
            <a:r>
              <a:rPr lang="ja-JP" altLang="en-US" sz="1600" dirty="0" smtClean="0">
                <a:solidFill>
                  <a:prstClr val="black"/>
                </a:solidFill>
                <a:latin typeface="HG丸ｺﾞｼｯｸM-PRO" panose="020F0600000000000000" pitchFamily="50" charset="-128"/>
                <a:ea typeface="HG丸ｺﾞｼｯｸM-PRO" panose="020F0600000000000000" pitchFamily="50" charset="-128"/>
              </a:rPr>
              <a:t>で地域移行の制度を説明するなど</a:t>
            </a:r>
            <a:r>
              <a:rPr lang="ja-JP" altLang="en-US" sz="1600" dirty="0">
                <a:solidFill>
                  <a:prstClr val="black"/>
                </a:solidFill>
                <a:latin typeface="HG丸ｺﾞｼｯｸM-PRO" panose="020F0600000000000000" pitchFamily="50" charset="-128"/>
                <a:ea typeface="HG丸ｺﾞｼｯｸM-PRO" panose="020F0600000000000000" pitchFamily="50" charset="-128"/>
              </a:rPr>
              <a:t>、</a:t>
            </a:r>
            <a:r>
              <a:rPr lang="ja-JP" altLang="en-US" sz="1600" dirty="0" smtClean="0">
                <a:solidFill>
                  <a:prstClr val="black"/>
                </a:solidFill>
                <a:latin typeface="HG丸ｺﾞｼｯｸM-PRO" panose="020F0600000000000000" pitchFamily="50" charset="-128"/>
                <a:ea typeface="HG丸ｺﾞｼｯｸM-PRO" panose="020F0600000000000000" pitchFamily="50" charset="-128"/>
              </a:rPr>
              <a:t>市町村、相談</a:t>
            </a:r>
            <a:r>
              <a:rPr lang="ja-JP" altLang="en-US" sz="1600" dirty="0">
                <a:solidFill>
                  <a:prstClr val="black"/>
                </a:solidFill>
                <a:latin typeface="HG丸ｺﾞｼｯｸM-PRO" panose="020F0600000000000000" pitchFamily="50" charset="-128"/>
                <a:ea typeface="HG丸ｺﾞｼｯｸM-PRO" panose="020F0600000000000000" pitchFamily="50" charset="-128"/>
              </a:rPr>
              <a:t>支援</a:t>
            </a:r>
            <a:r>
              <a:rPr lang="ja-JP" altLang="en-US" sz="1600" dirty="0" smtClean="0">
                <a:solidFill>
                  <a:prstClr val="black"/>
                </a:solidFill>
                <a:latin typeface="HG丸ｺﾞｼｯｸM-PRO" panose="020F0600000000000000" pitchFamily="50" charset="-128"/>
                <a:ea typeface="HG丸ｺﾞｼｯｸM-PRO" panose="020F0600000000000000" pitchFamily="50" charset="-128"/>
              </a:rPr>
              <a:t>事業所、入所施設が連携して家族</a:t>
            </a:r>
            <a:r>
              <a:rPr lang="ja-JP" altLang="en-US" sz="1600" dirty="0">
                <a:solidFill>
                  <a:prstClr val="black"/>
                </a:solidFill>
                <a:latin typeface="HG丸ｺﾞｼｯｸM-PRO" panose="020F0600000000000000" pitchFamily="50" charset="-128"/>
                <a:ea typeface="HG丸ｺﾞｼｯｸM-PRO" panose="020F0600000000000000" pitchFamily="50" charset="-128"/>
              </a:rPr>
              <a:t>への啓発ができないか。</a:t>
            </a:r>
            <a:endParaRPr lang="en-US" altLang="ja-JP" sz="1600" dirty="0">
              <a:solidFill>
                <a:prstClr val="black"/>
              </a:solidFill>
              <a:latin typeface="HG丸ｺﾞｼｯｸM-PRO" panose="020F0600000000000000" pitchFamily="50" charset="-128"/>
              <a:ea typeface="HG丸ｺﾞｼｯｸM-PRO" panose="020F0600000000000000" pitchFamily="50" charset="-128"/>
            </a:endParaRPr>
          </a:p>
        </p:txBody>
      </p:sp>
      <p:sp>
        <p:nvSpPr>
          <p:cNvPr id="4" name="正方形/長方形 3"/>
          <p:cNvSpPr/>
          <p:nvPr/>
        </p:nvSpPr>
        <p:spPr>
          <a:xfrm>
            <a:off x="136852" y="2624424"/>
            <a:ext cx="8946493" cy="3456384"/>
          </a:xfrm>
          <a:prstGeom prst="rect">
            <a:avLst/>
          </a:prstGeom>
          <a:noFill/>
          <a:ln>
            <a:prstDash val="dash"/>
          </a:ln>
        </p:spPr>
        <p:style>
          <a:lnRef idx="2">
            <a:schemeClr val="dk1"/>
          </a:lnRef>
          <a:fillRef idx="1">
            <a:schemeClr val="lt1"/>
          </a:fillRef>
          <a:effectRef idx="0">
            <a:schemeClr val="dk1"/>
          </a:effectRef>
          <a:fontRef idx="minor">
            <a:schemeClr val="dk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
        <p:nvSpPr>
          <p:cNvPr id="8" name="角丸四角形 7"/>
          <p:cNvSpPr/>
          <p:nvPr/>
        </p:nvSpPr>
        <p:spPr>
          <a:xfrm>
            <a:off x="129956" y="2589640"/>
            <a:ext cx="2135966" cy="376827"/>
          </a:xfrm>
          <a:prstGeom prst="roundRect">
            <a:avLst/>
          </a:prstGeom>
          <a:solidFill>
            <a:schemeClr val="bg1">
              <a:lumMod val="65000"/>
            </a:schemeClr>
          </a:solidFill>
          <a:ln>
            <a:noFill/>
          </a:ln>
        </p:spPr>
        <p:style>
          <a:lnRef idx="2">
            <a:schemeClr val="dk1"/>
          </a:lnRef>
          <a:fillRef idx="1">
            <a:schemeClr val="lt1"/>
          </a:fillRef>
          <a:effectRef idx="0">
            <a:schemeClr val="dk1"/>
          </a:effectRef>
          <a:fontRef idx="minor">
            <a:schemeClr val="dk1"/>
          </a:fontRef>
        </p:style>
        <p:txBody>
          <a:bodyPr rtlCol="0" anchor="t"/>
          <a:lstStyle/>
          <a:p>
            <a:pPr algn="ctr"/>
            <a:r>
              <a:rPr lang="ja-JP" altLang="en-US" sz="1400" dirty="0" smtClean="0">
                <a:latin typeface="HGP明朝B" panose="02020800000000000000" pitchFamily="18" charset="-128"/>
                <a:ea typeface="HGP明朝B" panose="02020800000000000000" pitchFamily="18" charset="-128"/>
              </a:rPr>
              <a:t>市町村での取り組み例</a:t>
            </a:r>
            <a:endParaRPr kumimoji="1" lang="ja-JP" altLang="en-US" sz="1400" dirty="0" smtClean="0">
              <a:latin typeface="HGP明朝B" panose="02020800000000000000" pitchFamily="18" charset="-128"/>
              <a:ea typeface="HGP明朝B" panose="02020800000000000000" pitchFamily="18" charset="-128"/>
            </a:endParaRPr>
          </a:p>
        </p:txBody>
      </p:sp>
    </p:spTree>
    <p:extLst>
      <p:ext uri="{BB962C8B-B14F-4D97-AF65-F5344CB8AC3E}">
        <p14:creationId xmlns:p14="http://schemas.microsoft.com/office/powerpoint/2010/main" val="33213411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直線コネクタ 10"/>
          <p:cNvCxnSpPr/>
          <p:nvPr/>
        </p:nvCxnSpPr>
        <p:spPr>
          <a:xfrm>
            <a:off x="136853" y="696944"/>
            <a:ext cx="8946493"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2" name="タイトル 1"/>
          <p:cNvSpPr txBox="1">
            <a:spLocks/>
          </p:cNvSpPr>
          <p:nvPr/>
        </p:nvSpPr>
        <p:spPr>
          <a:xfrm>
            <a:off x="136851" y="237789"/>
            <a:ext cx="7179420" cy="436296"/>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2400" b="1" dirty="0" smtClean="0">
                <a:latin typeface="HG丸ｺﾞｼｯｸM-PRO" panose="020F0600000000000000" pitchFamily="50" charset="-128"/>
                <a:ea typeface="HG丸ｺﾞｼｯｸM-PRO" panose="020F0600000000000000" pitchFamily="50" charset="-128"/>
              </a:rPr>
              <a:t>提言</a:t>
            </a:r>
            <a:r>
              <a:rPr lang="en-US" altLang="ja-JP" sz="2400" b="1" dirty="0" smtClean="0">
                <a:latin typeface="HG丸ｺﾞｼｯｸM-PRO" panose="020F0600000000000000" pitchFamily="50" charset="-128"/>
                <a:ea typeface="HG丸ｺﾞｼｯｸM-PRO" panose="020F0600000000000000" pitchFamily="50" charset="-128"/>
              </a:rPr>
              <a:t>2</a:t>
            </a:r>
            <a:r>
              <a:rPr lang="ja-JP" altLang="en-US" sz="2400" b="1" dirty="0">
                <a:latin typeface="HG丸ｺﾞｼｯｸM-PRO" panose="020F0600000000000000" pitchFamily="50" charset="-128"/>
                <a:ea typeface="HG丸ｺﾞｼｯｸM-PRO" panose="020F0600000000000000" pitchFamily="50" charset="-128"/>
              </a:rPr>
              <a:t>；</a:t>
            </a:r>
            <a:r>
              <a:rPr lang="ja-JP" altLang="en-US" sz="2400" b="1" dirty="0" smtClean="0">
                <a:latin typeface="HG丸ｺﾞｼｯｸM-PRO" panose="020F0600000000000000" pitchFamily="50" charset="-128"/>
                <a:ea typeface="HG丸ｺﾞｼｯｸM-PRO" panose="020F0600000000000000" pitchFamily="50" charset="-128"/>
              </a:rPr>
              <a:t>重度化・高齢化に対応した受け皿について</a:t>
            </a:r>
            <a:endParaRPr lang="ja-JP" altLang="en-US" sz="2400" b="1" dirty="0">
              <a:latin typeface="HG丸ｺﾞｼｯｸM-PRO" panose="020F0600000000000000" pitchFamily="50" charset="-128"/>
              <a:ea typeface="HG丸ｺﾞｼｯｸM-PRO" panose="020F0600000000000000" pitchFamily="50" charset="-128"/>
            </a:endParaRPr>
          </a:p>
        </p:txBody>
      </p:sp>
      <p:sp>
        <p:nvSpPr>
          <p:cNvPr id="6" name="正方形/長方形 5"/>
          <p:cNvSpPr/>
          <p:nvPr/>
        </p:nvSpPr>
        <p:spPr>
          <a:xfrm>
            <a:off x="100235" y="2282704"/>
            <a:ext cx="8960497" cy="2616101"/>
          </a:xfrm>
          <a:prstGeom prst="rect">
            <a:avLst/>
          </a:prstGeom>
        </p:spPr>
        <p:txBody>
          <a:bodyPr wrap="square">
            <a:spAutoFit/>
          </a:bodyPr>
          <a:lstStyle/>
          <a:p>
            <a:pPr marL="180000" indent="-180000">
              <a:spcAft>
                <a:spcPts val="1200"/>
              </a:spcAft>
            </a:pPr>
            <a:r>
              <a:rPr lang="ja-JP" altLang="en-US" sz="1600" dirty="0">
                <a:latin typeface="HG丸ｺﾞｼｯｸM-PRO" panose="020F0600000000000000" pitchFamily="50" charset="-128"/>
                <a:ea typeface="HG丸ｺﾞｼｯｸM-PRO" panose="020F0600000000000000" pitchFamily="50" charset="-128"/>
              </a:rPr>
              <a:t>○</a:t>
            </a:r>
            <a:r>
              <a:rPr lang="ja-JP" altLang="en-US" sz="1600" dirty="0" smtClean="0">
                <a:latin typeface="HG丸ｺﾞｼｯｸM-PRO" panose="020F0600000000000000" pitchFamily="50" charset="-128"/>
                <a:ea typeface="HG丸ｺﾞｼｯｸM-PRO" panose="020F0600000000000000" pitchFamily="50" charset="-128"/>
              </a:rPr>
              <a:t>強度</a:t>
            </a:r>
            <a:r>
              <a:rPr lang="ja-JP" altLang="en-US" sz="1600" dirty="0" err="1" smtClean="0">
                <a:latin typeface="HG丸ｺﾞｼｯｸM-PRO" panose="020F0600000000000000" pitchFamily="50" charset="-128"/>
                <a:ea typeface="HG丸ｺﾞｼｯｸM-PRO" panose="020F0600000000000000" pitchFamily="50" charset="-128"/>
              </a:rPr>
              <a:t>行動障がい</a:t>
            </a:r>
            <a:r>
              <a:rPr lang="ja-JP" altLang="en-US" sz="1600" dirty="0" smtClean="0">
                <a:latin typeface="HG丸ｺﾞｼｯｸM-PRO" panose="020F0600000000000000" pitchFamily="50" charset="-128"/>
                <a:ea typeface="HG丸ｺﾞｼｯｸM-PRO" panose="020F0600000000000000" pitchFamily="50" charset="-128"/>
              </a:rPr>
              <a:t>、医療的ケア、</a:t>
            </a:r>
            <a:r>
              <a:rPr lang="ja-JP" altLang="en-US" sz="1600" dirty="0" err="1" smtClean="0">
                <a:latin typeface="HG丸ｺﾞｼｯｸM-PRO" panose="020F0600000000000000" pitchFamily="50" charset="-128"/>
                <a:ea typeface="HG丸ｺﾞｼｯｸM-PRO" panose="020F0600000000000000" pitchFamily="50" charset="-128"/>
              </a:rPr>
              <a:t>高次脳機能障がい</a:t>
            </a:r>
            <a:r>
              <a:rPr lang="ja-JP" altLang="en-US" sz="1600" dirty="0" smtClean="0">
                <a:latin typeface="HG丸ｺﾞｼｯｸM-PRO" panose="020F0600000000000000" pitchFamily="50" charset="-128"/>
                <a:ea typeface="HG丸ｺﾞｼｯｸM-PRO" panose="020F0600000000000000" pitchFamily="50" charset="-128"/>
              </a:rPr>
              <a:t>等に対する支援の専門性を高めるための研修の充実や、地域移行特別加算の対象者の拡大（重症心身障がい者や高次脳機能障がい者等）ができないか。また、重度障がい者を受け入れている事業所に対して専門的な助言をするスーパーバイザーが必要ではないか。</a:t>
            </a:r>
            <a:endParaRPr lang="en-US" altLang="ja-JP" sz="1050" dirty="0" smtClean="0">
              <a:latin typeface="HG丸ｺﾞｼｯｸM-PRO" panose="020F0600000000000000" pitchFamily="50" charset="-128"/>
              <a:ea typeface="HG丸ｺﾞｼｯｸM-PRO" panose="020F0600000000000000" pitchFamily="50" charset="-128"/>
            </a:endParaRPr>
          </a:p>
          <a:p>
            <a:pPr marL="180000" indent="-180000">
              <a:spcAft>
                <a:spcPts val="1200"/>
              </a:spcAft>
            </a:pPr>
            <a:r>
              <a:rPr lang="ja-JP" altLang="en-US" sz="1600" dirty="0">
                <a:latin typeface="HG丸ｺﾞｼｯｸM-PRO" panose="020F0600000000000000" pitchFamily="50" charset="-128"/>
                <a:ea typeface="HG丸ｺﾞｼｯｸM-PRO" panose="020F0600000000000000" pitchFamily="50" charset="-128"/>
              </a:rPr>
              <a:t>○</a:t>
            </a:r>
            <a:r>
              <a:rPr lang="ja-JP" altLang="en-US" sz="1600" dirty="0" smtClean="0">
                <a:latin typeface="HG丸ｺﾞｼｯｸM-PRO" panose="020F0600000000000000" pitchFamily="50" charset="-128"/>
                <a:ea typeface="HG丸ｺﾞｼｯｸM-PRO" panose="020F0600000000000000" pitchFamily="50" charset="-128"/>
              </a:rPr>
              <a:t>重度化・高齢化に対応するにはグループホーム等のバリアフリー化が必要であるため、補助制度が必要ではないか。</a:t>
            </a:r>
            <a:endParaRPr lang="en-US" altLang="ja-JP" sz="1600" dirty="0" smtClean="0">
              <a:latin typeface="HG丸ｺﾞｼｯｸM-PRO" panose="020F0600000000000000" pitchFamily="50" charset="-128"/>
              <a:ea typeface="HG丸ｺﾞｼｯｸM-PRO" panose="020F0600000000000000" pitchFamily="50" charset="-128"/>
            </a:endParaRPr>
          </a:p>
          <a:p>
            <a:pPr marL="180000" indent="-180000">
              <a:spcAft>
                <a:spcPts val="1200"/>
              </a:spcAft>
            </a:pPr>
            <a:r>
              <a:rPr lang="ja-JP" altLang="en-US" sz="1600" dirty="0">
                <a:latin typeface="HG丸ｺﾞｼｯｸM-PRO" panose="020F0600000000000000" pitchFamily="50" charset="-128"/>
                <a:ea typeface="HG丸ｺﾞｼｯｸM-PRO" panose="020F0600000000000000" pitchFamily="50" charset="-128"/>
              </a:rPr>
              <a:t>○</a:t>
            </a:r>
            <a:r>
              <a:rPr lang="ja-JP" altLang="en-US" sz="1600" dirty="0" smtClean="0">
                <a:latin typeface="HG丸ｺﾞｼｯｸM-PRO" panose="020F0600000000000000" pitchFamily="50" charset="-128"/>
                <a:ea typeface="HG丸ｺﾞｼｯｸM-PRO" panose="020F0600000000000000" pitchFamily="50" charset="-128"/>
              </a:rPr>
              <a:t>グループホームをつくる際に、施設コンフリクト</a:t>
            </a:r>
            <a:r>
              <a:rPr lang="ja-JP" altLang="en-US" sz="1600" dirty="0">
                <a:latin typeface="HG丸ｺﾞｼｯｸM-PRO" panose="020F0600000000000000" pitchFamily="50" charset="-128"/>
                <a:ea typeface="HG丸ｺﾞｼｯｸM-PRO" panose="020F0600000000000000" pitchFamily="50" charset="-128"/>
              </a:rPr>
              <a:t>で</a:t>
            </a:r>
            <a:r>
              <a:rPr lang="ja-JP" altLang="en-US" sz="1600" dirty="0" smtClean="0">
                <a:latin typeface="HG丸ｺﾞｼｯｸM-PRO" panose="020F0600000000000000" pitchFamily="50" charset="-128"/>
                <a:ea typeface="HG丸ｺﾞｼｯｸM-PRO" panose="020F0600000000000000" pitchFamily="50" charset="-128"/>
              </a:rPr>
              <a:t>断念せざるを得ないことがあ</a:t>
            </a:r>
            <a:r>
              <a:rPr lang="ja-JP" altLang="en-US" sz="1600" dirty="0">
                <a:latin typeface="HG丸ｺﾞｼｯｸM-PRO" panose="020F0600000000000000" pitchFamily="50" charset="-128"/>
                <a:ea typeface="HG丸ｺﾞｼｯｸM-PRO" panose="020F0600000000000000" pitchFamily="50" charset="-128"/>
              </a:rPr>
              <a:t>る</a:t>
            </a:r>
            <a:r>
              <a:rPr lang="ja-JP" altLang="en-US" sz="1600" dirty="0" smtClean="0">
                <a:latin typeface="HG丸ｺﾞｼｯｸM-PRO" panose="020F0600000000000000" pitchFamily="50" charset="-128"/>
                <a:ea typeface="HG丸ｺﾞｼｯｸM-PRO" panose="020F0600000000000000" pitchFamily="50" charset="-128"/>
              </a:rPr>
              <a:t>。</a:t>
            </a:r>
            <a:r>
              <a:rPr lang="ja-JP" altLang="en-US" sz="1600" dirty="0" err="1" smtClean="0">
                <a:latin typeface="HG丸ｺﾞｼｯｸM-PRO" panose="020F0600000000000000" pitchFamily="50" charset="-128"/>
                <a:ea typeface="HG丸ｺﾞｼｯｸM-PRO" panose="020F0600000000000000" pitchFamily="50" charset="-128"/>
              </a:rPr>
              <a:t>障がい</a:t>
            </a:r>
            <a:r>
              <a:rPr lang="ja-JP" altLang="en-US" sz="1600" dirty="0" smtClean="0">
                <a:latin typeface="HG丸ｺﾞｼｯｸM-PRO" panose="020F0600000000000000" pitchFamily="50" charset="-128"/>
                <a:ea typeface="HG丸ｺﾞｼｯｸM-PRO" panose="020F0600000000000000" pitchFamily="50" charset="-128"/>
              </a:rPr>
              <a:t>者の生活の場であるグループホームへの理解を深めるため、府や市町村のホームページなどで啓発してはどうか。</a:t>
            </a:r>
            <a:endParaRPr lang="en-US" altLang="ja-JP" sz="1050" dirty="0">
              <a:latin typeface="HG丸ｺﾞｼｯｸM-PRO" panose="020F0600000000000000" pitchFamily="50" charset="-128"/>
              <a:ea typeface="HG丸ｺﾞｼｯｸM-PRO" panose="020F0600000000000000" pitchFamily="50" charset="-128"/>
            </a:endParaRPr>
          </a:p>
        </p:txBody>
      </p:sp>
      <p:sp>
        <p:nvSpPr>
          <p:cNvPr id="21" name="正方形/長方形 20"/>
          <p:cNvSpPr/>
          <p:nvPr/>
        </p:nvSpPr>
        <p:spPr>
          <a:xfrm>
            <a:off x="138032" y="755993"/>
            <a:ext cx="8884905" cy="307777"/>
          </a:xfrm>
          <a:prstGeom prst="rect">
            <a:avLst/>
          </a:prstGeom>
        </p:spPr>
        <p:txBody>
          <a:bodyPr wrap="square">
            <a:spAutoFit/>
          </a:bodyPr>
          <a:lstStyle/>
          <a:p>
            <a:pPr marL="180000" indent="-180000"/>
            <a:endParaRPr lang="en-US" altLang="ja-JP" sz="1400" dirty="0" smtClean="0">
              <a:latin typeface="HG丸ｺﾞｼｯｸM-PRO" panose="020F0600000000000000" pitchFamily="50" charset="-128"/>
              <a:ea typeface="HG丸ｺﾞｼｯｸM-PRO" panose="020F0600000000000000" pitchFamily="50" charset="-128"/>
            </a:endParaRPr>
          </a:p>
        </p:txBody>
      </p:sp>
      <p:sp>
        <p:nvSpPr>
          <p:cNvPr id="13" name="テキスト ボックス 12"/>
          <p:cNvSpPr txBox="1"/>
          <p:nvPr/>
        </p:nvSpPr>
        <p:spPr>
          <a:xfrm>
            <a:off x="156791" y="5667934"/>
            <a:ext cx="8847383" cy="523220"/>
          </a:xfrm>
          <a:prstGeom prst="rect">
            <a:avLst/>
          </a:prstGeom>
          <a:noFill/>
        </p:spPr>
        <p:txBody>
          <a:bodyPr wrap="square" rtlCol="0">
            <a:spAutoFit/>
          </a:bodyPr>
          <a:lstStyle/>
          <a:p>
            <a:pPr marL="180000" indent="-180000"/>
            <a:r>
              <a:rPr lang="ja-JP" altLang="en-US" sz="1400" dirty="0" smtClean="0">
                <a:latin typeface="HGSｺﾞｼｯｸM" panose="020B0600000000000000" pitchFamily="50" charset="-128"/>
                <a:ea typeface="HGSｺﾞｼｯｸM" panose="020B0600000000000000" pitchFamily="50" charset="-128"/>
              </a:rPr>
              <a:t>〇強度行動障がいや</a:t>
            </a:r>
            <a:r>
              <a:rPr lang="ja-JP" altLang="en-US" sz="1400" dirty="0" err="1" smtClean="0">
                <a:latin typeface="HGSｺﾞｼｯｸM" panose="020B0600000000000000" pitchFamily="50" charset="-128"/>
                <a:ea typeface="HGSｺﾞｼｯｸM" panose="020B0600000000000000" pitchFamily="50" charset="-128"/>
              </a:rPr>
              <a:t>高次脳機能障がいに</a:t>
            </a:r>
            <a:r>
              <a:rPr lang="ja-JP" altLang="en-US" sz="1400" dirty="0" smtClean="0">
                <a:latin typeface="HGSｺﾞｼｯｸM" panose="020B0600000000000000" pitchFamily="50" charset="-128"/>
                <a:ea typeface="HGSｺﾞｼｯｸM" panose="020B0600000000000000" pitchFamily="50" charset="-128"/>
              </a:rPr>
              <a:t>関する支援等について</a:t>
            </a:r>
            <a:r>
              <a:rPr lang="ja-JP" altLang="ja-JP" sz="1400" dirty="0" smtClean="0">
                <a:latin typeface="HGSｺﾞｼｯｸM" panose="020B0600000000000000" pitchFamily="50" charset="-128"/>
                <a:ea typeface="HGSｺﾞｼｯｸM" panose="020B0600000000000000" pitchFamily="50" charset="-128"/>
              </a:rPr>
              <a:t>、</a:t>
            </a:r>
            <a:r>
              <a:rPr lang="ja-JP" altLang="ja-JP" sz="1400" dirty="0">
                <a:latin typeface="HGSｺﾞｼｯｸM" panose="020B0600000000000000" pitchFamily="50" charset="-128"/>
                <a:ea typeface="HGSｺﾞｼｯｸM" panose="020B0600000000000000" pitchFamily="50" charset="-128"/>
              </a:rPr>
              <a:t>専門的</a:t>
            </a:r>
            <a:r>
              <a:rPr lang="ja-JP" altLang="ja-JP" sz="1400" dirty="0" smtClean="0">
                <a:latin typeface="HGSｺﾞｼｯｸM" panose="020B0600000000000000" pitchFamily="50" charset="-128"/>
                <a:ea typeface="HGSｺﾞｼｯｸM" panose="020B0600000000000000" pitchFamily="50" charset="-128"/>
              </a:rPr>
              <a:t>見地</a:t>
            </a:r>
            <a:r>
              <a:rPr lang="ja-JP" altLang="ja-JP" sz="1400" dirty="0">
                <a:latin typeface="HGSｺﾞｼｯｸM" panose="020B0600000000000000" pitchFamily="50" charset="-128"/>
                <a:ea typeface="HGSｺﾞｼｯｸM" panose="020B0600000000000000" pitchFamily="50" charset="-128"/>
              </a:rPr>
              <a:t>から助言等を行う</a:t>
            </a:r>
            <a:r>
              <a:rPr lang="ja-JP" altLang="ja-JP" sz="1400" dirty="0" smtClean="0">
                <a:latin typeface="HGSｺﾞｼｯｸM" panose="020B0600000000000000" pitchFamily="50" charset="-128"/>
                <a:ea typeface="HGSｺﾞｼｯｸM" panose="020B0600000000000000" pitchFamily="50" charset="-128"/>
              </a:rPr>
              <a:t>スーパーバイザーを派遣し</a:t>
            </a:r>
            <a:r>
              <a:rPr lang="ja-JP" altLang="ja-JP" sz="1400" dirty="0">
                <a:latin typeface="HGSｺﾞｼｯｸM" panose="020B0600000000000000" pitchFamily="50" charset="-128"/>
                <a:ea typeface="HGSｺﾞｼｯｸM" panose="020B0600000000000000" pitchFamily="50" charset="-128"/>
              </a:rPr>
              <a:t>、障がい者等に対する相談支援</a:t>
            </a:r>
            <a:r>
              <a:rPr lang="ja-JP" altLang="ja-JP" sz="1400" dirty="0" smtClean="0">
                <a:latin typeface="HGSｺﾞｼｯｸM" panose="020B0600000000000000" pitchFamily="50" charset="-128"/>
                <a:ea typeface="HGSｺﾞｼｯｸM" panose="020B0600000000000000" pitchFamily="50" charset="-128"/>
              </a:rPr>
              <a:t>の</a:t>
            </a:r>
            <a:r>
              <a:rPr lang="ja-JP" altLang="en-US" sz="1400" dirty="0" smtClean="0">
                <a:latin typeface="HGSｺﾞｼｯｸM" panose="020B0600000000000000" pitchFamily="50" charset="-128"/>
                <a:ea typeface="HGSｺﾞｼｯｸM" panose="020B0600000000000000" pitchFamily="50" charset="-128"/>
              </a:rPr>
              <a:t>後方支援を行っている。（大阪市）</a:t>
            </a:r>
            <a:endParaRPr kumimoji="1" lang="ja-JP" altLang="en-US" sz="1400" dirty="0">
              <a:latin typeface="HGSｺﾞｼｯｸM" panose="020B0600000000000000" pitchFamily="50" charset="-128"/>
              <a:ea typeface="HGSｺﾞｼｯｸM" panose="020B0600000000000000" pitchFamily="50" charset="-128"/>
            </a:endParaRPr>
          </a:p>
        </p:txBody>
      </p:sp>
      <p:sp>
        <p:nvSpPr>
          <p:cNvPr id="15" name="正方形/長方形 14"/>
          <p:cNvSpPr/>
          <p:nvPr/>
        </p:nvSpPr>
        <p:spPr>
          <a:xfrm>
            <a:off x="136851" y="866417"/>
            <a:ext cx="8946495" cy="812691"/>
          </a:xfrm>
          <a:prstGeom prst="rect">
            <a:avLst/>
          </a:prstGeom>
          <a:solidFill>
            <a:schemeClr val="tx2">
              <a:lumMod val="20000"/>
              <a:lumOff val="80000"/>
            </a:schemeClr>
          </a:solidFill>
          <a:ln/>
        </p:spPr>
        <p:style>
          <a:lnRef idx="3">
            <a:schemeClr val="lt1"/>
          </a:lnRef>
          <a:fillRef idx="1">
            <a:schemeClr val="accent1"/>
          </a:fillRef>
          <a:effectRef idx="1">
            <a:schemeClr val="accent1"/>
          </a:effectRef>
          <a:fontRef idx="minor">
            <a:schemeClr val="lt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
        <p:nvSpPr>
          <p:cNvPr id="17" name="正方形/長方形 16"/>
          <p:cNvSpPr/>
          <p:nvPr/>
        </p:nvSpPr>
        <p:spPr>
          <a:xfrm>
            <a:off x="125972" y="997199"/>
            <a:ext cx="8827638" cy="584775"/>
          </a:xfrm>
          <a:prstGeom prst="rect">
            <a:avLst/>
          </a:prstGeom>
          <a:noFill/>
        </p:spPr>
        <p:txBody>
          <a:bodyPr wrap="square">
            <a:spAutoFit/>
          </a:bodyPr>
          <a:lstStyle/>
          <a:p>
            <a:pPr>
              <a:spcBef>
                <a:spcPts val="600"/>
              </a:spcBef>
            </a:pPr>
            <a:r>
              <a:rPr lang="ja-JP" altLang="en-US" sz="1600" b="1" dirty="0" smtClean="0">
                <a:latin typeface="HG丸ｺﾞｼｯｸM-PRO" panose="020F0600000000000000" pitchFamily="50" charset="-128"/>
                <a:ea typeface="HG丸ｺﾞｼｯｸM-PRO" panose="020F0600000000000000" pitchFamily="50" charset="-128"/>
              </a:rPr>
              <a:t>・</a:t>
            </a:r>
            <a:r>
              <a:rPr lang="ja-JP" altLang="en-US" sz="1600" b="1" dirty="0" err="1" smtClean="0">
                <a:latin typeface="HG丸ｺﾞｼｯｸM-PRO" panose="020F0600000000000000" pitchFamily="50" charset="-128"/>
                <a:ea typeface="HG丸ｺﾞｼｯｸM-PRO" panose="020F0600000000000000" pitchFamily="50" charset="-128"/>
              </a:rPr>
              <a:t>行動障がい</a:t>
            </a:r>
            <a:r>
              <a:rPr lang="ja-JP" altLang="en-US" sz="1600" b="1" dirty="0" smtClean="0">
                <a:latin typeface="HG丸ｺﾞｼｯｸM-PRO" panose="020F0600000000000000" pitchFamily="50" charset="-128"/>
                <a:ea typeface="HG丸ｺﾞｼｯｸM-PRO" panose="020F0600000000000000" pitchFamily="50" charset="-128"/>
              </a:rPr>
              <a:t>等の障</a:t>
            </a:r>
            <a:r>
              <a:rPr lang="ja-JP" altLang="en-US" sz="1600" b="1" dirty="0">
                <a:latin typeface="HG丸ｺﾞｼｯｸM-PRO" panose="020F0600000000000000" pitchFamily="50" charset="-128"/>
                <a:ea typeface="HG丸ｺﾞｼｯｸM-PRO" panose="020F0600000000000000" pitchFamily="50" charset="-128"/>
              </a:rPr>
              <a:t>がい特性に</a:t>
            </a:r>
            <a:r>
              <a:rPr lang="ja-JP" altLang="en-US" sz="1600" b="1" dirty="0" smtClean="0">
                <a:latin typeface="HG丸ｺﾞｼｯｸM-PRO" panose="020F0600000000000000" pitchFamily="50" charset="-128"/>
                <a:ea typeface="HG丸ｺﾞｼｯｸM-PRO" panose="020F0600000000000000" pitchFamily="50" charset="-128"/>
              </a:rPr>
              <a:t>応じた専門的な支援や障がいの状況等に応じた支援環境が整っ</a:t>
            </a:r>
            <a:endParaRPr lang="en-US" altLang="ja-JP" sz="1600" b="1" dirty="0" smtClean="0">
              <a:latin typeface="HG丸ｺﾞｼｯｸM-PRO" panose="020F0600000000000000" pitchFamily="50" charset="-128"/>
              <a:ea typeface="HG丸ｺﾞｼｯｸM-PRO" panose="020F0600000000000000" pitchFamily="50" charset="-128"/>
            </a:endParaRPr>
          </a:p>
          <a:p>
            <a:pPr>
              <a:spcAft>
                <a:spcPts val="600"/>
              </a:spcAft>
            </a:pPr>
            <a:r>
              <a:rPr lang="ja-JP" altLang="en-US" sz="1600" b="1" dirty="0">
                <a:latin typeface="HG丸ｺﾞｼｯｸM-PRO" panose="020F0600000000000000" pitchFamily="50" charset="-128"/>
                <a:ea typeface="HG丸ｺﾞｼｯｸM-PRO" panose="020F0600000000000000" pitchFamily="50" charset="-128"/>
              </a:rPr>
              <a:t>　</a:t>
            </a:r>
            <a:r>
              <a:rPr lang="ja-JP" altLang="en-US" sz="1600" b="1" dirty="0" err="1" smtClean="0">
                <a:latin typeface="HG丸ｺﾞｼｯｸM-PRO" panose="020F0600000000000000" pitchFamily="50" charset="-128"/>
                <a:ea typeface="HG丸ｺﾞｼｯｸM-PRO" panose="020F0600000000000000" pitchFamily="50" charset="-128"/>
              </a:rPr>
              <a:t>た</a:t>
            </a:r>
            <a:r>
              <a:rPr lang="ja-JP" altLang="en-US" sz="1600" b="1" dirty="0" smtClean="0">
                <a:latin typeface="HG丸ｺﾞｼｯｸM-PRO" panose="020F0600000000000000" pitchFamily="50" charset="-128"/>
                <a:ea typeface="HG丸ｺﾞｼｯｸM-PRO" panose="020F0600000000000000" pitchFamily="50" charset="-128"/>
              </a:rPr>
              <a:t>受け皿の検討が必要</a:t>
            </a:r>
            <a:r>
              <a:rPr lang="ja-JP" altLang="en-US" sz="1600" b="1" dirty="0">
                <a:latin typeface="HG丸ｺﾞｼｯｸM-PRO" panose="020F0600000000000000" pitchFamily="50" charset="-128"/>
                <a:ea typeface="HG丸ｺﾞｼｯｸM-PRO" panose="020F0600000000000000" pitchFamily="50" charset="-128"/>
              </a:rPr>
              <a:t>ではないか</a:t>
            </a:r>
            <a:r>
              <a:rPr lang="ja-JP" altLang="en-US" sz="1600" b="1" dirty="0" smtClean="0">
                <a:latin typeface="HG丸ｺﾞｼｯｸM-PRO" panose="020F0600000000000000" pitchFamily="50" charset="-128"/>
                <a:ea typeface="HG丸ｺﾞｼｯｸM-PRO" panose="020F0600000000000000" pitchFamily="50" charset="-128"/>
              </a:rPr>
              <a:t>。</a:t>
            </a:r>
            <a:endParaRPr lang="en-US" altLang="ja-JP" sz="1600" b="1" dirty="0">
              <a:latin typeface="HG丸ｺﾞｼｯｸM-PRO" panose="020F0600000000000000" pitchFamily="50" charset="-128"/>
              <a:ea typeface="HG丸ｺﾞｼｯｸM-PRO" panose="020F0600000000000000" pitchFamily="50" charset="-128"/>
            </a:endParaRPr>
          </a:p>
        </p:txBody>
      </p:sp>
      <p:sp>
        <p:nvSpPr>
          <p:cNvPr id="18" name="フローチャート: 組合せ 17"/>
          <p:cNvSpPr/>
          <p:nvPr/>
        </p:nvSpPr>
        <p:spPr>
          <a:xfrm>
            <a:off x="3207643" y="1750464"/>
            <a:ext cx="2664296" cy="310864"/>
          </a:xfrm>
          <a:prstGeom prst="flowChartMerge">
            <a:avLst/>
          </a:prstGeom>
          <a:ln/>
        </p:spPr>
        <p:style>
          <a:lnRef idx="3">
            <a:schemeClr val="lt1"/>
          </a:lnRef>
          <a:fillRef idx="1">
            <a:schemeClr val="accent2"/>
          </a:fillRef>
          <a:effectRef idx="1">
            <a:schemeClr val="accent2"/>
          </a:effectRef>
          <a:fontRef idx="minor">
            <a:schemeClr val="lt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
        <p:nvSpPr>
          <p:cNvPr id="3" name="スライド番号プレースホルダー 2"/>
          <p:cNvSpPr>
            <a:spLocks noGrp="1"/>
          </p:cNvSpPr>
          <p:nvPr>
            <p:ph type="sldNum" sz="quarter" idx="12"/>
          </p:nvPr>
        </p:nvSpPr>
        <p:spPr/>
        <p:txBody>
          <a:bodyPr/>
          <a:lstStyle/>
          <a:p>
            <a:r>
              <a:rPr kumimoji="1" lang="ja-JP" altLang="en-US" b="1" dirty="0" smtClean="0">
                <a:solidFill>
                  <a:schemeClr val="tx1"/>
                </a:solidFill>
                <a:latin typeface="HGS明朝B" panose="02020800000000000000" pitchFamily="18" charset="-128"/>
                <a:ea typeface="HGS明朝B" panose="02020800000000000000" pitchFamily="18" charset="-128"/>
              </a:rPr>
              <a:t>５</a:t>
            </a:r>
            <a:endParaRPr kumimoji="1" lang="ja-JP" altLang="en-US" b="1" dirty="0">
              <a:solidFill>
                <a:schemeClr val="tx1"/>
              </a:solidFill>
              <a:latin typeface="HGS明朝B" panose="02020800000000000000" pitchFamily="18" charset="-128"/>
              <a:ea typeface="HGS明朝B" panose="02020800000000000000" pitchFamily="18" charset="-128"/>
            </a:endParaRPr>
          </a:p>
        </p:txBody>
      </p:sp>
      <p:sp>
        <p:nvSpPr>
          <p:cNvPr id="16" name="正方形/長方形 15"/>
          <p:cNvSpPr/>
          <p:nvPr/>
        </p:nvSpPr>
        <p:spPr>
          <a:xfrm>
            <a:off x="42392" y="5229200"/>
            <a:ext cx="8946493" cy="1127151"/>
          </a:xfrm>
          <a:prstGeom prst="rect">
            <a:avLst/>
          </a:prstGeom>
          <a:noFill/>
          <a:ln>
            <a:prstDash val="dash"/>
          </a:ln>
        </p:spPr>
        <p:style>
          <a:lnRef idx="2">
            <a:schemeClr val="dk1"/>
          </a:lnRef>
          <a:fillRef idx="1">
            <a:schemeClr val="lt1"/>
          </a:fillRef>
          <a:effectRef idx="0">
            <a:schemeClr val="dk1"/>
          </a:effectRef>
          <a:fontRef idx="minor">
            <a:schemeClr val="dk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
        <p:nvSpPr>
          <p:cNvPr id="19" name="角丸四角形 18"/>
          <p:cNvSpPr/>
          <p:nvPr/>
        </p:nvSpPr>
        <p:spPr>
          <a:xfrm>
            <a:off x="35496" y="5194416"/>
            <a:ext cx="2135966" cy="376827"/>
          </a:xfrm>
          <a:prstGeom prst="roundRect">
            <a:avLst/>
          </a:prstGeom>
          <a:solidFill>
            <a:schemeClr val="bg1">
              <a:lumMod val="65000"/>
            </a:schemeClr>
          </a:solidFill>
          <a:ln>
            <a:noFill/>
          </a:ln>
        </p:spPr>
        <p:style>
          <a:lnRef idx="2">
            <a:schemeClr val="dk1"/>
          </a:lnRef>
          <a:fillRef idx="1">
            <a:schemeClr val="lt1"/>
          </a:fillRef>
          <a:effectRef idx="0">
            <a:schemeClr val="dk1"/>
          </a:effectRef>
          <a:fontRef idx="minor">
            <a:schemeClr val="dk1"/>
          </a:fontRef>
        </p:style>
        <p:txBody>
          <a:bodyPr rtlCol="0" anchor="t"/>
          <a:lstStyle/>
          <a:p>
            <a:pPr algn="ctr"/>
            <a:r>
              <a:rPr lang="ja-JP" altLang="en-US" sz="1400" dirty="0" smtClean="0">
                <a:latin typeface="HGP明朝B" panose="02020800000000000000" pitchFamily="18" charset="-128"/>
                <a:ea typeface="HGP明朝B" panose="02020800000000000000" pitchFamily="18" charset="-128"/>
              </a:rPr>
              <a:t>市町村での取り組み例</a:t>
            </a:r>
            <a:endParaRPr kumimoji="1" lang="ja-JP" altLang="en-US" sz="1400" dirty="0" smtClean="0">
              <a:latin typeface="HGP明朝B" panose="02020800000000000000" pitchFamily="18" charset="-128"/>
              <a:ea typeface="HGP明朝B" panose="02020800000000000000" pitchFamily="18" charset="-128"/>
            </a:endParaRPr>
          </a:p>
        </p:txBody>
      </p:sp>
    </p:spTree>
    <p:extLst>
      <p:ext uri="{BB962C8B-B14F-4D97-AF65-F5344CB8AC3E}">
        <p14:creationId xmlns:p14="http://schemas.microsoft.com/office/powerpoint/2010/main" val="18784416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直線コネクタ 10"/>
          <p:cNvCxnSpPr/>
          <p:nvPr/>
        </p:nvCxnSpPr>
        <p:spPr>
          <a:xfrm>
            <a:off x="136853" y="696944"/>
            <a:ext cx="8946493"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2" name="タイトル 1"/>
          <p:cNvSpPr txBox="1">
            <a:spLocks/>
          </p:cNvSpPr>
          <p:nvPr/>
        </p:nvSpPr>
        <p:spPr>
          <a:xfrm>
            <a:off x="136853" y="222455"/>
            <a:ext cx="7179420" cy="436296"/>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endParaRPr lang="ja-JP" altLang="en-US" sz="2400" b="1" dirty="0">
              <a:latin typeface="HG丸ｺﾞｼｯｸM-PRO" panose="020F0600000000000000" pitchFamily="50" charset="-128"/>
              <a:ea typeface="HG丸ｺﾞｼｯｸM-PRO" panose="020F0600000000000000" pitchFamily="50" charset="-128"/>
            </a:endParaRPr>
          </a:p>
        </p:txBody>
      </p:sp>
      <p:sp>
        <p:nvSpPr>
          <p:cNvPr id="14" name="正方形/長方形 13"/>
          <p:cNvSpPr/>
          <p:nvPr/>
        </p:nvSpPr>
        <p:spPr>
          <a:xfrm>
            <a:off x="111254" y="2132856"/>
            <a:ext cx="8972091" cy="3016210"/>
          </a:xfrm>
          <a:prstGeom prst="rect">
            <a:avLst/>
          </a:prstGeom>
        </p:spPr>
        <p:txBody>
          <a:bodyPr wrap="square">
            <a:spAutoFit/>
          </a:bodyPr>
          <a:lstStyle/>
          <a:p>
            <a:pPr marL="180000" indent="-180000">
              <a:spcAft>
                <a:spcPts val="1200"/>
              </a:spcAft>
            </a:pPr>
            <a:r>
              <a:rPr lang="ja-JP" altLang="en-US" sz="1600" dirty="0">
                <a:latin typeface="HG丸ｺﾞｼｯｸM-PRO" panose="020F0600000000000000" pitchFamily="50" charset="-128"/>
                <a:ea typeface="HG丸ｺﾞｼｯｸM-PRO" panose="020F0600000000000000" pitchFamily="50" charset="-128"/>
              </a:rPr>
              <a:t>○</a:t>
            </a:r>
            <a:r>
              <a:rPr lang="ja-JP" altLang="en-US" sz="1600" dirty="0" smtClean="0">
                <a:latin typeface="HG丸ｺﾞｼｯｸM-PRO" panose="020F0600000000000000" pitchFamily="50" charset="-128"/>
                <a:ea typeface="HG丸ｺﾞｼｯｸM-PRO" panose="020F0600000000000000" pitchFamily="50" charset="-128"/>
              </a:rPr>
              <a:t>一般相談支援事業所が地域移行支援に取り組む際、入所施設や精神科病院への移動にかかる交通費の負担が大きい。事業所の負担を軽減する取り組みが必要ではないか。</a:t>
            </a:r>
            <a:endParaRPr lang="en-US" altLang="ja-JP" sz="1600" dirty="0" smtClean="0">
              <a:latin typeface="HG丸ｺﾞｼｯｸM-PRO" panose="020F0600000000000000" pitchFamily="50" charset="-128"/>
              <a:ea typeface="HG丸ｺﾞｼｯｸM-PRO" panose="020F0600000000000000" pitchFamily="50" charset="-128"/>
            </a:endParaRPr>
          </a:p>
          <a:p>
            <a:pPr marL="180000" indent="-180000">
              <a:spcAft>
                <a:spcPts val="1200"/>
              </a:spcAft>
            </a:pPr>
            <a:r>
              <a:rPr lang="ja-JP" altLang="en-US" sz="1600" dirty="0">
                <a:latin typeface="HG丸ｺﾞｼｯｸM-PRO" panose="020F0600000000000000" pitchFamily="50" charset="-128"/>
                <a:ea typeface="HG丸ｺﾞｼｯｸM-PRO" panose="020F0600000000000000" pitchFamily="50" charset="-128"/>
              </a:rPr>
              <a:t>○</a:t>
            </a:r>
            <a:r>
              <a:rPr lang="ja-JP" altLang="en-US" sz="1600" dirty="0" smtClean="0">
                <a:latin typeface="HG丸ｺﾞｼｯｸM-PRO" panose="020F0600000000000000" pitchFamily="50" charset="-128"/>
                <a:ea typeface="HG丸ｺﾞｼｯｸM-PRO" panose="020F0600000000000000" pitchFamily="50" charset="-128"/>
              </a:rPr>
              <a:t>一般相談支援事業所の多くは地域移行支援の経験がない。地域移行の支援者を養成するにあたっては、取り組みの実例などを交えながら、地域移行の支援内容や趣旨が伝わる研修の実施や一般相談支援事業所をスーパーバイズして支える仕組みが必要ではないか。</a:t>
            </a:r>
            <a:endParaRPr lang="en-US" altLang="ja-JP" sz="1050" dirty="0" smtClean="0">
              <a:latin typeface="HG丸ｺﾞｼｯｸM-PRO" panose="020F0600000000000000" pitchFamily="50" charset="-128"/>
              <a:ea typeface="HG丸ｺﾞｼｯｸM-PRO" panose="020F0600000000000000" pitchFamily="50" charset="-128"/>
            </a:endParaRPr>
          </a:p>
          <a:p>
            <a:pPr marL="180000" indent="-180000">
              <a:spcAft>
                <a:spcPts val="1200"/>
              </a:spcAft>
            </a:pPr>
            <a:r>
              <a:rPr lang="ja-JP" altLang="en-US" sz="1600" dirty="0">
                <a:latin typeface="HG丸ｺﾞｼｯｸM-PRO" panose="020F0600000000000000" pitchFamily="50" charset="-128"/>
                <a:ea typeface="HG丸ｺﾞｼｯｸM-PRO" panose="020F0600000000000000" pitchFamily="50" charset="-128"/>
              </a:rPr>
              <a:t>○</a:t>
            </a:r>
            <a:r>
              <a:rPr lang="ja-JP" altLang="en-US" sz="1600" dirty="0" smtClean="0">
                <a:latin typeface="HG丸ｺﾞｼｯｸM-PRO" panose="020F0600000000000000" pitchFamily="50" charset="-128"/>
                <a:ea typeface="HG丸ｺﾞｼｯｸM-PRO" panose="020F0600000000000000" pitchFamily="50" charset="-128"/>
              </a:rPr>
              <a:t>地域移行支援サービスを開始するまでには、一定の準備が必要であり、準備段階の支援に対する報酬も必要ではないか。</a:t>
            </a:r>
            <a:endParaRPr lang="en-US" altLang="ja-JP" sz="1600" dirty="0" smtClean="0">
              <a:latin typeface="HG丸ｺﾞｼｯｸM-PRO" panose="020F0600000000000000" pitchFamily="50" charset="-128"/>
              <a:ea typeface="HG丸ｺﾞｼｯｸM-PRO" panose="020F0600000000000000" pitchFamily="50" charset="-128"/>
            </a:endParaRPr>
          </a:p>
          <a:p>
            <a:pPr marL="180000" indent="-180000">
              <a:spcAft>
                <a:spcPts val="1200"/>
              </a:spcAft>
            </a:pPr>
            <a:r>
              <a:rPr lang="ja-JP" altLang="en-US" sz="1600" dirty="0">
                <a:latin typeface="HG丸ｺﾞｼｯｸM-PRO" panose="020F0600000000000000" pitchFamily="50" charset="-128"/>
                <a:ea typeface="HG丸ｺﾞｼｯｸM-PRO" panose="020F0600000000000000" pitchFamily="50" charset="-128"/>
              </a:rPr>
              <a:t>○</a:t>
            </a:r>
            <a:r>
              <a:rPr lang="ja-JP" altLang="en-US" sz="1600" dirty="0" smtClean="0">
                <a:latin typeface="HG丸ｺﾞｼｯｸM-PRO" panose="020F0600000000000000" pitchFamily="50" charset="-128"/>
                <a:ea typeface="HG丸ｺﾞｼｯｸM-PRO" panose="020F0600000000000000" pitchFamily="50" charset="-128"/>
              </a:rPr>
              <a:t>一般相談支援事業所は特定相談支援事業所を兼ねていることが多く、人手不足のため地域移行支援に手が回らないことが多い。取り組む事業所を増やすためには、報酬の改善が必要ではないか。</a:t>
            </a:r>
            <a:endParaRPr lang="en-US" altLang="ja-JP" sz="1050" dirty="0">
              <a:latin typeface="HG丸ｺﾞｼｯｸM-PRO" panose="020F0600000000000000" pitchFamily="50" charset="-128"/>
              <a:ea typeface="HG丸ｺﾞｼｯｸM-PRO" panose="020F0600000000000000" pitchFamily="50" charset="-128"/>
            </a:endParaRPr>
          </a:p>
        </p:txBody>
      </p:sp>
      <p:sp>
        <p:nvSpPr>
          <p:cNvPr id="8" name="スライド番号プレースホルダー 7"/>
          <p:cNvSpPr>
            <a:spLocks noGrp="1"/>
          </p:cNvSpPr>
          <p:nvPr>
            <p:ph type="sldNum" sz="quarter" idx="12"/>
          </p:nvPr>
        </p:nvSpPr>
        <p:spPr>
          <a:xfrm>
            <a:off x="6444208" y="6441325"/>
            <a:ext cx="2057400" cy="365125"/>
          </a:xfrm>
        </p:spPr>
        <p:txBody>
          <a:bodyPr/>
          <a:lstStyle/>
          <a:p>
            <a:r>
              <a:rPr kumimoji="1" lang="ja-JP" altLang="en-US" b="1" dirty="0" smtClean="0">
                <a:solidFill>
                  <a:schemeClr val="tx1"/>
                </a:solidFill>
                <a:latin typeface="HGS明朝B" panose="02020800000000000000" pitchFamily="18" charset="-128"/>
                <a:ea typeface="HGS明朝B" panose="02020800000000000000" pitchFamily="18" charset="-128"/>
              </a:rPr>
              <a:t>６</a:t>
            </a:r>
            <a:endParaRPr kumimoji="1" lang="ja-JP" altLang="en-US" b="1" dirty="0">
              <a:solidFill>
                <a:schemeClr val="tx1"/>
              </a:solidFill>
              <a:latin typeface="HGS明朝B" panose="02020800000000000000" pitchFamily="18" charset="-128"/>
              <a:ea typeface="HGS明朝B" panose="02020800000000000000" pitchFamily="18" charset="-128"/>
            </a:endParaRPr>
          </a:p>
        </p:txBody>
      </p:sp>
      <p:sp>
        <p:nvSpPr>
          <p:cNvPr id="19" name="正方形/長方形 18"/>
          <p:cNvSpPr/>
          <p:nvPr/>
        </p:nvSpPr>
        <p:spPr>
          <a:xfrm>
            <a:off x="145023" y="5591169"/>
            <a:ext cx="8975842" cy="1031051"/>
          </a:xfrm>
          <a:prstGeom prst="rect">
            <a:avLst/>
          </a:prstGeom>
        </p:spPr>
        <p:txBody>
          <a:bodyPr wrap="square">
            <a:spAutoFit/>
          </a:bodyPr>
          <a:lstStyle/>
          <a:p>
            <a:pPr marL="180000" indent="-180000">
              <a:spcAft>
                <a:spcPts val="600"/>
              </a:spcAft>
            </a:pPr>
            <a:r>
              <a:rPr lang="ja-JP" altLang="en-US" sz="1400" dirty="0" smtClean="0">
                <a:latin typeface="HGSｺﾞｼｯｸM" panose="020B0600000000000000" pitchFamily="50" charset="-128"/>
                <a:ea typeface="HGSｺﾞｼｯｸM" panose="020B0600000000000000" pitchFamily="50" charset="-128"/>
              </a:rPr>
              <a:t>〇地域移行の促進を図るため、指定一般相談支援事業所が市外の入所施設や精神科病院の入所・入院者に対して地域移行支援を提供する場合の交通費相当額を利用者に給付している。（大阪市）</a:t>
            </a:r>
            <a:endParaRPr lang="en-US" altLang="ja-JP" sz="1400" dirty="0" smtClean="0">
              <a:latin typeface="HGSｺﾞｼｯｸM" panose="020B0600000000000000" pitchFamily="50" charset="-128"/>
              <a:ea typeface="HGSｺﾞｼｯｸM" panose="020B0600000000000000" pitchFamily="50" charset="-128"/>
            </a:endParaRPr>
          </a:p>
          <a:p>
            <a:pPr marL="180000" indent="-180000">
              <a:spcAft>
                <a:spcPts val="600"/>
              </a:spcAft>
            </a:pPr>
            <a:r>
              <a:rPr lang="ja-JP" altLang="en-US" sz="1400" dirty="0" smtClean="0">
                <a:latin typeface="HGSｺﾞｼｯｸM" panose="020B0600000000000000" pitchFamily="50" charset="-128"/>
                <a:ea typeface="HGSｺﾞｼｯｸM" panose="020B0600000000000000" pitchFamily="50" charset="-128"/>
              </a:rPr>
              <a:t>〇精神科</a:t>
            </a:r>
            <a:r>
              <a:rPr lang="ja-JP" altLang="en-US" sz="1400" dirty="0">
                <a:latin typeface="HGSｺﾞｼｯｸM" panose="020B0600000000000000" pitchFamily="50" charset="-128"/>
                <a:ea typeface="HGSｺﾞｼｯｸM" panose="020B0600000000000000" pitchFamily="50" charset="-128"/>
              </a:rPr>
              <a:t>病院の入院が長期化して</a:t>
            </a:r>
            <a:r>
              <a:rPr lang="ja-JP" altLang="en-US" sz="1400" dirty="0" smtClean="0">
                <a:latin typeface="HGSｺﾞｼｯｸM" panose="020B0600000000000000" pitchFamily="50" charset="-128"/>
                <a:ea typeface="HGSｺﾞｼｯｸM" panose="020B0600000000000000" pitchFamily="50" charset="-128"/>
              </a:rPr>
              <a:t>いる寛解状態にある入院者</a:t>
            </a:r>
            <a:r>
              <a:rPr lang="ja-JP" altLang="en-US" sz="1400" dirty="0">
                <a:latin typeface="HGSｺﾞｼｯｸM" panose="020B0600000000000000" pitchFamily="50" charset="-128"/>
                <a:ea typeface="HGSｺﾞｼｯｸM" panose="020B0600000000000000" pitchFamily="50" charset="-128"/>
              </a:rPr>
              <a:t>に</a:t>
            </a:r>
            <a:r>
              <a:rPr lang="ja-JP" altLang="en-US" sz="1400" dirty="0" smtClean="0">
                <a:latin typeface="HGSｺﾞｼｯｸM" panose="020B0600000000000000" pitchFamily="50" charset="-128"/>
                <a:ea typeface="HGSｺﾞｼｯｸM" panose="020B0600000000000000" pitchFamily="50" charset="-128"/>
              </a:rPr>
              <a:t>対し、各種</a:t>
            </a:r>
            <a:r>
              <a:rPr lang="ja-JP" altLang="en-US" sz="1400" dirty="0">
                <a:latin typeface="HGSｺﾞｼｯｸM" panose="020B0600000000000000" pitchFamily="50" charset="-128"/>
                <a:ea typeface="HGSｺﾞｼｯｸM" panose="020B0600000000000000" pitchFamily="50" charset="-128"/>
              </a:rPr>
              <a:t>相談</a:t>
            </a:r>
            <a:r>
              <a:rPr lang="ja-JP" altLang="en-US" sz="1400" dirty="0" smtClean="0">
                <a:latin typeface="HGSｺﾞｼｯｸM" panose="020B0600000000000000" pitchFamily="50" charset="-128"/>
                <a:ea typeface="HGSｺﾞｼｯｸM" panose="020B0600000000000000" pitchFamily="50" charset="-128"/>
              </a:rPr>
              <a:t>を行うこと</a:t>
            </a:r>
            <a:r>
              <a:rPr lang="ja-JP" altLang="en-US" sz="1400" dirty="0">
                <a:latin typeface="HGSｺﾞｼｯｸM" panose="020B0600000000000000" pitchFamily="50" charset="-128"/>
                <a:ea typeface="HGSｺﾞｼｯｸM" panose="020B0600000000000000" pitchFamily="50" charset="-128"/>
              </a:rPr>
              <a:t>により退院意欲を高め</a:t>
            </a:r>
            <a:r>
              <a:rPr lang="ja-JP" altLang="en-US" sz="1400" dirty="0" smtClean="0">
                <a:latin typeface="HGSｺﾞｼｯｸM" panose="020B0600000000000000" pitchFamily="50" charset="-128"/>
                <a:ea typeface="HGSｺﾞｼｯｸM" panose="020B0600000000000000" pitchFamily="50" charset="-128"/>
              </a:rPr>
              <a:t>、地域</a:t>
            </a:r>
            <a:r>
              <a:rPr lang="ja-JP" altLang="en-US" sz="1400" dirty="0">
                <a:latin typeface="HGSｺﾞｼｯｸM" panose="020B0600000000000000" pitchFamily="50" charset="-128"/>
                <a:ea typeface="HGSｺﾞｼｯｸM" panose="020B0600000000000000" pitchFamily="50" charset="-128"/>
              </a:rPr>
              <a:t>移行支援の</a:t>
            </a:r>
            <a:r>
              <a:rPr lang="ja-JP" altLang="en-US" sz="1400" dirty="0" smtClean="0">
                <a:latin typeface="HGSｺﾞｼｯｸM" panose="020B0600000000000000" pitchFamily="50" charset="-128"/>
                <a:ea typeface="HGSｺﾞｼｯｸM" panose="020B0600000000000000" pitchFamily="50" charset="-128"/>
              </a:rPr>
              <a:t>申請までの支援を事業所に委託し実施している。（大阪市）</a:t>
            </a:r>
            <a:endParaRPr lang="en-US" altLang="ja-JP" sz="1400" dirty="0" smtClean="0">
              <a:latin typeface="HGSｺﾞｼｯｸM" panose="020B0600000000000000" pitchFamily="50" charset="-128"/>
              <a:ea typeface="HGSｺﾞｼｯｸM" panose="020B0600000000000000" pitchFamily="50" charset="-128"/>
            </a:endParaRPr>
          </a:p>
        </p:txBody>
      </p:sp>
      <p:sp>
        <p:nvSpPr>
          <p:cNvPr id="13" name="正方形/長方形 12"/>
          <p:cNvSpPr/>
          <p:nvPr/>
        </p:nvSpPr>
        <p:spPr>
          <a:xfrm>
            <a:off x="136851" y="823356"/>
            <a:ext cx="8946495" cy="858780"/>
          </a:xfrm>
          <a:prstGeom prst="rect">
            <a:avLst/>
          </a:prstGeom>
          <a:solidFill>
            <a:schemeClr val="tx2">
              <a:lumMod val="20000"/>
              <a:lumOff val="80000"/>
            </a:schemeClr>
          </a:solidFill>
          <a:ln>
            <a:solidFill>
              <a:srgbClr val="FFFFFF"/>
            </a:solidFill>
          </a:ln>
        </p:spPr>
        <p:style>
          <a:lnRef idx="3">
            <a:schemeClr val="lt1"/>
          </a:lnRef>
          <a:fillRef idx="1">
            <a:schemeClr val="accent1"/>
          </a:fillRef>
          <a:effectRef idx="1">
            <a:schemeClr val="accent1"/>
          </a:effectRef>
          <a:fontRef idx="minor">
            <a:schemeClr val="lt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
        <p:nvSpPr>
          <p:cNvPr id="16" name="正方形/長方形 15"/>
          <p:cNvSpPr/>
          <p:nvPr/>
        </p:nvSpPr>
        <p:spPr>
          <a:xfrm>
            <a:off x="136853" y="959243"/>
            <a:ext cx="8816599" cy="584775"/>
          </a:xfrm>
          <a:prstGeom prst="rect">
            <a:avLst/>
          </a:prstGeom>
          <a:noFill/>
        </p:spPr>
        <p:txBody>
          <a:bodyPr wrap="square">
            <a:spAutoFit/>
          </a:bodyPr>
          <a:lstStyle/>
          <a:p>
            <a:pPr marL="180000" indent="-180000"/>
            <a:r>
              <a:rPr lang="ja-JP" altLang="en-US" sz="1600" b="1" dirty="0" smtClean="0">
                <a:latin typeface="HG丸ｺﾞｼｯｸM-PRO" panose="020F0600000000000000" pitchFamily="50" charset="-128"/>
                <a:ea typeface="HG丸ｺﾞｼｯｸM-PRO" panose="020F0600000000000000" pitchFamily="50" charset="-128"/>
              </a:rPr>
              <a:t>・月</a:t>
            </a:r>
            <a:r>
              <a:rPr lang="en-US" altLang="ja-JP" sz="1600" b="1" dirty="0" smtClean="0">
                <a:latin typeface="HG丸ｺﾞｼｯｸM-PRO" panose="020F0600000000000000" pitchFamily="50" charset="-128"/>
                <a:ea typeface="HG丸ｺﾞｼｯｸM-PRO" panose="020F0600000000000000" pitchFamily="50" charset="-128"/>
              </a:rPr>
              <a:t>2</a:t>
            </a:r>
            <a:r>
              <a:rPr lang="ja-JP" altLang="en-US" sz="1600" b="1" dirty="0" smtClean="0">
                <a:latin typeface="HG丸ｺﾞｼｯｸM-PRO" panose="020F0600000000000000" pitchFamily="50" charset="-128"/>
                <a:ea typeface="HG丸ｺﾞｼｯｸM-PRO" panose="020F0600000000000000" pitchFamily="50" charset="-128"/>
              </a:rPr>
              <a:t>回の面会が必要等、柔軟な制度利用が難しいため、施設入所者の状況に合わせて必要な時に必要な支援ができるようなしくみや制度についての検討が必要ではないか。</a:t>
            </a:r>
            <a:endParaRPr lang="en-US" altLang="ja-JP" sz="1600" b="1" dirty="0">
              <a:latin typeface="HG丸ｺﾞｼｯｸM-PRO" panose="020F0600000000000000" pitchFamily="50" charset="-128"/>
              <a:ea typeface="HG丸ｺﾞｼｯｸM-PRO" panose="020F0600000000000000" pitchFamily="50" charset="-128"/>
            </a:endParaRPr>
          </a:p>
        </p:txBody>
      </p:sp>
      <p:sp>
        <p:nvSpPr>
          <p:cNvPr id="20" name="タイトル 1"/>
          <p:cNvSpPr txBox="1">
            <a:spLocks/>
          </p:cNvSpPr>
          <p:nvPr/>
        </p:nvSpPr>
        <p:spPr>
          <a:xfrm>
            <a:off x="111253" y="226560"/>
            <a:ext cx="7179420" cy="436296"/>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2400" b="1" dirty="0" smtClean="0">
                <a:latin typeface="HG丸ｺﾞｼｯｸM-PRO" panose="020F0600000000000000" pitchFamily="50" charset="-128"/>
                <a:ea typeface="HG丸ｺﾞｼｯｸM-PRO" panose="020F0600000000000000" pitchFamily="50" charset="-128"/>
              </a:rPr>
              <a:t>提言</a:t>
            </a:r>
            <a:r>
              <a:rPr lang="en-US" altLang="ja-JP" sz="2400" b="1" dirty="0" smtClean="0">
                <a:latin typeface="HG丸ｺﾞｼｯｸM-PRO" panose="020F0600000000000000" pitchFamily="50" charset="-128"/>
                <a:ea typeface="HG丸ｺﾞｼｯｸM-PRO" panose="020F0600000000000000" pitchFamily="50" charset="-128"/>
              </a:rPr>
              <a:t>3</a:t>
            </a:r>
            <a:r>
              <a:rPr lang="ja-JP" altLang="en-US" sz="2400" b="1" dirty="0">
                <a:latin typeface="HG丸ｺﾞｼｯｸM-PRO" panose="020F0600000000000000" pitchFamily="50" charset="-128"/>
                <a:ea typeface="HG丸ｺﾞｼｯｸM-PRO" panose="020F0600000000000000" pitchFamily="50" charset="-128"/>
              </a:rPr>
              <a:t>；</a:t>
            </a:r>
            <a:r>
              <a:rPr lang="ja-JP" altLang="en-US" sz="2400" b="1" dirty="0" smtClean="0">
                <a:latin typeface="HG丸ｺﾞｼｯｸM-PRO" panose="020F0600000000000000" pitchFamily="50" charset="-128"/>
                <a:ea typeface="HG丸ｺﾞｼｯｸM-PRO" panose="020F0600000000000000" pitchFamily="50" charset="-128"/>
              </a:rPr>
              <a:t>地域移行支援サービスについて</a:t>
            </a:r>
            <a:endParaRPr lang="ja-JP" altLang="en-US" sz="2400" b="1" dirty="0">
              <a:latin typeface="HG丸ｺﾞｼｯｸM-PRO" panose="020F0600000000000000" pitchFamily="50" charset="-128"/>
              <a:ea typeface="HG丸ｺﾞｼｯｸM-PRO" panose="020F0600000000000000" pitchFamily="50" charset="-128"/>
            </a:endParaRPr>
          </a:p>
        </p:txBody>
      </p:sp>
      <p:sp>
        <p:nvSpPr>
          <p:cNvPr id="15" name="フローチャート: 組合せ 14"/>
          <p:cNvSpPr/>
          <p:nvPr/>
        </p:nvSpPr>
        <p:spPr>
          <a:xfrm>
            <a:off x="3213004" y="1749984"/>
            <a:ext cx="2664296" cy="310864"/>
          </a:xfrm>
          <a:prstGeom prst="flowChartMerge">
            <a:avLst/>
          </a:prstGeom>
          <a:ln/>
        </p:spPr>
        <p:style>
          <a:lnRef idx="3">
            <a:schemeClr val="lt1"/>
          </a:lnRef>
          <a:fillRef idx="1">
            <a:schemeClr val="accent2"/>
          </a:fillRef>
          <a:effectRef idx="1">
            <a:schemeClr val="accent2"/>
          </a:effectRef>
          <a:fontRef idx="minor">
            <a:schemeClr val="lt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
        <p:nvSpPr>
          <p:cNvPr id="17" name="正方形/長方形 16"/>
          <p:cNvSpPr/>
          <p:nvPr/>
        </p:nvSpPr>
        <p:spPr>
          <a:xfrm>
            <a:off x="137737" y="5261955"/>
            <a:ext cx="8946493" cy="1509712"/>
          </a:xfrm>
          <a:prstGeom prst="rect">
            <a:avLst/>
          </a:prstGeom>
          <a:noFill/>
          <a:ln>
            <a:prstDash val="dash"/>
          </a:ln>
        </p:spPr>
        <p:style>
          <a:lnRef idx="2">
            <a:schemeClr val="dk1"/>
          </a:lnRef>
          <a:fillRef idx="1">
            <a:schemeClr val="lt1"/>
          </a:fillRef>
          <a:effectRef idx="0">
            <a:schemeClr val="dk1"/>
          </a:effectRef>
          <a:fontRef idx="minor">
            <a:schemeClr val="dk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
        <p:nvSpPr>
          <p:cNvPr id="22" name="角丸四角形 21"/>
          <p:cNvSpPr/>
          <p:nvPr/>
        </p:nvSpPr>
        <p:spPr>
          <a:xfrm>
            <a:off x="107504" y="5227172"/>
            <a:ext cx="2135966" cy="328408"/>
          </a:xfrm>
          <a:prstGeom prst="roundRect">
            <a:avLst/>
          </a:prstGeom>
          <a:solidFill>
            <a:schemeClr val="bg1">
              <a:lumMod val="65000"/>
            </a:schemeClr>
          </a:solidFill>
          <a:ln>
            <a:noFill/>
          </a:ln>
        </p:spPr>
        <p:style>
          <a:lnRef idx="2">
            <a:schemeClr val="dk1"/>
          </a:lnRef>
          <a:fillRef idx="1">
            <a:schemeClr val="lt1"/>
          </a:fillRef>
          <a:effectRef idx="0">
            <a:schemeClr val="dk1"/>
          </a:effectRef>
          <a:fontRef idx="minor">
            <a:schemeClr val="dk1"/>
          </a:fontRef>
        </p:style>
        <p:txBody>
          <a:bodyPr rtlCol="0" anchor="t"/>
          <a:lstStyle/>
          <a:p>
            <a:pPr algn="ctr"/>
            <a:r>
              <a:rPr lang="ja-JP" altLang="en-US" sz="1400" dirty="0" smtClean="0">
                <a:latin typeface="HGP明朝B" panose="02020800000000000000" pitchFamily="18" charset="-128"/>
                <a:ea typeface="HGP明朝B" panose="02020800000000000000" pitchFamily="18" charset="-128"/>
              </a:rPr>
              <a:t>市町村での取り組み例</a:t>
            </a:r>
            <a:endParaRPr kumimoji="1" lang="ja-JP" altLang="en-US" sz="1400" dirty="0" smtClean="0">
              <a:latin typeface="HGP明朝B" panose="02020800000000000000" pitchFamily="18" charset="-128"/>
              <a:ea typeface="HGP明朝B" panose="02020800000000000000" pitchFamily="18" charset="-128"/>
            </a:endParaRPr>
          </a:p>
        </p:txBody>
      </p:sp>
    </p:spTree>
    <p:extLst>
      <p:ext uri="{BB962C8B-B14F-4D97-AF65-F5344CB8AC3E}">
        <p14:creationId xmlns:p14="http://schemas.microsoft.com/office/powerpoint/2010/main" val="29278798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直線コネクタ 10"/>
          <p:cNvCxnSpPr/>
          <p:nvPr/>
        </p:nvCxnSpPr>
        <p:spPr>
          <a:xfrm>
            <a:off x="136853" y="696944"/>
            <a:ext cx="8946493"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2" name="タイトル 1"/>
          <p:cNvSpPr txBox="1">
            <a:spLocks/>
          </p:cNvSpPr>
          <p:nvPr/>
        </p:nvSpPr>
        <p:spPr>
          <a:xfrm>
            <a:off x="136853" y="222455"/>
            <a:ext cx="7179420" cy="436296"/>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endParaRPr lang="ja-JP" altLang="en-US" sz="2400" b="1" dirty="0">
              <a:latin typeface="HG丸ｺﾞｼｯｸM-PRO" panose="020F0600000000000000" pitchFamily="50" charset="-128"/>
              <a:ea typeface="HG丸ｺﾞｼｯｸM-PRO" panose="020F0600000000000000" pitchFamily="50" charset="-128"/>
            </a:endParaRPr>
          </a:p>
        </p:txBody>
      </p:sp>
      <p:sp>
        <p:nvSpPr>
          <p:cNvPr id="8" name="スライド番号プレースホルダー 7"/>
          <p:cNvSpPr>
            <a:spLocks noGrp="1"/>
          </p:cNvSpPr>
          <p:nvPr>
            <p:ph type="sldNum" sz="quarter" idx="12"/>
          </p:nvPr>
        </p:nvSpPr>
        <p:spPr>
          <a:xfrm>
            <a:off x="6494920" y="6449007"/>
            <a:ext cx="2057400" cy="365125"/>
          </a:xfrm>
        </p:spPr>
        <p:txBody>
          <a:bodyPr/>
          <a:lstStyle/>
          <a:p>
            <a:r>
              <a:rPr lang="ja-JP" altLang="en-US" b="1" dirty="0">
                <a:solidFill>
                  <a:schemeClr val="tx1"/>
                </a:solidFill>
                <a:latin typeface="HGS明朝B" panose="02020800000000000000" pitchFamily="18" charset="-128"/>
                <a:ea typeface="HGS明朝B" panose="02020800000000000000" pitchFamily="18" charset="-128"/>
              </a:rPr>
              <a:t>７</a:t>
            </a:r>
            <a:endParaRPr kumimoji="1" lang="ja-JP" altLang="en-US" b="1" dirty="0">
              <a:solidFill>
                <a:schemeClr val="tx1"/>
              </a:solidFill>
              <a:latin typeface="HGS明朝B" panose="02020800000000000000" pitchFamily="18" charset="-128"/>
              <a:ea typeface="HGS明朝B" panose="02020800000000000000" pitchFamily="18" charset="-128"/>
            </a:endParaRPr>
          </a:p>
        </p:txBody>
      </p:sp>
      <p:sp>
        <p:nvSpPr>
          <p:cNvPr id="10" name="正方形/長方形 9"/>
          <p:cNvSpPr/>
          <p:nvPr/>
        </p:nvSpPr>
        <p:spPr>
          <a:xfrm>
            <a:off x="100859" y="235279"/>
            <a:ext cx="8431581" cy="461665"/>
          </a:xfrm>
          <a:prstGeom prst="rect">
            <a:avLst/>
          </a:prstGeom>
        </p:spPr>
        <p:txBody>
          <a:bodyPr wrap="square">
            <a:spAutoFit/>
          </a:bodyPr>
          <a:lstStyle/>
          <a:p>
            <a:pPr algn="just">
              <a:spcAft>
                <a:spcPts val="0"/>
              </a:spcAft>
            </a:pPr>
            <a:r>
              <a:rPr lang="ja-JP" altLang="ja-JP" sz="2400" b="1" kern="100" dirty="0" smtClean="0">
                <a:latin typeface="游明朝" panose="02020400000000000000" pitchFamily="18" charset="-128"/>
                <a:ea typeface="HG丸ｺﾞｼｯｸM-PRO" panose="020F0600000000000000" pitchFamily="50" charset="-128"/>
                <a:cs typeface="Times New Roman" panose="02020603050405020304" pitchFamily="18" charset="0"/>
              </a:rPr>
              <a:t>論点</a:t>
            </a:r>
            <a:r>
              <a:rPr lang="ja-JP" altLang="ja-JP" sz="2400" b="1" kern="100" dirty="0">
                <a:latin typeface="游明朝" panose="02020400000000000000" pitchFamily="18" charset="-128"/>
                <a:ea typeface="HG丸ｺﾞｼｯｸM-PRO" panose="020F0600000000000000" pitchFamily="50" charset="-128"/>
                <a:cs typeface="Times New Roman" panose="02020603050405020304" pitchFamily="18" charset="0"/>
              </a:rPr>
              <a:t>に関連するワーキンググループにおける</a:t>
            </a:r>
            <a:r>
              <a:rPr lang="ja-JP" altLang="ja-JP" sz="2400" b="1" kern="100" dirty="0" smtClean="0">
                <a:latin typeface="游明朝" panose="02020400000000000000" pitchFamily="18" charset="-128"/>
                <a:ea typeface="HG丸ｺﾞｼｯｸM-PRO" panose="020F0600000000000000" pitchFamily="50" charset="-128"/>
                <a:cs typeface="Times New Roman" panose="02020603050405020304" pitchFamily="18" charset="0"/>
              </a:rPr>
              <a:t>その他</a:t>
            </a:r>
            <a:r>
              <a:rPr lang="ja-JP" altLang="en-US" sz="2400" b="1" kern="100" dirty="0" smtClean="0">
                <a:latin typeface="游明朝" panose="02020400000000000000" pitchFamily="18" charset="-128"/>
                <a:ea typeface="HG丸ｺﾞｼｯｸM-PRO" panose="020F0600000000000000" pitchFamily="50" charset="-128"/>
                <a:cs typeface="Times New Roman" panose="02020603050405020304" pitchFamily="18" charset="0"/>
              </a:rPr>
              <a:t>の</a:t>
            </a:r>
            <a:r>
              <a:rPr lang="ja-JP" altLang="ja-JP" sz="2400" b="1" kern="100" dirty="0" smtClean="0">
                <a:latin typeface="游明朝" panose="02020400000000000000" pitchFamily="18" charset="-128"/>
                <a:ea typeface="HG丸ｺﾞｼｯｸM-PRO" panose="020F0600000000000000" pitchFamily="50" charset="-128"/>
                <a:cs typeface="Times New Roman" panose="02020603050405020304" pitchFamily="18" charset="0"/>
              </a:rPr>
              <a:t>意見</a:t>
            </a:r>
            <a:endParaRPr lang="ja-JP" altLang="ja-JP" sz="2000" b="1"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13" name="正方形/長方形 12"/>
          <p:cNvSpPr/>
          <p:nvPr/>
        </p:nvSpPr>
        <p:spPr>
          <a:xfrm>
            <a:off x="100859" y="1723449"/>
            <a:ext cx="8741050" cy="4662815"/>
          </a:xfrm>
          <a:prstGeom prst="rect">
            <a:avLst/>
          </a:prstGeom>
        </p:spPr>
        <p:txBody>
          <a:bodyPr wrap="square" numCol="1">
            <a:spAutoFit/>
          </a:bodyPr>
          <a:lstStyle/>
          <a:p>
            <a:pPr marL="180000" indent="-180000">
              <a:spcAft>
                <a:spcPts val="600"/>
              </a:spcAft>
            </a:pPr>
            <a:r>
              <a:rPr lang="ja-JP" altLang="en-US" sz="1600" dirty="0">
                <a:latin typeface="HG丸ｺﾞｼｯｸM-PRO" panose="020F0600000000000000" pitchFamily="50" charset="-128"/>
                <a:ea typeface="HG丸ｺﾞｼｯｸM-PRO" panose="020F0600000000000000" pitchFamily="50" charset="-128"/>
              </a:rPr>
              <a:t>○</a:t>
            </a:r>
            <a:r>
              <a:rPr lang="ja-JP" altLang="en-US" sz="1600" dirty="0" smtClean="0">
                <a:latin typeface="HG丸ｺﾞｼｯｸM-PRO" panose="020F0600000000000000" pitchFamily="50" charset="-128"/>
                <a:ea typeface="HG丸ｺﾞｼｯｸM-PRO" panose="020F0600000000000000" pitchFamily="50" charset="-128"/>
              </a:rPr>
              <a:t>施設</a:t>
            </a:r>
            <a:r>
              <a:rPr lang="ja-JP" altLang="ja-JP" sz="1600" dirty="0" smtClean="0">
                <a:latin typeface="HG丸ｺﾞｼｯｸM-PRO" panose="020F0600000000000000" pitchFamily="50" charset="-128"/>
                <a:ea typeface="HG丸ｺﾞｼｯｸM-PRO" panose="020F0600000000000000" pitchFamily="50" charset="-128"/>
              </a:rPr>
              <a:t>入所者</a:t>
            </a:r>
            <a:r>
              <a:rPr lang="ja-JP" altLang="ja-JP" sz="1600" dirty="0">
                <a:latin typeface="HG丸ｺﾞｼｯｸM-PRO" panose="020F0600000000000000" pitchFamily="50" charset="-128"/>
                <a:ea typeface="HG丸ｺﾞｼｯｸM-PRO" panose="020F0600000000000000" pitchFamily="50" charset="-128"/>
              </a:rPr>
              <a:t>の地域移行にあたっては、本人の意思決定支援が重要となるが、時間をかけて相談支援や心理の専門家などチームを作ってサポートするためには、交通費の負担など制度として確立させる必要があるのではないか。</a:t>
            </a:r>
          </a:p>
          <a:p>
            <a:pPr marL="180000" indent="-180000">
              <a:spcAft>
                <a:spcPts val="600"/>
              </a:spcAft>
            </a:pPr>
            <a:r>
              <a:rPr lang="ja-JP" altLang="en-US" sz="1600" dirty="0">
                <a:latin typeface="HG丸ｺﾞｼｯｸM-PRO" panose="020F0600000000000000" pitchFamily="50" charset="-128"/>
                <a:ea typeface="HG丸ｺﾞｼｯｸM-PRO" panose="020F0600000000000000" pitchFamily="50" charset="-128"/>
              </a:rPr>
              <a:t>○</a:t>
            </a:r>
            <a:r>
              <a:rPr lang="ja-JP" altLang="en-US" sz="1600" dirty="0" smtClean="0">
                <a:latin typeface="HG丸ｺﾞｼｯｸM-PRO" panose="020F0600000000000000" pitchFamily="50" charset="-128"/>
                <a:ea typeface="HG丸ｺﾞｼｯｸM-PRO" panose="020F0600000000000000" pitchFamily="50" charset="-128"/>
              </a:rPr>
              <a:t>長期</a:t>
            </a:r>
            <a:r>
              <a:rPr lang="ja-JP" altLang="ja-JP" sz="1600" dirty="0" smtClean="0">
                <a:latin typeface="HG丸ｺﾞｼｯｸM-PRO" panose="020F0600000000000000" pitchFamily="50" charset="-128"/>
                <a:ea typeface="HG丸ｺﾞｼｯｸM-PRO" panose="020F0600000000000000" pitchFamily="50" charset="-128"/>
              </a:rPr>
              <a:t>入所者</a:t>
            </a:r>
            <a:r>
              <a:rPr lang="ja-JP" altLang="ja-JP" sz="1600" dirty="0">
                <a:latin typeface="HG丸ｺﾞｼｯｸM-PRO" panose="020F0600000000000000" pitchFamily="50" charset="-128"/>
                <a:ea typeface="HG丸ｺﾞｼｯｸM-PRO" panose="020F0600000000000000" pitchFamily="50" charset="-128"/>
              </a:rPr>
              <a:t>の場合、入所前の市町村より入所施設がある地域の方が身近であったり、入所施設に愛着を持っている場合もある。地域移行を進めるにあたっては、本人が地域と感じる場所</a:t>
            </a:r>
            <a:r>
              <a:rPr lang="ja-JP" altLang="ja-JP" sz="1600" dirty="0" smtClean="0">
                <a:latin typeface="HG丸ｺﾞｼｯｸM-PRO" panose="020F0600000000000000" pitchFamily="50" charset="-128"/>
                <a:ea typeface="HG丸ｺﾞｼｯｸM-PRO" panose="020F0600000000000000" pitchFamily="50" charset="-128"/>
              </a:rPr>
              <a:t>で</a:t>
            </a:r>
            <a:r>
              <a:rPr lang="ja-JP" altLang="en-US" sz="1600" dirty="0" smtClean="0">
                <a:latin typeface="HG丸ｺﾞｼｯｸM-PRO" panose="020F0600000000000000" pitchFamily="50" charset="-128"/>
                <a:ea typeface="HG丸ｺﾞｼｯｸM-PRO" panose="020F0600000000000000" pitchFamily="50" charset="-128"/>
              </a:rPr>
              <a:t>の</a:t>
            </a:r>
            <a:r>
              <a:rPr lang="ja-JP" altLang="ja-JP" sz="1600" dirty="0" smtClean="0">
                <a:latin typeface="HG丸ｺﾞｼｯｸM-PRO" panose="020F0600000000000000" pitchFamily="50" charset="-128"/>
                <a:ea typeface="HG丸ｺﾞｼｯｸM-PRO" panose="020F0600000000000000" pitchFamily="50" charset="-128"/>
              </a:rPr>
              <a:t>暮らし</a:t>
            </a:r>
            <a:r>
              <a:rPr lang="ja-JP" altLang="ja-JP" sz="1600" dirty="0">
                <a:latin typeface="HG丸ｺﾞｼｯｸM-PRO" panose="020F0600000000000000" pitchFamily="50" charset="-128"/>
                <a:ea typeface="HG丸ｺﾞｼｯｸM-PRO" panose="020F0600000000000000" pitchFamily="50" charset="-128"/>
              </a:rPr>
              <a:t>を支援する視点が重要ではない</a:t>
            </a:r>
            <a:r>
              <a:rPr lang="ja-JP" altLang="ja-JP" sz="1600" dirty="0" smtClean="0">
                <a:latin typeface="HG丸ｺﾞｼｯｸM-PRO" panose="020F0600000000000000" pitchFamily="50" charset="-128"/>
                <a:ea typeface="HG丸ｺﾞｼｯｸM-PRO" panose="020F0600000000000000" pitchFamily="50" charset="-128"/>
              </a:rPr>
              <a:t>か</a:t>
            </a:r>
            <a:r>
              <a:rPr lang="ja-JP" altLang="en-US" sz="1600" dirty="0" smtClean="0">
                <a:latin typeface="HG丸ｺﾞｼｯｸM-PRO" panose="020F0600000000000000" pitchFamily="50" charset="-128"/>
                <a:ea typeface="HG丸ｺﾞｼｯｸM-PRO" panose="020F0600000000000000" pitchFamily="50" charset="-128"/>
              </a:rPr>
              <a:t>。</a:t>
            </a:r>
            <a:endParaRPr lang="en-US" altLang="ja-JP" sz="1600" dirty="0" smtClean="0">
              <a:latin typeface="HG丸ｺﾞｼｯｸM-PRO" panose="020F0600000000000000" pitchFamily="50" charset="-128"/>
              <a:ea typeface="HG丸ｺﾞｼｯｸM-PRO" panose="020F0600000000000000" pitchFamily="50" charset="-128"/>
            </a:endParaRPr>
          </a:p>
          <a:p>
            <a:pPr marL="180000" indent="-180000">
              <a:spcAft>
                <a:spcPts val="600"/>
              </a:spcAft>
            </a:pPr>
            <a:r>
              <a:rPr lang="ja-JP" altLang="en-US" sz="1600" dirty="0">
                <a:latin typeface="HG丸ｺﾞｼｯｸM-PRO" panose="020F0600000000000000" pitchFamily="50" charset="-128"/>
                <a:ea typeface="HG丸ｺﾞｼｯｸM-PRO" panose="020F0600000000000000" pitchFamily="50" charset="-128"/>
              </a:rPr>
              <a:t>○</a:t>
            </a:r>
            <a:r>
              <a:rPr lang="ja-JP" altLang="en-US" sz="1600" dirty="0" smtClean="0">
                <a:latin typeface="HG丸ｺﾞｼｯｸM-PRO" panose="020F0600000000000000" pitchFamily="50" charset="-128"/>
                <a:ea typeface="HG丸ｺﾞｼｯｸM-PRO" panose="020F0600000000000000" pitchFamily="50" charset="-128"/>
              </a:rPr>
              <a:t>施設</a:t>
            </a:r>
            <a:r>
              <a:rPr lang="ja-JP" altLang="ja-JP" sz="1600" dirty="0" smtClean="0">
                <a:latin typeface="HG丸ｺﾞｼｯｸM-PRO" panose="020F0600000000000000" pitchFamily="50" charset="-128"/>
                <a:ea typeface="HG丸ｺﾞｼｯｸM-PRO" panose="020F0600000000000000" pitchFamily="50" charset="-128"/>
              </a:rPr>
              <a:t>入所者</a:t>
            </a:r>
            <a:r>
              <a:rPr lang="ja-JP" altLang="ja-JP" sz="1600" dirty="0">
                <a:latin typeface="HG丸ｺﾞｼｯｸM-PRO" panose="020F0600000000000000" pitchFamily="50" charset="-128"/>
                <a:ea typeface="HG丸ｺﾞｼｯｸM-PRO" panose="020F0600000000000000" pitchFamily="50" charset="-128"/>
              </a:rPr>
              <a:t>も地域の一員であることを地域の人々に認識してもらう活動の中で、近隣の地域での生活につながる可能性もある。また、職員</a:t>
            </a:r>
            <a:r>
              <a:rPr lang="ja-JP" altLang="ja-JP" sz="1600" dirty="0" smtClean="0">
                <a:latin typeface="HG丸ｺﾞｼｯｸM-PRO" panose="020F0600000000000000" pitchFamily="50" charset="-128"/>
                <a:ea typeface="HG丸ｺﾞｼｯｸM-PRO" panose="020F0600000000000000" pitchFamily="50" charset="-128"/>
              </a:rPr>
              <a:t>に</a:t>
            </a:r>
            <a:r>
              <a:rPr lang="ja-JP" altLang="en-US" sz="1600" dirty="0" err="1" smtClean="0">
                <a:latin typeface="HG丸ｺﾞｼｯｸM-PRO" panose="020F0600000000000000" pitchFamily="50" charset="-128"/>
                <a:ea typeface="HG丸ｺﾞｼｯｸM-PRO" panose="020F0600000000000000" pitchFamily="50" charset="-128"/>
              </a:rPr>
              <a:t>障がい</a:t>
            </a:r>
            <a:r>
              <a:rPr lang="ja-JP" altLang="en-US" sz="1600" dirty="0" smtClean="0">
                <a:latin typeface="HG丸ｺﾞｼｯｸM-PRO" panose="020F0600000000000000" pitchFamily="50" charset="-128"/>
                <a:ea typeface="HG丸ｺﾞｼｯｸM-PRO" panose="020F0600000000000000" pitchFamily="50" charset="-128"/>
              </a:rPr>
              <a:t>者の</a:t>
            </a:r>
            <a:r>
              <a:rPr lang="ja-JP" altLang="ja-JP" sz="1600" dirty="0" smtClean="0">
                <a:latin typeface="HG丸ｺﾞｼｯｸM-PRO" panose="020F0600000000000000" pitchFamily="50" charset="-128"/>
                <a:ea typeface="HG丸ｺﾞｼｯｸM-PRO" panose="020F0600000000000000" pitchFamily="50" charset="-128"/>
              </a:rPr>
              <a:t>地域</a:t>
            </a:r>
            <a:r>
              <a:rPr lang="ja-JP" altLang="en-US" sz="1600" dirty="0" smtClean="0">
                <a:latin typeface="HG丸ｺﾞｼｯｸM-PRO" panose="020F0600000000000000" pitchFamily="50" charset="-128"/>
                <a:ea typeface="HG丸ｺﾞｼｯｸM-PRO" panose="020F0600000000000000" pitchFamily="50" charset="-128"/>
              </a:rPr>
              <a:t>での生活について知ってもらう</a:t>
            </a:r>
            <a:r>
              <a:rPr lang="ja-JP" altLang="ja-JP" sz="1600" dirty="0" smtClean="0">
                <a:latin typeface="HG丸ｺﾞｼｯｸM-PRO" panose="020F0600000000000000" pitchFamily="50" charset="-128"/>
                <a:ea typeface="HG丸ｺﾞｼｯｸM-PRO" panose="020F0600000000000000" pitchFamily="50" charset="-128"/>
              </a:rPr>
              <a:t>研修</a:t>
            </a:r>
            <a:r>
              <a:rPr lang="ja-JP" altLang="ja-JP" sz="1600" dirty="0">
                <a:latin typeface="HG丸ｺﾞｼｯｸM-PRO" panose="020F0600000000000000" pitchFamily="50" charset="-128"/>
                <a:ea typeface="HG丸ｺﾞｼｯｸM-PRO" panose="020F0600000000000000" pitchFamily="50" charset="-128"/>
              </a:rPr>
              <a:t>を実施</a:t>
            </a:r>
            <a:r>
              <a:rPr lang="ja-JP" altLang="ja-JP" sz="1600" dirty="0" smtClean="0">
                <a:latin typeface="HG丸ｺﾞｼｯｸM-PRO" panose="020F0600000000000000" pitchFamily="50" charset="-128"/>
                <a:ea typeface="HG丸ｺﾞｼｯｸM-PRO" panose="020F0600000000000000" pitchFamily="50" charset="-128"/>
              </a:rPr>
              <a:t>する</a:t>
            </a:r>
            <a:r>
              <a:rPr lang="ja-JP" altLang="en-US" sz="1600" dirty="0" smtClean="0">
                <a:latin typeface="HG丸ｺﾞｼｯｸM-PRO" panose="020F0600000000000000" pitchFamily="50" charset="-128"/>
                <a:ea typeface="HG丸ｺﾞｼｯｸM-PRO" panose="020F0600000000000000" pitchFamily="50" charset="-128"/>
              </a:rPr>
              <a:t>こと</a:t>
            </a:r>
            <a:r>
              <a:rPr lang="ja-JP" altLang="ja-JP" sz="1600" dirty="0" smtClean="0">
                <a:latin typeface="HG丸ｺﾞｼｯｸM-PRO" panose="020F0600000000000000" pitchFamily="50" charset="-128"/>
                <a:ea typeface="HG丸ｺﾞｼｯｸM-PRO" panose="020F0600000000000000" pitchFamily="50" charset="-128"/>
              </a:rPr>
              <a:t>などが</a:t>
            </a:r>
            <a:r>
              <a:rPr lang="ja-JP" altLang="ja-JP" sz="1600" dirty="0">
                <a:latin typeface="HG丸ｺﾞｼｯｸM-PRO" panose="020F0600000000000000" pitchFamily="50" charset="-128"/>
                <a:ea typeface="HG丸ｺﾞｼｯｸM-PRO" panose="020F0600000000000000" pitchFamily="50" charset="-128"/>
              </a:rPr>
              <a:t>重要ではない</a:t>
            </a:r>
            <a:r>
              <a:rPr lang="ja-JP" altLang="ja-JP" sz="1600" dirty="0" smtClean="0">
                <a:latin typeface="HG丸ｺﾞｼｯｸM-PRO" panose="020F0600000000000000" pitchFamily="50" charset="-128"/>
                <a:ea typeface="HG丸ｺﾞｼｯｸM-PRO" panose="020F0600000000000000" pitchFamily="50" charset="-128"/>
              </a:rPr>
              <a:t>か</a:t>
            </a:r>
            <a:r>
              <a:rPr lang="ja-JP" altLang="en-US" sz="1600" dirty="0" smtClean="0">
                <a:latin typeface="HG丸ｺﾞｼｯｸM-PRO" panose="020F0600000000000000" pitchFamily="50" charset="-128"/>
                <a:ea typeface="HG丸ｺﾞｼｯｸM-PRO" panose="020F0600000000000000" pitchFamily="50" charset="-128"/>
              </a:rPr>
              <a:t>。</a:t>
            </a:r>
            <a:endParaRPr lang="en-US" altLang="ja-JP" sz="1600" dirty="0" smtClean="0">
              <a:latin typeface="HG丸ｺﾞｼｯｸM-PRO" panose="020F0600000000000000" pitchFamily="50" charset="-128"/>
              <a:ea typeface="HG丸ｺﾞｼｯｸM-PRO" panose="020F0600000000000000" pitchFamily="50" charset="-128"/>
            </a:endParaRPr>
          </a:p>
          <a:p>
            <a:pPr marL="180000" indent="-180000">
              <a:spcAft>
                <a:spcPts val="600"/>
              </a:spcAft>
            </a:pPr>
            <a:r>
              <a:rPr lang="ja-JP" altLang="en-US" sz="1600" dirty="0">
                <a:latin typeface="HG丸ｺﾞｼｯｸM-PRO" panose="020F0600000000000000" pitchFamily="50" charset="-128"/>
                <a:ea typeface="HG丸ｺﾞｼｯｸM-PRO" panose="020F0600000000000000" pitchFamily="50" charset="-128"/>
              </a:rPr>
              <a:t>○</a:t>
            </a:r>
            <a:r>
              <a:rPr lang="ja-JP" altLang="ja-JP" sz="1600" dirty="0" smtClean="0">
                <a:latin typeface="HG丸ｺﾞｼｯｸM-PRO" panose="020F0600000000000000" pitchFamily="50" charset="-128"/>
                <a:ea typeface="HG丸ｺﾞｼｯｸM-PRO" panose="020F0600000000000000" pitchFamily="50" charset="-128"/>
              </a:rPr>
              <a:t>日中</a:t>
            </a:r>
            <a:r>
              <a:rPr lang="ja-JP" altLang="ja-JP" sz="1600" dirty="0">
                <a:latin typeface="HG丸ｺﾞｼｯｸM-PRO" panose="020F0600000000000000" pitchFamily="50" charset="-128"/>
                <a:ea typeface="HG丸ｺﾞｼｯｸM-PRO" panose="020F0600000000000000" pitchFamily="50" charset="-128"/>
              </a:rPr>
              <a:t>活動の場での支援が</a:t>
            </a:r>
            <a:r>
              <a:rPr lang="ja-JP" altLang="ja-JP" sz="1600" dirty="0" smtClean="0">
                <a:latin typeface="HG丸ｺﾞｼｯｸM-PRO" panose="020F0600000000000000" pitchFamily="50" charset="-128"/>
                <a:ea typeface="HG丸ｺﾞｼｯｸM-PRO" panose="020F0600000000000000" pitchFamily="50" charset="-128"/>
              </a:rPr>
              <a:t>夜間</a:t>
            </a:r>
            <a:r>
              <a:rPr lang="ja-JP" altLang="en-US" sz="1600" dirty="0" smtClean="0">
                <a:latin typeface="HG丸ｺﾞｼｯｸM-PRO" panose="020F0600000000000000" pitchFamily="50" charset="-128"/>
                <a:ea typeface="HG丸ｺﾞｼｯｸM-PRO" panose="020F0600000000000000" pitchFamily="50" charset="-128"/>
              </a:rPr>
              <a:t>帯（</a:t>
            </a:r>
            <a:r>
              <a:rPr lang="ja-JP" altLang="ja-JP" sz="1600" dirty="0" smtClean="0">
                <a:latin typeface="HG丸ｺﾞｼｯｸM-PRO" panose="020F0600000000000000" pitchFamily="50" charset="-128"/>
                <a:ea typeface="HG丸ｺﾞｼｯｸM-PRO" panose="020F0600000000000000" pitchFamily="50" charset="-128"/>
              </a:rPr>
              <a:t>グループホーム</a:t>
            </a:r>
            <a:r>
              <a:rPr lang="ja-JP" altLang="en-US" sz="1600" dirty="0" smtClean="0">
                <a:latin typeface="HG丸ｺﾞｼｯｸM-PRO" panose="020F0600000000000000" pitchFamily="50" charset="-128"/>
                <a:ea typeface="HG丸ｺﾞｼｯｸM-PRO" panose="020F0600000000000000" pitchFamily="50" charset="-128"/>
              </a:rPr>
              <a:t>等）</a:t>
            </a:r>
            <a:r>
              <a:rPr lang="ja-JP" altLang="ja-JP" sz="1600" dirty="0" smtClean="0">
                <a:latin typeface="HG丸ｺﾞｼｯｸM-PRO" panose="020F0600000000000000" pitchFamily="50" charset="-128"/>
                <a:ea typeface="HG丸ｺﾞｼｯｸM-PRO" panose="020F0600000000000000" pitchFamily="50" charset="-128"/>
              </a:rPr>
              <a:t>の</a:t>
            </a:r>
            <a:r>
              <a:rPr lang="ja-JP" altLang="ja-JP" sz="1600" dirty="0">
                <a:latin typeface="HG丸ｺﾞｼｯｸM-PRO" panose="020F0600000000000000" pitchFamily="50" charset="-128"/>
                <a:ea typeface="HG丸ｺﾞｼｯｸM-PRO" panose="020F0600000000000000" pitchFamily="50" charset="-128"/>
              </a:rPr>
              <a:t>安定につながることがある。日中の職員と夜間の職員</a:t>
            </a:r>
            <a:r>
              <a:rPr lang="ja-JP" altLang="ja-JP" sz="1600" dirty="0" smtClean="0">
                <a:latin typeface="HG丸ｺﾞｼｯｸM-PRO" panose="020F0600000000000000" pitchFamily="50" charset="-128"/>
                <a:ea typeface="HG丸ｺﾞｼｯｸM-PRO" panose="020F0600000000000000" pitchFamily="50" charset="-128"/>
              </a:rPr>
              <a:t>の</a:t>
            </a:r>
            <a:r>
              <a:rPr lang="ja-JP" altLang="en-US" sz="1600" dirty="0" smtClean="0">
                <a:latin typeface="HG丸ｺﾞｼｯｸM-PRO" panose="020F0600000000000000" pitchFamily="50" charset="-128"/>
                <a:ea typeface="HG丸ｺﾞｼｯｸM-PRO" panose="020F0600000000000000" pitchFamily="50" charset="-128"/>
              </a:rPr>
              <a:t>直接的な</a:t>
            </a:r>
            <a:r>
              <a:rPr lang="ja-JP" altLang="ja-JP" sz="1600" dirty="0" smtClean="0">
                <a:latin typeface="HG丸ｺﾞｼｯｸM-PRO" panose="020F0600000000000000" pitchFamily="50" charset="-128"/>
                <a:ea typeface="HG丸ｺﾞｼｯｸM-PRO" panose="020F0600000000000000" pitchFamily="50" charset="-128"/>
              </a:rPr>
              <a:t>関わり</a:t>
            </a:r>
            <a:r>
              <a:rPr lang="ja-JP" altLang="ja-JP" sz="1600" dirty="0">
                <a:latin typeface="HG丸ｺﾞｼｯｸM-PRO" panose="020F0600000000000000" pitchFamily="50" charset="-128"/>
                <a:ea typeface="HG丸ｺﾞｼｯｸM-PRO" panose="020F0600000000000000" pitchFamily="50" charset="-128"/>
              </a:rPr>
              <a:t>が減ってきている中、昼夜の事業所の連携を意識して</a:t>
            </a:r>
            <a:r>
              <a:rPr lang="ja-JP" altLang="ja-JP" sz="1600" dirty="0" smtClean="0">
                <a:latin typeface="HG丸ｺﾞｼｯｸM-PRO" panose="020F0600000000000000" pitchFamily="50" charset="-128"/>
                <a:ea typeface="HG丸ｺﾞｼｯｸM-PRO" panose="020F0600000000000000" pitchFamily="50" charset="-128"/>
              </a:rPr>
              <a:t>もらう</a:t>
            </a:r>
            <a:r>
              <a:rPr lang="ja-JP" altLang="en-US" sz="1600" dirty="0" smtClean="0">
                <a:latin typeface="HG丸ｺﾞｼｯｸM-PRO" panose="020F0600000000000000" pitchFamily="50" charset="-128"/>
                <a:ea typeface="HG丸ｺﾞｼｯｸM-PRO" panose="020F0600000000000000" pitchFamily="50" charset="-128"/>
              </a:rPr>
              <a:t>ことが必要ではないか</a:t>
            </a:r>
            <a:r>
              <a:rPr lang="ja-JP" altLang="ja-JP" sz="1600" dirty="0" smtClean="0">
                <a:latin typeface="HG丸ｺﾞｼｯｸM-PRO" panose="020F0600000000000000" pitchFamily="50" charset="-128"/>
                <a:ea typeface="HG丸ｺﾞｼｯｸM-PRO" panose="020F0600000000000000" pitchFamily="50" charset="-128"/>
              </a:rPr>
              <a:t>。</a:t>
            </a:r>
            <a:endParaRPr lang="ja-JP" altLang="ja-JP" sz="1600" dirty="0">
              <a:latin typeface="HG丸ｺﾞｼｯｸM-PRO" panose="020F0600000000000000" pitchFamily="50" charset="-128"/>
              <a:ea typeface="HG丸ｺﾞｼｯｸM-PRO" panose="020F0600000000000000" pitchFamily="50" charset="-128"/>
            </a:endParaRPr>
          </a:p>
          <a:p>
            <a:pPr marL="180000" indent="-180000">
              <a:spcAft>
                <a:spcPts val="600"/>
              </a:spcAft>
            </a:pPr>
            <a:r>
              <a:rPr lang="ja-JP" altLang="en-US" sz="1600" dirty="0">
                <a:latin typeface="HG丸ｺﾞｼｯｸM-PRO" panose="020F0600000000000000" pitchFamily="50" charset="-128"/>
                <a:ea typeface="HG丸ｺﾞｼｯｸM-PRO" panose="020F0600000000000000" pitchFamily="50" charset="-128"/>
              </a:rPr>
              <a:t>○</a:t>
            </a:r>
            <a:r>
              <a:rPr lang="ja-JP" altLang="en-US" sz="1600" dirty="0" smtClean="0">
                <a:latin typeface="HG丸ｺﾞｼｯｸM-PRO" panose="020F0600000000000000" pitchFamily="50" charset="-128"/>
                <a:ea typeface="HG丸ｺﾞｼｯｸM-PRO" panose="020F0600000000000000" pitchFamily="50" charset="-128"/>
              </a:rPr>
              <a:t>地域</a:t>
            </a:r>
            <a:r>
              <a:rPr lang="ja-JP" altLang="ja-JP" sz="1600" dirty="0" smtClean="0">
                <a:latin typeface="HG丸ｺﾞｼｯｸM-PRO" panose="020F0600000000000000" pitchFamily="50" charset="-128"/>
                <a:ea typeface="HG丸ｺﾞｼｯｸM-PRO" panose="020F0600000000000000" pitchFamily="50" charset="-128"/>
              </a:rPr>
              <a:t>包括</a:t>
            </a:r>
            <a:r>
              <a:rPr lang="ja-JP" altLang="en-US" sz="1600" dirty="0" smtClean="0">
                <a:latin typeface="HG丸ｺﾞｼｯｸM-PRO" panose="020F0600000000000000" pitchFamily="50" charset="-128"/>
                <a:ea typeface="HG丸ｺﾞｼｯｸM-PRO" panose="020F0600000000000000" pitchFamily="50" charset="-128"/>
              </a:rPr>
              <a:t>支援センター（介護保険）</a:t>
            </a:r>
            <a:r>
              <a:rPr lang="ja-JP" altLang="ja-JP" sz="1600" dirty="0" smtClean="0">
                <a:latin typeface="HG丸ｺﾞｼｯｸM-PRO" panose="020F0600000000000000" pitchFamily="50" charset="-128"/>
                <a:ea typeface="HG丸ｺﾞｼｯｸM-PRO" panose="020F0600000000000000" pitchFamily="50" charset="-128"/>
              </a:rPr>
              <a:t>が</a:t>
            </a:r>
            <a:r>
              <a:rPr lang="ja-JP" altLang="ja-JP" sz="1600" dirty="0" err="1">
                <a:latin typeface="HG丸ｺﾞｼｯｸM-PRO" panose="020F0600000000000000" pitchFamily="50" charset="-128"/>
                <a:ea typeface="HG丸ｺﾞｼｯｸM-PRO" panose="020F0600000000000000" pitchFamily="50" charset="-128"/>
              </a:rPr>
              <a:t>障がい</a:t>
            </a:r>
            <a:r>
              <a:rPr lang="ja-JP" altLang="ja-JP" sz="1600" dirty="0">
                <a:latin typeface="HG丸ｺﾞｼｯｸM-PRO" panose="020F0600000000000000" pitchFamily="50" charset="-128"/>
                <a:ea typeface="HG丸ｺﾞｼｯｸM-PRO" panose="020F0600000000000000" pitchFamily="50" charset="-128"/>
              </a:rPr>
              <a:t>者の相談支援を行うケースがあるが、地域移行も含めて障がい者特有の問題を理解してもらう方策や障がい者が高齢になっても支えられる仕組みを考えるべきではない</a:t>
            </a:r>
            <a:r>
              <a:rPr lang="ja-JP" altLang="ja-JP" sz="1600" dirty="0" smtClean="0">
                <a:latin typeface="HG丸ｺﾞｼｯｸM-PRO" panose="020F0600000000000000" pitchFamily="50" charset="-128"/>
                <a:ea typeface="HG丸ｺﾞｼｯｸM-PRO" panose="020F0600000000000000" pitchFamily="50" charset="-128"/>
              </a:rPr>
              <a:t>か</a:t>
            </a:r>
            <a:r>
              <a:rPr lang="ja-JP" altLang="en-US" sz="1600" dirty="0" smtClean="0">
                <a:latin typeface="HG丸ｺﾞｼｯｸM-PRO" panose="020F0600000000000000" pitchFamily="50" charset="-128"/>
                <a:ea typeface="HG丸ｺﾞｼｯｸM-PRO" panose="020F0600000000000000" pitchFamily="50" charset="-128"/>
              </a:rPr>
              <a:t>。</a:t>
            </a:r>
            <a:endParaRPr lang="en-US" altLang="ja-JP" sz="1600" dirty="0" smtClean="0">
              <a:latin typeface="HG丸ｺﾞｼｯｸM-PRO" panose="020F0600000000000000" pitchFamily="50" charset="-128"/>
              <a:ea typeface="HG丸ｺﾞｼｯｸM-PRO" panose="020F0600000000000000" pitchFamily="50" charset="-128"/>
            </a:endParaRPr>
          </a:p>
          <a:p>
            <a:pPr marL="180000" indent="-180000">
              <a:spcAft>
                <a:spcPts val="600"/>
              </a:spcAft>
            </a:pPr>
            <a:r>
              <a:rPr lang="ja-JP" altLang="en-US" sz="1600" dirty="0">
                <a:latin typeface="HG丸ｺﾞｼｯｸM-PRO" panose="020F0600000000000000" pitchFamily="50" charset="-128"/>
                <a:ea typeface="HG丸ｺﾞｼｯｸM-PRO" panose="020F0600000000000000" pitchFamily="50" charset="-128"/>
              </a:rPr>
              <a:t>○</a:t>
            </a:r>
            <a:r>
              <a:rPr lang="ja-JP" altLang="en-US" sz="1600" dirty="0" smtClean="0">
                <a:latin typeface="HG丸ｺﾞｼｯｸM-PRO" panose="020F0600000000000000" pitchFamily="50" charset="-128"/>
                <a:ea typeface="HG丸ｺﾞｼｯｸM-PRO" panose="020F0600000000000000" pitchFamily="50" charset="-128"/>
              </a:rPr>
              <a:t>すべての</a:t>
            </a:r>
            <a:r>
              <a:rPr lang="ja-JP" altLang="en-US" sz="1600" dirty="0" err="1" smtClean="0">
                <a:latin typeface="HG丸ｺﾞｼｯｸM-PRO" panose="020F0600000000000000" pitchFamily="50" charset="-128"/>
                <a:ea typeface="HG丸ｺﾞｼｯｸM-PRO" panose="020F0600000000000000" pitchFamily="50" charset="-128"/>
              </a:rPr>
              <a:t>障がい</a:t>
            </a:r>
            <a:r>
              <a:rPr lang="ja-JP" altLang="en-US" sz="1600" dirty="0" smtClean="0">
                <a:latin typeface="HG丸ｺﾞｼｯｸM-PRO" panose="020F0600000000000000" pitchFamily="50" charset="-128"/>
                <a:ea typeface="HG丸ｺﾞｼｯｸM-PRO" panose="020F0600000000000000" pitchFamily="50" charset="-128"/>
              </a:rPr>
              <a:t>児・者を対象者として相談支援に取り組むことが望ましいが、</a:t>
            </a:r>
            <a:r>
              <a:rPr lang="ja-JP" altLang="ja-JP" sz="1600" dirty="0" smtClean="0">
                <a:latin typeface="HG丸ｺﾞｼｯｸM-PRO" panose="020F0600000000000000" pitchFamily="50" charset="-128"/>
                <a:ea typeface="HG丸ｺﾞｼｯｸM-PRO" panose="020F0600000000000000" pitchFamily="50" charset="-128"/>
              </a:rPr>
              <a:t>専門性</a:t>
            </a:r>
            <a:r>
              <a:rPr lang="ja-JP" altLang="en-US" sz="1600" dirty="0" smtClean="0">
                <a:latin typeface="HG丸ｺﾞｼｯｸM-PRO" panose="020F0600000000000000" pitchFamily="50" charset="-128"/>
                <a:ea typeface="HG丸ｺﾞｼｯｸM-PRO" panose="020F0600000000000000" pitchFamily="50" charset="-128"/>
              </a:rPr>
              <a:t>を高めるためには、障がい種別に特化するこ</a:t>
            </a:r>
            <a:r>
              <a:rPr lang="ja-JP" altLang="en-US" sz="1600" dirty="0">
                <a:latin typeface="HG丸ｺﾞｼｯｸM-PRO" panose="020F0600000000000000" pitchFamily="50" charset="-128"/>
                <a:ea typeface="HG丸ｺﾞｼｯｸM-PRO" panose="020F0600000000000000" pitchFamily="50" charset="-128"/>
              </a:rPr>
              <a:t>と</a:t>
            </a:r>
            <a:r>
              <a:rPr lang="ja-JP" altLang="en-US" sz="1600" dirty="0" smtClean="0">
                <a:latin typeface="HG丸ｺﾞｼｯｸM-PRO" panose="020F0600000000000000" pitchFamily="50" charset="-128"/>
                <a:ea typeface="HG丸ｺﾞｼｯｸM-PRO" panose="020F0600000000000000" pitchFamily="50" charset="-128"/>
              </a:rPr>
              <a:t>なども必要ではないか</a:t>
            </a:r>
            <a:r>
              <a:rPr lang="ja-JP" altLang="ja-JP" sz="1600" dirty="0" smtClean="0">
                <a:latin typeface="HG丸ｺﾞｼｯｸM-PRO" panose="020F0600000000000000" pitchFamily="50" charset="-128"/>
                <a:ea typeface="HG丸ｺﾞｼｯｸM-PRO" panose="020F0600000000000000" pitchFamily="50" charset="-128"/>
              </a:rPr>
              <a:t>。</a:t>
            </a:r>
            <a:endParaRPr lang="ja-JP" altLang="ja-JP" sz="1600" u="sng"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sp>
        <p:nvSpPr>
          <p:cNvPr id="5" name="正方形/長方形 4"/>
          <p:cNvSpPr/>
          <p:nvPr/>
        </p:nvSpPr>
        <p:spPr>
          <a:xfrm>
            <a:off x="251519" y="892331"/>
            <a:ext cx="8590389" cy="584775"/>
          </a:xfrm>
          <a:prstGeom prst="rect">
            <a:avLst/>
          </a:prstGeom>
        </p:spPr>
        <p:txBody>
          <a:bodyPr wrap="square">
            <a:spAutoFit/>
          </a:bodyPr>
          <a:lstStyle/>
          <a:p>
            <a:r>
              <a:rPr lang="ja-JP" altLang="en-US" sz="1600" dirty="0">
                <a:latin typeface="HG丸ｺﾞｼｯｸM-PRO" panose="020F0600000000000000" pitchFamily="50" charset="-128"/>
                <a:ea typeface="HG丸ｺﾞｼｯｸM-PRO" panose="020F0600000000000000" pitchFamily="50" charset="-128"/>
                <a:cs typeface="Times New Roman" panose="02020603050405020304" pitchFamily="18" charset="0"/>
              </a:rPr>
              <a:t>提言</a:t>
            </a:r>
            <a:r>
              <a:rPr lang="en-US" altLang="ja-JP" sz="16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1</a:t>
            </a:r>
            <a:r>
              <a:rPr lang="ja-JP" altLang="ja-JP" sz="16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16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提言</a:t>
            </a:r>
            <a:r>
              <a:rPr lang="en-US" altLang="ja-JP" sz="16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3</a:t>
            </a:r>
            <a:r>
              <a:rPr lang="ja-JP" altLang="ja-JP" sz="16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に</a:t>
            </a:r>
            <a:r>
              <a:rPr lang="ja-JP" altLang="ja-JP" sz="1600" dirty="0">
                <a:latin typeface="HG丸ｺﾞｼｯｸM-PRO" panose="020F0600000000000000" pitchFamily="50" charset="-128"/>
                <a:ea typeface="HG丸ｺﾞｼｯｸM-PRO" panose="020F0600000000000000" pitchFamily="50" charset="-128"/>
                <a:cs typeface="Times New Roman" panose="02020603050405020304" pitchFamily="18" charset="0"/>
              </a:rPr>
              <a:t>記載した意見に加え</a:t>
            </a:r>
            <a:r>
              <a:rPr lang="ja-JP" altLang="ja-JP" sz="16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、ワーキンググループ</a:t>
            </a:r>
            <a:r>
              <a:rPr lang="ja-JP" altLang="ja-JP" sz="1600" dirty="0">
                <a:latin typeface="HG丸ｺﾞｼｯｸM-PRO" panose="020F0600000000000000" pitchFamily="50" charset="-128"/>
                <a:ea typeface="HG丸ｺﾞｼｯｸM-PRO" panose="020F0600000000000000" pitchFamily="50" charset="-128"/>
                <a:cs typeface="Times New Roman" panose="02020603050405020304" pitchFamily="18" charset="0"/>
              </a:rPr>
              <a:t>で</a:t>
            </a:r>
            <a:r>
              <a:rPr lang="ja-JP" altLang="ja-JP" sz="16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は</a:t>
            </a:r>
            <a:r>
              <a:rPr lang="ja-JP" altLang="en-US" sz="16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施設</a:t>
            </a:r>
            <a:r>
              <a:rPr lang="ja-JP" altLang="ja-JP" sz="16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入所者</a:t>
            </a:r>
            <a:r>
              <a:rPr lang="ja-JP" altLang="ja-JP" sz="1600" dirty="0">
                <a:latin typeface="HG丸ｺﾞｼｯｸM-PRO" panose="020F0600000000000000" pitchFamily="50" charset="-128"/>
                <a:ea typeface="HG丸ｺﾞｼｯｸM-PRO" panose="020F0600000000000000" pitchFamily="50" charset="-128"/>
                <a:cs typeface="Times New Roman" panose="02020603050405020304" pitchFamily="18" charset="0"/>
              </a:rPr>
              <a:t>の地域移行に関し、次のような意見</a:t>
            </a:r>
            <a:r>
              <a:rPr lang="ja-JP" altLang="ja-JP" sz="16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が</a:t>
            </a:r>
            <a:r>
              <a:rPr lang="ja-JP" altLang="en-US" sz="16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あ</a:t>
            </a:r>
            <a:r>
              <a:rPr lang="ja-JP" altLang="en-US" sz="1600" dirty="0">
                <a:latin typeface="HG丸ｺﾞｼｯｸM-PRO" panose="020F0600000000000000" pitchFamily="50" charset="-128"/>
                <a:ea typeface="HG丸ｺﾞｼｯｸM-PRO" panose="020F0600000000000000" pitchFamily="50" charset="-128"/>
                <a:cs typeface="Times New Roman" panose="02020603050405020304" pitchFamily="18" charset="0"/>
              </a:rPr>
              <a:t>った</a:t>
            </a:r>
            <a:r>
              <a:rPr lang="ja-JP" altLang="en-US" sz="16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altLang="en-US" sz="1600" dirty="0">
              <a:latin typeface="HG丸ｺﾞｼｯｸM-PRO" panose="020F0600000000000000" pitchFamily="50" charset="-128"/>
              <a:ea typeface="HG丸ｺﾞｼｯｸM-PRO" panose="020F0600000000000000" pitchFamily="50" charset="-128"/>
            </a:endParaRPr>
          </a:p>
        </p:txBody>
      </p:sp>
      <p:sp>
        <p:nvSpPr>
          <p:cNvPr id="6" name="角丸四角形 5"/>
          <p:cNvSpPr/>
          <p:nvPr/>
        </p:nvSpPr>
        <p:spPr>
          <a:xfrm>
            <a:off x="100859" y="1571755"/>
            <a:ext cx="8863630" cy="5169613"/>
          </a:xfrm>
          <a:prstGeom prst="roundRect">
            <a:avLst>
              <a:gd name="adj" fmla="val 5268"/>
            </a:avLst>
          </a:prstGeom>
          <a:noFill/>
          <a:ln>
            <a:solidFill>
              <a:schemeClr val="bg1">
                <a:lumMod val="75000"/>
              </a:schemeClr>
            </a:solidFill>
            <a:prstDash val="dash"/>
          </a:ln>
        </p:spPr>
        <p:style>
          <a:lnRef idx="3">
            <a:schemeClr val="lt1"/>
          </a:lnRef>
          <a:fillRef idx="1">
            <a:schemeClr val="accent2"/>
          </a:fillRef>
          <a:effectRef idx="1">
            <a:schemeClr val="accent2"/>
          </a:effectRef>
          <a:fontRef idx="minor">
            <a:schemeClr val="lt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9276485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直線コネクタ 10"/>
          <p:cNvCxnSpPr/>
          <p:nvPr/>
        </p:nvCxnSpPr>
        <p:spPr>
          <a:xfrm>
            <a:off x="136853" y="696944"/>
            <a:ext cx="8946493"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8676456" y="2250931"/>
            <a:ext cx="936104" cy="158470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5" name="正方形/長方形 4"/>
          <p:cNvSpPr/>
          <p:nvPr/>
        </p:nvSpPr>
        <p:spPr>
          <a:xfrm>
            <a:off x="240838" y="906648"/>
            <a:ext cx="8418515"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srgbClr val="000000"/>
                </a:solidFill>
                <a:effectLst/>
                <a:uLnTx/>
                <a:uFillTx/>
                <a:latin typeface="HG創英角ｺﾞｼｯｸUB" panose="020B0909000000000000" pitchFamily="49" charset="-128"/>
                <a:ea typeface="HG創英角ｺﾞｼｯｸUB" panose="020B0909000000000000" pitchFamily="49" charset="-128"/>
                <a:cs typeface="+mn-cs"/>
              </a:rPr>
              <a:t>（施設入所者の推移</a:t>
            </a:r>
            <a:r>
              <a:rPr kumimoji="1" lang="ja-JP" altLang="en-US" sz="1600" b="0" i="0" u="none" strike="noStrike" kern="1200" cap="none" spc="0" normalizeH="0" baseline="0" noProof="0" dirty="0" err="1" smtClean="0">
                <a:ln>
                  <a:noFill/>
                </a:ln>
                <a:solidFill>
                  <a:srgbClr val="000000"/>
                </a:solidFill>
                <a:effectLst/>
                <a:uLnTx/>
                <a:uFillTx/>
                <a:latin typeface="HG創英角ｺﾞｼｯｸUB" panose="020B0909000000000000" pitchFamily="49" charset="-128"/>
                <a:ea typeface="HG創英角ｺﾞｼｯｸUB" panose="020B0909000000000000" pitchFamily="49" charset="-128"/>
                <a:cs typeface="+mn-cs"/>
              </a:rPr>
              <a:t>ー障がい</a:t>
            </a:r>
            <a:r>
              <a:rPr kumimoji="1" lang="ja-JP" altLang="en-US" sz="1600" b="0" i="0" u="none" strike="noStrike" kern="1200" cap="none" spc="0" normalizeH="0" baseline="0" noProof="0" dirty="0" smtClean="0">
                <a:ln>
                  <a:noFill/>
                </a:ln>
                <a:solidFill>
                  <a:srgbClr val="000000"/>
                </a:solidFill>
                <a:effectLst/>
                <a:uLnTx/>
                <a:uFillTx/>
                <a:latin typeface="HG創英角ｺﾞｼｯｸUB" panose="020B0909000000000000" pitchFamily="49" charset="-128"/>
                <a:ea typeface="HG創英角ｺﾞｼｯｸUB" panose="020B0909000000000000" pitchFamily="49" charset="-128"/>
                <a:cs typeface="+mn-cs"/>
              </a:rPr>
              <a:t>支援区分別）　　　　　　　　　　　　　　　　　　　　　　　</a:t>
            </a:r>
            <a:endParaRPr kumimoji="1" lang="ja-JP" altLang="en-US" sz="14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p:cNvSpPr txBox="1"/>
          <p:nvPr/>
        </p:nvSpPr>
        <p:spPr>
          <a:xfrm>
            <a:off x="6825065" y="6379192"/>
            <a:ext cx="1974587"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a:t>
            </a:r>
            <a:r>
              <a:rPr kumimoji="1" lang="ja-JP" altLang="en-US" sz="12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国保連データ</a:t>
            </a:r>
            <a:r>
              <a:rPr kumimoji="1" lang="en-US" altLang="ja-JP" sz="12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a:t>
            </a:r>
            <a:endParaRPr kumimoji="1" lang="ja-JP" altLang="en-US" sz="12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p:txBody>
      </p:sp>
      <p:sp>
        <p:nvSpPr>
          <p:cNvPr id="2" name="スライド番号プレースホルダー 1"/>
          <p:cNvSpPr>
            <a:spLocks noGrp="1"/>
          </p:cNvSpPr>
          <p:nvPr>
            <p:ph type="sldNum" sz="quarter" idx="12"/>
          </p:nvPr>
        </p:nvSpPr>
        <p:spPr>
          <a:xfrm>
            <a:off x="6448768" y="6350156"/>
            <a:ext cx="1980488" cy="227304"/>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200" cap="none" spc="0" normalizeH="0" baseline="0" noProof="0" dirty="0" smtClean="0">
                <a:ln>
                  <a:noFill/>
                </a:ln>
                <a:solidFill>
                  <a:schemeClr val="tx1"/>
                </a:solidFill>
                <a:effectLst/>
                <a:uLnTx/>
                <a:uFillTx/>
                <a:latin typeface="HGS明朝B" panose="02020800000000000000" pitchFamily="18" charset="-128"/>
                <a:ea typeface="HGS明朝B" panose="02020800000000000000" pitchFamily="18" charset="-128"/>
              </a:rPr>
              <a:t>８</a:t>
            </a:r>
            <a:endParaRPr kumimoji="1" lang="ja-JP" altLang="en-US" sz="900" b="1" i="0" u="none" strike="noStrike" kern="1200" cap="none" spc="0" normalizeH="0" baseline="0" noProof="0" dirty="0">
              <a:ln>
                <a:noFill/>
              </a:ln>
              <a:solidFill>
                <a:schemeClr val="tx1"/>
              </a:solidFill>
              <a:effectLst/>
              <a:uLnTx/>
              <a:uFillTx/>
              <a:latin typeface="HGS明朝B" panose="02020800000000000000" pitchFamily="18" charset="-128"/>
              <a:ea typeface="HGS明朝B" panose="02020800000000000000" pitchFamily="18" charset="-128"/>
            </a:endParaRPr>
          </a:p>
        </p:txBody>
      </p:sp>
      <p:graphicFrame>
        <p:nvGraphicFramePr>
          <p:cNvPr id="13" name="グラフ 12"/>
          <p:cNvGraphicFramePr>
            <a:graphicFrameLocks/>
          </p:cNvGraphicFramePr>
          <p:nvPr>
            <p:extLst>
              <p:ext uri="{D42A27DB-BD31-4B8C-83A1-F6EECF244321}">
                <p14:modId xmlns:p14="http://schemas.microsoft.com/office/powerpoint/2010/main" val="4022424259"/>
              </p:ext>
            </p:extLst>
          </p:nvPr>
        </p:nvGraphicFramePr>
        <p:xfrm>
          <a:off x="240838" y="1186350"/>
          <a:ext cx="7715538" cy="5391110"/>
        </p:xfrm>
        <a:graphic>
          <a:graphicData uri="http://schemas.openxmlformats.org/drawingml/2006/chart">
            <c:chart xmlns:c="http://schemas.openxmlformats.org/drawingml/2006/chart" xmlns:r="http://schemas.openxmlformats.org/officeDocument/2006/relationships" r:id="rId3"/>
          </a:graphicData>
        </a:graphic>
      </p:graphicFrame>
      <p:sp>
        <p:nvSpPr>
          <p:cNvPr id="14" name="テキスト ボックス 1"/>
          <p:cNvSpPr txBox="1"/>
          <p:nvPr/>
        </p:nvSpPr>
        <p:spPr>
          <a:xfrm>
            <a:off x="6614555" y="1795187"/>
            <a:ext cx="1135681" cy="582009"/>
          </a:xfrm>
          <a:prstGeom prst="rect">
            <a:avLst/>
          </a:prstGeom>
          <a:no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5,109</a:t>
            </a:r>
            <a:r>
              <a:rPr kumimoji="1" lang="ja-JP" altLang="en-US" sz="1600" b="1"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人</a:t>
            </a:r>
            <a:endParaRPr kumimoji="1" lang="ja-JP" altLang="en-US" sz="1100" b="1"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p:txBody>
      </p:sp>
      <p:sp>
        <p:nvSpPr>
          <p:cNvPr id="15" name="テキスト ボックス 1"/>
          <p:cNvSpPr txBox="1"/>
          <p:nvPr/>
        </p:nvSpPr>
        <p:spPr>
          <a:xfrm>
            <a:off x="6634474" y="2758399"/>
            <a:ext cx="1135617" cy="416449"/>
          </a:xfrm>
          <a:prstGeom prst="rect">
            <a:avLst/>
          </a:prstGeom>
          <a:no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5,051</a:t>
            </a:r>
            <a:r>
              <a:rPr kumimoji="1" lang="ja-JP" altLang="en-US" sz="16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人</a:t>
            </a:r>
            <a:endParaRPr kumimoji="1" lang="ja-JP" altLang="en-US" sz="11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6" name="テキスト ボックス 1"/>
          <p:cNvSpPr txBox="1"/>
          <p:nvPr/>
        </p:nvSpPr>
        <p:spPr>
          <a:xfrm>
            <a:off x="6614555" y="3652649"/>
            <a:ext cx="1131213" cy="17227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4,999</a:t>
            </a:r>
            <a:r>
              <a:rPr kumimoji="1" lang="ja-JP" altLang="en-US" sz="16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人</a:t>
            </a:r>
            <a:endParaRPr kumimoji="1" lang="ja-JP" altLang="en-US" sz="11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7" name="テキスト ボックス 1"/>
          <p:cNvSpPr txBox="1"/>
          <p:nvPr/>
        </p:nvSpPr>
        <p:spPr>
          <a:xfrm>
            <a:off x="6592208" y="4602070"/>
            <a:ext cx="1220151" cy="3381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4,971</a:t>
            </a:r>
            <a:r>
              <a:rPr kumimoji="1" lang="ja-JP" altLang="en-US" sz="16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人</a:t>
            </a:r>
            <a:endParaRPr kumimoji="1" lang="ja-JP" altLang="en-US" sz="11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8" name="テキスト ボックス 1"/>
          <p:cNvSpPr txBox="1"/>
          <p:nvPr/>
        </p:nvSpPr>
        <p:spPr>
          <a:xfrm>
            <a:off x="6614555" y="5506064"/>
            <a:ext cx="1062718" cy="295835"/>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4,914</a:t>
            </a:r>
            <a:r>
              <a:rPr kumimoji="1" lang="ja-JP" altLang="en-US" sz="16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人</a:t>
            </a:r>
            <a:endParaRPr kumimoji="1" lang="ja-JP" altLang="en-US" sz="11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9" name="角丸四角形 18"/>
          <p:cNvSpPr/>
          <p:nvPr/>
        </p:nvSpPr>
        <p:spPr>
          <a:xfrm>
            <a:off x="7956376" y="165055"/>
            <a:ext cx="1049698" cy="415037"/>
          </a:xfrm>
          <a:prstGeom prst="roundRect">
            <a:avLst/>
          </a:prstGeom>
          <a:ln/>
        </p:spPr>
        <p:style>
          <a:lnRef idx="2">
            <a:schemeClr val="dk1"/>
          </a:lnRef>
          <a:fillRef idx="1">
            <a:schemeClr val="lt1"/>
          </a:fillRef>
          <a:effectRef idx="0">
            <a:schemeClr val="dk1"/>
          </a:effectRef>
          <a:fontRef idx="minor">
            <a:schemeClr val="dk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b="1" dirty="0" smtClean="0">
                <a:solidFill>
                  <a:prstClr val="black"/>
                </a:solidFill>
                <a:latin typeface="HG丸ｺﾞｼｯｸM-PRO" panose="020F0600000000000000" pitchFamily="50" charset="-128"/>
                <a:ea typeface="HG丸ｺﾞｼｯｸM-PRO" panose="020F0600000000000000" pitchFamily="50" charset="-128"/>
              </a:rPr>
              <a:t>参考</a:t>
            </a:r>
            <a:r>
              <a:rPr lang="en-US" altLang="ja-JP" b="1" dirty="0" smtClean="0">
                <a:solidFill>
                  <a:prstClr val="black"/>
                </a:solidFill>
                <a:latin typeface="HG丸ｺﾞｼｯｸM-PRO" panose="020F0600000000000000" pitchFamily="50" charset="-128"/>
                <a:ea typeface="HG丸ｺﾞｼｯｸM-PRO" panose="020F0600000000000000" pitchFamily="50" charset="-128"/>
              </a:rPr>
              <a:t>1</a:t>
            </a:r>
            <a:endParaRPr kumimoji="1" lang="ja-JP" altLang="en-US" sz="18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20" name="タイトル 1"/>
          <p:cNvSpPr>
            <a:spLocks noGrp="1"/>
          </p:cNvSpPr>
          <p:nvPr>
            <p:ph type="title"/>
          </p:nvPr>
        </p:nvSpPr>
        <p:spPr>
          <a:xfrm>
            <a:off x="85656" y="260648"/>
            <a:ext cx="5155228" cy="436296"/>
          </a:xfrm>
        </p:spPr>
        <p:txBody>
          <a:bodyPr>
            <a:noAutofit/>
          </a:bodyPr>
          <a:lstStyle/>
          <a:p>
            <a:r>
              <a:rPr lang="ja-JP" altLang="en-US" sz="2400" b="1" dirty="0" smtClean="0">
                <a:latin typeface="HG丸ｺﾞｼｯｸM-PRO" panose="020F0600000000000000" pitchFamily="50" charset="-128"/>
                <a:ea typeface="HG丸ｺﾞｼｯｸM-PRO" panose="020F0600000000000000" pitchFamily="50" charset="-128"/>
              </a:rPr>
              <a:t>施設入所者の状況について</a:t>
            </a:r>
            <a:endParaRPr kumimoji="1" lang="ja-JP" altLang="en-US" sz="2400" b="1"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5060800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t"/>
      <a:lstStyle>
        <a:defPPr>
          <a:defRPr kumimoji="1" b="1" dirty="0" smtClean="0">
            <a:latin typeface="HG丸ｺﾞｼｯｸM-PRO" panose="020F0600000000000000" pitchFamily="50" charset="-128"/>
            <a:ea typeface="HG丸ｺﾞｼｯｸM-PRO" panose="020F0600000000000000" pitchFamily="50" charset="-128"/>
          </a:defRPr>
        </a:defPPr>
      </a:lstStyle>
      <a:style>
        <a:lnRef idx="3">
          <a:schemeClr val="lt1"/>
        </a:lnRef>
        <a:fillRef idx="1">
          <a:schemeClr val="accent2"/>
        </a:fillRef>
        <a:effectRef idx="1">
          <a:schemeClr val="accent2"/>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17141</TotalTime>
  <Words>2926</Words>
  <Application>Microsoft Office PowerPoint</Application>
  <PresentationFormat>画面に合わせる (4:3)</PresentationFormat>
  <Paragraphs>328</Paragraphs>
  <Slides>15</Slides>
  <Notes>15</Notes>
  <HiddenSlides>0</HiddenSlides>
  <MMClips>0</MMClips>
  <ScaleCrop>false</ScaleCrop>
  <HeadingPairs>
    <vt:vector size="6" baseType="variant">
      <vt:variant>
        <vt:lpstr>使用されているフォント</vt:lpstr>
      </vt:variant>
      <vt:variant>
        <vt:i4>15</vt:i4>
      </vt:variant>
      <vt:variant>
        <vt:lpstr>テーマ</vt:lpstr>
      </vt:variant>
      <vt:variant>
        <vt:i4>1</vt:i4>
      </vt:variant>
      <vt:variant>
        <vt:lpstr>スライド タイトル</vt:lpstr>
      </vt:variant>
      <vt:variant>
        <vt:i4>15</vt:i4>
      </vt:variant>
    </vt:vector>
  </HeadingPairs>
  <TitlesOfParts>
    <vt:vector size="31" baseType="lpstr">
      <vt:lpstr>HGPｺﾞｼｯｸM</vt:lpstr>
      <vt:lpstr>HGP明朝B</vt:lpstr>
      <vt:lpstr>HGSｺﾞｼｯｸE</vt:lpstr>
      <vt:lpstr>HGSｺﾞｼｯｸM</vt:lpstr>
      <vt:lpstr>HGS明朝B</vt:lpstr>
      <vt:lpstr>HG丸ｺﾞｼｯｸM-PRO</vt:lpstr>
      <vt:lpstr>HG創英角ｺﾞｼｯｸUB</vt:lpstr>
      <vt:lpstr>Meiryo UI</vt:lpstr>
      <vt:lpstr>ＭＳ Ｐゴシック</vt:lpstr>
      <vt:lpstr>游ゴシック</vt:lpstr>
      <vt:lpstr>游ゴシック Light</vt:lpstr>
      <vt:lpstr>游明朝</vt:lpstr>
      <vt:lpstr>Arial</vt:lpstr>
      <vt:lpstr>Calibri</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施設入所者の状況について</vt:lpstr>
      <vt:lpstr>PowerPoint プレゼンテーション</vt:lpstr>
      <vt:lpstr>施設入所者の地域移行について</vt:lpstr>
      <vt:lpstr>グループホームの状況について</vt:lpstr>
      <vt:lpstr>施設入所者の地域移行についてのヒアリング</vt:lpstr>
      <vt:lpstr>ヒアリングで聴取した主な意見</vt:lpstr>
      <vt:lpstr>ヒアリングで聴取した主な意見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地域生活支援拠点の整備</dc:title>
  <dc:creator>山田　安宏</dc:creator>
  <cp:lastModifiedBy>山田　安宏</cp:lastModifiedBy>
  <cp:revision>1151</cp:revision>
  <cp:lastPrinted>2019-07-01T08:18:08Z</cp:lastPrinted>
  <dcterms:created xsi:type="dcterms:W3CDTF">2018-09-12T07:20:19Z</dcterms:created>
  <dcterms:modified xsi:type="dcterms:W3CDTF">2019-10-16T00:57:21Z</dcterms:modified>
</cp:coreProperties>
</file>