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80" r:id="rId1"/>
  </p:sldMasterIdLst>
  <p:notesMasterIdLst>
    <p:notesMasterId r:id="rId9"/>
  </p:notesMasterIdLst>
  <p:handoutMasterIdLst>
    <p:handoutMasterId r:id="rId10"/>
  </p:handoutMasterIdLst>
  <p:sldIdLst>
    <p:sldId id="334" r:id="rId2"/>
    <p:sldId id="322" r:id="rId3"/>
    <p:sldId id="329" r:id="rId4"/>
    <p:sldId id="333" r:id="rId5"/>
    <p:sldId id="337" r:id="rId6"/>
    <p:sldId id="332" r:id="rId7"/>
    <p:sldId id="335"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B5D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F8F4B279-546B-4566-BB86-CCD863FE3373}" type="datetimeFigureOut">
              <a:rPr kumimoji="1" lang="ja-JP" altLang="en-US" smtClean="0"/>
              <a:t>2019/5/29</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3A7D4995-71F8-4FD2-B741-EB692C4C985C}" type="datetimeFigureOut">
              <a:rPr kumimoji="1" lang="ja-JP" altLang="en-US" smtClean="0"/>
              <a:t>2019/5/29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98271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047017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71619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756854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727879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824829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658836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2310ED5-A96F-4AAC-AFDC-0977915D3E6F}" type="datetime1">
              <a:rPr kumimoji="1" lang="ja-JP" altLang="en-US" smtClean="0"/>
              <a:t>2019/5/29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C4A8287-F1E2-4B03-BBC7-B158EB22251B}" type="datetime1">
              <a:rPr kumimoji="1" lang="ja-JP" altLang="en-US" smtClean="0"/>
              <a:t>2019/5/29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E94F5C3-32F2-4B52-BCA7-2E0561ECF12B}" type="datetime1">
              <a:rPr kumimoji="1" lang="ja-JP" altLang="en-US" smtClean="0"/>
              <a:t>2019/5/29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B6EAC5E-18AF-476F-A128-368742E098AB}" type="datetime1">
              <a:rPr kumimoji="1" lang="ja-JP" altLang="en-US" smtClean="0"/>
              <a:t>2019/5/29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FE5D1C4-4775-444A-814E-D8B91353C9C8}" type="datetime1">
              <a:rPr kumimoji="1" lang="ja-JP" altLang="en-US" smtClean="0"/>
              <a:t>2019/5/29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C326AE-CF26-4299-8020-498ABC2A7E97}" type="datetime1">
              <a:rPr kumimoji="1" lang="ja-JP" altLang="en-US" smtClean="0"/>
              <a:t>2019/5/29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40AFCA5-47D4-4F2A-B79D-FC93B9AC4EF5}" type="datetime1">
              <a:rPr kumimoji="1" lang="ja-JP" altLang="en-US" smtClean="0"/>
              <a:t>2019/5/29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1D16911-F9E7-446D-B60D-53065B99AE9A}" type="datetime1">
              <a:rPr kumimoji="1" lang="ja-JP" altLang="en-US" smtClean="0"/>
              <a:t>2019/5/29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1EBD5D2-2AF4-4411-962C-B28A5AED4CC9}" type="datetime1">
              <a:rPr kumimoji="1" lang="ja-JP" altLang="en-US" smtClean="0"/>
              <a:t>2019/5/29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95CC9E1-4774-461A-8301-D845BCF889E3}" type="datetime1">
              <a:rPr kumimoji="1" lang="ja-JP" altLang="en-US" smtClean="0"/>
              <a:t>2019/5/29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D870936-0DCE-4524-957D-EE3DDDBD6E88}" type="datetime1">
              <a:rPr kumimoji="1" lang="ja-JP" altLang="en-US" smtClean="0"/>
              <a:t>2019/5/29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509405B-C802-48FD-9D4F-D4B5D6E8FBC7}" type="datetime1">
              <a:rPr kumimoji="1" lang="ja-JP" altLang="en-US" smtClean="0"/>
              <a:t>2019/5/29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7884368" y="7089682"/>
            <a:ext cx="936104" cy="1584702"/>
          </a:xfrm>
          <a:prstGeom prst="rect">
            <a:avLst/>
          </a:prstGeom>
          <a:noFill/>
        </p:spPr>
        <p:txBody>
          <a:bodyPr wrap="square" rtlCol="0">
            <a:spAutoFit/>
          </a:bodyPr>
          <a:lstStyle/>
          <a:p>
            <a:endParaRPr kumimoji="1" lang="ja-JP" altLang="en-US" dirty="0"/>
          </a:p>
        </p:txBody>
      </p:sp>
      <p:sp>
        <p:nvSpPr>
          <p:cNvPr id="6" name="正方形/長方形 5"/>
          <p:cNvSpPr/>
          <p:nvPr/>
        </p:nvSpPr>
        <p:spPr>
          <a:xfrm>
            <a:off x="945112" y="79289"/>
            <a:ext cx="7272000" cy="5040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400" dirty="0">
                <a:latin typeface="HGSｺﾞｼｯｸE" panose="020B0900000000000000" pitchFamily="50" charset="-128"/>
                <a:ea typeface="HGSｺﾞｼｯｸE" panose="020B0900000000000000" pitchFamily="50" charset="-128"/>
              </a:rPr>
              <a:t>地域生活支援拠点等</a:t>
            </a:r>
            <a:r>
              <a:rPr lang="ja-JP" altLang="en-US" sz="2400" dirty="0" smtClean="0">
                <a:latin typeface="HGSｺﾞｼｯｸE" panose="020B0900000000000000" pitchFamily="50" charset="-128"/>
                <a:ea typeface="HGSｺﾞｼｯｸE" panose="020B0900000000000000" pitchFamily="50" charset="-128"/>
              </a:rPr>
              <a:t>の整備促進に向けて（素案）</a:t>
            </a:r>
            <a:endParaRPr lang="ja-JP" altLang="en-US" sz="2400" dirty="0">
              <a:latin typeface="HGSｺﾞｼｯｸE" panose="020B0900000000000000" pitchFamily="50" charset="-128"/>
              <a:ea typeface="HGSｺﾞｼｯｸE" panose="020B0900000000000000" pitchFamily="50" charset="-128"/>
            </a:endParaRPr>
          </a:p>
        </p:txBody>
      </p:sp>
      <p:sp>
        <p:nvSpPr>
          <p:cNvPr id="4" name="テキスト ボックス 3"/>
          <p:cNvSpPr txBox="1"/>
          <p:nvPr/>
        </p:nvSpPr>
        <p:spPr>
          <a:xfrm>
            <a:off x="144284" y="1482310"/>
            <a:ext cx="8856000" cy="5093702"/>
          </a:xfrm>
          <a:prstGeom prst="rect">
            <a:avLst/>
          </a:prstGeom>
          <a:noFill/>
        </p:spPr>
        <p:txBody>
          <a:bodyPr wrap="square" rtlCol="0">
            <a:spAutoFit/>
          </a:bodyPr>
          <a:lstStyle/>
          <a:p>
            <a:pPr marL="180975" indent="-180975">
              <a:spcAft>
                <a:spcPts val="600"/>
              </a:spcAft>
            </a:pPr>
            <a:r>
              <a:rPr lang="ja-JP" altLang="en-US" sz="1500" dirty="0">
                <a:latin typeface="HG丸ｺﾞｼｯｸM-PRO" panose="020F0600000000000000" pitchFamily="50" charset="-128"/>
                <a:ea typeface="HG丸ｺﾞｼｯｸM-PRO" panose="020F0600000000000000" pitchFamily="50" charset="-128"/>
              </a:rPr>
              <a:t>〇地域生活支援拠点等については、</a:t>
            </a:r>
            <a:r>
              <a:rPr lang="ja-JP" altLang="en-US" sz="1500" dirty="0" smtClean="0">
                <a:latin typeface="HG丸ｺﾞｼｯｸM-PRO" panose="020F0600000000000000" pitchFamily="50" charset="-128"/>
                <a:ea typeface="HG丸ｺﾞｼｯｸM-PRO" panose="020F0600000000000000" pitchFamily="50" charset="-128"/>
              </a:rPr>
              <a:t>第</a:t>
            </a:r>
            <a:r>
              <a:rPr lang="en-US" altLang="ja-JP" sz="1500" dirty="0">
                <a:latin typeface="HG丸ｺﾞｼｯｸM-PRO" panose="020F0600000000000000" pitchFamily="50" charset="-128"/>
                <a:ea typeface="HG丸ｺﾞｼｯｸM-PRO" panose="020F0600000000000000" pitchFamily="50" charset="-128"/>
              </a:rPr>
              <a:t>4</a:t>
            </a:r>
            <a:r>
              <a:rPr lang="ja-JP" altLang="en-US" sz="1500" dirty="0" err="1" smtClean="0">
                <a:latin typeface="HG丸ｺﾞｼｯｸM-PRO" panose="020F0600000000000000" pitchFamily="50" charset="-128"/>
                <a:ea typeface="HG丸ｺﾞｼｯｸM-PRO" panose="020F0600000000000000" pitchFamily="50" charset="-128"/>
              </a:rPr>
              <a:t>期障</a:t>
            </a:r>
            <a:r>
              <a:rPr lang="ja-JP" altLang="en-US" sz="1500" dirty="0" err="1">
                <a:latin typeface="HG丸ｺﾞｼｯｸM-PRO" panose="020F0600000000000000" pitchFamily="50" charset="-128"/>
                <a:ea typeface="HG丸ｺﾞｼｯｸM-PRO" panose="020F0600000000000000" pitchFamily="50" charset="-128"/>
              </a:rPr>
              <a:t>がい</a:t>
            </a:r>
            <a:r>
              <a:rPr lang="ja-JP" altLang="en-US" sz="1500" dirty="0">
                <a:latin typeface="HG丸ｺﾞｼｯｸM-PRO" panose="020F0600000000000000" pitchFamily="50" charset="-128"/>
                <a:ea typeface="HG丸ｺﾞｼｯｸM-PRO" panose="020F0600000000000000" pitchFamily="50" charset="-128"/>
              </a:rPr>
              <a:t>福祉計画の基本指針に</a:t>
            </a:r>
            <a:r>
              <a:rPr lang="ja-JP" altLang="en-US" sz="1500" dirty="0" smtClean="0">
                <a:latin typeface="HG丸ｺﾞｼｯｸM-PRO" panose="020F0600000000000000" pitchFamily="50" charset="-128"/>
                <a:ea typeface="HG丸ｺﾞｼｯｸM-PRO" panose="020F0600000000000000" pitchFamily="50" charset="-128"/>
              </a:rPr>
              <a:t>おいて「平成</a:t>
            </a:r>
            <a:r>
              <a:rPr lang="en-US" altLang="ja-JP" sz="1500" dirty="0" smtClean="0">
                <a:latin typeface="HG丸ｺﾞｼｯｸM-PRO" panose="020F0600000000000000" pitchFamily="50" charset="-128"/>
                <a:ea typeface="HG丸ｺﾞｼｯｸM-PRO" panose="020F0600000000000000" pitchFamily="50" charset="-128"/>
              </a:rPr>
              <a:t>29</a:t>
            </a:r>
            <a:r>
              <a:rPr lang="ja-JP" altLang="en-US" sz="1500" dirty="0" smtClean="0">
                <a:latin typeface="HG丸ｺﾞｼｯｸM-PRO" panose="020F0600000000000000" pitchFamily="50" charset="-128"/>
                <a:ea typeface="HG丸ｺﾞｼｯｸM-PRO" panose="020F0600000000000000" pitchFamily="50" charset="-128"/>
              </a:rPr>
              <a:t>（</a:t>
            </a:r>
            <a:r>
              <a:rPr lang="en-US" altLang="ja-JP" sz="1500" dirty="0" smtClean="0">
                <a:latin typeface="HG丸ｺﾞｼｯｸM-PRO" panose="020F0600000000000000" pitchFamily="50" charset="-128"/>
                <a:ea typeface="HG丸ｺﾞｼｯｸM-PRO" panose="020F0600000000000000" pitchFamily="50" charset="-128"/>
              </a:rPr>
              <a:t>2017</a:t>
            </a: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年度末までに、各市町村</a:t>
            </a:r>
            <a:r>
              <a:rPr lang="ja-JP" altLang="en-US" sz="1500" dirty="0">
                <a:latin typeface="HG丸ｺﾞｼｯｸM-PRO" panose="020F0600000000000000" pitchFamily="50" charset="-128"/>
                <a:ea typeface="HG丸ｺﾞｼｯｸM-PRO" panose="020F0600000000000000" pitchFamily="50" charset="-128"/>
              </a:rPr>
              <a:t>又は各圏域に</a:t>
            </a:r>
            <a:r>
              <a:rPr lang="ja-JP" altLang="en-US" sz="1500" dirty="0" smtClean="0">
                <a:latin typeface="HG丸ｺﾞｼｯｸM-PRO" panose="020F0600000000000000" pitchFamily="50" charset="-128"/>
                <a:ea typeface="HG丸ｺﾞｼｯｸM-PRO" panose="020F0600000000000000" pitchFamily="50" charset="-128"/>
              </a:rPr>
              <a:t>少なく</a:t>
            </a:r>
            <a:r>
              <a:rPr lang="ja-JP" altLang="en-US" sz="1500" dirty="0">
                <a:latin typeface="HG丸ｺﾞｼｯｸM-PRO" panose="020F0600000000000000" pitchFamily="50" charset="-128"/>
                <a:ea typeface="HG丸ｺﾞｼｯｸM-PRO" panose="020F0600000000000000" pitchFamily="50" charset="-128"/>
              </a:rPr>
              <a:t>とも一つ整備すること」が</a:t>
            </a:r>
            <a:r>
              <a:rPr lang="ja-JP" altLang="en-US" sz="1500" dirty="0" smtClean="0">
                <a:latin typeface="HG丸ｺﾞｼｯｸM-PRO" panose="020F0600000000000000" pitchFamily="50" charset="-128"/>
                <a:ea typeface="HG丸ｺﾞｼｯｸM-PRO" panose="020F0600000000000000" pitchFamily="50" charset="-128"/>
              </a:rPr>
              <a:t>成果</a:t>
            </a:r>
            <a:r>
              <a:rPr lang="ja-JP" altLang="en-US" sz="1500" dirty="0">
                <a:latin typeface="HG丸ｺﾞｼｯｸM-PRO" panose="020F0600000000000000" pitchFamily="50" charset="-128"/>
                <a:ea typeface="HG丸ｺﾞｼｯｸM-PRO" panose="020F0600000000000000" pitchFamily="50" charset="-128"/>
              </a:rPr>
              <a:t>目標と</a:t>
            </a:r>
            <a:r>
              <a:rPr lang="ja-JP" altLang="en-US" sz="1500" dirty="0" smtClean="0">
                <a:latin typeface="HG丸ｺﾞｼｯｸM-PRO" panose="020F0600000000000000" pitchFamily="50" charset="-128"/>
                <a:ea typeface="HG丸ｺﾞｼｯｸM-PRO" panose="020F0600000000000000" pitchFamily="50" charset="-128"/>
              </a:rPr>
              <a:t>して</a:t>
            </a:r>
            <a:r>
              <a:rPr lang="ja-JP" altLang="en-US" sz="1500" dirty="0">
                <a:latin typeface="HG丸ｺﾞｼｯｸM-PRO" panose="020F0600000000000000" pitchFamily="50" charset="-128"/>
                <a:ea typeface="HG丸ｺﾞｼｯｸM-PRO" panose="020F0600000000000000" pitchFamily="50" charset="-128"/>
              </a:rPr>
              <a:t>掲げられて</a:t>
            </a:r>
            <a:r>
              <a:rPr lang="ja-JP" altLang="en-US" sz="1500" dirty="0" smtClean="0">
                <a:latin typeface="HG丸ｺﾞｼｯｸM-PRO" panose="020F0600000000000000" pitchFamily="50" charset="-128"/>
                <a:ea typeface="HG丸ｺﾞｼｯｸM-PRO" panose="020F0600000000000000" pitchFamily="50" charset="-128"/>
              </a:rPr>
              <a:t>いた</a:t>
            </a:r>
            <a:r>
              <a:rPr lang="ja-JP" altLang="en-US" sz="1500" dirty="0">
                <a:latin typeface="HG丸ｺﾞｼｯｸM-PRO" panose="020F0600000000000000" pitchFamily="50" charset="-128"/>
                <a:ea typeface="HG丸ｺﾞｼｯｸM-PRO" panose="020F0600000000000000" pitchFamily="50" charset="-128"/>
              </a:rPr>
              <a:t>ものの、整備</a:t>
            </a:r>
            <a:r>
              <a:rPr lang="ja-JP" altLang="en-US" sz="1500" dirty="0" smtClean="0">
                <a:latin typeface="HG丸ｺﾞｼｯｸM-PRO" panose="020F0600000000000000" pitchFamily="50" charset="-128"/>
                <a:ea typeface="HG丸ｺﾞｼｯｸM-PRO" panose="020F0600000000000000" pitchFamily="50" charset="-128"/>
              </a:rPr>
              <a:t>が進まない状況</a:t>
            </a:r>
            <a:r>
              <a:rPr lang="ja-JP" altLang="en-US" sz="1500" dirty="0">
                <a:latin typeface="HG丸ｺﾞｼｯｸM-PRO" panose="020F0600000000000000" pitchFamily="50" charset="-128"/>
                <a:ea typeface="HG丸ｺﾞｼｯｸM-PRO" panose="020F0600000000000000" pitchFamily="50" charset="-128"/>
              </a:rPr>
              <a:t>にあった。</a:t>
            </a:r>
          </a:p>
          <a:p>
            <a:pPr marL="180975" indent="-180975">
              <a:spcAft>
                <a:spcPts val="600"/>
              </a:spcAft>
            </a:pPr>
            <a:r>
              <a:rPr lang="ja-JP" altLang="en-US" sz="1500" dirty="0" smtClean="0">
                <a:latin typeface="HG丸ｺﾞｼｯｸM-PRO" panose="020F0600000000000000" pitchFamily="50" charset="-128"/>
                <a:ea typeface="HG丸ｺﾞｼｯｸM-PRO" panose="020F0600000000000000" pitchFamily="50" charset="-128"/>
              </a:rPr>
              <a:t>〇</a:t>
            </a:r>
            <a:r>
              <a:rPr lang="ja-JP" altLang="en-US" sz="1500" dirty="0" err="1" smtClean="0">
                <a:latin typeface="HG丸ｺﾞｼｯｸM-PRO" panose="020F0600000000000000" pitchFamily="50" charset="-128"/>
                <a:ea typeface="HG丸ｺﾞｼｯｸM-PRO" panose="020F0600000000000000" pitchFamily="50" charset="-128"/>
              </a:rPr>
              <a:t>大阪府障がい</a:t>
            </a:r>
            <a:r>
              <a:rPr lang="ja-JP" altLang="en-US" sz="1500" dirty="0" smtClean="0">
                <a:latin typeface="HG丸ｺﾞｼｯｸM-PRO" panose="020F0600000000000000" pitchFamily="50" charset="-128"/>
                <a:ea typeface="HG丸ｺﾞｼｯｸM-PRO" panose="020F0600000000000000" pitchFamily="50" charset="-128"/>
              </a:rPr>
              <a:t>者自立支援協議会地域支援推進</a:t>
            </a:r>
            <a:r>
              <a:rPr lang="ja-JP" altLang="en-US" sz="1500" dirty="0">
                <a:latin typeface="HG丸ｺﾞｼｯｸM-PRO" panose="020F0600000000000000" pitchFamily="50" charset="-128"/>
                <a:ea typeface="HG丸ｺﾞｼｯｸM-PRO" panose="020F0600000000000000" pitchFamily="50" charset="-128"/>
              </a:rPr>
              <a:t>部会基盤整備促進ワーキンググループで議論を</a:t>
            </a:r>
            <a:r>
              <a:rPr lang="ja-JP" altLang="en-US" sz="1500" dirty="0" smtClean="0">
                <a:latin typeface="HG丸ｺﾞｼｯｸM-PRO" panose="020F0600000000000000" pitchFamily="50" charset="-128"/>
                <a:ea typeface="HG丸ｺﾞｼｯｸM-PRO" panose="020F0600000000000000" pitchFamily="50" charset="-128"/>
              </a:rPr>
              <a:t>重ね</a:t>
            </a: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平成</a:t>
            </a:r>
            <a:r>
              <a:rPr lang="en-US" altLang="ja-JP" sz="1500" dirty="0" smtClean="0">
                <a:latin typeface="HG丸ｺﾞｼｯｸM-PRO" panose="020F0600000000000000" pitchFamily="50" charset="-128"/>
                <a:ea typeface="HG丸ｺﾞｼｯｸM-PRO" panose="020F0600000000000000" pitchFamily="50" charset="-128"/>
              </a:rPr>
              <a:t>28</a:t>
            </a:r>
            <a:r>
              <a:rPr lang="ja-JP" altLang="en-US" sz="1500" dirty="0" smtClean="0">
                <a:latin typeface="HG丸ｺﾞｼｯｸM-PRO" panose="020F0600000000000000" pitchFamily="50" charset="-128"/>
                <a:ea typeface="HG丸ｺﾞｼｯｸM-PRO" panose="020F0600000000000000" pitchFamily="50" charset="-128"/>
              </a:rPr>
              <a:t>（</a:t>
            </a:r>
            <a:r>
              <a:rPr lang="en-US" altLang="ja-JP" sz="1500" dirty="0" smtClean="0">
                <a:latin typeface="HG丸ｺﾞｼｯｸM-PRO" panose="020F0600000000000000" pitchFamily="50" charset="-128"/>
                <a:ea typeface="HG丸ｺﾞｼｯｸM-PRO" panose="020F0600000000000000" pitchFamily="50" charset="-128"/>
              </a:rPr>
              <a:t>2016</a:t>
            </a: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年</a:t>
            </a:r>
            <a:r>
              <a:rPr lang="en-US" altLang="ja-JP" sz="1500" dirty="0" smtClean="0">
                <a:latin typeface="HG丸ｺﾞｼｯｸM-PRO" panose="020F0600000000000000" pitchFamily="50" charset="-128"/>
                <a:ea typeface="HG丸ｺﾞｼｯｸM-PRO" panose="020F0600000000000000" pitchFamily="50" charset="-128"/>
              </a:rPr>
              <a:t>10</a:t>
            </a:r>
            <a:r>
              <a:rPr lang="ja-JP" altLang="en-US" sz="1500" dirty="0" smtClean="0">
                <a:latin typeface="HG丸ｺﾞｼｯｸM-PRO" panose="020F0600000000000000" pitchFamily="50" charset="-128"/>
                <a:ea typeface="HG丸ｺﾞｼｯｸM-PRO" panose="020F0600000000000000" pitchFamily="50" charset="-128"/>
              </a:rPr>
              <a:t>月、「地域生活支援拠点等の整備促進に向けて</a:t>
            </a:r>
            <a:r>
              <a:rPr lang="en-US" altLang="ja-JP" sz="1500" dirty="0" smtClean="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報告書」としてとりまとめ、整備を進めるにあたって</a:t>
            </a:r>
            <a:r>
              <a:rPr lang="ja-JP" altLang="en-US" sz="1500" dirty="0">
                <a:latin typeface="HG丸ｺﾞｼｯｸM-PRO" panose="020F0600000000000000" pitchFamily="50" charset="-128"/>
                <a:ea typeface="HG丸ｺﾞｼｯｸM-PRO" panose="020F0600000000000000" pitchFamily="50" charset="-128"/>
              </a:rPr>
              <a:t>の課題整理</a:t>
            </a:r>
            <a:r>
              <a:rPr lang="ja-JP" altLang="en-US" sz="1500" dirty="0" smtClean="0">
                <a:latin typeface="HG丸ｺﾞｼｯｸM-PRO" panose="020F0600000000000000" pitchFamily="50" charset="-128"/>
                <a:ea typeface="HG丸ｺﾞｼｯｸM-PRO" panose="020F0600000000000000" pitchFamily="50" charset="-128"/>
              </a:rPr>
              <a:t>や整備</a:t>
            </a:r>
            <a:r>
              <a:rPr lang="ja-JP" altLang="en-US" sz="1500" dirty="0">
                <a:latin typeface="HG丸ｺﾞｼｯｸM-PRO" panose="020F0600000000000000" pitchFamily="50" charset="-128"/>
                <a:ea typeface="HG丸ｺﾞｼｯｸM-PRO" panose="020F0600000000000000" pitchFamily="50" charset="-128"/>
              </a:rPr>
              <a:t>モデル案を提示した</a:t>
            </a:r>
            <a:r>
              <a:rPr lang="ja-JP" altLang="en-US" sz="1500" dirty="0" smtClean="0">
                <a:latin typeface="HG丸ｺﾞｼｯｸM-PRO" panose="020F0600000000000000" pitchFamily="50" charset="-128"/>
                <a:ea typeface="HG丸ｺﾞｼｯｸM-PRO" panose="020F0600000000000000" pitchFamily="50" charset="-128"/>
              </a:rPr>
              <a:t>。</a:t>
            </a:r>
            <a:endParaRPr lang="en-US" altLang="ja-JP" sz="1500" dirty="0" smtClean="0">
              <a:latin typeface="HG丸ｺﾞｼｯｸM-PRO" panose="020F0600000000000000" pitchFamily="50" charset="-128"/>
              <a:ea typeface="HG丸ｺﾞｼｯｸM-PRO" panose="020F0600000000000000" pitchFamily="50" charset="-128"/>
            </a:endParaRPr>
          </a:p>
          <a:p>
            <a:pPr marL="180975" indent="-180975">
              <a:spcAft>
                <a:spcPts val="600"/>
              </a:spcAft>
            </a:pPr>
            <a:r>
              <a:rPr lang="ja-JP" altLang="en-US" sz="1500" dirty="0" smtClean="0">
                <a:latin typeface="HG丸ｺﾞｼｯｸM-PRO" panose="020F0600000000000000" pitchFamily="50" charset="-128"/>
                <a:ea typeface="HG丸ｺﾞｼｯｸM-PRO" panose="020F0600000000000000" pitchFamily="50" charset="-128"/>
              </a:rPr>
              <a:t>〇本報告書</a:t>
            </a:r>
            <a:r>
              <a:rPr lang="ja-JP" altLang="en-US" sz="1500" dirty="0">
                <a:latin typeface="HG丸ｺﾞｼｯｸM-PRO" panose="020F0600000000000000" pitchFamily="50" charset="-128"/>
                <a:ea typeface="HG丸ｺﾞｼｯｸM-PRO" panose="020F0600000000000000" pitchFamily="50" charset="-128"/>
              </a:rPr>
              <a:t>により府内</a:t>
            </a:r>
            <a:r>
              <a:rPr lang="ja-JP" altLang="en-US" sz="1500" dirty="0" smtClean="0">
                <a:latin typeface="HG丸ｺﾞｼｯｸM-PRO" panose="020F0600000000000000" pitchFamily="50" charset="-128"/>
                <a:ea typeface="HG丸ｺﾞｼｯｸM-PRO" panose="020F0600000000000000" pitchFamily="50" charset="-128"/>
              </a:rPr>
              <a:t>市町村における検討</a:t>
            </a:r>
            <a:r>
              <a:rPr lang="ja-JP" altLang="en-US" sz="1500" dirty="0">
                <a:latin typeface="HG丸ｺﾞｼｯｸM-PRO" panose="020F0600000000000000" pitchFamily="50" charset="-128"/>
                <a:ea typeface="HG丸ｺﾞｼｯｸM-PRO" panose="020F0600000000000000" pitchFamily="50" charset="-128"/>
              </a:rPr>
              <a:t>は一定</a:t>
            </a:r>
            <a:r>
              <a:rPr lang="ja-JP" altLang="en-US" sz="1500" dirty="0" smtClean="0">
                <a:latin typeface="HG丸ｺﾞｼｯｸM-PRO" panose="020F0600000000000000" pitchFamily="50" charset="-128"/>
                <a:ea typeface="HG丸ｺﾞｼｯｸM-PRO" panose="020F0600000000000000" pitchFamily="50" charset="-128"/>
              </a:rPr>
              <a:t>進んだものの、平成</a:t>
            </a:r>
            <a:r>
              <a:rPr lang="en-US" altLang="ja-JP" sz="1500" dirty="0" smtClean="0">
                <a:latin typeface="HG丸ｺﾞｼｯｸM-PRO" panose="020F0600000000000000" pitchFamily="50" charset="-128"/>
                <a:ea typeface="HG丸ｺﾞｼｯｸM-PRO" panose="020F0600000000000000" pitchFamily="50" charset="-128"/>
              </a:rPr>
              <a:t>30</a:t>
            </a:r>
            <a:r>
              <a:rPr lang="ja-JP" altLang="en-US" sz="1500" dirty="0" smtClean="0">
                <a:latin typeface="HG丸ｺﾞｼｯｸM-PRO" panose="020F0600000000000000" pitchFamily="50" charset="-128"/>
                <a:ea typeface="HG丸ｺﾞｼｯｸM-PRO" panose="020F0600000000000000" pitchFamily="50" charset="-128"/>
              </a:rPr>
              <a:t>（</a:t>
            </a:r>
            <a:r>
              <a:rPr lang="en-US" altLang="ja-JP" sz="1500" dirty="0" smtClean="0">
                <a:latin typeface="HG丸ｺﾞｼｯｸM-PRO" panose="020F0600000000000000" pitchFamily="50" charset="-128"/>
                <a:ea typeface="HG丸ｺﾞｼｯｸM-PRO" panose="020F0600000000000000" pitchFamily="50" charset="-128"/>
              </a:rPr>
              <a:t>2018</a:t>
            </a: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年</a:t>
            </a:r>
            <a:r>
              <a:rPr lang="en-US" altLang="ja-JP" sz="1500" dirty="0">
                <a:latin typeface="HG丸ｺﾞｼｯｸM-PRO" panose="020F0600000000000000" pitchFamily="50" charset="-128"/>
                <a:ea typeface="HG丸ｺﾞｼｯｸM-PRO" panose="020F0600000000000000" pitchFamily="50" charset="-128"/>
              </a:rPr>
              <a:t>3</a:t>
            </a:r>
            <a:r>
              <a:rPr lang="ja-JP" altLang="en-US" sz="1500" dirty="0" smtClean="0">
                <a:latin typeface="HG丸ｺﾞｼｯｸM-PRO" panose="020F0600000000000000" pitchFamily="50" charset="-128"/>
                <a:ea typeface="HG丸ｺﾞｼｯｸM-PRO" panose="020F0600000000000000" pitchFamily="50" charset="-128"/>
              </a:rPr>
              <a:t>月末現在、</a:t>
            </a:r>
            <a:r>
              <a:rPr lang="en-US" altLang="ja-JP" sz="1500" dirty="0">
                <a:latin typeface="HG丸ｺﾞｼｯｸM-PRO" panose="020F0600000000000000" pitchFamily="50" charset="-128"/>
                <a:ea typeface="HG丸ｺﾞｼｯｸM-PRO" panose="020F0600000000000000" pitchFamily="50" charset="-128"/>
              </a:rPr>
              <a:t>43</a:t>
            </a:r>
            <a:r>
              <a:rPr lang="ja-JP" altLang="en-US" sz="1500" dirty="0" smtClean="0">
                <a:latin typeface="HG丸ｺﾞｼｯｸM-PRO" panose="020F0600000000000000" pitchFamily="50" charset="-128"/>
                <a:ea typeface="HG丸ｺﾞｼｯｸM-PRO" panose="020F0600000000000000" pitchFamily="50" charset="-128"/>
              </a:rPr>
              <a:t>市町村中</a:t>
            </a:r>
            <a:r>
              <a:rPr lang="en-US" altLang="ja-JP" sz="1500" dirty="0" smtClean="0">
                <a:latin typeface="HG丸ｺﾞｼｯｸM-PRO" panose="020F0600000000000000" pitchFamily="50" charset="-128"/>
                <a:ea typeface="HG丸ｺﾞｼｯｸM-PRO" panose="020F0600000000000000" pitchFamily="50" charset="-128"/>
              </a:rPr>
              <a:t>6</a:t>
            </a:r>
            <a:r>
              <a:rPr lang="ja-JP" altLang="en-US" sz="1500" dirty="0" smtClean="0">
                <a:latin typeface="HG丸ｺﾞｼｯｸM-PRO" panose="020F0600000000000000" pitchFamily="50" charset="-128"/>
                <a:ea typeface="HG丸ｺﾞｼｯｸM-PRO" panose="020F0600000000000000" pitchFamily="50" charset="-128"/>
              </a:rPr>
              <a:t>市の整備にとどまっていた。また、全国的にも整備が進んでいない状況にあったことから、第</a:t>
            </a:r>
            <a:r>
              <a:rPr lang="en-US" altLang="ja-JP" sz="1500" dirty="0" smtClean="0">
                <a:latin typeface="HG丸ｺﾞｼｯｸM-PRO" panose="020F0600000000000000" pitchFamily="50" charset="-128"/>
                <a:ea typeface="HG丸ｺﾞｼｯｸM-PRO" panose="020F0600000000000000" pitchFamily="50" charset="-128"/>
              </a:rPr>
              <a:t>5</a:t>
            </a:r>
            <a:r>
              <a:rPr lang="ja-JP" altLang="en-US" sz="1500" dirty="0" err="1" smtClean="0">
                <a:latin typeface="HG丸ｺﾞｼｯｸM-PRO" panose="020F0600000000000000" pitchFamily="50" charset="-128"/>
                <a:ea typeface="HG丸ｺﾞｼｯｸM-PRO" panose="020F0600000000000000" pitchFamily="50" charset="-128"/>
              </a:rPr>
              <a:t>期障がい</a:t>
            </a:r>
            <a:r>
              <a:rPr lang="ja-JP" altLang="en-US" sz="1500" dirty="0" smtClean="0">
                <a:latin typeface="HG丸ｺﾞｼｯｸM-PRO" panose="020F0600000000000000" pitchFamily="50" charset="-128"/>
                <a:ea typeface="HG丸ｺﾞｼｯｸM-PRO" panose="020F0600000000000000" pitchFamily="50" charset="-128"/>
              </a:rPr>
              <a:t>福祉計画において、目標を</a:t>
            </a:r>
            <a:r>
              <a:rPr lang="en-US" altLang="ja-JP" sz="1500" dirty="0" smtClean="0">
                <a:latin typeface="HG丸ｺﾞｼｯｸM-PRO" panose="020F0600000000000000" pitchFamily="50" charset="-128"/>
                <a:ea typeface="HG丸ｺﾞｼｯｸM-PRO" panose="020F0600000000000000" pitchFamily="50" charset="-128"/>
              </a:rPr>
              <a:t>2020</a:t>
            </a:r>
            <a:r>
              <a:rPr lang="ja-JP" altLang="en-US" sz="1500" dirty="0" smtClean="0">
                <a:latin typeface="HG丸ｺﾞｼｯｸM-PRO" panose="020F0600000000000000" pitchFamily="50" charset="-128"/>
                <a:ea typeface="HG丸ｺﾞｼｯｸM-PRO" panose="020F0600000000000000" pitchFamily="50" charset="-128"/>
              </a:rPr>
              <a:t>年度末までに修正した。</a:t>
            </a:r>
            <a:endParaRPr lang="en-US" altLang="ja-JP" sz="1500" dirty="0" smtClean="0">
              <a:latin typeface="HG丸ｺﾞｼｯｸM-PRO" panose="020F0600000000000000" pitchFamily="50" charset="-128"/>
              <a:ea typeface="HG丸ｺﾞｼｯｸM-PRO" panose="020F0600000000000000" pitchFamily="50" charset="-128"/>
            </a:endParaRPr>
          </a:p>
          <a:p>
            <a:pPr marL="180975" indent="-180975">
              <a:spcAft>
                <a:spcPts val="600"/>
              </a:spcAft>
            </a:pPr>
            <a:r>
              <a:rPr lang="ja-JP" altLang="en-US" sz="1500" dirty="0" smtClean="0">
                <a:latin typeface="HG丸ｺﾞｼｯｸM-PRO" panose="020F0600000000000000" pitchFamily="50" charset="-128"/>
                <a:ea typeface="HG丸ｺﾞｼｯｸM-PRO" panose="020F0600000000000000" pitchFamily="50" charset="-128"/>
              </a:rPr>
              <a:t>〇このような中、福祉サービスにつながっていない障がい者が長期にわたって家庭内で監禁されるという事案が発覚した。府としても、この事態を重く受け止め、地域で暮らす障がい者一人ひと</a:t>
            </a:r>
            <a:r>
              <a:rPr lang="ja-JP" altLang="en-US" sz="1500" dirty="0">
                <a:latin typeface="HG丸ｺﾞｼｯｸM-PRO" panose="020F0600000000000000" pitchFamily="50" charset="-128"/>
                <a:ea typeface="HG丸ｺﾞｼｯｸM-PRO" panose="020F0600000000000000" pitchFamily="50" charset="-128"/>
              </a:rPr>
              <a:t>り</a:t>
            </a:r>
            <a:r>
              <a:rPr lang="ja-JP" altLang="en-US" sz="1500" dirty="0" smtClean="0">
                <a:latin typeface="HG丸ｺﾞｼｯｸM-PRO" panose="020F0600000000000000" pitchFamily="50" charset="-128"/>
                <a:ea typeface="HG丸ｺﾞｼｯｸM-PRO" panose="020F0600000000000000" pitchFamily="50" charset="-128"/>
              </a:rPr>
              <a:t>の状況の把握と、支援を必要とする人を適切なサービスにつなぐことの重要性を改めて認識したところである。</a:t>
            </a:r>
            <a:endParaRPr lang="en-US" altLang="ja-JP" sz="1500" dirty="0" smtClean="0">
              <a:latin typeface="HG丸ｺﾞｼｯｸM-PRO" panose="020F0600000000000000" pitchFamily="50" charset="-128"/>
              <a:ea typeface="HG丸ｺﾞｼｯｸM-PRO" panose="020F0600000000000000" pitchFamily="50" charset="-128"/>
            </a:endParaRPr>
          </a:p>
          <a:p>
            <a:pPr marL="180975" indent="-180975">
              <a:spcAft>
                <a:spcPts val="600"/>
              </a:spcAft>
            </a:pPr>
            <a:r>
              <a:rPr lang="ja-JP" altLang="en-US" sz="1500" dirty="0" smtClean="0">
                <a:latin typeface="HG丸ｺﾞｼｯｸM-PRO" panose="020F0600000000000000" pitchFamily="50" charset="-128"/>
                <a:ea typeface="HG丸ｺﾞｼｯｸM-PRO" panose="020F0600000000000000" pitchFamily="50" charset="-128"/>
              </a:rPr>
              <a:t>○このようなことからも、地域生活支援拠点等の整備が急がれるところであり、府としては市町村の整備促進に向けた方策を改めて検討することとした。そこで、平成</a:t>
            </a:r>
            <a:r>
              <a:rPr lang="en-US" altLang="ja-JP" sz="1500" dirty="0" smtClean="0">
                <a:latin typeface="HG丸ｺﾞｼｯｸM-PRO" panose="020F0600000000000000" pitchFamily="50" charset="-128"/>
                <a:ea typeface="HG丸ｺﾞｼｯｸM-PRO" panose="020F0600000000000000" pitchFamily="50" charset="-128"/>
              </a:rPr>
              <a:t>30</a:t>
            </a:r>
            <a:r>
              <a:rPr lang="ja-JP" altLang="en-US" sz="1500" dirty="0" smtClean="0">
                <a:latin typeface="HG丸ｺﾞｼｯｸM-PRO" panose="020F0600000000000000" pitchFamily="50" charset="-128"/>
                <a:ea typeface="HG丸ｺﾞｼｯｸM-PRO" panose="020F0600000000000000" pitchFamily="50" charset="-128"/>
              </a:rPr>
              <a:t>（</a:t>
            </a:r>
            <a:r>
              <a:rPr lang="en-US" altLang="ja-JP" sz="1500" dirty="0" smtClean="0">
                <a:latin typeface="HG丸ｺﾞｼｯｸM-PRO" panose="020F0600000000000000" pitchFamily="50" charset="-128"/>
                <a:ea typeface="HG丸ｺﾞｼｯｸM-PRO" panose="020F0600000000000000" pitchFamily="50" charset="-128"/>
              </a:rPr>
              <a:t>2018</a:t>
            </a: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年</a:t>
            </a:r>
            <a:r>
              <a:rPr lang="en-US" altLang="ja-JP" sz="1500" dirty="0" smtClean="0">
                <a:latin typeface="HG丸ｺﾞｼｯｸM-PRO" panose="020F0600000000000000" pitchFamily="50" charset="-128"/>
                <a:ea typeface="HG丸ｺﾞｼｯｸM-PRO" panose="020F0600000000000000" pitchFamily="50" charset="-128"/>
              </a:rPr>
              <a:t>11</a:t>
            </a:r>
            <a:r>
              <a:rPr lang="ja-JP" altLang="en-US" sz="1500" dirty="0" smtClean="0">
                <a:latin typeface="HG丸ｺﾞｼｯｸM-PRO" panose="020F0600000000000000" pitchFamily="50" charset="-128"/>
                <a:ea typeface="HG丸ｺﾞｼｯｸM-PRO" panose="020F0600000000000000" pitchFamily="50" charset="-128"/>
              </a:rPr>
              <a:t>月、基盤整備促進ワーキンググループを再度立ち上げ、まず取り組むべきこととして「</a:t>
            </a:r>
            <a:r>
              <a:rPr lang="ja-JP" altLang="en-US" sz="1500" dirty="0">
                <a:latin typeface="HG丸ｺﾞｼｯｸM-PRO" panose="020F0600000000000000" pitchFamily="50" charset="-128"/>
                <a:ea typeface="HG丸ｺﾞｼｯｸM-PRO" panose="020F0600000000000000" pitchFamily="50" charset="-128"/>
              </a:rPr>
              <a:t>緊急時の受け入れ・対応の体制づくり」</a:t>
            </a:r>
            <a:r>
              <a:rPr lang="ja-JP" altLang="en-US" sz="1500" dirty="0" smtClean="0">
                <a:latin typeface="HG丸ｺﾞｼｯｸM-PRO" panose="020F0600000000000000" pitchFamily="50" charset="-128"/>
                <a:ea typeface="HG丸ｺﾞｼｯｸM-PRO" panose="020F0600000000000000" pitchFamily="50" charset="-128"/>
              </a:rPr>
              <a:t>を示し、地域</a:t>
            </a:r>
            <a:r>
              <a:rPr lang="ja-JP" altLang="en-US" sz="1500" dirty="0">
                <a:latin typeface="HG丸ｺﾞｼｯｸM-PRO" panose="020F0600000000000000" pitchFamily="50" charset="-128"/>
                <a:ea typeface="HG丸ｺﾞｼｯｸM-PRO" panose="020F0600000000000000" pitchFamily="50" charset="-128"/>
              </a:rPr>
              <a:t>の実情に合わせて段階的に</a:t>
            </a:r>
            <a:r>
              <a:rPr lang="ja-JP" altLang="en-US" sz="1500" dirty="0" smtClean="0">
                <a:latin typeface="HG丸ｺﾞｼｯｸM-PRO" panose="020F0600000000000000" pitchFamily="50" charset="-128"/>
                <a:ea typeface="HG丸ｺﾞｼｯｸM-PRO" panose="020F0600000000000000" pitchFamily="50" charset="-128"/>
              </a:rPr>
              <a:t>取り組むことを提案することとした。</a:t>
            </a:r>
            <a:endParaRPr lang="en-US" altLang="ja-JP" sz="1500" dirty="0" smtClean="0">
              <a:latin typeface="HG丸ｺﾞｼｯｸM-PRO" panose="020F0600000000000000" pitchFamily="50" charset="-128"/>
              <a:ea typeface="HG丸ｺﾞｼｯｸM-PRO" panose="020F0600000000000000" pitchFamily="50" charset="-128"/>
            </a:endParaRPr>
          </a:p>
          <a:p>
            <a:pPr marL="180975" indent="-180975">
              <a:spcAft>
                <a:spcPts val="600"/>
              </a:spcAft>
            </a:pPr>
            <a:r>
              <a:rPr lang="ja-JP" altLang="en-US" sz="1500" dirty="0" smtClean="0">
                <a:latin typeface="HG丸ｺﾞｼｯｸM-PRO" panose="020F0600000000000000" pitchFamily="50" charset="-128"/>
                <a:ea typeface="HG丸ｺﾞｼｯｸM-PRO" panose="020F0600000000000000" pitchFamily="50" charset="-128"/>
              </a:rPr>
              <a:t>〇市町村におかれては、</a:t>
            </a:r>
            <a:r>
              <a:rPr lang="ja-JP" altLang="en-US" sz="1500" dirty="0" err="1" smtClean="0">
                <a:latin typeface="HG丸ｺﾞｼｯｸM-PRO" panose="020F0600000000000000" pitchFamily="50" charset="-128"/>
                <a:ea typeface="HG丸ｺﾞｼｯｸM-PRO" panose="020F0600000000000000" pitchFamily="50" charset="-128"/>
              </a:rPr>
              <a:t>障がい</a:t>
            </a:r>
            <a:r>
              <a:rPr lang="ja-JP" altLang="en-US" sz="1500" dirty="0" smtClean="0">
                <a:latin typeface="HG丸ｺﾞｼｯｸM-PRO" panose="020F0600000000000000" pitchFamily="50" charset="-128"/>
                <a:ea typeface="HG丸ｺﾞｼｯｸM-PRO" panose="020F0600000000000000" pitchFamily="50" charset="-128"/>
              </a:rPr>
              <a:t>福祉サービス事業所をはじめとする地域の関係機関と十分協議を重ね、ここに記載した取り組みのうち、可能なところから順次取り組んでいただくことをお願いするものである。</a:t>
            </a:r>
            <a:endParaRPr lang="en-US" altLang="ja-JP" sz="1500" dirty="0" smtClean="0">
              <a:latin typeface="HG丸ｺﾞｼｯｸM-PRO" panose="020F0600000000000000" pitchFamily="50" charset="-128"/>
              <a:ea typeface="HG丸ｺﾞｼｯｸM-PRO" panose="020F0600000000000000" pitchFamily="50" charset="-128"/>
            </a:endParaRPr>
          </a:p>
        </p:txBody>
      </p:sp>
      <p:sp>
        <p:nvSpPr>
          <p:cNvPr id="3" name="スライド番号プレースホルダー 2"/>
          <p:cNvSpPr>
            <a:spLocks noGrp="1"/>
          </p:cNvSpPr>
          <p:nvPr>
            <p:ph type="sldNum" sz="quarter" idx="12"/>
          </p:nvPr>
        </p:nvSpPr>
        <p:spPr>
          <a:xfrm>
            <a:off x="7068396" y="6492875"/>
            <a:ext cx="2057400" cy="365125"/>
          </a:xfrm>
        </p:spPr>
        <p:txBody>
          <a:bodyPr/>
          <a:lstStyle/>
          <a:p>
            <a:fld id="{D2D8002D-B5B0-4BAC-B1F6-782DDCCE6D9C}" type="slidenum">
              <a:rPr kumimoji="1" lang="ja-JP" altLang="en-US" smtClean="0"/>
              <a:t>1</a:t>
            </a:fld>
            <a:endParaRPr kumimoji="1" lang="ja-JP" altLang="en-US"/>
          </a:p>
        </p:txBody>
      </p:sp>
      <p:sp>
        <p:nvSpPr>
          <p:cNvPr id="9" name="タイトル 1"/>
          <p:cNvSpPr txBox="1">
            <a:spLocks/>
          </p:cNvSpPr>
          <p:nvPr/>
        </p:nvSpPr>
        <p:spPr>
          <a:xfrm>
            <a:off x="179511" y="794660"/>
            <a:ext cx="8280000" cy="4559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b="1" dirty="0" smtClean="0">
                <a:latin typeface="ＭＳ ゴシック" panose="020B0609070205080204" pitchFamily="49" charset="-128"/>
                <a:ea typeface="ＭＳ ゴシック" panose="020B0609070205080204" pitchFamily="49" charset="-128"/>
              </a:rPr>
              <a:t>はじめに</a:t>
            </a:r>
            <a:endParaRPr lang="ja-JP" altLang="en-US" sz="2400" b="1" dirty="0">
              <a:latin typeface="ＭＳ ゴシック" panose="020B0609070205080204" pitchFamily="49" charset="-128"/>
              <a:ea typeface="ＭＳ ゴシック" panose="020B0609070205080204" pitchFamily="49" charset="-128"/>
            </a:endParaRPr>
          </a:p>
        </p:txBody>
      </p:sp>
      <p:cxnSp>
        <p:nvCxnSpPr>
          <p:cNvPr id="10" name="直線コネクタ 9"/>
          <p:cNvCxnSpPr/>
          <p:nvPr/>
        </p:nvCxnSpPr>
        <p:spPr>
          <a:xfrm>
            <a:off x="107504" y="1279204"/>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1" name="角丸四角形 10"/>
          <p:cNvSpPr/>
          <p:nvPr/>
        </p:nvSpPr>
        <p:spPr>
          <a:xfrm>
            <a:off x="7812360" y="54258"/>
            <a:ext cx="1260000" cy="414000"/>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nchorCtr="0"/>
          <a:lstStyle/>
          <a:p>
            <a:pPr algn="ctr"/>
            <a:r>
              <a:rPr kumimoji="1" lang="ja-JP" altLang="en-US" sz="1600" b="1" dirty="0" smtClean="0">
                <a:latin typeface="ＭＳ ゴシック" panose="020B0609070205080204" pitchFamily="49" charset="-128"/>
                <a:ea typeface="ＭＳ ゴシック" panose="020B0609070205080204" pitchFamily="49" charset="-128"/>
              </a:rPr>
              <a:t>参考資料２</a:t>
            </a:r>
          </a:p>
        </p:txBody>
      </p:sp>
    </p:spTree>
    <p:extLst>
      <p:ext uri="{BB962C8B-B14F-4D97-AF65-F5344CB8AC3E}">
        <p14:creationId xmlns:p14="http://schemas.microsoft.com/office/powerpoint/2010/main" val="7236840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36144"/>
            <a:ext cx="3067945" cy="455968"/>
          </a:xfrm>
        </p:spPr>
        <p:txBody>
          <a:bodyPr>
            <a:noAutofit/>
          </a:bodyPr>
          <a:lstStyle/>
          <a:p>
            <a:r>
              <a:rPr kumimoji="1" lang="ja-JP" altLang="en-US" sz="2400" b="1" dirty="0" smtClean="0">
                <a:latin typeface="ＭＳ ゴシック" panose="020B0609070205080204" pitchFamily="49" charset="-128"/>
                <a:ea typeface="ＭＳ ゴシック" panose="020B0609070205080204" pitchFamily="49" charset="-128"/>
              </a:rPr>
              <a:t>整備に向け</a:t>
            </a:r>
            <a:r>
              <a:rPr lang="ja-JP" altLang="en-US" sz="2400" b="1" dirty="0" smtClean="0">
                <a:latin typeface="ＭＳ ゴシック" panose="020B0609070205080204" pitchFamily="49" charset="-128"/>
                <a:ea typeface="ＭＳ ゴシック" panose="020B0609070205080204" pitchFamily="49" charset="-128"/>
              </a:rPr>
              <a:t>た考え方</a:t>
            </a:r>
            <a:endParaRPr kumimoji="1" lang="ja-JP" altLang="en-US" sz="2400" b="1" dirty="0">
              <a:latin typeface="ＭＳ ゴシック" panose="020B0609070205080204" pitchFamily="49" charset="-128"/>
              <a:ea typeface="ＭＳ ゴシック" panose="020B0609070205080204" pitchFamily="49" charset="-128"/>
            </a:endParaRPr>
          </a:p>
        </p:txBody>
      </p:sp>
      <p:cxnSp>
        <p:nvCxnSpPr>
          <p:cNvPr id="6" name="直線コネクタ 5"/>
          <p:cNvCxnSpPr/>
          <p:nvPr/>
        </p:nvCxnSpPr>
        <p:spPr>
          <a:xfrm>
            <a:off x="107504" y="620688"/>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86" name="角丸四角形 85"/>
          <p:cNvSpPr/>
          <p:nvPr/>
        </p:nvSpPr>
        <p:spPr>
          <a:xfrm>
            <a:off x="-35243" y="3553100"/>
            <a:ext cx="7487563" cy="387137"/>
          </a:xfrm>
          <a:prstGeom prst="roundRect">
            <a:avLst/>
          </a:prstGeom>
          <a:noFill/>
          <a:ln>
            <a:noFill/>
            <a:prstDash val="solid"/>
          </a:ln>
        </p:spPr>
        <p:style>
          <a:lnRef idx="2">
            <a:schemeClr val="dk1"/>
          </a:lnRef>
          <a:fillRef idx="1">
            <a:schemeClr val="lt1"/>
          </a:fillRef>
          <a:effectRef idx="0">
            <a:schemeClr val="dk1"/>
          </a:effectRef>
          <a:fontRef idx="minor">
            <a:schemeClr val="dk1"/>
          </a:fontRef>
        </p:style>
        <p:txBody>
          <a:bodyPr rtlCol="0" anchor="ctr"/>
          <a:lstStyle/>
          <a:p>
            <a:r>
              <a:rPr lang="en-US" altLang="ja-JP" sz="1400" dirty="0" smtClean="0">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参考</a:t>
            </a:r>
            <a:r>
              <a:rPr lang="en-US" altLang="ja-JP" sz="1400" dirty="0">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厚生</a:t>
            </a:r>
            <a:r>
              <a:rPr lang="ja-JP" altLang="en-US" sz="1400" dirty="0">
                <a:latin typeface="HGSｺﾞｼｯｸM" panose="020B0600000000000000" pitchFamily="50" charset="-128"/>
                <a:ea typeface="HGSｺﾞｼｯｸM" panose="020B0600000000000000" pitchFamily="50" charset="-128"/>
              </a:rPr>
              <a:t>労働省</a:t>
            </a:r>
            <a:r>
              <a:rPr lang="ja-JP" altLang="en-US" sz="1400" dirty="0" smtClean="0">
                <a:latin typeface="HGSｺﾞｼｯｸM" panose="020B0600000000000000" pitchFamily="50" charset="-128"/>
                <a:ea typeface="HGSｺﾞｼｯｸM" panose="020B0600000000000000" pitchFamily="50" charset="-128"/>
              </a:rPr>
              <a:t>の通知、地域生活支援拠点等の目的</a:t>
            </a:r>
            <a:r>
              <a:rPr lang="ja-JP" altLang="en-US" sz="1400" dirty="0">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平成</a:t>
            </a:r>
            <a:r>
              <a:rPr lang="en-US" altLang="ja-JP" sz="1400" dirty="0" smtClean="0">
                <a:latin typeface="HGSｺﾞｼｯｸM" panose="020B0600000000000000" pitchFamily="50" charset="-128"/>
                <a:ea typeface="HGSｺﾞｼｯｸM" panose="020B0600000000000000" pitchFamily="50" charset="-128"/>
              </a:rPr>
              <a:t>29</a:t>
            </a:r>
            <a:r>
              <a:rPr lang="ja-JP" altLang="en-US" sz="1400" dirty="0" smtClean="0">
                <a:latin typeface="HGSｺﾞｼｯｸM" panose="020B0600000000000000" pitchFamily="50" charset="-128"/>
                <a:ea typeface="HGSｺﾞｼｯｸM" panose="020B0600000000000000" pitchFamily="50" charset="-128"/>
              </a:rPr>
              <a:t>（</a:t>
            </a:r>
            <a:r>
              <a:rPr lang="en-US" altLang="ja-JP" sz="1400" dirty="0" smtClean="0">
                <a:latin typeface="HGSｺﾞｼｯｸM" panose="020B0600000000000000" pitchFamily="50" charset="-128"/>
                <a:ea typeface="HGSｺﾞｼｯｸM" panose="020B0600000000000000" pitchFamily="50" charset="-128"/>
              </a:rPr>
              <a:t>2017</a:t>
            </a:r>
            <a:r>
              <a:rPr lang="ja-JP" altLang="en-US" sz="1400" dirty="0">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年</a:t>
            </a:r>
            <a:r>
              <a:rPr lang="en-US" altLang="ja-JP" sz="1400" dirty="0">
                <a:latin typeface="HGSｺﾞｼｯｸM" panose="020B0600000000000000" pitchFamily="50" charset="-128"/>
                <a:ea typeface="HGSｺﾞｼｯｸM" panose="020B0600000000000000" pitchFamily="50" charset="-128"/>
              </a:rPr>
              <a:t>7</a:t>
            </a:r>
            <a:r>
              <a:rPr lang="ja-JP" altLang="en-US" sz="1400" dirty="0" smtClean="0">
                <a:latin typeface="HGSｺﾞｼｯｸM" panose="020B0600000000000000" pitchFamily="50" charset="-128"/>
                <a:ea typeface="HGSｺﾞｼｯｸM" panose="020B0600000000000000" pitchFamily="50" charset="-128"/>
              </a:rPr>
              <a:t>月</a:t>
            </a:r>
            <a:r>
              <a:rPr lang="en-US" altLang="ja-JP" sz="1400" dirty="0">
                <a:latin typeface="HGSｺﾞｼｯｸM" panose="020B0600000000000000" pitchFamily="50" charset="-128"/>
                <a:ea typeface="HGSｺﾞｼｯｸM" panose="020B0600000000000000" pitchFamily="50" charset="-128"/>
              </a:rPr>
              <a:t>7</a:t>
            </a:r>
            <a:r>
              <a:rPr lang="ja-JP" altLang="en-US" sz="1400" dirty="0" smtClean="0">
                <a:latin typeface="HGSｺﾞｼｯｸM" panose="020B0600000000000000" pitchFamily="50" charset="-128"/>
                <a:ea typeface="HGSｺﾞｼｯｸM" panose="020B0600000000000000" pitchFamily="50" charset="-128"/>
              </a:rPr>
              <a:t>日</a:t>
            </a:r>
            <a:r>
              <a:rPr lang="ja-JP" altLang="en-US" sz="1400" dirty="0">
                <a:latin typeface="HGSｺﾞｼｯｸM" panose="020B0600000000000000" pitchFamily="50" charset="-128"/>
                <a:ea typeface="HGSｺﾞｼｯｸM" panose="020B0600000000000000" pitchFamily="50" charset="-128"/>
              </a:rPr>
              <a:t>）</a:t>
            </a:r>
            <a:endParaRPr kumimoji="1" lang="ja-JP" altLang="en-US" sz="1400" dirty="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a:xfrm>
            <a:off x="7065401" y="6473403"/>
            <a:ext cx="2057400" cy="365125"/>
          </a:xfrm>
        </p:spPr>
        <p:txBody>
          <a:bodyPr/>
          <a:lstStyle/>
          <a:p>
            <a:fld id="{D2D8002D-B5B0-4BAC-B1F6-782DDCCE6D9C}" type="slidenum">
              <a:rPr kumimoji="1" lang="ja-JP" altLang="en-US" smtClean="0"/>
              <a:t>2</a:t>
            </a:fld>
            <a:endParaRPr kumimoji="1" lang="ja-JP" altLang="en-US"/>
          </a:p>
        </p:txBody>
      </p:sp>
      <p:sp>
        <p:nvSpPr>
          <p:cNvPr id="8" name="正方形/長方形 7"/>
          <p:cNvSpPr/>
          <p:nvPr/>
        </p:nvSpPr>
        <p:spPr>
          <a:xfrm>
            <a:off x="107504" y="824675"/>
            <a:ext cx="8928000" cy="2196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181064" y="908720"/>
            <a:ext cx="8820000" cy="2026196"/>
          </a:xfrm>
          <a:prstGeom prst="rect">
            <a:avLst/>
          </a:prstGeom>
          <a:noFill/>
        </p:spPr>
        <p:txBody>
          <a:bodyPr wrap="square" rtlCol="0">
            <a:spAutoFit/>
          </a:bodyPr>
          <a:lstStyle/>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地域</a:t>
            </a:r>
            <a:r>
              <a:rPr lang="ja-JP" altLang="en-US" sz="1700" b="1" kern="0" dirty="0">
                <a:latin typeface="HG丸ｺﾞｼｯｸM-PRO" panose="020F0600000000000000" pitchFamily="50" charset="-128"/>
                <a:ea typeface="HG丸ｺﾞｼｯｸM-PRO" panose="020F0600000000000000" pitchFamily="50" charset="-128"/>
              </a:rPr>
              <a:t>生活支援拠点等の目的は、地域生活において、</a:t>
            </a:r>
            <a:r>
              <a:rPr lang="ja-JP" altLang="en-US" sz="1700" b="1" kern="0" dirty="0" err="1">
                <a:latin typeface="HG丸ｺﾞｼｯｸM-PRO" panose="020F0600000000000000" pitchFamily="50" charset="-128"/>
                <a:ea typeface="HG丸ｺﾞｼｯｸM-PRO" panose="020F0600000000000000" pitchFamily="50" charset="-128"/>
              </a:rPr>
              <a:t>障がい</a:t>
            </a:r>
            <a:r>
              <a:rPr lang="ja-JP" altLang="en-US" sz="1700" b="1" kern="0" dirty="0">
                <a:latin typeface="HG丸ｺﾞｼｯｸM-PRO" panose="020F0600000000000000" pitchFamily="50" charset="-128"/>
                <a:ea typeface="HG丸ｺﾞｼｯｸM-PRO" panose="020F0600000000000000" pitchFamily="50" charset="-128"/>
              </a:rPr>
              <a:t>者やその家族の緊急事態に対応</a:t>
            </a:r>
            <a:r>
              <a:rPr lang="ja-JP" altLang="en-US" sz="1700" b="1" kern="0" dirty="0" smtClean="0">
                <a:latin typeface="HG丸ｺﾞｼｯｸM-PRO" panose="020F0600000000000000" pitchFamily="50" charset="-128"/>
                <a:ea typeface="HG丸ｺﾞｼｯｸM-PRO" panose="020F0600000000000000" pitchFamily="50" charset="-128"/>
              </a:rPr>
              <a:t>する</a:t>
            </a:r>
            <a:r>
              <a:rPr lang="ja-JP" altLang="en-US" sz="1700" b="1" kern="0" dirty="0">
                <a:latin typeface="HG丸ｺﾞｼｯｸM-PRO" panose="020F0600000000000000" pitchFamily="50" charset="-128"/>
                <a:ea typeface="HG丸ｺﾞｼｯｸM-PRO" panose="020F0600000000000000" pitchFamily="50" charset="-128"/>
              </a:rPr>
              <a:t>ために、市町村・基幹相談支援センター等を中心とした地域資源のネットワークを構築することである。</a:t>
            </a:r>
            <a:endParaRPr lang="en-US" altLang="ja-JP" sz="1700" b="1" kern="0" dirty="0">
              <a:latin typeface="HG丸ｺﾞｼｯｸM-PRO" panose="020F0600000000000000" pitchFamily="50" charset="-128"/>
              <a:ea typeface="HG丸ｺﾞｼｯｸM-PRO" panose="020F0600000000000000" pitchFamily="50" charset="-128"/>
            </a:endParaRPr>
          </a:p>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まず</a:t>
            </a:r>
            <a:r>
              <a:rPr lang="ja-JP" altLang="en-US" sz="1700" b="1" kern="0" dirty="0">
                <a:latin typeface="HG丸ｺﾞｼｯｸM-PRO" panose="020F0600000000000000" pitchFamily="50" charset="-128"/>
                <a:ea typeface="HG丸ｺﾞｼｯｸM-PRO" panose="020F0600000000000000" pitchFamily="50" charset="-128"/>
              </a:rPr>
              <a:t>取り組むべきところは、対象者を事前に把握するとともに、緊急時にかかる相談受付</a:t>
            </a:r>
            <a:r>
              <a:rPr lang="ja-JP" altLang="en-US" sz="1700" b="1" kern="0" dirty="0" smtClean="0">
                <a:latin typeface="HG丸ｺﾞｼｯｸM-PRO" panose="020F0600000000000000" pitchFamily="50" charset="-128"/>
                <a:ea typeface="HG丸ｺﾞｼｯｸM-PRO" panose="020F0600000000000000" pitchFamily="50" charset="-128"/>
              </a:rPr>
              <a:t>を可能</a:t>
            </a:r>
            <a:r>
              <a:rPr lang="ja-JP" altLang="en-US" sz="1700" b="1" kern="0" dirty="0">
                <a:latin typeface="HG丸ｺﾞｼｯｸM-PRO" panose="020F0600000000000000" pitchFamily="50" charset="-128"/>
                <a:ea typeface="HG丸ｺﾞｼｯｸM-PRO" panose="020F0600000000000000" pitchFamily="50" charset="-128"/>
              </a:rPr>
              <a:t>とし、その際の支援のながれを明確にしておくことで、そのための手法として、</a:t>
            </a:r>
            <a:r>
              <a:rPr lang="ja-JP" altLang="en-US" sz="1700" b="1" kern="0" dirty="0">
                <a:latin typeface="ＭＳ ゴシック" panose="020B0609070205080204" pitchFamily="49" charset="-128"/>
                <a:ea typeface="ＭＳ ゴシック" panose="020B0609070205080204" pitchFamily="49" charset="-128"/>
              </a:rPr>
              <a:t>①</a:t>
            </a:r>
            <a:r>
              <a:rPr lang="ja-JP" altLang="en-US" sz="1700" b="1" kern="0" dirty="0" smtClean="0">
                <a:latin typeface="ＭＳ ゴシック" panose="020B0609070205080204" pitchFamily="49" charset="-128"/>
                <a:ea typeface="ＭＳ ゴシック" panose="020B0609070205080204" pitchFamily="49" charset="-128"/>
              </a:rPr>
              <a:t>緊急時</a:t>
            </a:r>
            <a:r>
              <a:rPr lang="ja-JP" altLang="en-US" sz="1700" b="1" kern="0" dirty="0">
                <a:latin typeface="ＭＳ ゴシック" panose="020B0609070205080204" pitchFamily="49" charset="-128"/>
                <a:ea typeface="ＭＳ ゴシック" panose="020B0609070205080204" pitchFamily="49" charset="-128"/>
              </a:rPr>
              <a:t>の定義づけ、②登録制の導入、③緊急時の体制確保に向けたネットワークの構築</a:t>
            </a:r>
            <a:r>
              <a:rPr lang="ja-JP" altLang="en-US" sz="1700" b="1" kern="0" dirty="0">
                <a:latin typeface="HG丸ｺﾞｼｯｸM-PRO" panose="020F0600000000000000" pitchFamily="50" charset="-128"/>
                <a:ea typeface="HG丸ｺﾞｼｯｸM-PRO" panose="020F0600000000000000" pitchFamily="50" charset="-128"/>
              </a:rPr>
              <a:t>を提案</a:t>
            </a:r>
            <a:r>
              <a:rPr lang="ja-JP" altLang="en-US" sz="1700" b="1" kern="0" dirty="0" smtClean="0">
                <a:latin typeface="HG丸ｺﾞｼｯｸM-PRO" panose="020F0600000000000000" pitchFamily="50" charset="-128"/>
                <a:ea typeface="HG丸ｺﾞｼｯｸM-PRO" panose="020F0600000000000000" pitchFamily="50" charset="-128"/>
              </a:rPr>
              <a:t>する</a:t>
            </a:r>
            <a:r>
              <a:rPr lang="ja-JP" altLang="en-US" sz="1700" b="1" kern="0" dirty="0">
                <a:latin typeface="HG丸ｺﾞｼｯｸM-PRO" panose="020F0600000000000000" pitchFamily="50" charset="-128"/>
                <a:ea typeface="HG丸ｺﾞｼｯｸM-PRO" panose="020F0600000000000000" pitchFamily="50" charset="-128"/>
              </a:rPr>
              <a:t>。</a:t>
            </a:r>
            <a:endParaRPr lang="en-US" altLang="ja-JP" sz="1700" b="1" kern="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ー 2"/>
          <p:cNvSpPr txBox="1">
            <a:spLocks/>
          </p:cNvSpPr>
          <p:nvPr/>
        </p:nvSpPr>
        <p:spPr>
          <a:xfrm>
            <a:off x="251519" y="4005177"/>
            <a:ext cx="8712000" cy="2304256"/>
          </a:xfrm>
          <a:prstGeom prst="rect">
            <a:avLst/>
          </a:prstGeom>
          <a:noFill/>
          <a:ln>
            <a:noFill/>
          </a:ln>
        </p:spPr>
        <p:style>
          <a:lnRef idx="2">
            <a:schemeClr val="accent4"/>
          </a:lnRef>
          <a:fillRef idx="1">
            <a:schemeClr val="lt1"/>
          </a:fillRef>
          <a:effectRef idx="0">
            <a:schemeClr val="accent4"/>
          </a:effectRef>
          <a:fontRef idx="minor">
            <a:schemeClr val="dk1"/>
          </a:fontRef>
        </p:style>
        <p:txBody>
          <a:bodyPr/>
          <a:lstStyle>
            <a:lvl1pPr marL="274320" indent="-274320" algn="l" rtl="0" eaLnBrk="1" latinLnBrk="0" hangingPunct="1">
              <a:spcBef>
                <a:spcPts val="600"/>
              </a:spcBef>
              <a:buClr>
                <a:schemeClr val="accent1"/>
              </a:buClr>
              <a:buSzPct val="70000"/>
              <a:buFont typeface="Wingdings"/>
              <a:buChar char=""/>
              <a:defRPr kumimoji="1"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1"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1"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1"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1"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1"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1"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1"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1" sz="1400" kern="1200" baseline="0">
                <a:solidFill>
                  <a:schemeClr val="tx2"/>
                </a:solidFill>
                <a:latin typeface="+mn-lt"/>
                <a:ea typeface="+mn-ea"/>
                <a:cs typeface="+mn-cs"/>
              </a:defRPr>
            </a:lvl9pPr>
          </a:lstStyle>
          <a:p>
            <a:pPr marL="0" indent="0" algn="just">
              <a:spcBef>
                <a:spcPts val="0"/>
              </a:spcBef>
              <a:spcAft>
                <a:spcPts val="600"/>
              </a:spcAft>
              <a:buNone/>
            </a:pPr>
            <a:r>
              <a:rPr lang="ja-JP" altLang="en-US" sz="1400" dirty="0" err="1">
                <a:latin typeface="HGSｺﾞｼｯｸM" panose="020B0600000000000000" pitchFamily="50" charset="-128"/>
                <a:ea typeface="HGSｺﾞｼｯｸM" panose="020B0600000000000000" pitchFamily="50" charset="-128"/>
              </a:rPr>
              <a:t>障がい</a:t>
            </a:r>
            <a:r>
              <a:rPr lang="ja-JP" altLang="en-US" sz="1400" dirty="0">
                <a:latin typeface="HGSｺﾞｼｯｸM" panose="020B0600000000000000" pitchFamily="50" charset="-128"/>
                <a:ea typeface="HGSｺﾞｼｯｸM" panose="020B0600000000000000" pitchFamily="50" charset="-128"/>
              </a:rPr>
              <a:t>者等の重度化・高齢化や「親亡き後」に備えるとともに、地域移行を進めるため、重度障がいにも対応できる専門性を有し、地域生活において、障がい者等やその家族の緊急事態に対応を図るもので、具体的</a:t>
            </a:r>
            <a:r>
              <a:rPr lang="ja-JP" altLang="en-US" sz="1400" dirty="0" smtClean="0">
                <a:latin typeface="HGSｺﾞｼｯｸM" panose="020B0600000000000000" pitchFamily="50" charset="-128"/>
                <a:ea typeface="HGSｺﾞｼｯｸM" panose="020B0600000000000000" pitchFamily="50" charset="-128"/>
              </a:rPr>
              <a:t>に</a:t>
            </a:r>
            <a:r>
              <a:rPr lang="en-US" altLang="ja-JP" sz="1400" dirty="0">
                <a:latin typeface="HGSｺﾞｼｯｸM" panose="020B0600000000000000" pitchFamily="50" charset="-128"/>
                <a:ea typeface="HGSｺﾞｼｯｸM" panose="020B0600000000000000" pitchFamily="50" charset="-128"/>
              </a:rPr>
              <a:t>2</a:t>
            </a:r>
            <a:r>
              <a:rPr lang="ja-JP" altLang="en-US" sz="1400" dirty="0" err="1" smtClean="0">
                <a:latin typeface="HGSｺﾞｼｯｸM" panose="020B0600000000000000" pitchFamily="50" charset="-128"/>
                <a:ea typeface="HGSｺﾞｼｯｸM" panose="020B0600000000000000" pitchFamily="50" charset="-128"/>
              </a:rPr>
              <a:t>つの</a:t>
            </a:r>
            <a:r>
              <a:rPr lang="ja-JP" altLang="en-US" sz="1400" dirty="0">
                <a:latin typeface="HGSｺﾞｼｯｸM" panose="020B0600000000000000" pitchFamily="50" charset="-128"/>
                <a:ea typeface="HGSｺﾞｼｯｸM" panose="020B0600000000000000" pitchFamily="50" charset="-128"/>
              </a:rPr>
              <a:t>目的を持つ</a:t>
            </a:r>
            <a:r>
              <a:rPr lang="ja-JP" altLang="en-US" sz="1400" dirty="0" smtClean="0">
                <a:latin typeface="HGSｺﾞｼｯｸM" panose="020B0600000000000000" pitchFamily="50" charset="-128"/>
                <a:ea typeface="HGSｺﾞｼｯｸM" panose="020B0600000000000000" pitchFamily="50" charset="-128"/>
              </a:rPr>
              <a:t>。</a:t>
            </a:r>
            <a:endParaRPr lang="en-US" altLang="ja-JP" sz="1400" dirty="0" smtClean="0">
              <a:latin typeface="HGSｺﾞｼｯｸM" panose="020B0600000000000000" pitchFamily="50" charset="-128"/>
              <a:ea typeface="HGSｺﾞｼｯｸM" panose="020B0600000000000000" pitchFamily="50" charset="-128"/>
            </a:endParaRPr>
          </a:p>
          <a:p>
            <a:pPr marL="0" indent="0" algn="just">
              <a:spcBef>
                <a:spcPts val="0"/>
              </a:spcBef>
              <a:buNone/>
            </a:pPr>
            <a:r>
              <a:rPr lang="ja-JP" altLang="en-US" sz="1400" dirty="0" smtClean="0">
                <a:latin typeface="HGSｺﾞｼｯｸM" panose="020B0600000000000000" pitchFamily="50" charset="-128"/>
                <a:ea typeface="HGSｺﾞｼｯｸM" panose="020B0600000000000000" pitchFamily="50" charset="-128"/>
              </a:rPr>
              <a:t>①</a:t>
            </a:r>
            <a:r>
              <a:rPr lang="ja-JP" altLang="en-US" sz="1400" dirty="0">
                <a:latin typeface="HGSｺﾞｼｯｸM" panose="020B0600000000000000" pitchFamily="50" charset="-128"/>
                <a:ea typeface="HGSｺﾞｼｯｸM" panose="020B0600000000000000" pitchFamily="50" charset="-128"/>
              </a:rPr>
              <a:t>緊急時の迅速・確実な相談支援の実施・短期入所等の活用</a:t>
            </a:r>
          </a:p>
          <a:p>
            <a:pPr marL="0" indent="0" algn="just">
              <a:spcBef>
                <a:spcPts val="0"/>
              </a:spcBef>
              <a:spcAft>
                <a:spcPts val="600"/>
              </a:spcAft>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a:t>
            </a:r>
            <a:r>
              <a:rPr lang="ja-JP" altLang="en-US" sz="1400" dirty="0">
                <a:latin typeface="HGSｺﾞｼｯｸM" panose="020B0600000000000000" pitchFamily="50" charset="-128"/>
                <a:ea typeface="HGSｺﾞｼｯｸM" panose="020B0600000000000000" pitchFamily="50" charset="-128"/>
              </a:rPr>
              <a:t>地域における生活の安心感を担保する機能を備える。</a:t>
            </a:r>
          </a:p>
          <a:p>
            <a:pPr marL="95250" indent="-95250" algn="just">
              <a:spcBef>
                <a:spcPts val="0"/>
              </a:spcBef>
              <a:buNone/>
            </a:pPr>
            <a:r>
              <a:rPr lang="ja-JP" altLang="en-US" sz="1400" dirty="0" smtClean="0">
                <a:latin typeface="HGSｺﾞｼｯｸM" panose="020B0600000000000000" pitchFamily="50" charset="-128"/>
                <a:ea typeface="HGSｺﾞｼｯｸM" panose="020B0600000000000000" pitchFamily="50" charset="-128"/>
              </a:rPr>
              <a:t>②</a:t>
            </a:r>
            <a:r>
              <a:rPr lang="ja-JP" altLang="en-US" sz="1400" dirty="0">
                <a:latin typeface="HGSｺﾞｼｯｸM" panose="020B0600000000000000" pitchFamily="50" charset="-128"/>
                <a:ea typeface="HGSｺﾞｼｯｸM" panose="020B0600000000000000" pitchFamily="50" charset="-128"/>
              </a:rPr>
              <a:t>体験の機会の提供を通じて、施設や親元から</a:t>
            </a:r>
            <a:r>
              <a:rPr lang="en-US" altLang="ja-JP" sz="1400" dirty="0" smtClean="0">
                <a:latin typeface="HGSｺﾞｼｯｸM" panose="020B0600000000000000" pitchFamily="50" charset="-128"/>
                <a:ea typeface="HGSｺﾞｼｯｸM" panose="020B0600000000000000" pitchFamily="50" charset="-128"/>
              </a:rPr>
              <a:t>GH</a:t>
            </a:r>
            <a:r>
              <a:rPr lang="ja-JP" altLang="en-US" sz="1400" dirty="0" err="1">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一人暮らし</a:t>
            </a:r>
            <a:r>
              <a:rPr lang="ja-JP" altLang="en-US" sz="1400" dirty="0">
                <a:latin typeface="HGSｺﾞｼｯｸM" panose="020B0600000000000000" pitchFamily="50" charset="-128"/>
                <a:ea typeface="HGSｺﾞｼｯｸM" panose="020B0600000000000000" pitchFamily="50" charset="-128"/>
              </a:rPr>
              <a:t>等への生活の場</a:t>
            </a:r>
            <a:r>
              <a:rPr lang="ja-JP" altLang="en-US" sz="1400" dirty="0" smtClean="0">
                <a:latin typeface="HGSｺﾞｼｯｸM" panose="020B0600000000000000" pitchFamily="50" charset="-128"/>
                <a:ea typeface="HGSｺﾞｼｯｸM" panose="020B0600000000000000" pitchFamily="50" charset="-128"/>
              </a:rPr>
              <a:t>の移行</a:t>
            </a:r>
            <a:r>
              <a:rPr lang="ja-JP" altLang="en-US" sz="1400" dirty="0">
                <a:latin typeface="HGSｺﾞｼｯｸM" panose="020B0600000000000000" pitchFamily="50" charset="-128"/>
                <a:ea typeface="HGSｺﾞｼｯｸM" panose="020B0600000000000000" pitchFamily="50" charset="-128"/>
              </a:rPr>
              <a:t>を</a:t>
            </a:r>
            <a:r>
              <a:rPr lang="ja-JP" altLang="en-US" sz="1400" dirty="0" smtClean="0">
                <a:latin typeface="HGSｺﾞｼｯｸM" panose="020B0600000000000000" pitchFamily="50" charset="-128"/>
                <a:ea typeface="HGSｺﾞｼｯｸM" panose="020B0600000000000000" pitchFamily="50" charset="-128"/>
              </a:rPr>
              <a:t>しやすく</a:t>
            </a:r>
            <a:r>
              <a:rPr lang="ja-JP" altLang="en-US" sz="1400" dirty="0">
                <a:latin typeface="HGSｺﾞｼｯｸM" panose="020B0600000000000000" pitchFamily="50" charset="-128"/>
                <a:ea typeface="HGSｺﾞｼｯｸM" panose="020B0600000000000000" pitchFamily="50" charset="-128"/>
              </a:rPr>
              <a:t>する支援</a:t>
            </a:r>
            <a:r>
              <a:rPr lang="ja-JP" altLang="en-US" sz="1400" dirty="0" smtClean="0">
                <a:latin typeface="HGSｺﾞｼｯｸM" panose="020B0600000000000000" pitchFamily="50" charset="-128"/>
                <a:ea typeface="HGSｺﾞｼｯｸM" panose="020B0600000000000000" pitchFamily="50" charset="-128"/>
              </a:rPr>
              <a:t>を提供</a:t>
            </a:r>
            <a:r>
              <a:rPr lang="ja-JP" altLang="en-US" sz="1400" dirty="0">
                <a:latin typeface="HGSｺﾞｼｯｸM" panose="020B0600000000000000" pitchFamily="50" charset="-128"/>
                <a:ea typeface="HGSｺﾞｼｯｸM" panose="020B0600000000000000" pitchFamily="50" charset="-128"/>
              </a:rPr>
              <a:t>する体制を</a:t>
            </a:r>
            <a:r>
              <a:rPr lang="ja-JP" altLang="en-US" sz="1400" dirty="0" smtClean="0">
                <a:latin typeface="HGSｺﾞｼｯｸM" panose="020B0600000000000000" pitchFamily="50" charset="-128"/>
                <a:ea typeface="HGSｺﾞｼｯｸM" panose="020B0600000000000000" pitchFamily="50" charset="-128"/>
              </a:rPr>
              <a:t>整備</a:t>
            </a:r>
            <a:endParaRPr lang="ja-JP" altLang="en-US" sz="1400" dirty="0">
              <a:latin typeface="HGSｺﾞｼｯｸM" panose="020B0600000000000000" pitchFamily="50" charset="-128"/>
              <a:ea typeface="HGSｺﾞｼｯｸM" panose="020B0600000000000000" pitchFamily="50" charset="-128"/>
            </a:endParaRPr>
          </a:p>
          <a:p>
            <a:pPr marL="0" indent="0" algn="just">
              <a:spcBef>
                <a:spcPts val="0"/>
              </a:spcBef>
              <a:buNone/>
            </a:pPr>
            <a:r>
              <a:rPr lang="ja-JP" altLang="en-US" sz="1400" dirty="0" smtClean="0">
                <a:latin typeface="HGSｺﾞｼｯｸM" panose="020B0600000000000000" pitchFamily="50" charset="-128"/>
                <a:ea typeface="HGSｺﾞｼｯｸM" panose="020B0600000000000000" pitchFamily="50" charset="-128"/>
              </a:rPr>
              <a:t>　→</a:t>
            </a:r>
            <a:r>
              <a:rPr lang="ja-JP" altLang="en-US" sz="1400" dirty="0" err="1">
                <a:latin typeface="HGSｺﾞｼｯｸM" panose="020B0600000000000000" pitchFamily="50" charset="-128"/>
                <a:ea typeface="HGSｺﾞｼｯｸM" panose="020B0600000000000000" pitchFamily="50" charset="-128"/>
              </a:rPr>
              <a:t>障がい</a:t>
            </a:r>
            <a:r>
              <a:rPr lang="ja-JP" altLang="en-US" sz="1400" dirty="0">
                <a:latin typeface="HGSｺﾞｼｯｸM" panose="020B0600000000000000" pitchFamily="50" charset="-128"/>
                <a:ea typeface="HGSｺﾞｼｯｸM" panose="020B0600000000000000" pitchFamily="50" charset="-128"/>
              </a:rPr>
              <a:t>者等の地域での生活を支援する。</a:t>
            </a:r>
          </a:p>
        </p:txBody>
      </p:sp>
      <p:sp>
        <p:nvSpPr>
          <p:cNvPr id="12" name="正方形/長方形 11"/>
          <p:cNvSpPr/>
          <p:nvPr/>
        </p:nvSpPr>
        <p:spPr>
          <a:xfrm>
            <a:off x="140190" y="3940237"/>
            <a:ext cx="8856000" cy="2088000"/>
          </a:xfrm>
          <a:prstGeom prst="rect">
            <a:avLst/>
          </a:prstGeom>
          <a:noFill/>
          <a:ln w="9525">
            <a:solidFill>
              <a:schemeClr val="tx1"/>
            </a:solidFill>
            <a:prstDash val="sysDot"/>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0886595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a:xfrm>
            <a:off x="7089583" y="6492875"/>
            <a:ext cx="2057400" cy="365125"/>
          </a:xfrm>
        </p:spPr>
        <p:txBody>
          <a:bodyPr/>
          <a:lstStyle/>
          <a:p>
            <a:fld id="{D2D8002D-B5B0-4BAC-B1F6-782DDCCE6D9C}" type="slidenum">
              <a:rPr kumimoji="1" lang="ja-JP" altLang="en-US" smtClean="0"/>
              <a:t>3</a:t>
            </a:fld>
            <a:endParaRPr kumimoji="1" lang="ja-JP" altLang="en-US"/>
          </a:p>
        </p:txBody>
      </p:sp>
      <p:sp>
        <p:nvSpPr>
          <p:cNvPr id="15" name="タイトル 1"/>
          <p:cNvSpPr txBox="1">
            <a:spLocks/>
          </p:cNvSpPr>
          <p:nvPr/>
        </p:nvSpPr>
        <p:spPr>
          <a:xfrm>
            <a:off x="179511" y="136144"/>
            <a:ext cx="4392000" cy="4559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b="1" dirty="0" smtClean="0">
                <a:latin typeface="ＭＳ ゴシック" panose="020B0609070205080204" pitchFamily="49" charset="-128"/>
                <a:ea typeface="ＭＳ ゴシック" panose="020B0609070205080204" pitchFamily="49" charset="-128"/>
              </a:rPr>
              <a:t>提案</a:t>
            </a:r>
            <a:r>
              <a:rPr lang="ja-JP" altLang="en-US" sz="2400" b="1" dirty="0">
                <a:latin typeface="ＭＳ ゴシック" panose="020B0609070205080204" pitchFamily="49" charset="-128"/>
                <a:ea typeface="ＭＳ ゴシック" panose="020B0609070205080204" pitchFamily="49" charset="-128"/>
              </a:rPr>
              <a:t>①；緊急時の定義づけ</a:t>
            </a:r>
          </a:p>
        </p:txBody>
      </p:sp>
      <p:cxnSp>
        <p:nvCxnSpPr>
          <p:cNvPr id="16" name="直線コネクタ 15"/>
          <p:cNvCxnSpPr/>
          <p:nvPr/>
        </p:nvCxnSpPr>
        <p:spPr>
          <a:xfrm>
            <a:off x="107504" y="620688"/>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107504" y="824675"/>
            <a:ext cx="8928000" cy="1440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18" name="テキスト ボックス 17"/>
          <p:cNvSpPr txBox="1"/>
          <p:nvPr/>
        </p:nvSpPr>
        <p:spPr>
          <a:xfrm>
            <a:off x="181064" y="908720"/>
            <a:ext cx="8820000" cy="1241365"/>
          </a:xfrm>
          <a:prstGeom prst="rect">
            <a:avLst/>
          </a:prstGeom>
          <a:noFill/>
        </p:spPr>
        <p:txBody>
          <a:bodyPr wrap="square" rtlCol="0">
            <a:spAutoFit/>
          </a:bodyPr>
          <a:lstStyle/>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a:t>
            </a:r>
            <a:r>
              <a:rPr lang="ja-JP" altLang="en-US" sz="1700" b="1" kern="0" dirty="0">
                <a:latin typeface="HG丸ｺﾞｼｯｸM-PRO" panose="020F0600000000000000" pitchFamily="50" charset="-128"/>
                <a:ea typeface="HG丸ｺﾞｼｯｸM-PRO" panose="020F0600000000000000" pitchFamily="50" charset="-128"/>
              </a:rPr>
              <a:t>緊急時」は人によって捉え方が異なることから、「緊急時」の定義を整理しておくこと</a:t>
            </a:r>
            <a:r>
              <a:rPr lang="ja-JP" altLang="en-US" sz="1700" b="1" kern="0" dirty="0" smtClean="0">
                <a:latin typeface="HG丸ｺﾞｼｯｸM-PRO" panose="020F0600000000000000" pitchFamily="50" charset="-128"/>
                <a:ea typeface="HG丸ｺﾞｼｯｸM-PRO" panose="020F0600000000000000" pitchFamily="50" charset="-128"/>
              </a:rPr>
              <a:t>が求められる</a:t>
            </a:r>
            <a:r>
              <a:rPr lang="ja-JP" altLang="en-US" sz="1700" b="1" kern="0" dirty="0">
                <a:latin typeface="HG丸ｺﾞｼｯｸM-PRO" panose="020F0600000000000000" pitchFamily="50" charset="-128"/>
                <a:ea typeface="HG丸ｺﾞｼｯｸM-PRO" panose="020F0600000000000000" pitchFamily="50" charset="-128"/>
              </a:rPr>
              <a:t>。</a:t>
            </a:r>
          </a:p>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地域</a:t>
            </a:r>
            <a:r>
              <a:rPr lang="ja-JP" altLang="en-US" sz="1700" b="1" kern="0" dirty="0">
                <a:latin typeface="HG丸ｺﾞｼｯｸM-PRO" panose="020F0600000000000000" pitchFamily="50" charset="-128"/>
                <a:ea typeface="HG丸ｺﾞｼｯｸM-PRO" panose="020F0600000000000000" pitchFamily="50" charset="-128"/>
              </a:rPr>
              <a:t>生活支援拠点等で、どのような対象者に、どのような体制をとり、どのように対応</a:t>
            </a:r>
            <a:r>
              <a:rPr lang="ja-JP" altLang="en-US" sz="1700" b="1" kern="0" dirty="0" smtClean="0">
                <a:latin typeface="HG丸ｺﾞｼｯｸM-PRO" panose="020F0600000000000000" pitchFamily="50" charset="-128"/>
                <a:ea typeface="HG丸ｺﾞｼｯｸM-PRO" panose="020F0600000000000000" pitchFamily="50" charset="-128"/>
              </a:rPr>
              <a:t>するの</a:t>
            </a:r>
            <a:r>
              <a:rPr lang="ja-JP" altLang="en-US" sz="1700" b="1" kern="0" dirty="0">
                <a:latin typeface="HG丸ｺﾞｼｯｸM-PRO" panose="020F0600000000000000" pitchFamily="50" charset="-128"/>
                <a:ea typeface="HG丸ｺﾞｼｯｸM-PRO" panose="020F0600000000000000" pitchFamily="50" charset="-128"/>
              </a:rPr>
              <a:t>かを整理する</a:t>
            </a:r>
            <a:r>
              <a:rPr lang="ja-JP" altLang="en-US" sz="1700" b="1" kern="0" dirty="0" smtClean="0">
                <a:latin typeface="HG丸ｺﾞｼｯｸM-PRO" panose="020F0600000000000000" pitchFamily="50" charset="-128"/>
                <a:ea typeface="HG丸ｺﾞｼｯｸM-PRO" panose="020F0600000000000000" pitchFamily="50" charset="-128"/>
              </a:rPr>
              <a:t>ため、「</a:t>
            </a:r>
            <a:r>
              <a:rPr lang="ja-JP" altLang="en-US" sz="1700" b="1" kern="0" dirty="0">
                <a:latin typeface="HG丸ｺﾞｼｯｸM-PRO" panose="020F0600000000000000" pitchFamily="50" charset="-128"/>
                <a:ea typeface="HG丸ｺﾞｼｯｸM-PRO" panose="020F0600000000000000" pitchFamily="50" charset="-128"/>
              </a:rPr>
              <a:t>緊急時」について定義づけを行うことを提案する</a:t>
            </a:r>
            <a:r>
              <a:rPr lang="ja-JP" altLang="en-US" sz="1700" b="1" kern="0" dirty="0" smtClean="0">
                <a:latin typeface="HG丸ｺﾞｼｯｸM-PRO" panose="020F0600000000000000" pitchFamily="50" charset="-128"/>
                <a:ea typeface="HG丸ｺﾞｼｯｸM-PRO" panose="020F0600000000000000" pitchFamily="50" charset="-128"/>
              </a:rPr>
              <a:t>。</a:t>
            </a:r>
            <a:endParaRPr lang="ja-JP" altLang="en-US" sz="1700" b="1" kern="0" dirty="0">
              <a:latin typeface="HG丸ｺﾞｼｯｸM-PRO" panose="020F0600000000000000" pitchFamily="50" charset="-128"/>
              <a:ea typeface="HG丸ｺﾞｼｯｸM-PRO" panose="020F0600000000000000" pitchFamily="50" charset="-128"/>
            </a:endParaRPr>
          </a:p>
        </p:txBody>
      </p:sp>
      <p:sp>
        <p:nvSpPr>
          <p:cNvPr id="21" name="テキスト ボックス 20"/>
          <p:cNvSpPr txBox="1"/>
          <p:nvPr/>
        </p:nvSpPr>
        <p:spPr>
          <a:xfrm>
            <a:off x="467544" y="3235042"/>
            <a:ext cx="8343979" cy="784830"/>
          </a:xfrm>
          <a:prstGeom prst="rect">
            <a:avLst/>
          </a:prstGeom>
          <a:noFill/>
        </p:spPr>
        <p:txBody>
          <a:bodyPr wrap="square" rtlCol="0">
            <a:spAutoFit/>
          </a:bodyPr>
          <a:lstStyle/>
          <a:p>
            <a:r>
              <a:rPr lang="ja-JP" altLang="en-US" sz="1500" dirty="0" smtClean="0">
                <a:latin typeface="HG丸ｺﾞｼｯｸM-PRO" panose="020F0600000000000000" pitchFamily="50" charset="-128"/>
                <a:ea typeface="HG丸ｺﾞｼｯｸM-PRO" panose="020F0600000000000000" pitchFamily="50" charset="-128"/>
              </a:rPr>
              <a:t>地域</a:t>
            </a:r>
            <a:r>
              <a:rPr lang="ja-JP" altLang="en-US" sz="1500" dirty="0">
                <a:latin typeface="HG丸ｺﾞｼｯｸM-PRO" panose="020F0600000000000000" pitchFamily="50" charset="-128"/>
                <a:ea typeface="HG丸ｺﾞｼｯｸM-PRO" panose="020F0600000000000000" pitchFamily="50" charset="-128"/>
              </a:rPr>
              <a:t>生活支援拠点等で対応する「緊急時」とは、介護者が急病、入院、</a:t>
            </a:r>
            <a:r>
              <a:rPr lang="ja-JP" altLang="en-US" sz="1500" dirty="0" smtClean="0">
                <a:latin typeface="HG丸ｺﾞｼｯｸM-PRO" panose="020F0600000000000000" pitchFamily="50" charset="-128"/>
                <a:ea typeface="HG丸ｺﾞｼｯｸM-PRO" panose="020F0600000000000000" pitchFamily="50" charset="-128"/>
              </a:rPr>
              <a:t>葬祭、死亡等</a:t>
            </a:r>
            <a:r>
              <a:rPr lang="ja-JP" altLang="en-US" sz="1500" dirty="0">
                <a:latin typeface="HG丸ｺﾞｼｯｸM-PRO" panose="020F0600000000000000" pitchFamily="50" charset="-128"/>
                <a:ea typeface="HG丸ｺﾞｼｯｸM-PRO" panose="020F0600000000000000" pitchFamily="50" charset="-128"/>
              </a:rPr>
              <a:t>で</a:t>
            </a:r>
            <a:r>
              <a:rPr lang="ja-JP" altLang="en-US" sz="1500" dirty="0" smtClean="0">
                <a:latin typeface="HG丸ｺﾞｼｯｸM-PRO" panose="020F0600000000000000" pitchFamily="50" charset="-128"/>
                <a:ea typeface="HG丸ｺﾞｼｯｸM-PRO" panose="020F0600000000000000" pitchFamily="50" charset="-128"/>
              </a:rPr>
              <a:t>不在もしくはそれに近い状態</a:t>
            </a:r>
            <a:r>
              <a:rPr lang="ja-JP" altLang="en-US" sz="1500" dirty="0">
                <a:latin typeface="HG丸ｺﾞｼｯｸM-PRO" panose="020F0600000000000000" pitchFamily="50" charset="-128"/>
                <a:ea typeface="HG丸ｺﾞｼｯｸM-PRO" panose="020F0600000000000000" pitchFamily="50" charset="-128"/>
              </a:rPr>
              <a:t>になり、障がい者のケアができない、日常生活が危ぶまれる、在宅での生活ができなくなる状況</a:t>
            </a:r>
            <a:r>
              <a:rPr lang="ja-JP" altLang="en-US" sz="1500" dirty="0" smtClean="0">
                <a:latin typeface="HG丸ｺﾞｼｯｸM-PRO" panose="020F0600000000000000" pitchFamily="50" charset="-128"/>
                <a:ea typeface="HG丸ｺﾞｼｯｸM-PRO" panose="020F0600000000000000" pitchFamily="50" charset="-128"/>
              </a:rPr>
              <a:t>。</a:t>
            </a:r>
            <a:endParaRPr lang="ja-JP" altLang="en-US" sz="1500" dirty="0">
              <a:latin typeface="HG丸ｺﾞｼｯｸM-PRO" panose="020F0600000000000000" pitchFamily="50" charset="-128"/>
              <a:ea typeface="HG丸ｺﾞｼｯｸM-PRO" panose="020F0600000000000000" pitchFamily="50" charset="-128"/>
            </a:endParaRPr>
          </a:p>
        </p:txBody>
      </p:sp>
      <p:sp>
        <p:nvSpPr>
          <p:cNvPr id="22" name="角丸四角形 21"/>
          <p:cNvSpPr/>
          <p:nvPr/>
        </p:nvSpPr>
        <p:spPr>
          <a:xfrm>
            <a:off x="179512" y="2631544"/>
            <a:ext cx="8856000" cy="1469614"/>
          </a:xfrm>
          <a:prstGeom prst="roundRect">
            <a:avLst>
              <a:gd name="adj" fmla="val 7716"/>
            </a:avLst>
          </a:prstGeom>
          <a:noFill/>
          <a:ln w="9525">
            <a:solidFill>
              <a:schemeClr val="tx1"/>
            </a:solidFill>
            <a:prstDash val="solid"/>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10" name="フレーム 9"/>
          <p:cNvSpPr/>
          <p:nvPr/>
        </p:nvSpPr>
        <p:spPr>
          <a:xfrm>
            <a:off x="179512" y="2631097"/>
            <a:ext cx="2736000" cy="504000"/>
          </a:xfrm>
          <a:prstGeom prst="frame">
            <a:avLst/>
          </a:prstGeom>
          <a:solidFill>
            <a:schemeClr val="bg1"/>
          </a:solidFill>
          <a:ln w="9525">
            <a:solidFill>
              <a:schemeClr val="tx1"/>
            </a:solidFill>
          </a:ln>
        </p:spPr>
        <p:style>
          <a:lnRef idx="3">
            <a:schemeClr val="lt1"/>
          </a:lnRef>
          <a:fillRef idx="1">
            <a:schemeClr val="accent2"/>
          </a:fillRef>
          <a:effectRef idx="1">
            <a:schemeClr val="accent2"/>
          </a:effectRef>
          <a:fontRef idx="minor">
            <a:schemeClr val="lt1"/>
          </a:fontRef>
        </p:style>
        <p:txBody>
          <a:bodyPr rtlCol="0" anchor="ctr"/>
          <a:lstStyle/>
          <a:p>
            <a:pPr marL="177800" indent="-177800" algn="ctr"/>
            <a:r>
              <a:rPr lang="ja-JP" altLang="en-US" b="1" dirty="0" smtClean="0">
                <a:solidFill>
                  <a:schemeClr val="tx1"/>
                </a:solidFill>
                <a:latin typeface="HG丸ｺﾞｼｯｸM-PRO" panose="020F0600000000000000" pitchFamily="50" charset="-128"/>
                <a:ea typeface="HG丸ｺﾞｼｯｸM-PRO" panose="020F0600000000000000" pitchFamily="50" charset="-128"/>
              </a:rPr>
              <a:t>緊急</a:t>
            </a:r>
            <a:r>
              <a:rPr lang="ja-JP" altLang="en-US" b="1" dirty="0">
                <a:solidFill>
                  <a:schemeClr val="tx1"/>
                </a:solidFill>
                <a:latin typeface="HG丸ｺﾞｼｯｸM-PRO" panose="020F0600000000000000" pitchFamily="50" charset="-128"/>
                <a:ea typeface="HG丸ｺﾞｼｯｸM-PRO" panose="020F0600000000000000" pitchFamily="50" charset="-128"/>
              </a:rPr>
              <a:t>時の定義（例</a:t>
            </a:r>
            <a:r>
              <a:rPr lang="ja-JP" altLang="en-US" b="1" dirty="0" smtClean="0">
                <a:solidFill>
                  <a:schemeClr val="tx1"/>
                </a:solidFill>
                <a:latin typeface="HG丸ｺﾞｼｯｸM-PRO" panose="020F0600000000000000" pitchFamily="50" charset="-128"/>
                <a:ea typeface="HG丸ｺﾞｼｯｸM-PRO" panose="020F0600000000000000" pitchFamily="50" charset="-128"/>
              </a:rPr>
              <a:t>）</a:t>
            </a:r>
            <a:endParaRPr lang="en-US" altLang="ja-JP"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25" name="二等辺三角形 24"/>
          <p:cNvSpPr>
            <a:spLocks/>
          </p:cNvSpPr>
          <p:nvPr/>
        </p:nvSpPr>
        <p:spPr>
          <a:xfrm flipV="1">
            <a:off x="3249852" y="4513304"/>
            <a:ext cx="2807020" cy="474573"/>
          </a:xfrm>
          <a:prstGeom prst="triangle">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27" name="テキスト ボックス 26"/>
          <p:cNvSpPr txBox="1"/>
          <p:nvPr/>
        </p:nvSpPr>
        <p:spPr>
          <a:xfrm>
            <a:off x="476493" y="5298787"/>
            <a:ext cx="8343979" cy="1010533"/>
          </a:xfrm>
          <a:prstGeom prst="rect">
            <a:avLst/>
          </a:prstGeom>
          <a:noFill/>
        </p:spPr>
        <p:txBody>
          <a:bodyPr wrap="square" rtlCol="0">
            <a:spAutoFit/>
          </a:bodyPr>
          <a:lstStyle/>
          <a:p>
            <a:pPr>
              <a:spcAft>
                <a:spcPts val="800"/>
              </a:spcAft>
              <a:buNone/>
            </a:pPr>
            <a:r>
              <a:rPr lang="ja-JP" altLang="en-US" dirty="0" smtClean="0">
                <a:latin typeface="HG丸ｺﾞｼｯｸM-PRO" panose="020F0600000000000000" pitchFamily="50" charset="-128"/>
                <a:ea typeface="HG丸ｺﾞｼｯｸM-PRO" panose="020F0600000000000000" pitchFamily="50" charset="-128"/>
              </a:rPr>
              <a:t>今すぐ</a:t>
            </a:r>
            <a:r>
              <a:rPr lang="ja-JP" altLang="en-US" dirty="0">
                <a:latin typeface="HG丸ｺﾞｼｯｸM-PRO" panose="020F0600000000000000" pitchFamily="50" charset="-128"/>
                <a:ea typeface="HG丸ｺﾞｼｯｸM-PRO" panose="020F0600000000000000" pitchFamily="50" charset="-128"/>
              </a:rPr>
              <a:t>に支援が必要な「緊急時」に</a:t>
            </a:r>
            <a:r>
              <a:rPr lang="en-US" altLang="ja-JP" dirty="0">
                <a:latin typeface="HG丸ｺﾞｼｯｸM-PRO" panose="020F0600000000000000" pitchFamily="50" charset="-128"/>
                <a:ea typeface="HG丸ｺﾞｼｯｸM-PRO" panose="020F0600000000000000" pitchFamily="50" charset="-128"/>
              </a:rPr>
              <a:t>24</a:t>
            </a:r>
            <a:r>
              <a:rPr lang="ja-JP" altLang="en-US" dirty="0">
                <a:latin typeface="HG丸ｺﾞｼｯｸM-PRO" panose="020F0600000000000000" pitchFamily="50" charset="-128"/>
                <a:ea typeface="HG丸ｺﾞｼｯｸM-PRO" panose="020F0600000000000000" pitchFamily="50" charset="-128"/>
              </a:rPr>
              <a:t>時間対応するとともに</a:t>
            </a:r>
            <a:r>
              <a:rPr lang="ja-JP" altLang="en-US" dirty="0" smtClean="0">
                <a:latin typeface="HG丸ｺﾞｼｯｸM-PRO" panose="020F0600000000000000" pitchFamily="50" charset="-128"/>
                <a:ea typeface="HG丸ｺﾞｼｯｸM-PRO" panose="020F0600000000000000" pitchFamily="50" charset="-128"/>
              </a:rPr>
              <a:t>、将来</a:t>
            </a:r>
            <a:r>
              <a:rPr lang="ja-JP" altLang="en-US" dirty="0">
                <a:latin typeface="HG丸ｺﾞｼｯｸM-PRO" panose="020F0600000000000000" pitchFamily="50" charset="-128"/>
                <a:ea typeface="HG丸ｺﾞｼｯｸM-PRO" panose="020F0600000000000000" pitchFamily="50" charset="-128"/>
              </a:rPr>
              <a:t>起こりうる「緊急時」に備える。</a:t>
            </a:r>
          </a:p>
          <a:p>
            <a:pPr marL="185738" indent="-185738">
              <a:spcAft>
                <a:spcPts val="800"/>
              </a:spcAft>
              <a:buNone/>
            </a:pPr>
            <a:endParaRPr lang="ja-JP" altLang="en-US" sz="1700" kern="0" dirty="0">
              <a:latin typeface="ＭＳ ゴシック" panose="020B0609070205080204" pitchFamily="49" charset="-128"/>
              <a:ea typeface="ＭＳ ゴシック" panose="020B0609070205080204" pitchFamily="49" charset="-128"/>
            </a:endParaRPr>
          </a:p>
        </p:txBody>
      </p:sp>
      <p:sp>
        <p:nvSpPr>
          <p:cNvPr id="28" name="正方形/長方形 27"/>
          <p:cNvSpPr/>
          <p:nvPr/>
        </p:nvSpPr>
        <p:spPr>
          <a:xfrm>
            <a:off x="266160" y="5144729"/>
            <a:ext cx="8784000" cy="936000"/>
          </a:xfrm>
          <a:prstGeom prst="rect">
            <a:avLst/>
          </a:prstGeom>
          <a:noFill/>
          <a:ln w="9525">
            <a:solidFill>
              <a:schemeClr val="tx1"/>
            </a:solidFill>
            <a:prstDash val="dash"/>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766116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正方形/長方形 4"/>
          <p:cNvSpPr/>
          <p:nvPr/>
        </p:nvSpPr>
        <p:spPr>
          <a:xfrm>
            <a:off x="2946243" y="5952040"/>
            <a:ext cx="6216996" cy="738664"/>
          </a:xfrm>
          <a:prstGeom prst="rect">
            <a:avLst/>
          </a:prstGeom>
        </p:spPr>
        <p:txBody>
          <a:bodyPr wrap="square">
            <a:spAutoFit/>
          </a:bodyPr>
          <a:lstStyle/>
          <a:p>
            <a:r>
              <a:rPr lang="en-US" altLang="ja-JP" sz="1050" dirty="0" smtClean="0">
                <a:latin typeface="ＭＳ 明朝" panose="02020609040205080304" pitchFamily="17" charset="-128"/>
                <a:ea typeface="ＭＳ 明朝" panose="02020609040205080304" pitchFamily="17" charset="-128"/>
              </a:rPr>
              <a:t>※</a:t>
            </a:r>
            <a:r>
              <a:rPr lang="en-US" altLang="ja-JP" sz="1050" dirty="0">
                <a:latin typeface="ＭＳ 明朝" panose="02020609040205080304" pitchFamily="17" charset="-128"/>
                <a:ea typeface="ＭＳ 明朝" panose="02020609040205080304" pitchFamily="17" charset="-128"/>
              </a:rPr>
              <a:t>1</a:t>
            </a:r>
            <a:r>
              <a:rPr lang="ja-JP" altLang="en-US" sz="1050" dirty="0" smtClean="0">
                <a:latin typeface="ＭＳ 明朝" panose="02020609040205080304" pitchFamily="17" charset="-128"/>
                <a:ea typeface="ＭＳ 明朝" panose="02020609040205080304" pitchFamily="17" charset="-128"/>
              </a:rPr>
              <a:t>　</a:t>
            </a:r>
            <a:r>
              <a:rPr lang="en-US" altLang="ja-JP" sz="1050" dirty="0">
                <a:latin typeface="ＭＳ 明朝" panose="02020609040205080304" pitchFamily="17" charset="-128"/>
                <a:ea typeface="ＭＳ 明朝" panose="02020609040205080304" pitchFamily="17" charset="-128"/>
              </a:rPr>
              <a:t>8050</a:t>
            </a:r>
            <a:r>
              <a:rPr lang="ja-JP" altLang="en-US" sz="1050" dirty="0" smtClean="0">
                <a:latin typeface="ＭＳ 明朝" panose="02020609040205080304" pitchFamily="17" charset="-128"/>
                <a:ea typeface="ＭＳ 明朝" panose="02020609040205080304" pitchFamily="17" charset="-128"/>
              </a:rPr>
              <a:t>世帯、複数の課題を抱える世帯　等</a:t>
            </a:r>
            <a:endParaRPr lang="en-US" altLang="ja-JP" sz="1050" dirty="0" smtClean="0">
              <a:latin typeface="ＭＳ 明朝" panose="02020609040205080304" pitchFamily="17" charset="-128"/>
              <a:ea typeface="ＭＳ 明朝" panose="02020609040205080304" pitchFamily="17" charset="-128"/>
            </a:endParaRPr>
          </a:p>
          <a:p>
            <a:r>
              <a:rPr lang="en-US" altLang="ja-JP" sz="1050" dirty="0" smtClean="0">
                <a:latin typeface="ＭＳ 明朝" panose="02020609040205080304" pitchFamily="17" charset="-128"/>
                <a:ea typeface="ＭＳ 明朝" panose="02020609040205080304" pitchFamily="17" charset="-128"/>
              </a:rPr>
              <a:t>※2</a:t>
            </a:r>
            <a:r>
              <a:rPr lang="ja-JP" altLang="en-US" sz="1050" dirty="0" smtClean="0">
                <a:latin typeface="ＭＳ 明朝" panose="02020609040205080304" pitchFamily="17" charset="-128"/>
                <a:ea typeface="ＭＳ 明朝" panose="02020609040205080304" pitchFamily="17" charset="-128"/>
              </a:rPr>
              <a:t>　特定相談支援事業所、委託相談支援事業所、居宅介護支援事業所、日中活動の場　等</a:t>
            </a:r>
            <a:endParaRPr lang="en-US" altLang="ja-JP" sz="1050" dirty="0" smtClean="0">
              <a:latin typeface="ＭＳ 明朝" panose="02020609040205080304" pitchFamily="17" charset="-128"/>
              <a:ea typeface="ＭＳ 明朝" panose="02020609040205080304" pitchFamily="17" charset="-128"/>
            </a:endParaRPr>
          </a:p>
          <a:p>
            <a:r>
              <a:rPr lang="en-US" altLang="ja-JP" sz="1050" dirty="0" smtClean="0">
                <a:latin typeface="ＭＳ 明朝" panose="02020609040205080304" pitchFamily="17" charset="-128"/>
                <a:ea typeface="ＭＳ 明朝" panose="02020609040205080304" pitchFamily="17" charset="-128"/>
              </a:rPr>
              <a:t>※</a:t>
            </a:r>
            <a:r>
              <a:rPr lang="en-US" altLang="ja-JP" sz="1050" dirty="0">
                <a:latin typeface="ＭＳ 明朝" panose="02020609040205080304" pitchFamily="17" charset="-128"/>
                <a:ea typeface="ＭＳ 明朝" panose="02020609040205080304" pitchFamily="17" charset="-128"/>
              </a:rPr>
              <a:t>3</a:t>
            </a:r>
            <a:r>
              <a:rPr lang="ja-JP" altLang="en-US" sz="1050" dirty="0" smtClean="0">
                <a:latin typeface="ＭＳ 明朝" panose="02020609040205080304" pitchFamily="17" charset="-128"/>
                <a:ea typeface="ＭＳ 明朝" panose="02020609040205080304" pitchFamily="17" charset="-128"/>
              </a:rPr>
              <a:t>　生活</a:t>
            </a:r>
            <a:r>
              <a:rPr lang="ja-JP" altLang="en-US" sz="1050" dirty="0">
                <a:latin typeface="ＭＳ 明朝" panose="02020609040205080304" pitchFamily="17" charset="-128"/>
                <a:ea typeface="ＭＳ 明朝" panose="02020609040205080304" pitchFamily="17" charset="-128"/>
              </a:rPr>
              <a:t>保護、高齢</a:t>
            </a:r>
            <a:r>
              <a:rPr lang="ja-JP" altLang="en-US" sz="1050" dirty="0" smtClean="0">
                <a:latin typeface="ＭＳ 明朝" panose="02020609040205080304" pitchFamily="17" charset="-128"/>
                <a:ea typeface="ＭＳ 明朝" panose="02020609040205080304" pitchFamily="17" charset="-128"/>
              </a:rPr>
              <a:t>福祉、保健医療、教育　等</a:t>
            </a:r>
            <a:endParaRPr lang="en-US" altLang="ja-JP" sz="1050" dirty="0" smtClean="0">
              <a:latin typeface="ＭＳ 明朝" panose="02020609040205080304" pitchFamily="17" charset="-128"/>
              <a:ea typeface="ＭＳ 明朝" panose="02020609040205080304" pitchFamily="17" charset="-128"/>
            </a:endParaRPr>
          </a:p>
          <a:p>
            <a:r>
              <a:rPr lang="en-US" altLang="ja-JP" sz="1050" dirty="0" smtClean="0">
                <a:latin typeface="ＭＳ 明朝" panose="02020609040205080304" pitchFamily="17" charset="-128"/>
                <a:ea typeface="ＭＳ 明朝" panose="02020609040205080304" pitchFamily="17" charset="-128"/>
              </a:rPr>
              <a:t>※4</a:t>
            </a:r>
            <a:r>
              <a:rPr lang="ja-JP" altLang="en-US" sz="1050" dirty="0" smtClean="0">
                <a:latin typeface="ＭＳ 明朝" panose="02020609040205080304" pitchFamily="17" charset="-128"/>
                <a:ea typeface="ＭＳ 明朝" panose="02020609040205080304" pitchFamily="17" charset="-128"/>
              </a:rPr>
              <a:t>　社会福祉協議会、地域包括支援センター、民生委員、コミュニティソーシャルワーカー　等</a:t>
            </a:r>
            <a:endParaRPr lang="en-US" altLang="ja-JP" sz="1050" dirty="0" smtClean="0">
              <a:latin typeface="ＭＳ 明朝" panose="02020609040205080304" pitchFamily="17" charset="-128"/>
              <a:ea typeface="ＭＳ 明朝" panose="02020609040205080304" pitchFamily="17" charset="-128"/>
            </a:endParaRPr>
          </a:p>
        </p:txBody>
      </p:sp>
      <p:sp>
        <p:nvSpPr>
          <p:cNvPr id="4" name="スライド番号プレースホルダー 3"/>
          <p:cNvSpPr>
            <a:spLocks noGrp="1"/>
          </p:cNvSpPr>
          <p:nvPr>
            <p:ph type="sldNum" sz="quarter" idx="12"/>
          </p:nvPr>
        </p:nvSpPr>
        <p:spPr>
          <a:xfrm>
            <a:off x="7020272" y="6482159"/>
            <a:ext cx="2057400" cy="365125"/>
          </a:xfrm>
        </p:spPr>
        <p:txBody>
          <a:bodyPr/>
          <a:lstStyle/>
          <a:p>
            <a:fld id="{D2D8002D-B5B0-4BAC-B1F6-782DDCCE6D9C}" type="slidenum">
              <a:rPr kumimoji="1" lang="ja-JP" altLang="en-US" smtClean="0"/>
              <a:t>4</a:t>
            </a:fld>
            <a:endParaRPr kumimoji="1" lang="ja-JP" altLang="en-US"/>
          </a:p>
        </p:txBody>
      </p:sp>
      <p:sp>
        <p:nvSpPr>
          <p:cNvPr id="9" name="タイトル 1"/>
          <p:cNvSpPr txBox="1">
            <a:spLocks/>
          </p:cNvSpPr>
          <p:nvPr/>
        </p:nvSpPr>
        <p:spPr>
          <a:xfrm>
            <a:off x="179511" y="136144"/>
            <a:ext cx="4392000" cy="4559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b="1" dirty="0" smtClean="0">
                <a:latin typeface="ＭＳ ゴシック" panose="020B0609070205080204" pitchFamily="49" charset="-128"/>
                <a:ea typeface="ＭＳ ゴシック" panose="020B0609070205080204" pitchFamily="49" charset="-128"/>
              </a:rPr>
              <a:t>提案</a:t>
            </a:r>
            <a:r>
              <a:rPr lang="ja-JP" altLang="en-US" sz="2400" b="1" dirty="0">
                <a:latin typeface="ＭＳ ゴシック" panose="020B0609070205080204" pitchFamily="49" charset="-128"/>
                <a:ea typeface="ＭＳ ゴシック" panose="020B0609070205080204" pitchFamily="49" charset="-128"/>
              </a:rPr>
              <a:t>②；登録制の導入</a:t>
            </a:r>
          </a:p>
        </p:txBody>
      </p:sp>
      <p:cxnSp>
        <p:nvCxnSpPr>
          <p:cNvPr id="10" name="直線コネクタ 9"/>
          <p:cNvCxnSpPr/>
          <p:nvPr/>
        </p:nvCxnSpPr>
        <p:spPr>
          <a:xfrm>
            <a:off x="107504" y="620688"/>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84375" y="2836262"/>
            <a:ext cx="8771936" cy="3093154"/>
          </a:xfrm>
          <a:prstGeom prst="rect">
            <a:avLst/>
          </a:prstGeom>
          <a:noFill/>
        </p:spPr>
        <p:txBody>
          <a:bodyPr wrap="square" rtlCol="0">
            <a:spAutoFit/>
          </a:bodyPr>
          <a:lstStyle/>
          <a:p>
            <a:pPr marL="177800" indent="-177800">
              <a:spcAft>
                <a:spcPts val="600"/>
              </a:spcAft>
            </a:pP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以下</a:t>
            </a:r>
            <a:r>
              <a:rPr lang="ja-JP" altLang="en-US" sz="1500" dirty="0">
                <a:latin typeface="HG丸ｺﾞｼｯｸM-PRO" panose="020F0600000000000000" pitchFamily="50" charset="-128"/>
                <a:ea typeface="HG丸ｺﾞｼｯｸM-PRO" panose="020F0600000000000000" pitchFamily="50" charset="-128"/>
              </a:rPr>
              <a:t>の手法により、緊急対応が必要となる可能性の高い</a:t>
            </a:r>
            <a:r>
              <a:rPr lang="ja-JP" altLang="en-US" sz="1500" dirty="0" err="1">
                <a:latin typeface="HG丸ｺﾞｼｯｸM-PRO" panose="020F0600000000000000" pitchFamily="50" charset="-128"/>
                <a:ea typeface="HG丸ｺﾞｼｯｸM-PRO" panose="020F0600000000000000" pitchFamily="50" charset="-128"/>
              </a:rPr>
              <a:t>障がい</a:t>
            </a:r>
            <a:r>
              <a:rPr lang="ja-JP" altLang="en-US" sz="1500" dirty="0">
                <a:latin typeface="HG丸ｺﾞｼｯｸM-PRO" panose="020F0600000000000000" pitchFamily="50" charset="-128"/>
                <a:ea typeface="HG丸ｺﾞｼｯｸM-PRO" panose="020F0600000000000000" pitchFamily="50" charset="-128"/>
              </a:rPr>
              <a:t>者</a:t>
            </a:r>
            <a:r>
              <a:rPr lang="en-US" altLang="ja-JP" sz="1500" baseline="30000" dirty="0">
                <a:latin typeface="HG丸ｺﾞｼｯｸM-PRO" panose="020F0600000000000000" pitchFamily="50" charset="-128"/>
                <a:ea typeface="HG丸ｺﾞｼｯｸM-PRO" panose="020F0600000000000000" pitchFamily="50" charset="-128"/>
              </a:rPr>
              <a:t>※1</a:t>
            </a:r>
            <a:r>
              <a:rPr lang="ja-JP" altLang="en-US" sz="1500" dirty="0">
                <a:latin typeface="HG丸ｺﾞｼｯｸM-PRO" panose="020F0600000000000000" pitchFamily="50" charset="-128"/>
                <a:ea typeface="HG丸ｺﾞｼｯｸM-PRO" panose="020F0600000000000000" pitchFamily="50" charset="-128"/>
              </a:rPr>
              <a:t>をピックアップして登録を働きかける</a:t>
            </a:r>
            <a:r>
              <a:rPr lang="ja-JP" altLang="en-US" sz="1500" dirty="0" smtClean="0">
                <a:latin typeface="HG丸ｺﾞｼｯｸM-PRO" panose="020F0600000000000000" pitchFamily="50" charset="-128"/>
                <a:ea typeface="HG丸ｺﾞｼｯｸM-PRO" panose="020F0600000000000000" pitchFamily="50" charset="-128"/>
              </a:rPr>
              <a:t>。なお</a:t>
            </a:r>
            <a:r>
              <a:rPr lang="ja-JP" altLang="en-US" sz="1500" dirty="0">
                <a:latin typeface="HG丸ｺﾞｼｯｸM-PRO" panose="020F0600000000000000" pitchFamily="50" charset="-128"/>
                <a:ea typeface="HG丸ｺﾞｼｯｸM-PRO" panose="020F0600000000000000" pitchFamily="50" charset="-128"/>
              </a:rPr>
              <a:t>、個人情報の取り扱いは市町村内で十分に協議しておく。</a:t>
            </a:r>
            <a:endParaRPr lang="en-US" altLang="ja-JP" sz="1500" dirty="0">
              <a:latin typeface="HG丸ｺﾞｼｯｸM-PRO" panose="020F0600000000000000" pitchFamily="50" charset="-128"/>
              <a:ea typeface="HG丸ｺﾞｼｯｸM-PRO" panose="020F0600000000000000" pitchFamily="50" charset="-128"/>
            </a:endParaRPr>
          </a:p>
          <a:p>
            <a:pPr marL="355600" indent="-177800"/>
            <a:r>
              <a:rPr lang="ja-JP" altLang="en-US" sz="1500" dirty="0" smtClean="0">
                <a:latin typeface="HG丸ｺﾞｼｯｸM-PRO" panose="020F0600000000000000" pitchFamily="50" charset="-128"/>
                <a:ea typeface="HG丸ｺﾞｼｯｸM-PRO" panose="020F0600000000000000" pitchFamily="50" charset="-128"/>
              </a:rPr>
              <a:t>・</a:t>
            </a:r>
            <a:r>
              <a:rPr lang="ja-JP" altLang="en-US" sz="1500" dirty="0">
                <a:latin typeface="HG丸ｺﾞｼｯｸM-PRO" panose="020F0600000000000000" pitchFamily="50" charset="-128"/>
                <a:ea typeface="HG丸ｺﾞｼｯｸM-PRO" panose="020F0600000000000000" pitchFamily="50" charset="-128"/>
              </a:rPr>
              <a:t>市町村や基幹相談支援センターが中心となり、特定相談支援事業所等と連携し状況把握を行う。また、</a:t>
            </a:r>
            <a:r>
              <a:rPr lang="ja-JP" altLang="en-US" sz="1500" dirty="0" err="1">
                <a:latin typeface="HG丸ｺﾞｼｯｸM-PRO" panose="020F0600000000000000" pitchFamily="50" charset="-128"/>
                <a:ea typeface="HG丸ｺﾞｼｯｸM-PRO" panose="020F0600000000000000" pitchFamily="50" charset="-128"/>
              </a:rPr>
              <a:t>障がい</a:t>
            </a:r>
            <a:r>
              <a:rPr lang="ja-JP" altLang="en-US" sz="1500" dirty="0">
                <a:latin typeface="HG丸ｺﾞｼｯｸM-PRO" panose="020F0600000000000000" pitchFamily="50" charset="-128"/>
                <a:ea typeface="HG丸ｺﾞｼｯｸM-PRO" panose="020F0600000000000000" pitchFamily="50" charset="-128"/>
              </a:rPr>
              <a:t>支援区分認定審査時の状況把握も考えられる。</a:t>
            </a:r>
            <a:endParaRPr lang="en-US" altLang="ja-JP" sz="1500" dirty="0">
              <a:latin typeface="HG丸ｺﾞｼｯｸM-PRO" panose="020F0600000000000000" pitchFamily="50" charset="-128"/>
              <a:ea typeface="HG丸ｺﾞｼｯｸM-PRO" panose="020F0600000000000000" pitchFamily="50" charset="-128"/>
            </a:endParaRPr>
          </a:p>
          <a:p>
            <a:pPr marL="355600" indent="-177800">
              <a:spcAft>
                <a:spcPts val="1000"/>
              </a:spcAft>
            </a:pPr>
            <a:r>
              <a:rPr lang="ja-JP" altLang="en-US" sz="1500" dirty="0" smtClean="0">
                <a:latin typeface="HG丸ｺﾞｼｯｸM-PRO" panose="020F0600000000000000" pitchFamily="50" charset="-128"/>
                <a:ea typeface="HG丸ｺﾞｼｯｸM-PRO" panose="020F0600000000000000" pitchFamily="50" charset="-128"/>
              </a:rPr>
              <a:t>・</a:t>
            </a:r>
            <a:r>
              <a:rPr lang="ja-JP" altLang="en-US" sz="1500" spc="-30" dirty="0">
                <a:latin typeface="HG丸ｺﾞｼｯｸM-PRO" panose="020F0600000000000000" pitchFamily="50" charset="-128"/>
                <a:ea typeface="HG丸ｺﾞｼｯｸM-PRO" panose="020F0600000000000000" pitchFamily="50" charset="-128"/>
              </a:rPr>
              <a:t>サービス未利用者について</a:t>
            </a:r>
            <a:r>
              <a:rPr lang="ja-JP" altLang="en-US" sz="1500" spc="-30" dirty="0" smtClean="0">
                <a:latin typeface="HG丸ｺﾞｼｯｸM-PRO" panose="020F0600000000000000" pitchFamily="50" charset="-128"/>
                <a:ea typeface="HG丸ｺﾞｼｯｸM-PRO" panose="020F0600000000000000" pitchFamily="50" charset="-128"/>
              </a:rPr>
              <a:t>は、市町村</a:t>
            </a:r>
            <a:r>
              <a:rPr lang="ja-JP" altLang="en-US" sz="1500" spc="-30" dirty="0">
                <a:latin typeface="HG丸ｺﾞｼｯｸM-PRO" panose="020F0600000000000000" pitchFamily="50" charset="-128"/>
                <a:ea typeface="HG丸ｺﾞｼｯｸM-PRO" panose="020F0600000000000000" pitchFamily="50" charset="-128"/>
              </a:rPr>
              <a:t>が</a:t>
            </a:r>
            <a:r>
              <a:rPr lang="ja-JP" altLang="en-US" sz="1500" spc="-30" dirty="0" err="1">
                <a:latin typeface="HG丸ｺﾞｼｯｸM-PRO" panose="020F0600000000000000" pitchFamily="50" charset="-128"/>
                <a:ea typeface="HG丸ｺﾞｼｯｸM-PRO" panose="020F0600000000000000" pitchFamily="50" charset="-128"/>
              </a:rPr>
              <a:t>障がい</a:t>
            </a:r>
            <a:r>
              <a:rPr lang="ja-JP" altLang="en-US" sz="1500" spc="-30" dirty="0">
                <a:latin typeface="HG丸ｺﾞｼｯｸM-PRO" panose="020F0600000000000000" pitchFamily="50" charset="-128"/>
                <a:ea typeface="HG丸ｺﾞｼｯｸM-PRO" panose="020F0600000000000000" pitchFamily="50" charset="-128"/>
              </a:rPr>
              <a:t>者手帳、障がい年金の更新</a:t>
            </a:r>
            <a:r>
              <a:rPr lang="ja-JP" altLang="en-US" sz="1500" spc="-30" dirty="0" smtClean="0">
                <a:latin typeface="HG丸ｺﾞｼｯｸM-PRO" panose="020F0600000000000000" pitchFamily="50" charset="-128"/>
                <a:ea typeface="HG丸ｺﾞｼｯｸM-PRO" panose="020F0600000000000000" pitchFamily="50" charset="-128"/>
              </a:rPr>
              <a:t>時等に</a:t>
            </a:r>
            <a:r>
              <a:rPr lang="ja-JP" altLang="en-US" sz="1500" spc="-30" dirty="0">
                <a:latin typeface="HG丸ｺﾞｼｯｸM-PRO" panose="020F0600000000000000" pitchFamily="50" charset="-128"/>
                <a:ea typeface="HG丸ｺﾞｼｯｸM-PRO" panose="020F0600000000000000" pitchFamily="50" charset="-128"/>
              </a:rPr>
              <a:t>対面で状況把握を</a:t>
            </a:r>
            <a:r>
              <a:rPr lang="ja-JP" altLang="en-US" sz="1500" spc="-30" dirty="0" smtClean="0">
                <a:latin typeface="HG丸ｺﾞｼｯｸM-PRO" panose="020F0600000000000000" pitchFamily="50" charset="-128"/>
                <a:ea typeface="HG丸ｺﾞｼｯｸM-PRO" panose="020F0600000000000000" pitchFamily="50" charset="-128"/>
              </a:rPr>
              <a:t>行う（特に高年齢の重度障がい者）。</a:t>
            </a:r>
            <a:endParaRPr lang="en-US" altLang="ja-JP" sz="1500" spc="-30" dirty="0">
              <a:latin typeface="HG丸ｺﾞｼｯｸM-PRO" panose="020F0600000000000000" pitchFamily="50" charset="-128"/>
              <a:ea typeface="HG丸ｺﾞｼｯｸM-PRO" panose="020F0600000000000000" pitchFamily="50" charset="-128"/>
            </a:endParaRPr>
          </a:p>
          <a:p>
            <a:pPr marL="177800" indent="-177800">
              <a:spcAft>
                <a:spcPts val="1000"/>
              </a:spcAft>
            </a:pP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err="1" smtClean="0">
                <a:latin typeface="HG丸ｺﾞｼｯｸM-PRO" panose="020F0600000000000000" pitchFamily="50" charset="-128"/>
                <a:ea typeface="HG丸ｺﾞｼｯｸM-PRO" panose="020F0600000000000000" pitchFamily="50" charset="-128"/>
              </a:rPr>
              <a:t>障</a:t>
            </a:r>
            <a:r>
              <a:rPr lang="ja-JP" altLang="en-US" sz="1500" dirty="0" err="1">
                <a:latin typeface="HG丸ｺﾞｼｯｸM-PRO" panose="020F0600000000000000" pitchFamily="50" charset="-128"/>
                <a:ea typeface="HG丸ｺﾞｼｯｸM-PRO" panose="020F0600000000000000" pitchFamily="50" charset="-128"/>
              </a:rPr>
              <a:t>がい</a:t>
            </a:r>
            <a:r>
              <a:rPr lang="ja-JP" altLang="en-US" sz="1500" dirty="0">
                <a:latin typeface="HG丸ｺﾞｼｯｸM-PRO" panose="020F0600000000000000" pitchFamily="50" charset="-128"/>
                <a:ea typeface="HG丸ｺﾞｼｯｸM-PRO" panose="020F0600000000000000" pitchFamily="50" charset="-128"/>
              </a:rPr>
              <a:t>福祉サービス事業所</a:t>
            </a:r>
            <a:r>
              <a:rPr lang="en-US" altLang="ja-JP" sz="1500" baseline="30000" dirty="0">
                <a:latin typeface="HG丸ｺﾞｼｯｸM-PRO" panose="020F0600000000000000" pitchFamily="50" charset="-128"/>
                <a:ea typeface="HG丸ｺﾞｼｯｸM-PRO" panose="020F0600000000000000" pitchFamily="50" charset="-128"/>
              </a:rPr>
              <a:t>※2</a:t>
            </a:r>
            <a:r>
              <a:rPr lang="ja-JP" altLang="en-US" sz="1500" dirty="0" err="1">
                <a:latin typeface="HG丸ｺﾞｼｯｸM-PRO" panose="020F0600000000000000" pitchFamily="50" charset="-128"/>
                <a:ea typeface="HG丸ｺﾞｼｯｸM-PRO" panose="020F0600000000000000" pitchFamily="50" charset="-128"/>
              </a:rPr>
              <a:t>、</a:t>
            </a:r>
            <a:r>
              <a:rPr lang="ja-JP" altLang="en-US" sz="1500" dirty="0">
                <a:latin typeface="HG丸ｺﾞｼｯｸM-PRO" panose="020F0600000000000000" pitchFamily="50" charset="-128"/>
                <a:ea typeface="HG丸ｺﾞｼｯｸM-PRO" panose="020F0600000000000000" pitchFamily="50" charset="-128"/>
              </a:rPr>
              <a:t>庁内関係部署</a:t>
            </a:r>
            <a:r>
              <a:rPr lang="en-US" altLang="ja-JP" sz="1500" baseline="30000" dirty="0">
                <a:latin typeface="HG丸ｺﾞｼｯｸM-PRO" panose="020F0600000000000000" pitchFamily="50" charset="-128"/>
                <a:ea typeface="HG丸ｺﾞｼｯｸM-PRO" panose="020F0600000000000000" pitchFamily="50" charset="-128"/>
              </a:rPr>
              <a:t>※3</a:t>
            </a:r>
            <a:r>
              <a:rPr lang="ja-JP" altLang="en-US" sz="1500" dirty="0" err="1">
                <a:latin typeface="HG丸ｺﾞｼｯｸM-PRO" panose="020F0600000000000000" pitchFamily="50" charset="-128"/>
                <a:ea typeface="HG丸ｺﾞｼｯｸM-PRO" panose="020F0600000000000000" pitchFamily="50" charset="-128"/>
              </a:rPr>
              <a:t>、</a:t>
            </a:r>
            <a:r>
              <a:rPr lang="ja-JP" altLang="en-US" sz="1500" dirty="0">
                <a:latin typeface="HG丸ｺﾞｼｯｸM-PRO" panose="020F0600000000000000" pitchFamily="50" charset="-128"/>
                <a:ea typeface="HG丸ｺﾞｼｯｸM-PRO" panose="020F0600000000000000" pitchFamily="50" charset="-128"/>
              </a:rPr>
              <a:t>関係機関</a:t>
            </a:r>
            <a:r>
              <a:rPr lang="en-US" altLang="ja-JP" sz="1500" baseline="30000" dirty="0">
                <a:latin typeface="HG丸ｺﾞｼｯｸM-PRO" panose="020F0600000000000000" pitchFamily="50" charset="-128"/>
                <a:ea typeface="HG丸ｺﾞｼｯｸM-PRO" panose="020F0600000000000000" pitchFamily="50" charset="-128"/>
              </a:rPr>
              <a:t>※4</a:t>
            </a:r>
            <a:r>
              <a:rPr lang="ja-JP" altLang="en-US" sz="1500" dirty="0">
                <a:latin typeface="HG丸ｺﾞｼｯｸM-PRO" panose="020F0600000000000000" pitchFamily="50" charset="-128"/>
                <a:ea typeface="HG丸ｺﾞｼｯｸM-PRO" panose="020F0600000000000000" pitchFamily="50" charset="-128"/>
              </a:rPr>
              <a:t>に地域生活支援拠点等を周知</a:t>
            </a:r>
            <a:r>
              <a:rPr lang="ja-JP" altLang="en-US" sz="1500" dirty="0" smtClean="0">
                <a:latin typeface="HG丸ｺﾞｼｯｸM-PRO" panose="020F0600000000000000" pitchFamily="50" charset="-128"/>
                <a:ea typeface="HG丸ｺﾞｼｯｸM-PRO" panose="020F0600000000000000" pitchFamily="50" charset="-128"/>
              </a:rPr>
              <a:t>し</a:t>
            </a: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サービス</a:t>
            </a:r>
            <a:r>
              <a:rPr lang="ja-JP" altLang="en-US" sz="1500" dirty="0">
                <a:latin typeface="HG丸ｺﾞｼｯｸM-PRO" panose="020F0600000000000000" pitchFamily="50" charset="-128"/>
                <a:ea typeface="HG丸ｺﾞｼｯｸM-PRO" panose="020F0600000000000000" pitchFamily="50" charset="-128"/>
              </a:rPr>
              <a:t>未利用者の情報については市町村に集約する</a:t>
            </a:r>
            <a:r>
              <a:rPr lang="ja-JP" altLang="en-US" sz="1500" dirty="0" smtClean="0">
                <a:latin typeface="HG丸ｺﾞｼｯｸM-PRO" panose="020F0600000000000000" pitchFamily="50" charset="-128"/>
                <a:ea typeface="HG丸ｺﾞｼｯｸM-PRO" panose="020F0600000000000000" pitchFamily="50" charset="-128"/>
              </a:rPr>
              <a:t>。</a:t>
            </a:r>
            <a:endParaRPr lang="en-US" altLang="ja-JP" sz="1500" dirty="0">
              <a:latin typeface="HG丸ｺﾞｼｯｸM-PRO" panose="020F0600000000000000" pitchFamily="50" charset="-128"/>
              <a:ea typeface="HG丸ｺﾞｼｯｸM-PRO" panose="020F0600000000000000" pitchFamily="50" charset="-128"/>
            </a:endParaRPr>
          </a:p>
          <a:p>
            <a:pPr marL="95250" indent="-95250">
              <a:spcAft>
                <a:spcPts val="1000"/>
              </a:spcAft>
            </a:pPr>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登録</a:t>
            </a:r>
            <a:r>
              <a:rPr lang="ja-JP" altLang="en-US" sz="1500" dirty="0">
                <a:latin typeface="HG丸ｺﾞｼｯｸM-PRO" panose="020F0600000000000000" pitchFamily="50" charset="-128"/>
                <a:ea typeface="HG丸ｺﾞｼｯｸM-PRO" panose="020F0600000000000000" pitchFamily="50" charset="-128"/>
              </a:rPr>
              <a:t>情報は市町村や基幹相談支援センターで一元管理し、定期的に更新を行う</a:t>
            </a:r>
            <a:r>
              <a:rPr lang="ja-JP" altLang="en-US" sz="1500" dirty="0" smtClean="0">
                <a:latin typeface="HG丸ｺﾞｼｯｸM-PRO" panose="020F0600000000000000" pitchFamily="50" charset="-128"/>
                <a:ea typeface="HG丸ｺﾞｼｯｸM-PRO" panose="020F0600000000000000" pitchFamily="50" charset="-128"/>
              </a:rPr>
              <a:t>。</a:t>
            </a:r>
            <a:endParaRPr lang="en-US" altLang="ja-JP" sz="1500" dirty="0">
              <a:latin typeface="HG丸ｺﾞｼｯｸM-PRO" panose="020F0600000000000000" pitchFamily="50" charset="-128"/>
              <a:ea typeface="HG丸ｺﾞｼｯｸM-PRO" panose="020F0600000000000000" pitchFamily="50" charset="-128"/>
            </a:endParaRPr>
          </a:p>
          <a:p>
            <a:pPr marL="95250" indent="-95250"/>
            <a:r>
              <a:rPr lang="ja-JP" altLang="en-US" sz="1500" dirty="0">
                <a:latin typeface="HG丸ｺﾞｼｯｸM-PRO" panose="020F0600000000000000" pitchFamily="50" charset="-128"/>
                <a:ea typeface="HG丸ｺﾞｼｯｸM-PRO" panose="020F0600000000000000" pitchFamily="50" charset="-128"/>
              </a:rPr>
              <a:t>○</a:t>
            </a:r>
            <a:r>
              <a:rPr lang="ja-JP" altLang="en-US" sz="1500" dirty="0" smtClean="0">
                <a:latin typeface="HG丸ｺﾞｼｯｸM-PRO" panose="020F0600000000000000" pitchFamily="50" charset="-128"/>
                <a:ea typeface="HG丸ｺﾞｼｯｸM-PRO" panose="020F0600000000000000" pitchFamily="50" charset="-128"/>
              </a:rPr>
              <a:t>登録を拒否され</a:t>
            </a:r>
            <a:r>
              <a:rPr lang="ja-JP" altLang="en-US" sz="1500" dirty="0">
                <a:latin typeface="HG丸ｺﾞｼｯｸM-PRO" panose="020F0600000000000000" pitchFamily="50" charset="-128"/>
                <a:ea typeface="HG丸ｺﾞｼｯｸM-PRO" panose="020F0600000000000000" pitchFamily="50" charset="-128"/>
              </a:rPr>
              <a:t>た</a:t>
            </a:r>
            <a:r>
              <a:rPr lang="ja-JP" altLang="en-US" sz="1500" dirty="0" smtClean="0">
                <a:latin typeface="HG丸ｺﾞｼｯｸM-PRO" panose="020F0600000000000000" pitchFamily="50" charset="-128"/>
                <a:ea typeface="HG丸ｺﾞｼｯｸM-PRO" panose="020F0600000000000000" pitchFamily="50" charset="-128"/>
              </a:rPr>
              <a:t>場合も、</a:t>
            </a:r>
            <a:r>
              <a:rPr lang="ja-JP" altLang="en-US" sz="1500" dirty="0">
                <a:latin typeface="HG丸ｺﾞｼｯｸM-PRO" panose="020F0600000000000000" pitchFamily="50" charset="-128"/>
                <a:ea typeface="HG丸ｺﾞｼｯｸM-PRO" panose="020F0600000000000000" pitchFamily="50" charset="-128"/>
              </a:rPr>
              <a:t>継続的</a:t>
            </a:r>
            <a:r>
              <a:rPr lang="ja-JP" altLang="en-US" sz="1500" dirty="0" smtClean="0">
                <a:latin typeface="HG丸ｺﾞｼｯｸM-PRO" panose="020F0600000000000000" pitchFamily="50" charset="-128"/>
                <a:ea typeface="HG丸ｺﾞｼｯｸM-PRO" panose="020F0600000000000000" pitchFamily="50" charset="-128"/>
              </a:rPr>
              <a:t>な状況把握やサービス利用への働きかけを検討する。また、緊   </a:t>
            </a:r>
            <a:endParaRPr lang="en-US" altLang="ja-JP" sz="1500" dirty="0" smtClean="0">
              <a:latin typeface="HG丸ｺﾞｼｯｸM-PRO" panose="020F0600000000000000" pitchFamily="50" charset="-128"/>
              <a:ea typeface="HG丸ｺﾞｼｯｸM-PRO" panose="020F0600000000000000" pitchFamily="50" charset="-128"/>
            </a:endParaRPr>
          </a:p>
          <a:p>
            <a:pPr marL="95250" indent="-95250"/>
            <a:r>
              <a:rPr lang="en-US" altLang="ja-JP" sz="1500" dirty="0">
                <a:latin typeface="HG丸ｺﾞｼｯｸM-PRO" panose="020F0600000000000000" pitchFamily="50" charset="-128"/>
                <a:ea typeface="HG丸ｺﾞｼｯｸM-PRO" panose="020F0600000000000000" pitchFamily="50" charset="-128"/>
              </a:rPr>
              <a:t> </a:t>
            </a:r>
            <a:r>
              <a:rPr lang="en-US" altLang="ja-JP" sz="1500" dirty="0" smtClean="0">
                <a:latin typeface="HG丸ｺﾞｼｯｸM-PRO" panose="020F0600000000000000" pitchFamily="50" charset="-128"/>
                <a:ea typeface="HG丸ｺﾞｼｯｸM-PRO" panose="020F0600000000000000" pitchFamily="50" charset="-128"/>
              </a:rPr>
              <a:t>  </a:t>
            </a:r>
            <a:r>
              <a:rPr lang="ja-JP" altLang="en-US" sz="1500" dirty="0" smtClean="0">
                <a:latin typeface="HG丸ｺﾞｼｯｸM-PRO" panose="020F0600000000000000" pitchFamily="50" charset="-128"/>
                <a:ea typeface="HG丸ｺﾞｼｯｸM-PRO" panose="020F0600000000000000" pitchFamily="50" charset="-128"/>
              </a:rPr>
              <a:t>急対応の際には、ケース会議の開催や措置・特例介護給付等の活用も検討する。</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4" name="正方形/長方形 23"/>
          <p:cNvSpPr/>
          <p:nvPr/>
        </p:nvSpPr>
        <p:spPr>
          <a:xfrm>
            <a:off x="107041" y="2511946"/>
            <a:ext cx="8928000" cy="4201383"/>
          </a:xfrm>
          <a:prstGeom prst="rect">
            <a:avLst/>
          </a:prstGeom>
          <a:noFill/>
          <a:ln w="9525">
            <a:solidFill>
              <a:schemeClr val="tx1"/>
            </a:solidFill>
            <a:prstDash val="dash"/>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25" name="角丸四角形 24"/>
          <p:cNvSpPr/>
          <p:nvPr/>
        </p:nvSpPr>
        <p:spPr>
          <a:xfrm>
            <a:off x="121152" y="2348880"/>
            <a:ext cx="2700000" cy="396000"/>
          </a:xfrm>
          <a:prstGeom prst="roundRect">
            <a:avLst/>
          </a:prstGeom>
          <a:ln>
            <a:solidFill>
              <a:srgbClr val="FFFFFF"/>
            </a:solidFill>
          </a:ln>
        </p:spPr>
        <p:style>
          <a:lnRef idx="3">
            <a:schemeClr val="lt1"/>
          </a:lnRef>
          <a:fillRef idx="1">
            <a:schemeClr val="accent3"/>
          </a:fillRef>
          <a:effectRef idx="1">
            <a:schemeClr val="accent3"/>
          </a:effectRef>
          <a:fontRef idx="minor">
            <a:schemeClr val="lt1"/>
          </a:fontRef>
        </p:style>
        <p:txBody>
          <a:bodyPr rtlCol="0" anchor="t"/>
          <a:lstStyle/>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登録</a:t>
            </a:r>
            <a:r>
              <a:rPr lang="ja-JP" altLang="en-US" sz="1600" b="1" dirty="0">
                <a:solidFill>
                  <a:schemeClr val="tx1"/>
                </a:solidFill>
                <a:latin typeface="HG丸ｺﾞｼｯｸM-PRO" panose="020F0600000000000000" pitchFamily="50" charset="-128"/>
                <a:ea typeface="HG丸ｺﾞｼｯｸM-PRO" panose="020F0600000000000000" pitchFamily="50" charset="-128"/>
              </a:rPr>
              <a:t>に向けた</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rPr>
              <a:t>取り組み</a:t>
            </a:r>
            <a:endPar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endParaRPr>
          </a:p>
        </p:txBody>
      </p:sp>
      <p:sp>
        <p:nvSpPr>
          <p:cNvPr id="14" name="正方形/長方形 13"/>
          <p:cNvSpPr/>
          <p:nvPr/>
        </p:nvSpPr>
        <p:spPr>
          <a:xfrm>
            <a:off x="107504" y="824675"/>
            <a:ext cx="8928000" cy="1260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15" name="テキスト ボックス 14"/>
          <p:cNvSpPr txBox="1"/>
          <p:nvPr/>
        </p:nvSpPr>
        <p:spPr>
          <a:xfrm>
            <a:off x="181064" y="908720"/>
            <a:ext cx="8820000" cy="1343958"/>
          </a:xfrm>
          <a:prstGeom prst="rect">
            <a:avLst/>
          </a:prstGeom>
          <a:noFill/>
        </p:spPr>
        <p:txBody>
          <a:bodyPr wrap="square" rtlCol="0">
            <a:spAutoFit/>
          </a:bodyPr>
          <a:lstStyle/>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緊急</a:t>
            </a:r>
            <a:r>
              <a:rPr lang="ja-JP" altLang="en-US" sz="1700" b="1" kern="0" dirty="0">
                <a:latin typeface="HG丸ｺﾞｼｯｸM-PRO" panose="020F0600000000000000" pitchFamily="50" charset="-128"/>
                <a:ea typeface="HG丸ｺﾞｼｯｸM-PRO" panose="020F0600000000000000" pitchFamily="50" charset="-128"/>
              </a:rPr>
              <a:t>時の支援を適切かつスムーズに行うためには、事前に</a:t>
            </a:r>
            <a:r>
              <a:rPr lang="ja-JP" altLang="en-US" sz="1700" b="1" kern="0" dirty="0" err="1">
                <a:latin typeface="HG丸ｺﾞｼｯｸM-PRO" panose="020F0600000000000000" pitchFamily="50" charset="-128"/>
                <a:ea typeface="HG丸ｺﾞｼｯｸM-PRO" panose="020F0600000000000000" pitchFamily="50" charset="-128"/>
              </a:rPr>
              <a:t>障がい</a:t>
            </a:r>
            <a:r>
              <a:rPr lang="ja-JP" altLang="en-US" sz="1700" b="1" kern="0" dirty="0">
                <a:latin typeface="HG丸ｺﾞｼｯｸM-PRO" panose="020F0600000000000000" pitchFamily="50" charset="-128"/>
                <a:ea typeface="HG丸ｺﾞｼｯｸM-PRO" panose="020F0600000000000000" pitchFamily="50" charset="-128"/>
              </a:rPr>
              <a:t>特性や障がい福祉サービスの利用状況等を把握しておくことが求められる。</a:t>
            </a:r>
          </a:p>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緊急</a:t>
            </a:r>
            <a:r>
              <a:rPr lang="ja-JP" altLang="en-US" sz="1700" b="1" kern="0" dirty="0">
                <a:latin typeface="HG丸ｺﾞｼｯｸM-PRO" panose="020F0600000000000000" pitchFamily="50" charset="-128"/>
                <a:ea typeface="HG丸ｺﾞｼｯｸM-PRO" panose="020F0600000000000000" pitchFamily="50" charset="-128"/>
              </a:rPr>
              <a:t>対応が必要な</a:t>
            </a:r>
            <a:r>
              <a:rPr lang="ja-JP" altLang="en-US" sz="1700" b="1" kern="0" dirty="0" err="1">
                <a:latin typeface="HG丸ｺﾞｼｯｸM-PRO" panose="020F0600000000000000" pitchFamily="50" charset="-128"/>
                <a:ea typeface="HG丸ｺﾞｼｯｸM-PRO" panose="020F0600000000000000" pitchFamily="50" charset="-128"/>
              </a:rPr>
              <a:t>障がい</a:t>
            </a:r>
            <a:r>
              <a:rPr lang="ja-JP" altLang="en-US" sz="1700" b="1" kern="0" dirty="0">
                <a:latin typeface="HG丸ｺﾞｼｯｸM-PRO" panose="020F0600000000000000" pitchFamily="50" charset="-128"/>
                <a:ea typeface="HG丸ｺﾞｼｯｸM-PRO" panose="020F0600000000000000" pitchFamily="50" charset="-128"/>
              </a:rPr>
              <a:t>者を事前に把握する「登録制」を導入することを提案する。</a:t>
            </a:r>
          </a:p>
          <a:p>
            <a:pPr marL="185738" indent="-185738">
              <a:spcAft>
                <a:spcPts val="800"/>
              </a:spcAft>
              <a:buNone/>
            </a:pPr>
            <a:endParaRPr lang="ja-JP" altLang="en-US" sz="1700" b="1" kern="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58651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図 5"/>
          <p:cNvPicPr>
            <a:picLocks/>
          </p:cNvPicPr>
          <p:nvPr/>
        </p:nvPicPr>
        <p:blipFill>
          <a:blip r:embed="rId3"/>
          <a:stretch>
            <a:fillRect/>
          </a:stretch>
        </p:blipFill>
        <p:spPr>
          <a:xfrm>
            <a:off x="257949" y="2550399"/>
            <a:ext cx="8175445" cy="1928637"/>
          </a:xfrm>
          <a:prstGeom prst="rect">
            <a:avLst/>
          </a:prstGeom>
        </p:spPr>
      </p:pic>
      <p:sp>
        <p:nvSpPr>
          <p:cNvPr id="11" name="スライド番号プレースホルダー 10"/>
          <p:cNvSpPr>
            <a:spLocks noGrp="1"/>
          </p:cNvSpPr>
          <p:nvPr>
            <p:ph type="sldNum" sz="quarter" idx="12"/>
          </p:nvPr>
        </p:nvSpPr>
        <p:spPr>
          <a:xfrm>
            <a:off x="7055895" y="6380140"/>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900" b="0" i="0" u="none" strike="noStrike" kern="1200" cap="none" spc="0" normalizeH="0" baseline="0" noProof="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44" name="タイトル 1"/>
          <p:cNvSpPr txBox="1">
            <a:spLocks/>
          </p:cNvSpPr>
          <p:nvPr/>
        </p:nvSpPr>
        <p:spPr>
          <a:xfrm>
            <a:off x="179511" y="136144"/>
            <a:ext cx="8280000" cy="4559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j-cs"/>
              </a:rPr>
              <a:t>提案</a:t>
            </a:r>
            <a:r>
              <a:rPr kumimoji="1" lang="ja-JP" altLang="en-US" sz="24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j-cs"/>
              </a:rPr>
              <a:t>③；緊急時の体制確保に向けたネットワークの</a:t>
            </a:r>
            <a:r>
              <a:rPr kumimoji="1" lang="ja-JP" altLang="en-US" sz="2400" b="1"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j-cs"/>
              </a:rPr>
              <a:t>構築</a:t>
            </a:r>
            <a:endParaRPr kumimoji="1" lang="ja-JP" altLang="en-US" sz="24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j-cs"/>
            </a:endParaRPr>
          </a:p>
        </p:txBody>
      </p:sp>
      <p:cxnSp>
        <p:nvCxnSpPr>
          <p:cNvPr id="45" name="直線コネクタ 44"/>
          <p:cNvCxnSpPr/>
          <p:nvPr/>
        </p:nvCxnSpPr>
        <p:spPr>
          <a:xfrm>
            <a:off x="107504" y="620688"/>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107504" y="824675"/>
            <a:ext cx="8928000" cy="1368000"/>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47" name="テキスト ボックス 46"/>
          <p:cNvSpPr txBox="1"/>
          <p:nvPr/>
        </p:nvSpPr>
        <p:spPr>
          <a:xfrm>
            <a:off x="181064" y="908720"/>
            <a:ext cx="8820000" cy="1241365"/>
          </a:xfrm>
          <a:prstGeom prst="rect">
            <a:avLst/>
          </a:prstGeom>
          <a:noFill/>
        </p:spPr>
        <p:txBody>
          <a:bodyPr wrap="square" rtlCol="0">
            <a:spAutoFit/>
          </a:bodyPr>
          <a:lstStyle/>
          <a:p>
            <a:pPr marL="185738" marR="0" lvl="0" indent="-185738" algn="l" defTabSz="914400" rtl="0" eaLnBrk="1" fontAlgn="auto" latinLnBrk="0" hangingPunct="1">
              <a:lnSpc>
                <a:spcPct val="100000"/>
              </a:lnSpc>
              <a:spcBef>
                <a:spcPts val="0"/>
              </a:spcBef>
              <a:spcAft>
                <a:spcPts val="800"/>
              </a:spcAft>
              <a:buClrTx/>
              <a:buSzTx/>
              <a:buFontTx/>
              <a:buNone/>
              <a:tabLst/>
              <a:defRPr/>
            </a:pPr>
            <a:r>
              <a:rPr kumimoji="1" lang="ja-JP" altLang="en-US" sz="17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緊急</a:t>
            </a:r>
            <a:r>
              <a:rPr kumimoji="1" lang="ja-JP" altLang="en-US" sz="17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時の支援を適切かつスムーズに行うためには、「誰が」中心となり「どこで」「どの</a:t>
            </a:r>
            <a:r>
              <a:rPr kumimoji="1" lang="ja-JP" altLang="en-US" sz="17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よう</a:t>
            </a:r>
            <a:r>
              <a:rPr kumimoji="1" lang="ja-JP" altLang="en-US" sz="17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に支援するのか」を明確にしておくことが求められる。</a:t>
            </a:r>
          </a:p>
          <a:p>
            <a:pPr marL="185738" marR="0" lvl="0" indent="-185738" algn="l" defTabSz="914400" rtl="0" eaLnBrk="1" fontAlgn="auto" latinLnBrk="0" hangingPunct="1">
              <a:lnSpc>
                <a:spcPct val="100000"/>
              </a:lnSpc>
              <a:spcBef>
                <a:spcPts val="0"/>
              </a:spcBef>
              <a:spcAft>
                <a:spcPts val="800"/>
              </a:spcAft>
              <a:buClrTx/>
              <a:buSzTx/>
              <a:buFontTx/>
              <a:buNone/>
              <a:tabLst/>
              <a:defRPr/>
            </a:pPr>
            <a:r>
              <a:rPr kumimoji="1" lang="ja-JP" altLang="en-US" sz="17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市町村</a:t>
            </a:r>
            <a:r>
              <a:rPr kumimoji="1" lang="ja-JP" altLang="en-US" sz="17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や基幹相談支援センター等が緊急時のコーディネートを行うネットワークを構築</a:t>
            </a:r>
            <a:r>
              <a:rPr kumimoji="1" lang="ja-JP" altLang="en-US" sz="17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すること</a:t>
            </a:r>
            <a:r>
              <a:rPr kumimoji="1" lang="ja-JP" altLang="en-US" sz="17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を提案する</a:t>
            </a:r>
            <a:r>
              <a:rPr kumimoji="1" lang="ja-JP" altLang="en-US" sz="1700" b="1" i="0" u="none" strike="noStrike" kern="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endParaRPr kumimoji="1" lang="ja-JP" altLang="en-US" sz="1700" b="1" i="0" u="none" strike="noStrike" kern="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8" name="テキスト ボックス 7"/>
          <p:cNvSpPr txBox="1"/>
          <p:nvPr/>
        </p:nvSpPr>
        <p:spPr>
          <a:xfrm>
            <a:off x="68954" y="2260830"/>
            <a:ext cx="2700000" cy="3385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4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緊急対応のイメージ</a:t>
            </a:r>
            <a:r>
              <a:rPr kumimoji="1" lang="en-US" altLang="ja-JP" sz="14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1" name="テキスト ボックス 20"/>
          <p:cNvSpPr txBox="1"/>
          <p:nvPr/>
        </p:nvSpPr>
        <p:spPr>
          <a:xfrm>
            <a:off x="184375" y="5004752"/>
            <a:ext cx="8771936" cy="1800000"/>
          </a:xfrm>
          <a:prstGeom prst="rect">
            <a:avLst/>
          </a:prstGeom>
          <a:noFill/>
        </p:spPr>
        <p:txBody>
          <a:bodyPr wrap="square" rtlCol="0">
            <a:spAutoFit/>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400" b="0" i="0" u="none" strike="noStrike" kern="1200" cap="none" spc="-3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本人やその家族からの相談受付体制を明確にする。当面、平日は基幹相談支援センター等、夜間と休日は市町村（代表電話からの転送や虐待防止センターとの連携等）で対応すること等が考えられる。</a:t>
            </a:r>
            <a:endParaRPr kumimoji="1" lang="en-US" altLang="ja-JP" sz="1400" b="0" i="0" u="none" strike="noStrike" kern="1200" cap="none" spc="-3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・市町村や基幹相談支援センター等が登録情報を一元管理するとともに、支援内容や支援者間での連絡体制を明確にする。</a:t>
            </a: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・受入れ可能な事業所を増やすため</a:t>
            </a:r>
            <a:r>
              <a:rPr kumimoji="1" lang="ja-JP" altLang="en-US" sz="14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に、登録後</a:t>
            </a: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、短期入所事業所の体験を促す</a:t>
            </a:r>
            <a:r>
              <a:rPr kumimoji="1" lang="ja-JP" altLang="en-US" sz="14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。または、短期入所事業所等が訪問し、本人の状況を把握する。</a:t>
            </a: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・地域協議会等を通じて、地域の社会資源（短期入所事業所、グループホーム、居宅介護支援事業所、入所施設等）の空き情報や特色を把握する。</a:t>
            </a:r>
            <a:endParaRPr kumimoji="1" lang="en-US" altLang="ja-JP" sz="1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2" name="正方形/長方形 21"/>
          <p:cNvSpPr/>
          <p:nvPr/>
        </p:nvSpPr>
        <p:spPr>
          <a:xfrm>
            <a:off x="107041" y="4768758"/>
            <a:ext cx="8928000" cy="2052000"/>
          </a:xfrm>
          <a:prstGeom prst="rect">
            <a:avLst/>
          </a:prstGeom>
          <a:noFill/>
          <a:ln w="9525">
            <a:solidFill>
              <a:schemeClr val="tx1"/>
            </a:solidFill>
            <a:prstDash val="dash"/>
          </a:ln>
        </p:spPr>
        <p:style>
          <a:lnRef idx="3">
            <a:schemeClr val="lt1"/>
          </a:lnRef>
          <a:fillRef idx="1">
            <a:schemeClr val="accent2"/>
          </a:fillRef>
          <a:effectRef idx="1">
            <a:schemeClr val="accent2"/>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smtClean="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5" name="角丸四角形 4"/>
          <p:cNvSpPr/>
          <p:nvPr/>
        </p:nvSpPr>
        <p:spPr>
          <a:xfrm>
            <a:off x="121152" y="4591992"/>
            <a:ext cx="5112000" cy="396000"/>
          </a:xfrm>
          <a:prstGeom prst="roundRect">
            <a:avLst/>
          </a:prstGeom>
          <a:ln>
            <a:solidFill>
              <a:srgbClr val="FFFFFF"/>
            </a:solidFill>
          </a:ln>
        </p:spPr>
        <p:style>
          <a:lnRef idx="3">
            <a:schemeClr val="lt1"/>
          </a:lnRef>
          <a:fillRef idx="1">
            <a:schemeClr val="accent3"/>
          </a:fillRef>
          <a:effectRef idx="1">
            <a:schemeClr val="accent3"/>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緊急時の支援をスムーズにするための取り組み</a:t>
            </a:r>
          </a:p>
        </p:txBody>
      </p:sp>
      <p:sp>
        <p:nvSpPr>
          <p:cNvPr id="27" name="テキスト ボックス 26"/>
          <p:cNvSpPr txBox="1"/>
          <p:nvPr/>
        </p:nvSpPr>
        <p:spPr>
          <a:xfrm>
            <a:off x="5364087" y="4519753"/>
            <a:ext cx="3678063" cy="422260"/>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3" name="角丸四角形 12"/>
          <p:cNvSpPr/>
          <p:nvPr/>
        </p:nvSpPr>
        <p:spPr>
          <a:xfrm>
            <a:off x="5364088" y="4509120"/>
            <a:ext cx="3924044" cy="521788"/>
          </a:xfrm>
          <a:prstGeom prst="roundRect">
            <a:avLst/>
          </a:prstGeom>
          <a:noFill/>
          <a:ln>
            <a:noFill/>
          </a:ln>
        </p:spPr>
        <p:style>
          <a:lnRef idx="2">
            <a:schemeClr val="dk1"/>
          </a:lnRef>
          <a:fillRef idx="1">
            <a:schemeClr val="lt1"/>
          </a:fillRef>
          <a:effectRef idx="0">
            <a:schemeClr val="dk1"/>
          </a:effectRef>
          <a:fontRef idx="minor">
            <a:schemeClr val="dk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※5</a:t>
            </a: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　地域生活支援拠点等相談強化加算</a:t>
            </a:r>
            <a:r>
              <a:rPr kumimoji="1" lang="ja-JP" altLang="en-US" sz="9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en-US" altLang="ja-JP"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700</a:t>
            </a: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単位</a:t>
            </a:r>
            <a:r>
              <a:rPr kumimoji="1" lang="en-US" altLang="ja-JP"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回</a:t>
            </a:r>
            <a:r>
              <a:rPr kumimoji="1" lang="ja-JP" altLang="en-US" sz="9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endParaRPr kumimoji="1" lang="en-US" altLang="ja-JP" sz="900" b="0" i="0" u="none" strike="noStrike" kern="1200" cap="none" spc="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※6</a:t>
            </a:r>
            <a:r>
              <a:rPr kumimoji="1" lang="ja-JP" altLang="en-US" sz="900" b="0" i="0" u="none" strike="noStrike" kern="1200" cap="none" spc="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　</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緊急短期入所受入加算（</a:t>
            </a:r>
            <a:r>
              <a:rPr kumimoji="1" lang="en-US" altLang="ja-JP"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Ⅰ</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　</a:t>
            </a:r>
            <a:r>
              <a:rPr kumimoji="1" lang="en-US" altLang="ja-JP" sz="900" b="0" i="0" u="none" strike="noStrike" kern="1200" cap="none" spc="-50" normalizeH="0" baseline="0" noProof="0" dirty="0">
                <a:ln>
                  <a:noFill/>
                </a:ln>
                <a:solidFill>
                  <a:prstClr val="black"/>
                </a:solidFill>
                <a:effectLst/>
                <a:uLnTx/>
                <a:uFillTx/>
                <a:latin typeface="ＭＳ Ｐ明朝" panose="02020600040205080304" pitchFamily="18" charset="-128"/>
                <a:ea typeface="ＭＳ Ｐ明朝" panose="02020600040205080304" pitchFamily="18" charset="-128"/>
                <a:cs typeface="+mn-cs"/>
              </a:rPr>
              <a:t>180</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単位</a:t>
            </a:r>
            <a:r>
              <a:rPr kumimoji="1" lang="en-US" altLang="ja-JP"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日）（</a:t>
            </a:r>
            <a:r>
              <a:rPr kumimoji="1" lang="en-US" altLang="ja-JP"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Ⅱ</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　</a:t>
            </a:r>
            <a:r>
              <a:rPr kumimoji="1" lang="en-US" altLang="ja-JP"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270</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単位</a:t>
            </a:r>
            <a:r>
              <a:rPr kumimoji="1" lang="en-US" altLang="ja-JP"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a:t>
            </a:r>
            <a:r>
              <a:rPr kumimoji="1" lang="ja-JP" altLang="en-US" sz="900" b="0" i="0" u="none" strike="noStrike" kern="1200" cap="none" spc="-50" normalizeH="0" baseline="0" noProof="0" dirty="0" smtClean="0">
                <a:ln>
                  <a:noFill/>
                </a:ln>
                <a:solidFill>
                  <a:prstClr val="black"/>
                </a:solidFill>
                <a:effectLst/>
                <a:uLnTx/>
                <a:uFillTx/>
                <a:latin typeface="ＭＳ Ｐ明朝" panose="02020600040205080304" pitchFamily="18" charset="-128"/>
                <a:ea typeface="ＭＳ Ｐ明朝" panose="02020600040205080304" pitchFamily="18" charset="-128"/>
                <a:cs typeface="+mn-cs"/>
              </a:rPr>
              <a:t>日）</a:t>
            </a:r>
          </a:p>
        </p:txBody>
      </p:sp>
      <p:pic>
        <p:nvPicPr>
          <p:cNvPr id="40" name="図 39" descr="C:\Users\YamadaYyasu\AppData\Local\Microsoft\Windows\INetCache\Content.Word\8111.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6016" y="3789040"/>
            <a:ext cx="708278" cy="503776"/>
          </a:xfrm>
          <a:prstGeom prst="rect">
            <a:avLst/>
          </a:prstGeom>
          <a:noFill/>
          <a:ln>
            <a:noFill/>
          </a:ln>
        </p:spPr>
      </p:pic>
      <p:pic>
        <p:nvPicPr>
          <p:cNvPr id="24" name="図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9552" y="3950002"/>
            <a:ext cx="468630" cy="559118"/>
          </a:xfrm>
          <a:prstGeom prst="rect">
            <a:avLst/>
          </a:prstGeom>
        </p:spPr>
      </p:pic>
      <p:sp>
        <p:nvSpPr>
          <p:cNvPr id="3" name="正方形/長方形 2"/>
          <p:cNvSpPr/>
          <p:nvPr/>
        </p:nvSpPr>
        <p:spPr>
          <a:xfrm>
            <a:off x="8151494" y="2344298"/>
            <a:ext cx="972000" cy="232654"/>
          </a:xfrm>
          <a:prstGeom prst="rect">
            <a:avLst/>
          </a:prstGeom>
          <a:noFill/>
          <a:ln w="9525">
            <a:noFill/>
          </a:ln>
        </p:spPr>
        <p:style>
          <a:lnRef idx="3">
            <a:schemeClr val="lt1"/>
          </a:lnRef>
          <a:fillRef idx="1">
            <a:schemeClr val="accent2"/>
          </a:fillRef>
          <a:effectRef idx="1">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緊急対応後</a:t>
            </a:r>
          </a:p>
        </p:txBody>
      </p:sp>
      <p:pic>
        <p:nvPicPr>
          <p:cNvPr id="16" name="図 15"/>
          <p:cNvPicPr>
            <a:picLocks/>
          </p:cNvPicPr>
          <p:nvPr/>
        </p:nvPicPr>
        <p:blipFill>
          <a:blip r:embed="rId6"/>
          <a:stretch>
            <a:fillRect/>
          </a:stretch>
        </p:blipFill>
        <p:spPr>
          <a:xfrm>
            <a:off x="8172400" y="2648962"/>
            <a:ext cx="859611" cy="1830178"/>
          </a:xfrm>
          <a:prstGeom prst="rect">
            <a:avLst/>
          </a:prstGeom>
        </p:spPr>
      </p:pic>
      <p:sp>
        <p:nvSpPr>
          <p:cNvPr id="20" name="左右矢印 19"/>
          <p:cNvSpPr/>
          <p:nvPr/>
        </p:nvSpPr>
        <p:spPr>
          <a:xfrm>
            <a:off x="8111025" y="2338751"/>
            <a:ext cx="1008000" cy="252000"/>
          </a:xfrm>
          <a:prstGeom prst="leftRightArrow">
            <a:avLst>
              <a:gd name="adj1" fmla="val 100000"/>
              <a:gd name="adj2" fmla="val 50000"/>
            </a:avLst>
          </a:prstGeom>
          <a:noFill/>
          <a:ln w="9525">
            <a:solidFill>
              <a:schemeClr val="tx1"/>
            </a:solidFill>
          </a:ln>
        </p:spPr>
        <p:style>
          <a:lnRef idx="3">
            <a:schemeClr val="lt1"/>
          </a:lnRef>
          <a:fillRef idx="1">
            <a:schemeClr val="accent2"/>
          </a:fillRef>
          <a:effectRef idx="1">
            <a:schemeClr val="accent2"/>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smtClean="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endParaRPr>
          </a:p>
        </p:txBody>
      </p:sp>
    </p:spTree>
    <p:extLst>
      <p:ext uri="{BB962C8B-B14F-4D97-AF65-F5344CB8AC3E}">
        <p14:creationId xmlns:p14="http://schemas.microsoft.com/office/powerpoint/2010/main" val="312202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タイトル 1"/>
          <p:cNvSpPr txBox="1">
            <a:spLocks/>
          </p:cNvSpPr>
          <p:nvPr/>
        </p:nvSpPr>
        <p:spPr>
          <a:xfrm>
            <a:off x="107504" y="3617148"/>
            <a:ext cx="3884872" cy="3541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smtClean="0">
                <a:latin typeface="HGSｺﾞｼｯｸE" panose="020B0900000000000000" pitchFamily="50" charset="-128"/>
                <a:ea typeface="HGSｺﾞｼｯｸE" panose="020B0900000000000000" pitchFamily="50" charset="-128"/>
              </a:rPr>
              <a:t>〇コーディネーターの配置について</a:t>
            </a:r>
            <a:endParaRPr lang="en-US" altLang="ja-JP" sz="1600" b="1" dirty="0" smtClean="0">
              <a:latin typeface="HGSｺﾞｼｯｸE" panose="020B0900000000000000" pitchFamily="50" charset="-128"/>
              <a:ea typeface="HGSｺﾞｼｯｸE" panose="020B0900000000000000" pitchFamily="50" charset="-128"/>
            </a:endParaRPr>
          </a:p>
        </p:txBody>
      </p:sp>
      <p:sp>
        <p:nvSpPr>
          <p:cNvPr id="13" name="テキスト ボックス 12"/>
          <p:cNvSpPr txBox="1"/>
          <p:nvPr/>
        </p:nvSpPr>
        <p:spPr>
          <a:xfrm>
            <a:off x="193160" y="3945852"/>
            <a:ext cx="8856000" cy="1169551"/>
          </a:xfrm>
          <a:prstGeom prst="rect">
            <a:avLst/>
          </a:prstGeom>
          <a:noFill/>
          <a:ln>
            <a:noFill/>
            <a:prstDash val="dash"/>
          </a:ln>
        </p:spPr>
        <p:txBody>
          <a:bodyPr wrap="square" rtlCol="0">
            <a:spAutoFit/>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・地域生活支援拠点等の相談は、特定相談支援事業所に報酬加算が設けられたが、基幹相談支援センターが休日、夜間</a:t>
            </a:r>
            <a:r>
              <a:rPr lang="ja-JP" altLang="en-US" sz="1400" dirty="0">
                <a:solidFill>
                  <a:prstClr val="black"/>
                </a:solidFill>
                <a:latin typeface="HG丸ｺﾞｼｯｸM-PRO" panose="020F0600000000000000" pitchFamily="50" charset="-128"/>
                <a:ea typeface="HG丸ｺﾞｼｯｸM-PRO" panose="020F0600000000000000" pitchFamily="50" charset="-128"/>
              </a:rPr>
              <a:t>の</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利用者からの相談対応、地域の社会資源へのつなぎ、登録情報の管理を行うコーディネートを担うためには人件費が措置されることが必要である。また、現在の報酬上、緊急時のコーディネートの役割を担う機関は特定相談支援事業所のみとなっているが、基幹相談支援センターが行う場合も報酬の対象とすることが必要である。</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p:txBody>
      </p:sp>
      <p:sp>
        <p:nvSpPr>
          <p:cNvPr id="3" name="スライド番号プレースホルダー 2"/>
          <p:cNvSpPr>
            <a:spLocks noGrp="1"/>
          </p:cNvSpPr>
          <p:nvPr>
            <p:ph type="sldNum" sz="quarter" idx="12"/>
          </p:nvPr>
        </p:nvSpPr>
        <p:spPr>
          <a:xfrm>
            <a:off x="7072166" y="6160219"/>
            <a:ext cx="2057400" cy="365125"/>
          </a:xfrm>
        </p:spPr>
        <p:txBody>
          <a:bodyPr/>
          <a:lstStyle/>
          <a:p>
            <a:fld id="{D2D8002D-B5B0-4BAC-B1F6-782DDCCE6D9C}" type="slidenum">
              <a:rPr kumimoji="1" lang="ja-JP" altLang="en-US" smtClean="0"/>
              <a:t>6</a:t>
            </a:fld>
            <a:endParaRPr kumimoji="1" lang="ja-JP" altLang="en-US"/>
          </a:p>
        </p:txBody>
      </p:sp>
      <p:sp>
        <p:nvSpPr>
          <p:cNvPr id="12" name="タイトル 1"/>
          <p:cNvSpPr txBox="1">
            <a:spLocks/>
          </p:cNvSpPr>
          <p:nvPr/>
        </p:nvSpPr>
        <p:spPr>
          <a:xfrm>
            <a:off x="179511" y="136144"/>
            <a:ext cx="8280000" cy="4559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b="1" dirty="0" smtClean="0">
                <a:latin typeface="ＭＳ ゴシック" panose="020B0609070205080204" pitchFamily="49" charset="-128"/>
                <a:ea typeface="ＭＳ ゴシック" panose="020B0609070205080204" pitchFamily="49" charset="-128"/>
              </a:rPr>
              <a:t>解決すべき課題</a:t>
            </a:r>
            <a:endParaRPr lang="ja-JP" altLang="en-US" sz="2400" b="1" dirty="0">
              <a:latin typeface="ＭＳ ゴシック" panose="020B0609070205080204" pitchFamily="49" charset="-128"/>
              <a:ea typeface="ＭＳ ゴシック" panose="020B0609070205080204" pitchFamily="49" charset="-128"/>
            </a:endParaRPr>
          </a:p>
        </p:txBody>
      </p:sp>
      <p:cxnSp>
        <p:nvCxnSpPr>
          <p:cNvPr id="17" name="直線コネクタ 16"/>
          <p:cNvCxnSpPr/>
          <p:nvPr/>
        </p:nvCxnSpPr>
        <p:spPr>
          <a:xfrm>
            <a:off x="107504" y="620688"/>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107504" y="824673"/>
            <a:ext cx="8928000" cy="2552665"/>
          </a:xfrm>
          <a:prstGeom prst="rect">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endParaRPr kumimoji="1" lang="ja-JP" altLang="en-US" b="1" dirty="0" smtClean="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181064" y="908720"/>
            <a:ext cx="8820000" cy="2436564"/>
          </a:xfrm>
          <a:prstGeom prst="rect">
            <a:avLst/>
          </a:prstGeom>
          <a:noFill/>
        </p:spPr>
        <p:txBody>
          <a:bodyPr wrap="square" rtlCol="0">
            <a:spAutoFit/>
          </a:bodyPr>
          <a:lstStyle/>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市町村</a:t>
            </a:r>
            <a:r>
              <a:rPr lang="ja-JP" altLang="en-US" sz="1700" b="1" kern="0" dirty="0">
                <a:latin typeface="HG丸ｺﾞｼｯｸM-PRO" panose="020F0600000000000000" pitchFamily="50" charset="-128"/>
                <a:ea typeface="HG丸ｺﾞｼｯｸM-PRO" panose="020F0600000000000000" pitchFamily="50" charset="-128"/>
              </a:rPr>
              <a:t>が地域生活支援拠点等を整備する上で最低限必要となる取り組みを提案したが、市町村内の実施状況をみながら課題等を関係者間で協議していくことが必要</a:t>
            </a:r>
            <a:r>
              <a:rPr lang="ja-JP" altLang="en-US" sz="1700" b="1" kern="0" dirty="0" smtClean="0">
                <a:latin typeface="HG丸ｺﾞｼｯｸM-PRO" panose="020F0600000000000000" pitchFamily="50" charset="-128"/>
                <a:ea typeface="HG丸ｺﾞｼｯｸM-PRO" panose="020F0600000000000000" pitchFamily="50" charset="-128"/>
              </a:rPr>
              <a:t>である。</a:t>
            </a:r>
            <a:endParaRPr lang="en-US" altLang="ja-JP" sz="1700" b="1" kern="0" dirty="0" smtClean="0">
              <a:latin typeface="HG丸ｺﾞｼｯｸM-PRO" panose="020F0600000000000000" pitchFamily="50" charset="-128"/>
              <a:ea typeface="HG丸ｺﾞｼｯｸM-PRO" panose="020F0600000000000000" pitchFamily="50" charset="-128"/>
            </a:endParaRPr>
          </a:p>
          <a:p>
            <a:pPr marL="185738" indent="-185738">
              <a:spcAft>
                <a:spcPts val="800"/>
              </a:spcAft>
            </a:pPr>
            <a:r>
              <a:rPr lang="ja-JP" altLang="en-US" sz="1700" b="1" kern="0" dirty="0" smtClean="0">
                <a:latin typeface="HG丸ｺﾞｼｯｸM-PRO" panose="020F0600000000000000" pitchFamily="50" charset="-128"/>
                <a:ea typeface="HG丸ｺﾞｼｯｸM-PRO" panose="020F0600000000000000" pitchFamily="50" charset="-128"/>
              </a:rPr>
              <a:t>○ また、地域生活支援拠点等が機能するためには、「</a:t>
            </a:r>
            <a:r>
              <a:rPr lang="ja-JP" altLang="ja-JP" sz="1700" b="1" dirty="0" smtClean="0">
                <a:latin typeface="HG丸ｺﾞｼｯｸM-PRO" panose="020F0600000000000000" pitchFamily="50" charset="-128"/>
                <a:ea typeface="HG丸ｺﾞｼｯｸM-PRO" panose="020F0600000000000000" pitchFamily="50" charset="-128"/>
              </a:rPr>
              <a:t>支援</a:t>
            </a:r>
            <a:r>
              <a:rPr lang="ja-JP" altLang="ja-JP" sz="1700" b="1" dirty="0">
                <a:latin typeface="HG丸ｺﾞｼｯｸM-PRO" panose="020F0600000000000000" pitchFamily="50" charset="-128"/>
                <a:ea typeface="HG丸ｺﾞｼｯｸM-PRO" panose="020F0600000000000000" pitchFamily="50" charset="-128"/>
              </a:rPr>
              <a:t>を必要とする人を</a:t>
            </a:r>
            <a:r>
              <a:rPr lang="ja-JP" altLang="ja-JP" sz="1700" b="1" dirty="0" smtClean="0">
                <a:latin typeface="HG丸ｺﾞｼｯｸM-PRO" panose="020F0600000000000000" pitchFamily="50" charset="-128"/>
                <a:ea typeface="HG丸ｺﾞｼｯｸM-PRO" panose="020F0600000000000000" pitchFamily="50" charset="-128"/>
              </a:rPr>
              <a:t>適切</a:t>
            </a:r>
            <a:r>
              <a:rPr lang="ja-JP" altLang="en-US" sz="1700" b="1" dirty="0">
                <a:latin typeface="HG丸ｺﾞｼｯｸM-PRO" panose="020F0600000000000000" pitchFamily="50" charset="-128"/>
                <a:ea typeface="HG丸ｺﾞｼｯｸM-PRO" panose="020F0600000000000000" pitchFamily="50" charset="-128"/>
              </a:rPr>
              <a:t>な</a:t>
            </a:r>
            <a:r>
              <a:rPr lang="ja-JP" altLang="ja-JP" sz="1700" b="1" dirty="0" smtClean="0">
                <a:latin typeface="HG丸ｺﾞｼｯｸM-PRO" panose="020F0600000000000000" pitchFamily="50" charset="-128"/>
                <a:ea typeface="HG丸ｺﾞｼｯｸM-PRO" panose="020F0600000000000000" pitchFamily="50" charset="-128"/>
              </a:rPr>
              <a:t>サービス</a:t>
            </a:r>
            <a:r>
              <a:rPr lang="ja-JP" altLang="ja-JP" sz="1700" b="1" dirty="0">
                <a:latin typeface="HG丸ｺﾞｼｯｸM-PRO" panose="020F0600000000000000" pitchFamily="50" charset="-128"/>
                <a:ea typeface="HG丸ｺﾞｼｯｸM-PRO" panose="020F0600000000000000" pitchFamily="50" charset="-128"/>
              </a:rPr>
              <a:t>につなぐ</a:t>
            </a:r>
            <a:r>
              <a:rPr lang="ja-JP" altLang="ja-JP" sz="1700" b="1" dirty="0" smtClean="0">
                <a:latin typeface="HG丸ｺﾞｼｯｸM-PRO" panose="020F0600000000000000" pitchFamily="50" charset="-128"/>
                <a:ea typeface="HG丸ｺﾞｼｯｸM-PRO" panose="020F0600000000000000" pitchFamily="50" charset="-128"/>
              </a:rPr>
              <a:t>こと</a:t>
            </a:r>
            <a:r>
              <a:rPr lang="ja-JP" altLang="en-US" sz="1700" b="1" dirty="0" smtClean="0">
                <a:latin typeface="HG丸ｺﾞｼｯｸM-PRO" panose="020F0600000000000000" pitchFamily="50" charset="-128"/>
                <a:ea typeface="HG丸ｺﾞｼｯｸM-PRO" panose="020F0600000000000000" pitchFamily="50" charset="-128"/>
              </a:rPr>
              <a:t>」</a:t>
            </a:r>
            <a:r>
              <a:rPr lang="ja-JP" altLang="ja-JP" sz="1700" b="1" dirty="0" smtClean="0">
                <a:latin typeface="HG丸ｺﾞｼｯｸM-PRO" panose="020F0600000000000000" pitchFamily="50" charset="-128"/>
                <a:ea typeface="HG丸ｺﾞｼｯｸM-PRO" panose="020F0600000000000000" pitchFamily="50" charset="-128"/>
              </a:rPr>
              <a:t>が</a:t>
            </a:r>
            <a:r>
              <a:rPr lang="ja-JP" altLang="ja-JP" sz="1700" b="1" dirty="0">
                <a:latin typeface="HG丸ｺﾞｼｯｸM-PRO" panose="020F0600000000000000" pitchFamily="50" charset="-128"/>
                <a:ea typeface="HG丸ｺﾞｼｯｸM-PRO" panose="020F0600000000000000" pitchFamily="50" charset="-128"/>
              </a:rPr>
              <a:t>重要であるため、サービス利用の有無に関わらず、地域で暮らす</a:t>
            </a:r>
            <a:r>
              <a:rPr lang="ja-JP" altLang="ja-JP" sz="1700" b="1" dirty="0" err="1">
                <a:latin typeface="HG丸ｺﾞｼｯｸM-PRO" panose="020F0600000000000000" pitchFamily="50" charset="-128"/>
                <a:ea typeface="HG丸ｺﾞｼｯｸM-PRO" panose="020F0600000000000000" pitchFamily="50" charset="-128"/>
              </a:rPr>
              <a:t>障がい</a:t>
            </a:r>
            <a:r>
              <a:rPr lang="ja-JP" altLang="ja-JP" sz="1700" b="1" dirty="0">
                <a:latin typeface="HG丸ｺﾞｼｯｸM-PRO" panose="020F0600000000000000" pitchFamily="50" charset="-128"/>
                <a:ea typeface="HG丸ｺﾞｼｯｸM-PRO" panose="020F0600000000000000" pitchFamily="50" charset="-128"/>
              </a:rPr>
              <a:t>者の状況把握は欠かせないと考える</a:t>
            </a:r>
            <a:r>
              <a:rPr lang="ja-JP" altLang="ja-JP" sz="1700" b="1" dirty="0" smtClean="0">
                <a:latin typeface="HG丸ｺﾞｼｯｸM-PRO" panose="020F0600000000000000" pitchFamily="50" charset="-128"/>
                <a:ea typeface="HG丸ｺﾞｼｯｸM-PRO" panose="020F0600000000000000" pitchFamily="50" charset="-128"/>
              </a:rPr>
              <a:t>。</a:t>
            </a:r>
            <a:endParaRPr lang="ja-JP" altLang="en-US" sz="1700" b="1" kern="0" dirty="0">
              <a:latin typeface="HG丸ｺﾞｼｯｸM-PRO" panose="020F0600000000000000" pitchFamily="50" charset="-128"/>
              <a:ea typeface="HG丸ｺﾞｼｯｸM-PRO" panose="020F0600000000000000" pitchFamily="50" charset="-128"/>
            </a:endParaRPr>
          </a:p>
          <a:p>
            <a:pPr marL="185738" indent="-185738">
              <a:spcAft>
                <a:spcPts val="800"/>
              </a:spcAft>
              <a:buNone/>
            </a:pPr>
            <a:r>
              <a:rPr lang="ja-JP" altLang="en-US" sz="1700" b="1" kern="0" dirty="0" smtClean="0">
                <a:latin typeface="HG丸ｺﾞｼｯｸM-PRO" panose="020F0600000000000000" pitchFamily="50" charset="-128"/>
                <a:ea typeface="HG丸ｺﾞｼｯｸM-PRO" panose="020F0600000000000000" pitchFamily="50" charset="-128"/>
              </a:rPr>
              <a:t>○ その上で、今後、対象者</a:t>
            </a:r>
            <a:r>
              <a:rPr lang="ja-JP" altLang="en-US" sz="1700" b="1" kern="0" dirty="0">
                <a:latin typeface="HG丸ｺﾞｼｯｸM-PRO" panose="020F0600000000000000" pitchFamily="50" charset="-128"/>
                <a:ea typeface="HG丸ｺﾞｼｯｸM-PRO" panose="020F0600000000000000" pitchFamily="50" charset="-128"/>
              </a:rPr>
              <a:t>を拡大し、持続的に取り組んでいくためには、以下に掲げる</a:t>
            </a:r>
            <a:r>
              <a:rPr lang="ja-JP" altLang="en-US" sz="1700" b="1" kern="0" dirty="0" smtClean="0">
                <a:latin typeface="HG丸ｺﾞｼｯｸM-PRO" panose="020F0600000000000000" pitchFamily="50" charset="-128"/>
                <a:ea typeface="HG丸ｺﾞｼｯｸM-PRO" panose="020F0600000000000000" pitchFamily="50" charset="-128"/>
              </a:rPr>
              <a:t>課題の解決に</a:t>
            </a:r>
            <a:r>
              <a:rPr lang="ja-JP" altLang="en-US" sz="1700" b="1" kern="0" dirty="0">
                <a:latin typeface="HG丸ｺﾞｼｯｸM-PRO" panose="020F0600000000000000" pitchFamily="50" charset="-128"/>
                <a:ea typeface="HG丸ｺﾞｼｯｸM-PRO" panose="020F0600000000000000" pitchFamily="50" charset="-128"/>
              </a:rPr>
              <a:t>向</a:t>
            </a:r>
            <a:r>
              <a:rPr lang="ja-JP" altLang="en-US" sz="1700" b="1" kern="0" dirty="0" smtClean="0">
                <a:latin typeface="HG丸ｺﾞｼｯｸM-PRO" panose="020F0600000000000000" pitchFamily="50" charset="-128"/>
                <a:ea typeface="HG丸ｺﾞｼｯｸM-PRO" panose="020F0600000000000000" pitchFamily="50" charset="-128"/>
              </a:rPr>
              <a:t>け、</a:t>
            </a:r>
            <a:r>
              <a:rPr lang="ja-JP" altLang="en-US" sz="1700" b="1" kern="0" dirty="0">
                <a:latin typeface="HG丸ｺﾞｼｯｸM-PRO" panose="020F0600000000000000" pitchFamily="50" charset="-128"/>
                <a:ea typeface="HG丸ｺﾞｼｯｸM-PRO" panose="020F0600000000000000" pitchFamily="50" charset="-128"/>
              </a:rPr>
              <a:t>国へ要望を行うこと</a:t>
            </a:r>
            <a:r>
              <a:rPr lang="ja-JP" altLang="en-US" sz="1700" b="1" kern="0" dirty="0" smtClean="0">
                <a:latin typeface="HG丸ｺﾞｼｯｸM-PRO" panose="020F0600000000000000" pitchFamily="50" charset="-128"/>
                <a:ea typeface="HG丸ｺﾞｼｯｸM-PRO" panose="020F0600000000000000" pitchFamily="50" charset="-128"/>
              </a:rPr>
              <a:t>や、府</a:t>
            </a:r>
            <a:r>
              <a:rPr lang="ja-JP" altLang="en-US" sz="1700" b="1" kern="0" dirty="0">
                <a:latin typeface="HG丸ｺﾞｼｯｸM-PRO" panose="020F0600000000000000" pitchFamily="50" charset="-128"/>
                <a:ea typeface="HG丸ｺﾞｼｯｸM-PRO" panose="020F0600000000000000" pitchFamily="50" charset="-128"/>
              </a:rPr>
              <a:t>、市町村における施策を充実していくことが求められる</a:t>
            </a:r>
            <a:r>
              <a:rPr lang="ja-JP" altLang="en-US" sz="1700" b="1" kern="0" dirty="0" smtClean="0">
                <a:latin typeface="HG丸ｺﾞｼｯｸM-PRO" panose="020F0600000000000000" pitchFamily="50" charset="-128"/>
                <a:ea typeface="HG丸ｺﾞｼｯｸM-PRO" panose="020F0600000000000000" pitchFamily="50" charset="-128"/>
              </a:rPr>
              <a:t>。</a:t>
            </a:r>
            <a:endParaRPr lang="ja-JP" altLang="en-US" sz="1700" b="1" kern="0" dirty="0">
              <a:latin typeface="HG丸ｺﾞｼｯｸM-PRO" panose="020F0600000000000000" pitchFamily="50" charset="-128"/>
              <a:ea typeface="HG丸ｺﾞｼｯｸM-PRO" panose="020F0600000000000000" pitchFamily="50" charset="-128"/>
            </a:endParaRPr>
          </a:p>
        </p:txBody>
      </p:sp>
      <p:sp>
        <p:nvSpPr>
          <p:cNvPr id="21" name="タイトル 1"/>
          <p:cNvSpPr txBox="1">
            <a:spLocks/>
          </p:cNvSpPr>
          <p:nvPr/>
        </p:nvSpPr>
        <p:spPr>
          <a:xfrm>
            <a:off x="107504" y="5242533"/>
            <a:ext cx="5076000" cy="3541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smtClean="0">
                <a:latin typeface="HGSｺﾞｼｯｸE" panose="020B0900000000000000" pitchFamily="50" charset="-128"/>
                <a:ea typeface="HGSｺﾞｼｯｸE" panose="020B0900000000000000" pitchFamily="50" charset="-128"/>
              </a:rPr>
              <a:t>〇相談</a:t>
            </a:r>
            <a:r>
              <a:rPr lang="ja-JP" altLang="en-US" sz="1600" b="1" dirty="0">
                <a:latin typeface="HGSｺﾞｼｯｸE" panose="020B0900000000000000" pitchFamily="50" charset="-128"/>
                <a:ea typeface="HGSｺﾞｼｯｸE" panose="020B0900000000000000" pitchFamily="50" charset="-128"/>
              </a:rPr>
              <a:t>支援機能の強化について</a:t>
            </a:r>
            <a:endParaRPr lang="en-US" altLang="ja-JP" sz="1600" b="1" dirty="0" smtClean="0">
              <a:latin typeface="HGSｺﾞｼｯｸE" panose="020B0900000000000000" pitchFamily="50" charset="-128"/>
              <a:ea typeface="HGSｺﾞｼｯｸE" panose="020B0900000000000000" pitchFamily="50" charset="-128"/>
            </a:endParaRPr>
          </a:p>
        </p:txBody>
      </p:sp>
      <p:sp>
        <p:nvSpPr>
          <p:cNvPr id="22" name="テキスト ボックス 21"/>
          <p:cNvSpPr txBox="1"/>
          <p:nvPr/>
        </p:nvSpPr>
        <p:spPr>
          <a:xfrm>
            <a:off x="193160" y="5571237"/>
            <a:ext cx="8856000" cy="954107"/>
          </a:xfrm>
          <a:prstGeom prst="rect">
            <a:avLst/>
          </a:prstGeom>
          <a:noFill/>
          <a:ln>
            <a:noFill/>
            <a:prstDash val="dash"/>
          </a:ln>
        </p:spPr>
        <p:txBody>
          <a:bodyPr wrap="square" rtlCol="0">
            <a:spAutoFit/>
          </a:bodyPr>
          <a:lstStyle/>
          <a:p>
            <a:pPr marL="177800" lvl="0" indent="-177800">
              <a:defRPr/>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・特定</a:t>
            </a:r>
            <a:r>
              <a:rPr lang="ja-JP" altLang="en-US" sz="1400" dirty="0">
                <a:solidFill>
                  <a:prstClr val="black"/>
                </a:solidFill>
                <a:latin typeface="HG丸ｺﾞｼｯｸM-PRO" panose="020F0600000000000000" pitchFamily="50" charset="-128"/>
                <a:ea typeface="HG丸ｺﾞｼｯｸM-PRO" panose="020F0600000000000000" pitchFamily="50" charset="-128"/>
              </a:rPr>
              <a:t>相談支援事業所は、緊急時の短期入所など</a:t>
            </a:r>
            <a:r>
              <a:rPr lang="ja-JP" altLang="en-US" sz="1400" dirty="0" err="1">
                <a:solidFill>
                  <a:prstClr val="black"/>
                </a:solidFill>
                <a:latin typeface="HG丸ｺﾞｼｯｸM-PRO" panose="020F0600000000000000" pitchFamily="50" charset="-128"/>
                <a:ea typeface="HG丸ｺﾞｼｯｸM-PRO" panose="020F0600000000000000" pitchFamily="50" charset="-128"/>
              </a:rPr>
              <a:t>障がい</a:t>
            </a:r>
            <a:r>
              <a:rPr lang="ja-JP" altLang="en-US" sz="1400" dirty="0">
                <a:solidFill>
                  <a:prstClr val="black"/>
                </a:solidFill>
                <a:latin typeface="HG丸ｺﾞｼｯｸM-PRO" panose="020F0600000000000000" pitchFamily="50" charset="-128"/>
                <a:ea typeface="HG丸ｺﾞｼｯｸM-PRO" panose="020F0600000000000000" pitchFamily="50" charset="-128"/>
              </a:rPr>
              <a:t>福祉サービスを利用するうえで不可欠な機関であるが</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、相談</a:t>
            </a:r>
            <a:r>
              <a:rPr lang="ja-JP" altLang="en-US" sz="1400" dirty="0">
                <a:solidFill>
                  <a:prstClr val="black"/>
                </a:solidFill>
                <a:latin typeface="HG丸ｺﾞｼｯｸM-PRO" panose="020F0600000000000000" pitchFamily="50" charset="-128"/>
                <a:ea typeface="HG丸ｺﾞｼｯｸM-PRO" panose="020F0600000000000000" pitchFamily="50" charset="-128"/>
              </a:rPr>
              <a:t>支援報酬の見直しに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伴い、小規模</a:t>
            </a:r>
            <a:r>
              <a:rPr lang="ja-JP" altLang="en-US" sz="1400" dirty="0">
                <a:solidFill>
                  <a:prstClr val="black"/>
                </a:solidFill>
                <a:latin typeface="HG丸ｺﾞｼｯｸM-PRO" panose="020F0600000000000000" pitchFamily="50" charset="-128"/>
                <a:ea typeface="HG丸ｺﾞｼｯｸM-PRO" panose="020F0600000000000000" pitchFamily="50" charset="-128"/>
              </a:rPr>
              <a:t>な事業所では運営が厳しい。地域生活支援拠点等の窓口となり、緊急</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時の</a:t>
            </a:r>
            <a:r>
              <a:rPr lang="ja-JP" altLang="en-US" sz="1400" dirty="0">
                <a:solidFill>
                  <a:prstClr val="black"/>
                </a:solidFill>
                <a:latin typeface="HG丸ｺﾞｼｯｸM-PRO" panose="020F0600000000000000" pitchFamily="50" charset="-128"/>
                <a:ea typeface="HG丸ｺﾞｼｯｸM-PRO" panose="020F0600000000000000" pitchFamily="50" charset="-128"/>
              </a:rPr>
              <a:t>コーディネートを行う特定相談支援事業所</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が、障</a:t>
            </a:r>
            <a:r>
              <a:rPr lang="ja-JP" altLang="en-US" sz="1400" dirty="0">
                <a:solidFill>
                  <a:prstClr val="black"/>
                </a:solidFill>
                <a:latin typeface="HG丸ｺﾞｼｯｸM-PRO" panose="020F0600000000000000" pitchFamily="50" charset="-128"/>
                <a:ea typeface="HG丸ｺﾞｼｯｸM-PRO" panose="020F0600000000000000" pitchFamily="50" charset="-128"/>
              </a:rPr>
              <a:t>がい者や家族に寄り添い、適切なケアマネジメントを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行うため</a:t>
            </a:r>
            <a:r>
              <a:rPr lang="ja-JP" altLang="en-US" sz="1400" dirty="0">
                <a:solidFill>
                  <a:prstClr val="black"/>
                </a:solidFill>
                <a:latin typeface="HG丸ｺﾞｼｯｸM-PRO" panose="020F0600000000000000" pitchFamily="50" charset="-128"/>
                <a:ea typeface="HG丸ｺﾞｼｯｸM-PRO" panose="020F0600000000000000" pitchFamily="50" charset="-128"/>
              </a:rPr>
              <a:t>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は、質</a:t>
            </a:r>
            <a:r>
              <a:rPr lang="ja-JP" altLang="en-US" sz="1400" dirty="0">
                <a:solidFill>
                  <a:prstClr val="black"/>
                </a:solidFill>
                <a:latin typeface="HG丸ｺﾞｼｯｸM-PRO" panose="020F0600000000000000" pitchFamily="50" charset="-128"/>
                <a:ea typeface="HG丸ｺﾞｼｯｸM-PRO" panose="020F0600000000000000" pitchFamily="50" charset="-128"/>
              </a:rPr>
              <a:t>の高い人材を確保し、安定した運営を行うことが可能な報酬が必要で</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ある。</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60243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086600" y="6001909"/>
            <a:ext cx="2057400" cy="365125"/>
          </a:xfrm>
        </p:spPr>
        <p:txBody>
          <a:bodyPr/>
          <a:lstStyle/>
          <a:p>
            <a:fld id="{D2D8002D-B5B0-4BAC-B1F6-782DDCCE6D9C}" type="slidenum">
              <a:rPr kumimoji="1" lang="ja-JP" altLang="en-US" smtClean="0"/>
              <a:t>7</a:t>
            </a:fld>
            <a:endParaRPr kumimoji="1" lang="ja-JP" altLang="en-US" dirty="0"/>
          </a:p>
        </p:txBody>
      </p:sp>
      <p:sp>
        <p:nvSpPr>
          <p:cNvPr id="9" name="タイトル 1"/>
          <p:cNvSpPr txBox="1">
            <a:spLocks/>
          </p:cNvSpPr>
          <p:nvPr/>
        </p:nvSpPr>
        <p:spPr>
          <a:xfrm>
            <a:off x="107504" y="2752569"/>
            <a:ext cx="3884872" cy="3541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smtClean="0">
                <a:latin typeface="HGSｺﾞｼｯｸE" panose="020B0900000000000000" pitchFamily="50" charset="-128"/>
                <a:ea typeface="HGSｺﾞｼｯｸE" panose="020B0900000000000000" pitchFamily="50" charset="-128"/>
              </a:rPr>
              <a:t>〇生活</a:t>
            </a:r>
            <a:r>
              <a:rPr lang="ja-JP" altLang="en-US" sz="1600" b="1" dirty="0">
                <a:latin typeface="HGSｺﾞｼｯｸE" panose="020B0900000000000000" pitchFamily="50" charset="-128"/>
                <a:ea typeface="HGSｺﾞｼｯｸE" panose="020B0900000000000000" pitchFamily="50" charset="-128"/>
              </a:rPr>
              <a:t>の場等の確保に</a:t>
            </a:r>
            <a:r>
              <a:rPr lang="ja-JP" altLang="en-US" sz="1600" b="1" dirty="0" smtClean="0">
                <a:latin typeface="HGSｺﾞｼｯｸE" panose="020B0900000000000000" pitchFamily="50" charset="-128"/>
                <a:ea typeface="HGSｺﾞｼｯｸE" panose="020B0900000000000000" pitchFamily="50" charset="-128"/>
              </a:rPr>
              <a:t>ついて</a:t>
            </a:r>
            <a:endParaRPr lang="ja-JP" altLang="en-US" sz="1600" b="1" dirty="0">
              <a:latin typeface="HGSｺﾞｼｯｸE" panose="020B0900000000000000" pitchFamily="50" charset="-128"/>
              <a:ea typeface="HGSｺﾞｼｯｸE" panose="020B0900000000000000" pitchFamily="50" charset="-128"/>
            </a:endParaRPr>
          </a:p>
        </p:txBody>
      </p:sp>
      <p:sp>
        <p:nvSpPr>
          <p:cNvPr id="10" name="テキスト ボックス 9"/>
          <p:cNvSpPr txBox="1"/>
          <p:nvPr/>
        </p:nvSpPr>
        <p:spPr>
          <a:xfrm>
            <a:off x="193160" y="3081273"/>
            <a:ext cx="8856000" cy="1169551"/>
          </a:xfrm>
          <a:prstGeom prst="rect">
            <a:avLst/>
          </a:prstGeom>
          <a:noFill/>
          <a:ln>
            <a:noFill/>
            <a:prstDash val="dash"/>
          </a:ln>
        </p:spPr>
        <p:txBody>
          <a:bodyPr wrap="square" rtlCol="0">
            <a:spAutoFit/>
          </a:bodyPr>
          <a:lstStyle/>
          <a:p>
            <a:pPr marL="177800" lvl="0" indent="-177800">
              <a:defRPr/>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・緊急</a:t>
            </a:r>
            <a:r>
              <a:rPr lang="ja-JP" altLang="en-US" sz="1400" dirty="0">
                <a:solidFill>
                  <a:prstClr val="black"/>
                </a:solidFill>
                <a:latin typeface="HG丸ｺﾞｼｯｸM-PRO" panose="020F0600000000000000" pitchFamily="50" charset="-128"/>
                <a:ea typeface="HG丸ｺﾞｼｯｸM-PRO" panose="020F0600000000000000" pitchFamily="50" charset="-128"/>
              </a:rPr>
              <a:t>時には地域生活支援拠点等で対応するが、家庭で</a:t>
            </a:r>
            <a:r>
              <a:rPr lang="ja-JP" altLang="en-US" sz="1400" dirty="0" err="1">
                <a:solidFill>
                  <a:prstClr val="black"/>
                </a:solidFill>
                <a:latin typeface="HG丸ｺﾞｼｯｸM-PRO" panose="020F0600000000000000" pitchFamily="50" charset="-128"/>
                <a:ea typeface="HG丸ｺﾞｼｯｸM-PRO" panose="020F0600000000000000" pitchFamily="50" charset="-128"/>
              </a:rPr>
              <a:t>障がい</a:t>
            </a:r>
            <a:r>
              <a:rPr lang="ja-JP" altLang="en-US" sz="1400" dirty="0">
                <a:solidFill>
                  <a:prstClr val="black"/>
                </a:solidFill>
                <a:latin typeface="HG丸ｺﾞｼｯｸM-PRO" panose="020F0600000000000000" pitchFamily="50" charset="-128"/>
                <a:ea typeface="HG丸ｺﾞｼｯｸM-PRO" panose="020F0600000000000000" pitchFamily="50" charset="-128"/>
              </a:rPr>
              <a:t>者の生活を支えてきた家族の高齢化に伴い、</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いずれ</a:t>
            </a:r>
            <a:r>
              <a:rPr lang="ja-JP" altLang="en-US" sz="1400" dirty="0">
                <a:solidFill>
                  <a:prstClr val="black"/>
                </a:solidFill>
                <a:latin typeface="HG丸ｺﾞｼｯｸM-PRO" panose="020F0600000000000000" pitchFamily="50" charset="-128"/>
                <a:ea typeface="HG丸ｺﾞｼｯｸM-PRO" panose="020F0600000000000000" pitchFamily="50" charset="-128"/>
              </a:rPr>
              <a:t>家族と離れて生活すること等に備え、障がい者がグループホーム</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や一人暮らし</a:t>
            </a:r>
            <a:r>
              <a:rPr lang="ja-JP" altLang="en-US" sz="1400" dirty="0">
                <a:solidFill>
                  <a:prstClr val="black"/>
                </a:solidFill>
                <a:latin typeface="HG丸ｺﾞｼｯｸM-PRO" panose="020F0600000000000000" pitchFamily="50" charset="-128"/>
                <a:ea typeface="HG丸ｺﾞｼｯｸM-PRO" panose="020F0600000000000000" pitchFamily="50" charset="-128"/>
              </a:rPr>
              <a:t>等の今後の</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生活</a:t>
            </a:r>
            <a:r>
              <a:rPr lang="ja-JP" altLang="en-US" sz="1400" dirty="0">
                <a:solidFill>
                  <a:prstClr val="black"/>
                </a:solidFill>
                <a:latin typeface="HG丸ｺﾞｼｯｸM-PRO" panose="020F0600000000000000" pitchFamily="50" charset="-128"/>
                <a:ea typeface="HG丸ｺﾞｼｯｸM-PRO" panose="020F0600000000000000" pitchFamily="50" charset="-128"/>
              </a:rPr>
              <a:t>の場や日中活動の場を選択できるようにすることが求められる</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。その</a:t>
            </a:r>
            <a:r>
              <a:rPr lang="ja-JP" altLang="en-US" sz="1400" dirty="0">
                <a:solidFill>
                  <a:prstClr val="black"/>
                </a:solidFill>
                <a:latin typeface="HG丸ｺﾞｼｯｸM-PRO" panose="020F0600000000000000" pitchFamily="50" charset="-128"/>
                <a:ea typeface="HG丸ｺﾞｼｯｸM-PRO" panose="020F0600000000000000" pitchFamily="50" charset="-128"/>
              </a:rPr>
              <a:t>ためには</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、障</a:t>
            </a:r>
            <a:r>
              <a:rPr lang="ja-JP" altLang="en-US" sz="1400" dirty="0">
                <a:solidFill>
                  <a:prstClr val="black"/>
                </a:solidFill>
                <a:latin typeface="HG丸ｺﾞｼｯｸM-PRO" panose="020F0600000000000000" pitchFamily="50" charset="-128"/>
                <a:ea typeface="HG丸ｺﾞｼｯｸM-PRO" panose="020F0600000000000000" pitchFamily="50" charset="-128"/>
              </a:rPr>
              <a:t>がい福祉サービスの利用</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促進や、体験</a:t>
            </a:r>
            <a:r>
              <a:rPr lang="ja-JP" altLang="en-US" sz="1400" dirty="0">
                <a:solidFill>
                  <a:prstClr val="black"/>
                </a:solidFill>
                <a:latin typeface="HG丸ｺﾞｼｯｸM-PRO" panose="020F0600000000000000" pitchFamily="50" charset="-128"/>
                <a:ea typeface="HG丸ｺﾞｼｯｸM-PRO" panose="020F0600000000000000" pitchFamily="50" charset="-128"/>
              </a:rPr>
              <a:t>できる機会の確保（施設の空きスペース、空き家等の活用）、それぞれの障がいの状況に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応じた</a:t>
            </a:r>
            <a:r>
              <a:rPr lang="ja-JP" altLang="en-US" sz="1400" dirty="0">
                <a:solidFill>
                  <a:prstClr val="black"/>
                </a:solidFill>
                <a:latin typeface="HG丸ｺﾞｼｯｸM-PRO" panose="020F0600000000000000" pitchFamily="50" charset="-128"/>
                <a:ea typeface="HG丸ｺﾞｼｯｸM-PRO" panose="020F0600000000000000" pitchFamily="50" charset="-128"/>
              </a:rPr>
              <a:t>環境整備、消防用設備等への対応が必要である</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a:t>
            </a: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11" name="タイトル 1"/>
          <p:cNvSpPr txBox="1">
            <a:spLocks/>
          </p:cNvSpPr>
          <p:nvPr/>
        </p:nvSpPr>
        <p:spPr>
          <a:xfrm>
            <a:off x="107504" y="4437112"/>
            <a:ext cx="5076000" cy="3541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a:latin typeface="HGSｺﾞｼｯｸE" panose="020B0900000000000000" pitchFamily="50" charset="-128"/>
                <a:ea typeface="HGSｺﾞｼｯｸE" panose="020B0900000000000000" pitchFamily="50" charset="-128"/>
              </a:rPr>
              <a:t>〇地域生活支援拠点等を支える人材の確保に</a:t>
            </a:r>
            <a:r>
              <a:rPr lang="ja-JP" altLang="en-US" sz="1600" b="1" dirty="0" smtClean="0">
                <a:latin typeface="HGSｺﾞｼｯｸE" panose="020B0900000000000000" pitchFamily="50" charset="-128"/>
                <a:ea typeface="HGSｺﾞｼｯｸE" panose="020B0900000000000000" pitchFamily="50" charset="-128"/>
              </a:rPr>
              <a:t>ついて</a:t>
            </a:r>
            <a:endParaRPr lang="ja-JP" altLang="en-US" sz="1600" b="1" dirty="0">
              <a:latin typeface="HGSｺﾞｼｯｸE" panose="020B0900000000000000" pitchFamily="50" charset="-128"/>
              <a:ea typeface="HGSｺﾞｼｯｸE" panose="020B0900000000000000" pitchFamily="50" charset="-128"/>
            </a:endParaRPr>
          </a:p>
        </p:txBody>
      </p:sp>
      <p:sp>
        <p:nvSpPr>
          <p:cNvPr id="12" name="テキスト ボックス 11"/>
          <p:cNvSpPr txBox="1"/>
          <p:nvPr/>
        </p:nvSpPr>
        <p:spPr>
          <a:xfrm>
            <a:off x="193160" y="4765816"/>
            <a:ext cx="8856000" cy="1384995"/>
          </a:xfrm>
          <a:prstGeom prst="rect">
            <a:avLst/>
          </a:prstGeom>
          <a:noFill/>
          <a:ln>
            <a:noFill/>
            <a:prstDash val="dash"/>
          </a:ln>
        </p:spPr>
        <p:txBody>
          <a:bodyPr wrap="square" rtlCol="0">
            <a:spAutoFit/>
          </a:bodyPr>
          <a:lstStyle/>
          <a:p>
            <a:pPr marL="177800" lvl="0" indent="-177800">
              <a:defRPr/>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・緊急</a:t>
            </a:r>
            <a:r>
              <a:rPr lang="ja-JP" altLang="en-US" sz="1400" dirty="0">
                <a:solidFill>
                  <a:prstClr val="black"/>
                </a:solidFill>
                <a:latin typeface="HG丸ｺﾞｼｯｸM-PRO" panose="020F0600000000000000" pitchFamily="50" charset="-128"/>
                <a:ea typeface="HG丸ｺﾞｼｯｸM-PRO" panose="020F0600000000000000" pitchFamily="50" charset="-128"/>
              </a:rPr>
              <a:t>時の受入れ先や、体験の場、生活の場といった受入れ側では、医療的ケアの必要な障がい者、行動障</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がいを</a:t>
            </a:r>
            <a:r>
              <a:rPr lang="ja-JP" altLang="en-US" sz="1400" dirty="0">
                <a:solidFill>
                  <a:prstClr val="black"/>
                </a:solidFill>
                <a:latin typeface="HG丸ｺﾞｼｯｸM-PRO" panose="020F0600000000000000" pitchFamily="50" charset="-128"/>
                <a:ea typeface="HG丸ｺﾞｼｯｸM-PRO" panose="020F0600000000000000" pitchFamily="50" charset="-128"/>
              </a:rPr>
              <a:t>有する重度の障がい者の支援には専門的な知識、技能を持つ職員配置が必要となる。一方、地域</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生活支援</a:t>
            </a:r>
            <a:r>
              <a:rPr lang="ja-JP" altLang="en-US" sz="1400" dirty="0">
                <a:solidFill>
                  <a:prstClr val="black"/>
                </a:solidFill>
                <a:latin typeface="HG丸ｺﾞｼｯｸM-PRO" panose="020F0600000000000000" pitchFamily="50" charset="-128"/>
                <a:ea typeface="HG丸ｺﾞｼｯｸM-PRO" panose="020F0600000000000000" pitchFamily="50" charset="-128"/>
              </a:rPr>
              <a:t>拠点等においてコーディネート、地域の体制づくりの中核を担う相談支援事業所においても必要な</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ケアマネジメント</a:t>
            </a:r>
            <a:r>
              <a:rPr lang="ja-JP" altLang="en-US" sz="1400" dirty="0">
                <a:solidFill>
                  <a:prstClr val="black"/>
                </a:solidFill>
                <a:latin typeface="HG丸ｺﾞｼｯｸM-PRO" panose="020F0600000000000000" pitchFamily="50" charset="-128"/>
                <a:ea typeface="HG丸ｺﾞｼｯｸM-PRO" panose="020F0600000000000000" pitchFamily="50" charset="-128"/>
              </a:rPr>
              <a:t>能力が求められる。相談支援、強度行動障がい者支援、医療的ケア等の専門性を高めるための</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研修の充実や、スキルを有する事業所によるサポート体制等が</a:t>
            </a:r>
            <a:r>
              <a:rPr lang="ja-JP" altLang="en-US" sz="1400" dirty="0">
                <a:solidFill>
                  <a:prstClr val="black"/>
                </a:solidFill>
                <a:latin typeface="HG丸ｺﾞｼｯｸM-PRO" panose="020F0600000000000000" pitchFamily="50" charset="-128"/>
                <a:ea typeface="HG丸ｺﾞｼｯｸM-PRO" panose="020F0600000000000000" pitchFamily="50" charset="-128"/>
              </a:rPr>
              <a:t>必要である。</a:t>
            </a:r>
          </a:p>
          <a:p>
            <a:pPr marL="177800" lvl="0" indent="-177800">
              <a:defRPr/>
            </a:pP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p:txBody>
      </p:sp>
      <p:sp>
        <p:nvSpPr>
          <p:cNvPr id="16" name="タイトル 1"/>
          <p:cNvSpPr txBox="1">
            <a:spLocks/>
          </p:cNvSpPr>
          <p:nvPr/>
        </p:nvSpPr>
        <p:spPr>
          <a:xfrm>
            <a:off x="179511" y="136144"/>
            <a:ext cx="8280000" cy="45596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2400" b="1" dirty="0" smtClean="0">
                <a:latin typeface="ＭＳ ゴシック" panose="020B0609070205080204" pitchFamily="49" charset="-128"/>
                <a:ea typeface="ＭＳ ゴシック" panose="020B0609070205080204" pitchFamily="49" charset="-128"/>
              </a:rPr>
              <a:t>解決すべき課題</a:t>
            </a:r>
            <a:endParaRPr lang="ja-JP" altLang="en-US" sz="2400" b="1" dirty="0">
              <a:latin typeface="ＭＳ ゴシック" panose="020B0609070205080204" pitchFamily="49" charset="-128"/>
              <a:ea typeface="ＭＳ ゴシック" panose="020B0609070205080204" pitchFamily="49" charset="-128"/>
            </a:endParaRPr>
          </a:p>
        </p:txBody>
      </p:sp>
      <p:cxnSp>
        <p:nvCxnSpPr>
          <p:cNvPr id="17" name="直線コネクタ 16"/>
          <p:cNvCxnSpPr/>
          <p:nvPr/>
        </p:nvCxnSpPr>
        <p:spPr>
          <a:xfrm>
            <a:off x="107504" y="620688"/>
            <a:ext cx="8924901" cy="0"/>
          </a:xfrm>
          <a:prstGeom prst="line">
            <a:avLst/>
          </a:prstGeom>
          <a:ln w="38100"/>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3" name="タイトル 1"/>
          <p:cNvSpPr txBox="1">
            <a:spLocks/>
          </p:cNvSpPr>
          <p:nvPr/>
        </p:nvSpPr>
        <p:spPr>
          <a:xfrm>
            <a:off x="107504" y="908720"/>
            <a:ext cx="5076000" cy="35411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600" b="1" dirty="0" smtClean="0">
                <a:latin typeface="HGSｺﾞｼｯｸE" panose="020B0900000000000000" pitchFamily="50" charset="-128"/>
                <a:ea typeface="HGSｺﾞｼｯｸE" panose="020B0900000000000000" pitchFamily="50" charset="-128"/>
              </a:rPr>
              <a:t>〇緊急</a:t>
            </a:r>
            <a:r>
              <a:rPr lang="ja-JP" altLang="en-US" sz="1600" b="1" dirty="0">
                <a:latin typeface="HGSｺﾞｼｯｸE" panose="020B0900000000000000" pitchFamily="50" charset="-128"/>
                <a:ea typeface="HGSｺﾞｼｯｸE" panose="020B0900000000000000" pitchFamily="50" charset="-128"/>
              </a:rPr>
              <a:t>時の受入れ先の確保に</a:t>
            </a:r>
            <a:r>
              <a:rPr lang="ja-JP" altLang="en-US" sz="1600" b="1" dirty="0" smtClean="0">
                <a:latin typeface="HGSｺﾞｼｯｸE" panose="020B0900000000000000" pitchFamily="50" charset="-128"/>
                <a:ea typeface="HGSｺﾞｼｯｸE" panose="020B0900000000000000" pitchFamily="50" charset="-128"/>
              </a:rPr>
              <a:t>ついて</a:t>
            </a:r>
            <a:endParaRPr lang="en-US" altLang="ja-JP" sz="1600" b="1" dirty="0" smtClean="0">
              <a:latin typeface="HGSｺﾞｼｯｸE" panose="020B0900000000000000" pitchFamily="50" charset="-128"/>
              <a:ea typeface="HGSｺﾞｼｯｸE" panose="020B0900000000000000" pitchFamily="50" charset="-128"/>
            </a:endParaRPr>
          </a:p>
        </p:txBody>
      </p:sp>
      <p:sp>
        <p:nvSpPr>
          <p:cNvPr id="14" name="テキスト ボックス 13"/>
          <p:cNvSpPr txBox="1"/>
          <p:nvPr/>
        </p:nvSpPr>
        <p:spPr>
          <a:xfrm>
            <a:off x="193160" y="1237424"/>
            <a:ext cx="8856000" cy="1384995"/>
          </a:xfrm>
          <a:prstGeom prst="rect">
            <a:avLst/>
          </a:prstGeom>
          <a:noFill/>
          <a:ln>
            <a:noFill/>
            <a:prstDash val="dash"/>
          </a:ln>
        </p:spPr>
        <p:txBody>
          <a:bodyPr wrap="square" rtlCol="0">
            <a:spAutoFit/>
          </a:bodyPr>
          <a:lstStyle/>
          <a:p>
            <a:pPr marL="177800" lvl="0" indent="-177800">
              <a:defRPr/>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・緊急</a:t>
            </a:r>
            <a:r>
              <a:rPr lang="ja-JP" altLang="en-US" sz="1400" dirty="0">
                <a:solidFill>
                  <a:prstClr val="black"/>
                </a:solidFill>
                <a:latin typeface="HG丸ｺﾞｼｯｸM-PRO" panose="020F0600000000000000" pitchFamily="50" charset="-128"/>
                <a:ea typeface="HG丸ｺﾞｼｯｸM-PRO" panose="020F0600000000000000" pitchFamily="50" charset="-128"/>
              </a:rPr>
              <a:t>時の受入れ先である短期入所事業所は、レスパイト等の定期利用で、慢性的に満床状態となっている</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場合</a:t>
            </a:r>
            <a:r>
              <a:rPr lang="ja-JP" altLang="en-US" sz="1400" dirty="0">
                <a:solidFill>
                  <a:prstClr val="black"/>
                </a:solidFill>
                <a:latin typeface="HG丸ｺﾞｼｯｸM-PRO" panose="020F0600000000000000" pitchFamily="50" charset="-128"/>
                <a:ea typeface="HG丸ｺﾞｼｯｸM-PRO" panose="020F0600000000000000" pitchFamily="50" charset="-128"/>
              </a:rPr>
              <a:t>が多く、緊急時の利用が難しい。短期入所事業所が緊急</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受入れ先としての機能</a:t>
            </a:r>
            <a:r>
              <a:rPr lang="ja-JP" altLang="en-US" sz="1400" dirty="0">
                <a:solidFill>
                  <a:prstClr val="black"/>
                </a:solidFill>
                <a:latin typeface="HG丸ｺﾞｼｯｸM-PRO" panose="020F0600000000000000" pitchFamily="50" charset="-128"/>
                <a:ea typeface="HG丸ｺﾞｼｯｸM-PRO" panose="020F0600000000000000" pitchFamily="50" charset="-128"/>
              </a:rPr>
              <a:t>を発揮するための空床確保の</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ための</a:t>
            </a:r>
            <a:r>
              <a:rPr lang="ja-JP" altLang="en-US" sz="1400" dirty="0">
                <a:solidFill>
                  <a:prstClr val="black"/>
                </a:solidFill>
                <a:latin typeface="HG丸ｺﾞｼｯｸM-PRO" panose="020F0600000000000000" pitchFamily="50" charset="-128"/>
                <a:ea typeface="HG丸ｺﾞｼｯｸM-PRO" panose="020F0600000000000000" pitchFamily="50" charset="-128"/>
              </a:rPr>
              <a:t>体制整備や、グループホーム、特別養護老人ホームの短期入所等の地域の社会資源の空きスペースを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最大限</a:t>
            </a:r>
            <a:r>
              <a:rPr lang="ja-JP" altLang="en-US" sz="1400" dirty="0">
                <a:solidFill>
                  <a:prstClr val="black"/>
                </a:solidFill>
                <a:latin typeface="HG丸ｺﾞｼｯｸM-PRO" panose="020F0600000000000000" pitchFamily="50" charset="-128"/>
                <a:ea typeface="HG丸ｺﾞｼｯｸM-PRO" panose="020F0600000000000000" pitchFamily="50" charset="-128"/>
              </a:rPr>
              <a:t>活用</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する等の柔軟な受入れ体制が必要である。また、強度行動障がい等の重度障がい者の緊急時</a:t>
            </a:r>
            <a:r>
              <a:rPr lang="ja-JP" altLang="en-US" sz="1400" smtClean="0">
                <a:solidFill>
                  <a:prstClr val="black"/>
                </a:solidFill>
                <a:latin typeface="HG丸ｺﾞｼｯｸM-PRO" panose="020F0600000000000000" pitchFamily="50" charset="-128"/>
                <a:ea typeface="HG丸ｺﾞｼｯｸM-PRO" panose="020F0600000000000000" pitchFamily="50" charset="-128"/>
              </a:rPr>
              <a:t>の受入れ</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を短期入所事業所やグループホーム等で行った場合、初期に適切な支援を可能とするための初期加算の充実が必要である。</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622141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10265</TotalTime>
  <Words>2236</Words>
  <Application>Microsoft Office PowerPoint</Application>
  <PresentationFormat>画面に合わせる (4:3)</PresentationFormat>
  <Paragraphs>73</Paragraphs>
  <Slides>7</Slides>
  <Notes>7</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7</vt:i4>
      </vt:variant>
    </vt:vector>
  </HeadingPairs>
  <TitlesOfParts>
    <vt:vector size="20" baseType="lpstr">
      <vt:lpstr>HGSｺﾞｼｯｸE</vt:lpstr>
      <vt:lpstr>HGSｺﾞｼｯｸM</vt:lpstr>
      <vt:lpstr>HG丸ｺﾞｼｯｸM-PRO</vt:lpstr>
      <vt:lpstr>ＭＳ Ｐゴシック</vt:lpstr>
      <vt:lpstr>ＭＳ Ｐ明朝</vt:lpstr>
      <vt:lpstr>ＭＳ ゴシック</vt:lpstr>
      <vt:lpstr>ＭＳ 明朝</vt:lpstr>
      <vt:lpstr>游ゴシック</vt:lpstr>
      <vt:lpstr>游ゴシック Light</vt:lpstr>
      <vt:lpstr>Arial</vt:lpstr>
      <vt:lpstr>Calibri</vt:lpstr>
      <vt:lpstr>Wingdings</vt:lpstr>
      <vt:lpstr>Office テーマ</vt:lpstr>
      <vt:lpstr>PowerPoint プレゼンテーション</vt:lpstr>
      <vt:lpstr>整備に向けた考え方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地域生活支援拠点の整備</dc:title>
  <dc:creator>山田　安宏</dc:creator>
  <cp:lastModifiedBy>宗美　肖佳</cp:lastModifiedBy>
  <cp:revision>733</cp:revision>
  <cp:lastPrinted>2019-02-20T11:18:34Z</cp:lastPrinted>
  <dcterms:created xsi:type="dcterms:W3CDTF">2018-09-12T07:20:19Z</dcterms:created>
  <dcterms:modified xsi:type="dcterms:W3CDTF">2019-05-29T06:14:12Z</dcterms:modified>
</cp:coreProperties>
</file>