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0" r:id="rId1"/>
  </p:sldMasterIdLst>
  <p:notesMasterIdLst>
    <p:notesMasterId r:id="rId5"/>
  </p:notesMasterIdLst>
  <p:handoutMasterIdLst>
    <p:handoutMasterId r:id="rId6"/>
  </p:handoutMasterIdLst>
  <p:sldIdLst>
    <p:sldId id="356" r:id="rId2"/>
    <p:sldId id="370" r:id="rId3"/>
    <p:sldId id="373"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E81165-F1D1-49DE-A4B1-22763BFEDEF8}">
          <p14:sldIdLst>
            <p14:sldId id="356"/>
            <p14:sldId id="370"/>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2B5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F8F4B279-546B-4566-BB86-CCD863FE3373}" type="datetimeFigureOut">
              <a:rPr kumimoji="1" lang="ja-JP" altLang="en-US" smtClean="0"/>
              <a:t>2019/6/6</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7D4995-71F8-4FD2-B741-EB692C4C985C}" type="datetimeFigureOut">
              <a:rPr kumimoji="1" lang="ja-JP" altLang="en-US" smtClean="0"/>
              <a:t>2019/6/6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1</a:t>
            </a:fld>
            <a:endParaRPr kumimoji="1" lang="ja-JP" altLang="en-US"/>
          </a:p>
        </p:txBody>
      </p:sp>
    </p:spTree>
    <p:extLst>
      <p:ext uri="{BB962C8B-B14F-4D97-AF65-F5344CB8AC3E}">
        <p14:creationId xmlns:p14="http://schemas.microsoft.com/office/powerpoint/2010/main" val="3086763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2</a:t>
            </a:fld>
            <a:endParaRPr kumimoji="1" lang="ja-JP" altLang="en-US"/>
          </a:p>
        </p:txBody>
      </p:sp>
    </p:spTree>
    <p:extLst>
      <p:ext uri="{BB962C8B-B14F-4D97-AF65-F5344CB8AC3E}">
        <p14:creationId xmlns:p14="http://schemas.microsoft.com/office/powerpoint/2010/main" val="2898279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2CC739-2C19-4987-9473-A53E87E4448B}" type="slidenum">
              <a:rPr kumimoji="1" lang="ja-JP" altLang="en-US" smtClean="0"/>
              <a:t>3</a:t>
            </a:fld>
            <a:endParaRPr kumimoji="1" lang="ja-JP" altLang="en-US"/>
          </a:p>
        </p:txBody>
      </p:sp>
    </p:spTree>
    <p:extLst>
      <p:ext uri="{BB962C8B-B14F-4D97-AF65-F5344CB8AC3E}">
        <p14:creationId xmlns:p14="http://schemas.microsoft.com/office/powerpoint/2010/main" val="693315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DE187AB-EF39-480B-97D9-BDEBE2DC35DF}" type="datetime1">
              <a:rPr kumimoji="1" lang="ja-JP" altLang="en-US" smtClean="0"/>
              <a:t>2019/6/6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5727CB-8C60-4332-B6A2-56D4EDFE4B1B}" type="datetime1">
              <a:rPr kumimoji="1" lang="ja-JP" altLang="en-US" smtClean="0"/>
              <a:t>2019/6/6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5C193ED-0DD9-4FCE-A05A-F0A69F9958EE}" type="datetime1">
              <a:rPr kumimoji="1" lang="ja-JP" altLang="en-US" smtClean="0"/>
              <a:t>2019/6/6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8FE2645-32E7-454D-8034-BDAF6979728D}" type="datetime1">
              <a:rPr kumimoji="1" lang="ja-JP" altLang="en-US" smtClean="0"/>
              <a:t>2019/6/6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C6ED37-80B8-42CC-9D56-0BB746F75696}" type="datetime1">
              <a:rPr kumimoji="1" lang="ja-JP" altLang="en-US" smtClean="0"/>
              <a:t>2019/6/6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E1D8B41-3D32-4428-BE1C-CE474D45A690}" type="datetime1">
              <a:rPr kumimoji="1" lang="ja-JP" altLang="en-US" smtClean="0"/>
              <a:t>2019/6/6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DB3EBD9-1537-41AD-85DB-F915EF54DFB4}" type="datetime1">
              <a:rPr kumimoji="1" lang="ja-JP" altLang="en-US" smtClean="0"/>
              <a:t>2019/6/6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A1660A1-8939-4C24-AFFE-8A65115B6012}" type="datetime1">
              <a:rPr kumimoji="1" lang="ja-JP" altLang="en-US" smtClean="0"/>
              <a:t>2019/6/6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324D597-125E-449C-BC76-348B1B99D452}" type="datetime1">
              <a:rPr kumimoji="1" lang="ja-JP" altLang="en-US" smtClean="0"/>
              <a:t>2019/6/6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5615E2A-CECE-4ECC-83F6-A1B714CF83D4}" type="datetime1">
              <a:rPr kumimoji="1" lang="ja-JP" altLang="en-US" smtClean="0"/>
              <a:t>2019/6/6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39F271C-4F06-4C4F-BEDA-640634971074}" type="datetime1">
              <a:rPr kumimoji="1" lang="ja-JP" altLang="en-US" smtClean="0"/>
              <a:t>2019/6/6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B10BF5D-7305-4A56-9A3D-54BCB52EA00E}" type="datetime1">
              <a:rPr kumimoji="1" lang="ja-JP" altLang="en-US" smtClean="0"/>
              <a:t>2019/6/6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161559" y="3844261"/>
            <a:ext cx="2135966" cy="376827"/>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a:latin typeface="HGP明朝B" panose="02020800000000000000" pitchFamily="18" charset="-128"/>
                <a:ea typeface="HGP明朝B" panose="02020800000000000000" pitchFamily="18" charset="-128"/>
              </a:rPr>
              <a:t>＜</a:t>
            </a:r>
            <a:r>
              <a:rPr lang="ja-JP" altLang="en-US" sz="1400" dirty="0" smtClean="0">
                <a:latin typeface="HGP明朝B" panose="02020800000000000000" pitchFamily="18" charset="-128"/>
                <a:ea typeface="HGP明朝B" panose="02020800000000000000" pitchFamily="18" charset="-128"/>
              </a:rPr>
              <a:t>市町村の取り組み＞</a:t>
            </a:r>
            <a:endParaRPr kumimoji="1" lang="ja-JP" altLang="en-US" sz="1400" dirty="0" smtClean="0">
              <a:latin typeface="HGP明朝B" panose="02020800000000000000" pitchFamily="18" charset="-128"/>
              <a:ea typeface="HGP明朝B" panose="02020800000000000000" pitchFamily="18" charset="-128"/>
            </a:endParaRPr>
          </a:p>
        </p:txBody>
      </p:sp>
      <p:sp>
        <p:nvSpPr>
          <p:cNvPr id="17" name="正方形/長方形 16"/>
          <p:cNvSpPr/>
          <p:nvPr/>
        </p:nvSpPr>
        <p:spPr>
          <a:xfrm>
            <a:off x="161290" y="4149080"/>
            <a:ext cx="8922055" cy="2846933"/>
          </a:xfrm>
          <a:prstGeom prst="rect">
            <a:avLst/>
          </a:prstGeom>
        </p:spPr>
        <p:txBody>
          <a:bodyPr wrap="square">
            <a:spAutoFit/>
          </a:bodyPr>
          <a:lstStyle/>
          <a:p>
            <a:pPr marL="180000" indent="-180000">
              <a:spcAft>
                <a:spcPts val="600"/>
              </a:spcAft>
            </a:pPr>
            <a:r>
              <a:rPr lang="ja-JP" altLang="en-US" sz="1400" dirty="0" smtClean="0">
                <a:latin typeface="HGPｺﾞｼｯｸM" panose="020B0600000000000000" pitchFamily="50" charset="-128"/>
                <a:ea typeface="HGPｺﾞｼｯｸM" panose="020B0600000000000000" pitchFamily="50" charset="-128"/>
              </a:rPr>
              <a:t>〇市が実施する地域</a:t>
            </a:r>
            <a:r>
              <a:rPr lang="ja-JP" altLang="en-US" sz="1400" dirty="0">
                <a:latin typeface="HGPｺﾞｼｯｸM" panose="020B0600000000000000" pitchFamily="50" charset="-128"/>
                <a:ea typeface="HGPｺﾞｼｯｸM" panose="020B0600000000000000" pitchFamily="50" charset="-128"/>
              </a:rPr>
              <a:t>生活移行支援</a:t>
            </a:r>
            <a:r>
              <a:rPr lang="ja-JP" altLang="en-US" sz="1400" dirty="0" smtClean="0">
                <a:latin typeface="HGPｺﾞｼｯｸM" panose="020B0600000000000000" pitchFamily="50" charset="-128"/>
                <a:ea typeface="HGPｺﾞｼｯｸM" panose="020B0600000000000000" pitchFamily="50" charset="-128"/>
              </a:rPr>
              <a:t>事業において、委託先</a:t>
            </a:r>
            <a:r>
              <a:rPr lang="ja-JP" altLang="en-US" sz="1400" dirty="0">
                <a:latin typeface="HGPｺﾞｼｯｸM" panose="020B0600000000000000" pitchFamily="50" charset="-128"/>
                <a:ea typeface="HGPｺﾞｼｯｸM" panose="020B0600000000000000" pitchFamily="50" charset="-128"/>
              </a:rPr>
              <a:t>事業所の職員及び市直営の基幹相談支援センターの職員</a:t>
            </a:r>
            <a:r>
              <a:rPr lang="ja-JP" altLang="en-US" sz="1400" dirty="0" smtClean="0">
                <a:latin typeface="HGPｺﾞｼｯｸM" panose="020B0600000000000000" pitchFamily="50" charset="-128"/>
                <a:ea typeface="HGPｺﾞｼｯｸM" panose="020B0600000000000000" pitchFamily="50" charset="-128"/>
              </a:rPr>
              <a:t>が市内の入所施設</a:t>
            </a:r>
            <a:r>
              <a:rPr lang="ja-JP" altLang="en-US" sz="1400" dirty="0">
                <a:latin typeface="HGPｺﾞｼｯｸM" panose="020B0600000000000000" pitchFamily="50" charset="-128"/>
                <a:ea typeface="HGPｺﾞｼｯｸM" panose="020B0600000000000000" pitchFamily="50" charset="-128"/>
              </a:rPr>
              <a:t>を訪問し、入所者及び施設職員に地域移行に関する情報提供等を行っている。また、地域移行に関心のある入所者に</a:t>
            </a:r>
            <a:r>
              <a:rPr lang="ja-JP" altLang="en-US" sz="1400" dirty="0" smtClean="0">
                <a:latin typeface="HGPｺﾞｼｯｸM" panose="020B0600000000000000" pitchFamily="50" charset="-128"/>
                <a:ea typeface="HGPｺﾞｼｯｸM" panose="020B0600000000000000" pitchFamily="50" charset="-128"/>
              </a:rPr>
              <a:t>対し個別</a:t>
            </a:r>
            <a:r>
              <a:rPr lang="ja-JP" altLang="en-US" sz="1400" dirty="0">
                <a:latin typeface="HGPｺﾞｼｯｸM" panose="020B0600000000000000" pitchFamily="50" charset="-128"/>
                <a:ea typeface="HGPｺﾞｼｯｸM" panose="020B0600000000000000" pitchFamily="50" charset="-128"/>
              </a:rPr>
              <a:t>面談を行い、地域移行に向けての相談・助言を行っている。</a:t>
            </a:r>
            <a:r>
              <a:rPr lang="ja-JP" altLang="en-US" sz="1400" dirty="0" smtClean="0">
                <a:latin typeface="HGPｺﾞｼｯｸM" panose="020B0600000000000000" pitchFamily="50" charset="-128"/>
                <a:ea typeface="HGPｺﾞｼｯｸM" panose="020B0600000000000000" pitchFamily="50" charset="-128"/>
              </a:rPr>
              <a:t>（岸和田市）</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400" dirty="0" smtClean="0">
                <a:latin typeface="HGPｺﾞｼｯｸM" panose="020B0600000000000000" pitchFamily="50" charset="-128"/>
                <a:ea typeface="HGPｺﾞｼｯｸM" panose="020B0600000000000000" pitchFamily="50" charset="-128"/>
              </a:rPr>
              <a:t>〇市</a:t>
            </a:r>
            <a:r>
              <a:rPr lang="ja-JP" altLang="en-US" sz="1400" dirty="0">
                <a:latin typeface="HGPｺﾞｼｯｸM" panose="020B0600000000000000" pitchFamily="50" charset="-128"/>
                <a:ea typeface="HGPｺﾞｼｯｸM" panose="020B0600000000000000" pitchFamily="50" charset="-128"/>
              </a:rPr>
              <a:t>が</a:t>
            </a:r>
            <a:r>
              <a:rPr lang="ja-JP" altLang="en-US" sz="1400" dirty="0" smtClean="0">
                <a:latin typeface="HGPｺﾞｼｯｸM" panose="020B0600000000000000" pitchFamily="50" charset="-128"/>
                <a:ea typeface="HGPｺﾞｼｯｸM" panose="020B0600000000000000" pitchFamily="50" charset="-128"/>
              </a:rPr>
              <a:t>実施する地域</a:t>
            </a:r>
            <a:r>
              <a:rPr lang="ja-JP" altLang="en-US" sz="1400" dirty="0">
                <a:latin typeface="HGPｺﾞｼｯｸM" panose="020B0600000000000000" pitchFamily="50" charset="-128"/>
                <a:ea typeface="HGPｺﾞｼｯｸM" panose="020B0600000000000000" pitchFamily="50" charset="-128"/>
              </a:rPr>
              <a:t>移行体制整備</a:t>
            </a:r>
            <a:r>
              <a:rPr lang="ja-JP" altLang="en-US" sz="1400" dirty="0" smtClean="0">
                <a:latin typeface="HGPｺﾞｼｯｸM" panose="020B0600000000000000" pitchFamily="50" charset="-128"/>
                <a:ea typeface="HGPｺﾞｼｯｸM" panose="020B0600000000000000" pitchFamily="50" charset="-128"/>
              </a:rPr>
              <a:t>事業におい</a:t>
            </a:r>
            <a:r>
              <a:rPr lang="ja-JP" altLang="en-US" sz="1400" dirty="0">
                <a:latin typeface="HGPｺﾞｼｯｸM" panose="020B0600000000000000" pitchFamily="50" charset="-128"/>
                <a:ea typeface="HGPｺﾞｼｯｸM" panose="020B0600000000000000" pitchFamily="50" charset="-128"/>
              </a:rPr>
              <a:t>て</a:t>
            </a:r>
            <a:r>
              <a:rPr lang="ja-JP" altLang="en-US" sz="1400" dirty="0" smtClean="0">
                <a:latin typeface="HGPｺﾞｼｯｸM" panose="020B0600000000000000" pitchFamily="50" charset="-128"/>
                <a:ea typeface="HGPｺﾞｼｯｸM" panose="020B0600000000000000" pitchFamily="50" charset="-128"/>
              </a:rPr>
              <a:t>、基幹相談支援センターが市内の入所施設へ</a:t>
            </a:r>
            <a:r>
              <a:rPr lang="ja-JP" altLang="en-US" sz="1400" dirty="0">
                <a:latin typeface="HGPｺﾞｼｯｸM" panose="020B0600000000000000" pitchFamily="50" charset="-128"/>
                <a:ea typeface="HGPｺﾞｼｯｸM" panose="020B0600000000000000" pitchFamily="50" charset="-128"/>
              </a:rPr>
              <a:t>の</a:t>
            </a:r>
            <a:r>
              <a:rPr lang="ja-JP" altLang="en-US" sz="1400" dirty="0" smtClean="0">
                <a:latin typeface="HGPｺﾞｼｯｸM" panose="020B0600000000000000" pitchFamily="50" charset="-128"/>
                <a:ea typeface="HGPｺﾞｼｯｸM" panose="020B0600000000000000" pitchFamily="50" charset="-128"/>
              </a:rPr>
              <a:t>働きかけ</a:t>
            </a:r>
            <a:r>
              <a:rPr lang="ja-JP" altLang="en-US" sz="1400" dirty="0">
                <a:latin typeface="HGPｺﾞｼｯｸM" panose="020B0600000000000000" pitchFamily="50" charset="-128"/>
                <a:ea typeface="HGPｺﾞｼｯｸM" panose="020B0600000000000000" pitchFamily="50" charset="-128"/>
              </a:rPr>
              <a:t>を行っている</a:t>
            </a:r>
            <a:r>
              <a:rPr lang="ja-JP" altLang="en-US" sz="1400" dirty="0" smtClean="0">
                <a:latin typeface="HGPｺﾞｼｯｸM" panose="020B0600000000000000" pitchFamily="50" charset="-128"/>
                <a:ea typeface="HGPｺﾞｼｯｸM" panose="020B0600000000000000" pitchFamily="50" charset="-128"/>
              </a:rPr>
              <a:t>。</a:t>
            </a:r>
            <a:r>
              <a:rPr lang="ja-JP" altLang="en-US" sz="1400" dirty="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a:t>
            </a:r>
            <a:endParaRPr lang="en-US" altLang="ja-JP" sz="1400" dirty="0" smtClean="0">
              <a:latin typeface="HGPｺﾞｼｯｸM" panose="020B0600000000000000" pitchFamily="50" charset="-128"/>
              <a:ea typeface="HGPｺﾞｼｯｸM" panose="020B0600000000000000" pitchFamily="50" charset="-128"/>
            </a:endParaRPr>
          </a:p>
          <a:p>
            <a:pPr>
              <a:spcAft>
                <a:spcPts val="600"/>
              </a:spcAft>
            </a:pPr>
            <a:r>
              <a:rPr lang="ja-JP" altLang="en-US" sz="1400" dirty="0">
                <a:latin typeface="HGPｺﾞｼｯｸM" panose="020B0600000000000000" pitchFamily="50" charset="-128"/>
                <a:ea typeface="HGPｺﾞｼｯｸM" panose="020B0600000000000000" pitchFamily="50" charset="-128"/>
              </a:rPr>
              <a:t>　</a:t>
            </a:r>
            <a:r>
              <a:rPr lang="en-US" altLang="ja-JP" sz="1400" dirty="0" smtClean="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堺市）</a:t>
            </a:r>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〇</a:t>
            </a:r>
            <a:r>
              <a:rPr lang="ja-JP" altLang="en-US" sz="1400" dirty="0" smtClean="0">
                <a:latin typeface="HGPｺﾞｼｯｸM" panose="020B0600000000000000" pitchFamily="50" charset="-128"/>
                <a:ea typeface="HGPｺﾞｼｯｸM" panose="020B0600000000000000" pitchFamily="50" charset="-128"/>
              </a:rPr>
              <a:t>入所</a:t>
            </a:r>
            <a:r>
              <a:rPr lang="ja-JP" altLang="en-US" sz="1400" dirty="0">
                <a:latin typeface="HGPｺﾞｼｯｸM" panose="020B0600000000000000" pitchFamily="50" charset="-128"/>
                <a:ea typeface="HGPｺﾞｼｯｸM" panose="020B0600000000000000" pitchFamily="50" charset="-128"/>
              </a:rPr>
              <a:t>施設・基幹相談支援センター・行政で地域生活移行支援会議を年</a:t>
            </a:r>
            <a:r>
              <a:rPr lang="en-US" altLang="ja-JP" sz="1400" dirty="0">
                <a:latin typeface="HGPｺﾞｼｯｸM" panose="020B0600000000000000" pitchFamily="50" charset="-128"/>
                <a:ea typeface="HGPｺﾞｼｯｸM" panose="020B0600000000000000" pitchFamily="50" charset="-128"/>
              </a:rPr>
              <a:t>2</a:t>
            </a:r>
            <a:r>
              <a:rPr lang="ja-JP" altLang="en-US" sz="1400" dirty="0">
                <a:latin typeface="HGPｺﾞｼｯｸM" panose="020B0600000000000000" pitchFamily="50" charset="-128"/>
                <a:ea typeface="HGPｺﾞｼｯｸM" panose="020B0600000000000000" pitchFamily="50" charset="-128"/>
              </a:rPr>
              <a:t>回開催し、地域</a:t>
            </a:r>
            <a:r>
              <a:rPr lang="ja-JP" altLang="en-US" sz="1400" dirty="0" smtClean="0">
                <a:latin typeface="HGPｺﾞｼｯｸM" panose="020B0600000000000000" pitchFamily="50" charset="-128"/>
                <a:ea typeface="HGPｺﾞｼｯｸM" panose="020B0600000000000000" pitchFamily="50" charset="-128"/>
              </a:rPr>
              <a:t>移行</a:t>
            </a:r>
            <a:r>
              <a:rPr lang="ja-JP" altLang="en-US" sz="1400" dirty="0">
                <a:latin typeface="HGPｺﾞｼｯｸM" panose="020B0600000000000000" pitchFamily="50" charset="-128"/>
                <a:ea typeface="HGPｺﾞｼｯｸM" panose="020B0600000000000000" pitchFamily="50" charset="-128"/>
              </a:rPr>
              <a:t>に関する</a:t>
            </a:r>
            <a:r>
              <a:rPr lang="ja-JP" altLang="en-US" sz="1400" dirty="0" smtClean="0">
                <a:latin typeface="HGPｺﾞｼｯｸM" panose="020B0600000000000000" pitchFamily="50" charset="-128"/>
                <a:ea typeface="HGPｺﾞｼｯｸM" panose="020B0600000000000000" pitchFamily="50" charset="-128"/>
              </a:rPr>
              <a:t>取り組みや課題</a:t>
            </a:r>
            <a:r>
              <a:rPr lang="en-US" altLang="ja-JP" sz="1400" dirty="0">
                <a:latin typeface="HGPｺﾞｼｯｸM" panose="020B0600000000000000" pitchFamily="50" charset="-128"/>
                <a:ea typeface="HGPｺﾞｼｯｸM" panose="020B0600000000000000" pitchFamily="50" charset="-128"/>
              </a:rPr>
              <a:t> </a:t>
            </a:r>
            <a:r>
              <a:rPr lang="en-US" altLang="ja-JP" sz="1400" dirty="0" smtClean="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a:t>
            </a:r>
            <a:endParaRPr lang="en-US" altLang="ja-JP" sz="1400" dirty="0" smtClean="0">
              <a:latin typeface="HGPｺﾞｼｯｸM" panose="020B0600000000000000" pitchFamily="50" charset="-128"/>
              <a:ea typeface="HGPｺﾞｼｯｸM" panose="020B0600000000000000" pitchFamily="50" charset="-128"/>
            </a:endParaRPr>
          </a:p>
          <a:p>
            <a:pPr>
              <a:spcAft>
                <a:spcPts val="600"/>
              </a:spcAft>
            </a:pPr>
            <a:r>
              <a:rPr lang="ja-JP" altLang="en-US" sz="1400" dirty="0">
                <a:latin typeface="HGPｺﾞｼｯｸM" panose="020B0600000000000000" pitchFamily="50" charset="-128"/>
                <a:ea typeface="HGPｺﾞｼｯｸM" panose="020B0600000000000000" pitchFamily="50" charset="-128"/>
              </a:rPr>
              <a:t>　 </a:t>
            </a:r>
            <a:r>
              <a:rPr lang="ja-JP" altLang="en-US" sz="1400" dirty="0">
                <a:latin typeface="HGPｺﾞｼｯｸM" panose="020B0600000000000000" pitchFamily="50" charset="-128"/>
                <a:ea typeface="HGPｺﾞｼｯｸM" panose="020B0600000000000000" pitchFamily="50" charset="-128"/>
              </a:rPr>
              <a:t>等</a:t>
            </a:r>
            <a:r>
              <a:rPr lang="ja-JP" altLang="en-US" sz="1400" dirty="0" smtClean="0">
                <a:latin typeface="HGPｺﾞｼｯｸM" panose="020B0600000000000000" pitchFamily="50" charset="-128"/>
                <a:ea typeface="HGPｺﾞｼｯｸM" panose="020B0600000000000000" pitchFamily="50" charset="-128"/>
              </a:rPr>
              <a:t>を</a:t>
            </a:r>
            <a:r>
              <a:rPr lang="ja-JP" altLang="en-US" sz="1400" dirty="0">
                <a:latin typeface="HGPｺﾞｼｯｸM" panose="020B0600000000000000" pitchFamily="50" charset="-128"/>
                <a:ea typeface="HGPｺﾞｼｯｸM" panose="020B0600000000000000" pitchFamily="50" charset="-128"/>
              </a:rPr>
              <a:t>共有している。（</a:t>
            </a:r>
            <a:r>
              <a:rPr lang="ja-JP" altLang="en-US" sz="1400" dirty="0" smtClean="0">
                <a:latin typeface="HGPｺﾞｼｯｸM" panose="020B0600000000000000" pitchFamily="50" charset="-128"/>
                <a:ea typeface="HGPｺﾞｼｯｸM" panose="020B0600000000000000" pitchFamily="50" charset="-128"/>
              </a:rPr>
              <a:t>堺市他）</a:t>
            </a:r>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smtClean="0">
                <a:latin typeface="HGSｺﾞｼｯｸM" panose="020B0600000000000000" pitchFamily="50" charset="-128"/>
                <a:ea typeface="HGSｺﾞｼｯｸM" panose="020B0600000000000000" pitchFamily="50" charset="-128"/>
              </a:rPr>
              <a:t>〇すべ</a:t>
            </a:r>
            <a:r>
              <a:rPr lang="ja-JP" altLang="en-US" sz="1400" dirty="0">
                <a:latin typeface="HGSｺﾞｼｯｸM" panose="020B0600000000000000" pitchFamily="50" charset="-128"/>
                <a:ea typeface="HGSｺﾞｼｯｸM" panose="020B0600000000000000" pitchFamily="50" charset="-128"/>
              </a:rPr>
              <a:t>て</a:t>
            </a:r>
            <a:r>
              <a:rPr lang="ja-JP" altLang="en-US" sz="1400" dirty="0" smtClean="0">
                <a:latin typeface="HGSｺﾞｼｯｸM" panose="020B0600000000000000" pitchFamily="50" charset="-128"/>
                <a:ea typeface="HGSｺﾞｼｯｸM" panose="020B0600000000000000" pitchFamily="50" charset="-128"/>
              </a:rPr>
              <a:t>の</a:t>
            </a:r>
            <a:r>
              <a:rPr lang="ja-JP" altLang="en-US" sz="1400" dirty="0">
                <a:latin typeface="HGSｺﾞｼｯｸM" panose="020B0600000000000000" pitchFamily="50" charset="-128"/>
                <a:ea typeface="HGSｺﾞｼｯｸM" panose="020B0600000000000000" pitchFamily="50" charset="-128"/>
              </a:rPr>
              <a:t>入所者に計画相談支援</a:t>
            </a:r>
            <a:r>
              <a:rPr lang="ja-JP" altLang="en-US" sz="1400" dirty="0" smtClean="0">
                <a:latin typeface="HGSｺﾞｼｯｸM" panose="020B0600000000000000" pitchFamily="50" charset="-128"/>
                <a:ea typeface="HGSｺﾞｼｯｸM" panose="020B0600000000000000" pitchFamily="50" charset="-128"/>
              </a:rPr>
              <a:t>をつ</a:t>
            </a:r>
            <a:r>
              <a:rPr lang="ja-JP" altLang="en-US" sz="1400" dirty="0">
                <a:latin typeface="HGSｺﾞｼｯｸM" panose="020B0600000000000000" pitchFamily="50" charset="-128"/>
                <a:ea typeface="HGSｺﾞｼｯｸM" panose="020B0600000000000000" pitchFamily="50" charset="-128"/>
              </a:rPr>
              <a:t>け</a:t>
            </a:r>
            <a:r>
              <a:rPr lang="ja-JP" altLang="en-US" sz="1400" dirty="0" smtClean="0">
                <a:latin typeface="HGSｺﾞｼｯｸM" panose="020B0600000000000000" pitchFamily="50" charset="-128"/>
                <a:ea typeface="HGSｺﾞｼｯｸM" panose="020B0600000000000000" pitchFamily="50" charset="-128"/>
              </a:rPr>
              <a:t>、モニタリングの度に相談支援専門員が</a:t>
            </a:r>
            <a:r>
              <a:rPr lang="ja-JP" altLang="en-US" sz="1400" dirty="0">
                <a:latin typeface="HGSｺﾞｼｯｸM" panose="020B0600000000000000" pitchFamily="50" charset="-128"/>
                <a:ea typeface="HGSｺﾞｼｯｸM" panose="020B0600000000000000" pitchFamily="50" charset="-128"/>
              </a:rPr>
              <a:t>入所者</a:t>
            </a:r>
            <a:r>
              <a:rPr lang="ja-JP" altLang="en-US" sz="1400" dirty="0" smtClean="0">
                <a:latin typeface="HGSｺﾞｼｯｸM" panose="020B0600000000000000" pitchFamily="50" charset="-128"/>
                <a:ea typeface="HGSｺﾞｼｯｸM" panose="020B0600000000000000" pitchFamily="50" charset="-128"/>
              </a:rPr>
              <a:t>や</a:t>
            </a:r>
            <a:r>
              <a:rPr lang="ja-JP" altLang="en-US" sz="1400" dirty="0">
                <a:latin typeface="HGSｺﾞｼｯｸM" panose="020B0600000000000000" pitchFamily="50" charset="-128"/>
                <a:ea typeface="HGSｺﾞｼｯｸM" panose="020B0600000000000000" pitchFamily="50" charset="-128"/>
              </a:rPr>
              <a:t>家族</a:t>
            </a:r>
            <a:r>
              <a:rPr lang="ja-JP" altLang="en-US" sz="1400" dirty="0" smtClean="0">
                <a:latin typeface="HGSｺﾞｼｯｸM" panose="020B0600000000000000" pitchFamily="50" charset="-128"/>
                <a:ea typeface="HGSｺﾞｼｯｸM" panose="020B0600000000000000" pitchFamily="50" charset="-128"/>
              </a:rPr>
              <a:t>に地域</a:t>
            </a:r>
            <a:r>
              <a:rPr lang="ja-JP" altLang="en-US" sz="1400" dirty="0">
                <a:latin typeface="HGSｺﾞｼｯｸM" panose="020B0600000000000000" pitchFamily="50" charset="-128"/>
                <a:ea typeface="HGSｺﾞｼｯｸM" panose="020B0600000000000000" pitchFamily="50" charset="-128"/>
              </a:rPr>
              <a:t>移行の</a:t>
            </a:r>
            <a:r>
              <a:rPr lang="ja-JP" altLang="en-US" sz="1400" dirty="0" smtClean="0">
                <a:latin typeface="HGSｺﾞｼｯｸM" panose="020B0600000000000000" pitchFamily="50" charset="-128"/>
                <a:ea typeface="HGSｺﾞｼｯｸM" panose="020B0600000000000000" pitchFamily="50" charset="-128"/>
              </a:rPr>
              <a:t>希</a:t>
            </a:r>
            <a:endParaRPr lang="en-US" altLang="ja-JP" sz="1400" dirty="0" smtClean="0">
              <a:latin typeface="HGSｺﾞｼｯｸM" panose="020B0600000000000000" pitchFamily="50" charset="-128"/>
              <a:ea typeface="HGSｺﾞｼｯｸM" panose="020B0600000000000000" pitchFamily="50" charset="-128"/>
            </a:endParaRPr>
          </a:p>
          <a:p>
            <a:pPr>
              <a:spcAft>
                <a:spcPts val="600"/>
              </a:spcAft>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望</a:t>
            </a:r>
            <a:r>
              <a:rPr lang="ja-JP" altLang="en-US" sz="1400" dirty="0">
                <a:latin typeface="HGSｺﾞｼｯｸM" panose="020B0600000000000000" pitchFamily="50" charset="-128"/>
                <a:ea typeface="HGSｺﾞｼｯｸM" panose="020B0600000000000000" pitchFamily="50" charset="-128"/>
              </a:rPr>
              <a:t>を確認している。また、施設</a:t>
            </a:r>
            <a:r>
              <a:rPr lang="ja-JP" altLang="en-US" sz="1400" dirty="0" smtClean="0">
                <a:latin typeface="HGSｺﾞｼｯｸM" panose="020B0600000000000000" pitchFamily="50" charset="-128"/>
                <a:ea typeface="HGSｺﾞｼｯｸM" panose="020B0600000000000000" pitchFamily="50" charset="-128"/>
              </a:rPr>
              <a:t>職員に対しても、本人の地域移行の見通しを聞き取っている。</a:t>
            </a:r>
            <a:r>
              <a:rPr lang="ja-JP" altLang="en-US" sz="1400" dirty="0">
                <a:latin typeface="HGSｺﾞｼｯｸM" panose="020B0600000000000000" pitchFamily="50" charset="-128"/>
                <a:ea typeface="HGSｺﾞｼｯｸM" panose="020B0600000000000000" pitchFamily="50" charset="-128"/>
              </a:rPr>
              <a:t>（摂津市</a:t>
            </a:r>
            <a:r>
              <a:rPr lang="ja-JP" altLang="en-US" sz="1400" dirty="0" smtClean="0">
                <a:latin typeface="HGSｺﾞｼｯｸM" panose="020B0600000000000000" pitchFamily="50" charset="-128"/>
                <a:ea typeface="HGSｺﾞｼｯｸM" panose="020B0600000000000000" pitchFamily="50" charset="-128"/>
              </a:rPr>
              <a:t>）</a:t>
            </a:r>
            <a:endParaRPr lang="en-US" altLang="ja-JP" sz="1400" dirty="0">
              <a:latin typeface="HGSｺﾞｼｯｸM" panose="020B0600000000000000" pitchFamily="50" charset="-128"/>
              <a:ea typeface="HGSｺﾞｼｯｸM" panose="020B0600000000000000" pitchFamily="50" charset="-128"/>
            </a:endParaRPr>
          </a:p>
          <a:p>
            <a:pPr marL="180000" indent="-180000"/>
            <a:r>
              <a:rPr lang="ja-JP" altLang="en-US" sz="1400" dirty="0" smtClean="0">
                <a:latin typeface="HGSｺﾞｼｯｸM" panose="020B0600000000000000" pitchFamily="50" charset="-128"/>
                <a:ea typeface="HGSｺﾞｼｯｸM" panose="020B0600000000000000" pitchFamily="50" charset="-128"/>
              </a:rPr>
              <a:t>〇地域移行の推進にあたり、各区の基幹相談支援センターと入所施設との顔の見える関係を築くため、市（福祉局）が調整役を担い、</a:t>
            </a:r>
            <a:r>
              <a:rPr lang="en-US" altLang="ja-JP" sz="1400" dirty="0">
                <a:latin typeface="HGSｺﾞｼｯｸM" panose="020B0600000000000000" pitchFamily="50" charset="-128"/>
                <a:ea typeface="HGSｺﾞｼｯｸM" panose="020B0600000000000000" pitchFamily="50" charset="-128"/>
              </a:rPr>
              <a:t>3</a:t>
            </a:r>
            <a:r>
              <a:rPr lang="ja-JP" altLang="en-US" sz="1400" dirty="0" smtClean="0">
                <a:latin typeface="HGSｺﾞｼｯｸM" panose="020B0600000000000000" pitchFamily="50" charset="-128"/>
                <a:ea typeface="HGSｺﾞｼｯｸM" panose="020B0600000000000000" pitchFamily="50" charset="-128"/>
              </a:rPr>
              <a:t>者で意見交換等を行っている。（大阪市</a:t>
            </a:r>
            <a:r>
              <a:rPr lang="ja-JP" altLang="en-US" sz="1400" dirty="0">
                <a:latin typeface="HGSｺﾞｼｯｸM" panose="020B0600000000000000" pitchFamily="50" charset="-128"/>
                <a:ea typeface="HGSｺﾞｼｯｸM" panose="020B0600000000000000" pitchFamily="50" charset="-128"/>
              </a:rPr>
              <a:t>）　</a:t>
            </a:r>
            <a:endParaRPr lang="en-US" altLang="ja-JP" sz="1400" dirty="0">
              <a:latin typeface="HGSｺﾞｼｯｸM" panose="020B0600000000000000" pitchFamily="50" charset="-128"/>
              <a:ea typeface="HGSｺﾞｼｯｸM" panose="020B0600000000000000" pitchFamily="50" charset="-128"/>
            </a:endParaRPr>
          </a:p>
        </p:txBody>
      </p:sp>
      <p:sp>
        <p:nvSpPr>
          <p:cNvPr id="2" name="正方形/長方形 1"/>
          <p:cNvSpPr/>
          <p:nvPr/>
        </p:nvSpPr>
        <p:spPr>
          <a:xfrm>
            <a:off x="161290" y="1065933"/>
            <a:ext cx="8922056" cy="1426963"/>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240021" y="2924944"/>
            <a:ext cx="8781769" cy="764312"/>
          </a:xfrm>
          <a:prstGeom prst="rect">
            <a:avLst/>
          </a:prstGeom>
          <a:ln>
            <a:noFill/>
            <a:prstDash val="dash"/>
          </a:ln>
        </p:spPr>
        <p:txBody>
          <a:bodyPr wrap="square">
            <a:spAutoFit/>
          </a:bodyPr>
          <a:lstStyle/>
          <a:p>
            <a:pPr marL="185738" indent="-185738">
              <a:spcAft>
                <a:spcPts val="1400"/>
              </a:spcAft>
            </a:pPr>
            <a:r>
              <a:rPr lang="ja-JP" altLang="en-US" sz="1600" b="1" dirty="0" smtClean="0">
                <a:latin typeface="HG丸ｺﾞｼｯｸM-PRO" panose="020F0600000000000000" pitchFamily="50" charset="-128"/>
                <a:ea typeface="HG丸ｺﾞｼｯｸM-PRO" panose="020F0600000000000000" pitchFamily="50" charset="-128"/>
              </a:rPr>
              <a:t>・地域生活をイメージできるようにするために具体的にどう取り組むべきか。</a:t>
            </a:r>
            <a:endParaRPr lang="en-US" altLang="ja-JP" sz="1600" b="1" dirty="0" smtClean="0">
              <a:latin typeface="HG丸ｺﾞｼｯｸM-PRO" panose="020F0600000000000000" pitchFamily="50" charset="-128"/>
              <a:ea typeface="HG丸ｺﾞｼｯｸM-PRO" panose="020F0600000000000000" pitchFamily="50" charset="-128"/>
            </a:endParaRPr>
          </a:p>
          <a:p>
            <a:pPr marL="185738" indent="-185738"/>
            <a:r>
              <a:rPr lang="ja-JP" altLang="en-US" sz="1600" b="1" dirty="0" smtClean="0">
                <a:latin typeface="HG丸ｺﾞｼｯｸM-PRO" panose="020F0600000000000000" pitchFamily="50" charset="-128"/>
                <a:ea typeface="HG丸ｺﾞｼｯｸM-PRO" panose="020F0600000000000000" pitchFamily="50" charset="-128"/>
              </a:rPr>
              <a:t>・意思決定の支援をするために必要な取り組みとは何か。</a:t>
            </a:r>
            <a:endParaRPr lang="en-US" altLang="ja-JP" sz="1600" b="1" dirty="0" smtClean="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36853" y="921917"/>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 name="タイトル 1"/>
          <p:cNvSpPr txBox="1">
            <a:spLocks/>
          </p:cNvSpPr>
          <p:nvPr/>
        </p:nvSpPr>
        <p:spPr>
          <a:xfrm>
            <a:off x="136853" y="472424"/>
            <a:ext cx="7179420" cy="436296"/>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HG丸ｺﾞｼｯｸM-PRO" panose="020F0600000000000000" pitchFamily="50" charset="-128"/>
                <a:ea typeface="HG丸ｺﾞｼｯｸM-PRO" panose="020F0600000000000000" pitchFamily="50" charset="-128"/>
              </a:rPr>
              <a:t>論点</a:t>
            </a:r>
            <a:r>
              <a:rPr lang="en-US" altLang="ja-JP" sz="2400" b="1" dirty="0" smtClean="0">
                <a:latin typeface="HG丸ｺﾞｼｯｸM-PRO" panose="020F0600000000000000" pitchFamily="50" charset="-128"/>
                <a:ea typeface="HG丸ｺﾞｼｯｸM-PRO" panose="020F0600000000000000" pitchFamily="50" charset="-128"/>
              </a:rPr>
              <a:t>1</a:t>
            </a:r>
            <a:r>
              <a:rPr lang="ja-JP" altLang="en-US" sz="2400" b="1" dirty="0" smtClean="0">
                <a:latin typeface="HG丸ｺﾞｼｯｸM-PRO" panose="020F0600000000000000" pitchFamily="50" charset="-128"/>
                <a:ea typeface="HG丸ｺﾞｼｯｸM-PRO" panose="020F0600000000000000" pitchFamily="50" charset="-128"/>
              </a:rPr>
              <a:t>：入所者へのアプローチについて</a:t>
            </a: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178346" y="1092513"/>
            <a:ext cx="8781769" cy="1400383"/>
          </a:xfrm>
          <a:prstGeom prst="rect">
            <a:avLst/>
          </a:prstGeom>
          <a:noFill/>
        </p:spPr>
        <p:txBody>
          <a:bodyPr wrap="square">
            <a:spAutoFit/>
          </a:bodyPr>
          <a:lstStyle/>
          <a:p>
            <a:r>
              <a:rPr lang="ja-JP" altLang="en-US" sz="1600" dirty="0" smtClean="0">
                <a:latin typeface="HG丸ｺﾞｼｯｸM-PRO" panose="020F0600000000000000" pitchFamily="50" charset="-128"/>
                <a:ea typeface="HG丸ｺﾞｼｯｸM-PRO" panose="020F0600000000000000" pitchFamily="50" charset="-128"/>
              </a:rPr>
              <a:t>・地域移行を希望する入所者の地域移行を進めていけるよう、市町村</a:t>
            </a:r>
            <a:r>
              <a:rPr lang="ja-JP" altLang="en-US" sz="1600" dirty="0">
                <a:latin typeface="HG丸ｺﾞｼｯｸM-PRO" panose="020F0600000000000000" pitchFamily="50" charset="-128"/>
                <a:ea typeface="HG丸ｺﾞｼｯｸM-PRO" panose="020F0600000000000000" pitchFamily="50" charset="-128"/>
              </a:rPr>
              <a:t>、</a:t>
            </a:r>
            <a:r>
              <a:rPr lang="ja-JP" altLang="en-US" sz="1600" dirty="0" smtClean="0">
                <a:latin typeface="HG丸ｺﾞｼｯｸM-PRO" panose="020F0600000000000000" pitchFamily="50" charset="-128"/>
                <a:ea typeface="HG丸ｺﾞｼｯｸM-PRO" panose="020F0600000000000000" pitchFamily="50" charset="-128"/>
              </a:rPr>
              <a:t>相談支援事業所等、</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入所施設が協力して入所者の状況把握を行うなど、関係者の信頼関係の構築と連携が必要</a:t>
            </a:r>
            <a:endParaRPr lang="en-US" altLang="ja-JP" sz="1600" dirty="0" smtClean="0">
              <a:latin typeface="HG丸ｺﾞｼｯｸM-PRO" panose="020F0600000000000000" pitchFamily="50" charset="-128"/>
              <a:ea typeface="HG丸ｺﾞｼｯｸM-PRO" panose="020F0600000000000000" pitchFamily="50" charset="-128"/>
            </a:endParaRPr>
          </a:p>
          <a:p>
            <a:pPr>
              <a:spcAft>
                <a:spcPts val="600"/>
              </a:spcAft>
            </a:pPr>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ではないか。</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・地域での生活をイメージできる</a:t>
            </a:r>
            <a:r>
              <a:rPr lang="ja-JP" altLang="en-US" sz="1600" dirty="0">
                <a:latin typeface="HG丸ｺﾞｼｯｸM-PRO" panose="020F0600000000000000" pitchFamily="50" charset="-128"/>
                <a:ea typeface="HG丸ｺﾞｼｯｸM-PRO" panose="020F0600000000000000" pitchFamily="50" charset="-128"/>
              </a:rPr>
              <a:t>よう</a:t>
            </a:r>
            <a:r>
              <a:rPr lang="ja-JP" altLang="en-US" sz="1600" dirty="0" smtClean="0">
                <a:latin typeface="HG丸ｺﾞｼｯｸM-PRO" panose="020F0600000000000000" pitchFamily="50" charset="-128"/>
                <a:ea typeface="HG丸ｺﾞｼｯｸM-PRO" panose="020F0600000000000000" pitchFamily="50" charset="-128"/>
              </a:rPr>
              <a:t>、入所施設から</a:t>
            </a:r>
            <a:r>
              <a:rPr lang="ja-JP" altLang="en-US" sz="1600" dirty="0">
                <a:latin typeface="HG丸ｺﾞｼｯｸM-PRO" panose="020F0600000000000000" pitchFamily="50" charset="-128"/>
                <a:ea typeface="HG丸ｺﾞｼｯｸM-PRO" panose="020F0600000000000000" pitchFamily="50" charset="-128"/>
              </a:rPr>
              <a:t>の</a:t>
            </a:r>
            <a:r>
              <a:rPr lang="ja-JP" altLang="en-US" sz="1600" dirty="0" smtClean="0">
                <a:latin typeface="HG丸ｺﾞｼｯｸM-PRO" panose="020F0600000000000000" pitchFamily="50" charset="-128"/>
                <a:ea typeface="HG丸ｺﾞｼｯｸM-PRO" panose="020F0600000000000000" pitchFamily="50" charset="-128"/>
              </a:rPr>
              <a:t>外出や</a:t>
            </a:r>
            <a:r>
              <a:rPr lang="ja-JP" altLang="en-US" sz="1600" dirty="0">
                <a:latin typeface="HG丸ｺﾞｼｯｸM-PRO" panose="020F0600000000000000" pitchFamily="50" charset="-128"/>
                <a:ea typeface="HG丸ｺﾞｼｯｸM-PRO" panose="020F0600000000000000" pitchFamily="50" charset="-128"/>
              </a:rPr>
              <a:t>地域</a:t>
            </a:r>
            <a:r>
              <a:rPr lang="ja-JP" altLang="en-US" sz="1600" dirty="0" smtClean="0">
                <a:latin typeface="HG丸ｺﾞｼｯｸM-PRO" panose="020F0600000000000000" pitchFamily="50" charset="-128"/>
                <a:ea typeface="HG丸ｺﾞｼｯｸM-PRO" panose="020F0600000000000000" pitchFamily="50" charset="-128"/>
              </a:rPr>
              <a:t>生活の体験についての検</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討が必要ではないか。</a:t>
            </a:r>
            <a:endParaRPr lang="en-US" altLang="ja-JP" sz="1600" dirty="0" smtClean="0">
              <a:latin typeface="HG丸ｺﾞｼｯｸM-PRO" panose="020F0600000000000000" pitchFamily="50" charset="-128"/>
              <a:ea typeface="HG丸ｺﾞｼｯｸM-PRO" panose="020F0600000000000000" pitchFamily="50" charset="-128"/>
            </a:endParaRPr>
          </a:p>
        </p:txBody>
      </p:sp>
      <p:sp>
        <p:nvSpPr>
          <p:cNvPr id="10" name="スライド番号プレースホルダー 9"/>
          <p:cNvSpPr>
            <a:spLocks noGrp="1"/>
          </p:cNvSpPr>
          <p:nvPr>
            <p:ph type="sldNum" sz="quarter" idx="12"/>
          </p:nvPr>
        </p:nvSpPr>
        <p:spPr>
          <a:xfrm>
            <a:off x="7051104" y="6520259"/>
            <a:ext cx="2057400" cy="365125"/>
          </a:xfrm>
        </p:spPr>
        <p:txBody>
          <a:bodyPr/>
          <a:lstStyle/>
          <a:p>
            <a:fld id="{D2D8002D-B5B0-4BAC-B1F6-782DDCCE6D9C}" type="slidenum">
              <a:rPr kumimoji="1" lang="ja-JP" altLang="en-US" b="1" smtClean="0">
                <a:solidFill>
                  <a:schemeClr val="tx1"/>
                </a:solidFill>
                <a:latin typeface="HGP創英角ｺﾞｼｯｸUB" panose="020B0900000000000000" pitchFamily="50" charset="-128"/>
                <a:ea typeface="HGP創英角ｺﾞｼｯｸUB" panose="020B0900000000000000" pitchFamily="50" charset="-128"/>
              </a:rPr>
              <a:t>1</a:t>
            </a:fld>
            <a:endParaRPr kumimoji="1" lang="ja-JP" altLang="en-US" b="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5" name="角丸四角形 14"/>
          <p:cNvSpPr/>
          <p:nvPr/>
        </p:nvSpPr>
        <p:spPr>
          <a:xfrm>
            <a:off x="7928352" y="135727"/>
            <a:ext cx="1049698" cy="415037"/>
          </a:xfrm>
          <a:prstGeom prst="roundRect">
            <a:avLst/>
          </a:prstGeom>
          <a:ln/>
        </p:spPr>
        <p:style>
          <a:lnRef idx="2">
            <a:schemeClr val="dk1"/>
          </a:lnRef>
          <a:fillRef idx="1">
            <a:schemeClr val="lt1"/>
          </a:fillRef>
          <a:effectRef idx="0">
            <a:schemeClr val="dk1"/>
          </a:effectRef>
          <a:fontRef idx="minor">
            <a:schemeClr val="dk1"/>
          </a:fontRef>
        </p:style>
        <p:txBody>
          <a:bodyPr rtlCol="0" anchor="t"/>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b="1" dirty="0" smtClean="0">
                <a:latin typeface="HG丸ｺﾞｼｯｸM-PRO" panose="020F0600000000000000" pitchFamily="50" charset="-128"/>
                <a:ea typeface="HG丸ｺﾞｼｯｸM-PRO" panose="020F0600000000000000" pitchFamily="50" charset="-128"/>
              </a:rPr>
              <a:t>資料２</a:t>
            </a:r>
          </a:p>
        </p:txBody>
      </p:sp>
      <p:sp>
        <p:nvSpPr>
          <p:cNvPr id="16" name="タイトル 1"/>
          <p:cNvSpPr txBox="1">
            <a:spLocks/>
          </p:cNvSpPr>
          <p:nvPr/>
        </p:nvSpPr>
        <p:spPr>
          <a:xfrm>
            <a:off x="1835696" y="44624"/>
            <a:ext cx="5480577" cy="436296"/>
          </a:xfrm>
          <a:prstGeom prst="rect">
            <a:avLst/>
          </a:prstGeom>
          <a:ln>
            <a:solidFill>
              <a:schemeClr val="tx1"/>
            </a:solidFill>
          </a:ln>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800" b="1" dirty="0" smtClean="0">
                <a:latin typeface="HG丸ｺﾞｼｯｸM-PRO" panose="020F0600000000000000" pitchFamily="50" charset="-128"/>
                <a:ea typeface="HG丸ｺﾞｼｯｸM-PRO" panose="020F0600000000000000" pitchFamily="50" charset="-128"/>
              </a:rPr>
              <a:t>施設入所者の地域移行について</a:t>
            </a:r>
            <a:endParaRPr lang="ja-JP" altLang="en-US" sz="2800" b="1" dirty="0">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187374" y="2611898"/>
            <a:ext cx="8887065" cy="1138521"/>
          </a:xfrm>
          <a:prstGeom prst="rect">
            <a:avLst/>
          </a:prstGeom>
          <a:noFill/>
          <a:ln w="28575">
            <a:solidFill>
              <a:schemeClr val="tx1"/>
            </a:solidFill>
            <a:prstDash val="solid"/>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179512" y="2611898"/>
            <a:ext cx="1143222" cy="338554"/>
          </a:xfrm>
          <a:prstGeom prst="rect">
            <a:avLst/>
          </a:prstGeom>
          <a:solidFill>
            <a:schemeClr val="tx1"/>
          </a:solidFill>
          <a:ln>
            <a:noFill/>
            <a:prstDash val="dash"/>
          </a:ln>
        </p:spPr>
        <p:txBody>
          <a:bodyPr wrap="square" rtlCol="0">
            <a:spAutoFit/>
          </a:bodyPr>
          <a:lstStyle/>
          <a:p>
            <a:r>
              <a:rPr lang="ja-JP" altLang="en-US" sz="1600" b="1" dirty="0" smtClean="0">
                <a:solidFill>
                  <a:srgbClr val="FFFFFF"/>
                </a:solidFill>
                <a:latin typeface="HGS明朝B" panose="02020800000000000000" pitchFamily="18" charset="-128"/>
                <a:ea typeface="HGS明朝B" panose="02020800000000000000" pitchFamily="18" charset="-128"/>
              </a:rPr>
              <a:t>検討課題</a:t>
            </a:r>
            <a:endParaRPr kumimoji="1" lang="ja-JP" altLang="en-US" sz="1600" b="1" dirty="0">
              <a:solidFill>
                <a:srgbClr val="FFFFFF"/>
              </a:solidFill>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1142304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36851" y="866417"/>
            <a:ext cx="8946495" cy="1410455"/>
          </a:xfrm>
          <a:prstGeom prst="rect">
            <a:avLst/>
          </a:prstGeom>
          <a:solidFill>
            <a:schemeClr val="tx2">
              <a:lumMod val="20000"/>
              <a:lumOff val="80000"/>
            </a:schemeClr>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タイトル 1"/>
          <p:cNvSpPr>
            <a:spLocks noGrp="1"/>
          </p:cNvSpPr>
          <p:nvPr>
            <p:ph type="title"/>
          </p:nvPr>
        </p:nvSpPr>
        <p:spPr>
          <a:xfrm>
            <a:off x="85656" y="260648"/>
            <a:ext cx="7294656"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論点</a:t>
            </a:r>
            <a:r>
              <a:rPr lang="en-US" altLang="ja-JP" sz="2400" b="1" dirty="0" smtClean="0">
                <a:latin typeface="HG丸ｺﾞｼｯｸM-PRO" panose="020F0600000000000000" pitchFamily="50" charset="-128"/>
                <a:ea typeface="HG丸ｺﾞｼｯｸM-PRO" panose="020F0600000000000000" pitchFamily="50" charset="-128"/>
              </a:rPr>
              <a:t>2</a:t>
            </a:r>
            <a:r>
              <a:rPr lang="ja-JP" altLang="en-US" sz="2400" b="1" dirty="0" smtClean="0">
                <a:latin typeface="HG丸ｺﾞｼｯｸM-PRO" panose="020F0600000000000000" pitchFamily="50" charset="-128"/>
                <a:ea typeface="HG丸ｺﾞｼｯｸM-PRO" panose="020F0600000000000000" pitchFamily="50" charset="-128"/>
              </a:rPr>
              <a:t>：重度化・高齢化に対応した受け皿について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09454" y="3068960"/>
            <a:ext cx="4507157" cy="764312"/>
          </a:xfrm>
          <a:prstGeom prst="rect">
            <a:avLst/>
          </a:prstGeom>
          <a:ln>
            <a:noFill/>
            <a:prstDash val="dash"/>
          </a:ln>
        </p:spPr>
        <p:txBody>
          <a:bodyPr wrap="square">
            <a:spAutoFit/>
          </a:bodyPr>
          <a:lstStyle/>
          <a:p>
            <a:pPr marL="185738" indent="-185738">
              <a:spcAft>
                <a:spcPts val="1400"/>
              </a:spcAft>
            </a:pPr>
            <a:r>
              <a:rPr lang="ja-JP" altLang="en-US" sz="1600" b="1" dirty="0" smtClean="0">
                <a:latin typeface="HG丸ｺﾞｼｯｸM-PRO" panose="020F0600000000000000" pitchFamily="50" charset="-128"/>
                <a:ea typeface="HG丸ｺﾞｼｯｸM-PRO" panose="020F0600000000000000" pitchFamily="50" charset="-128"/>
              </a:rPr>
              <a:t>・求められる受け皿はどのようなものか。</a:t>
            </a:r>
            <a:endParaRPr lang="en-US" altLang="ja-JP" sz="1600" b="1" dirty="0" smtClean="0">
              <a:latin typeface="HG丸ｺﾞｼｯｸM-PRO" panose="020F0600000000000000" pitchFamily="50" charset="-128"/>
              <a:ea typeface="HG丸ｺﾞｼｯｸM-PRO" panose="020F0600000000000000" pitchFamily="50" charset="-128"/>
            </a:endParaRPr>
          </a:p>
          <a:p>
            <a:pPr marL="185738" indent="-185738"/>
            <a:r>
              <a:rPr lang="ja-JP" altLang="en-US" sz="1600" b="1" dirty="0" smtClean="0">
                <a:latin typeface="HG丸ｺﾞｼｯｸM-PRO" panose="020F0600000000000000" pitchFamily="50" charset="-128"/>
                <a:ea typeface="HG丸ｺﾞｼｯｸM-PRO" panose="020F0600000000000000" pitchFamily="50" charset="-128"/>
              </a:rPr>
              <a:t>・受け皿における課題は何か。</a:t>
            </a:r>
            <a:endParaRPr lang="en-US" altLang="ja-JP" sz="1600" b="1" dirty="0">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186406" y="4708822"/>
            <a:ext cx="8847383" cy="523220"/>
          </a:xfrm>
          <a:prstGeom prst="rect">
            <a:avLst/>
          </a:prstGeom>
          <a:noFill/>
        </p:spPr>
        <p:txBody>
          <a:bodyPr wrap="square" rtlCol="0">
            <a:spAutoFit/>
          </a:bodyPr>
          <a:lstStyle/>
          <a:p>
            <a:pPr marL="180000" indent="-180000"/>
            <a:r>
              <a:rPr lang="ja-JP" altLang="en-US" sz="1400" dirty="0" smtClean="0">
                <a:latin typeface="HGSｺﾞｼｯｸM" panose="020B0600000000000000" pitchFamily="50" charset="-128"/>
                <a:ea typeface="HGSｺﾞｼｯｸM" panose="020B0600000000000000" pitchFamily="50" charset="-128"/>
              </a:rPr>
              <a:t>〇強度行動障がいや</a:t>
            </a:r>
            <a:r>
              <a:rPr lang="ja-JP" altLang="en-US" sz="1400" dirty="0" err="1" smtClean="0">
                <a:latin typeface="HGSｺﾞｼｯｸM" panose="020B0600000000000000" pitchFamily="50" charset="-128"/>
                <a:ea typeface="HGSｺﾞｼｯｸM" panose="020B0600000000000000" pitchFamily="50" charset="-128"/>
              </a:rPr>
              <a:t>高次脳機能障がいに</a:t>
            </a:r>
            <a:r>
              <a:rPr lang="ja-JP" altLang="en-US" sz="1400" dirty="0" smtClean="0">
                <a:latin typeface="HGSｺﾞｼｯｸM" panose="020B0600000000000000" pitchFamily="50" charset="-128"/>
                <a:ea typeface="HGSｺﾞｼｯｸM" panose="020B0600000000000000" pitchFamily="50" charset="-128"/>
              </a:rPr>
              <a:t>関する支援等について</a:t>
            </a:r>
            <a:r>
              <a:rPr lang="ja-JP" altLang="ja-JP" sz="1400" dirty="0" smtClean="0">
                <a:latin typeface="HGSｺﾞｼｯｸM" panose="020B0600000000000000" pitchFamily="50" charset="-128"/>
                <a:ea typeface="HGSｺﾞｼｯｸM" panose="020B0600000000000000" pitchFamily="50" charset="-128"/>
              </a:rPr>
              <a:t>、</a:t>
            </a:r>
            <a:r>
              <a:rPr lang="ja-JP" altLang="ja-JP" sz="1400" dirty="0">
                <a:latin typeface="HGSｺﾞｼｯｸM" panose="020B0600000000000000" pitchFamily="50" charset="-128"/>
                <a:ea typeface="HGSｺﾞｼｯｸM" panose="020B0600000000000000" pitchFamily="50" charset="-128"/>
              </a:rPr>
              <a:t>専門的</a:t>
            </a:r>
            <a:r>
              <a:rPr lang="ja-JP" altLang="ja-JP" sz="1400" dirty="0" smtClean="0">
                <a:latin typeface="HGSｺﾞｼｯｸM" panose="020B0600000000000000" pitchFamily="50" charset="-128"/>
                <a:ea typeface="HGSｺﾞｼｯｸM" panose="020B0600000000000000" pitchFamily="50" charset="-128"/>
              </a:rPr>
              <a:t>見地</a:t>
            </a:r>
            <a:r>
              <a:rPr lang="ja-JP" altLang="ja-JP" sz="1400" dirty="0">
                <a:latin typeface="HGSｺﾞｼｯｸM" panose="020B0600000000000000" pitchFamily="50" charset="-128"/>
                <a:ea typeface="HGSｺﾞｼｯｸM" panose="020B0600000000000000" pitchFamily="50" charset="-128"/>
              </a:rPr>
              <a:t>から助言等を行う</a:t>
            </a:r>
            <a:r>
              <a:rPr lang="ja-JP" altLang="ja-JP" sz="1400" dirty="0" smtClean="0">
                <a:latin typeface="HGSｺﾞｼｯｸM" panose="020B0600000000000000" pitchFamily="50" charset="-128"/>
                <a:ea typeface="HGSｺﾞｼｯｸM" panose="020B0600000000000000" pitchFamily="50" charset="-128"/>
              </a:rPr>
              <a:t>スーパーバイザーを派遣し</a:t>
            </a:r>
            <a:r>
              <a:rPr lang="ja-JP" altLang="ja-JP" sz="1400" dirty="0">
                <a:latin typeface="HGSｺﾞｼｯｸM" panose="020B0600000000000000" pitchFamily="50" charset="-128"/>
                <a:ea typeface="HGSｺﾞｼｯｸM" panose="020B0600000000000000" pitchFamily="50" charset="-128"/>
              </a:rPr>
              <a:t>、障がい者等に対する相談支援</a:t>
            </a:r>
            <a:r>
              <a:rPr lang="ja-JP" altLang="ja-JP" sz="1400" dirty="0" smtClean="0">
                <a:latin typeface="HGSｺﾞｼｯｸM" panose="020B0600000000000000" pitchFamily="50" charset="-128"/>
                <a:ea typeface="HGSｺﾞｼｯｸM" panose="020B0600000000000000" pitchFamily="50" charset="-128"/>
              </a:rPr>
              <a:t>の</a:t>
            </a:r>
            <a:r>
              <a:rPr lang="ja-JP" altLang="en-US" sz="1400" dirty="0" smtClean="0">
                <a:latin typeface="HGSｺﾞｼｯｸM" panose="020B0600000000000000" pitchFamily="50" charset="-128"/>
                <a:ea typeface="HGSｺﾞｼｯｸM" panose="020B0600000000000000" pitchFamily="50" charset="-128"/>
              </a:rPr>
              <a:t>後方支援を行っている。（大阪市）</a:t>
            </a:r>
            <a:endParaRPr kumimoji="1" lang="ja-JP" altLang="en-US" sz="1400" dirty="0">
              <a:latin typeface="HGSｺﾞｼｯｸM" panose="020B0600000000000000" pitchFamily="50" charset="-128"/>
              <a:ea typeface="HGSｺﾞｼｯｸM" panose="020B0600000000000000" pitchFamily="50" charset="-128"/>
            </a:endParaRPr>
          </a:p>
        </p:txBody>
      </p:sp>
      <p:sp>
        <p:nvSpPr>
          <p:cNvPr id="19" name="正方形/長方形 18"/>
          <p:cNvSpPr/>
          <p:nvPr/>
        </p:nvSpPr>
        <p:spPr>
          <a:xfrm>
            <a:off x="157037" y="2681381"/>
            <a:ext cx="8926309" cy="1259765"/>
          </a:xfrm>
          <a:prstGeom prst="rect">
            <a:avLst/>
          </a:prstGeom>
          <a:noFill/>
          <a:ln w="28575">
            <a:solidFill>
              <a:schemeClr val="tx1"/>
            </a:solidFill>
            <a:prstDash val="solid"/>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a:xfrm>
            <a:off x="7051104" y="6463524"/>
            <a:ext cx="2057400" cy="365125"/>
          </a:xfrm>
        </p:spPr>
        <p:txBody>
          <a:bodyPr/>
          <a:lstStyle/>
          <a:p>
            <a:fld id="{D2D8002D-B5B0-4BAC-B1F6-782DDCCE6D9C}" type="slidenum">
              <a:rPr kumimoji="1" lang="ja-JP" altLang="en-US" b="1" smtClean="0">
                <a:solidFill>
                  <a:schemeClr val="tx1"/>
                </a:solidFill>
                <a:latin typeface="HGP創英角ｺﾞｼｯｸUB" panose="020B0900000000000000" pitchFamily="50" charset="-128"/>
                <a:ea typeface="HGP創英角ｺﾞｼｯｸUB" panose="020B0900000000000000" pitchFamily="50" charset="-128"/>
              </a:rPr>
              <a:t>2</a:t>
            </a:fld>
            <a:endParaRPr kumimoji="1" lang="ja-JP" altLang="en-US" b="1">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125972" y="997199"/>
            <a:ext cx="8827638" cy="1154162"/>
          </a:xfrm>
          <a:prstGeom prst="rect">
            <a:avLst/>
          </a:prstGeom>
          <a:noFill/>
        </p:spPr>
        <p:txBody>
          <a:bodyPr wrap="square">
            <a:spAutoFit/>
          </a:bodyPr>
          <a:lstStyle/>
          <a:p>
            <a:pPr>
              <a:spcBef>
                <a:spcPts val="600"/>
              </a:spcBef>
            </a:pPr>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err="1" smtClean="0">
                <a:latin typeface="HG丸ｺﾞｼｯｸM-PRO" panose="020F0600000000000000" pitchFamily="50" charset="-128"/>
                <a:ea typeface="HG丸ｺﾞｼｯｸM-PRO" panose="020F0600000000000000" pitchFamily="50" charset="-128"/>
              </a:rPr>
              <a:t>行動障がい</a:t>
            </a:r>
            <a:r>
              <a:rPr lang="ja-JP" altLang="en-US" sz="1600" dirty="0" smtClean="0">
                <a:latin typeface="HG丸ｺﾞｼｯｸM-PRO" panose="020F0600000000000000" pitchFamily="50" charset="-128"/>
                <a:ea typeface="HG丸ｺﾞｼｯｸM-PRO" panose="020F0600000000000000" pitchFamily="50" charset="-128"/>
              </a:rPr>
              <a:t>等の障</a:t>
            </a:r>
            <a:r>
              <a:rPr lang="ja-JP" altLang="en-US" sz="1600" dirty="0">
                <a:latin typeface="HG丸ｺﾞｼｯｸM-PRO" panose="020F0600000000000000" pitchFamily="50" charset="-128"/>
                <a:ea typeface="HG丸ｺﾞｼｯｸM-PRO" panose="020F0600000000000000" pitchFamily="50" charset="-128"/>
              </a:rPr>
              <a:t>がい特性に</a:t>
            </a:r>
            <a:r>
              <a:rPr lang="ja-JP" altLang="en-US" sz="1600" dirty="0" smtClean="0">
                <a:latin typeface="HG丸ｺﾞｼｯｸM-PRO" panose="020F0600000000000000" pitchFamily="50" charset="-128"/>
                <a:ea typeface="HG丸ｺﾞｼｯｸM-PRO" panose="020F0600000000000000" pitchFamily="50" charset="-128"/>
              </a:rPr>
              <a:t>応じた専門的な支援や障がいの状況等に応じた支援環境が整っ</a:t>
            </a:r>
            <a:endParaRPr lang="en-US" altLang="ja-JP" sz="1600" dirty="0" smtClean="0">
              <a:latin typeface="HG丸ｺﾞｼｯｸM-PRO" panose="020F0600000000000000" pitchFamily="50" charset="-128"/>
              <a:ea typeface="HG丸ｺﾞｼｯｸM-PRO" panose="020F0600000000000000" pitchFamily="50" charset="-128"/>
            </a:endParaRPr>
          </a:p>
          <a:p>
            <a:pPr>
              <a:spcAft>
                <a:spcPts val="600"/>
              </a:spcAft>
            </a:pPr>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err="1" smtClean="0">
                <a:latin typeface="HG丸ｺﾞｼｯｸM-PRO" panose="020F0600000000000000" pitchFamily="50" charset="-128"/>
                <a:ea typeface="HG丸ｺﾞｼｯｸM-PRO" panose="020F0600000000000000" pitchFamily="50" charset="-128"/>
              </a:rPr>
              <a:t>た</a:t>
            </a:r>
            <a:r>
              <a:rPr lang="ja-JP" altLang="en-US" sz="1600" dirty="0" smtClean="0">
                <a:latin typeface="HG丸ｺﾞｼｯｸM-PRO" panose="020F0600000000000000" pitchFamily="50" charset="-128"/>
                <a:ea typeface="HG丸ｺﾞｼｯｸM-PRO" panose="020F0600000000000000" pitchFamily="50" charset="-128"/>
              </a:rPr>
              <a:t>受け皿の検討が必要</a:t>
            </a:r>
            <a:r>
              <a:rPr lang="ja-JP" altLang="en-US" sz="1600" dirty="0">
                <a:latin typeface="HG丸ｺﾞｼｯｸM-PRO" panose="020F0600000000000000" pitchFamily="50" charset="-128"/>
                <a:ea typeface="HG丸ｺﾞｼｯｸM-PRO" panose="020F0600000000000000" pitchFamily="50" charset="-128"/>
              </a:rPr>
              <a:t>ではないか。</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kern="0" dirty="0" smtClean="0">
                <a:latin typeface="HG丸ｺﾞｼｯｸM-PRO" panose="020F0600000000000000" pitchFamily="50" charset="-128"/>
                <a:ea typeface="HG丸ｺﾞｼｯｸM-PRO" panose="020F0600000000000000" pitchFamily="50" charset="-128"/>
              </a:rPr>
              <a:t>・</a:t>
            </a:r>
            <a:r>
              <a:rPr lang="ja-JP" altLang="ja-JP" sz="1600" dirty="0" smtClean="0">
                <a:latin typeface="HG丸ｺﾞｼｯｸM-PRO" panose="020F0600000000000000" pitchFamily="50" charset="-128"/>
                <a:ea typeface="HG丸ｺﾞｼｯｸM-PRO" panose="020F0600000000000000" pitchFamily="50" charset="-128"/>
              </a:rPr>
              <a:t>入所者</a:t>
            </a:r>
            <a:r>
              <a:rPr lang="ja-JP" altLang="en-US" sz="1600" dirty="0">
                <a:latin typeface="HG丸ｺﾞｼｯｸM-PRO" panose="020F0600000000000000" pitchFamily="50" charset="-128"/>
                <a:ea typeface="HG丸ｺﾞｼｯｸM-PRO" panose="020F0600000000000000" pitchFamily="50" charset="-128"/>
              </a:rPr>
              <a:t>の</a:t>
            </a:r>
            <a:r>
              <a:rPr lang="ja-JP" altLang="ja-JP" sz="1600" dirty="0" smtClean="0">
                <a:latin typeface="HG丸ｺﾞｼｯｸM-PRO" panose="020F0600000000000000" pitchFamily="50" charset="-128"/>
                <a:ea typeface="HG丸ｺﾞｼｯｸM-PRO" panose="020F0600000000000000" pitchFamily="50" charset="-128"/>
              </a:rPr>
              <a:t>快適</a:t>
            </a:r>
            <a:r>
              <a:rPr lang="ja-JP" altLang="ja-JP" sz="1600" dirty="0">
                <a:latin typeface="HG丸ｺﾞｼｯｸM-PRO" panose="020F0600000000000000" pitchFamily="50" charset="-128"/>
                <a:ea typeface="HG丸ｺﾞｼｯｸM-PRO" panose="020F0600000000000000" pitchFamily="50" charset="-128"/>
              </a:rPr>
              <a:t>な生活や安全な</a:t>
            </a:r>
            <a:r>
              <a:rPr lang="ja-JP" altLang="ja-JP" sz="1600" dirty="0" smtClean="0">
                <a:latin typeface="HG丸ｺﾞｼｯｸM-PRO" panose="020F0600000000000000" pitchFamily="50" charset="-128"/>
                <a:ea typeface="HG丸ｺﾞｼｯｸM-PRO" panose="020F0600000000000000" pitchFamily="50" charset="-128"/>
              </a:rPr>
              <a:t>生活</a:t>
            </a:r>
            <a:r>
              <a:rPr lang="ja-JP" altLang="en-US" sz="1600" dirty="0" smtClean="0">
                <a:latin typeface="HG丸ｺﾞｼｯｸM-PRO" panose="020F0600000000000000" pitchFamily="50" charset="-128"/>
                <a:ea typeface="HG丸ｺﾞｼｯｸM-PRO" panose="020F0600000000000000" pitchFamily="50" charset="-128"/>
              </a:rPr>
              <a:t>を考えた時</a:t>
            </a:r>
            <a:r>
              <a:rPr lang="ja-JP" altLang="ja-JP" sz="1600" dirty="0" smtClean="0">
                <a:latin typeface="HG丸ｺﾞｼｯｸM-PRO" panose="020F0600000000000000" pitchFamily="50" charset="-128"/>
                <a:ea typeface="HG丸ｺﾞｼｯｸM-PRO" panose="020F0600000000000000" pitchFamily="50" charset="-128"/>
              </a:rPr>
              <a:t>に高齢施設も選択肢の</a:t>
            </a:r>
            <a:r>
              <a:rPr lang="en-US" altLang="ja-JP" sz="1600" dirty="0">
                <a:latin typeface="HG丸ｺﾞｼｯｸM-PRO" panose="020F0600000000000000" pitchFamily="50" charset="-128"/>
                <a:ea typeface="HG丸ｺﾞｼｯｸM-PRO" panose="020F0600000000000000" pitchFamily="50" charset="-128"/>
              </a:rPr>
              <a:t>1</a:t>
            </a:r>
            <a:r>
              <a:rPr lang="ja-JP" altLang="ja-JP" sz="1600" dirty="0" smtClean="0">
                <a:latin typeface="HG丸ｺﾞｼｯｸM-PRO" panose="020F0600000000000000" pitchFamily="50" charset="-128"/>
                <a:ea typeface="HG丸ｺﾞｼｯｸM-PRO" panose="020F0600000000000000" pitchFamily="50" charset="-128"/>
              </a:rPr>
              <a:t>つとして</a:t>
            </a:r>
            <a:r>
              <a:rPr lang="ja-JP" altLang="ja-JP" sz="1600" dirty="0">
                <a:latin typeface="HG丸ｺﾞｼｯｸM-PRO" panose="020F0600000000000000" pitchFamily="50" charset="-128"/>
                <a:ea typeface="HG丸ｺﾞｼｯｸM-PRO" panose="020F0600000000000000" pitchFamily="50" charset="-128"/>
              </a:rPr>
              <a:t>検討できる</a:t>
            </a:r>
            <a:r>
              <a:rPr lang="ja-JP" altLang="ja-JP" sz="1600" dirty="0" smtClean="0">
                <a:latin typeface="HG丸ｺﾞｼｯｸM-PRO" panose="020F0600000000000000" pitchFamily="50" charset="-128"/>
                <a:ea typeface="HG丸ｺﾞｼｯｸM-PRO" panose="020F0600000000000000" pitchFamily="50" charset="-128"/>
              </a:rPr>
              <a:t>よ</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ja-JP" sz="1600" dirty="0" smtClean="0">
                <a:latin typeface="HG丸ｺﾞｼｯｸM-PRO" panose="020F0600000000000000" pitchFamily="50" charset="-128"/>
                <a:ea typeface="HG丸ｺﾞｼｯｸM-PRO" panose="020F0600000000000000" pitchFamily="50" charset="-128"/>
              </a:rPr>
              <a:t>う</a:t>
            </a:r>
            <a:r>
              <a:rPr lang="ja-JP" altLang="ja-JP" sz="1600" dirty="0">
                <a:latin typeface="HG丸ｺﾞｼｯｸM-PRO" panose="020F0600000000000000" pitchFamily="50" charset="-128"/>
                <a:ea typeface="HG丸ｺﾞｼｯｸM-PRO" panose="020F0600000000000000" pitchFamily="50" charset="-128"/>
              </a:rPr>
              <a:t>、制度上の</a:t>
            </a:r>
            <a:r>
              <a:rPr lang="ja-JP" altLang="ja-JP" sz="1600" dirty="0" smtClean="0">
                <a:latin typeface="HG丸ｺﾞｼｯｸM-PRO" panose="020F0600000000000000" pitchFamily="50" charset="-128"/>
                <a:ea typeface="HG丸ｺﾞｼｯｸM-PRO" panose="020F0600000000000000" pitchFamily="50" charset="-128"/>
              </a:rPr>
              <a:t>課題</a:t>
            </a:r>
            <a:r>
              <a:rPr lang="ja-JP" altLang="en-US" sz="1600" dirty="0" smtClean="0">
                <a:latin typeface="HG丸ｺﾞｼｯｸM-PRO" panose="020F0600000000000000" pitchFamily="50" charset="-128"/>
                <a:ea typeface="HG丸ｺﾞｼｯｸM-PRO" panose="020F0600000000000000" pitchFamily="50" charset="-128"/>
              </a:rPr>
              <a:t>についての検討が必要ではないか。</a:t>
            </a:r>
            <a:endParaRPr lang="ja-JP" altLang="ja-JP" sz="1600" dirty="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163415" y="2681381"/>
            <a:ext cx="1143222" cy="338554"/>
          </a:xfrm>
          <a:prstGeom prst="rect">
            <a:avLst/>
          </a:prstGeom>
          <a:solidFill>
            <a:schemeClr val="tx1"/>
          </a:solidFill>
          <a:ln>
            <a:noFill/>
            <a:prstDash val="dash"/>
          </a:ln>
        </p:spPr>
        <p:txBody>
          <a:bodyPr wrap="square" rtlCol="0">
            <a:spAutoFit/>
          </a:bodyPr>
          <a:lstStyle/>
          <a:p>
            <a:r>
              <a:rPr lang="ja-JP" altLang="en-US" sz="1600" b="1" dirty="0" smtClean="0">
                <a:solidFill>
                  <a:srgbClr val="FFFFFF"/>
                </a:solidFill>
                <a:latin typeface="HGS明朝B" panose="02020800000000000000" pitchFamily="18" charset="-128"/>
                <a:ea typeface="HGS明朝B" panose="02020800000000000000" pitchFamily="18" charset="-128"/>
              </a:rPr>
              <a:t>検討課題</a:t>
            </a:r>
            <a:endParaRPr kumimoji="1" lang="ja-JP" altLang="en-US" sz="1600" b="1" dirty="0">
              <a:solidFill>
                <a:srgbClr val="FFFFFF"/>
              </a:solidFill>
              <a:latin typeface="HGS明朝B" panose="02020800000000000000" pitchFamily="18" charset="-128"/>
              <a:ea typeface="HGS明朝B" panose="02020800000000000000" pitchFamily="18" charset="-128"/>
            </a:endParaRPr>
          </a:p>
        </p:txBody>
      </p:sp>
      <p:sp>
        <p:nvSpPr>
          <p:cNvPr id="17" name="角丸四角形 16"/>
          <p:cNvSpPr/>
          <p:nvPr/>
        </p:nvSpPr>
        <p:spPr>
          <a:xfrm>
            <a:off x="131778" y="4365104"/>
            <a:ext cx="2135966" cy="376827"/>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a:latin typeface="HGP明朝B" panose="02020800000000000000" pitchFamily="18" charset="-128"/>
                <a:ea typeface="HGP明朝B" panose="02020800000000000000" pitchFamily="18" charset="-128"/>
              </a:rPr>
              <a:t>＜</a:t>
            </a:r>
            <a:r>
              <a:rPr lang="ja-JP" altLang="en-US" sz="1400" dirty="0" smtClean="0">
                <a:latin typeface="HGP明朝B" panose="02020800000000000000" pitchFamily="18" charset="-128"/>
                <a:ea typeface="HGP明朝B" panose="02020800000000000000" pitchFamily="18" charset="-128"/>
              </a:rPr>
              <a:t>市町村の取り組み＞</a:t>
            </a:r>
            <a:endParaRPr kumimoji="1" lang="ja-JP" altLang="en-US" sz="1400" dirty="0" smtClean="0">
              <a:latin typeface="HGP明朝B" panose="02020800000000000000" pitchFamily="18" charset="-128"/>
              <a:ea typeface="HGP明朝B" panose="02020800000000000000" pitchFamily="18" charset="-128"/>
            </a:endParaRPr>
          </a:p>
        </p:txBody>
      </p:sp>
    </p:spTree>
    <p:extLst>
      <p:ext uri="{BB962C8B-B14F-4D97-AF65-F5344CB8AC3E}">
        <p14:creationId xmlns:p14="http://schemas.microsoft.com/office/powerpoint/2010/main" val="1106317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36851" y="914036"/>
            <a:ext cx="8946495" cy="858780"/>
          </a:xfrm>
          <a:prstGeom prst="rect">
            <a:avLst/>
          </a:prstGeom>
          <a:solidFill>
            <a:schemeClr val="tx2">
              <a:lumMod val="20000"/>
              <a:lumOff val="80000"/>
            </a:schemeClr>
          </a:solidFill>
          <a:ln>
            <a:solidFill>
              <a:srgbClr val="FFFFFF"/>
            </a:solidFill>
          </a:ln>
        </p:spPr>
        <p:style>
          <a:lnRef idx="3">
            <a:schemeClr val="lt1"/>
          </a:lnRef>
          <a:fillRef idx="1">
            <a:schemeClr val="accent1"/>
          </a:fillRef>
          <a:effectRef idx="1">
            <a:schemeClr val="accent1"/>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107504" y="3946540"/>
            <a:ext cx="8863822" cy="1169551"/>
          </a:xfrm>
          <a:prstGeom prst="rect">
            <a:avLst/>
          </a:prstGeom>
        </p:spPr>
        <p:txBody>
          <a:bodyPr wrap="square">
            <a:spAutoFit/>
          </a:bodyPr>
          <a:lstStyle/>
          <a:p>
            <a:pPr marL="180000" indent="-180000"/>
            <a:r>
              <a:rPr lang="ja-JP" altLang="en-US" sz="1400" dirty="0" smtClean="0">
                <a:latin typeface="HGSｺﾞｼｯｸM" panose="020B0600000000000000" pitchFamily="50" charset="-128"/>
                <a:ea typeface="HGSｺﾞｼｯｸM" panose="020B0600000000000000" pitchFamily="50" charset="-128"/>
              </a:rPr>
              <a:t>〇地域移行の促進を図るため、指定一般相談支援</a:t>
            </a:r>
            <a:r>
              <a:rPr lang="ja-JP" altLang="en-US" sz="1400" dirty="0" smtClean="0">
                <a:latin typeface="HGSｺﾞｼｯｸM" panose="020B0600000000000000" pitchFamily="50" charset="-128"/>
                <a:ea typeface="HGSｺﾞｼｯｸM" panose="020B0600000000000000" pitchFamily="50" charset="-128"/>
              </a:rPr>
              <a:t>事業所が</a:t>
            </a:r>
            <a:r>
              <a:rPr lang="ja-JP" altLang="en-US" sz="1400" dirty="0" smtClean="0">
                <a:latin typeface="HGSｺﾞｼｯｸM" panose="020B0600000000000000" pitchFamily="50" charset="-128"/>
                <a:ea typeface="HGSｺﾞｼｯｸM" panose="020B0600000000000000" pitchFamily="50" charset="-128"/>
              </a:rPr>
              <a:t>市外の入所施設や精神科病院の入所</a:t>
            </a:r>
            <a:r>
              <a:rPr lang="ja-JP" altLang="en-US" sz="1400" dirty="0">
                <a:latin typeface="HGSｺﾞｼｯｸM" panose="020B0600000000000000" pitchFamily="50" charset="-128"/>
                <a:ea typeface="HGSｺﾞｼｯｸM" panose="020B0600000000000000" pitchFamily="50" charset="-128"/>
              </a:rPr>
              <a:t>・入院者に対して</a:t>
            </a:r>
            <a:r>
              <a:rPr lang="ja-JP" altLang="en-US" sz="1400" dirty="0" smtClean="0">
                <a:latin typeface="HGSｺﾞｼｯｸM" panose="020B0600000000000000" pitchFamily="50" charset="-128"/>
                <a:ea typeface="HGSｺﾞｼｯｸM" panose="020B0600000000000000" pitchFamily="50" charset="-128"/>
              </a:rPr>
              <a:t>地域移行支援を</a:t>
            </a:r>
            <a:r>
              <a:rPr lang="ja-JP" altLang="en-US" sz="1400" dirty="0">
                <a:latin typeface="HGSｺﾞｼｯｸM" panose="020B0600000000000000" pitchFamily="50" charset="-128"/>
                <a:ea typeface="HGSｺﾞｼｯｸM" panose="020B0600000000000000" pitchFamily="50" charset="-128"/>
              </a:rPr>
              <a:t>提供</a:t>
            </a:r>
            <a:r>
              <a:rPr lang="ja-JP" altLang="en-US" sz="1400" dirty="0" smtClean="0">
                <a:latin typeface="HGSｺﾞｼｯｸM" panose="020B0600000000000000" pitchFamily="50" charset="-128"/>
                <a:ea typeface="HGSｺﾞｼｯｸM" panose="020B0600000000000000" pitchFamily="50" charset="-128"/>
              </a:rPr>
              <a:t>する場合</a:t>
            </a:r>
            <a:r>
              <a:rPr lang="ja-JP" altLang="en-US" sz="1400" dirty="0">
                <a:latin typeface="HGSｺﾞｼｯｸM" panose="020B0600000000000000" pitchFamily="50" charset="-128"/>
                <a:ea typeface="HGSｺﾞｼｯｸM" panose="020B0600000000000000" pitchFamily="50" charset="-128"/>
              </a:rPr>
              <a:t>の</a:t>
            </a:r>
            <a:r>
              <a:rPr lang="ja-JP" altLang="en-US" sz="1400" dirty="0" smtClean="0">
                <a:latin typeface="HGSｺﾞｼｯｸM" panose="020B0600000000000000" pitchFamily="50" charset="-128"/>
                <a:ea typeface="HGSｺﾞｼｯｸM" panose="020B0600000000000000" pitchFamily="50" charset="-128"/>
              </a:rPr>
              <a:t>交通費相当額を利用者に給付してい</a:t>
            </a:r>
            <a:r>
              <a:rPr lang="ja-JP" altLang="en-US" sz="1400" dirty="0">
                <a:latin typeface="HGSｺﾞｼｯｸM" panose="020B0600000000000000" pitchFamily="50" charset="-128"/>
                <a:ea typeface="HGSｺﾞｼｯｸM" panose="020B0600000000000000" pitchFamily="50" charset="-128"/>
              </a:rPr>
              <a:t>る</a:t>
            </a:r>
            <a:r>
              <a:rPr lang="ja-JP" altLang="en-US" sz="1400" dirty="0" smtClean="0">
                <a:latin typeface="HGSｺﾞｼｯｸM" panose="020B0600000000000000" pitchFamily="50" charset="-128"/>
                <a:ea typeface="HGSｺﾞｼｯｸM" panose="020B0600000000000000" pitchFamily="50" charset="-128"/>
              </a:rPr>
              <a:t>。（大阪市）</a:t>
            </a:r>
            <a:endParaRPr lang="en-US" altLang="ja-JP" sz="1400" dirty="0" smtClean="0">
              <a:latin typeface="HGSｺﾞｼｯｸM" panose="020B0600000000000000" pitchFamily="50" charset="-128"/>
              <a:ea typeface="HGSｺﾞｼｯｸM" panose="020B0600000000000000" pitchFamily="50" charset="-128"/>
            </a:endParaRPr>
          </a:p>
          <a:p>
            <a:endParaRPr lang="ja-JP" altLang="en-US" sz="1400" dirty="0">
              <a:latin typeface="HGSｺﾞｼｯｸM" panose="020B0600000000000000" pitchFamily="50" charset="-128"/>
              <a:ea typeface="HGSｺﾞｼｯｸM" panose="020B0600000000000000" pitchFamily="50" charset="-128"/>
            </a:endParaRPr>
          </a:p>
          <a:p>
            <a:pPr marL="180000" indent="-180000"/>
            <a:r>
              <a:rPr lang="ja-JP" altLang="en-US" sz="1400" dirty="0" smtClean="0">
                <a:latin typeface="HGSｺﾞｼｯｸM" panose="020B0600000000000000" pitchFamily="50" charset="-128"/>
                <a:ea typeface="HGSｺﾞｼｯｸM" panose="020B0600000000000000" pitchFamily="50" charset="-128"/>
              </a:rPr>
              <a:t>〇精神科</a:t>
            </a:r>
            <a:r>
              <a:rPr lang="ja-JP" altLang="en-US" sz="1400" dirty="0">
                <a:latin typeface="HGSｺﾞｼｯｸM" panose="020B0600000000000000" pitchFamily="50" charset="-128"/>
                <a:ea typeface="HGSｺﾞｼｯｸM" panose="020B0600000000000000" pitchFamily="50" charset="-128"/>
              </a:rPr>
              <a:t>病院の入院が長期化して</a:t>
            </a:r>
            <a:r>
              <a:rPr lang="ja-JP" altLang="en-US" sz="1400" dirty="0" smtClean="0">
                <a:latin typeface="HGSｺﾞｼｯｸM" panose="020B0600000000000000" pitchFamily="50" charset="-128"/>
                <a:ea typeface="HGSｺﾞｼｯｸM" panose="020B0600000000000000" pitchFamily="50" charset="-128"/>
              </a:rPr>
              <a:t>いる寛解状態にある入院者</a:t>
            </a:r>
            <a:r>
              <a:rPr lang="ja-JP" altLang="en-US" sz="1400" dirty="0">
                <a:latin typeface="HGSｺﾞｼｯｸM" panose="020B0600000000000000" pitchFamily="50" charset="-128"/>
                <a:ea typeface="HGSｺﾞｼｯｸM" panose="020B0600000000000000" pitchFamily="50" charset="-128"/>
              </a:rPr>
              <a:t>に</a:t>
            </a:r>
            <a:r>
              <a:rPr lang="ja-JP" altLang="en-US" sz="1400" dirty="0" smtClean="0">
                <a:latin typeface="HGSｺﾞｼｯｸM" panose="020B0600000000000000" pitchFamily="50" charset="-128"/>
                <a:ea typeface="HGSｺﾞｼｯｸM" panose="020B0600000000000000" pitchFamily="50" charset="-128"/>
              </a:rPr>
              <a:t>対し、各種</a:t>
            </a:r>
            <a:r>
              <a:rPr lang="ja-JP" altLang="en-US" sz="1400" dirty="0">
                <a:latin typeface="HGSｺﾞｼｯｸM" panose="020B0600000000000000" pitchFamily="50" charset="-128"/>
                <a:ea typeface="HGSｺﾞｼｯｸM" panose="020B0600000000000000" pitchFamily="50" charset="-128"/>
              </a:rPr>
              <a:t>相談</a:t>
            </a:r>
            <a:r>
              <a:rPr lang="ja-JP" altLang="en-US" sz="1400" dirty="0" smtClean="0">
                <a:latin typeface="HGSｺﾞｼｯｸM" panose="020B0600000000000000" pitchFamily="50" charset="-128"/>
                <a:ea typeface="HGSｺﾞｼｯｸM" panose="020B0600000000000000" pitchFamily="50" charset="-128"/>
              </a:rPr>
              <a:t>を行うこと</a:t>
            </a:r>
            <a:r>
              <a:rPr lang="ja-JP" altLang="en-US" sz="1400" dirty="0">
                <a:latin typeface="HGSｺﾞｼｯｸM" panose="020B0600000000000000" pitchFamily="50" charset="-128"/>
                <a:ea typeface="HGSｺﾞｼｯｸM" panose="020B0600000000000000" pitchFamily="50" charset="-128"/>
              </a:rPr>
              <a:t>により退院意欲を高め</a:t>
            </a:r>
            <a:r>
              <a:rPr lang="ja-JP" altLang="en-US" sz="1400" dirty="0" smtClean="0">
                <a:latin typeface="HGSｺﾞｼｯｸM" panose="020B0600000000000000" pitchFamily="50" charset="-128"/>
                <a:ea typeface="HGSｺﾞｼｯｸM" panose="020B0600000000000000" pitchFamily="50" charset="-128"/>
              </a:rPr>
              <a:t>、地域</a:t>
            </a:r>
            <a:r>
              <a:rPr lang="ja-JP" altLang="en-US" sz="1400" dirty="0">
                <a:latin typeface="HGSｺﾞｼｯｸM" panose="020B0600000000000000" pitchFamily="50" charset="-128"/>
                <a:ea typeface="HGSｺﾞｼｯｸM" panose="020B0600000000000000" pitchFamily="50" charset="-128"/>
              </a:rPr>
              <a:t>移行支援の</a:t>
            </a:r>
            <a:r>
              <a:rPr lang="ja-JP" altLang="en-US" sz="1400" dirty="0" smtClean="0">
                <a:latin typeface="HGSｺﾞｼｯｸM" panose="020B0600000000000000" pitchFamily="50" charset="-128"/>
                <a:ea typeface="HGSｺﾞｼｯｸM" panose="020B0600000000000000" pitchFamily="50" charset="-128"/>
              </a:rPr>
              <a:t>申請までの支援を事業所に委託し実施している。（大阪市）</a:t>
            </a:r>
            <a:endParaRPr lang="en-US" altLang="ja-JP" sz="1400" dirty="0" smtClean="0">
              <a:latin typeface="HGSｺﾞｼｯｸM" panose="020B0600000000000000" pitchFamily="50" charset="-128"/>
              <a:ea typeface="HGSｺﾞｼｯｸM" panose="020B0600000000000000" pitchFamily="50" charset="-128"/>
            </a:endParaRPr>
          </a:p>
        </p:txBody>
      </p:sp>
      <p:cxnSp>
        <p:nvCxnSpPr>
          <p:cNvPr id="11" name="直線コネクタ 10"/>
          <p:cNvCxnSpPr/>
          <p:nvPr/>
        </p:nvCxnSpPr>
        <p:spPr>
          <a:xfrm>
            <a:off x="136853" y="696944"/>
            <a:ext cx="8946493"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タイトル 1"/>
          <p:cNvSpPr>
            <a:spLocks noGrp="1"/>
          </p:cNvSpPr>
          <p:nvPr>
            <p:ph type="title"/>
          </p:nvPr>
        </p:nvSpPr>
        <p:spPr>
          <a:xfrm>
            <a:off x="85656" y="260648"/>
            <a:ext cx="5710480" cy="436296"/>
          </a:xfrm>
        </p:spPr>
        <p:txBody>
          <a:bodyPr>
            <a:noAutofit/>
          </a:bodyPr>
          <a:lstStyle/>
          <a:p>
            <a:r>
              <a:rPr lang="ja-JP" altLang="en-US" sz="2400" b="1" dirty="0" smtClean="0">
                <a:latin typeface="HG丸ｺﾞｼｯｸM-PRO" panose="020F0600000000000000" pitchFamily="50" charset="-128"/>
                <a:ea typeface="HG丸ｺﾞｼｯｸM-PRO" panose="020F0600000000000000" pitchFamily="50" charset="-128"/>
              </a:rPr>
              <a:t>論点</a:t>
            </a:r>
            <a:r>
              <a:rPr lang="en-US" altLang="ja-JP" sz="2400" b="1" dirty="0" smtClean="0">
                <a:latin typeface="HG丸ｺﾞｼｯｸM-PRO" panose="020F0600000000000000" pitchFamily="50" charset="-128"/>
                <a:ea typeface="HG丸ｺﾞｼｯｸM-PRO" panose="020F0600000000000000" pitchFamily="50" charset="-128"/>
              </a:rPr>
              <a:t>3</a:t>
            </a:r>
            <a:r>
              <a:rPr lang="ja-JP" altLang="en-US" sz="2400" b="1" dirty="0" smtClean="0">
                <a:latin typeface="HG丸ｺﾞｼｯｸM-PRO" panose="020F0600000000000000" pitchFamily="50" charset="-128"/>
                <a:ea typeface="HG丸ｺﾞｼｯｸM-PRO" panose="020F0600000000000000" pitchFamily="50" charset="-128"/>
              </a:rPr>
              <a:t>：地域移行支援サービスについて</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57518" y="2586390"/>
            <a:ext cx="8724294" cy="338554"/>
          </a:xfrm>
          <a:prstGeom prst="rect">
            <a:avLst/>
          </a:prstGeom>
          <a:ln>
            <a:noFill/>
            <a:prstDash val="dash"/>
          </a:ln>
        </p:spPr>
        <p:txBody>
          <a:bodyPr wrap="square">
            <a:spAutoFit/>
          </a:bodyPr>
          <a:lstStyle/>
          <a:p>
            <a:pPr marL="185738" indent="-185738"/>
            <a:r>
              <a:rPr lang="ja-JP" altLang="en-US" sz="1600" b="1" dirty="0" smtClean="0">
                <a:latin typeface="HG丸ｺﾞｼｯｸM-PRO" panose="020F0600000000000000" pitchFamily="50" charset="-128"/>
                <a:ea typeface="HG丸ｺﾞｼｯｸM-PRO" panose="020F0600000000000000" pitchFamily="50" charset="-128"/>
              </a:rPr>
              <a:t>・地域移行支援に取り組む一般相談支援事業所を増やすにはどうしたらよいか。</a:t>
            </a:r>
            <a:endParaRPr lang="en-US" altLang="ja-JP" sz="1600" b="1" dirty="0" smtClean="0">
              <a:latin typeface="HG丸ｺﾞｼｯｸM-PRO" panose="020F0600000000000000" pitchFamily="50" charset="-128"/>
              <a:ea typeface="HG丸ｺﾞｼｯｸM-PRO" panose="020F0600000000000000" pitchFamily="50" charset="-128"/>
            </a:endParaRPr>
          </a:p>
        </p:txBody>
      </p:sp>
      <p:sp>
        <p:nvSpPr>
          <p:cNvPr id="20" name="正方形/長方形 19"/>
          <p:cNvSpPr/>
          <p:nvPr/>
        </p:nvSpPr>
        <p:spPr>
          <a:xfrm>
            <a:off x="136850" y="2167473"/>
            <a:ext cx="8946496" cy="910639"/>
          </a:xfrm>
          <a:prstGeom prst="rect">
            <a:avLst/>
          </a:prstGeom>
          <a:noFill/>
          <a:ln w="28575">
            <a:solidFill>
              <a:schemeClr val="tx1"/>
            </a:solidFill>
            <a:prstDash val="solid"/>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a:xfrm>
            <a:off x="7051104" y="6520259"/>
            <a:ext cx="2057400" cy="365125"/>
          </a:xfrm>
        </p:spPr>
        <p:txBody>
          <a:bodyPr/>
          <a:lstStyle/>
          <a:p>
            <a:fld id="{D2D8002D-B5B0-4BAC-B1F6-782DDCCE6D9C}" type="slidenum">
              <a:rPr kumimoji="1" lang="ja-JP" altLang="en-US" b="1" smtClean="0">
                <a:solidFill>
                  <a:schemeClr val="tx1"/>
                </a:solidFill>
                <a:latin typeface="HGP創英角ｺﾞｼｯｸUB" panose="020B0900000000000000" pitchFamily="50" charset="-128"/>
                <a:ea typeface="HGP創英角ｺﾞｼｯｸUB" panose="020B0900000000000000" pitchFamily="50" charset="-128"/>
              </a:rPr>
              <a:t>3</a:t>
            </a:fld>
            <a:endParaRPr kumimoji="1" lang="ja-JP" altLang="en-US" b="1">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3" name="正方形/長方形 12"/>
          <p:cNvSpPr/>
          <p:nvPr/>
        </p:nvSpPr>
        <p:spPr>
          <a:xfrm>
            <a:off x="136853" y="1049923"/>
            <a:ext cx="8816599" cy="584775"/>
          </a:xfrm>
          <a:prstGeom prst="rect">
            <a:avLst/>
          </a:prstGeom>
          <a:noFill/>
        </p:spPr>
        <p:txBody>
          <a:bodyPr wrap="square">
            <a:spAutoFit/>
          </a:bodyPr>
          <a:lstStyle/>
          <a:p>
            <a:r>
              <a:rPr lang="ja-JP" altLang="en-US" sz="1600" dirty="0" smtClean="0">
                <a:latin typeface="HG丸ｺﾞｼｯｸM-PRO" panose="020F0600000000000000" pitchFamily="50" charset="-128"/>
                <a:ea typeface="HG丸ｺﾞｼｯｸM-PRO" panose="020F0600000000000000" pitchFamily="50" charset="-128"/>
              </a:rPr>
              <a:t>・月</a:t>
            </a:r>
            <a:r>
              <a:rPr lang="en-US" altLang="ja-JP" sz="1600" dirty="0" smtClean="0">
                <a:latin typeface="HG丸ｺﾞｼｯｸM-PRO" panose="020F0600000000000000" pitchFamily="50" charset="-128"/>
                <a:ea typeface="HG丸ｺﾞｼｯｸM-PRO" panose="020F0600000000000000" pitchFamily="50" charset="-128"/>
              </a:rPr>
              <a:t>2</a:t>
            </a:r>
            <a:r>
              <a:rPr lang="ja-JP" altLang="en-US" sz="1600" dirty="0" smtClean="0">
                <a:latin typeface="HG丸ｺﾞｼｯｸM-PRO" panose="020F0600000000000000" pitchFamily="50" charset="-128"/>
                <a:ea typeface="HG丸ｺﾞｼｯｸM-PRO" panose="020F0600000000000000" pitchFamily="50" charset="-128"/>
              </a:rPr>
              <a:t>回の面会が必要等、柔軟な制度利用が難しいため、入所者の状況に合わせて必要な時に</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必要な支援ができるようなしくみや制度についての検討が必要ではないか。</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59770" y="3569713"/>
            <a:ext cx="2135966" cy="376827"/>
          </a:xfrm>
          <a:prstGeom prst="roundRect">
            <a:avLst/>
          </a:prstGeom>
          <a:ln>
            <a:noFill/>
          </a:ln>
        </p:spPr>
        <p:style>
          <a:lnRef idx="2">
            <a:schemeClr val="dk1"/>
          </a:lnRef>
          <a:fillRef idx="1">
            <a:schemeClr val="lt1"/>
          </a:fillRef>
          <a:effectRef idx="0">
            <a:schemeClr val="dk1"/>
          </a:effectRef>
          <a:fontRef idx="minor">
            <a:schemeClr val="dk1"/>
          </a:fontRef>
        </p:style>
        <p:txBody>
          <a:bodyPr rtlCol="0" anchor="t"/>
          <a:lstStyle/>
          <a:p>
            <a:pPr algn="ctr"/>
            <a:r>
              <a:rPr lang="ja-JP" altLang="en-US" sz="1400" dirty="0">
                <a:latin typeface="HGP明朝B" panose="02020800000000000000" pitchFamily="18" charset="-128"/>
                <a:ea typeface="HGP明朝B" panose="02020800000000000000" pitchFamily="18" charset="-128"/>
              </a:rPr>
              <a:t>＜</a:t>
            </a:r>
            <a:r>
              <a:rPr lang="ja-JP" altLang="en-US" sz="1400" dirty="0" smtClean="0">
                <a:latin typeface="HGP明朝B" panose="02020800000000000000" pitchFamily="18" charset="-128"/>
                <a:ea typeface="HGP明朝B" panose="02020800000000000000" pitchFamily="18" charset="-128"/>
              </a:rPr>
              <a:t>市町村の取り組み＞</a:t>
            </a:r>
            <a:endParaRPr kumimoji="1" lang="ja-JP" altLang="en-US" sz="1400" dirty="0" smtClean="0">
              <a:latin typeface="HGP明朝B" panose="02020800000000000000" pitchFamily="18" charset="-128"/>
              <a:ea typeface="HGP明朝B" panose="02020800000000000000" pitchFamily="18" charset="-128"/>
            </a:endParaRPr>
          </a:p>
        </p:txBody>
      </p:sp>
      <p:sp>
        <p:nvSpPr>
          <p:cNvPr id="21" name="テキスト ボックス 20"/>
          <p:cNvSpPr txBox="1"/>
          <p:nvPr/>
        </p:nvSpPr>
        <p:spPr>
          <a:xfrm>
            <a:off x="136850" y="2154295"/>
            <a:ext cx="1143222" cy="338554"/>
          </a:xfrm>
          <a:prstGeom prst="rect">
            <a:avLst/>
          </a:prstGeom>
          <a:solidFill>
            <a:schemeClr val="tx1"/>
          </a:solidFill>
          <a:ln>
            <a:noFill/>
            <a:prstDash val="dash"/>
          </a:ln>
        </p:spPr>
        <p:txBody>
          <a:bodyPr wrap="square" rtlCol="0">
            <a:spAutoFit/>
          </a:bodyPr>
          <a:lstStyle/>
          <a:p>
            <a:r>
              <a:rPr lang="ja-JP" altLang="en-US" sz="1600" b="1" dirty="0" smtClean="0">
                <a:solidFill>
                  <a:srgbClr val="FFFFFF"/>
                </a:solidFill>
                <a:latin typeface="HGS明朝B" panose="02020800000000000000" pitchFamily="18" charset="-128"/>
                <a:ea typeface="HGS明朝B" panose="02020800000000000000" pitchFamily="18" charset="-128"/>
              </a:rPr>
              <a:t>検討課題</a:t>
            </a:r>
            <a:endParaRPr kumimoji="1" lang="ja-JP" altLang="en-US" sz="1600" b="1" dirty="0">
              <a:solidFill>
                <a:srgbClr val="FFFFFF"/>
              </a:solidFill>
              <a:latin typeface="HGS明朝B" panose="02020800000000000000" pitchFamily="18" charset="-128"/>
              <a:ea typeface="HGS明朝B" panose="02020800000000000000" pitchFamily="18" charset="-128"/>
            </a:endParaRPr>
          </a:p>
        </p:txBody>
      </p:sp>
    </p:spTree>
    <p:extLst>
      <p:ext uri="{BB962C8B-B14F-4D97-AF65-F5344CB8AC3E}">
        <p14:creationId xmlns:p14="http://schemas.microsoft.com/office/powerpoint/2010/main" val="2201144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13629</TotalTime>
  <Words>469</Words>
  <Application>Microsoft Office PowerPoint</Application>
  <PresentationFormat>画面に合わせる (4:3)</PresentationFormat>
  <Paragraphs>45</Paragraphs>
  <Slides>3</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3</vt:i4>
      </vt:variant>
    </vt:vector>
  </HeadingPairs>
  <TitlesOfParts>
    <vt:vector size="15" baseType="lpstr">
      <vt:lpstr>HGPｺﾞｼｯｸM</vt:lpstr>
      <vt:lpstr>HGP創英角ｺﾞｼｯｸUB</vt:lpstr>
      <vt:lpstr>HGP明朝B</vt:lpstr>
      <vt:lpstr>HGSｺﾞｼｯｸM</vt:lpstr>
      <vt:lpstr>HGS明朝B</vt:lpstr>
      <vt:lpstr>HG丸ｺﾞｼｯｸM-PRO</vt:lpstr>
      <vt:lpstr>ＭＳ Ｐゴシック</vt:lpstr>
      <vt:lpstr>游ゴシック</vt:lpstr>
      <vt:lpstr>游ゴシック Light</vt:lpstr>
      <vt:lpstr>Arial</vt:lpstr>
      <vt:lpstr>Calibri</vt:lpstr>
      <vt:lpstr>Office テーマ</vt:lpstr>
      <vt:lpstr>PowerPoint プレゼンテーション</vt:lpstr>
      <vt:lpstr>論点2：重度化・高齢化に対応した受け皿について</vt:lpstr>
      <vt:lpstr>論点3：地域移行支援サービスについて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dc:creator>山田　安宏</dc:creator>
  <cp:lastModifiedBy>山田　安宏</cp:lastModifiedBy>
  <cp:revision>960</cp:revision>
  <cp:lastPrinted>2019-06-06T08:23:59Z</cp:lastPrinted>
  <dcterms:created xsi:type="dcterms:W3CDTF">2018-09-12T07:20:19Z</dcterms:created>
  <dcterms:modified xsi:type="dcterms:W3CDTF">2019-06-06T08:24:01Z</dcterms:modified>
</cp:coreProperties>
</file>