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notesMasterIdLst>
    <p:notesMasterId r:id="rId3"/>
  </p:notesMasterIdLst>
  <p:sldIdLst>
    <p:sldId id="263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CCB68"/>
    <a:srgbClr val="FBBB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84" autoAdjust="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8ED7D-8D78-435E-ADB5-7169FD43D5C7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F69D9-389B-4190-AB94-33D9524AC2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575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20750" y="746125"/>
            <a:ext cx="4965700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6DC182-2A72-44B5-9D8B-1F4CF8F6E23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6317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5935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8658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183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71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006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429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53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45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4044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8379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091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2019/2/25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612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5581983"/>
              </p:ext>
            </p:extLst>
          </p:nvPr>
        </p:nvGraphicFramePr>
        <p:xfrm>
          <a:off x="4683535" y="5817112"/>
          <a:ext cx="3848905" cy="102616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264729">
                  <a:extLst>
                    <a:ext uri="{9D8B030D-6E8A-4147-A177-3AD203B41FA5}">
                      <a16:colId xmlns:a16="http://schemas.microsoft.com/office/drawing/2014/main" val="192053889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181173475"/>
                    </a:ext>
                  </a:extLst>
                </a:gridCol>
              </a:tblGrid>
              <a:tr h="207018"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endParaRPr kumimoji="1" lang="ja-JP" altLang="en-US" sz="105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2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事業所数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67137677"/>
                  </a:ext>
                </a:extLst>
              </a:tr>
              <a:tr h="207018">
                <a:tc>
                  <a:txBody>
                    <a:bodyPr/>
                    <a:lstStyle/>
                    <a:p>
                      <a:pPr algn="l">
                        <a:lnSpc>
                          <a:spcPts val="1260"/>
                        </a:lnSpc>
                      </a:pPr>
                      <a:r>
                        <a:rPr kumimoji="1" lang="ja-JP" altLang="en-US" sz="105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社会福祉士を配置</a:t>
                      </a:r>
                      <a:endParaRPr kumimoji="1" lang="en-US" altLang="ja-JP" sz="105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160</a:t>
                      </a:r>
                      <a:r>
                        <a:rPr kumimoji="1" lang="en-US" altLang="ja-JP" sz="1050" baseline="30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40.6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1086649"/>
                  </a:ext>
                </a:extLst>
              </a:tr>
              <a:tr h="207018">
                <a:tc>
                  <a:txBody>
                    <a:bodyPr/>
                    <a:lstStyle/>
                    <a:p>
                      <a:pPr algn="l">
                        <a:lnSpc>
                          <a:spcPts val="1260"/>
                        </a:lnSpc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精神保健福祉士を配置　　　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117</a:t>
                      </a:r>
                      <a:r>
                        <a:rPr kumimoji="1" lang="en-US" altLang="ja-JP" sz="1050" baseline="300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29.7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9621107"/>
                  </a:ext>
                </a:extLst>
              </a:tr>
              <a:tr h="207018">
                <a:tc>
                  <a:txBody>
                    <a:bodyPr/>
                    <a:lstStyle/>
                    <a:p>
                      <a:pPr algn="l">
                        <a:lnSpc>
                          <a:spcPts val="1260"/>
                        </a:lnSpc>
                      </a:pP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いずれも配置なし</a:t>
                      </a:r>
                      <a:r>
                        <a:rPr kumimoji="1" lang="ja-JP" altLang="en-US" sz="9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（介護福祉士等）</a:t>
                      </a:r>
                      <a:endParaRPr kumimoji="1" lang="ja-JP" altLang="en-US" sz="9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60"/>
                        </a:lnSpc>
                      </a:pP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 </a:t>
                      </a:r>
                      <a:r>
                        <a:rPr kumimoji="1" lang="ja-JP" altLang="en-US" sz="105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</a:t>
                      </a:r>
                      <a:r>
                        <a:rPr kumimoji="1" lang="en-US" altLang="ja-JP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51.0</a:t>
                      </a:r>
                      <a:r>
                        <a:rPr kumimoji="1" lang="ja-JP" altLang="en-US" sz="105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％）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1452900"/>
                  </a:ext>
                </a:extLst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0" y="236505"/>
            <a:ext cx="9144000" cy="353943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ja-JP" sz="17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17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新規</a:t>
            </a:r>
            <a:r>
              <a:rPr lang="en-US" altLang="ja-JP" sz="17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r>
              <a:rPr lang="ja-JP" altLang="en-US" sz="17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地域移行・地域定着支援者養成研修事業</a:t>
            </a:r>
            <a:r>
              <a:rPr lang="ja-JP" altLang="en-US" sz="17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kumimoji="1" lang="ja-JP" altLang="en-US" sz="17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102" name="表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9777873"/>
              </p:ext>
            </p:extLst>
          </p:nvPr>
        </p:nvGraphicFramePr>
        <p:xfrm>
          <a:off x="235235" y="2516422"/>
          <a:ext cx="4104456" cy="393314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011784">
                  <a:extLst>
                    <a:ext uri="{9D8B030D-6E8A-4147-A177-3AD203B41FA5}">
                      <a16:colId xmlns:a16="http://schemas.microsoft.com/office/drawing/2014/main" val="1920538890"/>
                    </a:ext>
                  </a:extLst>
                </a:gridCol>
                <a:gridCol w="3092672">
                  <a:extLst>
                    <a:ext uri="{9D8B030D-6E8A-4147-A177-3AD203B41FA5}">
                      <a16:colId xmlns:a16="http://schemas.microsoft.com/office/drawing/2014/main" val="2181173475"/>
                    </a:ext>
                  </a:extLst>
                </a:gridCol>
              </a:tblGrid>
              <a:tr h="35937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①研修名称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84138"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地域移行・地域定着支援関係者研修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1086649"/>
                  </a:ext>
                </a:extLst>
              </a:tr>
              <a:tr h="35937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②実施期間</a:t>
                      </a:r>
                      <a:endParaRPr kumimoji="1" lang="en-US" altLang="ja-JP" sz="1200" b="1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84138"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１日を２回実施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61757267"/>
                  </a:ext>
                </a:extLst>
              </a:tr>
              <a:tr h="93836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③受講対象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84138" indent="0" algn="l"/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地域移行支援を実施している又は実施する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4138" indent="0" algn="l">
                        <a:spcAft>
                          <a:spcPts val="600"/>
                        </a:spcAft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予定の一般相談支援事業所の従業者等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84138" indent="0" algn="l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名（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×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２回）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9621107"/>
                  </a:ext>
                </a:extLst>
              </a:tr>
              <a:tr h="1557286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④研修内容（例）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80975" indent="-96838" algn="l">
                        <a:spcAft>
                          <a:spcPts val="400"/>
                        </a:spcAft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精神科医療や入所施設の現状</a:t>
                      </a:r>
                    </a:p>
                    <a:p>
                      <a:pPr marL="180975" indent="-96838" algn="l">
                        <a:spcAft>
                          <a:spcPts val="400"/>
                        </a:spcAft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地域移行・地域定着支援について</a:t>
                      </a:r>
                    </a:p>
                    <a:p>
                      <a:pPr marL="180975" indent="-96838" algn="l">
                        <a:spcAft>
                          <a:spcPts val="400"/>
                        </a:spcAft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地域移行の進め方と市町村における連携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 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体制の構築</a:t>
                      </a:r>
                      <a:endParaRPr kumimoji="1"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180975" indent="-96838" algn="l">
                        <a:spcAft>
                          <a:spcPts val="400"/>
                        </a:spcAft>
                      </a:pP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・ 病院等と相談支援事業所が連携した地域移行支援の進め方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1452900"/>
                  </a:ext>
                </a:extLst>
              </a:tr>
              <a:tr h="35937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⑤予算案額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84138" algn="l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H31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当初予算案額　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481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千円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13280158"/>
                  </a:ext>
                </a:extLst>
              </a:tr>
              <a:tr h="35937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⑥参加費</a:t>
                      </a:r>
                      <a:endParaRPr kumimoji="1" lang="ja-JP" altLang="en-US" sz="12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84138" algn="l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500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円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01759612"/>
                  </a:ext>
                </a:extLst>
              </a:tr>
            </a:tbl>
          </a:graphicData>
        </a:graphic>
      </p:graphicFrame>
      <p:sp>
        <p:nvSpPr>
          <p:cNvPr id="38" name="正方形/長方形 37"/>
          <p:cNvSpPr/>
          <p:nvPr/>
        </p:nvSpPr>
        <p:spPr>
          <a:xfrm>
            <a:off x="8200" y="863480"/>
            <a:ext cx="4536000" cy="5805879"/>
          </a:xfrm>
          <a:prstGeom prst="rect">
            <a:avLst/>
          </a:prstGeom>
          <a:noFill/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55463" y="1070596"/>
            <a:ext cx="4464000" cy="1188000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77800" indent="-177800">
              <a:spcAft>
                <a:spcPts val="600"/>
              </a:spcAft>
              <a:tabLst>
                <a:tab pos="1162050" algn="l"/>
              </a:tabLst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平成</a:t>
            </a:r>
            <a:r>
              <a:rPr lang="en-US" altLang="ja-JP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</a:t>
            </a:r>
            <a:r>
              <a:rPr lang="ja-JP" altLang="en-US" sz="1200" dirty="0" err="1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障がい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福祉サービス等報酬改定では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、障がい者支援施設や精神科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病院等からの地域移行を促進するため、地域移行実績や専門職の配置、病院等との緊密な連携を評価する基本報酬が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新設された。</a:t>
            </a:r>
            <a:endParaRPr lang="ja-JP" altLang="en-US" sz="12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77800" indent="-177800">
              <a:spcAft>
                <a:spcPts val="600"/>
              </a:spcAft>
              <a:tabLst>
                <a:tab pos="1162050" algn="l"/>
              </a:tabLst>
            </a:pP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 新たな基本</a:t>
            </a:r>
            <a:r>
              <a:rPr lang="ja-JP" altLang="en-US" sz="12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報酬へ</a:t>
            </a:r>
            <a:r>
              <a:rPr lang="ja-JP" altLang="en-US" sz="12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の対応と地域移行の推進を担う人材養成を目的に、以下の研修を実施</a:t>
            </a:r>
            <a:r>
              <a:rPr lang="ja-JP" altLang="en-US" sz="120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</a:t>
            </a:r>
            <a:r>
              <a:rPr lang="ja-JP" altLang="en-US" sz="12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b="1" u="sng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2000" y="692696"/>
            <a:ext cx="489654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 smtClean="0">
                <a:latin typeface="+mn-ea"/>
              </a:rPr>
              <a:t>■平成</a:t>
            </a:r>
            <a:r>
              <a:rPr lang="en-US" altLang="ja-JP" sz="1050" b="1" dirty="0" smtClean="0">
                <a:latin typeface="+mn-ea"/>
              </a:rPr>
              <a:t>30</a:t>
            </a:r>
            <a:r>
              <a:rPr lang="ja-JP" altLang="en-US" sz="1050" b="1" dirty="0" smtClean="0">
                <a:latin typeface="+mn-ea"/>
              </a:rPr>
              <a:t>年度障害福祉サービス等報酬改定の概要</a:t>
            </a:r>
            <a:r>
              <a:rPr lang="en-US" altLang="ja-JP" sz="1050" b="1" dirty="0" smtClean="0">
                <a:latin typeface="+mn-ea"/>
              </a:rPr>
              <a:t>【</a:t>
            </a:r>
            <a:r>
              <a:rPr lang="ja-JP" altLang="en-US" sz="1050" b="1" dirty="0" smtClean="0">
                <a:latin typeface="+mn-ea"/>
              </a:rPr>
              <a:t>抜粋</a:t>
            </a:r>
            <a:r>
              <a:rPr lang="en-US" altLang="ja-JP" sz="1050" b="1" dirty="0" smtClean="0">
                <a:latin typeface="+mn-ea"/>
              </a:rPr>
              <a:t>】</a:t>
            </a:r>
            <a:endParaRPr kumimoji="1" lang="ja-JP" altLang="en-US" sz="1050" b="1" dirty="0">
              <a:latin typeface="+mn-ea"/>
            </a:endParaRPr>
          </a:p>
        </p:txBody>
      </p:sp>
      <p:sp>
        <p:nvSpPr>
          <p:cNvPr id="30" name="角丸四角形 29"/>
          <p:cNvSpPr/>
          <p:nvPr/>
        </p:nvSpPr>
        <p:spPr>
          <a:xfrm>
            <a:off x="35496" y="700632"/>
            <a:ext cx="1260000" cy="288000"/>
          </a:xfrm>
          <a:prstGeom prst="roundRect">
            <a:avLst/>
          </a:prstGeom>
          <a:solidFill>
            <a:schemeClr val="tx1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</a:t>
            </a:r>
            <a:r>
              <a:rPr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概要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7" name="グループ化 16"/>
          <p:cNvGrpSpPr/>
          <p:nvPr/>
        </p:nvGrpSpPr>
        <p:grpSpPr>
          <a:xfrm>
            <a:off x="4656441" y="952153"/>
            <a:ext cx="4428000" cy="4572000"/>
            <a:chOff x="4656441" y="1321718"/>
            <a:chExt cx="4428000" cy="4572000"/>
          </a:xfrm>
        </p:grpSpPr>
        <p:grpSp>
          <p:nvGrpSpPr>
            <p:cNvPr id="11" name="グループ化 10"/>
            <p:cNvGrpSpPr/>
            <p:nvPr/>
          </p:nvGrpSpPr>
          <p:grpSpPr>
            <a:xfrm>
              <a:off x="4656441" y="1321718"/>
              <a:ext cx="4428000" cy="4572000"/>
              <a:chOff x="4656441" y="1897782"/>
              <a:chExt cx="4428000" cy="4572000"/>
            </a:xfrm>
          </p:grpSpPr>
          <p:pic>
            <p:nvPicPr>
              <p:cNvPr id="25" name="図 24"/>
              <p:cNvPicPr>
                <a:picLocks noChangeAspect="1"/>
              </p:cNvPicPr>
              <p:nvPr/>
            </p:nvPicPr>
            <p:blipFill rotWithShape="1">
              <a:blip r:embed="rId3"/>
              <a:srcRect l="3264" t="1412" r="4606" b="5227"/>
              <a:stretch/>
            </p:blipFill>
            <p:spPr>
              <a:xfrm>
                <a:off x="4703208" y="1908889"/>
                <a:ext cx="4329217" cy="4532140"/>
              </a:xfrm>
              <a:prstGeom prst="rect">
                <a:avLst/>
              </a:prstGeom>
            </p:spPr>
          </p:pic>
          <p:sp>
            <p:nvSpPr>
              <p:cNvPr id="43" name="正方形/長方形 42"/>
              <p:cNvSpPr/>
              <p:nvPr/>
            </p:nvSpPr>
            <p:spPr>
              <a:xfrm>
                <a:off x="4656441" y="1897782"/>
                <a:ext cx="4428000" cy="4572000"/>
              </a:xfrm>
              <a:prstGeom prst="rect">
                <a:avLst/>
              </a:prstGeom>
              <a:noFill/>
              <a:ln w="6350"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cxnSp>
          <p:nvCxnSpPr>
            <p:cNvPr id="15" name="直線コネクタ 14"/>
            <p:cNvCxnSpPr/>
            <p:nvPr/>
          </p:nvCxnSpPr>
          <p:spPr>
            <a:xfrm flipV="1">
              <a:off x="8215858" y="4346054"/>
              <a:ext cx="756000" cy="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/>
            <p:nvPr/>
          </p:nvCxnSpPr>
          <p:spPr>
            <a:xfrm flipV="1">
              <a:off x="5546204" y="4498454"/>
              <a:ext cx="2628000" cy="0"/>
            </a:xfrm>
            <a:prstGeom prst="line">
              <a:avLst/>
            </a:prstGeom>
            <a:ln w="317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正方形/長方形 45"/>
          <p:cNvSpPr/>
          <p:nvPr/>
        </p:nvSpPr>
        <p:spPr>
          <a:xfrm>
            <a:off x="4572000" y="5591563"/>
            <a:ext cx="525658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■</a:t>
            </a:r>
            <a:r>
              <a:rPr lang="ja-JP" altLang="en-US" sz="1050" b="1" spc="-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府内の一般相談支援事業所の状況（</a:t>
            </a:r>
            <a:r>
              <a:rPr lang="en-US" altLang="ja-JP" sz="1050" b="1" spc="-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H30.4.1</a:t>
            </a:r>
            <a:r>
              <a:rPr lang="ja-JP" altLang="en-US" sz="1050" b="1" spc="-5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現在）　</a:t>
            </a:r>
            <a:r>
              <a:rPr lang="en-US" altLang="ja-JP" sz="900" spc="-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※</a:t>
            </a:r>
            <a:r>
              <a:rPr lang="ja-JP" altLang="en-US" sz="900" spc="-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複数の資格を持つ場合は重複</a:t>
            </a:r>
            <a:endParaRPr lang="ja-JP" altLang="en-US" sz="900" spc="-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58" name="角丸四角形 57"/>
          <p:cNvSpPr/>
          <p:nvPr/>
        </p:nvSpPr>
        <p:spPr>
          <a:xfrm>
            <a:off x="7812360" y="54258"/>
            <a:ext cx="1260000" cy="414000"/>
          </a:xfrm>
          <a:prstGeom prst="roundRect">
            <a:avLst/>
          </a:prstGeom>
          <a:ln w="952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ctr"/>
            <a:r>
              <a:rPr kumimoji="1"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参考資料２</a:t>
            </a:r>
          </a:p>
        </p:txBody>
      </p:sp>
    </p:spTree>
    <p:extLst>
      <p:ext uri="{BB962C8B-B14F-4D97-AF65-F5344CB8AC3E}">
        <p14:creationId xmlns:p14="http://schemas.microsoft.com/office/powerpoint/2010/main" val="144315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2793</TotalTime>
  <Words>274</Words>
  <Application>Microsoft Office PowerPoint</Application>
  <PresentationFormat>画面に合わせる (4:3)</PresentationFormat>
  <Paragraphs>32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ＭＳ Ｐ明朝</vt:lpstr>
      <vt:lpstr>ＭＳ 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髙田　梨恵</dc:creator>
  <cp:lastModifiedBy>髙田　梨恵</cp:lastModifiedBy>
  <cp:revision>221</cp:revision>
  <cp:lastPrinted>2019-02-25T02:16:55Z</cp:lastPrinted>
  <dcterms:created xsi:type="dcterms:W3CDTF">2014-09-22T06:39:24Z</dcterms:created>
  <dcterms:modified xsi:type="dcterms:W3CDTF">2019-02-25T02:18:25Z</dcterms:modified>
</cp:coreProperties>
</file>